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2" r:id="rId6"/>
    <p:sldId id="308" r:id="rId7"/>
    <p:sldId id="265" r:id="rId8"/>
    <p:sldId id="260" r:id="rId9"/>
    <p:sldId id="263" r:id="rId10"/>
    <p:sldId id="310" r:id="rId11"/>
    <p:sldId id="261" r:id="rId12"/>
    <p:sldId id="309" r:id="rId13"/>
    <p:sldId id="274" r:id="rId14"/>
    <p:sldId id="271" r:id="rId15"/>
    <p:sldId id="311" r:id="rId16"/>
    <p:sldId id="312" r:id="rId17"/>
    <p:sldId id="313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50" userDrawn="1">
          <p15:clr>
            <a:srgbClr val="A4A3A4"/>
          </p15:clr>
        </p15:guide>
        <p15:guide id="4" pos="7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33B"/>
    <a:srgbClr val="B91B32"/>
    <a:srgbClr val="D8133B"/>
    <a:srgbClr val="D9133B"/>
    <a:srgbClr val="EB6162"/>
    <a:srgbClr val="EFEFF2"/>
    <a:srgbClr val="659CCE"/>
    <a:srgbClr val="D8A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32" y="1056"/>
      </p:cViewPr>
      <p:guideLst>
        <p:guide orient="horz" pos="1982"/>
        <p:guide pos="3840"/>
        <p:guide pos="350"/>
        <p:guide pos="7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58703-8BB2-41B0-81F0-D725F5EEC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5DCD-6F75-47D4-94B1-253DFCCAC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5D79-6633-482A-8F75-812868A5C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70B1-3C1B-4FBD-B0A7-0CDAEF5D06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4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39" y="3556001"/>
            <a:ext cx="12360016" cy="330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43439" y="3555868"/>
            <a:ext cx="49060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B6162"/>
                </a:solidFill>
              </a:rPr>
              <a:t>说课人： 丁晓晴   </a:t>
            </a:r>
            <a:r>
              <a:rPr lang="en-US" altLang="zh-CN" dirty="0">
                <a:solidFill>
                  <a:srgbClr val="EB6162"/>
                </a:solidFill>
              </a:rPr>
              <a:t>      </a:t>
            </a:r>
            <a:r>
              <a:rPr lang="zh-CN" altLang="en-US" dirty="0">
                <a:solidFill>
                  <a:srgbClr val="EB6162"/>
                </a:solidFill>
              </a:rPr>
              <a:t>时间：</a:t>
            </a:r>
            <a:r>
              <a:rPr lang="en-US" dirty="0">
                <a:solidFill>
                  <a:srgbClr val="EB6162"/>
                </a:solidFill>
              </a:rPr>
              <a:t>2023</a:t>
            </a:r>
            <a:r>
              <a:rPr lang="zh-CN" altLang="en-US" dirty="0">
                <a:solidFill>
                  <a:srgbClr val="EB6162"/>
                </a:solidFill>
              </a:rPr>
              <a:t>年</a:t>
            </a:r>
            <a:r>
              <a:rPr lang="en-US" altLang="zh-CN" dirty="0">
                <a:solidFill>
                  <a:srgbClr val="EB6162"/>
                </a:solidFill>
              </a:rPr>
              <a:t>11</a:t>
            </a:r>
            <a:r>
              <a:rPr lang="zh-CN" altLang="en-US" dirty="0">
                <a:solidFill>
                  <a:srgbClr val="EB6162"/>
                </a:solidFill>
              </a:rPr>
              <a:t>月</a:t>
            </a:r>
            <a:r>
              <a:rPr lang="en-US" altLang="zh-CN" dirty="0">
                <a:solidFill>
                  <a:srgbClr val="EB6162"/>
                </a:solidFill>
              </a:rPr>
              <a:t>15</a:t>
            </a:r>
            <a:r>
              <a:rPr lang="zh-CN" altLang="en-US" dirty="0">
                <a:solidFill>
                  <a:srgbClr val="EB6162"/>
                </a:solidFill>
              </a:rPr>
              <a:t>日</a:t>
            </a:r>
            <a:endParaRPr lang="zh-CN" altLang="en-US" dirty="0">
              <a:solidFill>
                <a:srgbClr val="EB616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7403" y="1562735"/>
            <a:ext cx="803719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800" b="1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叶根友毛笔行书修正版" panose="02010601030101010101" charset="-122"/>
                <a:ea typeface="叶根友毛笔行书修正版" panose="02010601030101010101" charset="-122"/>
              </a:rPr>
              <a:t>手术台就是阵地</a:t>
            </a:r>
            <a:endParaRPr lang="zh-CN" altLang="en-US" sz="8800" b="1"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叶根友毛笔行书修正版" panose="02010601030101010101" charset="-122"/>
              <a:ea typeface="叶根友毛笔行书修正版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40648" y="1762760"/>
            <a:ext cx="4356100" cy="3251200"/>
            <a:chOff x="1295400" y="1536700"/>
            <a:chExt cx="4356100" cy="3251200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1295400" y="1536700"/>
              <a:ext cx="609600" cy="290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044700" y="1879600"/>
              <a:ext cx="609600" cy="290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794000" y="1536700"/>
              <a:ext cx="609600" cy="290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543300" y="1879600"/>
              <a:ext cx="609600" cy="290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292600" y="1536700"/>
              <a:ext cx="609600" cy="290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041900" y="1879600"/>
              <a:ext cx="609600" cy="290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943100" y="1082902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“</a:t>
            </a:r>
            <a:r>
              <a:rPr lang="zh-CN" altLang="en-US" sz="2400" b="1" dirty="0"/>
              <a:t>闪光人物</a:t>
            </a:r>
            <a:r>
              <a:rPr lang="en-US" altLang="zh-CN" sz="2400" b="1" dirty="0"/>
              <a:t>”</a:t>
            </a:r>
            <a:r>
              <a:rPr lang="zh-CN" altLang="en-US" sz="2400" b="1" dirty="0"/>
              <a:t>墙</a:t>
            </a:r>
            <a:endParaRPr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504315" y="1663065"/>
            <a:ext cx="3512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为这张照片配上一段专属的解说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464458" y="1488372"/>
            <a:ext cx="3604162" cy="237342"/>
            <a:chOff x="1464458" y="1257605"/>
            <a:chExt cx="3604162" cy="237342"/>
          </a:xfrm>
        </p:grpSpPr>
        <p:sp>
          <p:nvSpPr>
            <p:cNvPr id="3" name="椭圆 2"/>
            <p:cNvSpPr/>
            <p:nvPr/>
          </p:nvSpPr>
          <p:spPr>
            <a:xfrm>
              <a:off x="1464458" y="1257605"/>
              <a:ext cx="237342" cy="237342"/>
            </a:xfrm>
            <a:prstGeom prst="ellipse">
              <a:avLst/>
            </a:prstGeom>
            <a:solidFill>
              <a:srgbClr val="D71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831278" y="1257605"/>
              <a:ext cx="237342" cy="237342"/>
            </a:xfrm>
            <a:prstGeom prst="ellipse">
              <a:avLst/>
            </a:prstGeom>
            <a:solidFill>
              <a:srgbClr val="D71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>
              <a:stCxn id="3" idx="6"/>
              <a:endCxn id="22" idx="2"/>
            </p:cNvCxnSpPr>
            <p:nvPr/>
          </p:nvCxnSpPr>
          <p:spPr>
            <a:xfrm>
              <a:off x="1701800" y="1376276"/>
              <a:ext cx="3129478" cy="0"/>
            </a:xfrm>
            <a:prstGeom prst="line">
              <a:avLst/>
            </a:prstGeom>
            <a:ln w="28575">
              <a:solidFill>
                <a:srgbClr val="D71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6256020" y="1564362"/>
            <a:ext cx="5007428" cy="3532579"/>
          </a:xfrm>
          <a:prstGeom prst="rect">
            <a:avLst/>
          </a:prstGeom>
          <a:noFill/>
          <a:ln w="38100">
            <a:solidFill>
              <a:srgbClr val="D71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32" name="燕尾形 31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07262" y="164812"/>
            <a:ext cx="76644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/>
              <a:t>教学过程</a:t>
            </a:r>
            <a:r>
              <a:rPr lang="en-US" altLang="zh-CN" sz="3200" dirty="0"/>
              <a:t>——</a:t>
            </a:r>
            <a:r>
              <a:rPr lang="en-US" altLang="zh-CN" sz="2800" dirty="0"/>
              <a:t>建构情境，装点“闪光人物”墙</a:t>
            </a:r>
            <a:endParaRPr lang="en-US" altLang="zh-CN" sz="2800" dirty="0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09905" y="2594610"/>
            <a:ext cx="5058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1、默读课文，了解战况之危急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4"/>
            </p:custDataLst>
          </p:nvPr>
        </p:nvSpPr>
        <p:spPr>
          <a:xfrm>
            <a:off x="487045" y="3590290"/>
            <a:ext cx="556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2、对照研究，体会白求恩之镇定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5"/>
            </p:custDataLst>
          </p:nvPr>
        </p:nvSpPr>
        <p:spPr>
          <a:xfrm>
            <a:off x="556260" y="4657090"/>
            <a:ext cx="5058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3、结合图表，尝试配上解说词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6"/>
            </p:custDataLst>
          </p:nvPr>
        </p:nvGraphicFramePr>
        <p:xfrm>
          <a:off x="5877560" y="1724660"/>
          <a:ext cx="6113780" cy="3165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5660"/>
                <a:gridCol w="2738120"/>
              </a:tblGrid>
              <a:tr h="633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战斗场景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白求恩大夫的表现</a:t>
                      </a:r>
                      <a:endParaRPr lang="zh-CN" altLang="en-US"/>
                    </a:p>
                  </a:txBody>
                  <a:tcPr/>
                </a:tc>
              </a:tr>
              <a:tr h="633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不断反扑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战斗激烈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两天两夜没休息，做手术</a:t>
                      </a:r>
                      <a:endParaRPr lang="zh-CN" altLang="en-US"/>
                    </a:p>
                  </a:txBody>
                  <a:tcPr/>
                </a:tc>
              </a:tr>
              <a:tr h="633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硝烟滚滚</a:t>
                      </a:r>
                      <a:r>
                        <a:rPr lang="en-US" altLang="zh-CN"/>
                        <a:t>  </a:t>
                      </a:r>
                      <a:r>
                        <a:rPr lang="zh-CN" altLang="en-US"/>
                        <a:t>弹片纷飞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镇定、敏捷</a:t>
                      </a:r>
                      <a:endParaRPr lang="zh-CN" altLang="en-US"/>
                    </a:p>
                  </a:txBody>
                  <a:tcPr/>
                </a:tc>
              </a:tr>
              <a:tr h="633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敌机吼叫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炮弹爆炸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拒绝离开，继续手术</a:t>
                      </a:r>
                      <a:endParaRPr lang="zh-CN" altLang="en-US"/>
                    </a:p>
                  </a:txBody>
                  <a:tcPr/>
                </a:tc>
              </a:tr>
              <a:tr h="633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布帘烧着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火苗扑来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争分夺秒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620395" y="5306060"/>
            <a:ext cx="97669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1939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年春，齐会战争打响了，敌人不断反扑，战斗十分激烈。在离火线不远处的一座小庙里</a:t>
            </a:r>
            <a:r>
              <a:rPr lang="en-US" altLang="zh-CN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1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16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7" grpId="0"/>
      <p:bldP spid="3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23" name="燕尾形 22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7262" y="164812"/>
            <a:ext cx="7308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ym typeface="+mn-ea"/>
              </a:rPr>
              <a:t>教学过程</a:t>
            </a:r>
            <a:r>
              <a:rPr lang="en-US" altLang="zh-CN" sz="3200" dirty="0">
                <a:sym typeface="+mn-ea"/>
              </a:rPr>
              <a:t>——</a:t>
            </a:r>
            <a:r>
              <a:rPr lang="en-US" altLang="zh-CN" sz="2800" dirty="0">
                <a:sym typeface="+mn-ea"/>
              </a:rPr>
              <a:t>研磨对话，挖掘人物精神内核</a:t>
            </a:r>
            <a:endParaRPr lang="en-US" altLang="zh-CN" sz="2800" dirty="0"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36971" y="1034143"/>
            <a:ext cx="3026229" cy="587829"/>
          </a:xfrm>
          <a:prstGeom prst="rect">
            <a:avLst/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44146" y="1120084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</a:rPr>
              <a:t>聚焦人物言行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30166" y="1182687"/>
            <a:ext cx="4665834" cy="441960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05543" y="1182686"/>
            <a:ext cx="624623" cy="4419602"/>
          </a:xfrm>
          <a:prstGeom prst="rect">
            <a:avLst/>
          </a:prstGeom>
          <a:solidFill>
            <a:srgbClr val="D71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05197" y="2029808"/>
            <a:ext cx="613410" cy="258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</a:rPr>
              <a:t>组织情景剧表演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539913" y="2090564"/>
            <a:ext cx="783771" cy="783771"/>
          </a:xfrm>
          <a:prstGeom prst="roundRect">
            <a:avLst/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6539913" y="3271231"/>
            <a:ext cx="783771" cy="783771"/>
          </a:xfrm>
          <a:prstGeom prst="roundRect">
            <a:avLst/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6539913" y="4451897"/>
            <a:ext cx="783771" cy="783771"/>
          </a:xfrm>
          <a:prstGeom prst="roundRect">
            <a:avLst/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553200" y="2109934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读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53200" y="3285561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想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53200" y="4459061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演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336971" y="2001304"/>
            <a:ext cx="424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ym typeface="+mn-ea"/>
              </a:rPr>
              <a:t>默读第三自然段，划出白求恩说的话</a:t>
            </a:r>
            <a:endParaRPr lang="zh-CN" altLang="en-US" sz="2000" dirty="0"/>
          </a:p>
        </p:txBody>
      </p:sp>
      <p:sp>
        <p:nvSpPr>
          <p:cNvPr id="37" name="文本框 36"/>
          <p:cNvSpPr txBox="1"/>
          <p:nvPr/>
        </p:nvSpPr>
        <p:spPr>
          <a:xfrm>
            <a:off x="7336971" y="2355867"/>
            <a:ext cx="42563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关注提示语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7336971" y="3146195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/>
              <a:t>想象此时白求恩的处境</a:t>
            </a:r>
            <a:endParaRPr lang="zh-CN" altLang="en-US" sz="2000" dirty="0"/>
          </a:p>
        </p:txBody>
      </p:sp>
      <p:sp>
        <p:nvSpPr>
          <p:cNvPr id="39" name="文本框 38"/>
          <p:cNvSpPr txBox="1"/>
          <p:nvPr/>
        </p:nvSpPr>
        <p:spPr>
          <a:xfrm>
            <a:off x="7336971" y="3500758"/>
            <a:ext cx="42563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理解“沉思”，读懂他的心里话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336790" y="4323715"/>
            <a:ext cx="3484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结合动作和体会到的人物心理</a:t>
            </a:r>
            <a:endParaRPr lang="zh-CN" altLang="en-US" sz="2000" dirty="0"/>
          </a:p>
        </p:txBody>
      </p:sp>
      <p:sp>
        <p:nvSpPr>
          <p:cNvPr id="41" name="文本框 40"/>
          <p:cNvSpPr txBox="1"/>
          <p:nvPr/>
        </p:nvSpPr>
        <p:spPr>
          <a:xfrm>
            <a:off x="7336971" y="4678437"/>
            <a:ext cx="42563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小组合作，分角色出演情景剧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30" grpId="0" animBg="1"/>
      <p:bldP spid="33" grpId="0"/>
      <p:bldP spid="36" grpId="0"/>
      <p:bldP spid="37" grpId="0"/>
      <p:bldP spid="31" grpId="0" animBg="1"/>
      <p:bldP spid="34" grpId="0"/>
      <p:bldP spid="38" grpId="0"/>
      <p:bldP spid="39" grpId="0"/>
      <p:bldP spid="32" grpId="0" animBg="1"/>
      <p:bldP spid="35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7375" y="2097088"/>
            <a:ext cx="11053763" cy="2590800"/>
          </a:xfrm>
          <a:prstGeom prst="rect">
            <a:avLst/>
          </a:prstGeom>
          <a:solidFill>
            <a:srgbClr val="D7133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25" name="燕尾形 24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07262" y="164812"/>
            <a:ext cx="6597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ym typeface="+mn-ea"/>
              </a:rPr>
              <a:t>教学过程</a:t>
            </a:r>
            <a:r>
              <a:rPr lang="en-US" altLang="zh-CN" sz="3200" dirty="0">
                <a:sym typeface="+mn-ea"/>
              </a:rPr>
              <a:t>——</a:t>
            </a:r>
            <a:r>
              <a:rPr lang="en-US" altLang="zh-CN" sz="2800" dirty="0">
                <a:sym typeface="+mn-ea"/>
              </a:rPr>
              <a:t>拓展延伸，深入人物精神</a:t>
            </a:r>
            <a:endParaRPr lang="en-US" altLang="zh-CN" sz="2800" dirty="0">
              <a:sym typeface="+mn-ea"/>
            </a:endParaRPr>
          </a:p>
        </p:txBody>
      </p:sp>
      <p:sp>
        <p:nvSpPr>
          <p:cNvPr id="2" name="平行四边形 1"/>
          <p:cNvSpPr/>
          <p:nvPr/>
        </p:nvSpPr>
        <p:spPr>
          <a:xfrm>
            <a:off x="6613129" y="1427205"/>
            <a:ext cx="3962400" cy="3880504"/>
          </a:xfrm>
          <a:prstGeom prst="parallelogram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平行四边形 28"/>
          <p:cNvSpPr/>
          <p:nvPr/>
        </p:nvSpPr>
        <p:spPr>
          <a:xfrm>
            <a:off x="1430169" y="1427205"/>
            <a:ext cx="3962400" cy="3880504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38061" y="2320399"/>
            <a:ext cx="551815" cy="2225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sz="2400" b="1" dirty="0">
                <a:solidFill>
                  <a:schemeClr val="bg1"/>
                </a:solidFill>
              </a:rPr>
              <a:t>向英雄留言致敬</a:t>
            </a:r>
            <a:endParaRPr lang="zh-CN" sz="2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91125" y="2600325"/>
            <a:ext cx="16503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</a:rPr>
              <a:t>毛主席在《纪念白求恩》中，有一段对白求恩大夫的高度评价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8585" y="2860040"/>
            <a:ext cx="13728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 dirty="0">
                <a:solidFill>
                  <a:schemeClr val="bg1"/>
                </a:solidFill>
                <a:sym typeface="+mn-ea"/>
              </a:rPr>
              <a:t>你有什么想对他</a:t>
            </a:r>
            <a:endParaRPr lang="zh-CN" sz="2000" dirty="0">
              <a:solidFill>
                <a:schemeClr val="bg1"/>
              </a:solidFill>
            </a:endParaRPr>
          </a:p>
          <a:p>
            <a:r>
              <a:rPr lang="zh-CN" sz="2000" dirty="0">
                <a:solidFill>
                  <a:schemeClr val="bg1"/>
                </a:solidFill>
                <a:sym typeface="+mn-ea"/>
              </a:rPr>
              <a:t>说的呢？</a:t>
            </a:r>
            <a:endParaRPr lang="zh-CN" altLang="en-US" sz="20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582660" y="259080"/>
            <a:ext cx="32308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</a:rPr>
              <a:t>白求恩同志</a:t>
            </a:r>
            <a:endParaRPr lang="zh-CN" altLang="en-US" sz="4800" b="1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  <p:bldP spid="3" grpId="0"/>
      <p:bldP spid="2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23" name="燕尾形 22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7262" y="164812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ym typeface="+mn-ea"/>
              </a:rPr>
              <a:t>板书设计</a:t>
            </a:r>
            <a:endParaRPr lang="en-US" altLang="zh-CN" sz="2800" dirty="0">
              <a:sym typeface="+mn-ea"/>
            </a:endParaRPr>
          </a:p>
        </p:txBody>
      </p:sp>
      <p:pic>
        <p:nvPicPr>
          <p:cNvPr id="2" name="图片 1" descr="扫描全能王 2023-11-16 07.43_2"/>
          <p:cNvPicPr>
            <a:picLocks noChangeAspect="1"/>
          </p:cNvPicPr>
          <p:nvPr/>
        </p:nvPicPr>
        <p:blipFill>
          <a:blip r:embed="rId2"/>
          <a:srcRect t="4630" r="2438"/>
          <a:stretch>
            <a:fillRect/>
          </a:stretch>
        </p:blipFill>
        <p:spPr>
          <a:xfrm>
            <a:off x="1522095" y="948690"/>
            <a:ext cx="8920480" cy="4761230"/>
          </a:xfrm>
          <a:prstGeom prst="rect">
            <a:avLst/>
          </a:prstGeom>
          <a:effectLst>
            <a:softEdge rad="6985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23" name="燕尾形 22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7262" y="164812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ym typeface="+mn-ea"/>
              </a:rPr>
              <a:t>设计亮点</a:t>
            </a:r>
            <a:endParaRPr lang="en-US" altLang="zh-CN" sz="2800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15995" y="1524000"/>
            <a:ext cx="5058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1、一体化的活动创设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494405" y="232092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2、充分体现学生主体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5995" y="311785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、引导提炼，形成意识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15995" y="391477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、提供抓手，由扶到放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5995" y="471170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、由浅入深，传承精神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2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39" y="3556001"/>
            <a:ext cx="12360016" cy="330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43439" y="3555868"/>
            <a:ext cx="49060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B6162"/>
                </a:solidFill>
              </a:rPr>
              <a:t>说课人： 丁晓晴   </a:t>
            </a:r>
            <a:r>
              <a:rPr lang="en-US" altLang="zh-CN" dirty="0">
                <a:solidFill>
                  <a:srgbClr val="EB6162"/>
                </a:solidFill>
              </a:rPr>
              <a:t>      </a:t>
            </a:r>
            <a:r>
              <a:rPr lang="zh-CN" altLang="en-US" dirty="0">
                <a:solidFill>
                  <a:srgbClr val="EB6162"/>
                </a:solidFill>
              </a:rPr>
              <a:t>时间：</a:t>
            </a:r>
            <a:r>
              <a:rPr lang="en-US" dirty="0">
                <a:solidFill>
                  <a:srgbClr val="EB6162"/>
                </a:solidFill>
              </a:rPr>
              <a:t>2023</a:t>
            </a:r>
            <a:r>
              <a:rPr lang="zh-CN" altLang="en-US" dirty="0">
                <a:solidFill>
                  <a:srgbClr val="EB6162"/>
                </a:solidFill>
              </a:rPr>
              <a:t>年</a:t>
            </a:r>
            <a:r>
              <a:rPr lang="en-US" altLang="zh-CN" dirty="0">
                <a:solidFill>
                  <a:srgbClr val="EB6162"/>
                </a:solidFill>
              </a:rPr>
              <a:t>11</a:t>
            </a:r>
            <a:r>
              <a:rPr lang="zh-CN" altLang="en-US" dirty="0">
                <a:solidFill>
                  <a:srgbClr val="EB6162"/>
                </a:solidFill>
              </a:rPr>
              <a:t>月</a:t>
            </a:r>
            <a:r>
              <a:rPr lang="en-US" altLang="zh-CN" dirty="0">
                <a:solidFill>
                  <a:srgbClr val="EB6162"/>
                </a:solidFill>
              </a:rPr>
              <a:t>15</a:t>
            </a:r>
            <a:r>
              <a:rPr lang="zh-CN" altLang="en-US" dirty="0">
                <a:solidFill>
                  <a:srgbClr val="EB6162"/>
                </a:solidFill>
              </a:rPr>
              <a:t>日</a:t>
            </a:r>
            <a:endParaRPr lang="zh-CN" altLang="en-US" dirty="0">
              <a:solidFill>
                <a:srgbClr val="EB616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7403" y="1562735"/>
            <a:ext cx="803719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8800" b="1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叶根友毛笔行书修正版" panose="02010601030101010101" charset="-122"/>
                <a:ea typeface="叶根友毛笔行书修正版" panose="02010601030101010101" charset="-122"/>
              </a:rPr>
              <a:t>手术台就是阵地</a:t>
            </a:r>
            <a:endParaRPr lang="zh-CN" altLang="en-US" sz="8800" b="1"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叶根友毛笔行书修正版" panose="02010601030101010101" charset="-122"/>
              <a:ea typeface="叶根友毛笔行书修正版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1" y="1732872"/>
            <a:ext cx="3488478" cy="2531772"/>
          </a:xfrm>
          <a:prstGeom prst="rect">
            <a:avLst/>
          </a:prstGeom>
        </p:spPr>
      </p:pic>
      <p:sp>
        <p:nvSpPr>
          <p:cNvPr id="45" name="椭圆 44"/>
          <p:cNvSpPr/>
          <p:nvPr/>
        </p:nvSpPr>
        <p:spPr>
          <a:xfrm>
            <a:off x="8610358" y="487549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8753819" y="5045591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8066971" y="515558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8035188" y="502564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8278110" y="582218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8417725" y="491610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8604472" y="5690285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8889652" y="508807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803033" y="543710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137325" y="567034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8199824" y="5114983"/>
            <a:ext cx="871232" cy="871232"/>
          </a:xfrm>
          <a:prstGeom prst="ellipse">
            <a:avLst/>
          </a:prstGeom>
          <a:solidFill>
            <a:srgbClr val="D8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8610358" y="334860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753819" y="3518699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8066971" y="362869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8035188" y="349875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8278110" y="429529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8417725" y="338920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8604472" y="4163393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8889652" y="356118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8803033" y="391021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8137325" y="414345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199824" y="3588091"/>
            <a:ext cx="871232" cy="871232"/>
          </a:xfrm>
          <a:prstGeom prst="ellipse">
            <a:avLst/>
          </a:prstGeom>
          <a:solidFill>
            <a:srgbClr val="D8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865953" y="487549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009414" y="5045591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322566" y="515558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90783" y="502564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533705" y="582218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673320" y="491610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860067" y="5690285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145247" y="508807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058628" y="543710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392920" y="567034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455419" y="5114983"/>
            <a:ext cx="871232" cy="871232"/>
          </a:xfrm>
          <a:prstGeom prst="ellipse">
            <a:avLst/>
          </a:prstGeom>
          <a:solidFill>
            <a:srgbClr val="D8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865953" y="334860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009414" y="3518699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322566" y="362869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290783" y="349875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533705" y="429529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673320" y="338920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860067" y="4163393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145247" y="356118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058628" y="391021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392920" y="414345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455419" y="3588091"/>
            <a:ext cx="871232" cy="871232"/>
          </a:xfrm>
          <a:prstGeom prst="ellipse">
            <a:avLst/>
          </a:prstGeom>
          <a:solidFill>
            <a:srgbClr val="D9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17189" y="2493266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设计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7865" y="3732865"/>
            <a:ext cx="6655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05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35090" y="2620235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8267" y="3732865"/>
            <a:ext cx="16209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教学理念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4556093" y="5238200"/>
            <a:ext cx="6655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07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35115" y="4536506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8267" y="5249086"/>
            <a:ext cx="16209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板书设计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8295656" y="3732865"/>
            <a:ext cx="6655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06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89881" y="3732865"/>
            <a:ext cx="16209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教学过程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295656" y="5249086"/>
            <a:ext cx="6655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08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52906" y="4536506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89881" y="5249086"/>
            <a:ext cx="198002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设计亮点</a:t>
            </a:r>
            <a:endParaRPr lang="zh-CN" altLang="en-US" sz="28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89" name="椭圆 88"/>
          <p:cNvSpPr/>
          <p:nvPr>
            <p:custDataLst>
              <p:tags r:id="rId3"/>
            </p:custDataLst>
          </p:nvPr>
        </p:nvSpPr>
        <p:spPr>
          <a:xfrm>
            <a:off x="8559558" y="184781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椭圆 89"/>
          <p:cNvSpPr/>
          <p:nvPr>
            <p:custDataLst>
              <p:tags r:id="rId4"/>
            </p:custDataLst>
          </p:nvPr>
        </p:nvSpPr>
        <p:spPr>
          <a:xfrm>
            <a:off x="8703019" y="2017911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椭圆 90"/>
          <p:cNvSpPr/>
          <p:nvPr>
            <p:custDataLst>
              <p:tags r:id="rId5"/>
            </p:custDataLst>
          </p:nvPr>
        </p:nvSpPr>
        <p:spPr>
          <a:xfrm>
            <a:off x="8016171" y="212790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>
            <p:custDataLst>
              <p:tags r:id="rId6"/>
            </p:custDataLst>
          </p:nvPr>
        </p:nvSpPr>
        <p:spPr>
          <a:xfrm>
            <a:off x="7984388" y="199796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>
            <p:custDataLst>
              <p:tags r:id="rId7"/>
            </p:custDataLst>
          </p:nvPr>
        </p:nvSpPr>
        <p:spPr>
          <a:xfrm>
            <a:off x="8427335" y="319455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>
            <p:custDataLst>
              <p:tags r:id="rId8"/>
            </p:custDataLst>
          </p:nvPr>
        </p:nvSpPr>
        <p:spPr>
          <a:xfrm>
            <a:off x="8366925" y="188842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>
            <p:custDataLst>
              <p:tags r:id="rId9"/>
            </p:custDataLst>
          </p:nvPr>
        </p:nvSpPr>
        <p:spPr>
          <a:xfrm>
            <a:off x="8553672" y="2662605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>
            <p:custDataLst>
              <p:tags r:id="rId10"/>
            </p:custDataLst>
          </p:nvPr>
        </p:nvSpPr>
        <p:spPr>
          <a:xfrm>
            <a:off x="8838852" y="206039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>
            <p:custDataLst>
              <p:tags r:id="rId11"/>
            </p:custDataLst>
          </p:nvPr>
        </p:nvSpPr>
        <p:spPr>
          <a:xfrm>
            <a:off x="8752233" y="240942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>
            <p:custDataLst>
              <p:tags r:id="rId12"/>
            </p:custDataLst>
          </p:nvPr>
        </p:nvSpPr>
        <p:spPr>
          <a:xfrm>
            <a:off x="8086525" y="264266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>
            <p:custDataLst>
              <p:tags r:id="rId13"/>
            </p:custDataLst>
          </p:nvPr>
        </p:nvSpPr>
        <p:spPr>
          <a:xfrm>
            <a:off x="8149024" y="2087303"/>
            <a:ext cx="871232" cy="871232"/>
          </a:xfrm>
          <a:prstGeom prst="ellipse">
            <a:avLst/>
          </a:prstGeom>
          <a:solidFill>
            <a:srgbClr val="D8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8559558" y="32092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8703019" y="491019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8016171" y="60101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7984388" y="47107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227310" y="126761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8366925" y="36152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8553672" y="1135713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8838852" y="53350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8752233" y="88253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8086525" y="111577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8149024" y="560411"/>
            <a:ext cx="871232" cy="871232"/>
          </a:xfrm>
          <a:prstGeom prst="ellipse">
            <a:avLst/>
          </a:prstGeom>
          <a:solidFill>
            <a:srgbClr val="D8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4815153" y="184781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4958614" y="2017911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4271766" y="212790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4239983" y="199796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5" name="椭圆 114"/>
          <p:cNvSpPr/>
          <p:nvPr>
            <p:custDataLst>
              <p:tags r:id="rId14"/>
            </p:custDataLst>
          </p:nvPr>
        </p:nvSpPr>
        <p:spPr>
          <a:xfrm>
            <a:off x="4682930" y="319455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4622520" y="188842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4809267" y="2662605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5094447" y="206039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5007828" y="240942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4342120" y="264266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4404619" y="2087303"/>
            <a:ext cx="871232" cy="871232"/>
          </a:xfrm>
          <a:prstGeom prst="ellipse">
            <a:avLst/>
          </a:prstGeom>
          <a:solidFill>
            <a:srgbClr val="D8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4815153" y="32092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4958614" y="491019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4271766" y="60101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4239983" y="471076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482905" y="126761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4622520" y="361528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4809267" y="1135713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5094447" y="533502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5007828" y="882534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4342120" y="1115770"/>
            <a:ext cx="385265" cy="385265"/>
          </a:xfrm>
          <a:prstGeom prst="ellipse">
            <a:avLst/>
          </a:prstGeom>
          <a:solidFill>
            <a:srgbClr val="D7133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4404619" y="560411"/>
            <a:ext cx="871232" cy="871232"/>
          </a:xfrm>
          <a:prstGeom prst="ellipse">
            <a:avLst/>
          </a:prstGeom>
          <a:solidFill>
            <a:srgbClr val="D9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3" name="文本框 132"/>
          <p:cNvSpPr txBox="1"/>
          <p:nvPr/>
        </p:nvSpPr>
        <p:spPr>
          <a:xfrm>
            <a:off x="4527065" y="705185"/>
            <a:ext cx="6655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01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4" name="文本框 133"/>
          <p:cNvSpPr txBox="1"/>
          <p:nvPr>
            <p:custDataLst>
              <p:tags r:id="rId15"/>
            </p:custDataLst>
          </p:nvPr>
        </p:nvSpPr>
        <p:spPr>
          <a:xfrm>
            <a:off x="5562115" y="3147285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5637467" y="705185"/>
            <a:ext cx="16209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教材分析</a:t>
            </a:r>
            <a:endParaRPr lang="zh-CN" altLang="en-US" sz="2800" dirty="0"/>
          </a:p>
        </p:txBody>
      </p:sp>
      <p:sp>
        <p:nvSpPr>
          <p:cNvPr id="136" name="文本框 135"/>
          <p:cNvSpPr txBox="1"/>
          <p:nvPr/>
        </p:nvSpPr>
        <p:spPr>
          <a:xfrm>
            <a:off x="4505293" y="2210520"/>
            <a:ext cx="6655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1"/>
                </a:solidFill>
              </a:rPr>
              <a:t>03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5637467" y="2221406"/>
            <a:ext cx="16209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教学目标</a:t>
            </a:r>
            <a:endParaRPr lang="zh-CN" altLang="en-US" sz="2800" dirty="0"/>
          </a:p>
        </p:txBody>
      </p:sp>
      <p:sp>
        <p:nvSpPr>
          <p:cNvPr id="138" name="文本框 137"/>
          <p:cNvSpPr txBox="1"/>
          <p:nvPr/>
        </p:nvSpPr>
        <p:spPr>
          <a:xfrm>
            <a:off x="8244856" y="705185"/>
            <a:ext cx="6655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1"/>
                </a:solidFill>
              </a:rPr>
              <a:t>02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9439081" y="705185"/>
            <a:ext cx="16209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学生分析</a:t>
            </a:r>
            <a:endParaRPr lang="zh-CN" altLang="en-US" sz="2800" dirty="0"/>
          </a:p>
        </p:txBody>
      </p:sp>
      <p:sp>
        <p:nvSpPr>
          <p:cNvPr id="140" name="文本框 139"/>
          <p:cNvSpPr txBox="1"/>
          <p:nvPr>
            <p:custDataLst>
              <p:tags r:id="rId16"/>
            </p:custDataLst>
          </p:nvPr>
        </p:nvSpPr>
        <p:spPr>
          <a:xfrm>
            <a:off x="8244856" y="2221406"/>
            <a:ext cx="6655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1"/>
                </a:solidFill>
              </a:rPr>
              <a:t>04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9439081" y="2221406"/>
            <a:ext cx="198002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教学重难点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9" grpId="0"/>
      <p:bldP spid="137" grpId="0"/>
      <p:bldP spid="141" grpId="0"/>
      <p:bldP spid="6" grpId="0"/>
      <p:bldP spid="11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60145" y="4183380"/>
            <a:ext cx="99136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rgbClr val="B91B32"/>
                </a:solidFill>
                <a:sym typeface="+mn-ea"/>
              </a:rPr>
              <a:t>      </a:t>
            </a:r>
            <a:r>
              <a:rPr lang="zh-CN" altLang="en-US" sz="2000" dirty="0">
                <a:solidFill>
                  <a:srgbClr val="B91B32"/>
                </a:solidFill>
                <a:sym typeface="+mn-ea"/>
              </a:rPr>
              <a:t>国际主义战士、加拿大共产党员白求恩大夫不远万里来到中国，参加了中国人民的抗日战争。在一次战斗中，白求恩大夫在形势越来越危急的情况下，把手术台当作阵地，忘我地坚持为伤员做手术，连续工作了三天三夜。</a:t>
            </a:r>
            <a:endParaRPr lang="zh-CN" altLang="en-US" sz="2000" dirty="0">
              <a:solidFill>
                <a:srgbClr val="B91B32"/>
              </a:solidFill>
              <a:sym typeface="+mn-ea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2387234" y="1492835"/>
            <a:ext cx="8686800" cy="2024743"/>
          </a:xfrm>
          <a:prstGeom prst="parallelogram">
            <a:avLst/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8" name="燕尾形 7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7262" y="164812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教材分析</a:t>
            </a:r>
            <a:endParaRPr lang="zh-CN" altLang="en-US" sz="3200" dirty="0"/>
          </a:p>
        </p:txBody>
      </p:sp>
      <p:sp>
        <p:nvSpPr>
          <p:cNvPr id="4" name="椭圆 3"/>
          <p:cNvSpPr/>
          <p:nvPr/>
        </p:nvSpPr>
        <p:spPr>
          <a:xfrm>
            <a:off x="1160253" y="1278225"/>
            <a:ext cx="2453962" cy="2453962"/>
          </a:xfrm>
          <a:prstGeom prst="ellipse">
            <a:avLst/>
          </a:prstGeom>
          <a:solidFill>
            <a:srgbClr val="D7133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06234" y="1362058"/>
            <a:ext cx="381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美</a:t>
            </a:r>
            <a:endParaRPr lang="zh-CN" altLang="en-US" sz="4800" dirty="0">
              <a:solidFill>
                <a:schemeClr val="bg1"/>
              </a:solidFill>
            </a:endParaRPr>
          </a:p>
          <a:p>
            <a:endParaRPr lang="zh-CN" altLang="en-US" sz="4800" dirty="0">
              <a:solidFill>
                <a:schemeClr val="bg1"/>
              </a:solidFill>
            </a:endParaRPr>
          </a:p>
          <a:p>
            <a:r>
              <a:rPr lang="zh-CN" altLang="en-US" sz="4800" dirty="0">
                <a:solidFill>
                  <a:schemeClr val="bg1"/>
                </a:solidFill>
              </a:rPr>
              <a:t>品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2724" y="2043999"/>
            <a:ext cx="2367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</a:rPr>
              <a:t>好</a:t>
            </a:r>
            <a:r>
              <a:rPr lang="en-US" altLang="zh-CN" sz="5400" dirty="0">
                <a:solidFill>
                  <a:schemeClr val="bg1"/>
                </a:solidFill>
              </a:rPr>
              <a:t>    </a:t>
            </a:r>
            <a:r>
              <a:rPr lang="zh-CN" altLang="en-US" sz="5400" dirty="0">
                <a:solidFill>
                  <a:schemeClr val="bg1"/>
                </a:solidFill>
              </a:rPr>
              <a:t>质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63059" y="2284611"/>
            <a:ext cx="64232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bg1"/>
                </a:solidFill>
              </a:rPr>
              <a:t>学习带着问题默读，理解课文的意思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8" name="燕尾形 7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7262" y="164812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学生分析</a:t>
            </a:r>
            <a:endParaRPr lang="zh-CN" altLang="en-US" sz="3200" dirty="0"/>
          </a:p>
        </p:txBody>
      </p:sp>
      <p:pic>
        <p:nvPicPr>
          <p:cNvPr id="2" name="图片 1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335" y="497205"/>
            <a:ext cx="5010785" cy="5589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890270" y="3244850"/>
            <a:ext cx="3230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</a:rPr>
              <a:t>课文编排</a:t>
            </a:r>
            <a:endParaRPr lang="zh-CN" altLang="en-US" sz="6000" b="1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55280" y="1500505"/>
            <a:ext cx="3230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</a:rPr>
              <a:t>语文要素</a:t>
            </a:r>
            <a:endParaRPr lang="zh-CN" altLang="en-US" sz="6000" b="1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2600" y="1389380"/>
            <a:ext cx="1244600" cy="12446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05800" y="1389380"/>
            <a:ext cx="1244600" cy="1244600"/>
          </a:xfrm>
          <a:prstGeom prst="rect">
            <a:avLst/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779000" y="1389380"/>
            <a:ext cx="1244600" cy="1244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32600" y="2887980"/>
            <a:ext cx="1244600" cy="1244600"/>
          </a:xfrm>
          <a:prstGeom prst="rect">
            <a:avLst/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05800" y="2887980"/>
            <a:ext cx="1244600" cy="1244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779000" y="2887980"/>
            <a:ext cx="1244600" cy="1244600"/>
          </a:xfrm>
          <a:prstGeom prst="rect">
            <a:avLst/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32600" y="4386580"/>
            <a:ext cx="1244600" cy="1244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05800" y="4386580"/>
            <a:ext cx="1244600" cy="1244600"/>
          </a:xfrm>
          <a:prstGeom prst="rect">
            <a:avLst/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79000" y="4386580"/>
            <a:ext cx="1244600" cy="12446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00752" y="1366482"/>
            <a:ext cx="583592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/>
                </a:solidFill>
              </a:rPr>
              <a:t>1、认识“棒、恩”等13个生字，读准多音字“斗、大”，学习理解“硝烟滚滚、争分夺秒”等词语。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4675" y="2956560"/>
            <a:ext cx="5812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</a:rPr>
              <a:t>2．学会带着问题默读课文，理解课文的意思，找出描写战斗激烈的语句。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4360" y="4177665"/>
            <a:ext cx="58185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</a:rPr>
              <a:t>3．结合课文内容，运用联系生活经验、关注关键词语、联系上下文等方法品析词句，感受白求恩的品质，理解"手术台就是阵地"的含义。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24" name="燕尾形 23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07262" y="164812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教学目标</a:t>
            </a:r>
            <a:endParaRPr lang="zh-CN" altLang="en-US" sz="3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8451046" y="1503848"/>
            <a:ext cx="94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教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51046" y="4501048"/>
            <a:ext cx="94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目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77846" y="3002448"/>
            <a:ext cx="94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学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24246" y="3002448"/>
            <a:ext cx="94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sym typeface="+mn-ea"/>
              </a:rPr>
              <a:t>标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9392" y="2106315"/>
            <a:ext cx="5214257" cy="2861733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620426" y="2106315"/>
            <a:ext cx="3320596" cy="2861733"/>
          </a:xfrm>
          <a:prstGeom prst="homePlate">
            <a:avLst>
              <a:gd name="adj" fmla="val 12426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 flipH="1">
            <a:off x="8295046" y="2106316"/>
            <a:ext cx="3320596" cy="2861733"/>
          </a:xfrm>
          <a:prstGeom prst="homePlate">
            <a:avLst>
              <a:gd name="adj" fmla="val 12426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9602" y="2192189"/>
            <a:ext cx="1402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教学重点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185" y="3029288"/>
            <a:ext cx="27230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/>
                </a:solidFill>
              </a:rPr>
              <a:t>带着问题默读课文，理解课文的意思，找出描写战斗激烈的语句。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97876" y="2192189"/>
            <a:ext cx="1402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教学难点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6827" y="2808308"/>
            <a:ext cx="2723078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</a:rPr>
              <a:t>结合课文内容，运用联系生活经验、关注关键词语、联系上下文等方法品析词句，感受白求恩的品质，理解"手术台就是阵地"的含义。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11" name="燕尾形 10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07262" y="164812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教学重难点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饼形 2"/>
          <p:cNvSpPr/>
          <p:nvPr/>
        </p:nvSpPr>
        <p:spPr>
          <a:xfrm rot="16200000">
            <a:off x="4711701" y="1291229"/>
            <a:ext cx="2768598" cy="2768598"/>
          </a:xfrm>
          <a:prstGeom prst="pie">
            <a:avLst>
              <a:gd name="adj1" fmla="val 52823"/>
              <a:gd name="adj2" fmla="val 5402083"/>
            </a:avLst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饼形 4"/>
          <p:cNvSpPr/>
          <p:nvPr/>
        </p:nvSpPr>
        <p:spPr>
          <a:xfrm rot="5400000" flipV="1">
            <a:off x="4711701" y="1290322"/>
            <a:ext cx="2768598" cy="2768598"/>
          </a:xfrm>
          <a:prstGeom prst="pie">
            <a:avLst>
              <a:gd name="adj1" fmla="val 21586260"/>
              <a:gd name="adj2" fmla="val 5402083"/>
            </a:avLst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饼形 5"/>
          <p:cNvSpPr/>
          <p:nvPr/>
        </p:nvSpPr>
        <p:spPr>
          <a:xfrm rot="5400000" flipH="1">
            <a:off x="4711701" y="1291229"/>
            <a:ext cx="2768598" cy="2768598"/>
          </a:xfrm>
          <a:prstGeom prst="pie">
            <a:avLst>
              <a:gd name="adj1" fmla="val 21430052"/>
              <a:gd name="adj2" fmla="val 5402083"/>
            </a:avLst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饼形 6"/>
          <p:cNvSpPr/>
          <p:nvPr/>
        </p:nvSpPr>
        <p:spPr>
          <a:xfrm rot="16200000" flipH="1" flipV="1">
            <a:off x="4711701" y="1290322"/>
            <a:ext cx="2768598" cy="2768598"/>
          </a:xfrm>
          <a:prstGeom prst="pie">
            <a:avLst>
              <a:gd name="adj1" fmla="val 21586260"/>
              <a:gd name="adj2" fmla="val 5402083"/>
            </a:avLst>
          </a:prstGeom>
          <a:solidFill>
            <a:srgbClr val="D7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8" name="椭圆 7"/>
          <p:cNvSpPr/>
          <p:nvPr/>
        </p:nvSpPr>
        <p:spPr>
          <a:xfrm>
            <a:off x="5220765" y="1799385"/>
            <a:ext cx="1750470" cy="1750470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384800" y="1963420"/>
            <a:ext cx="1422400" cy="142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593080" y="2136140"/>
            <a:ext cx="11849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/>
              <a:t>教学理念</a:t>
            </a:r>
            <a:endParaRPr lang="zh-CN" sz="3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1223229" y="1730356"/>
            <a:ext cx="3016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/>
              <a:t>活动创设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高质量引导</a:t>
            </a:r>
            <a:endParaRPr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722176" y="2192021"/>
            <a:ext cx="3302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驱动孩子主动思考、探索，通过有情趣、有深度的课堂表达，不知不觉地进入深一层次的素养学习当中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502369" y="4529256"/>
            <a:ext cx="3321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/>
              <a:t>得法于课内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得益于课外</a:t>
            </a:r>
            <a:endParaRPr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4064000" y="4965700"/>
            <a:ext cx="4453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教师要扩大学生的课外阅读量，锻炼学生的阅读比较、知识迁移能力。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328242" y="1703686"/>
            <a:ext cx="30226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/>
              <a:t>读—找—圈—议—悟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8328242" y="2165351"/>
            <a:ext cx="3302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深入文本，在掌握多种阅读方法的同时，培养学生“不动笔墨不读书”的阅读习惯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25" name="燕尾形 24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07262" y="164812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教学理念</a:t>
            </a:r>
            <a:endParaRPr lang="zh-CN" altLang="en-US" sz="3200" dirty="0"/>
          </a:p>
        </p:txBody>
      </p:sp>
      <p:sp>
        <p:nvSpPr>
          <p:cNvPr id="4" name="椭圆 3"/>
          <p:cNvSpPr/>
          <p:nvPr/>
        </p:nvSpPr>
        <p:spPr>
          <a:xfrm>
            <a:off x="4468816" y="1812598"/>
            <a:ext cx="609600" cy="609600"/>
          </a:xfrm>
          <a:prstGeom prst="ellipse">
            <a:avLst/>
          </a:prstGeom>
          <a:solidFill>
            <a:srgbClr val="D7133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7159304" y="1812598"/>
            <a:ext cx="609600" cy="609600"/>
          </a:xfrm>
          <a:prstGeom prst="ellipse">
            <a:avLst/>
          </a:prstGeom>
          <a:solidFill>
            <a:srgbClr val="D7133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857561" y="3870781"/>
            <a:ext cx="609600" cy="609600"/>
          </a:xfrm>
          <a:prstGeom prst="ellipse">
            <a:avLst/>
          </a:prstGeom>
          <a:solidFill>
            <a:srgbClr val="D7133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223229" y="2188518"/>
            <a:ext cx="3260192" cy="0"/>
          </a:xfrm>
          <a:prstGeom prst="line">
            <a:avLst/>
          </a:prstGeom>
          <a:ln w="19050">
            <a:solidFill>
              <a:srgbClr val="D71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4169096" y="4930269"/>
            <a:ext cx="4033520" cy="22860"/>
          </a:xfrm>
          <a:prstGeom prst="line">
            <a:avLst/>
          </a:prstGeom>
          <a:ln w="19050">
            <a:solidFill>
              <a:srgbClr val="D71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7715030" y="2161848"/>
            <a:ext cx="3571240" cy="24765"/>
          </a:xfrm>
          <a:prstGeom prst="line">
            <a:avLst/>
          </a:prstGeom>
          <a:ln w="19050">
            <a:solidFill>
              <a:srgbClr val="D71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16" grpId="0"/>
      <p:bldP spid="17" grpId="0"/>
      <p:bldP spid="20" grpId="0"/>
      <p:bldP spid="21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4488180" y="1525905"/>
            <a:ext cx="5850890" cy="4030980"/>
          </a:xfrm>
          <a:prstGeom prst="snip2DiagRect">
            <a:avLst>
              <a:gd name="adj1" fmla="val 0"/>
              <a:gd name="adj2" fmla="val 50000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851665" y="1756758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b="1" dirty="0">
                <a:solidFill>
                  <a:srgbClr val="C00000"/>
                </a:solidFill>
              </a:rPr>
              <a:t>寻找关键词句</a:t>
            </a:r>
            <a:endParaRPr lang="zh-CN" b="1" dirty="0">
              <a:solidFill>
                <a:srgbClr val="C00000"/>
              </a:solidFill>
            </a:endParaRPr>
          </a:p>
          <a:p>
            <a:pPr algn="ctr"/>
            <a:r>
              <a:rPr lang="zh-CN" b="1" dirty="0">
                <a:solidFill>
                  <a:srgbClr val="C00000"/>
                </a:solidFill>
              </a:rPr>
              <a:t>了解故事背景</a:t>
            </a:r>
            <a:endParaRPr lang="zh-CN" b="1" dirty="0">
              <a:solidFill>
                <a:srgbClr val="C00000"/>
              </a:solidFill>
            </a:endParaRPr>
          </a:p>
        </p:txBody>
      </p:sp>
      <p:sp>
        <p:nvSpPr>
          <p:cNvPr id="4" name="L 形 3"/>
          <p:cNvSpPr/>
          <p:nvPr/>
        </p:nvSpPr>
        <p:spPr>
          <a:xfrm rot="5400000">
            <a:off x="9652458" y="1705958"/>
            <a:ext cx="228600" cy="228600"/>
          </a:xfrm>
          <a:prstGeom prst="corner">
            <a:avLst>
              <a:gd name="adj1" fmla="val 26000"/>
              <a:gd name="adj2" fmla="val 28667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L 形 6"/>
          <p:cNvSpPr/>
          <p:nvPr/>
        </p:nvSpPr>
        <p:spPr>
          <a:xfrm rot="5400000" flipH="1" flipV="1">
            <a:off x="11300551" y="2221578"/>
            <a:ext cx="228600" cy="228600"/>
          </a:xfrm>
          <a:prstGeom prst="corner">
            <a:avLst>
              <a:gd name="adj1" fmla="val 26000"/>
              <a:gd name="adj2" fmla="val 28667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5397" y="1901630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说一说你看到了什么？</a:t>
            </a:r>
            <a:endParaRPr lang="zh-CN" altLang="en-US" sz="20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14" name="燕尾形 13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07262" y="164812"/>
            <a:ext cx="80200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教学过程</a:t>
            </a:r>
            <a:r>
              <a:rPr lang="en-US" altLang="zh-CN" sz="3200" dirty="0"/>
              <a:t>——</a:t>
            </a:r>
            <a:r>
              <a:rPr lang="en-US" altLang="zh-CN" sz="2800" dirty="0"/>
              <a:t>图片导入，结合背景理解“阵地”</a:t>
            </a:r>
            <a:endParaRPr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925397" y="2920170"/>
            <a:ext cx="297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/>
              <a:t>它和我们平时看到的</a:t>
            </a:r>
            <a:endParaRPr lang="zh-CN" altLang="en-US" sz="2000" b="1" dirty="0"/>
          </a:p>
          <a:p>
            <a:r>
              <a:rPr lang="zh-CN" altLang="en-US" sz="2000" b="1" dirty="0"/>
              <a:t>做手术场景有什么不同？</a:t>
            </a:r>
            <a:endParaRPr lang="zh-CN" altLang="en-US" sz="2000" b="1" dirty="0"/>
          </a:p>
        </p:txBody>
      </p:sp>
      <p:sp>
        <p:nvSpPr>
          <p:cNvPr id="102" name="文本框 101"/>
          <p:cNvSpPr txBox="1"/>
          <p:nvPr/>
        </p:nvSpPr>
        <p:spPr>
          <a:xfrm>
            <a:off x="925195" y="4238625"/>
            <a:ext cx="34899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None/>
            </a:pPr>
            <a:r>
              <a:rPr lang="zh-CN" altLang="en-US" sz="2000" b="1" dirty="0"/>
              <a:t>通过预习，你知道为什么在这样艰苦的条件下做手术吗？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02" grpId="0"/>
      <p:bldP spid="3" grpId="0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904"/>
            <a:ext cx="12192000" cy="1348769"/>
          </a:xfrm>
          <a:prstGeom prst="rect">
            <a:avLst/>
          </a:prstGeom>
        </p:spPr>
      </p:pic>
      <p:sp>
        <p:nvSpPr>
          <p:cNvPr id="14" name="燕尾形 13"/>
          <p:cNvSpPr/>
          <p:nvPr/>
        </p:nvSpPr>
        <p:spPr>
          <a:xfrm>
            <a:off x="620426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890339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1160253" y="187287"/>
            <a:ext cx="539827" cy="539827"/>
          </a:xfrm>
          <a:prstGeom prst="chevron">
            <a:avLst>
              <a:gd name="adj" fmla="val 70408"/>
            </a:avLst>
          </a:prstGeom>
          <a:solidFill>
            <a:srgbClr val="B91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07262" y="164812"/>
            <a:ext cx="791083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/>
              <a:t>教学过程</a:t>
            </a:r>
            <a:r>
              <a:rPr lang="en-US" altLang="zh-CN" sz="2800" dirty="0">
                <a:sym typeface="+mn-ea"/>
              </a:rPr>
              <a:t>——图片导入，结合背景理解“阵地”</a:t>
            </a:r>
            <a:endParaRPr lang="en-US" altLang="zh-CN" sz="2800" dirty="0"/>
          </a:p>
          <a:p>
            <a:endParaRPr lang="en-US" altLang="zh-CN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2557364" y="1652251"/>
            <a:ext cx="66319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sz="2400" b="1" dirty="0"/>
              <a:t>手术台——医生抢救病人、为病人动手术的地方</a:t>
            </a:r>
            <a:endParaRPr sz="2400" b="1" dirty="0"/>
          </a:p>
        </p:txBody>
      </p:sp>
      <p:sp>
        <p:nvSpPr>
          <p:cNvPr id="102" name="文本框 101"/>
          <p:cNvSpPr txBox="1"/>
          <p:nvPr/>
        </p:nvSpPr>
        <p:spPr>
          <a:xfrm>
            <a:off x="2587625" y="2785745"/>
            <a:ext cx="7016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400" b="1" dirty="0"/>
              <a:t>阵地——战士保卫祖国，消灭敌人战斗的地方</a:t>
            </a:r>
            <a:endParaRPr sz="24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1654175" y="3802380"/>
            <a:ext cx="86544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手术台就是阵地</a:t>
            </a:r>
            <a:r>
              <a:rPr lang="en-US" altLang="zh-CN" sz="7200" b="1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 </a:t>
            </a:r>
            <a:r>
              <a:rPr lang="zh-CN" altLang="en-US" sz="7200" b="1"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？</a:t>
            </a:r>
            <a:endParaRPr lang="zh-CN" altLang="en-US" sz="7200" b="1"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2" grpId="0"/>
      <p:bldP spid="18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TABLE_ENDDRAG_ORIGIN_RECT" val="481*249"/>
  <p:tag name="TABLE_ENDDRAG_RECT" val="460*135*481*249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ISPRING_SCORM_RATE_SLIDES" val="0"/>
  <p:tag name="ISPRING_SCORM_PASSING_SCORE" val="0.000000"/>
  <p:tag name="ISPRING_ULTRA_SCORM_COURSE_ID" val="00BF91A1-44F9-4DD6-ADDD-35292417B4E0"/>
  <p:tag name="ISPRINGONLINEFOLDERID" val="0"/>
  <p:tag name="ISPRINGONLINEFOLDERPATH" val="Content List"/>
  <p:tag name="ISPRINGCLOUDFOLDERID" val="0"/>
  <p:tag name="ISPRINGCLOUDFOLDERPATH" val="Repository"/>
  <p:tag name="ISPRING_OUTPUT_FOLDER" val="D:\PPT模板存储位置pptx格式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长征精神PPT模板"/>
  <p:tag name="commondata" val="eyJoZGlkIjoiYTM5ZjEyMmJjZjIwNjE4ZTM1MmE0MzhmZGZjZjcyMm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33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WPS 演示</Application>
  <PresentationFormat>宽屏</PresentationFormat>
  <Paragraphs>214</Paragraphs>
  <Slides>15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叶根友毛笔行书修正版</vt:lpstr>
      <vt:lpstr>华文楷体</vt:lpstr>
      <vt:lpstr>楷体</vt:lpstr>
      <vt:lpstr>微软雅黑</vt:lpstr>
      <vt:lpstr>Arial Unicode MS</vt:lpstr>
      <vt:lpstr>等线</vt:lpstr>
      <vt:lpstr>Calibri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Admin</dc:creator>
  <cp:lastModifiedBy>Kelly</cp:lastModifiedBy>
  <cp:revision>26</cp:revision>
  <dcterms:created xsi:type="dcterms:W3CDTF">2017-09-13T10:38:00Z</dcterms:created>
  <dcterms:modified xsi:type="dcterms:W3CDTF">2023-11-16T04:52:07Z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76A45A1F3E1041F3AD342CEB0C15D3AC_12</vt:lpwstr>
  </property>
  <property fmtid="{D5CDD505-2E9C-101B-9397-08002B2CF9AE}" pid="3" name="KSOProductBuildVer">
    <vt:lpwstr>2052-12.1.0.15712</vt:lpwstr>
  </property>
</Properties>
</file>