
<file path=[Content_Types].xml><?xml version="1.0" encoding="utf-8"?>
<Types xmlns="http://schemas.openxmlformats.org/package/2006/content-types">
  <Default Extension="bin" ContentType="image/jpeg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0"/>
  </p:notesMasterIdLst>
  <p:sldIdLst>
    <p:sldId id="1959" r:id="rId3"/>
    <p:sldId id="292" r:id="rId4"/>
    <p:sldId id="299" r:id="rId5"/>
    <p:sldId id="293" r:id="rId6"/>
    <p:sldId id="550" r:id="rId7"/>
    <p:sldId id="301" r:id="rId8"/>
    <p:sldId id="1961" r:id="rId9"/>
    <p:sldId id="302" r:id="rId10"/>
    <p:sldId id="303" r:id="rId11"/>
    <p:sldId id="294" r:id="rId12"/>
    <p:sldId id="305" r:id="rId13"/>
    <p:sldId id="1960" r:id="rId14"/>
    <p:sldId id="1963" r:id="rId15"/>
    <p:sldId id="297" r:id="rId16"/>
    <p:sldId id="1962" r:id="rId17"/>
    <p:sldId id="306" r:id="rId18"/>
    <p:sldId id="307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7432F-862E-40BF-80DC-EF29260532A4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48166-937B-4BA7-B0AB-0BC78FF46B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41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48166-937B-4BA7-B0AB-0BC78FF46B6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96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28A28AE5-D875-D2DD-237E-BF21F7315F02}"/>
              </a:ext>
            </a:extLst>
          </p:cNvPr>
          <p:cNvSpPr/>
          <p:nvPr userDrawn="1"/>
        </p:nvSpPr>
        <p:spPr>
          <a:xfrm>
            <a:off x="8793480" y="0"/>
            <a:ext cx="33985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2C4BAD7-B1D4-F0A8-F285-DD2183AF4131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5" t="-61" r="32945" b="1954"/>
          <a:stretch/>
        </p:blipFill>
        <p:spPr>
          <a:xfrm>
            <a:off x="6400800" y="586740"/>
            <a:ext cx="4253653" cy="568452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E1F65559-C147-B841-BBBD-18D93502D167}"/>
              </a:ext>
            </a:extLst>
          </p:cNvPr>
          <p:cNvSpPr/>
          <p:nvPr userDrawn="1"/>
        </p:nvSpPr>
        <p:spPr>
          <a:xfrm>
            <a:off x="255889" y="586740"/>
            <a:ext cx="404511" cy="5684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197ACFC8-8761-134B-4FD3-E3A5B8647C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756" y="2621280"/>
            <a:ext cx="5394244" cy="1080255"/>
          </a:xfr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旅游产品销售培训</a:t>
            </a:r>
          </a:p>
        </p:txBody>
      </p:sp>
      <p:sp>
        <p:nvSpPr>
          <p:cNvPr id="23" name="文本占位符 22">
            <a:extLst>
              <a:ext uri="{FF2B5EF4-FFF2-40B4-BE49-F238E27FC236}">
                <a16:creationId xmlns:a16="http://schemas.microsoft.com/office/drawing/2014/main" id="{348C19D2-90D5-2B6A-675B-91A7CF7C7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1715" y="3676980"/>
            <a:ext cx="5394325" cy="485775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/>
              <a:t>请在此输入副标题</a:t>
            </a:r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03080754-63C0-149C-748F-7EF47A2963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675" y="1130300"/>
            <a:ext cx="2603776" cy="1490980"/>
          </a:xfrm>
        </p:spPr>
        <p:txBody>
          <a:bodyPr anchor="b">
            <a:normAutofit/>
          </a:bodyPr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dirty="0"/>
              <a:t>20XX</a:t>
            </a:r>
            <a:endParaRPr lang="zh-CN" altLang="en-US" dirty="0"/>
          </a:p>
        </p:txBody>
      </p:sp>
      <p:sp>
        <p:nvSpPr>
          <p:cNvPr id="37" name="文本占位符 36">
            <a:extLst>
              <a:ext uri="{FF2B5EF4-FFF2-40B4-BE49-F238E27FC236}">
                <a16:creationId xmlns:a16="http://schemas.microsoft.com/office/drawing/2014/main" id="{1CE02F24-C7D5-C36C-A71C-C33A2AC835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1675" y="4870193"/>
            <a:ext cx="3484880" cy="36394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zh-CN" altLang="en-US" dirty="0"/>
              <a:t>汇报人：</a:t>
            </a:r>
            <a:r>
              <a:rPr lang="en-US" altLang="zh-CN" dirty="0" err="1"/>
              <a:t>OfficePLUS</a:t>
            </a:r>
            <a:endParaRPr lang="zh-CN" altLang="en-US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9556D90-3A59-A0BF-E245-AB47DD955A39}"/>
              </a:ext>
            </a:extLst>
          </p:cNvPr>
          <p:cNvGrpSpPr/>
          <p:nvPr userDrawn="1"/>
        </p:nvGrpSpPr>
        <p:grpSpPr>
          <a:xfrm>
            <a:off x="4910341" y="5781040"/>
            <a:ext cx="935268" cy="1084463"/>
            <a:chOff x="4990448" y="5412393"/>
            <a:chExt cx="1261561" cy="1462807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099B9159-5E4F-3242-1A97-0F35915EBA43}"/>
                </a:ext>
              </a:extLst>
            </p:cNvPr>
            <p:cNvSpPr/>
            <p:nvPr/>
          </p:nvSpPr>
          <p:spPr>
            <a:xfrm rot="5400000">
              <a:off x="6116005" y="5412393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9225CFF-753A-908B-2FED-87A121DB1B08}"/>
                </a:ext>
              </a:extLst>
            </p:cNvPr>
            <p:cNvSpPr/>
            <p:nvPr/>
          </p:nvSpPr>
          <p:spPr>
            <a:xfrm rot="5400000">
              <a:off x="5740819" y="5412393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F87F5F0-3EF8-4461-DB66-4CB4EED44054}"/>
                </a:ext>
              </a:extLst>
            </p:cNvPr>
            <p:cNvSpPr/>
            <p:nvPr/>
          </p:nvSpPr>
          <p:spPr>
            <a:xfrm rot="5400000">
              <a:off x="5365632" y="5412393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A0C2FBDD-B967-995C-BF7F-A1CAA9BFB1D7}"/>
                </a:ext>
              </a:extLst>
            </p:cNvPr>
            <p:cNvSpPr/>
            <p:nvPr/>
          </p:nvSpPr>
          <p:spPr>
            <a:xfrm rot="5400000">
              <a:off x="4990448" y="5412393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312A3CBF-2EC6-9633-F9B1-A4A3508C28E3}"/>
                </a:ext>
              </a:extLst>
            </p:cNvPr>
            <p:cNvSpPr/>
            <p:nvPr/>
          </p:nvSpPr>
          <p:spPr>
            <a:xfrm rot="5400000">
              <a:off x="6116005" y="585466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C6B30DF-7A5A-1964-C9C5-8FE74911E6C7}"/>
                </a:ext>
              </a:extLst>
            </p:cNvPr>
            <p:cNvSpPr/>
            <p:nvPr/>
          </p:nvSpPr>
          <p:spPr>
            <a:xfrm rot="5400000">
              <a:off x="5740819" y="585466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7B38957E-AA07-869B-7310-9E181146FB8D}"/>
                </a:ext>
              </a:extLst>
            </p:cNvPr>
            <p:cNvSpPr/>
            <p:nvPr/>
          </p:nvSpPr>
          <p:spPr>
            <a:xfrm rot="5400000">
              <a:off x="5365632" y="585466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8994ACC-4A4E-F5F5-60F7-80C92E64C35B}"/>
                </a:ext>
              </a:extLst>
            </p:cNvPr>
            <p:cNvSpPr/>
            <p:nvPr/>
          </p:nvSpPr>
          <p:spPr>
            <a:xfrm rot="5400000">
              <a:off x="4990448" y="585466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CB58CE98-8A31-C231-5FF8-A07048FE1A89}"/>
                </a:ext>
              </a:extLst>
            </p:cNvPr>
            <p:cNvSpPr/>
            <p:nvPr/>
          </p:nvSpPr>
          <p:spPr>
            <a:xfrm rot="5400000">
              <a:off x="6116005" y="6296929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D945B2D-7DA9-B343-8FB9-FAA0067E2C59}"/>
                </a:ext>
              </a:extLst>
            </p:cNvPr>
            <p:cNvSpPr/>
            <p:nvPr/>
          </p:nvSpPr>
          <p:spPr>
            <a:xfrm rot="5400000">
              <a:off x="5740819" y="6296929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D652DDF7-6F78-FDF5-B5FE-BA84ED2E8461}"/>
                </a:ext>
              </a:extLst>
            </p:cNvPr>
            <p:cNvSpPr/>
            <p:nvPr/>
          </p:nvSpPr>
          <p:spPr>
            <a:xfrm rot="5400000">
              <a:off x="5365632" y="6296929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F715BD73-572F-65CA-05FD-C3CD7693159B}"/>
                </a:ext>
              </a:extLst>
            </p:cNvPr>
            <p:cNvSpPr/>
            <p:nvPr/>
          </p:nvSpPr>
          <p:spPr>
            <a:xfrm rot="5400000">
              <a:off x="4990448" y="6296929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55493784-9505-D28B-21FB-5D64102AAF2B}"/>
                </a:ext>
              </a:extLst>
            </p:cNvPr>
            <p:cNvSpPr/>
            <p:nvPr/>
          </p:nvSpPr>
          <p:spPr>
            <a:xfrm rot="5400000">
              <a:off x="6116005" y="6739196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451F5D7D-DC0A-2D1C-067C-0F2A46868B14}"/>
                </a:ext>
              </a:extLst>
            </p:cNvPr>
            <p:cNvSpPr/>
            <p:nvPr/>
          </p:nvSpPr>
          <p:spPr>
            <a:xfrm rot="5400000">
              <a:off x="5740819" y="6739196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6D8E659B-3C8C-8FE0-E147-67A61272498D}"/>
                </a:ext>
              </a:extLst>
            </p:cNvPr>
            <p:cNvSpPr/>
            <p:nvPr/>
          </p:nvSpPr>
          <p:spPr>
            <a:xfrm rot="5400000">
              <a:off x="5365632" y="6739196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D1C78AF2-B11E-AA96-28B1-0132E6FA34DE}"/>
                </a:ext>
              </a:extLst>
            </p:cNvPr>
            <p:cNvSpPr/>
            <p:nvPr/>
          </p:nvSpPr>
          <p:spPr>
            <a:xfrm rot="5400000">
              <a:off x="4990448" y="6739196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ADA18EAB-AF7E-B879-99EC-7CA585EAA1BC}"/>
              </a:ext>
            </a:extLst>
          </p:cNvPr>
          <p:cNvGrpSpPr/>
          <p:nvPr userDrawn="1"/>
        </p:nvGrpSpPr>
        <p:grpSpPr>
          <a:xfrm>
            <a:off x="1097792" y="19997"/>
            <a:ext cx="935268" cy="756584"/>
            <a:chOff x="1097792" y="19997"/>
            <a:chExt cx="935268" cy="756584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5C5544E-8333-73FA-4931-5A233132C80D}"/>
                </a:ext>
              </a:extLst>
            </p:cNvPr>
            <p:cNvSpPr/>
            <p:nvPr/>
          </p:nvSpPr>
          <p:spPr>
            <a:xfrm rot="5400000">
              <a:off x="1932232" y="19997"/>
              <a:ext cx="100828" cy="100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81E2018D-61C0-7781-56C5-5A963F39D073}"/>
                </a:ext>
              </a:extLst>
            </p:cNvPr>
            <p:cNvSpPr/>
            <p:nvPr/>
          </p:nvSpPr>
          <p:spPr>
            <a:xfrm rot="5400000">
              <a:off x="1654085" y="19997"/>
              <a:ext cx="100828" cy="100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8B6C249D-992E-E112-DC36-C795E1BA8289}"/>
                </a:ext>
              </a:extLst>
            </p:cNvPr>
            <p:cNvSpPr/>
            <p:nvPr/>
          </p:nvSpPr>
          <p:spPr>
            <a:xfrm rot="5400000">
              <a:off x="1375938" y="19997"/>
              <a:ext cx="100828" cy="100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CA77691E-6A16-D598-DC36-7CB26B610856}"/>
                </a:ext>
              </a:extLst>
            </p:cNvPr>
            <p:cNvSpPr/>
            <p:nvPr/>
          </p:nvSpPr>
          <p:spPr>
            <a:xfrm rot="5400000">
              <a:off x="1097792" y="19997"/>
              <a:ext cx="100828" cy="100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1D780464-057C-FB19-8288-6B0403DC810A}"/>
                </a:ext>
              </a:extLst>
            </p:cNvPr>
            <p:cNvSpPr/>
            <p:nvPr/>
          </p:nvSpPr>
          <p:spPr>
            <a:xfrm rot="5400000">
              <a:off x="1932232" y="347875"/>
              <a:ext cx="100828" cy="100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87B33086-81C7-5EAB-D954-393C1A94D53D}"/>
                </a:ext>
              </a:extLst>
            </p:cNvPr>
            <p:cNvSpPr/>
            <p:nvPr/>
          </p:nvSpPr>
          <p:spPr>
            <a:xfrm rot="5400000">
              <a:off x="1654085" y="347875"/>
              <a:ext cx="100828" cy="100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67316968-21CC-E911-A800-76A9E4F3646E}"/>
                </a:ext>
              </a:extLst>
            </p:cNvPr>
            <p:cNvSpPr/>
            <p:nvPr/>
          </p:nvSpPr>
          <p:spPr>
            <a:xfrm rot="5400000">
              <a:off x="1375938" y="347875"/>
              <a:ext cx="100828" cy="100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27C38795-7216-B443-F2FC-7C7C18199035}"/>
                </a:ext>
              </a:extLst>
            </p:cNvPr>
            <p:cNvSpPr/>
            <p:nvPr/>
          </p:nvSpPr>
          <p:spPr>
            <a:xfrm rot="5400000">
              <a:off x="1097792" y="347875"/>
              <a:ext cx="100828" cy="100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18F33E68-9A7A-835C-1C6E-CD16833968AE}"/>
                </a:ext>
              </a:extLst>
            </p:cNvPr>
            <p:cNvSpPr/>
            <p:nvPr/>
          </p:nvSpPr>
          <p:spPr>
            <a:xfrm rot="5400000">
              <a:off x="1932232" y="675753"/>
              <a:ext cx="100828" cy="100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C1E2A087-F1DB-7614-8BE4-4E03D44421BA}"/>
                </a:ext>
              </a:extLst>
            </p:cNvPr>
            <p:cNvSpPr/>
            <p:nvPr/>
          </p:nvSpPr>
          <p:spPr>
            <a:xfrm rot="5400000">
              <a:off x="1654085" y="675753"/>
              <a:ext cx="100828" cy="100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02E3BEFA-EA7D-4DB6-4BCE-C3693C048E2B}"/>
                </a:ext>
              </a:extLst>
            </p:cNvPr>
            <p:cNvSpPr/>
            <p:nvPr/>
          </p:nvSpPr>
          <p:spPr>
            <a:xfrm rot="5400000">
              <a:off x="1375938" y="675753"/>
              <a:ext cx="100828" cy="100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C8A9A77B-D650-EC3B-9347-C03C30FFF90C}"/>
                </a:ext>
              </a:extLst>
            </p:cNvPr>
            <p:cNvSpPr/>
            <p:nvPr/>
          </p:nvSpPr>
          <p:spPr>
            <a:xfrm rot="5400000">
              <a:off x="1097792" y="675753"/>
              <a:ext cx="100828" cy="1008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86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361"/>
            <a:ext cx="5384800" cy="339466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361"/>
            <a:ext cx="5384800" cy="3394668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094860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87"/>
            <a:ext cx="10972800" cy="1143200"/>
          </a:xfrm>
        </p:spPr>
        <p:txBody>
          <a:bodyPr/>
          <a:lstStyle>
            <a:lvl1pPr>
              <a:defRPr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381"/>
            <a:ext cx="5386917" cy="63987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9186" indent="0">
              <a:buNone/>
              <a:defRPr sz="2133" b="1"/>
            </a:lvl5pPr>
            <a:lvl6pPr marL="3048770" indent="0">
              <a:buNone/>
              <a:defRPr sz="2133" b="1"/>
            </a:lvl6pPr>
            <a:lvl7pPr marL="3658355" indent="0">
              <a:buNone/>
              <a:defRPr sz="2133" b="1"/>
            </a:lvl7pPr>
            <a:lvl8pPr marL="4267940" indent="0">
              <a:buNone/>
              <a:defRPr sz="2133" b="1"/>
            </a:lvl8pPr>
            <a:lvl9pPr marL="4877525" indent="0">
              <a:buNone/>
              <a:defRPr sz="2133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5255"/>
            <a:ext cx="5386917" cy="3951979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381"/>
            <a:ext cx="5389033" cy="63987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9186" indent="0">
              <a:buNone/>
              <a:defRPr sz="2133" b="1"/>
            </a:lvl5pPr>
            <a:lvl6pPr marL="3048770" indent="0">
              <a:buNone/>
              <a:defRPr sz="2133" b="1"/>
            </a:lvl6pPr>
            <a:lvl7pPr marL="3658355" indent="0">
              <a:buNone/>
              <a:defRPr sz="2133" b="1"/>
            </a:lvl7pPr>
            <a:lvl8pPr marL="4267940" indent="0">
              <a:buNone/>
              <a:defRPr sz="2133" b="1"/>
            </a:lvl8pPr>
            <a:lvl9pPr marL="4877525" indent="0">
              <a:buNone/>
              <a:defRPr sz="2133" b="1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5255"/>
            <a:ext cx="5389033" cy="3951979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279324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695310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088815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98"/>
            <a:ext cx="4011084" cy="1162253"/>
          </a:xfrm>
        </p:spPr>
        <p:txBody>
          <a:bodyPr anchor="b"/>
          <a:lstStyle>
            <a:lvl1pPr algn="l">
              <a:defRPr sz="2667" b="1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100"/>
            <a:ext cx="6815667" cy="585413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352"/>
            <a:ext cx="4011084" cy="469188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9186" indent="0">
              <a:buNone/>
              <a:defRPr sz="1200"/>
            </a:lvl5pPr>
            <a:lvl6pPr marL="3048770" indent="0">
              <a:buNone/>
              <a:defRPr sz="1200"/>
            </a:lvl6pPr>
            <a:lvl7pPr marL="3658355" indent="0">
              <a:buNone/>
              <a:defRPr sz="1200"/>
            </a:lvl7pPr>
            <a:lvl8pPr marL="4267940" indent="0">
              <a:buNone/>
              <a:defRPr sz="1200"/>
            </a:lvl8pPr>
            <a:lvl9pPr marL="4877525" indent="0">
              <a:buNone/>
              <a:defRPr sz="12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422036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1440"/>
            <a:ext cx="7315200" cy="566837"/>
          </a:xfrm>
        </p:spPr>
        <p:txBody>
          <a:bodyPr anchor="b"/>
          <a:lstStyle>
            <a:lvl1pPr algn="l">
              <a:defRPr sz="2667" b="1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881"/>
            <a:ext cx="7315200" cy="411552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9186" indent="0">
              <a:buNone/>
              <a:defRPr sz="2667"/>
            </a:lvl5pPr>
            <a:lvl6pPr marL="3048770" indent="0">
              <a:buNone/>
              <a:defRPr sz="2667"/>
            </a:lvl6pPr>
            <a:lvl7pPr marL="3658355" indent="0">
              <a:buNone/>
              <a:defRPr sz="2667"/>
            </a:lvl7pPr>
            <a:lvl8pPr marL="4267940" indent="0">
              <a:buNone/>
              <a:defRPr sz="2667"/>
            </a:lvl8pPr>
            <a:lvl9pPr marL="4877525" indent="0">
              <a:buNone/>
              <a:defRPr sz="2667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8277"/>
            <a:ext cx="7315200" cy="805004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9186" indent="0">
              <a:buNone/>
              <a:defRPr sz="1200"/>
            </a:lvl5pPr>
            <a:lvl6pPr marL="3048770" indent="0">
              <a:buNone/>
              <a:defRPr sz="1200"/>
            </a:lvl6pPr>
            <a:lvl7pPr marL="3658355" indent="0">
              <a:buNone/>
              <a:defRPr sz="1200"/>
            </a:lvl7pPr>
            <a:lvl8pPr marL="4267940" indent="0">
              <a:buNone/>
              <a:defRPr sz="1200"/>
            </a:lvl8pPr>
            <a:lvl9pPr marL="4877525" indent="0">
              <a:buNone/>
              <a:defRPr sz="12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708691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674272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411"/>
            <a:ext cx="2743200" cy="4388619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411"/>
            <a:ext cx="8026400" cy="4388619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468680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7881"/>
            <a:ext cx="10972800" cy="1140107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595"/>
            <a:ext cx="10972800" cy="4531844"/>
          </a:xfrm>
        </p:spPr>
        <p:txBody>
          <a:bodyPr vert="horz" wrap="square" lIns="91440" tIns="45720" rIns="91440" bIns="45720" numCol="1" anchor="t" anchorCtr="0" compatLnSpc="1"/>
          <a:lstStyle/>
          <a:p>
            <a:pPr marL="457189" marR="0" lvl="0" indent="-457189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endParaRPr kumimoji="0" lang="zh-CN" altLang="en-US" sz="40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0534" y="6350001"/>
            <a:ext cx="2698751" cy="317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16918" y="6350001"/>
            <a:ext cx="3958167" cy="317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0001"/>
            <a:ext cx="2700867" cy="317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576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851"/>
            <a:ext cx="5181600" cy="43518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851"/>
            <a:ext cx="5181600" cy="43518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74622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52019EF1-1647-12DB-97D3-C059C8745B01}"/>
              </a:ext>
            </a:extLst>
          </p:cNvPr>
          <p:cNvGrpSpPr/>
          <p:nvPr userDrawn="1"/>
        </p:nvGrpSpPr>
        <p:grpSpPr>
          <a:xfrm>
            <a:off x="0" y="-43866"/>
            <a:ext cx="12192000" cy="6901866"/>
            <a:chOff x="0" y="-43866"/>
            <a:chExt cx="12192000" cy="690186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DFEAC13-E28E-4C3D-A325-13932163F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91" b="30835"/>
            <a:stretch/>
          </p:blipFill>
          <p:spPr>
            <a:xfrm flipH="1">
              <a:off x="0" y="386857"/>
              <a:ext cx="12192000" cy="3748142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58C4C4C-54E9-CED2-74A7-098C0CAAD50F}"/>
                </a:ext>
              </a:extLst>
            </p:cNvPr>
            <p:cNvSpPr/>
            <p:nvPr/>
          </p:nvSpPr>
          <p:spPr>
            <a:xfrm>
              <a:off x="0" y="-43866"/>
              <a:ext cx="12192000" cy="1154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5F98FFA-923F-A429-711F-AE91C5D02792}"/>
                </a:ext>
              </a:extLst>
            </p:cNvPr>
            <p:cNvSpPr/>
            <p:nvPr/>
          </p:nvSpPr>
          <p:spPr>
            <a:xfrm>
              <a:off x="0" y="3556362"/>
              <a:ext cx="12192000" cy="3275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90F9874-EE56-ACE7-6061-E3269CEBAE0C}"/>
                </a:ext>
              </a:extLst>
            </p:cNvPr>
            <p:cNvSpPr/>
            <p:nvPr/>
          </p:nvSpPr>
          <p:spPr>
            <a:xfrm>
              <a:off x="0" y="6742515"/>
              <a:ext cx="12192000" cy="1154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C7093E8-DE3D-BB9F-A091-304C91305B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1640116"/>
            <a:ext cx="4137211" cy="830997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buSzPct val="25000"/>
              <a:buNone/>
              <a:defRPr lang="zh-CN" altLang="en-US" sz="4800" b="1" i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0" algn="l" defTabSz="914400" rtl="0" eaLnBrk="1" latinLnBrk="0" hangingPunct="1">
              <a:buSzPct val="25000"/>
              <a:defRPr lang="zh-CN" altLang="en-US" sz="4800" b="1" i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0" algn="l" defTabSz="914400" rtl="0" eaLnBrk="1" latinLnBrk="0" hangingPunct="1">
              <a:buSzPct val="25000"/>
              <a:defRPr lang="zh-CN" altLang="en-US" sz="4800" b="1" i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0" algn="l" defTabSz="914400" rtl="0" eaLnBrk="1" latinLnBrk="0" hangingPunct="1">
              <a:buSzPct val="25000"/>
              <a:defRPr lang="zh-CN" altLang="en-US" sz="4800" b="1" i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0" algn="l" defTabSz="914400" rtl="0" eaLnBrk="1" latinLnBrk="0" hangingPunct="1">
              <a:buSzPct val="25000"/>
              <a:defRPr lang="zh-CN" altLang="en-US" sz="4800" b="1" i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</a:lstStyle>
          <a:p>
            <a:pPr>
              <a:buSzPct val="25000"/>
            </a:pPr>
            <a:r>
              <a:rPr lang="en-US" altLang="zh-CN" sz="48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CONTENTS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D24439-9E28-2F99-80FA-34C0763D99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809119"/>
            <a:ext cx="4137211" cy="830997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buSzPct val="25000"/>
              <a:buNone/>
              <a:defRPr lang="zh-CN" altLang="en-US" sz="4800" b="1" i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0" algn="l" defTabSz="914400" rtl="0" eaLnBrk="1" latinLnBrk="0" hangingPunct="1">
              <a:buSzPct val="25000"/>
              <a:defRPr lang="zh-CN" altLang="en-US" sz="4800" b="1" i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0" algn="l" defTabSz="914400" rtl="0" eaLnBrk="1" latinLnBrk="0" hangingPunct="1">
              <a:buSzPct val="25000"/>
              <a:defRPr lang="zh-CN" altLang="en-US" sz="4800" b="1" i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0" algn="l" defTabSz="914400" rtl="0" eaLnBrk="1" latinLnBrk="0" hangingPunct="1">
              <a:buSzPct val="25000"/>
              <a:defRPr lang="zh-CN" altLang="en-US" sz="4800" b="1" i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0" algn="l" defTabSz="914400" rtl="0" eaLnBrk="1" latinLnBrk="0" hangingPunct="1">
              <a:buSzPct val="25000"/>
              <a:defRPr lang="zh-CN" altLang="en-US" sz="4800" b="1" i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</a:lstStyle>
          <a:p>
            <a:pPr>
              <a:buSzPct val="25000"/>
            </a:pPr>
            <a:r>
              <a:rPr lang="zh-CN" altLang="en-US" sz="4800" b="1" i="1" dirty="0">
                <a:latin typeface="Arial" panose="020B0604020202020204" pitchFamily="34" charset="0"/>
                <a:ea typeface="微软雅黑" panose="020B0503020204020204" pitchFamily="34" charset="-122"/>
              </a:rPr>
              <a:t>目录</a:t>
            </a:r>
            <a:endParaRPr lang="en-US" altLang="zh-CN" sz="4800" b="1" i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198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占位符 8">
            <a:extLst>
              <a:ext uri="{FF2B5EF4-FFF2-40B4-BE49-F238E27FC236}">
                <a16:creationId xmlns:a16="http://schemas.microsoft.com/office/drawing/2014/main" id="{584961AD-FD84-9A85-8C2A-A7C320A76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6150" y="3038316"/>
            <a:ext cx="5149850" cy="903288"/>
          </a:xfrm>
        </p:spPr>
        <p:txBody>
          <a:bodyPr anchor="ctr">
            <a:normAutofit/>
          </a:bodyPr>
          <a:lstStyle>
            <a:lvl1pPr marL="0" indent="0" algn="l">
              <a:buNone/>
              <a:defRPr sz="4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dirty="0"/>
              <a:t>请在此输入标题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03E1D414-9D9D-F751-1722-35D1450CF3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6151" y="2126933"/>
            <a:ext cx="5149849" cy="1053623"/>
          </a:xfrm>
        </p:spPr>
        <p:txBody>
          <a:bodyPr anchor="b">
            <a:normAutofit/>
          </a:bodyPr>
          <a:lstStyle>
            <a:lvl1pPr marL="0" indent="0" algn="l">
              <a:buNone/>
              <a:defRPr sz="6600"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altLang="zh-CN" dirty="0"/>
              <a:t>01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87D60CF-B7D7-91EE-E198-AC8529C6A8EA}"/>
              </a:ext>
            </a:extLst>
          </p:cNvPr>
          <p:cNvSpPr/>
          <p:nvPr userDrawn="1"/>
        </p:nvSpPr>
        <p:spPr>
          <a:xfrm>
            <a:off x="7692813" y="0"/>
            <a:ext cx="339852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CB88602-6643-AAF0-5152-E0FF60B1007F}"/>
              </a:ext>
            </a:extLst>
          </p:cNvPr>
          <p:cNvSpPr/>
          <p:nvPr userDrawn="1"/>
        </p:nvSpPr>
        <p:spPr>
          <a:xfrm>
            <a:off x="1026797" y="3058636"/>
            <a:ext cx="3998383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文本占位符 23">
            <a:extLst>
              <a:ext uri="{FF2B5EF4-FFF2-40B4-BE49-F238E27FC236}">
                <a16:creationId xmlns:a16="http://schemas.microsoft.com/office/drawing/2014/main" id="{32330C58-256D-C161-D331-ABD0880888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6150" y="4046536"/>
            <a:ext cx="5149850" cy="112490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zh-CN" altLang="en-US" dirty="0"/>
              <a:t>请在此输入副标题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7BC1591-79A0-33E5-5808-D5EE8B34C5FB}"/>
              </a:ext>
            </a:extLst>
          </p:cNvPr>
          <p:cNvGrpSpPr/>
          <p:nvPr userDrawn="1"/>
        </p:nvGrpSpPr>
        <p:grpSpPr>
          <a:xfrm>
            <a:off x="163039" y="458754"/>
            <a:ext cx="1146342" cy="759119"/>
            <a:chOff x="254478" y="371181"/>
            <a:chExt cx="1905077" cy="1261561"/>
          </a:xfrm>
        </p:grpSpPr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8E4251D2-C096-10F8-3D4F-0FD8954C00AA}"/>
                </a:ext>
              </a:extLst>
            </p:cNvPr>
            <p:cNvSpPr/>
            <p:nvPr/>
          </p:nvSpPr>
          <p:spPr>
            <a:xfrm>
              <a:off x="254478" y="37118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71E0F73B-5C14-0164-3620-C1ECBCD31FE5}"/>
                </a:ext>
              </a:extLst>
            </p:cNvPr>
            <p:cNvSpPr/>
            <p:nvPr/>
          </p:nvSpPr>
          <p:spPr>
            <a:xfrm>
              <a:off x="254478" y="746367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9C8592AF-A995-8136-909D-E9D8EAFF5DC1}"/>
                </a:ext>
              </a:extLst>
            </p:cNvPr>
            <p:cNvSpPr/>
            <p:nvPr/>
          </p:nvSpPr>
          <p:spPr>
            <a:xfrm>
              <a:off x="254478" y="1121554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241FE4A7-4837-F2C7-81E6-996BCAD67325}"/>
                </a:ext>
              </a:extLst>
            </p:cNvPr>
            <p:cNvSpPr/>
            <p:nvPr/>
          </p:nvSpPr>
          <p:spPr>
            <a:xfrm>
              <a:off x="254478" y="1496738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CBA0CD7C-1E55-C099-B294-7B4649B1369F}"/>
                </a:ext>
              </a:extLst>
            </p:cNvPr>
            <p:cNvSpPr/>
            <p:nvPr/>
          </p:nvSpPr>
          <p:spPr>
            <a:xfrm>
              <a:off x="696745" y="37118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87E536A8-E875-03AF-DC56-DE46CC7F47F6}"/>
                </a:ext>
              </a:extLst>
            </p:cNvPr>
            <p:cNvSpPr/>
            <p:nvPr/>
          </p:nvSpPr>
          <p:spPr>
            <a:xfrm>
              <a:off x="696745" y="746367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0F716DC3-4876-6BB4-3A90-3EBA74AD6F51}"/>
                </a:ext>
              </a:extLst>
            </p:cNvPr>
            <p:cNvSpPr/>
            <p:nvPr/>
          </p:nvSpPr>
          <p:spPr>
            <a:xfrm>
              <a:off x="696745" y="1121554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F2198393-908F-A67F-907B-395F9D4C238C}"/>
                </a:ext>
              </a:extLst>
            </p:cNvPr>
            <p:cNvSpPr/>
            <p:nvPr/>
          </p:nvSpPr>
          <p:spPr>
            <a:xfrm>
              <a:off x="696745" y="1496738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248BFE10-E484-D978-3DDE-60C3AF7FC9F1}"/>
                </a:ext>
              </a:extLst>
            </p:cNvPr>
            <p:cNvSpPr/>
            <p:nvPr/>
          </p:nvSpPr>
          <p:spPr>
            <a:xfrm>
              <a:off x="1139014" y="37118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B134391-C917-B1CD-5FF5-4D09F890E9ED}"/>
                </a:ext>
              </a:extLst>
            </p:cNvPr>
            <p:cNvSpPr/>
            <p:nvPr/>
          </p:nvSpPr>
          <p:spPr>
            <a:xfrm>
              <a:off x="1139014" y="746367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85C59C48-E4C9-0086-C068-6DDC25A09AD0}"/>
                </a:ext>
              </a:extLst>
            </p:cNvPr>
            <p:cNvSpPr/>
            <p:nvPr/>
          </p:nvSpPr>
          <p:spPr>
            <a:xfrm>
              <a:off x="1139014" y="1121554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DF313F06-D337-7D78-7F0C-E2FBEF7FC316}"/>
                </a:ext>
              </a:extLst>
            </p:cNvPr>
            <p:cNvSpPr/>
            <p:nvPr/>
          </p:nvSpPr>
          <p:spPr>
            <a:xfrm>
              <a:off x="1139014" y="1496738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2D97FAB7-1039-F10A-729D-4D9D18A3D3EA}"/>
                </a:ext>
              </a:extLst>
            </p:cNvPr>
            <p:cNvSpPr/>
            <p:nvPr/>
          </p:nvSpPr>
          <p:spPr>
            <a:xfrm>
              <a:off x="2023551" y="37118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261650CC-48D4-FB7F-E3A0-90CFDD7A7BA4}"/>
                </a:ext>
              </a:extLst>
            </p:cNvPr>
            <p:cNvSpPr/>
            <p:nvPr/>
          </p:nvSpPr>
          <p:spPr>
            <a:xfrm>
              <a:off x="2023551" y="746367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AD13C60B-B68E-34B3-93B2-E213403EEB0D}"/>
                </a:ext>
              </a:extLst>
            </p:cNvPr>
            <p:cNvSpPr/>
            <p:nvPr/>
          </p:nvSpPr>
          <p:spPr>
            <a:xfrm>
              <a:off x="2023551" y="1121554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A3A493A0-185F-3652-E379-13D10F0CE0F0}"/>
                </a:ext>
              </a:extLst>
            </p:cNvPr>
            <p:cNvSpPr/>
            <p:nvPr/>
          </p:nvSpPr>
          <p:spPr>
            <a:xfrm>
              <a:off x="2023551" y="1496738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36DBF8BB-81E9-1C8C-4D90-7A305DF6FE26}"/>
                </a:ext>
              </a:extLst>
            </p:cNvPr>
            <p:cNvSpPr/>
            <p:nvPr/>
          </p:nvSpPr>
          <p:spPr>
            <a:xfrm>
              <a:off x="1581281" y="37118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B2CFB388-A040-76DF-FE46-B28662F4E23F}"/>
                </a:ext>
              </a:extLst>
            </p:cNvPr>
            <p:cNvSpPr/>
            <p:nvPr/>
          </p:nvSpPr>
          <p:spPr>
            <a:xfrm>
              <a:off x="1581281" y="746367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406C99C7-105A-8955-44C4-46A0E73AA409}"/>
                </a:ext>
              </a:extLst>
            </p:cNvPr>
            <p:cNvSpPr/>
            <p:nvPr/>
          </p:nvSpPr>
          <p:spPr>
            <a:xfrm>
              <a:off x="1581281" y="1121554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37C2E433-9A23-D844-141E-D9F1CBAE0C46}"/>
                </a:ext>
              </a:extLst>
            </p:cNvPr>
            <p:cNvSpPr/>
            <p:nvPr/>
          </p:nvSpPr>
          <p:spPr>
            <a:xfrm>
              <a:off x="1581281" y="1496738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328075B1-F0B0-C893-3568-2100078ACD8C}"/>
              </a:ext>
            </a:extLst>
          </p:cNvPr>
          <p:cNvGrpSpPr/>
          <p:nvPr userDrawn="1"/>
        </p:nvGrpSpPr>
        <p:grpSpPr>
          <a:xfrm>
            <a:off x="5343339" y="5638697"/>
            <a:ext cx="908670" cy="1053623"/>
            <a:chOff x="4990448" y="5412393"/>
            <a:chExt cx="1261561" cy="1462807"/>
          </a:xfrm>
        </p:grpSpPr>
        <p:sp>
          <p:nvSpPr>
            <p:cNvPr id="47" name="椭圆 46">
              <a:extLst>
                <a:ext uri="{FF2B5EF4-FFF2-40B4-BE49-F238E27FC236}">
                  <a16:creationId xmlns:a16="http://schemas.microsoft.com/office/drawing/2014/main" id="{52469BBD-A55E-B765-0335-66E138C7A242}"/>
                </a:ext>
              </a:extLst>
            </p:cNvPr>
            <p:cNvSpPr/>
            <p:nvPr/>
          </p:nvSpPr>
          <p:spPr>
            <a:xfrm rot="5400000">
              <a:off x="6116005" y="5412393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030C9321-F1D8-C585-B8E3-B76DFCEF1793}"/>
                </a:ext>
              </a:extLst>
            </p:cNvPr>
            <p:cNvSpPr/>
            <p:nvPr/>
          </p:nvSpPr>
          <p:spPr>
            <a:xfrm rot="5400000">
              <a:off x="5740819" y="5412393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>
              <a:extLst>
                <a:ext uri="{FF2B5EF4-FFF2-40B4-BE49-F238E27FC236}">
                  <a16:creationId xmlns:a16="http://schemas.microsoft.com/office/drawing/2014/main" id="{088A4EF6-AC4B-A028-4AF9-57B79C540AB0}"/>
                </a:ext>
              </a:extLst>
            </p:cNvPr>
            <p:cNvSpPr/>
            <p:nvPr/>
          </p:nvSpPr>
          <p:spPr>
            <a:xfrm rot="5400000">
              <a:off x="5365632" y="5412393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585F60DA-7230-E958-8B36-4C2DDDC6F762}"/>
                </a:ext>
              </a:extLst>
            </p:cNvPr>
            <p:cNvSpPr/>
            <p:nvPr/>
          </p:nvSpPr>
          <p:spPr>
            <a:xfrm rot="5400000">
              <a:off x="4990448" y="5412393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>
              <a:extLst>
                <a:ext uri="{FF2B5EF4-FFF2-40B4-BE49-F238E27FC236}">
                  <a16:creationId xmlns:a16="http://schemas.microsoft.com/office/drawing/2014/main" id="{AE3DCEF5-B551-1A91-3A4A-EB68827A3CFF}"/>
                </a:ext>
              </a:extLst>
            </p:cNvPr>
            <p:cNvSpPr/>
            <p:nvPr/>
          </p:nvSpPr>
          <p:spPr>
            <a:xfrm rot="5400000">
              <a:off x="6116005" y="585466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4A49D587-B573-8F48-4659-8F16CF69166C}"/>
                </a:ext>
              </a:extLst>
            </p:cNvPr>
            <p:cNvSpPr/>
            <p:nvPr/>
          </p:nvSpPr>
          <p:spPr>
            <a:xfrm rot="5400000">
              <a:off x="5740819" y="585466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F2BE151B-ABDA-CFC3-9F6F-7F0E994A1BC9}"/>
                </a:ext>
              </a:extLst>
            </p:cNvPr>
            <p:cNvSpPr/>
            <p:nvPr/>
          </p:nvSpPr>
          <p:spPr>
            <a:xfrm rot="5400000">
              <a:off x="5365632" y="585466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>
              <a:extLst>
                <a:ext uri="{FF2B5EF4-FFF2-40B4-BE49-F238E27FC236}">
                  <a16:creationId xmlns:a16="http://schemas.microsoft.com/office/drawing/2014/main" id="{964AAA9C-50C0-22F6-6579-CC2AA8E2D2F0}"/>
                </a:ext>
              </a:extLst>
            </p:cNvPr>
            <p:cNvSpPr/>
            <p:nvPr/>
          </p:nvSpPr>
          <p:spPr>
            <a:xfrm rot="5400000">
              <a:off x="4990448" y="5854661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>
              <a:extLst>
                <a:ext uri="{FF2B5EF4-FFF2-40B4-BE49-F238E27FC236}">
                  <a16:creationId xmlns:a16="http://schemas.microsoft.com/office/drawing/2014/main" id="{8BAE5EEA-91D7-094C-BA2B-61B91581867A}"/>
                </a:ext>
              </a:extLst>
            </p:cNvPr>
            <p:cNvSpPr/>
            <p:nvPr/>
          </p:nvSpPr>
          <p:spPr>
            <a:xfrm rot="5400000">
              <a:off x="6116005" y="6296929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BF5A4783-E32A-14D8-659C-1A3F10C49811}"/>
                </a:ext>
              </a:extLst>
            </p:cNvPr>
            <p:cNvSpPr/>
            <p:nvPr/>
          </p:nvSpPr>
          <p:spPr>
            <a:xfrm rot="5400000">
              <a:off x="5740819" y="6296929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A2EAF710-3656-72C4-1CC3-8B1664557713}"/>
                </a:ext>
              </a:extLst>
            </p:cNvPr>
            <p:cNvSpPr/>
            <p:nvPr/>
          </p:nvSpPr>
          <p:spPr>
            <a:xfrm rot="5400000">
              <a:off x="5365632" y="6296929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4D78D679-0B21-A19D-ED2F-A81AC637B429}"/>
                </a:ext>
              </a:extLst>
            </p:cNvPr>
            <p:cNvSpPr/>
            <p:nvPr/>
          </p:nvSpPr>
          <p:spPr>
            <a:xfrm rot="5400000">
              <a:off x="4990448" y="6296929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161CE7DA-BE6A-457A-618D-F9B85E3EF16C}"/>
                </a:ext>
              </a:extLst>
            </p:cNvPr>
            <p:cNvSpPr/>
            <p:nvPr/>
          </p:nvSpPr>
          <p:spPr>
            <a:xfrm rot="5400000">
              <a:off x="6116005" y="6739196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EAB8A67F-6178-9F30-232C-B62DDE72C9BB}"/>
                </a:ext>
              </a:extLst>
            </p:cNvPr>
            <p:cNvSpPr/>
            <p:nvPr/>
          </p:nvSpPr>
          <p:spPr>
            <a:xfrm rot="5400000">
              <a:off x="5740819" y="6739196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9363FAAF-8DA9-3F7F-ABA8-450F5E56B273}"/>
                </a:ext>
              </a:extLst>
            </p:cNvPr>
            <p:cNvSpPr/>
            <p:nvPr/>
          </p:nvSpPr>
          <p:spPr>
            <a:xfrm rot="5400000">
              <a:off x="5365632" y="6739196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FA8C71C7-3126-59C6-A769-0B0135BC7804}"/>
                </a:ext>
              </a:extLst>
            </p:cNvPr>
            <p:cNvSpPr/>
            <p:nvPr/>
          </p:nvSpPr>
          <p:spPr>
            <a:xfrm rot="5400000">
              <a:off x="4990448" y="6739196"/>
              <a:ext cx="136004" cy="1360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A3862464-2EF7-F607-52FD-986664558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439" r="19240" b="2393"/>
          <a:stretch/>
        </p:blipFill>
        <p:spPr>
          <a:xfrm>
            <a:off x="7226244" y="1864390"/>
            <a:ext cx="4383962" cy="3465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42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292FD66-A020-FBE3-B07C-61B631F84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1D5949-AFB8-49CC-F1DA-8A7E5D418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87D1CC0C-6BBA-F728-AC21-14D53E7A3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505479"/>
            <a:ext cx="10858500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lnSpc>
                <a:spcPct val="100000"/>
              </a:lnSpc>
              <a:defRPr sz="2800" b="1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F28D1C1-00AC-2347-6224-F2694F796FFE}"/>
              </a:ext>
            </a:extLst>
          </p:cNvPr>
          <p:cNvSpPr/>
          <p:nvPr userDrawn="1"/>
        </p:nvSpPr>
        <p:spPr>
          <a:xfrm>
            <a:off x="0" y="6742515"/>
            <a:ext cx="12192000" cy="11548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8032C36-7078-0DFF-36DF-084D5A63F35C}"/>
              </a:ext>
            </a:extLst>
          </p:cNvPr>
          <p:cNvSpPr/>
          <p:nvPr userDrawn="1"/>
        </p:nvSpPr>
        <p:spPr>
          <a:xfrm>
            <a:off x="0" y="505479"/>
            <a:ext cx="185195" cy="5232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1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7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7CD34C2-33A9-4C75-9F67-BB4EB91182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2" t="4284" b="2257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36B35EC8-9D93-5696-7211-F2C6EA5A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2016579"/>
            <a:ext cx="6088743" cy="242479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 i="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677EBDFF-B3DB-554C-5BC8-CAA9FBB78C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5822331"/>
            <a:ext cx="1493864" cy="311769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altLang="zh-CN" sz="1200" b="0" smtClean="0">
                <a:solidFill>
                  <a:schemeClr val="bg1"/>
                </a:solidFill>
              </a:defRPr>
            </a:lvl1pPr>
            <a:lvl2pPr>
              <a:defRPr lang="en-US" altLang="zh-CN" sz="1600" smtClean="0"/>
            </a:lvl2pPr>
            <a:lvl3pPr>
              <a:defRPr lang="en-US" altLang="zh-CN" sz="1400" smtClean="0"/>
            </a:lvl3pPr>
            <a:lvl4pPr>
              <a:defRPr lang="en-US" altLang="zh-CN" sz="1200" smtClean="0"/>
            </a:lvl4pPr>
            <a:lvl5pPr>
              <a:defRPr lang="zh-CN" altLang="en-US" sz="1200"/>
            </a:lvl5pPr>
          </a:lstStyle>
          <a:p>
            <a:r>
              <a:rPr lang="en-US" altLang="zh-CN" dirty="0"/>
              <a:t>OfficePLUS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911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799"/>
            <a:ext cx="10363200" cy="147028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880"/>
            <a:ext cx="8534400" cy="175290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9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1778916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559561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7673"/>
            <a:ext cx="10363200" cy="136231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7222"/>
            <a:ext cx="10363200" cy="15004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918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7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835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94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752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39038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64E56BA-3F0D-6798-B1D4-DB95A05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1"/>
            <a:ext cx="108712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A771B3-3A45-9258-936C-FE927DF65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71200" cy="5046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58C690-0057-3EA9-80DB-FCB500908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400" y="6356351"/>
            <a:ext cx="2743200" cy="278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11AB0-BCA3-4AC3-BEC8-0015565DAC8D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DCD7D0-3499-008F-77B2-E5306E3E2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278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f-ZA" altLang="zh-CN"/>
              <a:t>OfficePLUS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6B5BF-3167-A300-302B-FCB83C3E4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5700" y="6356351"/>
            <a:ext cx="2743200" cy="278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BD64A-ED52-44B7-A643-294D95A5E1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345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7551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380990"/>
            <a:r>
              <a:rPr lang="zh-CN" altLang="en-US"/>
              <a:t>第二级</a:t>
            </a:r>
          </a:p>
          <a:p>
            <a:pPr lvl="2" indent="-304792"/>
            <a:r>
              <a:rPr lang="zh-CN" altLang="en-US"/>
              <a:t>第三级</a:t>
            </a:r>
          </a:p>
          <a:p>
            <a:pPr lvl="3" indent="-304792"/>
            <a:r>
              <a:rPr lang="zh-CN" altLang="en-US"/>
              <a:t>第四级</a:t>
            </a:r>
          </a:p>
          <a:p>
            <a:pPr lvl="4" indent="-305639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8467"/>
            <a:ext cx="2844800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CFAE0DDB-A00C-41DA-B976-77564956A3F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2023/12/13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8467"/>
            <a:ext cx="3860800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8467"/>
            <a:ext cx="2844800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EBBACC46-F094-4483-8078-01747B98C2C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37853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hf sldNum="0"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978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3563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3148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73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231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186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7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35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94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52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0.png"/><Relationship Id="rId1" Type="http://schemas.openxmlformats.org/officeDocument/2006/relationships/tags" Target="../tags/tag25.xml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4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image" Target="../media/image6.png"/><Relationship Id="rId3" Type="http://schemas.openxmlformats.org/officeDocument/2006/relationships/tags" Target="../tags/tag28.xml"/><Relationship Id="rId21" Type="http://schemas.openxmlformats.org/officeDocument/2006/relationships/tags" Target="../tags/tag46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image" Target="../media/image21.png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slideLayout" Target="../slideLayouts/slideLayout4.xml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image" Target="../media/image11.png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video" Target="../media/media1.mp4"/><Relationship Id="rId18" Type="http://schemas.openxmlformats.org/officeDocument/2006/relationships/image" Target="../media/image37.jpeg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microsoft.com/office/2007/relationships/media" Target="../media/media1.mp4"/><Relationship Id="rId17" Type="http://schemas.openxmlformats.org/officeDocument/2006/relationships/image" Target="../media/image11.png"/><Relationship Id="rId2" Type="http://schemas.openxmlformats.org/officeDocument/2006/relationships/tags" Target="../tags/tag54.xml"/><Relationship Id="rId16" Type="http://schemas.microsoft.com/office/2007/relationships/hdphoto" Target="../media/hdphoto1.wdp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image" Target="../media/image6.png"/><Relationship Id="rId10" Type="http://schemas.openxmlformats.org/officeDocument/2006/relationships/tags" Target="../tags/tag62.xml"/><Relationship Id="rId19" Type="http://schemas.openxmlformats.org/officeDocument/2006/relationships/image" Target="../media/image38.png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microsoft.com/office/2007/relationships/hdphoto" Target="../media/hdphoto1.wdp"/><Relationship Id="rId5" Type="http://schemas.openxmlformats.org/officeDocument/2006/relationships/tags" Target="../tags/tag5.xml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0.xml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gif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7.xml"/><Relationship Id="rId7" Type="http://schemas.openxmlformats.org/officeDocument/2006/relationships/image" Target="../media/image1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00514D4-6F5B-7DE5-600D-74F10FF9B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9351" y="1929904"/>
            <a:ext cx="5149849" cy="1053623"/>
          </a:xfrm>
        </p:spPr>
        <p:txBody>
          <a:bodyPr>
            <a:normAutofit/>
          </a:bodyPr>
          <a:lstStyle/>
          <a:p>
            <a:r>
              <a:rPr lang="en-US" altLang="zh-CN" dirty="0"/>
              <a:t>2.1</a:t>
            </a:r>
            <a:r>
              <a:rPr lang="zh-CN" altLang="en-US" dirty="0"/>
              <a:t>楞次定律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EF7FF9-F297-E7B1-6A68-2E32739FB5A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279400"/>
          </a:xfrm>
        </p:spPr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AA81377-DDF0-9A70-9CF8-D02F3A4B57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279400"/>
          </a:xfrm>
        </p:spPr>
        <p:txBody>
          <a:bodyPr/>
          <a:lstStyle/>
          <a:p>
            <a:fld id="{7AFBD64A-ED52-44B7-A643-294D95A5E16A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10" name="文本框 10">
            <a:extLst>
              <a:ext uri="{FF2B5EF4-FFF2-40B4-BE49-F238E27FC236}">
                <a16:creationId xmlns:a16="http://schemas.microsoft.com/office/drawing/2014/main" id="{6CFDDE2E-1D64-DCAF-5A6C-59B27FC5F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141" y="4042182"/>
            <a:ext cx="4695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/>
              </a:rPr>
              <a:t>江苏省奔牛高级中学   吕琪</a:t>
            </a:r>
          </a:p>
        </p:txBody>
      </p:sp>
      <p:sp>
        <p:nvSpPr>
          <p:cNvPr id="11" name="文本占位符 11">
            <a:extLst>
              <a:ext uri="{FF2B5EF4-FFF2-40B4-BE49-F238E27FC236}">
                <a16:creationId xmlns:a16="http://schemas.microsoft.com/office/drawing/2014/main" id="{671B967E-7DBE-D4FA-702C-1E5996879ECF}"/>
              </a:ext>
            </a:extLst>
          </p:cNvPr>
          <p:cNvSpPr txBox="1">
            <a:spLocks/>
          </p:cNvSpPr>
          <p:nvPr/>
        </p:nvSpPr>
        <p:spPr>
          <a:xfrm>
            <a:off x="1149351" y="727727"/>
            <a:ext cx="4571769" cy="608705"/>
          </a:xfrm>
          <a:prstGeom prst="rect">
            <a:avLst/>
          </a:prstGeom>
        </p:spPr>
        <p:txBody>
          <a:bodyPr>
            <a:normAutofit/>
          </a:bodyPr>
          <a:lstStyle>
            <a:lvl1pPr marL="129114" indent="-129114" algn="l" rtl="0" eaLnBrk="0" fontAlgn="base" hangingPunct="0">
              <a:lnSpc>
                <a:spcPct val="125000"/>
              </a:lnSpc>
              <a:spcBef>
                <a:spcPts val="567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67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224" indent="-126997" algn="l" rtl="0" eaLnBrk="0" fontAlgn="base" hangingPunct="0">
              <a:lnSpc>
                <a:spcPct val="125000"/>
              </a:lnSpc>
              <a:spcBef>
                <a:spcPts val="2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67">
                <a:solidFill>
                  <a:schemeClr val="tx1"/>
                </a:solidFill>
                <a:latin typeface="+mn-lt"/>
                <a:ea typeface="+mn-ea"/>
              </a:defRPr>
            </a:lvl2pPr>
            <a:lvl3pPr marL="643451" indent="-129114" algn="l" rtl="0" eaLnBrk="0" fontAlgn="base" hangingPunct="0">
              <a:lnSpc>
                <a:spcPct val="125000"/>
              </a:lnSpc>
              <a:spcBef>
                <a:spcPts val="2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800">
                <a:solidFill>
                  <a:schemeClr val="tx1"/>
                </a:solidFill>
                <a:latin typeface="+mn-lt"/>
                <a:ea typeface="+mn-ea"/>
              </a:defRPr>
            </a:lvl3pPr>
            <a:lvl4pPr marL="901677" indent="-129114" algn="l" rtl="0" eaLnBrk="0" fontAlgn="base" hangingPunct="0">
              <a:lnSpc>
                <a:spcPct val="125000"/>
              </a:lnSpc>
              <a:spcBef>
                <a:spcPts val="2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67">
                <a:solidFill>
                  <a:schemeClr val="tx1"/>
                </a:solidFill>
                <a:latin typeface="+mn-lt"/>
                <a:ea typeface="+mn-ea"/>
              </a:defRPr>
            </a:lvl4pPr>
            <a:lvl5pPr marL="1157788" indent="-129114" algn="l" rtl="0" eaLnBrk="0" fontAlgn="base" hangingPunct="0">
              <a:lnSpc>
                <a:spcPct val="125000"/>
              </a:lnSpc>
              <a:spcBef>
                <a:spcPts val="284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667">
                <a:solidFill>
                  <a:schemeClr val="tx1"/>
                </a:solidFill>
                <a:latin typeface="+mn-lt"/>
                <a:ea typeface="+mn-ea"/>
              </a:defRPr>
            </a:lvl5pPr>
            <a:lvl6pPr marL="1415591" indent="-128690" algn="l" rtl="0" fontAlgn="base">
              <a:lnSpc>
                <a:spcPct val="125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93">
                <a:solidFill>
                  <a:schemeClr val="tx1"/>
                </a:solidFill>
                <a:latin typeface="+mn-lt"/>
                <a:ea typeface="+mn-ea"/>
              </a:defRPr>
            </a:lvl6pPr>
            <a:lvl7pPr marL="1672972" indent="-128690" algn="l" rtl="0" fontAlgn="base">
              <a:lnSpc>
                <a:spcPct val="125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93">
                <a:solidFill>
                  <a:schemeClr val="tx1"/>
                </a:solidFill>
                <a:latin typeface="+mn-lt"/>
                <a:ea typeface="+mn-ea"/>
              </a:defRPr>
            </a:lvl7pPr>
            <a:lvl8pPr marL="1930352" indent="-128690" algn="l" rtl="0" fontAlgn="base">
              <a:lnSpc>
                <a:spcPct val="125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93">
                <a:solidFill>
                  <a:schemeClr val="tx1"/>
                </a:solidFill>
                <a:latin typeface="+mn-lt"/>
                <a:ea typeface="+mn-ea"/>
              </a:defRPr>
            </a:lvl8pPr>
            <a:lvl9pPr marL="2186885" indent="-128690" algn="l" rtl="0" fontAlgn="base">
              <a:lnSpc>
                <a:spcPct val="125000"/>
              </a:lnSpc>
              <a:spcBef>
                <a:spcPts val="28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793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sz="2000" kern="0" dirty="0">
                <a:cs typeface="+mn-ea"/>
                <a:sym typeface="+mn-lt"/>
              </a:rPr>
              <a:t>选择性必修  第二册   </a:t>
            </a:r>
            <a:r>
              <a:rPr lang="en-US" altLang="zh-CN" sz="2000" kern="0" dirty="0">
                <a:cs typeface="+mn-ea"/>
                <a:sym typeface="+mn-lt"/>
              </a:rPr>
              <a:t>《</a:t>
            </a:r>
            <a:r>
              <a:rPr lang="zh-CN" altLang="en-US" sz="2000" kern="0" dirty="0">
                <a:cs typeface="+mn-ea"/>
                <a:sym typeface="+mn-lt"/>
              </a:rPr>
              <a:t>电磁感应</a:t>
            </a:r>
            <a:r>
              <a:rPr lang="en-US" altLang="zh-CN" sz="2000" kern="0" dirty="0">
                <a:cs typeface="+mn-ea"/>
                <a:sym typeface="+mn-lt"/>
              </a:rPr>
              <a:t>》</a:t>
            </a:r>
            <a:endParaRPr lang="zh-CN" altLang="en-US" sz="2000" kern="0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9094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4CC591-F2D1-2006-B3C4-4AE23F15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3147D23E-99BB-05E4-81F0-32B7595CF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67" y="399002"/>
            <a:ext cx="10858500" cy="523220"/>
          </a:xfrm>
        </p:spPr>
        <p:txBody>
          <a:bodyPr/>
          <a:lstStyle/>
          <a:p>
            <a:r>
              <a:rPr lang="zh-CN" altLang="en-US" dirty="0"/>
              <a:t>二、楞次定律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1A845A7-5224-2F71-1C0E-13464AE62D9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42254" y="2646238"/>
            <a:ext cx="2410092" cy="2860803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40136AE-C713-45C9-3290-461B534F5250}"/>
              </a:ext>
            </a:extLst>
          </p:cNvPr>
          <p:cNvSpPr txBox="1"/>
          <p:nvPr/>
        </p:nvSpPr>
        <p:spPr>
          <a:xfrm>
            <a:off x="-198717" y="933063"/>
            <a:ext cx="197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【</a:t>
            </a:r>
            <a:r>
              <a:rPr lang="zh-CN" altLang="en-US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结论</a:t>
            </a:r>
            <a:r>
              <a:rPr lang="en-US" altLang="zh-CN" sz="32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】</a:t>
            </a:r>
            <a:endParaRPr lang="zh-CN" altLang="en-US" sz="32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60D0953-45D8-18AE-6349-52113E5DBE9C}"/>
                  </a:ext>
                </a:extLst>
              </p:cNvPr>
              <p:cNvSpPr txBox="1"/>
              <p:nvPr/>
            </p:nvSpPr>
            <p:spPr>
              <a:xfrm>
                <a:off x="2018371" y="976669"/>
                <a:ext cx="80177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3600" i="1" smtClean="0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zh-CN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增</a:t>
                </a:r>
                <a14:m>
                  <m:oMath xmlns:m="http://schemas.openxmlformats.org/officeDocument/2006/math">
                    <m:r>
                      <a:rPr lang="en-US" altLang="zh-CN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en-US" altLang="zh-CN" sz="3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zh-CN" altLang="en-US" sz="3600" i="1" baseline="-25000">
                        <a:latin typeface="Cambria Math" panose="02040503050406030204" pitchFamily="18" charset="0"/>
                      </a:rPr>
                      <m:t>感</m:t>
                    </m:r>
                    <m:r>
                      <a:rPr lang="en-US" altLang="zh-CN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3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r>
                      <a:rPr lang="en-US" altLang="zh-CN" sz="36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zh-CN" altLang="en-US" sz="3600" i="1" baseline="-25000">
                        <a:latin typeface="Cambria Math" panose="02040503050406030204" pitchFamily="18" charset="0"/>
                      </a:rPr>
                      <m:t>原</m:t>
                    </m:r>
                  </m:oMath>
                </a14:m>
                <a:r>
                  <a:rPr lang="zh-CN" altLang="en-US" sz="3600" b="1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方向相</a:t>
                </a:r>
                <a:r>
                  <a:rPr lang="zh-CN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反</a:t>
                </a:r>
                <a:endParaRPr lang="zh-CN" altLang="en-US" sz="3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60D0953-45D8-18AE-6349-52113E5DB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371" y="976669"/>
                <a:ext cx="8017726" cy="646331"/>
              </a:xfrm>
              <a:prstGeom prst="rect">
                <a:avLst/>
              </a:prstGeom>
              <a:blipFill>
                <a:blip r:embed="rId4"/>
                <a:stretch>
                  <a:fillRect t="-13208" b="-358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6D176A8-F982-6277-1EC0-943B0CC5E73E}"/>
                  </a:ext>
                </a:extLst>
              </p:cNvPr>
              <p:cNvSpPr txBox="1"/>
              <p:nvPr/>
            </p:nvSpPr>
            <p:spPr>
              <a:xfrm>
                <a:off x="1856285" y="1835975"/>
                <a:ext cx="770549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3600" i="1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zh-CN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减</a:t>
                </a:r>
                <a14:m>
                  <m:oMath xmlns:m="http://schemas.openxmlformats.org/officeDocument/2006/math">
                    <m:r>
                      <a:rPr lang="en-US" altLang="zh-CN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en-US" altLang="zh-CN" sz="3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zh-CN" altLang="en-US" sz="3600" i="1" baseline="-25000">
                        <a:latin typeface="Cambria Math" panose="02040503050406030204" pitchFamily="18" charset="0"/>
                      </a:rPr>
                      <m:t>感</m:t>
                    </m:r>
                    <m:r>
                      <a:rPr lang="en-US" altLang="zh-CN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3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与</a:t>
                </a:r>
                <a14:m>
                  <m:oMath xmlns:m="http://schemas.openxmlformats.org/officeDocument/2006/math">
                    <m:r>
                      <a:rPr lang="en-US" altLang="zh-CN" sz="36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zh-CN" altLang="en-US" sz="3600" i="1" baseline="-25000">
                        <a:latin typeface="Cambria Math" panose="02040503050406030204" pitchFamily="18" charset="0"/>
                      </a:rPr>
                      <m:t>原</m:t>
                    </m:r>
                  </m:oMath>
                </a14:m>
                <a:r>
                  <a:rPr lang="zh-CN" altLang="en-US" sz="3600" b="1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方向相</a:t>
                </a:r>
                <a:r>
                  <a:rPr lang="zh-CN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同</a:t>
                </a:r>
                <a:endParaRPr lang="zh-CN" altLang="en-US" sz="3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6D176A8-F982-6277-1EC0-943B0CC5E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285" y="1835975"/>
                <a:ext cx="7705494" cy="646331"/>
              </a:xfrm>
              <a:prstGeom prst="rect">
                <a:avLst/>
              </a:prstGeom>
              <a:blipFill>
                <a:blip r:embed="rId5"/>
                <a:stretch>
                  <a:fillRect t="-13208" b="-358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左大括号 13">
            <a:extLst>
              <a:ext uri="{FF2B5EF4-FFF2-40B4-BE49-F238E27FC236}">
                <a16:creationId xmlns:a16="http://schemas.microsoft.com/office/drawing/2014/main" id="{F7731B9B-F31F-A00E-07DA-00503E06631F}"/>
              </a:ext>
            </a:extLst>
          </p:cNvPr>
          <p:cNvSpPr/>
          <p:nvPr/>
        </p:nvSpPr>
        <p:spPr>
          <a:xfrm>
            <a:off x="1497494" y="1112559"/>
            <a:ext cx="466554" cy="1446833"/>
          </a:xfrm>
          <a:prstGeom prst="leftBrace">
            <a:avLst>
              <a:gd name="adj1" fmla="val 23850"/>
              <a:gd name="adj2" fmla="val 4768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8611267-73E0-F7B2-791D-40C5BC577012}"/>
                  </a:ext>
                </a:extLst>
              </p:cNvPr>
              <p:cNvSpPr txBox="1"/>
              <p:nvPr/>
            </p:nvSpPr>
            <p:spPr>
              <a:xfrm>
                <a:off x="59399" y="1623000"/>
                <a:ext cx="1457532" cy="64633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3600" i="1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zh-CN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变化</a:t>
                </a:r>
                <a:endParaRPr lang="zh-CN" altLang="en-US" sz="3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88611267-73E0-F7B2-791D-40C5BC577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99" y="1623000"/>
                <a:ext cx="1457532" cy="646331"/>
              </a:xfrm>
              <a:prstGeom prst="rect">
                <a:avLst/>
              </a:prstGeom>
              <a:blipFill>
                <a:blip r:embed="rId12"/>
                <a:stretch>
                  <a:fillRect t="-13208" r="-8368" b="-358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C504D38-EA00-EDC0-9E27-FFACD47DE17C}"/>
                  </a:ext>
                </a:extLst>
              </p:cNvPr>
              <p:cNvSpPr txBox="1"/>
              <p:nvPr/>
            </p:nvSpPr>
            <p:spPr>
              <a:xfrm>
                <a:off x="9853963" y="1315402"/>
                <a:ext cx="2338037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阻碍</a:t>
                </a:r>
                <a14:m>
                  <m:oMath xmlns:m="http://schemas.openxmlformats.org/officeDocument/2006/math">
                    <m:r>
                      <a:rPr lang="zh-CN" altLang="en-US" sz="3600" i="1">
                        <a:latin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zh-CN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变化</a:t>
                </a:r>
                <a:endParaRPr lang="zh-CN" altLang="en-US" sz="3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C504D38-EA00-EDC0-9E27-FFACD47DE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3963" y="1315402"/>
                <a:ext cx="2338037" cy="646331"/>
              </a:xfrm>
              <a:prstGeom prst="rect">
                <a:avLst/>
              </a:prstGeom>
              <a:blipFill>
                <a:blip r:embed="rId13"/>
                <a:stretch>
                  <a:fillRect l="-7292" t="-14151" r="-7292" b="-358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右大括号 16">
            <a:extLst>
              <a:ext uri="{FF2B5EF4-FFF2-40B4-BE49-F238E27FC236}">
                <a16:creationId xmlns:a16="http://schemas.microsoft.com/office/drawing/2014/main" id="{70CF60F0-45B4-F207-3657-F79440A7FBBC}"/>
              </a:ext>
            </a:extLst>
          </p:cNvPr>
          <p:cNvSpPr/>
          <p:nvPr/>
        </p:nvSpPr>
        <p:spPr>
          <a:xfrm>
            <a:off x="9385107" y="1041292"/>
            <a:ext cx="419995" cy="1352784"/>
          </a:xfrm>
          <a:prstGeom prst="rightBrace">
            <a:avLst>
              <a:gd name="adj1" fmla="val 42561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200AF09-0CB8-F874-E6FA-FFCA73F55BD4}"/>
              </a:ext>
            </a:extLst>
          </p:cNvPr>
          <p:cNvSpPr txBox="1"/>
          <p:nvPr/>
        </p:nvSpPr>
        <p:spPr>
          <a:xfrm>
            <a:off x="1718522" y="5658962"/>
            <a:ext cx="2380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</a:rPr>
              <a:t>增反</a:t>
            </a:r>
            <a:r>
              <a:rPr lang="zh-CN" altLang="en-US" sz="4000" b="1" dirty="0">
                <a:solidFill>
                  <a:srgbClr val="00B050"/>
                </a:solidFill>
              </a:rPr>
              <a:t>减同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3E68CB8-436A-2E9B-CF7E-81D375FD3469}"/>
              </a:ext>
            </a:extLst>
          </p:cNvPr>
          <p:cNvSpPr txBox="1"/>
          <p:nvPr/>
        </p:nvSpPr>
        <p:spPr>
          <a:xfrm>
            <a:off x="7805134" y="5716052"/>
            <a:ext cx="46843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俄国物理学家</a:t>
            </a:r>
            <a:endParaRPr lang="en-US" altLang="zh-CN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海因里希</a:t>
            </a:r>
            <a:r>
              <a:rPr lang="en-US" altLang="zh-CN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zh-CN" alt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楞次</a:t>
            </a:r>
            <a:endParaRPr lang="en-US" altLang="zh-CN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Heinrich Friedrich Lenz</a:t>
            </a:r>
            <a:r>
              <a:rPr lang="zh-CN" altLang="en-US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BAA2124-B9EA-A393-2A0A-358DC638FB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355" y="3190538"/>
            <a:ext cx="8151170" cy="1968760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6B1D684-3F57-D7A3-F2B9-566A562B4425}"/>
              </a:ext>
            </a:extLst>
          </p:cNvPr>
          <p:cNvCxnSpPr/>
          <p:nvPr/>
        </p:nvCxnSpPr>
        <p:spPr>
          <a:xfrm>
            <a:off x="4906804" y="3686351"/>
            <a:ext cx="278818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802FC27A-B6BA-E1E7-BAC7-831366E0CD5C}"/>
              </a:ext>
            </a:extLst>
          </p:cNvPr>
          <p:cNvSpPr/>
          <p:nvPr/>
        </p:nvSpPr>
        <p:spPr>
          <a:xfrm>
            <a:off x="1133042" y="4169061"/>
            <a:ext cx="2294688" cy="51137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EBE55686-0666-2EEA-01BF-5ADEF174AA6A}"/>
              </a:ext>
            </a:extLst>
          </p:cNvPr>
          <p:cNvSpPr/>
          <p:nvPr/>
        </p:nvSpPr>
        <p:spPr>
          <a:xfrm>
            <a:off x="4103430" y="4645933"/>
            <a:ext cx="143510" cy="14414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575067CA-048B-38AA-1657-06BB15030669}"/>
              </a:ext>
            </a:extLst>
          </p:cNvPr>
          <p:cNvSpPr/>
          <p:nvPr/>
        </p:nvSpPr>
        <p:spPr>
          <a:xfrm>
            <a:off x="4434630" y="4658299"/>
            <a:ext cx="143510" cy="16208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F0DDF66-A4D2-CEA6-F310-F2D7FF763904}"/>
              </a:ext>
            </a:extLst>
          </p:cNvPr>
          <p:cNvSpPr/>
          <p:nvPr/>
        </p:nvSpPr>
        <p:spPr>
          <a:xfrm>
            <a:off x="4643127" y="4230994"/>
            <a:ext cx="3529990" cy="51137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C54CC54-2E9F-F32A-6F09-5BB3473D0023}"/>
              </a:ext>
            </a:extLst>
          </p:cNvPr>
          <p:cNvSpPr/>
          <p:nvPr/>
        </p:nvSpPr>
        <p:spPr>
          <a:xfrm>
            <a:off x="230764" y="4790078"/>
            <a:ext cx="608889" cy="3692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标注 9">
            <a:extLst>
              <a:ext uri="{FF2B5EF4-FFF2-40B4-BE49-F238E27FC236}">
                <a16:creationId xmlns:a16="http://schemas.microsoft.com/office/drawing/2014/main" id="{A53F202A-4A7D-90C2-7D28-DBD0DC5A6FB0}"/>
              </a:ext>
            </a:extLst>
          </p:cNvPr>
          <p:cNvSpPr/>
          <p:nvPr/>
        </p:nvSpPr>
        <p:spPr>
          <a:xfrm>
            <a:off x="4584156" y="5218893"/>
            <a:ext cx="3611721" cy="717375"/>
          </a:xfrm>
          <a:prstGeom prst="wedgeRectCallout">
            <a:avLst>
              <a:gd name="adj1" fmla="val 724"/>
              <a:gd name="adj2" fmla="val -119846"/>
            </a:avLst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原磁场磁通量的变化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27933E7-14AE-84F1-9D0E-57C6586F0CB0}"/>
                  </a:ext>
                </a:extLst>
              </p:cNvPr>
              <p:cNvSpPr txBox="1"/>
              <p:nvPr/>
            </p:nvSpPr>
            <p:spPr>
              <a:xfrm>
                <a:off x="6778220" y="1081103"/>
                <a:ext cx="248774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32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（</a:t>
                </a:r>
                <a:r>
                  <a:rPr lang="zh-CN" alt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阻碍</a:t>
                </a:r>
                <a14:m>
                  <m:oMath xmlns:m="http://schemas.openxmlformats.org/officeDocument/2006/math">
                    <m:r>
                      <a:rPr lang="zh-CN" altLang="en-US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∅ </m:t>
                    </m:r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增</a:t>
                </a:r>
                <a:r>
                  <a:rPr lang="zh-CN" altLang="en-US" sz="32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）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227933E7-14AE-84F1-9D0E-57C6586F0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220" y="1081103"/>
                <a:ext cx="2487747" cy="584775"/>
              </a:xfrm>
              <a:prstGeom prst="rect">
                <a:avLst/>
              </a:prstGeom>
              <a:blipFill>
                <a:blip r:embed="rId15"/>
                <a:stretch>
                  <a:fillRect l="-6373" t="-13542" r="-22304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4C6D658-49CA-BEF7-175E-9750986FB6F9}"/>
                  </a:ext>
                </a:extLst>
              </p:cNvPr>
              <p:cNvSpPr txBox="1"/>
              <p:nvPr/>
            </p:nvSpPr>
            <p:spPr>
              <a:xfrm>
                <a:off x="6779293" y="1869303"/>
                <a:ext cx="24866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32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（</a:t>
                </a:r>
                <a:r>
                  <a:rPr lang="zh-CN" alt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阻碍</a:t>
                </a:r>
                <a14:m>
                  <m:oMath xmlns:m="http://schemas.openxmlformats.org/officeDocument/2006/math">
                    <m:r>
                      <a:rPr lang="zh-CN" altLang="en-US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∅ </m:t>
                    </m:r>
                  </m:oMath>
                </a14:m>
                <a:r>
                  <a:rPr lang="zh-CN" alt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减</a:t>
                </a:r>
                <a:r>
                  <a:rPr lang="zh-CN" altLang="en-US" sz="32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）</a:t>
                </a:r>
                <a:endParaRPr lang="zh-CN" altLang="en-US" sz="3200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C4C6D658-49CA-BEF7-175E-9750986FB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293" y="1869303"/>
                <a:ext cx="2486674" cy="584775"/>
              </a:xfrm>
              <a:prstGeom prst="rect">
                <a:avLst/>
              </a:prstGeom>
              <a:blipFill>
                <a:blip r:embed="rId16"/>
                <a:stretch>
                  <a:fillRect l="-6127" t="-13542" r="-22549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1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  <p:bldP spid="16" grpId="0" animBg="1"/>
      <p:bldP spid="17" grpId="0" animBg="1"/>
      <p:bldP spid="18" grpId="0"/>
      <p:bldP spid="20" grpId="0"/>
      <p:bldP spid="21" grpId="0" animBg="1"/>
      <p:bldP spid="22" grpId="0" animBg="1"/>
      <p:bldP spid="23" grpId="0" animBg="1"/>
      <p:bldP spid="24" grpId="0" bldLvl="0" animBg="1"/>
      <p:bldP spid="25" grpId="0" bldLvl="0" animBg="1"/>
      <p:bldP spid="26" grpId="0" animBg="1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B68907E-28F9-6CAB-B9F5-41FE1F2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101" y="6356351"/>
            <a:ext cx="2743200" cy="278626"/>
          </a:xfrm>
        </p:spPr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6E1E259-2DA0-ACD7-F2EC-5FFF70D46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6" name="右箭头 34">
            <a:extLst>
              <a:ext uri="{FF2B5EF4-FFF2-40B4-BE49-F238E27FC236}">
                <a16:creationId xmlns:a16="http://schemas.microsoft.com/office/drawing/2014/main" id="{C92648D7-84CF-164F-FEA8-061549710FE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07937" y="2986060"/>
            <a:ext cx="824230" cy="366395"/>
          </a:xfrm>
          <a:prstGeom prst="rightArrow">
            <a:avLst/>
          </a:prstGeom>
          <a:solidFill>
            <a:srgbClr val="FFC000"/>
          </a:solidFill>
          <a:ln w="12700" cap="flat">
            <a:solidFill>
              <a:srgbClr val="BBE0E3"/>
            </a:solidFill>
            <a:prstDash val="solid"/>
            <a:miter lim="800000"/>
          </a:ln>
          <a:effectLst/>
        </p:spPr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17EE0B4-17D7-B926-6D02-452E149EB6F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/>
          <a:srcRect r="8217"/>
          <a:stretch>
            <a:fillRect/>
          </a:stretch>
        </p:blipFill>
        <p:spPr>
          <a:xfrm>
            <a:off x="9489766" y="22672"/>
            <a:ext cx="323755" cy="870375"/>
          </a:xfrm>
          <a:prstGeom prst="rect">
            <a:avLst/>
          </a:prstGeom>
        </p:spPr>
      </p:pic>
      <p:sp>
        <p:nvSpPr>
          <p:cNvPr id="10" name="右箭头 2">
            <a:extLst>
              <a:ext uri="{FF2B5EF4-FFF2-40B4-BE49-F238E27FC236}">
                <a16:creationId xmlns:a16="http://schemas.microsoft.com/office/drawing/2014/main" id="{D4967DF8-5486-02FC-323A-8D44AFBD2A8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87907" y="5427894"/>
            <a:ext cx="1305560" cy="163195"/>
          </a:xfrm>
          <a:prstGeom prst="rightArrow">
            <a:avLst/>
          </a:prstGeom>
          <a:solidFill>
            <a:srgbClr val="F2F2F2"/>
          </a:solidFill>
          <a:ln w="25400" cap="flat" cmpd="sng" algn="ctr">
            <a:solidFill>
              <a:srgbClr val="333399"/>
            </a:solidFill>
            <a:prstDash val="solid"/>
          </a:ln>
          <a:effectLst/>
        </p:spPr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204D4CB6-5F58-FA47-9076-6D68CF7911C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54830" y="5356187"/>
            <a:ext cx="1728657" cy="433070"/>
          </a:xfrm>
          <a:prstGeom prst="rect">
            <a:avLst/>
          </a:prstGeom>
          <a:solidFill>
            <a:srgbClr val="F2F2F2"/>
          </a:solidFill>
          <a:ln w="25400" cap="flat" cmpd="sng" algn="ctr">
            <a:solidFill>
              <a:srgbClr val="BBE0E3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  <a:sym typeface="Arial"/>
              </a:rPr>
              <a:t>模型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0CF607D0-27E5-9DC5-D486-815C5BA900F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32779" y="451087"/>
            <a:ext cx="1187450" cy="441960"/>
          </a:xfrm>
          <a:prstGeom prst="rect">
            <a:avLst/>
          </a:prstGeom>
          <a:solidFill>
            <a:srgbClr val="F2F2F2"/>
          </a:solidFill>
          <a:ln w="25400" cap="flat" cmpd="sng" algn="ctr">
            <a:solidFill>
              <a:srgbClr val="333399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"/>
                <a:cs typeface="Helvetica"/>
                <a:sym typeface="Arial"/>
              </a:rPr>
              <a:t>物质观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27172BA-0ABA-CEFC-E1FD-251AC576290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628239" y="3093552"/>
            <a:ext cx="1393825" cy="1144270"/>
          </a:xfrm>
          <a:prstGeom prst="rect">
            <a:avLst/>
          </a:prstGeom>
          <a:solidFill>
            <a:srgbClr val="F2F2F2"/>
          </a:solidFill>
          <a:ln w="25400" cap="flat" cmpd="sng" algn="ctr">
            <a:solidFill>
              <a:srgbClr val="333399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"/>
                <a:cs typeface="Helvetica"/>
                <a:sym typeface="Arial"/>
              </a:rPr>
              <a:t>运动与相互作用观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A88902C-61B5-4FC3-7B74-2F261CD7CB9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732779" y="1187625"/>
            <a:ext cx="1187450" cy="441960"/>
          </a:xfrm>
          <a:prstGeom prst="rect">
            <a:avLst/>
          </a:prstGeom>
          <a:solidFill>
            <a:srgbClr val="F2F2F2"/>
          </a:solidFill>
          <a:ln w="25400" cap="flat" cmpd="sng" algn="ctr">
            <a:solidFill>
              <a:srgbClr val="333399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Helvetica"/>
                <a:cs typeface="Helvetica"/>
                <a:sym typeface="Arial"/>
              </a:rPr>
              <a:t>能量观</a:t>
            </a:r>
          </a:p>
        </p:txBody>
      </p:sp>
      <p:sp>
        <p:nvSpPr>
          <p:cNvPr id="33" name="流程图: 磁盘 32">
            <a:extLst>
              <a:ext uri="{FF2B5EF4-FFF2-40B4-BE49-F238E27FC236}">
                <a16:creationId xmlns:a16="http://schemas.microsoft.com/office/drawing/2014/main" id="{02468233-548E-08A4-850E-CD830122E1B0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1359609" y="1031344"/>
            <a:ext cx="432048" cy="360040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2F22B8E5-5112-F9C4-F5E6-7C6420740F0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219475" y="857421"/>
            <a:ext cx="1051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磁铁</a:t>
            </a: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78681B6E-CB9C-3BE3-283D-83AD18041C0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8735" y="2524531"/>
            <a:ext cx="45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铜管</a:t>
            </a: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C9EDBE61-7F5C-3D67-38A3-559BC1C4367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backgroundMark x1="34000" y1="76833" x2="40500" y2="92833"/>
                        <a14:backgroundMark x1="40500" y1="92833" x2="43875" y2="79583"/>
                        <a14:backgroundMark x1="43875" y1="79583" x2="20625" y2="86167"/>
                        <a14:backgroundMark x1="20625" y1="86167" x2="32500" y2="77167"/>
                        <a14:backgroundMark x1="32500" y1="77167" x2="22000" y2="87917"/>
                        <a14:backgroundMark x1="22000" y1="87917" x2="38000" y2="79917"/>
                        <a14:backgroundMark x1="38000" y1="79917" x2="20750" y2="83333"/>
                        <a14:backgroundMark x1="20750" y1="83333" x2="39125" y2="81500"/>
                        <a14:backgroundMark x1="39125" y1="81500" x2="41000" y2="84417"/>
                      </a14:backgroundRemoval>
                    </a14:imgEffect>
                  </a14:imgLayer>
                </a14:imgProps>
              </a:ext>
            </a:extLst>
          </a:blip>
          <a:srcRect l="22987" t="16976"/>
          <a:stretch/>
        </p:blipFill>
        <p:spPr>
          <a:xfrm>
            <a:off x="765914" y="1483317"/>
            <a:ext cx="1825296" cy="43499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" name="TextBox 7">
            <a:extLst>
              <a:ext uri="{FF2B5EF4-FFF2-40B4-BE49-F238E27FC236}">
                <a16:creationId xmlns:a16="http://schemas.microsoft.com/office/drawing/2014/main" id="{15C4369B-FD94-ECC0-6684-86C17B6333B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08763" y="5393586"/>
            <a:ext cx="1953260" cy="433070"/>
          </a:xfrm>
          <a:prstGeom prst="rect">
            <a:avLst/>
          </a:prstGeom>
          <a:solidFill>
            <a:srgbClr val="F2F2F2"/>
          </a:solidFill>
          <a:ln w="25400" cap="flat" cmpd="sng" algn="ctr">
            <a:solidFill>
              <a:srgbClr val="BBE0E3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rgbClr val="FF0000"/>
                </a:solidFill>
                <a:latin typeface="Helvetica"/>
                <a:cs typeface="Helvetica"/>
                <a:sym typeface="Arial"/>
              </a:rPr>
              <a:t>情境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cs typeface="Helvetica"/>
              <a:sym typeface="Arial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48864CE0-76C7-CA11-D25A-26006B2A0395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r="75949" b="-551"/>
          <a:stretch/>
        </p:blipFill>
        <p:spPr>
          <a:xfrm>
            <a:off x="3366768" y="1198926"/>
            <a:ext cx="2152752" cy="3372126"/>
          </a:xfrm>
          <a:prstGeom prst="rect">
            <a:avLst/>
          </a:prstGeom>
        </p:spPr>
      </p:pic>
      <p:sp>
        <p:nvSpPr>
          <p:cNvPr id="39" name="弧形 38">
            <a:extLst>
              <a:ext uri="{FF2B5EF4-FFF2-40B4-BE49-F238E27FC236}">
                <a16:creationId xmlns:a16="http://schemas.microsoft.com/office/drawing/2014/main" id="{0C939246-AC6E-0295-C272-42DE11D7E156}"/>
              </a:ext>
            </a:extLst>
          </p:cNvPr>
          <p:cNvSpPr/>
          <p:nvPr/>
        </p:nvSpPr>
        <p:spPr>
          <a:xfrm>
            <a:off x="3968236" y="3584653"/>
            <a:ext cx="979292" cy="410252"/>
          </a:xfrm>
          <a:prstGeom prst="arc">
            <a:avLst>
              <a:gd name="adj1" fmla="val 18952449"/>
              <a:gd name="adj2" fmla="val 12696616"/>
            </a:avLst>
          </a:prstGeom>
          <a:ln w="4127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AFF0F33-766D-8807-7E47-08DB6C416093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114204" y="2729234"/>
            <a:ext cx="701675" cy="2362200"/>
            <a:chOff x="1980" y="5520"/>
            <a:chExt cx="735" cy="2472"/>
          </a:xfrm>
        </p:grpSpPr>
        <p:sp>
          <p:nvSpPr>
            <p:cNvPr id="41" name="任意多边形 38962">
              <a:extLst>
                <a:ext uri="{FF2B5EF4-FFF2-40B4-BE49-F238E27FC236}">
                  <a16:creationId xmlns:a16="http://schemas.microsoft.com/office/drawing/2014/main" id="{EAE8C21C-7051-DD3E-F701-603F8F949999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2340" y="5520"/>
              <a:ext cx="1" cy="2472"/>
            </a:xfrm>
            <a:custGeom>
              <a:avLst/>
              <a:gdLst/>
              <a:ahLst/>
              <a:cxnLst/>
              <a:rect l="0" t="0" r="0" b="0"/>
              <a:pathLst>
                <a:path w="1" h="2472">
                  <a:moveTo>
                    <a:pt x="0" y="2472"/>
                  </a:moveTo>
                  <a:lnTo>
                    <a:pt x="0" y="0"/>
                  </a:ln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dash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42" name="任意多边形 38963">
              <a:extLst>
                <a:ext uri="{FF2B5EF4-FFF2-40B4-BE49-F238E27FC236}">
                  <a16:creationId xmlns:a16="http://schemas.microsoft.com/office/drawing/2014/main" id="{0C9528E0-467F-5F49-6BFD-6853A6BB98C7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2580" y="5565"/>
              <a:ext cx="135" cy="2427"/>
            </a:xfrm>
            <a:custGeom>
              <a:avLst/>
              <a:gdLst/>
              <a:ahLst/>
              <a:cxnLst/>
              <a:rect l="0" t="0" r="0" b="0"/>
              <a:pathLst>
                <a:path w="135" h="2427">
                  <a:moveTo>
                    <a:pt x="120" y="2427"/>
                  </a:moveTo>
                  <a:cubicBezTo>
                    <a:pt x="102" y="2230"/>
                    <a:pt x="30" y="1740"/>
                    <a:pt x="15" y="1245"/>
                  </a:cubicBezTo>
                  <a:cubicBezTo>
                    <a:pt x="0" y="750"/>
                    <a:pt x="110" y="259"/>
                    <a:pt x="135" y="0"/>
                  </a:cubicBez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dash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  <p:sp>
          <p:nvSpPr>
            <p:cNvPr id="43" name="任意多边形 38964">
              <a:extLst>
                <a:ext uri="{FF2B5EF4-FFF2-40B4-BE49-F238E27FC236}">
                  <a16:creationId xmlns:a16="http://schemas.microsoft.com/office/drawing/2014/main" id="{8749339A-7E30-C631-61A3-EA9A9E9F603A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 flipH="1">
              <a:off x="1980" y="5556"/>
              <a:ext cx="135" cy="2427"/>
            </a:xfrm>
            <a:custGeom>
              <a:avLst/>
              <a:gdLst/>
              <a:ahLst/>
              <a:cxnLst/>
              <a:rect l="0" t="0" r="0" b="0"/>
              <a:pathLst>
                <a:path w="135" h="2427">
                  <a:moveTo>
                    <a:pt x="120" y="2427"/>
                  </a:moveTo>
                  <a:cubicBezTo>
                    <a:pt x="102" y="2230"/>
                    <a:pt x="30" y="1740"/>
                    <a:pt x="15" y="1245"/>
                  </a:cubicBezTo>
                  <a:cubicBezTo>
                    <a:pt x="0" y="750"/>
                    <a:pt x="110" y="259"/>
                    <a:pt x="135" y="0"/>
                  </a:cubicBez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dash"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zh-CN" altLang="en-US">
                <a:solidFill>
                  <a:srgbClr val="0000FF"/>
                </a:solidFill>
              </a:endParaRPr>
            </a:p>
          </p:txBody>
        </p:sp>
      </p:grpSp>
      <p:sp>
        <p:nvSpPr>
          <p:cNvPr id="50" name="Rectangle 123">
            <a:extLst>
              <a:ext uri="{FF2B5EF4-FFF2-40B4-BE49-F238E27FC236}">
                <a16:creationId xmlns:a16="http://schemas.microsoft.com/office/drawing/2014/main" id="{B04C07DC-53E4-76AE-664F-72ED64E91AC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4725083" y="2887722"/>
            <a:ext cx="1376075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200" b="1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eaLnBrk="1" hangingPunct="1">
              <a:buFont typeface="Wingdings" panose="05000000000000000000" pitchFamily="2" charset="2"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/>
                <a:ea typeface="黑体" panose="02010609060101010101" pitchFamily="2" charset="-122"/>
              </a:rPr>
              <a:t>“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/>
                <a:ea typeface="黑体" panose="02010609060101010101" pitchFamily="2" charset="-122"/>
              </a:rPr>
              <a:t>排斥”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B488693-A492-ABA3-D884-93264D05A13F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5864963" y="1041221"/>
            <a:ext cx="5080546" cy="737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减少的机械能去哪儿了呢？</a:t>
            </a:r>
            <a:endParaRPr lang="en-US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2FD45123-D285-EB24-EF3C-67931FA4747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5885376" y="4237822"/>
            <a:ext cx="4330937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/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如果线圈不固定呢，</a:t>
            </a:r>
            <a:endParaRPr lang="en-US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它将如何运动？</a:t>
            </a:r>
            <a:endParaRPr lang="en-US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E7FBF14-A916-41EF-EAAA-2DB75F0E13DF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5863611" y="5503824"/>
            <a:ext cx="660098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用运动来阻碍原磁通量的变化</a:t>
            </a:r>
            <a:endParaRPr lang="en-US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弧形 6">
            <a:extLst>
              <a:ext uri="{FF2B5EF4-FFF2-40B4-BE49-F238E27FC236}">
                <a16:creationId xmlns:a16="http://schemas.microsoft.com/office/drawing/2014/main" id="{4DB6B116-C998-B0A7-7017-EDC812B7EC95}"/>
              </a:ext>
            </a:extLst>
          </p:cNvPr>
          <p:cNvSpPr/>
          <p:nvPr/>
        </p:nvSpPr>
        <p:spPr>
          <a:xfrm>
            <a:off x="7561199" y="378123"/>
            <a:ext cx="979292" cy="410252"/>
          </a:xfrm>
          <a:prstGeom prst="arc">
            <a:avLst>
              <a:gd name="adj1" fmla="val 18952449"/>
              <a:gd name="adj2" fmla="val 18410084"/>
            </a:avLst>
          </a:prstGeom>
          <a:ln w="4127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4">
            <a:extLst>
              <a:ext uri="{FF2B5EF4-FFF2-40B4-BE49-F238E27FC236}">
                <a16:creationId xmlns:a16="http://schemas.microsoft.com/office/drawing/2014/main" id="{9DC6A8E2-0EF0-ADEA-48A2-0A7DF95CD1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237" y="321312"/>
            <a:ext cx="10858500" cy="52387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三、学以致用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D43F2B-F25F-0C58-4C11-2BB374674E4E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5863611" y="3113771"/>
            <a:ext cx="5080546" cy="737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线圈受到的安培力方向？</a:t>
            </a:r>
            <a:endParaRPr lang="en-US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9EDA1E9-613B-606E-8163-EA74370E918A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217"/>
          <a:stretch>
            <a:fillRect/>
          </a:stretch>
        </p:blipFill>
        <p:spPr>
          <a:xfrm>
            <a:off x="4199578" y="3361269"/>
            <a:ext cx="506463" cy="136156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CA7A75D-76DB-7309-E073-AC0816BB5E69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5812096" y="1867188"/>
            <a:ext cx="6379904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楞次定律（本质）是能量守恒定律在电磁感应中的体现。</a:t>
            </a:r>
            <a:endParaRPr lang="en-US" altLang="zh-CN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270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9" grpId="0" animBg="1"/>
      <p:bldP spid="50" grpId="0"/>
      <p:bldP spid="51" grpId="0"/>
      <p:bldP spid="52" grpId="0"/>
      <p:bldP spid="54" grpId="0" animBg="1"/>
      <p:bldP spid="7" grpId="0" animBg="1"/>
      <p:bldP spid="5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5C0FC8-DBB7-9C22-D5D2-942B5541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0B898EF-E21F-99F4-5F5F-FE7B08FD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83A225B-ADB2-FCCD-C8E9-9E7C46A4E5E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39364" y="4475631"/>
            <a:ext cx="8349615" cy="17532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u="sng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</a:rPr>
              <a:t>来拒去留</a:t>
            </a:r>
            <a:endParaRPr lang="zh-CN" altLang="en-US" sz="2400" b="1" dirty="0">
              <a:solidFill>
                <a:prstClr val="black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来拒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磁铁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接近</a:t>
            </a:r>
            <a:r>
              <a:rPr lang="zh-CN" altLang="en-US" sz="2400" b="1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闭合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线圈,线圈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阻碍磁通量增大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远离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磁铁.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去留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磁铁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远离</a:t>
            </a:r>
            <a:r>
              <a:rPr lang="zh-CN" altLang="en-US" sz="2400" b="1" dirty="0">
                <a:latin typeface="微软雅黑" panose="020B0503020204020204" charset="-122"/>
                <a:cs typeface="微软雅黑" panose="020B0503020204020204" charset="-122"/>
                <a:sym typeface="+mn-ea"/>
              </a:rPr>
              <a:t>闭合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线圈,线圈</a:t>
            </a:r>
            <a:r>
              <a:rPr lang="zh-CN" altLang="en-US" sz="2400" b="1" dirty="0">
                <a:solidFill>
                  <a:srgbClr val="0000CC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阻碍磁通量减小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靠近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磁铁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</a:p>
        </p:txBody>
      </p:sp>
      <p:sp>
        <p:nvSpPr>
          <p:cNvPr id="6" name="标题 4">
            <a:extLst>
              <a:ext uri="{FF2B5EF4-FFF2-40B4-BE49-F238E27FC236}">
                <a16:creationId xmlns:a16="http://schemas.microsoft.com/office/drawing/2014/main" id="{C382F044-1FBA-6CFE-56FF-BB7F24071AC2}"/>
              </a:ext>
            </a:extLst>
          </p:cNvPr>
          <p:cNvSpPr txBox="1">
            <a:spLocks/>
          </p:cNvSpPr>
          <p:nvPr/>
        </p:nvSpPr>
        <p:spPr>
          <a:xfrm>
            <a:off x="189956" y="505479"/>
            <a:ext cx="10858500" cy="52387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三、学以致用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571E184-5C4C-EF1A-34D6-413997E44353}"/>
              </a:ext>
            </a:extLst>
          </p:cNvPr>
          <p:cNvSpPr txBox="1"/>
          <p:nvPr/>
        </p:nvSpPr>
        <p:spPr>
          <a:xfrm>
            <a:off x="3303588" y="518063"/>
            <a:ext cx="784066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新闻速递：</a:t>
            </a:r>
            <a:endParaRPr lang="en-US" altLang="zh-CN" sz="24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我们熟知磁铁不能吸引金银。但最近媒体报导了几起怪事，有人发现从正规渠道购买的金条能被磁铁</a:t>
            </a:r>
            <a:r>
              <a:rPr lang="en-US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吸</a:t>
            </a:r>
            <a:r>
              <a:rPr lang="en-US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得动起来，当强磁铁对着金条前后快速移动时，金条被</a:t>
            </a:r>
            <a:r>
              <a:rPr lang="en-US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吸</a:t>
            </a:r>
            <a:r>
              <a:rPr lang="en-US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4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得前后摆动，于是就怀疑金条有问题，但通过专业检测这些金条都符合国家标准。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 descr="@@@bfc9f78f46e34eebbffcb5b4634fbd4f">
            <a:extLst>
              <a:ext uri="{FF2B5EF4-FFF2-40B4-BE49-F238E27FC236}">
                <a16:creationId xmlns:a16="http://schemas.microsoft.com/office/drawing/2014/main" id="{A3D7F355-B631-5E16-5820-E8DEF1563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32" y="1082919"/>
            <a:ext cx="3129163" cy="2106970"/>
          </a:xfrm>
          <a:prstGeom prst="rect">
            <a:avLst/>
          </a:prstGeom>
        </p:spPr>
      </p:pic>
      <p:pic>
        <p:nvPicPr>
          <p:cNvPr id="12" name="内容占位符 5">
            <a:extLst>
              <a:ext uri="{FF2B5EF4-FFF2-40B4-BE49-F238E27FC236}">
                <a16:creationId xmlns:a16="http://schemas.microsoft.com/office/drawing/2014/main" id="{0E469B63-C6E5-1C91-5C10-A0AA2A0334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769" y="2653316"/>
            <a:ext cx="1083900" cy="148421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DE31AA0-DB0C-E035-41E8-EE78BDFFEC3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168211" y="2826387"/>
            <a:ext cx="8226023" cy="147617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是真的吗？</a:t>
            </a:r>
            <a:endParaRPr lang="en-US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这种方法可以检验金子的真假吗？</a:t>
            </a:r>
            <a:endParaRPr lang="en-US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6EDBF1-7D4B-F4D5-2C20-AF8D4E69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F9AFEFC-AAC6-A6A2-F97F-A5D4B7EE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A169E7C7-3D9F-2CC6-FA47-B5B72EC12410}"/>
              </a:ext>
            </a:extLst>
          </p:cNvPr>
          <p:cNvSpPr txBox="1">
            <a:spLocks/>
          </p:cNvSpPr>
          <p:nvPr/>
        </p:nvSpPr>
        <p:spPr>
          <a:xfrm>
            <a:off x="228593" y="441085"/>
            <a:ext cx="10858500" cy="52387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/>
              <a:t>三、学以致用</a:t>
            </a:r>
          </a:p>
        </p:txBody>
      </p:sp>
      <p:sp>
        <p:nvSpPr>
          <p:cNvPr id="6" name="文本占位符 3">
            <a:extLst>
              <a:ext uri="{FF2B5EF4-FFF2-40B4-BE49-F238E27FC236}">
                <a16:creationId xmlns:a16="http://schemas.microsoft.com/office/drawing/2014/main" id="{4E5F2A69-8295-101B-3BED-81CFE68508F5}"/>
              </a:ext>
            </a:extLst>
          </p:cNvPr>
          <p:cNvSpPr txBox="1"/>
          <p:nvPr/>
        </p:nvSpPr>
        <p:spPr>
          <a:xfrm>
            <a:off x="126643" y="1108989"/>
            <a:ext cx="11582400" cy="13001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当堂训练：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如图，导体棒</a:t>
            </a:r>
            <a:r>
              <a:rPr kumimoji="0" lang="en-US" altLang="zh-C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CD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向右运动，感应电流方向如何？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A1DA56-6F14-68B4-183F-BE8426D42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44" y="1780974"/>
            <a:ext cx="4748212" cy="3583899"/>
          </a:xfrm>
          <a:prstGeom prst="rect">
            <a:avLst/>
          </a:prstGeom>
        </p:spPr>
      </p:pic>
      <p:sp>
        <p:nvSpPr>
          <p:cNvPr id="8" name="流程图: 过程 7">
            <a:extLst>
              <a:ext uri="{FF2B5EF4-FFF2-40B4-BE49-F238E27FC236}">
                <a16:creationId xmlns:a16="http://schemas.microsoft.com/office/drawing/2014/main" id="{CE7681EE-7C12-2DA8-B750-1DC201940EFF}"/>
              </a:ext>
            </a:extLst>
          </p:cNvPr>
          <p:cNvSpPr/>
          <p:nvPr/>
        </p:nvSpPr>
        <p:spPr>
          <a:xfrm flipH="1">
            <a:off x="3371823" y="2675585"/>
            <a:ext cx="104400" cy="1905001"/>
          </a:xfrm>
          <a:prstGeom prst="flowChartProcess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02FFCDD-7259-AE84-69D4-E3642133CD89}"/>
              </a:ext>
            </a:extLst>
          </p:cNvPr>
          <p:cNvGrpSpPr/>
          <p:nvPr/>
        </p:nvGrpSpPr>
        <p:grpSpPr>
          <a:xfrm>
            <a:off x="1826917" y="3601711"/>
            <a:ext cx="734906" cy="1283675"/>
            <a:chOff x="3849613" y="4487563"/>
            <a:chExt cx="443976" cy="933763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E06783BA-AD97-74E4-E19D-C9044BAB228D}"/>
                </a:ext>
              </a:extLst>
            </p:cNvPr>
            <p:cNvSpPr/>
            <p:nvPr/>
          </p:nvSpPr>
          <p:spPr>
            <a:xfrm>
              <a:off x="3985235" y="4487563"/>
              <a:ext cx="71235" cy="8120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8670C3C-EBC1-9111-3966-43887D5CF8CE}"/>
                </a:ext>
              </a:extLst>
            </p:cNvPr>
            <p:cNvSpPr txBox="1"/>
            <p:nvPr/>
          </p:nvSpPr>
          <p:spPr>
            <a:xfrm>
              <a:off x="3849613" y="4508256"/>
              <a:ext cx="443976" cy="913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</a:t>
              </a:r>
              <a:r>
                <a:rPr kumimoji="0" lang="en-US" altLang="zh-CN" sz="32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i</a:t>
              </a:r>
              <a:endParaRPr kumimoji="0" lang="zh-CN" altLang="en-US" sz="32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02CA445-148F-2675-6BF1-2E3E12389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7026" b="-14581"/>
          <a:stretch>
            <a:fillRect/>
          </a:stretch>
        </p:blipFill>
        <p:spPr>
          <a:xfrm>
            <a:off x="1418823" y="2934232"/>
            <a:ext cx="1730413" cy="132354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389659C4-C070-B647-4084-7B409DA78B84}"/>
              </a:ext>
            </a:extLst>
          </p:cNvPr>
          <p:cNvGrpSpPr/>
          <p:nvPr/>
        </p:nvGrpSpPr>
        <p:grpSpPr>
          <a:xfrm>
            <a:off x="3424023" y="2934232"/>
            <a:ext cx="473743" cy="1363886"/>
            <a:chOff x="4904909" y="3735110"/>
            <a:chExt cx="473743" cy="1363886"/>
          </a:xfrm>
        </p:grpSpPr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F9664B58-A185-19F8-DED9-0033C92BCCFF}"/>
                </a:ext>
              </a:extLst>
            </p:cNvPr>
            <p:cNvCxnSpPr/>
            <p:nvPr/>
          </p:nvCxnSpPr>
          <p:spPr>
            <a:xfrm flipH="1" flipV="1">
              <a:off x="4904909" y="3735110"/>
              <a:ext cx="0" cy="127738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90C10DE2-1DC8-C18E-04B8-4A1E3DE1AA39}"/>
                </a:ext>
              </a:extLst>
            </p:cNvPr>
            <p:cNvSpPr txBox="1"/>
            <p:nvPr/>
          </p:nvSpPr>
          <p:spPr>
            <a:xfrm>
              <a:off x="4957109" y="4514221"/>
              <a:ext cx="421543" cy="58477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I</a:t>
              </a:r>
              <a:endParaRPr kumimoji="0" lang="zh-CN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占位符 3">
            <a:extLst>
              <a:ext uri="{FF2B5EF4-FFF2-40B4-BE49-F238E27FC236}">
                <a16:creationId xmlns:a16="http://schemas.microsoft.com/office/drawing/2014/main" id="{4B365F6A-8534-04DC-BDDB-F0A509CE6614}"/>
              </a:ext>
            </a:extLst>
          </p:cNvPr>
          <p:cNvSpPr txBox="1"/>
          <p:nvPr/>
        </p:nvSpPr>
        <p:spPr>
          <a:xfrm>
            <a:off x="7585678" y="2843276"/>
            <a:ext cx="4513420" cy="31140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3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/>
              </a:rPr>
              <a:t>右手定则：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/>
              </a:rPr>
              <a:t>①让磁感线从掌心进入，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/>
              </a:rPr>
              <a:t>②拇指指向导线运动的方向，</a:t>
            </a:r>
            <a:r>
              <a:rPr lang="zh-CN" altLang="en-US" b="1" dirty="0">
                <a:solidFill>
                  <a:prstClr val="black"/>
                </a:solidFill>
                <a:cs typeface="Arial"/>
              </a:rPr>
              <a:t>③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/>
              </a:rPr>
              <a:t>四指所指的方向就是感应电流的方向。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7A770B8-09E2-DCF4-6C3C-88E6D49E2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553" y="2675585"/>
            <a:ext cx="2714360" cy="335862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6FC004E-8EC2-3832-AEEE-A9C723238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6472" y="3146478"/>
            <a:ext cx="2225441" cy="136175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40BA6E8-7E62-FD11-3EB6-FCDBDF078C5F}"/>
              </a:ext>
            </a:extLst>
          </p:cNvPr>
          <p:cNvSpPr txBox="1"/>
          <p:nvPr/>
        </p:nvSpPr>
        <p:spPr>
          <a:xfrm>
            <a:off x="6036365" y="1937068"/>
            <a:ext cx="3650085" cy="65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还有其他判断方法吗</a:t>
            </a:r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" name="内容占位符 5">
            <a:extLst>
              <a:ext uri="{FF2B5EF4-FFF2-40B4-BE49-F238E27FC236}">
                <a16:creationId xmlns:a16="http://schemas.microsoft.com/office/drawing/2014/main" id="{1983FEC5-4E1C-11DE-F272-4361A13FBD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676" y="1748424"/>
            <a:ext cx="634659" cy="86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8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06 4.44444E-06 L 0.06459 4.44444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829A09-1E6A-C293-0437-A7DD5D980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700" y="6377584"/>
            <a:ext cx="2743200" cy="278626"/>
          </a:xfrm>
        </p:spPr>
        <p:txBody>
          <a:bodyPr/>
          <a:lstStyle/>
          <a:p>
            <a:fld id="{7AFBD64A-ED52-44B7-A643-294D95A5E16A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92547FCE-0A4A-19B7-27B0-2C5EE028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/>
              <a:t>课堂小结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C7A56E3-C1A2-50AE-CC3E-8B1508A592E0}"/>
              </a:ext>
            </a:extLst>
          </p:cNvPr>
          <p:cNvSpPr txBox="1"/>
          <p:nvPr/>
        </p:nvSpPr>
        <p:spPr>
          <a:xfrm>
            <a:off x="1465855" y="1158917"/>
            <a:ext cx="573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本节课你有什么收获？</a:t>
            </a: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19A682D8-E61F-6F54-FF05-51B4EE08948A}"/>
              </a:ext>
            </a:extLst>
          </p:cNvPr>
          <p:cNvSpPr txBox="1"/>
          <p:nvPr/>
        </p:nvSpPr>
        <p:spPr>
          <a:xfrm>
            <a:off x="4330975" y="5147144"/>
            <a:ext cx="6169660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求真务实</a:t>
            </a:r>
            <a:endParaRPr lang="zh-CN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D43B1709-D4E6-3DD5-7552-E8E24ED357B1}"/>
              </a:ext>
            </a:extLst>
          </p:cNvPr>
          <p:cNvSpPr txBox="1"/>
          <p:nvPr/>
        </p:nvSpPr>
        <p:spPr>
          <a:xfrm>
            <a:off x="3114878" y="2248759"/>
            <a:ext cx="20701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楞次定律</a:t>
            </a:r>
          </a:p>
        </p:txBody>
      </p:sp>
      <p:sp>
        <p:nvSpPr>
          <p:cNvPr id="9" name="文本框 5">
            <a:extLst>
              <a:ext uri="{FF2B5EF4-FFF2-40B4-BE49-F238E27FC236}">
                <a16:creationId xmlns:a16="http://schemas.microsoft.com/office/drawing/2014/main" id="{3FE4CF7C-FC38-702D-DB98-EFC4632BC47A}"/>
              </a:ext>
            </a:extLst>
          </p:cNvPr>
          <p:cNvSpPr txBox="1"/>
          <p:nvPr/>
        </p:nvSpPr>
        <p:spPr>
          <a:xfrm>
            <a:off x="3805817" y="3610083"/>
            <a:ext cx="6936105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实验归纳法、转换法</a:t>
            </a:r>
          </a:p>
        </p:txBody>
      </p:sp>
      <p:sp>
        <p:nvSpPr>
          <p:cNvPr id="11" name="流程图: 接点 10">
            <a:extLst>
              <a:ext uri="{FF2B5EF4-FFF2-40B4-BE49-F238E27FC236}">
                <a16:creationId xmlns:a16="http://schemas.microsoft.com/office/drawing/2014/main" id="{09878601-DC00-9553-2931-A8AEAF7E76B4}"/>
              </a:ext>
            </a:extLst>
          </p:cNvPr>
          <p:cNvSpPr/>
          <p:nvPr/>
        </p:nvSpPr>
        <p:spPr>
          <a:xfrm>
            <a:off x="1167319" y="1935943"/>
            <a:ext cx="1517515" cy="1493057"/>
          </a:xfrm>
          <a:prstGeom prst="flowChartConnector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341E3F1-80CA-9442-EC53-831CE0078093}"/>
              </a:ext>
            </a:extLst>
          </p:cNvPr>
          <p:cNvSpPr txBox="1"/>
          <p:nvPr/>
        </p:nvSpPr>
        <p:spPr>
          <a:xfrm>
            <a:off x="1384300" y="2201654"/>
            <a:ext cx="112435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物理观念</a:t>
            </a:r>
          </a:p>
        </p:txBody>
      </p:sp>
      <p:sp>
        <p:nvSpPr>
          <p:cNvPr id="12" name="流程图: 接点 11">
            <a:extLst>
              <a:ext uri="{FF2B5EF4-FFF2-40B4-BE49-F238E27FC236}">
                <a16:creationId xmlns:a16="http://schemas.microsoft.com/office/drawing/2014/main" id="{03F80E49-AF50-2694-B555-E2429BF4E7C0}"/>
              </a:ext>
            </a:extLst>
          </p:cNvPr>
          <p:cNvSpPr/>
          <p:nvPr/>
        </p:nvSpPr>
        <p:spPr>
          <a:xfrm>
            <a:off x="2014169" y="3246814"/>
            <a:ext cx="1517515" cy="1493057"/>
          </a:xfrm>
          <a:prstGeom prst="flowChartConnector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040DC10-140C-FA67-2F10-E885A5F9AACB}"/>
              </a:ext>
            </a:extLst>
          </p:cNvPr>
          <p:cNvSpPr txBox="1"/>
          <p:nvPr/>
        </p:nvSpPr>
        <p:spPr>
          <a:xfrm>
            <a:off x="2177748" y="3454733"/>
            <a:ext cx="129712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物理方法</a:t>
            </a:r>
          </a:p>
        </p:txBody>
      </p:sp>
      <p:sp>
        <p:nvSpPr>
          <p:cNvPr id="13" name="流程图: 接点 12">
            <a:extLst>
              <a:ext uri="{FF2B5EF4-FFF2-40B4-BE49-F238E27FC236}">
                <a16:creationId xmlns:a16="http://schemas.microsoft.com/office/drawing/2014/main" id="{56C31E6C-9E76-3785-FEF4-9683C818A5E2}"/>
              </a:ext>
            </a:extLst>
          </p:cNvPr>
          <p:cNvSpPr/>
          <p:nvPr/>
        </p:nvSpPr>
        <p:spPr>
          <a:xfrm>
            <a:off x="2708342" y="4780188"/>
            <a:ext cx="1517515" cy="1493057"/>
          </a:xfrm>
          <a:prstGeom prst="flowChartConnector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12AE34C-5F90-C5B6-2224-276C281812D6}"/>
              </a:ext>
            </a:extLst>
          </p:cNvPr>
          <p:cNvSpPr txBox="1"/>
          <p:nvPr/>
        </p:nvSpPr>
        <p:spPr>
          <a:xfrm>
            <a:off x="2949574" y="4971407"/>
            <a:ext cx="1035050" cy="107177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科学态度</a:t>
            </a:r>
          </a:p>
        </p:txBody>
      </p:sp>
      <p:sp>
        <p:nvSpPr>
          <p:cNvPr id="14" name="文本框 5">
            <a:extLst>
              <a:ext uri="{FF2B5EF4-FFF2-40B4-BE49-F238E27FC236}">
                <a16:creationId xmlns:a16="http://schemas.microsoft.com/office/drawing/2014/main" id="{0D1F6712-41D8-4C1A-7BE7-B90075DF7487}"/>
              </a:ext>
            </a:extLst>
          </p:cNvPr>
          <p:cNvSpPr txBox="1"/>
          <p:nvPr/>
        </p:nvSpPr>
        <p:spPr>
          <a:xfrm>
            <a:off x="7003543" y="5172773"/>
            <a:ext cx="6169660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大道至简</a:t>
            </a:r>
            <a:endParaRPr lang="zh-CN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1F45F79-6B97-9A44-DDBB-226D2E687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002" y="1028699"/>
            <a:ext cx="3052818" cy="2906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8777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7F1E74-15ED-5DB8-2130-882B7F0F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128A534-2B24-62E9-7821-D1ECD776A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2F43DAA4-34A2-8D54-AB87-BDEAD41EA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拓展</a:t>
            </a:r>
          </a:p>
        </p:txBody>
      </p:sp>
      <p:sp>
        <p:nvSpPr>
          <p:cNvPr id="5" name="爆炸形: 8 pt  4">
            <a:extLst>
              <a:ext uri="{FF2B5EF4-FFF2-40B4-BE49-F238E27FC236}">
                <a16:creationId xmlns:a16="http://schemas.microsoft.com/office/drawing/2014/main" id="{009BBC37-5569-1DE9-76CC-111BCDC27AB3}"/>
              </a:ext>
            </a:extLst>
          </p:cNvPr>
          <p:cNvSpPr/>
          <p:nvPr/>
        </p:nvSpPr>
        <p:spPr>
          <a:xfrm>
            <a:off x="595641" y="1181969"/>
            <a:ext cx="1981200" cy="1889760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44DB4D-8EA4-0626-91ED-F4F45431D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262" y="1535491"/>
            <a:ext cx="2840263" cy="378701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BCC2C12-7A2B-D905-1E6C-10B70C761BBE}"/>
              </a:ext>
            </a:extLst>
          </p:cNvPr>
          <p:cNvSpPr txBox="1"/>
          <p:nvPr/>
        </p:nvSpPr>
        <p:spPr>
          <a:xfrm>
            <a:off x="909331" y="1660982"/>
            <a:ext cx="57142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挑战：</a:t>
            </a:r>
            <a:endParaRPr lang="en-US" altLang="zh-CN" sz="40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2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如何操控磁铁，让装置向左动起来？</a:t>
            </a:r>
          </a:p>
        </p:txBody>
      </p:sp>
    </p:spTree>
    <p:extLst>
      <p:ext uri="{BB962C8B-B14F-4D97-AF65-F5344CB8AC3E}">
        <p14:creationId xmlns:p14="http://schemas.microsoft.com/office/powerpoint/2010/main" val="333308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B9DD91-68AF-0D4D-38FD-019F34FA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8556C5E-DC11-DFA2-EBEA-684A2523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右箭头 34">
            <a:extLst>
              <a:ext uri="{FF2B5EF4-FFF2-40B4-BE49-F238E27FC236}">
                <a16:creationId xmlns:a16="http://schemas.microsoft.com/office/drawing/2014/main" id="{0CF413DF-BBA6-805D-DF67-0CA387087EE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507937" y="2986060"/>
            <a:ext cx="824230" cy="366395"/>
          </a:xfrm>
          <a:prstGeom prst="rightArrow">
            <a:avLst/>
          </a:prstGeom>
          <a:solidFill>
            <a:srgbClr val="FFC000"/>
          </a:solidFill>
          <a:ln w="12700" cap="flat">
            <a:solidFill>
              <a:srgbClr val="BBE0E3"/>
            </a:solidFill>
            <a:prstDash val="solid"/>
            <a:miter lim="800000"/>
          </a:ln>
          <a:effectLst/>
        </p:spPr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右箭头 2">
            <a:extLst>
              <a:ext uri="{FF2B5EF4-FFF2-40B4-BE49-F238E27FC236}">
                <a16:creationId xmlns:a16="http://schemas.microsoft.com/office/drawing/2014/main" id="{54C5E289-3830-1108-ABDC-7C7BFAB79AF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87907" y="5427894"/>
            <a:ext cx="1305560" cy="163195"/>
          </a:xfrm>
          <a:prstGeom prst="rightArrow">
            <a:avLst/>
          </a:prstGeom>
          <a:solidFill>
            <a:srgbClr val="F2F2F2"/>
          </a:solidFill>
          <a:ln w="25400" cap="flat" cmpd="sng" algn="ctr">
            <a:solidFill>
              <a:srgbClr val="333399"/>
            </a:solidFill>
            <a:prstDash val="solid"/>
          </a:ln>
          <a:effectLst/>
        </p:spPr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F5CC3C1-2A71-DB0B-AE3E-D45FC5B38D1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854830" y="5356187"/>
            <a:ext cx="1728657" cy="433070"/>
          </a:xfrm>
          <a:prstGeom prst="rect">
            <a:avLst/>
          </a:prstGeom>
          <a:solidFill>
            <a:srgbClr val="F2F2F2"/>
          </a:solidFill>
          <a:ln w="25400" cap="flat" cmpd="sng" algn="ctr">
            <a:solidFill>
              <a:srgbClr val="BBE0E3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  <a:sym typeface="Arial"/>
              </a:rPr>
              <a:t>模型</a:t>
            </a:r>
          </a:p>
        </p:txBody>
      </p:sp>
      <p:sp>
        <p:nvSpPr>
          <p:cNvPr id="8" name="流程图: 磁盘 7">
            <a:extLst>
              <a:ext uri="{FF2B5EF4-FFF2-40B4-BE49-F238E27FC236}">
                <a16:creationId xmlns:a16="http://schemas.microsoft.com/office/drawing/2014/main" id="{271903CE-18C1-0E44-4EAB-B4D13FBE3EE1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359609" y="1031344"/>
            <a:ext cx="432048" cy="360040"/>
          </a:xfrm>
          <a:prstGeom prst="flowChartMagneticDisk">
            <a:avLst/>
          </a:prstGeom>
          <a:solidFill>
            <a:schemeClr val="bg1">
              <a:lumMod val="75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36069-A35F-6C67-B0CA-B9C0D1F3772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219475" y="857421"/>
            <a:ext cx="1051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磁铁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A696EF1C-ED3F-5B28-805E-EE55E6167FC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8735" y="2524531"/>
            <a:ext cx="45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铜管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1053F4F9-36B5-D2FC-A9C4-2F98359F7E3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34000" y1="76833" x2="40500" y2="92833"/>
                        <a14:backgroundMark x1="40500" y1="92833" x2="43875" y2="79583"/>
                        <a14:backgroundMark x1="43875" y1="79583" x2="20625" y2="86167"/>
                        <a14:backgroundMark x1="20625" y1="86167" x2="32500" y2="77167"/>
                        <a14:backgroundMark x1="32500" y1="77167" x2="22000" y2="87917"/>
                        <a14:backgroundMark x1="22000" y1="87917" x2="38000" y2="79917"/>
                        <a14:backgroundMark x1="38000" y1="79917" x2="20750" y2="83333"/>
                        <a14:backgroundMark x1="20750" y1="83333" x2="39125" y2="81500"/>
                        <a14:backgroundMark x1="39125" y1="81500" x2="41000" y2="84417"/>
                      </a14:backgroundRemoval>
                    </a14:imgEffect>
                  </a14:imgLayer>
                </a14:imgProps>
              </a:ext>
            </a:extLst>
          </a:blip>
          <a:srcRect l="22987" t="16976"/>
          <a:stretch/>
        </p:blipFill>
        <p:spPr>
          <a:xfrm>
            <a:off x="765914" y="1483317"/>
            <a:ext cx="1825296" cy="43499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A5872097-2B8D-22CA-23FB-4A3FBD10718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08763" y="5393586"/>
            <a:ext cx="1953260" cy="433070"/>
          </a:xfrm>
          <a:prstGeom prst="rect">
            <a:avLst/>
          </a:prstGeom>
          <a:solidFill>
            <a:srgbClr val="F2F2F2"/>
          </a:solidFill>
          <a:ln w="25400" cap="flat" cmpd="sng" algn="ctr">
            <a:solidFill>
              <a:srgbClr val="BBE0E3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srgbClr val="FF0000"/>
                </a:solidFill>
                <a:latin typeface="Helvetica"/>
                <a:cs typeface="Helvetica"/>
                <a:sym typeface="Arial"/>
              </a:rPr>
              <a:t>情境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cs typeface="Helvetica"/>
              <a:sym typeface="Arial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FD97747-7E09-0B2E-CF72-B003991E9E9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75949" b="-551"/>
          <a:stretch/>
        </p:blipFill>
        <p:spPr>
          <a:xfrm>
            <a:off x="3430735" y="1741876"/>
            <a:ext cx="2152752" cy="3372126"/>
          </a:xfrm>
          <a:prstGeom prst="rect">
            <a:avLst/>
          </a:prstGeom>
        </p:spPr>
      </p:pic>
      <p:sp>
        <p:nvSpPr>
          <p:cNvPr id="14" name="弧形 13">
            <a:extLst>
              <a:ext uri="{FF2B5EF4-FFF2-40B4-BE49-F238E27FC236}">
                <a16:creationId xmlns:a16="http://schemas.microsoft.com/office/drawing/2014/main" id="{DB1683BD-B412-7E70-129B-985C37ED8154}"/>
              </a:ext>
            </a:extLst>
          </p:cNvPr>
          <p:cNvSpPr/>
          <p:nvPr/>
        </p:nvSpPr>
        <p:spPr>
          <a:xfrm>
            <a:off x="4017465" y="4111895"/>
            <a:ext cx="979292" cy="410252"/>
          </a:xfrm>
          <a:prstGeom prst="arc">
            <a:avLst>
              <a:gd name="adj1" fmla="val 18952449"/>
              <a:gd name="adj2" fmla="val 12696616"/>
            </a:avLst>
          </a:prstGeom>
          <a:ln w="4127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2ACA02A-C1BF-3DAF-3173-753835038B6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182460" y="406099"/>
            <a:ext cx="695385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除了磁铁靠近，还有什么办法可以使导体内磁通量突然增大？</a:t>
            </a:r>
            <a:endParaRPr lang="en-US" altLang="zh-CN" sz="32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标题 4">
            <a:extLst>
              <a:ext uri="{FF2B5EF4-FFF2-40B4-BE49-F238E27FC236}">
                <a16:creationId xmlns:a16="http://schemas.microsoft.com/office/drawing/2014/main" id="{7DDC92AD-EEA2-4B7B-98FA-DCF3A9F96A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216" y="527221"/>
            <a:ext cx="10858500" cy="52387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</a:lstStyle>
          <a:p>
            <a:r>
              <a:rPr lang="zh-CN" altLang="en-US" dirty="0"/>
              <a:t>拓展：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902A025-82A0-6A77-6E06-EBC8E9F07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53" y="2226924"/>
            <a:ext cx="4090678" cy="229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右箭头 2">
            <a:extLst>
              <a:ext uri="{FF2B5EF4-FFF2-40B4-BE49-F238E27FC236}">
                <a16:creationId xmlns:a16="http://schemas.microsoft.com/office/drawing/2014/main" id="{B4F39799-B4B7-0414-5A66-5DF527844F47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5855007" y="5409167"/>
            <a:ext cx="1305560" cy="163195"/>
          </a:xfrm>
          <a:prstGeom prst="rightArrow">
            <a:avLst/>
          </a:prstGeom>
          <a:solidFill>
            <a:srgbClr val="F2F2F2"/>
          </a:solidFill>
          <a:ln w="25400" cap="flat" cmpd="sng" algn="ctr">
            <a:solidFill>
              <a:srgbClr val="333399"/>
            </a:solidFill>
            <a:prstDash val="solid"/>
          </a:ln>
          <a:effectLst/>
        </p:spPr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lvl="0" indent="0" defTabSz="914400" eaLnBrk="1" fontAlgn="auto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B67441F5-F8C1-889C-44AE-098DBAB8ED17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7321930" y="5337460"/>
            <a:ext cx="1728657" cy="433070"/>
          </a:xfrm>
          <a:prstGeom prst="rect">
            <a:avLst/>
          </a:prstGeom>
          <a:solidFill>
            <a:srgbClr val="F2F2F2"/>
          </a:solidFill>
          <a:ln w="25400" cap="flat" cmpd="sng" algn="ctr">
            <a:solidFill>
              <a:srgbClr val="BBE0E3"/>
            </a:solidFill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  <a:sym typeface="Arial"/>
              </a:rPr>
              <a:t>应用</a:t>
            </a:r>
          </a:p>
        </p:txBody>
      </p:sp>
      <p:pic>
        <p:nvPicPr>
          <p:cNvPr id="22" name="6f78a697a6fc97353c63c214b0ed6fa7">
            <a:hlinkClick r:id="" action="ppaction://media"/>
            <a:extLst>
              <a:ext uri="{FF2B5EF4-FFF2-40B4-BE49-F238E27FC236}">
                <a16:creationId xmlns:a16="http://schemas.microsoft.com/office/drawing/2014/main" id="{D1106D67-13BE-68BF-15F4-B08300C01194}"/>
              </a:ext>
            </a:extLst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65891" y="1333797"/>
            <a:ext cx="34290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5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1AF9F43-F238-0FB6-F1B3-5A3463274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2D86818-2F4C-408E-7B8A-66B4E379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8040666E-9AA5-4203-3697-27D0B558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应用</a:t>
            </a:r>
            <a:r>
              <a:rPr lang="en-US" altLang="zh-CN" dirty="0"/>
              <a:t>——</a:t>
            </a:r>
            <a:r>
              <a:rPr lang="zh-CN" altLang="en-US" dirty="0"/>
              <a:t>线圈式电磁炮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8F9B9E-4B88-6C41-B883-4813E55EE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55" y="1997682"/>
            <a:ext cx="2448533" cy="3264711"/>
          </a:xfrm>
          <a:prstGeom prst="rect">
            <a:avLst/>
          </a:prstGeom>
        </p:spPr>
      </p:pic>
      <p:pic>
        <p:nvPicPr>
          <p:cNvPr id="5" name="0f2526dd5554ceb3d5239a61d787f1be">
            <a:hlinkClick r:id="" action="ppaction://media"/>
            <a:extLst>
              <a:ext uri="{FF2B5EF4-FFF2-40B4-BE49-F238E27FC236}">
                <a16:creationId xmlns:a16="http://schemas.microsoft.com/office/drawing/2014/main" id="{2BFCF6BE-17E6-3A1D-3ADE-8B17C0A0AF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76" end="290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3534" y="1286125"/>
            <a:ext cx="8556088" cy="4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0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1253760-CE72-5454-1DAE-878897A33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93" y="458263"/>
            <a:ext cx="10858500" cy="523220"/>
          </a:xfrm>
        </p:spPr>
        <p:txBody>
          <a:bodyPr/>
          <a:lstStyle/>
          <a:p>
            <a:r>
              <a:rPr lang="zh-CN" altLang="en-US" dirty="0"/>
              <a:t>引入实验：神秘的铜管</a:t>
            </a:r>
          </a:p>
        </p:txBody>
      </p:sp>
      <p:pic>
        <p:nvPicPr>
          <p:cNvPr id="2" name="内容占位符 5">
            <a:extLst>
              <a:ext uri="{FF2B5EF4-FFF2-40B4-BE49-F238E27FC236}">
                <a16:creationId xmlns:a16="http://schemas.microsoft.com/office/drawing/2014/main" id="{812C1609-9AFC-7AC2-A92C-01E3BC48D4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403" y="121018"/>
            <a:ext cx="1083900" cy="1484215"/>
          </a:xfrm>
          <a:prstGeom prst="rect">
            <a:avLst/>
          </a:prstGeom>
        </p:spPr>
      </p:pic>
      <p:sp>
        <p:nvSpPr>
          <p:cNvPr id="6" name="流程图: 磁盘 5">
            <a:extLst>
              <a:ext uri="{FF2B5EF4-FFF2-40B4-BE49-F238E27FC236}">
                <a16:creationId xmlns:a16="http://schemas.microsoft.com/office/drawing/2014/main" id="{4CC3F13A-22BA-EE5F-008B-A0152B5CA2E5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943682" y="1223244"/>
            <a:ext cx="432048" cy="360040"/>
          </a:xfrm>
          <a:prstGeom prst="flowChartMagneticDisk">
            <a:avLst/>
          </a:prstGeom>
          <a:solidFill>
            <a:srgbClr val="FF9900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流程图: 磁盘 6">
            <a:extLst>
              <a:ext uri="{FF2B5EF4-FFF2-40B4-BE49-F238E27FC236}">
                <a16:creationId xmlns:a16="http://schemas.microsoft.com/office/drawing/2014/main" id="{5132DD50-5768-BA88-8175-9C2E33638B17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3549048" y="1266724"/>
            <a:ext cx="432048" cy="360040"/>
          </a:xfrm>
          <a:prstGeom prst="flowChartMagneticDisk">
            <a:avLst/>
          </a:prstGeom>
          <a:solidFill>
            <a:schemeClr val="accent4">
              <a:lumMod val="20000"/>
              <a:lumOff val="80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CCA7004-E5F9-A150-439A-924F2CADD3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507569" y="2960527"/>
            <a:ext cx="45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铜管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AE1D829-852F-077C-A049-82FD64F0198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030194" y="1073038"/>
            <a:ext cx="127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磁铁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D6AD9C8-1682-FAA0-F273-97F383F3AB2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7458" y="1106521"/>
            <a:ext cx="1098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铜块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C640479D-DFC1-AD4D-23E7-86D3B307647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34000" y1="76833" x2="40500" y2="92833"/>
                        <a14:backgroundMark x1="40500" y1="92833" x2="43875" y2="79583"/>
                        <a14:backgroundMark x1="43875" y1="79583" x2="20625" y2="86167"/>
                        <a14:backgroundMark x1="20625" y1="86167" x2="32500" y2="77167"/>
                        <a14:backgroundMark x1="32500" y1="77167" x2="22000" y2="87917"/>
                        <a14:backgroundMark x1="22000" y1="87917" x2="38000" y2="79917"/>
                        <a14:backgroundMark x1="38000" y1="79917" x2="20750" y2="83333"/>
                        <a14:backgroundMark x1="20750" y1="83333" x2="39125" y2="81500"/>
                        <a14:backgroundMark x1="39125" y1="81500" x2="41000" y2="84417"/>
                      </a14:backgroundRemoval>
                    </a14:imgEffect>
                  </a14:imgLayer>
                </a14:imgProps>
              </a:ext>
            </a:extLst>
          </a:blip>
          <a:srcRect l="22987" t="16976"/>
          <a:stretch/>
        </p:blipFill>
        <p:spPr>
          <a:xfrm>
            <a:off x="1332615" y="1866482"/>
            <a:ext cx="1825296" cy="43499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E369EF2-0B45-7896-DA1F-CE4B2DC7CF66}"/>
              </a:ext>
            </a:extLst>
          </p:cNvPr>
          <p:cNvSpPr txBox="1"/>
          <p:nvPr/>
        </p:nvSpPr>
        <p:spPr>
          <a:xfrm>
            <a:off x="5204461" y="615287"/>
            <a:ext cx="52501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为什么磁铁在铜管中下降得更慢呢？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16A265C-67F3-44E9-7BB7-E1C9D746A35F}"/>
              </a:ext>
            </a:extLst>
          </p:cNvPr>
          <p:cNvSpPr txBox="1"/>
          <p:nvPr/>
        </p:nvSpPr>
        <p:spPr>
          <a:xfrm>
            <a:off x="5308075" y="2664051"/>
            <a:ext cx="71546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当磁铁经过时，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闭合线圈连接的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led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灯亮说明什么？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285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B046CA2-3D5B-F9AA-34AD-5CC8339E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3B220A3-65B0-73F6-431D-8A0739E6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5700" y="6390056"/>
            <a:ext cx="2743200" cy="278626"/>
          </a:xfrm>
        </p:spPr>
        <p:txBody>
          <a:bodyPr/>
          <a:lstStyle/>
          <a:p>
            <a:fld id="{7AFBD64A-ED52-44B7-A643-294D95A5E16A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17377F4D-55BD-5C34-7710-08928DCFF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回顾、思考：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D3DC1A9-C7A6-B4CC-77CA-040388FE22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 t="2919" r="4952"/>
          <a:stretch>
            <a:fillRect/>
          </a:stretch>
        </p:blipFill>
        <p:spPr>
          <a:xfrm>
            <a:off x="432024" y="1409840"/>
            <a:ext cx="2445299" cy="1590480"/>
          </a:xfrm>
          <a:custGeom>
            <a:avLst/>
            <a:gdLst>
              <a:gd name="connsiteX0" fmla="*/ 2074985 w 4149970"/>
              <a:gd name="connsiteY0" fmla="*/ 0 h 2699237"/>
              <a:gd name="connsiteX1" fmla="*/ 4149970 w 4149970"/>
              <a:gd name="connsiteY1" fmla="*/ 1349619 h 2699237"/>
              <a:gd name="connsiteX2" fmla="*/ 2287140 w 4149970"/>
              <a:gd name="connsiteY2" fmla="*/ 2692270 h 2699237"/>
              <a:gd name="connsiteX3" fmla="*/ 2075015 w 4149970"/>
              <a:gd name="connsiteY3" fmla="*/ 2699237 h 2699237"/>
              <a:gd name="connsiteX4" fmla="*/ 2074955 w 4149970"/>
              <a:gd name="connsiteY4" fmla="*/ 2699237 h 2699237"/>
              <a:gd name="connsiteX5" fmla="*/ 1862830 w 4149970"/>
              <a:gd name="connsiteY5" fmla="*/ 2692270 h 2699237"/>
              <a:gd name="connsiteX6" fmla="*/ 0 w 4149970"/>
              <a:gd name="connsiteY6" fmla="*/ 1349619 h 2699237"/>
              <a:gd name="connsiteX7" fmla="*/ 2074985 w 4149970"/>
              <a:gd name="connsiteY7" fmla="*/ 0 h 269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49970" h="2699237">
                <a:moveTo>
                  <a:pt x="2074985" y="0"/>
                </a:moveTo>
                <a:cubicBezTo>
                  <a:pt x="3220968" y="0"/>
                  <a:pt x="4149970" y="604245"/>
                  <a:pt x="4149970" y="1349619"/>
                </a:cubicBezTo>
                <a:cubicBezTo>
                  <a:pt x="4149970" y="2048407"/>
                  <a:pt x="3333464" y="2623156"/>
                  <a:pt x="2287140" y="2692270"/>
                </a:cubicBezTo>
                <a:lnTo>
                  <a:pt x="2075015" y="2699237"/>
                </a:lnTo>
                <a:lnTo>
                  <a:pt x="2074955" y="2699237"/>
                </a:lnTo>
                <a:lnTo>
                  <a:pt x="1862830" y="2692270"/>
                </a:lnTo>
                <a:cubicBezTo>
                  <a:pt x="816506" y="2623156"/>
                  <a:pt x="0" y="2048407"/>
                  <a:pt x="0" y="1349619"/>
                </a:cubicBezTo>
                <a:cubicBezTo>
                  <a:pt x="0" y="604245"/>
                  <a:pt x="929002" y="0"/>
                  <a:pt x="2074985" y="0"/>
                </a:cubicBezTo>
                <a:close/>
              </a:path>
            </a:pathLst>
          </a:cu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0F412FF-4987-B65E-F30B-C47641FE0A9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7863" y="3320657"/>
            <a:ext cx="8188952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>
              <a:buClrTx/>
              <a:buFont typeface="Wingdings" panose="05000000000000000000" pitchFamily="2" charset="2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不同条件下产生的感应电流方向相同吗？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4D22DF3-74F3-30D3-1B8B-AD96337E670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66656" y="447749"/>
            <a:ext cx="4304383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>
              <a:buClrTx/>
              <a:buFont typeface="Wingdings" panose="05000000000000000000" pitchFamily="2" charset="2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产生感应电流的条件？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C6457C4-2883-95B5-52EC-94F4AB36ACA1}"/>
              </a:ext>
            </a:extLst>
          </p:cNvPr>
          <p:cNvSpPr txBox="1"/>
          <p:nvPr/>
        </p:nvSpPr>
        <p:spPr>
          <a:xfrm>
            <a:off x="660400" y="4030851"/>
            <a:ext cx="7442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/>
              </a:rPr>
              <a:t>感应电流的方向可能与哪些因素有关？</a:t>
            </a:r>
            <a:endParaRPr lang="zh-CN" altLang="en-US" sz="3200" dirty="0">
              <a:solidFill>
                <a:srgbClr val="FF0000"/>
              </a:solidFill>
              <a:latin typeface="Calibri"/>
              <a:cs typeface="Arial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48CCEE55-AA04-FA74-6103-51F3F2338B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625358" y="4730194"/>
            <a:ext cx="298749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磁通量的变化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F58E321-2402-6848-9AFA-F1E892903529}"/>
              </a:ext>
            </a:extLst>
          </p:cNvPr>
          <p:cNvSpPr txBox="1"/>
          <p:nvPr/>
        </p:nvSpPr>
        <p:spPr>
          <a:xfrm>
            <a:off x="1625358" y="5506135"/>
            <a:ext cx="355648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磁极的磁场方向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72D402B-E01E-292F-D641-A2519CD2CA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0473" y="3000320"/>
            <a:ext cx="2633654" cy="3511539"/>
          </a:xfrm>
          <a:prstGeom prst="rect">
            <a:avLst/>
          </a:prstGeom>
        </p:spPr>
      </p:pic>
      <p:pic>
        <p:nvPicPr>
          <p:cNvPr id="11" name="Picture 3" descr="17-02">
            <a:extLst>
              <a:ext uri="{FF2B5EF4-FFF2-40B4-BE49-F238E27FC236}">
                <a16:creationId xmlns:a16="http://schemas.microsoft.com/office/drawing/2014/main" id="{882EA6F9-7296-61B0-F068-8543A7AED15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071" t="8086" r="9329" b="15372"/>
          <a:stretch>
            <a:fillRect/>
          </a:stretch>
        </p:blipFill>
        <p:spPr>
          <a:xfrm>
            <a:off x="3310370" y="1089734"/>
            <a:ext cx="2692401" cy="20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2" descr="17-04">
            <a:extLst>
              <a:ext uri="{FF2B5EF4-FFF2-40B4-BE49-F238E27FC236}">
                <a16:creationId xmlns:a16="http://schemas.microsoft.com/office/drawing/2014/main" id="{61CAC6EC-B250-778D-9FAB-05F8D588615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-6000" contrast="6000"/>
          </a:blip>
          <a:srcRect r="5060" b="9689"/>
          <a:stretch>
            <a:fillRect/>
          </a:stretch>
        </p:blipFill>
        <p:spPr>
          <a:xfrm>
            <a:off x="6366457" y="1083187"/>
            <a:ext cx="3092915" cy="1917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8F83A09-25E4-6A52-55D1-97CA46BC5ED4}"/>
              </a:ext>
            </a:extLst>
          </p:cNvPr>
          <p:cNvSpPr txBox="1"/>
          <p:nvPr/>
        </p:nvSpPr>
        <p:spPr>
          <a:xfrm>
            <a:off x="9664828" y="1503144"/>
            <a:ext cx="2266801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闭合回路</a:t>
            </a:r>
            <a:endParaRPr lang="en-US" altLang="zh-CN" sz="32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磁通量变化</a:t>
            </a:r>
          </a:p>
        </p:txBody>
      </p:sp>
    </p:spTree>
    <p:extLst>
      <p:ext uri="{BB962C8B-B14F-4D97-AF65-F5344CB8AC3E}">
        <p14:creationId xmlns:p14="http://schemas.microsoft.com/office/powerpoint/2010/main" val="351175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59C87D-0CA0-BEFE-12E1-019D0A55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A311E2F-65CB-F136-6F78-9A372BAD87D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2788" y="437618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zh-CN" altLang="en-US" sz="3200" b="1" noProof="1">
                <a:latin typeface="+mn-ea"/>
                <a:sym typeface="+mn-ea"/>
              </a:rPr>
              <a:t>一、探究影响</a:t>
            </a:r>
            <a:r>
              <a:rPr lang="zh-CN" altLang="en-US" sz="3200" b="1" noProof="1">
                <a:solidFill>
                  <a:srgbClr val="FF0000"/>
                </a:solidFill>
                <a:latin typeface="+mn-ea"/>
                <a:sym typeface="+mn-ea"/>
              </a:rPr>
              <a:t>感应电流方向</a:t>
            </a:r>
            <a:r>
              <a:rPr lang="zh-CN" altLang="en-US" sz="3200" b="1" noProof="1">
                <a:latin typeface="+mn-ea"/>
                <a:sym typeface="+mn-ea"/>
              </a:rPr>
              <a:t>的因素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AD55DEDF-817A-324D-2CDE-1BF56255D092}"/>
              </a:ext>
            </a:extLst>
          </p:cNvPr>
          <p:cNvSpPr txBox="1"/>
          <p:nvPr/>
        </p:nvSpPr>
        <p:spPr>
          <a:xfrm>
            <a:off x="73616" y="1506086"/>
            <a:ext cx="11569308" cy="830356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41300" marR="5080" indent="-228600">
              <a:lnSpc>
                <a:spcPts val="3020"/>
              </a:lnSpc>
              <a:spcBef>
                <a:spcPts val="475"/>
              </a:spcBef>
              <a:buFont typeface="Arial MT"/>
              <a:buChar char="•"/>
              <a:tabLst>
                <a:tab pos="241300" algn="l"/>
              </a:tabLst>
            </a:pPr>
            <a:r>
              <a:rPr sz="3200" b="1" dirty="0" err="1"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思考：在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刚刚的</a:t>
            </a:r>
            <a:r>
              <a:rPr sz="3200" b="1" dirty="0" err="1"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实验的情境下</a:t>
            </a:r>
            <a:r>
              <a:rPr sz="3200" b="1" dirty="0"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需要</a:t>
            </a:r>
            <a:r>
              <a:rPr sz="3200" b="1" spc="-5" dirty="0" err="1"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具</a:t>
            </a:r>
            <a:r>
              <a:rPr sz="3200" b="1" dirty="0" err="1"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体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研究哪几种情况下的感应电流方向</a:t>
            </a:r>
            <a:r>
              <a:rPr sz="3200" b="1" spc="-5" dirty="0"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？</a:t>
            </a:r>
            <a:endParaRPr sz="3200" b="1" dirty="0">
              <a:latin typeface="楷体" panose="02010609060101010101" pitchFamily="49" charset="-122"/>
              <a:ea typeface="楷体" panose="02010609060101010101" pitchFamily="49" charset="-122"/>
              <a:cs typeface="SimSun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2E60430-B94E-FFF6-AE8B-4B798889B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500" y="2175864"/>
            <a:ext cx="5352955" cy="2005664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740F1E7A-D88F-1B80-66B5-EB6390CF91ED}"/>
              </a:ext>
            </a:extLst>
          </p:cNvPr>
          <p:cNvSpPr txBox="1"/>
          <p:nvPr/>
        </p:nvSpPr>
        <p:spPr>
          <a:xfrm>
            <a:off x="73616" y="4264984"/>
            <a:ext cx="11037697" cy="44563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41300" marR="5080" indent="-228600">
              <a:lnSpc>
                <a:spcPts val="3020"/>
              </a:lnSpc>
              <a:spcBef>
                <a:spcPts val="475"/>
              </a:spcBef>
              <a:buFont typeface="Arial MT"/>
              <a:buChar char="•"/>
              <a:tabLst>
                <a:tab pos="241300" algn="l"/>
              </a:tabLst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我们要记录哪些物理量？</a:t>
            </a:r>
            <a:endParaRPr sz="3200" b="1" dirty="0">
              <a:latin typeface="楷体" panose="02010609060101010101" pitchFamily="49" charset="-122"/>
              <a:ea typeface="楷体" panose="02010609060101010101" pitchFamily="49" charset="-122"/>
              <a:cs typeface="SimSun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18EECA7-23F8-7822-DD07-4CECA79E7A63}"/>
              </a:ext>
            </a:extLst>
          </p:cNvPr>
          <p:cNvSpPr/>
          <p:nvPr/>
        </p:nvSpPr>
        <p:spPr>
          <a:xfrm>
            <a:off x="1442790" y="4739187"/>
            <a:ext cx="2088521" cy="6694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原磁场方向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3816365-E228-D2E5-1395-EB3380E2C722}"/>
              </a:ext>
            </a:extLst>
          </p:cNvPr>
          <p:cNvSpPr/>
          <p:nvPr/>
        </p:nvSpPr>
        <p:spPr>
          <a:xfrm>
            <a:off x="1477081" y="5466968"/>
            <a:ext cx="2019941" cy="54113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磁通量变化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CE82FC0-64C8-502A-98ED-1E6E14A8CB0C}"/>
              </a:ext>
            </a:extLst>
          </p:cNvPr>
          <p:cNvSpPr/>
          <p:nvPr/>
        </p:nvSpPr>
        <p:spPr>
          <a:xfrm>
            <a:off x="1442790" y="6105886"/>
            <a:ext cx="2614302" cy="5290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感应电流方向</a:t>
            </a: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377ADE03-A999-1ED5-16E6-538CEB1174EA}"/>
              </a:ext>
            </a:extLst>
          </p:cNvPr>
          <p:cNvSpPr txBox="1"/>
          <p:nvPr/>
        </p:nvSpPr>
        <p:spPr>
          <a:xfrm>
            <a:off x="4470791" y="6105886"/>
            <a:ext cx="11037697" cy="44563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41300" marR="5080" indent="-228600">
              <a:lnSpc>
                <a:spcPts val="3020"/>
              </a:lnSpc>
              <a:spcBef>
                <a:spcPts val="475"/>
              </a:spcBef>
              <a:buFont typeface="Arial MT"/>
              <a:buChar char="•"/>
              <a:tabLst>
                <a:tab pos="241300" algn="l"/>
              </a:tabLst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如何确定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线圈中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cs typeface="SimSun"/>
              </a:rPr>
              <a:t>感应电流的方向？</a:t>
            </a:r>
            <a:endParaRPr sz="3200" b="1" dirty="0">
              <a:latin typeface="楷体" panose="02010609060101010101" pitchFamily="49" charset="-122"/>
              <a:ea typeface="楷体" panose="02010609060101010101" pitchFamily="49" charset="-122"/>
              <a:cs typeface="SimSun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D31F334-6F4E-0F3C-0DFA-2CD3B3A8853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03050" y="908221"/>
            <a:ext cx="310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altLang="zh-CN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【</a:t>
            </a:r>
            <a:r>
              <a:rPr lang="zh-CN" altLang="en-US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实验设计</a:t>
            </a:r>
            <a:r>
              <a:rPr lang="en-US" altLang="zh-CN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】</a:t>
            </a:r>
            <a:endParaRPr lang="zh-CN" altLang="en-US" sz="36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Arial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2528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E30D0-6DD0-CB80-EC1A-2F487670F0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31" t="34224" r="14315" b="11849"/>
          <a:stretch>
            <a:fillRect/>
          </a:stretch>
        </p:blipFill>
        <p:spPr>
          <a:xfrm>
            <a:off x="4529250" y="2462793"/>
            <a:ext cx="2984500" cy="3510280"/>
          </a:xfrm>
          <a:prstGeom prst="rect">
            <a:avLst/>
          </a:prstGeom>
        </p:spPr>
      </p:pic>
      <p:sp>
        <p:nvSpPr>
          <p:cNvPr id="12290" name="Rectangle 3"/>
          <p:cNvSpPr>
            <a:spLocks noGrp="1"/>
          </p:cNvSpPr>
          <p:nvPr/>
        </p:nvSpPr>
        <p:spPr>
          <a:xfrm>
            <a:off x="570546" y="884927"/>
            <a:ext cx="5597313" cy="5461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marL="457189" indent="-457189" defTabSz="121917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、确定线圈的绕向</a:t>
            </a:r>
          </a:p>
        </p:txBody>
      </p:sp>
      <p:sp>
        <p:nvSpPr>
          <p:cNvPr id="4" name="Rectangle 3"/>
          <p:cNvSpPr>
            <a:spLocks noGrp="1"/>
          </p:cNvSpPr>
          <p:nvPr/>
        </p:nvSpPr>
        <p:spPr>
          <a:xfrm>
            <a:off x="6096001" y="682414"/>
            <a:ext cx="5597313" cy="5461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marL="457189" indent="-457189" defTabSz="121917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、确定电流计指针偏转与导线中电流方向的关系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29863" t="30623" r="1100"/>
          <a:stretch>
            <a:fillRect/>
          </a:stretch>
        </p:blipFill>
        <p:spPr>
          <a:xfrm>
            <a:off x="815340" y="1796628"/>
            <a:ext cx="3391747" cy="45457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l="12592" t="13028" r="9219" b="6655"/>
          <a:stretch>
            <a:fillRect/>
          </a:stretch>
        </p:blipFill>
        <p:spPr>
          <a:xfrm>
            <a:off x="8107663" y="1836634"/>
            <a:ext cx="3110689" cy="4261338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>
            <a:off x="3787559" y="2341010"/>
            <a:ext cx="659553" cy="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1871134" y="2661073"/>
            <a:ext cx="659553" cy="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1871134" y="3429001"/>
            <a:ext cx="659553" cy="19219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1871134" y="4965701"/>
            <a:ext cx="659553" cy="19219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3707555" y="5714380"/>
            <a:ext cx="659553" cy="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2063327" y="4869181"/>
            <a:ext cx="575733" cy="192193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1913467" y="3429001"/>
            <a:ext cx="575733" cy="192193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1912621" y="2661073"/>
            <a:ext cx="576580" cy="0"/>
          </a:xfrm>
          <a:prstGeom prst="straightConnector1">
            <a:avLst/>
          </a:prstGeom>
          <a:ln w="444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74FFB0DD-4663-392D-C6C9-25F77CEF46F5}"/>
              </a:ext>
            </a:extLst>
          </p:cNvPr>
          <p:cNvSpPr txBox="1"/>
          <p:nvPr/>
        </p:nvSpPr>
        <p:spPr>
          <a:xfrm>
            <a:off x="8234130" y="6132304"/>
            <a:ext cx="4179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左进左偏，右进右偏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AB883B8-5CCF-548A-738E-2C842779A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36" y="653355"/>
            <a:ext cx="7976130" cy="6204645"/>
          </a:xfrm>
          <a:prstGeom prst="rect">
            <a:avLst/>
          </a:prstGeom>
        </p:spPr>
      </p:pic>
      <p:sp>
        <p:nvSpPr>
          <p:cNvPr id="16" name="箭头: 右 15">
            <a:extLst>
              <a:ext uri="{FF2B5EF4-FFF2-40B4-BE49-F238E27FC236}">
                <a16:creationId xmlns:a16="http://schemas.microsoft.com/office/drawing/2014/main" id="{679BA945-CC66-690B-C4F9-6303C36A20E6}"/>
              </a:ext>
            </a:extLst>
          </p:cNvPr>
          <p:cNvSpPr/>
          <p:nvPr/>
        </p:nvSpPr>
        <p:spPr>
          <a:xfrm rot="15319062">
            <a:off x="2291175" y="3485860"/>
            <a:ext cx="616422" cy="2555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箭头: 右 16">
            <a:extLst>
              <a:ext uri="{FF2B5EF4-FFF2-40B4-BE49-F238E27FC236}">
                <a16:creationId xmlns:a16="http://schemas.microsoft.com/office/drawing/2014/main" id="{4DB272C6-EC54-F5FB-7058-4F18D2554F8A}"/>
              </a:ext>
            </a:extLst>
          </p:cNvPr>
          <p:cNvSpPr/>
          <p:nvPr/>
        </p:nvSpPr>
        <p:spPr>
          <a:xfrm rot="17394178">
            <a:off x="5690774" y="3478103"/>
            <a:ext cx="761377" cy="27105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1C16B02C-0C97-C90D-2669-8AF3A9928C88}"/>
              </a:ext>
            </a:extLst>
          </p:cNvPr>
          <p:cNvSpPr/>
          <p:nvPr/>
        </p:nvSpPr>
        <p:spPr>
          <a:xfrm rot="20829767">
            <a:off x="6731326" y="3197541"/>
            <a:ext cx="565592" cy="3653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9FBAAF8D-1367-313E-72C1-683A64178D34}"/>
              </a:ext>
            </a:extLst>
          </p:cNvPr>
          <p:cNvSpPr/>
          <p:nvPr/>
        </p:nvSpPr>
        <p:spPr>
          <a:xfrm rot="20829767">
            <a:off x="6813333" y="2641285"/>
            <a:ext cx="565592" cy="3653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FD69D05-1DB7-E907-9CB3-AB678385D36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192453"/>
            <a:ext cx="310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altLang="zh-CN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【</a:t>
            </a:r>
            <a:r>
              <a:rPr lang="zh-CN" altLang="en-US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实验准备</a:t>
            </a:r>
            <a:r>
              <a:rPr lang="en-US" altLang="zh-CN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】</a:t>
            </a:r>
            <a:endParaRPr lang="zh-CN" altLang="en-US" sz="36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Arial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/>
      <p:bldP spid="4" grpId="0" build="p"/>
      <p:bldP spid="14" grpId="0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41C25AB-FBFF-0855-062D-884013F8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E244BFE-D04F-3FE6-1F26-8EFE8FFC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3CFA6D6-113E-3381-4263-4B48B7466CD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2788" y="437618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zh-CN" altLang="en-US" sz="3200" b="1" noProof="1">
                <a:latin typeface="+mn-ea"/>
                <a:sym typeface="+mn-ea"/>
              </a:rPr>
              <a:t>一、探究影响</a:t>
            </a:r>
            <a:r>
              <a:rPr lang="zh-CN" altLang="en-US" sz="3200" b="1" noProof="1">
                <a:solidFill>
                  <a:srgbClr val="FF0000"/>
                </a:solidFill>
                <a:latin typeface="+mn-ea"/>
                <a:sym typeface="+mn-ea"/>
              </a:rPr>
              <a:t>感应电流方向</a:t>
            </a:r>
            <a:r>
              <a:rPr lang="zh-CN" altLang="en-US" sz="3200" b="1" noProof="1">
                <a:latin typeface="+mn-ea"/>
                <a:sym typeface="+mn-ea"/>
              </a:rPr>
              <a:t>的因素</a:t>
            </a: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B80BD896-0FF6-3862-A894-6496910BA0C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971829" y="1796300"/>
            <a:ext cx="1580028" cy="2162554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61A58927-2074-4E69-69A7-888FCBCE9CF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289374" y="1819921"/>
            <a:ext cx="1566631" cy="2115311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276CC80D-CECC-CF93-F9E9-46B375CED70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560657" y="1811540"/>
            <a:ext cx="1375772" cy="1976582"/>
          </a:xfrm>
          <a:prstGeom prst="rect">
            <a:avLst/>
          </a:prstGeom>
        </p:spPr>
      </p:pic>
      <p:pic>
        <p:nvPicPr>
          <p:cNvPr id="9" name="object 5">
            <a:extLst>
              <a:ext uri="{FF2B5EF4-FFF2-40B4-BE49-F238E27FC236}">
                <a16:creationId xmlns:a16="http://schemas.microsoft.com/office/drawing/2014/main" id="{0B85510F-E04F-6DDD-0802-9B05276ED22E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751905" y="1823194"/>
            <a:ext cx="1537657" cy="1981201"/>
          </a:xfrm>
          <a:prstGeom prst="rect">
            <a:avLst/>
          </a:prstGeom>
        </p:spPr>
      </p:pic>
      <p:graphicFrame>
        <p:nvGraphicFramePr>
          <p:cNvPr id="11" name="object 7">
            <a:extLst>
              <a:ext uri="{FF2B5EF4-FFF2-40B4-BE49-F238E27FC236}">
                <a16:creationId xmlns:a16="http://schemas.microsoft.com/office/drawing/2014/main" id="{01D6FD73-A729-B2D0-3F5F-38ED942FD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487414"/>
              </p:ext>
            </p:extLst>
          </p:nvPr>
        </p:nvGraphicFramePr>
        <p:xfrm>
          <a:off x="715479" y="1611038"/>
          <a:ext cx="11129709" cy="4305943"/>
        </p:xfrm>
        <a:graphic>
          <a:graphicData uri="http://schemas.openxmlformats.org/drawingml/2006/table">
            <a:tbl>
              <a:tblPr firstRow="1" bandRow="1"/>
              <a:tblGrid>
                <a:gridCol w="2401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5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5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630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7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284480" marR="149860" indent="-12700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en-US" sz="2400" b="1" i="1" spc="-5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altLang="en-US" sz="2400" b="1" spc="-5" baseline="-2500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SimSun"/>
                        </a:rPr>
                        <a:t>原</a:t>
                      </a:r>
                      <a:endParaRPr sz="2400" b="1" baseline="-25000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SimSu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90805" algn="ctr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向下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91440" algn="ctr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向下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91440" algn="ctr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向上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91440" algn="ctr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向上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411480" marR="149860" indent="-25400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en-US" altLang="zh-CN" sz="2400" b="1" i="1" spc="-5" dirty="0" err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sz="2400" b="1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SimSun"/>
                        </a:rPr>
                        <a:t>变</a:t>
                      </a:r>
                      <a:r>
                        <a:rPr sz="2400" b="1" spc="5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SimSun"/>
                        </a:rPr>
                        <a:t>化</a:t>
                      </a:r>
                      <a:endParaRPr sz="2400" b="1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SimSu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增大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减小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增大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减小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8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284480" marR="149860" indent="-12700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en-US" sz="2400" b="1" i="1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zh-CN" altLang="en-US" sz="2400" b="1" baseline="-25000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SimSun"/>
                        </a:rPr>
                        <a:t>感</a:t>
                      </a:r>
                      <a:r>
                        <a:rPr sz="2400" b="1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SimSun"/>
                        </a:rPr>
                        <a:t>方</a:t>
                      </a:r>
                      <a:r>
                        <a:rPr sz="2400" b="1" spc="5" dirty="0" err="1">
                          <a:latin typeface="楷体" panose="02010609060101010101" pitchFamily="49" charset="-122"/>
                          <a:ea typeface="楷体" panose="02010609060101010101" pitchFamily="49" charset="-122"/>
                          <a:cs typeface="SimSun"/>
                        </a:rPr>
                        <a:t>向</a:t>
                      </a:r>
                      <a:endParaRPr lang="en-US" sz="2400" b="1" spc="5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SimSun"/>
                      </a:endParaRPr>
                    </a:p>
                    <a:p>
                      <a:pPr marL="284480" marR="149860" indent="-12700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zh-CN" altLang="en-US" sz="2400" b="1" spc="5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SimSun"/>
                        </a:rPr>
                        <a:t>（俯视）</a:t>
                      </a:r>
                      <a:endParaRPr sz="2400" b="1" dirty="0">
                        <a:latin typeface="楷体" panose="02010609060101010101" pitchFamily="49" charset="-122"/>
                        <a:ea typeface="楷体" panose="02010609060101010101" pitchFamily="49" charset="-122"/>
                        <a:cs typeface="SimSun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矩形 27">
            <a:extLst>
              <a:ext uri="{FF2B5EF4-FFF2-40B4-BE49-F238E27FC236}">
                <a16:creationId xmlns:a16="http://schemas.microsoft.com/office/drawing/2014/main" id="{07254760-F026-92A1-0D38-C1E1D36ABCC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6711" y="704284"/>
            <a:ext cx="4716356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>
              <a:buClrTx/>
              <a:buFont typeface="Wingdings" panose="05000000000000000000" pitchFamily="2" charset="2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你能从中得到什么结论？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CE35670E-6862-D1DF-94F4-4B63600BC553}"/>
              </a:ext>
            </a:extLst>
          </p:cNvPr>
          <p:cNvSpPr/>
          <p:nvPr/>
        </p:nvSpPr>
        <p:spPr>
          <a:xfrm>
            <a:off x="3403600" y="5573280"/>
            <a:ext cx="914925" cy="127756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A02710D4-581D-6B94-585E-E105E8730CC6}"/>
              </a:ext>
            </a:extLst>
          </p:cNvPr>
          <p:cNvSpPr/>
          <p:nvPr/>
        </p:nvSpPr>
        <p:spPr>
          <a:xfrm rot="5400000">
            <a:off x="3792760" y="5565674"/>
            <a:ext cx="342900" cy="2714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17250CA-FC41-6F46-5FE2-8B8B748CAB02}"/>
              </a:ext>
            </a:extLst>
          </p:cNvPr>
          <p:cNvSpPr txBox="1"/>
          <p:nvPr/>
        </p:nvSpPr>
        <p:spPr>
          <a:xfrm>
            <a:off x="3213005" y="5140541"/>
            <a:ext cx="13627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逆时针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3624BD6-3491-C61C-6A3E-0DA789F2099D}"/>
              </a:ext>
            </a:extLst>
          </p:cNvPr>
          <p:cNvSpPr txBox="1"/>
          <p:nvPr/>
        </p:nvSpPr>
        <p:spPr>
          <a:xfrm>
            <a:off x="5450482" y="5167507"/>
            <a:ext cx="13627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顺时针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43D6C0C-0FEE-1227-CB8D-2CB1356889C7}"/>
              </a:ext>
            </a:extLst>
          </p:cNvPr>
          <p:cNvSpPr/>
          <p:nvPr/>
        </p:nvSpPr>
        <p:spPr>
          <a:xfrm>
            <a:off x="5638537" y="5600881"/>
            <a:ext cx="914925" cy="127756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id="{A2F34770-28CB-C4F7-BDFE-765901B7C2CC}"/>
              </a:ext>
            </a:extLst>
          </p:cNvPr>
          <p:cNvSpPr/>
          <p:nvPr/>
        </p:nvSpPr>
        <p:spPr>
          <a:xfrm rot="16200000">
            <a:off x="5943401" y="5593751"/>
            <a:ext cx="342900" cy="271463"/>
          </a:xfrm>
          <a:prstGeom prst="triangle">
            <a:avLst>
              <a:gd name="adj" fmla="val 520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8613256-FB0F-C575-AF7F-DBCEE722268D}"/>
              </a:ext>
            </a:extLst>
          </p:cNvPr>
          <p:cNvSpPr txBox="1"/>
          <p:nvPr/>
        </p:nvSpPr>
        <p:spPr>
          <a:xfrm>
            <a:off x="7842203" y="5168142"/>
            <a:ext cx="13627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顺时针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33F7E48B-9C90-FAD9-6362-81E9964EAA0B}"/>
              </a:ext>
            </a:extLst>
          </p:cNvPr>
          <p:cNvSpPr/>
          <p:nvPr/>
        </p:nvSpPr>
        <p:spPr>
          <a:xfrm>
            <a:off x="8004320" y="5600881"/>
            <a:ext cx="879166" cy="127756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F940A64D-95B2-24A0-E534-BD68C3C83027}"/>
              </a:ext>
            </a:extLst>
          </p:cNvPr>
          <p:cNvSpPr/>
          <p:nvPr/>
        </p:nvSpPr>
        <p:spPr>
          <a:xfrm rot="16200000">
            <a:off x="8278731" y="5599057"/>
            <a:ext cx="342900" cy="260852"/>
          </a:xfrm>
          <a:prstGeom prst="triangle">
            <a:avLst>
              <a:gd name="adj" fmla="val 520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1F9EA311-9739-58ED-0E8C-C81AD3A02027}"/>
              </a:ext>
            </a:extLst>
          </p:cNvPr>
          <p:cNvSpPr/>
          <p:nvPr/>
        </p:nvSpPr>
        <p:spPr>
          <a:xfrm>
            <a:off x="10311750" y="5537003"/>
            <a:ext cx="879166" cy="127756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0" name="等腰三角形 29">
            <a:extLst>
              <a:ext uri="{FF2B5EF4-FFF2-40B4-BE49-F238E27FC236}">
                <a16:creationId xmlns:a16="http://schemas.microsoft.com/office/drawing/2014/main" id="{B7335A9C-951A-A46A-63BF-A7308BCC9B7B}"/>
              </a:ext>
            </a:extLst>
          </p:cNvPr>
          <p:cNvSpPr/>
          <p:nvPr/>
        </p:nvSpPr>
        <p:spPr>
          <a:xfrm rot="5400000">
            <a:off x="10670456" y="5534702"/>
            <a:ext cx="342900" cy="26085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35BF846-4E89-AD88-ACC3-288BF960D572}"/>
              </a:ext>
            </a:extLst>
          </p:cNvPr>
          <p:cNvSpPr txBox="1"/>
          <p:nvPr/>
        </p:nvSpPr>
        <p:spPr>
          <a:xfrm>
            <a:off x="10138656" y="5104264"/>
            <a:ext cx="1309449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逆时针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67EB332-C341-EF72-7801-D763A7C77EE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03050" y="908221"/>
            <a:ext cx="310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altLang="zh-CN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【</a:t>
            </a:r>
            <a:r>
              <a:rPr lang="zh-CN" altLang="en-US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实验记录</a:t>
            </a:r>
            <a:r>
              <a:rPr lang="en-US" altLang="zh-CN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】</a:t>
            </a:r>
            <a:endParaRPr lang="zh-CN" altLang="en-US" sz="36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Arial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98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/>
      <p:bldP spid="18" grpId="0"/>
      <p:bldP spid="19" grpId="0" bldLvl="0" animBg="1"/>
      <p:bldP spid="20" grpId="0" bldLvl="0" animBg="1"/>
      <p:bldP spid="21" grpId="0"/>
      <p:bldP spid="22" grpId="0" bldLvl="0" animBg="1"/>
      <p:bldP spid="23" grpId="0" bldLvl="0" animBg="1"/>
      <p:bldP spid="29" grpId="0" bldLvl="0" animBg="1"/>
      <p:bldP spid="30" grpId="0" bldLvl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71B841-F698-3D5A-A921-2A49FE2B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A4CB556-9E39-E3B5-CDC6-DBDB7FB8F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3F96DE4-43C2-9E31-AA81-510129CCFF9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4235" y="350990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zh-CN" altLang="en-US" sz="3200" b="1" noProof="1">
                <a:latin typeface="+mn-ea"/>
                <a:sym typeface="+mn-ea"/>
              </a:rPr>
              <a:t>一、探究影响</a:t>
            </a:r>
            <a:r>
              <a:rPr lang="zh-CN" altLang="en-US" sz="3200" b="1" noProof="1">
                <a:solidFill>
                  <a:srgbClr val="FF0000"/>
                </a:solidFill>
                <a:latin typeface="+mn-ea"/>
                <a:sym typeface="+mn-ea"/>
              </a:rPr>
              <a:t>感应电流方向</a:t>
            </a:r>
            <a:r>
              <a:rPr lang="zh-CN" altLang="en-US" sz="3200" b="1" noProof="1">
                <a:latin typeface="+mn-ea"/>
                <a:sym typeface="+mn-ea"/>
              </a:rPr>
              <a:t>的因素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818409D-6980-0EFB-E008-C7ADADCB955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62788" y="1022393"/>
            <a:ext cx="310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altLang="zh-CN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【</a:t>
            </a:r>
            <a:r>
              <a:rPr lang="zh-CN" altLang="en-US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结论检验</a:t>
            </a:r>
            <a:r>
              <a:rPr lang="en-US" altLang="zh-CN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】</a:t>
            </a:r>
            <a:endParaRPr lang="zh-CN" altLang="en-US" sz="36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Arial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D4EEE0-0A5F-50F8-784F-7B533EFCA1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2750" r="2943" b="1762"/>
          <a:stretch/>
        </p:blipFill>
        <p:spPr>
          <a:xfrm>
            <a:off x="7392841" y="773385"/>
            <a:ext cx="3876542" cy="5353319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D7F4F09-BBA2-EF6C-00DD-E76535FE23B9}"/>
              </a:ext>
            </a:extLst>
          </p:cNvPr>
          <p:cNvCxnSpPr>
            <a:cxnSpLocks/>
          </p:cNvCxnSpPr>
          <p:nvPr/>
        </p:nvCxnSpPr>
        <p:spPr>
          <a:xfrm flipV="1">
            <a:off x="8184872" y="1022393"/>
            <a:ext cx="74131" cy="257476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BB6F46A-50FF-6735-7877-22BB572163DB}"/>
              </a:ext>
            </a:extLst>
          </p:cNvPr>
          <p:cNvCxnSpPr>
            <a:cxnSpLocks/>
          </p:cNvCxnSpPr>
          <p:nvPr/>
        </p:nvCxnSpPr>
        <p:spPr>
          <a:xfrm>
            <a:off x="9476275" y="3642231"/>
            <a:ext cx="0" cy="2153262"/>
          </a:xfrm>
          <a:prstGeom prst="line">
            <a:avLst/>
          </a:prstGeom>
          <a:ln w="4762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81920DCA-64DB-5273-7032-424A050BD4DC}"/>
              </a:ext>
            </a:extLst>
          </p:cNvPr>
          <p:cNvSpPr txBox="1"/>
          <p:nvPr/>
        </p:nvSpPr>
        <p:spPr>
          <a:xfrm>
            <a:off x="262788" y="1841979"/>
            <a:ext cx="4536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利用你总结的规律，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判断</a:t>
            </a:r>
            <a:r>
              <a:rPr lang="en-US" altLang="zh-CN" sz="3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极远离时，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装置中哪个二极管会亮？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5FE5CD-7110-7D09-17B7-23E1747ECF8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217"/>
          <a:stretch>
            <a:fillRect/>
          </a:stretch>
        </p:blipFill>
        <p:spPr>
          <a:xfrm rot="5400000">
            <a:off x="6235798" y="2517241"/>
            <a:ext cx="803395" cy="2159827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9EB381B2-5ED7-A556-AA2F-C793B7B958D6}"/>
              </a:ext>
            </a:extLst>
          </p:cNvPr>
          <p:cNvCxnSpPr/>
          <p:nvPr/>
        </p:nvCxnSpPr>
        <p:spPr>
          <a:xfrm flipH="1">
            <a:off x="5472296" y="3269622"/>
            <a:ext cx="1540387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2AB28E60-8348-96A2-03B8-721E41B5A3DF}"/>
              </a:ext>
            </a:extLst>
          </p:cNvPr>
          <p:cNvSpPr txBox="1"/>
          <p:nvPr/>
        </p:nvSpPr>
        <p:spPr>
          <a:xfrm>
            <a:off x="5472296" y="2655184"/>
            <a:ext cx="790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zh-CN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82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573A85-547F-8B56-ACE7-CFA9064F0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310FD44-03F0-C87E-214D-EAEEBDDF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AEDDEB1-36B5-61BA-EC1D-07EB96FBCE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2788" y="437618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ctr">
              <a:spcBef>
                <a:spcPct val="50000"/>
              </a:spcBef>
            </a:pPr>
            <a:r>
              <a:rPr lang="zh-CN" altLang="en-US" sz="3200" b="1" noProof="1">
                <a:latin typeface="+mn-ea"/>
                <a:sym typeface="+mn-ea"/>
              </a:rPr>
              <a:t>一、探究影响</a:t>
            </a:r>
            <a:r>
              <a:rPr lang="zh-CN" altLang="en-US" sz="3200" b="1" noProof="1">
                <a:solidFill>
                  <a:srgbClr val="FF0000"/>
                </a:solidFill>
                <a:latin typeface="+mn-ea"/>
                <a:sym typeface="+mn-ea"/>
              </a:rPr>
              <a:t>感应电流方向</a:t>
            </a:r>
            <a:r>
              <a:rPr lang="zh-CN" altLang="en-US" sz="3200" b="1" noProof="1">
                <a:latin typeface="+mn-ea"/>
                <a:sym typeface="+mn-ea"/>
              </a:rPr>
              <a:t>的因素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F26A0F-8EB9-AC5B-0B2F-8CF560157FC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1644" y="1109631"/>
            <a:ext cx="310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altLang="zh-CN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【</a:t>
            </a:r>
            <a:r>
              <a:rPr lang="zh-CN" altLang="en-US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交流评价</a:t>
            </a:r>
            <a:r>
              <a:rPr lang="en-US" altLang="zh-CN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】</a:t>
            </a:r>
            <a:endParaRPr lang="zh-CN" altLang="en-US" sz="36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Arial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40C938-982B-8FCF-36E1-D531AB84E289}"/>
              </a:ext>
            </a:extLst>
          </p:cNvPr>
          <p:cNvSpPr txBox="1"/>
          <p:nvPr/>
        </p:nvSpPr>
        <p:spPr>
          <a:xfrm>
            <a:off x="3403600" y="1189670"/>
            <a:ext cx="7749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你们总结的规律简洁吗？具有普遍性吗？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8518976-F1A5-3DD4-FEA5-27EEB1309B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949" b="-551"/>
          <a:stretch/>
        </p:blipFill>
        <p:spPr>
          <a:xfrm>
            <a:off x="262789" y="2685774"/>
            <a:ext cx="2152752" cy="3372126"/>
          </a:xfrm>
          <a:prstGeom prst="rect">
            <a:avLst/>
          </a:prstGeom>
        </p:spPr>
      </p:pic>
      <p:pic>
        <p:nvPicPr>
          <p:cNvPr id="10" name="Picture 3" descr="17-02">
            <a:extLst>
              <a:ext uri="{FF2B5EF4-FFF2-40B4-BE49-F238E27FC236}">
                <a16:creationId xmlns:a16="http://schemas.microsoft.com/office/drawing/2014/main" id="{39BD1DB1-DEC7-3A58-E991-7180027CA8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71" t="8086" r="9329" b="15372"/>
          <a:stretch>
            <a:fillRect/>
          </a:stretch>
        </p:blipFill>
        <p:spPr>
          <a:xfrm>
            <a:off x="3106033" y="2444922"/>
            <a:ext cx="3618872" cy="2724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2" descr="17-04">
            <a:extLst>
              <a:ext uri="{FF2B5EF4-FFF2-40B4-BE49-F238E27FC236}">
                <a16:creationId xmlns:a16="http://schemas.microsoft.com/office/drawing/2014/main" id="{32E36946-747A-0459-C855-579F7D5CB58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6000" contrast="6000"/>
          </a:blip>
          <a:srcRect r="5060" b="9689"/>
          <a:stretch>
            <a:fillRect/>
          </a:stretch>
        </p:blipFill>
        <p:spPr>
          <a:xfrm>
            <a:off x="7126471" y="2162588"/>
            <a:ext cx="4802740" cy="2976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思想气泡: 云 12">
            <a:extLst>
              <a:ext uri="{FF2B5EF4-FFF2-40B4-BE49-F238E27FC236}">
                <a16:creationId xmlns:a16="http://schemas.microsoft.com/office/drawing/2014/main" id="{F19D6E54-779D-7D98-1A12-AD78566A8395}"/>
              </a:ext>
            </a:extLst>
          </p:cNvPr>
          <p:cNvSpPr/>
          <p:nvPr/>
        </p:nvSpPr>
        <p:spPr>
          <a:xfrm>
            <a:off x="2415541" y="2146471"/>
            <a:ext cx="5097779" cy="2844629"/>
          </a:xfrm>
          <a:prstGeom prst="cloudCallout">
            <a:avLst>
              <a:gd name="adj1" fmla="val -53269"/>
              <a:gd name="adj2" fmla="val 5633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1823269-5607-228D-9F31-9A61DECD6B5E}"/>
              </a:ext>
            </a:extLst>
          </p:cNvPr>
          <p:cNvSpPr txBox="1"/>
          <p:nvPr/>
        </p:nvSpPr>
        <p:spPr>
          <a:xfrm>
            <a:off x="3022601" y="2904587"/>
            <a:ext cx="41038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电流和磁体之间的相互作用都是通过什么实现的呢？</a:t>
            </a:r>
          </a:p>
        </p:txBody>
      </p:sp>
      <p:sp>
        <p:nvSpPr>
          <p:cNvPr id="14" name="弧形 13">
            <a:extLst>
              <a:ext uri="{FF2B5EF4-FFF2-40B4-BE49-F238E27FC236}">
                <a16:creationId xmlns:a16="http://schemas.microsoft.com/office/drawing/2014/main" id="{2F7B5D4E-FC0F-A60D-31E6-3C5DD626C64A}"/>
              </a:ext>
            </a:extLst>
          </p:cNvPr>
          <p:cNvSpPr/>
          <p:nvPr/>
        </p:nvSpPr>
        <p:spPr>
          <a:xfrm>
            <a:off x="849519" y="5094478"/>
            <a:ext cx="979292" cy="410252"/>
          </a:xfrm>
          <a:prstGeom prst="arc">
            <a:avLst>
              <a:gd name="adj1" fmla="val 18952449"/>
              <a:gd name="adj2" fmla="val 12696616"/>
            </a:avLst>
          </a:prstGeom>
          <a:ln w="41275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49E3B18-9A48-12E0-54E4-2193B6E7E5EB}"/>
              </a:ext>
            </a:extLst>
          </p:cNvPr>
          <p:cNvSpPr txBox="1"/>
          <p:nvPr/>
        </p:nvSpPr>
        <p:spPr>
          <a:xfrm>
            <a:off x="3629778" y="5936371"/>
            <a:ext cx="388354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感应电流的磁场方向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箭头: 下 16">
            <a:extLst>
              <a:ext uri="{FF2B5EF4-FFF2-40B4-BE49-F238E27FC236}">
                <a16:creationId xmlns:a16="http://schemas.microsoft.com/office/drawing/2014/main" id="{FEB6064D-3963-931D-DB36-C321711D8A26}"/>
              </a:ext>
            </a:extLst>
          </p:cNvPr>
          <p:cNvSpPr/>
          <p:nvPr/>
        </p:nvSpPr>
        <p:spPr>
          <a:xfrm>
            <a:off x="4874701" y="5045017"/>
            <a:ext cx="286892" cy="84582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99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75E31EC-0016-69BE-4AF7-CB11DCEE5E37}"/>
              </a:ext>
            </a:extLst>
          </p:cNvPr>
          <p:cNvSpPr txBox="1"/>
          <p:nvPr/>
        </p:nvSpPr>
        <p:spPr>
          <a:xfrm>
            <a:off x="4954044" y="5150505"/>
            <a:ext cx="1835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寻找中介</a:t>
            </a:r>
            <a:endParaRPr lang="en-US" altLang="zh-CN" sz="2800" b="1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3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P spid="14" grpId="0" animBg="1"/>
      <p:bldP spid="16" grpId="0" animBg="1"/>
      <p:bldP spid="17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D7DA32-7AEC-3EA7-3BC7-D1D091A73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3100" y="6426483"/>
            <a:ext cx="2743200" cy="278626"/>
          </a:xfrm>
        </p:spPr>
        <p:txBody>
          <a:bodyPr/>
          <a:lstStyle/>
          <a:p>
            <a:fld id="{38D59541-2E06-4B5F-A8A8-3BF94FEA82FC}" type="datetime1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6DCCFAF-3E90-39FB-47BD-BC42B585B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BD64A-ED52-44B7-A643-294D95A5E16A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5FDE4A7B-B392-7CB8-F4CB-E9E9B04CBF3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949575" y="920000"/>
            <a:ext cx="1644294" cy="2162554"/>
          </a:xfrm>
          <a:prstGeom prst="rect">
            <a:avLst/>
          </a:prstGeom>
        </p:spPr>
      </p:pic>
      <p:pic>
        <p:nvPicPr>
          <p:cNvPr id="6" name="object 3">
            <a:extLst>
              <a:ext uri="{FF2B5EF4-FFF2-40B4-BE49-F238E27FC236}">
                <a16:creationId xmlns:a16="http://schemas.microsoft.com/office/drawing/2014/main" id="{45A3C387-AD23-09DE-7FB9-1CAEE4E0A17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267664" y="943621"/>
            <a:ext cx="1630353" cy="2115311"/>
          </a:xfrm>
          <a:prstGeom prst="rect">
            <a:avLst/>
          </a:prstGeom>
        </p:spPr>
      </p:pic>
      <p:pic>
        <p:nvPicPr>
          <p:cNvPr id="7" name="object 4">
            <a:extLst>
              <a:ext uri="{FF2B5EF4-FFF2-40B4-BE49-F238E27FC236}">
                <a16:creationId xmlns:a16="http://schemas.microsoft.com/office/drawing/2014/main" id="{3CE662E9-EA1B-E9DC-5181-BDAEDB0C583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7546711" y="935240"/>
            <a:ext cx="1431730" cy="1976582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D99E7D37-333A-4EEA-0BAF-B12DF5F17A21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731375" y="946894"/>
            <a:ext cx="1600200" cy="19812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5D3A899-D215-8CB4-5F12-FFA64646EA6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91798" y="99586"/>
            <a:ext cx="4716356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>
              <a:buClrTx/>
              <a:buFont typeface="Wingdings" panose="05000000000000000000" pitchFamily="2" charset="2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你能从中得到什么结论？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E7679FD-56A4-6192-A136-FF064297D1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1314" y="5186314"/>
            <a:ext cx="715010" cy="83566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9BB15ED-DD23-D1AE-404B-F8CD9932E6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5749496" y="5218782"/>
            <a:ext cx="750570" cy="8769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03EA2AA-558D-DC31-D9E1-C3482183FC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8056590" y="5145039"/>
            <a:ext cx="730885" cy="8547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5AF31E-FA1F-E2F5-8CF6-CCB3784A3B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7718" y="5117778"/>
            <a:ext cx="715010" cy="835660"/>
          </a:xfrm>
          <a:prstGeom prst="rect">
            <a:avLst/>
          </a:prstGeom>
        </p:spPr>
      </p:pic>
      <p:sp>
        <p:nvSpPr>
          <p:cNvPr id="37" name="椭圆 36">
            <a:extLst>
              <a:ext uri="{FF2B5EF4-FFF2-40B4-BE49-F238E27FC236}">
                <a16:creationId xmlns:a16="http://schemas.microsoft.com/office/drawing/2014/main" id="{C51CBEB1-B88D-3B01-9BF3-628A215B3DC4}"/>
              </a:ext>
            </a:extLst>
          </p:cNvPr>
          <p:cNvSpPr/>
          <p:nvPr/>
        </p:nvSpPr>
        <p:spPr>
          <a:xfrm>
            <a:off x="3432382" y="4690377"/>
            <a:ext cx="914925" cy="127756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5204F1D4-893D-3670-65B7-642A14B07BFE}"/>
              </a:ext>
            </a:extLst>
          </p:cNvPr>
          <p:cNvSpPr/>
          <p:nvPr/>
        </p:nvSpPr>
        <p:spPr>
          <a:xfrm rot="5400000">
            <a:off x="3821542" y="4682771"/>
            <a:ext cx="342900" cy="2714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0B1FE7C4-8877-44E8-1AF5-1FF9BCDABAA8}"/>
              </a:ext>
            </a:extLst>
          </p:cNvPr>
          <p:cNvSpPr txBox="1"/>
          <p:nvPr/>
        </p:nvSpPr>
        <p:spPr>
          <a:xfrm>
            <a:off x="3241787" y="4257638"/>
            <a:ext cx="13627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逆时针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7A7F7EFE-360B-5D8D-0FFF-BF24BDD1D27B}"/>
              </a:ext>
            </a:extLst>
          </p:cNvPr>
          <p:cNvSpPr txBox="1"/>
          <p:nvPr/>
        </p:nvSpPr>
        <p:spPr>
          <a:xfrm>
            <a:off x="5479264" y="4284604"/>
            <a:ext cx="13627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顺时针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E786C477-D602-82E3-AA31-06251A20DA9E}"/>
              </a:ext>
            </a:extLst>
          </p:cNvPr>
          <p:cNvSpPr/>
          <p:nvPr/>
        </p:nvSpPr>
        <p:spPr>
          <a:xfrm>
            <a:off x="5667319" y="4717978"/>
            <a:ext cx="914925" cy="127756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2" name="等腰三角形 41">
            <a:extLst>
              <a:ext uri="{FF2B5EF4-FFF2-40B4-BE49-F238E27FC236}">
                <a16:creationId xmlns:a16="http://schemas.microsoft.com/office/drawing/2014/main" id="{57D9BC94-DEF6-0348-6141-9567EF01AF17}"/>
              </a:ext>
            </a:extLst>
          </p:cNvPr>
          <p:cNvSpPr/>
          <p:nvPr/>
        </p:nvSpPr>
        <p:spPr>
          <a:xfrm rot="16200000">
            <a:off x="5972183" y="4710848"/>
            <a:ext cx="342900" cy="271463"/>
          </a:xfrm>
          <a:prstGeom prst="triangle">
            <a:avLst>
              <a:gd name="adj" fmla="val 520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A42D806-E13A-29BE-5171-D2D0BA78512C}"/>
              </a:ext>
            </a:extLst>
          </p:cNvPr>
          <p:cNvSpPr txBox="1"/>
          <p:nvPr/>
        </p:nvSpPr>
        <p:spPr>
          <a:xfrm>
            <a:off x="7870985" y="4285239"/>
            <a:ext cx="13627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顺时针</a:t>
            </a: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DD91886B-1545-8BEE-132B-743A60446D25}"/>
              </a:ext>
            </a:extLst>
          </p:cNvPr>
          <p:cNvSpPr/>
          <p:nvPr/>
        </p:nvSpPr>
        <p:spPr>
          <a:xfrm>
            <a:off x="8039355" y="4717978"/>
            <a:ext cx="914925" cy="127756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5" name="等腰三角形 44">
            <a:extLst>
              <a:ext uri="{FF2B5EF4-FFF2-40B4-BE49-F238E27FC236}">
                <a16:creationId xmlns:a16="http://schemas.microsoft.com/office/drawing/2014/main" id="{DBE7C372-DF72-66A3-D526-99947CBB6B14}"/>
              </a:ext>
            </a:extLst>
          </p:cNvPr>
          <p:cNvSpPr/>
          <p:nvPr/>
        </p:nvSpPr>
        <p:spPr>
          <a:xfrm rot="16200000">
            <a:off x="8344219" y="4710848"/>
            <a:ext cx="342900" cy="271463"/>
          </a:xfrm>
          <a:prstGeom prst="triangle">
            <a:avLst>
              <a:gd name="adj" fmla="val 520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A2703365-3016-77DC-506D-33F61A7EFC2A}"/>
              </a:ext>
            </a:extLst>
          </p:cNvPr>
          <p:cNvSpPr/>
          <p:nvPr/>
        </p:nvSpPr>
        <p:spPr>
          <a:xfrm>
            <a:off x="10346785" y="4654100"/>
            <a:ext cx="914925" cy="127756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7" name="等腰三角形 46">
            <a:extLst>
              <a:ext uri="{FF2B5EF4-FFF2-40B4-BE49-F238E27FC236}">
                <a16:creationId xmlns:a16="http://schemas.microsoft.com/office/drawing/2014/main" id="{FDB3C580-F5C7-E059-A3EB-F85A8C5EDCFE}"/>
              </a:ext>
            </a:extLst>
          </p:cNvPr>
          <p:cNvSpPr/>
          <p:nvPr/>
        </p:nvSpPr>
        <p:spPr>
          <a:xfrm rot="5400000">
            <a:off x="10735945" y="4646494"/>
            <a:ext cx="342900" cy="27146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8B5CDB0-6B13-A5E4-CBC4-101862FBCBCB}"/>
              </a:ext>
            </a:extLst>
          </p:cNvPr>
          <p:cNvSpPr txBox="1"/>
          <p:nvPr/>
        </p:nvSpPr>
        <p:spPr>
          <a:xfrm>
            <a:off x="10156190" y="4221361"/>
            <a:ext cx="13627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None/>
            </a:pPr>
            <a:r>
              <a: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逆时针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C87F939-5533-3EA4-059E-4087AD2AAF04}"/>
              </a:ext>
            </a:extLst>
          </p:cNvPr>
          <p:cNvSpPr/>
          <p:nvPr/>
        </p:nvSpPr>
        <p:spPr>
          <a:xfrm>
            <a:off x="110490" y="4338146"/>
            <a:ext cx="11971020" cy="7756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49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D675827-17A6-6135-7987-C73CCD90EC21}"/>
              </a:ext>
            </a:extLst>
          </p:cNvPr>
          <p:cNvGrpSpPr/>
          <p:nvPr/>
        </p:nvGrpSpPr>
        <p:grpSpPr>
          <a:xfrm>
            <a:off x="4278884" y="3487437"/>
            <a:ext cx="730885" cy="2014220"/>
            <a:chOff x="5322" y="4378"/>
            <a:chExt cx="1151" cy="3172"/>
          </a:xfrm>
        </p:grpSpPr>
        <p:sp>
          <p:nvSpPr>
            <p:cNvPr id="21" name="任意多边形 14">
              <a:extLst>
                <a:ext uri="{FF2B5EF4-FFF2-40B4-BE49-F238E27FC236}">
                  <a16:creationId xmlns:a16="http://schemas.microsoft.com/office/drawing/2014/main" id="{AF3050E9-F518-7EEE-0125-F9C6EACCCB80}"/>
                </a:ext>
              </a:extLst>
            </p:cNvPr>
            <p:cNvSpPr/>
            <p:nvPr/>
          </p:nvSpPr>
          <p:spPr>
            <a:xfrm>
              <a:off x="5322" y="4378"/>
              <a:ext cx="375" cy="3172"/>
            </a:xfrm>
            <a:custGeom>
              <a:avLst/>
              <a:gdLst>
                <a:gd name="connisteX0" fmla="*/ 0 w 213341"/>
                <a:gd name="connsiteY0" fmla="*/ 0 h 1673860"/>
                <a:gd name="connisteX1" fmla="*/ 212725 w 213341"/>
                <a:gd name="connsiteY1" fmla="*/ 844550 h 1673860"/>
                <a:gd name="connisteX2" fmla="*/ 53340 w 213341"/>
                <a:gd name="connsiteY2" fmla="*/ 1673860 h 16738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13342" h="1673860">
                  <a:moveTo>
                    <a:pt x="0" y="0"/>
                  </a:moveTo>
                  <a:cubicBezTo>
                    <a:pt x="45720" y="152400"/>
                    <a:pt x="201930" y="509905"/>
                    <a:pt x="212725" y="844550"/>
                  </a:cubicBezTo>
                  <a:cubicBezTo>
                    <a:pt x="223520" y="1179195"/>
                    <a:pt x="89535" y="1524635"/>
                    <a:pt x="53340" y="167386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78B86DE-1574-36AE-52D1-50BE04AC2279}"/>
                </a:ext>
              </a:extLst>
            </p:cNvPr>
            <p:cNvSpPr txBox="1"/>
            <p:nvPr/>
          </p:nvSpPr>
          <p:spPr>
            <a:xfrm>
              <a:off x="5612" y="5411"/>
              <a:ext cx="86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反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4606A685-2632-AD41-F82B-9E150D67B1BE}"/>
              </a:ext>
            </a:extLst>
          </p:cNvPr>
          <p:cNvGrpSpPr/>
          <p:nvPr/>
        </p:nvGrpSpPr>
        <p:grpSpPr>
          <a:xfrm>
            <a:off x="8868553" y="3342004"/>
            <a:ext cx="750571" cy="2068195"/>
            <a:chOff x="5385" y="4378"/>
            <a:chExt cx="1087" cy="2564"/>
          </a:xfrm>
        </p:grpSpPr>
        <p:sp>
          <p:nvSpPr>
            <p:cNvPr id="24" name="任意多边形 20">
              <a:extLst>
                <a:ext uri="{FF2B5EF4-FFF2-40B4-BE49-F238E27FC236}">
                  <a16:creationId xmlns:a16="http://schemas.microsoft.com/office/drawing/2014/main" id="{20212C2D-E1AE-1C37-132C-FD4A515B597B}"/>
                </a:ext>
              </a:extLst>
            </p:cNvPr>
            <p:cNvSpPr/>
            <p:nvPr/>
          </p:nvSpPr>
          <p:spPr>
            <a:xfrm>
              <a:off x="5385" y="4378"/>
              <a:ext cx="312" cy="2565"/>
            </a:xfrm>
            <a:custGeom>
              <a:avLst/>
              <a:gdLst>
                <a:gd name="connisteX0" fmla="*/ 0 w 213341"/>
                <a:gd name="connsiteY0" fmla="*/ 0 h 1673860"/>
                <a:gd name="connisteX1" fmla="*/ 212725 w 213341"/>
                <a:gd name="connsiteY1" fmla="*/ 844550 h 1673860"/>
                <a:gd name="connisteX2" fmla="*/ 53340 w 213341"/>
                <a:gd name="connsiteY2" fmla="*/ 1673860 h 16738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13342" h="1673860">
                  <a:moveTo>
                    <a:pt x="0" y="0"/>
                  </a:moveTo>
                  <a:cubicBezTo>
                    <a:pt x="45720" y="152400"/>
                    <a:pt x="201930" y="509905"/>
                    <a:pt x="212725" y="844550"/>
                  </a:cubicBezTo>
                  <a:cubicBezTo>
                    <a:pt x="223520" y="1179195"/>
                    <a:pt x="89535" y="1524635"/>
                    <a:pt x="53340" y="167386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BF4CE798-6421-57F7-BDB8-1F8A0EFFFA41}"/>
                </a:ext>
              </a:extLst>
            </p:cNvPr>
            <p:cNvSpPr txBox="1"/>
            <p:nvPr/>
          </p:nvSpPr>
          <p:spPr>
            <a:xfrm>
              <a:off x="5612" y="5411"/>
              <a:ext cx="86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反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7ED624D-E42A-B112-24F6-9BCFEEE02960}"/>
              </a:ext>
            </a:extLst>
          </p:cNvPr>
          <p:cNvGrpSpPr/>
          <p:nvPr/>
        </p:nvGrpSpPr>
        <p:grpSpPr>
          <a:xfrm>
            <a:off x="11084737" y="3477909"/>
            <a:ext cx="955675" cy="2023745"/>
            <a:chOff x="4968" y="4378"/>
            <a:chExt cx="1505" cy="3187"/>
          </a:xfrm>
        </p:grpSpPr>
        <p:sp>
          <p:nvSpPr>
            <p:cNvPr id="32" name="任意多边形 31">
              <a:extLst>
                <a:ext uri="{FF2B5EF4-FFF2-40B4-BE49-F238E27FC236}">
                  <a16:creationId xmlns:a16="http://schemas.microsoft.com/office/drawing/2014/main" id="{5EFE941D-01F6-0C35-00EF-7D74F566BFFB}"/>
                </a:ext>
              </a:extLst>
            </p:cNvPr>
            <p:cNvSpPr/>
            <p:nvPr/>
          </p:nvSpPr>
          <p:spPr>
            <a:xfrm>
              <a:off x="4968" y="4378"/>
              <a:ext cx="729" cy="3187"/>
            </a:xfrm>
            <a:custGeom>
              <a:avLst/>
              <a:gdLst>
                <a:gd name="connisteX0" fmla="*/ 0 w 213341"/>
                <a:gd name="connsiteY0" fmla="*/ 0 h 1673860"/>
                <a:gd name="connisteX1" fmla="*/ 212725 w 213341"/>
                <a:gd name="connsiteY1" fmla="*/ 844550 h 1673860"/>
                <a:gd name="connisteX2" fmla="*/ 53340 w 213341"/>
                <a:gd name="connsiteY2" fmla="*/ 1673860 h 16738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13342" h="1673860">
                  <a:moveTo>
                    <a:pt x="0" y="0"/>
                  </a:moveTo>
                  <a:cubicBezTo>
                    <a:pt x="45720" y="152400"/>
                    <a:pt x="201930" y="509905"/>
                    <a:pt x="212725" y="844550"/>
                  </a:cubicBezTo>
                  <a:cubicBezTo>
                    <a:pt x="223520" y="1179195"/>
                    <a:pt x="89535" y="1524635"/>
                    <a:pt x="53340" y="167386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BCFE2B8B-0937-E1AD-8C64-DF8701689694}"/>
                </a:ext>
              </a:extLst>
            </p:cNvPr>
            <p:cNvSpPr txBox="1"/>
            <p:nvPr/>
          </p:nvSpPr>
          <p:spPr>
            <a:xfrm>
              <a:off x="5612" y="5411"/>
              <a:ext cx="86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 dirty="0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同</a:t>
              </a:r>
            </a:p>
          </p:txBody>
        </p:sp>
      </p:grpSp>
      <p:sp>
        <p:nvSpPr>
          <p:cNvPr id="35" name="椭圆 34">
            <a:extLst>
              <a:ext uri="{FF2B5EF4-FFF2-40B4-BE49-F238E27FC236}">
                <a16:creationId xmlns:a16="http://schemas.microsoft.com/office/drawing/2014/main" id="{7B929023-4F3C-40DE-CEAC-135CE413E57E}"/>
              </a:ext>
            </a:extLst>
          </p:cNvPr>
          <p:cNvSpPr/>
          <p:nvPr/>
        </p:nvSpPr>
        <p:spPr>
          <a:xfrm>
            <a:off x="10091841" y="3616183"/>
            <a:ext cx="988895" cy="714375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2D5335B9-BCDE-2447-D268-8A7EEE229277}"/>
              </a:ext>
            </a:extLst>
          </p:cNvPr>
          <p:cNvSpPr/>
          <p:nvPr/>
        </p:nvSpPr>
        <p:spPr>
          <a:xfrm>
            <a:off x="7922547" y="3614217"/>
            <a:ext cx="1024377" cy="716341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591EBBE5-B088-D92B-6057-819D9BBEB3A9}"/>
              </a:ext>
            </a:extLst>
          </p:cNvPr>
          <p:cNvSpPr/>
          <p:nvPr/>
        </p:nvSpPr>
        <p:spPr>
          <a:xfrm>
            <a:off x="5531283" y="3581059"/>
            <a:ext cx="1068116" cy="735068"/>
          </a:xfrm>
          <a:prstGeom prst="ellipse">
            <a:avLst/>
          </a:prstGeom>
          <a:noFill/>
          <a:ln w="254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52BF4F34-5E94-35DA-4D4C-B30EC884F760}"/>
              </a:ext>
            </a:extLst>
          </p:cNvPr>
          <p:cNvSpPr/>
          <p:nvPr/>
        </p:nvSpPr>
        <p:spPr>
          <a:xfrm>
            <a:off x="3414395" y="3682254"/>
            <a:ext cx="1031929" cy="721622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9" name="object 7">
            <a:extLst>
              <a:ext uri="{FF2B5EF4-FFF2-40B4-BE49-F238E27FC236}">
                <a16:creationId xmlns:a16="http://schemas.microsoft.com/office/drawing/2014/main" id="{2ACC1E64-20E8-D16F-BF0B-F119220EA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188217"/>
              </p:ext>
            </p:extLst>
          </p:nvPr>
        </p:nvGraphicFramePr>
        <p:xfrm>
          <a:off x="407211" y="720265"/>
          <a:ext cx="11506816" cy="5190841"/>
        </p:xfrm>
        <a:graphic>
          <a:graphicData uri="http://schemas.openxmlformats.org/drawingml/2006/table">
            <a:tbl>
              <a:tblPr firstRow="1" bandRow="1"/>
              <a:tblGrid>
                <a:gridCol w="248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1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1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1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391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284480" marR="149860" indent="-12700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en-US" sz="2400" b="1" i="1" spc="-5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altLang="en-US" sz="2400" b="1" spc="-5" baseline="-250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原</a:t>
                      </a:r>
                      <a:endParaRPr sz="2400" b="1" baseline="-25000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90805" algn="ctr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向下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986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91440" algn="ctr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向下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91440" algn="ctr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向上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91440" algn="ctr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向上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411480" marR="149860" indent="-25400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en-US" altLang="zh-CN" sz="2400" b="1" i="1" spc="-5" dirty="0" err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Φ</a:t>
                      </a:r>
                      <a:r>
                        <a:rPr sz="2400" b="1" dirty="0" err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变</a:t>
                      </a:r>
                      <a:r>
                        <a:rPr sz="2400" b="1" spc="5" dirty="0" err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化</a:t>
                      </a:r>
                      <a:endParaRPr sz="2400" b="1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增大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66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减小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增大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1470"/>
                        </a:spcBef>
                      </a:pPr>
                      <a:r>
                        <a:rPr sz="2400" b="1" dirty="0" err="1">
                          <a:latin typeface="SimSun"/>
                          <a:cs typeface="SimSun"/>
                        </a:rPr>
                        <a:t>减小</a:t>
                      </a:r>
                      <a:endParaRPr sz="2400" b="1" dirty="0">
                        <a:latin typeface="SimSun"/>
                        <a:cs typeface="SimSun"/>
                      </a:endParaRPr>
                    </a:p>
                  </a:txBody>
                  <a:tcPr marL="0" marR="0" marT="186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6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marL="284480" marR="149860" indent="-12700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en-US" sz="2400" b="1" i="1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zh-CN" altLang="en-US" sz="2400" b="1" baseline="-250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感</a:t>
                      </a:r>
                      <a:r>
                        <a:rPr sz="2400" b="1" dirty="0" err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方</a:t>
                      </a:r>
                      <a:r>
                        <a:rPr sz="2400" b="1" spc="5" dirty="0" err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向</a:t>
                      </a:r>
                      <a:endParaRPr lang="en-US" sz="2400" b="1" spc="5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284480" marR="149860" indent="-12700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zh-CN" altLang="en-US" sz="2400" b="1" spc="5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（俯视）</a:t>
                      </a:r>
                      <a:endParaRPr sz="2400" b="1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宋体"/>
                          <a:cs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663">
                <a:tc>
                  <a:txBody>
                    <a:bodyPr/>
                    <a:lstStyle/>
                    <a:p>
                      <a:pPr marL="284480" marR="149860" indent="-127000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感应电流的磁场</a:t>
                      </a:r>
                      <a:endParaRPr lang="en-US" altLang="zh-CN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284480" marR="149860" lvl="0" indent="-1270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方向</a:t>
                      </a:r>
                      <a:r>
                        <a:rPr lang="en-US" altLang="zh-CN" sz="2400" b="1" i="1" spc="-5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CN" altLang="en-US" sz="2400" b="1" spc="-5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感</a:t>
                      </a:r>
                      <a:endParaRPr lang="zh-CN" altLang="en-US" sz="2400" b="1" baseline="-25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altLang="zh-CN" sz="24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24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066144"/>
                  </a:ext>
                </a:extLst>
              </a:tr>
            </a:tbl>
          </a:graphicData>
        </a:graphic>
      </p:graphicFrame>
      <p:grpSp>
        <p:nvGrpSpPr>
          <p:cNvPr id="28" name="组合 27">
            <a:extLst>
              <a:ext uri="{FF2B5EF4-FFF2-40B4-BE49-F238E27FC236}">
                <a16:creationId xmlns:a16="http://schemas.microsoft.com/office/drawing/2014/main" id="{3FCDAFF3-42B5-16D7-0A54-6C3CFAF5CCE7}"/>
              </a:ext>
            </a:extLst>
          </p:cNvPr>
          <p:cNvGrpSpPr/>
          <p:nvPr/>
        </p:nvGrpSpPr>
        <p:grpSpPr>
          <a:xfrm>
            <a:off x="6630263" y="3581059"/>
            <a:ext cx="749300" cy="2068830"/>
            <a:chOff x="5293" y="4378"/>
            <a:chExt cx="1180" cy="3258"/>
          </a:xfrm>
        </p:grpSpPr>
        <p:sp>
          <p:nvSpPr>
            <p:cNvPr id="29" name="任意多边形 28">
              <a:extLst>
                <a:ext uri="{FF2B5EF4-FFF2-40B4-BE49-F238E27FC236}">
                  <a16:creationId xmlns:a16="http://schemas.microsoft.com/office/drawing/2014/main" id="{0CE64253-7EE5-A11C-F529-5744B37101C2}"/>
                </a:ext>
              </a:extLst>
            </p:cNvPr>
            <p:cNvSpPr/>
            <p:nvPr/>
          </p:nvSpPr>
          <p:spPr>
            <a:xfrm>
              <a:off x="5293" y="4378"/>
              <a:ext cx="404" cy="3258"/>
            </a:xfrm>
            <a:custGeom>
              <a:avLst/>
              <a:gdLst>
                <a:gd name="connisteX0" fmla="*/ 0 w 213341"/>
                <a:gd name="connsiteY0" fmla="*/ 0 h 1673860"/>
                <a:gd name="connisteX1" fmla="*/ 212725 w 213341"/>
                <a:gd name="connsiteY1" fmla="*/ 844550 h 1673860"/>
                <a:gd name="connisteX2" fmla="*/ 53340 w 213341"/>
                <a:gd name="connsiteY2" fmla="*/ 1673860 h 16738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13342" h="1673860">
                  <a:moveTo>
                    <a:pt x="0" y="0"/>
                  </a:moveTo>
                  <a:cubicBezTo>
                    <a:pt x="45720" y="152400"/>
                    <a:pt x="201930" y="509905"/>
                    <a:pt x="212725" y="844550"/>
                  </a:cubicBezTo>
                  <a:cubicBezTo>
                    <a:pt x="223520" y="1179195"/>
                    <a:pt x="89535" y="1524635"/>
                    <a:pt x="53340" y="167386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CE0D6B5-F118-5A72-D4B0-BAF2FAB68B22}"/>
                </a:ext>
              </a:extLst>
            </p:cNvPr>
            <p:cNvSpPr txBox="1"/>
            <p:nvPr/>
          </p:nvSpPr>
          <p:spPr>
            <a:xfrm>
              <a:off x="5612" y="5411"/>
              <a:ext cx="861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00B05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同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BE1DE05-C6BF-4ED6-C045-5F9CC2DCDC4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1340" y="70230"/>
            <a:ext cx="310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altLang="zh-CN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【</a:t>
            </a:r>
            <a:r>
              <a:rPr lang="zh-CN" altLang="en-US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归纳总结</a:t>
            </a:r>
            <a:r>
              <a:rPr lang="en-US" altLang="zh-CN" sz="3600" b="1" noProof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/>
                <a:sym typeface="+mn-ea"/>
              </a:rPr>
              <a:t>】</a:t>
            </a:r>
            <a:endParaRPr lang="zh-CN" altLang="en-US" sz="36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  <a:cs typeface="Arial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553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5" grpId="0" bldLvl="0" animBg="1"/>
      <p:bldP spid="27" grpId="0" animBg="1"/>
      <p:bldP spid="34" grpId="0" bldLvl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9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</p:tagLst>
</file>

<file path=ppt/theme/theme1.xml><?xml version="1.0" encoding="utf-8"?>
<a:theme xmlns:a="http://schemas.openxmlformats.org/drawingml/2006/main" name="1_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k4fcbxi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719</Words>
  <Application>Microsoft Office PowerPoint</Application>
  <PresentationFormat>宽屏</PresentationFormat>
  <Paragraphs>178</Paragraphs>
  <Slides>17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 MT</vt:lpstr>
      <vt:lpstr>等线</vt:lpstr>
      <vt:lpstr>黑体</vt:lpstr>
      <vt:lpstr>华文楷体</vt:lpstr>
      <vt:lpstr>楷体</vt:lpstr>
      <vt:lpstr>宋体</vt:lpstr>
      <vt:lpstr>宋体</vt:lpstr>
      <vt:lpstr>微软雅黑</vt:lpstr>
      <vt:lpstr>Arial</vt:lpstr>
      <vt:lpstr>Calibri</vt:lpstr>
      <vt:lpstr>Cambria Math</vt:lpstr>
      <vt:lpstr>Helvetica</vt:lpstr>
      <vt:lpstr>Times New Roman</vt:lpstr>
      <vt:lpstr>Wingdings</vt:lpstr>
      <vt:lpstr>1_Office 主题​​</vt:lpstr>
      <vt:lpstr>Office 主题​​</vt:lpstr>
      <vt:lpstr>PowerPoint 演示文稿</vt:lpstr>
      <vt:lpstr>引入实验：神秘的铜管</vt:lpstr>
      <vt:lpstr>回顾、思考：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二、楞次定律</vt:lpstr>
      <vt:lpstr>三、学以致用</vt:lpstr>
      <vt:lpstr>PowerPoint 演示文稿</vt:lpstr>
      <vt:lpstr>PowerPoint 演示文稿</vt:lpstr>
      <vt:lpstr>课堂小结</vt:lpstr>
      <vt:lpstr>拓展</vt:lpstr>
      <vt:lpstr>拓展：</vt:lpstr>
      <vt:lpstr>应用——线圈式电磁炮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琪 吕</dc:creator>
  <cp:lastModifiedBy>琪 吕</cp:lastModifiedBy>
  <cp:revision>47</cp:revision>
  <dcterms:created xsi:type="dcterms:W3CDTF">2023-12-05T13:52:45Z</dcterms:created>
  <dcterms:modified xsi:type="dcterms:W3CDTF">2023-12-13T13:03:54Z</dcterms:modified>
</cp:coreProperties>
</file>