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slideMasters/slideMaster5.xml" ContentType="application/vnd.openxmlformats-officedocument.presentationml.slideMaster+xml"/>
  <Override PartName="/ppt/theme/theme7.xml" ContentType="application/vnd.openxmlformats-officedocument.theme+xml"/>
  <Override PartName="/ppt/slideLayouts/slideLayout59.xml" ContentType="application/vnd.openxmlformats-officedocument.presentationml.slideLayout+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slideMasters/slideMaster7.xml" ContentType="application/vnd.openxmlformats-officedocument.presentationml.slideMaster+xml"/>
  <Override PartName="/ppt/theme/theme9.xml" ContentType="application/vnd.openxmlformats-officedocument.theme+xml"/>
  <Override PartName="/ppt/tags/tag22.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 id="2147483660" r:id="rId3"/>
    <p:sldMasterId id="2147483674" r:id="rId4"/>
    <p:sldMasterId id="2147483687" r:id="rId5"/>
    <p:sldMasterId id="2147483693" r:id="rId6"/>
    <p:sldMasterId id="2147483699" r:id="rId7"/>
    <p:sldMasterId id="2147483705" r:id="rId8"/>
  </p:sldMasterIdLst>
  <p:notesMasterIdLst>
    <p:notesMasterId r:id="rId47"/>
  </p:notesMasterIdLst>
  <p:sldIdLst>
    <p:sldId id="456" r:id="rId9"/>
    <p:sldId id="600" r:id="rId10"/>
    <p:sldId id="401" r:id="rId11"/>
    <p:sldId id="506" r:id="rId12"/>
    <p:sldId id="461" r:id="rId13"/>
    <p:sldId id="507" r:id="rId14"/>
    <p:sldId id="508" r:id="rId15"/>
    <p:sldId id="466" r:id="rId16"/>
    <p:sldId id="635" r:id="rId17"/>
    <p:sldId id="636" r:id="rId18"/>
    <p:sldId id="637" r:id="rId19"/>
    <p:sldId id="511" r:id="rId20"/>
    <p:sldId id="574" r:id="rId21"/>
    <p:sldId id="510" r:id="rId22"/>
    <p:sldId id="509" r:id="rId23"/>
    <p:sldId id="512" r:id="rId24"/>
    <p:sldId id="465" r:id="rId25"/>
    <p:sldId id="513" r:id="rId26"/>
    <p:sldId id="468" r:id="rId27"/>
    <p:sldId id="534" r:id="rId28"/>
    <p:sldId id="664" r:id="rId29"/>
    <p:sldId id="536" r:id="rId30"/>
    <p:sldId id="559" r:id="rId31"/>
    <p:sldId id="560" r:id="rId32"/>
    <p:sldId id="561" r:id="rId33"/>
    <p:sldId id="562" r:id="rId34"/>
    <p:sldId id="517" r:id="rId35"/>
    <p:sldId id="532" r:id="rId36"/>
    <p:sldId id="539" r:id="rId37"/>
    <p:sldId id="528" r:id="rId38"/>
    <p:sldId id="529" r:id="rId39"/>
    <p:sldId id="576" r:id="rId40"/>
    <p:sldId id="575" r:id="rId41"/>
    <p:sldId id="577" r:id="rId42"/>
    <p:sldId id="531" r:id="rId43"/>
    <p:sldId id="467" r:id="rId44"/>
    <p:sldId id="533" r:id="rId45"/>
    <p:sldId id="503" r:id="rId46"/>
  </p:sldIdLst>
  <p:sldSz cx="9144000" cy="5143500" type="screen16x9"/>
  <p:notesSz cx="6858000" cy="9144000"/>
  <p:embeddedFontLst>
    <p:embeddedFont>
      <p:font typeface="Calibri" pitchFamily="34" charset="0"/>
      <p:regular r:id="rId48"/>
      <p:bold r:id="rId49"/>
      <p:italic r:id="rId50"/>
      <p:boldItalic r:id="rId51"/>
    </p:embeddedFont>
    <p:embeddedFont>
      <p:font typeface="微软雅黑" pitchFamily="34" charset="-122"/>
      <p:regular r:id="rId52"/>
      <p:bold r:id="rId53"/>
    </p:embeddedFont>
    <p:embeddedFont>
      <p:font typeface="Impact" pitchFamily="34" charset="0"/>
      <p:regular r:id="rId54"/>
    </p:embeddedFont>
    <p:embeddedFont>
      <p:font typeface="隶书" charset="-122"/>
      <p:regular r:id="rId55"/>
    </p:embeddedFont>
    <p:embeddedFont>
      <p:font typeface="Palatino Linotype" pitchFamily="18" charset="0"/>
      <p:regular r:id="rId56"/>
      <p:bold r:id="rId57"/>
      <p:italic r:id="rId58"/>
      <p:boldItalic r:id="rId59"/>
    </p:embeddedFont>
    <p:embeddedFont>
      <p:font typeface="华文隶书" charset="-122"/>
      <p:regular r:id="rId60"/>
    </p:embeddedFont>
    <p:embeddedFont>
      <p:font typeface="楷体" pitchFamily="49" charset="-122"/>
      <p:regular r:id="rId61"/>
    </p:embeddedFont>
    <p:embeddedFont>
      <p:font typeface="黑体" pitchFamily="49" charset="-122"/>
      <p:regular r:id="rId62"/>
    </p:embeddedFont>
    <p:embeddedFont>
      <p:font typeface="华文新魏" charset="-122"/>
      <p:regular r:id="rId63"/>
    </p:embeddedFont>
    <p:embeddedFont>
      <p:font typeface="幼圆" charset="-122"/>
      <p:regular r:id="rId64"/>
    </p:embeddedFont>
    <p:embeddedFont>
      <p:font typeface="Century Gothic" charset="0"/>
      <p:regular r:id="rId65"/>
      <p:bold r:id="rId66"/>
      <p:italic r:id="rId67"/>
      <p:boldItalic r:id="rId68"/>
    </p:embeddedFont>
    <p:embeddedFont>
      <p:font typeface="Arial Black" pitchFamily="34" charset="0"/>
      <p:bold r:id="rId69"/>
    </p:embeddedFont>
  </p:embeddedFontLst>
  <p:custDataLst>
    <p:tags r:id="rId70"/>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71929"/>
    <a:srgbClr val="F46549"/>
    <a:srgbClr val="EE67A9"/>
    <a:srgbClr val="F19CB4"/>
    <a:srgbClr val="31AF69"/>
    <a:srgbClr val="5F5F5F"/>
    <a:srgbClr val="808080"/>
    <a:srgbClr val="EC7E9B"/>
    <a:srgbClr val="665DDF"/>
    <a:srgbClr val="00964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p:scale>
          <a:sx n="95" d="100"/>
          <a:sy n="95" d="100"/>
        </p:scale>
        <p:origin x="-518" y="-422"/>
      </p:cViewPr>
      <p:guideLst>
        <p:guide orient="horz" pos="1698"/>
        <p:guide pos="3016"/>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25AC2B-765E-4D76-BEFC-1DFA59EE77C7}" type="datetimeFigureOut">
              <a:rPr lang="zh-CN" altLang="en-US" smtClean="0"/>
              <a:pPr/>
              <a:t>2022/10/11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92A23D-2E84-40F3-83EC-A04ED12AC24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4400" algn="l" defTabSz="913765" rtl="0" eaLnBrk="1" latinLnBrk="0" hangingPunct="1">
      <a:defRPr sz="1200" kern="1200">
        <a:solidFill>
          <a:schemeClr val="tx1"/>
        </a:solidFill>
        <a:latin typeface="+mn-lt"/>
        <a:ea typeface="+mn-ea"/>
        <a:cs typeface="+mn-cs"/>
      </a:defRPr>
    </a:lvl3pPr>
    <a:lvl4pPr marL="1371600" algn="l" defTabSz="913765" rtl="0" eaLnBrk="1" latinLnBrk="0" hangingPunct="1">
      <a:defRPr sz="1200" kern="1200">
        <a:solidFill>
          <a:schemeClr val="tx1"/>
        </a:solidFill>
        <a:latin typeface="+mn-lt"/>
        <a:ea typeface="+mn-ea"/>
        <a:cs typeface="+mn-cs"/>
      </a:defRPr>
    </a:lvl4pPr>
    <a:lvl5pPr marL="1828165" algn="l" defTabSz="913765" rtl="0" eaLnBrk="1" latinLnBrk="0" hangingPunct="1">
      <a:defRPr sz="1200" kern="1200">
        <a:solidFill>
          <a:schemeClr val="tx1"/>
        </a:solidFill>
        <a:latin typeface="+mn-lt"/>
        <a:ea typeface="+mn-ea"/>
        <a:cs typeface="+mn-cs"/>
      </a:defRPr>
    </a:lvl5pPr>
    <a:lvl6pPr marL="2285365" algn="l" defTabSz="913765" rtl="0" eaLnBrk="1" latinLnBrk="0" hangingPunct="1">
      <a:defRPr sz="1200" kern="1200">
        <a:solidFill>
          <a:schemeClr val="tx1"/>
        </a:solidFill>
        <a:latin typeface="+mn-lt"/>
        <a:ea typeface="+mn-ea"/>
        <a:cs typeface="+mn-cs"/>
      </a:defRPr>
    </a:lvl6pPr>
    <a:lvl7pPr marL="2742565" algn="l" defTabSz="913765" rtl="0" eaLnBrk="1" latinLnBrk="0" hangingPunct="1">
      <a:defRPr sz="1200" kern="1200">
        <a:solidFill>
          <a:schemeClr val="tx1"/>
        </a:solidFill>
        <a:latin typeface="+mn-lt"/>
        <a:ea typeface="+mn-ea"/>
        <a:cs typeface="+mn-cs"/>
      </a:defRPr>
    </a:lvl7pPr>
    <a:lvl8pPr marL="3199765" algn="l" defTabSz="913765" rtl="0" eaLnBrk="1" latinLnBrk="0" hangingPunct="1">
      <a:defRPr sz="1200" kern="1200">
        <a:solidFill>
          <a:schemeClr val="tx1"/>
        </a:solidFill>
        <a:latin typeface="+mn-lt"/>
        <a:ea typeface="+mn-ea"/>
        <a:cs typeface="+mn-cs"/>
      </a:defRPr>
    </a:lvl8pPr>
    <a:lvl9pPr marL="365696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BF2980-540F-4F7F-A4CC-709C5E980331}"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10</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20</a:t>
            </a:fld>
            <a:endParaRPr lang="en-US" altLang="zh-CN">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21</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23</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24</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solidFill>
                  <a:prstClr val="black"/>
                </a:solidFill>
              </a:rPr>
              <a:pPr/>
              <a:t>28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29</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32</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33</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34</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35</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36</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37</a:t>
            </a:fld>
            <a:endParaRPr lang="zh-CN" alt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38</a:t>
            </a:fld>
            <a:endParaRPr lang="zh-CN" alt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4</a:t>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solidFill>
                  <a:prstClr val="black"/>
                </a:solidFill>
              </a:rPr>
              <a:pPr/>
              <a:t>6</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8</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2A23D-2E84-40F3-83EC-A04ED12AC247}"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52176E8-6A48-4E97-9525-644DD04CCE4C}" type="datetimeFigureOut">
              <a:rPr lang="zh-CN" altLang="en-US" smtClean="0"/>
              <a:pPr/>
              <a:t>2022/10/11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427728-8E1F-439A-92FD-E286EC42A1EE}" type="slidenum">
              <a:rPr lang="zh-CN" altLang="en-US" smtClean="0"/>
              <a:pPr/>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a:prstGeom prst="rect">
            <a:avLst/>
          </a:prstGeom>
        </p:spPr>
        <p:txBody>
          <a:bodyPr lIns="91396" tIns="45697" rIns="91396" bIns="45697"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714750"/>
            <a:ext cx="6400800" cy="914400"/>
          </a:xfrm>
          <a:prstGeom prst="rect">
            <a:avLst/>
          </a:prstGeom>
        </p:spPr>
        <p:txBody>
          <a:bodyPr lIns="91396" tIns="45697" rIns="91396" bIns="45697">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1930" indent="0" algn="ctr">
              <a:buNone/>
              <a:defRPr>
                <a:solidFill>
                  <a:schemeClr val="tx1">
                    <a:tint val="75000"/>
                  </a:schemeClr>
                </a:solidFill>
              </a:defRPr>
            </a:lvl7pPr>
            <a:lvl8pPr marL="3199130" indent="0" algn="ctr">
              <a:buNone/>
              <a:defRPr>
                <a:solidFill>
                  <a:schemeClr val="tx1">
                    <a:tint val="75000"/>
                  </a:schemeClr>
                </a:solidFill>
              </a:defRPr>
            </a:lvl8pPr>
            <a:lvl9pPr marL="365633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dirty="0">
              <a:solidFill>
                <a:srgbClr val="FFFFFF"/>
              </a:solidFill>
              <a:latin typeface="Arial" panose="020B0604020202020204" pitchFamily="34" charset="0"/>
              <a:ea typeface="黑体" panose="02010609060101010101" pitchFamily="49" charset="-122"/>
            </a:endParaRPr>
          </a:p>
        </p:txBody>
      </p:sp>
      <p:sp>
        <p:nvSpPr>
          <p:cNvPr id="8" name="Slide Number Placeholder 7"/>
          <p:cNvSpPr>
            <a:spLocks noGrp="1"/>
          </p:cNvSpPr>
          <p:nvPr>
            <p:ph type="sldNum" sz="quarter" idx="11"/>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dirty="0">
              <a:solidFill>
                <a:srgbClr val="FFFFFF"/>
              </a:solidFill>
              <a:latin typeface="Arial" panose="020B0604020202020204" pitchFamily="34" charset="0"/>
              <a:ea typeface="黑体" panose="02010609060101010101" pitchFamily="49" charset="-122"/>
            </a:endParaRPr>
          </a:p>
        </p:txBody>
      </p:sp>
      <p:sp>
        <p:nvSpPr>
          <p:cNvPr id="9" name="Footer Placeholder 8"/>
          <p:cNvSpPr>
            <a:spLocks noGrp="1"/>
          </p:cNvSpPr>
          <p:nvPr>
            <p:ph type="ftr" sz="quarter" idx="12"/>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srgbClr val="172B4B">
                  <a:tint val="20000"/>
                </a:srgbClr>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4" y="4"/>
            <a:ext cx="8229600" cy="1200150"/>
          </a:xfrm>
          <a:prstGeom prst="rect">
            <a:avLst/>
          </a:prstGeom>
        </p:spPr>
        <p:txBody>
          <a:bodyPr lIns="91396" tIns="45697" rIns="91396" bIns="45697"/>
          <a:lstStyle/>
          <a:p>
            <a:r>
              <a:rPr lang="zh-CN" altLang="en-US" smtClean="0"/>
              <a:t>单击此处编辑母版标题样式</a:t>
            </a:r>
            <a:endParaRPr lang="en-US" dirty="0"/>
          </a:p>
        </p:txBody>
      </p:sp>
      <p:sp>
        <p:nvSpPr>
          <p:cNvPr id="3" name="Content Placeholder 2"/>
          <p:cNvSpPr>
            <a:spLocks noGrp="1"/>
          </p:cNvSpPr>
          <p:nvPr>
            <p:ph idx="1"/>
          </p:nvPr>
        </p:nvSpPr>
        <p:spPr>
          <a:xfrm>
            <a:off x="457204" y="1200150"/>
            <a:ext cx="8229600" cy="3394472"/>
          </a:xfrm>
          <a:prstGeom prst="rect">
            <a:avLst/>
          </a:prstGeom>
        </p:spPr>
        <p:txBody>
          <a:bodyPr lIns="91396" tIns="45697" rIns="91396" bIns="45697"/>
          <a:lstStyle>
            <a:lvl5pPr>
              <a:defRPr/>
            </a:lvl5pPr>
            <a:lvl6pPr>
              <a:defRPr/>
            </a:lvl6pPr>
            <a:lvl7pPr>
              <a:defRPr/>
            </a:lvl7pPr>
            <a:lvl8pPr>
              <a:defRPr/>
            </a:lvl8pPr>
            <a:lvl9pPr>
              <a:buFont typeface="Arial" panose="020B0604020202020204"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0"/>
            <a:ext cx="7772400" cy="1878806"/>
          </a:xfrm>
          <a:prstGeom prst="rect">
            <a:avLst/>
          </a:prstGeom>
        </p:spPr>
        <p:txBody>
          <a:bodyPr lIns="91396" tIns="45697" rIns="91396" bIns="45697" anchor="b"/>
          <a:lstStyle>
            <a:lvl1pPr algn="ctr" defTabSz="913765"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3051574"/>
            <a:ext cx="7772400" cy="848915"/>
          </a:xfrm>
          <a:prstGeom prst="rect">
            <a:avLst/>
          </a:prstGeom>
        </p:spPr>
        <p:txBody>
          <a:bodyPr lIns="91396" tIns="45697" rIns="91396" bIns="45697"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3765"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1930"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7" name="Oval 6"/>
          <p:cNvSpPr/>
          <p:nvPr/>
        </p:nvSpPr>
        <p:spPr>
          <a:xfrm>
            <a:off x="4495804"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rtlCol="0" anchor="ctr"/>
          <a:lstStyle/>
          <a:p>
            <a:pPr algn="ctr" defTabSz="913765" fontAlgn="base">
              <a:spcBef>
                <a:spcPct val="0"/>
              </a:spcBef>
              <a:spcAft>
                <a:spcPct val="0"/>
              </a:spcAft>
            </a:pPr>
            <a:endParaRPr lang="en-US" b="1">
              <a:solidFill>
                <a:prstClr val="white"/>
              </a:solidFill>
            </a:endParaRPr>
          </a:p>
        </p:txBody>
      </p:sp>
      <p:sp>
        <p:nvSpPr>
          <p:cNvPr id="8" name="Oval 7"/>
          <p:cNvSpPr/>
          <p:nvPr/>
        </p:nvSpPr>
        <p:spPr>
          <a:xfrm>
            <a:off x="4695825"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rtlCol="0" anchor="ctr"/>
          <a:lstStyle/>
          <a:p>
            <a:pPr algn="ctr" defTabSz="913765" fontAlgn="base">
              <a:spcBef>
                <a:spcPct val="0"/>
              </a:spcBef>
              <a:spcAft>
                <a:spcPct val="0"/>
              </a:spcAft>
            </a:pPr>
            <a:endParaRPr lang="en-US" b="1">
              <a:solidFill>
                <a:prstClr val="white"/>
              </a:solidFill>
            </a:endParaRPr>
          </a:p>
        </p:txBody>
      </p:sp>
      <p:sp>
        <p:nvSpPr>
          <p:cNvPr id="9" name="Oval 8"/>
          <p:cNvSpPr/>
          <p:nvPr/>
        </p:nvSpPr>
        <p:spPr>
          <a:xfrm>
            <a:off x="4296730"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rtlCol="0" anchor="ctr"/>
          <a:lstStyle/>
          <a:p>
            <a:pPr algn="ctr" defTabSz="913765" fontAlgn="base">
              <a:spcBef>
                <a:spcPct val="0"/>
              </a:spcBef>
              <a:spcAft>
                <a:spcPct val="0"/>
              </a:spcAft>
            </a:pPr>
            <a:endParaRPr lang="en-US" b="1">
              <a:solidFill>
                <a:prstClr val="white"/>
              </a:solidFill>
            </a:endParaRPr>
          </a:p>
        </p:txBody>
      </p:sp>
    </p:spTree>
  </p:cSld>
  <p:clrMapOvr>
    <a:masterClrMapping/>
  </p:clrMapOvr>
  <p:transition spd="slow">
    <p:cover dir="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4" y="4"/>
            <a:ext cx="8229600" cy="1200150"/>
          </a:xfrm>
          <a:prstGeom prst="rect">
            <a:avLst/>
          </a:prstGeom>
        </p:spPr>
        <p:txBody>
          <a:bodyPr lIns="91396" tIns="45697" rIns="91396" bIns="45697"/>
          <a:lstStyle/>
          <a:p>
            <a:r>
              <a:rPr lang="zh-CN" altLang="en-US" smtClean="0"/>
              <a:t>单击此处编辑母版标题样式</a:t>
            </a:r>
            <a:endParaRPr lang="en-US"/>
          </a:p>
        </p:txBody>
      </p:sp>
      <p:sp>
        <p:nvSpPr>
          <p:cNvPr id="4" name="Content Placeholder 3"/>
          <p:cNvSpPr>
            <a:spLocks noGrp="1"/>
          </p:cNvSpPr>
          <p:nvPr>
            <p:ph sz="half" idx="2"/>
          </p:nvPr>
        </p:nvSpPr>
        <p:spPr>
          <a:xfrm>
            <a:off x="4648200" y="1200150"/>
            <a:ext cx="4038600" cy="3394472"/>
          </a:xfrm>
          <a:prstGeom prst="rect">
            <a:avLst/>
          </a:prstGeom>
        </p:spPr>
        <p:txBody>
          <a:bodyPr lIns="91396" tIns="45697" rIns="91396" bIns="45697"/>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9" name="Content Placeholder 8"/>
          <p:cNvSpPr>
            <a:spLocks noGrp="1"/>
          </p:cNvSpPr>
          <p:nvPr>
            <p:ph sz="quarter" idx="13"/>
          </p:nvPr>
        </p:nvSpPr>
        <p:spPr>
          <a:xfrm>
            <a:off x="365760" y="1200150"/>
            <a:ext cx="4041648" cy="3394710"/>
          </a:xfrm>
          <a:prstGeom prst="rect">
            <a:avLst/>
          </a:prstGeom>
        </p:spPr>
        <p:txBody>
          <a:bodyPr lIns="91396" tIns="45697" rIns="91396" bIns="45697"/>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transition spd="slow">
    <p:cover dir="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4" y="4"/>
            <a:ext cx="8229600" cy="1200150"/>
          </a:xfrm>
          <a:prstGeom prst="rect">
            <a:avLst/>
          </a:prstGeom>
        </p:spPr>
        <p:txBody>
          <a:bodyPr lIns="91396" tIns="45697" rIns="91396" bIns="45697"/>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200154"/>
            <a:ext cx="4040188" cy="457200"/>
          </a:xfrm>
          <a:prstGeom prst="rect">
            <a:avLst/>
          </a:prstGeom>
        </p:spPr>
        <p:txBody>
          <a:bodyPr lIns="91396" tIns="45697" rIns="91396" bIns="45697" anchor="b">
            <a:noAutofit/>
          </a:bodyPr>
          <a:lstStyle>
            <a:lvl1pPr marL="0" indent="0" algn="ctr">
              <a:buNone/>
              <a:defRPr sz="2400" b="0"/>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8202" y="1200154"/>
            <a:ext cx="4041775" cy="457200"/>
          </a:xfrm>
          <a:prstGeom prst="rect">
            <a:avLst/>
          </a:prstGeom>
        </p:spPr>
        <p:txBody>
          <a:bodyPr lIns="91396" tIns="45697" rIns="91396" bIns="45697" anchor="b">
            <a:noAutofit/>
          </a:bodyPr>
          <a:lstStyle>
            <a:lvl1pPr marL="0" indent="0" algn="ctr">
              <a:buNone/>
              <a:defRPr sz="2400" b="0"/>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8" name="Footer Placeholder 7"/>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9" name="Slide Number Placeholder 8"/>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11" name="Content Placeholder 10"/>
          <p:cNvSpPr>
            <a:spLocks noGrp="1"/>
          </p:cNvSpPr>
          <p:nvPr>
            <p:ph sz="quarter" idx="13"/>
          </p:nvPr>
        </p:nvSpPr>
        <p:spPr>
          <a:xfrm>
            <a:off x="457200" y="1659636"/>
            <a:ext cx="4041648" cy="2935224"/>
          </a:xfrm>
          <a:prstGeom prst="rect">
            <a:avLst/>
          </a:prstGeom>
        </p:spPr>
        <p:txBody>
          <a:bodyPr lIns="91396" tIns="45697" rIns="91396" bIns="45697"/>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2584" y="1659637"/>
            <a:ext cx="4041648" cy="2934890"/>
          </a:xfrm>
          <a:prstGeom prst="rect">
            <a:avLst/>
          </a:prstGeom>
        </p:spPr>
        <p:txBody>
          <a:bodyPr lIns="91396" tIns="45697" rIns="91396" bIns="45697"/>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4" y="4"/>
            <a:ext cx="8229600" cy="1200150"/>
          </a:xfrm>
          <a:prstGeom prst="rect">
            <a:avLst/>
          </a:prstGeom>
        </p:spPr>
        <p:txBody>
          <a:bodyPr lIns="91396" tIns="45697" rIns="91396" bIns="45697"/>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4" name="Footer Placeholder 3"/>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5" name="Slide Number Placeholder 4"/>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89" y="200025"/>
            <a:ext cx="3008313" cy="1571625"/>
          </a:xfrm>
          <a:prstGeom prst="rect">
            <a:avLst/>
          </a:prstGeom>
        </p:spPr>
        <p:txBody>
          <a:bodyPr lIns="91396" tIns="45697" rIns="91396" bIns="45697"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141" y="204789"/>
            <a:ext cx="4995863" cy="4389835"/>
          </a:xfrm>
          <a:prstGeom prst="rect">
            <a:avLst/>
          </a:prstGeom>
        </p:spPr>
        <p:txBody>
          <a:bodyPr lIns="91396" tIns="45697" rIns="91396" bIns="4569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7089" y="1828800"/>
            <a:ext cx="3008313" cy="2765822"/>
          </a:xfrm>
          <a:prstGeom prst="rect">
            <a:avLst/>
          </a:prstGeom>
        </p:spPr>
        <p:txBody>
          <a:bodyPr lIns="91396" tIns="45697" rIns="91396" bIns="45697">
            <a:normAutofit/>
          </a:bodyPr>
          <a:lstStyle>
            <a:lvl1pPr marL="0" indent="0" algn="ctr">
              <a:lnSpc>
                <a:spcPct val="125000"/>
              </a:lnSpc>
              <a:buNone/>
              <a:defRPr sz="16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1"/>
            <a:ext cx="5711824" cy="671513"/>
          </a:xfrm>
          <a:prstGeom prst="rect">
            <a:avLst/>
          </a:prstGeom>
        </p:spPr>
        <p:txBody>
          <a:bodyPr lIns="91396" tIns="45697" rIns="91396" bIns="45697"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128" y="857250"/>
            <a:ext cx="6054724" cy="3405783"/>
          </a:xfrm>
          <a:prstGeom prst="rect">
            <a:avLst/>
          </a:prstGeom>
          <a:ln w="76200">
            <a:solidFill>
              <a:schemeClr val="bg1"/>
            </a:solidFill>
          </a:ln>
          <a:effectLst>
            <a:outerShdw blurRad="88900" dist="50800" dir="5400000" algn="ctr" rotWithShape="0">
              <a:srgbClr val="000000">
                <a:alpha val="25000"/>
              </a:srgbClr>
            </a:outerShdw>
          </a:effectLst>
        </p:spPr>
        <p:txBody>
          <a:bodyPr lIns="91396" tIns="45697" rIns="91396" bIns="45697" anchor="t"/>
          <a:lstStyle>
            <a:lvl1pPr marL="0" indent="0" algn="ctr">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576" y="4357688"/>
            <a:ext cx="5711824" cy="400050"/>
          </a:xfrm>
          <a:prstGeom prst="rect">
            <a:avLst/>
          </a:prstGeom>
        </p:spPr>
        <p:txBody>
          <a:bodyPr lIns="91396" tIns="45697" rIns="91396" bIns="45697">
            <a:normAutofit/>
          </a:bodyPr>
          <a:lstStyle>
            <a:lvl1pPr marL="0" indent="0" algn="ctr">
              <a:buNone/>
              <a:defRPr sz="16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4" y="4"/>
            <a:ext cx="8229600" cy="1200150"/>
          </a:xfrm>
          <a:prstGeom prst="rect">
            <a:avLst/>
          </a:prstGeom>
        </p:spPr>
        <p:txBody>
          <a:bodyPr lIns="91396" tIns="45697" rIns="91396" bIns="45697"/>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4" y="1200150"/>
            <a:ext cx="8229600" cy="3394472"/>
          </a:xfrm>
          <a:prstGeom prst="rect">
            <a:avLst/>
          </a:prstGeom>
        </p:spPr>
        <p:txBody>
          <a:bodyPr vert="eaVert" lIns="91396" tIns="45697" rIns="91396" bIns="45697"/>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a:prstGeom prst="rect">
            <a:avLst/>
          </a:prstGeom>
        </p:spPr>
        <p:txBody>
          <a:bodyPr vert="eaVert" lIns="91396" tIns="45697" rIns="91396" bIns="45697"/>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4" y="205982"/>
            <a:ext cx="6019800" cy="4388644"/>
          </a:xfrm>
          <a:prstGeom prst="rect">
            <a:avLst/>
          </a:prstGeom>
        </p:spPr>
        <p:txBody>
          <a:bodyPr vert="eaVert" lIns="91396" tIns="45697" rIns="91396" bIns="45697"/>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3349" y="4767263"/>
            <a:ext cx="2085975" cy="273843"/>
          </a:xfrm>
          <a:prstGeom prst="rect">
            <a:avLst/>
          </a:prstGeom>
        </p:spPr>
        <p:txBody>
          <a:bodyPr lIns="91396" tIns="45697" rIns="91396" bIns="45697"/>
          <a:lstStyle/>
          <a:p>
            <a:pPr algn="ctr" defTabSz="913765"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10/11/2022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67" y="4767263"/>
            <a:ext cx="2847975" cy="273843"/>
          </a:xfrm>
          <a:prstGeom prst="rect">
            <a:avLst/>
          </a:prstGeom>
        </p:spPr>
        <p:txBody>
          <a:bodyPr lIns="91396" tIns="45697" rIns="91396" bIns="45697"/>
          <a:lstStyle/>
          <a:p>
            <a:pPr algn="ctr" defTabSz="913765"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0" y="4767263"/>
            <a:ext cx="561975" cy="273843"/>
          </a:xfrm>
          <a:prstGeom prst="rect">
            <a:avLst/>
          </a:prstGeom>
        </p:spPr>
        <p:txBody>
          <a:bodyPr lIns="91396" tIns="45697" rIns="91396" bIns="45697"/>
          <a:lstStyle/>
          <a:p>
            <a:pPr algn="ctr" defTabSz="913765"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defTabSz="913765"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p:cover dir="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标题幻灯片">
    <p:bg>
      <p:bgPr>
        <a:pattFill prst="ltUpDiag">
          <a:fgClr>
            <a:schemeClr val="accent6">
              <a:lumMod val="8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fld id="{5C086AB1-6DBA-4E83-AD48-68D01DD6469A}" type="datetimeFigureOut">
              <a:rPr lang="zh-CN" altLang="en-US" sz="1400" smtClean="0">
                <a:solidFill>
                  <a:srgbClr val="080808"/>
                </a:solidFill>
              </a:rPr>
              <a:pPr defTabSz="685800"/>
              <a:t>2022/10/11</a:t>
            </a:fld>
            <a:endParaRPr lang="zh-CN" altLang="en-US" sz="1400">
              <a:solidFill>
                <a:srgbClr val="080808"/>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endParaRPr lang="zh-CN" altLang="en-US" sz="1400">
              <a:solidFill>
                <a:srgbClr val="080808"/>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fld id="{84584CB0-D3B1-4BCE-9F98-E447F5CE9F4C}" type="slidenum">
              <a:rPr lang="zh-CN" altLang="en-US" sz="1400" smtClean="0">
                <a:solidFill>
                  <a:srgbClr val="080808"/>
                </a:solidFill>
              </a:rPr>
              <a:pPr defTabSz="685800"/>
              <a:t>‹#›</a:t>
            </a:fld>
            <a:endParaRPr lang="zh-CN" altLang="en-US" sz="1400">
              <a:solidFill>
                <a:srgbClr val="080808"/>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89" tIns="34295" rIns="68589" bIns="34295"/>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4"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79" tIns="34291" rIns="68579" bIns="34291"/>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5"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79" tIns="34291" rIns="68579" bIns="34291"/>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5"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79" tIns="34291" rIns="68579" bIns="34291"/>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5"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79" tIns="34291" rIns="68579" bIns="34291"/>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5"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46FCD33-EACA-4902-B88F-44DB2FE7E335}"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0081F58-5F54-48AF-9089-08FFC3FC9381}"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2354" y="195486"/>
            <a:ext cx="7886700" cy="486054"/>
          </a:xfrm>
          <a:prstGeom prst="rect">
            <a:avLst/>
          </a:prstGeom>
        </p:spPr>
        <p:txBody>
          <a:bodyPr lIns="68576" tIns="34289" rIns="68576" bIns="34289"/>
          <a:lstStyle>
            <a:lvl1pPr algn="l">
              <a:defRPr sz="2100">
                <a:solidFill>
                  <a:schemeClr val="tx1">
                    <a:lumMod val="75000"/>
                    <a:lumOff val="25000"/>
                  </a:schemeClr>
                </a:solidFill>
              </a:defRPr>
            </a:lvl1pPr>
          </a:lstStyle>
          <a:p>
            <a:r>
              <a:rPr lang="zh-CN" altLang="en-US" smtClean="0"/>
              <a:t>单击此处编辑母版标题样式</a:t>
            </a:r>
            <a:endParaRPr lang="en-US" dirty="0"/>
          </a:p>
        </p:txBody>
      </p:sp>
      <p:cxnSp>
        <p:nvCxnSpPr>
          <p:cNvPr id="4" name="直接连接符 3"/>
          <p:cNvCxnSpPr/>
          <p:nvPr userDrawn="1"/>
        </p:nvCxnSpPr>
        <p:spPr>
          <a:xfrm>
            <a:off x="142356" y="627534"/>
            <a:ext cx="88592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lIns="68576" tIns="34289" rIns="68576" bIns="34289"/>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lIns="68576" tIns="34289" rIns="68576" bIns="3428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5"/>
            <a:ext cx="2057400" cy="273844"/>
          </a:xfrm>
          <a:prstGeom prst="rect">
            <a:avLst/>
          </a:prstGeom>
        </p:spPr>
        <p:txBody>
          <a:bodyPr lIns="68576" tIns="34289" rIns="68576" bIns="34289"/>
          <a:lstStyle/>
          <a:p>
            <a:pPr fontAlgn="base">
              <a:spcBef>
                <a:spcPct val="0"/>
              </a:spcBef>
              <a:spcAft>
                <a:spcPct val="0"/>
              </a:spcAft>
            </a:pPr>
            <a:fld id="{A4E37400-0646-4690-B3CD-AFE7E0746041}" type="datetimeFigureOut">
              <a:rPr lang="zh-CN" altLang="en-US" smtClean="0">
                <a:solidFill>
                  <a:prstClr val="black"/>
                </a:solidFill>
                <a:ea typeface="宋体" panose="02010600030101010101" pitchFamily="2" charset="-122"/>
              </a:rPr>
              <a:pPr fontAlgn="base">
                <a:spcBef>
                  <a:spcPct val="0"/>
                </a:spcBef>
                <a:spcAft>
                  <a:spcPct val="0"/>
                </a:spcAft>
              </a:pPr>
              <a:t>2022/10/11</a:t>
            </a:fld>
            <a:endParaRPr lang="zh-CN" altLang="en-US">
              <a:solidFill>
                <a:prstClr val="black"/>
              </a:solidFill>
              <a:ea typeface="宋体" panose="02010600030101010101" pitchFamily="2" charset="-122"/>
            </a:endParaRPr>
          </a:p>
        </p:txBody>
      </p:sp>
      <p:sp>
        <p:nvSpPr>
          <p:cNvPr id="5" name="Footer Placeholder 4"/>
          <p:cNvSpPr>
            <a:spLocks noGrp="1"/>
          </p:cNvSpPr>
          <p:nvPr>
            <p:ph type="ftr" sz="quarter" idx="11"/>
          </p:nvPr>
        </p:nvSpPr>
        <p:spPr>
          <a:xfrm>
            <a:off x="3028950" y="4767265"/>
            <a:ext cx="3086100" cy="273844"/>
          </a:xfrm>
          <a:prstGeom prst="rect">
            <a:avLst/>
          </a:prstGeom>
        </p:spPr>
        <p:txBody>
          <a:bodyPr lIns="68576" tIns="34289" rIns="68576" bIns="34289"/>
          <a:lstStyle/>
          <a:p>
            <a:pPr fontAlgn="base">
              <a:spcBef>
                <a:spcPct val="0"/>
              </a:spcBef>
              <a:spcAft>
                <a:spcPct val="0"/>
              </a:spcAft>
            </a:pPr>
            <a:endParaRPr lang="zh-CN" altLang="en-US">
              <a:solidFill>
                <a:prstClr val="black"/>
              </a:solidFill>
              <a:ea typeface="宋体" panose="02010600030101010101" pitchFamily="2" charset="-122"/>
            </a:endParaRPr>
          </a:p>
        </p:txBody>
      </p:sp>
      <p:sp>
        <p:nvSpPr>
          <p:cNvPr id="6" name="Slide Number Placeholder 5"/>
          <p:cNvSpPr>
            <a:spLocks noGrp="1"/>
          </p:cNvSpPr>
          <p:nvPr>
            <p:ph type="sldNum" sz="quarter" idx="12"/>
          </p:nvPr>
        </p:nvSpPr>
        <p:spPr>
          <a:xfrm>
            <a:off x="6457951" y="4767265"/>
            <a:ext cx="2057400" cy="273844"/>
          </a:xfrm>
          <a:prstGeom prst="rect">
            <a:avLst/>
          </a:prstGeom>
        </p:spPr>
        <p:txBody>
          <a:bodyPr lIns="68576" tIns="34289" rIns="68576" bIns="34289"/>
          <a:lstStyle/>
          <a:p>
            <a:pPr fontAlgn="base">
              <a:spcBef>
                <a:spcPct val="0"/>
              </a:spcBef>
              <a:spcAft>
                <a:spcPct val="0"/>
              </a:spcAft>
            </a:pPr>
            <a:fld id="{7543FE73-A404-45C1-B77A-6DB3BD9EA953}" type="slidenum">
              <a:rPr lang="zh-CN" altLang="en-US" smtClean="0">
                <a:solidFill>
                  <a:prstClr val="black"/>
                </a:solidFill>
                <a:ea typeface="宋体" panose="02010600030101010101" pitchFamily="2" charset="-122"/>
              </a:rPr>
              <a:pPr fontAlgn="base">
                <a:spcBef>
                  <a:spcPct val="0"/>
                </a:spcBef>
                <a:spcAft>
                  <a:spcPct val="0"/>
                </a:spcAft>
              </a:pPr>
              <a:t>‹#›</a:t>
            </a:fld>
            <a:endParaRPr lang="zh-CN" altLang="en-US">
              <a:solidFill>
                <a:prstClr val="black"/>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5978"/>
            <a:ext cx="8229600" cy="857250"/>
          </a:xfrm>
          <a:prstGeom prst="rect">
            <a:avLst/>
          </a:prstGeom>
        </p:spPr>
        <p:txBody>
          <a:bodyPr lIns="68576" tIns="34289" rIns="68576" bIns="34289"/>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5"/>
            <a:ext cx="2133600" cy="273844"/>
          </a:xfrm>
          <a:prstGeom prst="rect">
            <a:avLst/>
          </a:prstGeom>
        </p:spPr>
        <p:txBody>
          <a:bodyPr lIns="68576" tIns="34289" rIns="68576" bIns="34289"/>
          <a:lstStyle/>
          <a:p>
            <a:pPr fontAlgn="base">
              <a:spcBef>
                <a:spcPct val="0"/>
              </a:spcBef>
              <a:spcAft>
                <a:spcPct val="0"/>
              </a:spcAft>
            </a:pPr>
            <a:fld id="{530820CF-B880-4189-942D-D702A7CBA730}" type="datetimeFigureOut">
              <a:rPr lang="zh-CN" altLang="en-US" smtClean="0">
                <a:solidFill>
                  <a:prstClr val="black"/>
                </a:solidFill>
                <a:ea typeface="宋体" panose="02010600030101010101" pitchFamily="2" charset="-122"/>
              </a:rPr>
              <a:pPr fontAlgn="base">
                <a:spcBef>
                  <a:spcPct val="0"/>
                </a:spcBef>
                <a:spcAft>
                  <a:spcPct val="0"/>
                </a:spcAft>
              </a:pPr>
              <a:t>2022/10/11</a:t>
            </a:fld>
            <a:endParaRPr lang="zh-CN" altLang="en-US">
              <a:solidFill>
                <a:prstClr val="black"/>
              </a:solidFill>
              <a:ea typeface="宋体" panose="02010600030101010101" pitchFamily="2" charset="-122"/>
            </a:endParaRPr>
          </a:p>
        </p:txBody>
      </p:sp>
      <p:sp>
        <p:nvSpPr>
          <p:cNvPr id="4" name="页脚占位符 3"/>
          <p:cNvSpPr>
            <a:spLocks noGrp="1"/>
          </p:cNvSpPr>
          <p:nvPr>
            <p:ph type="ftr" sz="quarter" idx="11"/>
          </p:nvPr>
        </p:nvSpPr>
        <p:spPr>
          <a:xfrm>
            <a:off x="3124201" y="4767265"/>
            <a:ext cx="2895600" cy="273844"/>
          </a:xfrm>
          <a:prstGeom prst="rect">
            <a:avLst/>
          </a:prstGeom>
        </p:spPr>
        <p:txBody>
          <a:bodyPr lIns="68576" tIns="34289" rIns="68576" bIns="34289"/>
          <a:lstStyle/>
          <a:p>
            <a:pPr fontAlgn="base">
              <a:spcBef>
                <a:spcPct val="0"/>
              </a:spcBef>
              <a:spcAft>
                <a:spcPct val="0"/>
              </a:spcAft>
            </a:pPr>
            <a:endParaRPr lang="zh-CN" altLang="en-US">
              <a:solidFill>
                <a:prstClr val="black"/>
              </a:solidFill>
              <a:ea typeface="宋体" panose="02010600030101010101" pitchFamily="2" charset="-122"/>
            </a:endParaRPr>
          </a:p>
        </p:txBody>
      </p:sp>
      <p:sp>
        <p:nvSpPr>
          <p:cNvPr id="5" name="灯片编号占位符 4"/>
          <p:cNvSpPr>
            <a:spLocks noGrp="1"/>
          </p:cNvSpPr>
          <p:nvPr>
            <p:ph type="sldNum" sz="quarter" idx="12"/>
          </p:nvPr>
        </p:nvSpPr>
        <p:spPr>
          <a:xfrm>
            <a:off x="6553202" y="4767265"/>
            <a:ext cx="2133600" cy="273844"/>
          </a:xfrm>
          <a:prstGeom prst="rect">
            <a:avLst/>
          </a:prstGeom>
        </p:spPr>
        <p:txBody>
          <a:bodyPr lIns="68576" tIns="34289" rIns="68576" bIns="34289"/>
          <a:lstStyle/>
          <a:p>
            <a:pPr fontAlgn="base">
              <a:spcBef>
                <a:spcPct val="0"/>
              </a:spcBef>
              <a:spcAft>
                <a:spcPct val="0"/>
              </a:spcAft>
            </a:pPr>
            <a:fld id="{0C913308-F349-4B6D-A68A-DD1791B4A57B}" type="slidenum">
              <a:rPr lang="zh-CN" altLang="en-US" smtClean="0">
                <a:solidFill>
                  <a:prstClr val="black"/>
                </a:solidFill>
                <a:ea typeface="宋体" panose="02010600030101010101" pitchFamily="2" charset="-122"/>
              </a:rPr>
              <a:pPr fontAlgn="base">
                <a:spcBef>
                  <a:spcPct val="0"/>
                </a:spcBef>
                <a:spcAft>
                  <a:spcPct val="0"/>
                </a:spcAft>
              </a:pPr>
              <a:t>‹#›</a:t>
            </a:fld>
            <a:endParaRPr lang="zh-CN" altLang="en-US">
              <a:solidFill>
                <a:prstClr val="black"/>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7.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8.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3" tIns="45711" rIns="91423" bIns="45711"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1" y="1200151"/>
            <a:ext cx="8229600" cy="3394472"/>
          </a:xfrm>
          <a:prstGeom prst="rect">
            <a:avLst/>
          </a:prstGeom>
        </p:spPr>
        <p:txBody>
          <a:bodyPr vert="horz" lIns="91423" tIns="45711" rIns="91423" bIns="4571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5"/>
            <a:ext cx="2133600" cy="273844"/>
          </a:xfrm>
          <a:prstGeom prst="rect">
            <a:avLst/>
          </a:prstGeom>
        </p:spPr>
        <p:txBody>
          <a:bodyPr vert="horz" lIns="91423" tIns="45711" rIns="91423" bIns="45711" rtlCol="0" anchor="ctr"/>
          <a:lstStyle>
            <a:lvl1pPr algn="l">
              <a:defRPr sz="1200">
                <a:solidFill>
                  <a:schemeClr val="tx1">
                    <a:tint val="75000"/>
                  </a:schemeClr>
                </a:solidFill>
              </a:defRPr>
            </a:lvl1pPr>
          </a:lstStyle>
          <a:p>
            <a:fld id="{C52176E8-6A48-4E97-9525-644DD04CCE4C}" type="datetimeFigureOut">
              <a:rPr lang="zh-CN" altLang="en-US" smtClean="0"/>
              <a:pPr/>
              <a:t>2022/10/11</a:t>
            </a:fld>
            <a:endParaRPr lang="zh-CN" altLang="en-US"/>
          </a:p>
        </p:txBody>
      </p:sp>
      <p:sp>
        <p:nvSpPr>
          <p:cNvPr id="5" name="页脚占位符 4"/>
          <p:cNvSpPr>
            <a:spLocks noGrp="1"/>
          </p:cNvSpPr>
          <p:nvPr>
            <p:ph type="ftr" sz="quarter" idx="3"/>
          </p:nvPr>
        </p:nvSpPr>
        <p:spPr>
          <a:xfrm>
            <a:off x="3124201" y="4767265"/>
            <a:ext cx="2895600" cy="273844"/>
          </a:xfrm>
          <a:prstGeom prst="rect">
            <a:avLst/>
          </a:prstGeom>
        </p:spPr>
        <p:txBody>
          <a:bodyPr vert="horz" lIns="91423" tIns="45711" rIns="91423" bIns="45711"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2" y="4767265"/>
            <a:ext cx="2133600" cy="273844"/>
          </a:xfrm>
          <a:prstGeom prst="rect">
            <a:avLst/>
          </a:prstGeom>
        </p:spPr>
        <p:txBody>
          <a:bodyPr vert="horz" lIns="91423" tIns="45711" rIns="91423" bIns="45711" rtlCol="0" anchor="ctr"/>
          <a:lstStyle>
            <a:lvl1pPr algn="r">
              <a:defRPr sz="1200">
                <a:solidFill>
                  <a:schemeClr val="tx1">
                    <a:tint val="75000"/>
                  </a:schemeClr>
                </a:solidFill>
              </a:defRPr>
            </a:lvl1pPr>
          </a:lstStyle>
          <a:p>
            <a:fld id="{24427728-8E1F-439A-92FD-E286EC42A1E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p:push dir="u"/>
  </p:transition>
  <p:timing>
    <p:tnLst>
      <p:par>
        <p:cTn id="1" dur="indefinite" restart="never" nodeType="tmRoot"/>
      </p:par>
    </p:tnLst>
  </p:timing>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l="-10000" r="-10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0965"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165"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2365"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599565"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6765"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l="-10000" r="-10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cover dir="rd"/>
  </p:transition>
  <p:timing>
    <p:tnLst>
      <p:par>
        <p:cTn id="1" dur="indefinite" restart="never" nodeType="tmRoot"/>
      </p:par>
    </p:tnLst>
  </p:timing>
  <p:txStyles>
    <p:titleStyle>
      <a:lvl1pPr algn="ctr" defTabSz="913765" rtl="0" eaLnBrk="1" latinLnBrk="0" hangingPunct="1">
        <a:lnSpc>
          <a:spcPts val="5795"/>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3765"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2365" indent="-228600" algn="l" defTabSz="913765"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599565" indent="-228600" algn="l" defTabSz="913765"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6765" indent="-228600" algn="l" defTabSz="913765"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3330" indent="-228600" algn="l" defTabSz="913765"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0530" indent="-228600" algn="l" defTabSz="913765"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7730" indent="-228600" algn="l" defTabSz="913765"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4930" indent="-228600" algn="l" defTabSz="913765"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5414" y="3046"/>
            <a:ext cx="9133171" cy="5137408"/>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3" tIns="45711" rIns="91423" bIns="45711"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1" y="1200151"/>
            <a:ext cx="8229600" cy="3394472"/>
          </a:xfrm>
          <a:prstGeom prst="rect">
            <a:avLst/>
          </a:prstGeom>
        </p:spPr>
        <p:txBody>
          <a:bodyPr vert="horz" lIns="91423" tIns="45711" rIns="91423" bIns="4571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5"/>
            <a:ext cx="2133600" cy="273844"/>
          </a:xfrm>
          <a:prstGeom prst="rect">
            <a:avLst/>
          </a:prstGeom>
        </p:spPr>
        <p:txBody>
          <a:bodyPr vert="horz" lIns="91423" tIns="45711" rIns="91423" bIns="45711" rtlCol="0" anchor="ctr"/>
          <a:lstStyle>
            <a:lvl1pPr algn="l">
              <a:defRPr sz="1200">
                <a:solidFill>
                  <a:schemeClr val="tx1">
                    <a:tint val="75000"/>
                  </a:schemeClr>
                </a:solidFill>
              </a:defRPr>
            </a:lvl1p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1" y="4767265"/>
            <a:ext cx="2895600" cy="273844"/>
          </a:xfrm>
          <a:prstGeom prst="rect">
            <a:avLst/>
          </a:prstGeom>
        </p:spPr>
        <p:txBody>
          <a:bodyPr vert="horz" lIns="91423" tIns="45711" rIns="91423" bIns="4571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2" y="4767265"/>
            <a:ext cx="2133600" cy="273844"/>
          </a:xfrm>
          <a:prstGeom prst="rect">
            <a:avLst/>
          </a:prstGeom>
        </p:spPr>
        <p:txBody>
          <a:bodyPr vert="horz" lIns="91423" tIns="45711" rIns="91423" bIns="45711" rtlCol="0" anchor="ctr"/>
          <a:lstStyle>
            <a:lvl1pPr algn="r">
              <a:defRPr sz="1200">
                <a:solidFill>
                  <a:schemeClr val="tx1">
                    <a:tint val="75000"/>
                  </a:schemeClr>
                </a:solidFill>
              </a:defRPr>
            </a:lvl1p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spd="slow">
    <p:push dir="u"/>
  </p:transition>
  <p:timing>
    <p:tnLst>
      <p:par>
        <p:cTn id="1" dur="indefinite" restart="never" nodeType="tmRoot"/>
      </p:par>
    </p:tnLst>
  </p:timing>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3" tIns="45711" rIns="91423" bIns="45711"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1" y="1200151"/>
            <a:ext cx="8229600" cy="3394472"/>
          </a:xfrm>
          <a:prstGeom prst="rect">
            <a:avLst/>
          </a:prstGeom>
        </p:spPr>
        <p:txBody>
          <a:bodyPr vert="horz" lIns="91423" tIns="45711" rIns="91423" bIns="4571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5"/>
            <a:ext cx="2133600" cy="273844"/>
          </a:xfrm>
          <a:prstGeom prst="rect">
            <a:avLst/>
          </a:prstGeom>
        </p:spPr>
        <p:txBody>
          <a:bodyPr vert="horz" lIns="91423" tIns="45711" rIns="91423" bIns="45711" rtlCol="0" anchor="ctr"/>
          <a:lstStyle>
            <a:lvl1pPr algn="l">
              <a:defRPr sz="1200">
                <a:solidFill>
                  <a:schemeClr val="tx1">
                    <a:tint val="75000"/>
                  </a:schemeClr>
                </a:solidFill>
              </a:defRPr>
            </a:lvl1p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1" y="4767265"/>
            <a:ext cx="2895600" cy="273844"/>
          </a:xfrm>
          <a:prstGeom prst="rect">
            <a:avLst/>
          </a:prstGeom>
        </p:spPr>
        <p:txBody>
          <a:bodyPr vert="horz" lIns="91423" tIns="45711" rIns="91423" bIns="4571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2" y="4767265"/>
            <a:ext cx="2133600" cy="273844"/>
          </a:xfrm>
          <a:prstGeom prst="rect">
            <a:avLst/>
          </a:prstGeom>
        </p:spPr>
        <p:txBody>
          <a:bodyPr vert="horz" lIns="91423" tIns="45711" rIns="91423" bIns="45711" rtlCol="0" anchor="ctr"/>
          <a:lstStyle>
            <a:lvl1pPr algn="r">
              <a:defRPr sz="1200">
                <a:solidFill>
                  <a:schemeClr val="tx1">
                    <a:tint val="75000"/>
                  </a:schemeClr>
                </a:solidFill>
              </a:defRPr>
            </a:lvl1p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ransition spd="slow">
    <p:push dir="u"/>
  </p:transition>
  <p:timing>
    <p:tnLst>
      <p:par>
        <p:cTn id="1" dur="indefinite" restart="never" nodeType="tmRoot"/>
      </p:par>
    </p:tnLst>
  </p:timing>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3" tIns="45711" rIns="91423" bIns="45711"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1" y="1200151"/>
            <a:ext cx="8229600" cy="3394472"/>
          </a:xfrm>
          <a:prstGeom prst="rect">
            <a:avLst/>
          </a:prstGeom>
        </p:spPr>
        <p:txBody>
          <a:bodyPr vert="horz" lIns="91423" tIns="45711" rIns="91423" bIns="4571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5"/>
            <a:ext cx="2133600" cy="273844"/>
          </a:xfrm>
          <a:prstGeom prst="rect">
            <a:avLst/>
          </a:prstGeom>
        </p:spPr>
        <p:txBody>
          <a:bodyPr vert="horz" lIns="91423" tIns="45711" rIns="91423" bIns="45711" rtlCol="0" anchor="ctr"/>
          <a:lstStyle>
            <a:lvl1pPr algn="l">
              <a:defRPr sz="1200">
                <a:solidFill>
                  <a:schemeClr val="tx1">
                    <a:tint val="75000"/>
                  </a:schemeClr>
                </a:solidFill>
              </a:defRPr>
            </a:lvl1pPr>
          </a:lstStyle>
          <a:p>
            <a:fld id="{C52176E8-6A48-4E97-9525-644DD04CCE4C}" type="datetimeFigureOut">
              <a:rPr lang="zh-CN" altLang="en-US" smtClean="0">
                <a:solidFill>
                  <a:prstClr val="black">
                    <a:tint val="75000"/>
                  </a:prstClr>
                </a:solidFill>
              </a:rPr>
              <a:pPr/>
              <a:t>2022/10/11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1" y="4767265"/>
            <a:ext cx="2895600" cy="273844"/>
          </a:xfrm>
          <a:prstGeom prst="rect">
            <a:avLst/>
          </a:prstGeom>
        </p:spPr>
        <p:txBody>
          <a:bodyPr vert="horz" lIns="91423" tIns="45711" rIns="91423" bIns="4571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2" y="4767265"/>
            <a:ext cx="2133600" cy="273844"/>
          </a:xfrm>
          <a:prstGeom prst="rect">
            <a:avLst/>
          </a:prstGeom>
        </p:spPr>
        <p:txBody>
          <a:bodyPr vert="horz" lIns="91423" tIns="45711" rIns="91423" bIns="45711" rtlCol="0" anchor="ctr"/>
          <a:lstStyle>
            <a:lvl1pPr algn="r">
              <a:defRPr sz="1200">
                <a:solidFill>
                  <a:schemeClr val="tx1">
                    <a:tint val="75000"/>
                  </a:schemeClr>
                </a:solidFill>
              </a:defRPr>
            </a:lvl1pPr>
          </a:lstStyle>
          <a:p>
            <a:fld id="{24427728-8E1F-439A-92FD-E286EC42A1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ransition spd="slow">
    <p:push dir="u"/>
  </p:transition>
  <p:timing>
    <p:tnLst>
      <p:par>
        <p:cTn id="1" dur="indefinite" restart="never" nodeType="tmRoot"/>
      </p:par>
    </p:tnLst>
  </p:timing>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46FCD33-EACA-4902-B88F-44DB2FE7E335}" type="datetimeFigureOut">
              <a:rPr lang="zh-CN" altLang="en-US" smtClean="0">
                <a:solidFill>
                  <a:prstClr val="black">
                    <a:tint val="75000"/>
                  </a:prstClr>
                </a:solidFill>
              </a:rPr>
              <a:pPr defTabSz="914400"/>
              <a:t>2022/10/11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081F58-5F54-48AF-9089-08FFC3FC9381}"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slideLayout" Target="../slideLayouts/slideLayout8.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tags" Target="../tags/tag28.xml"/><Relationship Id="rId7" Type="http://schemas.openxmlformats.org/officeDocument/2006/relationships/notesSlide" Target="../notesSlides/notesSlide13.xml"/><Relationship Id="rId12" Type="http://schemas.openxmlformats.org/officeDocument/2006/relationships/image" Target="../media/image2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xml"/><Relationship Id="rId11" Type="http://schemas.openxmlformats.org/officeDocument/2006/relationships/image" Target="../media/image21.png"/><Relationship Id="rId5" Type="http://schemas.openxmlformats.org/officeDocument/2006/relationships/tags" Target="../tags/tag30.xml"/><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tags" Target="../tags/tag29.xml"/><Relationship Id="rId9" Type="http://schemas.openxmlformats.org/officeDocument/2006/relationships/image" Target="../media/image19.jpe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8.xml"/><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1.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A_淘宝店chenying0907出品 333"/>
          <p:cNvSpPr/>
          <p:nvPr>
            <p:custDataLst>
              <p:tags r:id="rId1"/>
            </p:custDataLst>
          </p:nvPr>
        </p:nvSpPr>
        <p:spPr>
          <a:xfrm>
            <a:off x="1256584" y="3729487"/>
            <a:ext cx="677676" cy="677500"/>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sp>
        <p:nvSpPr>
          <p:cNvPr id="335" name="PA_淘宝店chenying0907出品 334"/>
          <p:cNvSpPr/>
          <p:nvPr>
            <p:custDataLst>
              <p:tags r:id="rId2"/>
            </p:custDataLst>
          </p:nvPr>
        </p:nvSpPr>
        <p:spPr>
          <a:xfrm>
            <a:off x="5792040" y="1283443"/>
            <a:ext cx="274777" cy="27470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grpSp>
        <p:nvGrpSpPr>
          <p:cNvPr id="336" name="PA_淘宝店chenying0907出品 335"/>
          <p:cNvGrpSpPr/>
          <p:nvPr>
            <p:custDataLst>
              <p:tags r:id="rId3"/>
            </p:custDataLst>
          </p:nvPr>
        </p:nvGrpSpPr>
        <p:grpSpPr>
          <a:xfrm>
            <a:off x="3216987" y="4440463"/>
            <a:ext cx="301060" cy="300982"/>
            <a:chOff x="304800" y="673100"/>
            <a:chExt cx="4000500" cy="4000500"/>
          </a:xfrm>
          <a:effectLst>
            <a:outerShdw blurRad="381000" dist="152400" dir="8100000" algn="tr" rotWithShape="0">
              <a:prstClr val="black">
                <a:alpha val="70000"/>
              </a:prstClr>
            </a:outerShdw>
          </a:effectLst>
        </p:grpSpPr>
        <p:sp>
          <p:nvSpPr>
            <p:cNvPr id="337" name="同心圆 3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38" name="淘宝店chenying0907出品 33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39" name="PA_淘宝店chenying0907出品 338"/>
          <p:cNvGrpSpPr/>
          <p:nvPr>
            <p:custDataLst>
              <p:tags r:id="rId4"/>
            </p:custDataLst>
          </p:nvPr>
        </p:nvGrpSpPr>
        <p:grpSpPr>
          <a:xfrm>
            <a:off x="6889149" y="823088"/>
            <a:ext cx="623903" cy="623741"/>
            <a:chOff x="304800" y="673100"/>
            <a:chExt cx="4000500" cy="4000500"/>
          </a:xfrm>
          <a:effectLst>
            <a:outerShdw blurRad="317500" dist="190500" dir="8100000" algn="tr" rotWithShape="0">
              <a:prstClr val="black">
                <a:alpha val="50000"/>
              </a:prstClr>
            </a:outerShdw>
          </a:effectLst>
        </p:grpSpPr>
        <p:sp>
          <p:nvSpPr>
            <p:cNvPr id="340" name="同心圆 3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41" name="淘宝店chenying0907出品 34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42" name="PA_淘宝店chenying0907出品 341"/>
          <p:cNvGrpSpPr/>
          <p:nvPr>
            <p:custDataLst>
              <p:tags r:id="rId5"/>
            </p:custDataLst>
          </p:nvPr>
        </p:nvGrpSpPr>
        <p:grpSpPr>
          <a:xfrm>
            <a:off x="2098096" y="4423119"/>
            <a:ext cx="219777" cy="219720"/>
            <a:chOff x="304800" y="673100"/>
            <a:chExt cx="4000500" cy="4000500"/>
          </a:xfrm>
          <a:effectLst>
            <a:outerShdw blurRad="381000" dist="152400" dir="8100000" algn="tr" rotWithShape="0">
              <a:prstClr val="black">
                <a:alpha val="70000"/>
              </a:prstClr>
            </a:outerShdw>
          </a:effectLst>
        </p:grpSpPr>
        <p:sp>
          <p:nvSpPr>
            <p:cNvPr id="343" name="同心圆 3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44" name="淘宝店chenying0907出品 34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45" name="PA_淘宝店chenying0907出品 344"/>
          <p:cNvGrpSpPr/>
          <p:nvPr>
            <p:custDataLst>
              <p:tags r:id="rId6"/>
            </p:custDataLst>
          </p:nvPr>
        </p:nvGrpSpPr>
        <p:grpSpPr>
          <a:xfrm>
            <a:off x="773524" y="3229931"/>
            <a:ext cx="287919" cy="287844"/>
            <a:chOff x="304800" y="673100"/>
            <a:chExt cx="4000500" cy="4000500"/>
          </a:xfrm>
          <a:effectLst>
            <a:outerShdw blurRad="381000" dist="152400" dir="8100000" algn="tr" rotWithShape="0">
              <a:prstClr val="black">
                <a:alpha val="70000"/>
              </a:prstClr>
            </a:outerShdw>
          </a:effectLst>
        </p:grpSpPr>
        <p:sp>
          <p:nvSpPr>
            <p:cNvPr id="346" name="同心圆 3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47" name="淘宝店chenying0907出品 34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348" name="PA_淘宝店chenying0907出品 347"/>
          <p:cNvSpPr/>
          <p:nvPr>
            <p:custDataLst>
              <p:tags r:id="rId7"/>
            </p:custDataLst>
          </p:nvPr>
        </p:nvSpPr>
        <p:spPr>
          <a:xfrm>
            <a:off x="8111731" y="823087"/>
            <a:ext cx="274777" cy="27470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sp>
        <p:nvSpPr>
          <p:cNvPr id="349" name="PA_淘宝店chenying0907出品 348"/>
          <p:cNvSpPr/>
          <p:nvPr>
            <p:custDataLst>
              <p:tags r:id="rId8"/>
            </p:custDataLst>
          </p:nvPr>
        </p:nvSpPr>
        <p:spPr>
          <a:xfrm>
            <a:off x="3024240" y="3866380"/>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grpSp>
        <p:nvGrpSpPr>
          <p:cNvPr id="350" name="PA_淘宝店chenying0907出品 349"/>
          <p:cNvGrpSpPr/>
          <p:nvPr>
            <p:custDataLst>
              <p:tags r:id="rId9"/>
            </p:custDataLst>
          </p:nvPr>
        </p:nvGrpSpPr>
        <p:grpSpPr>
          <a:xfrm>
            <a:off x="3600311" y="4148748"/>
            <a:ext cx="452191" cy="452073"/>
            <a:chOff x="304800" y="673100"/>
            <a:chExt cx="4000500" cy="4000500"/>
          </a:xfrm>
          <a:effectLst>
            <a:outerShdw blurRad="317500" dist="190500" dir="8100000" algn="tr" rotWithShape="0">
              <a:prstClr val="black">
                <a:alpha val="50000"/>
              </a:prstClr>
            </a:outerShdw>
          </a:effectLst>
        </p:grpSpPr>
        <p:sp>
          <p:nvSpPr>
            <p:cNvPr id="351" name="同心圆 3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52" name="淘宝店chenying0907出品 3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53" name="PA_淘宝店chenying0907出品 352"/>
          <p:cNvGrpSpPr/>
          <p:nvPr>
            <p:custDataLst>
              <p:tags r:id="rId10"/>
            </p:custDataLst>
          </p:nvPr>
        </p:nvGrpSpPr>
        <p:grpSpPr>
          <a:xfrm>
            <a:off x="288290" y="1765300"/>
            <a:ext cx="8790305" cy="1258570"/>
            <a:chOff x="4304043" y="1286668"/>
            <a:chExt cx="3837944" cy="2757793"/>
          </a:xfrm>
          <a:effectLst>
            <a:outerShdw blurRad="381000" dist="254000" dir="8100000" algn="tr" rotWithShape="0">
              <a:prstClr val="black">
                <a:alpha val="40000"/>
              </a:prstClr>
            </a:outerShdw>
          </a:effectLst>
        </p:grpSpPr>
        <p:sp>
          <p:nvSpPr>
            <p:cNvPr id="354" name="圆角淘宝店chenying0907出品 35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latin typeface="微软雅黑" panose="020B0503020204020204" pitchFamily="34" charset="-122"/>
              </a:endParaRPr>
            </a:p>
          </p:txBody>
        </p:sp>
        <p:sp>
          <p:nvSpPr>
            <p:cNvPr id="355" name="圆角淘宝店chenying0907出品 354"/>
            <p:cNvSpPr/>
            <p:nvPr/>
          </p:nvSpPr>
          <p:spPr>
            <a:xfrm>
              <a:off x="4351930" y="1373339"/>
              <a:ext cx="376460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latin typeface="微软雅黑" panose="020B0503020204020204" pitchFamily="34" charset="-122"/>
              </a:endParaRPr>
            </a:p>
          </p:txBody>
        </p:sp>
      </p:grpSp>
      <p:sp>
        <p:nvSpPr>
          <p:cNvPr id="356" name="PA_淘宝店chenying0907出品 355"/>
          <p:cNvSpPr/>
          <p:nvPr>
            <p:custDataLst>
              <p:tags r:id="rId11"/>
            </p:custDataLst>
          </p:nvPr>
        </p:nvSpPr>
        <p:spPr>
          <a:xfrm>
            <a:off x="479793" y="4313969"/>
            <a:ext cx="379661" cy="379562"/>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grpSp>
        <p:nvGrpSpPr>
          <p:cNvPr id="357" name="PA_淘宝店chenying0907出品 356"/>
          <p:cNvGrpSpPr/>
          <p:nvPr>
            <p:custDataLst>
              <p:tags r:id="rId12"/>
            </p:custDataLst>
          </p:nvPr>
        </p:nvGrpSpPr>
        <p:grpSpPr>
          <a:xfrm>
            <a:off x="2479789" y="3698806"/>
            <a:ext cx="301060" cy="300982"/>
            <a:chOff x="304800" y="673100"/>
            <a:chExt cx="4000500" cy="4000500"/>
          </a:xfrm>
          <a:effectLst>
            <a:outerShdw blurRad="381000" dist="152400" dir="8100000" algn="tr" rotWithShape="0">
              <a:prstClr val="black">
                <a:alpha val="70000"/>
              </a:prstClr>
            </a:outerShdw>
          </a:effectLst>
        </p:grpSpPr>
        <p:sp>
          <p:nvSpPr>
            <p:cNvPr id="358" name="同心圆 3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59" name="淘宝店chenying0907出品 35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60" name="PA_淘宝店chenying0907出品 359"/>
          <p:cNvGrpSpPr/>
          <p:nvPr>
            <p:custDataLst>
              <p:tags r:id="rId13"/>
            </p:custDataLst>
          </p:nvPr>
        </p:nvGrpSpPr>
        <p:grpSpPr>
          <a:xfrm>
            <a:off x="6804203" y="263701"/>
            <a:ext cx="219777" cy="219720"/>
            <a:chOff x="304800" y="673100"/>
            <a:chExt cx="4000500" cy="4000500"/>
          </a:xfrm>
          <a:effectLst>
            <a:outerShdw blurRad="381000" dist="152400" dir="8100000" algn="tr" rotWithShape="0">
              <a:prstClr val="black">
                <a:alpha val="70000"/>
              </a:prstClr>
            </a:outerShdw>
          </a:effectLst>
        </p:grpSpPr>
        <p:sp>
          <p:nvSpPr>
            <p:cNvPr id="361" name="同心圆 3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62" name="淘宝店chenying0907出品 36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63" name="PA_淘宝店chenying0907出品 362"/>
          <p:cNvGrpSpPr/>
          <p:nvPr>
            <p:custDataLst>
              <p:tags r:id="rId14"/>
            </p:custDataLst>
          </p:nvPr>
        </p:nvGrpSpPr>
        <p:grpSpPr>
          <a:xfrm>
            <a:off x="5120099" y="847111"/>
            <a:ext cx="287919" cy="287844"/>
            <a:chOff x="304800" y="673100"/>
            <a:chExt cx="4000500" cy="4000500"/>
          </a:xfrm>
          <a:effectLst>
            <a:outerShdw blurRad="381000" dist="152400" dir="8100000" algn="tr" rotWithShape="0">
              <a:prstClr val="black">
                <a:alpha val="70000"/>
              </a:prstClr>
            </a:outerShdw>
          </a:effectLst>
        </p:grpSpPr>
        <p:sp>
          <p:nvSpPr>
            <p:cNvPr id="364" name="同心圆 3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65" name="淘宝店chenying0907出品 36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366" name="PA_淘宝店chenying0907出品 365"/>
          <p:cNvSpPr/>
          <p:nvPr>
            <p:custDataLst>
              <p:tags r:id="rId15"/>
            </p:custDataLst>
          </p:nvPr>
        </p:nvSpPr>
        <p:spPr>
          <a:xfrm>
            <a:off x="6504896" y="588514"/>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grpSp>
        <p:nvGrpSpPr>
          <p:cNvPr id="367" name="PA_淘宝店chenying0907出品 366"/>
          <p:cNvGrpSpPr/>
          <p:nvPr>
            <p:custDataLst>
              <p:tags r:id="rId16"/>
            </p:custDataLst>
          </p:nvPr>
        </p:nvGrpSpPr>
        <p:grpSpPr>
          <a:xfrm>
            <a:off x="4837929" y="1283447"/>
            <a:ext cx="727904" cy="727715"/>
            <a:chOff x="304800" y="673100"/>
            <a:chExt cx="4000500" cy="4000500"/>
          </a:xfrm>
          <a:effectLst>
            <a:outerShdw blurRad="317500" dist="190500" dir="8100000" algn="tr" rotWithShape="0">
              <a:prstClr val="black">
                <a:alpha val="50000"/>
              </a:prstClr>
            </a:outerShdw>
          </a:effectLst>
        </p:grpSpPr>
        <p:sp>
          <p:nvSpPr>
            <p:cNvPr id="368" name="同心圆 3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69" name="淘宝店chenying0907出品 36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grpSp>
        <p:nvGrpSpPr>
          <p:cNvPr id="370" name="PA_淘宝店chenying0907出品 369"/>
          <p:cNvGrpSpPr/>
          <p:nvPr>
            <p:custDataLst>
              <p:tags r:id="rId17"/>
            </p:custDataLst>
          </p:nvPr>
        </p:nvGrpSpPr>
        <p:grpSpPr>
          <a:xfrm>
            <a:off x="7944187" y="381911"/>
            <a:ext cx="287919" cy="287844"/>
            <a:chOff x="304800" y="673100"/>
            <a:chExt cx="4000500" cy="4000500"/>
          </a:xfrm>
          <a:effectLst>
            <a:outerShdw blurRad="381000" dist="152400" dir="8100000" algn="tr" rotWithShape="0">
              <a:prstClr val="black">
                <a:alpha val="70000"/>
              </a:prstClr>
            </a:outerShdw>
          </a:effectLst>
        </p:grpSpPr>
        <p:sp>
          <p:nvSpPr>
            <p:cNvPr id="371" name="同心圆 3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endParaRPr>
            </a:p>
          </p:txBody>
        </p:sp>
        <p:sp>
          <p:nvSpPr>
            <p:cNvPr id="372" name="淘宝店chenying0907出品 37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373" name="PA_淘宝店chenying0907出品 372"/>
          <p:cNvSpPr/>
          <p:nvPr>
            <p:custDataLst>
              <p:tags r:id="rId18"/>
            </p:custDataLst>
          </p:nvPr>
        </p:nvSpPr>
        <p:spPr>
          <a:xfrm>
            <a:off x="468250" y="3091180"/>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8" rIns="68573" bIns="34288" rtlCol="0" anchor="ctr"/>
          <a:lstStyle/>
          <a:p>
            <a:pPr algn="ctr" fontAlgn="base">
              <a:spcBef>
                <a:spcPct val="0"/>
              </a:spcBef>
              <a:spcAft>
                <a:spcPct val="0"/>
              </a:spcAft>
            </a:pPr>
            <a:endParaRPr lang="zh-CN" altLang="en-US">
              <a:solidFill>
                <a:prstClr val="white"/>
              </a:solidFill>
            </a:endParaRPr>
          </a:p>
        </p:txBody>
      </p:sp>
      <p:sp>
        <p:nvSpPr>
          <p:cNvPr id="374" name="PA_淘宝店chenying0907出品 55"/>
          <p:cNvSpPr txBox="1"/>
          <p:nvPr>
            <p:custDataLst>
              <p:tags r:id="rId19"/>
            </p:custDataLst>
          </p:nvPr>
        </p:nvSpPr>
        <p:spPr>
          <a:xfrm>
            <a:off x="539434" y="2049887"/>
            <a:ext cx="8365490" cy="482600"/>
          </a:xfrm>
          <a:prstGeom prst="rect">
            <a:avLst/>
          </a:prstGeom>
          <a:noFill/>
        </p:spPr>
        <p:txBody>
          <a:bodyPr wrap="none" lIns="68573" tIns="34288" rIns="68573" bIns="34288" rtlCol="0">
            <a:spAutoFit/>
          </a:bodyPr>
          <a:lstStyle/>
          <a:p>
            <a:pPr algn="l" fontAlgn="base">
              <a:spcBef>
                <a:spcPct val="0"/>
              </a:spcBef>
              <a:spcAft>
                <a:spcPct val="0"/>
              </a:spcAft>
            </a:pPr>
            <a:r>
              <a:rPr lang="zh-CN" altLang="en-US" sz="2700" b="1" dirty="0">
                <a:solidFill>
                  <a:srgbClr val="C00000"/>
                </a:solidFill>
                <a:effectLst>
                  <a:innerShdw blurRad="63500" dist="50800" dir="18900000">
                    <a:prstClr val="black">
                      <a:alpha val="50000"/>
                    </a:prstClr>
                  </a:innerShdw>
                </a:effectLst>
                <a:latin typeface="微软雅黑" panose="020B0503020204020204" pitchFamily="34" charset="-122"/>
              </a:rPr>
              <a:t>指向小学英语核心素养的课堂“深度学习”的实践研究</a:t>
            </a:r>
          </a:p>
        </p:txBody>
      </p:sp>
      <p:sp>
        <p:nvSpPr>
          <p:cNvPr id="375" name="PA_淘宝店chenying0907出品 56"/>
          <p:cNvSpPr txBox="1"/>
          <p:nvPr>
            <p:custDataLst>
              <p:tags r:id="rId20"/>
            </p:custDataLst>
          </p:nvPr>
        </p:nvSpPr>
        <p:spPr>
          <a:xfrm>
            <a:off x="4208538" y="2571338"/>
            <a:ext cx="2832282" cy="392415"/>
          </a:xfrm>
          <a:prstGeom prst="rect">
            <a:avLst/>
          </a:prstGeom>
          <a:noFill/>
        </p:spPr>
        <p:txBody>
          <a:bodyPr wrap="none" lIns="68573" tIns="34288" rIns="68573" bIns="34288" rtlCol="0">
            <a:spAutoFit/>
          </a:bodyPr>
          <a:lstStyle/>
          <a:p>
            <a:pPr algn="ctr" defTabSz="913765" fontAlgn="base">
              <a:spcBef>
                <a:spcPct val="0"/>
              </a:spcBef>
              <a:spcAft>
                <a:spcPct val="0"/>
              </a:spcAft>
            </a:pPr>
            <a:r>
              <a:rPr lang="zh-CN" altLang="en-US" sz="2100" dirty="0">
                <a:solidFill>
                  <a:srgbClr val="080808"/>
                </a:solidFill>
                <a:latin typeface="微软雅黑" panose="020B0503020204020204" pitchFamily="34" charset="-122"/>
                <a:sym typeface="微软雅黑" panose="020B0503020204020204" pitchFamily="34" charset="-122"/>
              </a:rPr>
              <a:t>课题研究中期评估报告</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334"/>
                                        </p:tgtEl>
                                        <p:attrNameLst>
                                          <p:attrName>style.visibility</p:attrName>
                                        </p:attrNameLst>
                                      </p:cBhvr>
                                      <p:to>
                                        <p:strVal val="visible"/>
                                      </p:to>
                                    </p:set>
                                  </p:childTnLst>
                                </p:cTn>
                              </p:par>
                              <p:par>
                                <p:cTn id="7" presetID="53" presetClass="entr" presetSubtype="16" fill="hold" grpId="1" nodeType="withEffect">
                                  <p:stCondLst>
                                    <p:cond delay="200"/>
                                  </p:stCondLst>
                                  <p:childTnLst>
                                    <p:set>
                                      <p:cBhvr>
                                        <p:cTn id="8" dur="1" fill="hold">
                                          <p:stCondLst>
                                            <p:cond delay="0"/>
                                          </p:stCondLst>
                                        </p:cTn>
                                        <p:tgtEl>
                                          <p:spTgt spid="334"/>
                                        </p:tgtEl>
                                        <p:attrNameLst>
                                          <p:attrName>style.visibility</p:attrName>
                                        </p:attrNameLst>
                                      </p:cBhvr>
                                      <p:to>
                                        <p:strVal val="visible"/>
                                      </p:to>
                                    </p:set>
                                    <p:anim calcmode="lin" valueType="num">
                                      <p:cBhvr>
                                        <p:cTn id="9" dur="500" fill="hold"/>
                                        <p:tgtEl>
                                          <p:spTgt spid="334"/>
                                        </p:tgtEl>
                                        <p:attrNameLst>
                                          <p:attrName>ppt_w</p:attrName>
                                        </p:attrNameLst>
                                      </p:cBhvr>
                                      <p:tavLst>
                                        <p:tav tm="0">
                                          <p:val>
                                            <p:fltVal val="0"/>
                                          </p:val>
                                        </p:tav>
                                        <p:tav tm="100000">
                                          <p:val>
                                            <p:strVal val="#ppt_w"/>
                                          </p:val>
                                        </p:tav>
                                      </p:tavLst>
                                    </p:anim>
                                    <p:anim calcmode="lin" valueType="num">
                                      <p:cBhvr>
                                        <p:cTn id="10" dur="500" fill="hold"/>
                                        <p:tgtEl>
                                          <p:spTgt spid="334"/>
                                        </p:tgtEl>
                                        <p:attrNameLst>
                                          <p:attrName>ppt_h</p:attrName>
                                        </p:attrNameLst>
                                      </p:cBhvr>
                                      <p:tavLst>
                                        <p:tav tm="0">
                                          <p:val>
                                            <p:fltVal val="0"/>
                                          </p:val>
                                        </p:tav>
                                        <p:tav tm="100000">
                                          <p:val>
                                            <p:strVal val="#ppt_h"/>
                                          </p:val>
                                        </p:tav>
                                      </p:tavLst>
                                    </p:anim>
                                    <p:animEffect transition="in" filter="fade">
                                      <p:cBhvr>
                                        <p:cTn id="11" dur="500"/>
                                        <p:tgtEl>
                                          <p:spTgt spid="334"/>
                                        </p:tgtEl>
                                      </p:cBhvr>
                                    </p:animEffect>
                                  </p:childTnLst>
                                </p:cTn>
                              </p:par>
                              <p:par>
                                <p:cTn id="12" presetID="64" presetClass="path" presetSubtype="0" fill="hold" grpId="2" nodeType="withEffect">
                                  <p:stCondLst>
                                    <p:cond delay="200"/>
                                  </p:stCondLst>
                                  <p:childTnLst>
                                    <p:animMotion origin="layout" path="M 8.33333E-7 -7.40741E-7 L 0.05121 -0.31451 " pathEditMode="relative" rAng="0" ptsTypes="AA">
                                      <p:cBhvr>
                                        <p:cTn id="13" dur="500" spd="-100000" fill="hold"/>
                                        <p:tgtEl>
                                          <p:spTgt spid="334"/>
                                        </p:tgtEl>
                                        <p:attrNameLst>
                                          <p:attrName>ppt_x</p:attrName>
                                          <p:attrName>ppt_y</p:attrName>
                                        </p:attrNameLst>
                                      </p:cBhvr>
                                      <p:rCtr x="2552" y="-15741"/>
                                    </p:animMotion>
                                  </p:childTnLst>
                                </p:cTn>
                              </p:par>
                              <p:par>
                                <p:cTn id="14" presetID="1" presetClass="entr" presetSubtype="0" fill="hold" nodeType="withEffect">
                                  <p:stCondLst>
                                    <p:cond delay="600"/>
                                  </p:stCondLst>
                                  <p:childTnLst>
                                    <p:set>
                                      <p:cBhvr>
                                        <p:cTn id="15" dur="1" fill="hold">
                                          <p:stCondLst>
                                            <p:cond delay="0"/>
                                          </p:stCondLst>
                                        </p:cTn>
                                        <p:tgtEl>
                                          <p:spTgt spid="336"/>
                                        </p:tgtEl>
                                        <p:attrNameLst>
                                          <p:attrName>style.visibility</p:attrName>
                                        </p:attrNameLst>
                                      </p:cBhvr>
                                      <p:to>
                                        <p:strVal val="visible"/>
                                      </p:to>
                                    </p:set>
                                  </p:childTnLst>
                                </p:cTn>
                              </p:par>
                              <p:par>
                                <p:cTn id="16" presetID="53" presetClass="entr" presetSubtype="16" fill="hold" nodeType="withEffect">
                                  <p:stCondLst>
                                    <p:cond delay="600"/>
                                  </p:stCondLst>
                                  <p:childTnLst>
                                    <p:set>
                                      <p:cBhvr>
                                        <p:cTn id="17" dur="1" fill="hold">
                                          <p:stCondLst>
                                            <p:cond delay="0"/>
                                          </p:stCondLst>
                                        </p:cTn>
                                        <p:tgtEl>
                                          <p:spTgt spid="336"/>
                                        </p:tgtEl>
                                        <p:attrNameLst>
                                          <p:attrName>style.visibility</p:attrName>
                                        </p:attrNameLst>
                                      </p:cBhvr>
                                      <p:to>
                                        <p:strVal val="visible"/>
                                      </p:to>
                                    </p:set>
                                    <p:anim calcmode="lin" valueType="num">
                                      <p:cBhvr>
                                        <p:cTn id="18" dur="500" fill="hold"/>
                                        <p:tgtEl>
                                          <p:spTgt spid="336"/>
                                        </p:tgtEl>
                                        <p:attrNameLst>
                                          <p:attrName>ppt_w</p:attrName>
                                        </p:attrNameLst>
                                      </p:cBhvr>
                                      <p:tavLst>
                                        <p:tav tm="0">
                                          <p:val>
                                            <p:fltVal val="0"/>
                                          </p:val>
                                        </p:tav>
                                        <p:tav tm="100000">
                                          <p:val>
                                            <p:strVal val="#ppt_w"/>
                                          </p:val>
                                        </p:tav>
                                      </p:tavLst>
                                    </p:anim>
                                    <p:anim calcmode="lin" valueType="num">
                                      <p:cBhvr>
                                        <p:cTn id="19" dur="500" fill="hold"/>
                                        <p:tgtEl>
                                          <p:spTgt spid="336"/>
                                        </p:tgtEl>
                                        <p:attrNameLst>
                                          <p:attrName>ppt_h</p:attrName>
                                        </p:attrNameLst>
                                      </p:cBhvr>
                                      <p:tavLst>
                                        <p:tav tm="0">
                                          <p:val>
                                            <p:fltVal val="0"/>
                                          </p:val>
                                        </p:tav>
                                        <p:tav tm="100000">
                                          <p:val>
                                            <p:strVal val="#ppt_h"/>
                                          </p:val>
                                        </p:tav>
                                      </p:tavLst>
                                    </p:anim>
                                    <p:animEffect transition="in" filter="fade">
                                      <p:cBhvr>
                                        <p:cTn id="20" dur="500"/>
                                        <p:tgtEl>
                                          <p:spTgt spid="336"/>
                                        </p:tgtEl>
                                      </p:cBhvr>
                                    </p:animEffect>
                                  </p:childTnLst>
                                </p:cTn>
                              </p:par>
                              <p:par>
                                <p:cTn id="21" presetID="64" presetClass="path" presetSubtype="0" fill="hold" nodeType="withEffect">
                                  <p:stCondLst>
                                    <p:cond delay="600"/>
                                  </p:stCondLst>
                                  <p:childTnLst>
                                    <p:animMotion origin="layout" path="M 8.33333E-7 -2.59259E-6 L -0.13889 -0.41882 " pathEditMode="relative" rAng="0" ptsTypes="AA">
                                      <p:cBhvr>
                                        <p:cTn id="22" dur="500" spd="-100000" fill="hold"/>
                                        <p:tgtEl>
                                          <p:spTgt spid="336"/>
                                        </p:tgtEl>
                                        <p:attrNameLst>
                                          <p:attrName>ppt_x</p:attrName>
                                          <p:attrName>ppt_y</p:attrName>
                                        </p:attrNameLst>
                                      </p:cBhvr>
                                      <p:rCtr x="-6944" y="-20957"/>
                                    </p:animMotion>
                                  </p:childTnLst>
                                </p:cTn>
                              </p:par>
                              <p:par>
                                <p:cTn id="23" presetID="1" presetClass="entr" presetSubtype="0" fill="hold" nodeType="withEffect">
                                  <p:stCondLst>
                                    <p:cond delay="200"/>
                                  </p:stCondLst>
                                  <p:childTnLst>
                                    <p:set>
                                      <p:cBhvr>
                                        <p:cTn id="24" dur="1" fill="hold">
                                          <p:stCondLst>
                                            <p:cond delay="0"/>
                                          </p:stCondLst>
                                        </p:cTn>
                                        <p:tgtEl>
                                          <p:spTgt spid="342"/>
                                        </p:tgtEl>
                                        <p:attrNameLst>
                                          <p:attrName>style.visibility</p:attrName>
                                        </p:attrNameLst>
                                      </p:cBhvr>
                                      <p:to>
                                        <p:strVal val="visible"/>
                                      </p:to>
                                    </p:set>
                                  </p:childTnLst>
                                </p:cTn>
                              </p:par>
                              <p:par>
                                <p:cTn id="25" presetID="53" presetClass="entr" presetSubtype="16" fill="hold" nodeType="withEffect">
                                  <p:stCondLst>
                                    <p:cond delay="20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par>
                                <p:cTn id="30" presetID="64" presetClass="path" presetSubtype="0" fill="hold" nodeType="withEffect">
                                  <p:stCondLst>
                                    <p:cond delay="200"/>
                                  </p:stCondLst>
                                  <p:childTnLst>
                                    <p:animMotion origin="layout" path="M -3.05556E-6 -1.48148E-6 L -0.0125 -0.41667 " pathEditMode="relative" rAng="0" ptsTypes="AA">
                                      <p:cBhvr>
                                        <p:cTn id="31" dur="500" spd="-100000" fill="hold"/>
                                        <p:tgtEl>
                                          <p:spTgt spid="342"/>
                                        </p:tgtEl>
                                        <p:attrNameLst>
                                          <p:attrName>ppt_x</p:attrName>
                                          <p:attrName>ppt_y</p:attrName>
                                        </p:attrNameLst>
                                      </p:cBhvr>
                                      <p:rCtr x="-625" y="-20833"/>
                                    </p:animMotion>
                                  </p:childTnLst>
                                </p:cTn>
                              </p:par>
                              <p:par>
                                <p:cTn id="32" presetID="1" presetClass="entr" presetSubtype="0" fill="hold" grpId="0" nodeType="withEffect">
                                  <p:stCondLst>
                                    <p:cond delay="600"/>
                                  </p:stCondLst>
                                  <p:childTnLst>
                                    <p:set>
                                      <p:cBhvr>
                                        <p:cTn id="33" dur="1" fill="hold">
                                          <p:stCondLst>
                                            <p:cond delay="0"/>
                                          </p:stCondLst>
                                        </p:cTn>
                                        <p:tgtEl>
                                          <p:spTgt spid="349"/>
                                        </p:tgtEl>
                                        <p:attrNameLst>
                                          <p:attrName>style.visibility</p:attrName>
                                        </p:attrNameLst>
                                      </p:cBhvr>
                                      <p:to>
                                        <p:strVal val="visible"/>
                                      </p:to>
                                    </p:set>
                                  </p:childTnLst>
                                </p:cTn>
                              </p:par>
                              <p:par>
                                <p:cTn id="34" presetID="53" presetClass="entr" presetSubtype="16" fill="hold" grpId="1" nodeType="withEffect">
                                  <p:stCondLst>
                                    <p:cond delay="600"/>
                                  </p:stCondLst>
                                  <p:childTnLst>
                                    <p:set>
                                      <p:cBhvr>
                                        <p:cTn id="35" dur="1" fill="hold">
                                          <p:stCondLst>
                                            <p:cond delay="0"/>
                                          </p:stCondLst>
                                        </p:cTn>
                                        <p:tgtEl>
                                          <p:spTgt spid="349"/>
                                        </p:tgtEl>
                                        <p:attrNameLst>
                                          <p:attrName>style.visibility</p:attrName>
                                        </p:attrNameLst>
                                      </p:cBhvr>
                                      <p:to>
                                        <p:strVal val="visible"/>
                                      </p:to>
                                    </p:set>
                                    <p:anim calcmode="lin" valueType="num">
                                      <p:cBhvr>
                                        <p:cTn id="36" dur="500" fill="hold"/>
                                        <p:tgtEl>
                                          <p:spTgt spid="349"/>
                                        </p:tgtEl>
                                        <p:attrNameLst>
                                          <p:attrName>ppt_w</p:attrName>
                                        </p:attrNameLst>
                                      </p:cBhvr>
                                      <p:tavLst>
                                        <p:tav tm="0">
                                          <p:val>
                                            <p:fltVal val="0"/>
                                          </p:val>
                                        </p:tav>
                                        <p:tav tm="100000">
                                          <p:val>
                                            <p:strVal val="#ppt_w"/>
                                          </p:val>
                                        </p:tav>
                                      </p:tavLst>
                                    </p:anim>
                                    <p:anim calcmode="lin" valueType="num">
                                      <p:cBhvr>
                                        <p:cTn id="37" dur="500" fill="hold"/>
                                        <p:tgtEl>
                                          <p:spTgt spid="349"/>
                                        </p:tgtEl>
                                        <p:attrNameLst>
                                          <p:attrName>ppt_h</p:attrName>
                                        </p:attrNameLst>
                                      </p:cBhvr>
                                      <p:tavLst>
                                        <p:tav tm="0">
                                          <p:val>
                                            <p:fltVal val="0"/>
                                          </p:val>
                                        </p:tav>
                                        <p:tav tm="100000">
                                          <p:val>
                                            <p:strVal val="#ppt_h"/>
                                          </p:val>
                                        </p:tav>
                                      </p:tavLst>
                                    </p:anim>
                                    <p:animEffect transition="in" filter="fade">
                                      <p:cBhvr>
                                        <p:cTn id="38" dur="500"/>
                                        <p:tgtEl>
                                          <p:spTgt spid="349"/>
                                        </p:tgtEl>
                                      </p:cBhvr>
                                    </p:animEffect>
                                  </p:childTnLst>
                                </p:cTn>
                              </p:par>
                              <p:par>
                                <p:cTn id="39" presetID="64" presetClass="path" presetSubtype="0" fill="hold" grpId="2" nodeType="withEffect">
                                  <p:stCondLst>
                                    <p:cond delay="600"/>
                                  </p:stCondLst>
                                  <p:childTnLst>
                                    <p:animMotion origin="layout" path="M -4.44444E-6 -3.45679E-6 L -0.10381 -0.2787 " pathEditMode="relative" rAng="0" ptsTypes="AA">
                                      <p:cBhvr>
                                        <p:cTn id="40" dur="500" spd="-100000" fill="hold"/>
                                        <p:tgtEl>
                                          <p:spTgt spid="349"/>
                                        </p:tgtEl>
                                        <p:attrNameLst>
                                          <p:attrName>ppt_x</p:attrName>
                                          <p:attrName>ppt_y</p:attrName>
                                        </p:attrNameLst>
                                      </p:cBhvr>
                                      <p:rCtr x="-5191" y="-13951"/>
                                    </p:animMotion>
                                  </p:childTnLst>
                                </p:cTn>
                              </p:par>
                              <p:par>
                                <p:cTn id="41" presetID="1" presetClass="entr" presetSubtype="0" fill="hold" nodeType="withEffect">
                                  <p:stCondLst>
                                    <p:cond delay="400"/>
                                  </p:stCondLst>
                                  <p:childTnLst>
                                    <p:set>
                                      <p:cBhvr>
                                        <p:cTn id="42" dur="1" fill="hold">
                                          <p:stCondLst>
                                            <p:cond delay="0"/>
                                          </p:stCondLst>
                                        </p:cTn>
                                        <p:tgtEl>
                                          <p:spTgt spid="350"/>
                                        </p:tgtEl>
                                        <p:attrNameLst>
                                          <p:attrName>style.visibility</p:attrName>
                                        </p:attrNameLst>
                                      </p:cBhvr>
                                      <p:to>
                                        <p:strVal val="visible"/>
                                      </p:to>
                                    </p:set>
                                  </p:childTnLst>
                                </p:cTn>
                              </p:par>
                              <p:par>
                                <p:cTn id="43" presetID="53" presetClass="entr" presetSubtype="16" fill="hold" nodeType="withEffect">
                                  <p:stCondLst>
                                    <p:cond delay="400"/>
                                  </p:stCondLst>
                                  <p:childTnLst>
                                    <p:set>
                                      <p:cBhvr>
                                        <p:cTn id="44" dur="1" fill="hold">
                                          <p:stCondLst>
                                            <p:cond delay="0"/>
                                          </p:stCondLst>
                                        </p:cTn>
                                        <p:tgtEl>
                                          <p:spTgt spid="350"/>
                                        </p:tgtEl>
                                        <p:attrNameLst>
                                          <p:attrName>style.visibility</p:attrName>
                                        </p:attrNameLst>
                                      </p:cBhvr>
                                      <p:to>
                                        <p:strVal val="visible"/>
                                      </p:to>
                                    </p:set>
                                    <p:anim calcmode="lin" valueType="num">
                                      <p:cBhvr>
                                        <p:cTn id="45" dur="500" fill="hold"/>
                                        <p:tgtEl>
                                          <p:spTgt spid="350"/>
                                        </p:tgtEl>
                                        <p:attrNameLst>
                                          <p:attrName>ppt_w</p:attrName>
                                        </p:attrNameLst>
                                      </p:cBhvr>
                                      <p:tavLst>
                                        <p:tav tm="0">
                                          <p:val>
                                            <p:fltVal val="0"/>
                                          </p:val>
                                        </p:tav>
                                        <p:tav tm="100000">
                                          <p:val>
                                            <p:strVal val="#ppt_w"/>
                                          </p:val>
                                        </p:tav>
                                      </p:tavLst>
                                    </p:anim>
                                    <p:anim calcmode="lin" valueType="num">
                                      <p:cBhvr>
                                        <p:cTn id="46" dur="500" fill="hold"/>
                                        <p:tgtEl>
                                          <p:spTgt spid="350"/>
                                        </p:tgtEl>
                                        <p:attrNameLst>
                                          <p:attrName>ppt_h</p:attrName>
                                        </p:attrNameLst>
                                      </p:cBhvr>
                                      <p:tavLst>
                                        <p:tav tm="0">
                                          <p:val>
                                            <p:fltVal val="0"/>
                                          </p:val>
                                        </p:tav>
                                        <p:tav tm="100000">
                                          <p:val>
                                            <p:strVal val="#ppt_h"/>
                                          </p:val>
                                        </p:tav>
                                      </p:tavLst>
                                    </p:anim>
                                    <p:animEffect transition="in" filter="fade">
                                      <p:cBhvr>
                                        <p:cTn id="47" dur="500"/>
                                        <p:tgtEl>
                                          <p:spTgt spid="350"/>
                                        </p:tgtEl>
                                      </p:cBhvr>
                                    </p:animEffect>
                                  </p:childTnLst>
                                </p:cTn>
                              </p:par>
                              <p:par>
                                <p:cTn id="48" presetID="64" presetClass="path" presetSubtype="0" fill="hold" nodeType="withEffect">
                                  <p:stCondLst>
                                    <p:cond delay="400"/>
                                  </p:stCondLst>
                                  <p:childTnLst>
                                    <p:animMotion origin="layout" path="M -2.77778E-6 2.71605E-6 L -0.18993 -0.35895 " pathEditMode="relative" rAng="0" ptsTypes="AA">
                                      <p:cBhvr>
                                        <p:cTn id="49" dur="500" spd="-100000" fill="hold"/>
                                        <p:tgtEl>
                                          <p:spTgt spid="350"/>
                                        </p:tgtEl>
                                        <p:attrNameLst>
                                          <p:attrName>ppt_x</p:attrName>
                                          <p:attrName>ppt_y</p:attrName>
                                        </p:attrNameLst>
                                      </p:cBhvr>
                                      <p:rCtr x="-9497" y="-17963"/>
                                    </p:animMotion>
                                  </p:childTnLst>
                                </p:cTn>
                              </p:par>
                              <p:par>
                                <p:cTn id="50" presetID="1" presetClass="entr" presetSubtype="0" fill="hold" grpId="0" nodeType="withEffect">
                                  <p:stCondLst>
                                    <p:cond delay="200"/>
                                  </p:stCondLst>
                                  <p:childTnLst>
                                    <p:set>
                                      <p:cBhvr>
                                        <p:cTn id="51" dur="1" fill="hold">
                                          <p:stCondLst>
                                            <p:cond delay="0"/>
                                          </p:stCondLst>
                                        </p:cTn>
                                        <p:tgtEl>
                                          <p:spTgt spid="356"/>
                                        </p:tgtEl>
                                        <p:attrNameLst>
                                          <p:attrName>style.visibility</p:attrName>
                                        </p:attrNameLst>
                                      </p:cBhvr>
                                      <p:to>
                                        <p:strVal val="visible"/>
                                      </p:to>
                                    </p:set>
                                  </p:childTnLst>
                                </p:cTn>
                              </p:par>
                              <p:par>
                                <p:cTn id="52" presetID="53" presetClass="entr" presetSubtype="16" fill="hold" grpId="1" nodeType="withEffect">
                                  <p:stCondLst>
                                    <p:cond delay="200"/>
                                  </p:stCondLst>
                                  <p:childTnLst>
                                    <p:set>
                                      <p:cBhvr>
                                        <p:cTn id="53" dur="1" fill="hold">
                                          <p:stCondLst>
                                            <p:cond delay="0"/>
                                          </p:stCondLst>
                                        </p:cTn>
                                        <p:tgtEl>
                                          <p:spTgt spid="356"/>
                                        </p:tgtEl>
                                        <p:attrNameLst>
                                          <p:attrName>style.visibility</p:attrName>
                                        </p:attrNameLst>
                                      </p:cBhvr>
                                      <p:to>
                                        <p:strVal val="visible"/>
                                      </p:to>
                                    </p:set>
                                    <p:anim calcmode="lin" valueType="num">
                                      <p:cBhvr>
                                        <p:cTn id="54" dur="500" fill="hold"/>
                                        <p:tgtEl>
                                          <p:spTgt spid="356"/>
                                        </p:tgtEl>
                                        <p:attrNameLst>
                                          <p:attrName>ppt_w</p:attrName>
                                        </p:attrNameLst>
                                      </p:cBhvr>
                                      <p:tavLst>
                                        <p:tav tm="0">
                                          <p:val>
                                            <p:fltVal val="0"/>
                                          </p:val>
                                        </p:tav>
                                        <p:tav tm="100000">
                                          <p:val>
                                            <p:strVal val="#ppt_w"/>
                                          </p:val>
                                        </p:tav>
                                      </p:tavLst>
                                    </p:anim>
                                    <p:anim calcmode="lin" valueType="num">
                                      <p:cBhvr>
                                        <p:cTn id="55" dur="500" fill="hold"/>
                                        <p:tgtEl>
                                          <p:spTgt spid="356"/>
                                        </p:tgtEl>
                                        <p:attrNameLst>
                                          <p:attrName>ppt_h</p:attrName>
                                        </p:attrNameLst>
                                      </p:cBhvr>
                                      <p:tavLst>
                                        <p:tav tm="0">
                                          <p:val>
                                            <p:fltVal val="0"/>
                                          </p:val>
                                        </p:tav>
                                        <p:tav tm="100000">
                                          <p:val>
                                            <p:strVal val="#ppt_h"/>
                                          </p:val>
                                        </p:tav>
                                      </p:tavLst>
                                    </p:anim>
                                    <p:animEffect transition="in" filter="fade">
                                      <p:cBhvr>
                                        <p:cTn id="56" dur="500"/>
                                        <p:tgtEl>
                                          <p:spTgt spid="356"/>
                                        </p:tgtEl>
                                      </p:cBhvr>
                                    </p:animEffect>
                                  </p:childTnLst>
                                </p:cTn>
                              </p:par>
                              <p:par>
                                <p:cTn id="57" presetID="64" presetClass="path" presetSubtype="0" fill="hold" grpId="2" nodeType="withEffect">
                                  <p:stCondLst>
                                    <p:cond delay="200"/>
                                  </p:stCondLst>
                                  <p:childTnLst>
                                    <p:animMotion origin="layout" path="M -2.77778E-7 2.71605E-6 L 0.1526 -0.4034 " pathEditMode="relative" rAng="0" ptsTypes="AA">
                                      <p:cBhvr>
                                        <p:cTn id="58" dur="500" spd="-100000" fill="hold"/>
                                        <p:tgtEl>
                                          <p:spTgt spid="356"/>
                                        </p:tgtEl>
                                        <p:attrNameLst>
                                          <p:attrName>ppt_x</p:attrName>
                                          <p:attrName>ppt_y</p:attrName>
                                        </p:attrNameLst>
                                      </p:cBhvr>
                                      <p:rCtr x="7622" y="-20185"/>
                                    </p:animMotion>
                                  </p:childTnLst>
                                </p:cTn>
                              </p:par>
                              <p:par>
                                <p:cTn id="59" presetID="1" presetClass="entr" presetSubtype="0" fill="hold" nodeType="withEffect">
                                  <p:stCondLst>
                                    <p:cond delay="0"/>
                                  </p:stCondLst>
                                  <p:childTnLst>
                                    <p:set>
                                      <p:cBhvr>
                                        <p:cTn id="60" dur="1" fill="hold">
                                          <p:stCondLst>
                                            <p:cond delay="0"/>
                                          </p:stCondLst>
                                        </p:cTn>
                                        <p:tgtEl>
                                          <p:spTgt spid="357"/>
                                        </p:tgtEl>
                                        <p:attrNameLst>
                                          <p:attrName>style.visibility</p:attrName>
                                        </p:attrNameLst>
                                      </p:cBhvr>
                                      <p:to>
                                        <p:strVal val="visible"/>
                                      </p:to>
                                    </p:set>
                                  </p:childTnLst>
                                </p:cTn>
                              </p:par>
                              <p:par>
                                <p:cTn id="61" presetID="53" presetClass="entr" presetSubtype="16" fill="hold" nodeType="withEffect">
                                  <p:stCondLst>
                                    <p:cond delay="0"/>
                                  </p:stCondLst>
                                  <p:childTnLst>
                                    <p:set>
                                      <p:cBhvr>
                                        <p:cTn id="62" dur="1" fill="hold">
                                          <p:stCondLst>
                                            <p:cond delay="0"/>
                                          </p:stCondLst>
                                        </p:cTn>
                                        <p:tgtEl>
                                          <p:spTgt spid="357"/>
                                        </p:tgtEl>
                                        <p:attrNameLst>
                                          <p:attrName>style.visibility</p:attrName>
                                        </p:attrNameLst>
                                      </p:cBhvr>
                                      <p:to>
                                        <p:strVal val="visible"/>
                                      </p:to>
                                    </p:set>
                                    <p:anim calcmode="lin" valueType="num">
                                      <p:cBhvr>
                                        <p:cTn id="63" dur="500" fill="hold"/>
                                        <p:tgtEl>
                                          <p:spTgt spid="357"/>
                                        </p:tgtEl>
                                        <p:attrNameLst>
                                          <p:attrName>ppt_w</p:attrName>
                                        </p:attrNameLst>
                                      </p:cBhvr>
                                      <p:tavLst>
                                        <p:tav tm="0">
                                          <p:val>
                                            <p:fltVal val="0"/>
                                          </p:val>
                                        </p:tav>
                                        <p:tav tm="100000">
                                          <p:val>
                                            <p:strVal val="#ppt_w"/>
                                          </p:val>
                                        </p:tav>
                                      </p:tavLst>
                                    </p:anim>
                                    <p:anim calcmode="lin" valueType="num">
                                      <p:cBhvr>
                                        <p:cTn id="64" dur="500" fill="hold"/>
                                        <p:tgtEl>
                                          <p:spTgt spid="357"/>
                                        </p:tgtEl>
                                        <p:attrNameLst>
                                          <p:attrName>ppt_h</p:attrName>
                                        </p:attrNameLst>
                                      </p:cBhvr>
                                      <p:tavLst>
                                        <p:tav tm="0">
                                          <p:val>
                                            <p:fltVal val="0"/>
                                          </p:val>
                                        </p:tav>
                                        <p:tav tm="100000">
                                          <p:val>
                                            <p:strVal val="#ppt_h"/>
                                          </p:val>
                                        </p:tav>
                                      </p:tavLst>
                                    </p:anim>
                                    <p:animEffect transition="in" filter="fade">
                                      <p:cBhvr>
                                        <p:cTn id="65" dur="500"/>
                                        <p:tgtEl>
                                          <p:spTgt spid="357"/>
                                        </p:tgtEl>
                                      </p:cBhvr>
                                    </p:animEffect>
                                  </p:childTnLst>
                                </p:cTn>
                              </p:par>
                              <p:par>
                                <p:cTn id="66" presetID="64" presetClass="path" presetSubtype="0" fill="hold" nodeType="withEffect">
                                  <p:stCondLst>
                                    <p:cond delay="0"/>
                                  </p:stCondLst>
                                  <p:childTnLst>
                                    <p:animMotion origin="layout" path="M -3.61111E-6 3.20988E-6 L -0.05121 -0.27871 " pathEditMode="relative" rAng="0" ptsTypes="AA">
                                      <p:cBhvr>
                                        <p:cTn id="67" dur="500" spd="-100000" fill="hold"/>
                                        <p:tgtEl>
                                          <p:spTgt spid="357"/>
                                        </p:tgtEl>
                                        <p:attrNameLst>
                                          <p:attrName>ppt_x</p:attrName>
                                          <p:attrName>ppt_y</p:attrName>
                                        </p:attrNameLst>
                                      </p:cBhvr>
                                      <p:rCtr x="-2569" y="-13951"/>
                                    </p:animMotion>
                                  </p:childTnLst>
                                </p:cTn>
                              </p:par>
                              <p:par>
                                <p:cTn id="68" presetID="1" presetClass="entr" presetSubtype="0" fill="hold" nodeType="withEffect">
                                  <p:stCondLst>
                                    <p:cond delay="400"/>
                                  </p:stCondLst>
                                  <p:childTnLst>
                                    <p:set>
                                      <p:cBhvr>
                                        <p:cTn id="69" dur="1" fill="hold">
                                          <p:stCondLst>
                                            <p:cond delay="0"/>
                                          </p:stCondLst>
                                        </p:cTn>
                                        <p:tgtEl>
                                          <p:spTgt spid="345"/>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345"/>
                                        </p:tgtEl>
                                        <p:attrNameLst>
                                          <p:attrName>style.visibility</p:attrName>
                                        </p:attrNameLst>
                                      </p:cBhvr>
                                      <p:to>
                                        <p:strVal val="visible"/>
                                      </p:to>
                                    </p:set>
                                    <p:anim calcmode="lin" valueType="num">
                                      <p:cBhvr>
                                        <p:cTn id="72" dur="500" fill="hold"/>
                                        <p:tgtEl>
                                          <p:spTgt spid="345"/>
                                        </p:tgtEl>
                                        <p:attrNameLst>
                                          <p:attrName>ppt_w</p:attrName>
                                        </p:attrNameLst>
                                      </p:cBhvr>
                                      <p:tavLst>
                                        <p:tav tm="0">
                                          <p:val>
                                            <p:fltVal val="0"/>
                                          </p:val>
                                        </p:tav>
                                        <p:tav tm="100000">
                                          <p:val>
                                            <p:strVal val="#ppt_w"/>
                                          </p:val>
                                        </p:tav>
                                      </p:tavLst>
                                    </p:anim>
                                    <p:anim calcmode="lin" valueType="num">
                                      <p:cBhvr>
                                        <p:cTn id="73" dur="500" fill="hold"/>
                                        <p:tgtEl>
                                          <p:spTgt spid="345"/>
                                        </p:tgtEl>
                                        <p:attrNameLst>
                                          <p:attrName>ppt_h</p:attrName>
                                        </p:attrNameLst>
                                      </p:cBhvr>
                                      <p:tavLst>
                                        <p:tav tm="0">
                                          <p:val>
                                            <p:fltVal val="0"/>
                                          </p:val>
                                        </p:tav>
                                        <p:tav tm="100000">
                                          <p:val>
                                            <p:strVal val="#ppt_h"/>
                                          </p:val>
                                        </p:tav>
                                      </p:tavLst>
                                    </p:anim>
                                    <p:animEffect transition="in" filter="fade">
                                      <p:cBhvr>
                                        <p:cTn id="74" dur="500"/>
                                        <p:tgtEl>
                                          <p:spTgt spid="345"/>
                                        </p:tgtEl>
                                      </p:cBhvr>
                                    </p:animEffect>
                                  </p:childTnLst>
                                </p:cTn>
                              </p:par>
                              <p:par>
                                <p:cTn id="75" presetID="64" presetClass="path" presetSubtype="0" fill="hold" nodeType="withEffect">
                                  <p:stCondLst>
                                    <p:cond delay="400"/>
                                  </p:stCondLst>
                                  <p:childTnLst>
                                    <p:animMotion origin="layout" path="M 2.77778E-6 -4.19753E-6 L 0.13021 -0.19259 " pathEditMode="relative" rAng="0" ptsTypes="AA">
                                      <p:cBhvr>
                                        <p:cTn id="76" dur="500" spd="-100000" fill="hold"/>
                                        <p:tgtEl>
                                          <p:spTgt spid="345"/>
                                        </p:tgtEl>
                                        <p:attrNameLst>
                                          <p:attrName>ppt_x</p:attrName>
                                          <p:attrName>ppt_y</p:attrName>
                                        </p:attrNameLst>
                                      </p:cBhvr>
                                      <p:rCtr x="6510" y="-9630"/>
                                    </p:animMotion>
                                  </p:childTnLst>
                                </p:cTn>
                              </p:par>
                              <p:par>
                                <p:cTn id="77" presetID="1" presetClass="entr" presetSubtype="0" fill="hold" grpId="0" nodeType="withEffect">
                                  <p:stCondLst>
                                    <p:cond delay="200"/>
                                  </p:stCondLst>
                                  <p:childTnLst>
                                    <p:set>
                                      <p:cBhvr>
                                        <p:cTn id="78" dur="1" fill="hold">
                                          <p:stCondLst>
                                            <p:cond delay="0"/>
                                          </p:stCondLst>
                                        </p:cTn>
                                        <p:tgtEl>
                                          <p:spTgt spid="373"/>
                                        </p:tgtEl>
                                        <p:attrNameLst>
                                          <p:attrName>style.visibility</p:attrName>
                                        </p:attrNameLst>
                                      </p:cBhvr>
                                      <p:to>
                                        <p:strVal val="visible"/>
                                      </p:to>
                                    </p:set>
                                  </p:childTnLst>
                                </p:cTn>
                              </p:par>
                              <p:par>
                                <p:cTn id="79" presetID="53" presetClass="entr" presetSubtype="16" fill="hold" grpId="1" nodeType="withEffect">
                                  <p:stCondLst>
                                    <p:cond delay="200"/>
                                  </p:stCondLst>
                                  <p:childTnLst>
                                    <p:set>
                                      <p:cBhvr>
                                        <p:cTn id="80" dur="1" fill="hold">
                                          <p:stCondLst>
                                            <p:cond delay="0"/>
                                          </p:stCondLst>
                                        </p:cTn>
                                        <p:tgtEl>
                                          <p:spTgt spid="373"/>
                                        </p:tgtEl>
                                        <p:attrNameLst>
                                          <p:attrName>style.visibility</p:attrName>
                                        </p:attrNameLst>
                                      </p:cBhvr>
                                      <p:to>
                                        <p:strVal val="visible"/>
                                      </p:to>
                                    </p:set>
                                    <p:anim calcmode="lin" valueType="num">
                                      <p:cBhvr>
                                        <p:cTn id="81" dur="500" fill="hold"/>
                                        <p:tgtEl>
                                          <p:spTgt spid="373"/>
                                        </p:tgtEl>
                                        <p:attrNameLst>
                                          <p:attrName>ppt_w</p:attrName>
                                        </p:attrNameLst>
                                      </p:cBhvr>
                                      <p:tavLst>
                                        <p:tav tm="0">
                                          <p:val>
                                            <p:fltVal val="0"/>
                                          </p:val>
                                        </p:tav>
                                        <p:tav tm="100000">
                                          <p:val>
                                            <p:strVal val="#ppt_w"/>
                                          </p:val>
                                        </p:tav>
                                      </p:tavLst>
                                    </p:anim>
                                    <p:anim calcmode="lin" valueType="num">
                                      <p:cBhvr>
                                        <p:cTn id="82" dur="500" fill="hold"/>
                                        <p:tgtEl>
                                          <p:spTgt spid="373"/>
                                        </p:tgtEl>
                                        <p:attrNameLst>
                                          <p:attrName>ppt_h</p:attrName>
                                        </p:attrNameLst>
                                      </p:cBhvr>
                                      <p:tavLst>
                                        <p:tav tm="0">
                                          <p:val>
                                            <p:fltVal val="0"/>
                                          </p:val>
                                        </p:tav>
                                        <p:tav tm="100000">
                                          <p:val>
                                            <p:strVal val="#ppt_h"/>
                                          </p:val>
                                        </p:tav>
                                      </p:tavLst>
                                    </p:anim>
                                    <p:animEffect transition="in" filter="fade">
                                      <p:cBhvr>
                                        <p:cTn id="83" dur="500"/>
                                        <p:tgtEl>
                                          <p:spTgt spid="373"/>
                                        </p:tgtEl>
                                      </p:cBhvr>
                                    </p:animEffect>
                                  </p:childTnLst>
                                </p:cTn>
                              </p:par>
                              <p:par>
                                <p:cTn id="84" presetID="1" presetClass="entr" presetSubtype="0" fill="hold" nodeType="withEffect">
                                  <p:stCondLst>
                                    <p:cond delay="200"/>
                                  </p:stCondLst>
                                  <p:childTnLst>
                                    <p:set>
                                      <p:cBhvr>
                                        <p:cTn id="85" dur="1" fill="hold">
                                          <p:stCondLst>
                                            <p:cond delay="0"/>
                                          </p:stCondLst>
                                        </p:cTn>
                                        <p:tgtEl>
                                          <p:spTgt spid="367"/>
                                        </p:tgtEl>
                                        <p:attrNameLst>
                                          <p:attrName>style.visibility</p:attrName>
                                        </p:attrNameLst>
                                      </p:cBhvr>
                                      <p:to>
                                        <p:strVal val="visible"/>
                                      </p:to>
                                    </p:set>
                                  </p:childTnLst>
                                </p:cTn>
                              </p:par>
                              <p:par>
                                <p:cTn id="86" presetID="53" presetClass="entr" presetSubtype="16" fill="hold" nodeType="withEffect">
                                  <p:stCondLst>
                                    <p:cond delay="200"/>
                                  </p:stCondLst>
                                  <p:childTnLst>
                                    <p:set>
                                      <p:cBhvr>
                                        <p:cTn id="87" dur="1" fill="hold">
                                          <p:stCondLst>
                                            <p:cond delay="0"/>
                                          </p:stCondLst>
                                        </p:cTn>
                                        <p:tgtEl>
                                          <p:spTgt spid="367"/>
                                        </p:tgtEl>
                                        <p:attrNameLst>
                                          <p:attrName>style.visibility</p:attrName>
                                        </p:attrNameLst>
                                      </p:cBhvr>
                                      <p:to>
                                        <p:strVal val="visible"/>
                                      </p:to>
                                    </p:set>
                                    <p:anim calcmode="lin" valueType="num">
                                      <p:cBhvr>
                                        <p:cTn id="88" dur="500" fill="hold"/>
                                        <p:tgtEl>
                                          <p:spTgt spid="367"/>
                                        </p:tgtEl>
                                        <p:attrNameLst>
                                          <p:attrName>ppt_w</p:attrName>
                                        </p:attrNameLst>
                                      </p:cBhvr>
                                      <p:tavLst>
                                        <p:tav tm="0">
                                          <p:val>
                                            <p:fltVal val="0"/>
                                          </p:val>
                                        </p:tav>
                                        <p:tav tm="100000">
                                          <p:val>
                                            <p:strVal val="#ppt_w"/>
                                          </p:val>
                                        </p:tav>
                                      </p:tavLst>
                                    </p:anim>
                                    <p:anim calcmode="lin" valueType="num">
                                      <p:cBhvr>
                                        <p:cTn id="89" dur="500" fill="hold"/>
                                        <p:tgtEl>
                                          <p:spTgt spid="367"/>
                                        </p:tgtEl>
                                        <p:attrNameLst>
                                          <p:attrName>ppt_h</p:attrName>
                                        </p:attrNameLst>
                                      </p:cBhvr>
                                      <p:tavLst>
                                        <p:tav tm="0">
                                          <p:val>
                                            <p:fltVal val="0"/>
                                          </p:val>
                                        </p:tav>
                                        <p:tav tm="100000">
                                          <p:val>
                                            <p:strVal val="#ppt_h"/>
                                          </p:val>
                                        </p:tav>
                                      </p:tavLst>
                                    </p:anim>
                                    <p:animEffect transition="in" filter="fade">
                                      <p:cBhvr>
                                        <p:cTn id="90" dur="500"/>
                                        <p:tgtEl>
                                          <p:spTgt spid="367"/>
                                        </p:tgtEl>
                                      </p:cBhvr>
                                    </p:animEffect>
                                  </p:childTnLst>
                                </p:cTn>
                              </p:par>
                              <p:par>
                                <p:cTn id="91" presetID="42" presetClass="path" presetSubtype="0" fill="hold" nodeType="withEffect">
                                  <p:stCondLst>
                                    <p:cond delay="200"/>
                                  </p:stCondLst>
                                  <p:childTnLst>
                                    <p:animMotion origin="layout" path="M -3.61111E-6 -1.7284E-6 L 0.14375 0.17222 " pathEditMode="relative" rAng="0" ptsTypes="AA">
                                      <p:cBhvr>
                                        <p:cTn id="92" dur="500" spd="-100000" fill="hold"/>
                                        <p:tgtEl>
                                          <p:spTgt spid="367"/>
                                        </p:tgtEl>
                                        <p:attrNameLst>
                                          <p:attrName>ppt_x</p:attrName>
                                          <p:attrName>ppt_y</p:attrName>
                                        </p:attrNameLst>
                                      </p:cBhvr>
                                      <p:rCtr x="7187" y="8611"/>
                                    </p:animMotion>
                                  </p:childTnLst>
                                </p:cTn>
                              </p:par>
                              <p:par>
                                <p:cTn id="93" presetID="1" presetClass="entr" presetSubtype="0" fill="hold" nodeType="withEffect">
                                  <p:stCondLst>
                                    <p:cond delay="600"/>
                                  </p:stCondLst>
                                  <p:childTnLst>
                                    <p:set>
                                      <p:cBhvr>
                                        <p:cTn id="94" dur="1" fill="hold">
                                          <p:stCondLst>
                                            <p:cond delay="0"/>
                                          </p:stCondLst>
                                        </p:cTn>
                                        <p:tgtEl>
                                          <p:spTgt spid="363"/>
                                        </p:tgtEl>
                                        <p:attrNameLst>
                                          <p:attrName>style.visibility</p:attrName>
                                        </p:attrNameLst>
                                      </p:cBhvr>
                                      <p:to>
                                        <p:strVal val="visible"/>
                                      </p:to>
                                    </p:set>
                                  </p:childTnLst>
                                </p:cTn>
                              </p:par>
                              <p:par>
                                <p:cTn id="95" presetID="53" presetClass="entr" presetSubtype="16" fill="hold" nodeType="withEffect">
                                  <p:stCondLst>
                                    <p:cond delay="600"/>
                                  </p:stCondLst>
                                  <p:childTnLst>
                                    <p:set>
                                      <p:cBhvr>
                                        <p:cTn id="96" dur="1" fill="hold">
                                          <p:stCondLst>
                                            <p:cond delay="0"/>
                                          </p:stCondLst>
                                        </p:cTn>
                                        <p:tgtEl>
                                          <p:spTgt spid="363"/>
                                        </p:tgtEl>
                                        <p:attrNameLst>
                                          <p:attrName>style.visibility</p:attrName>
                                        </p:attrNameLst>
                                      </p:cBhvr>
                                      <p:to>
                                        <p:strVal val="visible"/>
                                      </p:to>
                                    </p:set>
                                    <p:anim calcmode="lin" valueType="num">
                                      <p:cBhvr>
                                        <p:cTn id="97" dur="500" fill="hold"/>
                                        <p:tgtEl>
                                          <p:spTgt spid="363"/>
                                        </p:tgtEl>
                                        <p:attrNameLst>
                                          <p:attrName>ppt_w</p:attrName>
                                        </p:attrNameLst>
                                      </p:cBhvr>
                                      <p:tavLst>
                                        <p:tav tm="0">
                                          <p:val>
                                            <p:fltVal val="0"/>
                                          </p:val>
                                        </p:tav>
                                        <p:tav tm="100000">
                                          <p:val>
                                            <p:strVal val="#ppt_w"/>
                                          </p:val>
                                        </p:tav>
                                      </p:tavLst>
                                    </p:anim>
                                    <p:anim calcmode="lin" valueType="num">
                                      <p:cBhvr>
                                        <p:cTn id="98" dur="500" fill="hold"/>
                                        <p:tgtEl>
                                          <p:spTgt spid="363"/>
                                        </p:tgtEl>
                                        <p:attrNameLst>
                                          <p:attrName>ppt_h</p:attrName>
                                        </p:attrNameLst>
                                      </p:cBhvr>
                                      <p:tavLst>
                                        <p:tav tm="0">
                                          <p:val>
                                            <p:fltVal val="0"/>
                                          </p:val>
                                        </p:tav>
                                        <p:tav tm="100000">
                                          <p:val>
                                            <p:strVal val="#ppt_h"/>
                                          </p:val>
                                        </p:tav>
                                      </p:tavLst>
                                    </p:anim>
                                    <p:animEffect transition="in" filter="fade">
                                      <p:cBhvr>
                                        <p:cTn id="99" dur="500"/>
                                        <p:tgtEl>
                                          <p:spTgt spid="363"/>
                                        </p:tgtEl>
                                      </p:cBhvr>
                                    </p:animEffect>
                                  </p:childTnLst>
                                </p:cTn>
                              </p:par>
                              <p:par>
                                <p:cTn id="100" presetID="42" presetClass="path" presetSubtype="0" fill="hold" nodeType="withEffect">
                                  <p:stCondLst>
                                    <p:cond delay="600"/>
                                  </p:stCondLst>
                                  <p:childTnLst>
                                    <p:animMotion origin="layout" path="M -4.44444E-6 -2.59259E-6 L 0.13507 0.28334 " pathEditMode="relative" rAng="0" ptsTypes="AA">
                                      <p:cBhvr>
                                        <p:cTn id="101" dur="500" spd="-100000" fill="hold"/>
                                        <p:tgtEl>
                                          <p:spTgt spid="363"/>
                                        </p:tgtEl>
                                        <p:attrNameLst>
                                          <p:attrName>ppt_x</p:attrName>
                                          <p:attrName>ppt_y</p:attrName>
                                        </p:attrNameLst>
                                      </p:cBhvr>
                                      <p:rCtr x="6753" y="14167"/>
                                    </p:animMotion>
                                  </p:childTnLst>
                                </p:cTn>
                              </p:par>
                              <p:par>
                                <p:cTn id="102" presetID="1" presetClass="entr" presetSubtype="0" fill="hold" grpId="0" nodeType="withEffect">
                                  <p:stCondLst>
                                    <p:cond delay="400"/>
                                  </p:stCondLst>
                                  <p:childTnLst>
                                    <p:set>
                                      <p:cBhvr>
                                        <p:cTn id="103" dur="1" fill="hold">
                                          <p:stCondLst>
                                            <p:cond delay="0"/>
                                          </p:stCondLst>
                                        </p:cTn>
                                        <p:tgtEl>
                                          <p:spTgt spid="335"/>
                                        </p:tgtEl>
                                        <p:attrNameLst>
                                          <p:attrName>style.visibility</p:attrName>
                                        </p:attrNameLst>
                                      </p:cBhvr>
                                      <p:to>
                                        <p:strVal val="visible"/>
                                      </p:to>
                                    </p:set>
                                  </p:childTnLst>
                                </p:cTn>
                              </p:par>
                              <p:par>
                                <p:cTn id="104" presetID="53" presetClass="entr" presetSubtype="16" fill="hold" grpId="1" nodeType="withEffect">
                                  <p:stCondLst>
                                    <p:cond delay="400"/>
                                  </p:stCondLst>
                                  <p:childTnLst>
                                    <p:set>
                                      <p:cBhvr>
                                        <p:cTn id="105" dur="1" fill="hold">
                                          <p:stCondLst>
                                            <p:cond delay="0"/>
                                          </p:stCondLst>
                                        </p:cTn>
                                        <p:tgtEl>
                                          <p:spTgt spid="335"/>
                                        </p:tgtEl>
                                        <p:attrNameLst>
                                          <p:attrName>style.visibility</p:attrName>
                                        </p:attrNameLst>
                                      </p:cBhvr>
                                      <p:to>
                                        <p:strVal val="visible"/>
                                      </p:to>
                                    </p:set>
                                    <p:anim calcmode="lin" valueType="num">
                                      <p:cBhvr>
                                        <p:cTn id="106" dur="500" fill="hold"/>
                                        <p:tgtEl>
                                          <p:spTgt spid="335"/>
                                        </p:tgtEl>
                                        <p:attrNameLst>
                                          <p:attrName>ppt_w</p:attrName>
                                        </p:attrNameLst>
                                      </p:cBhvr>
                                      <p:tavLst>
                                        <p:tav tm="0">
                                          <p:val>
                                            <p:fltVal val="0"/>
                                          </p:val>
                                        </p:tav>
                                        <p:tav tm="100000">
                                          <p:val>
                                            <p:strVal val="#ppt_w"/>
                                          </p:val>
                                        </p:tav>
                                      </p:tavLst>
                                    </p:anim>
                                    <p:anim calcmode="lin" valueType="num">
                                      <p:cBhvr>
                                        <p:cTn id="107" dur="500" fill="hold"/>
                                        <p:tgtEl>
                                          <p:spTgt spid="335"/>
                                        </p:tgtEl>
                                        <p:attrNameLst>
                                          <p:attrName>ppt_h</p:attrName>
                                        </p:attrNameLst>
                                      </p:cBhvr>
                                      <p:tavLst>
                                        <p:tav tm="0">
                                          <p:val>
                                            <p:fltVal val="0"/>
                                          </p:val>
                                        </p:tav>
                                        <p:tav tm="100000">
                                          <p:val>
                                            <p:strVal val="#ppt_h"/>
                                          </p:val>
                                        </p:tav>
                                      </p:tavLst>
                                    </p:anim>
                                    <p:animEffect transition="in" filter="fade">
                                      <p:cBhvr>
                                        <p:cTn id="108" dur="500"/>
                                        <p:tgtEl>
                                          <p:spTgt spid="335"/>
                                        </p:tgtEl>
                                      </p:cBhvr>
                                    </p:animEffect>
                                  </p:childTnLst>
                                </p:cTn>
                              </p:par>
                              <p:par>
                                <p:cTn id="109" presetID="42" presetClass="path" presetSubtype="0" fill="hold" grpId="2" nodeType="withEffect">
                                  <p:stCondLst>
                                    <p:cond delay="400"/>
                                  </p:stCondLst>
                                  <p:childTnLst>
                                    <p:animMotion origin="layout" path="M 2.5E-6 4.07407E-6 L 0.0625 0.20555 " pathEditMode="relative" rAng="0" ptsTypes="AA">
                                      <p:cBhvr>
                                        <p:cTn id="110" dur="500" spd="-100000" fill="hold"/>
                                        <p:tgtEl>
                                          <p:spTgt spid="335"/>
                                        </p:tgtEl>
                                        <p:attrNameLst>
                                          <p:attrName>ppt_x</p:attrName>
                                          <p:attrName>ppt_y</p:attrName>
                                        </p:attrNameLst>
                                      </p:cBhvr>
                                      <p:rCtr x="3125" y="10278"/>
                                    </p:animMotion>
                                  </p:childTnLst>
                                </p:cTn>
                              </p:par>
                              <p:par>
                                <p:cTn id="111" presetID="1" presetClass="entr" presetSubtype="0" fill="hold" grpId="0" nodeType="withEffect">
                                  <p:stCondLst>
                                    <p:cond delay="200"/>
                                  </p:stCondLst>
                                  <p:childTnLst>
                                    <p:set>
                                      <p:cBhvr>
                                        <p:cTn id="112" dur="1" fill="hold">
                                          <p:stCondLst>
                                            <p:cond delay="0"/>
                                          </p:stCondLst>
                                        </p:cTn>
                                        <p:tgtEl>
                                          <p:spTgt spid="366"/>
                                        </p:tgtEl>
                                        <p:attrNameLst>
                                          <p:attrName>style.visibility</p:attrName>
                                        </p:attrNameLst>
                                      </p:cBhvr>
                                      <p:to>
                                        <p:strVal val="visible"/>
                                      </p:to>
                                    </p:set>
                                  </p:childTnLst>
                                </p:cTn>
                              </p:par>
                              <p:par>
                                <p:cTn id="113" presetID="53" presetClass="entr" presetSubtype="16" fill="hold" grpId="1" nodeType="withEffect">
                                  <p:stCondLst>
                                    <p:cond delay="200"/>
                                  </p:stCondLst>
                                  <p:childTnLst>
                                    <p:set>
                                      <p:cBhvr>
                                        <p:cTn id="114" dur="1" fill="hold">
                                          <p:stCondLst>
                                            <p:cond delay="0"/>
                                          </p:stCondLst>
                                        </p:cTn>
                                        <p:tgtEl>
                                          <p:spTgt spid="366"/>
                                        </p:tgtEl>
                                        <p:attrNameLst>
                                          <p:attrName>style.visibility</p:attrName>
                                        </p:attrNameLst>
                                      </p:cBhvr>
                                      <p:to>
                                        <p:strVal val="visible"/>
                                      </p:to>
                                    </p:set>
                                    <p:anim calcmode="lin" valueType="num">
                                      <p:cBhvr>
                                        <p:cTn id="115" dur="500" fill="hold"/>
                                        <p:tgtEl>
                                          <p:spTgt spid="366"/>
                                        </p:tgtEl>
                                        <p:attrNameLst>
                                          <p:attrName>ppt_w</p:attrName>
                                        </p:attrNameLst>
                                      </p:cBhvr>
                                      <p:tavLst>
                                        <p:tav tm="0">
                                          <p:val>
                                            <p:fltVal val="0"/>
                                          </p:val>
                                        </p:tav>
                                        <p:tav tm="100000">
                                          <p:val>
                                            <p:strVal val="#ppt_w"/>
                                          </p:val>
                                        </p:tav>
                                      </p:tavLst>
                                    </p:anim>
                                    <p:anim calcmode="lin" valueType="num">
                                      <p:cBhvr>
                                        <p:cTn id="116" dur="500" fill="hold"/>
                                        <p:tgtEl>
                                          <p:spTgt spid="366"/>
                                        </p:tgtEl>
                                        <p:attrNameLst>
                                          <p:attrName>ppt_h</p:attrName>
                                        </p:attrNameLst>
                                      </p:cBhvr>
                                      <p:tavLst>
                                        <p:tav tm="0">
                                          <p:val>
                                            <p:fltVal val="0"/>
                                          </p:val>
                                        </p:tav>
                                        <p:tav tm="100000">
                                          <p:val>
                                            <p:strVal val="#ppt_h"/>
                                          </p:val>
                                        </p:tav>
                                      </p:tavLst>
                                    </p:anim>
                                    <p:animEffect transition="in" filter="fade">
                                      <p:cBhvr>
                                        <p:cTn id="117" dur="500"/>
                                        <p:tgtEl>
                                          <p:spTgt spid="366"/>
                                        </p:tgtEl>
                                      </p:cBhvr>
                                    </p:animEffect>
                                  </p:childTnLst>
                                </p:cTn>
                              </p:par>
                              <p:par>
                                <p:cTn id="118" presetID="42" presetClass="path" presetSubtype="0" fill="hold" grpId="2" nodeType="withEffect">
                                  <p:stCondLst>
                                    <p:cond delay="200"/>
                                  </p:stCondLst>
                                  <p:childTnLst>
                                    <p:animMotion origin="layout" path="M -3.61111E-6 8.64198E-7 L -0.01371 0.35 " pathEditMode="relative" rAng="0" ptsTypes="AA">
                                      <p:cBhvr>
                                        <p:cTn id="119" dur="500" spd="-100000" fill="hold"/>
                                        <p:tgtEl>
                                          <p:spTgt spid="366"/>
                                        </p:tgtEl>
                                        <p:attrNameLst>
                                          <p:attrName>ppt_x</p:attrName>
                                          <p:attrName>ppt_y</p:attrName>
                                        </p:attrNameLst>
                                      </p:cBhvr>
                                      <p:rCtr x="-694" y="17500"/>
                                    </p:animMotion>
                                  </p:childTnLst>
                                </p:cTn>
                              </p:par>
                              <p:par>
                                <p:cTn id="120" presetID="35" presetClass="path" presetSubtype="0" fill="hold" grpId="2" nodeType="withEffect">
                                  <p:stCondLst>
                                    <p:cond delay="200"/>
                                  </p:stCondLst>
                                  <p:childTnLst>
                                    <p:animMotion origin="layout" path="M -3.33333E-6 -1.60494E-6 L 0.16875 -0.04074 " pathEditMode="relative" rAng="0" ptsTypes="AA">
                                      <p:cBhvr>
                                        <p:cTn id="121" dur="500" spd="-100000" fill="hold"/>
                                        <p:tgtEl>
                                          <p:spTgt spid="373"/>
                                        </p:tgtEl>
                                        <p:attrNameLst>
                                          <p:attrName>ppt_x</p:attrName>
                                          <p:attrName>ppt_y</p:attrName>
                                        </p:attrNameLst>
                                      </p:cBhvr>
                                      <p:rCtr x="8438" y="-2037"/>
                                    </p:animMotion>
                                  </p:childTnLst>
                                </p:cTn>
                              </p:par>
                              <p:par>
                                <p:cTn id="122" presetID="1" presetClass="entr" presetSubtype="0" fill="hold" nodeType="withEffect">
                                  <p:stCondLst>
                                    <p:cond delay="600"/>
                                  </p:stCondLst>
                                  <p:childTnLst>
                                    <p:set>
                                      <p:cBhvr>
                                        <p:cTn id="123" dur="1" fill="hold">
                                          <p:stCondLst>
                                            <p:cond delay="0"/>
                                          </p:stCondLst>
                                        </p:cTn>
                                        <p:tgtEl>
                                          <p:spTgt spid="360"/>
                                        </p:tgtEl>
                                        <p:attrNameLst>
                                          <p:attrName>style.visibility</p:attrName>
                                        </p:attrNameLst>
                                      </p:cBhvr>
                                      <p:to>
                                        <p:strVal val="visible"/>
                                      </p:to>
                                    </p:set>
                                  </p:childTnLst>
                                </p:cTn>
                              </p:par>
                              <p:par>
                                <p:cTn id="124" presetID="53" presetClass="entr" presetSubtype="16" fill="hold" nodeType="withEffect">
                                  <p:stCondLst>
                                    <p:cond delay="600"/>
                                  </p:stCondLst>
                                  <p:childTnLst>
                                    <p:set>
                                      <p:cBhvr>
                                        <p:cTn id="125" dur="1" fill="hold">
                                          <p:stCondLst>
                                            <p:cond delay="0"/>
                                          </p:stCondLst>
                                        </p:cTn>
                                        <p:tgtEl>
                                          <p:spTgt spid="360"/>
                                        </p:tgtEl>
                                        <p:attrNameLst>
                                          <p:attrName>style.visibility</p:attrName>
                                        </p:attrNameLst>
                                      </p:cBhvr>
                                      <p:to>
                                        <p:strVal val="visible"/>
                                      </p:to>
                                    </p:set>
                                    <p:anim calcmode="lin" valueType="num">
                                      <p:cBhvr>
                                        <p:cTn id="126" dur="500" fill="hold"/>
                                        <p:tgtEl>
                                          <p:spTgt spid="360"/>
                                        </p:tgtEl>
                                        <p:attrNameLst>
                                          <p:attrName>ppt_w</p:attrName>
                                        </p:attrNameLst>
                                      </p:cBhvr>
                                      <p:tavLst>
                                        <p:tav tm="0">
                                          <p:val>
                                            <p:fltVal val="0"/>
                                          </p:val>
                                        </p:tav>
                                        <p:tav tm="100000">
                                          <p:val>
                                            <p:strVal val="#ppt_w"/>
                                          </p:val>
                                        </p:tav>
                                      </p:tavLst>
                                    </p:anim>
                                    <p:anim calcmode="lin" valueType="num">
                                      <p:cBhvr>
                                        <p:cTn id="127" dur="500" fill="hold"/>
                                        <p:tgtEl>
                                          <p:spTgt spid="360"/>
                                        </p:tgtEl>
                                        <p:attrNameLst>
                                          <p:attrName>ppt_h</p:attrName>
                                        </p:attrNameLst>
                                      </p:cBhvr>
                                      <p:tavLst>
                                        <p:tav tm="0">
                                          <p:val>
                                            <p:fltVal val="0"/>
                                          </p:val>
                                        </p:tav>
                                        <p:tav tm="100000">
                                          <p:val>
                                            <p:strVal val="#ppt_h"/>
                                          </p:val>
                                        </p:tav>
                                      </p:tavLst>
                                    </p:anim>
                                    <p:animEffect transition="in" filter="fade">
                                      <p:cBhvr>
                                        <p:cTn id="128" dur="500"/>
                                        <p:tgtEl>
                                          <p:spTgt spid="360"/>
                                        </p:tgtEl>
                                      </p:cBhvr>
                                    </p:animEffect>
                                  </p:childTnLst>
                                </p:cTn>
                              </p:par>
                              <p:par>
                                <p:cTn id="129" presetID="42" presetClass="path" presetSubtype="0" fill="hold" nodeType="withEffect">
                                  <p:stCondLst>
                                    <p:cond delay="600"/>
                                  </p:stCondLst>
                                  <p:childTnLst>
                                    <p:animMotion origin="layout" path="M 3.61111E-6 -8.64198E-7 L -0.04757 0.38549 " pathEditMode="relative" rAng="0" ptsTypes="AA">
                                      <p:cBhvr>
                                        <p:cTn id="130" dur="500" spd="-100000" fill="hold"/>
                                        <p:tgtEl>
                                          <p:spTgt spid="360"/>
                                        </p:tgtEl>
                                        <p:attrNameLst>
                                          <p:attrName>ppt_x</p:attrName>
                                          <p:attrName>ppt_y</p:attrName>
                                        </p:attrNameLst>
                                      </p:cBhvr>
                                      <p:rCtr x="-2378" y="19259"/>
                                    </p:animMotion>
                                  </p:childTnLst>
                                </p:cTn>
                              </p:par>
                              <p:par>
                                <p:cTn id="131" presetID="1" presetClass="entr" presetSubtype="0" fill="hold" nodeType="withEffect">
                                  <p:stCondLst>
                                    <p:cond delay="0"/>
                                  </p:stCondLst>
                                  <p:childTnLst>
                                    <p:set>
                                      <p:cBhvr>
                                        <p:cTn id="132" dur="1" fill="hold">
                                          <p:stCondLst>
                                            <p:cond delay="0"/>
                                          </p:stCondLst>
                                        </p:cTn>
                                        <p:tgtEl>
                                          <p:spTgt spid="339"/>
                                        </p:tgtEl>
                                        <p:attrNameLst>
                                          <p:attrName>style.visibility</p:attrName>
                                        </p:attrNameLst>
                                      </p:cBhvr>
                                      <p:to>
                                        <p:strVal val="visible"/>
                                      </p:to>
                                    </p:set>
                                  </p:childTnLst>
                                </p:cTn>
                              </p:par>
                              <p:par>
                                <p:cTn id="133" presetID="42" presetClass="path" presetSubtype="0" fill="hold" nodeType="withEffect">
                                  <p:stCondLst>
                                    <p:cond delay="0"/>
                                  </p:stCondLst>
                                  <p:childTnLst>
                                    <p:animMotion origin="layout" path="M 0 -3.7037E-7 L -0.0875 0.25895 " pathEditMode="relative" rAng="0" ptsTypes="AA">
                                      <p:cBhvr>
                                        <p:cTn id="134" dur="500" spd="-100000" fill="hold"/>
                                        <p:tgtEl>
                                          <p:spTgt spid="339"/>
                                        </p:tgtEl>
                                        <p:attrNameLst>
                                          <p:attrName>ppt_x</p:attrName>
                                          <p:attrName>ppt_y</p:attrName>
                                        </p:attrNameLst>
                                      </p:cBhvr>
                                      <p:rCtr x="-4375" y="12932"/>
                                    </p:animMotion>
                                  </p:childTnLst>
                                </p:cTn>
                              </p:par>
                              <p:par>
                                <p:cTn id="135" presetID="53" presetClass="entr" presetSubtype="16" fill="hold" nodeType="withEffect">
                                  <p:stCondLst>
                                    <p:cond delay="0"/>
                                  </p:stCondLst>
                                  <p:childTnLst>
                                    <p:set>
                                      <p:cBhvr>
                                        <p:cTn id="136" dur="1" fill="hold">
                                          <p:stCondLst>
                                            <p:cond delay="0"/>
                                          </p:stCondLst>
                                        </p:cTn>
                                        <p:tgtEl>
                                          <p:spTgt spid="339"/>
                                        </p:tgtEl>
                                        <p:attrNameLst>
                                          <p:attrName>style.visibility</p:attrName>
                                        </p:attrNameLst>
                                      </p:cBhvr>
                                      <p:to>
                                        <p:strVal val="visible"/>
                                      </p:to>
                                    </p:set>
                                    <p:anim calcmode="lin" valueType="num">
                                      <p:cBhvr>
                                        <p:cTn id="137" dur="500" fill="hold"/>
                                        <p:tgtEl>
                                          <p:spTgt spid="339"/>
                                        </p:tgtEl>
                                        <p:attrNameLst>
                                          <p:attrName>ppt_w</p:attrName>
                                        </p:attrNameLst>
                                      </p:cBhvr>
                                      <p:tavLst>
                                        <p:tav tm="0">
                                          <p:val>
                                            <p:fltVal val="0"/>
                                          </p:val>
                                        </p:tav>
                                        <p:tav tm="100000">
                                          <p:val>
                                            <p:strVal val="#ppt_w"/>
                                          </p:val>
                                        </p:tav>
                                      </p:tavLst>
                                    </p:anim>
                                    <p:anim calcmode="lin" valueType="num">
                                      <p:cBhvr>
                                        <p:cTn id="138" dur="500" fill="hold"/>
                                        <p:tgtEl>
                                          <p:spTgt spid="339"/>
                                        </p:tgtEl>
                                        <p:attrNameLst>
                                          <p:attrName>ppt_h</p:attrName>
                                        </p:attrNameLst>
                                      </p:cBhvr>
                                      <p:tavLst>
                                        <p:tav tm="0">
                                          <p:val>
                                            <p:fltVal val="0"/>
                                          </p:val>
                                        </p:tav>
                                        <p:tav tm="100000">
                                          <p:val>
                                            <p:strVal val="#ppt_h"/>
                                          </p:val>
                                        </p:tav>
                                      </p:tavLst>
                                    </p:anim>
                                    <p:animEffect transition="in" filter="fade">
                                      <p:cBhvr>
                                        <p:cTn id="139" dur="500"/>
                                        <p:tgtEl>
                                          <p:spTgt spid="339"/>
                                        </p:tgtEl>
                                      </p:cBhvr>
                                    </p:animEffect>
                                  </p:childTnLst>
                                </p:cTn>
                              </p:par>
                              <p:par>
                                <p:cTn id="140" presetID="1" presetClass="entr" presetSubtype="0" fill="hold" nodeType="withEffect">
                                  <p:stCondLst>
                                    <p:cond delay="400"/>
                                  </p:stCondLst>
                                  <p:childTnLst>
                                    <p:set>
                                      <p:cBhvr>
                                        <p:cTn id="141" dur="1" fill="hold">
                                          <p:stCondLst>
                                            <p:cond delay="0"/>
                                          </p:stCondLst>
                                        </p:cTn>
                                        <p:tgtEl>
                                          <p:spTgt spid="370"/>
                                        </p:tgtEl>
                                        <p:attrNameLst>
                                          <p:attrName>style.visibility</p:attrName>
                                        </p:attrNameLst>
                                      </p:cBhvr>
                                      <p:to>
                                        <p:strVal val="visible"/>
                                      </p:to>
                                    </p:set>
                                  </p:childTnLst>
                                </p:cTn>
                              </p:par>
                              <p:par>
                                <p:cTn id="142" presetID="53" presetClass="entr" presetSubtype="16" fill="hold" nodeType="withEffect">
                                  <p:stCondLst>
                                    <p:cond delay="400"/>
                                  </p:stCondLst>
                                  <p:childTnLst>
                                    <p:set>
                                      <p:cBhvr>
                                        <p:cTn id="143" dur="1" fill="hold">
                                          <p:stCondLst>
                                            <p:cond delay="0"/>
                                          </p:stCondLst>
                                        </p:cTn>
                                        <p:tgtEl>
                                          <p:spTgt spid="370"/>
                                        </p:tgtEl>
                                        <p:attrNameLst>
                                          <p:attrName>style.visibility</p:attrName>
                                        </p:attrNameLst>
                                      </p:cBhvr>
                                      <p:to>
                                        <p:strVal val="visible"/>
                                      </p:to>
                                    </p:set>
                                    <p:anim calcmode="lin" valueType="num">
                                      <p:cBhvr>
                                        <p:cTn id="144" dur="500" fill="hold"/>
                                        <p:tgtEl>
                                          <p:spTgt spid="370"/>
                                        </p:tgtEl>
                                        <p:attrNameLst>
                                          <p:attrName>ppt_w</p:attrName>
                                        </p:attrNameLst>
                                      </p:cBhvr>
                                      <p:tavLst>
                                        <p:tav tm="0">
                                          <p:val>
                                            <p:fltVal val="0"/>
                                          </p:val>
                                        </p:tav>
                                        <p:tav tm="100000">
                                          <p:val>
                                            <p:strVal val="#ppt_w"/>
                                          </p:val>
                                        </p:tav>
                                      </p:tavLst>
                                    </p:anim>
                                    <p:anim calcmode="lin" valueType="num">
                                      <p:cBhvr>
                                        <p:cTn id="145" dur="500" fill="hold"/>
                                        <p:tgtEl>
                                          <p:spTgt spid="370"/>
                                        </p:tgtEl>
                                        <p:attrNameLst>
                                          <p:attrName>ppt_h</p:attrName>
                                        </p:attrNameLst>
                                      </p:cBhvr>
                                      <p:tavLst>
                                        <p:tav tm="0">
                                          <p:val>
                                            <p:fltVal val="0"/>
                                          </p:val>
                                        </p:tav>
                                        <p:tav tm="100000">
                                          <p:val>
                                            <p:strVal val="#ppt_h"/>
                                          </p:val>
                                        </p:tav>
                                      </p:tavLst>
                                    </p:anim>
                                    <p:animEffect transition="in" filter="fade">
                                      <p:cBhvr>
                                        <p:cTn id="146" dur="500"/>
                                        <p:tgtEl>
                                          <p:spTgt spid="370"/>
                                        </p:tgtEl>
                                      </p:cBhvr>
                                    </p:animEffect>
                                  </p:childTnLst>
                                </p:cTn>
                              </p:par>
                              <p:par>
                                <p:cTn id="147" presetID="42" presetClass="path" presetSubtype="0" fill="hold" nodeType="withEffect">
                                  <p:stCondLst>
                                    <p:cond delay="400"/>
                                  </p:stCondLst>
                                  <p:childTnLst>
                                    <p:animMotion origin="layout" path="M 1.38889E-6 -4.93827E-7 L -0.18368 0.37438 " pathEditMode="relative" rAng="0" ptsTypes="AA">
                                      <p:cBhvr>
                                        <p:cTn id="148" dur="500" spd="-100000" fill="hold"/>
                                        <p:tgtEl>
                                          <p:spTgt spid="370"/>
                                        </p:tgtEl>
                                        <p:attrNameLst>
                                          <p:attrName>ppt_x</p:attrName>
                                          <p:attrName>ppt_y</p:attrName>
                                        </p:attrNameLst>
                                      </p:cBhvr>
                                      <p:rCtr x="-9184" y="18704"/>
                                    </p:animMotion>
                                  </p:childTnLst>
                                </p:cTn>
                              </p:par>
                              <p:par>
                                <p:cTn id="149" presetID="1" presetClass="entr" presetSubtype="0" fill="hold" grpId="0" nodeType="withEffect">
                                  <p:stCondLst>
                                    <p:cond delay="600"/>
                                  </p:stCondLst>
                                  <p:childTnLst>
                                    <p:set>
                                      <p:cBhvr>
                                        <p:cTn id="150" dur="1" fill="hold">
                                          <p:stCondLst>
                                            <p:cond delay="0"/>
                                          </p:stCondLst>
                                        </p:cTn>
                                        <p:tgtEl>
                                          <p:spTgt spid="348"/>
                                        </p:tgtEl>
                                        <p:attrNameLst>
                                          <p:attrName>style.visibility</p:attrName>
                                        </p:attrNameLst>
                                      </p:cBhvr>
                                      <p:to>
                                        <p:strVal val="visible"/>
                                      </p:to>
                                    </p:set>
                                  </p:childTnLst>
                                </p:cTn>
                              </p:par>
                              <p:par>
                                <p:cTn id="151" presetID="53" presetClass="entr" presetSubtype="16" fill="hold" grpId="1" nodeType="withEffect">
                                  <p:stCondLst>
                                    <p:cond delay="600"/>
                                  </p:stCondLst>
                                  <p:childTnLst>
                                    <p:set>
                                      <p:cBhvr>
                                        <p:cTn id="152" dur="1" fill="hold">
                                          <p:stCondLst>
                                            <p:cond delay="0"/>
                                          </p:stCondLst>
                                        </p:cTn>
                                        <p:tgtEl>
                                          <p:spTgt spid="348"/>
                                        </p:tgtEl>
                                        <p:attrNameLst>
                                          <p:attrName>style.visibility</p:attrName>
                                        </p:attrNameLst>
                                      </p:cBhvr>
                                      <p:to>
                                        <p:strVal val="visible"/>
                                      </p:to>
                                    </p:set>
                                    <p:anim calcmode="lin" valueType="num">
                                      <p:cBhvr>
                                        <p:cTn id="153" dur="500" fill="hold"/>
                                        <p:tgtEl>
                                          <p:spTgt spid="348"/>
                                        </p:tgtEl>
                                        <p:attrNameLst>
                                          <p:attrName>ppt_w</p:attrName>
                                        </p:attrNameLst>
                                      </p:cBhvr>
                                      <p:tavLst>
                                        <p:tav tm="0">
                                          <p:val>
                                            <p:fltVal val="0"/>
                                          </p:val>
                                        </p:tav>
                                        <p:tav tm="100000">
                                          <p:val>
                                            <p:strVal val="#ppt_w"/>
                                          </p:val>
                                        </p:tav>
                                      </p:tavLst>
                                    </p:anim>
                                    <p:anim calcmode="lin" valueType="num">
                                      <p:cBhvr>
                                        <p:cTn id="154" dur="500" fill="hold"/>
                                        <p:tgtEl>
                                          <p:spTgt spid="348"/>
                                        </p:tgtEl>
                                        <p:attrNameLst>
                                          <p:attrName>ppt_h</p:attrName>
                                        </p:attrNameLst>
                                      </p:cBhvr>
                                      <p:tavLst>
                                        <p:tav tm="0">
                                          <p:val>
                                            <p:fltVal val="0"/>
                                          </p:val>
                                        </p:tav>
                                        <p:tav tm="100000">
                                          <p:val>
                                            <p:strVal val="#ppt_h"/>
                                          </p:val>
                                        </p:tav>
                                      </p:tavLst>
                                    </p:anim>
                                    <p:animEffect transition="in" filter="fade">
                                      <p:cBhvr>
                                        <p:cTn id="155" dur="500"/>
                                        <p:tgtEl>
                                          <p:spTgt spid="348"/>
                                        </p:tgtEl>
                                      </p:cBhvr>
                                    </p:animEffect>
                                  </p:childTnLst>
                                </p:cTn>
                              </p:par>
                              <p:par>
                                <p:cTn id="156" presetID="42" presetClass="path" presetSubtype="0" fill="hold" grpId="2" nodeType="withEffect">
                                  <p:stCondLst>
                                    <p:cond delay="600"/>
                                  </p:stCondLst>
                                  <p:childTnLst>
                                    <p:animMotion origin="layout" path="M -3.33333E-6 2.46914E-7 L -0.19878 0.28333 " pathEditMode="relative" rAng="0" ptsTypes="AA">
                                      <p:cBhvr>
                                        <p:cTn id="157" dur="500" spd="-100000" fill="hold"/>
                                        <p:tgtEl>
                                          <p:spTgt spid="348"/>
                                        </p:tgtEl>
                                        <p:attrNameLst>
                                          <p:attrName>ppt_x</p:attrName>
                                          <p:attrName>ppt_y</p:attrName>
                                        </p:attrNameLst>
                                      </p:cBhvr>
                                      <p:rCtr x="-9948" y="14167"/>
                                    </p:animMotion>
                                  </p:childTnLst>
                                </p:cTn>
                              </p:par>
                            </p:childTnLst>
                          </p:cTn>
                        </p:par>
                        <p:par>
                          <p:cTn id="158" fill="hold">
                            <p:stCondLst>
                              <p:cond delay="200"/>
                            </p:stCondLst>
                            <p:childTnLst>
                              <p:par>
                                <p:cTn id="159" presetID="22" presetClass="entr" presetSubtype="8" fill="hold" nodeType="afterEffect">
                                  <p:stCondLst>
                                    <p:cond delay="0"/>
                                  </p:stCondLst>
                                  <p:childTnLst>
                                    <p:set>
                                      <p:cBhvr>
                                        <p:cTn id="160" dur="1" fill="hold">
                                          <p:stCondLst>
                                            <p:cond delay="0"/>
                                          </p:stCondLst>
                                        </p:cTn>
                                        <p:tgtEl>
                                          <p:spTgt spid="353"/>
                                        </p:tgtEl>
                                        <p:attrNameLst>
                                          <p:attrName>style.visibility</p:attrName>
                                        </p:attrNameLst>
                                      </p:cBhvr>
                                      <p:to>
                                        <p:strVal val="visible"/>
                                      </p:to>
                                    </p:set>
                                    <p:animEffect transition="in" filter="wipe(left)">
                                      <p:cBhvr>
                                        <p:cTn id="161" dur="500"/>
                                        <p:tgtEl>
                                          <p:spTgt spid="353"/>
                                        </p:tgtEl>
                                      </p:cBhvr>
                                    </p:animEffect>
                                  </p:childTnLst>
                                </p:cTn>
                              </p:par>
                            </p:childTnLst>
                          </p:cTn>
                        </p:par>
                        <p:par>
                          <p:cTn id="162" fill="hold">
                            <p:stCondLst>
                              <p:cond delay="700"/>
                            </p:stCondLst>
                            <p:childTnLst>
                              <p:par>
                                <p:cTn id="163" presetID="50" presetClass="entr" presetSubtype="0" decel="100000" fill="hold" grpId="0" nodeType="afterEffect">
                                  <p:stCondLst>
                                    <p:cond delay="0"/>
                                  </p:stCondLst>
                                  <p:childTnLst>
                                    <p:set>
                                      <p:cBhvr>
                                        <p:cTn id="164" dur="1" fill="hold">
                                          <p:stCondLst>
                                            <p:cond delay="0"/>
                                          </p:stCondLst>
                                        </p:cTn>
                                        <p:tgtEl>
                                          <p:spTgt spid="374"/>
                                        </p:tgtEl>
                                        <p:attrNameLst>
                                          <p:attrName>style.visibility</p:attrName>
                                        </p:attrNameLst>
                                      </p:cBhvr>
                                      <p:to>
                                        <p:strVal val="visible"/>
                                      </p:to>
                                    </p:set>
                                    <p:anim calcmode="lin" valueType="num">
                                      <p:cBhvr>
                                        <p:cTn id="165" dur="1000" fill="hold"/>
                                        <p:tgtEl>
                                          <p:spTgt spid="374"/>
                                        </p:tgtEl>
                                        <p:attrNameLst>
                                          <p:attrName>ppt_w</p:attrName>
                                        </p:attrNameLst>
                                      </p:cBhvr>
                                      <p:tavLst>
                                        <p:tav tm="0">
                                          <p:val>
                                            <p:strVal val="#ppt_w+.3"/>
                                          </p:val>
                                        </p:tav>
                                        <p:tav tm="100000">
                                          <p:val>
                                            <p:strVal val="#ppt_w"/>
                                          </p:val>
                                        </p:tav>
                                      </p:tavLst>
                                    </p:anim>
                                    <p:anim calcmode="lin" valueType="num">
                                      <p:cBhvr>
                                        <p:cTn id="166" dur="1000" fill="hold"/>
                                        <p:tgtEl>
                                          <p:spTgt spid="374"/>
                                        </p:tgtEl>
                                        <p:attrNameLst>
                                          <p:attrName>ppt_h</p:attrName>
                                        </p:attrNameLst>
                                      </p:cBhvr>
                                      <p:tavLst>
                                        <p:tav tm="0">
                                          <p:val>
                                            <p:strVal val="#ppt_h"/>
                                          </p:val>
                                        </p:tav>
                                        <p:tav tm="100000">
                                          <p:val>
                                            <p:strVal val="#ppt_h"/>
                                          </p:val>
                                        </p:tav>
                                      </p:tavLst>
                                    </p:anim>
                                    <p:animEffect transition="in" filter="fade">
                                      <p:cBhvr>
                                        <p:cTn id="167" dur="1000"/>
                                        <p:tgtEl>
                                          <p:spTgt spid="374"/>
                                        </p:tgtEl>
                                      </p:cBhvr>
                                    </p:animEffect>
                                  </p:childTnLst>
                                </p:cTn>
                              </p:par>
                            </p:childTnLst>
                          </p:cTn>
                        </p:par>
                        <p:par>
                          <p:cTn id="168" fill="hold">
                            <p:stCondLst>
                              <p:cond delay="1700"/>
                            </p:stCondLst>
                            <p:childTnLst>
                              <p:par>
                                <p:cTn id="169" presetID="41" presetClass="entr" presetSubtype="0" fill="hold" grpId="0" nodeType="afterEffect">
                                  <p:stCondLst>
                                    <p:cond delay="0"/>
                                  </p:stCondLst>
                                  <p:iterate type="lt">
                                    <p:tmPct val="10000"/>
                                  </p:iterate>
                                  <p:childTnLst>
                                    <p:set>
                                      <p:cBhvr>
                                        <p:cTn id="170" dur="1" fill="hold">
                                          <p:stCondLst>
                                            <p:cond delay="0"/>
                                          </p:stCondLst>
                                        </p:cTn>
                                        <p:tgtEl>
                                          <p:spTgt spid="375"/>
                                        </p:tgtEl>
                                        <p:attrNameLst>
                                          <p:attrName>style.visibility</p:attrName>
                                        </p:attrNameLst>
                                      </p:cBhvr>
                                      <p:to>
                                        <p:strVal val="visible"/>
                                      </p:to>
                                    </p:set>
                                    <p:anim calcmode="lin" valueType="num">
                                      <p:cBhvr>
                                        <p:cTn id="171" dur="500" fill="hold"/>
                                        <p:tgtEl>
                                          <p:spTgt spid="375"/>
                                        </p:tgtEl>
                                        <p:attrNameLst>
                                          <p:attrName>ppt_x</p:attrName>
                                        </p:attrNameLst>
                                      </p:cBhvr>
                                      <p:tavLst>
                                        <p:tav tm="0">
                                          <p:val>
                                            <p:strVal val="#ppt_x"/>
                                          </p:val>
                                        </p:tav>
                                        <p:tav tm="50000">
                                          <p:val>
                                            <p:strVal val="#ppt_x+.1"/>
                                          </p:val>
                                        </p:tav>
                                        <p:tav tm="100000">
                                          <p:val>
                                            <p:strVal val="#ppt_x"/>
                                          </p:val>
                                        </p:tav>
                                      </p:tavLst>
                                    </p:anim>
                                    <p:anim calcmode="lin" valueType="num">
                                      <p:cBhvr>
                                        <p:cTn id="172" dur="500" fill="hold"/>
                                        <p:tgtEl>
                                          <p:spTgt spid="375"/>
                                        </p:tgtEl>
                                        <p:attrNameLst>
                                          <p:attrName>ppt_y</p:attrName>
                                        </p:attrNameLst>
                                      </p:cBhvr>
                                      <p:tavLst>
                                        <p:tav tm="0">
                                          <p:val>
                                            <p:strVal val="#ppt_y"/>
                                          </p:val>
                                        </p:tav>
                                        <p:tav tm="100000">
                                          <p:val>
                                            <p:strVal val="#ppt_y"/>
                                          </p:val>
                                        </p:tav>
                                      </p:tavLst>
                                    </p:anim>
                                    <p:anim calcmode="lin" valueType="num">
                                      <p:cBhvr>
                                        <p:cTn id="173" dur="500" fill="hold"/>
                                        <p:tgtEl>
                                          <p:spTgt spid="375"/>
                                        </p:tgtEl>
                                        <p:attrNameLst>
                                          <p:attrName>ppt_h</p:attrName>
                                        </p:attrNameLst>
                                      </p:cBhvr>
                                      <p:tavLst>
                                        <p:tav tm="0">
                                          <p:val>
                                            <p:strVal val="#ppt_h/10"/>
                                          </p:val>
                                        </p:tav>
                                        <p:tav tm="50000">
                                          <p:val>
                                            <p:strVal val="#ppt_h+.01"/>
                                          </p:val>
                                        </p:tav>
                                        <p:tav tm="100000">
                                          <p:val>
                                            <p:strVal val="#ppt_h"/>
                                          </p:val>
                                        </p:tav>
                                      </p:tavLst>
                                    </p:anim>
                                    <p:anim calcmode="lin" valueType="num">
                                      <p:cBhvr>
                                        <p:cTn id="174" dur="500" fill="hold"/>
                                        <p:tgtEl>
                                          <p:spTgt spid="375"/>
                                        </p:tgtEl>
                                        <p:attrNameLst>
                                          <p:attrName>ppt_w</p:attrName>
                                        </p:attrNameLst>
                                      </p:cBhvr>
                                      <p:tavLst>
                                        <p:tav tm="0">
                                          <p:val>
                                            <p:strVal val="#ppt_w/10"/>
                                          </p:val>
                                        </p:tav>
                                        <p:tav tm="50000">
                                          <p:val>
                                            <p:strVal val="#ppt_w+.01"/>
                                          </p:val>
                                        </p:tav>
                                        <p:tav tm="100000">
                                          <p:val>
                                            <p:strVal val="#ppt_w"/>
                                          </p:val>
                                        </p:tav>
                                      </p:tavLst>
                                    </p:anim>
                                    <p:animEffect transition="in" filter="fade">
                                      <p:cBhvr>
                                        <p:cTn id="175" dur="500" tmFilter="0,0; .5, 1; 1, 1"/>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334" grpId="1" animBg="1"/>
      <p:bldP spid="334" grpId="2" animBg="1"/>
      <p:bldP spid="335" grpId="0" animBg="1"/>
      <p:bldP spid="335" grpId="1" animBg="1"/>
      <p:bldP spid="335" grpId="2" animBg="1"/>
      <p:bldP spid="348" grpId="0" animBg="1"/>
      <p:bldP spid="348" grpId="1" animBg="1"/>
      <p:bldP spid="348" grpId="2" animBg="1"/>
      <p:bldP spid="349" grpId="0" animBg="1"/>
      <p:bldP spid="349" grpId="1" animBg="1"/>
      <p:bldP spid="349" grpId="2" animBg="1"/>
      <p:bldP spid="356" grpId="0" animBg="1"/>
      <p:bldP spid="356" grpId="1" animBg="1"/>
      <p:bldP spid="356" grpId="2" animBg="1"/>
      <p:bldP spid="366" grpId="0" animBg="1"/>
      <p:bldP spid="366" grpId="1" animBg="1"/>
      <p:bldP spid="366" grpId="2" animBg="1"/>
      <p:bldP spid="373" grpId="0" bldLvl="0" animBg="1"/>
      <p:bldP spid="373" grpId="1" bldLvl="0" animBg="1"/>
      <p:bldP spid="373" grpId="2" bldLvl="0" animBg="1"/>
      <p:bldP spid="374" grpId="0"/>
      <p:bldP spid="3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46719" y="301932"/>
            <a:ext cx="20104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节点事件回顾</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5" y="602315"/>
              <a:ext cx="829310" cy="1117721"/>
              <a:chOff x="5519676"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二</a:t>
                </a:r>
              </a:p>
            </p:txBody>
          </p:sp>
        </p:grpSp>
      </p:grpSp>
      <p:sp>
        <p:nvSpPr>
          <p:cNvPr id="4" name="Freeform 34"/>
          <p:cNvSpPr/>
          <p:nvPr/>
        </p:nvSpPr>
        <p:spPr>
          <a:xfrm>
            <a:off x="-37465" y="1067435"/>
            <a:ext cx="1426210" cy="709295"/>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F46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082" tIns="25512" rIns="431056" bIns="25512" numCol="1" spcCol="1270" anchor="ctr" anchorCtr="0">
            <a:noAutofit/>
          </a:bodyPr>
          <a:lstStyle/>
          <a:p>
            <a:pPr algn="ctr" defTabSz="1785620">
              <a:lnSpc>
                <a:spcPct val="120000"/>
              </a:lnSpc>
              <a:spcAft>
                <a:spcPct val="35000"/>
              </a:spcAft>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5" name="Freeform 45"/>
          <p:cNvSpPr>
            <a:spLocks noEditPoints="1"/>
          </p:cNvSpPr>
          <p:nvPr/>
        </p:nvSpPr>
        <p:spPr bwMode="auto">
          <a:xfrm>
            <a:off x="2741930" y="1275080"/>
            <a:ext cx="282575" cy="31115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46549"/>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15" name="Freeform 52"/>
          <p:cNvSpPr>
            <a:spLocks noEditPoints="1"/>
          </p:cNvSpPr>
          <p:nvPr/>
        </p:nvSpPr>
        <p:spPr bwMode="auto">
          <a:xfrm>
            <a:off x="458470" y="1203325"/>
            <a:ext cx="511175" cy="485140"/>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grpSp>
        <p:nvGrpSpPr>
          <p:cNvPr id="21" name="Group 64"/>
          <p:cNvGrpSpPr/>
          <p:nvPr/>
        </p:nvGrpSpPr>
        <p:grpSpPr>
          <a:xfrm>
            <a:off x="1047115" y="1020905"/>
            <a:ext cx="1678940" cy="750745"/>
            <a:chOff x="2387913" y="2169323"/>
            <a:chExt cx="1469290" cy="628135"/>
          </a:xfrm>
        </p:grpSpPr>
        <p:sp>
          <p:nvSpPr>
            <p:cNvPr id="22" name="Freeform 35"/>
            <p:cNvSpPr/>
            <p:nvPr/>
          </p:nvSpPr>
          <p:spPr>
            <a:xfrm>
              <a:off x="2387913" y="2209742"/>
              <a:ext cx="1469290" cy="58771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99526" tIns="20874" rIns="357777" bIns="20874" numCol="1" spcCol="1270" anchor="ctr" anchorCtr="0">
              <a:noAutofit/>
            </a:bodyPr>
            <a:lstStyle/>
            <a:p>
              <a:pPr algn="ctr" defTabSz="1461135">
                <a:lnSpc>
                  <a:spcPct val="120000"/>
                </a:lnSpc>
                <a:spcAft>
                  <a:spcPct val="35000"/>
                </a:spcAft>
              </a:pPr>
              <a:endParaRPr lang="en-US" sz="1400">
                <a:solidFill>
                  <a:schemeClr val="bg1">
                    <a:lumMod val="65000"/>
                  </a:schemeClr>
                </a:solidFill>
                <a:latin typeface="Arial" panose="020B0604020202020204" pitchFamily="34" charset="0"/>
                <a:ea typeface="隶书" panose="02010509060101010101" pitchFamily="49" charset="-122"/>
                <a:cs typeface="+mn-ea"/>
                <a:sym typeface="Arial" panose="020B0604020202020204" pitchFamily="34" charset="0"/>
              </a:endParaRPr>
            </a:p>
          </p:txBody>
        </p:sp>
        <p:sp>
          <p:nvSpPr>
            <p:cNvPr id="23" name="Text Placeholder 3"/>
            <p:cNvSpPr txBox="1"/>
            <p:nvPr/>
          </p:nvSpPr>
          <p:spPr>
            <a:xfrm>
              <a:off x="2569161" y="2169323"/>
              <a:ext cx="1168280" cy="62267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113155">
                <a:lnSpc>
                  <a:spcPct val="120000"/>
                </a:lnSpc>
                <a:spcBef>
                  <a:spcPct val="20000"/>
                </a:spcBef>
                <a:defRPr/>
              </a:pPr>
              <a:r>
                <a:rPr lang="zh-CN" altLang="en-US" sz="2400"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开题论证</a:t>
              </a:r>
            </a:p>
            <a:p>
              <a:pPr algn="ctr" defTabSz="1113155">
                <a:lnSpc>
                  <a:spcPct val="120000"/>
                </a:lnSpc>
                <a:spcBef>
                  <a:spcPct val="20000"/>
                </a:spcBef>
                <a:defRPr/>
              </a:pPr>
              <a:r>
                <a:rPr lang="en-US" altLang="zh-CN"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2021.9.16</a:t>
              </a:r>
            </a:p>
          </p:txBody>
        </p:sp>
      </p:grpSp>
      <p:sp>
        <p:nvSpPr>
          <p:cNvPr id="6" name="Freeform 41"/>
          <p:cNvSpPr/>
          <p:nvPr/>
        </p:nvSpPr>
        <p:spPr>
          <a:xfrm>
            <a:off x="3088005" y="1069340"/>
            <a:ext cx="1346200" cy="729615"/>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EE67A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082" tIns="25512" rIns="431056" bIns="25512" numCol="1" spcCol="1270" anchor="ctr" anchorCtr="0">
            <a:noAutofit/>
          </a:bodyPr>
          <a:lstStyle/>
          <a:p>
            <a:pPr algn="ctr" defTabSz="1785620">
              <a:lnSpc>
                <a:spcPct val="120000"/>
              </a:lnSpc>
              <a:spcAft>
                <a:spcPct val="35000"/>
              </a:spcAft>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13" name="Freeform 45"/>
          <p:cNvSpPr>
            <a:spLocks noEditPoints="1"/>
          </p:cNvSpPr>
          <p:nvPr/>
        </p:nvSpPr>
        <p:spPr bwMode="auto">
          <a:xfrm>
            <a:off x="5702300" y="1285875"/>
            <a:ext cx="371475" cy="36639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EE67A9"/>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17" name="Freeform 152"/>
          <p:cNvSpPr>
            <a:spLocks noEditPoints="1"/>
          </p:cNvSpPr>
          <p:nvPr/>
        </p:nvSpPr>
        <p:spPr bwMode="auto">
          <a:xfrm>
            <a:off x="3560445" y="1203325"/>
            <a:ext cx="441325" cy="461645"/>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grpSp>
        <p:nvGrpSpPr>
          <p:cNvPr id="27" name="Group 67"/>
          <p:cNvGrpSpPr/>
          <p:nvPr>
            <p:custDataLst>
              <p:tags r:id="rId1"/>
            </p:custDataLst>
          </p:nvPr>
        </p:nvGrpSpPr>
        <p:grpSpPr>
          <a:xfrm>
            <a:off x="4079240" y="1021080"/>
            <a:ext cx="1611630" cy="784225"/>
            <a:chOff x="2322657" y="3852018"/>
            <a:chExt cx="1374388" cy="635879"/>
          </a:xfrm>
        </p:grpSpPr>
        <p:sp>
          <p:nvSpPr>
            <p:cNvPr id="28" name="Freeform 42"/>
            <p:cNvSpPr/>
            <p:nvPr/>
          </p:nvSpPr>
          <p:spPr>
            <a:xfrm>
              <a:off x="2322657" y="3887240"/>
              <a:ext cx="1374388" cy="600657"/>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99526" tIns="20874" rIns="357777" bIns="20874" numCol="1" spcCol="1270" anchor="ctr" anchorCtr="0">
              <a:noAutofit/>
            </a:bodyPr>
            <a:lstStyle/>
            <a:p>
              <a:pPr algn="ctr" defTabSz="1461135">
                <a:lnSpc>
                  <a:spcPct val="120000"/>
                </a:lnSpc>
                <a:spcAft>
                  <a:spcPct val="35000"/>
                </a:spcAft>
              </a:pPr>
              <a:endParaRPr lang="en-US" sz="1600">
                <a:solidFill>
                  <a:schemeClr val="bg1">
                    <a:lumMod val="65000"/>
                  </a:schemeClr>
                </a:solidFill>
                <a:latin typeface="Arial" panose="020B0604020202020204" pitchFamily="34" charset="0"/>
                <a:ea typeface="隶书" panose="02010509060101010101" pitchFamily="49" charset="-122"/>
                <a:cs typeface="+mn-ea"/>
                <a:sym typeface="Arial" panose="020B0604020202020204" pitchFamily="34" charset="0"/>
              </a:endParaRPr>
            </a:p>
          </p:txBody>
        </p:sp>
        <p:sp>
          <p:nvSpPr>
            <p:cNvPr id="29" name="Text Placeholder 3"/>
            <p:cNvSpPr txBox="1"/>
            <p:nvPr/>
          </p:nvSpPr>
          <p:spPr>
            <a:xfrm>
              <a:off x="2509820" y="3852018"/>
              <a:ext cx="1092506" cy="603939"/>
            </a:xfrm>
            <a:prstGeom prst="rect">
              <a:avLst/>
            </a:prstGeom>
          </p:spPr>
          <p:txBody>
            <a:bodyPr wrap="square" lIns="0" tIns="0" rIns="0" bIns="0" anchor="ctr"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113155">
                <a:lnSpc>
                  <a:spcPct val="120000"/>
                </a:lnSpc>
                <a:spcBef>
                  <a:spcPct val="20000"/>
                </a:spcBef>
                <a:defRPr/>
              </a:pPr>
              <a:r>
                <a:rPr lang="zh-CN" altLang="en-US" sz="2000"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赛事跟进</a:t>
              </a:r>
            </a:p>
            <a:p>
              <a:pPr defTabSz="1113155">
                <a:lnSpc>
                  <a:spcPct val="120000"/>
                </a:lnSpc>
                <a:spcBef>
                  <a:spcPct val="20000"/>
                </a:spcBef>
                <a:defRPr/>
              </a:pPr>
              <a:r>
                <a:rPr lang="en-US" altLang="zh-CN"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2022.4——5</a:t>
              </a:r>
            </a:p>
          </p:txBody>
        </p:sp>
      </p:grpSp>
      <p:pic>
        <p:nvPicPr>
          <p:cNvPr id="7" name="图片 6" descr="课题开题论证9.16"/>
          <p:cNvPicPr>
            <a:picLocks noChangeAspect="1"/>
          </p:cNvPicPr>
          <p:nvPr/>
        </p:nvPicPr>
        <p:blipFill>
          <a:blip r:embed="rId5" cstate="print"/>
          <a:srcRect l="10136" t="40198" r="12831" b="334"/>
          <a:stretch>
            <a:fillRect/>
          </a:stretch>
        </p:blipFill>
        <p:spPr>
          <a:xfrm>
            <a:off x="171450" y="1995805"/>
            <a:ext cx="2167890" cy="1456690"/>
          </a:xfrm>
          <a:prstGeom prst="roundRect">
            <a:avLst/>
          </a:prstGeom>
          <a:ln w="19050">
            <a:solidFill>
              <a:srgbClr val="F46549"/>
            </a:solidFill>
          </a:ln>
        </p:spPr>
      </p:pic>
      <p:pic>
        <p:nvPicPr>
          <p:cNvPr id="8" name="图片 7" descr="开题论证2"/>
          <p:cNvPicPr>
            <a:picLocks noChangeAspect="1"/>
          </p:cNvPicPr>
          <p:nvPr/>
        </p:nvPicPr>
        <p:blipFill>
          <a:blip r:embed="rId6" cstate="print"/>
          <a:srcRect l="17786" t="19803" r="4222" b="8800"/>
          <a:stretch>
            <a:fillRect/>
          </a:stretch>
        </p:blipFill>
        <p:spPr>
          <a:xfrm>
            <a:off x="160655" y="3548380"/>
            <a:ext cx="2179320" cy="1548765"/>
          </a:xfrm>
          <a:prstGeom prst="roundRect">
            <a:avLst/>
          </a:prstGeom>
          <a:ln w="19050">
            <a:solidFill>
              <a:srgbClr val="F46549"/>
            </a:solidFill>
          </a:ln>
        </p:spPr>
      </p:pic>
      <p:pic>
        <p:nvPicPr>
          <p:cNvPr id="9" name="图片 8" descr="图片5"/>
          <p:cNvPicPr>
            <a:picLocks noChangeAspect="1"/>
          </p:cNvPicPr>
          <p:nvPr/>
        </p:nvPicPr>
        <p:blipFill>
          <a:blip r:embed="rId7" cstate="print"/>
          <a:srcRect l="24796" t="24802" r="1704" b="-3198"/>
          <a:stretch>
            <a:fillRect/>
          </a:stretch>
        </p:blipFill>
        <p:spPr>
          <a:xfrm>
            <a:off x="5043805" y="1967865"/>
            <a:ext cx="1993900" cy="1513205"/>
          </a:xfrm>
          <a:prstGeom prst="roundRect">
            <a:avLst/>
          </a:prstGeom>
          <a:ln w="19050">
            <a:solidFill>
              <a:srgbClr val="F46549"/>
            </a:solidFill>
          </a:ln>
        </p:spPr>
      </p:pic>
      <p:pic>
        <p:nvPicPr>
          <p:cNvPr id="10" name="图片 9" descr="沙龙1"/>
          <p:cNvPicPr>
            <a:picLocks noChangeAspect="1"/>
          </p:cNvPicPr>
          <p:nvPr/>
        </p:nvPicPr>
        <p:blipFill>
          <a:blip r:embed="rId8" cstate="print"/>
          <a:stretch>
            <a:fillRect/>
          </a:stretch>
        </p:blipFill>
        <p:spPr>
          <a:xfrm>
            <a:off x="7146290" y="3540760"/>
            <a:ext cx="1876425" cy="1486535"/>
          </a:xfrm>
          <a:prstGeom prst="roundRect">
            <a:avLst/>
          </a:prstGeom>
          <a:ln w="19050">
            <a:solidFill>
              <a:srgbClr val="F46549"/>
            </a:solidFill>
          </a:ln>
        </p:spPr>
      </p:pic>
      <p:pic>
        <p:nvPicPr>
          <p:cNvPr id="14" name="图片 13" descr="图片6"/>
          <p:cNvPicPr>
            <a:picLocks noChangeAspect="1"/>
          </p:cNvPicPr>
          <p:nvPr/>
        </p:nvPicPr>
        <p:blipFill>
          <a:blip r:embed="rId9" cstate="print"/>
          <a:srcRect t="13605" r="11157"/>
          <a:stretch>
            <a:fillRect/>
          </a:stretch>
        </p:blipFill>
        <p:spPr>
          <a:xfrm>
            <a:off x="7146290" y="1946910"/>
            <a:ext cx="1849755" cy="1498600"/>
          </a:xfrm>
          <a:prstGeom prst="roundRect">
            <a:avLst/>
          </a:prstGeom>
          <a:ln w="19050">
            <a:solidFill>
              <a:srgbClr val="F46549"/>
            </a:solidFill>
          </a:ln>
        </p:spPr>
      </p:pic>
      <p:pic>
        <p:nvPicPr>
          <p:cNvPr id="16" name="图片 15" descr="沙龙2"/>
          <p:cNvPicPr>
            <a:picLocks noChangeAspect="1"/>
          </p:cNvPicPr>
          <p:nvPr/>
        </p:nvPicPr>
        <p:blipFill>
          <a:blip r:embed="rId10" cstate="print"/>
          <a:stretch>
            <a:fillRect/>
          </a:stretch>
        </p:blipFill>
        <p:spPr>
          <a:xfrm>
            <a:off x="5043805" y="3554095"/>
            <a:ext cx="2015490" cy="1454150"/>
          </a:xfrm>
          <a:prstGeom prst="roundRect">
            <a:avLst/>
          </a:prstGeom>
          <a:ln w="19050">
            <a:solidFill>
              <a:srgbClr val="F46549"/>
            </a:solidFill>
          </a:ln>
        </p:spPr>
      </p:pic>
      <p:sp>
        <p:nvSpPr>
          <p:cNvPr id="2" name="Freeform 41"/>
          <p:cNvSpPr/>
          <p:nvPr/>
        </p:nvSpPr>
        <p:spPr>
          <a:xfrm>
            <a:off x="6083935" y="1028700"/>
            <a:ext cx="1346200" cy="729615"/>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F7192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082" tIns="25512" rIns="431056" bIns="25512" numCol="1" spcCol="1270" anchor="ctr" anchorCtr="0">
            <a:noAutofit/>
          </a:bodyPr>
          <a:lstStyle/>
          <a:p>
            <a:pPr algn="ctr" defTabSz="1785620">
              <a:lnSpc>
                <a:spcPct val="120000"/>
              </a:lnSpc>
              <a:spcAft>
                <a:spcPct val="35000"/>
              </a:spcAft>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3" name="Freeform 45"/>
          <p:cNvSpPr>
            <a:spLocks noEditPoints="1"/>
          </p:cNvSpPr>
          <p:nvPr/>
        </p:nvSpPr>
        <p:spPr bwMode="auto">
          <a:xfrm>
            <a:off x="8698230" y="1245235"/>
            <a:ext cx="371475" cy="36639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71929"/>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sp>
        <p:nvSpPr>
          <p:cNvPr id="18" name="Freeform 152"/>
          <p:cNvSpPr>
            <a:spLocks noEditPoints="1"/>
          </p:cNvSpPr>
          <p:nvPr/>
        </p:nvSpPr>
        <p:spPr bwMode="auto">
          <a:xfrm>
            <a:off x="6556375" y="1162685"/>
            <a:ext cx="441325" cy="461645"/>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11330" tIns="55665" rIns="111330" bIns="55665" numCol="1" anchor="t" anchorCtr="0" compatLnSpc="1"/>
          <a:lstStyle/>
          <a:p>
            <a:pPr>
              <a:lnSpc>
                <a:spcPct val="120000"/>
              </a:lnSpc>
            </a:pPr>
            <a:endParaRPr lang="en-US" sz="800">
              <a:latin typeface="Arial" panose="020B0604020202020204" pitchFamily="34" charset="0"/>
              <a:ea typeface="隶书" panose="02010509060101010101" pitchFamily="49" charset="-122"/>
              <a:cs typeface="+mn-ea"/>
              <a:sym typeface="Arial" panose="020B0604020202020204" pitchFamily="34" charset="0"/>
            </a:endParaRPr>
          </a:p>
        </p:txBody>
      </p:sp>
      <p:grpSp>
        <p:nvGrpSpPr>
          <p:cNvPr id="19" name="Group 67"/>
          <p:cNvGrpSpPr/>
          <p:nvPr>
            <p:custDataLst>
              <p:tags r:id="rId2"/>
            </p:custDataLst>
          </p:nvPr>
        </p:nvGrpSpPr>
        <p:grpSpPr>
          <a:xfrm>
            <a:off x="7075170" y="980440"/>
            <a:ext cx="1611630" cy="784225"/>
            <a:chOff x="2322657" y="3852018"/>
            <a:chExt cx="1374388" cy="635879"/>
          </a:xfrm>
        </p:grpSpPr>
        <p:sp>
          <p:nvSpPr>
            <p:cNvPr id="20" name="Freeform 42"/>
            <p:cNvSpPr/>
            <p:nvPr/>
          </p:nvSpPr>
          <p:spPr>
            <a:xfrm>
              <a:off x="2322657" y="3887240"/>
              <a:ext cx="1374388" cy="600657"/>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99526" tIns="20874" rIns="357777" bIns="20874" numCol="1" spcCol="1270" anchor="ctr" anchorCtr="0">
              <a:noAutofit/>
            </a:bodyPr>
            <a:lstStyle/>
            <a:p>
              <a:pPr algn="ctr" defTabSz="1461135">
                <a:lnSpc>
                  <a:spcPct val="120000"/>
                </a:lnSpc>
                <a:spcAft>
                  <a:spcPct val="35000"/>
                </a:spcAft>
              </a:pPr>
              <a:endParaRPr lang="en-US" sz="1600">
                <a:solidFill>
                  <a:schemeClr val="bg1">
                    <a:lumMod val="65000"/>
                  </a:schemeClr>
                </a:solidFill>
                <a:latin typeface="Arial" panose="020B0604020202020204" pitchFamily="34" charset="0"/>
                <a:ea typeface="隶书" panose="02010509060101010101" pitchFamily="49" charset="-122"/>
                <a:cs typeface="+mn-ea"/>
                <a:sym typeface="Arial" panose="020B0604020202020204" pitchFamily="34" charset="0"/>
              </a:endParaRPr>
            </a:p>
          </p:txBody>
        </p:sp>
        <p:sp>
          <p:nvSpPr>
            <p:cNvPr id="24" name="Text Placeholder 3"/>
            <p:cNvSpPr txBox="1"/>
            <p:nvPr/>
          </p:nvSpPr>
          <p:spPr>
            <a:xfrm>
              <a:off x="2509820" y="3852018"/>
              <a:ext cx="1092506" cy="603939"/>
            </a:xfrm>
            <a:prstGeom prst="rect">
              <a:avLst/>
            </a:prstGeom>
          </p:spPr>
          <p:txBody>
            <a:bodyPr wrap="square" lIns="0" tIns="0" rIns="0" bIns="0" anchor="ctr"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113155">
                <a:lnSpc>
                  <a:spcPct val="120000"/>
                </a:lnSpc>
                <a:spcBef>
                  <a:spcPct val="20000"/>
                </a:spcBef>
                <a:defRPr/>
              </a:pPr>
              <a:r>
                <a:rPr lang="zh-CN" altLang="en-US" sz="2400"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区级展示</a:t>
              </a:r>
            </a:p>
            <a:p>
              <a:pPr defTabSz="1113155">
                <a:lnSpc>
                  <a:spcPct val="120000"/>
                </a:lnSpc>
                <a:spcBef>
                  <a:spcPct val="20000"/>
                </a:spcBef>
                <a:defRPr/>
              </a:pPr>
              <a:r>
                <a:rPr lang="en-US" altLang="zh-CN" sz="1200" b="1" dirty="0">
                  <a:solidFill>
                    <a:schemeClr val="tx1"/>
                  </a:solidFill>
                  <a:latin typeface="Arial" panose="020B0604020202020204" pitchFamily="34" charset="0"/>
                  <a:ea typeface="隶书" panose="02010509060101010101" pitchFamily="49" charset="-122"/>
                  <a:cs typeface="+mn-ea"/>
                  <a:sym typeface="Arial" panose="020B0604020202020204" pitchFamily="34" charset="0"/>
                </a:rPr>
                <a:t>2022.6.16</a:t>
              </a:r>
            </a:p>
          </p:txBody>
        </p:sp>
      </p:grpSp>
      <p:pic>
        <p:nvPicPr>
          <p:cNvPr id="25" name="图片 24" descr="4陈霞 区评优课一等奖"/>
          <p:cNvPicPr>
            <a:picLocks noChangeAspect="1"/>
          </p:cNvPicPr>
          <p:nvPr/>
        </p:nvPicPr>
        <p:blipFill>
          <a:blip r:embed="rId11" cstate="print"/>
          <a:srcRect l="2750" t="5198" r="3653" b="1702"/>
          <a:stretch>
            <a:fillRect/>
          </a:stretch>
        </p:blipFill>
        <p:spPr>
          <a:xfrm>
            <a:off x="2590800" y="1977390"/>
            <a:ext cx="2195830" cy="1458595"/>
          </a:xfrm>
          <a:prstGeom prst="rect">
            <a:avLst/>
          </a:prstGeom>
          <a:ln w="19050">
            <a:solidFill>
              <a:srgbClr val="FF0000"/>
            </a:solidFill>
          </a:ln>
        </p:spPr>
      </p:pic>
      <p:pic>
        <p:nvPicPr>
          <p:cNvPr id="30" name="图片 29" descr="5黄燕 区评优课一等奖"/>
          <p:cNvPicPr>
            <a:picLocks noChangeAspect="1"/>
          </p:cNvPicPr>
          <p:nvPr/>
        </p:nvPicPr>
        <p:blipFill>
          <a:blip r:embed="rId12" cstate="print"/>
          <a:srcRect l="1802" t="3802" r="3908" b="3802"/>
          <a:stretch>
            <a:fillRect/>
          </a:stretch>
        </p:blipFill>
        <p:spPr>
          <a:xfrm>
            <a:off x="2597150" y="3552825"/>
            <a:ext cx="2221230" cy="1544955"/>
          </a:xfrm>
          <a:prstGeom prst="rect">
            <a:avLst/>
          </a:prstGeom>
          <a:ln w="19050">
            <a:solidFill>
              <a:srgbClr val="FF0000"/>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 presetClass="entr" presetSubtype="8" accel="50000" decel="5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 presetClass="entr" presetSubtype="2" accel="50000" decel="5000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2" presetClass="entr" presetSubtype="8" accel="50000" decel="5000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2" presetClass="entr" presetSubtype="2" accel="50000" decel="5000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1+#ppt_w/2"/>
                                          </p:val>
                                        </p:tav>
                                        <p:tav tm="100000">
                                          <p:val>
                                            <p:strVal val="#ppt_x"/>
                                          </p:val>
                                        </p:tav>
                                      </p:tavLst>
                                    </p:anim>
                                    <p:anim calcmode="lin" valueType="num">
                                      <p:cBhvr additive="base">
                                        <p:cTn id="60" dur="500" fill="hold"/>
                                        <p:tgtEl>
                                          <p:spTgt spid="27"/>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22" presetClass="entr" presetSubtype="1"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2" presetClass="entr" presetSubtype="1"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up)">
                                      <p:cBhvr>
                                        <p:cTn id="72" dur="500"/>
                                        <p:tgtEl>
                                          <p:spTgt spid="30"/>
                                        </p:tgtEl>
                                      </p:cBhvr>
                                    </p:animEffect>
                                  </p:childTnLst>
                                </p:cTn>
                              </p:par>
                            </p:childTnLst>
                          </p:cTn>
                        </p:par>
                        <p:par>
                          <p:cTn id="73" fill="hold">
                            <p:stCondLst>
                              <p:cond delay="5000"/>
                            </p:stCondLst>
                            <p:childTnLst>
                              <p:par>
                                <p:cTn id="74" presetID="2" presetClass="entr" presetSubtype="8" accel="50000" decel="50000"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additive="base">
                                        <p:cTn id="76" dur="500" fill="hold"/>
                                        <p:tgtEl>
                                          <p:spTgt spid="2"/>
                                        </p:tgtEl>
                                        <p:attrNameLst>
                                          <p:attrName>ppt_x</p:attrName>
                                        </p:attrNameLst>
                                      </p:cBhvr>
                                      <p:tavLst>
                                        <p:tav tm="0">
                                          <p:val>
                                            <p:strVal val="0-#ppt_w/2"/>
                                          </p:val>
                                        </p:tav>
                                        <p:tav tm="100000">
                                          <p:val>
                                            <p:strVal val="#ppt_x"/>
                                          </p:val>
                                        </p:tav>
                                      </p:tavLst>
                                    </p:anim>
                                    <p:anim calcmode="lin" valueType="num">
                                      <p:cBhvr additive="base">
                                        <p:cTn id="77" dur="500" fill="hold"/>
                                        <p:tgtEl>
                                          <p:spTgt spid="2"/>
                                        </p:tgtEl>
                                        <p:attrNameLst>
                                          <p:attrName>ppt_y</p:attrName>
                                        </p:attrNameLst>
                                      </p:cBhvr>
                                      <p:tavLst>
                                        <p:tav tm="0">
                                          <p:val>
                                            <p:strVal val="#ppt_y"/>
                                          </p:val>
                                        </p:tav>
                                        <p:tav tm="100000">
                                          <p:val>
                                            <p:strVal val="#ppt_y"/>
                                          </p:val>
                                        </p:tav>
                                      </p:tavLst>
                                    </p:anim>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par>
                                <p:cTn id="84" presetID="2" presetClass="entr" presetSubtype="2" accel="50000" decel="50000"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1+#ppt_w/2"/>
                                          </p:val>
                                        </p:tav>
                                        <p:tav tm="100000">
                                          <p:val>
                                            <p:strVal val="#ppt_x"/>
                                          </p:val>
                                        </p:tav>
                                      </p:tavLst>
                                    </p:anim>
                                    <p:anim calcmode="lin" valueType="num">
                                      <p:cBhvr additive="base">
                                        <p:cTn id="87" dur="500" fill="hold"/>
                                        <p:tgtEl>
                                          <p:spTgt spid="19"/>
                                        </p:tgtEl>
                                        <p:attrNameLst>
                                          <p:attrName>ppt_y</p:attrName>
                                        </p:attrNameLst>
                                      </p:cBhvr>
                                      <p:tavLst>
                                        <p:tav tm="0">
                                          <p:val>
                                            <p:strVal val="#ppt_y"/>
                                          </p:val>
                                        </p:tav>
                                        <p:tav tm="100000">
                                          <p:val>
                                            <p:strVal val="#ppt_y"/>
                                          </p:val>
                                        </p:tav>
                                      </p:tavLst>
                                    </p:anim>
                                  </p:childTnLst>
                                </p:cTn>
                              </p:par>
                            </p:childTnLst>
                          </p:cTn>
                        </p:par>
                        <p:par>
                          <p:cTn id="88" fill="hold">
                            <p:stCondLst>
                              <p:cond delay="6000"/>
                            </p:stCondLst>
                            <p:childTnLst>
                              <p:par>
                                <p:cTn id="89" presetID="53" presetClass="entr" presetSubtype="16"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ppt_w</p:attrName>
                                        </p:attrNameLst>
                                      </p:cBhvr>
                                      <p:tavLst>
                                        <p:tav tm="0">
                                          <p:val>
                                            <p:fltVal val="0"/>
                                          </p:val>
                                        </p:tav>
                                        <p:tav tm="100000">
                                          <p:val>
                                            <p:strVal val="#ppt_w"/>
                                          </p:val>
                                        </p:tav>
                                      </p:tavLst>
                                    </p:anim>
                                    <p:anim calcmode="lin" valueType="num">
                                      <p:cBhvr>
                                        <p:cTn id="92" dur="500" fill="hold"/>
                                        <p:tgtEl>
                                          <p:spTgt spid="3"/>
                                        </p:tgtEl>
                                        <p:attrNameLst>
                                          <p:attrName>ppt_h</p:attrName>
                                        </p:attrNameLst>
                                      </p:cBhvr>
                                      <p:tavLst>
                                        <p:tav tm="0">
                                          <p:val>
                                            <p:fltVal val="0"/>
                                          </p:val>
                                        </p:tav>
                                        <p:tav tm="100000">
                                          <p:val>
                                            <p:strVal val="#ppt_h"/>
                                          </p:val>
                                        </p:tav>
                                      </p:tavLst>
                                    </p:anim>
                                    <p:animEffect transition="in" filter="fade">
                                      <p:cBhvr>
                                        <p:cTn id="93" dur="500"/>
                                        <p:tgtEl>
                                          <p:spTgt spid="3"/>
                                        </p:tgtEl>
                                      </p:cBhvr>
                                    </p:animEffect>
                                  </p:childTnLst>
                                </p:cTn>
                              </p:par>
                            </p:childTnLst>
                          </p:cTn>
                        </p:par>
                        <p:par>
                          <p:cTn id="94" fill="hold">
                            <p:stCondLst>
                              <p:cond delay="6500"/>
                            </p:stCondLst>
                            <p:childTnLst>
                              <p:par>
                                <p:cTn id="95" presetID="9" presetClass="entr" presetSubtype="0" fill="hold" nodeType="afterEffect">
                                  <p:stCondLst>
                                    <p:cond delay="0"/>
                                  </p:stCondLst>
                                  <p:childTnLst>
                                    <p:set>
                                      <p:cBhvr>
                                        <p:cTn id="96" dur="1000" fill="hold">
                                          <p:stCondLst>
                                            <p:cond delay="0"/>
                                          </p:stCondLst>
                                        </p:cTn>
                                        <p:tgtEl>
                                          <p:spTgt spid="9"/>
                                        </p:tgtEl>
                                        <p:attrNameLst>
                                          <p:attrName>style.visibility</p:attrName>
                                        </p:attrNameLst>
                                      </p:cBhvr>
                                      <p:to>
                                        <p:strVal val="visible"/>
                                      </p:to>
                                    </p:set>
                                    <p:animEffect transition="in" filter="dissolve">
                                      <p:cBhvr>
                                        <p:cTn id="97" dur="1000"/>
                                        <p:tgtEl>
                                          <p:spTgt spid="9"/>
                                        </p:tgtEl>
                                      </p:cBhvr>
                                    </p:animEffect>
                                  </p:childTnLst>
                                </p:cTn>
                              </p:par>
                              <p:par>
                                <p:cTn id="98" presetID="9"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dissolve">
                                      <p:cBhvr>
                                        <p:cTn id="100" dur="500"/>
                                        <p:tgtEl>
                                          <p:spTgt spid="14"/>
                                        </p:tgtEl>
                                      </p:cBhvr>
                                    </p:animEffect>
                                  </p:childTnLst>
                                </p:cTn>
                              </p:par>
                              <p:par>
                                <p:cTn id="101" presetID="9" presetClass="entr" presetSubtype="0" fill="hold" nodeType="withEffect">
                                  <p:stCondLst>
                                    <p:cond delay="0"/>
                                  </p:stCondLst>
                                  <p:childTnLst>
                                    <p:set>
                                      <p:cBhvr>
                                        <p:cTn id="102" dur="1000" fill="hold">
                                          <p:stCondLst>
                                            <p:cond delay="0"/>
                                          </p:stCondLst>
                                        </p:cTn>
                                        <p:tgtEl>
                                          <p:spTgt spid="10"/>
                                        </p:tgtEl>
                                        <p:attrNameLst>
                                          <p:attrName>style.visibility</p:attrName>
                                        </p:attrNameLst>
                                      </p:cBhvr>
                                      <p:to>
                                        <p:strVal val="visible"/>
                                      </p:to>
                                    </p:set>
                                    <p:animEffect transition="in" filter="dissolve">
                                      <p:cBhvr>
                                        <p:cTn id="103" dur="1000"/>
                                        <p:tgtEl>
                                          <p:spTgt spid="10"/>
                                        </p:tgtEl>
                                      </p:cBhvr>
                                    </p:animEffect>
                                  </p:childTnLst>
                                </p:cTn>
                              </p:par>
                              <p:par>
                                <p:cTn id="104" presetID="9" presetClass="entr" presetSubtype="0" fill="hold"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dissolve">
                                      <p:cBhvr>
                                        <p:cTn id="10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bldLvl="0" animBg="1"/>
      <p:bldP spid="5" grpId="0" bldLvl="0" animBg="1"/>
      <p:bldP spid="15" grpId="0" bldLvl="0" animBg="1"/>
      <p:bldP spid="6" grpId="0" bldLvl="0" animBg="1"/>
      <p:bldP spid="13" grpId="0" bldLvl="0" animBg="1"/>
      <p:bldP spid="17" grpId="0" bldLvl="0" animBg="1"/>
      <p:bldP spid="2" grpId="0" bldLvl="0" animBg="1"/>
      <p:bldP spid="3" grpId="0" bldLvl="0" animBg="1"/>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23152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研究内容的展开</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6" y="602315"/>
              <a:ext cx="829310" cy="1117721"/>
              <a:chOff x="5519677"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7"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cxnSp>
        <p:nvCxnSpPr>
          <p:cNvPr id="6" name="直接箭头连接符 5"/>
          <p:cNvCxnSpPr/>
          <p:nvPr/>
        </p:nvCxnSpPr>
        <p:spPr>
          <a:xfrm>
            <a:off x="323707" y="2854208"/>
            <a:ext cx="8424545" cy="5715"/>
          </a:xfrm>
          <a:prstGeom prst="straightConnector1">
            <a:avLst/>
          </a:prstGeom>
          <a:ln w="28575">
            <a:solidFill>
              <a:srgbClr val="F19CB4"/>
            </a:solidFill>
            <a:tailEnd type="triangle"/>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7597960" y="1240457"/>
            <a:ext cx="757274" cy="2421183"/>
            <a:chOff x="7875455" y="1337607"/>
            <a:chExt cx="757274" cy="2421183"/>
          </a:xfrm>
        </p:grpSpPr>
        <p:cxnSp>
          <p:nvCxnSpPr>
            <p:cNvPr id="5" name="直接连接符 4"/>
            <p:cNvCxnSpPr/>
            <p:nvPr/>
          </p:nvCxnSpPr>
          <p:spPr>
            <a:xfrm flipH="1">
              <a:off x="8254092" y="2194732"/>
              <a:ext cx="1" cy="1146532"/>
            </a:xfrm>
            <a:prstGeom prst="line">
              <a:avLst/>
            </a:prstGeom>
            <a:ln w="19050">
              <a:solidFill>
                <a:srgbClr val="F19CB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7929259" y="3109123"/>
              <a:ext cx="649667" cy="649667"/>
            </a:xfrm>
            <a:prstGeom prst="ellipse">
              <a:avLst/>
            </a:prstGeom>
            <a:solidFill>
              <a:srgbClr val="F19CB4"/>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4</a:t>
              </a:r>
              <a:endParaRPr lang="zh-CN" altLang="en-US" sz="3200" dirty="0">
                <a:solidFill>
                  <a:schemeClr val="bg1"/>
                </a:solidFill>
                <a:ea typeface="黑体" panose="02010609060101010101" pitchFamily="49" charset="-122"/>
                <a:cs typeface="+mn-ea"/>
                <a:sym typeface="+mn-lt"/>
              </a:endParaRPr>
            </a:p>
          </p:txBody>
        </p:sp>
        <p:grpSp>
          <p:nvGrpSpPr>
            <p:cNvPr id="15" name="组合 14"/>
            <p:cNvGrpSpPr/>
            <p:nvPr/>
          </p:nvGrpSpPr>
          <p:grpSpPr>
            <a:xfrm>
              <a:off x="7875455" y="1337607"/>
              <a:ext cx="757274" cy="757274"/>
              <a:chOff x="7640258" y="1199879"/>
              <a:chExt cx="592545" cy="592545"/>
            </a:xfrm>
          </p:grpSpPr>
          <p:sp>
            <p:nvSpPr>
              <p:cNvPr id="16" name="椭圆 15"/>
              <p:cNvSpPr/>
              <p:nvPr/>
            </p:nvSpPr>
            <p:spPr>
              <a:xfrm>
                <a:off x="7640258" y="1199879"/>
                <a:ext cx="592545" cy="592545"/>
              </a:xfrm>
              <a:prstGeom prst="ellipse">
                <a:avLst/>
              </a:prstGeom>
              <a:noFill/>
              <a:ln w="19050">
                <a:solidFill>
                  <a:srgbClr val="F1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17" name="Group 85"/>
              <p:cNvGrpSpPr/>
              <p:nvPr/>
            </p:nvGrpSpPr>
            <p:grpSpPr>
              <a:xfrm>
                <a:off x="7750779" y="1314301"/>
                <a:ext cx="371503" cy="371503"/>
                <a:chOff x="1200150" y="3768725"/>
                <a:chExt cx="446088" cy="446088"/>
              </a:xfrm>
              <a:solidFill>
                <a:schemeClr val="accent1"/>
              </a:solidFill>
            </p:grpSpPr>
            <p:sp>
              <p:nvSpPr>
                <p:cNvPr id="18"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19"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20"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7" name="组合 76"/>
          <p:cNvGrpSpPr/>
          <p:nvPr/>
        </p:nvGrpSpPr>
        <p:grpSpPr>
          <a:xfrm>
            <a:off x="5471572" y="2776883"/>
            <a:ext cx="757274" cy="2074920"/>
            <a:chOff x="5749067" y="3089298"/>
            <a:chExt cx="757274" cy="2074920"/>
          </a:xfrm>
        </p:grpSpPr>
        <p:cxnSp>
          <p:nvCxnSpPr>
            <p:cNvPr id="3" name="直接连接符 2"/>
            <p:cNvCxnSpPr/>
            <p:nvPr/>
          </p:nvCxnSpPr>
          <p:spPr>
            <a:xfrm flipH="1">
              <a:off x="6127704" y="3165699"/>
              <a:ext cx="1" cy="1146532"/>
            </a:xfrm>
            <a:prstGeom prst="line">
              <a:avLst/>
            </a:prstGeom>
            <a:ln w="19050">
              <a:solidFill>
                <a:srgbClr val="F19CB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802871" y="3089298"/>
              <a:ext cx="649667" cy="649667"/>
            </a:xfrm>
            <a:prstGeom prst="ellipse">
              <a:avLst/>
            </a:prstGeom>
            <a:solidFill>
              <a:srgbClr val="F19CB4"/>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3</a:t>
              </a:r>
              <a:endParaRPr lang="zh-CN" altLang="en-US" sz="3200" dirty="0">
                <a:solidFill>
                  <a:schemeClr val="bg1"/>
                </a:solidFill>
                <a:ea typeface="黑体" panose="02010609060101010101" pitchFamily="49" charset="-122"/>
                <a:cs typeface="+mn-ea"/>
                <a:sym typeface="+mn-lt"/>
              </a:endParaRPr>
            </a:p>
          </p:txBody>
        </p:sp>
        <p:grpSp>
          <p:nvGrpSpPr>
            <p:cNvPr id="21" name="组合 20"/>
            <p:cNvGrpSpPr/>
            <p:nvPr/>
          </p:nvGrpSpPr>
          <p:grpSpPr>
            <a:xfrm>
              <a:off x="5749067" y="4406944"/>
              <a:ext cx="757274" cy="757274"/>
              <a:chOff x="5380359" y="3840227"/>
              <a:chExt cx="592545" cy="592545"/>
            </a:xfrm>
          </p:grpSpPr>
          <p:sp>
            <p:nvSpPr>
              <p:cNvPr id="22" name="椭圆 21"/>
              <p:cNvSpPr/>
              <p:nvPr/>
            </p:nvSpPr>
            <p:spPr>
              <a:xfrm>
                <a:off x="5380359" y="3840227"/>
                <a:ext cx="592545" cy="592545"/>
              </a:xfrm>
              <a:prstGeom prst="ellipse">
                <a:avLst/>
              </a:prstGeom>
              <a:noFill/>
              <a:ln w="19050">
                <a:solidFill>
                  <a:srgbClr val="F1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23" name="Group 213"/>
              <p:cNvGrpSpPr/>
              <p:nvPr/>
            </p:nvGrpSpPr>
            <p:grpSpPr>
              <a:xfrm>
                <a:off x="5494185" y="3975309"/>
                <a:ext cx="364892" cy="337129"/>
                <a:chOff x="2900363" y="5486400"/>
                <a:chExt cx="438150" cy="404813"/>
              </a:xfrm>
              <a:solidFill>
                <a:schemeClr val="accent1"/>
              </a:solidFill>
            </p:grpSpPr>
            <p:sp>
              <p:nvSpPr>
                <p:cNvPr id="2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2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F19CB4"/>
                </a:solidFill>
                <a:ln>
                  <a:solidFill>
                    <a:srgbClr val="F19CB4"/>
                  </a:solidFill>
                </a:ln>
              </p:spPr>
              <p:txBody>
                <a:bodyPr/>
                <a:lstStyle/>
                <a:p>
                  <a:pPr defTabSz="914400">
                    <a:defRPr/>
                  </a:pPr>
                  <a:endParaRPr lang="en-AU" sz="1800" kern="0">
                    <a:ln>
                      <a:solidFill>
                        <a:srgbClr val="F19CB4"/>
                      </a:solidFill>
                    </a:ln>
                    <a:solidFill>
                      <a:srgbClr val="27506E"/>
                    </a:solidFill>
                    <a:ea typeface="黑体" panose="02010609060101010101" pitchFamily="49" charset="-122"/>
                    <a:cs typeface="+mn-ea"/>
                    <a:sym typeface="+mn-lt"/>
                  </a:endParaRPr>
                </a:p>
              </p:txBody>
            </p:sp>
          </p:grpSp>
        </p:grpSp>
      </p:grpSp>
      <p:grpSp>
        <p:nvGrpSpPr>
          <p:cNvPr id="75" name="组合 74"/>
          <p:cNvGrpSpPr/>
          <p:nvPr/>
        </p:nvGrpSpPr>
        <p:grpSpPr>
          <a:xfrm>
            <a:off x="1146331" y="2788261"/>
            <a:ext cx="757274" cy="2242063"/>
            <a:chOff x="1384987" y="3100676"/>
            <a:chExt cx="757274" cy="2242063"/>
          </a:xfrm>
        </p:grpSpPr>
        <p:cxnSp>
          <p:nvCxnSpPr>
            <p:cNvPr id="2" name="直接连接符 1"/>
            <p:cNvCxnSpPr/>
            <p:nvPr/>
          </p:nvCxnSpPr>
          <p:spPr>
            <a:xfrm flipH="1">
              <a:off x="1763624" y="3256711"/>
              <a:ext cx="1" cy="1146532"/>
            </a:xfrm>
            <a:prstGeom prst="line">
              <a:avLst/>
            </a:prstGeom>
            <a:ln w="19050">
              <a:solidFill>
                <a:srgbClr val="F19CB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426418" y="3100676"/>
              <a:ext cx="649667" cy="649667"/>
            </a:xfrm>
            <a:prstGeom prst="ellipse">
              <a:avLst/>
            </a:prstGeom>
            <a:solidFill>
              <a:srgbClr val="F19CB4"/>
            </a:solidFill>
            <a:ln>
              <a:solidFill>
                <a:srgbClr val="F19CB4"/>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1</a:t>
              </a:r>
              <a:endParaRPr lang="zh-CN" altLang="en-US" sz="3200" dirty="0">
                <a:solidFill>
                  <a:schemeClr val="bg1"/>
                </a:solidFill>
                <a:ea typeface="黑体" panose="02010609060101010101" pitchFamily="49" charset="-122"/>
                <a:cs typeface="+mn-ea"/>
                <a:sym typeface="+mn-lt"/>
              </a:endParaRPr>
            </a:p>
          </p:txBody>
        </p:sp>
        <p:grpSp>
          <p:nvGrpSpPr>
            <p:cNvPr id="26" name="组合 25"/>
            <p:cNvGrpSpPr/>
            <p:nvPr/>
          </p:nvGrpSpPr>
          <p:grpSpPr>
            <a:xfrm>
              <a:off x="1384987" y="4585465"/>
              <a:ext cx="757274" cy="757274"/>
              <a:chOff x="768467" y="3840227"/>
              <a:chExt cx="592545" cy="592545"/>
            </a:xfrm>
          </p:grpSpPr>
          <p:sp>
            <p:nvSpPr>
              <p:cNvPr id="27" name="椭圆 26"/>
              <p:cNvSpPr/>
              <p:nvPr/>
            </p:nvSpPr>
            <p:spPr>
              <a:xfrm>
                <a:off x="768467" y="3840227"/>
                <a:ext cx="592545" cy="592545"/>
              </a:xfrm>
              <a:prstGeom prst="ellipse">
                <a:avLst/>
              </a:prstGeom>
              <a:noFill/>
              <a:ln w="19050">
                <a:solidFill>
                  <a:srgbClr val="F1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28" name="Group 231"/>
              <p:cNvGrpSpPr/>
              <p:nvPr/>
            </p:nvGrpSpPr>
            <p:grpSpPr>
              <a:xfrm>
                <a:off x="871169" y="3937643"/>
                <a:ext cx="363583" cy="383204"/>
                <a:chOff x="4592623" y="6318824"/>
                <a:chExt cx="436578" cy="460138"/>
              </a:xfrm>
              <a:solidFill>
                <a:schemeClr val="accent1"/>
              </a:solidFill>
            </p:grpSpPr>
            <p:sp>
              <p:nvSpPr>
                <p:cNvPr id="29" name="Freeform 218"/>
                <p:cNvSpPr/>
                <p:nvPr/>
              </p:nvSpPr>
              <p:spPr bwMode="auto">
                <a:xfrm>
                  <a:off x="4908550" y="6644022"/>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0" name="Freeform 219"/>
                <p:cNvSpPr>
                  <a:spLocks noEditPoints="1"/>
                </p:cNvSpPr>
                <p:nvPr/>
              </p:nvSpPr>
              <p:spPr bwMode="auto">
                <a:xfrm>
                  <a:off x="4592623" y="6318824"/>
                  <a:ext cx="396890"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F19CB4"/>
                </a:solidFill>
                <a:ln>
                  <a:solidFill>
                    <a:srgbClr val="F19CB4"/>
                  </a:solidFill>
                </a:ln>
              </p:spPr>
              <p:txBody>
                <a:bodyPr/>
                <a:lstStyle/>
                <a:p>
                  <a:pPr defTabSz="914400">
                    <a:defRPr/>
                  </a:pPr>
                  <a:endParaRPr lang="en-AU" sz="1800" kern="0" dirty="0">
                    <a:solidFill>
                      <a:srgbClr val="27506E"/>
                    </a:solidFill>
                    <a:ea typeface="黑体" panose="02010609060101010101" pitchFamily="49" charset="-122"/>
                    <a:cs typeface="+mn-ea"/>
                    <a:sym typeface="+mn-lt"/>
                  </a:endParaRPr>
                </a:p>
              </p:txBody>
            </p:sp>
            <p:sp>
              <p:nvSpPr>
                <p:cNvPr id="31" name="Freeform 220"/>
                <p:cNvSpPr/>
                <p:nvPr/>
              </p:nvSpPr>
              <p:spPr bwMode="auto">
                <a:xfrm>
                  <a:off x="4957763" y="6707524"/>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6" name="组合 75"/>
          <p:cNvGrpSpPr/>
          <p:nvPr/>
        </p:nvGrpSpPr>
        <p:grpSpPr>
          <a:xfrm>
            <a:off x="3286018" y="1259692"/>
            <a:ext cx="757274" cy="2368736"/>
            <a:chOff x="3555258" y="1356842"/>
            <a:chExt cx="757274" cy="2368736"/>
          </a:xfrm>
        </p:grpSpPr>
        <p:cxnSp>
          <p:nvCxnSpPr>
            <p:cNvPr id="4" name="直接连接符 3"/>
            <p:cNvCxnSpPr/>
            <p:nvPr/>
          </p:nvCxnSpPr>
          <p:spPr>
            <a:xfrm flipH="1">
              <a:off x="3933895" y="2206499"/>
              <a:ext cx="1" cy="1146532"/>
            </a:xfrm>
            <a:prstGeom prst="line">
              <a:avLst/>
            </a:prstGeom>
            <a:ln w="19050">
              <a:solidFill>
                <a:srgbClr val="F19CB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3615993" y="3075911"/>
              <a:ext cx="649667" cy="649667"/>
            </a:xfrm>
            <a:prstGeom prst="ellipse">
              <a:avLst/>
            </a:prstGeom>
            <a:solidFill>
              <a:srgbClr val="F19CB4"/>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2</a:t>
              </a:r>
              <a:endParaRPr lang="zh-CN" altLang="en-US" sz="3200" dirty="0">
                <a:solidFill>
                  <a:schemeClr val="bg1"/>
                </a:solidFill>
                <a:ea typeface="黑体" panose="02010609060101010101" pitchFamily="49" charset="-122"/>
                <a:cs typeface="+mn-ea"/>
                <a:sym typeface="+mn-lt"/>
              </a:endParaRPr>
            </a:p>
          </p:txBody>
        </p:sp>
        <p:grpSp>
          <p:nvGrpSpPr>
            <p:cNvPr id="32" name="组合 31"/>
            <p:cNvGrpSpPr/>
            <p:nvPr/>
          </p:nvGrpSpPr>
          <p:grpSpPr>
            <a:xfrm>
              <a:off x="3555258" y="1356842"/>
              <a:ext cx="757274" cy="757274"/>
              <a:chOff x="3064418" y="1199880"/>
              <a:chExt cx="592545" cy="592545"/>
            </a:xfrm>
          </p:grpSpPr>
          <p:sp>
            <p:nvSpPr>
              <p:cNvPr id="33" name="椭圆 32"/>
              <p:cNvSpPr/>
              <p:nvPr/>
            </p:nvSpPr>
            <p:spPr>
              <a:xfrm>
                <a:off x="3064418" y="1199880"/>
                <a:ext cx="592545" cy="592545"/>
              </a:xfrm>
              <a:prstGeom prst="ellipse">
                <a:avLst/>
              </a:prstGeom>
              <a:noFill/>
              <a:ln w="19050">
                <a:solidFill>
                  <a:srgbClr val="F1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34" name="Group 268"/>
              <p:cNvGrpSpPr/>
              <p:nvPr/>
            </p:nvGrpSpPr>
            <p:grpSpPr>
              <a:xfrm>
                <a:off x="3232449" y="1303092"/>
                <a:ext cx="256482" cy="400739"/>
                <a:chOff x="3824288" y="5494156"/>
                <a:chExt cx="307975" cy="481194"/>
              </a:xfrm>
              <a:solidFill>
                <a:schemeClr val="accent1"/>
              </a:solidFill>
            </p:grpSpPr>
            <p:sp>
              <p:nvSpPr>
                <p:cNvPr id="35" name="Freeform 248"/>
                <p:cNvSpPr>
                  <a:spLocks noEditPoints="1"/>
                </p:cNvSpPr>
                <p:nvPr/>
              </p:nvSpPr>
              <p:spPr bwMode="auto">
                <a:xfrm>
                  <a:off x="3824288" y="5494156"/>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solidFill>
                  <a:srgbClr val="F19CB4"/>
                </a:solidFill>
                <a:ln>
                  <a:solidFill>
                    <a:srgbClr val="F19CB4"/>
                  </a:solidFill>
                </a:ln>
              </p:spPr>
              <p:txBody>
                <a:bodyPr/>
                <a:lstStyle/>
                <a:p>
                  <a:pPr defTabSz="914400">
                    <a:defRPr/>
                  </a:pPr>
                  <a:endParaRPr lang="en-AU" sz="1800" kern="0">
                    <a:solidFill>
                      <a:srgbClr val="FF0000"/>
                    </a:solidFill>
                    <a:ea typeface="黑体" panose="02010609060101010101" pitchFamily="49" charset="-122"/>
                    <a:cs typeface="+mn-ea"/>
                    <a:sym typeface="+mn-lt"/>
                  </a:endParaRPr>
                </a:p>
              </p:txBody>
            </p:sp>
            <p:sp>
              <p:nvSpPr>
                <p:cNvPr id="36"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7"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8"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9"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solidFill>
                  <a:srgbClr val="F19CB4"/>
                </a:solidFill>
                <a:ln>
                  <a:solidFill>
                    <a:srgbClr val="F19CB4"/>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sp>
        <p:nvSpPr>
          <p:cNvPr id="74" name="矩形 73"/>
          <p:cNvSpPr/>
          <p:nvPr/>
        </p:nvSpPr>
        <p:spPr>
          <a:xfrm>
            <a:off x="539911" y="1419677"/>
            <a:ext cx="2129008"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开展文献研究，</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组织多元学习，</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清晰研究内涵。</a:t>
            </a:r>
          </a:p>
        </p:txBody>
      </p:sp>
      <p:sp>
        <p:nvSpPr>
          <p:cNvPr id="80" name="矩形 79"/>
          <p:cNvSpPr/>
          <p:nvPr/>
        </p:nvSpPr>
        <p:spPr>
          <a:xfrm>
            <a:off x="4734560" y="1120140"/>
            <a:ext cx="2387600"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建立研究机制，</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充分重心下移，提高研究实效。</a:t>
            </a:r>
          </a:p>
        </p:txBody>
      </p:sp>
      <p:sp>
        <p:nvSpPr>
          <p:cNvPr id="82" name="矩形 81"/>
          <p:cNvSpPr/>
          <p:nvPr/>
        </p:nvSpPr>
        <p:spPr>
          <a:xfrm>
            <a:off x="2627719" y="3697517"/>
            <a:ext cx="2108424"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开展调查研究，</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找准研究基点，</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架构年段目标。</a:t>
            </a:r>
          </a:p>
        </p:txBody>
      </p:sp>
      <p:sp>
        <p:nvSpPr>
          <p:cNvPr id="83" name="矩形 82"/>
          <p:cNvSpPr/>
          <p:nvPr/>
        </p:nvSpPr>
        <p:spPr>
          <a:xfrm>
            <a:off x="6948299" y="3769940"/>
            <a:ext cx="2043568"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立足课堂教学，开展行动研究，</a:t>
            </a:r>
          </a:p>
          <a:p>
            <a:pPr algn="ctr"/>
            <a:r>
              <a:rPr lang="zh-CN" altLang="en-US" sz="2400" b="1" dirty="0">
                <a:solidFill>
                  <a:schemeClr val="tx1">
                    <a:lumMod val="85000"/>
                    <a:lumOff val="15000"/>
                  </a:schemeClr>
                </a:solidFill>
                <a:latin typeface="隶书" panose="02010509060101010101" pitchFamily="49" charset="-122"/>
                <a:ea typeface="隶书" panose="02010509060101010101" pitchFamily="49" charset="-122"/>
              </a:rPr>
              <a:t>形成有效成果。</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500"/>
                                  </p:stCondLst>
                                  <p:childTnLst>
                                    <p:set>
                                      <p:cBhvr>
                                        <p:cTn id="15" dur="500"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up)">
                                      <p:cBhvr>
                                        <p:cTn id="20" dur="500"/>
                                        <p:tgtEl>
                                          <p:spTgt spid="75"/>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500"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anim calcmode="lin" valueType="num">
                                      <p:cBhvr>
                                        <p:cTn id="25" dur="500" fill="hold"/>
                                        <p:tgtEl>
                                          <p:spTgt spid="74"/>
                                        </p:tgtEl>
                                        <p:attrNameLst>
                                          <p:attrName>ppt_x</p:attrName>
                                        </p:attrNameLst>
                                      </p:cBhvr>
                                      <p:tavLst>
                                        <p:tav tm="0">
                                          <p:val>
                                            <p:strVal val="#ppt_x"/>
                                          </p:val>
                                        </p:tav>
                                        <p:tav tm="100000">
                                          <p:val>
                                            <p:strVal val="#ppt_x"/>
                                          </p:val>
                                        </p:tav>
                                      </p:tavLst>
                                    </p:anim>
                                    <p:anim calcmode="lin" valueType="num">
                                      <p:cBhvr>
                                        <p:cTn id="26" dur="500" fill="hold"/>
                                        <p:tgtEl>
                                          <p:spTgt spid="7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par>
                          <p:cTn id="31" fill="hold">
                            <p:stCondLst>
                              <p:cond delay="3000"/>
                            </p:stCondLst>
                            <p:childTnLst>
                              <p:par>
                                <p:cTn id="32" presetID="47" presetClass="entr" presetSubtype="0" fill="hold" grpId="0" nodeType="afterEffect">
                                  <p:stCondLst>
                                    <p:cond delay="0"/>
                                  </p:stCondLst>
                                  <p:childTnLst>
                                    <p:set>
                                      <p:cBhvr>
                                        <p:cTn id="33" dur="500"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anim calcmode="lin" valueType="num">
                                      <p:cBhvr>
                                        <p:cTn id="35" dur="500" fill="hold"/>
                                        <p:tgtEl>
                                          <p:spTgt spid="82"/>
                                        </p:tgtEl>
                                        <p:attrNameLst>
                                          <p:attrName>ppt_x</p:attrName>
                                        </p:attrNameLst>
                                      </p:cBhvr>
                                      <p:tavLst>
                                        <p:tav tm="0">
                                          <p:val>
                                            <p:strVal val="#ppt_x"/>
                                          </p:val>
                                        </p:tav>
                                        <p:tav tm="100000">
                                          <p:val>
                                            <p:strVal val="#ppt_x"/>
                                          </p:val>
                                        </p:tav>
                                      </p:tavLst>
                                    </p:anim>
                                    <p:anim calcmode="lin" valueType="num">
                                      <p:cBhvr>
                                        <p:cTn id="36" dur="500" fill="hold"/>
                                        <p:tgtEl>
                                          <p:spTgt spid="8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up)">
                                      <p:cBhvr>
                                        <p:cTn id="40" dur="500"/>
                                        <p:tgtEl>
                                          <p:spTgt spid="77"/>
                                        </p:tgtEl>
                                      </p:cBhvr>
                                    </p:animEffect>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500"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anim calcmode="lin" valueType="num">
                                      <p:cBhvr>
                                        <p:cTn id="45" dur="500" fill="hold"/>
                                        <p:tgtEl>
                                          <p:spTgt spid="80"/>
                                        </p:tgtEl>
                                        <p:attrNameLst>
                                          <p:attrName>ppt_x</p:attrName>
                                        </p:attrNameLst>
                                      </p:cBhvr>
                                      <p:tavLst>
                                        <p:tav tm="0">
                                          <p:val>
                                            <p:strVal val="#ppt_x"/>
                                          </p:val>
                                        </p:tav>
                                        <p:tav tm="100000">
                                          <p:val>
                                            <p:strVal val="#ppt_x"/>
                                          </p:val>
                                        </p:tav>
                                      </p:tavLst>
                                    </p:anim>
                                    <p:anim calcmode="lin" valueType="num">
                                      <p:cBhvr>
                                        <p:cTn id="46" dur="500" fill="hold"/>
                                        <p:tgtEl>
                                          <p:spTgt spid="80"/>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wipe(down)">
                                      <p:cBhvr>
                                        <p:cTn id="50" dur="500"/>
                                        <p:tgtEl>
                                          <p:spTgt spid="78"/>
                                        </p:tgtEl>
                                      </p:cBhvr>
                                    </p:animEffect>
                                  </p:childTnLst>
                                </p:cTn>
                              </p:par>
                            </p:childTnLst>
                          </p:cTn>
                        </p:par>
                        <p:par>
                          <p:cTn id="51" fill="hold">
                            <p:stCondLst>
                              <p:cond delay="5000"/>
                            </p:stCondLst>
                            <p:childTnLst>
                              <p:par>
                                <p:cTn id="52" presetID="47" presetClass="entr" presetSubtype="0" fill="hold" grpId="0" nodeType="afterEffect">
                                  <p:stCondLst>
                                    <p:cond delay="0"/>
                                  </p:stCondLst>
                                  <p:childTnLst>
                                    <p:set>
                                      <p:cBhvr>
                                        <p:cTn id="53" dur="500"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4" grpId="0"/>
      <p:bldP spid="80"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9795" y="167640"/>
            <a:ext cx="6610350" cy="460375"/>
          </a:xfrm>
          <a:prstGeom prst="rect">
            <a:avLst/>
          </a:prstGeom>
          <a:noFill/>
        </p:spPr>
        <p:txBody>
          <a:bodyPr wrap="none" rtlCol="0" anchor="t">
            <a:spAutoFit/>
          </a:bodyPr>
          <a:lstStyle/>
          <a:p>
            <a:pPr algn="l"/>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开展文献研究</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组织多元学习，清晰研究内涵。</a:t>
            </a:r>
            <a:endParaRPr lang="en-US"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pic>
        <p:nvPicPr>
          <p:cNvPr id="3" name="图片 2" descr="英语核心素养1"/>
          <p:cNvPicPr>
            <a:picLocks noChangeAspect="1"/>
          </p:cNvPicPr>
          <p:nvPr/>
        </p:nvPicPr>
        <p:blipFill>
          <a:blip r:embed="rId3" cstate="print"/>
          <a:stretch>
            <a:fillRect/>
          </a:stretch>
        </p:blipFill>
        <p:spPr>
          <a:xfrm>
            <a:off x="323215" y="1205230"/>
            <a:ext cx="4057650" cy="1584325"/>
          </a:xfrm>
          <a:prstGeom prst="rect">
            <a:avLst/>
          </a:prstGeom>
        </p:spPr>
      </p:pic>
      <p:pic>
        <p:nvPicPr>
          <p:cNvPr id="4" name="图片 3" descr="英语核心素养2"/>
          <p:cNvPicPr>
            <a:picLocks noChangeAspect="1"/>
          </p:cNvPicPr>
          <p:nvPr/>
        </p:nvPicPr>
        <p:blipFill>
          <a:blip r:embed="rId4" cstate="print"/>
          <a:stretch>
            <a:fillRect/>
          </a:stretch>
        </p:blipFill>
        <p:spPr>
          <a:xfrm>
            <a:off x="4643120" y="1205230"/>
            <a:ext cx="4109720" cy="1584325"/>
          </a:xfrm>
          <a:prstGeom prst="rect">
            <a:avLst/>
          </a:prstGeom>
        </p:spPr>
      </p:pic>
      <p:pic>
        <p:nvPicPr>
          <p:cNvPr id="5" name="图片 4" descr="英语深度学习1"/>
          <p:cNvPicPr>
            <a:picLocks noChangeAspect="1"/>
          </p:cNvPicPr>
          <p:nvPr/>
        </p:nvPicPr>
        <p:blipFill>
          <a:blip r:embed="rId5" cstate="print"/>
          <a:stretch>
            <a:fillRect/>
          </a:stretch>
        </p:blipFill>
        <p:spPr>
          <a:xfrm>
            <a:off x="323215" y="3147060"/>
            <a:ext cx="4058285" cy="1641475"/>
          </a:xfrm>
          <a:prstGeom prst="rect">
            <a:avLst/>
          </a:prstGeom>
        </p:spPr>
      </p:pic>
      <p:pic>
        <p:nvPicPr>
          <p:cNvPr id="6" name="图片 5" descr="英语深度学习2"/>
          <p:cNvPicPr>
            <a:picLocks noChangeAspect="1"/>
          </p:cNvPicPr>
          <p:nvPr/>
        </p:nvPicPr>
        <p:blipFill>
          <a:blip r:embed="rId6" cstate="print"/>
          <a:stretch>
            <a:fillRect/>
          </a:stretch>
        </p:blipFill>
        <p:spPr>
          <a:xfrm>
            <a:off x="4643120" y="3147060"/>
            <a:ext cx="4109720" cy="1649095"/>
          </a:xfrm>
          <a:prstGeom prst="rect">
            <a:avLst/>
          </a:prstGeom>
        </p:spPr>
      </p:pic>
      <p:sp>
        <p:nvSpPr>
          <p:cNvPr id="7" name="文本框 6"/>
          <p:cNvSpPr txBox="1"/>
          <p:nvPr/>
        </p:nvSpPr>
        <p:spPr>
          <a:xfrm>
            <a:off x="3203575" y="2787650"/>
            <a:ext cx="2468880" cy="398780"/>
          </a:xfrm>
          <a:prstGeom prst="rect">
            <a:avLst/>
          </a:prstGeom>
          <a:noFill/>
        </p:spPr>
        <p:txBody>
          <a:bodyPr wrap="none" rtlCol="0" anchor="t">
            <a:spAutoFit/>
          </a:bodyPr>
          <a:lstStyle/>
          <a:p>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英语核心素养的研究</a:t>
            </a:r>
          </a:p>
        </p:txBody>
      </p:sp>
      <p:sp>
        <p:nvSpPr>
          <p:cNvPr id="8" name="文本框 7"/>
          <p:cNvSpPr txBox="1"/>
          <p:nvPr/>
        </p:nvSpPr>
        <p:spPr>
          <a:xfrm>
            <a:off x="3337560" y="4768850"/>
            <a:ext cx="2468880" cy="398780"/>
          </a:xfrm>
          <a:prstGeom prst="rect">
            <a:avLst/>
          </a:prstGeom>
          <a:noFill/>
        </p:spPr>
        <p:txBody>
          <a:bodyPr wrap="none" rtlCol="0" anchor="t">
            <a:spAutoFit/>
          </a:bodyPr>
          <a:lstStyle/>
          <a:p>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英语深度学习的研究</a:t>
            </a:r>
          </a:p>
        </p:txBody>
      </p:sp>
      <p:sp>
        <p:nvSpPr>
          <p:cNvPr id="9" name="文本框 8"/>
          <p:cNvSpPr txBox="1"/>
          <p:nvPr/>
        </p:nvSpPr>
        <p:spPr>
          <a:xfrm>
            <a:off x="828040" y="628015"/>
            <a:ext cx="2785110" cy="460375"/>
          </a:xfrm>
          <a:prstGeom prst="rect">
            <a:avLst/>
          </a:prstGeom>
          <a:noFill/>
        </p:spPr>
        <p:txBody>
          <a:bodyPr wrap="none" rtlCol="0" anchor="t">
            <a:spAutoFit/>
          </a:bodyPr>
          <a:lstStyle/>
          <a:p>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1</a:t>
            </a:r>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开展文献研究</a:t>
            </a:r>
            <a:endParaRPr lang="en-US"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grpSp>
        <p:nvGrpSpPr>
          <p:cNvPr id="13" name="淘宝店chenying0907出品 11"/>
          <p:cNvGrpSpPr/>
          <p:nvPr/>
        </p:nvGrpSpPr>
        <p:grpSpPr>
          <a:xfrm>
            <a:off x="459851" y="-129"/>
            <a:ext cx="532098" cy="691515"/>
            <a:chOff x="5614910" y="602315"/>
            <a:chExt cx="860050" cy="1117719"/>
          </a:xfrm>
        </p:grpSpPr>
        <p:sp>
          <p:nvSpPr>
            <p:cNvPr id="14"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15" name="淘宝店chenying0907出品 70"/>
            <p:cNvGrpSpPr/>
            <p:nvPr/>
          </p:nvGrpSpPr>
          <p:grpSpPr>
            <a:xfrm>
              <a:off x="5681087" y="602315"/>
              <a:ext cx="746745" cy="1117719"/>
              <a:chOff x="5583078" y="572287"/>
              <a:chExt cx="746745" cy="1117719"/>
            </a:xfrm>
          </p:grpSpPr>
          <p:sp>
            <p:nvSpPr>
              <p:cNvPr id="16"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淘宝店chenying0907出品 72"/>
              <p:cNvSpPr/>
              <p:nvPr/>
            </p:nvSpPr>
            <p:spPr>
              <a:xfrm>
                <a:off x="5684922" y="572287"/>
                <a:ext cx="498818"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1</a:t>
                </a: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000"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000"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3" presetClass="entr" presetSubtype="10" fill="hold" nodeType="withEffect">
                                  <p:stCondLst>
                                    <p:cond delay="0"/>
                                  </p:stCondLst>
                                  <p:childTnLst>
                                    <p:set>
                                      <p:cBhvr>
                                        <p:cTn id="22" dur="1000" fill="hold">
                                          <p:stCondLst>
                                            <p:cond delay="0"/>
                                          </p:stCondLst>
                                        </p:cTn>
                                        <p:tgtEl>
                                          <p:spTgt spid="3"/>
                                        </p:tgtEl>
                                        <p:attrNameLst>
                                          <p:attrName>style.visibility</p:attrName>
                                        </p:attrNameLst>
                                      </p:cBhvr>
                                      <p:to>
                                        <p:strVal val="visible"/>
                                      </p:to>
                                    </p:set>
                                    <p:animEffect transition="in" filter="blinds(horizontal)">
                                      <p:cBhvr>
                                        <p:cTn id="23" dur="1000"/>
                                        <p:tgtEl>
                                          <p:spTgt spid="3"/>
                                        </p:tgtEl>
                                      </p:cBhvr>
                                    </p:animEffect>
                                  </p:childTnLst>
                                </p:cTn>
                              </p:par>
                              <p:par>
                                <p:cTn id="24" presetID="3" presetClass="entr" presetSubtype="10" fill="hold" nodeType="withEffect">
                                  <p:stCondLst>
                                    <p:cond delay="0"/>
                                  </p:stCondLst>
                                  <p:childTnLst>
                                    <p:set>
                                      <p:cBhvr>
                                        <p:cTn id="25" dur="1000" fill="hold">
                                          <p:stCondLst>
                                            <p:cond delay="0"/>
                                          </p:stCondLst>
                                        </p:cTn>
                                        <p:tgtEl>
                                          <p:spTgt spid="4"/>
                                        </p:tgtEl>
                                        <p:attrNameLst>
                                          <p:attrName>style.visibility</p:attrName>
                                        </p:attrNameLst>
                                      </p:cBhvr>
                                      <p:to>
                                        <p:strVal val="visible"/>
                                      </p:to>
                                    </p:set>
                                    <p:animEffect transition="in" filter="blinds(horizontal)">
                                      <p:cBhvr>
                                        <p:cTn id="26" dur="1000"/>
                                        <p:tgtEl>
                                          <p:spTgt spid="4"/>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000"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par>
                                <p:cTn id="31" presetID="3" presetClass="entr" presetSubtype="1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8" cstate="print"/>
          <a:srcRect l="22000" t="13605" r="23395" b="12198"/>
          <a:stretch>
            <a:fillRect/>
          </a:stretch>
        </p:blipFill>
        <p:spPr>
          <a:xfrm>
            <a:off x="1332230" y="1131570"/>
            <a:ext cx="1442085" cy="1811020"/>
          </a:xfrm>
          <a:prstGeom prst="rect">
            <a:avLst/>
          </a:prstGeom>
          <a:noFill/>
          <a:ln w="9525">
            <a:noFill/>
          </a:ln>
        </p:spPr>
      </p:pic>
      <p:pic>
        <p:nvPicPr>
          <p:cNvPr id="102" name="图片 101"/>
          <p:cNvPicPr/>
          <p:nvPr>
            <p:custDataLst>
              <p:tags r:id="rId2"/>
            </p:custDataLst>
          </p:nvPr>
        </p:nvPicPr>
        <p:blipFill>
          <a:blip r:embed="rId9" cstate="print">
            <a:clrChange>
              <a:clrFrom>
                <a:srgbClr val="FFFFFF">
                  <a:alpha val="100000"/>
                </a:srgbClr>
              </a:clrFrom>
              <a:clrTo>
                <a:srgbClr val="FFFFFF">
                  <a:alpha val="100000"/>
                  <a:alpha val="0"/>
                </a:srgbClr>
              </a:clrTo>
            </a:clrChange>
          </a:blip>
          <a:stretch>
            <a:fillRect/>
          </a:stretch>
        </p:blipFill>
        <p:spPr>
          <a:xfrm>
            <a:off x="6732270" y="1160145"/>
            <a:ext cx="1891030" cy="1810385"/>
          </a:xfrm>
          <a:prstGeom prst="rect">
            <a:avLst/>
          </a:prstGeom>
          <a:noFill/>
          <a:ln w="9525">
            <a:noFill/>
          </a:ln>
        </p:spPr>
      </p:pic>
      <p:pic>
        <p:nvPicPr>
          <p:cNvPr id="103" name="图片 102"/>
          <p:cNvPicPr/>
          <p:nvPr>
            <p:custDataLst>
              <p:tags r:id="rId3"/>
            </p:custDataLst>
          </p:nvPr>
        </p:nvPicPr>
        <p:blipFill>
          <a:blip r:embed="rId10" cstate="print">
            <a:clrChange>
              <a:clrFrom>
                <a:srgbClr val="FFFFFF">
                  <a:alpha val="100000"/>
                </a:srgbClr>
              </a:clrFrom>
              <a:clrTo>
                <a:srgbClr val="FFFFFF">
                  <a:alpha val="100000"/>
                  <a:alpha val="0"/>
                </a:srgbClr>
              </a:clrTo>
            </a:clrChange>
          </a:blip>
          <a:srcRect l="49211" t="31802"/>
          <a:stretch>
            <a:fillRect/>
          </a:stretch>
        </p:blipFill>
        <p:spPr>
          <a:xfrm>
            <a:off x="5003800" y="1088390"/>
            <a:ext cx="1510030" cy="1925955"/>
          </a:xfrm>
          <a:prstGeom prst="rect">
            <a:avLst/>
          </a:prstGeom>
        </p:spPr>
      </p:pic>
      <p:pic>
        <p:nvPicPr>
          <p:cNvPr id="2" name="图片 -2147482624" descr="44"/>
          <p:cNvPicPr>
            <a:picLocks noChangeAspect="1"/>
          </p:cNvPicPr>
          <p:nvPr>
            <p:custDataLst>
              <p:tags r:id="rId4"/>
            </p:custDataLst>
          </p:nvPr>
        </p:nvPicPr>
        <p:blipFill>
          <a:blip r:embed="rId11" cstate="print"/>
          <a:srcRect t="18240"/>
          <a:stretch>
            <a:fillRect/>
          </a:stretch>
        </p:blipFill>
        <p:spPr>
          <a:xfrm>
            <a:off x="323850" y="3075940"/>
            <a:ext cx="2095500" cy="1798955"/>
          </a:xfrm>
          <a:prstGeom prst="rect">
            <a:avLst/>
          </a:prstGeom>
          <a:noFill/>
          <a:ln w="9525">
            <a:noFill/>
          </a:ln>
        </p:spPr>
      </p:pic>
      <p:pic>
        <p:nvPicPr>
          <p:cNvPr id="3" name="图片 -2147482615" descr="22"/>
          <p:cNvPicPr>
            <a:picLocks noChangeAspect="1"/>
          </p:cNvPicPr>
          <p:nvPr/>
        </p:nvPicPr>
        <p:blipFill>
          <a:blip r:embed="rId12" cstate="print"/>
          <a:stretch>
            <a:fillRect/>
          </a:stretch>
        </p:blipFill>
        <p:spPr>
          <a:xfrm>
            <a:off x="2555875" y="3075940"/>
            <a:ext cx="2092960" cy="1800860"/>
          </a:xfrm>
          <a:prstGeom prst="rect">
            <a:avLst/>
          </a:prstGeom>
          <a:noFill/>
          <a:ln w="9525">
            <a:noFill/>
          </a:ln>
        </p:spPr>
      </p:pic>
      <p:pic>
        <p:nvPicPr>
          <p:cNvPr id="4" name="图片 -2147482614" descr="5"/>
          <p:cNvPicPr>
            <a:picLocks noChangeAspect="1"/>
          </p:cNvPicPr>
          <p:nvPr>
            <p:custDataLst>
              <p:tags r:id="rId5"/>
            </p:custDataLst>
          </p:nvPr>
        </p:nvPicPr>
        <p:blipFill>
          <a:blip r:embed="rId13" cstate="print"/>
          <a:srcRect l="3323" t="16585"/>
          <a:stretch>
            <a:fillRect/>
          </a:stretch>
        </p:blipFill>
        <p:spPr>
          <a:xfrm>
            <a:off x="4785360" y="3075940"/>
            <a:ext cx="2019300" cy="1795145"/>
          </a:xfrm>
          <a:prstGeom prst="rect">
            <a:avLst/>
          </a:prstGeom>
          <a:noFill/>
          <a:ln w="9525">
            <a:noFill/>
          </a:ln>
        </p:spPr>
      </p:pic>
      <p:pic>
        <p:nvPicPr>
          <p:cNvPr id="5" name="图片 -2147482613" descr="4"/>
          <p:cNvPicPr>
            <a:picLocks noChangeAspect="1"/>
          </p:cNvPicPr>
          <p:nvPr/>
        </p:nvPicPr>
        <p:blipFill>
          <a:blip r:embed="rId14" cstate="print"/>
          <a:srcRect l="5058" t="20517" r="723"/>
          <a:stretch>
            <a:fillRect/>
          </a:stretch>
        </p:blipFill>
        <p:spPr>
          <a:xfrm>
            <a:off x="6877050" y="3075940"/>
            <a:ext cx="2019300" cy="1798955"/>
          </a:xfrm>
          <a:prstGeom prst="rect">
            <a:avLst/>
          </a:prstGeom>
          <a:noFill/>
          <a:ln w="9525">
            <a:noFill/>
          </a:ln>
        </p:spPr>
      </p:pic>
      <p:pic>
        <p:nvPicPr>
          <p:cNvPr id="7" name="图片 6" descr="单元整体教学"/>
          <p:cNvPicPr>
            <a:picLocks noChangeAspect="1"/>
          </p:cNvPicPr>
          <p:nvPr/>
        </p:nvPicPr>
        <p:blipFill>
          <a:blip r:embed="rId15" cstate="print"/>
          <a:stretch>
            <a:fillRect/>
          </a:stretch>
        </p:blipFill>
        <p:spPr>
          <a:xfrm>
            <a:off x="3131820" y="1131570"/>
            <a:ext cx="1445260" cy="1839595"/>
          </a:xfrm>
          <a:prstGeom prst="rect">
            <a:avLst/>
          </a:prstGeom>
        </p:spPr>
      </p:pic>
      <p:sp>
        <p:nvSpPr>
          <p:cNvPr id="6" name="文本框 5"/>
          <p:cNvSpPr txBox="1"/>
          <p:nvPr/>
        </p:nvSpPr>
        <p:spPr>
          <a:xfrm>
            <a:off x="898525" y="123825"/>
            <a:ext cx="6610350" cy="460375"/>
          </a:xfrm>
          <a:prstGeom prst="rect">
            <a:avLst/>
          </a:prstGeom>
          <a:noFill/>
        </p:spPr>
        <p:txBody>
          <a:bodyPr wrap="none" rtlCol="0" anchor="t">
            <a:spAutoFit/>
          </a:bodyPr>
          <a:lstStyle/>
          <a:p>
            <a:pPr algn="l"/>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开展文献研究</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组织多元学习，清晰研究内涵。</a:t>
            </a:r>
            <a:endParaRPr lang="en-US"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11" name="文本框 10"/>
          <p:cNvSpPr txBox="1"/>
          <p:nvPr/>
        </p:nvSpPr>
        <p:spPr>
          <a:xfrm>
            <a:off x="828040" y="627380"/>
            <a:ext cx="2785110" cy="460375"/>
          </a:xfrm>
          <a:prstGeom prst="rect">
            <a:avLst/>
          </a:prstGeom>
          <a:noFill/>
        </p:spPr>
        <p:txBody>
          <a:bodyPr wrap="none" rtlCol="0" anchor="t">
            <a:spAutoFit/>
          </a:bodyPr>
          <a:lstStyle/>
          <a:p>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2</a:t>
            </a:r>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）进行理论学习</a:t>
            </a:r>
          </a:p>
        </p:txBody>
      </p:sp>
      <p:grpSp>
        <p:nvGrpSpPr>
          <p:cNvPr id="17" name="淘宝店chenying0907出品 11"/>
          <p:cNvGrpSpPr/>
          <p:nvPr/>
        </p:nvGrpSpPr>
        <p:grpSpPr>
          <a:xfrm>
            <a:off x="459851" y="-129"/>
            <a:ext cx="532098" cy="691515"/>
            <a:chOff x="5614910" y="602315"/>
            <a:chExt cx="860050" cy="1117719"/>
          </a:xfrm>
        </p:grpSpPr>
        <p:sp>
          <p:nvSpPr>
            <p:cNvPr id="18"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19" name="淘宝店chenying0907出品 70"/>
            <p:cNvGrpSpPr/>
            <p:nvPr/>
          </p:nvGrpSpPr>
          <p:grpSpPr>
            <a:xfrm>
              <a:off x="5681087" y="602315"/>
              <a:ext cx="746745" cy="1117719"/>
              <a:chOff x="5583078" y="572287"/>
              <a:chExt cx="746745" cy="1117719"/>
            </a:xfrm>
          </p:grpSpPr>
          <p:sp>
            <p:nvSpPr>
              <p:cNvPr id="20"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淘宝店chenying0907出品 72"/>
              <p:cNvSpPr/>
              <p:nvPr/>
            </p:nvSpPr>
            <p:spPr>
              <a:xfrm>
                <a:off x="5684922" y="572287"/>
                <a:ext cx="498818"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1</a:t>
                </a: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000"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p:cTn id="20" dur="500" fill="hold"/>
                                        <p:tgtEl>
                                          <p:spTgt spid="101"/>
                                        </p:tgtEl>
                                        <p:attrNameLst>
                                          <p:attrName>ppt_w</p:attrName>
                                        </p:attrNameLst>
                                      </p:cBhvr>
                                      <p:tavLst>
                                        <p:tav tm="0">
                                          <p:val>
                                            <p:fltVal val="0"/>
                                          </p:val>
                                        </p:tav>
                                        <p:tav tm="100000">
                                          <p:val>
                                            <p:strVal val="#ppt_w"/>
                                          </p:val>
                                        </p:tav>
                                      </p:tavLst>
                                    </p:anim>
                                    <p:anim calcmode="lin" valueType="num">
                                      <p:cBhvr>
                                        <p:cTn id="21" dur="500" fill="hold"/>
                                        <p:tgtEl>
                                          <p:spTgt spid="101"/>
                                        </p:tgtEl>
                                        <p:attrNameLst>
                                          <p:attrName>ppt_h</p:attrName>
                                        </p:attrNameLst>
                                      </p:cBhvr>
                                      <p:tavLst>
                                        <p:tav tm="0">
                                          <p:val>
                                            <p:fltVal val="0"/>
                                          </p:val>
                                        </p:tav>
                                        <p:tav tm="100000">
                                          <p:val>
                                            <p:strVal val="#ppt_h"/>
                                          </p:val>
                                        </p:tav>
                                      </p:tavLst>
                                    </p:anim>
                                    <p:animEffect transition="in" filter="fade">
                                      <p:cBhvr>
                                        <p:cTn id="22" dur="500"/>
                                        <p:tgtEl>
                                          <p:spTgt spid="101"/>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03"/>
                                        </p:tgtEl>
                                        <p:attrNameLst>
                                          <p:attrName>style.visibility</p:attrName>
                                        </p:attrNameLst>
                                      </p:cBhvr>
                                      <p:to>
                                        <p:strVal val="visible"/>
                                      </p:to>
                                    </p:set>
                                    <p:anim calcmode="lin" valueType="num">
                                      <p:cBhvr>
                                        <p:cTn id="30" dur="500" fill="hold"/>
                                        <p:tgtEl>
                                          <p:spTgt spid="103"/>
                                        </p:tgtEl>
                                        <p:attrNameLst>
                                          <p:attrName>ppt_w</p:attrName>
                                        </p:attrNameLst>
                                      </p:cBhvr>
                                      <p:tavLst>
                                        <p:tav tm="0">
                                          <p:val>
                                            <p:fltVal val="0"/>
                                          </p:val>
                                        </p:tav>
                                        <p:tav tm="100000">
                                          <p:val>
                                            <p:strVal val="#ppt_w"/>
                                          </p:val>
                                        </p:tav>
                                      </p:tavLst>
                                    </p:anim>
                                    <p:anim calcmode="lin" valueType="num">
                                      <p:cBhvr>
                                        <p:cTn id="31" dur="500" fill="hold"/>
                                        <p:tgtEl>
                                          <p:spTgt spid="103"/>
                                        </p:tgtEl>
                                        <p:attrNameLst>
                                          <p:attrName>ppt_h</p:attrName>
                                        </p:attrNameLst>
                                      </p:cBhvr>
                                      <p:tavLst>
                                        <p:tav tm="0">
                                          <p:val>
                                            <p:fltVal val="0"/>
                                          </p:val>
                                        </p:tav>
                                        <p:tav tm="100000">
                                          <p:val>
                                            <p:strVal val="#ppt_h"/>
                                          </p:val>
                                        </p:tav>
                                      </p:tavLst>
                                    </p:anim>
                                    <p:animEffect transition="in" filter="fade">
                                      <p:cBhvr>
                                        <p:cTn id="32" dur="500"/>
                                        <p:tgtEl>
                                          <p:spTgt spid="103"/>
                                        </p:tgtEl>
                                      </p:cBhvr>
                                    </p:animEffect>
                                  </p:childTnLst>
                                </p:cTn>
                              </p:par>
                              <p:par>
                                <p:cTn id="33" presetID="53" presetClass="entr" presetSubtype="16"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p:cTn id="35" dur="500" fill="hold"/>
                                        <p:tgtEl>
                                          <p:spTgt spid="102"/>
                                        </p:tgtEl>
                                        <p:attrNameLst>
                                          <p:attrName>ppt_w</p:attrName>
                                        </p:attrNameLst>
                                      </p:cBhvr>
                                      <p:tavLst>
                                        <p:tav tm="0">
                                          <p:val>
                                            <p:fltVal val="0"/>
                                          </p:val>
                                        </p:tav>
                                        <p:tav tm="100000">
                                          <p:val>
                                            <p:strVal val="#ppt_w"/>
                                          </p:val>
                                        </p:tav>
                                      </p:tavLst>
                                    </p:anim>
                                    <p:anim calcmode="lin" valueType="num">
                                      <p:cBhvr>
                                        <p:cTn id="36" dur="500" fill="hold"/>
                                        <p:tgtEl>
                                          <p:spTgt spid="102"/>
                                        </p:tgtEl>
                                        <p:attrNameLst>
                                          <p:attrName>ppt_h</p:attrName>
                                        </p:attrNameLst>
                                      </p:cBhvr>
                                      <p:tavLst>
                                        <p:tav tm="0">
                                          <p:val>
                                            <p:fltVal val="0"/>
                                          </p:val>
                                        </p:tav>
                                        <p:tav tm="100000">
                                          <p:val>
                                            <p:strVal val="#ppt_h"/>
                                          </p:val>
                                        </p:tav>
                                      </p:tavLst>
                                    </p:anim>
                                    <p:animEffect transition="in" filter="fade">
                                      <p:cBhvr>
                                        <p:cTn id="37" dur="500"/>
                                        <p:tgtEl>
                                          <p:spTgt spid="102"/>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000" fill="hold">
                                          <p:stCondLst>
                                            <p:cond delay="0"/>
                                          </p:stCondLst>
                                        </p:cTn>
                                        <p:tgtEl>
                                          <p:spTgt spid="2"/>
                                        </p:tgtEl>
                                        <p:attrNameLst>
                                          <p:attrName>style.visibility</p:attrName>
                                        </p:attrNameLst>
                                      </p:cBhvr>
                                      <p:to>
                                        <p:strVal val="visible"/>
                                      </p:to>
                                    </p:set>
                                    <p:animEffect transition="in" filter="wipe(left)">
                                      <p:cBhvr>
                                        <p:cTn id="41" dur="1000"/>
                                        <p:tgtEl>
                                          <p:spTgt spid="2"/>
                                        </p:tgtEl>
                                      </p:cBhvr>
                                    </p:animEffect>
                                  </p:childTnLst>
                                </p:cTn>
                              </p:par>
                              <p:par>
                                <p:cTn id="42" presetID="22" presetClass="entr" presetSubtype="8" fill="hold" nodeType="withEffect">
                                  <p:stCondLst>
                                    <p:cond delay="0"/>
                                  </p:stCondLst>
                                  <p:childTnLst>
                                    <p:set>
                                      <p:cBhvr>
                                        <p:cTn id="43" dur="1000" fill="hold">
                                          <p:stCondLst>
                                            <p:cond delay="0"/>
                                          </p:stCondLst>
                                        </p:cTn>
                                        <p:tgtEl>
                                          <p:spTgt spid="3"/>
                                        </p:tgtEl>
                                        <p:attrNameLst>
                                          <p:attrName>style.visibility</p:attrName>
                                        </p:attrNameLst>
                                      </p:cBhvr>
                                      <p:to>
                                        <p:strVal val="visible"/>
                                      </p:to>
                                    </p:set>
                                    <p:animEffect transition="in" filter="wipe(left)">
                                      <p:cBhvr>
                                        <p:cTn id="44" dur="1000"/>
                                        <p:tgtEl>
                                          <p:spTgt spid="3"/>
                                        </p:tgtEl>
                                      </p:cBhvr>
                                    </p:animEffect>
                                  </p:childTnLst>
                                </p:cTn>
                              </p:par>
                              <p:par>
                                <p:cTn id="45" presetID="22" presetClass="entr" presetSubtype="8" fill="hold" nodeType="withEffect">
                                  <p:stCondLst>
                                    <p:cond delay="0"/>
                                  </p:stCondLst>
                                  <p:childTnLst>
                                    <p:set>
                                      <p:cBhvr>
                                        <p:cTn id="46" dur="1000" fill="hold">
                                          <p:stCondLst>
                                            <p:cond delay="0"/>
                                          </p:stCondLst>
                                        </p:cTn>
                                        <p:tgtEl>
                                          <p:spTgt spid="4"/>
                                        </p:tgtEl>
                                        <p:attrNameLst>
                                          <p:attrName>style.visibility</p:attrName>
                                        </p:attrNameLst>
                                      </p:cBhvr>
                                      <p:to>
                                        <p:strVal val="visible"/>
                                      </p:to>
                                    </p:set>
                                    <p:animEffect transition="in" filter="wipe(left)">
                                      <p:cBhvr>
                                        <p:cTn id="47" dur="1000"/>
                                        <p:tgtEl>
                                          <p:spTgt spid="4"/>
                                        </p:tgtEl>
                                      </p:cBhvr>
                                    </p:animEffect>
                                  </p:childTnLst>
                                </p:cTn>
                              </p:par>
                              <p:par>
                                <p:cTn id="48" presetID="22" presetClass="entr" presetSubtype="8" fill="hold" nodeType="withEffect">
                                  <p:stCondLst>
                                    <p:cond delay="0"/>
                                  </p:stCondLst>
                                  <p:childTnLst>
                                    <p:set>
                                      <p:cBhvr>
                                        <p:cTn id="49" dur="1000" fill="hold">
                                          <p:stCondLst>
                                            <p:cond delay="0"/>
                                          </p:stCondLst>
                                        </p:cTn>
                                        <p:tgtEl>
                                          <p:spTgt spid="5"/>
                                        </p:tgtEl>
                                        <p:attrNameLst>
                                          <p:attrName>style.visibility</p:attrName>
                                        </p:attrNameLst>
                                      </p:cBhvr>
                                      <p:to>
                                        <p:strVal val="visible"/>
                                      </p:to>
                                    </p:set>
                                    <p:animEffect transition="in" filter="wipe(left)">
                                      <p:cBhvr>
                                        <p:cTn id="5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淘宝店chenying0907出品 43"/>
          <p:cNvSpPr/>
          <p:nvPr/>
        </p:nvSpPr>
        <p:spPr>
          <a:xfrm>
            <a:off x="971550" y="123825"/>
            <a:ext cx="7855585" cy="532765"/>
          </a:xfrm>
          <a:prstGeom prst="rect">
            <a:avLst/>
          </a:prstGeom>
        </p:spPr>
        <p:txBody>
          <a:bodyPr wrap="square" lIns="91423" tIns="45711" rIns="91423" bIns="45711" anchor="ctr">
            <a:spAutoFit/>
          </a:bodyPr>
          <a:lstStyle/>
          <a:p>
            <a:pPr algn="just">
              <a:lnSpc>
                <a:spcPct val="120000"/>
              </a:lnSpc>
            </a:pP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开展</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调查研究</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找准研究基点，</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明晰研究方向</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a:solidFill>
                  <a:schemeClr val="tx1"/>
                </a:solidFill>
                <a:latin typeface="楷体" panose="02010609060101010101" pitchFamily="49" charset="-122"/>
                <a:ea typeface="楷体" panose="02010609060101010101" pitchFamily="49" charset="-122"/>
              </a:rPr>
              <a:t>   </a:t>
            </a:r>
          </a:p>
        </p:txBody>
      </p:sp>
      <p:pic>
        <p:nvPicPr>
          <p:cNvPr id="3" name="图片 2" descr="5}B8(C1H@{~TYOY%(C%T_EI"/>
          <p:cNvPicPr>
            <a:picLocks noChangeAspect="1"/>
          </p:cNvPicPr>
          <p:nvPr/>
        </p:nvPicPr>
        <p:blipFill>
          <a:blip r:embed="rId3" cstate="print"/>
          <a:stretch>
            <a:fillRect/>
          </a:stretch>
        </p:blipFill>
        <p:spPr>
          <a:xfrm>
            <a:off x="1547495" y="1203960"/>
            <a:ext cx="2796540" cy="3676015"/>
          </a:xfrm>
          <a:prstGeom prst="rect">
            <a:avLst/>
          </a:prstGeom>
        </p:spPr>
      </p:pic>
      <p:sp>
        <p:nvSpPr>
          <p:cNvPr id="9" name="文本框 8"/>
          <p:cNvSpPr txBox="1"/>
          <p:nvPr/>
        </p:nvSpPr>
        <p:spPr>
          <a:xfrm>
            <a:off x="827405" y="613410"/>
            <a:ext cx="2785110" cy="460375"/>
          </a:xfrm>
          <a:prstGeom prst="rect">
            <a:avLst/>
          </a:prstGeom>
          <a:noFill/>
        </p:spPr>
        <p:txBody>
          <a:bodyPr wrap="none" rtlCol="0" anchor="t">
            <a:spAutoFit/>
          </a:bodyPr>
          <a:lstStyle/>
          <a:p>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1</a:t>
            </a:r>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）进行调查</a:t>
            </a:r>
            <a:r>
              <a:rPr 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研究</a:t>
            </a:r>
            <a:endParaRPr lang="en-US"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grpSp>
        <p:nvGrpSpPr>
          <p:cNvPr id="5" name="淘宝店chenying0907出品 11"/>
          <p:cNvGrpSpPr/>
          <p:nvPr/>
        </p:nvGrpSpPr>
        <p:grpSpPr>
          <a:xfrm>
            <a:off x="459851" y="-129"/>
            <a:ext cx="532098" cy="691515"/>
            <a:chOff x="5614910" y="602315"/>
            <a:chExt cx="860050" cy="1117719"/>
          </a:xfrm>
        </p:grpSpPr>
        <p:sp>
          <p:nvSpPr>
            <p:cNvPr id="6"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 name="淘宝店chenying0907出品 70"/>
            <p:cNvGrpSpPr/>
            <p:nvPr/>
          </p:nvGrpSpPr>
          <p:grpSpPr>
            <a:xfrm>
              <a:off x="5681087" y="602315"/>
              <a:ext cx="746745" cy="1117719"/>
              <a:chOff x="5583078" y="572287"/>
              <a:chExt cx="746745" cy="1117719"/>
            </a:xfrm>
          </p:grpSpPr>
          <p:sp>
            <p:nvSpPr>
              <p:cNvPr id="8"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淘宝店chenying0907出品 72"/>
              <p:cNvSpPr/>
              <p:nvPr/>
            </p:nvSpPr>
            <p:spPr>
              <a:xfrm>
                <a:off x="5652591" y="572287"/>
                <a:ext cx="563480"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2</a:t>
                </a:r>
              </a:p>
            </p:txBody>
          </p:sp>
        </p:grpSp>
      </p:grpSp>
      <p:pic>
        <p:nvPicPr>
          <p:cNvPr id="4" name="图片 3" descr="学生问卷进行中"/>
          <p:cNvPicPr>
            <a:picLocks noChangeAspect="1"/>
          </p:cNvPicPr>
          <p:nvPr/>
        </p:nvPicPr>
        <p:blipFill>
          <a:blip r:embed="rId4" cstate="print"/>
          <a:stretch>
            <a:fillRect/>
          </a:stretch>
        </p:blipFill>
        <p:spPr>
          <a:xfrm>
            <a:off x="4860290" y="1203325"/>
            <a:ext cx="2600325" cy="1897380"/>
          </a:xfrm>
          <a:prstGeom prst="roundRect">
            <a:avLst/>
          </a:prstGeom>
          <a:ln>
            <a:solidFill>
              <a:srgbClr val="FF0000"/>
            </a:solidFill>
          </a:ln>
        </p:spPr>
      </p:pic>
      <p:pic>
        <p:nvPicPr>
          <p:cNvPr id="11" name="图片 10" descr="学生问卷2"/>
          <p:cNvPicPr>
            <a:picLocks noChangeAspect="1"/>
          </p:cNvPicPr>
          <p:nvPr/>
        </p:nvPicPr>
        <p:blipFill>
          <a:blip r:embed="rId5" cstate="print"/>
          <a:stretch>
            <a:fillRect/>
          </a:stretch>
        </p:blipFill>
        <p:spPr>
          <a:xfrm>
            <a:off x="4860290" y="3147695"/>
            <a:ext cx="2600325" cy="1922780"/>
          </a:xfrm>
          <a:prstGeom prst="roundRect">
            <a:avLst/>
          </a:prstGeom>
          <a:ln>
            <a:solidFill>
              <a:srgbClr val="FF0000"/>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000"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par>
                                <p:cTn id="21" presetID="3"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p:cNvSpPr txBox="1"/>
          <p:nvPr/>
        </p:nvSpPr>
        <p:spPr>
          <a:xfrm>
            <a:off x="1527175" y="1059815"/>
            <a:ext cx="5935345" cy="252730"/>
          </a:xfrm>
          <a:prstGeom prst="rect">
            <a:avLst/>
          </a:prstGeom>
          <a:solidFill>
            <a:srgbClr val="FDDFDE"/>
          </a:solidFill>
          <a:ln w="9525">
            <a:noFill/>
          </a:ln>
        </p:spPr>
        <p:txBody>
          <a:bodyPr wrap="square">
            <a:spAutoFit/>
          </a:bodyPr>
          <a:lstStyle/>
          <a:p>
            <a:pPr indent="267970"/>
            <a:r>
              <a:rPr lang="zh-CN" sz="1050" b="1">
                <a:ea typeface="宋体" panose="02010600030101010101" pitchFamily="2" charset="-122"/>
              </a:rPr>
              <a:t>中年段研究课型和核心素养目标</a:t>
            </a:r>
            <a:r>
              <a:rPr lang="en-US" sz="1050" b="1">
                <a:latin typeface="宋体" panose="02010600030101010101" pitchFamily="2" charset="-122"/>
              </a:rPr>
              <a:t> </a:t>
            </a:r>
            <a:r>
              <a:rPr lang="zh-CN" sz="1050" b="1">
                <a:ea typeface="宋体" panose="02010600030101010101" pitchFamily="2" charset="-122"/>
              </a:rPr>
              <a:t>：</a:t>
            </a:r>
            <a:endParaRPr lang="zh-CN" altLang="en-US" b="1"/>
          </a:p>
        </p:txBody>
      </p:sp>
      <p:graphicFrame>
        <p:nvGraphicFramePr>
          <p:cNvPr id="3" name="表格 2"/>
          <p:cNvGraphicFramePr/>
          <p:nvPr>
            <p:custDataLst>
              <p:tags r:id="rId1"/>
            </p:custDataLst>
          </p:nvPr>
        </p:nvGraphicFramePr>
        <p:xfrm>
          <a:off x="1548130" y="1313180"/>
          <a:ext cx="5914073" cy="1790700"/>
        </p:xfrm>
        <a:graphic>
          <a:graphicData uri="http://schemas.openxmlformats.org/drawingml/2006/table">
            <a:tbl>
              <a:tblPr firstRow="1" bandRow="1">
                <a:tableStyleId>{5940675A-B579-460E-94D1-54222C63F5DA}</a:tableStyleId>
              </a:tblPr>
              <a:tblGrid>
                <a:gridCol w="568325"/>
                <a:gridCol w="1562100"/>
                <a:gridCol w="2997200"/>
                <a:gridCol w="786448"/>
              </a:tblGrid>
              <a:tr h="190500">
                <a:tc>
                  <a:txBody>
                    <a:bodyPr/>
                    <a:lstStyle/>
                    <a:p>
                      <a:pPr indent="0" algn="ctr" fontAlgn="auto">
                        <a:lnSpc>
                          <a:spcPts val="1500"/>
                        </a:lnSpc>
                        <a:buNone/>
                      </a:pPr>
                      <a:r>
                        <a:rPr lang="en-US" sz="1000" b="1">
                          <a:latin typeface="宋体" panose="02010600030101010101" pitchFamily="2" charset="-122"/>
                          <a:ea typeface="宋体" panose="02010600030101010101" pitchFamily="2" charset="-122"/>
                          <a:cs typeface="宋体" panose="02010600030101010101" pitchFamily="2" charset="-122"/>
                        </a:rPr>
                        <a:t>年段</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500"/>
                        </a:lnSpc>
                        <a:buNone/>
                      </a:pPr>
                      <a:r>
                        <a:rPr lang="en-US" sz="1000" b="1">
                          <a:latin typeface="宋体" panose="02010600030101010101" pitchFamily="2" charset="-122"/>
                          <a:ea typeface="宋体" panose="02010600030101010101" pitchFamily="2" charset="-122"/>
                          <a:cs typeface="宋体" panose="02010600030101010101" pitchFamily="2" charset="-122"/>
                        </a:rPr>
                        <a:t>主要专题（课型）</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500"/>
                        </a:lnSpc>
                        <a:buNone/>
                      </a:pPr>
                      <a:r>
                        <a:rPr lang="en-US" sz="1000" b="1">
                          <a:latin typeface="宋体" panose="02010600030101010101" pitchFamily="2" charset="-122"/>
                          <a:ea typeface="宋体" panose="02010600030101010101" pitchFamily="2" charset="-122"/>
                          <a:cs typeface="宋体" panose="02010600030101010101" pitchFamily="2" charset="-122"/>
                        </a:rPr>
                        <a:t>学生核心素养培养</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500"/>
                        </a:lnSpc>
                        <a:buNone/>
                      </a:pPr>
                      <a:r>
                        <a:rPr lang="en-US" sz="1000" b="1">
                          <a:latin typeface="宋体" panose="02010600030101010101" pitchFamily="2" charset="-122"/>
                          <a:ea typeface="宋体" panose="02010600030101010101" pitchFamily="2" charset="-122"/>
                          <a:cs typeface="宋体" panose="02010600030101010101" pitchFamily="2" charset="-122"/>
                        </a:rPr>
                        <a:t>项目责任人</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r h="720725">
                <a:tc>
                  <a:txBody>
                    <a:bodyPr/>
                    <a:lstStyle/>
                    <a:p>
                      <a:pPr indent="0"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三年级</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a:latin typeface="Times New Roman" panose="02020603050405020304" charset="0"/>
                          <a:cs typeface="Times New Roman" panose="02020603050405020304" charset="0"/>
                          <a:sym typeface="+mn-ea"/>
                        </a:rPr>
                        <a:t>Story time,cartoon time,</a:t>
                      </a:r>
                      <a:endParaRPr lang="en-US" sz="1000" b="0">
                        <a:latin typeface="Times New Roman" panose="02020603050405020304" charset="0"/>
                        <a:cs typeface="Times New Roman" panose="02020603050405020304" charset="0"/>
                      </a:endParaRPr>
                    </a:p>
                    <a:p>
                      <a:pPr indent="0" algn="ctr" fontAlgn="auto">
                        <a:lnSpc>
                          <a:spcPts val="1400"/>
                        </a:lnSpc>
                        <a:buNone/>
                      </a:pPr>
                      <a:r>
                        <a:rPr lang="en-US" sz="1000" b="0">
                          <a:latin typeface="Times New Roman" panose="02020603050405020304" charset="0"/>
                          <a:cs typeface="Times New Roman" panose="02020603050405020304" charset="0"/>
                        </a:rPr>
                        <a:t>phonics</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rowSpan="2">
                  <a:txBody>
                    <a:bodyPr/>
                    <a:lstStyle/>
                    <a:p>
                      <a:pPr indent="0" fontAlgn="auto">
                        <a:lnSpc>
                          <a:spcPts val="1400"/>
                        </a:lnSpc>
                        <a:buNone/>
                      </a:pPr>
                      <a:r>
                        <a:rPr sz="1000" b="1"/>
                        <a:t>1.语言能力：</a:t>
                      </a:r>
                      <a:r>
                        <a:rPr sz="1000" b="0"/>
                        <a:t>能用基本的、简短的语言与他人交流，产生语感（如英语中的连读技巧，在phonics教学中初步形成较好的语音感悟及拼读能力）。</a:t>
                      </a:r>
                    </a:p>
                    <a:p>
                      <a:pPr indent="0" fontAlgn="auto">
                        <a:lnSpc>
                          <a:spcPts val="1400"/>
                        </a:lnSpc>
                        <a:buNone/>
                      </a:pPr>
                      <a:r>
                        <a:rPr sz="1000" b="1"/>
                        <a:t>2.文化意识：</a:t>
                      </a:r>
                      <a:r>
                        <a:rPr sz="1000" b="0"/>
                        <a:t>想主动了解中外文化，观察、感知中西文化差异。</a:t>
                      </a:r>
                    </a:p>
                    <a:p>
                      <a:pPr indent="0" fontAlgn="auto">
                        <a:lnSpc>
                          <a:spcPts val="1400"/>
                        </a:lnSpc>
                        <a:buNone/>
                      </a:pPr>
                      <a:r>
                        <a:rPr sz="1000" b="1"/>
                        <a:t>3.思维品质：</a:t>
                      </a:r>
                      <a:r>
                        <a:rPr sz="1000" b="0"/>
                        <a:t>通过比较，识别各种现象的异同，尝试不同角度观察世界。</a:t>
                      </a:r>
                    </a:p>
                    <a:p>
                      <a:pPr indent="0" fontAlgn="auto">
                        <a:lnSpc>
                          <a:spcPts val="1400"/>
                        </a:lnSpc>
                        <a:buNone/>
                      </a:pPr>
                      <a:r>
                        <a:rPr sz="1000" b="1"/>
                        <a:t>4.学习能力：</a:t>
                      </a:r>
                      <a:r>
                        <a:rPr sz="1000" b="0"/>
                        <a:t>初步养成良好的学习习惯；在学习活动中尝试与他人合作，共同完成学习任务</a:t>
                      </a:r>
                      <a:r>
                        <a:rPr lang="zh-CN" sz="1000" b="0"/>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蔡亚波</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r h="762000">
                <a:tc>
                  <a:txBody>
                    <a:bodyPr/>
                    <a:lstStyle/>
                    <a:p>
                      <a:pPr indent="0"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四年级</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b="0">
                          <a:latin typeface="Times New Roman" panose="02020603050405020304" charset="0"/>
                          <a:cs typeface="Times New Roman" panose="02020603050405020304" charset="0"/>
                        </a:rPr>
                        <a:t>Story time,cartoon time,</a:t>
                      </a:r>
                    </a:p>
                    <a:p>
                      <a:pPr indent="0" algn="ctr" fontAlgn="auto">
                        <a:lnSpc>
                          <a:spcPts val="1400"/>
                        </a:lnSpc>
                        <a:buNone/>
                      </a:pPr>
                      <a:r>
                        <a:rPr lang="en-US" sz="1000" b="0">
                          <a:latin typeface="Times New Roman" panose="02020603050405020304" charset="0"/>
                          <a:cs typeface="Times New Roman" panose="02020603050405020304" charset="0"/>
                        </a:rPr>
                        <a:t>fun time,project</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苏亚琴</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bl>
          </a:graphicData>
        </a:graphic>
      </p:graphicFrame>
      <p:sp>
        <p:nvSpPr>
          <p:cNvPr id="4" name="文本框 3"/>
          <p:cNvSpPr txBox="1"/>
          <p:nvPr/>
        </p:nvSpPr>
        <p:spPr>
          <a:xfrm>
            <a:off x="1547495" y="3112135"/>
            <a:ext cx="5914390" cy="252730"/>
          </a:xfrm>
          <a:prstGeom prst="rect">
            <a:avLst/>
          </a:prstGeom>
          <a:solidFill>
            <a:srgbClr val="FDDFDE"/>
          </a:solidFill>
          <a:ln w="9525">
            <a:noFill/>
          </a:ln>
        </p:spPr>
        <p:txBody>
          <a:bodyPr wrap="square">
            <a:spAutoFit/>
          </a:bodyPr>
          <a:lstStyle/>
          <a:p>
            <a:pPr indent="267970"/>
            <a:r>
              <a:rPr lang="zh-CN" sz="1050" b="1">
                <a:ea typeface="宋体" panose="02010600030101010101" pitchFamily="2" charset="-122"/>
              </a:rPr>
              <a:t>高年段研究课型和核心素养目标：</a:t>
            </a:r>
            <a:endParaRPr lang="zh-CN" altLang="en-US" b="1"/>
          </a:p>
        </p:txBody>
      </p:sp>
      <p:graphicFrame>
        <p:nvGraphicFramePr>
          <p:cNvPr id="5" name="表格 4"/>
          <p:cNvGraphicFramePr/>
          <p:nvPr>
            <p:custDataLst>
              <p:tags r:id="rId2"/>
            </p:custDataLst>
          </p:nvPr>
        </p:nvGraphicFramePr>
        <p:xfrm>
          <a:off x="1547495" y="3370580"/>
          <a:ext cx="5935028" cy="1689100"/>
        </p:xfrm>
        <a:graphic>
          <a:graphicData uri="http://schemas.openxmlformats.org/drawingml/2006/table">
            <a:tbl>
              <a:tblPr firstRow="1" bandRow="1">
                <a:tableStyleId>{5940675A-B579-460E-94D1-54222C63F5DA}</a:tableStyleId>
              </a:tblPr>
              <a:tblGrid>
                <a:gridCol w="549275"/>
                <a:gridCol w="1643063"/>
                <a:gridCol w="2953385"/>
                <a:gridCol w="789305"/>
              </a:tblGrid>
              <a:tr h="266700">
                <a:tc>
                  <a:txBody>
                    <a:bodyPr/>
                    <a:lstStyle/>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年段</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主要专题（课型）</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学生核心素养培养</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项目责任人</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r h="709930">
                <a:tc>
                  <a:txBody>
                    <a:bodyPr/>
                    <a:lstStyle/>
                    <a:p>
                      <a:pPr indent="0"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五年级</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b="0">
                          <a:latin typeface="Times New Roman" panose="02020603050405020304" charset="0"/>
                          <a:cs typeface="Times New Roman" panose="02020603050405020304" charset="0"/>
                        </a:rPr>
                        <a:t>Checkout time</a:t>
                      </a:r>
                      <a:r>
                        <a:rPr lang="en-US" sz="1000" b="0">
                          <a:latin typeface="宋体" panose="02010600030101010101" pitchFamily="2" charset="-122"/>
                          <a:ea typeface="宋体" panose="02010600030101010101" pitchFamily="2" charset="-122"/>
                          <a:cs typeface="宋体" panose="02010600030101010101" pitchFamily="2" charset="-122"/>
                        </a:rPr>
                        <a:t>, </a:t>
                      </a:r>
                      <a:r>
                        <a:rPr lang="en-US" sz="1000" b="0">
                          <a:latin typeface="Times New Roman" panose="02020603050405020304" charset="0"/>
                          <a:cs typeface="Times New Roman" panose="02020603050405020304" charset="0"/>
                        </a:rPr>
                        <a:t>project</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rowSpan="2">
                  <a:txBody>
                    <a:bodyPr/>
                    <a:lstStyle/>
                    <a:p>
                      <a:pPr indent="0" fontAlgn="auto">
                        <a:lnSpc>
                          <a:spcPts val="1400"/>
                        </a:lnSpc>
                        <a:buNone/>
                      </a:pPr>
                      <a:r>
                        <a:rPr sz="1000" b="1">
                          <a:sym typeface="+mn-ea"/>
                        </a:rPr>
                        <a:t>1.语言能力：</a:t>
                      </a:r>
                      <a:r>
                        <a:rPr lang="en-US" sz="1000" b="0">
                          <a:latin typeface="宋体" panose="02010600030101010101" pitchFamily="2" charset="-122"/>
                          <a:ea typeface="宋体" panose="02010600030101010101" pitchFamily="2" charset="-122"/>
                          <a:cs typeface="宋体" panose="02010600030101010101" pitchFamily="2" charset="-122"/>
                        </a:rPr>
                        <a:t>能围绕相关主题，用所学语言进行交流，形成语感。</a:t>
                      </a:r>
                    </a:p>
                    <a:p>
                      <a:pPr indent="0" fontAlgn="auto">
                        <a:lnSpc>
                          <a:spcPts val="1400"/>
                        </a:lnSpc>
                        <a:buNone/>
                      </a:pPr>
                      <a:r>
                        <a:rPr sz="1000" b="1">
                          <a:sym typeface="+mn-ea"/>
                        </a:rPr>
                        <a:t>2.文化意识：</a:t>
                      </a:r>
                      <a:r>
                        <a:rPr lang="en-US" sz="1000" b="0">
                          <a:latin typeface="宋体" panose="02010600030101010101" pitchFamily="2" charset="-122"/>
                          <a:ea typeface="宋体" panose="02010600030101010101" pitchFamily="2" charset="-122"/>
                          <a:cs typeface="宋体" panose="02010600030101010101" pitchFamily="2" charset="-122"/>
                        </a:rPr>
                        <a:t>在感知和体验中，了解中外文化的差异，树立文化自信，形成正确价值观。</a:t>
                      </a:r>
                    </a:p>
                    <a:p>
                      <a:pPr indent="0" fontAlgn="auto">
                        <a:lnSpc>
                          <a:spcPts val="1400"/>
                        </a:lnSpc>
                        <a:buNone/>
                      </a:pPr>
                      <a:r>
                        <a:rPr sz="1000" b="1">
                          <a:sym typeface="+mn-ea"/>
                        </a:rPr>
                        <a:t>3.思维品质</a:t>
                      </a:r>
                      <a:r>
                        <a:rPr lang="zh-CN" sz="1000" b="1">
                          <a:sym typeface="+mn-ea"/>
                        </a:rPr>
                        <a:t>：</a:t>
                      </a:r>
                      <a:r>
                        <a:rPr lang="en-US" sz="1000" b="0">
                          <a:latin typeface="宋体" panose="02010600030101010101" pitchFamily="2" charset="-122"/>
                          <a:ea typeface="宋体" panose="02010600030101010101" pitchFamily="2" charset="-122"/>
                          <a:cs typeface="宋体" panose="02010600030101010101" pitchFamily="2" charset="-122"/>
                        </a:rPr>
                        <a:t>能初步独立思考、辩证地看待事物，做出正确的价值判断。</a:t>
                      </a:r>
                    </a:p>
                    <a:p>
                      <a:pPr indent="0" fontAlgn="auto">
                        <a:lnSpc>
                          <a:spcPts val="1400"/>
                        </a:lnSpc>
                        <a:buNone/>
                      </a:pPr>
                      <a:r>
                        <a:rPr sz="1000" b="1">
                          <a:sym typeface="+mn-ea"/>
                        </a:rPr>
                        <a:t>4.学习能力：</a:t>
                      </a:r>
                      <a:r>
                        <a:rPr lang="en-US" sz="1000" b="0">
                          <a:latin typeface="宋体" panose="02010600030101010101" pitchFamily="2" charset="-122"/>
                          <a:ea typeface="宋体" panose="02010600030101010101" pitchFamily="2" charset="-122"/>
                          <a:cs typeface="宋体" panose="02010600030101010101" pitchFamily="2" charset="-122"/>
                        </a:rPr>
                        <a:t>基本养成良好的学习习惯；在学习活动中主动探究，与他人合作共同完成学习任务。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黄燕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r h="330200">
                <a:tc>
                  <a:txBody>
                    <a:bodyPr/>
                    <a:lstStyle/>
                    <a:p>
                      <a:pPr indent="0"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六年级</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a:txBody>
                    <a:bodyPr/>
                    <a:lstStyle/>
                    <a:p>
                      <a:pPr indent="0" algn="ctr" fontAlgn="auto">
                        <a:lnSpc>
                          <a:spcPts val="1400"/>
                        </a:lnSpc>
                        <a:buNone/>
                      </a:pPr>
                      <a:r>
                        <a:rPr lang="en-US" sz="1000" b="0">
                          <a:latin typeface="Times New Roman" panose="02020603050405020304" charset="0"/>
                          <a:cs typeface="Times New Roman" panose="02020603050405020304" charset="0"/>
                        </a:rPr>
                        <a:t>Checkout time</a:t>
                      </a:r>
                      <a:r>
                        <a:rPr lang="en-US" sz="1000" b="0">
                          <a:latin typeface="宋体" panose="02010600030101010101" pitchFamily="2" charset="-122"/>
                          <a:ea typeface="宋体" panose="02010600030101010101" pitchFamily="2" charset="-122"/>
                          <a:cs typeface="宋体" panose="02010600030101010101" pitchFamily="2" charset="-122"/>
                        </a:rPr>
                        <a:t>, </a:t>
                      </a:r>
                      <a:r>
                        <a:rPr lang="en-US" sz="1000" b="0">
                          <a:latin typeface="Times New Roman" panose="02020603050405020304" charset="0"/>
                          <a:cs typeface="Times New Roman" panose="02020603050405020304" charset="0"/>
                        </a:rPr>
                        <a:t>project</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fontAlgn="auto">
                        <a:lnSpc>
                          <a:spcPts val="1400"/>
                        </a:lnSpc>
                        <a:buNone/>
                      </a:pPr>
                      <a:r>
                        <a:rPr lang="en-US" sz="1000" b="0">
                          <a:latin typeface="宋体" panose="02010600030101010101" pitchFamily="2" charset="-122"/>
                          <a:ea typeface="宋体" panose="02010600030101010101" pitchFamily="2" charset="-122"/>
                          <a:cs typeface="宋体" panose="02010600030101010101" pitchFamily="2" charset="-122"/>
                        </a:rPr>
                        <a:t>金秋瑾</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DFDE"/>
                    </a:solidFill>
                  </a:tcPr>
                </a:tc>
              </a:tr>
            </a:tbl>
          </a:graphicData>
        </a:graphic>
      </p:graphicFrame>
      <p:sp>
        <p:nvSpPr>
          <p:cNvPr id="2" name="淘宝店chenying0907出品 43"/>
          <p:cNvSpPr/>
          <p:nvPr/>
        </p:nvSpPr>
        <p:spPr>
          <a:xfrm>
            <a:off x="787400" y="52070"/>
            <a:ext cx="7855585" cy="532765"/>
          </a:xfrm>
          <a:prstGeom prst="rect">
            <a:avLst/>
          </a:prstGeom>
        </p:spPr>
        <p:txBody>
          <a:bodyPr wrap="square" lIns="91423" tIns="45711" rIns="91423" bIns="45711" anchor="ctr">
            <a:spAutoFit/>
          </a:bodyPr>
          <a:lstStyle/>
          <a:p>
            <a:pPr algn="just">
              <a:lnSpc>
                <a:spcPct val="120000"/>
              </a:lnSpc>
            </a:pPr>
            <a:r>
              <a:rPr lang="zh-CN" altLang="en-US" b="1" dirty="0">
                <a:solidFill>
                  <a:schemeClr val="tx1"/>
                </a:solidFill>
                <a:latin typeface="楷体" panose="02010609060101010101" pitchFamily="49" charset="-122"/>
                <a:ea typeface="楷体" panose="02010609060101010101" pitchFamily="49" charset="-122"/>
              </a:rPr>
              <a:t> </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开展</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调查研究</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找准研究基点，</a:t>
            </a:r>
            <a:r>
              <a:rPr lang="zh-CN" alt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明晰研究方向</a:t>
            </a:r>
            <a:r>
              <a:rPr lang="en-US" sz="24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a:solidFill>
                  <a:schemeClr val="tx1"/>
                </a:solidFill>
                <a:latin typeface="楷体" panose="02010609060101010101" pitchFamily="49" charset="-122"/>
                <a:ea typeface="楷体" panose="02010609060101010101" pitchFamily="49" charset="-122"/>
              </a:rPr>
              <a:t>   </a:t>
            </a:r>
          </a:p>
        </p:txBody>
      </p:sp>
      <p:sp>
        <p:nvSpPr>
          <p:cNvPr id="9" name="文本框 8"/>
          <p:cNvSpPr txBox="1"/>
          <p:nvPr/>
        </p:nvSpPr>
        <p:spPr>
          <a:xfrm>
            <a:off x="828040" y="628015"/>
            <a:ext cx="2815194" cy="461665"/>
          </a:xfrm>
          <a:prstGeom prst="rect">
            <a:avLst/>
          </a:prstGeom>
          <a:noFill/>
        </p:spPr>
        <p:txBody>
          <a:bodyPr wrap="none" rtlCol="0" anchor="t">
            <a:spAutoFit/>
          </a:bodyPr>
          <a:lstStyle/>
          <a:p>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2</a:t>
            </a:r>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）明晰</a:t>
            </a:r>
            <a:r>
              <a:rPr 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研究</a:t>
            </a:r>
            <a:r>
              <a:rPr lang="zh-CN" altLang="en-US" sz="24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方向</a:t>
            </a:r>
          </a:p>
        </p:txBody>
      </p:sp>
      <p:grpSp>
        <p:nvGrpSpPr>
          <p:cNvPr id="7" name="淘宝店chenying0907出品 11"/>
          <p:cNvGrpSpPr/>
          <p:nvPr/>
        </p:nvGrpSpPr>
        <p:grpSpPr>
          <a:xfrm>
            <a:off x="459851" y="-129"/>
            <a:ext cx="532098" cy="691515"/>
            <a:chOff x="5614910" y="602315"/>
            <a:chExt cx="860050" cy="1117719"/>
          </a:xfrm>
        </p:grpSpPr>
        <p:sp>
          <p:nvSpPr>
            <p:cNvPr id="8"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10" name="淘宝店chenying0907出品 70"/>
            <p:cNvGrpSpPr/>
            <p:nvPr/>
          </p:nvGrpSpPr>
          <p:grpSpPr>
            <a:xfrm>
              <a:off x="5681087" y="602315"/>
              <a:ext cx="746745" cy="1117719"/>
              <a:chOff x="5583078" y="572287"/>
              <a:chExt cx="746745" cy="1117719"/>
            </a:xfrm>
          </p:grpSpPr>
          <p:sp>
            <p:nvSpPr>
              <p:cNvPr id="13"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淘宝店chenying0907出品 72"/>
              <p:cNvSpPr/>
              <p:nvPr/>
            </p:nvSpPr>
            <p:spPr>
              <a:xfrm>
                <a:off x="5652591" y="572287"/>
                <a:ext cx="563480"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2</a:t>
                </a:r>
              </a:p>
            </p:txBody>
          </p:sp>
        </p:grpSp>
      </p:gr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000" fill="hold">
                                          <p:stCondLst>
                                            <p:cond delay="0"/>
                                          </p:stCondLst>
                                        </p:cTn>
                                        <p:tgtEl>
                                          <p:spTgt spid="104"/>
                                        </p:tgtEl>
                                        <p:attrNameLst>
                                          <p:attrName>style.visibility</p:attrName>
                                        </p:attrNameLst>
                                      </p:cBhvr>
                                      <p:to>
                                        <p:strVal val="visible"/>
                                      </p:to>
                                    </p:set>
                                    <p:animEffect transition="in" filter="wipe(up)">
                                      <p:cBhvr>
                                        <p:cTn id="20" dur="1000"/>
                                        <p:tgtEl>
                                          <p:spTgt spid="104"/>
                                        </p:tgtEl>
                                      </p:cBhvr>
                                    </p:animEffect>
                                  </p:childTnLst>
                                </p:cTn>
                              </p:par>
                              <p:par>
                                <p:cTn id="21" presetID="22" presetClass="entr" presetSubtype="1" fill="hold" nodeType="withEffect">
                                  <p:stCondLst>
                                    <p:cond delay="0"/>
                                  </p:stCondLst>
                                  <p:childTnLst>
                                    <p:set>
                                      <p:cBhvr>
                                        <p:cTn id="22" dur="1000" fill="hold">
                                          <p:stCondLst>
                                            <p:cond delay="0"/>
                                          </p:stCondLst>
                                        </p:cTn>
                                        <p:tgtEl>
                                          <p:spTgt spid="3"/>
                                        </p:tgtEl>
                                        <p:attrNameLst>
                                          <p:attrName>style.visibility</p:attrName>
                                        </p:attrNameLst>
                                      </p:cBhvr>
                                      <p:to>
                                        <p:strVal val="visible"/>
                                      </p:to>
                                    </p:set>
                                    <p:animEffect transition="in" filter="wipe(up)">
                                      <p:cBhvr>
                                        <p:cTn id="23" dur="1000"/>
                                        <p:tgtEl>
                                          <p:spTgt spid="3"/>
                                        </p:tgtEl>
                                      </p:cBhvr>
                                    </p:animEffect>
                                  </p:childTnLst>
                                </p:cTn>
                              </p:par>
                              <p:par>
                                <p:cTn id="24" presetID="22" presetClass="entr" presetSubtype="1" fill="hold" grpId="0" nodeType="withEffect">
                                  <p:stCondLst>
                                    <p:cond delay="0"/>
                                  </p:stCondLst>
                                  <p:childTnLst>
                                    <p:set>
                                      <p:cBhvr>
                                        <p:cTn id="25" dur="1000" fill="hold">
                                          <p:stCondLst>
                                            <p:cond delay="0"/>
                                          </p:stCondLst>
                                        </p:cTn>
                                        <p:tgtEl>
                                          <p:spTgt spid="4"/>
                                        </p:tgtEl>
                                        <p:attrNameLst>
                                          <p:attrName>style.visibility</p:attrName>
                                        </p:attrNameLst>
                                      </p:cBhvr>
                                      <p:to>
                                        <p:strVal val="visible"/>
                                      </p:to>
                                    </p:set>
                                    <p:animEffect transition="in" filter="wipe(up)">
                                      <p:cBhvr>
                                        <p:cTn id="26" dur="1000"/>
                                        <p:tgtEl>
                                          <p:spTgt spid="4"/>
                                        </p:tgtEl>
                                      </p:cBhvr>
                                    </p:animEffect>
                                  </p:childTnLst>
                                </p:cTn>
                              </p:par>
                              <p:par>
                                <p:cTn id="27" presetID="22" presetClass="entr" presetSubtype="1" fill="hold" nodeType="withEffect">
                                  <p:stCondLst>
                                    <p:cond delay="0"/>
                                  </p:stCondLst>
                                  <p:childTnLst>
                                    <p:set>
                                      <p:cBhvr>
                                        <p:cTn id="28" dur="1000" fill="hold">
                                          <p:stCondLst>
                                            <p:cond delay="0"/>
                                          </p:stCondLst>
                                        </p:cTn>
                                        <p:tgtEl>
                                          <p:spTgt spid="5"/>
                                        </p:tgtEl>
                                        <p:attrNameLst>
                                          <p:attrName>style.visibility</p:attrName>
                                        </p:attrNameLst>
                                      </p:cBhvr>
                                      <p:to>
                                        <p:strVal val="visible"/>
                                      </p:to>
                                    </p:set>
                                    <p:animEffect transition="in" filter="wipe(up)">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bldLvl="0" animBg="1"/>
      <p:bldP spid="4" grpId="0" bldLvl="0" animBg="1"/>
      <p:bldP spid="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970521" y="124132"/>
            <a:ext cx="6609080" cy="459105"/>
          </a:xfrm>
          <a:prstGeom prst="rect">
            <a:avLst/>
          </a:prstGeom>
        </p:spPr>
        <p:txBody>
          <a:bodyPr wrap="none" lIns="91423" tIns="45711" rIns="91423" bIns="45711">
            <a:spAutoFit/>
          </a:bodyPr>
          <a:lstStyle/>
          <a:p>
            <a:pPr algn="l">
              <a:buClrTx/>
              <a:buSzTx/>
              <a:buFontTx/>
            </a:pPr>
            <a:r>
              <a:rPr lang="zh-CN" altLang="en-US" sz="2400" b="1"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建立研究机制，充分重心下移，提高研究实效。</a:t>
            </a:r>
          </a:p>
        </p:txBody>
      </p:sp>
      <p:grpSp>
        <p:nvGrpSpPr>
          <p:cNvPr id="9" name="淘宝店chenying0907出品 34"/>
          <p:cNvGrpSpPr/>
          <p:nvPr/>
        </p:nvGrpSpPr>
        <p:grpSpPr>
          <a:xfrm>
            <a:off x="2754663" y="779690"/>
            <a:ext cx="3108421" cy="639932"/>
            <a:chOff x="4304043" y="1286668"/>
            <a:chExt cx="3837944" cy="2757793"/>
          </a:xfrm>
          <a:effectLst>
            <a:outerShdw blurRad="381000" dist="254000" dir="8100000" algn="tr" rotWithShape="0">
              <a:prstClr val="black">
                <a:alpha val="40000"/>
              </a:prstClr>
            </a:outerShdw>
          </a:effectLst>
        </p:grpSpPr>
        <p:sp>
          <p:nvSpPr>
            <p:cNvPr id="10" name="圆角淘宝店chenying0907出品 36"/>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DE384A"/>
                </a:solidFill>
                <a:effectLst/>
                <a:uLnTx/>
                <a:uFillTx/>
                <a:latin typeface="微软雅黑" panose="020B0503020204020204" pitchFamily="34" charset="-122"/>
                <a:ea typeface="微软雅黑" panose="020B0503020204020204" pitchFamily="34" charset="-122"/>
                <a:cs typeface="+mn-cs"/>
              </a:endParaRPr>
            </a:p>
          </p:txBody>
        </p:sp>
        <p:sp>
          <p:nvSpPr>
            <p:cNvPr id="13" name="圆角淘宝店chenying0907出品 37"/>
            <p:cNvSpPr/>
            <p:nvPr/>
          </p:nvSpPr>
          <p:spPr>
            <a:xfrm>
              <a:off x="4351930" y="1373339"/>
              <a:ext cx="3742172" cy="2584451"/>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4000" kern="0" dirty="0">
                  <a:solidFill>
                    <a:srgbClr val="DE384A"/>
                  </a:solidFill>
                  <a:latin typeface="华文新魏" panose="02010800040101010101" pitchFamily="2" charset="-122"/>
                  <a:ea typeface="华文新魏" panose="02010800040101010101" pitchFamily="2" charset="-122"/>
                </a:rPr>
                <a:t>组长</a:t>
              </a:r>
              <a:endParaRPr kumimoji="0" lang="zh-CN" altLang="en-US" sz="4000" b="0" i="0" u="none" strike="noStrike" kern="0" cap="none" spc="0" normalizeH="0" baseline="0" noProof="0" dirty="0">
                <a:ln>
                  <a:noFill/>
                </a:ln>
                <a:solidFill>
                  <a:srgbClr val="DE384A"/>
                </a:solidFill>
                <a:effectLst/>
                <a:uLnTx/>
                <a:uFillTx/>
                <a:latin typeface="华文新魏" panose="02010800040101010101" pitchFamily="2" charset="-122"/>
                <a:ea typeface="华文新魏" panose="02010800040101010101" pitchFamily="2" charset="-122"/>
              </a:endParaRPr>
            </a:p>
          </p:txBody>
        </p:sp>
      </p:grpSp>
      <p:grpSp>
        <p:nvGrpSpPr>
          <p:cNvPr id="14" name="淘宝店chenying0907出品 34"/>
          <p:cNvGrpSpPr/>
          <p:nvPr/>
        </p:nvGrpSpPr>
        <p:grpSpPr>
          <a:xfrm>
            <a:off x="2715884" y="4311765"/>
            <a:ext cx="3108421" cy="639932"/>
            <a:chOff x="4304043" y="1286668"/>
            <a:chExt cx="3837944" cy="2757793"/>
          </a:xfrm>
          <a:effectLst>
            <a:outerShdw blurRad="381000" dist="254000" dir="8100000" algn="tr" rotWithShape="0">
              <a:prstClr val="black">
                <a:alpha val="40000"/>
              </a:prstClr>
            </a:outerShdw>
          </a:effectLst>
        </p:grpSpPr>
        <p:sp>
          <p:nvSpPr>
            <p:cNvPr id="15" name="圆角淘宝店chenying0907出品 36"/>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DE384A"/>
                </a:solidFill>
                <a:effectLst/>
                <a:uLnTx/>
                <a:uFillTx/>
                <a:latin typeface="微软雅黑" panose="020B0503020204020204" pitchFamily="34" charset="-122"/>
                <a:ea typeface="微软雅黑" panose="020B0503020204020204" pitchFamily="34" charset="-122"/>
                <a:cs typeface="+mn-cs"/>
              </a:endParaRPr>
            </a:p>
          </p:txBody>
        </p:sp>
        <p:sp>
          <p:nvSpPr>
            <p:cNvPr id="16" name="圆角淘宝店chenying0907出品 37"/>
            <p:cNvSpPr/>
            <p:nvPr/>
          </p:nvSpPr>
          <p:spPr>
            <a:xfrm>
              <a:off x="4351930" y="1373339"/>
              <a:ext cx="3742172" cy="2584451"/>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4000" kern="0" dirty="0" smtClean="0">
                  <a:solidFill>
                    <a:srgbClr val="DE384A"/>
                  </a:solidFill>
                  <a:latin typeface="华文新魏" panose="02010800040101010101" pitchFamily="2" charset="-122"/>
                  <a:ea typeface="华文新魏" panose="02010800040101010101" pitchFamily="2" charset="-122"/>
                </a:rPr>
                <a:t>组员</a:t>
              </a:r>
              <a:endParaRPr kumimoji="0" lang="zh-CN" altLang="en-US" sz="4000" b="0" i="0" u="none" strike="noStrike" kern="0" cap="none" spc="0" normalizeH="0" baseline="0" noProof="0" dirty="0">
                <a:ln>
                  <a:noFill/>
                </a:ln>
                <a:solidFill>
                  <a:srgbClr val="DE384A"/>
                </a:solidFill>
                <a:effectLst/>
                <a:uLnTx/>
                <a:uFillTx/>
                <a:latin typeface="华文新魏" panose="02010800040101010101" pitchFamily="2" charset="-122"/>
                <a:ea typeface="华文新魏" panose="02010800040101010101" pitchFamily="2" charset="-122"/>
              </a:endParaRPr>
            </a:p>
          </p:txBody>
        </p:sp>
      </p:grpSp>
      <p:cxnSp>
        <p:nvCxnSpPr>
          <p:cNvPr id="3" name="直接箭头连接符 2"/>
          <p:cNvCxnSpPr/>
          <p:nvPr/>
        </p:nvCxnSpPr>
        <p:spPr>
          <a:xfrm>
            <a:off x="4265637" y="1491630"/>
            <a:ext cx="0" cy="273630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17" name="淘宝店chenying0907出品 34"/>
          <p:cNvGrpSpPr/>
          <p:nvPr/>
        </p:nvGrpSpPr>
        <p:grpSpPr>
          <a:xfrm>
            <a:off x="4427377" y="1635646"/>
            <a:ext cx="2803859" cy="577232"/>
            <a:chOff x="4304043" y="1286668"/>
            <a:chExt cx="3837944" cy="2757793"/>
          </a:xfrm>
          <a:effectLst>
            <a:outerShdw blurRad="381000" dist="254000" dir="8100000" algn="tr" rotWithShape="0">
              <a:prstClr val="black">
                <a:alpha val="40000"/>
              </a:prstClr>
            </a:outerShdw>
          </a:effectLst>
        </p:grpSpPr>
        <p:sp>
          <p:nvSpPr>
            <p:cNvPr id="18" name="圆角淘宝店chenying0907出品 36"/>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DE384A"/>
                </a:solidFill>
                <a:effectLst/>
                <a:uLnTx/>
                <a:uFillTx/>
                <a:latin typeface="微软雅黑" panose="020B0503020204020204" pitchFamily="34" charset="-122"/>
                <a:ea typeface="微软雅黑" panose="020B0503020204020204" pitchFamily="34" charset="-122"/>
                <a:cs typeface="+mn-cs"/>
              </a:endParaRPr>
            </a:p>
          </p:txBody>
        </p:sp>
        <p:sp>
          <p:nvSpPr>
            <p:cNvPr id="19" name="圆角淘宝店chenying0907出品 37"/>
            <p:cNvSpPr/>
            <p:nvPr/>
          </p:nvSpPr>
          <p:spPr>
            <a:xfrm>
              <a:off x="4351929" y="1373339"/>
              <a:ext cx="3742173"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3200" kern="0" noProof="0" dirty="0">
                  <a:solidFill>
                    <a:srgbClr val="DE384A"/>
                  </a:solidFill>
                  <a:latin typeface="华文新魏" panose="02010800040101010101" pitchFamily="2" charset="-122"/>
                  <a:ea typeface="华文新魏" panose="02010800040101010101" pitchFamily="2" charset="-122"/>
                </a:rPr>
                <a:t>明确研究主题</a:t>
              </a:r>
              <a:endParaRPr kumimoji="0" lang="zh-CN" altLang="en-US" sz="3200" b="0" i="0" u="none" strike="noStrike" kern="0" cap="none" spc="0" normalizeH="0" baseline="0" noProof="0" dirty="0">
                <a:ln>
                  <a:noFill/>
                </a:ln>
                <a:solidFill>
                  <a:srgbClr val="DE384A"/>
                </a:solidFill>
                <a:effectLst/>
                <a:uLnTx/>
                <a:uFillTx/>
                <a:latin typeface="华文新魏" panose="02010800040101010101" pitchFamily="2" charset="-122"/>
                <a:ea typeface="华文新魏" panose="02010800040101010101" pitchFamily="2" charset="-122"/>
              </a:endParaRPr>
            </a:p>
          </p:txBody>
        </p:sp>
      </p:grpSp>
      <p:grpSp>
        <p:nvGrpSpPr>
          <p:cNvPr id="26" name="淘宝店chenying0907出品 34"/>
          <p:cNvGrpSpPr/>
          <p:nvPr/>
        </p:nvGrpSpPr>
        <p:grpSpPr>
          <a:xfrm>
            <a:off x="4394385" y="2499742"/>
            <a:ext cx="2803859" cy="577232"/>
            <a:chOff x="4304043" y="1286668"/>
            <a:chExt cx="3837944" cy="2757793"/>
          </a:xfrm>
          <a:effectLst>
            <a:outerShdw blurRad="381000" dist="254000" dir="8100000" algn="tr" rotWithShape="0">
              <a:prstClr val="black">
                <a:alpha val="40000"/>
              </a:prstClr>
            </a:outerShdw>
          </a:effectLst>
        </p:grpSpPr>
        <p:sp>
          <p:nvSpPr>
            <p:cNvPr id="27" name="圆角淘宝店chenying0907出品 36"/>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DE384A"/>
                </a:solidFill>
                <a:effectLst/>
                <a:uLnTx/>
                <a:uFillTx/>
                <a:latin typeface="微软雅黑" panose="020B0503020204020204" pitchFamily="34" charset="-122"/>
                <a:ea typeface="微软雅黑" panose="020B0503020204020204" pitchFamily="34" charset="-122"/>
                <a:cs typeface="+mn-cs"/>
              </a:endParaRPr>
            </a:p>
          </p:txBody>
        </p:sp>
        <p:sp>
          <p:nvSpPr>
            <p:cNvPr id="28" name="圆角淘宝店chenying0907出品 37"/>
            <p:cNvSpPr/>
            <p:nvPr/>
          </p:nvSpPr>
          <p:spPr>
            <a:xfrm>
              <a:off x="4351930" y="1373339"/>
              <a:ext cx="3742172" cy="2584451"/>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12700" cap="flat" cmpd="sng" algn="ctr">
              <a:noFill/>
              <a:prstDash val="solid"/>
              <a:miter lim="800000"/>
            </a:ln>
            <a:effectLst/>
          </p:spPr>
          <p:txBody>
            <a:bodyPr rtlCol="0" anchor="ctr"/>
            <a:lstStyle/>
            <a:p>
              <a:pPr algn="ctr" defTabSz="914400"/>
              <a:r>
                <a:rPr lang="zh-CN" altLang="en-US" sz="3200" kern="0" dirty="0">
                  <a:solidFill>
                    <a:srgbClr val="DE384A"/>
                  </a:solidFill>
                  <a:latin typeface="华文新魏" panose="02010800040101010101" pitchFamily="2" charset="-122"/>
                  <a:ea typeface="华文新魏" panose="02010800040101010101" pitchFamily="2" charset="-122"/>
                </a:rPr>
                <a:t>策划</a:t>
              </a:r>
              <a:r>
                <a:rPr lang="zh-CN" altLang="en-US" sz="3200" kern="0" dirty="0" smtClean="0">
                  <a:solidFill>
                    <a:srgbClr val="DE384A"/>
                  </a:solidFill>
                  <a:latin typeface="华文新魏" panose="02010800040101010101" pitchFamily="2" charset="-122"/>
                  <a:ea typeface="华文新魏" panose="02010800040101010101" pitchFamily="2" charset="-122"/>
                </a:rPr>
                <a:t>教研活动</a:t>
              </a:r>
              <a:endParaRPr lang="zh-CN" altLang="en-US" sz="3200" kern="0" dirty="0">
                <a:solidFill>
                  <a:srgbClr val="DE384A"/>
                </a:solidFill>
                <a:latin typeface="华文新魏" panose="02010800040101010101" pitchFamily="2" charset="-122"/>
                <a:ea typeface="华文新魏" panose="02010800040101010101" pitchFamily="2" charset="-122"/>
              </a:endParaRPr>
            </a:p>
          </p:txBody>
        </p:sp>
      </p:grpSp>
      <p:grpSp>
        <p:nvGrpSpPr>
          <p:cNvPr id="29" name="淘宝店chenying0907出品 34"/>
          <p:cNvGrpSpPr/>
          <p:nvPr/>
        </p:nvGrpSpPr>
        <p:grpSpPr>
          <a:xfrm>
            <a:off x="4392390" y="3363838"/>
            <a:ext cx="2803859" cy="577232"/>
            <a:chOff x="4304043" y="1286668"/>
            <a:chExt cx="3837944" cy="2757793"/>
          </a:xfrm>
          <a:effectLst>
            <a:outerShdw blurRad="381000" dist="254000" dir="8100000" algn="tr" rotWithShape="0">
              <a:prstClr val="black">
                <a:alpha val="40000"/>
              </a:prstClr>
            </a:outerShdw>
          </a:effectLst>
        </p:grpSpPr>
        <p:sp>
          <p:nvSpPr>
            <p:cNvPr id="30" name="圆角淘宝店chenying0907出品 36"/>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DE384A"/>
                </a:solidFill>
                <a:effectLst/>
                <a:uLnTx/>
                <a:uFillTx/>
                <a:latin typeface="微软雅黑" panose="020B0503020204020204" pitchFamily="34" charset="-122"/>
                <a:ea typeface="微软雅黑" panose="020B0503020204020204" pitchFamily="34" charset="-122"/>
                <a:cs typeface="+mn-cs"/>
              </a:endParaRPr>
            </a:p>
          </p:txBody>
        </p:sp>
        <p:sp>
          <p:nvSpPr>
            <p:cNvPr id="31" name="圆角淘宝店chenying0907出品 37"/>
            <p:cNvSpPr/>
            <p:nvPr/>
          </p:nvSpPr>
          <p:spPr>
            <a:xfrm>
              <a:off x="4351930" y="1373339"/>
              <a:ext cx="3742172" cy="2584451"/>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12700" cap="flat" cmpd="sng" algn="ctr">
              <a:noFill/>
              <a:prstDash val="solid"/>
              <a:miter lim="800000"/>
            </a:ln>
            <a:effectLst/>
          </p:spPr>
          <p:txBody>
            <a:bodyPr rtlCol="0" anchor="ctr"/>
            <a:lstStyle/>
            <a:p>
              <a:pPr marR="0" lvl="0" indent="0" algn="ctr" defTabSz="914400" fontAlgn="auto">
                <a:lnSpc>
                  <a:spcPct val="100000"/>
                </a:lnSpc>
                <a:spcBef>
                  <a:spcPts val="0"/>
                </a:spcBef>
                <a:spcAft>
                  <a:spcPts val="0"/>
                </a:spcAft>
                <a:buClrTx/>
                <a:buSzTx/>
                <a:buFontTx/>
                <a:buNone/>
                <a:defRPr/>
              </a:pPr>
              <a:r>
                <a:rPr lang="zh-CN" altLang="en-US" sz="3200" kern="0" dirty="0" smtClean="0">
                  <a:solidFill>
                    <a:srgbClr val="DE384A"/>
                  </a:solidFill>
                  <a:latin typeface="华文新魏" panose="02010800040101010101" pitchFamily="2" charset="-122"/>
                  <a:ea typeface="华文新魏" panose="02010800040101010101" pitchFamily="2" charset="-122"/>
                </a:rPr>
                <a:t>总结研究收获</a:t>
              </a:r>
              <a:endParaRPr lang="zh-CN" altLang="en-US" sz="3200" kern="0" dirty="0">
                <a:solidFill>
                  <a:srgbClr val="DE384A"/>
                </a:solidFill>
                <a:latin typeface="华文新魏" panose="02010800040101010101" pitchFamily="2" charset="-122"/>
                <a:ea typeface="华文新魏" panose="02010800040101010101" pitchFamily="2" charset="-122"/>
              </a:endParaRPr>
            </a:p>
          </p:txBody>
        </p:sp>
      </p:grpSp>
      <p:grpSp>
        <p:nvGrpSpPr>
          <p:cNvPr id="4" name="淘宝店chenying0907出品 11"/>
          <p:cNvGrpSpPr/>
          <p:nvPr/>
        </p:nvGrpSpPr>
        <p:grpSpPr>
          <a:xfrm>
            <a:off x="459851" y="-129"/>
            <a:ext cx="532098" cy="691515"/>
            <a:chOff x="5614910" y="602315"/>
            <a:chExt cx="860050" cy="1117719"/>
          </a:xfrm>
        </p:grpSpPr>
        <p:sp>
          <p:nvSpPr>
            <p:cNvPr id="5"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6" name="淘宝店chenying0907出品 70"/>
            <p:cNvGrpSpPr/>
            <p:nvPr/>
          </p:nvGrpSpPr>
          <p:grpSpPr>
            <a:xfrm>
              <a:off x="5681087" y="602315"/>
              <a:ext cx="746745" cy="1117719"/>
              <a:chOff x="5583078" y="572287"/>
              <a:chExt cx="746745" cy="1117719"/>
            </a:xfrm>
          </p:grpSpPr>
          <p:sp>
            <p:nvSpPr>
              <p:cNvPr id="7"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淘宝店chenying0907出品 72"/>
              <p:cNvSpPr/>
              <p:nvPr/>
            </p:nvSpPr>
            <p:spPr>
              <a:xfrm>
                <a:off x="5644893" y="572287"/>
                <a:ext cx="578875"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3</a:t>
                </a: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2500"/>
                            </p:stCondLst>
                            <p:childTnLst>
                              <p:par>
                                <p:cTn id="23" presetID="16" presetClass="entr" presetSubtype="37"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par>
                          <p:cTn id="30" fill="hold">
                            <p:stCondLst>
                              <p:cond delay="3500"/>
                            </p:stCondLst>
                            <p:childTnLst>
                              <p:par>
                                <p:cTn id="31" presetID="16" presetClass="entr" presetSubtype="21"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par>
                          <p:cTn id="34" fill="hold">
                            <p:stCondLst>
                              <p:cond delay="4000"/>
                            </p:stCondLst>
                            <p:childTnLst>
                              <p:par>
                                <p:cTn id="35" presetID="16" presetClass="entr" presetSubtype="21"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17348" y="292407"/>
            <a:ext cx="7221220" cy="459105"/>
          </a:xfrm>
          <a:prstGeom prst="rect">
            <a:avLst/>
          </a:prstGeom>
        </p:spPr>
        <p:txBody>
          <a:bodyPr wrap="none" lIns="91423" tIns="45711" rIns="91423" bIns="45711">
            <a:spAutoFit/>
          </a:bodyPr>
          <a:lstStyle/>
          <a:p>
            <a:r>
              <a:rPr lang="zh-CN" altLang="en-US" sz="2400" b="1"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立足课堂教学，开展“行动研究”，形成有效成果。</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12" name="淘宝店chenying0907出品 11"/>
          <p:cNvGrpSpPr/>
          <p:nvPr/>
        </p:nvGrpSpPr>
        <p:grpSpPr>
          <a:xfrm>
            <a:off x="485251" y="131316"/>
            <a:ext cx="532098" cy="691515"/>
            <a:chOff x="5614910" y="602315"/>
            <a:chExt cx="860050" cy="1117719"/>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81087" y="602315"/>
              <a:ext cx="746745" cy="1117719"/>
              <a:chOff x="5583078" y="572287"/>
              <a:chExt cx="746745" cy="1117719"/>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653104" y="572287"/>
                <a:ext cx="562453"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4</a:t>
                </a:r>
              </a:p>
            </p:txBody>
          </p:sp>
        </p:grpSp>
      </p:grpSp>
      <p:sp>
        <p:nvSpPr>
          <p:cNvPr id="2" name="TextBox 1"/>
          <p:cNvSpPr txBox="1"/>
          <p:nvPr/>
        </p:nvSpPr>
        <p:spPr>
          <a:xfrm>
            <a:off x="972185" y="793750"/>
            <a:ext cx="4091940" cy="460375"/>
          </a:xfrm>
          <a:prstGeom prst="rect">
            <a:avLst/>
          </a:prstGeom>
          <a:noFill/>
        </p:spPr>
        <p:txBody>
          <a:bodyPr wrap="square" rtlCol="0">
            <a:spAutoFit/>
          </a:bodyPr>
          <a:lstStyle/>
          <a:p>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）充分解读，设计先行。</a:t>
            </a:r>
          </a:p>
        </p:txBody>
      </p:sp>
      <p:pic>
        <p:nvPicPr>
          <p:cNvPr id="3" name="图片 2" descr="三英备课"/>
          <p:cNvPicPr>
            <a:picLocks noChangeAspect="1"/>
          </p:cNvPicPr>
          <p:nvPr/>
        </p:nvPicPr>
        <p:blipFill>
          <a:blip r:embed="rId3" cstate="print"/>
          <a:srcRect r="255" b="6667"/>
          <a:stretch>
            <a:fillRect/>
          </a:stretch>
        </p:blipFill>
        <p:spPr>
          <a:xfrm>
            <a:off x="395605" y="1278890"/>
            <a:ext cx="2624455" cy="1842135"/>
          </a:xfrm>
          <a:prstGeom prst="roundRect">
            <a:avLst/>
          </a:prstGeom>
        </p:spPr>
      </p:pic>
      <p:pic>
        <p:nvPicPr>
          <p:cNvPr id="4" name="图片 3" descr="五英"/>
          <p:cNvPicPr>
            <a:picLocks noChangeAspect="1"/>
          </p:cNvPicPr>
          <p:nvPr/>
        </p:nvPicPr>
        <p:blipFill>
          <a:blip r:embed="rId4" cstate="print"/>
          <a:stretch>
            <a:fillRect/>
          </a:stretch>
        </p:blipFill>
        <p:spPr>
          <a:xfrm>
            <a:off x="3203575" y="1278890"/>
            <a:ext cx="2624455" cy="1847215"/>
          </a:xfrm>
          <a:prstGeom prst="roundRect">
            <a:avLst/>
          </a:prstGeom>
        </p:spPr>
      </p:pic>
      <p:pic>
        <p:nvPicPr>
          <p:cNvPr id="5" name="图片 4" descr="四英"/>
          <p:cNvPicPr>
            <a:picLocks noChangeAspect="1"/>
          </p:cNvPicPr>
          <p:nvPr/>
        </p:nvPicPr>
        <p:blipFill>
          <a:blip r:embed="rId5" cstate="print"/>
          <a:stretch>
            <a:fillRect/>
          </a:stretch>
        </p:blipFill>
        <p:spPr>
          <a:xfrm>
            <a:off x="395605" y="3291840"/>
            <a:ext cx="2625090" cy="1788160"/>
          </a:xfrm>
          <a:prstGeom prst="roundRect">
            <a:avLst/>
          </a:prstGeom>
        </p:spPr>
      </p:pic>
      <p:pic>
        <p:nvPicPr>
          <p:cNvPr id="6" name="图片 5" descr="2faf2e3b17121597"/>
          <p:cNvPicPr>
            <a:picLocks noChangeAspect="1"/>
          </p:cNvPicPr>
          <p:nvPr/>
        </p:nvPicPr>
        <p:blipFill>
          <a:blip r:embed="rId6" cstate="print"/>
          <a:srcRect l="14296" t="31802" r="10102" b="1000"/>
          <a:stretch>
            <a:fillRect/>
          </a:stretch>
        </p:blipFill>
        <p:spPr>
          <a:xfrm>
            <a:off x="3204845" y="3318510"/>
            <a:ext cx="2607945" cy="1738630"/>
          </a:xfrm>
          <a:prstGeom prst="roundRect">
            <a:avLst/>
          </a:prstGeom>
        </p:spPr>
      </p:pic>
      <p:pic>
        <p:nvPicPr>
          <p:cNvPr id="7" name="图片 6" descr="-1da4e514f253fed0"/>
          <p:cNvPicPr>
            <a:picLocks noChangeAspect="1"/>
          </p:cNvPicPr>
          <p:nvPr/>
        </p:nvPicPr>
        <p:blipFill>
          <a:blip r:embed="rId7" cstate="print"/>
          <a:srcRect l="8000" t="31802" r="8000" b="3802"/>
          <a:stretch>
            <a:fillRect/>
          </a:stretch>
        </p:blipFill>
        <p:spPr>
          <a:xfrm>
            <a:off x="6011545" y="1273810"/>
            <a:ext cx="2607945" cy="1813560"/>
          </a:xfrm>
          <a:prstGeom prst="roundRect">
            <a:avLst/>
          </a:prstGeom>
        </p:spPr>
      </p:pic>
      <p:pic>
        <p:nvPicPr>
          <p:cNvPr id="8" name="图片 7" descr="64dcede8315231cd"/>
          <p:cNvPicPr>
            <a:picLocks noChangeAspect="1"/>
          </p:cNvPicPr>
          <p:nvPr/>
        </p:nvPicPr>
        <p:blipFill>
          <a:blip r:embed="rId8" cstate="print"/>
          <a:srcRect t="24802" r="-398"/>
          <a:stretch>
            <a:fillRect/>
          </a:stretch>
        </p:blipFill>
        <p:spPr>
          <a:xfrm>
            <a:off x="6021705" y="3318510"/>
            <a:ext cx="2611120" cy="1738630"/>
          </a:xfrm>
          <a:prstGeom prst="round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par>
                                <p:cTn id="23" presetID="21"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par>
                                <p:cTn id="29" presetID="21" presetClass="entr" presetSubtype="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17348" y="292407"/>
            <a:ext cx="7221220" cy="459105"/>
          </a:xfrm>
          <a:prstGeom prst="rect">
            <a:avLst/>
          </a:prstGeom>
        </p:spPr>
        <p:txBody>
          <a:bodyPr wrap="none" lIns="91423" tIns="45711" rIns="91423" bIns="45711">
            <a:spAutoFit/>
          </a:bodyPr>
          <a:lstStyle/>
          <a:p>
            <a:r>
              <a:rPr lang="zh-CN" altLang="en-US" sz="2400" b="1"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立足课堂教学，开展“行动研究”，形成有效成果。</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12" name="淘宝店chenying0907出品 11"/>
          <p:cNvGrpSpPr/>
          <p:nvPr/>
        </p:nvGrpSpPr>
        <p:grpSpPr>
          <a:xfrm>
            <a:off x="485251" y="131316"/>
            <a:ext cx="532098" cy="691515"/>
            <a:chOff x="5614910" y="602315"/>
            <a:chExt cx="860050" cy="1117719"/>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81087" y="602315"/>
              <a:ext cx="746745" cy="1117719"/>
              <a:chOff x="5583078" y="572287"/>
              <a:chExt cx="746745" cy="1117719"/>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653104" y="572287"/>
                <a:ext cx="562453" cy="1117719"/>
              </a:xfrm>
              <a:prstGeom prst="rect">
                <a:avLst/>
              </a:prstGeom>
            </p:spPr>
            <p:txBody>
              <a:bodyPr wrap="none" anchor="ctr">
                <a:spAutoFit/>
              </a:bodyPr>
              <a:lstStyle/>
              <a:p>
                <a:pPr algn="ctr">
                  <a:lnSpc>
                    <a:spcPct val="150000"/>
                  </a:lnSpc>
                </a:pPr>
                <a:r>
                  <a:rPr lang="en-US" altLang="zh-CN"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4</a:t>
                </a:r>
              </a:p>
            </p:txBody>
          </p:sp>
        </p:grpSp>
      </p:grpSp>
      <p:sp>
        <p:nvSpPr>
          <p:cNvPr id="2" name="TextBox 1"/>
          <p:cNvSpPr txBox="1"/>
          <p:nvPr/>
        </p:nvSpPr>
        <p:spPr>
          <a:xfrm>
            <a:off x="1115695" y="783590"/>
            <a:ext cx="4049395" cy="460375"/>
          </a:xfrm>
          <a:prstGeom prst="rect">
            <a:avLst/>
          </a:prstGeom>
          <a:noFill/>
        </p:spPr>
        <p:txBody>
          <a:bodyPr wrap="square" rtlCol="0">
            <a:spAutoFit/>
          </a:bodyPr>
          <a:lstStyle/>
          <a:p>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）扎实过程，成果推广。</a:t>
            </a:r>
          </a:p>
        </p:txBody>
      </p:sp>
      <p:pic>
        <p:nvPicPr>
          <p:cNvPr id="5" name="图片 4" descr="图片2"/>
          <p:cNvPicPr>
            <a:picLocks noChangeAspect="1"/>
          </p:cNvPicPr>
          <p:nvPr/>
        </p:nvPicPr>
        <p:blipFill>
          <a:blip r:embed="rId4" cstate="print"/>
          <a:stretch>
            <a:fillRect/>
          </a:stretch>
        </p:blipFill>
        <p:spPr>
          <a:xfrm>
            <a:off x="577215" y="1303020"/>
            <a:ext cx="2373630" cy="1788160"/>
          </a:xfrm>
          <a:prstGeom prst="rect">
            <a:avLst/>
          </a:prstGeom>
        </p:spPr>
      </p:pic>
      <p:pic>
        <p:nvPicPr>
          <p:cNvPr id="6" name="图片 5" descr="图片5"/>
          <p:cNvPicPr>
            <a:picLocks noChangeAspect="1"/>
          </p:cNvPicPr>
          <p:nvPr/>
        </p:nvPicPr>
        <p:blipFill>
          <a:blip r:embed="rId5" cstate="print"/>
          <a:stretch>
            <a:fillRect/>
          </a:stretch>
        </p:blipFill>
        <p:spPr>
          <a:xfrm>
            <a:off x="3203575" y="1275715"/>
            <a:ext cx="2382520" cy="1787525"/>
          </a:xfrm>
          <a:prstGeom prst="roundRect">
            <a:avLst/>
          </a:prstGeom>
          <a:ln>
            <a:solidFill>
              <a:srgbClr val="FF0000"/>
            </a:solidFill>
          </a:ln>
        </p:spPr>
      </p:pic>
      <p:pic>
        <p:nvPicPr>
          <p:cNvPr id="7" name="图片 6" descr="图片4"/>
          <p:cNvPicPr>
            <a:picLocks noChangeAspect="1"/>
          </p:cNvPicPr>
          <p:nvPr/>
        </p:nvPicPr>
        <p:blipFill>
          <a:blip r:embed="rId6" cstate="print"/>
          <a:stretch>
            <a:fillRect/>
          </a:stretch>
        </p:blipFill>
        <p:spPr>
          <a:xfrm>
            <a:off x="5868035" y="1276350"/>
            <a:ext cx="2506980" cy="1840865"/>
          </a:xfrm>
          <a:prstGeom prst="rect">
            <a:avLst/>
          </a:prstGeom>
        </p:spPr>
      </p:pic>
      <p:pic>
        <p:nvPicPr>
          <p:cNvPr id="8" name="图片 7" descr="图片3"/>
          <p:cNvPicPr>
            <a:picLocks noChangeAspect="1"/>
          </p:cNvPicPr>
          <p:nvPr/>
        </p:nvPicPr>
        <p:blipFill>
          <a:blip r:embed="rId7" cstate="print"/>
          <a:stretch>
            <a:fillRect/>
          </a:stretch>
        </p:blipFill>
        <p:spPr>
          <a:xfrm>
            <a:off x="577215" y="3239135"/>
            <a:ext cx="2353945" cy="1787525"/>
          </a:xfrm>
          <a:prstGeom prst="rect">
            <a:avLst/>
          </a:prstGeom>
        </p:spPr>
      </p:pic>
      <p:pic>
        <p:nvPicPr>
          <p:cNvPr id="9" name="图片 8" descr="图片6"/>
          <p:cNvPicPr>
            <a:picLocks noChangeAspect="1"/>
          </p:cNvPicPr>
          <p:nvPr>
            <p:custDataLst>
              <p:tags r:id="rId1"/>
            </p:custDataLst>
          </p:nvPr>
        </p:nvPicPr>
        <p:blipFill>
          <a:blip r:embed="rId8" cstate="print"/>
          <a:stretch>
            <a:fillRect/>
          </a:stretch>
        </p:blipFill>
        <p:spPr>
          <a:xfrm>
            <a:off x="3203575" y="3239135"/>
            <a:ext cx="2382520" cy="1786890"/>
          </a:xfrm>
          <a:prstGeom prst="roundRect">
            <a:avLst/>
          </a:prstGeom>
          <a:ln>
            <a:solidFill>
              <a:srgbClr val="FF0000"/>
            </a:solidFill>
          </a:ln>
        </p:spPr>
      </p:pic>
      <p:pic>
        <p:nvPicPr>
          <p:cNvPr id="3" name="图片 2" descr="专家"/>
          <p:cNvPicPr>
            <a:picLocks noChangeAspect="1"/>
          </p:cNvPicPr>
          <p:nvPr/>
        </p:nvPicPr>
        <p:blipFill>
          <a:blip r:embed="rId9" cstate="print"/>
          <a:stretch>
            <a:fillRect/>
          </a:stretch>
        </p:blipFill>
        <p:spPr>
          <a:xfrm>
            <a:off x="5876925" y="3219450"/>
            <a:ext cx="2499360" cy="1831975"/>
          </a:xfrm>
          <a:prstGeom prst="roundRect">
            <a:avLst/>
          </a:prstGeom>
          <a:ln w="12700">
            <a:solidFill>
              <a:srgbClr val="FF0000"/>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8" presetClass="entr" presetSubtype="3" fill="hold" nodeType="afterEffect">
                                  <p:stCondLst>
                                    <p:cond delay="0"/>
                                  </p:stCondLst>
                                  <p:childTnLst>
                                    <p:set>
                                      <p:cBhvr>
                                        <p:cTn id="21" dur="2000" fill="hold">
                                          <p:stCondLst>
                                            <p:cond delay="0"/>
                                          </p:stCondLst>
                                        </p:cTn>
                                        <p:tgtEl>
                                          <p:spTgt spid="5"/>
                                        </p:tgtEl>
                                        <p:attrNameLst>
                                          <p:attrName>style.visibility</p:attrName>
                                        </p:attrNameLst>
                                      </p:cBhvr>
                                      <p:to>
                                        <p:strVal val="visible"/>
                                      </p:to>
                                    </p:set>
                                    <p:animEffect transition="in" filter="strips(upRight)">
                                      <p:cBhvr>
                                        <p:cTn id="22" dur="2000"/>
                                        <p:tgtEl>
                                          <p:spTgt spid="5"/>
                                        </p:tgtEl>
                                      </p:cBhvr>
                                    </p:animEffect>
                                  </p:childTnLst>
                                </p:cTn>
                              </p:par>
                              <p:par>
                                <p:cTn id="23" presetID="18" presetClass="entr" presetSubtype="3" fill="hold" nodeType="withEffect">
                                  <p:stCondLst>
                                    <p:cond delay="0"/>
                                  </p:stCondLst>
                                  <p:childTnLst>
                                    <p:set>
                                      <p:cBhvr>
                                        <p:cTn id="24" dur="2000" fill="hold">
                                          <p:stCondLst>
                                            <p:cond delay="0"/>
                                          </p:stCondLst>
                                        </p:cTn>
                                        <p:tgtEl>
                                          <p:spTgt spid="6"/>
                                        </p:tgtEl>
                                        <p:attrNameLst>
                                          <p:attrName>style.visibility</p:attrName>
                                        </p:attrNameLst>
                                      </p:cBhvr>
                                      <p:to>
                                        <p:strVal val="visible"/>
                                      </p:to>
                                    </p:set>
                                    <p:animEffect transition="in" filter="strips(upRight)">
                                      <p:cBhvr>
                                        <p:cTn id="25" dur="2000"/>
                                        <p:tgtEl>
                                          <p:spTgt spid="6"/>
                                        </p:tgtEl>
                                      </p:cBhvr>
                                    </p:animEffect>
                                  </p:childTnLst>
                                </p:cTn>
                              </p:par>
                              <p:par>
                                <p:cTn id="26" presetID="18" presetClass="entr" presetSubtype="3" fill="hold" nodeType="withEffect">
                                  <p:stCondLst>
                                    <p:cond delay="0"/>
                                  </p:stCondLst>
                                  <p:childTnLst>
                                    <p:set>
                                      <p:cBhvr>
                                        <p:cTn id="27" dur="2000" fill="hold">
                                          <p:stCondLst>
                                            <p:cond delay="0"/>
                                          </p:stCondLst>
                                        </p:cTn>
                                        <p:tgtEl>
                                          <p:spTgt spid="7"/>
                                        </p:tgtEl>
                                        <p:attrNameLst>
                                          <p:attrName>style.visibility</p:attrName>
                                        </p:attrNameLst>
                                      </p:cBhvr>
                                      <p:to>
                                        <p:strVal val="visible"/>
                                      </p:to>
                                    </p:set>
                                    <p:animEffect transition="in" filter="strips(upRight)">
                                      <p:cBhvr>
                                        <p:cTn id="28" dur="2000"/>
                                        <p:tgtEl>
                                          <p:spTgt spid="7"/>
                                        </p:tgtEl>
                                      </p:cBhvr>
                                    </p:animEffect>
                                  </p:childTnLst>
                                </p:cTn>
                              </p:par>
                              <p:par>
                                <p:cTn id="29" presetID="18" presetClass="entr" presetSubtype="3" fill="hold" nodeType="withEffect">
                                  <p:stCondLst>
                                    <p:cond delay="0"/>
                                  </p:stCondLst>
                                  <p:childTnLst>
                                    <p:set>
                                      <p:cBhvr>
                                        <p:cTn id="30" dur="2000" fill="hold">
                                          <p:stCondLst>
                                            <p:cond delay="0"/>
                                          </p:stCondLst>
                                        </p:cTn>
                                        <p:tgtEl>
                                          <p:spTgt spid="8"/>
                                        </p:tgtEl>
                                        <p:attrNameLst>
                                          <p:attrName>style.visibility</p:attrName>
                                        </p:attrNameLst>
                                      </p:cBhvr>
                                      <p:to>
                                        <p:strVal val="visible"/>
                                      </p:to>
                                    </p:set>
                                    <p:animEffect transition="in" filter="strips(upRight)">
                                      <p:cBhvr>
                                        <p:cTn id="31" dur="2000"/>
                                        <p:tgtEl>
                                          <p:spTgt spid="8"/>
                                        </p:tgtEl>
                                      </p:cBhvr>
                                    </p:animEffect>
                                  </p:childTnLst>
                                </p:cTn>
                              </p:par>
                              <p:par>
                                <p:cTn id="32" presetID="18" presetClass="entr" presetSubtype="3" fill="hold" nodeType="withEffect">
                                  <p:stCondLst>
                                    <p:cond delay="0"/>
                                  </p:stCondLst>
                                  <p:childTnLst>
                                    <p:set>
                                      <p:cBhvr>
                                        <p:cTn id="33" dur="2000" fill="hold">
                                          <p:stCondLst>
                                            <p:cond delay="0"/>
                                          </p:stCondLst>
                                        </p:cTn>
                                        <p:tgtEl>
                                          <p:spTgt spid="9"/>
                                        </p:tgtEl>
                                        <p:attrNameLst>
                                          <p:attrName>style.visibility</p:attrName>
                                        </p:attrNameLst>
                                      </p:cBhvr>
                                      <p:to>
                                        <p:strVal val="visible"/>
                                      </p:to>
                                    </p:set>
                                    <p:animEffect transition="in" filter="strips(upRight)">
                                      <p:cBhvr>
                                        <p:cTn id="34" dur="2000"/>
                                        <p:tgtEl>
                                          <p:spTgt spid="9"/>
                                        </p:tgtEl>
                                      </p:cBhvr>
                                    </p:animEffect>
                                  </p:childTnLst>
                                </p:cTn>
                              </p:par>
                              <p:par>
                                <p:cTn id="35" presetID="18" presetClass="entr" presetSubtype="3"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strips(upRigh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淘宝店chenying0907出品 15"/>
          <p:cNvSpPr/>
          <p:nvPr/>
        </p:nvSpPr>
        <p:spPr>
          <a:xfrm>
            <a:off x="2783592" y="744805"/>
            <a:ext cx="3691368" cy="3691368"/>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solidFill>
                <a:prstClr val="white"/>
              </a:solidFill>
            </a:endParaRPr>
          </a:p>
        </p:txBody>
      </p:sp>
      <p:sp>
        <p:nvSpPr>
          <p:cNvPr id="38" name="淘宝店chenying0907出品 37"/>
          <p:cNvSpPr/>
          <p:nvPr/>
        </p:nvSpPr>
        <p:spPr>
          <a:xfrm>
            <a:off x="3014471" y="1509402"/>
            <a:ext cx="3229610" cy="2305685"/>
          </a:xfrm>
          <a:prstGeom prst="rect">
            <a:avLst/>
          </a:prstGeom>
        </p:spPr>
        <p:txBody>
          <a:bodyPr wrap="none" lIns="91423" tIns="45711" rIns="91423" bIns="45711" anchor="ctr">
            <a:spAutoFit/>
          </a:bodyPr>
          <a:lstStyle/>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sym typeface="+mn-ea"/>
              </a:rPr>
              <a:t>阶段</a:t>
            </a:r>
            <a:r>
              <a:rPr lang="zh-CN" altLang="en-US" sz="6000" b="1" dirty="0" smtClean="0">
                <a:solidFill>
                  <a:srgbClr val="E93F30"/>
                </a:solidFill>
                <a:latin typeface="微软雅黑" panose="020B0503020204020204" pitchFamily="34" charset="-122"/>
                <a:ea typeface="微软雅黑" panose="020B0503020204020204" pitchFamily="34" charset="-122"/>
              </a:rPr>
              <a:t>研究</a:t>
            </a:r>
          </a:p>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成果</a:t>
            </a:r>
            <a:endParaRPr lang="zh-CN" altLang="en-US" sz="6000" b="1" dirty="0">
              <a:solidFill>
                <a:srgbClr val="E93F30"/>
              </a:solidFill>
              <a:latin typeface="微软雅黑" panose="020B0503020204020204" pitchFamily="34" charset="-122"/>
              <a:ea typeface="微软雅黑" panose="020B0503020204020204" pitchFamily="34" charset="-122"/>
            </a:endParaRPr>
          </a:p>
        </p:txBody>
      </p:sp>
      <p:grpSp>
        <p:nvGrpSpPr>
          <p:cNvPr id="5" name="淘宝店chenying0907出品 4"/>
          <p:cNvGrpSpPr/>
          <p:nvPr/>
        </p:nvGrpSpPr>
        <p:grpSpPr>
          <a:xfrm>
            <a:off x="5614910" y="779870"/>
            <a:ext cx="860050" cy="942955"/>
            <a:chOff x="5614910" y="779869"/>
            <a:chExt cx="860050" cy="942955"/>
          </a:xfrm>
        </p:grpSpPr>
        <p:sp>
          <p:nvSpPr>
            <p:cNvPr id="25"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 name="淘宝店chenying0907出品 3"/>
            <p:cNvGrpSpPr/>
            <p:nvPr/>
          </p:nvGrpSpPr>
          <p:grpSpPr>
            <a:xfrm>
              <a:off x="5665896" y="831490"/>
              <a:ext cx="761936" cy="891334"/>
              <a:chOff x="5567887" y="801462"/>
              <a:chExt cx="761936" cy="891334"/>
            </a:xfrm>
          </p:grpSpPr>
          <p:sp>
            <p:nvSpPr>
              <p:cNvPr id="17"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淘宝店chenying0907出品 14"/>
              <p:cNvSpPr/>
              <p:nvPr/>
            </p:nvSpPr>
            <p:spPr>
              <a:xfrm>
                <a:off x="5567887" y="801462"/>
                <a:ext cx="732893" cy="891334"/>
              </a:xfrm>
              <a:prstGeom prst="rect">
                <a:avLst/>
              </a:prstGeom>
            </p:spPr>
            <p:txBody>
              <a:bodyPr wrap="none" anchor="ctr">
                <a:spAutoFit/>
              </a:bodyPr>
              <a:lstStyle/>
              <a:p>
                <a:pPr algn="ctr">
                  <a:lnSpc>
                    <a:spcPct val="150000"/>
                  </a:lnSpc>
                </a:pPr>
                <a:r>
                  <a:rPr lang="en-US" altLang="zh-CN" sz="6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03</a:t>
                </a:r>
                <a:endParaRPr lang="zh-CN" altLang="en-US" sz="6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淘宝店chenying0907出品 15"/>
          <p:cNvSpPr/>
          <p:nvPr/>
        </p:nvSpPr>
        <p:spPr>
          <a:xfrm>
            <a:off x="1986915" y="744220"/>
            <a:ext cx="2078990" cy="201612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p>
        </p:txBody>
      </p:sp>
      <p:sp>
        <p:nvSpPr>
          <p:cNvPr id="38" name="淘宝店chenying0907出品 37"/>
          <p:cNvSpPr/>
          <p:nvPr/>
        </p:nvSpPr>
        <p:spPr>
          <a:xfrm>
            <a:off x="2335777" y="1562962"/>
            <a:ext cx="1400810" cy="975995"/>
          </a:xfrm>
          <a:prstGeom prst="rect">
            <a:avLst/>
          </a:prstGeom>
        </p:spPr>
        <p:txBody>
          <a:bodyPr wrap="none" lIns="91423" tIns="45711" rIns="91423" bIns="45711" anchor="ctr">
            <a:spAutoFit/>
          </a:bodyPr>
          <a:lstStyle/>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研究的</a:t>
            </a:r>
          </a:p>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基本情况</a:t>
            </a:r>
          </a:p>
        </p:txBody>
      </p:sp>
      <p:grpSp>
        <p:nvGrpSpPr>
          <p:cNvPr id="5" name="淘宝店chenying0907出品 4"/>
          <p:cNvGrpSpPr/>
          <p:nvPr/>
        </p:nvGrpSpPr>
        <p:grpSpPr>
          <a:xfrm>
            <a:off x="2627870" y="694397"/>
            <a:ext cx="860050" cy="1015663"/>
            <a:chOff x="5614910" y="697571"/>
            <a:chExt cx="860050" cy="1015663"/>
          </a:xfrm>
        </p:grpSpPr>
        <p:sp>
          <p:nvSpPr>
            <p:cNvPr id="25"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 name="淘宝店chenying0907出品 3"/>
            <p:cNvGrpSpPr/>
            <p:nvPr/>
          </p:nvGrpSpPr>
          <p:grpSpPr>
            <a:xfrm>
              <a:off x="5681087" y="697571"/>
              <a:ext cx="746745" cy="1015663"/>
              <a:chOff x="5583078" y="667543"/>
              <a:chExt cx="746745" cy="1015663"/>
            </a:xfrm>
          </p:grpSpPr>
          <p:sp>
            <p:nvSpPr>
              <p:cNvPr id="17"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店chenying0907出品 14"/>
              <p:cNvSpPr/>
              <p:nvPr/>
            </p:nvSpPr>
            <p:spPr>
              <a:xfrm>
                <a:off x="5606358" y="667543"/>
                <a:ext cx="655949" cy="1015663"/>
              </a:xfrm>
              <a:prstGeom prst="rect">
                <a:avLst/>
              </a:prstGeom>
            </p:spPr>
            <p:txBody>
              <a:bodyPr wrap="none" anchor="ctr">
                <a:spAutoFit/>
              </a:bodyPr>
              <a:lstStyle/>
              <a:p>
                <a:pPr algn="ctr">
                  <a:lnSpc>
                    <a:spcPct val="150000"/>
                  </a:lnSpc>
                </a:pPr>
                <a:r>
                  <a:rPr lang="en-US" altLang="zh-CN"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01</a:t>
                </a:r>
                <a:endParaRPr lang="zh-CN" altLang="en-US"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
        <p:nvSpPr>
          <p:cNvPr id="2" name="淘宝店chenying0907出品 15"/>
          <p:cNvSpPr/>
          <p:nvPr/>
        </p:nvSpPr>
        <p:spPr>
          <a:xfrm>
            <a:off x="4912360" y="814705"/>
            <a:ext cx="2032000" cy="196405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p>
        </p:txBody>
      </p:sp>
      <p:sp>
        <p:nvSpPr>
          <p:cNvPr id="3" name="淘宝店chenying0907出品 37"/>
          <p:cNvSpPr/>
          <p:nvPr/>
        </p:nvSpPr>
        <p:spPr>
          <a:xfrm>
            <a:off x="5201285" y="1607820"/>
            <a:ext cx="1461770" cy="975995"/>
          </a:xfrm>
          <a:prstGeom prst="rect">
            <a:avLst/>
          </a:prstGeom>
        </p:spPr>
        <p:txBody>
          <a:bodyPr wrap="square" lIns="91423" tIns="45711" rIns="91423" bIns="45711" anchor="ctr">
            <a:spAutoFit/>
          </a:bodyPr>
          <a:lstStyle/>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研究</a:t>
            </a:r>
            <a:r>
              <a:rPr lang="zh-CN" altLang="en-US" sz="2400" b="1" dirty="0" smtClean="0">
                <a:solidFill>
                  <a:srgbClr val="E93F30"/>
                </a:solidFill>
                <a:latin typeface="微软雅黑" panose="020B0503020204020204" pitchFamily="34" charset="-122"/>
                <a:ea typeface="微软雅黑" panose="020B0503020204020204" pitchFamily="34" charset="-122"/>
                <a:sym typeface="+mn-ea"/>
              </a:rPr>
              <a:t>过程</a:t>
            </a:r>
          </a:p>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sym typeface="+mn-ea"/>
              </a:rPr>
              <a:t>与方法</a:t>
            </a:r>
          </a:p>
        </p:txBody>
      </p:sp>
      <p:grpSp>
        <p:nvGrpSpPr>
          <p:cNvPr id="6" name="淘宝店chenying0907出品 4"/>
          <p:cNvGrpSpPr/>
          <p:nvPr/>
        </p:nvGrpSpPr>
        <p:grpSpPr>
          <a:xfrm>
            <a:off x="5475845" y="782811"/>
            <a:ext cx="860050" cy="991235"/>
            <a:chOff x="5614910" y="709785"/>
            <a:chExt cx="860050" cy="991235"/>
          </a:xfrm>
        </p:grpSpPr>
        <p:sp>
          <p:nvSpPr>
            <p:cNvPr id="7"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淘宝店chenying0907出品 3"/>
            <p:cNvGrpSpPr/>
            <p:nvPr/>
          </p:nvGrpSpPr>
          <p:grpSpPr>
            <a:xfrm>
              <a:off x="5681087" y="709785"/>
              <a:ext cx="746745" cy="991235"/>
              <a:chOff x="5583078" y="679757"/>
              <a:chExt cx="746745" cy="991235"/>
            </a:xfrm>
          </p:grpSpPr>
          <p:sp>
            <p:nvSpPr>
              <p:cNvPr id="9"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淘宝店chenying0907出品 14"/>
              <p:cNvSpPr/>
              <p:nvPr/>
            </p:nvSpPr>
            <p:spPr>
              <a:xfrm>
                <a:off x="5585718" y="679757"/>
                <a:ext cx="697230" cy="991235"/>
              </a:xfrm>
              <a:prstGeom prst="rect">
                <a:avLst/>
              </a:prstGeom>
            </p:spPr>
            <p:txBody>
              <a:bodyPr wrap="none" anchor="ctr">
                <a:spAutoFit/>
              </a:bodyPr>
              <a:lstStyle/>
              <a:p>
                <a:pPr algn="ctr">
                  <a:lnSpc>
                    <a:spcPct val="150000"/>
                  </a:lnSpc>
                </a:pPr>
                <a:r>
                  <a:rPr lang="en-US" altLang="zh-CN"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02</a:t>
                </a:r>
                <a:endParaRPr lang="zh-CN" altLang="en-US"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
        <p:nvSpPr>
          <p:cNvPr id="11" name="淘宝店chenying0907出品 15"/>
          <p:cNvSpPr/>
          <p:nvPr/>
        </p:nvSpPr>
        <p:spPr>
          <a:xfrm>
            <a:off x="1986915" y="2931795"/>
            <a:ext cx="2078990" cy="195262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p>
        </p:txBody>
      </p:sp>
      <p:sp>
        <p:nvSpPr>
          <p:cNvPr id="12" name="淘宝店chenying0907出品 37"/>
          <p:cNvSpPr/>
          <p:nvPr/>
        </p:nvSpPr>
        <p:spPr>
          <a:xfrm>
            <a:off x="2272912" y="3723232"/>
            <a:ext cx="1400810" cy="975995"/>
          </a:xfrm>
          <a:prstGeom prst="rect">
            <a:avLst/>
          </a:prstGeom>
        </p:spPr>
        <p:txBody>
          <a:bodyPr wrap="none" lIns="91423" tIns="45711" rIns="91423" bIns="45711" anchor="ctr">
            <a:spAutoFit/>
          </a:bodyPr>
          <a:lstStyle/>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阶段</a:t>
            </a:r>
            <a:r>
              <a:rPr lang="zh-CN" altLang="en-US" sz="2400" b="1" dirty="0" smtClean="0">
                <a:solidFill>
                  <a:srgbClr val="E93F30"/>
                </a:solidFill>
                <a:latin typeface="微软雅黑" panose="020B0503020204020204" pitchFamily="34" charset="-122"/>
                <a:ea typeface="微软雅黑" panose="020B0503020204020204" pitchFamily="34" charset="-122"/>
                <a:sym typeface="+mn-ea"/>
              </a:rPr>
              <a:t>研究</a:t>
            </a:r>
          </a:p>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成果</a:t>
            </a:r>
          </a:p>
        </p:txBody>
      </p:sp>
      <p:grpSp>
        <p:nvGrpSpPr>
          <p:cNvPr id="13" name="淘宝店chenying0907出品 4"/>
          <p:cNvGrpSpPr/>
          <p:nvPr/>
        </p:nvGrpSpPr>
        <p:grpSpPr>
          <a:xfrm>
            <a:off x="2547225" y="2908791"/>
            <a:ext cx="860050" cy="991235"/>
            <a:chOff x="5614910" y="720580"/>
            <a:chExt cx="860050" cy="991235"/>
          </a:xfrm>
        </p:grpSpPr>
        <p:sp>
          <p:nvSpPr>
            <p:cNvPr id="14"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8" name="淘宝店chenying0907出品 3"/>
            <p:cNvGrpSpPr/>
            <p:nvPr/>
          </p:nvGrpSpPr>
          <p:grpSpPr>
            <a:xfrm>
              <a:off x="5681087" y="720580"/>
              <a:ext cx="746745" cy="991235"/>
              <a:chOff x="5583078" y="690552"/>
              <a:chExt cx="746745" cy="991235"/>
            </a:xfrm>
          </p:grpSpPr>
          <p:sp>
            <p:nvSpPr>
              <p:cNvPr id="19"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淘宝店chenying0907出品 14"/>
              <p:cNvSpPr/>
              <p:nvPr/>
            </p:nvSpPr>
            <p:spPr>
              <a:xfrm>
                <a:off x="5583178" y="690552"/>
                <a:ext cx="711200" cy="991235"/>
              </a:xfrm>
              <a:prstGeom prst="rect">
                <a:avLst/>
              </a:prstGeom>
            </p:spPr>
            <p:txBody>
              <a:bodyPr wrap="none" anchor="ctr">
                <a:spAutoFit/>
              </a:bodyPr>
              <a:lstStyle/>
              <a:p>
                <a:pPr algn="ctr">
                  <a:lnSpc>
                    <a:spcPct val="150000"/>
                  </a:lnSpc>
                </a:pPr>
                <a:r>
                  <a:rPr lang="en-US" altLang="zh-CN"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03</a:t>
                </a:r>
                <a:endParaRPr lang="zh-CN" altLang="en-US"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
        <p:nvSpPr>
          <p:cNvPr id="22" name="淘宝店chenying0907出品 15"/>
          <p:cNvSpPr/>
          <p:nvPr/>
        </p:nvSpPr>
        <p:spPr>
          <a:xfrm>
            <a:off x="4912360" y="2959100"/>
            <a:ext cx="2031365" cy="192532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p>
        </p:txBody>
      </p:sp>
      <p:sp>
        <p:nvSpPr>
          <p:cNvPr id="23" name="淘宝店chenying0907出品 37"/>
          <p:cNvSpPr/>
          <p:nvPr/>
        </p:nvSpPr>
        <p:spPr>
          <a:xfrm>
            <a:off x="5209152" y="3749902"/>
            <a:ext cx="1400810" cy="975995"/>
          </a:xfrm>
          <a:prstGeom prst="rect">
            <a:avLst/>
          </a:prstGeom>
        </p:spPr>
        <p:txBody>
          <a:bodyPr wrap="none" lIns="91423" tIns="45711" rIns="91423" bIns="45711" anchor="ctr">
            <a:spAutoFit/>
          </a:bodyPr>
          <a:lstStyle/>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存在问题</a:t>
            </a:r>
          </a:p>
          <a:p>
            <a:pPr algn="ctr">
              <a:lnSpc>
                <a:spcPct val="120000"/>
              </a:lnSpc>
            </a:pPr>
            <a:r>
              <a:rPr lang="zh-CN" altLang="en-US" sz="2400" b="1" dirty="0" smtClean="0">
                <a:solidFill>
                  <a:srgbClr val="E93F30"/>
                </a:solidFill>
                <a:latin typeface="微软雅黑" panose="020B0503020204020204" pitchFamily="34" charset="-122"/>
                <a:ea typeface="微软雅黑" panose="020B0503020204020204" pitchFamily="34" charset="-122"/>
              </a:rPr>
              <a:t>及展望</a:t>
            </a:r>
          </a:p>
        </p:txBody>
      </p:sp>
      <p:grpSp>
        <p:nvGrpSpPr>
          <p:cNvPr id="24" name="淘宝店chenying0907出品 4"/>
          <p:cNvGrpSpPr/>
          <p:nvPr/>
        </p:nvGrpSpPr>
        <p:grpSpPr>
          <a:xfrm>
            <a:off x="5508230" y="2930381"/>
            <a:ext cx="860050" cy="991235"/>
            <a:chOff x="5614910" y="709785"/>
            <a:chExt cx="860050" cy="991235"/>
          </a:xfrm>
        </p:grpSpPr>
        <p:sp>
          <p:nvSpPr>
            <p:cNvPr id="26"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27" name="淘宝店chenying0907出品 3"/>
            <p:cNvGrpSpPr/>
            <p:nvPr/>
          </p:nvGrpSpPr>
          <p:grpSpPr>
            <a:xfrm>
              <a:off x="5681087" y="709785"/>
              <a:ext cx="746745" cy="991235"/>
              <a:chOff x="5583078" y="679757"/>
              <a:chExt cx="746745" cy="991235"/>
            </a:xfrm>
          </p:grpSpPr>
          <p:sp>
            <p:nvSpPr>
              <p:cNvPr id="28"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淘宝店chenying0907出品 14"/>
              <p:cNvSpPr/>
              <p:nvPr/>
            </p:nvSpPr>
            <p:spPr>
              <a:xfrm>
                <a:off x="5586353" y="679757"/>
                <a:ext cx="695960" cy="991235"/>
              </a:xfrm>
              <a:prstGeom prst="rect">
                <a:avLst/>
              </a:prstGeom>
            </p:spPr>
            <p:txBody>
              <a:bodyPr wrap="none" anchor="ctr">
                <a:spAutoFit/>
              </a:bodyPr>
              <a:lstStyle/>
              <a:p>
                <a:pPr algn="ctr">
                  <a:lnSpc>
                    <a:spcPct val="150000"/>
                  </a:lnSpc>
                </a:pPr>
                <a:r>
                  <a:rPr lang="en-US" altLang="zh-CN"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04</a:t>
                </a:r>
                <a:endParaRPr lang="zh-CN" altLang="en-US"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
        <p:nvSpPr>
          <p:cNvPr id="21" name="矩形 20"/>
          <p:cNvSpPr/>
          <p:nvPr/>
        </p:nvSpPr>
        <p:spPr>
          <a:xfrm>
            <a:off x="3587750" y="51435"/>
            <a:ext cx="1908175" cy="652145"/>
          </a:xfrm>
          <a:prstGeom prst="rect">
            <a:avLst/>
          </a:prstGeom>
          <a:solidFill>
            <a:schemeClr val="bg1"/>
          </a:solidFill>
          <a:ln>
            <a:solidFill>
              <a:schemeClr val="bg1">
                <a:lumMod val="6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TextBox 97"/>
          <p:cNvSpPr txBox="1"/>
          <p:nvPr/>
        </p:nvSpPr>
        <p:spPr>
          <a:xfrm>
            <a:off x="3764915" y="-213995"/>
            <a:ext cx="1343660" cy="1015365"/>
          </a:xfrm>
          <a:prstGeom prst="rect">
            <a:avLst/>
          </a:prstGeom>
          <a:noFill/>
        </p:spPr>
        <p:txBody>
          <a:bodyPr wrap="square" lIns="102974" tIns="0" rIns="102974" bIns="0" rtlCol="0" anchor="t">
            <a:spAutoFit/>
          </a:bodyPr>
          <a:lstStyle/>
          <a:p>
            <a:pPr>
              <a:lnSpc>
                <a:spcPct val="150000"/>
              </a:lnSpc>
            </a:pPr>
            <a:r>
              <a:rPr lang="zh-CN" altLang="en-US" sz="4400" b="1" dirty="0">
                <a:solidFill>
                  <a:schemeClr val="tx1">
                    <a:lumMod val="65000"/>
                    <a:lumOff val="35000"/>
                  </a:schemeClr>
                </a:solidFill>
                <a:latin typeface="隶书" panose="02010509060101010101" pitchFamily="49" charset="-122"/>
                <a:ea typeface="隶书" panose="02010509060101010101" pitchFamily="49" charset="-122"/>
                <a:cs typeface="华文黑体" pitchFamily="2" charset="-122"/>
              </a:rPr>
              <a:t>目录</a:t>
            </a:r>
          </a:p>
        </p:txBody>
      </p:sp>
      <p:pic>
        <p:nvPicPr>
          <p:cNvPr id="31" name="图片 30"/>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5452110" y="-100965"/>
            <a:ext cx="1069340" cy="10401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500"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1" presetClass="entr" presetSubtype="1" fill="hold" nodeType="afterEffect">
                                  <p:stCondLst>
                                    <p:cond delay="0"/>
                                  </p:stCondLst>
                                  <p:childTnLst>
                                    <p:set>
                                      <p:cBhvr>
                                        <p:cTn id="22" dur="500" fill="hold">
                                          <p:stCondLst>
                                            <p:cond delay="0"/>
                                          </p:stCondLst>
                                        </p:cTn>
                                        <p:tgtEl>
                                          <p:spTgt spid="5"/>
                                        </p:tgtEl>
                                        <p:attrNameLst>
                                          <p:attrName>style.visibility</p:attrName>
                                        </p:attrNameLst>
                                      </p:cBhvr>
                                      <p:to>
                                        <p:strVal val="visible"/>
                                      </p:to>
                                    </p:set>
                                    <p:animEffect transition="in" filter="wheel(1)">
                                      <p:cBhvr>
                                        <p:cTn id="23" dur="500"/>
                                        <p:tgtEl>
                                          <p:spTgt spid="5"/>
                                        </p:tgtEl>
                                      </p:cBhvr>
                                    </p:animEffect>
                                  </p:childTnLst>
                                </p:cTn>
                              </p:par>
                              <p:par>
                                <p:cTn id="24" presetID="42" presetClass="entr" presetSubtype="0" fill="hold" grpId="0" nodeType="withEffect">
                                  <p:stCondLst>
                                    <p:cond delay="0"/>
                                  </p:stCondLst>
                                  <p:childTnLst>
                                    <p:set>
                                      <p:cBhvr>
                                        <p:cTn id="25" dur="500"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1" presetClass="entr" presetSubtype="1" fill="hold" nodeType="withEffect">
                                  <p:stCondLst>
                                    <p:cond delay="0"/>
                                  </p:stCondLst>
                                  <p:childTnLst>
                                    <p:set>
                                      <p:cBhvr>
                                        <p:cTn id="33" dur="500" fill="hold">
                                          <p:stCondLst>
                                            <p:cond delay="0"/>
                                          </p:stCondLst>
                                        </p:cTn>
                                        <p:tgtEl>
                                          <p:spTgt spid="6"/>
                                        </p:tgtEl>
                                        <p:attrNameLst>
                                          <p:attrName>style.visibility</p:attrName>
                                        </p:attrNameLst>
                                      </p:cBhvr>
                                      <p:to>
                                        <p:strVal val="visible"/>
                                      </p:to>
                                    </p:set>
                                    <p:animEffect transition="in" filter="wheel(1)">
                                      <p:cBhvr>
                                        <p:cTn id="34" dur="500"/>
                                        <p:tgtEl>
                                          <p:spTgt spid="6"/>
                                        </p:tgtEl>
                                      </p:cBhvr>
                                    </p:animEffect>
                                  </p:childTnLst>
                                </p:cTn>
                              </p:par>
                              <p:par>
                                <p:cTn id="35" presetID="42" presetClass="entr" presetSubtype="0" fill="hold" grpId="0" nodeType="withEffect">
                                  <p:stCondLst>
                                    <p:cond delay="0"/>
                                  </p:stCondLst>
                                  <p:childTnLst>
                                    <p:set>
                                      <p:cBhvr>
                                        <p:cTn id="36" dur="500"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anim calcmode="lin" valueType="num">
                                      <p:cBhvr>
                                        <p:cTn id="38" dur="500" fill="hold"/>
                                        <p:tgtEl>
                                          <p:spTgt spid="2"/>
                                        </p:tgtEl>
                                        <p:attrNameLst>
                                          <p:attrName>ppt_x</p:attrName>
                                        </p:attrNameLst>
                                      </p:cBhvr>
                                      <p:tavLst>
                                        <p:tav tm="0">
                                          <p:val>
                                            <p:strVal val="#ppt_x"/>
                                          </p:val>
                                        </p:tav>
                                        <p:tav tm="100000">
                                          <p:val>
                                            <p:strVal val="#ppt_x"/>
                                          </p:val>
                                        </p:tav>
                                      </p:tavLst>
                                    </p:anim>
                                    <p:anim calcmode="lin" valueType="num">
                                      <p:cBhvr>
                                        <p:cTn id="39" dur="500" fill="hold"/>
                                        <p:tgtEl>
                                          <p:spTgt spid="2"/>
                                        </p:tgtEl>
                                        <p:attrNameLst>
                                          <p:attrName>ppt_y</p:attrName>
                                        </p:attrNameLst>
                                      </p:cBhvr>
                                      <p:tavLst>
                                        <p:tav tm="0">
                                          <p:val>
                                            <p:strVal val="#ppt_y+.1"/>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par>
                                <p:cTn id="43" presetID="21" presetClass="entr" presetSubtype="1" fill="hold" nodeType="withEffect">
                                  <p:stCondLst>
                                    <p:cond delay="0"/>
                                  </p:stCondLst>
                                  <p:childTnLst>
                                    <p:set>
                                      <p:cBhvr>
                                        <p:cTn id="44" dur="500" fill="hold">
                                          <p:stCondLst>
                                            <p:cond delay="0"/>
                                          </p:stCondLst>
                                        </p:cTn>
                                        <p:tgtEl>
                                          <p:spTgt spid="13"/>
                                        </p:tgtEl>
                                        <p:attrNameLst>
                                          <p:attrName>style.visibility</p:attrName>
                                        </p:attrNameLst>
                                      </p:cBhvr>
                                      <p:to>
                                        <p:strVal val="visible"/>
                                      </p:to>
                                    </p:set>
                                    <p:animEffect transition="in" filter="wheel(1)">
                                      <p:cBhvr>
                                        <p:cTn id="45" dur="500"/>
                                        <p:tgtEl>
                                          <p:spTgt spid="13"/>
                                        </p:tgtEl>
                                      </p:cBhvr>
                                    </p:animEffect>
                                  </p:childTnLst>
                                </p:cTn>
                              </p:par>
                              <p:par>
                                <p:cTn id="46" presetID="42" presetClass="entr" presetSubtype="0" fill="hold" grpId="0" nodeType="withEffect">
                                  <p:stCondLst>
                                    <p:cond delay="0"/>
                                  </p:stCondLst>
                                  <p:childTnLst>
                                    <p:set>
                                      <p:cBhvr>
                                        <p:cTn id="47" dur="500"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strVal val="#ppt_x"/>
                                          </p:val>
                                        </p:tav>
                                        <p:tav tm="100000">
                                          <p:val>
                                            <p:strVal val="#ppt_x"/>
                                          </p:val>
                                        </p:tav>
                                      </p:tavLst>
                                    </p:anim>
                                    <p:anim calcmode="lin" valueType="num">
                                      <p:cBhvr>
                                        <p:cTn id="50" dur="500" fill="hold"/>
                                        <p:tgtEl>
                                          <p:spTgt spid="11"/>
                                        </p:tgtEl>
                                        <p:attrNameLst>
                                          <p:attrName>ppt_y</p:attrName>
                                        </p:attrNameLst>
                                      </p:cBhvr>
                                      <p:tavLst>
                                        <p:tav tm="0">
                                          <p:val>
                                            <p:strVal val="#ppt_y+.1"/>
                                          </p:val>
                                        </p:tav>
                                        <p:tav tm="100000">
                                          <p:val>
                                            <p:strVal val="#ppt_y"/>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21" presetClass="entr" presetSubtype="1" fill="hold" nodeType="withEffect">
                                  <p:stCondLst>
                                    <p:cond delay="0"/>
                                  </p:stCondLst>
                                  <p:childTnLst>
                                    <p:set>
                                      <p:cBhvr>
                                        <p:cTn id="55" dur="500" fill="hold">
                                          <p:stCondLst>
                                            <p:cond delay="0"/>
                                          </p:stCondLst>
                                        </p:cTn>
                                        <p:tgtEl>
                                          <p:spTgt spid="24"/>
                                        </p:tgtEl>
                                        <p:attrNameLst>
                                          <p:attrName>style.visibility</p:attrName>
                                        </p:attrNameLst>
                                      </p:cBhvr>
                                      <p:to>
                                        <p:strVal val="visible"/>
                                      </p:to>
                                    </p:set>
                                    <p:animEffect transition="in" filter="wheel(1)">
                                      <p:cBhvr>
                                        <p:cTn id="56" dur="500"/>
                                        <p:tgtEl>
                                          <p:spTgt spid="24"/>
                                        </p:tgtEl>
                                      </p:cBhvr>
                                    </p:animEffect>
                                  </p:childTnLst>
                                </p:cTn>
                              </p:par>
                              <p:par>
                                <p:cTn id="57" presetID="42" presetClass="entr" presetSubtype="0" fill="hold" grpId="0" nodeType="withEffect">
                                  <p:stCondLst>
                                    <p:cond delay="0"/>
                                  </p:stCondLst>
                                  <p:childTnLst>
                                    <p:set>
                                      <p:cBhvr>
                                        <p:cTn id="58" dur="500"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anim calcmode="lin" valueType="num">
                                      <p:cBhvr>
                                        <p:cTn id="60" dur="500" fill="hold"/>
                                        <p:tgtEl>
                                          <p:spTgt spid="22"/>
                                        </p:tgtEl>
                                        <p:attrNameLst>
                                          <p:attrName>ppt_x</p:attrName>
                                        </p:attrNameLst>
                                      </p:cBhvr>
                                      <p:tavLst>
                                        <p:tav tm="0">
                                          <p:val>
                                            <p:strVal val="#ppt_x"/>
                                          </p:val>
                                        </p:tav>
                                        <p:tav tm="100000">
                                          <p:val>
                                            <p:strVal val="#ppt_x"/>
                                          </p:val>
                                        </p:tav>
                                      </p:tavLst>
                                    </p:anim>
                                    <p:anim calcmode="lin" valueType="num">
                                      <p:cBhvr>
                                        <p:cTn id="61" dur="500" fill="hold"/>
                                        <p:tgtEl>
                                          <p:spTgt spid="22"/>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8" grpId="0"/>
      <p:bldP spid="2" grpId="0" bldLvl="0" animBg="1"/>
      <p:bldP spid="3" grpId="0"/>
      <p:bldP spid="11" grpId="0" bldLvl="0" animBg="1"/>
      <p:bldP spid="12" grpId="0"/>
      <p:bldP spid="22" grpId="0" bldLvl="0" animBg="1"/>
      <p:bldP spid="23" grpId="0"/>
      <p:bldP spid="21" grpId="0" animBg="1"/>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404110" y="1595755"/>
            <a:ext cx="3441065" cy="856615"/>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14" name="组合 13"/>
          <p:cNvGrpSpPr/>
          <p:nvPr/>
        </p:nvGrpSpPr>
        <p:grpSpPr>
          <a:xfrm>
            <a:off x="1711960" y="2211396"/>
            <a:ext cx="724535" cy="1711634"/>
            <a:chOff x="2210594" y="1947152"/>
            <a:chExt cx="1005703" cy="1844592"/>
          </a:xfrm>
        </p:grpSpPr>
        <p:cxnSp>
          <p:nvCxnSpPr>
            <p:cNvPr id="15" name="直接连接符 14"/>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947152"/>
              <a:ext cx="971328" cy="444812"/>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66453" y="2183051"/>
            <a:ext cx="1701792" cy="1701559"/>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ndParaRPr>
            </a:p>
          </p:txBody>
        </p:sp>
      </p:grpSp>
      <p:sp>
        <p:nvSpPr>
          <p:cNvPr id="30" name="文本框 37"/>
          <p:cNvSpPr>
            <a:spLocks noChangeArrowheads="1"/>
          </p:cNvSpPr>
          <p:nvPr/>
        </p:nvSpPr>
        <p:spPr bwMode="auto">
          <a:xfrm>
            <a:off x="206897" y="2499238"/>
            <a:ext cx="1620902" cy="954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fontAlgn="base">
              <a:spcBef>
                <a:spcPct val="0"/>
              </a:spcBef>
              <a:spcAft>
                <a:spcPct val="0"/>
              </a:spcAft>
              <a:buFont typeface="Arial" panose="020B0604020202020204" pitchFamily="34" charset="0"/>
              <a:buNone/>
            </a:pPr>
            <a:r>
              <a:rPr lang="zh-CN" altLang="en-US" sz="2800" dirty="0" smtClean="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研究的</a:t>
            </a:r>
            <a:endParaRPr lang="en-US" altLang="zh-CN" sz="2800" dirty="0" smtClean="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endParaRPr>
          </a:p>
          <a:p>
            <a:pPr algn="ctr" defTabSz="913765" fontAlgn="base">
              <a:spcBef>
                <a:spcPct val="0"/>
              </a:spcBef>
              <a:spcAft>
                <a:spcPct val="0"/>
              </a:spcAft>
              <a:buFont typeface="Arial" panose="020B0604020202020204" pitchFamily="34" charset="0"/>
              <a:buNone/>
            </a:pPr>
            <a:r>
              <a:rPr lang="zh-CN" altLang="en-US" sz="2800" dirty="0" smtClean="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主要方面</a:t>
            </a:r>
            <a:endParaRPr lang="zh-CN" altLang="en-US" sz="28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endParaRPr>
          </a:p>
        </p:txBody>
      </p:sp>
      <p:sp>
        <p:nvSpPr>
          <p:cNvPr id="34" name="文本1"/>
          <p:cNvSpPr>
            <a:spLocks noChangeArrowheads="1"/>
          </p:cNvSpPr>
          <p:nvPr/>
        </p:nvSpPr>
        <p:spPr bwMode="gray">
          <a:xfrm>
            <a:off x="2310765" y="1635760"/>
            <a:ext cx="3474720" cy="891540"/>
          </a:xfrm>
          <a:prstGeom prst="roundRect">
            <a:avLst>
              <a:gd name="adj" fmla="val 11505"/>
            </a:avLst>
          </a:prstGeom>
          <a:noFill/>
          <a:ln w="28575" cap="flat" cmpd="sng" algn="ctr">
            <a:noFill/>
            <a:prstDash val="solid"/>
          </a:ln>
          <a:effec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prstClr val="black">
                    <a:lumMod val="75000"/>
                    <a:lumOff val="25000"/>
                  </a:prstClr>
                </a:solidFill>
                <a:latin typeface="华文隶书" panose="02010800040101010101" pitchFamily="2" charset="-122"/>
                <a:ea typeface="华文隶书" panose="02010800040101010101" pitchFamily="2" charset="-122"/>
              </a:rPr>
              <a:t> </a:t>
            </a:r>
            <a:r>
              <a:rPr lang="zh-CN" altLang="en-US" sz="2000" b="1" dirty="0" smtClean="0">
                <a:solidFill>
                  <a:prstClr val="black">
                    <a:lumMod val="75000"/>
                    <a:lumOff val="25000"/>
                  </a:prstClr>
                </a:solidFill>
                <a:latin typeface="华文隶书" panose="02010800040101010101" pitchFamily="2" charset="-122"/>
                <a:ea typeface="华文隶书" panose="02010800040101010101" pitchFamily="2" charset="-122"/>
              </a:rPr>
              <a:t>国</a:t>
            </a:r>
            <a:r>
              <a:rPr lang="zh-CN" altLang="en-US" sz="2000" b="1" dirty="0" smtClean="0">
                <a:solidFill>
                  <a:prstClr val="black">
                    <a:lumMod val="75000"/>
                    <a:lumOff val="25000"/>
                  </a:prstClr>
                </a:solidFill>
                <a:latin typeface="华文隶书" panose="02010800040101010101" pitchFamily="2" charset="-122"/>
                <a:ea typeface="华文隶书" panose="02010800040101010101" pitchFamily="2" charset="-122"/>
              </a:rPr>
              <a:t>内外</a:t>
            </a:r>
            <a:r>
              <a:rPr lang="zh-CN" altLang="en-US" sz="2000" b="1" dirty="0" smtClean="0">
                <a:solidFill>
                  <a:prstClr val="black">
                    <a:lumMod val="75000"/>
                    <a:lumOff val="25000"/>
                  </a:prstClr>
                </a:solidFill>
                <a:latin typeface="华文隶书" panose="02010800040101010101" pitchFamily="2" charset="-122"/>
                <a:ea typeface="华文隶书" panose="02010800040101010101" pitchFamily="2" charset="-122"/>
              </a:rPr>
              <a:t>英</a:t>
            </a:r>
            <a:r>
              <a:rPr lang="zh-CN" altLang="en-US" sz="2000" b="1" dirty="0">
                <a:solidFill>
                  <a:prstClr val="black">
                    <a:lumMod val="75000"/>
                    <a:lumOff val="25000"/>
                  </a:prstClr>
                </a:solidFill>
                <a:latin typeface="华文隶书" panose="02010800040101010101" pitchFamily="2" charset="-122"/>
                <a:ea typeface="华文隶书" panose="02010800040101010101" pitchFamily="2" charset="-122"/>
              </a:rPr>
              <a:t>语核心素养的研究</a:t>
            </a:r>
          </a:p>
        </p:txBody>
      </p:sp>
      <p:grpSp>
        <p:nvGrpSpPr>
          <p:cNvPr id="35" name="组合 34"/>
          <p:cNvGrpSpPr/>
          <p:nvPr/>
        </p:nvGrpSpPr>
        <p:grpSpPr>
          <a:xfrm>
            <a:off x="2411730" y="3544570"/>
            <a:ext cx="3422650" cy="856615"/>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38" name="文本1"/>
          <p:cNvSpPr>
            <a:spLocks noChangeArrowheads="1"/>
          </p:cNvSpPr>
          <p:nvPr/>
        </p:nvSpPr>
        <p:spPr bwMode="gray">
          <a:xfrm>
            <a:off x="2364740" y="3590925"/>
            <a:ext cx="3377565" cy="891540"/>
          </a:xfrm>
          <a:prstGeom prst="roundRect">
            <a:avLst>
              <a:gd name="adj" fmla="val 11505"/>
            </a:avLst>
          </a:prstGeom>
          <a:noFill/>
          <a:ln w="28575" cap="flat" cmpd="sng" algn="ctr">
            <a:noFill/>
            <a:prstDash val="solid"/>
          </a:ln>
          <a:effec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smtClean="0">
                <a:solidFill>
                  <a:prstClr val="black">
                    <a:lumMod val="75000"/>
                    <a:lumOff val="25000"/>
                  </a:prstClr>
                </a:solidFill>
                <a:latin typeface="华文隶书" panose="02010800040101010101" pitchFamily="2" charset="-122"/>
                <a:ea typeface="华文隶书" panose="02010800040101010101" pitchFamily="2" charset="-122"/>
              </a:rPr>
              <a:t>国内外英</a:t>
            </a:r>
            <a:r>
              <a:rPr lang="zh-CN" altLang="en-US" sz="2000" b="1" dirty="0">
                <a:solidFill>
                  <a:prstClr val="black">
                    <a:lumMod val="75000"/>
                    <a:lumOff val="25000"/>
                  </a:prstClr>
                </a:solidFill>
                <a:latin typeface="华文隶书" panose="02010800040101010101" pitchFamily="2" charset="-122"/>
                <a:ea typeface="华文隶书" panose="02010800040101010101" pitchFamily="2" charset="-122"/>
              </a:rPr>
              <a:t>语深度学习的研究</a:t>
            </a:r>
          </a:p>
        </p:txBody>
      </p:sp>
      <p:grpSp>
        <p:nvGrpSpPr>
          <p:cNvPr id="43" name="淘宝店chenying0907出品 11"/>
          <p:cNvGrpSpPr/>
          <p:nvPr/>
        </p:nvGrpSpPr>
        <p:grpSpPr>
          <a:xfrm>
            <a:off x="498586" y="117347"/>
            <a:ext cx="532098" cy="691515"/>
            <a:chOff x="5614910" y="602316"/>
            <a:chExt cx="860050" cy="1117720"/>
          </a:xfrm>
        </p:grpSpPr>
        <p:sp>
          <p:nvSpPr>
            <p:cNvPr id="44"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5" name="淘宝店chenying0907出品 70"/>
            <p:cNvGrpSpPr/>
            <p:nvPr/>
          </p:nvGrpSpPr>
          <p:grpSpPr>
            <a:xfrm>
              <a:off x="5617685" y="602316"/>
              <a:ext cx="829310" cy="1117720"/>
              <a:chOff x="5519676" y="572288"/>
              <a:chExt cx="829310" cy="1117720"/>
            </a:xfrm>
          </p:grpSpPr>
          <p:sp>
            <p:nvSpPr>
              <p:cNvPr id="46"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淘宝店chenying0907出品 72"/>
              <p:cNvSpPr/>
              <p:nvPr/>
            </p:nvSpPr>
            <p:spPr>
              <a:xfrm>
                <a:off x="5519676" y="572288"/>
                <a:ext cx="829310" cy="1117720"/>
              </a:xfrm>
              <a:prstGeom prst="rect">
                <a:avLst/>
              </a:prstGeom>
            </p:spPr>
            <p:txBody>
              <a:bodyPr wrap="none" anchor="ctr">
                <a:spAutoFit/>
              </a:bodyPr>
              <a:lstStyle/>
              <a:p>
                <a:pPr algn="ctr">
                  <a:lnSpc>
                    <a:spcPct val="150000"/>
                  </a:lnSpc>
                </a:pPr>
                <a:r>
                  <a:rPr lang="zh-CN" altLang="en-US"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一</a:t>
                </a:r>
              </a:p>
            </p:txBody>
          </p:sp>
        </p:grpSp>
      </p:grpSp>
      <p:sp>
        <p:nvSpPr>
          <p:cNvPr id="49" name="淘宝店chenying0907出品 10"/>
          <p:cNvSpPr/>
          <p:nvPr/>
        </p:nvSpPr>
        <p:spPr>
          <a:xfrm>
            <a:off x="1024494" y="292407"/>
            <a:ext cx="8004810" cy="428625"/>
          </a:xfrm>
          <a:prstGeom prst="rect">
            <a:avLst/>
          </a:prstGeom>
        </p:spPr>
        <p:txBody>
          <a:bodyPr wrap="none" lIns="91423" tIns="45711" rIns="91423" bIns="45711">
            <a:spAutoFit/>
          </a:bodyPr>
          <a:lstStyle/>
          <a:p>
            <a:pPr algn="l"/>
            <a:r>
              <a:rPr lang="zh-CN" altLang="en-US" sz="2200" b="1" dirty="0">
                <a:solidFill>
                  <a:prstClr val="black">
                    <a:lumMod val="75000"/>
                    <a:lumOff val="25000"/>
                  </a:prstClr>
                </a:solidFill>
                <a:latin typeface="微软雅黑" panose="020B0503020204020204" pitchFamily="34" charset="-122"/>
                <a:ea typeface="微软雅黑" panose="020B0503020204020204" pitchFamily="34" charset="-122"/>
              </a:rPr>
              <a:t>完成了“英语核心素养”和“英语深度学习”的文献资料分析。</a:t>
            </a:r>
          </a:p>
        </p:txBody>
      </p:sp>
      <p:grpSp>
        <p:nvGrpSpPr>
          <p:cNvPr id="54" name="组合 53"/>
          <p:cNvGrpSpPr/>
          <p:nvPr/>
        </p:nvGrpSpPr>
        <p:grpSpPr>
          <a:xfrm>
            <a:off x="6322060" y="1219200"/>
            <a:ext cx="2821305" cy="369570"/>
            <a:chOff x="4304043" y="1286668"/>
            <a:chExt cx="3837944" cy="2757793"/>
          </a:xfrm>
          <a:effectLst>
            <a:outerShdw blurRad="381000" dist="254000" dir="8100000" algn="tr" rotWithShape="0">
              <a:prstClr val="black">
                <a:alpha val="40000"/>
              </a:prstClr>
            </a:outerShdw>
          </a:effectLst>
        </p:grpSpPr>
        <p:sp>
          <p:nvSpPr>
            <p:cNvPr id="55" name="圆角矩形 5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56" name="圆角矩形 5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2" name="矩形 1"/>
          <p:cNvSpPr/>
          <p:nvPr/>
        </p:nvSpPr>
        <p:spPr>
          <a:xfrm>
            <a:off x="6289675" y="1226185"/>
            <a:ext cx="2837180" cy="337185"/>
          </a:xfrm>
          <a:prstGeom prst="rect">
            <a:avLst/>
          </a:prstGeom>
        </p:spPr>
        <p:txBody>
          <a:bodyPr wrap="square">
            <a:spAutoFit/>
          </a:bodyPr>
          <a:lstStyle/>
          <a:p>
            <a:pPr algn="l"/>
            <a:r>
              <a:rPr lang="zh-CN" altLang="en-US" sz="1600" dirty="0">
                <a:latin typeface="华文隶书" panose="02010800040101010101" pitchFamily="2" charset="-122"/>
                <a:ea typeface="华文隶书" panose="02010800040101010101" pitchFamily="2" charset="-122"/>
              </a:rPr>
              <a:t>英语核心素养的具体内容研究</a:t>
            </a:r>
          </a:p>
        </p:txBody>
      </p:sp>
      <p:grpSp>
        <p:nvGrpSpPr>
          <p:cNvPr id="57" name="组合 56"/>
          <p:cNvGrpSpPr/>
          <p:nvPr/>
        </p:nvGrpSpPr>
        <p:grpSpPr>
          <a:xfrm>
            <a:off x="6334760" y="1670050"/>
            <a:ext cx="2770505" cy="469900"/>
            <a:chOff x="4304042" y="1286668"/>
            <a:chExt cx="3837942" cy="2757793"/>
          </a:xfrm>
          <a:effectLst>
            <a:outerShdw blurRad="381000" dist="254000" dir="8100000" algn="tr" rotWithShape="0">
              <a:prstClr val="black">
                <a:alpha val="40000"/>
              </a:prstClr>
            </a:outerShdw>
          </a:effectLst>
        </p:grpSpPr>
        <p:sp>
          <p:nvSpPr>
            <p:cNvPr id="58" name="圆角矩形 57"/>
            <p:cNvSpPr/>
            <p:nvPr/>
          </p:nvSpPr>
          <p:spPr>
            <a:xfrm>
              <a:off x="4304042" y="1286668"/>
              <a:ext cx="3837942"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59" name="圆角矩形 58"/>
            <p:cNvSpPr/>
            <p:nvPr/>
          </p:nvSpPr>
          <p:spPr>
            <a:xfrm>
              <a:off x="4351929" y="1367704"/>
              <a:ext cx="3742171" cy="259572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60" name="组合 59"/>
          <p:cNvGrpSpPr/>
          <p:nvPr/>
        </p:nvGrpSpPr>
        <p:grpSpPr>
          <a:xfrm>
            <a:off x="6353175" y="2189480"/>
            <a:ext cx="2740025" cy="617220"/>
            <a:chOff x="4304043" y="1286668"/>
            <a:chExt cx="3837944" cy="2757793"/>
          </a:xfrm>
          <a:effectLst>
            <a:outerShdw blurRad="381000" dist="254000" dir="8100000" algn="tr" rotWithShape="0">
              <a:prstClr val="black">
                <a:alpha val="40000"/>
              </a:prstClr>
            </a:outerShdw>
          </a:effectLst>
        </p:grpSpPr>
        <p:sp>
          <p:nvSpPr>
            <p:cNvPr id="61" name="圆角矩形 6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62" name="圆角矩形 6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3" name="矩形 2"/>
          <p:cNvSpPr/>
          <p:nvPr/>
        </p:nvSpPr>
        <p:spPr>
          <a:xfrm>
            <a:off x="6299835" y="1750060"/>
            <a:ext cx="2891155" cy="337185"/>
          </a:xfrm>
          <a:prstGeom prst="rect">
            <a:avLst/>
          </a:prstGeom>
        </p:spPr>
        <p:txBody>
          <a:bodyPr wrap="square">
            <a:spAutoFit/>
          </a:bodyPr>
          <a:lstStyle/>
          <a:p>
            <a:pPr algn="l"/>
            <a:r>
              <a:rPr lang="zh-CN" altLang="en-US" sz="1600" dirty="0">
                <a:latin typeface="华文隶书" panose="02010800040101010101" pitchFamily="2" charset="-122"/>
                <a:ea typeface="华文隶书" panose="02010800040101010101" pitchFamily="2" charset="-122"/>
              </a:rPr>
              <a:t>英语核心素养的培养方式研究</a:t>
            </a:r>
          </a:p>
        </p:txBody>
      </p:sp>
      <p:sp>
        <p:nvSpPr>
          <p:cNvPr id="4" name="矩形 3"/>
          <p:cNvSpPr/>
          <p:nvPr/>
        </p:nvSpPr>
        <p:spPr>
          <a:xfrm>
            <a:off x="6374765" y="2211070"/>
            <a:ext cx="2596515" cy="583565"/>
          </a:xfrm>
          <a:prstGeom prst="rect">
            <a:avLst/>
          </a:prstGeom>
        </p:spPr>
        <p:txBody>
          <a:bodyPr wrap="square">
            <a:spAutoFit/>
          </a:bodyPr>
          <a:lstStyle/>
          <a:p>
            <a:pPr algn="l"/>
            <a:r>
              <a:rPr lang="zh-CN" altLang="en-US" sz="1600" dirty="0">
                <a:latin typeface="华文隶书" panose="02010800040101010101" pitchFamily="2" charset="-122"/>
                <a:ea typeface="华文隶书" panose="02010800040101010101" pitchFamily="2" charset="-122"/>
              </a:rPr>
              <a:t>英语核心素养与英语考试</a:t>
            </a:r>
          </a:p>
          <a:p>
            <a:pPr algn="l"/>
            <a:r>
              <a:rPr lang="zh-CN" altLang="en-US" sz="1600" dirty="0">
                <a:latin typeface="华文隶书" panose="02010800040101010101" pitchFamily="2" charset="-122"/>
                <a:ea typeface="华文隶书" panose="02010800040101010101" pitchFamily="2" charset="-122"/>
              </a:rPr>
              <a:t>测评的研究</a:t>
            </a:r>
          </a:p>
        </p:txBody>
      </p:sp>
      <p:sp>
        <p:nvSpPr>
          <p:cNvPr id="5" name="TextBox 4"/>
          <p:cNvSpPr txBox="1"/>
          <p:nvPr/>
        </p:nvSpPr>
        <p:spPr>
          <a:xfrm>
            <a:off x="34925" y="687705"/>
            <a:ext cx="6122670" cy="737235"/>
          </a:xfrm>
          <a:prstGeom prst="rect">
            <a:avLst/>
          </a:prstGeom>
          <a:noFill/>
        </p:spPr>
        <p:txBody>
          <a:bodyPr wrap="square" rtlCol="0">
            <a:spAutoFit/>
          </a:bodyPr>
          <a:lstStyle/>
          <a:p>
            <a:r>
              <a:rPr sz="1400" dirty="0">
                <a:latin typeface="微软雅黑" panose="020B0503020204020204" pitchFamily="34" charset="-122"/>
                <a:ea typeface="微软雅黑" panose="020B0503020204020204" pitchFamily="34" charset="-122"/>
              </a:rPr>
              <a:t>以“英语核心素养”为主题搜索学术期刊共计</a:t>
            </a:r>
            <a:r>
              <a:rPr sz="1400" b="1" dirty="0">
                <a:latin typeface="微软雅黑" panose="020B0503020204020204" pitchFamily="34" charset="-122"/>
                <a:ea typeface="微软雅黑" panose="020B0503020204020204" pitchFamily="34" charset="-122"/>
              </a:rPr>
              <a:t>1479</a:t>
            </a:r>
            <a:r>
              <a:rPr sz="1400" dirty="0">
                <a:latin typeface="微软雅黑" panose="020B0503020204020204" pitchFamily="34" charset="-122"/>
                <a:ea typeface="微软雅黑" panose="020B0503020204020204" pitchFamily="34" charset="-122"/>
              </a:rPr>
              <a:t>篇</a:t>
            </a:r>
            <a:r>
              <a:rPr lang="zh-CN" sz="1400" dirty="0">
                <a:latin typeface="微软雅黑" panose="020B0503020204020204" pitchFamily="34" charset="-122"/>
                <a:ea typeface="微软雅黑" panose="020B0503020204020204" pitchFamily="34" charset="-122"/>
              </a:rPr>
              <a:t>，核心期刊文章</a:t>
            </a:r>
            <a:r>
              <a:rPr lang="zh-CN" sz="1400" b="1" dirty="0">
                <a:latin typeface="微软雅黑" panose="020B0503020204020204" pitchFamily="34" charset="-122"/>
                <a:ea typeface="微软雅黑" panose="020B0503020204020204" pitchFamily="34" charset="-122"/>
              </a:rPr>
              <a:t>117</a:t>
            </a:r>
            <a:r>
              <a:rPr lang="zh-CN" sz="1400" dirty="0">
                <a:latin typeface="微软雅黑" panose="020B0503020204020204" pitchFamily="34" charset="-122"/>
                <a:ea typeface="微软雅黑" panose="020B0503020204020204" pitchFamily="34" charset="-122"/>
              </a:rPr>
              <a:t>篇。</a:t>
            </a:r>
          </a:p>
          <a:p>
            <a:r>
              <a:rPr sz="1400" dirty="0">
                <a:latin typeface="微软雅黑" panose="020B0503020204020204" pitchFamily="34" charset="-122"/>
                <a:ea typeface="微软雅黑" panose="020B0503020204020204" pitchFamily="34" charset="-122"/>
              </a:rPr>
              <a:t>以“英语深度学习”为主题搜索学术期刊共计</a:t>
            </a:r>
            <a:r>
              <a:rPr sz="1400" b="1" dirty="0">
                <a:latin typeface="微软雅黑" panose="020B0503020204020204" pitchFamily="34" charset="-122"/>
                <a:ea typeface="微软雅黑" panose="020B0503020204020204" pitchFamily="34" charset="-122"/>
              </a:rPr>
              <a:t>389</a:t>
            </a:r>
            <a:r>
              <a:rPr sz="1400" dirty="0">
                <a:latin typeface="微软雅黑" panose="020B0503020204020204" pitchFamily="34" charset="-122"/>
                <a:ea typeface="微软雅黑" panose="020B0503020204020204" pitchFamily="34" charset="-122"/>
              </a:rPr>
              <a:t>篇，核心期刊</a:t>
            </a:r>
            <a:r>
              <a:rPr sz="1400" b="1" dirty="0">
                <a:latin typeface="微软雅黑" panose="020B0503020204020204" pitchFamily="34" charset="-122"/>
                <a:ea typeface="微软雅黑" panose="020B0503020204020204" pitchFamily="34" charset="-122"/>
              </a:rPr>
              <a:t>79</a:t>
            </a:r>
            <a:r>
              <a:rPr sz="1400" dirty="0">
                <a:latin typeface="微软雅黑" panose="020B0503020204020204" pitchFamily="34" charset="-122"/>
                <a:ea typeface="微软雅黑" panose="020B0503020204020204" pitchFamily="34" charset="-122"/>
              </a:rPr>
              <a:t>篇。</a:t>
            </a:r>
          </a:p>
          <a:p>
            <a:r>
              <a:rPr sz="1400" dirty="0">
                <a:latin typeface="微软雅黑" panose="020B0503020204020204" pitchFamily="34" charset="-122"/>
                <a:ea typeface="微软雅黑" panose="020B0503020204020204" pitchFamily="34" charset="-122"/>
              </a:rPr>
              <a:t>另研读相关专著</a:t>
            </a:r>
            <a:r>
              <a:rPr lang="en-US" sz="1400" b="1" dirty="0">
                <a:latin typeface="微软雅黑" panose="020B0503020204020204" pitchFamily="34" charset="-122"/>
                <a:ea typeface="微软雅黑" panose="020B0503020204020204" pitchFamily="34" charset="-122"/>
              </a:rPr>
              <a:t>4</a:t>
            </a:r>
            <a:r>
              <a:rPr sz="1400" dirty="0">
                <a:latin typeface="微软雅黑" panose="020B0503020204020204" pitchFamily="34" charset="-122"/>
                <a:ea typeface="微软雅黑" panose="020B0503020204020204" pitchFamily="34" charset="-122"/>
              </a:rPr>
              <a:t>本</a:t>
            </a:r>
            <a:r>
              <a:rPr lang="zh-CN" sz="1400" dirty="0">
                <a:latin typeface="微软雅黑" panose="020B0503020204020204" pitchFamily="34" charset="-122"/>
                <a:ea typeface="微软雅黑" panose="020B0503020204020204" pitchFamily="34" charset="-122"/>
              </a:rPr>
              <a:t>。</a:t>
            </a:r>
          </a:p>
        </p:txBody>
      </p:sp>
      <p:grpSp>
        <p:nvGrpSpPr>
          <p:cNvPr id="6" name="组合 5"/>
          <p:cNvGrpSpPr/>
          <p:nvPr/>
        </p:nvGrpSpPr>
        <p:grpSpPr>
          <a:xfrm>
            <a:off x="6226810" y="2949575"/>
            <a:ext cx="2821305" cy="369570"/>
            <a:chOff x="4304043" y="1286668"/>
            <a:chExt cx="3837944" cy="2757793"/>
          </a:xfrm>
          <a:effectLst>
            <a:outerShdw blurRad="381000" dist="254000" dir="8100000" algn="tr" rotWithShape="0">
              <a:prstClr val="black">
                <a:alpha val="40000"/>
              </a:prstClr>
            </a:outerShdw>
          </a:effectLst>
        </p:grpSpPr>
        <p:sp>
          <p:nvSpPr>
            <p:cNvPr id="7" name="圆角矩形 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8" name="圆角矩形 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9" name="组合 8"/>
          <p:cNvGrpSpPr/>
          <p:nvPr/>
        </p:nvGrpSpPr>
        <p:grpSpPr>
          <a:xfrm>
            <a:off x="6240145" y="3381375"/>
            <a:ext cx="2806700" cy="369570"/>
            <a:chOff x="4304043" y="1286668"/>
            <a:chExt cx="3837944" cy="2757793"/>
          </a:xfrm>
          <a:effectLst>
            <a:outerShdw blurRad="381000" dist="254000" dir="8100000" algn="tr" rotWithShape="0">
              <a:prstClr val="black">
                <a:alpha val="40000"/>
              </a:prstClr>
            </a:outerShdw>
          </a:effectLst>
        </p:grpSpPr>
        <p:sp>
          <p:nvSpPr>
            <p:cNvPr id="10" name="圆角矩形 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21" name="圆角矩形 2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22" name="组合 21"/>
          <p:cNvGrpSpPr/>
          <p:nvPr/>
        </p:nvGrpSpPr>
        <p:grpSpPr>
          <a:xfrm>
            <a:off x="6224270" y="3823970"/>
            <a:ext cx="2821305" cy="369570"/>
            <a:chOff x="4304043" y="1286668"/>
            <a:chExt cx="3837944" cy="2757793"/>
          </a:xfrm>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24" name="圆角矩形 23"/>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25" name="组合 24"/>
          <p:cNvGrpSpPr/>
          <p:nvPr/>
        </p:nvGrpSpPr>
        <p:grpSpPr>
          <a:xfrm>
            <a:off x="6219825" y="4290060"/>
            <a:ext cx="2821305" cy="369570"/>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28" name="矩形 27"/>
          <p:cNvSpPr/>
          <p:nvPr/>
        </p:nvSpPr>
        <p:spPr>
          <a:xfrm>
            <a:off x="6294957" y="3003410"/>
            <a:ext cx="2824480" cy="337185"/>
          </a:xfrm>
          <a:prstGeom prst="rect">
            <a:avLst/>
          </a:prstGeom>
        </p:spPr>
        <p:txBody>
          <a:bodyPr wrap="none">
            <a:spAutoFit/>
          </a:bodyPr>
          <a:lstStyle/>
          <a:p>
            <a:pPr algn="l"/>
            <a:r>
              <a:rPr lang="zh-CN" altLang="en-US" sz="1600" dirty="0">
                <a:latin typeface="华文隶书" panose="02010800040101010101" pitchFamily="2" charset="-122"/>
                <a:ea typeface="华文隶书" panose="02010800040101010101" pitchFamily="2" charset="-122"/>
              </a:rPr>
              <a:t>国内外对英语深度学习的研究</a:t>
            </a:r>
          </a:p>
        </p:txBody>
      </p:sp>
      <p:sp>
        <p:nvSpPr>
          <p:cNvPr id="29" name="矩形 28"/>
          <p:cNvSpPr/>
          <p:nvPr/>
        </p:nvSpPr>
        <p:spPr>
          <a:xfrm>
            <a:off x="6250305" y="3435350"/>
            <a:ext cx="2820670" cy="337185"/>
          </a:xfrm>
          <a:prstGeom prst="rect">
            <a:avLst/>
          </a:prstGeom>
        </p:spPr>
        <p:txBody>
          <a:bodyPr wrap="square">
            <a:spAutoFit/>
          </a:bodyPr>
          <a:lstStyle/>
          <a:p>
            <a:pPr algn="l"/>
            <a:r>
              <a:rPr lang="zh-CN" altLang="en-US" sz="1600" dirty="0">
                <a:latin typeface="华文隶书" panose="02010800040101010101" pitchFamily="2" charset="-122"/>
                <a:ea typeface="华文隶书" panose="02010800040101010101" pitchFamily="2" charset="-122"/>
                <a:sym typeface="+mn-ea"/>
              </a:rPr>
              <a:t>英语深度学习的理论研究</a:t>
            </a:r>
            <a:endParaRPr lang="zh-CN" altLang="en-US" sz="1600" dirty="0">
              <a:latin typeface="华文隶书" panose="02010800040101010101" pitchFamily="2" charset="-122"/>
              <a:ea typeface="华文隶书" panose="02010800040101010101" pitchFamily="2" charset="-122"/>
            </a:endParaRPr>
          </a:p>
        </p:txBody>
      </p:sp>
      <p:sp>
        <p:nvSpPr>
          <p:cNvPr id="31" name="矩形 30"/>
          <p:cNvSpPr/>
          <p:nvPr/>
        </p:nvSpPr>
        <p:spPr>
          <a:xfrm>
            <a:off x="6227012" y="3867645"/>
            <a:ext cx="2824480" cy="337185"/>
          </a:xfrm>
          <a:prstGeom prst="rect">
            <a:avLst/>
          </a:prstGeom>
        </p:spPr>
        <p:txBody>
          <a:bodyPr wrap="none">
            <a:spAutoFit/>
          </a:bodyPr>
          <a:lstStyle/>
          <a:p>
            <a:pPr algn="l"/>
            <a:r>
              <a:rPr lang="zh-CN" altLang="en-US" sz="1600" dirty="0">
                <a:latin typeface="华文隶书" panose="02010800040101010101" pitchFamily="2" charset="-122"/>
                <a:ea typeface="华文隶书" panose="02010800040101010101" pitchFamily="2" charset="-122"/>
              </a:rPr>
              <a:t>英语深度学习的教学内容研究</a:t>
            </a:r>
          </a:p>
        </p:txBody>
      </p:sp>
      <p:sp>
        <p:nvSpPr>
          <p:cNvPr id="32" name="矩形 31"/>
          <p:cNvSpPr/>
          <p:nvPr/>
        </p:nvSpPr>
        <p:spPr>
          <a:xfrm>
            <a:off x="6239712" y="4300080"/>
            <a:ext cx="2824480" cy="337185"/>
          </a:xfrm>
          <a:prstGeom prst="rect">
            <a:avLst/>
          </a:prstGeom>
        </p:spPr>
        <p:txBody>
          <a:bodyPr wrap="none">
            <a:spAutoFit/>
          </a:bodyPr>
          <a:lstStyle/>
          <a:p>
            <a:pPr algn="l"/>
            <a:r>
              <a:rPr lang="zh-CN" altLang="en-US" sz="1600" dirty="0">
                <a:latin typeface="华文隶书" panose="02010800040101010101" pitchFamily="2" charset="-122"/>
                <a:ea typeface="华文隶书" panose="02010800040101010101" pitchFamily="2" charset="-122"/>
              </a:rPr>
              <a:t>英语深度学习的教学评价研究</a:t>
            </a:r>
          </a:p>
        </p:txBody>
      </p:sp>
      <p:grpSp>
        <p:nvGrpSpPr>
          <p:cNvPr id="65" name="组合 64"/>
          <p:cNvGrpSpPr/>
          <p:nvPr/>
        </p:nvGrpSpPr>
        <p:grpSpPr>
          <a:xfrm>
            <a:off x="5742305" y="3244215"/>
            <a:ext cx="485140" cy="1559560"/>
            <a:chOff x="9043" y="5109"/>
            <a:chExt cx="764" cy="2456"/>
          </a:xfrm>
        </p:grpSpPr>
        <p:cxnSp>
          <p:nvCxnSpPr>
            <p:cNvPr id="33" name="直接连接符 32"/>
            <p:cNvCxnSpPr/>
            <p:nvPr/>
          </p:nvCxnSpPr>
          <p:spPr>
            <a:xfrm flipV="1">
              <a:off x="9109" y="5786"/>
              <a:ext cx="562" cy="140"/>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9117" y="5109"/>
              <a:ext cx="570" cy="443"/>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9241" y="6318"/>
              <a:ext cx="567" cy="0"/>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9104" y="6772"/>
              <a:ext cx="680" cy="330"/>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043" y="6991"/>
              <a:ext cx="765" cy="57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6203315" y="4704080"/>
            <a:ext cx="2821305" cy="369570"/>
            <a:chOff x="4304043" y="1286668"/>
            <a:chExt cx="3837944" cy="2757793"/>
          </a:xfrm>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41" name="圆角矩形 4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42" name="矩形 41"/>
          <p:cNvSpPr/>
          <p:nvPr/>
        </p:nvSpPr>
        <p:spPr>
          <a:xfrm>
            <a:off x="6223202" y="4714100"/>
            <a:ext cx="2824480" cy="337185"/>
          </a:xfrm>
          <a:prstGeom prst="rect">
            <a:avLst/>
          </a:prstGeom>
        </p:spPr>
        <p:txBody>
          <a:bodyPr wrap="none">
            <a:spAutoFit/>
          </a:bodyPr>
          <a:lstStyle/>
          <a:p>
            <a:pPr algn="l"/>
            <a:r>
              <a:rPr lang="zh-CN" altLang="en-US" sz="1600" dirty="0">
                <a:latin typeface="华文隶书" panose="02010800040101010101" pitchFamily="2" charset="-122"/>
                <a:ea typeface="华文隶书" panose="02010800040101010101" pitchFamily="2" charset="-122"/>
              </a:rPr>
              <a:t>英语深度学习的教学策略研究</a:t>
            </a:r>
          </a:p>
        </p:txBody>
      </p:sp>
      <p:grpSp>
        <p:nvGrpSpPr>
          <p:cNvPr id="67" name="组合 66"/>
          <p:cNvGrpSpPr/>
          <p:nvPr/>
        </p:nvGrpSpPr>
        <p:grpSpPr>
          <a:xfrm>
            <a:off x="6299835" y="763905"/>
            <a:ext cx="2821305" cy="369570"/>
            <a:chOff x="4304043" y="1286668"/>
            <a:chExt cx="3837944" cy="2757793"/>
          </a:xfrm>
          <a:effectLst>
            <a:outerShdw blurRad="381000" dist="254000" dir="8100000" algn="tr" rotWithShape="0">
              <a:prstClr val="black">
                <a:alpha val="40000"/>
              </a:prstClr>
            </a:outerShdw>
          </a:effectLst>
        </p:grpSpPr>
        <p:sp>
          <p:nvSpPr>
            <p:cNvPr id="68" name="圆角矩形 6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69" name="圆角矩形 6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70" name="矩形 69"/>
          <p:cNvSpPr/>
          <p:nvPr/>
        </p:nvSpPr>
        <p:spPr>
          <a:xfrm>
            <a:off x="6267450" y="770890"/>
            <a:ext cx="2837180" cy="337185"/>
          </a:xfrm>
          <a:prstGeom prst="rect">
            <a:avLst/>
          </a:prstGeom>
        </p:spPr>
        <p:txBody>
          <a:bodyPr wrap="square">
            <a:spAutoFit/>
          </a:bodyPr>
          <a:lstStyle/>
          <a:p>
            <a:pPr algn="l"/>
            <a:r>
              <a:rPr lang="zh-CN" altLang="en-US" sz="1600" dirty="0">
                <a:latin typeface="华文隶书" panose="02010800040101010101" pitchFamily="2" charset="-122"/>
                <a:ea typeface="华文隶书" panose="02010800040101010101" pitchFamily="2" charset="-122"/>
              </a:rPr>
              <a:t>国内外对英语核心素养的研究</a:t>
            </a:r>
          </a:p>
        </p:txBody>
      </p:sp>
      <p:grpSp>
        <p:nvGrpSpPr>
          <p:cNvPr id="74" name="组合 73"/>
          <p:cNvGrpSpPr/>
          <p:nvPr/>
        </p:nvGrpSpPr>
        <p:grpSpPr>
          <a:xfrm>
            <a:off x="5789295" y="1203325"/>
            <a:ext cx="510540" cy="1096645"/>
            <a:chOff x="9117" y="1895"/>
            <a:chExt cx="804" cy="1727"/>
          </a:xfrm>
        </p:grpSpPr>
        <p:grpSp>
          <p:nvGrpSpPr>
            <p:cNvPr id="50" name="组合 49"/>
            <p:cNvGrpSpPr/>
            <p:nvPr/>
          </p:nvGrpSpPr>
          <p:grpSpPr>
            <a:xfrm>
              <a:off x="9117" y="2488"/>
              <a:ext cx="804" cy="1135"/>
              <a:chOff x="2346670" y="2370183"/>
              <a:chExt cx="867166" cy="1074705"/>
            </a:xfrm>
          </p:grpSpPr>
          <p:cxnSp>
            <p:nvCxnSpPr>
              <p:cNvPr id="51" name="直接连接符 50"/>
              <p:cNvCxnSpPr/>
              <p:nvPr/>
            </p:nvCxnSpPr>
            <p:spPr>
              <a:xfrm>
                <a:off x="2357876" y="3230861"/>
                <a:ext cx="740973" cy="214027"/>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3" idx="1"/>
              </p:cNvCxnSpPr>
              <p:nvPr/>
            </p:nvCxnSpPr>
            <p:spPr>
              <a:xfrm flipV="1">
                <a:off x="2346670" y="2875961"/>
                <a:ext cx="867166" cy="139212"/>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2358357" y="2370183"/>
                <a:ext cx="733423" cy="321988"/>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72" name="直接连接符 71"/>
            <p:cNvCxnSpPr/>
            <p:nvPr/>
          </p:nvCxnSpPr>
          <p:spPr>
            <a:xfrm flipV="1">
              <a:off x="9128" y="1895"/>
              <a:ext cx="680" cy="68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9406" y="3038"/>
              <a:ext cx="488" cy="580"/>
            </a:xfrm>
            <a:prstGeom prst="rect">
              <a:avLst/>
            </a:prstGeom>
            <a:noFill/>
          </p:spPr>
          <p:txBody>
            <a:bodyPr wrap="none" rtlCol="0">
              <a:spAutoFit/>
            </a:bodyPr>
            <a:lstStyle/>
            <a:p>
              <a:endParaRPr lang="zh-CN" altLang="en-US"/>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par>
                          <p:cTn id="54" fill="hold">
                            <p:stCondLst>
                              <p:cond delay="5500"/>
                            </p:stCondLst>
                            <p:childTnLst>
                              <p:par>
                                <p:cTn id="55" presetID="22" presetClass="entr" presetSubtype="8" fill="hold"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wipe(left)">
                                      <p:cBhvr>
                                        <p:cTn id="57" dur="500"/>
                                        <p:tgtEl>
                                          <p:spTgt spid="74"/>
                                        </p:tgtEl>
                                      </p:cBhvr>
                                    </p:animEffect>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anim calcmode="lin" valueType="num">
                                      <p:cBhvr>
                                        <p:cTn id="62" dur="500" fill="hold"/>
                                        <p:tgtEl>
                                          <p:spTgt spid="67"/>
                                        </p:tgtEl>
                                        <p:attrNameLst>
                                          <p:attrName>ppt_x</p:attrName>
                                        </p:attrNameLst>
                                      </p:cBhvr>
                                      <p:tavLst>
                                        <p:tav tm="0">
                                          <p:val>
                                            <p:strVal val="#ppt_x"/>
                                          </p:val>
                                        </p:tav>
                                        <p:tav tm="100000">
                                          <p:val>
                                            <p:strVal val="#ppt_x"/>
                                          </p:val>
                                        </p:tav>
                                      </p:tavLst>
                                    </p:anim>
                                    <p:anim calcmode="lin" valueType="num">
                                      <p:cBhvr>
                                        <p:cTn id="63" dur="500" fill="hold"/>
                                        <p:tgtEl>
                                          <p:spTgt spid="67"/>
                                        </p:tgtEl>
                                        <p:attrNameLst>
                                          <p:attrName>ppt_y</p:attrName>
                                        </p:attrNameLst>
                                      </p:cBhvr>
                                      <p:tavLst>
                                        <p:tav tm="0">
                                          <p:val>
                                            <p:strVal val="#ppt_y+.1"/>
                                          </p:val>
                                        </p:tav>
                                        <p:tav tm="100000">
                                          <p:val>
                                            <p:strVal val="#ppt_y"/>
                                          </p:val>
                                        </p:tav>
                                      </p:tavLst>
                                    </p:anim>
                                  </p:childTnLst>
                                </p:cTn>
                              </p:par>
                            </p:childTnLst>
                          </p:cTn>
                        </p:par>
                        <p:par>
                          <p:cTn id="64" fill="hold">
                            <p:stCondLst>
                              <p:cond delay="6500"/>
                            </p:stCondLst>
                            <p:childTnLst>
                              <p:par>
                                <p:cTn id="65" presetID="42" presetClass="entr" presetSubtype="0" fill="hold"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anim calcmode="lin" valueType="num">
                                      <p:cBhvr>
                                        <p:cTn id="68" dur="500" fill="hold"/>
                                        <p:tgtEl>
                                          <p:spTgt spid="54"/>
                                        </p:tgtEl>
                                        <p:attrNameLst>
                                          <p:attrName>ppt_x</p:attrName>
                                        </p:attrNameLst>
                                      </p:cBhvr>
                                      <p:tavLst>
                                        <p:tav tm="0">
                                          <p:val>
                                            <p:strVal val="#ppt_x"/>
                                          </p:val>
                                        </p:tav>
                                        <p:tav tm="100000">
                                          <p:val>
                                            <p:strVal val="#ppt_x"/>
                                          </p:val>
                                        </p:tav>
                                      </p:tavLst>
                                    </p:anim>
                                    <p:anim calcmode="lin" valueType="num">
                                      <p:cBhvr>
                                        <p:cTn id="69" dur="500" fill="hold"/>
                                        <p:tgtEl>
                                          <p:spTgt spid="54"/>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42" presetClass="entr" presetSubtype="0"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anim calcmode="lin" valueType="num">
                                      <p:cBhvr>
                                        <p:cTn id="74" dur="500" fill="hold"/>
                                        <p:tgtEl>
                                          <p:spTgt spid="57"/>
                                        </p:tgtEl>
                                        <p:attrNameLst>
                                          <p:attrName>ppt_x</p:attrName>
                                        </p:attrNameLst>
                                      </p:cBhvr>
                                      <p:tavLst>
                                        <p:tav tm="0">
                                          <p:val>
                                            <p:strVal val="#ppt_x"/>
                                          </p:val>
                                        </p:tav>
                                        <p:tav tm="100000">
                                          <p:val>
                                            <p:strVal val="#ppt_x"/>
                                          </p:val>
                                        </p:tav>
                                      </p:tavLst>
                                    </p:anim>
                                    <p:anim calcmode="lin" valueType="num">
                                      <p:cBhvr>
                                        <p:cTn id="75" dur="500" fill="hold"/>
                                        <p:tgtEl>
                                          <p:spTgt spid="57"/>
                                        </p:tgtEl>
                                        <p:attrNameLst>
                                          <p:attrName>ppt_y</p:attrName>
                                        </p:attrNameLst>
                                      </p:cBhvr>
                                      <p:tavLst>
                                        <p:tav tm="0">
                                          <p:val>
                                            <p:strVal val="#ppt_y+.1"/>
                                          </p:val>
                                        </p:tav>
                                        <p:tav tm="100000">
                                          <p:val>
                                            <p:strVal val="#ppt_y"/>
                                          </p:val>
                                        </p:tav>
                                      </p:tavLst>
                                    </p:anim>
                                  </p:childTnLst>
                                </p:cTn>
                              </p:par>
                            </p:childTnLst>
                          </p:cTn>
                        </p:par>
                        <p:par>
                          <p:cTn id="76" fill="hold">
                            <p:stCondLst>
                              <p:cond delay="7500"/>
                            </p:stCondLst>
                            <p:childTnLst>
                              <p:par>
                                <p:cTn id="77" presetID="42"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anim calcmode="lin" valueType="num">
                                      <p:cBhvr>
                                        <p:cTn id="80" dur="500" fill="hold"/>
                                        <p:tgtEl>
                                          <p:spTgt spid="60"/>
                                        </p:tgtEl>
                                        <p:attrNameLst>
                                          <p:attrName>ppt_x</p:attrName>
                                        </p:attrNameLst>
                                      </p:cBhvr>
                                      <p:tavLst>
                                        <p:tav tm="0">
                                          <p:val>
                                            <p:strVal val="#ppt_x"/>
                                          </p:val>
                                        </p:tav>
                                        <p:tav tm="100000">
                                          <p:val>
                                            <p:strVal val="#ppt_x"/>
                                          </p:val>
                                        </p:tav>
                                      </p:tavLst>
                                    </p:anim>
                                    <p:anim calcmode="lin" valueType="num">
                                      <p:cBhvr>
                                        <p:cTn id="81" dur="500" fill="hold"/>
                                        <p:tgtEl>
                                          <p:spTgt spid="60"/>
                                        </p:tgtEl>
                                        <p:attrNameLst>
                                          <p:attrName>ppt_y</p:attrName>
                                        </p:attrNameLst>
                                      </p:cBhvr>
                                      <p:tavLst>
                                        <p:tav tm="0">
                                          <p:val>
                                            <p:strVal val="#ppt_y+.1"/>
                                          </p:val>
                                        </p:tav>
                                        <p:tav tm="100000">
                                          <p:val>
                                            <p:strVal val="#ppt_y"/>
                                          </p:val>
                                        </p:tav>
                                      </p:tavLst>
                                    </p:anim>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wipe(left)">
                                      <p:cBhvr>
                                        <p:cTn id="85" dur="500"/>
                                        <p:tgtEl>
                                          <p:spTgt spid="70"/>
                                        </p:tgtEl>
                                      </p:cBhvr>
                                    </p:animEffect>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wipe(left)">
                                      <p:cBhvr>
                                        <p:cTn id="89" dur="500"/>
                                        <p:tgtEl>
                                          <p:spTgt spid="2"/>
                                        </p:tgtEl>
                                      </p:cBhvr>
                                    </p:animEffect>
                                  </p:childTnLst>
                                </p:cTn>
                              </p:par>
                            </p:childTnLst>
                          </p:cTn>
                        </p:par>
                        <p:par>
                          <p:cTn id="90" fill="hold">
                            <p:stCondLst>
                              <p:cond delay="9000"/>
                            </p:stCondLst>
                            <p:childTnLst>
                              <p:par>
                                <p:cTn id="91" presetID="22" presetClass="entr" presetSubtype="8" fill="hold" grpId="0"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left)">
                                      <p:cBhvr>
                                        <p:cTn id="93" dur="500"/>
                                        <p:tgtEl>
                                          <p:spTgt spid="3"/>
                                        </p:tgtEl>
                                      </p:cBhvr>
                                    </p:animEffect>
                                  </p:childTnLst>
                                </p:cTn>
                              </p:par>
                            </p:childTnLst>
                          </p:cTn>
                        </p:par>
                        <p:par>
                          <p:cTn id="94" fill="hold">
                            <p:stCondLst>
                              <p:cond delay="9500"/>
                            </p:stCondLst>
                            <p:childTnLst>
                              <p:par>
                                <p:cTn id="95" presetID="22" presetClass="entr" presetSubtype="8" fill="hold" grpId="0"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left)">
                                      <p:cBhvr>
                                        <p:cTn id="97" dur="500"/>
                                        <p:tgtEl>
                                          <p:spTgt spid="4"/>
                                        </p:tgtEl>
                                      </p:cBhvr>
                                    </p:animEffect>
                                  </p:childTnLst>
                                </p:cTn>
                              </p:par>
                            </p:childTnLst>
                          </p:cTn>
                        </p:par>
                        <p:par>
                          <p:cTn id="98" fill="hold">
                            <p:stCondLst>
                              <p:cond delay="10000"/>
                            </p:stCondLst>
                            <p:childTnLst>
                              <p:par>
                                <p:cTn id="99" presetID="22" presetClass="entr" presetSubtype="8"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wipe(left)">
                                      <p:cBhvr>
                                        <p:cTn id="101" dur="500"/>
                                        <p:tgtEl>
                                          <p:spTgt spid="65"/>
                                        </p:tgtEl>
                                      </p:cBhvr>
                                    </p:animEffect>
                                  </p:childTnLst>
                                </p:cTn>
                              </p:par>
                            </p:childTnLst>
                          </p:cTn>
                        </p:par>
                        <p:par>
                          <p:cTn id="102" fill="hold">
                            <p:stCondLst>
                              <p:cond delay="10500"/>
                            </p:stCondLst>
                            <p:childTnLst>
                              <p:par>
                                <p:cTn id="103" presetID="42" presetClass="entr" presetSubtype="0"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500"/>
                                        <p:tgtEl>
                                          <p:spTgt spid="6"/>
                                        </p:tgtEl>
                                      </p:cBhvr>
                                    </p:animEffect>
                                    <p:anim calcmode="lin" valueType="num">
                                      <p:cBhvr>
                                        <p:cTn id="106" dur="500" fill="hold"/>
                                        <p:tgtEl>
                                          <p:spTgt spid="6"/>
                                        </p:tgtEl>
                                        <p:attrNameLst>
                                          <p:attrName>ppt_x</p:attrName>
                                        </p:attrNameLst>
                                      </p:cBhvr>
                                      <p:tavLst>
                                        <p:tav tm="0">
                                          <p:val>
                                            <p:strVal val="#ppt_x"/>
                                          </p:val>
                                        </p:tav>
                                        <p:tav tm="100000">
                                          <p:val>
                                            <p:strVal val="#ppt_x"/>
                                          </p:val>
                                        </p:tav>
                                      </p:tavLst>
                                    </p:anim>
                                    <p:anim calcmode="lin" valueType="num">
                                      <p:cBhvr>
                                        <p:cTn id="107" dur="500" fill="hold"/>
                                        <p:tgtEl>
                                          <p:spTgt spid="6"/>
                                        </p:tgtEl>
                                        <p:attrNameLst>
                                          <p:attrName>ppt_y</p:attrName>
                                        </p:attrNameLst>
                                      </p:cBhvr>
                                      <p:tavLst>
                                        <p:tav tm="0">
                                          <p:val>
                                            <p:strVal val="#ppt_y+.1"/>
                                          </p:val>
                                        </p:tav>
                                        <p:tav tm="100000">
                                          <p:val>
                                            <p:strVal val="#ppt_y"/>
                                          </p:val>
                                        </p:tav>
                                      </p:tavLst>
                                    </p:anim>
                                  </p:childTnLst>
                                </p:cTn>
                              </p:par>
                            </p:childTnLst>
                          </p:cTn>
                        </p:par>
                        <p:par>
                          <p:cTn id="108" fill="hold">
                            <p:stCondLst>
                              <p:cond delay="11000"/>
                            </p:stCondLst>
                            <p:childTnLst>
                              <p:par>
                                <p:cTn id="109" presetID="42" presetClass="entr" presetSubtype="0" fill="hold" nodeType="after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anim calcmode="lin" valueType="num">
                                      <p:cBhvr>
                                        <p:cTn id="112" dur="500" fill="hold"/>
                                        <p:tgtEl>
                                          <p:spTgt spid="9"/>
                                        </p:tgtEl>
                                        <p:attrNameLst>
                                          <p:attrName>ppt_x</p:attrName>
                                        </p:attrNameLst>
                                      </p:cBhvr>
                                      <p:tavLst>
                                        <p:tav tm="0">
                                          <p:val>
                                            <p:strVal val="#ppt_x"/>
                                          </p:val>
                                        </p:tav>
                                        <p:tav tm="100000">
                                          <p:val>
                                            <p:strVal val="#ppt_x"/>
                                          </p:val>
                                        </p:tav>
                                      </p:tavLst>
                                    </p:anim>
                                    <p:anim calcmode="lin" valueType="num">
                                      <p:cBhvr>
                                        <p:cTn id="113" dur="500" fill="hold"/>
                                        <p:tgtEl>
                                          <p:spTgt spid="9"/>
                                        </p:tgtEl>
                                        <p:attrNameLst>
                                          <p:attrName>ppt_y</p:attrName>
                                        </p:attrNameLst>
                                      </p:cBhvr>
                                      <p:tavLst>
                                        <p:tav tm="0">
                                          <p:val>
                                            <p:strVal val="#ppt_y+.1"/>
                                          </p:val>
                                        </p:tav>
                                        <p:tav tm="100000">
                                          <p:val>
                                            <p:strVal val="#ppt_y"/>
                                          </p:val>
                                        </p:tav>
                                      </p:tavLst>
                                    </p:anim>
                                  </p:childTnLst>
                                </p:cTn>
                              </p:par>
                            </p:childTnLst>
                          </p:cTn>
                        </p:par>
                        <p:par>
                          <p:cTn id="114" fill="hold">
                            <p:stCondLst>
                              <p:cond delay="11500"/>
                            </p:stCondLst>
                            <p:childTnLst>
                              <p:par>
                                <p:cTn id="115" presetID="42" presetClass="entr" presetSubtype="0" fill="hold"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anim calcmode="lin" valueType="num">
                                      <p:cBhvr>
                                        <p:cTn id="118" dur="500" fill="hold"/>
                                        <p:tgtEl>
                                          <p:spTgt spid="22"/>
                                        </p:tgtEl>
                                        <p:attrNameLst>
                                          <p:attrName>ppt_x</p:attrName>
                                        </p:attrNameLst>
                                      </p:cBhvr>
                                      <p:tavLst>
                                        <p:tav tm="0">
                                          <p:val>
                                            <p:strVal val="#ppt_x"/>
                                          </p:val>
                                        </p:tav>
                                        <p:tav tm="100000">
                                          <p:val>
                                            <p:strVal val="#ppt_x"/>
                                          </p:val>
                                        </p:tav>
                                      </p:tavLst>
                                    </p:anim>
                                    <p:anim calcmode="lin" valueType="num">
                                      <p:cBhvr>
                                        <p:cTn id="119" dur="500" fill="hold"/>
                                        <p:tgtEl>
                                          <p:spTgt spid="22"/>
                                        </p:tgtEl>
                                        <p:attrNameLst>
                                          <p:attrName>ppt_y</p:attrName>
                                        </p:attrNameLst>
                                      </p:cBhvr>
                                      <p:tavLst>
                                        <p:tav tm="0">
                                          <p:val>
                                            <p:strVal val="#ppt_y+.1"/>
                                          </p:val>
                                        </p:tav>
                                        <p:tav tm="100000">
                                          <p:val>
                                            <p:strVal val="#ppt_y"/>
                                          </p:val>
                                        </p:tav>
                                      </p:tavLst>
                                    </p:anim>
                                  </p:childTnLst>
                                </p:cTn>
                              </p:par>
                            </p:childTnLst>
                          </p:cTn>
                        </p:par>
                        <p:par>
                          <p:cTn id="120" fill="hold">
                            <p:stCondLst>
                              <p:cond delay="12000"/>
                            </p:stCondLst>
                            <p:childTnLst>
                              <p:par>
                                <p:cTn id="121" presetID="42" presetClass="entr" presetSubtype="0" fill="hold"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anim calcmode="lin" valueType="num">
                                      <p:cBhvr>
                                        <p:cTn id="124" dur="500" fill="hold"/>
                                        <p:tgtEl>
                                          <p:spTgt spid="25"/>
                                        </p:tgtEl>
                                        <p:attrNameLst>
                                          <p:attrName>ppt_x</p:attrName>
                                        </p:attrNameLst>
                                      </p:cBhvr>
                                      <p:tavLst>
                                        <p:tav tm="0">
                                          <p:val>
                                            <p:strVal val="#ppt_x"/>
                                          </p:val>
                                        </p:tav>
                                        <p:tav tm="100000">
                                          <p:val>
                                            <p:strVal val="#ppt_x"/>
                                          </p:val>
                                        </p:tav>
                                      </p:tavLst>
                                    </p:anim>
                                    <p:anim calcmode="lin" valueType="num">
                                      <p:cBhvr>
                                        <p:cTn id="125" dur="500" fill="hold"/>
                                        <p:tgtEl>
                                          <p:spTgt spid="25"/>
                                        </p:tgtEl>
                                        <p:attrNameLst>
                                          <p:attrName>ppt_y</p:attrName>
                                        </p:attrNameLst>
                                      </p:cBhvr>
                                      <p:tavLst>
                                        <p:tav tm="0">
                                          <p:val>
                                            <p:strVal val="#ppt_y+.1"/>
                                          </p:val>
                                        </p:tav>
                                        <p:tav tm="100000">
                                          <p:val>
                                            <p:strVal val="#ppt_y"/>
                                          </p:val>
                                        </p:tav>
                                      </p:tavLst>
                                    </p:anim>
                                  </p:childTnLst>
                                </p:cTn>
                              </p:par>
                            </p:childTnLst>
                          </p:cTn>
                        </p:par>
                        <p:par>
                          <p:cTn id="126" fill="hold">
                            <p:stCondLst>
                              <p:cond delay="12500"/>
                            </p:stCondLst>
                            <p:childTnLst>
                              <p:par>
                                <p:cTn id="127" presetID="42" presetClass="entr" presetSubtype="0" fill="hold" nodeType="after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fade">
                                      <p:cBhvr>
                                        <p:cTn id="129" dur="500"/>
                                        <p:tgtEl>
                                          <p:spTgt spid="39"/>
                                        </p:tgtEl>
                                      </p:cBhvr>
                                    </p:animEffect>
                                    <p:anim calcmode="lin" valueType="num">
                                      <p:cBhvr>
                                        <p:cTn id="130" dur="500" fill="hold"/>
                                        <p:tgtEl>
                                          <p:spTgt spid="39"/>
                                        </p:tgtEl>
                                        <p:attrNameLst>
                                          <p:attrName>ppt_x</p:attrName>
                                        </p:attrNameLst>
                                      </p:cBhvr>
                                      <p:tavLst>
                                        <p:tav tm="0">
                                          <p:val>
                                            <p:strVal val="#ppt_x"/>
                                          </p:val>
                                        </p:tav>
                                        <p:tav tm="100000">
                                          <p:val>
                                            <p:strVal val="#ppt_x"/>
                                          </p:val>
                                        </p:tav>
                                      </p:tavLst>
                                    </p:anim>
                                    <p:anim calcmode="lin" valueType="num">
                                      <p:cBhvr>
                                        <p:cTn id="131" dur="500" fill="hold"/>
                                        <p:tgtEl>
                                          <p:spTgt spid="39"/>
                                        </p:tgtEl>
                                        <p:attrNameLst>
                                          <p:attrName>ppt_y</p:attrName>
                                        </p:attrNameLst>
                                      </p:cBhvr>
                                      <p:tavLst>
                                        <p:tav tm="0">
                                          <p:val>
                                            <p:strVal val="#ppt_y+.1"/>
                                          </p:val>
                                        </p:tav>
                                        <p:tav tm="100000">
                                          <p:val>
                                            <p:strVal val="#ppt_y"/>
                                          </p:val>
                                        </p:tav>
                                      </p:tavLst>
                                    </p:anim>
                                  </p:childTnLst>
                                </p:cTn>
                              </p:par>
                            </p:childTnLst>
                          </p:cTn>
                        </p:par>
                        <p:par>
                          <p:cTn id="132" fill="hold">
                            <p:stCondLst>
                              <p:cond delay="13000"/>
                            </p:stCondLst>
                            <p:childTnLst>
                              <p:par>
                                <p:cTn id="133" presetID="22" presetClass="entr" presetSubtype="8" fill="hold" grpId="0" nodeType="after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wipe(left)">
                                      <p:cBhvr>
                                        <p:cTn id="135" dur="500"/>
                                        <p:tgtEl>
                                          <p:spTgt spid="28"/>
                                        </p:tgtEl>
                                      </p:cBhvr>
                                    </p:animEffect>
                                  </p:childTnLst>
                                </p:cTn>
                              </p:par>
                            </p:childTnLst>
                          </p:cTn>
                        </p:par>
                        <p:par>
                          <p:cTn id="136" fill="hold">
                            <p:stCondLst>
                              <p:cond delay="13500"/>
                            </p:stCondLst>
                            <p:childTnLst>
                              <p:par>
                                <p:cTn id="137" presetID="22" presetClass="entr" presetSubtype="8" fill="hold" grpId="0" nodeType="after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wipe(left)">
                                      <p:cBhvr>
                                        <p:cTn id="139" dur="500"/>
                                        <p:tgtEl>
                                          <p:spTgt spid="29"/>
                                        </p:tgtEl>
                                      </p:cBhvr>
                                    </p:animEffect>
                                  </p:childTnLst>
                                </p:cTn>
                              </p:par>
                            </p:childTnLst>
                          </p:cTn>
                        </p:par>
                        <p:par>
                          <p:cTn id="140" fill="hold">
                            <p:stCondLst>
                              <p:cond delay="14000"/>
                            </p:stCondLst>
                            <p:childTnLst>
                              <p:par>
                                <p:cTn id="141" presetID="22" presetClass="entr" presetSubtype="8" fill="hold" grpId="0" nodeType="after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wipe(left)">
                                      <p:cBhvr>
                                        <p:cTn id="143" dur="500"/>
                                        <p:tgtEl>
                                          <p:spTgt spid="31"/>
                                        </p:tgtEl>
                                      </p:cBhvr>
                                    </p:animEffect>
                                  </p:childTnLst>
                                </p:cTn>
                              </p:par>
                            </p:childTnLst>
                          </p:cTn>
                        </p:par>
                        <p:par>
                          <p:cTn id="144" fill="hold">
                            <p:stCondLst>
                              <p:cond delay="14500"/>
                            </p:stCondLst>
                            <p:childTnLst>
                              <p:par>
                                <p:cTn id="145" presetID="22" presetClass="entr" presetSubtype="8" fill="hold" grpId="0" nodeType="after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wipe(left)">
                                      <p:cBhvr>
                                        <p:cTn id="147" dur="500"/>
                                        <p:tgtEl>
                                          <p:spTgt spid="32"/>
                                        </p:tgtEl>
                                      </p:cBhvr>
                                    </p:animEffect>
                                  </p:childTnLst>
                                </p:cTn>
                              </p:par>
                            </p:childTnLst>
                          </p:cTn>
                        </p:par>
                        <p:par>
                          <p:cTn id="148" fill="hold">
                            <p:stCondLst>
                              <p:cond delay="15000"/>
                            </p:stCondLst>
                            <p:childTnLst>
                              <p:par>
                                <p:cTn id="149" presetID="22" presetClass="entr" presetSubtype="8" fill="hold" grpId="0" nodeType="after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left)">
                                      <p:cBhvr>
                                        <p:cTn id="1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bldLvl="0" animBg="1"/>
      <p:bldP spid="38" grpId="0" bldLvl="0" animBg="1"/>
      <p:bldP spid="49" grpId="0"/>
      <p:bldP spid="2" grpId="0"/>
      <p:bldP spid="3" grpId="0"/>
      <p:bldP spid="4" grpId="0"/>
      <p:bldP spid="5" grpId="0"/>
      <p:bldP spid="28" grpId="0"/>
      <p:bldP spid="29" grpId="0"/>
      <p:bldP spid="31" grpId="0"/>
      <p:bldP spid="32" grpId="0"/>
      <p:bldP spid="42" grpId="0"/>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78016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完成了学生课堂</a:t>
            </a:r>
            <a:r>
              <a:rPr lang="en-US" altLang="zh-CN" sz="2400" b="1"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深度学习</a:t>
            </a:r>
            <a:r>
              <a:rPr lang="en-US" altLang="zh-CN" sz="2400" b="1"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能力抽样调查和分析报告。</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4" y="602315"/>
              <a:ext cx="829310" cy="1117721"/>
              <a:chOff x="5519675"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5"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二</a:t>
                </a:r>
              </a:p>
            </p:txBody>
          </p:sp>
        </p:grpSp>
      </p:grpSp>
      <p:sp>
        <p:nvSpPr>
          <p:cNvPr id="100" name="文本框 99"/>
          <p:cNvSpPr txBox="1"/>
          <p:nvPr/>
        </p:nvSpPr>
        <p:spPr>
          <a:xfrm>
            <a:off x="1403350" y="3220085"/>
            <a:ext cx="6614160" cy="1631216"/>
          </a:xfrm>
          <a:prstGeom prst="rect">
            <a:avLst/>
          </a:prstGeom>
          <a:noFill/>
          <a:ln w="9525">
            <a:noFill/>
          </a:ln>
        </p:spPr>
        <p:txBody>
          <a:bodyPr wrap="square">
            <a:spAutoFit/>
          </a:bodyPr>
          <a:lstStyle/>
          <a:p>
            <a:pPr indent="266700"/>
            <a:endParaRPr lang="zh-CN" sz="2000" b="1" dirty="0">
              <a:latin typeface="楷体" panose="02010609060101010101" pitchFamily="49" charset="-122"/>
              <a:ea typeface="楷体" panose="02010609060101010101" pitchFamily="49" charset="-122"/>
            </a:endParaRPr>
          </a:p>
          <a:p>
            <a:r>
              <a:rPr lang="zh-CN" sz="2000" b="1" dirty="0">
                <a:latin typeface="楷体" panose="02010609060101010101" pitchFamily="49" charset="-122"/>
                <a:ea typeface="楷体" panose="02010609060101010101" pitchFamily="49" charset="-122"/>
              </a:rPr>
              <a:t>分析：从数据上看，老师需</a:t>
            </a:r>
            <a:r>
              <a:rPr lang="zh-CN" sz="2000" b="1" dirty="0" smtClean="0">
                <a:latin typeface="楷体" panose="02010609060101010101" pitchFamily="49" charset="-122"/>
                <a:ea typeface="楷体" panose="02010609060101010101" pitchFamily="49" charset="-122"/>
              </a:rPr>
              <a:t>要设</a:t>
            </a:r>
            <a:r>
              <a:rPr lang="zh-CN" sz="2000" b="1" dirty="0">
                <a:latin typeface="楷体" panose="02010609060101010101" pitchFamily="49" charset="-122"/>
                <a:ea typeface="楷体" panose="02010609060101010101" pitchFamily="49" charset="-122"/>
              </a:rPr>
              <a:t>计与学生生活勾连</a:t>
            </a:r>
            <a:r>
              <a:rPr lang="zh-CN" sz="2000" b="1" dirty="0" smtClean="0">
                <a:latin typeface="楷体" panose="02010609060101010101" pitchFamily="49" charset="-122"/>
                <a:ea typeface="楷体" panose="02010609060101010101" pitchFamily="49" charset="-122"/>
              </a:rPr>
              <a:t>度</a:t>
            </a:r>
            <a:r>
              <a:rPr lang="zh-CN" altLang="en-US" sz="2000" b="1" dirty="0" smtClean="0">
                <a:latin typeface="楷体" panose="02010609060101010101" pitchFamily="49" charset="-122"/>
                <a:ea typeface="楷体" panose="02010609060101010101" pitchFamily="49" charset="-122"/>
              </a:rPr>
              <a:t>更</a:t>
            </a:r>
            <a:r>
              <a:rPr lang="zh-CN" sz="2000" b="1" dirty="0" smtClean="0">
                <a:latin typeface="楷体" panose="02010609060101010101" pitchFamily="49" charset="-122"/>
                <a:ea typeface="楷体" panose="02010609060101010101" pitchFamily="49" charset="-122"/>
              </a:rPr>
              <a:t>高</a:t>
            </a:r>
            <a:r>
              <a:rPr lang="zh-CN" sz="2000" b="1" dirty="0">
                <a:latin typeface="楷体" panose="02010609060101010101" pitchFamily="49" charset="-122"/>
                <a:ea typeface="楷体" panose="02010609060101010101" pitchFamily="49" charset="-122"/>
              </a:rPr>
              <a:t>的情景去吸引学生参与课堂，在深度学习的整理加</a:t>
            </a:r>
            <a:r>
              <a:rPr lang="zh-CN" sz="2000" b="1" dirty="0" smtClean="0">
                <a:latin typeface="楷体" panose="02010609060101010101" pitchFamily="49" charset="-122"/>
                <a:ea typeface="楷体" panose="02010609060101010101" pitchFamily="49" charset="-122"/>
              </a:rPr>
              <a:t>工</a:t>
            </a:r>
            <a:r>
              <a:rPr lang="zh-CN" altLang="en-US" sz="2000" b="1" dirty="0" smtClean="0">
                <a:latin typeface="楷体" panose="02010609060101010101" pitchFamily="49" charset="-122"/>
                <a:ea typeface="楷体" panose="02010609060101010101" pitchFamily="49" charset="-122"/>
              </a:rPr>
              <a:t>、</a:t>
            </a:r>
            <a:r>
              <a:rPr lang="zh-CN" sz="2000" b="1" dirty="0" smtClean="0">
                <a:latin typeface="楷体" panose="02010609060101010101" pitchFamily="49" charset="-122"/>
                <a:ea typeface="楷体" panose="02010609060101010101" pitchFamily="49" charset="-122"/>
              </a:rPr>
              <a:t>迁</a:t>
            </a:r>
            <a:r>
              <a:rPr lang="zh-CN" sz="2000" b="1" dirty="0">
                <a:latin typeface="楷体" panose="02010609060101010101" pitchFamily="49" charset="-122"/>
                <a:ea typeface="楷体" panose="02010609060101010101" pitchFamily="49" charset="-122"/>
              </a:rPr>
              <a:t>移运</a:t>
            </a:r>
            <a:r>
              <a:rPr lang="zh-CN" sz="2000" b="1" dirty="0" smtClean="0">
                <a:latin typeface="楷体" panose="02010609060101010101" pitchFamily="49" charset="-122"/>
                <a:ea typeface="楷体" panose="02010609060101010101" pitchFamily="49" charset="-122"/>
              </a:rPr>
              <a:t>用</a:t>
            </a:r>
            <a:r>
              <a:rPr lang="zh-CN" altLang="en-US" sz="2000" b="1" dirty="0" smtClean="0">
                <a:latin typeface="楷体" panose="02010609060101010101" pitchFamily="49" charset="-122"/>
                <a:ea typeface="楷体" panose="02010609060101010101" pitchFamily="49" charset="-122"/>
              </a:rPr>
              <a:t>、质疑评价</a:t>
            </a:r>
            <a:r>
              <a:rPr lang="zh-CN" sz="2000" b="1" dirty="0" smtClean="0">
                <a:latin typeface="楷体" panose="02010609060101010101" pitchFamily="49" charset="-122"/>
                <a:ea typeface="楷体" panose="02010609060101010101" pitchFamily="49" charset="-122"/>
              </a:rPr>
              <a:t>方</a:t>
            </a:r>
            <a:r>
              <a:rPr lang="zh-CN" sz="2000" b="1" dirty="0">
                <a:latin typeface="楷体" panose="02010609060101010101" pitchFamily="49" charset="-122"/>
                <a:ea typeface="楷体" panose="02010609060101010101" pitchFamily="49" charset="-122"/>
              </a:rPr>
              <a:t>面</a:t>
            </a:r>
            <a:r>
              <a:rPr lang="zh-CN" sz="2000" b="1" dirty="0" smtClean="0">
                <a:latin typeface="楷体" panose="02010609060101010101" pitchFamily="49" charset="-122"/>
                <a:ea typeface="楷体" panose="02010609060101010101" pitchFamily="49" charset="-122"/>
              </a:rPr>
              <a:t>，做</a:t>
            </a:r>
            <a:r>
              <a:rPr lang="zh-CN" sz="2000" b="1" dirty="0">
                <a:latin typeface="楷体" panose="02010609060101010101" pitchFamily="49" charset="-122"/>
                <a:ea typeface="楷体" panose="02010609060101010101" pitchFamily="49" charset="-122"/>
              </a:rPr>
              <a:t>得还不够，老师需要设计更加合理的有梯度的脚手架，促</a:t>
            </a:r>
            <a:r>
              <a:rPr lang="zh-CN" sz="2000" b="1" dirty="0" smtClean="0">
                <a:latin typeface="楷体" panose="02010609060101010101" pitchFamily="49" charset="-122"/>
                <a:ea typeface="楷体" panose="02010609060101010101" pitchFamily="49" charset="-122"/>
              </a:rPr>
              <a:t>进</a:t>
            </a:r>
            <a:r>
              <a:rPr lang="zh-CN" altLang="en-US" sz="2000" b="1" dirty="0" smtClean="0">
                <a:latin typeface="楷体" panose="02010609060101010101" pitchFamily="49" charset="-122"/>
                <a:ea typeface="楷体" panose="02010609060101010101" pitchFamily="49" charset="-122"/>
              </a:rPr>
              <a:t>学生</a:t>
            </a:r>
            <a:r>
              <a:rPr lang="zh-CN" sz="2000" b="1" dirty="0" smtClean="0">
                <a:latin typeface="楷体" panose="02010609060101010101" pitchFamily="49" charset="-122"/>
                <a:ea typeface="楷体" panose="02010609060101010101" pitchFamily="49" charset="-122"/>
              </a:rPr>
              <a:t>英</a:t>
            </a:r>
            <a:r>
              <a:rPr lang="zh-CN" sz="2000" b="1" dirty="0">
                <a:latin typeface="楷体" panose="02010609060101010101" pitchFamily="49" charset="-122"/>
                <a:ea typeface="楷体" panose="02010609060101010101" pitchFamily="49" charset="-122"/>
              </a:rPr>
              <a:t>语核心素养</a:t>
            </a:r>
            <a:r>
              <a:rPr lang="zh-CN" sz="2000" b="1" dirty="0" smtClean="0">
                <a:latin typeface="楷体" panose="02010609060101010101" pitchFamily="49" charset="-122"/>
                <a:ea typeface="楷体" panose="02010609060101010101" pitchFamily="49" charset="-122"/>
              </a:rPr>
              <a:t>的</a:t>
            </a:r>
            <a:r>
              <a:rPr lang="zh-CN" altLang="en-US" sz="2000" b="1" dirty="0" smtClean="0">
                <a:latin typeface="楷体" panose="02010609060101010101" pitchFamily="49" charset="-122"/>
                <a:ea typeface="楷体" panose="02010609060101010101" pitchFamily="49" charset="-122"/>
              </a:rPr>
              <a:t>提升</a:t>
            </a:r>
            <a:r>
              <a:rPr lang="zh-CN" sz="2000" b="1" dirty="0" smtClean="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graphicFrame>
        <p:nvGraphicFramePr>
          <p:cNvPr id="4" name="表格 3"/>
          <p:cNvGraphicFramePr/>
          <p:nvPr>
            <p:custDataLst>
              <p:tags r:id="rId1"/>
            </p:custDataLst>
          </p:nvPr>
        </p:nvGraphicFramePr>
        <p:xfrm>
          <a:off x="233045" y="1131570"/>
          <a:ext cx="8677600" cy="1946910"/>
        </p:xfrm>
        <a:graphic>
          <a:graphicData uri="http://schemas.openxmlformats.org/drawingml/2006/table">
            <a:tbl>
              <a:tblPr firstRow="1" bandRow="1">
                <a:tableStyleId>{10A1B5D5-9B99-4C35-A422-299274C87663}</a:tableStyleId>
              </a:tblPr>
              <a:tblGrid>
                <a:gridCol w="1117600"/>
                <a:gridCol w="1080000"/>
                <a:gridCol w="1080000"/>
                <a:gridCol w="1080000"/>
                <a:gridCol w="1080000"/>
                <a:gridCol w="1080000"/>
                <a:gridCol w="1080000"/>
                <a:gridCol w="1080000"/>
              </a:tblGrid>
              <a:tr h="1188720">
                <a:tc>
                  <a:txBody>
                    <a:bodyPr/>
                    <a:lstStyle/>
                    <a:p>
                      <a:pPr>
                        <a:buNone/>
                      </a:pPr>
                      <a:r>
                        <a:rPr lang="zh-CN" altLang="en-US" b="1">
                          <a:latin typeface="楷体" panose="02010609060101010101" pitchFamily="49" charset="-122"/>
                          <a:ea typeface="楷体" panose="02010609060101010101" pitchFamily="49" charset="-122"/>
                        </a:rPr>
                        <a:t>调查内容</a:t>
                      </a:r>
                    </a:p>
                  </a:txBody>
                  <a:tcPr/>
                </a:tc>
                <a:tc>
                  <a:txBody>
                    <a:bodyPr/>
                    <a:lstStyle/>
                    <a:p>
                      <a:pPr>
                        <a:buNone/>
                      </a:pPr>
                      <a:r>
                        <a:rPr lang="zh-CN" altLang="en-US" b="1">
                          <a:latin typeface="楷体" panose="02010609060101010101" pitchFamily="49" charset="-122"/>
                          <a:ea typeface="楷体" panose="02010609060101010101" pitchFamily="49" charset="-122"/>
                        </a:rPr>
                        <a:t>课堂情景能否吸引你</a:t>
                      </a:r>
                    </a:p>
                  </a:txBody>
                  <a:tcPr/>
                </a:tc>
                <a:tc>
                  <a:txBody>
                    <a:bodyPr/>
                    <a:lstStyle/>
                    <a:p>
                      <a:pPr>
                        <a:buNone/>
                      </a:pPr>
                      <a:r>
                        <a:rPr lang="zh-CN" altLang="en-US" sz="1800" b="1">
                          <a:latin typeface="楷体" panose="02010609060101010101" pitchFamily="49" charset="-122"/>
                          <a:ea typeface="楷体" panose="02010609060101010101" pitchFamily="49" charset="-122"/>
                          <a:sym typeface="+mn-ea"/>
                        </a:rPr>
                        <a:t>情景是否与生活相关</a:t>
                      </a:r>
                    </a:p>
                  </a:txBody>
                  <a:tcPr/>
                </a:tc>
                <a:tc>
                  <a:txBody>
                    <a:bodyPr/>
                    <a:lstStyle/>
                    <a:p>
                      <a:pPr>
                        <a:buNone/>
                      </a:pPr>
                      <a:r>
                        <a:rPr lang="zh-CN" altLang="en-US" b="1">
                          <a:latin typeface="楷体" panose="02010609060101010101" pitchFamily="49" charset="-122"/>
                          <a:ea typeface="楷体" panose="02010609060101010101" pitchFamily="49" charset="-122"/>
                        </a:rPr>
                        <a:t>你能否主动参与课堂</a:t>
                      </a:r>
                    </a:p>
                  </a:txBody>
                  <a:tcPr/>
                </a:tc>
                <a:tc>
                  <a:txBody>
                    <a:bodyPr/>
                    <a:lstStyle/>
                    <a:p>
                      <a:pPr>
                        <a:buNone/>
                      </a:pPr>
                      <a:r>
                        <a:rPr lang="zh-CN" altLang="en-US" b="1">
                          <a:latin typeface="楷体" panose="02010609060101010101" pitchFamily="49" charset="-122"/>
                          <a:ea typeface="楷体" panose="02010609060101010101" pitchFamily="49" charset="-122"/>
                        </a:rPr>
                        <a:t>能否和同学有效合作</a:t>
                      </a:r>
                    </a:p>
                  </a:txBody>
                  <a:tcPr/>
                </a:tc>
                <a:tc>
                  <a:txBody>
                    <a:bodyPr/>
                    <a:lstStyle/>
                    <a:p>
                      <a:pPr>
                        <a:buNone/>
                      </a:pPr>
                      <a:r>
                        <a:rPr lang="zh-CN" altLang="en-US" b="1">
                          <a:latin typeface="楷体" panose="02010609060101010101" pitchFamily="49" charset="-122"/>
                          <a:ea typeface="楷体" panose="02010609060101010101" pitchFamily="49" charset="-122"/>
                        </a:rPr>
                        <a:t>能否对新知识进行整理加工</a:t>
                      </a:r>
                    </a:p>
                  </a:txBody>
                  <a:tcPr/>
                </a:tc>
                <a:tc>
                  <a:txBody>
                    <a:bodyPr/>
                    <a:lstStyle/>
                    <a:p>
                      <a:pPr>
                        <a:buNone/>
                      </a:pPr>
                      <a:r>
                        <a:rPr lang="zh-CN" altLang="en-US" sz="1800" b="1">
                          <a:latin typeface="楷体" panose="02010609060101010101" pitchFamily="49" charset="-122"/>
                          <a:ea typeface="楷体" panose="02010609060101010101" pitchFamily="49" charset="-122"/>
                          <a:sym typeface="+mn-ea"/>
                        </a:rPr>
                        <a:t>能否将知识运用于实际生活</a:t>
                      </a:r>
                    </a:p>
                  </a:txBody>
                  <a:tcPr/>
                </a:tc>
                <a:tc>
                  <a:txBody>
                    <a:bodyPr/>
                    <a:lstStyle/>
                    <a:p>
                      <a:pPr>
                        <a:buNone/>
                      </a:pPr>
                      <a:r>
                        <a:rPr lang="zh-CN" altLang="en-US" sz="1800" b="1">
                          <a:latin typeface="楷体" panose="02010609060101010101" pitchFamily="49" charset="-122"/>
                          <a:ea typeface="楷体" panose="02010609060101010101" pitchFamily="49" charset="-122"/>
                          <a:sym typeface="+mn-ea"/>
                        </a:rPr>
                        <a:t>是否对对一些问题进行批判</a:t>
                      </a:r>
                    </a:p>
                  </a:txBody>
                  <a:tcPr/>
                </a:tc>
              </a:tr>
              <a:tr h="379095">
                <a:tc>
                  <a:txBody>
                    <a:bodyPr/>
                    <a:lstStyle/>
                    <a:p>
                      <a:pPr>
                        <a:buNone/>
                      </a:pPr>
                      <a:r>
                        <a:rPr lang="zh-CN" altLang="en-US" b="1">
                          <a:latin typeface="楷体" panose="02010609060101010101" pitchFamily="49" charset="-122"/>
                          <a:ea typeface="楷体" panose="02010609060101010101" pitchFamily="49" charset="-122"/>
                        </a:rPr>
                        <a:t>是（比例）</a:t>
                      </a:r>
                    </a:p>
                  </a:txBody>
                  <a:tcPr/>
                </a:tc>
                <a:tc>
                  <a:txBody>
                    <a:bodyPr/>
                    <a:lstStyle/>
                    <a:p>
                      <a:pPr algn="ctr">
                        <a:buNone/>
                      </a:pPr>
                      <a:r>
                        <a:rPr lang="en-US" altLang="zh-CN" b="1">
                          <a:latin typeface="楷体" panose="02010609060101010101" pitchFamily="49" charset="-122"/>
                          <a:ea typeface="楷体" panose="02010609060101010101" pitchFamily="49" charset="-122"/>
                        </a:rPr>
                        <a:t>96%</a:t>
                      </a:r>
                    </a:p>
                  </a:txBody>
                  <a:tcPr/>
                </a:tc>
                <a:tc>
                  <a:txBody>
                    <a:bodyPr/>
                    <a:lstStyle/>
                    <a:p>
                      <a:pPr algn="ctr">
                        <a:buNone/>
                      </a:pPr>
                      <a:r>
                        <a:rPr lang="en-US" altLang="zh-CN" b="1">
                          <a:latin typeface="楷体" panose="02010609060101010101" pitchFamily="49" charset="-122"/>
                          <a:ea typeface="楷体" panose="02010609060101010101" pitchFamily="49" charset="-122"/>
                        </a:rPr>
                        <a:t>81%</a:t>
                      </a:r>
                    </a:p>
                  </a:txBody>
                  <a:tcPr/>
                </a:tc>
                <a:tc>
                  <a:txBody>
                    <a:bodyPr/>
                    <a:lstStyle/>
                    <a:p>
                      <a:pPr algn="ctr">
                        <a:buNone/>
                      </a:pPr>
                      <a:r>
                        <a:rPr lang="en-US" altLang="zh-CN" b="1">
                          <a:latin typeface="楷体" panose="02010609060101010101" pitchFamily="49" charset="-122"/>
                          <a:ea typeface="楷体" panose="02010609060101010101" pitchFamily="49" charset="-122"/>
                        </a:rPr>
                        <a:t>94%</a:t>
                      </a:r>
                    </a:p>
                  </a:txBody>
                  <a:tcPr/>
                </a:tc>
                <a:tc>
                  <a:txBody>
                    <a:bodyPr/>
                    <a:lstStyle/>
                    <a:p>
                      <a:pPr algn="ctr">
                        <a:buNone/>
                      </a:pPr>
                      <a:r>
                        <a:rPr lang="en-US" altLang="zh-CN" b="1">
                          <a:latin typeface="楷体" panose="02010609060101010101" pitchFamily="49" charset="-122"/>
                          <a:ea typeface="楷体" panose="02010609060101010101" pitchFamily="49" charset="-122"/>
                        </a:rPr>
                        <a:t>92%</a:t>
                      </a:r>
                    </a:p>
                  </a:txBody>
                  <a:tcPr/>
                </a:tc>
                <a:tc>
                  <a:txBody>
                    <a:bodyPr/>
                    <a:lstStyle/>
                    <a:p>
                      <a:pPr algn="ctr">
                        <a:buNone/>
                      </a:pPr>
                      <a:r>
                        <a:rPr lang="en-US" altLang="zh-CN" b="1">
                          <a:latin typeface="楷体" panose="02010609060101010101" pitchFamily="49" charset="-122"/>
                          <a:ea typeface="楷体" panose="02010609060101010101" pitchFamily="49" charset="-122"/>
                        </a:rPr>
                        <a:t>72%</a:t>
                      </a:r>
                    </a:p>
                  </a:txBody>
                  <a:tcPr/>
                </a:tc>
                <a:tc>
                  <a:txBody>
                    <a:bodyPr/>
                    <a:lstStyle/>
                    <a:p>
                      <a:pPr algn="ctr">
                        <a:buNone/>
                      </a:pPr>
                      <a:r>
                        <a:rPr lang="en-US" altLang="zh-CN" b="1">
                          <a:latin typeface="楷体" panose="02010609060101010101" pitchFamily="49" charset="-122"/>
                          <a:ea typeface="楷体" panose="02010609060101010101" pitchFamily="49" charset="-122"/>
                        </a:rPr>
                        <a:t>68%</a:t>
                      </a:r>
                    </a:p>
                  </a:txBody>
                  <a:tcPr/>
                </a:tc>
                <a:tc>
                  <a:txBody>
                    <a:bodyPr/>
                    <a:lstStyle/>
                    <a:p>
                      <a:pPr algn="ctr">
                        <a:buNone/>
                      </a:pPr>
                      <a:r>
                        <a:rPr lang="en-US" altLang="zh-CN" b="1">
                          <a:latin typeface="楷体" panose="02010609060101010101" pitchFamily="49" charset="-122"/>
                          <a:ea typeface="楷体" panose="02010609060101010101" pitchFamily="49" charset="-122"/>
                        </a:rPr>
                        <a:t>54%</a:t>
                      </a:r>
                    </a:p>
                  </a:txBody>
                  <a:tcPr/>
                </a:tc>
              </a:tr>
              <a:tr h="379095">
                <a:tc>
                  <a:txBody>
                    <a:bodyPr/>
                    <a:lstStyle/>
                    <a:p>
                      <a:pPr>
                        <a:buNone/>
                      </a:pPr>
                      <a:r>
                        <a:rPr lang="zh-CN" altLang="en-US" b="1">
                          <a:latin typeface="楷体" panose="02010609060101010101" pitchFamily="49" charset="-122"/>
                          <a:ea typeface="楷体" panose="02010609060101010101" pitchFamily="49" charset="-122"/>
                        </a:rPr>
                        <a:t>否</a:t>
                      </a:r>
                      <a:r>
                        <a:rPr lang="zh-CN" altLang="en-US" sz="1800" b="1">
                          <a:latin typeface="楷体" panose="02010609060101010101" pitchFamily="49" charset="-122"/>
                          <a:ea typeface="楷体" panose="02010609060101010101" pitchFamily="49" charset="-122"/>
                          <a:sym typeface="+mn-ea"/>
                        </a:rPr>
                        <a:t>（比例）</a:t>
                      </a:r>
                      <a:endParaRPr lang="zh-CN" altLang="en-US" b="1">
                        <a:latin typeface="楷体" panose="02010609060101010101" pitchFamily="49" charset="-122"/>
                        <a:ea typeface="楷体" panose="02010609060101010101" pitchFamily="49" charset="-122"/>
                      </a:endParaRPr>
                    </a:p>
                  </a:txBody>
                  <a:tcPr/>
                </a:tc>
                <a:tc>
                  <a:txBody>
                    <a:bodyPr/>
                    <a:lstStyle/>
                    <a:p>
                      <a:pPr algn="ctr">
                        <a:buNone/>
                      </a:pPr>
                      <a:r>
                        <a:rPr lang="en-US" altLang="zh-CN" b="1">
                          <a:latin typeface="楷体" panose="02010609060101010101" pitchFamily="49" charset="-122"/>
                          <a:ea typeface="楷体" panose="02010609060101010101" pitchFamily="49" charset="-122"/>
                        </a:rPr>
                        <a:t>4%</a:t>
                      </a:r>
                    </a:p>
                  </a:txBody>
                  <a:tcPr/>
                </a:tc>
                <a:tc>
                  <a:txBody>
                    <a:bodyPr/>
                    <a:lstStyle/>
                    <a:p>
                      <a:pPr algn="ctr">
                        <a:buNone/>
                      </a:pPr>
                      <a:r>
                        <a:rPr lang="en-US" altLang="zh-CN" b="1">
                          <a:latin typeface="楷体" panose="02010609060101010101" pitchFamily="49" charset="-122"/>
                          <a:ea typeface="楷体" panose="02010609060101010101" pitchFamily="49" charset="-122"/>
                        </a:rPr>
                        <a:t>19%</a:t>
                      </a:r>
                    </a:p>
                  </a:txBody>
                  <a:tcPr/>
                </a:tc>
                <a:tc>
                  <a:txBody>
                    <a:bodyPr/>
                    <a:lstStyle/>
                    <a:p>
                      <a:pPr algn="ctr">
                        <a:buNone/>
                      </a:pPr>
                      <a:r>
                        <a:rPr lang="en-US" altLang="zh-CN" b="1">
                          <a:latin typeface="楷体" panose="02010609060101010101" pitchFamily="49" charset="-122"/>
                          <a:ea typeface="楷体" panose="02010609060101010101" pitchFamily="49" charset="-122"/>
                        </a:rPr>
                        <a:t>6%</a:t>
                      </a:r>
                    </a:p>
                  </a:txBody>
                  <a:tcPr/>
                </a:tc>
                <a:tc>
                  <a:txBody>
                    <a:bodyPr/>
                    <a:lstStyle/>
                    <a:p>
                      <a:pPr algn="ctr">
                        <a:buNone/>
                      </a:pPr>
                      <a:r>
                        <a:rPr lang="en-US" altLang="zh-CN" sz="1800" b="1">
                          <a:latin typeface="楷体" panose="02010609060101010101" pitchFamily="49" charset="-122"/>
                          <a:ea typeface="楷体" panose="02010609060101010101" pitchFamily="49" charset="-122"/>
                          <a:sym typeface="+mn-ea"/>
                        </a:rPr>
                        <a:t>8%</a:t>
                      </a:r>
                    </a:p>
                  </a:txBody>
                  <a:tcPr/>
                </a:tc>
                <a:tc>
                  <a:txBody>
                    <a:bodyPr/>
                    <a:lstStyle/>
                    <a:p>
                      <a:pPr algn="ctr">
                        <a:buNone/>
                      </a:pPr>
                      <a:r>
                        <a:rPr lang="en-US" altLang="zh-CN" b="1">
                          <a:latin typeface="楷体" panose="02010609060101010101" pitchFamily="49" charset="-122"/>
                          <a:ea typeface="楷体" panose="02010609060101010101" pitchFamily="49" charset="-122"/>
                        </a:rPr>
                        <a:t>28%</a:t>
                      </a:r>
                    </a:p>
                  </a:txBody>
                  <a:tcPr/>
                </a:tc>
                <a:tc>
                  <a:txBody>
                    <a:bodyPr/>
                    <a:lstStyle/>
                    <a:p>
                      <a:pPr algn="ctr">
                        <a:buNone/>
                      </a:pPr>
                      <a:r>
                        <a:rPr lang="en-US" altLang="zh-CN" b="1">
                          <a:latin typeface="楷体" panose="02010609060101010101" pitchFamily="49" charset="-122"/>
                          <a:ea typeface="楷体" panose="02010609060101010101" pitchFamily="49" charset="-122"/>
                        </a:rPr>
                        <a:t>32%</a:t>
                      </a:r>
                    </a:p>
                  </a:txBody>
                  <a:tcPr/>
                </a:tc>
                <a:tc>
                  <a:txBody>
                    <a:bodyPr/>
                    <a:lstStyle/>
                    <a:p>
                      <a:pPr algn="ctr">
                        <a:buNone/>
                      </a:pPr>
                      <a:r>
                        <a:rPr lang="en-US" altLang="zh-CN" b="1">
                          <a:latin typeface="楷体" panose="02010609060101010101" pitchFamily="49" charset="-122"/>
                          <a:ea typeface="楷体" panose="02010609060101010101" pitchFamily="49" charset="-122"/>
                        </a:rPr>
                        <a:t>46%</a:t>
                      </a:r>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blinds(horizontal)">
                                      <p:cBhvr>
                                        <p:cTn id="2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68872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初步形成“学生核心素养提升”的年段目标架构。</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4" y="602315"/>
              <a:ext cx="829310" cy="1117721"/>
              <a:chOff x="5519675"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5"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pic>
        <p:nvPicPr>
          <p:cNvPr id="2" name="图片 1"/>
          <p:cNvPicPr>
            <a:picLocks noChangeAspect="1"/>
          </p:cNvPicPr>
          <p:nvPr>
            <p:custDataLst>
              <p:tags r:id="rId1"/>
            </p:custDataLst>
          </p:nvPr>
        </p:nvPicPr>
        <p:blipFill>
          <a:blip r:embed="rId4" cstate="print"/>
          <a:stretch>
            <a:fillRect/>
          </a:stretch>
        </p:blipFill>
        <p:spPr>
          <a:xfrm>
            <a:off x="2555875" y="1172210"/>
            <a:ext cx="3850640" cy="3877310"/>
          </a:xfrm>
          <a:prstGeom prst="rect">
            <a:avLst/>
          </a:prstGeom>
        </p:spPr>
      </p:pic>
      <p:sp>
        <p:nvSpPr>
          <p:cNvPr id="7" name="文本框 6"/>
          <p:cNvSpPr txBox="1"/>
          <p:nvPr/>
        </p:nvSpPr>
        <p:spPr>
          <a:xfrm>
            <a:off x="1115695" y="773430"/>
            <a:ext cx="7503160" cy="39878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 梳理了2022新课标中有关学生核心素养学段特征一览表</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4" presetClass="entr" presetSubtype="16" fill="hold" grpId="0" nodeType="after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box(in)">
                                      <p:cBhvr>
                                        <p:cTn id="17" dur="1000"/>
                                        <p:tgtEl>
                                          <p:spTgt spid="7"/>
                                        </p:tgtEl>
                                      </p:cBhvr>
                                    </p:animEffect>
                                  </p:childTnLst>
                                </p:cTn>
                              </p:par>
                              <p:par>
                                <p:cTn id="18" presetID="4" presetClass="entr" presetSubtype="16" fill="hold" nodeType="withEffect">
                                  <p:stCondLst>
                                    <p:cond delay="0"/>
                                  </p:stCondLst>
                                  <p:childTnLst>
                                    <p:set>
                                      <p:cBhvr>
                                        <p:cTn id="19" dur="1000" fill="hold">
                                          <p:stCondLst>
                                            <p:cond delay="0"/>
                                          </p:stCondLst>
                                        </p:cTn>
                                        <p:tgtEl>
                                          <p:spTgt spid="2"/>
                                        </p:tgtEl>
                                        <p:attrNameLst>
                                          <p:attrName>style.visibility</p:attrName>
                                        </p:attrNameLst>
                                      </p:cBhvr>
                                      <p:to>
                                        <p:strVal val="visible"/>
                                      </p:to>
                                    </p:set>
                                    <p:animEffect transition="in" filter="box(in)">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96249" y="292407"/>
            <a:ext cx="68872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初步形成“学生核心素养提升”的年段目标架构。</a:t>
            </a:r>
          </a:p>
        </p:txBody>
      </p:sp>
      <p:grpSp>
        <p:nvGrpSpPr>
          <p:cNvPr id="12" name="淘宝店chenying0907出品 11"/>
          <p:cNvGrpSpPr/>
          <p:nvPr/>
        </p:nvGrpSpPr>
        <p:grpSpPr>
          <a:xfrm>
            <a:off x="470458" y="101472"/>
            <a:ext cx="546891" cy="751205"/>
            <a:chOff x="5591000" y="554076"/>
            <a:chExt cx="883960" cy="1214200"/>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591000" y="554076"/>
              <a:ext cx="882681" cy="1214200"/>
              <a:chOff x="5492991" y="524048"/>
              <a:chExt cx="882681" cy="1214200"/>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492991" y="524048"/>
                <a:ext cx="882681" cy="1214200"/>
              </a:xfrm>
              <a:prstGeom prst="rect">
                <a:avLst/>
              </a:prstGeom>
            </p:spPr>
            <p:txBody>
              <a:bodyPr wrap="none" anchor="ctr">
                <a:spAutoFit/>
              </a:bodyPr>
              <a:lstStyle/>
              <a:p>
                <a:pPr algn="ctr">
                  <a:lnSpc>
                    <a:spcPct val="150000"/>
                  </a:lnSpc>
                </a:pPr>
                <a:r>
                  <a:rPr lang="zh-CN" altLang="en-US" sz="44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sp>
        <p:nvSpPr>
          <p:cNvPr id="6" name="TextBox 4"/>
          <p:cNvSpPr txBox="1"/>
          <p:nvPr/>
        </p:nvSpPr>
        <p:spPr>
          <a:xfrm>
            <a:off x="1187450" y="744855"/>
            <a:ext cx="4610735" cy="39878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2.梳理各年级学生核心素养</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目标</a:t>
            </a:r>
            <a:r>
              <a:rPr 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一览表</a:t>
            </a:r>
          </a:p>
        </p:txBody>
      </p:sp>
      <p:pic>
        <p:nvPicPr>
          <p:cNvPr id="2" name="图片 1" descr="$L5NCY1HY8OAO{VNCRFGFM6"/>
          <p:cNvPicPr>
            <a:picLocks noChangeAspect="1"/>
          </p:cNvPicPr>
          <p:nvPr/>
        </p:nvPicPr>
        <p:blipFill>
          <a:blip r:embed="rId3" cstate="print"/>
          <a:stretch>
            <a:fillRect/>
          </a:stretch>
        </p:blipFill>
        <p:spPr>
          <a:xfrm>
            <a:off x="827405" y="1109345"/>
            <a:ext cx="3686175" cy="3965575"/>
          </a:xfrm>
          <a:prstGeom prst="rect">
            <a:avLst/>
          </a:prstGeom>
        </p:spPr>
      </p:pic>
      <p:pic>
        <p:nvPicPr>
          <p:cNvPr id="5" name="图片 4" descr="W0YH[3%VOK)}K2KDY1%726N"/>
          <p:cNvPicPr>
            <a:picLocks noChangeAspect="1"/>
          </p:cNvPicPr>
          <p:nvPr/>
        </p:nvPicPr>
        <p:blipFill>
          <a:blip r:embed="rId4" cstate="print"/>
          <a:stretch>
            <a:fillRect/>
          </a:stretch>
        </p:blipFill>
        <p:spPr>
          <a:xfrm>
            <a:off x="4572000" y="1109345"/>
            <a:ext cx="3653790" cy="396494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par>
                                <p:cTn id="13" presetID="22" presetClass="entr" presetSubtype="1" fill="hold" nodeType="withEffect">
                                  <p:stCondLst>
                                    <p:cond delay="0"/>
                                  </p:stCondLst>
                                  <p:childTnLst>
                                    <p:set>
                                      <p:cBhvr>
                                        <p:cTn id="14" dur="1000"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68872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初步形成“学生核心素养提升”的年段目标架构。</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4" y="602315"/>
              <a:ext cx="829310" cy="1117721"/>
              <a:chOff x="5519675"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5"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sp>
        <p:nvSpPr>
          <p:cNvPr id="6" name="TextBox 4"/>
          <p:cNvSpPr txBox="1"/>
          <p:nvPr/>
        </p:nvSpPr>
        <p:spPr>
          <a:xfrm>
            <a:off x="3131820" y="717550"/>
            <a:ext cx="4040505" cy="398780"/>
          </a:xfrm>
          <a:prstGeom prst="rect">
            <a:avLst/>
          </a:prstGeom>
          <a:noFill/>
        </p:spPr>
        <p:txBody>
          <a:bodyPr wrap="square" rtlCol="0">
            <a:spAutoFit/>
          </a:bodyPr>
          <a:lstStyle/>
          <a:p>
            <a:r>
              <a:rPr lang="zh-CN" sz="2000" b="1" dirty="0">
                <a:solidFill>
                  <a:srgbClr val="FF0000"/>
                </a:solidFill>
                <a:latin typeface="楷体" panose="02010609060101010101" pitchFamily="49" charset="-122"/>
                <a:ea typeface="楷体" panose="02010609060101010101" pitchFamily="49" charset="-122"/>
              </a:rPr>
              <a:t>四年级</a:t>
            </a:r>
            <a:r>
              <a:rPr sz="2000" b="1" dirty="0">
                <a:solidFill>
                  <a:srgbClr val="FF0000"/>
                </a:solidFill>
                <a:latin typeface="楷体" panose="02010609060101010101" pitchFamily="49" charset="-122"/>
                <a:ea typeface="楷体" panose="02010609060101010101" pitchFamily="49" charset="-122"/>
              </a:rPr>
              <a:t>学生核心素养</a:t>
            </a:r>
            <a:r>
              <a:rPr lang="zh-CN" sz="2000" b="1" dirty="0">
                <a:solidFill>
                  <a:srgbClr val="FF0000"/>
                </a:solidFill>
                <a:latin typeface="楷体" panose="02010609060101010101" pitchFamily="49" charset="-122"/>
                <a:ea typeface="楷体" panose="02010609060101010101" pitchFamily="49" charset="-122"/>
              </a:rPr>
              <a:t>目标</a:t>
            </a:r>
            <a:r>
              <a:rPr sz="2000" b="1" dirty="0">
                <a:solidFill>
                  <a:srgbClr val="FF0000"/>
                </a:solidFill>
                <a:latin typeface="楷体" panose="02010609060101010101" pitchFamily="49" charset="-122"/>
                <a:ea typeface="楷体" panose="02010609060101010101" pitchFamily="49" charset="-122"/>
              </a:rPr>
              <a:t>一览表</a:t>
            </a:r>
            <a:endParaRPr lang="zh-CN" sz="2000" b="1" dirty="0">
              <a:solidFill>
                <a:srgbClr val="FF0000"/>
              </a:solidFill>
              <a:latin typeface="楷体" panose="02010609060101010101" pitchFamily="49" charset="-122"/>
              <a:ea typeface="楷体" panose="02010609060101010101" pitchFamily="49" charset="-122"/>
            </a:endParaRPr>
          </a:p>
        </p:txBody>
      </p:sp>
      <p:pic>
        <p:nvPicPr>
          <p:cNvPr id="2" name="图片 1" descr="K7BZ30}IVQ8HD1N{Z1`U[YI"/>
          <p:cNvPicPr>
            <a:picLocks noChangeAspect="1"/>
          </p:cNvPicPr>
          <p:nvPr/>
        </p:nvPicPr>
        <p:blipFill>
          <a:blip r:embed="rId3" cstate="print"/>
          <a:stretch>
            <a:fillRect/>
          </a:stretch>
        </p:blipFill>
        <p:spPr>
          <a:xfrm>
            <a:off x="921385" y="1036955"/>
            <a:ext cx="3474085" cy="4069715"/>
          </a:xfrm>
          <a:prstGeom prst="rect">
            <a:avLst/>
          </a:prstGeom>
        </p:spPr>
      </p:pic>
      <p:pic>
        <p:nvPicPr>
          <p:cNvPr id="4" name="图片 3" descr="T7ZA)%`}]1NR}WF])~~_~)X"/>
          <p:cNvPicPr>
            <a:picLocks noChangeAspect="1"/>
          </p:cNvPicPr>
          <p:nvPr/>
        </p:nvPicPr>
        <p:blipFill>
          <a:blip r:embed="rId4" cstate="print"/>
          <a:stretch>
            <a:fillRect/>
          </a:stretch>
        </p:blipFill>
        <p:spPr>
          <a:xfrm>
            <a:off x="4499610" y="1036955"/>
            <a:ext cx="3483610" cy="406971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000"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par>
                                <p:cTn id="15" presetID="53" presetClass="entr" presetSubtype="16" fill="hold" nodeType="withEffect">
                                  <p:stCondLst>
                                    <p:cond delay="0"/>
                                  </p:stCondLst>
                                  <p:childTnLst>
                                    <p:set>
                                      <p:cBhvr>
                                        <p:cTn id="16" dur="1000"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68872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初步形成“学生核心素养提升”的年段目标架构。</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4" y="602315"/>
              <a:ext cx="829310" cy="1117721"/>
              <a:chOff x="5519675"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5"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sp>
        <p:nvSpPr>
          <p:cNvPr id="6" name="TextBox 4"/>
          <p:cNvSpPr txBox="1"/>
          <p:nvPr/>
        </p:nvSpPr>
        <p:spPr>
          <a:xfrm>
            <a:off x="3204210" y="730885"/>
            <a:ext cx="3932555" cy="398780"/>
          </a:xfrm>
          <a:prstGeom prst="rect">
            <a:avLst/>
          </a:prstGeom>
          <a:noFill/>
        </p:spPr>
        <p:txBody>
          <a:bodyPr wrap="square" rtlCol="0">
            <a:spAutoFit/>
          </a:bodyPr>
          <a:lstStyle/>
          <a:p>
            <a:r>
              <a:rPr lang="zh-CN" sz="2000" b="1" dirty="0">
                <a:solidFill>
                  <a:srgbClr val="FF0000"/>
                </a:solidFill>
                <a:latin typeface="楷体" panose="02010609060101010101" pitchFamily="49" charset="-122"/>
                <a:ea typeface="楷体" panose="02010609060101010101" pitchFamily="49" charset="-122"/>
              </a:rPr>
              <a:t>五年级</a:t>
            </a:r>
            <a:r>
              <a:rPr sz="2000" b="1" dirty="0">
                <a:solidFill>
                  <a:srgbClr val="FF0000"/>
                </a:solidFill>
                <a:latin typeface="楷体" panose="02010609060101010101" pitchFamily="49" charset="-122"/>
                <a:ea typeface="楷体" panose="02010609060101010101" pitchFamily="49" charset="-122"/>
              </a:rPr>
              <a:t>学生核心素养</a:t>
            </a:r>
            <a:r>
              <a:rPr lang="zh-CN" sz="2000" b="1" dirty="0">
                <a:solidFill>
                  <a:srgbClr val="FF0000"/>
                </a:solidFill>
                <a:latin typeface="楷体" panose="02010609060101010101" pitchFamily="49" charset="-122"/>
                <a:ea typeface="楷体" panose="02010609060101010101" pitchFamily="49" charset="-122"/>
              </a:rPr>
              <a:t>目标</a:t>
            </a:r>
            <a:r>
              <a:rPr sz="2000" b="1" dirty="0">
                <a:solidFill>
                  <a:srgbClr val="FF0000"/>
                </a:solidFill>
                <a:latin typeface="楷体" panose="02010609060101010101" pitchFamily="49" charset="-122"/>
                <a:ea typeface="楷体" panose="02010609060101010101" pitchFamily="49" charset="-122"/>
              </a:rPr>
              <a:t>一览表</a:t>
            </a:r>
            <a:endParaRPr lang="zh-CN" sz="2000" b="1" dirty="0">
              <a:solidFill>
                <a:srgbClr val="FF0000"/>
              </a:solidFill>
              <a:latin typeface="楷体" panose="02010609060101010101" pitchFamily="49" charset="-122"/>
              <a:ea typeface="楷体" panose="02010609060101010101" pitchFamily="49" charset="-122"/>
            </a:endParaRPr>
          </a:p>
        </p:txBody>
      </p:sp>
      <p:pic>
        <p:nvPicPr>
          <p:cNvPr id="5" name="图片 4" descr="RILIL[5240L0$MZ}KR5L~JB"/>
          <p:cNvPicPr>
            <a:picLocks noChangeAspect="1"/>
          </p:cNvPicPr>
          <p:nvPr/>
        </p:nvPicPr>
        <p:blipFill>
          <a:blip r:embed="rId3" cstate="print"/>
          <a:stretch>
            <a:fillRect/>
          </a:stretch>
        </p:blipFill>
        <p:spPr>
          <a:xfrm>
            <a:off x="1115060" y="1059180"/>
            <a:ext cx="3626485" cy="3959860"/>
          </a:xfrm>
          <a:prstGeom prst="rect">
            <a:avLst/>
          </a:prstGeom>
        </p:spPr>
      </p:pic>
      <p:pic>
        <p:nvPicPr>
          <p:cNvPr id="7" name="图片 6" descr="T2@KRVFJ1HS3FQ6MB@6{{0F"/>
          <p:cNvPicPr>
            <a:picLocks noChangeAspect="1"/>
          </p:cNvPicPr>
          <p:nvPr/>
        </p:nvPicPr>
        <p:blipFill>
          <a:blip r:embed="rId4" cstate="print"/>
          <a:stretch>
            <a:fillRect/>
          </a:stretch>
        </p:blipFill>
        <p:spPr>
          <a:xfrm>
            <a:off x="4931410" y="1059180"/>
            <a:ext cx="3574415" cy="39598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000" fill="hold">
                                          <p:stCondLst>
                                            <p:cond delay="0"/>
                                          </p:stCondLst>
                                        </p:cTn>
                                        <p:tgtEl>
                                          <p:spTgt spid="5"/>
                                        </p:tgtEl>
                                        <p:attrNameLst>
                                          <p:attrName>style.visibility</p:attrName>
                                        </p:attrNameLst>
                                      </p:cBhvr>
                                      <p:to>
                                        <p:strVal val="visible"/>
                                      </p:to>
                                    </p:set>
                                    <p:animEffect transition="in" filter="blinds(horizontal)">
                                      <p:cBhvr>
                                        <p:cTn id="12" dur="1000"/>
                                        <p:tgtEl>
                                          <p:spTgt spid="5"/>
                                        </p:tgtEl>
                                      </p:cBhvr>
                                    </p:animEffect>
                                  </p:childTnLst>
                                </p:cTn>
                              </p:par>
                              <p:par>
                                <p:cTn id="13" presetID="3" presetClass="entr" presetSubtype="10" fill="hold" nodeType="withEffect">
                                  <p:stCondLst>
                                    <p:cond delay="0"/>
                                  </p:stCondLst>
                                  <p:childTnLst>
                                    <p:set>
                                      <p:cBhvr>
                                        <p:cTn id="14" dur="1000"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淘宝店chenying0907出品 10"/>
          <p:cNvSpPr/>
          <p:nvPr/>
        </p:nvSpPr>
        <p:spPr>
          <a:xfrm>
            <a:off x="1168004" y="292407"/>
            <a:ext cx="6887210" cy="459105"/>
          </a:xfrm>
          <a:prstGeom prst="rect">
            <a:avLst/>
          </a:prstGeom>
        </p:spPr>
        <p:txBody>
          <a:bodyPr wrap="none" lIns="91423" tIns="45711" rIns="91423" bIns="45711">
            <a:spAutoFit/>
          </a:bodyPr>
          <a:lstStyle/>
          <a:p>
            <a:pPr algn="l"/>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初步形成“学生核心素养提升”的年段目标架构。</a:t>
            </a:r>
          </a:p>
        </p:txBody>
      </p:sp>
      <p:grpSp>
        <p:nvGrpSpPr>
          <p:cNvPr id="6" name="淘宝店chenying0907出品 11"/>
          <p:cNvGrpSpPr/>
          <p:nvPr/>
        </p:nvGrpSpPr>
        <p:grpSpPr>
          <a:xfrm>
            <a:off x="485251" y="131316"/>
            <a:ext cx="532098" cy="691515"/>
            <a:chOff x="5614910" y="602315"/>
            <a:chExt cx="860050" cy="1117721"/>
          </a:xfrm>
        </p:grpSpPr>
        <p:sp>
          <p:nvSpPr>
            <p:cNvPr id="7"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8" name="淘宝店chenying0907出品 70"/>
            <p:cNvGrpSpPr/>
            <p:nvPr/>
          </p:nvGrpSpPr>
          <p:grpSpPr>
            <a:xfrm>
              <a:off x="5617684" y="602315"/>
              <a:ext cx="829310" cy="1117721"/>
              <a:chOff x="5519675" y="572287"/>
              <a:chExt cx="829310" cy="1117721"/>
            </a:xfrm>
          </p:grpSpPr>
          <p:sp>
            <p:nvSpPr>
              <p:cNvPr id="9"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淘宝店chenying0907出品 72"/>
              <p:cNvSpPr/>
              <p:nvPr/>
            </p:nvSpPr>
            <p:spPr>
              <a:xfrm>
                <a:off x="5519675"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sp>
        <p:nvSpPr>
          <p:cNvPr id="13" name="TextBox 4"/>
          <p:cNvSpPr txBox="1"/>
          <p:nvPr/>
        </p:nvSpPr>
        <p:spPr>
          <a:xfrm>
            <a:off x="3204210" y="730885"/>
            <a:ext cx="3890010" cy="398780"/>
          </a:xfrm>
          <a:prstGeom prst="rect">
            <a:avLst/>
          </a:prstGeom>
          <a:noFill/>
        </p:spPr>
        <p:txBody>
          <a:bodyPr wrap="square" rtlCol="0">
            <a:spAutoFit/>
          </a:bodyPr>
          <a:lstStyle/>
          <a:p>
            <a:r>
              <a:rPr lang="zh-CN" sz="2000" b="1" dirty="0">
                <a:solidFill>
                  <a:srgbClr val="FF0000"/>
                </a:solidFill>
                <a:latin typeface="楷体" panose="02010609060101010101" pitchFamily="49" charset="-122"/>
                <a:ea typeface="楷体" panose="02010609060101010101" pitchFamily="49" charset="-122"/>
              </a:rPr>
              <a:t>六年级</a:t>
            </a:r>
            <a:r>
              <a:rPr sz="2000" b="1" dirty="0">
                <a:solidFill>
                  <a:srgbClr val="FF0000"/>
                </a:solidFill>
                <a:latin typeface="楷体" panose="02010609060101010101" pitchFamily="49" charset="-122"/>
                <a:ea typeface="楷体" panose="02010609060101010101" pitchFamily="49" charset="-122"/>
              </a:rPr>
              <a:t>学生核心素养</a:t>
            </a:r>
            <a:r>
              <a:rPr lang="zh-CN" sz="2000" b="1" dirty="0">
                <a:solidFill>
                  <a:srgbClr val="FF0000"/>
                </a:solidFill>
                <a:latin typeface="楷体" panose="02010609060101010101" pitchFamily="49" charset="-122"/>
                <a:ea typeface="楷体" panose="02010609060101010101" pitchFamily="49" charset="-122"/>
              </a:rPr>
              <a:t>目标</a:t>
            </a:r>
            <a:r>
              <a:rPr sz="2000" b="1" dirty="0">
                <a:solidFill>
                  <a:srgbClr val="FF0000"/>
                </a:solidFill>
                <a:latin typeface="楷体" panose="02010609060101010101" pitchFamily="49" charset="-122"/>
                <a:ea typeface="楷体" panose="02010609060101010101" pitchFamily="49" charset="-122"/>
              </a:rPr>
              <a:t>一览表</a:t>
            </a:r>
            <a:endParaRPr lang="zh-CN" sz="2000" b="1" dirty="0">
              <a:solidFill>
                <a:srgbClr val="FF0000"/>
              </a:solidFill>
              <a:latin typeface="楷体" panose="02010609060101010101" pitchFamily="49" charset="-122"/>
              <a:ea typeface="楷体" panose="02010609060101010101" pitchFamily="49" charset="-122"/>
            </a:endParaRPr>
          </a:p>
        </p:txBody>
      </p:sp>
      <p:pic>
        <p:nvPicPr>
          <p:cNvPr id="16" name="图片 15" descr="MD]OKG3HB5{7(LMZ%3YG(}C"/>
          <p:cNvPicPr>
            <a:picLocks noChangeAspect="1"/>
          </p:cNvPicPr>
          <p:nvPr/>
        </p:nvPicPr>
        <p:blipFill>
          <a:blip r:embed="rId3" cstate="print"/>
          <a:stretch>
            <a:fillRect/>
          </a:stretch>
        </p:blipFill>
        <p:spPr>
          <a:xfrm>
            <a:off x="899160" y="1059180"/>
            <a:ext cx="3699510" cy="4049395"/>
          </a:xfrm>
          <a:prstGeom prst="rect">
            <a:avLst/>
          </a:prstGeom>
        </p:spPr>
      </p:pic>
      <p:pic>
        <p:nvPicPr>
          <p:cNvPr id="17" name="图片 16" descr="9F8R{@NT)D~41WUQOS5VV6B"/>
          <p:cNvPicPr>
            <a:picLocks noChangeAspect="1"/>
          </p:cNvPicPr>
          <p:nvPr/>
        </p:nvPicPr>
        <p:blipFill>
          <a:blip r:embed="rId4" cstate="print"/>
          <a:stretch>
            <a:fillRect/>
          </a:stretch>
        </p:blipFill>
        <p:spPr>
          <a:xfrm>
            <a:off x="4715510" y="1059180"/>
            <a:ext cx="3614420" cy="40493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000"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par>
                                <p:cTn id="13" presetID="4" presetClass="entr" presetSubtype="16" fill="hold" nodeType="withEffect">
                                  <p:stCondLst>
                                    <p:cond delay="0"/>
                                  </p:stCondLst>
                                  <p:childTnLst>
                                    <p:set>
                                      <p:cBhvr>
                                        <p:cTn id="14" dur="1000" fill="hold">
                                          <p:stCondLst>
                                            <p:cond delay="0"/>
                                          </p:stCondLst>
                                        </p:cTn>
                                        <p:tgtEl>
                                          <p:spTgt spid="17"/>
                                        </p:tgtEl>
                                        <p:attrNameLst>
                                          <p:attrName>style.visibility</p:attrName>
                                        </p:attrNameLst>
                                      </p:cBhvr>
                                      <p:to>
                                        <p:strVal val="visible"/>
                                      </p:to>
                                    </p:set>
                                    <p:animEffect transition="in" filter="box(in)">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24494" y="292407"/>
            <a:ext cx="8309610" cy="397510"/>
          </a:xfrm>
          <a:prstGeom prst="rect">
            <a:avLst/>
          </a:prstGeom>
        </p:spPr>
        <p:txBody>
          <a:bodyPr wrap="none" lIns="91423" tIns="45711" rIns="91423" bIns="45711">
            <a:spAutoFit/>
          </a:bodyPr>
          <a:lstStyle/>
          <a:p>
            <a:pPr algn="l"/>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初步形成了指向小学英语核心素养的课堂“深度学习”实践范式及策略。</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5" y="602315"/>
              <a:ext cx="829310" cy="1117721"/>
              <a:chOff x="5519676"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四</a:t>
                </a:r>
              </a:p>
            </p:txBody>
          </p:sp>
        </p:grpSp>
      </p:grpSp>
      <p:sp>
        <p:nvSpPr>
          <p:cNvPr id="7" name="文本框 6"/>
          <p:cNvSpPr txBox="1"/>
          <p:nvPr/>
        </p:nvSpPr>
        <p:spPr>
          <a:xfrm>
            <a:off x="1115695" y="773430"/>
            <a:ext cx="7995285" cy="39878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 </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初步探索了指向小学英语核心素养的课堂</a:t>
            </a:r>
            <a:r>
              <a:rPr lang="en-US" altLang="zh-CN"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深度学习</a:t>
            </a:r>
            <a:r>
              <a:rPr lang="en-US" altLang="zh-CN"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实践范式</a:t>
            </a:r>
          </a:p>
        </p:txBody>
      </p:sp>
      <p:pic>
        <p:nvPicPr>
          <p:cNvPr id="3" name="图片 2"/>
          <p:cNvPicPr>
            <a:picLocks noChangeAspect="1"/>
          </p:cNvPicPr>
          <p:nvPr/>
        </p:nvPicPr>
        <p:blipFill>
          <a:blip r:embed="rId3" cstate="print"/>
          <a:srcRect t="5619" r="59"/>
          <a:stretch>
            <a:fillRect/>
          </a:stretch>
        </p:blipFill>
        <p:spPr>
          <a:xfrm>
            <a:off x="395605" y="1276350"/>
            <a:ext cx="8641080" cy="36264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4" presetClass="entr" presetSubtype="16" fill="hold" grpId="0" nodeType="after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box(in)">
                                      <p:cBhvr>
                                        <p:cTn id="17" dur="1000"/>
                                        <p:tgtEl>
                                          <p:spTgt spid="7"/>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000" fill="hold">
                                          <p:stCondLst>
                                            <p:cond delay="0"/>
                                          </p:stCondLst>
                                        </p:cTn>
                                        <p:tgtEl>
                                          <p:spTgt spid="3"/>
                                        </p:tgtEl>
                                        <p:attrNameLst>
                                          <p:attrName>style.visibility</p:attrName>
                                        </p:attrNameLst>
                                      </p:cBhvr>
                                      <p:to>
                                        <p:strVal val="visible"/>
                                      </p:to>
                                    </p:set>
                                    <p:animEffect transition="in" filter="dissolv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淘宝店chenying0907出品 181"/>
          <p:cNvSpPr/>
          <p:nvPr/>
        </p:nvSpPr>
        <p:spPr>
          <a:xfrm>
            <a:off x="467709" y="1350174"/>
            <a:ext cx="817336" cy="817336"/>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83" name="淘宝店chenying0907出品 182"/>
          <p:cNvSpPr/>
          <p:nvPr/>
        </p:nvSpPr>
        <p:spPr>
          <a:xfrm>
            <a:off x="2354832" y="1277184"/>
            <a:ext cx="572332" cy="572332"/>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84" name="淘宝店chenying0907出品 183"/>
          <p:cNvSpPr/>
          <p:nvPr/>
        </p:nvSpPr>
        <p:spPr>
          <a:xfrm>
            <a:off x="1692178" y="4011650"/>
            <a:ext cx="687982" cy="687982"/>
          </a:xfrm>
          <a:prstGeom prst="ellipse">
            <a:avLst/>
          </a:prstGeom>
          <a:gradFill flip="none" rotWithShape="1">
            <a:gsLst>
              <a:gs pos="0">
                <a:schemeClr val="bg1"/>
              </a:gs>
              <a:gs pos="36000">
                <a:schemeClr val="bg1"/>
              </a:gs>
              <a:gs pos="100000">
                <a:srgbClr val="C7C7C7"/>
              </a:gs>
            </a:gsLst>
            <a:lin ang="13500000" scaled="1"/>
            <a:tileRect/>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45" name="淘宝店chenying0907出品 44"/>
          <p:cNvGrpSpPr/>
          <p:nvPr/>
        </p:nvGrpSpPr>
        <p:grpSpPr>
          <a:xfrm>
            <a:off x="3370596" y="1476630"/>
            <a:ext cx="910013" cy="360000"/>
            <a:chOff x="4935715" y="1778260"/>
            <a:chExt cx="910013" cy="360000"/>
          </a:xfrm>
        </p:grpSpPr>
        <p:cxnSp>
          <p:nvCxnSpPr>
            <p:cNvPr id="94" name="淘宝店chenying0907出品 93"/>
            <p:cNvCxnSpPr/>
            <p:nvPr/>
          </p:nvCxnSpPr>
          <p:spPr>
            <a:xfrm>
              <a:off x="5845728" y="1778260"/>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86" name="淘宝店chenying0907出品 85"/>
            <p:cNvGrpSpPr/>
            <p:nvPr/>
          </p:nvGrpSpPr>
          <p:grpSpPr>
            <a:xfrm>
              <a:off x="4935715" y="1780963"/>
              <a:ext cx="822743" cy="354595"/>
              <a:chOff x="6225354" y="2411080"/>
              <a:chExt cx="1096990" cy="472793"/>
            </a:xfrm>
          </p:grpSpPr>
          <p:grpSp>
            <p:nvGrpSpPr>
              <p:cNvPr id="87" name="淘宝店chenying0907出品 86"/>
              <p:cNvGrpSpPr/>
              <p:nvPr/>
            </p:nvGrpSpPr>
            <p:grpSpPr>
              <a:xfrm>
                <a:off x="6225354" y="2411080"/>
                <a:ext cx="1096990" cy="472793"/>
                <a:chOff x="2207939" y="2018653"/>
                <a:chExt cx="6978844" cy="1220496"/>
              </a:xfrm>
            </p:grpSpPr>
            <p:sp>
              <p:nvSpPr>
                <p:cNvPr id="89" name="圆角淘宝店chenying0907出品 88"/>
                <p:cNvSpPr/>
                <p:nvPr/>
              </p:nvSpPr>
              <p:spPr>
                <a:xfrm>
                  <a:off x="2207939" y="2018653"/>
                  <a:ext cx="6978844" cy="1220496"/>
                </a:xfrm>
                <a:prstGeom prst="roundRect">
                  <a:avLst>
                    <a:gd name="adj" fmla="val 50000"/>
                  </a:avLst>
                </a:prstGeom>
                <a:solidFill>
                  <a:schemeClr val="accent1"/>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90" name="圆角淘宝店chenying0907出品 89"/>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sp>
            <p:nvSpPr>
              <p:cNvPr id="88" name="淘宝店chenying0907出品 87"/>
              <p:cNvSpPr/>
              <p:nvPr/>
            </p:nvSpPr>
            <p:spPr>
              <a:xfrm>
                <a:off x="6721164" y="2447877"/>
                <a:ext cx="588196" cy="430886"/>
              </a:xfrm>
              <a:prstGeom prst="rect">
                <a:avLst/>
              </a:prstGeom>
            </p:spPr>
            <p:txBody>
              <a:bodyPr wrap="none">
                <a:spAutoFit/>
              </a:bodyPr>
              <a:lstStyle/>
              <a:p>
                <a:pPr algn="ctr" defTabSz="914400"/>
                <a:r>
                  <a:rPr lang="en-US" altLang="zh-CN" sz="1500" spc="75" dirty="0">
                    <a:solidFill>
                      <a:prstClr val="white"/>
                    </a:solidFill>
                    <a:latin typeface="微软雅黑" panose="020B0503020204020204" pitchFamily="34" charset="-122"/>
                    <a:ea typeface="微软雅黑" panose="020B0503020204020204" pitchFamily="34" charset="-122"/>
                  </a:rPr>
                  <a:t>01</a:t>
                </a:r>
                <a:endParaRPr lang="zh-CN" altLang="en-US" sz="1500" dirty="0">
                  <a:solidFill>
                    <a:prstClr val="white"/>
                  </a:solidFill>
                  <a:latin typeface="微软雅黑" panose="020B0503020204020204" pitchFamily="34" charset="-122"/>
                  <a:ea typeface="微软雅黑" panose="020B0503020204020204" pitchFamily="34" charset="-122"/>
                </a:endParaRPr>
              </a:p>
            </p:txBody>
          </p:sp>
        </p:grpSp>
      </p:grpSp>
      <p:sp>
        <p:nvSpPr>
          <p:cNvPr id="46" name="TextBox 45"/>
          <p:cNvSpPr txBox="1"/>
          <p:nvPr/>
        </p:nvSpPr>
        <p:spPr>
          <a:xfrm>
            <a:off x="4280246" y="1425797"/>
            <a:ext cx="4983480" cy="460375"/>
          </a:xfrm>
          <a:prstGeom prst="rect">
            <a:avLst/>
          </a:prstGeom>
          <a:noFill/>
        </p:spPr>
        <p:txBody>
          <a:bodyPr wrap="none" rtlCol="0">
            <a:spAutoFit/>
          </a:bodyPr>
          <a:lstStyle/>
          <a:p>
            <a:pPr algn="l" defTabSz="914400"/>
            <a:r>
              <a:rPr lang="zh-CN" altLang="en-US" sz="2400" spc="300" dirty="0">
                <a:solidFill>
                  <a:srgbClr val="292929"/>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深度解读教材，确立单元目标。</a:t>
            </a:r>
          </a:p>
        </p:txBody>
      </p:sp>
      <p:grpSp>
        <p:nvGrpSpPr>
          <p:cNvPr id="240" name="淘宝店chenying0907出品 239"/>
          <p:cNvGrpSpPr/>
          <p:nvPr/>
        </p:nvGrpSpPr>
        <p:grpSpPr>
          <a:xfrm>
            <a:off x="3370596" y="2136863"/>
            <a:ext cx="910013" cy="360000"/>
            <a:chOff x="4935715" y="1778260"/>
            <a:chExt cx="910013" cy="360000"/>
          </a:xfrm>
        </p:grpSpPr>
        <p:cxnSp>
          <p:nvCxnSpPr>
            <p:cNvPr id="242" name="淘宝店chenying0907出品 241"/>
            <p:cNvCxnSpPr/>
            <p:nvPr/>
          </p:nvCxnSpPr>
          <p:spPr>
            <a:xfrm>
              <a:off x="5845728" y="1778260"/>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243" name="淘宝店chenying0907出品 242"/>
            <p:cNvGrpSpPr/>
            <p:nvPr/>
          </p:nvGrpSpPr>
          <p:grpSpPr>
            <a:xfrm>
              <a:off x="4935715" y="1780963"/>
              <a:ext cx="822743" cy="354595"/>
              <a:chOff x="6225354" y="2411080"/>
              <a:chExt cx="1096990" cy="472793"/>
            </a:xfrm>
          </p:grpSpPr>
          <p:grpSp>
            <p:nvGrpSpPr>
              <p:cNvPr id="244" name="淘宝店chenying0907出品 243"/>
              <p:cNvGrpSpPr/>
              <p:nvPr/>
            </p:nvGrpSpPr>
            <p:grpSpPr>
              <a:xfrm>
                <a:off x="6225354" y="2411080"/>
                <a:ext cx="1096990" cy="472793"/>
                <a:chOff x="2207939" y="2018653"/>
                <a:chExt cx="6978844" cy="1220496"/>
              </a:xfrm>
            </p:grpSpPr>
            <p:sp>
              <p:nvSpPr>
                <p:cNvPr id="246" name="圆角淘宝店chenying0907出品 245"/>
                <p:cNvSpPr/>
                <p:nvPr/>
              </p:nvSpPr>
              <p:spPr>
                <a:xfrm>
                  <a:off x="2207939" y="2018653"/>
                  <a:ext cx="6978844" cy="1220496"/>
                </a:xfrm>
                <a:prstGeom prst="roundRect">
                  <a:avLst>
                    <a:gd name="adj" fmla="val 50000"/>
                  </a:avLst>
                </a:prstGeom>
                <a:solidFill>
                  <a:schemeClr val="accent2"/>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47" name="圆角淘宝店chenying0907出品 246"/>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sp>
            <p:nvSpPr>
              <p:cNvPr id="245" name="淘宝店chenying0907出品 244"/>
              <p:cNvSpPr/>
              <p:nvPr/>
            </p:nvSpPr>
            <p:spPr>
              <a:xfrm>
                <a:off x="6721166" y="2447877"/>
                <a:ext cx="588194" cy="430886"/>
              </a:xfrm>
              <a:prstGeom prst="rect">
                <a:avLst/>
              </a:prstGeom>
            </p:spPr>
            <p:txBody>
              <a:bodyPr wrap="none">
                <a:spAutoFit/>
              </a:bodyPr>
              <a:lstStyle/>
              <a:p>
                <a:pPr algn="ctr" defTabSz="914400"/>
                <a:r>
                  <a:rPr lang="en-US" altLang="zh-CN" sz="1500" spc="75" dirty="0" smtClean="0">
                    <a:solidFill>
                      <a:prstClr val="white"/>
                    </a:solidFill>
                    <a:latin typeface="微软雅黑" panose="020B0503020204020204" pitchFamily="34" charset="-122"/>
                    <a:ea typeface="微软雅黑" panose="020B0503020204020204" pitchFamily="34" charset="-122"/>
                  </a:rPr>
                  <a:t>02</a:t>
                </a:r>
                <a:endParaRPr lang="zh-CN" altLang="en-US" sz="1500" dirty="0">
                  <a:solidFill>
                    <a:prstClr val="white"/>
                  </a:solidFill>
                  <a:latin typeface="微软雅黑" panose="020B0503020204020204" pitchFamily="34" charset="-122"/>
                  <a:ea typeface="微软雅黑" panose="020B0503020204020204" pitchFamily="34" charset="-122"/>
                </a:endParaRPr>
              </a:p>
            </p:txBody>
          </p:sp>
        </p:grpSp>
      </p:grpSp>
      <p:sp>
        <p:nvSpPr>
          <p:cNvPr id="241" name="TextBox 240"/>
          <p:cNvSpPr txBox="1"/>
          <p:nvPr/>
        </p:nvSpPr>
        <p:spPr>
          <a:xfrm>
            <a:off x="4280609" y="2104397"/>
            <a:ext cx="4983480" cy="460375"/>
          </a:xfrm>
          <a:prstGeom prst="rect">
            <a:avLst/>
          </a:prstGeom>
          <a:noFill/>
        </p:spPr>
        <p:txBody>
          <a:bodyPr wrap="none" rtlCol="0">
            <a:spAutoFit/>
          </a:bodyPr>
          <a:lstStyle>
            <a:defPPr>
              <a:defRPr lang="zh-CN"/>
            </a:defPPr>
            <a:lvl1pPr defTabSz="914400">
              <a:defRPr sz="2400" spc="300">
                <a:solidFill>
                  <a:srgbClr val="292929"/>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stStyle>
          <a:p>
            <a:pPr algn="l"/>
            <a:r>
              <a:rPr lang="zh-CN" altLang="en-US" dirty="0"/>
              <a:t>创设主题情境，促进语用体验。</a:t>
            </a:r>
          </a:p>
        </p:txBody>
      </p:sp>
      <p:grpSp>
        <p:nvGrpSpPr>
          <p:cNvPr id="249" name="淘宝店chenying0907出品 248"/>
          <p:cNvGrpSpPr/>
          <p:nvPr/>
        </p:nvGrpSpPr>
        <p:grpSpPr>
          <a:xfrm>
            <a:off x="3370596" y="2862565"/>
            <a:ext cx="910013" cy="360000"/>
            <a:chOff x="4935715" y="1778260"/>
            <a:chExt cx="910013" cy="360000"/>
          </a:xfrm>
        </p:grpSpPr>
        <p:cxnSp>
          <p:nvCxnSpPr>
            <p:cNvPr id="251" name="淘宝店chenying0907出品 250"/>
            <p:cNvCxnSpPr/>
            <p:nvPr/>
          </p:nvCxnSpPr>
          <p:spPr>
            <a:xfrm>
              <a:off x="5845728" y="1778260"/>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252" name="淘宝店chenying0907出品 251"/>
            <p:cNvGrpSpPr/>
            <p:nvPr/>
          </p:nvGrpSpPr>
          <p:grpSpPr>
            <a:xfrm>
              <a:off x="4935715" y="1780963"/>
              <a:ext cx="822743" cy="354595"/>
              <a:chOff x="6225354" y="2411080"/>
              <a:chExt cx="1096990" cy="472793"/>
            </a:xfrm>
          </p:grpSpPr>
          <p:grpSp>
            <p:nvGrpSpPr>
              <p:cNvPr id="253" name="淘宝店chenying0907出品 252"/>
              <p:cNvGrpSpPr/>
              <p:nvPr/>
            </p:nvGrpSpPr>
            <p:grpSpPr>
              <a:xfrm>
                <a:off x="6225354" y="2411080"/>
                <a:ext cx="1096990" cy="472793"/>
                <a:chOff x="2207939" y="2018653"/>
                <a:chExt cx="6978844" cy="1220496"/>
              </a:xfrm>
            </p:grpSpPr>
            <p:sp>
              <p:nvSpPr>
                <p:cNvPr id="255" name="圆角淘宝店chenying0907出品 254"/>
                <p:cNvSpPr/>
                <p:nvPr/>
              </p:nvSpPr>
              <p:spPr>
                <a:xfrm>
                  <a:off x="2207939" y="2018653"/>
                  <a:ext cx="6978844" cy="1220496"/>
                </a:xfrm>
                <a:prstGeom prst="roundRect">
                  <a:avLst>
                    <a:gd name="adj" fmla="val 50000"/>
                  </a:avLst>
                </a:prstGeom>
                <a:solidFill>
                  <a:schemeClr val="accent3"/>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56" name="圆角淘宝店chenying0907出品 255"/>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sp>
            <p:nvSpPr>
              <p:cNvPr id="254" name="淘宝店chenying0907出品 253"/>
              <p:cNvSpPr/>
              <p:nvPr/>
            </p:nvSpPr>
            <p:spPr>
              <a:xfrm>
                <a:off x="6721166" y="2447877"/>
                <a:ext cx="588194" cy="430886"/>
              </a:xfrm>
              <a:prstGeom prst="rect">
                <a:avLst/>
              </a:prstGeom>
            </p:spPr>
            <p:txBody>
              <a:bodyPr wrap="none">
                <a:spAutoFit/>
              </a:bodyPr>
              <a:lstStyle/>
              <a:p>
                <a:pPr algn="ctr" defTabSz="914400"/>
                <a:r>
                  <a:rPr lang="en-US" altLang="zh-CN" sz="1500" spc="75" dirty="0" smtClean="0">
                    <a:solidFill>
                      <a:prstClr val="white"/>
                    </a:solidFill>
                    <a:latin typeface="微软雅黑" panose="020B0503020204020204" pitchFamily="34" charset="-122"/>
                    <a:ea typeface="微软雅黑" panose="020B0503020204020204" pitchFamily="34" charset="-122"/>
                  </a:rPr>
                  <a:t>03</a:t>
                </a:r>
                <a:endParaRPr lang="zh-CN" altLang="en-US" sz="1500" dirty="0">
                  <a:solidFill>
                    <a:prstClr val="white"/>
                  </a:solidFill>
                  <a:latin typeface="微软雅黑" panose="020B0503020204020204" pitchFamily="34" charset="-122"/>
                  <a:ea typeface="微软雅黑" panose="020B0503020204020204" pitchFamily="34" charset="-122"/>
                </a:endParaRPr>
              </a:p>
            </p:txBody>
          </p:sp>
        </p:grpSp>
      </p:grpSp>
      <p:sp>
        <p:nvSpPr>
          <p:cNvPr id="250" name="TextBox 249"/>
          <p:cNvSpPr txBox="1"/>
          <p:nvPr/>
        </p:nvSpPr>
        <p:spPr>
          <a:xfrm>
            <a:off x="4280609" y="2807402"/>
            <a:ext cx="4983480" cy="460375"/>
          </a:xfrm>
          <a:prstGeom prst="rect">
            <a:avLst/>
          </a:prstGeom>
          <a:noFill/>
        </p:spPr>
        <p:txBody>
          <a:bodyPr wrap="none" rtlCol="0">
            <a:spAutoFit/>
          </a:bodyPr>
          <a:lstStyle>
            <a:defPPr>
              <a:defRPr lang="zh-CN"/>
            </a:defPPr>
            <a:lvl1pPr defTabSz="914400">
              <a:defRPr sz="2400" spc="300">
                <a:solidFill>
                  <a:srgbClr val="292929"/>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stStyle>
          <a:p>
            <a:pPr algn="l"/>
            <a:r>
              <a:rPr lang="zh-CN" altLang="en-US" dirty="0"/>
              <a:t>设计深层问题，激发探究思维。</a:t>
            </a:r>
          </a:p>
        </p:txBody>
      </p:sp>
      <p:grpSp>
        <p:nvGrpSpPr>
          <p:cNvPr id="258" name="淘宝店chenying0907出品 257"/>
          <p:cNvGrpSpPr/>
          <p:nvPr/>
        </p:nvGrpSpPr>
        <p:grpSpPr>
          <a:xfrm>
            <a:off x="3370596" y="3482743"/>
            <a:ext cx="910013" cy="360000"/>
            <a:chOff x="4935715" y="1778260"/>
            <a:chExt cx="910013" cy="360000"/>
          </a:xfrm>
        </p:grpSpPr>
        <p:cxnSp>
          <p:nvCxnSpPr>
            <p:cNvPr id="260" name="淘宝店chenying0907出品 259"/>
            <p:cNvCxnSpPr/>
            <p:nvPr/>
          </p:nvCxnSpPr>
          <p:spPr>
            <a:xfrm>
              <a:off x="5845728" y="1778260"/>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261" name="淘宝店chenying0907出品 260"/>
            <p:cNvGrpSpPr/>
            <p:nvPr/>
          </p:nvGrpSpPr>
          <p:grpSpPr>
            <a:xfrm>
              <a:off x="4935715" y="1780963"/>
              <a:ext cx="822743" cy="354595"/>
              <a:chOff x="6225354" y="2411080"/>
              <a:chExt cx="1096990" cy="472793"/>
            </a:xfrm>
          </p:grpSpPr>
          <p:grpSp>
            <p:nvGrpSpPr>
              <p:cNvPr id="262" name="淘宝店chenying0907出品 261"/>
              <p:cNvGrpSpPr/>
              <p:nvPr/>
            </p:nvGrpSpPr>
            <p:grpSpPr>
              <a:xfrm>
                <a:off x="6225354" y="2411080"/>
                <a:ext cx="1096990" cy="472793"/>
                <a:chOff x="2207939" y="2018653"/>
                <a:chExt cx="6978844" cy="1220496"/>
              </a:xfrm>
            </p:grpSpPr>
            <p:sp>
              <p:nvSpPr>
                <p:cNvPr id="264" name="圆角淘宝店chenying0907出品 263"/>
                <p:cNvSpPr/>
                <p:nvPr/>
              </p:nvSpPr>
              <p:spPr>
                <a:xfrm>
                  <a:off x="2207939" y="2018653"/>
                  <a:ext cx="6978844" cy="1220496"/>
                </a:xfrm>
                <a:prstGeom prst="roundRect">
                  <a:avLst>
                    <a:gd name="adj" fmla="val 50000"/>
                  </a:avLst>
                </a:prstGeom>
                <a:solidFill>
                  <a:schemeClr val="accent4"/>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65" name="圆角淘宝店chenying0907出品 264"/>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sp>
            <p:nvSpPr>
              <p:cNvPr id="263" name="淘宝店chenying0907出品 262"/>
              <p:cNvSpPr/>
              <p:nvPr/>
            </p:nvSpPr>
            <p:spPr>
              <a:xfrm>
                <a:off x="6721166" y="2447877"/>
                <a:ext cx="588194" cy="430886"/>
              </a:xfrm>
              <a:prstGeom prst="rect">
                <a:avLst/>
              </a:prstGeom>
            </p:spPr>
            <p:txBody>
              <a:bodyPr wrap="none">
                <a:spAutoFit/>
              </a:bodyPr>
              <a:lstStyle/>
              <a:p>
                <a:pPr algn="ctr" defTabSz="914400"/>
                <a:r>
                  <a:rPr lang="en-US" altLang="zh-CN" sz="1500" spc="75" dirty="0" smtClean="0">
                    <a:solidFill>
                      <a:prstClr val="white"/>
                    </a:solidFill>
                    <a:latin typeface="微软雅黑" panose="020B0503020204020204" pitchFamily="34" charset="-122"/>
                    <a:ea typeface="微软雅黑" panose="020B0503020204020204" pitchFamily="34" charset="-122"/>
                  </a:rPr>
                  <a:t>04</a:t>
                </a:r>
                <a:endParaRPr lang="zh-CN" altLang="en-US" sz="1500" dirty="0">
                  <a:solidFill>
                    <a:prstClr val="white"/>
                  </a:solidFill>
                  <a:latin typeface="微软雅黑" panose="020B0503020204020204" pitchFamily="34" charset="-122"/>
                  <a:ea typeface="微软雅黑" panose="020B0503020204020204" pitchFamily="34" charset="-122"/>
                </a:endParaRPr>
              </a:p>
            </p:txBody>
          </p:sp>
        </p:grpSp>
      </p:grpSp>
      <p:sp>
        <p:nvSpPr>
          <p:cNvPr id="259" name="TextBox 258"/>
          <p:cNvSpPr txBox="1"/>
          <p:nvPr/>
        </p:nvSpPr>
        <p:spPr>
          <a:xfrm>
            <a:off x="4280609" y="3480020"/>
            <a:ext cx="4983480" cy="460375"/>
          </a:xfrm>
          <a:prstGeom prst="rect">
            <a:avLst/>
          </a:prstGeom>
          <a:noFill/>
        </p:spPr>
        <p:txBody>
          <a:bodyPr wrap="none" rtlCol="0">
            <a:spAutoFit/>
          </a:bodyPr>
          <a:lstStyle>
            <a:defPPr>
              <a:defRPr lang="zh-CN"/>
            </a:defPPr>
            <a:lvl1pPr defTabSz="914400">
              <a:defRPr sz="2400" spc="300">
                <a:solidFill>
                  <a:srgbClr val="292929"/>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stStyle>
          <a:p>
            <a:pPr algn="l"/>
            <a:r>
              <a:rPr lang="zh-CN" altLang="en-US" dirty="0"/>
              <a:t>开展合作探究，强化迁移应用。</a:t>
            </a:r>
          </a:p>
        </p:txBody>
      </p:sp>
      <p:grpSp>
        <p:nvGrpSpPr>
          <p:cNvPr id="267" name="淘宝店chenying0907出品 266"/>
          <p:cNvGrpSpPr/>
          <p:nvPr/>
        </p:nvGrpSpPr>
        <p:grpSpPr>
          <a:xfrm>
            <a:off x="3370596" y="4146355"/>
            <a:ext cx="910013" cy="360000"/>
            <a:chOff x="4935715" y="1778260"/>
            <a:chExt cx="910013" cy="360000"/>
          </a:xfrm>
        </p:grpSpPr>
        <p:cxnSp>
          <p:nvCxnSpPr>
            <p:cNvPr id="269" name="淘宝店chenying0907出品 268"/>
            <p:cNvCxnSpPr/>
            <p:nvPr/>
          </p:nvCxnSpPr>
          <p:spPr>
            <a:xfrm>
              <a:off x="5845728" y="1778260"/>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270" name="淘宝店chenying0907出品 269"/>
            <p:cNvGrpSpPr/>
            <p:nvPr/>
          </p:nvGrpSpPr>
          <p:grpSpPr>
            <a:xfrm>
              <a:off x="4935715" y="1780963"/>
              <a:ext cx="822743" cy="354595"/>
              <a:chOff x="6225354" y="2411080"/>
              <a:chExt cx="1096990" cy="472793"/>
            </a:xfrm>
          </p:grpSpPr>
          <p:grpSp>
            <p:nvGrpSpPr>
              <p:cNvPr id="271" name="淘宝店chenying0907出品 270"/>
              <p:cNvGrpSpPr/>
              <p:nvPr/>
            </p:nvGrpSpPr>
            <p:grpSpPr>
              <a:xfrm>
                <a:off x="6225354" y="2411080"/>
                <a:ext cx="1096990" cy="472793"/>
                <a:chOff x="2207939" y="2018653"/>
                <a:chExt cx="6978844" cy="1220496"/>
              </a:xfrm>
            </p:grpSpPr>
            <p:sp>
              <p:nvSpPr>
                <p:cNvPr id="273" name="圆角淘宝店chenying0907出品 272"/>
                <p:cNvSpPr/>
                <p:nvPr/>
              </p:nvSpPr>
              <p:spPr>
                <a:xfrm>
                  <a:off x="2207939" y="2018653"/>
                  <a:ext cx="6978844" cy="1220496"/>
                </a:xfrm>
                <a:prstGeom prst="roundRect">
                  <a:avLst>
                    <a:gd name="adj" fmla="val 50000"/>
                  </a:avLst>
                </a:prstGeom>
                <a:solidFill>
                  <a:schemeClr val="accent5"/>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74" name="圆角淘宝店chenying0907出品 273"/>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sp>
            <p:nvSpPr>
              <p:cNvPr id="272" name="淘宝店chenying0907出品 271"/>
              <p:cNvSpPr/>
              <p:nvPr/>
            </p:nvSpPr>
            <p:spPr>
              <a:xfrm>
                <a:off x="6721166" y="2447877"/>
                <a:ext cx="588194" cy="430886"/>
              </a:xfrm>
              <a:prstGeom prst="rect">
                <a:avLst/>
              </a:prstGeom>
            </p:spPr>
            <p:txBody>
              <a:bodyPr wrap="none">
                <a:spAutoFit/>
              </a:bodyPr>
              <a:lstStyle/>
              <a:p>
                <a:pPr algn="ctr" defTabSz="914400"/>
                <a:r>
                  <a:rPr lang="en-US" altLang="zh-CN" sz="1500" spc="75" dirty="0" smtClean="0">
                    <a:solidFill>
                      <a:prstClr val="white"/>
                    </a:solidFill>
                    <a:latin typeface="微软雅黑" panose="020B0503020204020204" pitchFamily="34" charset="-122"/>
                    <a:ea typeface="微软雅黑" panose="020B0503020204020204" pitchFamily="34" charset="-122"/>
                  </a:rPr>
                  <a:t>05</a:t>
                </a:r>
                <a:endParaRPr lang="zh-CN" altLang="en-US" sz="1500" dirty="0">
                  <a:solidFill>
                    <a:prstClr val="white"/>
                  </a:solidFill>
                  <a:latin typeface="微软雅黑" panose="020B0503020204020204" pitchFamily="34" charset="-122"/>
                  <a:ea typeface="微软雅黑" panose="020B0503020204020204" pitchFamily="34" charset="-122"/>
                </a:endParaRPr>
              </a:p>
            </p:txBody>
          </p:sp>
        </p:grpSp>
      </p:grpSp>
      <p:sp>
        <p:nvSpPr>
          <p:cNvPr id="268" name="TextBox 267"/>
          <p:cNvSpPr txBox="1"/>
          <p:nvPr/>
        </p:nvSpPr>
        <p:spPr>
          <a:xfrm>
            <a:off x="4280609" y="4107405"/>
            <a:ext cx="4983480" cy="460375"/>
          </a:xfrm>
          <a:prstGeom prst="rect">
            <a:avLst/>
          </a:prstGeom>
          <a:noFill/>
        </p:spPr>
        <p:txBody>
          <a:bodyPr wrap="none" rtlCol="0">
            <a:spAutoFit/>
          </a:bodyPr>
          <a:lstStyle>
            <a:defPPr>
              <a:defRPr lang="zh-CN"/>
            </a:defPPr>
            <a:lvl1pPr defTabSz="914400">
              <a:defRPr sz="2400" spc="300">
                <a:solidFill>
                  <a:srgbClr val="292929"/>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stStyle>
          <a:p>
            <a:pPr algn="l"/>
            <a:r>
              <a:rPr lang="zh-CN" altLang="en-US" dirty="0"/>
              <a:t>引导反思评价，提升核心素养。</a:t>
            </a:r>
          </a:p>
        </p:txBody>
      </p:sp>
      <p:sp>
        <p:nvSpPr>
          <p:cNvPr id="276" name="淘宝店chenying0907出品 275"/>
          <p:cNvSpPr/>
          <p:nvPr/>
        </p:nvSpPr>
        <p:spPr>
          <a:xfrm>
            <a:off x="526594" y="3274964"/>
            <a:ext cx="343991" cy="343991"/>
          </a:xfrm>
          <a:prstGeom prst="ellipse">
            <a:avLst/>
          </a:prstGeom>
          <a:gradFill flip="none" rotWithShape="1">
            <a:gsLst>
              <a:gs pos="0">
                <a:schemeClr val="bg1"/>
              </a:gs>
              <a:gs pos="36000">
                <a:schemeClr val="bg1"/>
              </a:gs>
              <a:gs pos="100000">
                <a:srgbClr val="C7C7C7"/>
              </a:gs>
            </a:gsLst>
            <a:lin ang="13500000" scaled="1"/>
            <a:tileRect/>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168" name="淘宝店chenying0907出品 167"/>
          <p:cNvGrpSpPr/>
          <p:nvPr/>
        </p:nvGrpSpPr>
        <p:grpSpPr>
          <a:xfrm>
            <a:off x="1350727" y="1895669"/>
            <a:ext cx="1898593" cy="2228376"/>
            <a:chOff x="3706622" y="1702991"/>
            <a:chExt cx="2056861" cy="2632003"/>
          </a:xfrm>
        </p:grpSpPr>
        <p:sp>
          <p:nvSpPr>
            <p:cNvPr id="169" name="淘宝店chenying0907出品 168"/>
            <p:cNvSpPr/>
            <p:nvPr/>
          </p:nvSpPr>
          <p:spPr>
            <a:xfrm>
              <a:off x="3706622" y="1735827"/>
              <a:ext cx="1730756" cy="1730756"/>
            </a:xfrm>
            <a:prstGeom prst="ellipse">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368300" dist="139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prstClr val="white"/>
                </a:solidFill>
              </a:endParaRPr>
            </a:p>
          </p:txBody>
        </p:sp>
        <p:sp>
          <p:nvSpPr>
            <p:cNvPr id="170" name="圆角淘宝店chenying0907出品 169"/>
            <p:cNvSpPr/>
            <p:nvPr/>
          </p:nvSpPr>
          <p:spPr>
            <a:xfrm rot="2700000">
              <a:off x="3664932" y="2236443"/>
              <a:ext cx="2632003" cy="1565099"/>
            </a:xfrm>
            <a:prstGeom prst="roundRect">
              <a:avLst>
                <a:gd name="adj" fmla="val 50000"/>
              </a:avLst>
            </a:prstGeom>
            <a:gradFill>
              <a:gsLst>
                <a:gs pos="0">
                  <a:schemeClr val="tx1">
                    <a:alpha val="40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dirty="0">
                <a:solidFill>
                  <a:prstClr val="white"/>
                </a:solidFill>
              </a:endParaRPr>
            </a:p>
          </p:txBody>
        </p:sp>
        <p:sp>
          <p:nvSpPr>
            <p:cNvPr id="171" name="淘宝店chenying0907出品 170"/>
            <p:cNvSpPr/>
            <p:nvPr/>
          </p:nvSpPr>
          <p:spPr>
            <a:xfrm>
              <a:off x="3841081" y="1870286"/>
              <a:ext cx="1461839" cy="1461839"/>
            </a:xfrm>
            <a:prstGeom prst="ellipse">
              <a:avLst/>
            </a:prstGeom>
            <a:gradFill>
              <a:gsLst>
                <a:gs pos="0">
                  <a:schemeClr val="bg1"/>
                </a:gs>
                <a:gs pos="100000">
                  <a:schemeClr val="bg1">
                    <a:lumMod val="75000"/>
                  </a:schemeClr>
                </a:gs>
              </a:gsLst>
              <a:lin ang="2700000" scaled="1"/>
            </a:gradFill>
            <a:ln>
              <a:noFill/>
            </a:ln>
            <a:effectLst>
              <a:outerShdw blurRad="3048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a:solidFill>
                  <a:prstClr val="white"/>
                </a:solidFill>
              </a:endParaRPr>
            </a:p>
          </p:txBody>
        </p:sp>
        <p:sp>
          <p:nvSpPr>
            <p:cNvPr id="181" name="淘宝店chenying0907出品 44"/>
            <p:cNvSpPr/>
            <p:nvPr/>
          </p:nvSpPr>
          <p:spPr bwMode="auto">
            <a:xfrm>
              <a:off x="5234245" y="2786297"/>
              <a:ext cx="12959" cy="18514"/>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solidFill>
              <a:schemeClr val="bg1">
                <a:lumMod val="65000"/>
                <a:alpha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TextBox 41"/>
          <p:cNvSpPr txBox="1"/>
          <p:nvPr/>
        </p:nvSpPr>
        <p:spPr>
          <a:xfrm>
            <a:off x="1763835" y="2227124"/>
            <a:ext cx="868680" cy="829945"/>
          </a:xfrm>
          <a:prstGeom prst="rect">
            <a:avLst/>
          </a:prstGeom>
          <a:noFill/>
        </p:spPr>
        <p:txBody>
          <a:bodyPr wrap="none" rtlCol="0">
            <a:spAutoFit/>
          </a:bodyPr>
          <a:lstStyle/>
          <a:p>
            <a:pPr defTabSz="914400"/>
            <a:r>
              <a:rPr lang="zh-CN" altLang="en-US" sz="2400" b="1" spc="300" dirty="0" smtClean="0">
                <a:solidFill>
                  <a:srgbClr val="C00000"/>
                </a:solidFill>
                <a:latin typeface="微软雅黑" panose="020B0503020204020204" pitchFamily="34" charset="-122"/>
                <a:ea typeface="微软雅黑" panose="020B0503020204020204" pitchFamily="34" charset="-122"/>
              </a:rPr>
              <a:t>实施</a:t>
            </a:r>
          </a:p>
          <a:p>
            <a:pPr defTabSz="914400"/>
            <a:r>
              <a:rPr lang="zh-CN" altLang="en-US" sz="2400" b="1" spc="300" dirty="0" smtClean="0">
                <a:solidFill>
                  <a:srgbClr val="C00000"/>
                </a:solidFill>
                <a:latin typeface="微软雅黑" panose="020B0503020204020204" pitchFamily="34" charset="-122"/>
                <a:ea typeface="微软雅黑" panose="020B0503020204020204" pitchFamily="34" charset="-122"/>
              </a:rPr>
              <a:t>策略</a:t>
            </a:r>
          </a:p>
        </p:txBody>
      </p:sp>
      <p:grpSp>
        <p:nvGrpSpPr>
          <p:cNvPr id="54" name="淘宝店chenying0907出品 11"/>
          <p:cNvGrpSpPr/>
          <p:nvPr/>
        </p:nvGrpSpPr>
        <p:grpSpPr>
          <a:xfrm>
            <a:off x="485251" y="131316"/>
            <a:ext cx="532098" cy="691515"/>
            <a:chOff x="5614910" y="602315"/>
            <a:chExt cx="860050" cy="1117721"/>
          </a:xfrm>
        </p:grpSpPr>
        <p:sp>
          <p:nvSpPr>
            <p:cNvPr id="55"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56" name="淘宝店chenying0907出品 70"/>
            <p:cNvGrpSpPr/>
            <p:nvPr/>
          </p:nvGrpSpPr>
          <p:grpSpPr>
            <a:xfrm>
              <a:off x="5617685" y="602315"/>
              <a:ext cx="829310" cy="1117721"/>
              <a:chOff x="5519676" y="572287"/>
              <a:chExt cx="829310" cy="1117721"/>
            </a:xfrm>
          </p:grpSpPr>
          <p:sp>
            <p:nvSpPr>
              <p:cNvPr id="57"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四</a:t>
                </a:r>
              </a:p>
            </p:txBody>
          </p:sp>
        </p:grpSp>
      </p:grpSp>
      <p:sp>
        <p:nvSpPr>
          <p:cNvPr id="11" name="淘宝店chenying0907出品 10"/>
          <p:cNvSpPr/>
          <p:nvPr/>
        </p:nvSpPr>
        <p:spPr>
          <a:xfrm>
            <a:off x="1024494" y="292407"/>
            <a:ext cx="8055610" cy="397510"/>
          </a:xfrm>
          <a:prstGeom prst="rect">
            <a:avLst/>
          </a:prstGeom>
        </p:spPr>
        <p:txBody>
          <a:bodyPr wrap="none" lIns="91423" tIns="45711" rIns="91423" bIns="45711">
            <a:spAutoFit/>
          </a:bodyPr>
          <a:lstStyle/>
          <a:p>
            <a:pPr algn="l"/>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初步形成指向小学英语核心素养的课堂“深度学习”实践范式及策略。</a:t>
            </a:r>
          </a:p>
        </p:txBody>
      </p:sp>
      <p:sp>
        <p:nvSpPr>
          <p:cNvPr id="7" name="文本框 6"/>
          <p:cNvSpPr txBox="1"/>
          <p:nvPr/>
        </p:nvSpPr>
        <p:spPr>
          <a:xfrm>
            <a:off x="1115695" y="743585"/>
            <a:ext cx="7682230" cy="39878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 </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初步形成</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指向小学英语核心素养的课堂</a:t>
            </a:r>
            <a:r>
              <a:rPr lang="en-US" altLang="zh-CN"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深度学习</a:t>
            </a:r>
            <a:r>
              <a:rPr lang="en-US" altLang="zh-CN"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推进策略</a:t>
            </a:r>
          </a:p>
        </p:txBody>
      </p:sp>
    </p:spTree>
    <p:custDataLst>
      <p:tags r:id="rId1"/>
    </p:custDataLst>
  </p:cSld>
  <p:clrMapOvr>
    <a:masterClrMapping/>
  </p:clrMapOvr>
  <p:transition spd="slow" advTm="583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4" presetClass="entr" presetSubtype="16" fill="hold" grpId="0" nodeType="after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box(in)">
                                      <p:cBhvr>
                                        <p:cTn id="17" dur="1000"/>
                                        <p:tgtEl>
                                          <p:spTgt spid="7"/>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p:cTn id="21" dur="1000"/>
                                        <p:tgtEl>
                                          <p:spTgt spid="168"/>
                                        </p:tgtEl>
                                      </p:cBhvr>
                                    </p:animEffect>
                                    <p:anim calcmode="lin" valueType="num">
                                      <p:cBhvr>
                                        <p:cTn id="22" dur="1000" fill="hold"/>
                                        <p:tgtEl>
                                          <p:spTgt spid="168"/>
                                        </p:tgtEl>
                                        <p:attrNameLst>
                                          <p:attrName>ppt_x</p:attrName>
                                        </p:attrNameLst>
                                      </p:cBhvr>
                                      <p:tavLst>
                                        <p:tav tm="0">
                                          <p:val>
                                            <p:strVal val="#ppt_x"/>
                                          </p:val>
                                        </p:tav>
                                        <p:tav tm="100000">
                                          <p:val>
                                            <p:strVal val="#ppt_x"/>
                                          </p:val>
                                        </p:tav>
                                      </p:tavLst>
                                    </p:anim>
                                    <p:anim calcmode="lin" valueType="num">
                                      <p:cBhvr>
                                        <p:cTn id="23" dur="1000" fill="hold"/>
                                        <p:tgtEl>
                                          <p:spTgt spid="168"/>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3" presetClass="entr" presetSubtype="528" fill="hold" grpId="0" nodeType="afterEffect">
                                  <p:stCondLst>
                                    <p:cond delay="0"/>
                                  </p:stCondLst>
                                  <p:childTnLst>
                                    <p:set>
                                      <p:cBhvr>
                                        <p:cTn id="26" dur="1" fill="hold">
                                          <p:stCondLst>
                                            <p:cond delay="0"/>
                                          </p:stCondLst>
                                        </p:cTn>
                                        <p:tgtEl>
                                          <p:spTgt spid="276"/>
                                        </p:tgtEl>
                                        <p:attrNameLst>
                                          <p:attrName>style.visibility</p:attrName>
                                        </p:attrNameLst>
                                      </p:cBhvr>
                                      <p:to>
                                        <p:strVal val="visible"/>
                                      </p:to>
                                    </p:set>
                                    <p:anim calcmode="lin" valueType="num">
                                      <p:cBhvr>
                                        <p:cTn id="27" dur="500" fill="hold"/>
                                        <p:tgtEl>
                                          <p:spTgt spid="276"/>
                                        </p:tgtEl>
                                        <p:attrNameLst>
                                          <p:attrName>ppt_w</p:attrName>
                                        </p:attrNameLst>
                                      </p:cBhvr>
                                      <p:tavLst>
                                        <p:tav tm="0">
                                          <p:val>
                                            <p:fltVal val="0"/>
                                          </p:val>
                                        </p:tav>
                                        <p:tav tm="100000">
                                          <p:val>
                                            <p:strVal val="#ppt_w"/>
                                          </p:val>
                                        </p:tav>
                                      </p:tavLst>
                                    </p:anim>
                                    <p:anim calcmode="lin" valueType="num">
                                      <p:cBhvr>
                                        <p:cTn id="28" dur="500" fill="hold"/>
                                        <p:tgtEl>
                                          <p:spTgt spid="276"/>
                                        </p:tgtEl>
                                        <p:attrNameLst>
                                          <p:attrName>ppt_h</p:attrName>
                                        </p:attrNameLst>
                                      </p:cBhvr>
                                      <p:tavLst>
                                        <p:tav tm="0">
                                          <p:val>
                                            <p:fltVal val="0"/>
                                          </p:val>
                                        </p:tav>
                                        <p:tav tm="100000">
                                          <p:val>
                                            <p:strVal val="#ppt_h"/>
                                          </p:val>
                                        </p:tav>
                                      </p:tavLst>
                                    </p:anim>
                                    <p:anim calcmode="lin" valueType="num">
                                      <p:cBhvr>
                                        <p:cTn id="29" dur="500" fill="hold"/>
                                        <p:tgtEl>
                                          <p:spTgt spid="276"/>
                                        </p:tgtEl>
                                        <p:attrNameLst>
                                          <p:attrName>ppt_x</p:attrName>
                                        </p:attrNameLst>
                                      </p:cBhvr>
                                      <p:tavLst>
                                        <p:tav tm="0">
                                          <p:val>
                                            <p:fltVal val="0.5"/>
                                          </p:val>
                                        </p:tav>
                                        <p:tav tm="100000">
                                          <p:val>
                                            <p:strVal val="#ppt_x"/>
                                          </p:val>
                                        </p:tav>
                                      </p:tavLst>
                                    </p:anim>
                                    <p:anim calcmode="lin" valueType="num">
                                      <p:cBhvr>
                                        <p:cTn id="30" dur="500" fill="hold"/>
                                        <p:tgtEl>
                                          <p:spTgt spid="276"/>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200"/>
                                  </p:stCondLst>
                                  <p:childTnLst>
                                    <p:set>
                                      <p:cBhvr>
                                        <p:cTn id="32" dur="1" fill="hold">
                                          <p:stCondLst>
                                            <p:cond delay="0"/>
                                          </p:stCondLst>
                                        </p:cTn>
                                        <p:tgtEl>
                                          <p:spTgt spid="183"/>
                                        </p:tgtEl>
                                        <p:attrNameLst>
                                          <p:attrName>style.visibility</p:attrName>
                                        </p:attrNameLst>
                                      </p:cBhvr>
                                      <p:to>
                                        <p:strVal val="visible"/>
                                      </p:to>
                                    </p:set>
                                    <p:anim calcmode="lin" valueType="num">
                                      <p:cBhvr>
                                        <p:cTn id="33" dur="500" fill="hold"/>
                                        <p:tgtEl>
                                          <p:spTgt spid="183"/>
                                        </p:tgtEl>
                                        <p:attrNameLst>
                                          <p:attrName>ppt_w</p:attrName>
                                        </p:attrNameLst>
                                      </p:cBhvr>
                                      <p:tavLst>
                                        <p:tav tm="0">
                                          <p:val>
                                            <p:fltVal val="0"/>
                                          </p:val>
                                        </p:tav>
                                        <p:tav tm="100000">
                                          <p:val>
                                            <p:strVal val="#ppt_w"/>
                                          </p:val>
                                        </p:tav>
                                      </p:tavLst>
                                    </p:anim>
                                    <p:anim calcmode="lin" valueType="num">
                                      <p:cBhvr>
                                        <p:cTn id="34" dur="500" fill="hold"/>
                                        <p:tgtEl>
                                          <p:spTgt spid="183"/>
                                        </p:tgtEl>
                                        <p:attrNameLst>
                                          <p:attrName>ppt_h</p:attrName>
                                        </p:attrNameLst>
                                      </p:cBhvr>
                                      <p:tavLst>
                                        <p:tav tm="0">
                                          <p:val>
                                            <p:fltVal val="0"/>
                                          </p:val>
                                        </p:tav>
                                        <p:tav tm="100000">
                                          <p:val>
                                            <p:strVal val="#ppt_h"/>
                                          </p:val>
                                        </p:tav>
                                      </p:tavLst>
                                    </p:anim>
                                    <p:anim calcmode="lin" valueType="num">
                                      <p:cBhvr>
                                        <p:cTn id="35" dur="500" fill="hold"/>
                                        <p:tgtEl>
                                          <p:spTgt spid="183"/>
                                        </p:tgtEl>
                                        <p:attrNameLst>
                                          <p:attrName>ppt_x</p:attrName>
                                        </p:attrNameLst>
                                      </p:cBhvr>
                                      <p:tavLst>
                                        <p:tav tm="0">
                                          <p:val>
                                            <p:fltVal val="0.5"/>
                                          </p:val>
                                        </p:tav>
                                        <p:tav tm="100000">
                                          <p:val>
                                            <p:strVal val="#ppt_x"/>
                                          </p:val>
                                        </p:tav>
                                      </p:tavLst>
                                    </p:anim>
                                    <p:anim calcmode="lin" valueType="num">
                                      <p:cBhvr>
                                        <p:cTn id="36" dur="500" fill="hold"/>
                                        <p:tgtEl>
                                          <p:spTgt spid="183"/>
                                        </p:tgtEl>
                                        <p:attrNameLst>
                                          <p:attrName>ppt_y</p:attrName>
                                        </p:attrNameLst>
                                      </p:cBhvr>
                                      <p:tavLst>
                                        <p:tav tm="0">
                                          <p:val>
                                            <p:fltVal val="0.5"/>
                                          </p:val>
                                        </p:tav>
                                        <p:tav tm="100000">
                                          <p:val>
                                            <p:strVal val="#ppt_y"/>
                                          </p:val>
                                        </p:tav>
                                      </p:tavLst>
                                    </p:anim>
                                  </p:childTnLst>
                                </p:cTn>
                              </p:par>
                              <p:par>
                                <p:cTn id="37" presetID="23" presetClass="entr" presetSubtype="528" fill="hold" grpId="0" nodeType="withEffect">
                                  <p:stCondLst>
                                    <p:cond delay="400"/>
                                  </p:stCondLst>
                                  <p:childTnLst>
                                    <p:set>
                                      <p:cBhvr>
                                        <p:cTn id="38" dur="1" fill="hold">
                                          <p:stCondLst>
                                            <p:cond delay="0"/>
                                          </p:stCondLst>
                                        </p:cTn>
                                        <p:tgtEl>
                                          <p:spTgt spid="182"/>
                                        </p:tgtEl>
                                        <p:attrNameLst>
                                          <p:attrName>style.visibility</p:attrName>
                                        </p:attrNameLst>
                                      </p:cBhvr>
                                      <p:to>
                                        <p:strVal val="visible"/>
                                      </p:to>
                                    </p:set>
                                    <p:anim calcmode="lin" valueType="num">
                                      <p:cBhvr>
                                        <p:cTn id="39" dur="500" fill="hold"/>
                                        <p:tgtEl>
                                          <p:spTgt spid="182"/>
                                        </p:tgtEl>
                                        <p:attrNameLst>
                                          <p:attrName>ppt_w</p:attrName>
                                        </p:attrNameLst>
                                      </p:cBhvr>
                                      <p:tavLst>
                                        <p:tav tm="0">
                                          <p:val>
                                            <p:fltVal val="0"/>
                                          </p:val>
                                        </p:tav>
                                        <p:tav tm="100000">
                                          <p:val>
                                            <p:strVal val="#ppt_w"/>
                                          </p:val>
                                        </p:tav>
                                      </p:tavLst>
                                    </p:anim>
                                    <p:anim calcmode="lin" valueType="num">
                                      <p:cBhvr>
                                        <p:cTn id="40" dur="500" fill="hold"/>
                                        <p:tgtEl>
                                          <p:spTgt spid="182"/>
                                        </p:tgtEl>
                                        <p:attrNameLst>
                                          <p:attrName>ppt_h</p:attrName>
                                        </p:attrNameLst>
                                      </p:cBhvr>
                                      <p:tavLst>
                                        <p:tav tm="0">
                                          <p:val>
                                            <p:fltVal val="0"/>
                                          </p:val>
                                        </p:tav>
                                        <p:tav tm="100000">
                                          <p:val>
                                            <p:strVal val="#ppt_h"/>
                                          </p:val>
                                        </p:tav>
                                      </p:tavLst>
                                    </p:anim>
                                    <p:anim calcmode="lin" valueType="num">
                                      <p:cBhvr>
                                        <p:cTn id="41" dur="500" fill="hold"/>
                                        <p:tgtEl>
                                          <p:spTgt spid="182"/>
                                        </p:tgtEl>
                                        <p:attrNameLst>
                                          <p:attrName>ppt_x</p:attrName>
                                        </p:attrNameLst>
                                      </p:cBhvr>
                                      <p:tavLst>
                                        <p:tav tm="0">
                                          <p:val>
                                            <p:fltVal val="0.5"/>
                                          </p:val>
                                        </p:tav>
                                        <p:tav tm="100000">
                                          <p:val>
                                            <p:strVal val="#ppt_x"/>
                                          </p:val>
                                        </p:tav>
                                      </p:tavLst>
                                    </p:anim>
                                    <p:anim calcmode="lin" valueType="num">
                                      <p:cBhvr>
                                        <p:cTn id="42" dur="500" fill="hold"/>
                                        <p:tgtEl>
                                          <p:spTgt spid="182"/>
                                        </p:tgtEl>
                                        <p:attrNameLst>
                                          <p:attrName>ppt_y</p:attrName>
                                        </p:attrNameLst>
                                      </p:cBhvr>
                                      <p:tavLst>
                                        <p:tav tm="0">
                                          <p:val>
                                            <p:fltVal val="0.5"/>
                                          </p:val>
                                        </p:tav>
                                        <p:tav tm="100000">
                                          <p:val>
                                            <p:strVal val="#ppt_y"/>
                                          </p:val>
                                        </p:tav>
                                      </p:tavLst>
                                    </p:anim>
                                  </p:childTnLst>
                                </p:cTn>
                              </p:par>
                              <p:par>
                                <p:cTn id="43" presetID="23" presetClass="entr" presetSubtype="528" fill="hold" grpId="0" nodeType="withEffect">
                                  <p:stCondLst>
                                    <p:cond delay="600"/>
                                  </p:stCondLst>
                                  <p:childTnLst>
                                    <p:set>
                                      <p:cBhvr>
                                        <p:cTn id="44" dur="1" fill="hold">
                                          <p:stCondLst>
                                            <p:cond delay="0"/>
                                          </p:stCondLst>
                                        </p:cTn>
                                        <p:tgtEl>
                                          <p:spTgt spid="184"/>
                                        </p:tgtEl>
                                        <p:attrNameLst>
                                          <p:attrName>style.visibility</p:attrName>
                                        </p:attrNameLst>
                                      </p:cBhvr>
                                      <p:to>
                                        <p:strVal val="visible"/>
                                      </p:to>
                                    </p:set>
                                    <p:anim calcmode="lin" valueType="num">
                                      <p:cBhvr>
                                        <p:cTn id="45" dur="500" fill="hold"/>
                                        <p:tgtEl>
                                          <p:spTgt spid="184"/>
                                        </p:tgtEl>
                                        <p:attrNameLst>
                                          <p:attrName>ppt_w</p:attrName>
                                        </p:attrNameLst>
                                      </p:cBhvr>
                                      <p:tavLst>
                                        <p:tav tm="0">
                                          <p:val>
                                            <p:fltVal val="0"/>
                                          </p:val>
                                        </p:tav>
                                        <p:tav tm="100000">
                                          <p:val>
                                            <p:strVal val="#ppt_w"/>
                                          </p:val>
                                        </p:tav>
                                      </p:tavLst>
                                    </p:anim>
                                    <p:anim calcmode="lin" valueType="num">
                                      <p:cBhvr>
                                        <p:cTn id="46" dur="500" fill="hold"/>
                                        <p:tgtEl>
                                          <p:spTgt spid="184"/>
                                        </p:tgtEl>
                                        <p:attrNameLst>
                                          <p:attrName>ppt_h</p:attrName>
                                        </p:attrNameLst>
                                      </p:cBhvr>
                                      <p:tavLst>
                                        <p:tav tm="0">
                                          <p:val>
                                            <p:fltVal val="0"/>
                                          </p:val>
                                        </p:tav>
                                        <p:tav tm="100000">
                                          <p:val>
                                            <p:strVal val="#ppt_h"/>
                                          </p:val>
                                        </p:tav>
                                      </p:tavLst>
                                    </p:anim>
                                    <p:anim calcmode="lin" valueType="num">
                                      <p:cBhvr>
                                        <p:cTn id="47" dur="500" fill="hold"/>
                                        <p:tgtEl>
                                          <p:spTgt spid="184"/>
                                        </p:tgtEl>
                                        <p:attrNameLst>
                                          <p:attrName>ppt_x</p:attrName>
                                        </p:attrNameLst>
                                      </p:cBhvr>
                                      <p:tavLst>
                                        <p:tav tm="0">
                                          <p:val>
                                            <p:fltVal val="0.5"/>
                                          </p:val>
                                        </p:tav>
                                        <p:tav tm="100000">
                                          <p:val>
                                            <p:strVal val="#ppt_x"/>
                                          </p:val>
                                        </p:tav>
                                      </p:tavLst>
                                    </p:anim>
                                    <p:anim calcmode="lin" valueType="num">
                                      <p:cBhvr>
                                        <p:cTn id="48" dur="500" fill="hold"/>
                                        <p:tgtEl>
                                          <p:spTgt spid="184"/>
                                        </p:tgtEl>
                                        <p:attrNameLst>
                                          <p:attrName>ppt_y</p:attrName>
                                        </p:attrNameLst>
                                      </p:cBhvr>
                                      <p:tavLst>
                                        <p:tav tm="0">
                                          <p:val>
                                            <p:fltVal val="0.5"/>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3" presetClass="entr" presetSubtype="52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 calcmode="lin" valueType="num">
                                      <p:cBhvr>
                                        <p:cTn id="59" dur="500" fill="hold"/>
                                        <p:tgtEl>
                                          <p:spTgt spid="45"/>
                                        </p:tgtEl>
                                        <p:attrNameLst>
                                          <p:attrName>ppt_x</p:attrName>
                                        </p:attrNameLst>
                                      </p:cBhvr>
                                      <p:tavLst>
                                        <p:tav tm="0">
                                          <p:val>
                                            <p:fltVal val="0.5"/>
                                          </p:val>
                                        </p:tav>
                                        <p:tav tm="100000">
                                          <p:val>
                                            <p:strVal val="#ppt_x"/>
                                          </p:val>
                                        </p:tav>
                                      </p:tavLst>
                                    </p:anim>
                                    <p:anim calcmode="lin" valueType="num">
                                      <p:cBhvr>
                                        <p:cTn id="60" dur="500" fill="hold"/>
                                        <p:tgtEl>
                                          <p:spTgt spid="45"/>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200"/>
                                  </p:stCondLst>
                                  <p:childTnLst>
                                    <p:set>
                                      <p:cBhvr>
                                        <p:cTn id="62" dur="1" fill="hold">
                                          <p:stCondLst>
                                            <p:cond delay="0"/>
                                          </p:stCondLst>
                                        </p:cTn>
                                        <p:tgtEl>
                                          <p:spTgt spid="240"/>
                                        </p:tgtEl>
                                        <p:attrNameLst>
                                          <p:attrName>style.visibility</p:attrName>
                                        </p:attrNameLst>
                                      </p:cBhvr>
                                      <p:to>
                                        <p:strVal val="visible"/>
                                      </p:to>
                                    </p:set>
                                    <p:anim calcmode="lin" valueType="num">
                                      <p:cBhvr>
                                        <p:cTn id="63" dur="500" fill="hold"/>
                                        <p:tgtEl>
                                          <p:spTgt spid="240"/>
                                        </p:tgtEl>
                                        <p:attrNameLst>
                                          <p:attrName>ppt_w</p:attrName>
                                        </p:attrNameLst>
                                      </p:cBhvr>
                                      <p:tavLst>
                                        <p:tav tm="0">
                                          <p:val>
                                            <p:fltVal val="0"/>
                                          </p:val>
                                        </p:tav>
                                        <p:tav tm="100000">
                                          <p:val>
                                            <p:strVal val="#ppt_w"/>
                                          </p:val>
                                        </p:tav>
                                      </p:tavLst>
                                    </p:anim>
                                    <p:anim calcmode="lin" valueType="num">
                                      <p:cBhvr>
                                        <p:cTn id="64" dur="500" fill="hold"/>
                                        <p:tgtEl>
                                          <p:spTgt spid="240"/>
                                        </p:tgtEl>
                                        <p:attrNameLst>
                                          <p:attrName>ppt_h</p:attrName>
                                        </p:attrNameLst>
                                      </p:cBhvr>
                                      <p:tavLst>
                                        <p:tav tm="0">
                                          <p:val>
                                            <p:fltVal val="0"/>
                                          </p:val>
                                        </p:tav>
                                        <p:tav tm="100000">
                                          <p:val>
                                            <p:strVal val="#ppt_h"/>
                                          </p:val>
                                        </p:tav>
                                      </p:tavLst>
                                    </p:anim>
                                    <p:anim calcmode="lin" valueType="num">
                                      <p:cBhvr>
                                        <p:cTn id="65" dur="500" fill="hold"/>
                                        <p:tgtEl>
                                          <p:spTgt spid="240"/>
                                        </p:tgtEl>
                                        <p:attrNameLst>
                                          <p:attrName>ppt_x</p:attrName>
                                        </p:attrNameLst>
                                      </p:cBhvr>
                                      <p:tavLst>
                                        <p:tav tm="0">
                                          <p:val>
                                            <p:fltVal val="0.5"/>
                                          </p:val>
                                        </p:tav>
                                        <p:tav tm="100000">
                                          <p:val>
                                            <p:strVal val="#ppt_x"/>
                                          </p:val>
                                        </p:tav>
                                      </p:tavLst>
                                    </p:anim>
                                    <p:anim calcmode="lin" valueType="num">
                                      <p:cBhvr>
                                        <p:cTn id="66" dur="500" fill="hold"/>
                                        <p:tgtEl>
                                          <p:spTgt spid="240"/>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400"/>
                                  </p:stCondLst>
                                  <p:childTnLst>
                                    <p:set>
                                      <p:cBhvr>
                                        <p:cTn id="68" dur="1" fill="hold">
                                          <p:stCondLst>
                                            <p:cond delay="0"/>
                                          </p:stCondLst>
                                        </p:cTn>
                                        <p:tgtEl>
                                          <p:spTgt spid="249"/>
                                        </p:tgtEl>
                                        <p:attrNameLst>
                                          <p:attrName>style.visibility</p:attrName>
                                        </p:attrNameLst>
                                      </p:cBhvr>
                                      <p:to>
                                        <p:strVal val="visible"/>
                                      </p:to>
                                    </p:set>
                                    <p:anim calcmode="lin" valueType="num">
                                      <p:cBhvr>
                                        <p:cTn id="69" dur="500" fill="hold"/>
                                        <p:tgtEl>
                                          <p:spTgt spid="249"/>
                                        </p:tgtEl>
                                        <p:attrNameLst>
                                          <p:attrName>ppt_w</p:attrName>
                                        </p:attrNameLst>
                                      </p:cBhvr>
                                      <p:tavLst>
                                        <p:tav tm="0">
                                          <p:val>
                                            <p:fltVal val="0"/>
                                          </p:val>
                                        </p:tav>
                                        <p:tav tm="100000">
                                          <p:val>
                                            <p:strVal val="#ppt_w"/>
                                          </p:val>
                                        </p:tav>
                                      </p:tavLst>
                                    </p:anim>
                                    <p:anim calcmode="lin" valueType="num">
                                      <p:cBhvr>
                                        <p:cTn id="70" dur="500" fill="hold"/>
                                        <p:tgtEl>
                                          <p:spTgt spid="249"/>
                                        </p:tgtEl>
                                        <p:attrNameLst>
                                          <p:attrName>ppt_h</p:attrName>
                                        </p:attrNameLst>
                                      </p:cBhvr>
                                      <p:tavLst>
                                        <p:tav tm="0">
                                          <p:val>
                                            <p:fltVal val="0"/>
                                          </p:val>
                                        </p:tav>
                                        <p:tav tm="100000">
                                          <p:val>
                                            <p:strVal val="#ppt_h"/>
                                          </p:val>
                                        </p:tav>
                                      </p:tavLst>
                                    </p:anim>
                                    <p:anim calcmode="lin" valueType="num">
                                      <p:cBhvr>
                                        <p:cTn id="71" dur="500" fill="hold"/>
                                        <p:tgtEl>
                                          <p:spTgt spid="249"/>
                                        </p:tgtEl>
                                        <p:attrNameLst>
                                          <p:attrName>ppt_x</p:attrName>
                                        </p:attrNameLst>
                                      </p:cBhvr>
                                      <p:tavLst>
                                        <p:tav tm="0">
                                          <p:val>
                                            <p:fltVal val="0.5"/>
                                          </p:val>
                                        </p:tav>
                                        <p:tav tm="100000">
                                          <p:val>
                                            <p:strVal val="#ppt_x"/>
                                          </p:val>
                                        </p:tav>
                                      </p:tavLst>
                                    </p:anim>
                                    <p:anim calcmode="lin" valueType="num">
                                      <p:cBhvr>
                                        <p:cTn id="72" dur="500" fill="hold"/>
                                        <p:tgtEl>
                                          <p:spTgt spid="249"/>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258"/>
                                        </p:tgtEl>
                                        <p:attrNameLst>
                                          <p:attrName>style.visibility</p:attrName>
                                        </p:attrNameLst>
                                      </p:cBhvr>
                                      <p:to>
                                        <p:strVal val="visible"/>
                                      </p:to>
                                    </p:set>
                                    <p:anim calcmode="lin" valueType="num">
                                      <p:cBhvr>
                                        <p:cTn id="75" dur="500" fill="hold"/>
                                        <p:tgtEl>
                                          <p:spTgt spid="258"/>
                                        </p:tgtEl>
                                        <p:attrNameLst>
                                          <p:attrName>ppt_w</p:attrName>
                                        </p:attrNameLst>
                                      </p:cBhvr>
                                      <p:tavLst>
                                        <p:tav tm="0">
                                          <p:val>
                                            <p:fltVal val="0"/>
                                          </p:val>
                                        </p:tav>
                                        <p:tav tm="100000">
                                          <p:val>
                                            <p:strVal val="#ppt_w"/>
                                          </p:val>
                                        </p:tav>
                                      </p:tavLst>
                                    </p:anim>
                                    <p:anim calcmode="lin" valueType="num">
                                      <p:cBhvr>
                                        <p:cTn id="76" dur="500" fill="hold"/>
                                        <p:tgtEl>
                                          <p:spTgt spid="258"/>
                                        </p:tgtEl>
                                        <p:attrNameLst>
                                          <p:attrName>ppt_h</p:attrName>
                                        </p:attrNameLst>
                                      </p:cBhvr>
                                      <p:tavLst>
                                        <p:tav tm="0">
                                          <p:val>
                                            <p:fltVal val="0"/>
                                          </p:val>
                                        </p:tav>
                                        <p:tav tm="100000">
                                          <p:val>
                                            <p:strVal val="#ppt_h"/>
                                          </p:val>
                                        </p:tav>
                                      </p:tavLst>
                                    </p:anim>
                                    <p:anim calcmode="lin" valueType="num">
                                      <p:cBhvr>
                                        <p:cTn id="77" dur="500" fill="hold"/>
                                        <p:tgtEl>
                                          <p:spTgt spid="258"/>
                                        </p:tgtEl>
                                        <p:attrNameLst>
                                          <p:attrName>ppt_x</p:attrName>
                                        </p:attrNameLst>
                                      </p:cBhvr>
                                      <p:tavLst>
                                        <p:tav tm="0">
                                          <p:val>
                                            <p:fltVal val="0.5"/>
                                          </p:val>
                                        </p:tav>
                                        <p:tav tm="100000">
                                          <p:val>
                                            <p:strVal val="#ppt_x"/>
                                          </p:val>
                                        </p:tav>
                                      </p:tavLst>
                                    </p:anim>
                                    <p:anim calcmode="lin" valueType="num">
                                      <p:cBhvr>
                                        <p:cTn id="78" dur="500" fill="hold"/>
                                        <p:tgtEl>
                                          <p:spTgt spid="25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800"/>
                                  </p:stCondLst>
                                  <p:childTnLst>
                                    <p:set>
                                      <p:cBhvr>
                                        <p:cTn id="80" dur="1" fill="hold">
                                          <p:stCondLst>
                                            <p:cond delay="0"/>
                                          </p:stCondLst>
                                        </p:cTn>
                                        <p:tgtEl>
                                          <p:spTgt spid="267"/>
                                        </p:tgtEl>
                                        <p:attrNameLst>
                                          <p:attrName>style.visibility</p:attrName>
                                        </p:attrNameLst>
                                      </p:cBhvr>
                                      <p:to>
                                        <p:strVal val="visible"/>
                                      </p:to>
                                    </p:set>
                                    <p:anim calcmode="lin" valueType="num">
                                      <p:cBhvr>
                                        <p:cTn id="81" dur="500" fill="hold"/>
                                        <p:tgtEl>
                                          <p:spTgt spid="267"/>
                                        </p:tgtEl>
                                        <p:attrNameLst>
                                          <p:attrName>ppt_w</p:attrName>
                                        </p:attrNameLst>
                                      </p:cBhvr>
                                      <p:tavLst>
                                        <p:tav tm="0">
                                          <p:val>
                                            <p:fltVal val="0"/>
                                          </p:val>
                                        </p:tav>
                                        <p:tav tm="100000">
                                          <p:val>
                                            <p:strVal val="#ppt_w"/>
                                          </p:val>
                                        </p:tav>
                                      </p:tavLst>
                                    </p:anim>
                                    <p:anim calcmode="lin" valueType="num">
                                      <p:cBhvr>
                                        <p:cTn id="82" dur="500" fill="hold"/>
                                        <p:tgtEl>
                                          <p:spTgt spid="267"/>
                                        </p:tgtEl>
                                        <p:attrNameLst>
                                          <p:attrName>ppt_h</p:attrName>
                                        </p:attrNameLst>
                                      </p:cBhvr>
                                      <p:tavLst>
                                        <p:tav tm="0">
                                          <p:val>
                                            <p:fltVal val="0"/>
                                          </p:val>
                                        </p:tav>
                                        <p:tav tm="100000">
                                          <p:val>
                                            <p:strVal val="#ppt_h"/>
                                          </p:val>
                                        </p:tav>
                                      </p:tavLst>
                                    </p:anim>
                                    <p:anim calcmode="lin" valueType="num">
                                      <p:cBhvr>
                                        <p:cTn id="83" dur="500" fill="hold"/>
                                        <p:tgtEl>
                                          <p:spTgt spid="267"/>
                                        </p:tgtEl>
                                        <p:attrNameLst>
                                          <p:attrName>ppt_x</p:attrName>
                                        </p:attrNameLst>
                                      </p:cBhvr>
                                      <p:tavLst>
                                        <p:tav tm="0">
                                          <p:val>
                                            <p:fltVal val="0.5"/>
                                          </p:val>
                                        </p:tav>
                                        <p:tav tm="100000">
                                          <p:val>
                                            <p:strVal val="#ppt_x"/>
                                          </p:val>
                                        </p:tav>
                                      </p:tavLst>
                                    </p:anim>
                                    <p:anim calcmode="lin" valueType="num">
                                      <p:cBhvr>
                                        <p:cTn id="84" dur="500" fill="hold"/>
                                        <p:tgtEl>
                                          <p:spTgt spid="267"/>
                                        </p:tgtEl>
                                        <p:attrNameLst>
                                          <p:attrName>ppt_y</p:attrName>
                                        </p:attrNameLst>
                                      </p:cBhvr>
                                      <p:tavLst>
                                        <p:tav tm="0">
                                          <p:val>
                                            <p:fltVal val="0.5"/>
                                          </p:val>
                                        </p:tav>
                                        <p:tav tm="100000">
                                          <p:val>
                                            <p:strVal val="#ppt_y"/>
                                          </p:val>
                                        </p:tav>
                                      </p:tavLst>
                                    </p:anim>
                                  </p:childTnLst>
                                </p:cTn>
                              </p:par>
                            </p:childTnLst>
                          </p:cTn>
                        </p:par>
                        <p:par>
                          <p:cTn id="85" fill="hold">
                            <p:stCondLst>
                              <p:cond delay="4500"/>
                            </p:stCondLst>
                            <p:childTnLst>
                              <p:par>
                                <p:cTn id="86" presetID="2" presetClass="entr" presetSubtype="2" decel="3000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1+#ppt_w/2"/>
                                          </p:val>
                                        </p:tav>
                                        <p:tav tm="100000">
                                          <p:val>
                                            <p:strVal val="#ppt_x"/>
                                          </p:val>
                                        </p:tav>
                                      </p:tavLst>
                                    </p:anim>
                                    <p:anim calcmode="lin" valueType="num">
                                      <p:cBhvr additive="base">
                                        <p:cTn id="89" dur="500" fill="hold"/>
                                        <p:tgtEl>
                                          <p:spTgt spid="46"/>
                                        </p:tgtEl>
                                        <p:attrNameLst>
                                          <p:attrName>ppt_y</p:attrName>
                                        </p:attrNameLst>
                                      </p:cBhvr>
                                      <p:tavLst>
                                        <p:tav tm="0">
                                          <p:val>
                                            <p:strVal val="#ppt_y"/>
                                          </p:val>
                                        </p:tav>
                                        <p:tav tm="100000">
                                          <p:val>
                                            <p:strVal val="#ppt_y"/>
                                          </p:val>
                                        </p:tav>
                                      </p:tavLst>
                                    </p:anim>
                                  </p:childTnLst>
                                </p:cTn>
                              </p:par>
                              <p:par>
                                <p:cTn id="90" presetID="2" presetClass="entr" presetSubtype="2" decel="30000" fill="hold" grpId="0" nodeType="withEffect">
                                  <p:stCondLst>
                                    <p:cond delay="200"/>
                                  </p:stCondLst>
                                  <p:childTnLst>
                                    <p:set>
                                      <p:cBhvr>
                                        <p:cTn id="91" dur="1" fill="hold">
                                          <p:stCondLst>
                                            <p:cond delay="0"/>
                                          </p:stCondLst>
                                        </p:cTn>
                                        <p:tgtEl>
                                          <p:spTgt spid="241"/>
                                        </p:tgtEl>
                                        <p:attrNameLst>
                                          <p:attrName>style.visibility</p:attrName>
                                        </p:attrNameLst>
                                      </p:cBhvr>
                                      <p:to>
                                        <p:strVal val="visible"/>
                                      </p:to>
                                    </p:set>
                                    <p:anim calcmode="lin" valueType="num">
                                      <p:cBhvr additive="base">
                                        <p:cTn id="92" dur="500" fill="hold"/>
                                        <p:tgtEl>
                                          <p:spTgt spid="241"/>
                                        </p:tgtEl>
                                        <p:attrNameLst>
                                          <p:attrName>ppt_x</p:attrName>
                                        </p:attrNameLst>
                                      </p:cBhvr>
                                      <p:tavLst>
                                        <p:tav tm="0">
                                          <p:val>
                                            <p:strVal val="1+#ppt_w/2"/>
                                          </p:val>
                                        </p:tav>
                                        <p:tav tm="100000">
                                          <p:val>
                                            <p:strVal val="#ppt_x"/>
                                          </p:val>
                                        </p:tav>
                                      </p:tavLst>
                                    </p:anim>
                                    <p:anim calcmode="lin" valueType="num">
                                      <p:cBhvr additive="base">
                                        <p:cTn id="93" dur="500" fill="hold"/>
                                        <p:tgtEl>
                                          <p:spTgt spid="241"/>
                                        </p:tgtEl>
                                        <p:attrNameLst>
                                          <p:attrName>ppt_y</p:attrName>
                                        </p:attrNameLst>
                                      </p:cBhvr>
                                      <p:tavLst>
                                        <p:tav tm="0">
                                          <p:val>
                                            <p:strVal val="#ppt_y"/>
                                          </p:val>
                                        </p:tav>
                                        <p:tav tm="100000">
                                          <p:val>
                                            <p:strVal val="#ppt_y"/>
                                          </p:val>
                                        </p:tav>
                                      </p:tavLst>
                                    </p:anim>
                                  </p:childTnLst>
                                </p:cTn>
                              </p:par>
                              <p:par>
                                <p:cTn id="94" presetID="2" presetClass="entr" presetSubtype="2" decel="30000" fill="hold" grpId="0" nodeType="withEffect">
                                  <p:stCondLst>
                                    <p:cond delay="400"/>
                                  </p:stCondLst>
                                  <p:childTnLst>
                                    <p:set>
                                      <p:cBhvr>
                                        <p:cTn id="95" dur="1" fill="hold">
                                          <p:stCondLst>
                                            <p:cond delay="0"/>
                                          </p:stCondLst>
                                        </p:cTn>
                                        <p:tgtEl>
                                          <p:spTgt spid="250"/>
                                        </p:tgtEl>
                                        <p:attrNameLst>
                                          <p:attrName>style.visibility</p:attrName>
                                        </p:attrNameLst>
                                      </p:cBhvr>
                                      <p:to>
                                        <p:strVal val="visible"/>
                                      </p:to>
                                    </p:set>
                                    <p:anim calcmode="lin" valueType="num">
                                      <p:cBhvr additive="base">
                                        <p:cTn id="96" dur="500" fill="hold"/>
                                        <p:tgtEl>
                                          <p:spTgt spid="250"/>
                                        </p:tgtEl>
                                        <p:attrNameLst>
                                          <p:attrName>ppt_x</p:attrName>
                                        </p:attrNameLst>
                                      </p:cBhvr>
                                      <p:tavLst>
                                        <p:tav tm="0">
                                          <p:val>
                                            <p:strVal val="1+#ppt_w/2"/>
                                          </p:val>
                                        </p:tav>
                                        <p:tav tm="100000">
                                          <p:val>
                                            <p:strVal val="#ppt_x"/>
                                          </p:val>
                                        </p:tav>
                                      </p:tavLst>
                                    </p:anim>
                                    <p:anim calcmode="lin" valueType="num">
                                      <p:cBhvr additive="base">
                                        <p:cTn id="97" dur="500" fill="hold"/>
                                        <p:tgtEl>
                                          <p:spTgt spid="250"/>
                                        </p:tgtEl>
                                        <p:attrNameLst>
                                          <p:attrName>ppt_y</p:attrName>
                                        </p:attrNameLst>
                                      </p:cBhvr>
                                      <p:tavLst>
                                        <p:tav tm="0">
                                          <p:val>
                                            <p:strVal val="#ppt_y"/>
                                          </p:val>
                                        </p:tav>
                                        <p:tav tm="100000">
                                          <p:val>
                                            <p:strVal val="#ppt_y"/>
                                          </p:val>
                                        </p:tav>
                                      </p:tavLst>
                                    </p:anim>
                                  </p:childTnLst>
                                </p:cTn>
                              </p:par>
                              <p:par>
                                <p:cTn id="98" presetID="2" presetClass="entr" presetSubtype="2" decel="30000" fill="hold" grpId="0" nodeType="withEffect">
                                  <p:stCondLst>
                                    <p:cond delay="600"/>
                                  </p:stCondLst>
                                  <p:childTnLst>
                                    <p:set>
                                      <p:cBhvr>
                                        <p:cTn id="99" dur="1" fill="hold">
                                          <p:stCondLst>
                                            <p:cond delay="0"/>
                                          </p:stCondLst>
                                        </p:cTn>
                                        <p:tgtEl>
                                          <p:spTgt spid="259"/>
                                        </p:tgtEl>
                                        <p:attrNameLst>
                                          <p:attrName>style.visibility</p:attrName>
                                        </p:attrNameLst>
                                      </p:cBhvr>
                                      <p:to>
                                        <p:strVal val="visible"/>
                                      </p:to>
                                    </p:set>
                                    <p:anim calcmode="lin" valueType="num">
                                      <p:cBhvr additive="base">
                                        <p:cTn id="100" dur="500" fill="hold"/>
                                        <p:tgtEl>
                                          <p:spTgt spid="259"/>
                                        </p:tgtEl>
                                        <p:attrNameLst>
                                          <p:attrName>ppt_x</p:attrName>
                                        </p:attrNameLst>
                                      </p:cBhvr>
                                      <p:tavLst>
                                        <p:tav tm="0">
                                          <p:val>
                                            <p:strVal val="1+#ppt_w/2"/>
                                          </p:val>
                                        </p:tav>
                                        <p:tav tm="100000">
                                          <p:val>
                                            <p:strVal val="#ppt_x"/>
                                          </p:val>
                                        </p:tav>
                                      </p:tavLst>
                                    </p:anim>
                                    <p:anim calcmode="lin" valueType="num">
                                      <p:cBhvr additive="base">
                                        <p:cTn id="101" dur="500" fill="hold"/>
                                        <p:tgtEl>
                                          <p:spTgt spid="259"/>
                                        </p:tgtEl>
                                        <p:attrNameLst>
                                          <p:attrName>ppt_y</p:attrName>
                                        </p:attrNameLst>
                                      </p:cBhvr>
                                      <p:tavLst>
                                        <p:tav tm="0">
                                          <p:val>
                                            <p:strVal val="#ppt_y"/>
                                          </p:val>
                                        </p:tav>
                                        <p:tav tm="100000">
                                          <p:val>
                                            <p:strVal val="#ppt_y"/>
                                          </p:val>
                                        </p:tav>
                                      </p:tavLst>
                                    </p:anim>
                                  </p:childTnLst>
                                </p:cTn>
                              </p:par>
                              <p:par>
                                <p:cTn id="102" presetID="2" presetClass="entr" presetSubtype="2" decel="30000" fill="hold" grpId="0" nodeType="withEffect">
                                  <p:stCondLst>
                                    <p:cond delay="800"/>
                                  </p:stCondLst>
                                  <p:childTnLst>
                                    <p:set>
                                      <p:cBhvr>
                                        <p:cTn id="103" dur="1" fill="hold">
                                          <p:stCondLst>
                                            <p:cond delay="0"/>
                                          </p:stCondLst>
                                        </p:cTn>
                                        <p:tgtEl>
                                          <p:spTgt spid="268"/>
                                        </p:tgtEl>
                                        <p:attrNameLst>
                                          <p:attrName>style.visibility</p:attrName>
                                        </p:attrNameLst>
                                      </p:cBhvr>
                                      <p:to>
                                        <p:strVal val="visible"/>
                                      </p:to>
                                    </p:set>
                                    <p:anim calcmode="lin" valueType="num">
                                      <p:cBhvr additive="base">
                                        <p:cTn id="104" dur="500" fill="hold"/>
                                        <p:tgtEl>
                                          <p:spTgt spid="268"/>
                                        </p:tgtEl>
                                        <p:attrNameLst>
                                          <p:attrName>ppt_x</p:attrName>
                                        </p:attrNameLst>
                                      </p:cBhvr>
                                      <p:tavLst>
                                        <p:tav tm="0">
                                          <p:val>
                                            <p:strVal val="1+#ppt_w/2"/>
                                          </p:val>
                                        </p:tav>
                                        <p:tav tm="100000">
                                          <p:val>
                                            <p:strVal val="#ppt_x"/>
                                          </p:val>
                                        </p:tav>
                                      </p:tavLst>
                                    </p:anim>
                                    <p:anim calcmode="lin" valueType="num">
                                      <p:cBhvr additive="base">
                                        <p:cTn id="105" dur="500" fill="hold"/>
                                        <p:tgtEl>
                                          <p:spTgt spid="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bldLvl="0" animBg="1"/>
      <p:bldP spid="183" grpId="0" animBg="1"/>
      <p:bldP spid="184" grpId="0" bldLvl="0" animBg="1"/>
      <p:bldP spid="46" grpId="0"/>
      <p:bldP spid="241" grpId="0"/>
      <p:bldP spid="250" grpId="0"/>
      <p:bldP spid="259" grpId="0"/>
      <p:bldP spid="268" grpId="0"/>
      <p:bldP spid="276" grpId="0" bldLvl="0" animBg="1"/>
      <p:bldP spid="42" grpId="0"/>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096249" y="292407"/>
            <a:ext cx="8284210" cy="428625"/>
          </a:xfrm>
          <a:prstGeom prst="rect">
            <a:avLst/>
          </a:prstGeom>
        </p:spPr>
        <p:txBody>
          <a:bodyPr wrap="none" lIns="91423" tIns="45711" rIns="91423" bIns="45711">
            <a:spAutoFit/>
          </a:bodyPr>
          <a:lstStyle/>
          <a:p>
            <a:pPr algn="l"/>
            <a:r>
              <a:rPr lang="zh-CN" altLang="en-US" sz="2200" b="1" dirty="0" smtClean="0">
                <a:solidFill>
                  <a:prstClr val="black">
                    <a:lumMod val="75000"/>
                    <a:lumOff val="25000"/>
                  </a:prstClr>
                </a:solidFill>
                <a:latin typeface="微软雅黑" panose="020B0503020204020204" pitchFamily="34" charset="-122"/>
                <a:ea typeface="微软雅黑" panose="020B0503020204020204" pitchFamily="34" charset="-122"/>
              </a:rPr>
              <a:t>初步构建指向小学英语核心素养的“深度学习”课堂的评价指标。</a:t>
            </a:r>
          </a:p>
        </p:txBody>
      </p:sp>
      <p:grpSp>
        <p:nvGrpSpPr>
          <p:cNvPr id="4"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5" name="淘宝店chenying0907出品 70"/>
            <p:cNvGrpSpPr/>
            <p:nvPr/>
          </p:nvGrpSpPr>
          <p:grpSpPr>
            <a:xfrm>
              <a:off x="5626753" y="602315"/>
              <a:ext cx="829310" cy="1117721"/>
              <a:chOff x="5528744"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28744"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五</a:t>
                </a:r>
              </a:p>
            </p:txBody>
          </p:sp>
        </p:grpSp>
      </p:grpSp>
      <p:sp>
        <p:nvSpPr>
          <p:cNvPr id="7" name="文本框 6"/>
          <p:cNvSpPr txBox="1"/>
          <p:nvPr/>
        </p:nvSpPr>
        <p:spPr>
          <a:xfrm>
            <a:off x="1167765" y="699770"/>
            <a:ext cx="1574800" cy="368300"/>
          </a:xfrm>
          <a:prstGeom prst="rect">
            <a:avLst/>
          </a:prstGeom>
          <a:noFill/>
        </p:spPr>
        <p:txBody>
          <a:bodyPr wrap="square" rtlCol="0">
            <a:spAutoFit/>
          </a:bodyPr>
          <a:lstStyle/>
          <a:p>
            <a:r>
              <a:rPr b="1" dirty="0">
                <a:solidFill>
                  <a:srgbClr val="FF0000"/>
                </a:solidFill>
                <a:latin typeface="楷体" panose="02010609060101010101" pitchFamily="49" charset="-122"/>
                <a:ea typeface="楷体" panose="02010609060101010101" pitchFamily="49" charset="-122"/>
              </a:rPr>
              <a:t>课堂观测表：</a:t>
            </a:r>
            <a:endParaRPr lang="zh-CN" altLang="en-US" b="1" dirty="0">
              <a:solidFill>
                <a:srgbClr val="FF0000"/>
              </a:solidFill>
              <a:latin typeface="楷体" panose="02010609060101010101" pitchFamily="49" charset="-122"/>
              <a:ea typeface="楷体" panose="02010609060101010101" pitchFamily="49" charset="-122"/>
            </a:endParaRPr>
          </a:p>
        </p:txBody>
      </p:sp>
      <p:pic>
        <p:nvPicPr>
          <p:cNvPr id="3" name="图片 2" descr="课堂观测表9.29"/>
          <p:cNvPicPr>
            <a:picLocks noChangeAspect="1"/>
          </p:cNvPicPr>
          <p:nvPr/>
        </p:nvPicPr>
        <p:blipFill>
          <a:blip r:embed="rId3" cstate="print"/>
          <a:stretch>
            <a:fillRect/>
          </a:stretch>
        </p:blipFill>
        <p:spPr>
          <a:xfrm>
            <a:off x="1167765" y="1067435"/>
            <a:ext cx="7237095" cy="40176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dissolve">
                                      <p:cBhvr>
                                        <p:cTn id="17" dur="1000"/>
                                        <p:tgtEl>
                                          <p:spTgt spid="7"/>
                                        </p:tgtEl>
                                      </p:cBhvr>
                                    </p:animEffect>
                                  </p:childTnLst>
                                </p:cTn>
                              </p:par>
                            </p:childTnLst>
                          </p:cTn>
                        </p:par>
                        <p:par>
                          <p:cTn id="18" fill="hold">
                            <p:stCondLst>
                              <p:cond delay="2500"/>
                            </p:stCondLst>
                            <p:childTnLst>
                              <p:par>
                                <p:cTn id="19" presetID="3"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淘宝店chenying0907出品 15"/>
          <p:cNvSpPr/>
          <p:nvPr/>
        </p:nvSpPr>
        <p:spPr>
          <a:xfrm>
            <a:off x="2783592" y="744805"/>
            <a:ext cx="3691368" cy="3691368"/>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p>
        </p:txBody>
      </p:sp>
      <p:sp>
        <p:nvSpPr>
          <p:cNvPr id="38" name="淘宝店chenying0907出品 37"/>
          <p:cNvSpPr/>
          <p:nvPr/>
        </p:nvSpPr>
        <p:spPr>
          <a:xfrm>
            <a:off x="3052057" y="1380717"/>
            <a:ext cx="3229610" cy="2305685"/>
          </a:xfrm>
          <a:prstGeom prst="rect">
            <a:avLst/>
          </a:prstGeom>
        </p:spPr>
        <p:txBody>
          <a:bodyPr wrap="none" lIns="91423" tIns="45711" rIns="91423" bIns="45711" anchor="ctr">
            <a:spAutoFit/>
          </a:bodyPr>
          <a:lstStyle/>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研究的</a:t>
            </a:r>
          </a:p>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基本情况</a:t>
            </a:r>
          </a:p>
        </p:txBody>
      </p:sp>
      <p:grpSp>
        <p:nvGrpSpPr>
          <p:cNvPr id="5" name="淘宝店chenying0907出品 4"/>
          <p:cNvGrpSpPr/>
          <p:nvPr/>
        </p:nvGrpSpPr>
        <p:grpSpPr>
          <a:xfrm>
            <a:off x="5614910" y="697572"/>
            <a:ext cx="860050" cy="1015663"/>
            <a:chOff x="5614910" y="697571"/>
            <a:chExt cx="860050" cy="1015663"/>
          </a:xfrm>
        </p:grpSpPr>
        <p:sp>
          <p:nvSpPr>
            <p:cNvPr id="25"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 name="淘宝店chenying0907出品 3"/>
            <p:cNvGrpSpPr/>
            <p:nvPr/>
          </p:nvGrpSpPr>
          <p:grpSpPr>
            <a:xfrm>
              <a:off x="5681087" y="697571"/>
              <a:ext cx="746745" cy="1015663"/>
              <a:chOff x="5583078" y="667543"/>
              <a:chExt cx="746745" cy="1015663"/>
            </a:xfrm>
          </p:grpSpPr>
          <p:sp>
            <p:nvSpPr>
              <p:cNvPr id="17"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店chenying0907出品 14"/>
              <p:cNvSpPr/>
              <p:nvPr/>
            </p:nvSpPr>
            <p:spPr>
              <a:xfrm>
                <a:off x="5606358" y="667543"/>
                <a:ext cx="655949" cy="1015663"/>
              </a:xfrm>
              <a:prstGeom prst="rect">
                <a:avLst/>
              </a:prstGeom>
            </p:spPr>
            <p:txBody>
              <a:bodyPr wrap="none" anchor="ctr">
                <a:spAutoFit/>
              </a:bodyPr>
              <a:lstStyle/>
              <a:p>
                <a:pPr algn="ctr">
                  <a:lnSpc>
                    <a:spcPct val="150000"/>
                  </a:lnSpc>
                </a:pPr>
                <a:r>
                  <a:rPr lang="en-US" altLang="zh-CN"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01</a:t>
                </a:r>
                <a:endParaRPr lang="zh-CN" altLang="en-US" sz="6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42" presetClass="entr" presetSubtype="0" fill="hold" grpId="0" nodeType="withEffect">
                                  <p:stCondLst>
                                    <p:cond delay="0"/>
                                  </p:stCondLst>
                                  <p:childTnLst>
                                    <p:set>
                                      <p:cBhvr>
                                        <p:cTn id="9" dur="500"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364162"/>
            <a:ext cx="56680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看到了课题研究给师生带来的积极变化。</a:t>
            </a:r>
          </a:p>
        </p:txBody>
      </p:sp>
      <p:sp>
        <p:nvSpPr>
          <p:cNvPr id="44" name="淘宝店chenying0907出品 43"/>
          <p:cNvSpPr/>
          <p:nvPr/>
        </p:nvSpPr>
        <p:spPr>
          <a:xfrm>
            <a:off x="828040" y="1213485"/>
            <a:ext cx="7414260" cy="2583180"/>
          </a:xfrm>
          <a:prstGeom prst="rect">
            <a:avLst/>
          </a:prstGeom>
        </p:spPr>
        <p:txBody>
          <a:bodyPr wrap="square" lIns="91423" tIns="45711" rIns="91423" bIns="45711" anchor="ctr">
            <a:spAutoFit/>
          </a:bodyPr>
          <a:lstStyle/>
          <a:p>
            <a:pPr algn="just">
              <a:lnSpc>
                <a:spcPct val="150000"/>
              </a:lnSpc>
            </a:pPr>
            <a:r>
              <a:rPr lang="en-US" sz="32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1.学生变化：</a:t>
            </a:r>
            <a:endParaRPr lang="en-US" altLang="zh-CN" sz="2800" b="1" dirty="0">
              <a:solidFill>
                <a:prstClr val="black">
                  <a:lumMod val="75000"/>
                  <a:lumOff val="25000"/>
                </a:prstClr>
              </a:solidFill>
              <a:latin typeface="楷体" panose="02010609060101010101" pitchFamily="49" charset="-122"/>
              <a:ea typeface="楷体" panose="02010609060101010101" pitchFamily="49" charset="-122"/>
            </a:endParaRPr>
          </a:p>
          <a:p>
            <a:pPr marL="514350" indent="-514350" algn="just">
              <a:lnSpc>
                <a:spcPct val="150000"/>
              </a:lnSpc>
              <a:buFont typeface="+mj-ea"/>
              <a:buAutoNum type="circleNumDbPlain"/>
            </a:pPr>
            <a:r>
              <a:rPr lang="zh-CN" altLang="en-US" sz="2800" b="1" dirty="0">
                <a:solidFill>
                  <a:srgbClr val="FF0000"/>
                </a:solidFill>
                <a:latin typeface="楷体" panose="02010609060101010101" pitchFamily="49" charset="-122"/>
                <a:ea typeface="楷体" panose="02010609060101010101" pitchFamily="49" charset="-122"/>
              </a:rPr>
              <a:t>语言力</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sym typeface="+mn-ea"/>
              </a:rPr>
              <a:t>从</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表达“单一化”走向“多元化”</a:t>
            </a:r>
          </a:p>
          <a:p>
            <a:pPr indent="0" algn="just">
              <a:lnSpc>
                <a:spcPct val="150000"/>
              </a:lnSpc>
              <a:buFont typeface="+mj-ea"/>
              <a:buNone/>
            </a:pPr>
            <a:endParaRPr lang="zh-CN" altLang="en-US" sz="2000" b="1" dirty="0">
              <a:solidFill>
                <a:prstClr val="black">
                  <a:lumMod val="75000"/>
                  <a:lumOff val="25000"/>
                </a:prstClr>
              </a:solidFill>
              <a:latin typeface="楷体" panose="02010609060101010101" pitchFamily="49" charset="-122"/>
              <a:ea typeface="楷体" panose="02010609060101010101" pitchFamily="49" charset="-122"/>
            </a:endParaRPr>
          </a:p>
          <a:p>
            <a:pPr indent="0" algn="just">
              <a:lnSpc>
                <a:spcPct val="150000"/>
              </a:lnSpc>
              <a:buFont typeface="+mj-ea"/>
              <a:buNone/>
            </a:pPr>
            <a:r>
              <a:rPr lang="zh-CN" altLang="en-US" sz="2800" b="1" dirty="0">
                <a:solidFill>
                  <a:srgbClr val="FF0000"/>
                </a:solidFill>
                <a:latin typeface="楷体" panose="02010609060101010101" pitchFamily="49" charset="-122"/>
                <a:ea typeface="楷体" panose="02010609060101010101" pitchFamily="49" charset="-122"/>
                <a:sym typeface="+mn-ea"/>
              </a:rPr>
              <a:t>②</a:t>
            </a:r>
            <a:r>
              <a:rPr lang="en-US" altLang="zh-CN" sz="2800" b="1" dirty="0">
                <a:solidFill>
                  <a:srgbClr val="FF0000"/>
                </a:solidFill>
                <a:latin typeface="楷体" panose="02010609060101010101" pitchFamily="49" charset="-122"/>
                <a:ea typeface="楷体" panose="02010609060101010101" pitchFamily="49" charset="-122"/>
                <a:sym typeface="+mn-ea"/>
              </a:rPr>
              <a:t> </a:t>
            </a:r>
            <a:r>
              <a:rPr lang="zh-CN" altLang="en-US" sz="2800" b="1" dirty="0">
                <a:solidFill>
                  <a:srgbClr val="FF0000"/>
                </a:solidFill>
                <a:latin typeface="楷体" panose="02010609060101010101" pitchFamily="49" charset="-122"/>
                <a:ea typeface="楷体" panose="02010609060101010101" pitchFamily="49" charset="-122"/>
              </a:rPr>
              <a:t>思维力</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sym typeface="+mn-ea"/>
              </a:rPr>
              <a:t>从</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思维“浅表化”走向“深层化”</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5" y="602315"/>
              <a:ext cx="829310" cy="1117721"/>
              <a:chOff x="5519676"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六</a:t>
                </a: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淘宝店chenying0907出品 43"/>
          <p:cNvSpPr/>
          <p:nvPr/>
        </p:nvSpPr>
        <p:spPr>
          <a:xfrm>
            <a:off x="763270" y="977265"/>
            <a:ext cx="8286115" cy="2945130"/>
          </a:xfrm>
          <a:prstGeom prst="rect">
            <a:avLst/>
          </a:prstGeom>
        </p:spPr>
        <p:txBody>
          <a:bodyPr wrap="square" lIns="91423" tIns="45711" rIns="91423" bIns="45711" anchor="ctr">
            <a:spAutoFit/>
          </a:bodyPr>
          <a:lstStyle/>
          <a:p>
            <a:pPr algn="just">
              <a:lnSpc>
                <a:spcPct val="160000"/>
              </a:lnSpc>
            </a:pPr>
            <a:r>
              <a:rPr lang="en-US" sz="32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a:t>
            </a:r>
            <a:r>
              <a:rPr lang="en-US" sz="32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教</a:t>
            </a:r>
            <a:r>
              <a:rPr lang="en-US" sz="32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师变化：</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 </a:t>
            </a:r>
            <a:endParaRPr lang="en-US" altLang="zh-CN" sz="2800" b="1" dirty="0">
              <a:solidFill>
                <a:prstClr val="black">
                  <a:lumMod val="75000"/>
                  <a:lumOff val="25000"/>
                </a:prstClr>
              </a:solidFill>
              <a:latin typeface="楷体" panose="02010609060101010101" pitchFamily="49" charset="-122"/>
              <a:ea typeface="楷体" panose="02010609060101010101" pitchFamily="49" charset="-122"/>
            </a:endParaRPr>
          </a:p>
          <a:p>
            <a:pPr algn="just">
              <a:lnSpc>
                <a:spcPct val="160000"/>
              </a:lnSpc>
            </a:pPr>
            <a:r>
              <a:rPr lang="zh-CN" altLang="en-US" sz="2800" b="1" dirty="0">
                <a:solidFill>
                  <a:srgbClr val="FF0000"/>
                </a:solidFill>
                <a:latin typeface="楷体" panose="02010609060101010101" pitchFamily="49" charset="-122"/>
                <a:ea typeface="楷体" panose="02010609060101010101" pitchFamily="49" charset="-122"/>
              </a:rPr>
              <a:t>①</a:t>
            </a:r>
            <a:r>
              <a:rPr lang="en-US" altLang="zh-CN" sz="2800" b="1" dirty="0">
                <a:solidFill>
                  <a:srgbClr val="FF0000"/>
                </a:solidFill>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学习力</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：由“被动固化”走向“主动探索”</a:t>
            </a:r>
          </a:p>
          <a:p>
            <a:pPr algn="just">
              <a:lnSpc>
                <a:spcPct val="160000"/>
              </a:lnSpc>
            </a:pPr>
            <a:r>
              <a:rPr lang="zh-CN" altLang="en-US" sz="2800" b="1" dirty="0">
                <a:solidFill>
                  <a:srgbClr val="FF0000"/>
                </a:solidFill>
                <a:latin typeface="楷体" panose="02010609060101010101" pitchFamily="49" charset="-122"/>
                <a:ea typeface="楷体" panose="02010609060101010101" pitchFamily="49" charset="-122"/>
              </a:rPr>
              <a:t>②</a:t>
            </a:r>
            <a:r>
              <a:rPr lang="en-US" altLang="zh-CN" sz="2800" b="1" dirty="0">
                <a:solidFill>
                  <a:srgbClr val="FF0000"/>
                </a:solidFill>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研究力</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：由“浅表单一”走向“深度多元”</a:t>
            </a:r>
          </a:p>
          <a:p>
            <a:pPr algn="just">
              <a:lnSpc>
                <a:spcPct val="160000"/>
              </a:lnSpc>
            </a:pPr>
            <a:r>
              <a:rPr lang="zh-CN" altLang="en-US" sz="2800" b="1" dirty="0" smtClean="0">
                <a:solidFill>
                  <a:srgbClr val="FF0000"/>
                </a:solidFill>
                <a:latin typeface="楷体" panose="02010609060101010101" pitchFamily="49" charset="-122"/>
                <a:ea typeface="楷体" panose="02010609060101010101" pitchFamily="49" charset="-122"/>
              </a:rPr>
              <a:t>③</a:t>
            </a:r>
            <a:r>
              <a:rPr lang="en-US" altLang="zh-CN" sz="2800" b="1" dirty="0" smtClean="0">
                <a:solidFill>
                  <a:srgbClr val="FF0000"/>
                </a:solidFill>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成长力</a:t>
            </a:r>
            <a:r>
              <a:rPr lang="zh-CN" altLang="en-US" sz="2800" b="1" dirty="0">
                <a:solidFill>
                  <a:prstClr val="black">
                    <a:lumMod val="75000"/>
                    <a:lumOff val="25000"/>
                  </a:prstClr>
                </a:solidFill>
                <a:latin typeface="楷体" panose="02010609060101010101" pitchFamily="49" charset="-122"/>
                <a:ea typeface="楷体" panose="02010609060101010101" pitchFamily="49" charset="-122"/>
              </a:rPr>
              <a:t>：由“安于现状”走向“拔节生长”</a:t>
            </a:r>
          </a:p>
        </p:txBody>
      </p:sp>
      <p:sp>
        <p:nvSpPr>
          <p:cNvPr id="2" name="淘宝店chenying0907出品 10"/>
          <p:cNvSpPr/>
          <p:nvPr/>
        </p:nvSpPr>
        <p:spPr>
          <a:xfrm>
            <a:off x="1168004" y="364162"/>
            <a:ext cx="56680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看到了课题研究给师生带来的积极变化。</a:t>
            </a:r>
          </a:p>
        </p:txBody>
      </p:sp>
      <p:grpSp>
        <p:nvGrpSpPr>
          <p:cNvPr id="3" name="淘宝店chenying0907出品 11"/>
          <p:cNvGrpSpPr/>
          <p:nvPr/>
        </p:nvGrpSpPr>
        <p:grpSpPr>
          <a:xfrm>
            <a:off x="485251" y="131316"/>
            <a:ext cx="532098" cy="691515"/>
            <a:chOff x="5614910" y="602315"/>
            <a:chExt cx="860050" cy="1117721"/>
          </a:xfrm>
        </p:grpSpPr>
        <p:sp>
          <p:nvSpPr>
            <p:cNvPr id="4"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5" name="淘宝店chenying0907出品 70"/>
            <p:cNvGrpSpPr/>
            <p:nvPr/>
          </p:nvGrpSpPr>
          <p:grpSpPr>
            <a:xfrm>
              <a:off x="5617685" y="602315"/>
              <a:ext cx="829310" cy="1117721"/>
              <a:chOff x="5519676" y="572287"/>
              <a:chExt cx="829310" cy="1117721"/>
            </a:xfrm>
          </p:grpSpPr>
          <p:sp>
            <p:nvSpPr>
              <p:cNvPr id="6"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六</a:t>
                </a:r>
              </a:p>
            </p:txBody>
          </p:sp>
        </p:grpSp>
      </p:gr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000"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店chenying0907出品 10"/>
          <p:cNvSpPr/>
          <p:nvPr/>
        </p:nvSpPr>
        <p:spPr>
          <a:xfrm>
            <a:off x="3276839" y="195252"/>
            <a:ext cx="3534410" cy="459105"/>
          </a:xfrm>
          <a:prstGeom prst="rect">
            <a:avLst/>
          </a:prstGeom>
        </p:spPr>
        <p:txBody>
          <a:bodyPr wrap="none" lIns="91423" tIns="45711" rIns="91423" bIns="45711">
            <a:spAutoFit/>
          </a:bodyPr>
          <a:lstStyle/>
          <a:p>
            <a:pPr algn="l"/>
            <a:r>
              <a:rPr 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1.论文发表、获奖</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一览表</a:t>
            </a:r>
          </a:p>
        </p:txBody>
      </p:sp>
      <p:sp>
        <p:nvSpPr>
          <p:cNvPr id="2" name="淘宝店chenying0907出品 10"/>
          <p:cNvSpPr/>
          <p:nvPr/>
        </p:nvSpPr>
        <p:spPr>
          <a:xfrm>
            <a:off x="107554" y="96827"/>
            <a:ext cx="20104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阶段研究成果</a:t>
            </a:r>
          </a:p>
        </p:txBody>
      </p:sp>
      <p:pic>
        <p:nvPicPr>
          <p:cNvPr id="11" name="图片 10"/>
          <p:cNvPicPr>
            <a:picLocks noChangeAspect="1"/>
          </p:cNvPicPr>
          <p:nvPr/>
        </p:nvPicPr>
        <p:blipFill>
          <a:blip r:embed="rId3" cstate="print"/>
          <a:stretch>
            <a:fillRect/>
          </a:stretch>
        </p:blipFill>
        <p:spPr>
          <a:xfrm>
            <a:off x="107950" y="843280"/>
            <a:ext cx="4490085" cy="3867150"/>
          </a:xfrm>
          <a:prstGeom prst="rect">
            <a:avLst/>
          </a:prstGeom>
        </p:spPr>
      </p:pic>
      <p:pic>
        <p:nvPicPr>
          <p:cNvPr id="12" name="图片 11"/>
          <p:cNvPicPr>
            <a:picLocks noChangeAspect="1"/>
          </p:cNvPicPr>
          <p:nvPr/>
        </p:nvPicPr>
        <p:blipFill>
          <a:blip r:embed="rId4" cstate="print"/>
          <a:stretch>
            <a:fillRect/>
          </a:stretch>
        </p:blipFill>
        <p:spPr>
          <a:xfrm>
            <a:off x="4661535" y="843280"/>
            <a:ext cx="4482465" cy="38303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3060304" y="86032"/>
            <a:ext cx="3839210" cy="459105"/>
          </a:xfrm>
          <a:prstGeom prst="rect">
            <a:avLst/>
          </a:prstGeom>
        </p:spPr>
        <p:txBody>
          <a:bodyPr wrap="none" lIns="91423" tIns="45711" rIns="91423" bIns="45711">
            <a:spAutoFit/>
          </a:bodyPr>
          <a:lstStyle/>
          <a:p>
            <a:pPr algn="l"/>
            <a:r>
              <a:rPr 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专题</a:t>
            </a:r>
            <a:r>
              <a:rPr 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讲座</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公开课</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一览表</a:t>
            </a:r>
          </a:p>
        </p:txBody>
      </p:sp>
      <p:sp>
        <p:nvSpPr>
          <p:cNvPr id="3" name="淘宝店chenying0907出品 10"/>
          <p:cNvSpPr/>
          <p:nvPr/>
        </p:nvSpPr>
        <p:spPr>
          <a:xfrm>
            <a:off x="107554" y="96827"/>
            <a:ext cx="20104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阶段研究成果</a:t>
            </a:r>
          </a:p>
        </p:txBody>
      </p:sp>
      <p:pic>
        <p:nvPicPr>
          <p:cNvPr id="6" name="图片 5" descr="YD%}GJPRSMVDG~)X2E}NH{R"/>
          <p:cNvPicPr>
            <a:picLocks noChangeAspect="1"/>
          </p:cNvPicPr>
          <p:nvPr/>
        </p:nvPicPr>
        <p:blipFill>
          <a:blip r:embed="rId3" cstate="print"/>
          <a:stretch>
            <a:fillRect/>
          </a:stretch>
        </p:blipFill>
        <p:spPr>
          <a:xfrm>
            <a:off x="5147945" y="627380"/>
            <a:ext cx="3890645" cy="4464050"/>
          </a:xfrm>
          <a:prstGeom prst="rect">
            <a:avLst/>
          </a:prstGeom>
        </p:spPr>
      </p:pic>
      <p:pic>
        <p:nvPicPr>
          <p:cNvPr id="5" name="图片 4"/>
          <p:cNvPicPr>
            <a:picLocks noChangeAspect="1"/>
          </p:cNvPicPr>
          <p:nvPr/>
        </p:nvPicPr>
        <p:blipFill>
          <a:blip r:embed="rId4" cstate="print"/>
          <a:stretch>
            <a:fillRect/>
          </a:stretch>
        </p:blipFill>
        <p:spPr>
          <a:xfrm>
            <a:off x="899795" y="603885"/>
            <a:ext cx="4021455" cy="44875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淘宝店chenying0907出品 10"/>
          <p:cNvSpPr/>
          <p:nvPr/>
        </p:nvSpPr>
        <p:spPr>
          <a:xfrm>
            <a:off x="3422889" y="123497"/>
            <a:ext cx="2620010" cy="459105"/>
          </a:xfrm>
          <a:prstGeom prst="rect">
            <a:avLst/>
          </a:prstGeom>
        </p:spPr>
        <p:txBody>
          <a:bodyPr wrap="none" lIns="91423" tIns="45711" rIns="91423" bIns="45711">
            <a:spAutoFit/>
          </a:bodyPr>
          <a:lstStyle/>
          <a:p>
            <a:pPr algn="l"/>
            <a:r>
              <a:rPr 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3.所获荣誉</a:t>
            </a:r>
            <a:r>
              <a:rPr lang="zh-CN" altLang="en-US" sz="2400"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一览表</a:t>
            </a:r>
          </a:p>
        </p:txBody>
      </p:sp>
      <p:sp>
        <p:nvSpPr>
          <p:cNvPr id="3" name="淘宝店chenying0907出品 10"/>
          <p:cNvSpPr/>
          <p:nvPr/>
        </p:nvSpPr>
        <p:spPr>
          <a:xfrm>
            <a:off x="107554" y="96827"/>
            <a:ext cx="20104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阶段研究成果</a:t>
            </a:r>
          </a:p>
        </p:txBody>
      </p:sp>
      <p:pic>
        <p:nvPicPr>
          <p:cNvPr id="4" name="图片 3"/>
          <p:cNvPicPr>
            <a:picLocks noChangeAspect="1"/>
          </p:cNvPicPr>
          <p:nvPr/>
        </p:nvPicPr>
        <p:blipFill>
          <a:blip r:embed="rId3" cstate="print"/>
          <a:stretch>
            <a:fillRect/>
          </a:stretch>
        </p:blipFill>
        <p:spPr>
          <a:xfrm>
            <a:off x="107950" y="699135"/>
            <a:ext cx="4474210" cy="4352925"/>
          </a:xfrm>
          <a:prstGeom prst="rect">
            <a:avLst/>
          </a:prstGeom>
        </p:spPr>
      </p:pic>
      <p:pic>
        <p:nvPicPr>
          <p:cNvPr id="6" name="图片 5"/>
          <p:cNvPicPr>
            <a:picLocks noChangeAspect="1"/>
          </p:cNvPicPr>
          <p:nvPr/>
        </p:nvPicPr>
        <p:blipFill>
          <a:blip r:embed="rId4" cstate="print"/>
          <a:stretch>
            <a:fillRect/>
          </a:stretch>
        </p:blipFill>
        <p:spPr>
          <a:xfrm>
            <a:off x="4644390" y="1073150"/>
            <a:ext cx="4377690" cy="39420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par>
                                <p:cTn id="12" presetID="4" presetClass="entr" presetSubtype="16" fill="hold" nodeType="withEffect">
                                  <p:stCondLst>
                                    <p:cond delay="0"/>
                                  </p:stCondLst>
                                  <p:childTnLst>
                                    <p:set>
                                      <p:cBhvr>
                                        <p:cTn id="13" dur="500" fill="hold">
                                          <p:stCondLst>
                                            <p:cond delay="0"/>
                                          </p:stCondLst>
                                        </p:cTn>
                                        <p:tgtEl>
                                          <p:spTgt spid="4"/>
                                        </p:tgtEl>
                                        <p:attrNameLst>
                                          <p:attrName>style.visibility</p:attrName>
                                        </p:attrNameLst>
                                      </p:cBhvr>
                                      <p:to>
                                        <p:strVal val="visible"/>
                                      </p:to>
                                    </p:set>
                                    <p:animEffect transition="in" filter="box(in)">
                                      <p:cBhvr>
                                        <p:cTn id="14" dur="500"/>
                                        <p:tgtEl>
                                          <p:spTgt spid="4"/>
                                        </p:tgtEl>
                                      </p:cBhvr>
                                    </p:animEffect>
                                  </p:childTnLst>
                                </p:cTn>
                              </p:par>
                              <p:par>
                                <p:cTn id="15" presetID="4" presetClass="entr" presetSubtype="16" fill="hold" nodeType="with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淘宝店chenying0907出品 15"/>
          <p:cNvSpPr/>
          <p:nvPr/>
        </p:nvSpPr>
        <p:spPr>
          <a:xfrm>
            <a:off x="2783592" y="744805"/>
            <a:ext cx="3691368" cy="3691368"/>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solidFill>
                <a:prstClr val="white"/>
              </a:solidFill>
            </a:endParaRPr>
          </a:p>
        </p:txBody>
      </p:sp>
      <p:sp>
        <p:nvSpPr>
          <p:cNvPr id="38" name="淘宝店chenying0907出品 37"/>
          <p:cNvSpPr/>
          <p:nvPr/>
        </p:nvSpPr>
        <p:spPr>
          <a:xfrm>
            <a:off x="3010150" y="1478962"/>
            <a:ext cx="3262397" cy="2308306"/>
          </a:xfrm>
          <a:prstGeom prst="rect">
            <a:avLst/>
          </a:prstGeom>
        </p:spPr>
        <p:txBody>
          <a:bodyPr wrap="none" lIns="91423" tIns="45711" rIns="91423" bIns="45711" anchor="ctr">
            <a:spAutoFit/>
          </a:bodyPr>
          <a:lstStyle/>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存在问</a:t>
            </a:r>
            <a:r>
              <a:rPr lang="zh-CN" altLang="en-US" sz="6000" b="1" dirty="0" smtClean="0">
                <a:solidFill>
                  <a:srgbClr val="E93F30"/>
                </a:solidFill>
                <a:latin typeface="微软雅黑" panose="020B0503020204020204" pitchFamily="34" charset="-122"/>
                <a:ea typeface="微软雅黑" panose="020B0503020204020204" pitchFamily="34" charset="-122"/>
              </a:rPr>
              <a:t>题</a:t>
            </a:r>
          </a:p>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与</a:t>
            </a:r>
            <a:r>
              <a:rPr lang="zh-CN" altLang="en-US" sz="6000" b="1" dirty="0">
                <a:solidFill>
                  <a:srgbClr val="E93F30"/>
                </a:solidFill>
                <a:latin typeface="微软雅黑" panose="020B0503020204020204" pitchFamily="34" charset="-122"/>
                <a:ea typeface="微软雅黑" panose="020B0503020204020204" pitchFamily="34" charset="-122"/>
              </a:rPr>
              <a:t>展望</a:t>
            </a:r>
            <a:endParaRPr lang="en-US" altLang="zh-CN" sz="6000" b="1" dirty="0">
              <a:solidFill>
                <a:srgbClr val="E93F30"/>
              </a:solidFill>
              <a:latin typeface="微软雅黑" panose="020B0503020204020204" pitchFamily="34" charset="-122"/>
              <a:ea typeface="微软雅黑" panose="020B0503020204020204" pitchFamily="34" charset="-122"/>
            </a:endParaRPr>
          </a:p>
        </p:txBody>
      </p:sp>
      <p:grpSp>
        <p:nvGrpSpPr>
          <p:cNvPr id="5" name="淘宝店chenying0907出品 4"/>
          <p:cNvGrpSpPr/>
          <p:nvPr/>
        </p:nvGrpSpPr>
        <p:grpSpPr>
          <a:xfrm>
            <a:off x="5614910" y="709786"/>
            <a:ext cx="860050" cy="991235"/>
            <a:chOff x="5614910" y="709785"/>
            <a:chExt cx="860050" cy="991235"/>
          </a:xfrm>
        </p:grpSpPr>
        <p:sp>
          <p:nvSpPr>
            <p:cNvPr id="25"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 name="淘宝店chenying0907出品 3"/>
            <p:cNvGrpSpPr/>
            <p:nvPr/>
          </p:nvGrpSpPr>
          <p:grpSpPr>
            <a:xfrm>
              <a:off x="5681087" y="709785"/>
              <a:ext cx="746745" cy="991235"/>
              <a:chOff x="5583078" y="679757"/>
              <a:chExt cx="746745" cy="991235"/>
            </a:xfrm>
          </p:grpSpPr>
          <p:sp>
            <p:nvSpPr>
              <p:cNvPr id="17"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淘宝店chenying0907出品 14"/>
              <p:cNvSpPr/>
              <p:nvPr/>
            </p:nvSpPr>
            <p:spPr>
              <a:xfrm>
                <a:off x="5586354" y="679757"/>
                <a:ext cx="695960" cy="991235"/>
              </a:xfrm>
              <a:prstGeom prst="rect">
                <a:avLst/>
              </a:prstGeom>
            </p:spPr>
            <p:txBody>
              <a:bodyPr wrap="none" anchor="ctr">
                <a:spAutoFit/>
              </a:bodyPr>
              <a:lstStyle/>
              <a:p>
                <a:pPr algn="ctr">
                  <a:lnSpc>
                    <a:spcPct val="150000"/>
                  </a:lnSpc>
                </a:pPr>
                <a:r>
                  <a:rPr lang="en-US" altLang="zh-CN" sz="6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04</a:t>
                </a:r>
                <a:endParaRPr lang="zh-CN" altLang="en-US" sz="6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611560" y="195486"/>
            <a:ext cx="1816735" cy="582295"/>
          </a:xfrm>
          <a:prstGeom prst="rect">
            <a:avLst/>
          </a:prstGeom>
        </p:spPr>
        <p:txBody>
          <a:bodyPr wrap="none" lIns="91423" tIns="45711" rIns="91423" bIns="45711">
            <a:spAutoFit/>
          </a:bodyPr>
          <a:lstStyle/>
          <a:p>
            <a:r>
              <a:rPr lang="en-US" altLang="zh-CN" sz="3200" b="1" dirty="0" smtClean="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a:t>
            </a:r>
            <a:r>
              <a:rPr lang="zh-CN" altLang="en-US" sz="3200" b="1" dirty="0" smtClean="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问题：</a:t>
            </a:r>
            <a:endParaRPr lang="zh-CN" altLang="en-US" sz="3200" b="1" dirty="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9" name="淘宝店chenying0907出品 34"/>
          <p:cNvGrpSpPr/>
          <p:nvPr/>
        </p:nvGrpSpPr>
        <p:grpSpPr>
          <a:xfrm>
            <a:off x="1410335" y="1106170"/>
            <a:ext cx="6120765" cy="812800"/>
            <a:chOff x="4304043" y="1286668"/>
            <a:chExt cx="3837944" cy="2757793"/>
          </a:xfrm>
          <a:effectLst>
            <a:outerShdw blurRad="381000" dist="254000" dir="8100000" algn="tr" rotWithShape="0">
              <a:prstClr val="black">
                <a:alpha val="40000"/>
              </a:prstClr>
            </a:outerShdw>
          </a:effectLst>
        </p:grpSpPr>
        <p:sp>
          <p:nvSpPr>
            <p:cNvPr id="10" name="圆角淘宝店chenying0907出品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13" name="圆角淘宝店chenying0907出品 3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微软雅黑" panose="020B0503020204020204" pitchFamily="34" charset="-122"/>
                  <a:ea typeface="微软雅黑" panose="020B0503020204020204" pitchFamily="34" charset="-122"/>
                </a:rPr>
                <a:t>外延还需再拓展，内涵仍需再深化。</a:t>
              </a:r>
            </a:p>
          </p:txBody>
        </p:sp>
      </p:grpSp>
      <p:grpSp>
        <p:nvGrpSpPr>
          <p:cNvPr id="14" name="淘宝店chenying0907出品 34"/>
          <p:cNvGrpSpPr/>
          <p:nvPr/>
        </p:nvGrpSpPr>
        <p:grpSpPr>
          <a:xfrm>
            <a:off x="1410335" y="2499360"/>
            <a:ext cx="6077585" cy="812800"/>
            <a:chOff x="4304043" y="1286669"/>
            <a:chExt cx="3837944" cy="2757792"/>
          </a:xfrm>
          <a:effectLst>
            <a:outerShdw blurRad="381000" dist="254000" dir="8100000" algn="tr" rotWithShape="0">
              <a:prstClr val="black">
                <a:alpha val="40000"/>
              </a:prstClr>
            </a:outerShdw>
          </a:effectLst>
        </p:grpSpPr>
        <p:sp>
          <p:nvSpPr>
            <p:cNvPr id="15" name="圆角淘宝店chenying0907出品 36"/>
            <p:cNvSpPr/>
            <p:nvPr/>
          </p:nvSpPr>
          <p:spPr>
            <a:xfrm>
              <a:off x="4304043" y="1286669"/>
              <a:ext cx="3837944" cy="2757792"/>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16" name="圆角淘宝店chenying0907出品 3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latin typeface="微软雅黑" panose="020B0503020204020204" pitchFamily="34" charset="-122"/>
                  <a:ea typeface="微软雅黑" panose="020B0503020204020204" pitchFamily="34" charset="-122"/>
                </a:rPr>
                <a:t>     过程</a:t>
              </a:r>
              <a:r>
                <a:rPr lang="zh-CN" altLang="en-US" sz="2400" dirty="0">
                  <a:solidFill>
                    <a:schemeClr val="tx1"/>
                  </a:solidFill>
                  <a:latin typeface="微软雅黑" panose="020B0503020204020204" pitchFamily="34" charset="-122"/>
                  <a:ea typeface="微软雅黑" panose="020B0503020204020204" pitchFamily="34" charset="-122"/>
                </a:rPr>
                <a:t>还需再精炼，评价机制还需再优化。</a:t>
              </a:r>
            </a:p>
          </p:txBody>
        </p:sp>
      </p:grpSp>
      <p:sp>
        <p:nvSpPr>
          <p:cNvPr id="20" name="淘宝店chenying0907出品 9"/>
          <p:cNvSpPr/>
          <p:nvPr/>
        </p:nvSpPr>
        <p:spPr>
          <a:xfrm>
            <a:off x="1212326" y="971497"/>
            <a:ext cx="687215" cy="687126"/>
          </a:xfrm>
          <a:prstGeom prst="ellipse">
            <a:avLst/>
          </a:prstGeom>
          <a:solidFill>
            <a:srgbClr val="31AF69"/>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nvGrpSpPr>
          <p:cNvPr id="21" name="淘宝店chenying0907出品 10"/>
          <p:cNvGrpSpPr/>
          <p:nvPr/>
        </p:nvGrpSpPr>
        <p:grpSpPr>
          <a:xfrm>
            <a:off x="1218197" y="2198253"/>
            <a:ext cx="677033" cy="676945"/>
            <a:chOff x="304800" y="673100"/>
            <a:chExt cx="4000500" cy="4000500"/>
          </a:xfrm>
          <a:solidFill>
            <a:srgbClr val="F19CB4"/>
          </a:solidFill>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淘宝店chenying0907出品 12"/>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5F5F5F"/>
                  </a:solidFill>
                  <a:latin typeface="微软雅黑" panose="020B0503020204020204" pitchFamily="34" charset="-122"/>
                  <a:ea typeface="微软雅黑" panose="020B0503020204020204" pitchFamily="34" charset="-122"/>
                </a:rPr>
                <a:t>2</a:t>
              </a:r>
            </a:p>
          </p:txBody>
        </p:sp>
      </p:grpSp>
      <p:grpSp>
        <p:nvGrpSpPr>
          <p:cNvPr id="25" name="淘宝店chenying0907出品 34"/>
          <p:cNvGrpSpPr/>
          <p:nvPr/>
        </p:nvGrpSpPr>
        <p:grpSpPr>
          <a:xfrm>
            <a:off x="1426845" y="3828415"/>
            <a:ext cx="6061075" cy="812800"/>
            <a:chOff x="4304043" y="1286669"/>
            <a:chExt cx="3837944" cy="2757792"/>
          </a:xfrm>
          <a:effectLst>
            <a:outerShdw blurRad="381000" dist="254000" dir="8100000" algn="tr" rotWithShape="0">
              <a:prstClr val="black">
                <a:alpha val="40000"/>
              </a:prstClr>
            </a:outerShdw>
          </a:effectLst>
        </p:grpSpPr>
        <p:sp>
          <p:nvSpPr>
            <p:cNvPr id="26" name="圆角淘宝店chenying0907出品 36"/>
            <p:cNvSpPr/>
            <p:nvPr/>
          </p:nvSpPr>
          <p:spPr>
            <a:xfrm>
              <a:off x="4304043" y="1286669"/>
              <a:ext cx="3837944" cy="2757792"/>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7" name="圆角淘宝店chenying0907出品 3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solidFill>
                    <a:schemeClr val="tx1"/>
                  </a:solidFill>
                  <a:latin typeface="微软雅黑" panose="020B0503020204020204" pitchFamily="34" charset="-122"/>
                  <a:ea typeface="微软雅黑" panose="020B0503020204020204" pitchFamily="34" charset="-122"/>
                </a:rPr>
                <a:t>       成果</a:t>
              </a:r>
              <a:r>
                <a:rPr lang="zh-CN" altLang="en-US" sz="2400" dirty="0">
                  <a:solidFill>
                    <a:schemeClr val="tx1"/>
                  </a:solidFill>
                  <a:latin typeface="微软雅黑" panose="020B0503020204020204" pitchFamily="34" charset="-122"/>
                  <a:ea typeface="微软雅黑" panose="020B0503020204020204" pitchFamily="34" charset="-122"/>
                </a:rPr>
                <a:t>还需再提炼，序列还需更完善。</a:t>
              </a:r>
            </a:p>
          </p:txBody>
        </p:sp>
      </p:grpSp>
      <p:sp>
        <p:nvSpPr>
          <p:cNvPr id="24" name="淘宝店chenying0907出品 13"/>
          <p:cNvSpPr/>
          <p:nvPr/>
        </p:nvSpPr>
        <p:spPr>
          <a:xfrm>
            <a:off x="1176489" y="3547271"/>
            <a:ext cx="687215" cy="687126"/>
          </a:xfrm>
          <a:prstGeom prst="ellipse">
            <a:avLst/>
          </a:prstGeom>
          <a:solidFill>
            <a:srgbClr val="00BBFE"/>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6000">
                                          <p:cBhvr additive="base">
                                            <p:cTn id="11" dur="5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 presetClass="entr" presetSubtype="1" fill="hold" nodeType="afterEffect" p14:presetBounceEnd="66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66000">
                                          <p:cBhvr additive="base">
                                            <p:cTn id="20" dur="5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21"/>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14:bounceEnd="66000">
                                          <p:cBhvr additive="base">
                                            <p:cTn id="29" dur="5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bldLvl="0" animBg="1"/>
          <p:bldP spid="2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bldLvl="0" animBg="1"/>
          <p:bldP spid="24" grpId="0" bldLvl="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店chenying0907出品 9"/>
          <p:cNvSpPr/>
          <p:nvPr/>
        </p:nvSpPr>
        <p:spPr>
          <a:xfrm>
            <a:off x="1041511" y="772107"/>
            <a:ext cx="687215" cy="687126"/>
          </a:xfrm>
          <a:prstGeom prst="ellipse">
            <a:avLst/>
          </a:prstGeom>
          <a:solidFill>
            <a:srgbClr val="EE67A9"/>
          </a:solidFill>
          <a:ln>
            <a:solidFill>
              <a:srgbClr val="EE67A9"/>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prstClr val="white"/>
                </a:solidFill>
                <a:latin typeface="微软雅黑" panose="020B0503020204020204" pitchFamily="34" charset="-122"/>
              </a:rPr>
              <a:t>1</a:t>
            </a:r>
            <a:endParaRPr lang="zh-CN" altLang="en-US" sz="3200" dirty="0">
              <a:solidFill>
                <a:prstClr val="white"/>
              </a:solidFill>
              <a:latin typeface="微软雅黑" panose="020B0503020204020204" pitchFamily="34" charset="-122"/>
            </a:endParaRPr>
          </a:p>
        </p:txBody>
      </p:sp>
      <p:grpSp>
        <p:nvGrpSpPr>
          <p:cNvPr id="11" name="淘宝店chenying0907出品 10"/>
          <p:cNvGrpSpPr/>
          <p:nvPr/>
        </p:nvGrpSpPr>
        <p:grpSpPr>
          <a:xfrm>
            <a:off x="1031958" y="1832711"/>
            <a:ext cx="677033" cy="676945"/>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080808">
                    <a:lumMod val="50000"/>
                    <a:lumOff val="50000"/>
                  </a:srgbClr>
                </a:solidFill>
                <a:latin typeface="微软雅黑" panose="020B0503020204020204" pitchFamily="34" charset="-122"/>
              </a:endParaRPr>
            </a:p>
          </p:txBody>
        </p:sp>
        <p:sp>
          <p:nvSpPr>
            <p:cNvPr id="13" name="淘宝店chenying0907出品 12"/>
            <p:cNvSpPr/>
            <p:nvPr/>
          </p:nvSpPr>
          <p:spPr>
            <a:xfrm>
              <a:off x="392112" y="760412"/>
              <a:ext cx="3825874" cy="3825874"/>
            </a:xfrm>
            <a:prstGeom prst="ellipse">
              <a:avLst/>
            </a:prstGeom>
            <a:solidFill>
              <a:srgbClr val="31AF69"/>
            </a:solidFill>
            <a:ln>
              <a:solidFill>
                <a:srgbClr val="31A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rPr>
                <a:t>2</a:t>
              </a:r>
            </a:p>
          </p:txBody>
        </p:sp>
      </p:grpSp>
      <p:sp>
        <p:nvSpPr>
          <p:cNvPr id="14" name="淘宝店chenying0907出品 13"/>
          <p:cNvSpPr/>
          <p:nvPr/>
        </p:nvSpPr>
        <p:spPr>
          <a:xfrm>
            <a:off x="1037050" y="2872122"/>
            <a:ext cx="687215" cy="687126"/>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prstClr val="white"/>
                </a:solidFill>
                <a:latin typeface="微软雅黑" panose="020B0503020204020204" pitchFamily="34" charset="-122"/>
              </a:rPr>
              <a:t>3</a:t>
            </a:r>
            <a:endParaRPr lang="zh-CN" altLang="en-US" sz="3200" dirty="0">
              <a:solidFill>
                <a:prstClr val="white"/>
              </a:solidFill>
              <a:latin typeface="微软雅黑" panose="020B0503020204020204" pitchFamily="34" charset="-122"/>
            </a:endParaRPr>
          </a:p>
        </p:txBody>
      </p:sp>
      <p:grpSp>
        <p:nvGrpSpPr>
          <p:cNvPr id="30" name="淘宝店chenying0907出品 29"/>
          <p:cNvGrpSpPr/>
          <p:nvPr/>
        </p:nvGrpSpPr>
        <p:grpSpPr>
          <a:xfrm>
            <a:off x="1835510" y="1914659"/>
            <a:ext cx="5741021" cy="680602"/>
            <a:chOff x="4304043" y="1286668"/>
            <a:chExt cx="3837944" cy="2757793"/>
          </a:xfrm>
          <a:effectLst>
            <a:outerShdw blurRad="381000" dist="254000" dir="8100000" algn="tr" rotWithShape="0">
              <a:prstClr val="black">
                <a:alpha val="40000"/>
              </a:prstClr>
            </a:outerShdw>
          </a:effectLst>
        </p:grpSpPr>
        <p:sp>
          <p:nvSpPr>
            <p:cNvPr id="32" name="圆角淘宝店chenying0907出品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ndParaRPr>
            </a:p>
          </p:txBody>
        </p:sp>
        <p:sp>
          <p:nvSpPr>
            <p:cNvPr id="33" name="圆角淘宝店chenying0907出品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00B050"/>
                  </a:solidFill>
                  <a:latin typeface="微软雅黑" panose="020B0503020204020204" pitchFamily="34" charset="-122"/>
                </a:rPr>
                <a:t>解读需细化。</a:t>
              </a:r>
            </a:p>
          </p:txBody>
        </p:sp>
      </p:grpSp>
      <p:grpSp>
        <p:nvGrpSpPr>
          <p:cNvPr id="35" name="淘宝店chenying0907出品 34"/>
          <p:cNvGrpSpPr/>
          <p:nvPr/>
        </p:nvGrpSpPr>
        <p:grpSpPr>
          <a:xfrm>
            <a:off x="1835510" y="772107"/>
            <a:ext cx="5741021" cy="812540"/>
            <a:chOff x="4304043" y="1286669"/>
            <a:chExt cx="3837944" cy="2757793"/>
          </a:xfrm>
          <a:effectLst>
            <a:outerShdw blurRad="381000" dist="254000" dir="8100000" algn="tr" rotWithShape="0">
              <a:prstClr val="black">
                <a:alpha val="40000"/>
              </a:prstClr>
            </a:outerShdw>
          </a:effectLst>
        </p:grpSpPr>
        <p:sp>
          <p:nvSpPr>
            <p:cNvPr id="37" name="圆角淘宝店chenying0907出品 36"/>
            <p:cNvSpPr/>
            <p:nvPr/>
          </p:nvSpPr>
          <p:spPr>
            <a:xfrm>
              <a:off x="4304043" y="1286669"/>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384A"/>
                </a:solidFill>
                <a:latin typeface="微软雅黑" panose="020B0503020204020204" pitchFamily="34" charset="-122"/>
              </a:endParaRPr>
            </a:p>
          </p:txBody>
        </p:sp>
        <p:sp>
          <p:nvSpPr>
            <p:cNvPr id="38" name="圆角淘宝店chenying0907出品 37"/>
            <p:cNvSpPr/>
            <p:nvPr/>
          </p:nvSpPr>
          <p:spPr>
            <a:xfrm>
              <a:off x="4351930" y="1373339"/>
              <a:ext cx="3742172" cy="258445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EE67A9"/>
                  </a:solidFill>
                  <a:latin typeface="微软雅黑" panose="020B0503020204020204" pitchFamily="34" charset="-122"/>
                </a:rPr>
                <a:t>学习需深入。</a:t>
              </a:r>
            </a:p>
          </p:txBody>
        </p:sp>
      </p:grpSp>
      <p:grpSp>
        <p:nvGrpSpPr>
          <p:cNvPr id="46" name="淘宝店chenying0907出品 29"/>
          <p:cNvGrpSpPr/>
          <p:nvPr/>
        </p:nvGrpSpPr>
        <p:grpSpPr>
          <a:xfrm>
            <a:off x="1835511" y="2848479"/>
            <a:ext cx="5741021" cy="752318"/>
            <a:chOff x="4304043" y="1286668"/>
            <a:chExt cx="3837944" cy="2757793"/>
          </a:xfrm>
          <a:effectLst>
            <a:outerShdw blurRad="381000" dist="254000" dir="8100000" algn="tr" rotWithShape="0">
              <a:prstClr val="black">
                <a:alpha val="40000"/>
              </a:prstClr>
            </a:outerShdw>
          </a:effectLst>
        </p:grpSpPr>
        <p:sp>
          <p:nvSpPr>
            <p:cNvPr id="47" name="圆角淘宝店chenying0907出品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ndParaRPr>
            </a:p>
          </p:txBody>
        </p:sp>
        <p:sp>
          <p:nvSpPr>
            <p:cNvPr id="48" name="圆角淘宝店chenying0907出品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00BBFE"/>
                  </a:solidFill>
                  <a:latin typeface="微软雅黑" panose="020B0503020204020204" pitchFamily="34" charset="-122"/>
                </a:rPr>
                <a:t>路径需清晰。</a:t>
              </a:r>
            </a:p>
          </p:txBody>
        </p:sp>
      </p:grpSp>
      <p:sp>
        <p:nvSpPr>
          <p:cNvPr id="49" name="淘宝店chenying0907出品 10"/>
          <p:cNvSpPr/>
          <p:nvPr/>
        </p:nvSpPr>
        <p:spPr>
          <a:xfrm>
            <a:off x="490474" y="51470"/>
            <a:ext cx="1816735" cy="582295"/>
          </a:xfrm>
          <a:prstGeom prst="rect">
            <a:avLst/>
          </a:prstGeom>
        </p:spPr>
        <p:txBody>
          <a:bodyPr wrap="none" lIns="91423" tIns="45711" rIns="91423" bIns="45711">
            <a:spAutoFit/>
          </a:bodyPr>
          <a:lstStyle/>
          <a:p>
            <a:r>
              <a:rPr lang="en-US" altLang="zh-CN" sz="3200" b="1" dirty="0" smtClean="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a:t>
            </a:r>
            <a:r>
              <a:rPr lang="zh-CN" altLang="en-US" sz="3200" b="1" dirty="0" smtClean="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展望：</a:t>
            </a:r>
            <a:endParaRPr lang="zh-CN" altLang="en-US" sz="3200" b="1" dirty="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2" name="淘宝店chenying0907出品 13"/>
          <p:cNvSpPr/>
          <p:nvPr/>
        </p:nvSpPr>
        <p:spPr>
          <a:xfrm>
            <a:off x="1020540" y="3931937"/>
            <a:ext cx="687215" cy="687126"/>
          </a:xfrm>
          <a:prstGeom prst="ellipse">
            <a:avLst/>
          </a:prstGeom>
          <a:solidFill>
            <a:srgbClr val="F46549"/>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prstClr val="white"/>
                </a:solidFill>
                <a:latin typeface="微软雅黑" panose="020B0503020204020204" pitchFamily="34" charset="-122"/>
              </a:rPr>
              <a:t>4</a:t>
            </a:r>
            <a:endParaRPr lang="zh-CN" altLang="en-US" sz="3200" dirty="0">
              <a:solidFill>
                <a:prstClr val="white"/>
              </a:solidFill>
              <a:latin typeface="微软雅黑" panose="020B0503020204020204" pitchFamily="34" charset="-122"/>
            </a:endParaRPr>
          </a:p>
        </p:txBody>
      </p:sp>
      <p:grpSp>
        <p:nvGrpSpPr>
          <p:cNvPr id="3" name="淘宝店chenying0907出品 29"/>
          <p:cNvGrpSpPr/>
          <p:nvPr/>
        </p:nvGrpSpPr>
        <p:grpSpPr>
          <a:xfrm>
            <a:off x="1819001" y="3908294"/>
            <a:ext cx="5741021" cy="752318"/>
            <a:chOff x="4304043" y="1286668"/>
            <a:chExt cx="3837944" cy="2757793"/>
          </a:xfrm>
          <a:effectLst>
            <a:outerShdw blurRad="381000" dist="254000" dir="8100000" algn="tr" rotWithShape="0">
              <a:prstClr val="black">
                <a:alpha val="40000"/>
              </a:prstClr>
            </a:outerShdw>
          </a:effectLst>
        </p:grpSpPr>
        <p:sp>
          <p:nvSpPr>
            <p:cNvPr id="4" name="圆角淘宝店chenying0907出品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ndParaRPr>
            </a:p>
          </p:txBody>
        </p:sp>
        <p:sp>
          <p:nvSpPr>
            <p:cNvPr id="5" name="圆角淘宝店chenying0907出品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46549"/>
                  </a:solidFill>
                  <a:latin typeface="微软雅黑" panose="020B0503020204020204" pitchFamily="34" charset="-122"/>
                </a:rPr>
                <a:t>成果需凝练。</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 presetClass="entr" presetSubtype="1" fill="hold" nodeType="afterEffect" p14:presetBounceEnd="66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66000">
                                          <p:cBhvr additive="base">
                                            <p:cTn id="23"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14:presetBounceEnd="66000">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14:bounceEnd="66000">
                                          <p:cBhvr additive="base">
                                            <p:cTn id="33" dur="5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anim calcmode="lin" valueType="num">
                                          <p:cBhvr>
                                            <p:cTn id="39" dur="500" fill="hold"/>
                                            <p:tgtEl>
                                              <p:spTgt spid="46"/>
                                            </p:tgtEl>
                                            <p:attrNameLst>
                                              <p:attrName>ppt_x</p:attrName>
                                            </p:attrNameLst>
                                          </p:cBhvr>
                                          <p:tavLst>
                                            <p:tav tm="0">
                                              <p:val>
                                                <p:strVal val="#ppt_x"/>
                                              </p:val>
                                            </p:tav>
                                            <p:tav tm="100000">
                                              <p:val>
                                                <p:strVal val="#ppt_x"/>
                                              </p:val>
                                            </p:tav>
                                          </p:tavLst>
                                        </p:anim>
                                        <p:anim calcmode="lin" valueType="num">
                                          <p:cBhvr>
                                            <p:cTn id="40" dur="5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49" grpId="0"/>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anim calcmode="lin" valueType="num">
                                          <p:cBhvr>
                                            <p:cTn id="39" dur="500" fill="hold"/>
                                            <p:tgtEl>
                                              <p:spTgt spid="46"/>
                                            </p:tgtEl>
                                            <p:attrNameLst>
                                              <p:attrName>ppt_x</p:attrName>
                                            </p:attrNameLst>
                                          </p:cBhvr>
                                          <p:tavLst>
                                            <p:tav tm="0">
                                              <p:val>
                                                <p:strVal val="#ppt_x"/>
                                              </p:val>
                                            </p:tav>
                                            <p:tav tm="100000">
                                              <p:val>
                                                <p:strVal val="#ppt_x"/>
                                              </p:val>
                                            </p:tav>
                                          </p:tavLst>
                                        </p:anim>
                                        <p:anim calcmode="lin" valueType="num">
                                          <p:cBhvr>
                                            <p:cTn id="40" dur="5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49" grpId="0"/>
          <p:bldP spid="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0PPT素材\背景及图片\白麻子.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72"/>
            <a:ext cx="9144000" cy="514216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椭圆 2"/>
          <p:cNvSpPr/>
          <p:nvPr/>
        </p:nvSpPr>
        <p:spPr>
          <a:xfrm>
            <a:off x="1256584" y="3729487"/>
            <a:ext cx="677676" cy="677500"/>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sp>
        <p:nvSpPr>
          <p:cNvPr id="4" name="椭圆 3"/>
          <p:cNvSpPr/>
          <p:nvPr/>
        </p:nvSpPr>
        <p:spPr>
          <a:xfrm>
            <a:off x="5792040" y="1283443"/>
            <a:ext cx="274777" cy="27470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grpSp>
        <p:nvGrpSpPr>
          <p:cNvPr id="5" name="组合 4"/>
          <p:cNvGrpSpPr/>
          <p:nvPr/>
        </p:nvGrpSpPr>
        <p:grpSpPr>
          <a:xfrm>
            <a:off x="3216987" y="4440463"/>
            <a:ext cx="301060" cy="300982"/>
            <a:chOff x="304800" y="673100"/>
            <a:chExt cx="4000500" cy="4000500"/>
          </a:xfrm>
          <a:effectLst>
            <a:outerShdw blurRad="381000" dist="152400" dir="8100000" algn="tr" rotWithShape="0">
              <a:prstClr val="black">
                <a:alpha val="7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889148" y="823086"/>
            <a:ext cx="623903" cy="623741"/>
            <a:chOff x="304800" y="673100"/>
            <a:chExt cx="4000500" cy="4000500"/>
          </a:xfrm>
          <a:effectLst>
            <a:outerShdw blurRad="317500" dist="1905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098096" y="4423119"/>
            <a:ext cx="219777" cy="219720"/>
            <a:chOff x="304800" y="673100"/>
            <a:chExt cx="4000500" cy="4000500"/>
          </a:xfrm>
          <a:effectLst>
            <a:outerShdw blurRad="381000" dist="152400" dir="8100000" algn="tr" rotWithShape="0">
              <a:prstClr val="black">
                <a:alpha val="7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73524" y="3229931"/>
            <a:ext cx="287919" cy="287844"/>
            <a:chOff x="304800" y="673100"/>
            <a:chExt cx="4000500" cy="4000500"/>
          </a:xfrm>
          <a:effectLst>
            <a:outerShdw blurRad="381000" dist="152400" dir="8100000" algn="tr" rotWithShape="0">
              <a:prstClr val="black">
                <a:alpha val="7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8111731" y="823086"/>
            <a:ext cx="274777" cy="274706"/>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sp>
        <p:nvSpPr>
          <p:cNvPr id="18" name="椭圆 17"/>
          <p:cNvSpPr/>
          <p:nvPr/>
        </p:nvSpPr>
        <p:spPr>
          <a:xfrm>
            <a:off x="3024240" y="3866380"/>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grpSp>
        <p:nvGrpSpPr>
          <p:cNvPr id="19" name="组合 18"/>
          <p:cNvGrpSpPr/>
          <p:nvPr/>
        </p:nvGrpSpPr>
        <p:grpSpPr>
          <a:xfrm>
            <a:off x="3600311" y="4148748"/>
            <a:ext cx="452191" cy="452073"/>
            <a:chOff x="304800" y="673100"/>
            <a:chExt cx="4000500" cy="4000500"/>
          </a:xfrm>
          <a:effectLst>
            <a:outerShdw blurRad="317500" dist="1905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1934261" y="1853082"/>
            <a:ext cx="6810579" cy="1258470"/>
            <a:chOff x="4304043" y="1286668"/>
            <a:chExt cx="3837944" cy="2757793"/>
          </a:xfrm>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圆角矩形 23"/>
            <p:cNvSpPr/>
            <p:nvPr/>
          </p:nvSpPr>
          <p:spPr>
            <a:xfrm>
              <a:off x="4351930" y="1373339"/>
              <a:ext cx="376460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5" name="椭圆 24"/>
          <p:cNvSpPr/>
          <p:nvPr/>
        </p:nvSpPr>
        <p:spPr>
          <a:xfrm>
            <a:off x="479791" y="4313969"/>
            <a:ext cx="379661" cy="379562"/>
          </a:xfrm>
          <a:prstGeom prst="ellipse">
            <a:avLst/>
          </a:prstGeom>
          <a:solidFill>
            <a:srgbClr val="C0000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grpSp>
        <p:nvGrpSpPr>
          <p:cNvPr id="26" name="组合 25"/>
          <p:cNvGrpSpPr/>
          <p:nvPr/>
        </p:nvGrpSpPr>
        <p:grpSpPr>
          <a:xfrm>
            <a:off x="2479789" y="3698806"/>
            <a:ext cx="301060" cy="300982"/>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6804203" y="263701"/>
            <a:ext cx="219777" cy="219720"/>
            <a:chOff x="304800" y="673100"/>
            <a:chExt cx="4000500" cy="4000500"/>
          </a:xfrm>
          <a:effectLst>
            <a:outerShdw blurRad="381000" dist="152400" dir="8100000" algn="tr" rotWithShape="0">
              <a:prstClr val="black">
                <a:alpha val="7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5120099" y="847111"/>
            <a:ext cx="287919" cy="287844"/>
            <a:chOff x="304800" y="673100"/>
            <a:chExt cx="4000500" cy="4000500"/>
          </a:xfrm>
          <a:effectLst>
            <a:outerShdw blurRad="381000" dist="152400" dir="8100000" algn="tr" rotWithShape="0">
              <a:prstClr val="black">
                <a:alpha val="7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椭圆 34"/>
          <p:cNvSpPr/>
          <p:nvPr/>
        </p:nvSpPr>
        <p:spPr>
          <a:xfrm>
            <a:off x="6504896" y="588513"/>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grpSp>
        <p:nvGrpSpPr>
          <p:cNvPr id="36" name="组合 35"/>
          <p:cNvGrpSpPr/>
          <p:nvPr/>
        </p:nvGrpSpPr>
        <p:grpSpPr>
          <a:xfrm>
            <a:off x="4837929" y="1283445"/>
            <a:ext cx="727904" cy="727715"/>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7944186" y="381911"/>
            <a:ext cx="287919" cy="287844"/>
            <a:chOff x="304800" y="673100"/>
            <a:chExt cx="4000500" cy="4000500"/>
          </a:xfrm>
          <a:effectLst>
            <a:outerShdw blurRad="381000" dist="152400" dir="8100000" algn="tr" rotWithShape="0">
              <a:prstClr val="black">
                <a:alpha val="7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41"/>
          <p:cNvSpPr/>
          <p:nvPr/>
        </p:nvSpPr>
        <p:spPr>
          <a:xfrm>
            <a:off x="464440" y="2571750"/>
            <a:ext cx="137389" cy="137354"/>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91" rIns="68579" bIns="34291" rtlCol="0" anchor="ctr"/>
          <a:lstStyle/>
          <a:p>
            <a:pPr algn="ctr"/>
            <a:endParaRPr lang="zh-CN" altLang="en-US"/>
          </a:p>
        </p:txBody>
      </p:sp>
      <p:sp>
        <p:nvSpPr>
          <p:cNvPr id="43" name="TextBox 55"/>
          <p:cNvSpPr txBox="1"/>
          <p:nvPr/>
        </p:nvSpPr>
        <p:spPr>
          <a:xfrm>
            <a:off x="3526251" y="2198567"/>
            <a:ext cx="2959783" cy="746360"/>
          </a:xfrm>
          <a:prstGeom prst="rect">
            <a:avLst/>
          </a:prstGeom>
          <a:noFill/>
        </p:spPr>
        <p:txBody>
          <a:bodyPr wrap="none" lIns="68579" tIns="34291" rIns="68579" bIns="34291" rtlCol="0">
            <a:spAutoFit/>
          </a:bodyPr>
          <a:lstStyle/>
          <a:p>
            <a:r>
              <a:rPr lang="zh-CN" altLang="en-US" sz="4400" b="1" dirty="0" smtClean="0">
                <a:solidFill>
                  <a:srgbClr val="C00000"/>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rPr>
              <a:t>敬请指导！</a:t>
            </a:r>
            <a:endParaRPr lang="zh-CN" altLang="en-US" sz="4400" b="1" dirty="0">
              <a:solidFill>
                <a:srgbClr val="C00000"/>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3"/>
                                        </p:tgtEl>
                                        <p:attrNameLst>
                                          <p:attrName>style.visibility</p:attrName>
                                        </p:attrNameLst>
                                      </p:cBhvr>
                                      <p:to>
                                        <p:strVal val="visible"/>
                                      </p:to>
                                    </p:set>
                                  </p:childTnLst>
                                </p:cTn>
                              </p:par>
                              <p:par>
                                <p:cTn id="7" presetID="53" presetClass="entr" presetSubtype="16" fill="hold" grpId="1" nodeType="withEffect">
                                  <p:stCondLst>
                                    <p:cond delay="2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64" presetClass="path" presetSubtype="0" fill="hold" grpId="2" nodeType="withEffect">
                                  <p:stCondLst>
                                    <p:cond delay="200"/>
                                  </p:stCondLst>
                                  <p:childTnLst>
                                    <p:animMotion origin="layout" path="M 8.33333E-7 -7.40741E-7 L 0.05121 -0.31451 " pathEditMode="relative" rAng="0" ptsTypes="AA">
                                      <p:cBhvr>
                                        <p:cTn id="13" dur="500" spd="-100000" fill="hold"/>
                                        <p:tgtEl>
                                          <p:spTgt spid="3"/>
                                        </p:tgtEl>
                                        <p:attrNameLst>
                                          <p:attrName>ppt_x</p:attrName>
                                          <p:attrName>ppt_y</p:attrName>
                                        </p:attrNameLst>
                                      </p:cBhvr>
                                      <p:rCtr x="2552" y="-15741"/>
                                    </p:animMotion>
                                  </p:childTnLst>
                                </p:cTn>
                              </p:par>
                              <p:par>
                                <p:cTn id="14" presetID="1" presetClass="entr" presetSubtype="0"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childTnLst>
                                </p:cTn>
                              </p:par>
                              <p:par>
                                <p:cTn id="16" presetID="53" presetClass="entr" presetSubtype="16" fill="hold" nodeType="withEffect">
                                  <p:stCondLst>
                                    <p:cond delay="6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64" presetClass="path" presetSubtype="0" fill="hold" nodeType="withEffect">
                                  <p:stCondLst>
                                    <p:cond delay="600"/>
                                  </p:stCondLst>
                                  <p:childTnLst>
                                    <p:animMotion origin="layout" path="M 8.33333E-7 -2.59259E-6 L -0.13889 -0.41882 " pathEditMode="relative" rAng="0" ptsTypes="AA">
                                      <p:cBhvr>
                                        <p:cTn id="22" dur="500" spd="-100000" fill="hold"/>
                                        <p:tgtEl>
                                          <p:spTgt spid="5"/>
                                        </p:tgtEl>
                                        <p:attrNameLst>
                                          <p:attrName>ppt_x</p:attrName>
                                          <p:attrName>ppt_y</p:attrName>
                                        </p:attrNameLst>
                                      </p:cBhvr>
                                      <p:rCtr x="-6944" y="-20957"/>
                                    </p:animMotion>
                                  </p:childTnLst>
                                </p:cTn>
                              </p:par>
                              <p:par>
                                <p:cTn id="23" presetID="1" presetClass="entr" presetSubtype="0" fill="hold" nodeType="withEffect">
                                  <p:stCondLst>
                                    <p:cond delay="200"/>
                                  </p:stCondLst>
                                  <p:childTnLst>
                                    <p:set>
                                      <p:cBhvr>
                                        <p:cTn id="24" dur="1" fill="hold">
                                          <p:stCondLst>
                                            <p:cond delay="0"/>
                                          </p:stCondLst>
                                        </p:cTn>
                                        <p:tgtEl>
                                          <p:spTgt spid="11"/>
                                        </p:tgtEl>
                                        <p:attrNameLst>
                                          <p:attrName>style.visibility</p:attrName>
                                        </p:attrNameLst>
                                      </p:cBhvr>
                                      <p:to>
                                        <p:strVal val="visible"/>
                                      </p:to>
                                    </p:set>
                                  </p:childTnLst>
                                </p:cTn>
                              </p:par>
                              <p:par>
                                <p:cTn id="25" presetID="53" presetClass="entr" presetSubtype="16" fill="hold" nodeType="withEffect">
                                  <p:stCondLst>
                                    <p:cond delay="2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64" presetClass="path" presetSubtype="0" fill="hold" nodeType="withEffect">
                                  <p:stCondLst>
                                    <p:cond delay="200"/>
                                  </p:stCondLst>
                                  <p:childTnLst>
                                    <p:animMotion origin="layout" path="M -3.05556E-6 -1.48148E-6 L -0.0125 -0.41667 " pathEditMode="relative" rAng="0" ptsTypes="AA">
                                      <p:cBhvr>
                                        <p:cTn id="31" dur="500" spd="-100000" fill="hold"/>
                                        <p:tgtEl>
                                          <p:spTgt spid="11"/>
                                        </p:tgtEl>
                                        <p:attrNameLst>
                                          <p:attrName>ppt_x</p:attrName>
                                          <p:attrName>ppt_y</p:attrName>
                                        </p:attrNameLst>
                                      </p:cBhvr>
                                      <p:rCtr x="-625" y="-20833"/>
                                    </p:animMotion>
                                  </p:childTnLst>
                                </p:cTn>
                              </p:par>
                              <p:par>
                                <p:cTn id="32" presetID="1" presetClass="entr" presetSubtype="0" fill="hold" grpId="0" nodeType="withEffect">
                                  <p:stCondLst>
                                    <p:cond delay="600"/>
                                  </p:stCondLst>
                                  <p:childTnLst>
                                    <p:set>
                                      <p:cBhvr>
                                        <p:cTn id="33" dur="1" fill="hold">
                                          <p:stCondLst>
                                            <p:cond delay="0"/>
                                          </p:stCondLst>
                                        </p:cTn>
                                        <p:tgtEl>
                                          <p:spTgt spid="18"/>
                                        </p:tgtEl>
                                        <p:attrNameLst>
                                          <p:attrName>style.visibility</p:attrName>
                                        </p:attrNameLst>
                                      </p:cBhvr>
                                      <p:to>
                                        <p:strVal val="visible"/>
                                      </p:to>
                                    </p:set>
                                  </p:childTnLst>
                                </p:cTn>
                              </p:par>
                              <p:par>
                                <p:cTn id="34" presetID="53" presetClass="entr" presetSubtype="16" fill="hold" grpId="1"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64" presetClass="path" presetSubtype="0" fill="hold" grpId="2" nodeType="withEffect">
                                  <p:stCondLst>
                                    <p:cond delay="600"/>
                                  </p:stCondLst>
                                  <p:childTnLst>
                                    <p:animMotion origin="layout" path="M -4.44444E-6 -3.45679E-6 L -0.10381 -0.2787 " pathEditMode="relative" rAng="0" ptsTypes="AA">
                                      <p:cBhvr>
                                        <p:cTn id="40" dur="500" spd="-100000" fill="hold"/>
                                        <p:tgtEl>
                                          <p:spTgt spid="18"/>
                                        </p:tgtEl>
                                        <p:attrNameLst>
                                          <p:attrName>ppt_x</p:attrName>
                                          <p:attrName>ppt_y</p:attrName>
                                        </p:attrNameLst>
                                      </p:cBhvr>
                                      <p:rCtr x="-5191" y="-13951"/>
                                    </p:animMotion>
                                  </p:childTnLst>
                                </p:cTn>
                              </p:par>
                              <p:par>
                                <p:cTn id="41" presetID="1" presetClass="entr" presetSubtype="0" fill="hold" nodeType="withEffect">
                                  <p:stCondLst>
                                    <p:cond delay="400"/>
                                  </p:stCondLst>
                                  <p:childTnLst>
                                    <p:set>
                                      <p:cBhvr>
                                        <p:cTn id="42" dur="1" fill="hold">
                                          <p:stCondLst>
                                            <p:cond delay="0"/>
                                          </p:stCondLst>
                                        </p:cTn>
                                        <p:tgtEl>
                                          <p:spTgt spid="19"/>
                                        </p:tgtEl>
                                        <p:attrNameLst>
                                          <p:attrName>style.visibility</p:attrName>
                                        </p:attrNameLst>
                                      </p:cBhvr>
                                      <p:to>
                                        <p:strVal val="visible"/>
                                      </p:to>
                                    </p:set>
                                  </p:childTnLst>
                                </p:cTn>
                              </p:par>
                              <p:par>
                                <p:cTn id="43" presetID="53" presetClass="entr" presetSubtype="16" fill="hold" nodeType="withEffect">
                                  <p:stCondLst>
                                    <p:cond delay="4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64" presetClass="path" presetSubtype="0" fill="hold" nodeType="withEffect">
                                  <p:stCondLst>
                                    <p:cond delay="400"/>
                                  </p:stCondLst>
                                  <p:childTnLst>
                                    <p:animMotion origin="layout" path="M -2.77778E-6 2.71605E-6 L -0.18993 -0.35895 " pathEditMode="relative" rAng="0" ptsTypes="AA">
                                      <p:cBhvr>
                                        <p:cTn id="49" dur="500" spd="-100000" fill="hold"/>
                                        <p:tgtEl>
                                          <p:spTgt spid="19"/>
                                        </p:tgtEl>
                                        <p:attrNameLst>
                                          <p:attrName>ppt_x</p:attrName>
                                          <p:attrName>ppt_y</p:attrName>
                                        </p:attrNameLst>
                                      </p:cBhvr>
                                      <p:rCtr x="-9497" y="-17963"/>
                                    </p:animMotion>
                                  </p:childTnLst>
                                </p:cTn>
                              </p:par>
                              <p:par>
                                <p:cTn id="50" presetID="1" presetClass="entr" presetSubtype="0" fill="hold" grpId="0" nodeType="withEffect">
                                  <p:stCondLst>
                                    <p:cond delay="200"/>
                                  </p:stCondLst>
                                  <p:childTnLst>
                                    <p:set>
                                      <p:cBhvr>
                                        <p:cTn id="51" dur="1" fill="hold">
                                          <p:stCondLst>
                                            <p:cond delay="0"/>
                                          </p:stCondLst>
                                        </p:cTn>
                                        <p:tgtEl>
                                          <p:spTgt spid="25"/>
                                        </p:tgtEl>
                                        <p:attrNameLst>
                                          <p:attrName>style.visibility</p:attrName>
                                        </p:attrNameLst>
                                      </p:cBhvr>
                                      <p:to>
                                        <p:strVal val="visible"/>
                                      </p:to>
                                    </p:set>
                                  </p:childTnLst>
                                </p:cTn>
                              </p:par>
                              <p:par>
                                <p:cTn id="52" presetID="53" presetClass="entr" presetSubtype="16" fill="hold" grpId="1" nodeType="withEffect">
                                  <p:stCondLst>
                                    <p:cond delay="20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par>
                                <p:cTn id="57" presetID="64" presetClass="path" presetSubtype="0" fill="hold" grpId="2" nodeType="withEffect">
                                  <p:stCondLst>
                                    <p:cond delay="200"/>
                                  </p:stCondLst>
                                  <p:childTnLst>
                                    <p:animMotion origin="layout" path="M -2.77778E-7 2.71605E-6 L 0.1526 -0.4034 " pathEditMode="relative" rAng="0" ptsTypes="AA">
                                      <p:cBhvr>
                                        <p:cTn id="58" dur="500" spd="-100000" fill="hold"/>
                                        <p:tgtEl>
                                          <p:spTgt spid="25"/>
                                        </p:tgtEl>
                                        <p:attrNameLst>
                                          <p:attrName>ppt_x</p:attrName>
                                          <p:attrName>ppt_y</p:attrName>
                                        </p:attrNameLst>
                                      </p:cBhvr>
                                      <p:rCtr x="7622" y="-20185"/>
                                    </p:animMotion>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53" presetClass="entr" presetSubtype="16"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64" presetClass="path" presetSubtype="0" fill="hold" nodeType="withEffect">
                                  <p:stCondLst>
                                    <p:cond delay="0"/>
                                  </p:stCondLst>
                                  <p:childTnLst>
                                    <p:animMotion origin="layout" path="M -3.61111E-6 3.20988E-6 L -0.05121 -0.27871 " pathEditMode="relative" rAng="0" ptsTypes="AA">
                                      <p:cBhvr>
                                        <p:cTn id="67" dur="500" spd="-100000" fill="hold"/>
                                        <p:tgtEl>
                                          <p:spTgt spid="26"/>
                                        </p:tgtEl>
                                        <p:attrNameLst>
                                          <p:attrName>ppt_x</p:attrName>
                                          <p:attrName>ppt_y</p:attrName>
                                        </p:attrNameLst>
                                      </p:cBhvr>
                                      <p:rCtr x="-2569" y="-13951"/>
                                    </p:animMotion>
                                  </p:childTnLst>
                                </p:cTn>
                              </p:par>
                              <p:par>
                                <p:cTn id="68" presetID="1" presetClass="entr" presetSubtype="0" fill="hold" nodeType="withEffect">
                                  <p:stCondLst>
                                    <p:cond delay="400"/>
                                  </p:stCondLst>
                                  <p:childTnLst>
                                    <p:set>
                                      <p:cBhvr>
                                        <p:cTn id="69" dur="1" fill="hold">
                                          <p:stCondLst>
                                            <p:cond delay="0"/>
                                          </p:stCondLst>
                                        </p:cTn>
                                        <p:tgtEl>
                                          <p:spTgt spid="14"/>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64" presetClass="path" presetSubtype="0" fill="hold" nodeType="withEffect">
                                  <p:stCondLst>
                                    <p:cond delay="400"/>
                                  </p:stCondLst>
                                  <p:childTnLst>
                                    <p:animMotion origin="layout" path="M 2.77778E-6 -4.19753E-6 L 0.13021 -0.19259 " pathEditMode="relative" rAng="0" ptsTypes="AA">
                                      <p:cBhvr>
                                        <p:cTn id="76" dur="500" spd="-100000" fill="hold"/>
                                        <p:tgtEl>
                                          <p:spTgt spid="14"/>
                                        </p:tgtEl>
                                        <p:attrNameLst>
                                          <p:attrName>ppt_x</p:attrName>
                                          <p:attrName>ppt_y</p:attrName>
                                        </p:attrNameLst>
                                      </p:cBhvr>
                                      <p:rCtr x="6510" y="-9630"/>
                                    </p:animMotion>
                                  </p:childTnLst>
                                </p:cTn>
                              </p:par>
                              <p:par>
                                <p:cTn id="77" presetID="1" presetClass="entr" presetSubtype="0" fill="hold" grpId="0" nodeType="withEffect">
                                  <p:stCondLst>
                                    <p:cond delay="200"/>
                                  </p:stCondLst>
                                  <p:childTnLst>
                                    <p:set>
                                      <p:cBhvr>
                                        <p:cTn id="78" dur="1" fill="hold">
                                          <p:stCondLst>
                                            <p:cond delay="0"/>
                                          </p:stCondLst>
                                        </p:cTn>
                                        <p:tgtEl>
                                          <p:spTgt spid="42"/>
                                        </p:tgtEl>
                                        <p:attrNameLst>
                                          <p:attrName>style.visibility</p:attrName>
                                        </p:attrNameLst>
                                      </p:cBhvr>
                                      <p:to>
                                        <p:strVal val="visible"/>
                                      </p:to>
                                    </p:set>
                                  </p:childTnLst>
                                </p:cTn>
                              </p:par>
                              <p:par>
                                <p:cTn id="79" presetID="53" presetClass="entr" presetSubtype="16" fill="hold" grpId="1" nodeType="withEffect">
                                  <p:stCondLst>
                                    <p:cond delay="200"/>
                                  </p:stCondLst>
                                  <p:childTnLst>
                                    <p:set>
                                      <p:cBhvr>
                                        <p:cTn id="80" dur="1" fill="hold">
                                          <p:stCondLst>
                                            <p:cond delay="0"/>
                                          </p:stCondLst>
                                        </p:cTn>
                                        <p:tgtEl>
                                          <p:spTgt spid="42"/>
                                        </p:tgtEl>
                                        <p:attrNameLst>
                                          <p:attrName>style.visibility</p:attrName>
                                        </p:attrNameLst>
                                      </p:cBhvr>
                                      <p:to>
                                        <p:strVal val="visible"/>
                                      </p:to>
                                    </p:set>
                                    <p:anim calcmode="lin" valueType="num">
                                      <p:cBhvr>
                                        <p:cTn id="81" dur="500" fill="hold"/>
                                        <p:tgtEl>
                                          <p:spTgt spid="42"/>
                                        </p:tgtEl>
                                        <p:attrNameLst>
                                          <p:attrName>ppt_w</p:attrName>
                                        </p:attrNameLst>
                                      </p:cBhvr>
                                      <p:tavLst>
                                        <p:tav tm="0">
                                          <p:val>
                                            <p:fltVal val="0"/>
                                          </p:val>
                                        </p:tav>
                                        <p:tav tm="100000">
                                          <p:val>
                                            <p:strVal val="#ppt_w"/>
                                          </p:val>
                                        </p:tav>
                                      </p:tavLst>
                                    </p:anim>
                                    <p:anim calcmode="lin" valueType="num">
                                      <p:cBhvr>
                                        <p:cTn id="82" dur="500" fill="hold"/>
                                        <p:tgtEl>
                                          <p:spTgt spid="42"/>
                                        </p:tgtEl>
                                        <p:attrNameLst>
                                          <p:attrName>ppt_h</p:attrName>
                                        </p:attrNameLst>
                                      </p:cBhvr>
                                      <p:tavLst>
                                        <p:tav tm="0">
                                          <p:val>
                                            <p:fltVal val="0"/>
                                          </p:val>
                                        </p:tav>
                                        <p:tav tm="100000">
                                          <p:val>
                                            <p:strVal val="#ppt_h"/>
                                          </p:val>
                                        </p:tav>
                                      </p:tavLst>
                                    </p:anim>
                                    <p:animEffect transition="in" filter="fade">
                                      <p:cBhvr>
                                        <p:cTn id="83" dur="500"/>
                                        <p:tgtEl>
                                          <p:spTgt spid="42"/>
                                        </p:tgtEl>
                                      </p:cBhvr>
                                    </p:animEffect>
                                  </p:childTnLst>
                                </p:cTn>
                              </p:par>
                              <p:par>
                                <p:cTn id="84" presetID="1" presetClass="entr" presetSubtype="0" fill="hold" nodeType="withEffect">
                                  <p:stCondLst>
                                    <p:cond delay="200"/>
                                  </p:stCondLst>
                                  <p:childTnLst>
                                    <p:set>
                                      <p:cBhvr>
                                        <p:cTn id="85" dur="1" fill="hold">
                                          <p:stCondLst>
                                            <p:cond delay="0"/>
                                          </p:stCondLst>
                                        </p:cTn>
                                        <p:tgtEl>
                                          <p:spTgt spid="36"/>
                                        </p:tgtEl>
                                        <p:attrNameLst>
                                          <p:attrName>style.visibility</p:attrName>
                                        </p:attrNameLst>
                                      </p:cBhvr>
                                      <p:to>
                                        <p:strVal val="visible"/>
                                      </p:to>
                                    </p:set>
                                  </p:childTnLst>
                                </p:cTn>
                              </p:par>
                              <p:par>
                                <p:cTn id="86" presetID="53" presetClass="entr" presetSubtype="16" fill="hold" nodeType="withEffect">
                                  <p:stCondLst>
                                    <p:cond delay="200"/>
                                  </p:stCondLst>
                                  <p:childTnLst>
                                    <p:set>
                                      <p:cBhvr>
                                        <p:cTn id="87" dur="1" fill="hold">
                                          <p:stCondLst>
                                            <p:cond delay="0"/>
                                          </p:stCondLst>
                                        </p:cTn>
                                        <p:tgtEl>
                                          <p:spTgt spid="36"/>
                                        </p:tgtEl>
                                        <p:attrNameLst>
                                          <p:attrName>style.visibility</p:attrName>
                                        </p:attrNameLst>
                                      </p:cBhvr>
                                      <p:to>
                                        <p:strVal val="visible"/>
                                      </p:to>
                                    </p:set>
                                    <p:anim calcmode="lin" valueType="num">
                                      <p:cBhvr>
                                        <p:cTn id="88" dur="500" fill="hold"/>
                                        <p:tgtEl>
                                          <p:spTgt spid="36"/>
                                        </p:tgtEl>
                                        <p:attrNameLst>
                                          <p:attrName>ppt_w</p:attrName>
                                        </p:attrNameLst>
                                      </p:cBhvr>
                                      <p:tavLst>
                                        <p:tav tm="0">
                                          <p:val>
                                            <p:fltVal val="0"/>
                                          </p:val>
                                        </p:tav>
                                        <p:tav tm="100000">
                                          <p:val>
                                            <p:strVal val="#ppt_w"/>
                                          </p:val>
                                        </p:tav>
                                      </p:tavLst>
                                    </p:anim>
                                    <p:anim calcmode="lin" valueType="num">
                                      <p:cBhvr>
                                        <p:cTn id="89" dur="500" fill="hold"/>
                                        <p:tgtEl>
                                          <p:spTgt spid="36"/>
                                        </p:tgtEl>
                                        <p:attrNameLst>
                                          <p:attrName>ppt_h</p:attrName>
                                        </p:attrNameLst>
                                      </p:cBhvr>
                                      <p:tavLst>
                                        <p:tav tm="0">
                                          <p:val>
                                            <p:fltVal val="0"/>
                                          </p:val>
                                        </p:tav>
                                        <p:tav tm="100000">
                                          <p:val>
                                            <p:strVal val="#ppt_h"/>
                                          </p:val>
                                        </p:tav>
                                      </p:tavLst>
                                    </p:anim>
                                    <p:animEffect transition="in" filter="fade">
                                      <p:cBhvr>
                                        <p:cTn id="90" dur="500"/>
                                        <p:tgtEl>
                                          <p:spTgt spid="36"/>
                                        </p:tgtEl>
                                      </p:cBhvr>
                                    </p:animEffect>
                                  </p:childTnLst>
                                </p:cTn>
                              </p:par>
                              <p:par>
                                <p:cTn id="91" presetID="42" presetClass="path" presetSubtype="0" fill="hold" nodeType="withEffect">
                                  <p:stCondLst>
                                    <p:cond delay="200"/>
                                  </p:stCondLst>
                                  <p:childTnLst>
                                    <p:animMotion origin="layout" path="M -3.61111E-6 -1.7284E-6 L 0.14375 0.17222 " pathEditMode="relative" rAng="0" ptsTypes="AA">
                                      <p:cBhvr>
                                        <p:cTn id="92" dur="500" spd="-100000" fill="hold"/>
                                        <p:tgtEl>
                                          <p:spTgt spid="36"/>
                                        </p:tgtEl>
                                        <p:attrNameLst>
                                          <p:attrName>ppt_x</p:attrName>
                                          <p:attrName>ppt_y</p:attrName>
                                        </p:attrNameLst>
                                      </p:cBhvr>
                                      <p:rCtr x="7187" y="8611"/>
                                    </p:animMotion>
                                  </p:childTnLst>
                                </p:cTn>
                              </p:par>
                              <p:par>
                                <p:cTn id="93" presetID="1" presetClass="entr" presetSubtype="0" fill="hold" nodeType="withEffect">
                                  <p:stCondLst>
                                    <p:cond delay="600"/>
                                  </p:stCondLst>
                                  <p:childTnLst>
                                    <p:set>
                                      <p:cBhvr>
                                        <p:cTn id="94" dur="1" fill="hold">
                                          <p:stCondLst>
                                            <p:cond delay="0"/>
                                          </p:stCondLst>
                                        </p:cTn>
                                        <p:tgtEl>
                                          <p:spTgt spid="32"/>
                                        </p:tgtEl>
                                        <p:attrNameLst>
                                          <p:attrName>style.visibility</p:attrName>
                                        </p:attrNameLst>
                                      </p:cBhvr>
                                      <p:to>
                                        <p:strVal val="visible"/>
                                      </p:to>
                                    </p:set>
                                  </p:childTnLst>
                                </p:cTn>
                              </p:par>
                              <p:par>
                                <p:cTn id="95" presetID="53" presetClass="entr" presetSubtype="16" fill="hold" nodeType="withEffect">
                                  <p:stCondLst>
                                    <p:cond delay="60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par>
                                <p:cTn id="100" presetID="42" presetClass="path" presetSubtype="0" fill="hold" nodeType="withEffect">
                                  <p:stCondLst>
                                    <p:cond delay="600"/>
                                  </p:stCondLst>
                                  <p:childTnLst>
                                    <p:animMotion origin="layout" path="M -4.44444E-6 -2.59259E-6 L 0.13507 0.28334 " pathEditMode="relative" rAng="0" ptsTypes="AA">
                                      <p:cBhvr>
                                        <p:cTn id="101" dur="500" spd="-100000" fill="hold"/>
                                        <p:tgtEl>
                                          <p:spTgt spid="32"/>
                                        </p:tgtEl>
                                        <p:attrNameLst>
                                          <p:attrName>ppt_x</p:attrName>
                                          <p:attrName>ppt_y</p:attrName>
                                        </p:attrNameLst>
                                      </p:cBhvr>
                                      <p:rCtr x="6753" y="14167"/>
                                    </p:animMotion>
                                  </p:childTnLst>
                                </p:cTn>
                              </p:par>
                              <p:par>
                                <p:cTn id="102" presetID="1" presetClass="entr" presetSubtype="0" fill="hold" grpId="0" nodeType="withEffect">
                                  <p:stCondLst>
                                    <p:cond delay="400"/>
                                  </p:stCondLst>
                                  <p:childTnLst>
                                    <p:set>
                                      <p:cBhvr>
                                        <p:cTn id="103" dur="1" fill="hold">
                                          <p:stCondLst>
                                            <p:cond delay="0"/>
                                          </p:stCondLst>
                                        </p:cTn>
                                        <p:tgtEl>
                                          <p:spTgt spid="4"/>
                                        </p:tgtEl>
                                        <p:attrNameLst>
                                          <p:attrName>style.visibility</p:attrName>
                                        </p:attrNameLst>
                                      </p:cBhvr>
                                      <p:to>
                                        <p:strVal val="visible"/>
                                      </p:to>
                                    </p:set>
                                  </p:childTnLst>
                                </p:cTn>
                              </p:par>
                              <p:par>
                                <p:cTn id="104" presetID="53" presetClass="entr" presetSubtype="16" fill="hold" grpId="1" nodeType="withEffect">
                                  <p:stCondLst>
                                    <p:cond delay="400"/>
                                  </p:stCondLst>
                                  <p:childTnLst>
                                    <p:set>
                                      <p:cBhvr>
                                        <p:cTn id="105" dur="1" fill="hold">
                                          <p:stCondLst>
                                            <p:cond delay="0"/>
                                          </p:stCondLst>
                                        </p:cTn>
                                        <p:tgtEl>
                                          <p:spTgt spid="4"/>
                                        </p:tgtEl>
                                        <p:attrNameLst>
                                          <p:attrName>style.visibility</p:attrName>
                                        </p:attrNameLst>
                                      </p:cBhvr>
                                      <p:to>
                                        <p:strVal val="visible"/>
                                      </p:to>
                                    </p:set>
                                    <p:anim calcmode="lin" valueType="num">
                                      <p:cBhvr>
                                        <p:cTn id="106" dur="500" fill="hold"/>
                                        <p:tgtEl>
                                          <p:spTgt spid="4"/>
                                        </p:tgtEl>
                                        <p:attrNameLst>
                                          <p:attrName>ppt_w</p:attrName>
                                        </p:attrNameLst>
                                      </p:cBhvr>
                                      <p:tavLst>
                                        <p:tav tm="0">
                                          <p:val>
                                            <p:fltVal val="0"/>
                                          </p:val>
                                        </p:tav>
                                        <p:tav tm="100000">
                                          <p:val>
                                            <p:strVal val="#ppt_w"/>
                                          </p:val>
                                        </p:tav>
                                      </p:tavLst>
                                    </p:anim>
                                    <p:anim calcmode="lin" valueType="num">
                                      <p:cBhvr>
                                        <p:cTn id="107" dur="500" fill="hold"/>
                                        <p:tgtEl>
                                          <p:spTgt spid="4"/>
                                        </p:tgtEl>
                                        <p:attrNameLst>
                                          <p:attrName>ppt_h</p:attrName>
                                        </p:attrNameLst>
                                      </p:cBhvr>
                                      <p:tavLst>
                                        <p:tav tm="0">
                                          <p:val>
                                            <p:fltVal val="0"/>
                                          </p:val>
                                        </p:tav>
                                        <p:tav tm="100000">
                                          <p:val>
                                            <p:strVal val="#ppt_h"/>
                                          </p:val>
                                        </p:tav>
                                      </p:tavLst>
                                    </p:anim>
                                    <p:animEffect transition="in" filter="fade">
                                      <p:cBhvr>
                                        <p:cTn id="108" dur="500"/>
                                        <p:tgtEl>
                                          <p:spTgt spid="4"/>
                                        </p:tgtEl>
                                      </p:cBhvr>
                                    </p:animEffect>
                                  </p:childTnLst>
                                </p:cTn>
                              </p:par>
                              <p:par>
                                <p:cTn id="109" presetID="42" presetClass="path" presetSubtype="0" fill="hold" grpId="2" nodeType="withEffect">
                                  <p:stCondLst>
                                    <p:cond delay="400"/>
                                  </p:stCondLst>
                                  <p:childTnLst>
                                    <p:animMotion origin="layout" path="M 2.5E-6 4.07407E-6 L 0.0625 0.20555 " pathEditMode="relative" rAng="0" ptsTypes="AA">
                                      <p:cBhvr>
                                        <p:cTn id="110" dur="500" spd="-100000" fill="hold"/>
                                        <p:tgtEl>
                                          <p:spTgt spid="4"/>
                                        </p:tgtEl>
                                        <p:attrNameLst>
                                          <p:attrName>ppt_x</p:attrName>
                                          <p:attrName>ppt_y</p:attrName>
                                        </p:attrNameLst>
                                      </p:cBhvr>
                                      <p:rCtr x="3125" y="10278"/>
                                    </p:animMotion>
                                  </p:childTnLst>
                                </p:cTn>
                              </p:par>
                              <p:par>
                                <p:cTn id="111" presetID="1" presetClass="entr" presetSubtype="0" fill="hold" grpId="0" nodeType="withEffect">
                                  <p:stCondLst>
                                    <p:cond delay="200"/>
                                  </p:stCondLst>
                                  <p:childTnLst>
                                    <p:set>
                                      <p:cBhvr>
                                        <p:cTn id="112" dur="1" fill="hold">
                                          <p:stCondLst>
                                            <p:cond delay="0"/>
                                          </p:stCondLst>
                                        </p:cTn>
                                        <p:tgtEl>
                                          <p:spTgt spid="35"/>
                                        </p:tgtEl>
                                        <p:attrNameLst>
                                          <p:attrName>style.visibility</p:attrName>
                                        </p:attrNameLst>
                                      </p:cBhvr>
                                      <p:to>
                                        <p:strVal val="visible"/>
                                      </p:to>
                                    </p:set>
                                  </p:childTnLst>
                                </p:cTn>
                              </p:par>
                              <p:par>
                                <p:cTn id="113" presetID="53" presetClass="entr" presetSubtype="16" fill="hold" grpId="1" nodeType="withEffect">
                                  <p:stCondLst>
                                    <p:cond delay="200"/>
                                  </p:stCondLst>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fltVal val="0"/>
                                          </p:val>
                                        </p:tav>
                                        <p:tav tm="100000">
                                          <p:val>
                                            <p:strVal val="#ppt_w"/>
                                          </p:val>
                                        </p:tav>
                                      </p:tavLst>
                                    </p:anim>
                                    <p:anim calcmode="lin" valueType="num">
                                      <p:cBhvr>
                                        <p:cTn id="116" dur="500" fill="hold"/>
                                        <p:tgtEl>
                                          <p:spTgt spid="35"/>
                                        </p:tgtEl>
                                        <p:attrNameLst>
                                          <p:attrName>ppt_h</p:attrName>
                                        </p:attrNameLst>
                                      </p:cBhvr>
                                      <p:tavLst>
                                        <p:tav tm="0">
                                          <p:val>
                                            <p:fltVal val="0"/>
                                          </p:val>
                                        </p:tav>
                                        <p:tav tm="100000">
                                          <p:val>
                                            <p:strVal val="#ppt_h"/>
                                          </p:val>
                                        </p:tav>
                                      </p:tavLst>
                                    </p:anim>
                                    <p:animEffect transition="in" filter="fade">
                                      <p:cBhvr>
                                        <p:cTn id="117" dur="500"/>
                                        <p:tgtEl>
                                          <p:spTgt spid="35"/>
                                        </p:tgtEl>
                                      </p:cBhvr>
                                    </p:animEffect>
                                  </p:childTnLst>
                                </p:cTn>
                              </p:par>
                              <p:par>
                                <p:cTn id="118" presetID="42" presetClass="path" presetSubtype="0" fill="hold" grpId="2" nodeType="withEffect">
                                  <p:stCondLst>
                                    <p:cond delay="200"/>
                                  </p:stCondLst>
                                  <p:childTnLst>
                                    <p:animMotion origin="layout" path="M -3.61111E-6 8.64198E-7 L -0.01371 0.35 " pathEditMode="relative" rAng="0" ptsTypes="AA">
                                      <p:cBhvr>
                                        <p:cTn id="119" dur="500" spd="-100000" fill="hold"/>
                                        <p:tgtEl>
                                          <p:spTgt spid="35"/>
                                        </p:tgtEl>
                                        <p:attrNameLst>
                                          <p:attrName>ppt_x</p:attrName>
                                          <p:attrName>ppt_y</p:attrName>
                                        </p:attrNameLst>
                                      </p:cBhvr>
                                      <p:rCtr x="-694" y="17500"/>
                                    </p:animMotion>
                                  </p:childTnLst>
                                </p:cTn>
                              </p:par>
                              <p:par>
                                <p:cTn id="120" presetID="35" presetClass="path" presetSubtype="0" fill="hold" grpId="2" nodeType="withEffect">
                                  <p:stCondLst>
                                    <p:cond delay="200"/>
                                  </p:stCondLst>
                                  <p:childTnLst>
                                    <p:animMotion origin="layout" path="M -3.33333E-6 -1.60494E-6 L 0.16875 -0.04074 " pathEditMode="relative" rAng="0" ptsTypes="AA">
                                      <p:cBhvr>
                                        <p:cTn id="121" dur="500" spd="-100000" fill="hold"/>
                                        <p:tgtEl>
                                          <p:spTgt spid="42"/>
                                        </p:tgtEl>
                                        <p:attrNameLst>
                                          <p:attrName>ppt_x</p:attrName>
                                          <p:attrName>ppt_y</p:attrName>
                                        </p:attrNameLst>
                                      </p:cBhvr>
                                      <p:rCtr x="8438" y="-2037"/>
                                    </p:animMotion>
                                  </p:childTnLst>
                                </p:cTn>
                              </p:par>
                              <p:par>
                                <p:cTn id="122" presetID="1" presetClass="entr" presetSubtype="0" fill="hold" nodeType="withEffect">
                                  <p:stCondLst>
                                    <p:cond delay="600"/>
                                  </p:stCondLst>
                                  <p:childTnLst>
                                    <p:set>
                                      <p:cBhvr>
                                        <p:cTn id="123" dur="1" fill="hold">
                                          <p:stCondLst>
                                            <p:cond delay="0"/>
                                          </p:stCondLst>
                                        </p:cTn>
                                        <p:tgtEl>
                                          <p:spTgt spid="29"/>
                                        </p:tgtEl>
                                        <p:attrNameLst>
                                          <p:attrName>style.visibility</p:attrName>
                                        </p:attrNameLst>
                                      </p:cBhvr>
                                      <p:to>
                                        <p:strVal val="visible"/>
                                      </p:to>
                                    </p:set>
                                  </p:childTnLst>
                                </p:cTn>
                              </p:par>
                              <p:par>
                                <p:cTn id="124" presetID="53" presetClass="entr" presetSubtype="16" fill="hold" nodeType="withEffect">
                                  <p:stCondLst>
                                    <p:cond delay="600"/>
                                  </p:stCondLst>
                                  <p:childTnLst>
                                    <p:set>
                                      <p:cBhvr>
                                        <p:cTn id="125" dur="1" fill="hold">
                                          <p:stCondLst>
                                            <p:cond delay="0"/>
                                          </p:stCondLst>
                                        </p:cTn>
                                        <p:tgtEl>
                                          <p:spTgt spid="29"/>
                                        </p:tgtEl>
                                        <p:attrNameLst>
                                          <p:attrName>style.visibility</p:attrName>
                                        </p:attrNameLst>
                                      </p:cBhvr>
                                      <p:to>
                                        <p:strVal val="visible"/>
                                      </p:to>
                                    </p:set>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fltVal val="0"/>
                                          </p:val>
                                        </p:tav>
                                        <p:tav tm="100000">
                                          <p:val>
                                            <p:strVal val="#ppt_h"/>
                                          </p:val>
                                        </p:tav>
                                      </p:tavLst>
                                    </p:anim>
                                    <p:animEffect transition="in" filter="fade">
                                      <p:cBhvr>
                                        <p:cTn id="128" dur="500"/>
                                        <p:tgtEl>
                                          <p:spTgt spid="29"/>
                                        </p:tgtEl>
                                      </p:cBhvr>
                                    </p:animEffect>
                                  </p:childTnLst>
                                </p:cTn>
                              </p:par>
                              <p:par>
                                <p:cTn id="129" presetID="42" presetClass="path" presetSubtype="0" fill="hold" nodeType="withEffect">
                                  <p:stCondLst>
                                    <p:cond delay="600"/>
                                  </p:stCondLst>
                                  <p:childTnLst>
                                    <p:animMotion origin="layout" path="M 3.61111E-6 -8.64198E-7 L -0.04757 0.38549 " pathEditMode="relative" rAng="0" ptsTypes="AA">
                                      <p:cBhvr>
                                        <p:cTn id="130" dur="500" spd="-100000" fill="hold"/>
                                        <p:tgtEl>
                                          <p:spTgt spid="29"/>
                                        </p:tgtEl>
                                        <p:attrNameLst>
                                          <p:attrName>ppt_x</p:attrName>
                                          <p:attrName>ppt_y</p:attrName>
                                        </p:attrNameLst>
                                      </p:cBhvr>
                                      <p:rCtr x="-2378" y="19259"/>
                                    </p:animMotion>
                                  </p:childTnLst>
                                </p:cTn>
                              </p:par>
                              <p:par>
                                <p:cTn id="131" presetID="1" presetClass="entr" presetSubtype="0" fill="hold" nodeType="withEffect">
                                  <p:stCondLst>
                                    <p:cond delay="0"/>
                                  </p:stCondLst>
                                  <p:childTnLst>
                                    <p:set>
                                      <p:cBhvr>
                                        <p:cTn id="132" dur="1" fill="hold">
                                          <p:stCondLst>
                                            <p:cond delay="0"/>
                                          </p:stCondLst>
                                        </p:cTn>
                                        <p:tgtEl>
                                          <p:spTgt spid="8"/>
                                        </p:tgtEl>
                                        <p:attrNameLst>
                                          <p:attrName>style.visibility</p:attrName>
                                        </p:attrNameLst>
                                      </p:cBhvr>
                                      <p:to>
                                        <p:strVal val="visible"/>
                                      </p:to>
                                    </p:set>
                                  </p:childTnLst>
                                </p:cTn>
                              </p:par>
                              <p:par>
                                <p:cTn id="133" presetID="42" presetClass="path" presetSubtype="0" fill="hold" nodeType="withEffect">
                                  <p:stCondLst>
                                    <p:cond delay="0"/>
                                  </p:stCondLst>
                                  <p:childTnLst>
                                    <p:animMotion origin="layout" path="M 0 -3.7037E-7 L -0.0875 0.25895 " pathEditMode="relative" rAng="0" ptsTypes="AA">
                                      <p:cBhvr>
                                        <p:cTn id="134" dur="500" spd="-100000" fill="hold"/>
                                        <p:tgtEl>
                                          <p:spTgt spid="8"/>
                                        </p:tgtEl>
                                        <p:attrNameLst>
                                          <p:attrName>ppt_x</p:attrName>
                                          <p:attrName>ppt_y</p:attrName>
                                        </p:attrNameLst>
                                      </p:cBhvr>
                                      <p:rCtr x="-4375" y="12932"/>
                                    </p:animMotion>
                                  </p:childTnLst>
                                </p:cTn>
                              </p:par>
                              <p:par>
                                <p:cTn id="135" presetID="53" presetClass="entr" presetSubtype="16" fill="hold" nodeType="withEffect">
                                  <p:stCondLst>
                                    <p:cond delay="0"/>
                                  </p:stCondLst>
                                  <p:childTnLst>
                                    <p:set>
                                      <p:cBhvr>
                                        <p:cTn id="136" dur="1" fill="hold">
                                          <p:stCondLst>
                                            <p:cond delay="0"/>
                                          </p:stCondLst>
                                        </p:cTn>
                                        <p:tgtEl>
                                          <p:spTgt spid="8"/>
                                        </p:tgtEl>
                                        <p:attrNameLst>
                                          <p:attrName>style.visibility</p:attrName>
                                        </p:attrNameLst>
                                      </p:cBhvr>
                                      <p:to>
                                        <p:strVal val="visible"/>
                                      </p:to>
                                    </p:set>
                                    <p:anim calcmode="lin" valueType="num">
                                      <p:cBhvr>
                                        <p:cTn id="137" dur="500" fill="hold"/>
                                        <p:tgtEl>
                                          <p:spTgt spid="8"/>
                                        </p:tgtEl>
                                        <p:attrNameLst>
                                          <p:attrName>ppt_w</p:attrName>
                                        </p:attrNameLst>
                                      </p:cBhvr>
                                      <p:tavLst>
                                        <p:tav tm="0">
                                          <p:val>
                                            <p:fltVal val="0"/>
                                          </p:val>
                                        </p:tav>
                                        <p:tav tm="100000">
                                          <p:val>
                                            <p:strVal val="#ppt_w"/>
                                          </p:val>
                                        </p:tav>
                                      </p:tavLst>
                                    </p:anim>
                                    <p:anim calcmode="lin" valueType="num">
                                      <p:cBhvr>
                                        <p:cTn id="138" dur="500" fill="hold"/>
                                        <p:tgtEl>
                                          <p:spTgt spid="8"/>
                                        </p:tgtEl>
                                        <p:attrNameLst>
                                          <p:attrName>ppt_h</p:attrName>
                                        </p:attrNameLst>
                                      </p:cBhvr>
                                      <p:tavLst>
                                        <p:tav tm="0">
                                          <p:val>
                                            <p:fltVal val="0"/>
                                          </p:val>
                                        </p:tav>
                                        <p:tav tm="100000">
                                          <p:val>
                                            <p:strVal val="#ppt_h"/>
                                          </p:val>
                                        </p:tav>
                                      </p:tavLst>
                                    </p:anim>
                                    <p:animEffect transition="in" filter="fade">
                                      <p:cBhvr>
                                        <p:cTn id="139" dur="500"/>
                                        <p:tgtEl>
                                          <p:spTgt spid="8"/>
                                        </p:tgtEl>
                                      </p:cBhvr>
                                    </p:animEffect>
                                  </p:childTnLst>
                                </p:cTn>
                              </p:par>
                              <p:par>
                                <p:cTn id="140" presetID="1" presetClass="entr" presetSubtype="0" fill="hold" nodeType="withEffect">
                                  <p:stCondLst>
                                    <p:cond delay="400"/>
                                  </p:stCondLst>
                                  <p:childTnLst>
                                    <p:set>
                                      <p:cBhvr>
                                        <p:cTn id="141" dur="1" fill="hold">
                                          <p:stCondLst>
                                            <p:cond delay="0"/>
                                          </p:stCondLst>
                                        </p:cTn>
                                        <p:tgtEl>
                                          <p:spTgt spid="39"/>
                                        </p:tgtEl>
                                        <p:attrNameLst>
                                          <p:attrName>style.visibility</p:attrName>
                                        </p:attrNameLst>
                                      </p:cBhvr>
                                      <p:to>
                                        <p:strVal val="visible"/>
                                      </p:to>
                                    </p:set>
                                  </p:childTnLst>
                                </p:cTn>
                              </p:par>
                              <p:par>
                                <p:cTn id="142" presetID="53" presetClass="entr" presetSubtype="16" fill="hold" nodeType="withEffect">
                                  <p:stCondLst>
                                    <p:cond delay="40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par>
                                <p:cTn id="147" presetID="42" presetClass="path" presetSubtype="0" fill="hold" nodeType="withEffect">
                                  <p:stCondLst>
                                    <p:cond delay="400"/>
                                  </p:stCondLst>
                                  <p:childTnLst>
                                    <p:animMotion origin="layout" path="M 1.38889E-6 -4.93827E-7 L -0.18368 0.37438 " pathEditMode="relative" rAng="0" ptsTypes="AA">
                                      <p:cBhvr>
                                        <p:cTn id="148" dur="500" spd="-100000" fill="hold"/>
                                        <p:tgtEl>
                                          <p:spTgt spid="39"/>
                                        </p:tgtEl>
                                        <p:attrNameLst>
                                          <p:attrName>ppt_x</p:attrName>
                                          <p:attrName>ppt_y</p:attrName>
                                        </p:attrNameLst>
                                      </p:cBhvr>
                                      <p:rCtr x="-9184" y="18704"/>
                                    </p:animMotion>
                                  </p:childTnLst>
                                </p:cTn>
                              </p:par>
                              <p:par>
                                <p:cTn id="149" presetID="1" presetClass="entr" presetSubtype="0" fill="hold" grpId="0" nodeType="withEffect">
                                  <p:stCondLst>
                                    <p:cond delay="600"/>
                                  </p:stCondLst>
                                  <p:childTnLst>
                                    <p:set>
                                      <p:cBhvr>
                                        <p:cTn id="150" dur="1" fill="hold">
                                          <p:stCondLst>
                                            <p:cond delay="0"/>
                                          </p:stCondLst>
                                        </p:cTn>
                                        <p:tgtEl>
                                          <p:spTgt spid="17"/>
                                        </p:tgtEl>
                                        <p:attrNameLst>
                                          <p:attrName>style.visibility</p:attrName>
                                        </p:attrNameLst>
                                      </p:cBhvr>
                                      <p:to>
                                        <p:strVal val="visible"/>
                                      </p:to>
                                    </p:set>
                                  </p:childTnLst>
                                </p:cTn>
                              </p:par>
                              <p:par>
                                <p:cTn id="151" presetID="53" presetClass="entr" presetSubtype="16" fill="hold" grpId="1" nodeType="withEffect">
                                  <p:stCondLst>
                                    <p:cond delay="600"/>
                                  </p:stCondLst>
                                  <p:childTnLst>
                                    <p:set>
                                      <p:cBhvr>
                                        <p:cTn id="152" dur="1" fill="hold">
                                          <p:stCondLst>
                                            <p:cond delay="0"/>
                                          </p:stCondLst>
                                        </p:cTn>
                                        <p:tgtEl>
                                          <p:spTgt spid="17"/>
                                        </p:tgtEl>
                                        <p:attrNameLst>
                                          <p:attrName>style.visibility</p:attrName>
                                        </p:attrNameLst>
                                      </p:cBhvr>
                                      <p:to>
                                        <p:strVal val="visible"/>
                                      </p:to>
                                    </p:set>
                                    <p:anim calcmode="lin" valueType="num">
                                      <p:cBhvr>
                                        <p:cTn id="153" dur="500" fill="hold"/>
                                        <p:tgtEl>
                                          <p:spTgt spid="17"/>
                                        </p:tgtEl>
                                        <p:attrNameLst>
                                          <p:attrName>ppt_w</p:attrName>
                                        </p:attrNameLst>
                                      </p:cBhvr>
                                      <p:tavLst>
                                        <p:tav tm="0">
                                          <p:val>
                                            <p:fltVal val="0"/>
                                          </p:val>
                                        </p:tav>
                                        <p:tav tm="100000">
                                          <p:val>
                                            <p:strVal val="#ppt_w"/>
                                          </p:val>
                                        </p:tav>
                                      </p:tavLst>
                                    </p:anim>
                                    <p:anim calcmode="lin" valueType="num">
                                      <p:cBhvr>
                                        <p:cTn id="154" dur="500" fill="hold"/>
                                        <p:tgtEl>
                                          <p:spTgt spid="17"/>
                                        </p:tgtEl>
                                        <p:attrNameLst>
                                          <p:attrName>ppt_h</p:attrName>
                                        </p:attrNameLst>
                                      </p:cBhvr>
                                      <p:tavLst>
                                        <p:tav tm="0">
                                          <p:val>
                                            <p:fltVal val="0"/>
                                          </p:val>
                                        </p:tav>
                                        <p:tav tm="100000">
                                          <p:val>
                                            <p:strVal val="#ppt_h"/>
                                          </p:val>
                                        </p:tav>
                                      </p:tavLst>
                                    </p:anim>
                                    <p:animEffect transition="in" filter="fade">
                                      <p:cBhvr>
                                        <p:cTn id="155" dur="500"/>
                                        <p:tgtEl>
                                          <p:spTgt spid="17"/>
                                        </p:tgtEl>
                                      </p:cBhvr>
                                    </p:animEffect>
                                  </p:childTnLst>
                                </p:cTn>
                              </p:par>
                              <p:par>
                                <p:cTn id="156" presetID="42" presetClass="path" presetSubtype="0" fill="hold" grpId="2" nodeType="withEffect">
                                  <p:stCondLst>
                                    <p:cond delay="600"/>
                                  </p:stCondLst>
                                  <p:childTnLst>
                                    <p:animMotion origin="layout" path="M -3.33333E-6 2.46914E-7 L -0.19878 0.28333 " pathEditMode="relative" rAng="0" ptsTypes="AA">
                                      <p:cBhvr>
                                        <p:cTn id="157" dur="500" spd="-100000" fill="hold"/>
                                        <p:tgtEl>
                                          <p:spTgt spid="17"/>
                                        </p:tgtEl>
                                        <p:attrNameLst>
                                          <p:attrName>ppt_x</p:attrName>
                                          <p:attrName>ppt_y</p:attrName>
                                        </p:attrNameLst>
                                      </p:cBhvr>
                                      <p:rCtr x="-9948" y="14167"/>
                                    </p:animMotion>
                                  </p:childTnLst>
                                </p:cTn>
                              </p:par>
                            </p:childTnLst>
                          </p:cTn>
                        </p:par>
                        <p:par>
                          <p:cTn id="158" fill="hold">
                            <p:stCondLst>
                              <p:cond delay="200"/>
                            </p:stCondLst>
                            <p:childTnLst>
                              <p:par>
                                <p:cTn id="159" presetID="22" presetClass="entr" presetSubtype="8" fill="hold" nodeType="after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ipe(left)">
                                      <p:cBhvr>
                                        <p:cTn id="161" dur="500"/>
                                        <p:tgtEl>
                                          <p:spTgt spid="22"/>
                                        </p:tgtEl>
                                      </p:cBhvr>
                                    </p:animEffect>
                                  </p:childTnLst>
                                </p:cTn>
                              </p:par>
                            </p:childTnLst>
                          </p:cTn>
                        </p:par>
                        <p:par>
                          <p:cTn id="162" fill="hold">
                            <p:stCondLst>
                              <p:cond delay="700"/>
                            </p:stCondLst>
                            <p:childTnLst>
                              <p:par>
                                <p:cTn id="163" presetID="50" presetClass="entr" presetSubtype="0" decel="100000" fill="hold" grpId="0" nodeType="afterEffect">
                                  <p:stCondLst>
                                    <p:cond delay="0"/>
                                  </p:stCondLst>
                                  <p:childTnLst>
                                    <p:set>
                                      <p:cBhvr>
                                        <p:cTn id="164" dur="1" fill="hold">
                                          <p:stCondLst>
                                            <p:cond delay="0"/>
                                          </p:stCondLst>
                                        </p:cTn>
                                        <p:tgtEl>
                                          <p:spTgt spid="43"/>
                                        </p:tgtEl>
                                        <p:attrNameLst>
                                          <p:attrName>style.visibility</p:attrName>
                                        </p:attrNameLst>
                                      </p:cBhvr>
                                      <p:to>
                                        <p:strVal val="visible"/>
                                      </p:to>
                                    </p:set>
                                    <p:anim calcmode="lin" valueType="num">
                                      <p:cBhvr>
                                        <p:cTn id="165" dur="1000" fill="hold"/>
                                        <p:tgtEl>
                                          <p:spTgt spid="43"/>
                                        </p:tgtEl>
                                        <p:attrNameLst>
                                          <p:attrName>ppt_w</p:attrName>
                                        </p:attrNameLst>
                                      </p:cBhvr>
                                      <p:tavLst>
                                        <p:tav tm="0">
                                          <p:val>
                                            <p:strVal val="#ppt_w+.3"/>
                                          </p:val>
                                        </p:tav>
                                        <p:tav tm="100000">
                                          <p:val>
                                            <p:strVal val="#ppt_w"/>
                                          </p:val>
                                        </p:tav>
                                      </p:tavLst>
                                    </p:anim>
                                    <p:anim calcmode="lin" valueType="num">
                                      <p:cBhvr>
                                        <p:cTn id="166" dur="1000" fill="hold"/>
                                        <p:tgtEl>
                                          <p:spTgt spid="43"/>
                                        </p:tgtEl>
                                        <p:attrNameLst>
                                          <p:attrName>ppt_h</p:attrName>
                                        </p:attrNameLst>
                                      </p:cBhvr>
                                      <p:tavLst>
                                        <p:tav tm="0">
                                          <p:val>
                                            <p:strVal val="#ppt_h"/>
                                          </p:val>
                                        </p:tav>
                                        <p:tav tm="100000">
                                          <p:val>
                                            <p:strVal val="#ppt_h"/>
                                          </p:val>
                                        </p:tav>
                                      </p:tavLst>
                                    </p:anim>
                                    <p:animEffect transition="in" filter="fade">
                                      <p:cBhvr>
                                        <p:cTn id="16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17" grpId="0" animBg="1"/>
      <p:bldP spid="17" grpId="1" animBg="1"/>
      <p:bldP spid="17" grpId="2" animBg="1"/>
      <p:bldP spid="18" grpId="0" animBg="1"/>
      <p:bldP spid="18" grpId="1" animBg="1"/>
      <p:bldP spid="18" grpId="2" animBg="1"/>
      <p:bldP spid="25" grpId="0" animBg="1"/>
      <p:bldP spid="25" grpId="1" animBg="1"/>
      <p:bldP spid="25" grpId="2" animBg="1"/>
      <p:bldP spid="35" grpId="0" animBg="1"/>
      <p:bldP spid="35" grpId="1" animBg="1"/>
      <p:bldP spid="35" grpId="2" animBg="1"/>
      <p:bldP spid="42" grpId="0" animBg="1"/>
      <p:bldP spid="42" grpId="1" animBg="1"/>
      <p:bldP spid="42" grpId="2" animBg="1"/>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393440" y="652145"/>
            <a:ext cx="3217545" cy="645160"/>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grpSp>
        <p:nvGrpSpPr>
          <p:cNvPr id="14" name="组合 13"/>
          <p:cNvGrpSpPr/>
          <p:nvPr/>
        </p:nvGrpSpPr>
        <p:grpSpPr>
          <a:xfrm>
            <a:off x="1657985" y="1536065"/>
            <a:ext cx="681355" cy="2235835"/>
            <a:chOff x="2210594" y="1810545"/>
            <a:chExt cx="1005703" cy="1981199"/>
          </a:xfrm>
        </p:grpSpPr>
        <p:cxnSp>
          <p:nvCxnSpPr>
            <p:cNvPr id="15" name="直接连接符 14"/>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46670" y="2801144"/>
              <a:ext cx="777103" cy="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810545"/>
              <a:ext cx="943881" cy="581419"/>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285870" y="1814678"/>
            <a:ext cx="1701792" cy="1701559"/>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ndParaRPr>
            </a:p>
          </p:txBody>
        </p:sp>
      </p:grpSp>
      <p:grpSp>
        <p:nvGrpSpPr>
          <p:cNvPr id="21" name="组合 20"/>
          <p:cNvGrpSpPr/>
          <p:nvPr/>
        </p:nvGrpSpPr>
        <p:grpSpPr>
          <a:xfrm>
            <a:off x="2353316" y="731638"/>
            <a:ext cx="941765" cy="941635"/>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ndParaRPr>
            </a:p>
          </p:txBody>
        </p:sp>
        <p:sp>
          <p:nvSpPr>
            <p:cNvPr id="23" name="椭圆 2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ndParaRPr>
            </a:p>
          </p:txBody>
        </p:sp>
      </p:grpSp>
      <p:grpSp>
        <p:nvGrpSpPr>
          <p:cNvPr id="24" name="组合 23"/>
          <p:cNvGrpSpPr/>
          <p:nvPr/>
        </p:nvGrpSpPr>
        <p:grpSpPr>
          <a:xfrm>
            <a:off x="2281561" y="2278766"/>
            <a:ext cx="941765" cy="941635"/>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ndParaRPr>
            </a:p>
          </p:txBody>
        </p:sp>
        <p:sp>
          <p:nvSpPr>
            <p:cNvPr id="26" name="椭圆 2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ndParaRPr>
            </a:p>
          </p:txBody>
        </p:sp>
      </p:grpSp>
      <p:grpSp>
        <p:nvGrpSpPr>
          <p:cNvPr id="27" name="组合 26"/>
          <p:cNvGrpSpPr/>
          <p:nvPr/>
        </p:nvGrpSpPr>
        <p:grpSpPr>
          <a:xfrm>
            <a:off x="2353316" y="3636678"/>
            <a:ext cx="941765" cy="94163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ndParaRPr>
            </a:p>
          </p:txBody>
        </p:sp>
        <p:sp>
          <p:nvSpPr>
            <p:cNvPr id="29" name="椭圆 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ndParaRPr>
            </a:p>
          </p:txBody>
        </p:sp>
      </p:grpSp>
      <p:sp>
        <p:nvSpPr>
          <p:cNvPr id="30" name="文本框 37"/>
          <p:cNvSpPr>
            <a:spLocks noChangeArrowheads="1"/>
          </p:cNvSpPr>
          <p:nvPr/>
        </p:nvSpPr>
        <p:spPr bwMode="auto">
          <a:xfrm>
            <a:off x="634090" y="2126862"/>
            <a:ext cx="1005349" cy="1077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fontAlgn="base">
              <a:spcBef>
                <a:spcPct val="0"/>
              </a:spcBef>
              <a:spcAft>
                <a:spcPct val="0"/>
              </a:spcAft>
              <a:buNone/>
            </a:pPr>
            <a:r>
              <a:rPr lang="zh-CN" altLang="en-US" dirty="0" smtClean="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研究</a:t>
            </a:r>
            <a:endParaRPr lang="en-US" altLang="zh-CN" dirty="0" smtClean="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endParaRPr>
          </a:p>
          <a:p>
            <a:pPr algn="ctr" defTabSz="913765" fontAlgn="base">
              <a:spcBef>
                <a:spcPct val="0"/>
              </a:spcBef>
              <a:spcAft>
                <a:spcPct val="0"/>
              </a:spcAft>
              <a:buNone/>
            </a:pPr>
            <a:r>
              <a:rPr lang="zh-CN" altLang="en-US"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背景</a:t>
            </a:r>
          </a:p>
        </p:txBody>
      </p:sp>
      <p:sp>
        <p:nvSpPr>
          <p:cNvPr id="31" name="文本框 37"/>
          <p:cNvSpPr>
            <a:spLocks noChangeArrowheads="1"/>
          </p:cNvSpPr>
          <p:nvPr/>
        </p:nvSpPr>
        <p:spPr bwMode="auto">
          <a:xfrm>
            <a:off x="2479394" y="830456"/>
            <a:ext cx="689610" cy="705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价值</a:t>
            </a:r>
          </a:p>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追求</a:t>
            </a:r>
          </a:p>
        </p:txBody>
      </p:sp>
      <p:sp>
        <p:nvSpPr>
          <p:cNvPr id="32" name="文本框 37"/>
          <p:cNvSpPr>
            <a:spLocks noChangeArrowheads="1"/>
          </p:cNvSpPr>
          <p:nvPr/>
        </p:nvSpPr>
        <p:spPr bwMode="auto">
          <a:xfrm>
            <a:off x="2407639" y="2389100"/>
            <a:ext cx="689610" cy="705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时代</a:t>
            </a:r>
          </a:p>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愿景</a:t>
            </a:r>
          </a:p>
        </p:txBody>
      </p:sp>
      <p:sp>
        <p:nvSpPr>
          <p:cNvPr id="33" name="文本框 37"/>
          <p:cNvSpPr>
            <a:spLocks noChangeArrowheads="1"/>
          </p:cNvSpPr>
          <p:nvPr/>
        </p:nvSpPr>
        <p:spPr bwMode="auto">
          <a:xfrm>
            <a:off x="2479392" y="3798063"/>
            <a:ext cx="689610" cy="705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教学</a:t>
            </a:r>
          </a:p>
          <a:p>
            <a:pPr algn="ctr" defTabSz="913765" fontAlgn="base">
              <a:spcBef>
                <a:spcPct val="0"/>
              </a:spcBef>
              <a:spcAft>
                <a:spcPct val="0"/>
              </a:spcAft>
              <a:buNone/>
            </a:pPr>
            <a:r>
              <a:rPr lang="zh-CN" altLang="en-US" sz="2000" dirty="0">
                <a:solidFill>
                  <a:srgbClr val="7F7F7F">
                    <a:lumMod val="50000"/>
                  </a:srgbClr>
                </a:solidFill>
                <a:latin typeface="华文隶书" panose="02010800040101010101" pitchFamily="2" charset="-122"/>
                <a:ea typeface="华文隶书" panose="02010800040101010101" pitchFamily="2" charset="-122"/>
                <a:sym typeface="微软雅黑" panose="020B0503020204020204" pitchFamily="34" charset="-122"/>
              </a:rPr>
              <a:t>现状</a:t>
            </a:r>
          </a:p>
        </p:txBody>
      </p:sp>
      <p:sp>
        <p:nvSpPr>
          <p:cNvPr id="34" name="文本1"/>
          <p:cNvSpPr>
            <a:spLocks noChangeArrowheads="1"/>
          </p:cNvSpPr>
          <p:nvPr/>
        </p:nvSpPr>
        <p:spPr bwMode="gray">
          <a:xfrm>
            <a:off x="3527425" y="629920"/>
            <a:ext cx="3061970" cy="748030"/>
          </a:xfrm>
          <a:prstGeom prst="roundRect">
            <a:avLst>
              <a:gd name="adj" fmla="val 11505"/>
            </a:avLst>
          </a:prstGeom>
          <a:noFill/>
          <a:ln w="28575" cap="flat" cmpd="sng" algn="ctr">
            <a:noFill/>
            <a:prstDash val="solid"/>
          </a:ln>
          <a:effec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tx1">
                    <a:lumMod val="75000"/>
                    <a:lumOff val="25000"/>
                  </a:schemeClr>
                </a:solidFill>
                <a:latin typeface="华文隶书" panose="02010800040101010101" pitchFamily="2" charset="-122"/>
                <a:ea typeface="华文隶书" panose="02010800040101010101" pitchFamily="2" charset="-122"/>
              </a:rPr>
              <a:t>国家立德树人的任务驱动</a:t>
            </a:r>
          </a:p>
        </p:txBody>
      </p:sp>
      <p:grpSp>
        <p:nvGrpSpPr>
          <p:cNvPr id="35" name="组合 34"/>
          <p:cNvGrpSpPr/>
          <p:nvPr/>
        </p:nvGrpSpPr>
        <p:grpSpPr>
          <a:xfrm>
            <a:off x="3361690" y="2391410"/>
            <a:ext cx="3261995" cy="670560"/>
            <a:chOff x="4265487" y="1286668"/>
            <a:chExt cx="3876500"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37" name="圆角矩形 36"/>
            <p:cNvSpPr/>
            <p:nvPr/>
          </p:nvSpPr>
          <p:spPr>
            <a:xfrm>
              <a:off x="4265487"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38" name="文本1"/>
          <p:cNvSpPr>
            <a:spLocks noChangeArrowheads="1"/>
          </p:cNvSpPr>
          <p:nvPr/>
        </p:nvSpPr>
        <p:spPr bwMode="gray">
          <a:xfrm>
            <a:off x="3383915" y="2369185"/>
            <a:ext cx="3052445" cy="826770"/>
          </a:xfrm>
          <a:prstGeom prst="roundRect">
            <a:avLst>
              <a:gd name="adj" fmla="val 11505"/>
            </a:avLst>
          </a:prstGeom>
          <a:noFill/>
          <a:ln w="28575" cap="flat" cmpd="sng" algn="ctr">
            <a:noFill/>
            <a:prstDash val="solid"/>
          </a:ln>
          <a:effec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tx1">
                    <a:lumMod val="75000"/>
                    <a:lumOff val="25000"/>
                  </a:schemeClr>
                </a:solidFill>
                <a:latin typeface="华文隶书" panose="02010800040101010101" pitchFamily="2" charset="-122"/>
                <a:ea typeface="华文隶书" panose="02010800040101010101" pitchFamily="2" charset="-122"/>
              </a:rPr>
              <a:t>学生全面发展的愿景诉求</a:t>
            </a:r>
          </a:p>
        </p:txBody>
      </p:sp>
      <p:grpSp>
        <p:nvGrpSpPr>
          <p:cNvPr id="39" name="组合 38"/>
          <p:cNvGrpSpPr/>
          <p:nvPr/>
        </p:nvGrpSpPr>
        <p:grpSpPr>
          <a:xfrm>
            <a:off x="3393440" y="3889375"/>
            <a:ext cx="3188970" cy="642620"/>
            <a:chOff x="4304043" y="1286668"/>
            <a:chExt cx="3837944" cy="2757793"/>
          </a:xfrm>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sp>
          <p:nvSpPr>
            <p:cNvPr id="41" name="圆角矩形 4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base">
                <a:spcBef>
                  <a:spcPct val="0"/>
                </a:spcBef>
                <a:spcAft>
                  <a:spcPct val="0"/>
                </a:spcAft>
              </a:pPr>
              <a:endParaRPr lang="zh-CN" altLang="en-US" b="1">
                <a:solidFill>
                  <a:prstClr val="white"/>
                </a:solidFill>
              </a:endParaRPr>
            </a:p>
          </p:txBody>
        </p:sp>
      </p:grpSp>
      <p:sp>
        <p:nvSpPr>
          <p:cNvPr id="42" name="文本1"/>
          <p:cNvSpPr>
            <a:spLocks noChangeArrowheads="1"/>
          </p:cNvSpPr>
          <p:nvPr/>
        </p:nvSpPr>
        <p:spPr bwMode="gray">
          <a:xfrm>
            <a:off x="3455919" y="3795130"/>
            <a:ext cx="3096801" cy="891505"/>
          </a:xfrm>
          <a:prstGeom prst="roundRect">
            <a:avLst>
              <a:gd name="adj" fmla="val 11505"/>
            </a:avLst>
          </a:prstGeom>
          <a:noFill/>
          <a:ln w="28575" cap="flat" cmpd="sng" algn="ctr">
            <a:noFill/>
            <a:prstDash val="solid"/>
          </a:ln>
          <a:effec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tx1">
                    <a:lumMod val="75000"/>
                    <a:lumOff val="25000"/>
                  </a:schemeClr>
                </a:solidFill>
                <a:latin typeface="华文隶书" panose="02010800040101010101" pitchFamily="2" charset="-122"/>
                <a:ea typeface="华文隶书" panose="02010800040101010101" pitchFamily="2" charset="-122"/>
              </a:rPr>
              <a:t>当下课堂存在的现实问题</a:t>
            </a:r>
          </a:p>
        </p:txBody>
      </p:sp>
      <p:grpSp>
        <p:nvGrpSpPr>
          <p:cNvPr id="43" name="淘宝店chenying0907出品 11"/>
          <p:cNvGrpSpPr/>
          <p:nvPr/>
        </p:nvGrpSpPr>
        <p:grpSpPr>
          <a:xfrm>
            <a:off x="485251" y="131317"/>
            <a:ext cx="532098" cy="691515"/>
            <a:chOff x="5614910" y="602316"/>
            <a:chExt cx="860050" cy="1117720"/>
          </a:xfrm>
        </p:grpSpPr>
        <p:sp>
          <p:nvSpPr>
            <p:cNvPr id="44"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5" name="淘宝店chenying0907出品 70"/>
            <p:cNvGrpSpPr/>
            <p:nvPr/>
          </p:nvGrpSpPr>
          <p:grpSpPr>
            <a:xfrm>
              <a:off x="5617685" y="602316"/>
              <a:ext cx="829310" cy="1117720"/>
              <a:chOff x="5519676" y="572288"/>
              <a:chExt cx="829310" cy="1117720"/>
            </a:xfrm>
          </p:grpSpPr>
          <p:sp>
            <p:nvSpPr>
              <p:cNvPr id="46"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淘宝店chenying0907出品 72"/>
              <p:cNvSpPr/>
              <p:nvPr/>
            </p:nvSpPr>
            <p:spPr>
              <a:xfrm>
                <a:off x="5519676" y="572288"/>
                <a:ext cx="829310" cy="1117720"/>
              </a:xfrm>
              <a:prstGeom prst="rect">
                <a:avLst/>
              </a:prstGeom>
            </p:spPr>
            <p:txBody>
              <a:bodyPr wrap="none" anchor="ctr">
                <a:spAutoFit/>
              </a:bodyPr>
              <a:lstStyle/>
              <a:p>
                <a:pPr algn="ctr">
                  <a:lnSpc>
                    <a:spcPct val="150000"/>
                  </a:lnSpc>
                </a:pPr>
                <a:r>
                  <a:rPr lang="zh-CN" altLang="en-US" sz="4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一</a:t>
                </a:r>
              </a:p>
            </p:txBody>
          </p:sp>
        </p:grpSp>
      </p:grpSp>
      <p:sp>
        <p:nvSpPr>
          <p:cNvPr id="48" name="淘宝店chenying0907出品 10"/>
          <p:cNvSpPr/>
          <p:nvPr/>
        </p:nvSpPr>
        <p:spPr>
          <a:xfrm>
            <a:off x="1081479" y="239636"/>
            <a:ext cx="1620922" cy="523202"/>
          </a:xfrm>
          <a:prstGeom prst="rect">
            <a:avLst/>
          </a:prstGeom>
        </p:spPr>
        <p:txBody>
          <a:bodyPr wrap="none" lIns="91423" tIns="45711" rIns="91423" bIns="45711">
            <a:spAutoFit/>
          </a:bodyPr>
          <a:lstStyle/>
          <a:p>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研究背景</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6641465" y="418465"/>
            <a:ext cx="2054225" cy="542925"/>
            <a:chOff x="5325" y="2170"/>
            <a:chExt cx="3753" cy="1021"/>
          </a:xfrm>
        </p:grpSpPr>
        <p:sp>
          <p:nvSpPr>
            <p:cNvPr id="3" name="椭圆 2"/>
            <p:cNvSpPr/>
            <p:nvPr/>
          </p:nvSpPr>
          <p:spPr>
            <a:xfrm>
              <a:off x="5325" y="2170"/>
              <a:ext cx="3628" cy="1021"/>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580" y="2428"/>
              <a:ext cx="3498" cy="693"/>
            </a:xfrm>
            <a:prstGeom prst="rect">
              <a:avLst/>
            </a:prstGeom>
            <a:noFill/>
          </p:spPr>
          <p:txBody>
            <a:bodyPr wrap="square" rtlCol="0">
              <a:spAutoFit/>
            </a:bodyPr>
            <a:lstStyle/>
            <a:p>
              <a:r>
                <a:rPr lang="zh-CN" altLang="en-US" b="1">
                  <a:solidFill>
                    <a:schemeClr val="tx1">
                      <a:lumMod val="85000"/>
                      <a:lumOff val="15000"/>
                    </a:schemeClr>
                  </a:solidFill>
                  <a:latin typeface="楷体" panose="02010609060101010101" pitchFamily="49" charset="-122"/>
                  <a:ea typeface="楷体" panose="02010609060101010101" pitchFamily="49" charset="-122"/>
                </a:rPr>
                <a:t>党的十八大报告</a:t>
              </a:r>
            </a:p>
          </p:txBody>
        </p:sp>
      </p:grpSp>
      <p:grpSp>
        <p:nvGrpSpPr>
          <p:cNvPr id="6" name="组合 5"/>
          <p:cNvGrpSpPr/>
          <p:nvPr/>
        </p:nvGrpSpPr>
        <p:grpSpPr>
          <a:xfrm>
            <a:off x="6515100" y="991235"/>
            <a:ext cx="2577736" cy="791210"/>
            <a:chOff x="5015" y="2280"/>
            <a:chExt cx="3094" cy="800"/>
          </a:xfrm>
        </p:grpSpPr>
        <p:sp>
          <p:nvSpPr>
            <p:cNvPr id="7" name="椭圆 6"/>
            <p:cNvSpPr/>
            <p:nvPr/>
          </p:nvSpPr>
          <p:spPr>
            <a:xfrm>
              <a:off x="5015" y="2280"/>
              <a:ext cx="2904" cy="793"/>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054" y="2428"/>
              <a:ext cx="3055" cy="652"/>
            </a:xfrm>
            <a:prstGeom prst="rect">
              <a:avLst/>
            </a:prstGeom>
            <a:noFill/>
          </p:spPr>
          <p:txBody>
            <a:bodyPr wrap="square" rtlCol="0">
              <a:spAutoFit/>
            </a:bodyPr>
            <a:lstStyle/>
            <a:p>
              <a:r>
                <a:rPr lang="zh-CN" altLang="en-US" b="1">
                  <a:solidFill>
                    <a:schemeClr val="tx1">
                      <a:lumMod val="85000"/>
                      <a:lumOff val="15000"/>
                    </a:schemeClr>
                  </a:solidFill>
                  <a:latin typeface="楷体" panose="02010609060101010101" pitchFamily="49" charset="-122"/>
                  <a:ea typeface="楷体" panose="02010609060101010101" pitchFamily="49" charset="-122"/>
                </a:rPr>
                <a:t>《义务教育英语课程</a:t>
              </a:r>
            </a:p>
            <a:p>
              <a:r>
                <a:rPr lang="zh-CN" altLang="en-US" b="1">
                  <a:solidFill>
                    <a:schemeClr val="tx1">
                      <a:lumMod val="85000"/>
                      <a:lumOff val="15000"/>
                    </a:schemeClr>
                  </a:solidFill>
                  <a:latin typeface="楷体" panose="02010609060101010101" pitchFamily="49" charset="-122"/>
                  <a:ea typeface="楷体" panose="02010609060101010101" pitchFamily="49" charset="-122"/>
                </a:rPr>
                <a:t> </a:t>
              </a:r>
              <a:r>
                <a:rPr lang="en-US" altLang="zh-CN" b="1">
                  <a:solidFill>
                    <a:schemeClr val="tx1">
                      <a:lumMod val="85000"/>
                      <a:lumOff val="15000"/>
                    </a:schemeClr>
                  </a:solidFill>
                  <a:latin typeface="楷体" panose="02010609060101010101" pitchFamily="49" charset="-122"/>
                  <a:ea typeface="楷体" panose="02010609060101010101" pitchFamily="49" charset="-122"/>
                </a:rPr>
                <a:t>  </a:t>
              </a:r>
              <a:r>
                <a:rPr lang="zh-CN" altLang="en-US" b="1">
                  <a:solidFill>
                    <a:schemeClr val="tx1">
                      <a:lumMod val="85000"/>
                      <a:lumOff val="15000"/>
                    </a:schemeClr>
                  </a:solidFill>
                  <a:latin typeface="楷体" panose="02010609060101010101" pitchFamily="49" charset="-122"/>
                  <a:ea typeface="楷体" panose="02010609060101010101" pitchFamily="49" charset="-122"/>
                </a:rPr>
                <a:t>标准》</a:t>
              </a:r>
              <a:r>
                <a:rPr lang="en-US" altLang="zh-CN" b="1">
                  <a:solidFill>
                    <a:schemeClr val="tx1">
                      <a:lumMod val="85000"/>
                      <a:lumOff val="15000"/>
                    </a:schemeClr>
                  </a:solidFill>
                  <a:latin typeface="楷体" panose="02010609060101010101" pitchFamily="49" charset="-122"/>
                  <a:ea typeface="楷体" panose="02010609060101010101" pitchFamily="49" charset="-122"/>
                </a:rPr>
                <a:t>2022</a:t>
              </a:r>
              <a:r>
                <a:rPr lang="zh-CN" altLang="en-US" b="1">
                  <a:solidFill>
                    <a:schemeClr val="tx1">
                      <a:lumMod val="85000"/>
                      <a:lumOff val="15000"/>
                    </a:schemeClr>
                  </a:solidFill>
                  <a:latin typeface="楷体" panose="02010609060101010101" pitchFamily="49" charset="-122"/>
                  <a:ea typeface="楷体" panose="02010609060101010101" pitchFamily="49" charset="-122"/>
                </a:rPr>
                <a:t>版</a:t>
              </a:r>
            </a:p>
          </p:txBody>
        </p:sp>
      </p:grpSp>
      <p:grpSp>
        <p:nvGrpSpPr>
          <p:cNvPr id="9" name="组合 8"/>
          <p:cNvGrpSpPr/>
          <p:nvPr/>
        </p:nvGrpSpPr>
        <p:grpSpPr>
          <a:xfrm>
            <a:off x="6505575" y="2211705"/>
            <a:ext cx="2642235" cy="542925"/>
            <a:chOff x="5325" y="2170"/>
            <a:chExt cx="3628" cy="1021"/>
          </a:xfrm>
        </p:grpSpPr>
        <p:sp>
          <p:nvSpPr>
            <p:cNvPr id="10" name="椭圆 9"/>
            <p:cNvSpPr/>
            <p:nvPr/>
          </p:nvSpPr>
          <p:spPr>
            <a:xfrm>
              <a:off x="5325" y="2170"/>
              <a:ext cx="3628" cy="1021"/>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5465" y="2428"/>
              <a:ext cx="3336" cy="693"/>
            </a:xfrm>
            <a:prstGeom prst="rect">
              <a:avLst/>
            </a:prstGeom>
            <a:noFill/>
          </p:spPr>
          <p:txBody>
            <a:bodyPr wrap="square" rtlCol="0">
              <a:spAutoFit/>
            </a:bodyPr>
            <a:lstStyle/>
            <a:p>
              <a:r>
                <a:rPr lang="zh-CN" altLang="en-US" b="1">
                  <a:solidFill>
                    <a:schemeClr val="tx1">
                      <a:lumMod val="85000"/>
                      <a:lumOff val="15000"/>
                    </a:schemeClr>
                  </a:solidFill>
                  <a:latin typeface="楷体" panose="02010609060101010101" pitchFamily="49" charset="-122"/>
                  <a:ea typeface="楷体" panose="02010609060101010101" pitchFamily="49" charset="-122"/>
                </a:rPr>
                <a:t>培育</a:t>
              </a:r>
              <a:r>
                <a:rPr lang="en-US" altLang="zh-CN" b="1">
                  <a:solidFill>
                    <a:schemeClr val="tx1">
                      <a:lumMod val="85000"/>
                      <a:lumOff val="15000"/>
                    </a:schemeClr>
                  </a:solidFill>
                  <a:latin typeface="楷体" panose="02010609060101010101" pitchFamily="49" charset="-122"/>
                  <a:ea typeface="楷体" panose="02010609060101010101" pitchFamily="49" charset="-122"/>
                </a:rPr>
                <a:t>“</a:t>
              </a:r>
              <a:r>
                <a:rPr lang="zh-CN" altLang="en-US" b="1">
                  <a:solidFill>
                    <a:schemeClr val="tx1">
                      <a:lumMod val="85000"/>
                      <a:lumOff val="15000"/>
                    </a:schemeClr>
                  </a:solidFill>
                  <a:latin typeface="楷体" panose="02010609060101010101" pitchFamily="49" charset="-122"/>
                  <a:ea typeface="楷体" panose="02010609060101010101" pitchFamily="49" charset="-122"/>
                </a:rPr>
                <a:t>全面发展的人</a:t>
              </a:r>
              <a:r>
                <a:rPr lang="en-US" altLang="zh-CN" b="1">
                  <a:solidFill>
                    <a:schemeClr val="tx1">
                      <a:lumMod val="85000"/>
                      <a:lumOff val="15000"/>
                    </a:schemeClr>
                  </a:solidFill>
                  <a:latin typeface="楷体" panose="02010609060101010101" pitchFamily="49" charset="-122"/>
                  <a:ea typeface="楷体" panose="02010609060101010101" pitchFamily="49" charset="-122"/>
                </a:rPr>
                <a:t>”</a:t>
              </a:r>
            </a:p>
          </p:txBody>
        </p:sp>
      </p:grpSp>
      <p:grpSp>
        <p:nvGrpSpPr>
          <p:cNvPr id="50" name="组合 49"/>
          <p:cNvGrpSpPr/>
          <p:nvPr/>
        </p:nvGrpSpPr>
        <p:grpSpPr>
          <a:xfrm>
            <a:off x="6560820" y="2769235"/>
            <a:ext cx="2642235" cy="542925"/>
            <a:chOff x="5325" y="2170"/>
            <a:chExt cx="3628" cy="1021"/>
          </a:xfrm>
        </p:grpSpPr>
        <p:sp>
          <p:nvSpPr>
            <p:cNvPr id="51" name="椭圆 50"/>
            <p:cNvSpPr/>
            <p:nvPr/>
          </p:nvSpPr>
          <p:spPr>
            <a:xfrm>
              <a:off x="5325" y="2170"/>
              <a:ext cx="3628" cy="1021"/>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465" y="2428"/>
              <a:ext cx="3336" cy="693"/>
            </a:xfrm>
            <a:prstGeom prst="rect">
              <a:avLst/>
            </a:prstGeom>
            <a:noFill/>
          </p:spPr>
          <p:txBody>
            <a:bodyPr wrap="square" rtlCol="0">
              <a:spAutoFit/>
            </a:bodyPr>
            <a:lstStyle/>
            <a:p>
              <a:r>
                <a:rPr lang="zh-CN" altLang="en-US" b="1">
                  <a:solidFill>
                    <a:schemeClr val="tx1">
                      <a:lumMod val="85000"/>
                      <a:lumOff val="15000"/>
                    </a:schemeClr>
                  </a:solidFill>
                  <a:latin typeface="楷体" panose="02010609060101010101" pitchFamily="49" charset="-122"/>
                  <a:ea typeface="楷体" panose="02010609060101010101" pitchFamily="49" charset="-122"/>
                </a:rPr>
                <a:t>聚焦课堂</a:t>
              </a:r>
              <a:r>
                <a:rPr lang="en-US" altLang="zh-CN" b="1">
                  <a:solidFill>
                    <a:schemeClr val="tx1">
                      <a:lumMod val="85000"/>
                      <a:lumOff val="15000"/>
                    </a:schemeClr>
                  </a:solidFill>
                  <a:latin typeface="楷体" panose="02010609060101010101" pitchFamily="49" charset="-122"/>
                  <a:ea typeface="楷体" panose="02010609060101010101" pitchFamily="49" charset="-122"/>
                </a:rPr>
                <a:t>“</a:t>
              </a:r>
              <a:r>
                <a:rPr lang="zh-CN" altLang="en-US" b="1">
                  <a:solidFill>
                    <a:schemeClr val="tx1">
                      <a:lumMod val="85000"/>
                      <a:lumOff val="15000"/>
                    </a:schemeClr>
                  </a:solidFill>
                  <a:latin typeface="楷体" panose="02010609060101010101" pitchFamily="49" charset="-122"/>
                  <a:ea typeface="楷体" panose="02010609060101010101" pitchFamily="49" charset="-122"/>
                </a:rPr>
                <a:t>深度学习</a:t>
              </a:r>
              <a:r>
                <a:rPr lang="en-US" altLang="zh-CN" b="1">
                  <a:solidFill>
                    <a:schemeClr val="tx1">
                      <a:lumMod val="85000"/>
                      <a:lumOff val="15000"/>
                    </a:schemeClr>
                  </a:solidFill>
                  <a:latin typeface="楷体" panose="02010609060101010101" pitchFamily="49" charset="-122"/>
                  <a:ea typeface="楷体" panose="02010609060101010101" pitchFamily="49" charset="-122"/>
                </a:rPr>
                <a:t>”</a:t>
              </a:r>
            </a:p>
          </p:txBody>
        </p:sp>
      </p:grpSp>
      <p:grpSp>
        <p:nvGrpSpPr>
          <p:cNvPr id="53" name="组合 52"/>
          <p:cNvGrpSpPr/>
          <p:nvPr/>
        </p:nvGrpSpPr>
        <p:grpSpPr>
          <a:xfrm>
            <a:off x="6678253" y="3730625"/>
            <a:ext cx="1927225" cy="542925"/>
            <a:chOff x="5460" y="2170"/>
            <a:chExt cx="3628" cy="1021"/>
          </a:xfrm>
        </p:grpSpPr>
        <p:sp>
          <p:nvSpPr>
            <p:cNvPr id="54" name="椭圆 53"/>
            <p:cNvSpPr/>
            <p:nvPr/>
          </p:nvSpPr>
          <p:spPr>
            <a:xfrm>
              <a:off x="5460" y="2170"/>
              <a:ext cx="3628" cy="1021"/>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5735" y="2293"/>
              <a:ext cx="3336" cy="693"/>
            </a:xfrm>
            <a:prstGeom prst="rect">
              <a:avLst/>
            </a:prstGeom>
            <a:noFill/>
          </p:spPr>
          <p:txBody>
            <a:bodyPr wrap="square" rtlCol="0">
              <a:spAutoFit/>
            </a:bodyPr>
            <a:lstStyle/>
            <a:p>
              <a:r>
                <a:rPr lang="zh-CN" b="1">
                  <a:solidFill>
                    <a:schemeClr val="tx1">
                      <a:lumMod val="85000"/>
                      <a:lumOff val="15000"/>
                    </a:schemeClr>
                  </a:solidFill>
                  <a:latin typeface="楷体" panose="02010609060101010101" pitchFamily="49" charset="-122"/>
                  <a:ea typeface="楷体" panose="02010609060101010101" pitchFamily="49" charset="-122"/>
                </a:rPr>
                <a:t>教材解读方面</a:t>
              </a:r>
            </a:p>
          </p:txBody>
        </p:sp>
      </p:grpSp>
      <p:grpSp>
        <p:nvGrpSpPr>
          <p:cNvPr id="56" name="组合 55"/>
          <p:cNvGrpSpPr/>
          <p:nvPr/>
        </p:nvGrpSpPr>
        <p:grpSpPr>
          <a:xfrm>
            <a:off x="6661785" y="4288155"/>
            <a:ext cx="2039743" cy="542925"/>
            <a:chOff x="5325" y="2170"/>
            <a:chExt cx="3740" cy="1021"/>
          </a:xfrm>
        </p:grpSpPr>
        <p:sp>
          <p:nvSpPr>
            <p:cNvPr id="57" name="椭圆 56"/>
            <p:cNvSpPr/>
            <p:nvPr/>
          </p:nvSpPr>
          <p:spPr>
            <a:xfrm>
              <a:off x="5325" y="2170"/>
              <a:ext cx="3628" cy="1021"/>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5729" y="2293"/>
              <a:ext cx="3336" cy="693"/>
            </a:xfrm>
            <a:prstGeom prst="rect">
              <a:avLst/>
            </a:prstGeom>
            <a:noFill/>
          </p:spPr>
          <p:txBody>
            <a:bodyPr wrap="square" rtlCol="0">
              <a:spAutoFit/>
            </a:bodyPr>
            <a:lstStyle/>
            <a:p>
              <a:r>
                <a:rPr lang="zh-CN" b="1">
                  <a:solidFill>
                    <a:schemeClr val="tx1">
                      <a:lumMod val="85000"/>
                      <a:lumOff val="15000"/>
                    </a:schemeClr>
                  </a:solidFill>
                  <a:latin typeface="楷体" panose="02010609060101010101" pitchFamily="49" charset="-122"/>
                  <a:ea typeface="楷体" panose="02010609060101010101" pitchFamily="49" charset="-122"/>
                </a:rPr>
                <a:t>课堂教学方面</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500"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par>
                                <p:cTn id="23" presetID="2" presetClass="entr" presetSubtype="2" fill="hold" nodeType="withEffect">
                                  <p:stCondLst>
                                    <p:cond delay="2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6" fill="hold" nodeType="withEffect">
                                  <p:stCondLst>
                                    <p:cond delay="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par>
                          <p:cTn id="59" fill="hold">
                            <p:stCondLst>
                              <p:cond delay="4000"/>
                            </p:stCondLst>
                            <p:childTnLst>
                              <p:par>
                                <p:cTn id="60" presetID="42"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anim calcmode="lin" valueType="num">
                                      <p:cBhvr>
                                        <p:cTn id="63" dur="500" fill="hold"/>
                                        <p:tgtEl>
                                          <p:spTgt spid="11"/>
                                        </p:tgtEl>
                                        <p:attrNameLst>
                                          <p:attrName>ppt_x</p:attrName>
                                        </p:attrNameLst>
                                      </p:cBhvr>
                                      <p:tavLst>
                                        <p:tav tm="0">
                                          <p:val>
                                            <p:strVal val="#ppt_x"/>
                                          </p:val>
                                        </p:tav>
                                        <p:tav tm="100000">
                                          <p:val>
                                            <p:strVal val="#ppt_x"/>
                                          </p:val>
                                        </p:tav>
                                      </p:tavLst>
                                    </p:anim>
                                    <p:anim calcmode="lin" valueType="num">
                                      <p:cBhvr>
                                        <p:cTn id="64" dur="500" fill="hold"/>
                                        <p:tgtEl>
                                          <p:spTgt spid="11"/>
                                        </p:tgtEl>
                                        <p:attrNameLst>
                                          <p:attrName>ppt_y</p:attrName>
                                        </p:attrNameLst>
                                      </p:cBhvr>
                                      <p:tavLst>
                                        <p:tav tm="0">
                                          <p:val>
                                            <p:strVal val="#ppt_y+.1"/>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left)">
                                      <p:cBhvr>
                                        <p:cTn id="68" dur="500"/>
                                        <p:tgtEl>
                                          <p:spTgt spid="34"/>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22" presetClass="entr" presetSubtype="8"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cTn>
                              </p:par>
                            </p:childTnLst>
                          </p:cTn>
                        </p:par>
                        <p:par>
                          <p:cTn id="76" fill="hold">
                            <p:stCondLst>
                              <p:cond delay="5500"/>
                            </p:stCondLst>
                            <p:childTnLst>
                              <p:par>
                                <p:cTn id="77" presetID="42" presetClass="entr" presetSubtype="0"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anim calcmode="lin" valueType="num">
                                      <p:cBhvr>
                                        <p:cTn id="80" dur="500" fill="hold"/>
                                        <p:tgtEl>
                                          <p:spTgt spid="35"/>
                                        </p:tgtEl>
                                        <p:attrNameLst>
                                          <p:attrName>ppt_x</p:attrName>
                                        </p:attrNameLst>
                                      </p:cBhvr>
                                      <p:tavLst>
                                        <p:tav tm="0">
                                          <p:val>
                                            <p:strVal val="#ppt_x"/>
                                          </p:val>
                                        </p:tav>
                                        <p:tav tm="100000">
                                          <p:val>
                                            <p:strVal val="#ppt_x"/>
                                          </p:val>
                                        </p:tav>
                                      </p:tavLst>
                                    </p:anim>
                                    <p:anim calcmode="lin" valueType="num">
                                      <p:cBhvr>
                                        <p:cTn id="81" dur="500" fill="hold"/>
                                        <p:tgtEl>
                                          <p:spTgt spid="35"/>
                                        </p:tgtEl>
                                        <p:attrNameLst>
                                          <p:attrName>ppt_y</p:attrName>
                                        </p:attrNameLst>
                                      </p:cBhvr>
                                      <p:tavLst>
                                        <p:tav tm="0">
                                          <p:val>
                                            <p:strVal val="#ppt_y+.1"/>
                                          </p:val>
                                        </p:tav>
                                        <p:tav tm="100000">
                                          <p:val>
                                            <p:strVal val="#ppt_y"/>
                                          </p:val>
                                        </p:tav>
                                      </p:tavLst>
                                    </p:anim>
                                  </p:childTnLst>
                                </p:cTn>
                              </p:par>
                            </p:childTnLst>
                          </p:cTn>
                        </p:par>
                        <p:par>
                          <p:cTn id="82" fill="hold">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par>
                          <p:cTn id="86" fill="hold">
                            <p:stCondLst>
                              <p:cond delay="6500"/>
                            </p:stCondLst>
                            <p:childTnLst>
                              <p:par>
                                <p:cTn id="87" presetID="22" presetClass="entr" presetSubtype="8" fill="hold"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par>
                                <p:cTn id="90" presetID="22" presetClass="entr" presetSubtype="8"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left)">
                                      <p:cBhvr>
                                        <p:cTn id="92" dur="500"/>
                                        <p:tgtEl>
                                          <p:spTgt spid="50"/>
                                        </p:tgtEl>
                                      </p:cBhvr>
                                    </p:animEffect>
                                  </p:childTnLst>
                                </p:cTn>
                              </p:par>
                            </p:childTnLst>
                          </p:cTn>
                        </p:par>
                        <p:par>
                          <p:cTn id="93" fill="hold">
                            <p:stCondLst>
                              <p:cond delay="7000"/>
                            </p:stCondLst>
                            <p:childTnLst>
                              <p:par>
                                <p:cTn id="94" presetID="42" presetClass="entr" presetSubtype="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500" fill="hold"/>
                                        <p:tgtEl>
                                          <p:spTgt spid="39"/>
                                        </p:tgtEl>
                                        <p:attrNameLst>
                                          <p:attrName>ppt_y</p:attrName>
                                        </p:attrNameLst>
                                      </p:cBhvr>
                                      <p:tavLst>
                                        <p:tav tm="0">
                                          <p:val>
                                            <p:strVal val="#ppt_y+.1"/>
                                          </p:val>
                                        </p:tav>
                                        <p:tav tm="100000">
                                          <p:val>
                                            <p:strVal val="#ppt_y"/>
                                          </p:val>
                                        </p:tav>
                                      </p:tavLst>
                                    </p:anim>
                                  </p:childTnLst>
                                </p:cTn>
                              </p:par>
                            </p:childTnLst>
                          </p:cTn>
                        </p:par>
                        <p:par>
                          <p:cTn id="99" fill="hold">
                            <p:stCondLst>
                              <p:cond delay="7500"/>
                            </p:stCondLst>
                            <p:childTnLst>
                              <p:par>
                                <p:cTn id="100" presetID="22" presetClass="entr" presetSubtype="8"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left)">
                                      <p:cBhvr>
                                        <p:cTn id="102" dur="500"/>
                                        <p:tgtEl>
                                          <p:spTgt spid="42"/>
                                        </p:tgtEl>
                                      </p:cBhvr>
                                    </p:animEffect>
                                  </p:childTnLst>
                                </p:cTn>
                              </p:par>
                            </p:childTnLst>
                          </p:cTn>
                        </p:par>
                        <p:par>
                          <p:cTn id="103" fill="hold">
                            <p:stCondLst>
                              <p:cond delay="8000"/>
                            </p:stCondLst>
                            <p:childTnLst>
                              <p:par>
                                <p:cTn id="104" presetID="22" presetClass="entr" presetSubtype="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wipe(left)">
                                      <p:cBhvr>
                                        <p:cTn id="106" dur="500"/>
                                        <p:tgtEl>
                                          <p:spTgt spid="53"/>
                                        </p:tgtEl>
                                      </p:cBhvr>
                                    </p:animEffect>
                                  </p:childTnLst>
                                </p:cTn>
                              </p:par>
                              <p:par>
                                <p:cTn id="107" presetID="22" presetClass="entr" presetSubtype="8"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wipe(left)">
                                      <p:cBhvr>
                                        <p:cTn id="10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bldLvl="0" animBg="1"/>
      <p:bldP spid="38" grpId="0" bldLvl="0" animBg="1"/>
      <p:bldP spid="42" grpId="0" bldLvl="0" animBg="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淘宝店chenying0907出品 90"/>
          <p:cNvGrpSpPr/>
          <p:nvPr/>
        </p:nvGrpSpPr>
        <p:grpSpPr>
          <a:xfrm>
            <a:off x="526194" y="1039310"/>
            <a:ext cx="814972" cy="627271"/>
            <a:chOff x="1077912" y="699542"/>
            <a:chExt cx="1379360" cy="1061672"/>
          </a:xfrm>
        </p:grpSpPr>
        <p:grpSp>
          <p:nvGrpSpPr>
            <p:cNvPr id="92" name="淘宝店chenying0907出品 91"/>
            <p:cNvGrpSpPr/>
            <p:nvPr/>
          </p:nvGrpSpPr>
          <p:grpSpPr>
            <a:xfrm rot="5400000">
              <a:off x="1236756" y="540698"/>
              <a:ext cx="1061672" cy="1379360"/>
              <a:chOff x="4020870" y="2194485"/>
              <a:chExt cx="1102258" cy="1432090"/>
            </a:xfrm>
            <a:effectLst>
              <a:outerShdw blurRad="444500" dist="254000" dir="8100000" algn="tr" rotWithShape="0">
                <a:prstClr val="black">
                  <a:alpha val="50000"/>
                </a:prstClr>
              </a:outerShdw>
            </a:effectLst>
          </p:grpSpPr>
          <p:sp>
            <p:nvSpPr>
              <p:cNvPr id="9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淘宝店chenying0907出品 92"/>
            <p:cNvGrpSpPr/>
            <p:nvPr/>
          </p:nvGrpSpPr>
          <p:grpSpPr>
            <a:xfrm>
              <a:off x="1388067" y="1031247"/>
              <a:ext cx="458379" cy="398262"/>
              <a:chOff x="2601913" y="584200"/>
              <a:chExt cx="581025" cy="504825"/>
            </a:xfrm>
            <a:solidFill>
              <a:schemeClr val="accent1"/>
            </a:solidFill>
          </p:grpSpPr>
          <p:sp>
            <p:nvSpPr>
              <p:cNvPr id="94" name="淘宝店chenying0907出品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淘宝店chenying0907出品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淘宝店chenying0907出品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淘宝店chenying0907出品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0" name="淘宝店chenying0907出品 99"/>
          <p:cNvGrpSpPr/>
          <p:nvPr/>
        </p:nvGrpSpPr>
        <p:grpSpPr>
          <a:xfrm>
            <a:off x="526192" y="2155472"/>
            <a:ext cx="814972" cy="627271"/>
            <a:chOff x="2947518" y="699542"/>
            <a:chExt cx="1379360" cy="1061672"/>
          </a:xfrm>
        </p:grpSpPr>
        <p:grpSp>
          <p:nvGrpSpPr>
            <p:cNvPr id="101" name="淘宝店chenying0907出品 100"/>
            <p:cNvGrpSpPr/>
            <p:nvPr/>
          </p:nvGrpSpPr>
          <p:grpSpPr>
            <a:xfrm rot="5400000">
              <a:off x="3106362" y="540698"/>
              <a:ext cx="1061672" cy="1379360"/>
              <a:chOff x="4020870" y="2194485"/>
              <a:chExt cx="1102258" cy="1432090"/>
            </a:xfrm>
            <a:effectLst>
              <a:outerShdw blurRad="444500" dist="254000" dir="8100000" algn="tr" rotWithShape="0">
                <a:prstClr val="black">
                  <a:alpha val="50000"/>
                </a:prstClr>
              </a:outerShdw>
            </a:effectLst>
          </p:grpSpPr>
          <p:sp>
            <p:nvSpPr>
              <p:cNvPr id="10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淘宝店chenying0907出品 101"/>
            <p:cNvGrpSpPr/>
            <p:nvPr/>
          </p:nvGrpSpPr>
          <p:grpSpPr>
            <a:xfrm>
              <a:off x="3292285" y="1020923"/>
              <a:ext cx="405569" cy="419175"/>
              <a:chOff x="2649538" y="2673350"/>
              <a:chExt cx="473075" cy="488950"/>
            </a:xfrm>
            <a:solidFill>
              <a:schemeClr val="accent2"/>
            </a:solidFill>
          </p:grpSpPr>
          <p:sp>
            <p:nvSpPr>
              <p:cNvPr id="103" name="淘宝店chenying0907出品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淘宝店chenying0907出品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7" name="淘宝店chenying0907出品 106"/>
          <p:cNvGrpSpPr/>
          <p:nvPr/>
        </p:nvGrpSpPr>
        <p:grpSpPr>
          <a:xfrm>
            <a:off x="532826" y="3510287"/>
            <a:ext cx="814972" cy="627271"/>
            <a:chOff x="4817124" y="699542"/>
            <a:chExt cx="1379360" cy="1061672"/>
          </a:xfrm>
        </p:grpSpPr>
        <p:grpSp>
          <p:nvGrpSpPr>
            <p:cNvPr id="108" name="淘宝店chenying0907出品 107"/>
            <p:cNvGrpSpPr/>
            <p:nvPr/>
          </p:nvGrpSpPr>
          <p:grpSpPr>
            <a:xfrm rot="5400000">
              <a:off x="4975968" y="540698"/>
              <a:ext cx="1061672" cy="1379360"/>
              <a:chOff x="4020870" y="2194485"/>
              <a:chExt cx="1102258" cy="1432090"/>
            </a:xfrm>
            <a:effectLst>
              <a:outerShdw blurRad="444500" dist="254000" dir="8100000" algn="tr" rotWithShape="0">
                <a:prstClr val="black">
                  <a:alpha val="50000"/>
                </a:prstClr>
              </a:outerShdw>
            </a:effectLst>
          </p:grpSpPr>
          <p:sp>
            <p:nvSpPr>
              <p:cNvPr id="11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淘宝店chenying0907出品 108"/>
            <p:cNvGrpSpPr/>
            <p:nvPr/>
          </p:nvGrpSpPr>
          <p:grpSpPr>
            <a:xfrm>
              <a:off x="5130622" y="974628"/>
              <a:ext cx="463438" cy="468919"/>
              <a:chOff x="2627313" y="1546225"/>
              <a:chExt cx="536575" cy="542925"/>
            </a:xfrm>
            <a:solidFill>
              <a:schemeClr val="accent3"/>
            </a:solidFill>
          </p:grpSpPr>
          <p:sp>
            <p:nvSpPr>
              <p:cNvPr id="110" name="淘宝店chenying0907出品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淘宝店chenying0907出品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 name="淘宝店chenying0907出品 3"/>
          <p:cNvGrpSpPr/>
          <p:nvPr/>
        </p:nvGrpSpPr>
        <p:grpSpPr>
          <a:xfrm>
            <a:off x="1380490" y="882650"/>
            <a:ext cx="6970395" cy="1132205"/>
            <a:chOff x="4946798" y="1108741"/>
            <a:chExt cx="3591215" cy="1132205"/>
          </a:xfrm>
        </p:grpSpPr>
        <p:sp>
          <p:nvSpPr>
            <p:cNvPr id="3" name="TextBox 2"/>
            <p:cNvSpPr txBox="1"/>
            <p:nvPr/>
          </p:nvSpPr>
          <p:spPr>
            <a:xfrm>
              <a:off x="4946798" y="1108741"/>
              <a:ext cx="915061" cy="398780"/>
            </a:xfrm>
            <a:prstGeom prst="rect">
              <a:avLst/>
            </a:prstGeom>
            <a:noFill/>
          </p:spPr>
          <p:txBody>
            <a:bodyPr wrap="square" rtlCol="0">
              <a:spAutoFit/>
            </a:bodyPr>
            <a:lstStyle/>
            <a:p>
              <a:r>
                <a:rPr lang="zh-CN" altLang="en-US" sz="2000" b="1" dirty="0" smtClean="0">
                  <a:solidFill>
                    <a:schemeClr val="accent1"/>
                  </a:solidFill>
                  <a:latin typeface="微软雅黑" panose="020B0503020204020204" pitchFamily="34" charset="-122"/>
                  <a:ea typeface="微软雅黑" panose="020B0503020204020204" pitchFamily="34" charset="-122"/>
                </a:rPr>
                <a:t>核心素养</a:t>
              </a:r>
            </a:p>
          </p:txBody>
        </p:sp>
        <p:sp>
          <p:nvSpPr>
            <p:cNvPr id="31" name="TextBox 30"/>
            <p:cNvSpPr txBox="1"/>
            <p:nvPr/>
          </p:nvSpPr>
          <p:spPr>
            <a:xfrm>
              <a:off x="4958368" y="1453546"/>
              <a:ext cx="3579645" cy="787400"/>
            </a:xfrm>
            <a:prstGeom prst="rect">
              <a:avLst/>
            </a:prstGeom>
            <a:noFill/>
          </p:spPr>
          <p:txBody>
            <a:bodyPr wrap="square" lIns="68580" tIns="34290" rIns="68580" bIns="34290" rtlCol="0">
              <a:spAutoFit/>
            </a:bodyPr>
            <a:lstStyle/>
            <a:p>
              <a:pPr>
                <a:lnSpc>
                  <a:spcPct val="130000"/>
                </a:lnSpc>
              </a:pPr>
              <a:r>
                <a:rPr lang="zh-CN" altLang="en-US" b="1" dirty="0">
                  <a:solidFill>
                    <a:srgbClr val="292929"/>
                  </a:solidFill>
                  <a:latin typeface="微软雅黑" panose="020B0503020204020204" pitchFamily="34" charset="-122"/>
                  <a:ea typeface="微软雅黑" panose="020B0503020204020204" pitchFamily="34" charset="-122"/>
                </a:rPr>
                <a:t>学生通过课程学习逐步形成的适应个人终身发展和社会发展需要的正确价值观、必备品格和关键能力。</a:t>
              </a:r>
            </a:p>
          </p:txBody>
        </p:sp>
      </p:grpSp>
      <p:grpSp>
        <p:nvGrpSpPr>
          <p:cNvPr id="33" name="淘宝店chenying0907出品 32"/>
          <p:cNvGrpSpPr/>
          <p:nvPr/>
        </p:nvGrpSpPr>
        <p:grpSpPr>
          <a:xfrm>
            <a:off x="1372049" y="2200291"/>
            <a:ext cx="6858634" cy="1060450"/>
            <a:chOff x="4946798" y="1180496"/>
            <a:chExt cx="3637778" cy="1060450"/>
          </a:xfrm>
        </p:grpSpPr>
        <p:sp>
          <p:nvSpPr>
            <p:cNvPr id="34" name="TextBox 33"/>
            <p:cNvSpPr txBox="1"/>
            <p:nvPr/>
          </p:nvSpPr>
          <p:spPr>
            <a:xfrm>
              <a:off x="4946798" y="1180496"/>
              <a:ext cx="905319" cy="398780"/>
            </a:xfrm>
            <a:prstGeom prst="rect">
              <a:avLst/>
            </a:prstGeom>
            <a:noFill/>
          </p:spPr>
          <p:txBody>
            <a:bodyPr wrap="none" rtlCol="0">
              <a:spAutoFit/>
            </a:bodyPr>
            <a:lstStyle/>
            <a:p>
              <a:r>
                <a:rPr lang="zh-CN" altLang="en-US" sz="2000" b="1" dirty="0" smtClean="0">
                  <a:solidFill>
                    <a:schemeClr val="accent1"/>
                  </a:solidFill>
                  <a:latin typeface="微软雅黑" panose="020B0503020204020204" pitchFamily="34" charset="-122"/>
                  <a:ea typeface="微软雅黑" panose="020B0503020204020204" pitchFamily="34" charset="-122"/>
                </a:rPr>
                <a:t>英语核心素养</a:t>
              </a:r>
            </a:p>
          </p:txBody>
        </p:sp>
        <p:sp>
          <p:nvSpPr>
            <p:cNvPr id="35" name="TextBox 34"/>
            <p:cNvSpPr txBox="1"/>
            <p:nvPr/>
          </p:nvSpPr>
          <p:spPr>
            <a:xfrm>
              <a:off x="4961617" y="1453546"/>
              <a:ext cx="3622959" cy="787400"/>
            </a:xfrm>
            <a:prstGeom prst="rect">
              <a:avLst/>
            </a:prstGeom>
            <a:noFill/>
          </p:spPr>
          <p:txBody>
            <a:bodyPr wrap="square" lIns="68580" tIns="34290" rIns="68580" bIns="34290" rtlCol="0">
              <a:spAutoFit/>
            </a:bodyPr>
            <a:lstStyle/>
            <a:p>
              <a:pPr>
                <a:lnSpc>
                  <a:spcPct val="130000"/>
                </a:lnSpc>
              </a:pPr>
              <a:r>
                <a:rPr lang="zh-CN" altLang="en-US" b="1" dirty="0">
                  <a:solidFill>
                    <a:srgbClr val="292929"/>
                  </a:solidFill>
                  <a:latin typeface="微软雅黑" panose="020B0503020204020204" pitchFamily="34" charset="-122"/>
                  <a:ea typeface="微软雅黑" panose="020B0503020204020204" pitchFamily="34" charset="-122"/>
                </a:rPr>
                <a:t>《义务教育英语课程标准》（</a:t>
              </a:r>
              <a:r>
                <a:rPr lang="zh-CN" altLang="en-US" b="1" dirty="0">
                  <a:solidFill>
                    <a:srgbClr val="292929"/>
                  </a:solidFill>
                  <a:latin typeface="微软雅黑" panose="020B0503020204020204" pitchFamily="34" charset="-122"/>
                  <a:ea typeface="微软雅黑" panose="020B0503020204020204" pitchFamily="34" charset="-122"/>
                  <a:sym typeface="+mn-ea"/>
                </a:rPr>
                <a:t>2022年版）</a:t>
              </a:r>
              <a:r>
                <a:rPr lang="zh-CN" altLang="en-US" b="1" dirty="0">
                  <a:solidFill>
                    <a:srgbClr val="292929"/>
                  </a:solidFill>
                  <a:latin typeface="微软雅黑" panose="020B0503020204020204" pitchFamily="34" charset="-122"/>
                  <a:ea typeface="微软雅黑" panose="020B0503020204020204" pitchFamily="34" charset="-122"/>
                </a:rPr>
                <a:t>指出学生核心素养包括</a:t>
              </a:r>
            </a:p>
            <a:p>
              <a:pPr>
                <a:lnSpc>
                  <a:spcPct val="130000"/>
                </a:lnSpc>
              </a:pPr>
              <a:r>
                <a:rPr lang="zh-CN" altLang="en-US" b="1" dirty="0">
                  <a:solidFill>
                    <a:srgbClr val="292929"/>
                  </a:solidFill>
                  <a:latin typeface="微软雅黑" panose="020B0503020204020204" pitchFamily="34" charset="-122"/>
                  <a:ea typeface="微软雅黑" panose="020B0503020204020204" pitchFamily="34" charset="-122"/>
                </a:rPr>
                <a:t>语言能力、文化意识、思维品质和学习能力。</a:t>
              </a:r>
            </a:p>
          </p:txBody>
        </p:sp>
      </p:grpSp>
      <p:grpSp>
        <p:nvGrpSpPr>
          <p:cNvPr id="36" name="淘宝店chenying0907出品 35"/>
          <p:cNvGrpSpPr/>
          <p:nvPr/>
        </p:nvGrpSpPr>
        <p:grpSpPr>
          <a:xfrm>
            <a:off x="1372049" y="3538610"/>
            <a:ext cx="7094220" cy="1060450"/>
            <a:chOff x="4946798" y="1180496"/>
            <a:chExt cx="3493648" cy="1060450"/>
          </a:xfrm>
        </p:grpSpPr>
        <p:sp>
          <p:nvSpPr>
            <p:cNvPr id="37" name="TextBox 36"/>
            <p:cNvSpPr txBox="1"/>
            <p:nvPr/>
          </p:nvSpPr>
          <p:spPr>
            <a:xfrm>
              <a:off x="4946798" y="1180496"/>
              <a:ext cx="590405" cy="398780"/>
            </a:xfrm>
            <a:prstGeom prst="rect">
              <a:avLst/>
            </a:prstGeom>
            <a:noFill/>
          </p:spPr>
          <p:txBody>
            <a:bodyPr wrap="none" rtlCol="0">
              <a:spAutoFit/>
            </a:bodyPr>
            <a:lstStyle/>
            <a:p>
              <a:r>
                <a:rPr lang="zh-CN" altLang="en-US" sz="2000" b="1" dirty="0" smtClean="0">
                  <a:solidFill>
                    <a:schemeClr val="accent1"/>
                  </a:solidFill>
                  <a:latin typeface="微软雅黑" panose="020B0503020204020204" pitchFamily="34" charset="-122"/>
                  <a:ea typeface="微软雅黑" panose="020B0503020204020204" pitchFamily="34" charset="-122"/>
                </a:rPr>
                <a:t>深度学习</a:t>
              </a:r>
            </a:p>
          </p:txBody>
        </p:sp>
        <p:sp>
          <p:nvSpPr>
            <p:cNvPr id="38" name="TextBox 37"/>
            <p:cNvSpPr txBox="1"/>
            <p:nvPr/>
          </p:nvSpPr>
          <p:spPr>
            <a:xfrm>
              <a:off x="4961808" y="1453546"/>
              <a:ext cx="3478638" cy="787400"/>
            </a:xfrm>
            <a:prstGeom prst="rect">
              <a:avLst/>
            </a:prstGeom>
            <a:noFill/>
          </p:spPr>
          <p:txBody>
            <a:bodyPr wrap="square" lIns="68580" tIns="34290" rIns="68580" bIns="34290" rtlCol="0">
              <a:spAutoFit/>
            </a:bodyPr>
            <a:lstStyle/>
            <a:p>
              <a:pPr>
                <a:lnSpc>
                  <a:spcPct val="130000"/>
                </a:lnSpc>
              </a:pPr>
              <a:r>
                <a:rPr lang="zh-CN" altLang="en-US" b="1" dirty="0">
                  <a:solidFill>
                    <a:srgbClr val="292929"/>
                  </a:solidFill>
                  <a:latin typeface="微软雅黑" panose="020B0503020204020204" pitchFamily="34" charset="-122"/>
                  <a:ea typeface="微软雅黑" panose="020B0503020204020204" pitchFamily="34" charset="-122"/>
                </a:rPr>
                <a:t>学生在教师引领下围绕着具有挑战性的学习主题，全身心积极参与、体验成功、获得发展的有意义的学习过程。</a:t>
              </a:r>
            </a:p>
          </p:txBody>
        </p:sp>
      </p:grpSp>
      <p:grpSp>
        <p:nvGrpSpPr>
          <p:cNvPr id="40" name="淘宝店chenying0907出品 11"/>
          <p:cNvGrpSpPr/>
          <p:nvPr/>
        </p:nvGrpSpPr>
        <p:grpSpPr>
          <a:xfrm>
            <a:off x="485249" y="131317"/>
            <a:ext cx="532099" cy="691515"/>
            <a:chOff x="5614910" y="602316"/>
            <a:chExt cx="860050" cy="1117720"/>
          </a:xfrm>
        </p:grpSpPr>
        <p:sp>
          <p:nvSpPr>
            <p:cNvPr id="41"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2" name="淘宝店chenying0907出品 70"/>
            <p:cNvGrpSpPr/>
            <p:nvPr/>
          </p:nvGrpSpPr>
          <p:grpSpPr>
            <a:xfrm>
              <a:off x="5617685" y="602316"/>
              <a:ext cx="829310" cy="1117720"/>
              <a:chOff x="5519676" y="572288"/>
              <a:chExt cx="829310" cy="1117720"/>
            </a:xfrm>
          </p:grpSpPr>
          <p:sp>
            <p:nvSpPr>
              <p:cNvPr id="44"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淘宝店chenying0907出品 72"/>
              <p:cNvSpPr/>
              <p:nvPr/>
            </p:nvSpPr>
            <p:spPr>
              <a:xfrm>
                <a:off x="5519676" y="572288"/>
                <a:ext cx="829310" cy="1117720"/>
              </a:xfrm>
              <a:prstGeom prst="rect">
                <a:avLst/>
              </a:prstGeom>
            </p:spPr>
            <p:txBody>
              <a:bodyPr wrap="none" anchor="ctr">
                <a:spAutoFit/>
              </a:bodyPr>
              <a:lstStyle/>
              <a:p>
                <a:pPr algn="ctr">
                  <a:lnSpc>
                    <a:spcPct val="150000"/>
                  </a:lnSpc>
                </a:pPr>
                <a:r>
                  <a:rPr lang="zh-CN" altLang="en-US" sz="4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二</a:t>
                </a:r>
              </a:p>
            </p:txBody>
          </p:sp>
        </p:grpSp>
      </p:grpSp>
      <p:sp>
        <p:nvSpPr>
          <p:cNvPr id="46" name="淘宝店chenying0907出品 10"/>
          <p:cNvSpPr/>
          <p:nvPr/>
        </p:nvSpPr>
        <p:spPr>
          <a:xfrm>
            <a:off x="1198603" y="221152"/>
            <a:ext cx="1620957" cy="523220"/>
          </a:xfrm>
          <a:prstGeom prst="rect">
            <a:avLst/>
          </a:prstGeom>
        </p:spPr>
        <p:txBody>
          <a:bodyPr wrap="none" lIns="91423" tIns="45711" rIns="91423" bIns="45711">
            <a:spAutoFit/>
          </a:bodyPr>
          <a:lstStyle/>
          <a:p>
            <a:r>
              <a:rPr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rPr>
              <a:t>概念界定</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600" advTm="5924">
        <p14:prism dir="u" isInverted="1"/>
      </p:transition>
    </mc:Choice>
    <mc:Fallback>
      <p:transition spd="slow" advTm="5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barn(inVertical)">
                                      <p:cBhvr>
                                        <p:cTn id="17" dur="500"/>
                                        <p:tgtEl>
                                          <p:spTgt spid="9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arn(inVertical)">
                                      <p:cBhvr>
                                        <p:cTn id="24" dur="500"/>
                                        <p:tgtEl>
                                          <p:spTgt spid="100"/>
                                        </p:tgtEl>
                                      </p:cBhvr>
                                    </p:animEffect>
                                  </p:childTnLst>
                                </p:cTn>
                              </p:par>
                              <p:par>
                                <p:cTn id="25" presetID="16" presetClass="entr" presetSubtype="21"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2500"/>
                            </p:stCondLst>
                            <p:childTnLst>
                              <p:par>
                                <p:cTn id="29" presetID="16" presetClass="entr" presetSubtype="21"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barn(inVertical)">
                                      <p:cBhvr>
                                        <p:cTn id="31" dur="500"/>
                                        <p:tgtEl>
                                          <p:spTgt spid="107"/>
                                        </p:tgtEl>
                                      </p:cBhvr>
                                    </p:animEffect>
                                  </p:childTnLst>
                                </p:cTn>
                              </p:par>
                              <p:par>
                                <p:cTn id="32" presetID="16" presetClass="entr" presetSubtype="2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淘宝店chenying0907出品 23"/>
          <p:cNvGrpSpPr/>
          <p:nvPr/>
        </p:nvGrpSpPr>
        <p:grpSpPr>
          <a:xfrm>
            <a:off x="611560" y="1794355"/>
            <a:ext cx="1468208" cy="1468208"/>
            <a:chOff x="2848131" y="1860029"/>
            <a:chExt cx="3807502" cy="3807502"/>
          </a:xfrm>
        </p:grpSpPr>
        <p:grpSp>
          <p:nvGrpSpPr>
            <p:cNvPr id="25" name="淘宝店chenying0907出品 24"/>
            <p:cNvGrpSpPr/>
            <p:nvPr/>
          </p:nvGrpSpPr>
          <p:grpSpPr>
            <a:xfrm>
              <a:off x="2848131" y="1860029"/>
              <a:ext cx="3807502" cy="3807502"/>
              <a:chOff x="2848131" y="1860029"/>
              <a:chExt cx="3807502" cy="3807502"/>
            </a:xfrm>
          </p:grpSpPr>
          <p:sp>
            <p:nvSpPr>
              <p:cNvPr id="33" name="淘宝店chenying0907出品 32"/>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sp>
            <p:nvSpPr>
              <p:cNvPr id="34" name="淘宝店chenying0907出品 33"/>
              <p:cNvSpPr/>
              <p:nvPr/>
            </p:nvSpPr>
            <p:spPr>
              <a:xfrm>
                <a:off x="2936821" y="1948720"/>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sp>
          <p:nvSpPr>
            <p:cNvPr id="30" name="淘宝店chenying0907出品 29"/>
            <p:cNvSpPr txBox="1"/>
            <p:nvPr/>
          </p:nvSpPr>
          <p:spPr>
            <a:xfrm>
              <a:off x="3581249" y="2669483"/>
              <a:ext cx="2341259" cy="2474285"/>
            </a:xfrm>
            <a:prstGeom prst="rect">
              <a:avLst/>
            </a:prstGeom>
            <a:noFill/>
          </p:spPr>
          <p:txBody>
            <a:bodyPr wrap="none" rtlCol="0">
              <a:spAutoFit/>
            </a:bodyPr>
            <a:lstStyle/>
            <a:p>
              <a:pPr algn="ctr" defTabSz="685800"/>
              <a:r>
                <a:rPr lang="zh-CN" altLang="en-US" sz="2800" b="1" dirty="0" smtClean="0">
                  <a:solidFill>
                    <a:srgbClr val="DE384A"/>
                  </a:solidFill>
                  <a:latin typeface="微软雅黑" panose="020B0503020204020204" pitchFamily="34" charset="-122"/>
                </a:rPr>
                <a:t>研究</a:t>
              </a:r>
              <a:endParaRPr lang="en-US" altLang="zh-CN" sz="2800" b="1" dirty="0" smtClean="0">
                <a:solidFill>
                  <a:srgbClr val="DE384A"/>
                </a:solidFill>
                <a:latin typeface="微软雅黑" panose="020B0503020204020204" pitchFamily="34" charset="-122"/>
              </a:endParaRPr>
            </a:p>
            <a:p>
              <a:pPr algn="ctr" defTabSz="685800"/>
              <a:r>
                <a:rPr lang="zh-CN" altLang="en-US" sz="2800" b="1" dirty="0" smtClean="0">
                  <a:solidFill>
                    <a:srgbClr val="DE384A"/>
                  </a:solidFill>
                  <a:latin typeface="微软雅黑" panose="020B0503020204020204" pitchFamily="34" charset="-122"/>
                </a:rPr>
                <a:t>目标</a:t>
              </a:r>
              <a:endParaRPr lang="zh-CN" altLang="en-US" sz="2800" b="1" dirty="0">
                <a:solidFill>
                  <a:srgbClr val="DE384A"/>
                </a:solidFill>
                <a:latin typeface="微软雅黑" panose="020B0503020204020204" pitchFamily="34" charset="-122"/>
              </a:endParaRPr>
            </a:p>
          </p:txBody>
        </p:sp>
      </p:grpSp>
      <p:grpSp>
        <p:nvGrpSpPr>
          <p:cNvPr id="26" name="淘宝店chenying0907出品 25"/>
          <p:cNvGrpSpPr/>
          <p:nvPr/>
        </p:nvGrpSpPr>
        <p:grpSpPr>
          <a:xfrm>
            <a:off x="2268379" y="585470"/>
            <a:ext cx="6684645" cy="1002665"/>
            <a:chOff x="736575" y="3188469"/>
            <a:chExt cx="8755767" cy="1338084"/>
          </a:xfrm>
        </p:grpSpPr>
        <p:sp>
          <p:nvSpPr>
            <p:cNvPr id="27" name="圆角淘宝店chenying0907出品 26"/>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nvGrpSpPr>
            <p:cNvPr id="31" name="淘宝店chenying0907出品 30"/>
            <p:cNvGrpSpPr/>
            <p:nvPr/>
          </p:nvGrpSpPr>
          <p:grpSpPr>
            <a:xfrm>
              <a:off x="736575" y="3188469"/>
              <a:ext cx="1338084" cy="1338084"/>
              <a:chOff x="3567745" y="3971974"/>
              <a:chExt cx="1338084" cy="1338084"/>
            </a:xfrm>
          </p:grpSpPr>
          <p:grpSp>
            <p:nvGrpSpPr>
              <p:cNvPr id="36" name="淘宝店chenying0907出品 35"/>
              <p:cNvGrpSpPr/>
              <p:nvPr/>
            </p:nvGrpSpPr>
            <p:grpSpPr>
              <a:xfrm>
                <a:off x="3567745" y="3971974"/>
                <a:ext cx="1338084" cy="1338084"/>
                <a:chOff x="5213600" y="2517129"/>
                <a:chExt cx="2023672" cy="2023672"/>
              </a:xfrm>
            </p:grpSpPr>
            <p:sp>
              <p:nvSpPr>
                <p:cNvPr id="38" name="淘宝店chenying0907出品 37"/>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sp>
              <p:nvSpPr>
                <p:cNvPr id="39" name="淘宝店chenying0907出品 38"/>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sp>
            <p:nvSpPr>
              <p:cNvPr id="37" name="淘宝店chenying0907出品 36"/>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sp>
          <p:nvSpPr>
            <p:cNvPr id="32" name="淘宝店chenying0907出品 77"/>
            <p:cNvSpPr txBox="1"/>
            <p:nvPr/>
          </p:nvSpPr>
          <p:spPr>
            <a:xfrm>
              <a:off x="839801" y="3446782"/>
              <a:ext cx="1092552" cy="860984"/>
            </a:xfrm>
            <a:prstGeom prst="rect">
              <a:avLst/>
            </a:prstGeom>
            <a:noFill/>
          </p:spPr>
          <p:txBody>
            <a:bodyPr wrap="square" rtlCol="0">
              <a:spAutoFit/>
            </a:bodyPr>
            <a:lstStyle/>
            <a:p>
              <a:pPr algn="ctr" defTabSz="685800"/>
              <a:r>
                <a:rPr lang="en-US" altLang="zh-CN" sz="3600" b="1" dirty="0">
                  <a:solidFill>
                    <a:prstClr val="white"/>
                  </a:solidFill>
                  <a:latin typeface="微软雅黑" panose="020B0503020204020204" pitchFamily="34" charset="-122"/>
                </a:rPr>
                <a:t>1</a:t>
              </a:r>
            </a:p>
          </p:txBody>
        </p:sp>
      </p:grpSp>
      <p:grpSp>
        <p:nvGrpSpPr>
          <p:cNvPr id="67" name="淘宝店chenying0907出品 44"/>
          <p:cNvGrpSpPr/>
          <p:nvPr/>
        </p:nvGrpSpPr>
        <p:grpSpPr>
          <a:xfrm>
            <a:off x="485246" y="90465"/>
            <a:ext cx="532098" cy="691515"/>
            <a:chOff x="5614910" y="602316"/>
            <a:chExt cx="860050" cy="1117720"/>
          </a:xfrm>
        </p:grpSpPr>
        <p:sp>
          <p:nvSpPr>
            <p:cNvPr id="68" name="淘宝店chenying0907出品 45"/>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69" name="淘宝店chenying0907出品 46"/>
            <p:cNvGrpSpPr/>
            <p:nvPr/>
          </p:nvGrpSpPr>
          <p:grpSpPr>
            <a:xfrm>
              <a:off x="5617684" y="602316"/>
              <a:ext cx="829311" cy="1117720"/>
              <a:chOff x="5519675" y="572288"/>
              <a:chExt cx="829311" cy="1117720"/>
            </a:xfrm>
          </p:grpSpPr>
          <p:sp>
            <p:nvSpPr>
              <p:cNvPr id="70" name="淘宝店chenying0907出品 47"/>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淘宝店chenying0907出品 48"/>
              <p:cNvSpPr/>
              <p:nvPr/>
            </p:nvSpPr>
            <p:spPr>
              <a:xfrm>
                <a:off x="5519675" y="572288"/>
                <a:ext cx="829311" cy="1117720"/>
              </a:xfrm>
              <a:prstGeom prst="rect">
                <a:avLst/>
              </a:prstGeom>
            </p:spPr>
            <p:txBody>
              <a:bodyPr wrap="none" anchor="ctr">
                <a:spAutoFit/>
              </a:bodyPr>
              <a:lstStyle/>
              <a:p>
                <a:pPr algn="ctr">
                  <a:lnSpc>
                    <a:spcPct val="150000"/>
                  </a:lnSpc>
                </a:pPr>
                <a:r>
                  <a:rPr lang="zh-CN" altLang="en-US" sz="4000" baseline="12000" dirty="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三</a:t>
                </a:r>
              </a:p>
            </p:txBody>
          </p:sp>
        </p:grpSp>
      </p:grpSp>
      <p:sp>
        <p:nvSpPr>
          <p:cNvPr id="72" name="淘宝店chenying0907出品 43"/>
          <p:cNvSpPr/>
          <p:nvPr/>
        </p:nvSpPr>
        <p:spPr>
          <a:xfrm>
            <a:off x="1168004" y="198997"/>
            <a:ext cx="1620922" cy="523202"/>
          </a:xfrm>
          <a:prstGeom prst="rect">
            <a:avLst/>
          </a:prstGeom>
        </p:spPr>
        <p:txBody>
          <a:bodyPr wrap="none" lIns="91423" tIns="45711" rIns="91423" bIns="45711">
            <a:spAutoFit/>
          </a:bodyPr>
          <a:lstStyle/>
          <a:p>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研究目标</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247374" y="764752"/>
            <a:ext cx="5581909" cy="645160"/>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通过现状调查和文献研究，进一步清晰英语核心素养的内涵及对应目标，清晰深度学习的特征及实施路径。</a:t>
            </a:r>
            <a:endParaRPr lang="zh-CN" altLang="en-US" b="1" dirty="0"/>
          </a:p>
        </p:txBody>
      </p:sp>
      <p:grpSp>
        <p:nvGrpSpPr>
          <p:cNvPr id="73" name="淘宝店chenying0907出品 25"/>
          <p:cNvGrpSpPr/>
          <p:nvPr/>
        </p:nvGrpSpPr>
        <p:grpSpPr>
          <a:xfrm>
            <a:off x="2268379" y="2797810"/>
            <a:ext cx="6720840" cy="1002665"/>
            <a:chOff x="736575" y="3188469"/>
            <a:chExt cx="8755767" cy="1338084"/>
          </a:xfrm>
        </p:grpSpPr>
        <p:sp>
          <p:nvSpPr>
            <p:cNvPr id="74" name="圆角淘宝店chenying0907出品 26"/>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nvGrpSpPr>
            <p:cNvPr id="75" name="淘宝店chenying0907出品 30"/>
            <p:cNvGrpSpPr/>
            <p:nvPr/>
          </p:nvGrpSpPr>
          <p:grpSpPr>
            <a:xfrm>
              <a:off x="736575" y="3188469"/>
              <a:ext cx="1338084" cy="1338084"/>
              <a:chOff x="3567745" y="3971974"/>
              <a:chExt cx="1338084" cy="1338084"/>
            </a:xfrm>
          </p:grpSpPr>
          <p:grpSp>
            <p:nvGrpSpPr>
              <p:cNvPr id="77" name="淘宝店chenying0907出品 35"/>
              <p:cNvGrpSpPr/>
              <p:nvPr/>
            </p:nvGrpSpPr>
            <p:grpSpPr>
              <a:xfrm>
                <a:off x="3567745" y="3971974"/>
                <a:ext cx="1338084" cy="1338084"/>
                <a:chOff x="5213600" y="2517129"/>
                <a:chExt cx="2023672" cy="2023672"/>
              </a:xfrm>
            </p:grpSpPr>
            <p:sp>
              <p:nvSpPr>
                <p:cNvPr id="79" name="淘宝店chenying0907出品 37"/>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sp>
              <p:nvSpPr>
                <p:cNvPr id="80" name="淘宝店chenying0907出品 38"/>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sp>
            <p:nvSpPr>
              <p:cNvPr id="78" name="淘宝店chenying0907出品 36"/>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sp>
          <p:nvSpPr>
            <p:cNvPr id="76" name="淘宝店chenying0907出品 77"/>
            <p:cNvSpPr txBox="1"/>
            <p:nvPr/>
          </p:nvSpPr>
          <p:spPr>
            <a:xfrm>
              <a:off x="839801" y="3446782"/>
              <a:ext cx="1092552" cy="860984"/>
            </a:xfrm>
            <a:prstGeom prst="rect">
              <a:avLst/>
            </a:prstGeom>
            <a:noFill/>
          </p:spPr>
          <p:txBody>
            <a:bodyPr wrap="square" rtlCol="0">
              <a:spAutoFit/>
            </a:bodyPr>
            <a:lstStyle/>
            <a:p>
              <a:pPr algn="ctr" defTabSz="685800"/>
              <a:r>
                <a:rPr lang="en-US" altLang="zh-CN" sz="3600" b="1" dirty="0" smtClean="0">
                  <a:solidFill>
                    <a:prstClr val="white"/>
                  </a:solidFill>
                  <a:latin typeface="微软雅黑" panose="020B0503020204020204" pitchFamily="34" charset="-122"/>
                </a:rPr>
                <a:t>3</a:t>
              </a:r>
              <a:endParaRPr lang="en-US" altLang="zh-CN" sz="3600" b="1" dirty="0">
                <a:solidFill>
                  <a:prstClr val="white"/>
                </a:solidFill>
                <a:latin typeface="微软雅黑" panose="020B0503020204020204" pitchFamily="34" charset="-122"/>
              </a:endParaRPr>
            </a:p>
          </p:txBody>
        </p:sp>
      </p:grpSp>
      <p:grpSp>
        <p:nvGrpSpPr>
          <p:cNvPr id="81" name="淘宝店chenying0907出品 25"/>
          <p:cNvGrpSpPr/>
          <p:nvPr/>
        </p:nvGrpSpPr>
        <p:grpSpPr>
          <a:xfrm>
            <a:off x="2268379" y="1721485"/>
            <a:ext cx="6648450" cy="1002665"/>
            <a:chOff x="736575" y="3188469"/>
            <a:chExt cx="8755767" cy="1338084"/>
          </a:xfrm>
        </p:grpSpPr>
        <p:sp>
          <p:nvSpPr>
            <p:cNvPr id="82" name="圆角淘宝店chenying0907出品 26"/>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nvGrpSpPr>
            <p:cNvPr id="83" name="淘宝店chenying0907出品 30"/>
            <p:cNvGrpSpPr/>
            <p:nvPr/>
          </p:nvGrpSpPr>
          <p:grpSpPr>
            <a:xfrm>
              <a:off x="736575" y="3188469"/>
              <a:ext cx="1338084" cy="1338084"/>
              <a:chOff x="3567745" y="3971974"/>
              <a:chExt cx="1338084" cy="1338084"/>
            </a:xfrm>
          </p:grpSpPr>
          <p:grpSp>
            <p:nvGrpSpPr>
              <p:cNvPr id="85" name="淘宝店chenying0907出品 35"/>
              <p:cNvGrpSpPr/>
              <p:nvPr/>
            </p:nvGrpSpPr>
            <p:grpSpPr>
              <a:xfrm>
                <a:off x="3567745" y="3971974"/>
                <a:ext cx="1338084" cy="1338084"/>
                <a:chOff x="5213600" y="2517129"/>
                <a:chExt cx="2023672" cy="2023672"/>
              </a:xfrm>
            </p:grpSpPr>
            <p:sp>
              <p:nvSpPr>
                <p:cNvPr id="87" name="淘宝店chenying0907出品 37"/>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sp>
              <p:nvSpPr>
                <p:cNvPr id="88" name="淘宝店chenying0907出品 38"/>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sp>
            <p:nvSpPr>
              <p:cNvPr id="86" name="淘宝店chenying0907出品 36"/>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sp>
          <p:nvSpPr>
            <p:cNvPr id="84" name="淘宝店chenying0907出品 77"/>
            <p:cNvSpPr txBox="1"/>
            <p:nvPr/>
          </p:nvSpPr>
          <p:spPr>
            <a:xfrm>
              <a:off x="839801" y="3446782"/>
              <a:ext cx="1092552" cy="860984"/>
            </a:xfrm>
            <a:prstGeom prst="rect">
              <a:avLst/>
            </a:prstGeom>
            <a:noFill/>
          </p:spPr>
          <p:txBody>
            <a:bodyPr wrap="square" rtlCol="0">
              <a:spAutoFit/>
            </a:bodyPr>
            <a:lstStyle/>
            <a:p>
              <a:pPr algn="ctr" defTabSz="685800"/>
              <a:r>
                <a:rPr lang="en-US" altLang="zh-CN" sz="3600" b="1" dirty="0" smtClean="0">
                  <a:solidFill>
                    <a:prstClr val="white"/>
                  </a:solidFill>
                  <a:latin typeface="微软雅黑" panose="020B0503020204020204" pitchFamily="34" charset="-122"/>
                </a:rPr>
                <a:t>2</a:t>
              </a:r>
              <a:endParaRPr lang="en-US" altLang="zh-CN" sz="3600" b="1" dirty="0">
                <a:solidFill>
                  <a:prstClr val="white"/>
                </a:solidFill>
                <a:latin typeface="微软雅黑" panose="020B0503020204020204" pitchFamily="34" charset="-122"/>
              </a:endParaRPr>
            </a:p>
          </p:txBody>
        </p:sp>
      </p:grpSp>
      <p:sp>
        <p:nvSpPr>
          <p:cNvPr id="6" name="TextBox 5"/>
          <p:cNvSpPr txBox="1"/>
          <p:nvPr/>
        </p:nvSpPr>
        <p:spPr>
          <a:xfrm>
            <a:off x="3207544" y="1953260"/>
            <a:ext cx="5507355" cy="645160"/>
          </a:xfrm>
          <a:prstGeom prst="rect">
            <a:avLst/>
          </a:prstGeom>
          <a:noFill/>
        </p:spPr>
        <p:txBody>
          <a:bodyPr wrap="square" rtlCol="0">
            <a:spAutoFit/>
          </a:bodyPr>
          <a:lstStyle>
            <a:defPPr>
              <a:defRPr lang="zh-CN"/>
            </a:defPPr>
            <a:lvl1pPr>
              <a:defRPr>
                <a:latin typeface="楷体" panose="02010609060101010101" pitchFamily="49" charset="-122"/>
                <a:ea typeface="楷体" panose="02010609060101010101" pitchFamily="49" charset="-122"/>
              </a:defRPr>
            </a:lvl1pPr>
          </a:lstStyle>
          <a:p>
            <a:r>
              <a:rPr lang="zh-CN" altLang="en-US" b="1" dirty="0"/>
              <a:t>深度解读教材，梳理单元主题，确定单元目标，设计单元活动，提升教师解读教材能力和教学设计能力。</a:t>
            </a:r>
          </a:p>
        </p:txBody>
      </p:sp>
      <p:sp>
        <p:nvSpPr>
          <p:cNvPr id="7" name="TextBox 6"/>
          <p:cNvSpPr txBox="1"/>
          <p:nvPr/>
        </p:nvSpPr>
        <p:spPr>
          <a:xfrm>
            <a:off x="3203848" y="2991485"/>
            <a:ext cx="5753735" cy="646331"/>
          </a:xfrm>
          <a:prstGeom prst="rect">
            <a:avLst/>
          </a:prstGeom>
          <a:noFill/>
        </p:spPr>
        <p:txBody>
          <a:bodyPr wrap="square" rtlCol="0">
            <a:spAutoFit/>
          </a:bodyPr>
          <a:lstStyle>
            <a:defPPr>
              <a:defRPr lang="zh-CN"/>
            </a:defPPr>
            <a:lvl1pPr>
              <a:defRPr>
                <a:latin typeface="楷体" panose="02010609060101010101" pitchFamily="49" charset="-122"/>
                <a:ea typeface="楷体" panose="02010609060101010101" pitchFamily="49" charset="-122"/>
              </a:defRPr>
            </a:lvl1pPr>
          </a:lstStyle>
          <a:p>
            <a:r>
              <a:rPr lang="zh-CN" altLang="en-US" b="1" dirty="0"/>
              <a:t>加强日常教研，优化课堂路径，改革课堂学习方式，</a:t>
            </a:r>
          </a:p>
          <a:p>
            <a:r>
              <a:rPr lang="zh-CN" altLang="en-US" b="1" dirty="0"/>
              <a:t>形成在深度学习中提升学生英语核心素养的策略和方法</a:t>
            </a:r>
            <a:r>
              <a:rPr lang="zh-CN" altLang="en-US" b="1" dirty="0" smtClean="0"/>
              <a:t>。</a:t>
            </a:r>
            <a:endParaRPr lang="zh-CN" altLang="en-US" b="1" dirty="0"/>
          </a:p>
        </p:txBody>
      </p:sp>
      <p:grpSp>
        <p:nvGrpSpPr>
          <p:cNvPr id="2" name="淘宝店chenying0907出品 25"/>
          <p:cNvGrpSpPr/>
          <p:nvPr/>
        </p:nvGrpSpPr>
        <p:grpSpPr>
          <a:xfrm>
            <a:off x="2267744" y="3935095"/>
            <a:ext cx="6691630" cy="1002665"/>
            <a:chOff x="736575" y="3188469"/>
            <a:chExt cx="8755767" cy="1338084"/>
          </a:xfrm>
        </p:grpSpPr>
        <p:sp>
          <p:nvSpPr>
            <p:cNvPr id="3" name="圆角淘宝店chenying0907出品 26"/>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nvGrpSpPr>
            <p:cNvPr id="4" name="淘宝店chenying0907出品 30"/>
            <p:cNvGrpSpPr/>
            <p:nvPr/>
          </p:nvGrpSpPr>
          <p:grpSpPr>
            <a:xfrm>
              <a:off x="736575" y="3188469"/>
              <a:ext cx="1338084" cy="1338084"/>
              <a:chOff x="3567745" y="3971974"/>
              <a:chExt cx="1338084" cy="1338084"/>
            </a:xfrm>
          </p:grpSpPr>
          <p:grpSp>
            <p:nvGrpSpPr>
              <p:cNvPr id="8" name="淘宝店chenying0907出品 35"/>
              <p:cNvGrpSpPr/>
              <p:nvPr/>
            </p:nvGrpSpPr>
            <p:grpSpPr>
              <a:xfrm>
                <a:off x="3567745" y="3971974"/>
                <a:ext cx="1338084" cy="1338084"/>
                <a:chOff x="5213600" y="2517129"/>
                <a:chExt cx="2023672" cy="2023672"/>
              </a:xfrm>
            </p:grpSpPr>
            <p:sp>
              <p:nvSpPr>
                <p:cNvPr id="9" name="淘宝店chenying0907出品 37"/>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sp>
              <p:nvSpPr>
                <p:cNvPr id="10" name="淘宝店chenying0907出品 38"/>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微软雅黑" panose="020B0503020204020204" pitchFamily="34" charset="-122"/>
                  </a:endParaRPr>
                </a:p>
              </p:txBody>
            </p:sp>
          </p:grpSp>
          <p:sp>
            <p:nvSpPr>
              <p:cNvPr id="11" name="淘宝店chenying0907出品 36"/>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sp>
          <p:nvSpPr>
            <p:cNvPr id="12" name="淘宝店chenying0907出品 77"/>
            <p:cNvSpPr txBox="1"/>
            <p:nvPr/>
          </p:nvSpPr>
          <p:spPr>
            <a:xfrm>
              <a:off x="839801" y="3446782"/>
              <a:ext cx="1092552" cy="860984"/>
            </a:xfrm>
            <a:prstGeom prst="rect">
              <a:avLst/>
            </a:prstGeom>
            <a:noFill/>
          </p:spPr>
          <p:txBody>
            <a:bodyPr wrap="square" rtlCol="0">
              <a:spAutoFit/>
            </a:bodyPr>
            <a:lstStyle/>
            <a:p>
              <a:pPr algn="ctr" defTabSz="685800"/>
              <a:r>
                <a:rPr lang="en-US" altLang="zh-CN" sz="3600" b="1" dirty="0" smtClean="0">
                  <a:solidFill>
                    <a:prstClr val="white"/>
                  </a:solidFill>
                  <a:latin typeface="微软雅黑" panose="020B0503020204020204" pitchFamily="34" charset="-122"/>
                </a:rPr>
                <a:t>4</a:t>
              </a:r>
              <a:endParaRPr lang="en-US" altLang="zh-CN" sz="3600" b="1" dirty="0">
                <a:solidFill>
                  <a:prstClr val="white"/>
                </a:solidFill>
                <a:latin typeface="微软雅黑" panose="020B0503020204020204" pitchFamily="34" charset="-122"/>
              </a:endParaRPr>
            </a:p>
          </p:txBody>
        </p:sp>
      </p:grpSp>
      <p:sp>
        <p:nvSpPr>
          <p:cNvPr id="13" name="TextBox 6"/>
          <p:cNvSpPr txBox="1"/>
          <p:nvPr/>
        </p:nvSpPr>
        <p:spPr>
          <a:xfrm>
            <a:off x="3231039" y="4123055"/>
            <a:ext cx="5514975" cy="645160"/>
          </a:xfrm>
          <a:prstGeom prst="rect">
            <a:avLst/>
          </a:prstGeom>
          <a:noFill/>
        </p:spPr>
        <p:txBody>
          <a:bodyPr wrap="square" rtlCol="0">
            <a:spAutoFit/>
          </a:bodyPr>
          <a:lstStyle>
            <a:defPPr>
              <a:defRPr lang="zh-CN"/>
            </a:defPPr>
            <a:lvl1pPr>
              <a:defRPr>
                <a:latin typeface="楷体" panose="02010609060101010101" pitchFamily="49" charset="-122"/>
                <a:ea typeface="楷体" panose="02010609060101010101" pitchFamily="49" charset="-122"/>
              </a:defRPr>
            </a:lvl1pPr>
          </a:lstStyle>
          <a:p>
            <a:r>
              <a:rPr lang="zh-CN" altLang="en-US" b="1" dirty="0"/>
              <a:t>结合深度学习的特征和英语核心素养发展要求，进一步优化教学评价机制，实现教</a:t>
            </a:r>
            <a:r>
              <a:rPr lang="en-US" altLang="zh-CN" b="1" dirty="0"/>
              <a:t>-</a:t>
            </a:r>
            <a:r>
              <a:rPr lang="zh-CN" altLang="en-US" b="1" dirty="0"/>
              <a:t>学</a:t>
            </a:r>
            <a:r>
              <a:rPr lang="en-US" altLang="zh-CN" b="1" dirty="0"/>
              <a:t>-</a:t>
            </a:r>
            <a:r>
              <a:rPr lang="zh-CN" altLang="en-US" b="1" dirty="0"/>
              <a:t>评一体化。</a:t>
            </a: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Horizontal)">
                                      <p:cBhvr>
                                        <p:cTn id="23" dur="500"/>
                                        <p:tgtEl>
                                          <p:spTgt spid="26"/>
                                        </p:tgtEl>
                                      </p:cBhvr>
                                    </p:animEffect>
                                  </p:childTnLst>
                                </p:cTn>
                              </p:par>
                              <p:par>
                                <p:cTn id="24" presetID="16" presetClass="entr" presetSubtype="42"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par>
                          <p:cTn id="27" fill="hold">
                            <p:stCondLst>
                              <p:cond delay="2500"/>
                            </p:stCondLst>
                            <p:childTnLst>
                              <p:par>
                                <p:cTn id="28" presetID="16" presetClass="entr" presetSubtype="4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Horizontal)">
                                      <p:cBhvr>
                                        <p:cTn id="30" dur="500"/>
                                        <p:tgtEl>
                                          <p:spTgt spid="6"/>
                                        </p:tgtEl>
                                      </p:cBhvr>
                                    </p:animEffect>
                                  </p:childTnLst>
                                </p:cTn>
                              </p:par>
                              <p:par>
                                <p:cTn id="31" presetID="16" presetClass="entr" presetSubtype="42"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outHorizontal)">
                                      <p:cBhvr>
                                        <p:cTn id="33" dur="500"/>
                                        <p:tgtEl>
                                          <p:spTgt spid="81"/>
                                        </p:tgtEl>
                                      </p:cBhvr>
                                    </p:animEffect>
                                  </p:childTnLst>
                                </p:cTn>
                              </p:par>
                            </p:childTnLst>
                          </p:cTn>
                        </p:par>
                        <p:par>
                          <p:cTn id="34" fill="hold">
                            <p:stCondLst>
                              <p:cond delay="3000"/>
                            </p:stCondLst>
                            <p:childTnLst>
                              <p:par>
                                <p:cTn id="35" presetID="16" presetClass="entr" presetSubtype="4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Horizontal)">
                                      <p:cBhvr>
                                        <p:cTn id="37" dur="500"/>
                                        <p:tgtEl>
                                          <p:spTgt spid="7"/>
                                        </p:tgtEl>
                                      </p:cBhvr>
                                    </p:animEffect>
                                  </p:childTnLst>
                                </p:cTn>
                              </p:par>
                              <p:par>
                                <p:cTn id="38" presetID="16" presetClass="entr" presetSubtype="42"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barn(outHorizontal)">
                                      <p:cBhvr>
                                        <p:cTn id="40" dur="500"/>
                                        <p:tgtEl>
                                          <p:spTgt spid="73"/>
                                        </p:tgtEl>
                                      </p:cBhvr>
                                    </p:animEffect>
                                  </p:childTnLst>
                                </p:cTn>
                              </p:par>
                            </p:childTnLst>
                          </p:cTn>
                        </p:par>
                        <p:par>
                          <p:cTn id="41" fill="hold">
                            <p:stCondLst>
                              <p:cond delay="3500"/>
                            </p:stCondLst>
                            <p:childTnLst>
                              <p:par>
                                <p:cTn id="42" presetID="16" presetClass="entr" presetSubtype="42"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Horizontal)">
                                      <p:cBhvr>
                                        <p:cTn id="44" dur="500"/>
                                        <p:tgtEl>
                                          <p:spTgt spid="13"/>
                                        </p:tgtEl>
                                      </p:cBhvr>
                                    </p:animEffect>
                                  </p:childTnLst>
                                </p:cTn>
                              </p:par>
                              <p:par>
                                <p:cTn id="45" presetID="16" presetClass="entr" presetSubtype="42"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outHorizont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5" grpId="0"/>
      <p:bldP spid="6"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2938" y="929933"/>
            <a:ext cx="2099125" cy="828675"/>
          </a:xfrm>
          <a:prstGeom prst="rect">
            <a:avLst/>
          </a:prstGeom>
          <a:noFill/>
        </p:spPr>
        <p:txBody>
          <a:bodyPr wrap="square" lIns="91431" tIns="45716" rIns="91431" bIns="45716" rtlCol="0">
            <a:spAutoFit/>
          </a:bodyPr>
          <a:lstStyle/>
          <a:p>
            <a:r>
              <a:rPr lang="zh-CN" altLang="en-US" sz="2400" dirty="0">
                <a:latin typeface="楷体" panose="02010609060101010101" pitchFamily="49" charset="-122"/>
                <a:ea typeface="楷体" panose="02010609060101010101" pitchFamily="49" charset="-122"/>
              </a:rPr>
              <a:t>开展现状调查和文献研究</a:t>
            </a:r>
            <a:endParaRPr lang="en-US" altLang="zh-CN" sz="2400" dirty="0">
              <a:latin typeface="楷体" panose="02010609060101010101" pitchFamily="49" charset="-122"/>
              <a:ea typeface="楷体" panose="02010609060101010101" pitchFamily="49" charset="-122"/>
            </a:endParaRPr>
          </a:p>
        </p:txBody>
      </p:sp>
      <p:sp>
        <p:nvSpPr>
          <p:cNvPr id="10" name="淘宝店chenying0907出品 9"/>
          <p:cNvSpPr/>
          <p:nvPr/>
        </p:nvSpPr>
        <p:spPr>
          <a:xfrm>
            <a:off x="485251" y="925142"/>
            <a:ext cx="687215" cy="687126"/>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nvGrpSpPr>
          <p:cNvPr id="11" name="淘宝店chenying0907出品 10"/>
          <p:cNvGrpSpPr/>
          <p:nvPr/>
        </p:nvGrpSpPr>
        <p:grpSpPr>
          <a:xfrm>
            <a:off x="475698" y="1985746"/>
            <a:ext cx="677033" cy="676945"/>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淘宝店chenying0907出品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lumMod val="50000"/>
                      <a:lumOff val="50000"/>
                    </a:schemeClr>
                  </a:solidFill>
                  <a:latin typeface="微软雅黑" panose="020B0503020204020204" pitchFamily="34" charset="-122"/>
                  <a:ea typeface="微软雅黑" panose="020B0503020204020204" pitchFamily="34" charset="-122"/>
                </a:rPr>
                <a:t>2</a:t>
              </a:r>
              <a:endParaRPr lang="zh-CN" altLang="en-US" sz="3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4" name="淘宝店chenying0907出品 13"/>
          <p:cNvSpPr/>
          <p:nvPr/>
        </p:nvSpPr>
        <p:spPr>
          <a:xfrm>
            <a:off x="480790" y="3025157"/>
            <a:ext cx="687215" cy="687126"/>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1" name="淘宝店chenying0907出品 20"/>
          <p:cNvSpPr/>
          <p:nvPr/>
        </p:nvSpPr>
        <p:spPr>
          <a:xfrm>
            <a:off x="475698" y="3989650"/>
            <a:ext cx="687215" cy="687126"/>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136015" y="1894205"/>
            <a:ext cx="2268220" cy="828675"/>
          </a:xfrm>
          <a:prstGeom prst="rect">
            <a:avLst/>
          </a:prstGeom>
          <a:noFill/>
        </p:spPr>
        <p:txBody>
          <a:bodyPr wrap="square" lIns="91431" tIns="45716" rIns="91431" bIns="45716" rtlCol="0">
            <a:spAutoFit/>
          </a:bodyPr>
          <a:lstStyle>
            <a:defPPr>
              <a:defRPr lang="zh-CN"/>
            </a:defPPr>
            <a:lvl1pPr>
              <a:defRPr sz="2400">
                <a:latin typeface="楷体" panose="02010609060101010101" pitchFamily="49" charset="-122"/>
                <a:ea typeface="楷体" panose="02010609060101010101" pitchFamily="49" charset="-122"/>
              </a:defRPr>
            </a:lvl1pPr>
          </a:lstStyle>
          <a:p>
            <a:r>
              <a:rPr lang="zh-CN" altLang="en-US" dirty="0"/>
              <a:t>开展单元教材</a:t>
            </a:r>
          </a:p>
          <a:p>
            <a:r>
              <a:rPr lang="zh-CN" altLang="en-US" dirty="0"/>
              <a:t>解读的研究</a:t>
            </a:r>
            <a:endParaRPr lang="en-US" altLang="zh-CN" dirty="0"/>
          </a:p>
        </p:txBody>
      </p:sp>
      <p:sp>
        <p:nvSpPr>
          <p:cNvPr id="23" name="TextBox 22"/>
          <p:cNvSpPr txBox="1"/>
          <p:nvPr/>
        </p:nvSpPr>
        <p:spPr>
          <a:xfrm>
            <a:off x="1217295" y="3024505"/>
            <a:ext cx="2186940" cy="828675"/>
          </a:xfrm>
          <a:prstGeom prst="rect">
            <a:avLst/>
          </a:prstGeom>
          <a:noFill/>
        </p:spPr>
        <p:txBody>
          <a:bodyPr wrap="square" lIns="91431" tIns="45716" rIns="91431" bIns="45716" rtlCol="0">
            <a:spAutoFit/>
          </a:bodyPr>
          <a:lstStyle>
            <a:defPPr>
              <a:defRPr lang="zh-CN"/>
            </a:defPPr>
            <a:lvl1pPr>
              <a:defRPr sz="2400">
                <a:latin typeface="楷体" panose="02010609060101010101" pitchFamily="49" charset="-122"/>
                <a:ea typeface="楷体" panose="02010609060101010101" pitchFamily="49" charset="-122"/>
              </a:defRPr>
            </a:lvl1pPr>
          </a:lstStyle>
          <a:p>
            <a:r>
              <a:rPr lang="zh-CN" altLang="en-US" dirty="0"/>
              <a:t>开展课堂</a:t>
            </a:r>
            <a:r>
              <a:rPr lang="zh-CN" altLang="en-US" dirty="0" smtClean="0"/>
              <a:t>实施策略</a:t>
            </a:r>
            <a:r>
              <a:rPr lang="zh-CN" altLang="en-US" dirty="0"/>
              <a:t>的研究</a:t>
            </a:r>
            <a:endParaRPr lang="en-US" altLang="zh-CN" dirty="0"/>
          </a:p>
        </p:txBody>
      </p:sp>
      <p:sp>
        <p:nvSpPr>
          <p:cNvPr id="24" name="TextBox 23"/>
          <p:cNvSpPr txBox="1"/>
          <p:nvPr/>
        </p:nvSpPr>
        <p:spPr>
          <a:xfrm>
            <a:off x="1233170" y="3997325"/>
            <a:ext cx="2170430" cy="828675"/>
          </a:xfrm>
          <a:prstGeom prst="rect">
            <a:avLst/>
          </a:prstGeom>
          <a:noFill/>
        </p:spPr>
        <p:txBody>
          <a:bodyPr wrap="square" lIns="91431" tIns="45716" rIns="91431" bIns="45716" rtlCol="0">
            <a:spAutoFit/>
          </a:bodyPr>
          <a:lstStyle>
            <a:defPPr>
              <a:defRPr lang="zh-CN"/>
            </a:defPPr>
            <a:lvl1pPr>
              <a:defRPr sz="2400">
                <a:latin typeface="楷体" panose="02010609060101010101" pitchFamily="49" charset="-122"/>
                <a:ea typeface="楷体" panose="02010609060101010101" pitchFamily="49" charset="-122"/>
              </a:defRPr>
            </a:lvl1pPr>
          </a:lstStyle>
          <a:p>
            <a:r>
              <a:rPr lang="zh-CN" altLang="en-US" dirty="0"/>
              <a:t>开展课堂</a:t>
            </a:r>
            <a:r>
              <a:rPr lang="zh-CN" altLang="en-US" dirty="0" smtClean="0"/>
              <a:t>评价策略</a:t>
            </a:r>
            <a:r>
              <a:rPr lang="zh-CN" altLang="en-US" dirty="0"/>
              <a:t>的研究</a:t>
            </a:r>
            <a:endParaRPr lang="en-US" altLang="zh-CN" dirty="0"/>
          </a:p>
        </p:txBody>
      </p:sp>
      <p:sp>
        <p:nvSpPr>
          <p:cNvPr id="26" name="淘宝店chenying0907出品 18"/>
          <p:cNvSpPr>
            <a:spLocks noEditPoints="1"/>
          </p:cNvSpPr>
          <p:nvPr/>
        </p:nvSpPr>
        <p:spPr bwMode="auto">
          <a:xfrm rot="5400000">
            <a:off x="3327455" y="4180443"/>
            <a:ext cx="493649"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accent2"/>
          </a:solidFill>
          <a:ln>
            <a:noFill/>
          </a:ln>
        </p:spPr>
        <p:txBody>
          <a:bodyPr vert="horz" wrap="square" lIns="91431" tIns="45716" rIns="91431" bIns="45716" numCol="1" anchor="t" anchorCtr="0" compatLnSpc="1"/>
          <a:lstStyle/>
          <a:p>
            <a:endParaRPr lang="zh-CN" altLang="en-US">
              <a:solidFill>
                <a:schemeClr val="accent1"/>
              </a:solidFill>
            </a:endParaRPr>
          </a:p>
        </p:txBody>
      </p:sp>
      <p:sp>
        <p:nvSpPr>
          <p:cNvPr id="27" name="淘宝店chenying0907出品 19"/>
          <p:cNvSpPr>
            <a:spLocks noEditPoints="1"/>
          </p:cNvSpPr>
          <p:nvPr/>
        </p:nvSpPr>
        <p:spPr bwMode="auto">
          <a:xfrm rot="5400000">
            <a:off x="3327452" y="3126771"/>
            <a:ext cx="493649"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accent1"/>
          </a:solidFill>
          <a:ln>
            <a:noFill/>
          </a:ln>
        </p:spPr>
        <p:txBody>
          <a:bodyPr vert="horz" wrap="square" lIns="91431" tIns="45716" rIns="91431" bIns="45716" numCol="1" anchor="t" anchorCtr="0" compatLnSpc="1"/>
          <a:lstStyle/>
          <a:p>
            <a:endParaRPr lang="zh-CN" altLang="en-US">
              <a:solidFill>
                <a:schemeClr val="accent1"/>
              </a:solidFill>
            </a:endParaRPr>
          </a:p>
        </p:txBody>
      </p:sp>
      <p:sp>
        <p:nvSpPr>
          <p:cNvPr id="28" name="淘宝店chenying0907出品 20"/>
          <p:cNvSpPr>
            <a:spLocks noEditPoints="1"/>
          </p:cNvSpPr>
          <p:nvPr/>
        </p:nvSpPr>
        <p:spPr bwMode="auto">
          <a:xfrm rot="5400000">
            <a:off x="3327454" y="1153831"/>
            <a:ext cx="493649"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tx2"/>
          </a:solidFill>
          <a:ln>
            <a:noFill/>
          </a:ln>
        </p:spPr>
        <p:txBody>
          <a:bodyPr vert="horz" wrap="square" lIns="91431" tIns="45716" rIns="91431" bIns="45716" numCol="1" anchor="t" anchorCtr="0" compatLnSpc="1"/>
          <a:lstStyle/>
          <a:p>
            <a:endParaRPr lang="zh-CN" altLang="en-US">
              <a:solidFill>
                <a:schemeClr val="accent1"/>
              </a:solidFill>
            </a:endParaRPr>
          </a:p>
        </p:txBody>
      </p:sp>
      <p:grpSp>
        <p:nvGrpSpPr>
          <p:cNvPr id="30" name="淘宝店chenying0907出品 29"/>
          <p:cNvGrpSpPr/>
          <p:nvPr/>
        </p:nvGrpSpPr>
        <p:grpSpPr>
          <a:xfrm>
            <a:off x="3866544" y="1982089"/>
            <a:ext cx="5169952" cy="680602"/>
            <a:chOff x="4304043" y="1286668"/>
            <a:chExt cx="3837944" cy="2757793"/>
          </a:xfrm>
          <a:effectLst>
            <a:outerShdw blurRad="381000" dist="254000" dir="8100000" algn="tr" rotWithShape="0">
              <a:prstClr val="black">
                <a:alpha val="40000"/>
              </a:prstClr>
            </a:outerShdw>
          </a:effectLst>
        </p:grpSpPr>
        <p:sp>
          <p:nvSpPr>
            <p:cNvPr id="32" name="圆角淘宝店chenying0907出品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tx1"/>
                </a:solidFill>
                <a:latin typeface="微软雅黑" panose="020B0503020204020204" pitchFamily="34" charset="-122"/>
                <a:ea typeface="微软雅黑" panose="020B0503020204020204" pitchFamily="34" charset="-122"/>
              </a:endParaRPr>
            </a:p>
          </p:txBody>
        </p:sp>
        <p:sp>
          <p:nvSpPr>
            <p:cNvPr id="33" name="圆角淘宝店chenying0907出品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开展基于小学英语核心素养的单元整体教学的教材解读、目标制定和教学设计的研究，在深度解读教材的基础上，创设与生活相勾连的学习情境，设计单元整体教学活动。</a:t>
              </a:r>
            </a:p>
          </p:txBody>
        </p:sp>
      </p:grpSp>
      <p:grpSp>
        <p:nvGrpSpPr>
          <p:cNvPr id="35" name="淘宝店chenying0907出品 34"/>
          <p:cNvGrpSpPr/>
          <p:nvPr/>
        </p:nvGrpSpPr>
        <p:grpSpPr>
          <a:xfrm>
            <a:off x="3856222" y="887971"/>
            <a:ext cx="5247640" cy="812540"/>
            <a:chOff x="4304043" y="1286668"/>
            <a:chExt cx="3870754" cy="2757793"/>
          </a:xfrm>
          <a:effectLst>
            <a:outerShdw blurRad="381000" dist="254000" dir="8100000" algn="tr" rotWithShape="0">
              <a:prstClr val="black">
                <a:alpha val="40000"/>
              </a:prstClr>
            </a:outerShdw>
          </a:effectLst>
        </p:grpSpPr>
        <p:sp>
          <p:nvSpPr>
            <p:cNvPr id="37" name="圆角淘宝店chenying0907出品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8" name="圆角淘宝店chenying0907出品 37"/>
            <p:cNvSpPr/>
            <p:nvPr/>
          </p:nvSpPr>
          <p:spPr>
            <a:xfrm>
              <a:off x="4351819" y="1405205"/>
              <a:ext cx="3822978" cy="258410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solidFill>
                    <a:schemeClr val="tx2"/>
                  </a:solidFill>
                  <a:latin typeface="微软雅黑" panose="020B0503020204020204" pitchFamily="34" charset="-122"/>
                  <a:ea typeface="微软雅黑" panose="020B0503020204020204" pitchFamily="34" charset="-122"/>
                </a:rPr>
                <a:t>通过课堂调研、问卷调查和学生访谈，梳理课堂问题。</a:t>
              </a:r>
            </a:p>
            <a:p>
              <a:pPr algn="l"/>
              <a:r>
                <a:rPr lang="zh-CN" altLang="en-US" sz="1400" b="1" dirty="0">
                  <a:solidFill>
                    <a:schemeClr val="tx2"/>
                  </a:solidFill>
                  <a:latin typeface="微软雅黑" panose="020B0503020204020204" pitchFamily="34" charset="-122"/>
                  <a:ea typeface="微软雅黑" panose="020B0503020204020204" pitchFamily="34" charset="-122"/>
                </a:rPr>
                <a:t>通过文献研究，梳理研究现状和成果，明确研究目标和方向。</a:t>
              </a:r>
            </a:p>
            <a:p>
              <a:pPr algn="l"/>
              <a:r>
                <a:rPr lang="zh-CN" altLang="en-US" sz="1400" b="1" dirty="0">
                  <a:solidFill>
                    <a:schemeClr val="tx2"/>
                  </a:solidFill>
                  <a:latin typeface="微软雅黑" panose="020B0503020204020204" pitchFamily="34" charset="-122"/>
                  <a:ea typeface="微软雅黑" panose="020B0503020204020204" pitchFamily="34" charset="-122"/>
                </a:rPr>
                <a:t>通过课堂观察、学业质量检测评价研究状态，观测研究效度。</a:t>
              </a:r>
            </a:p>
          </p:txBody>
        </p:sp>
      </p:grpSp>
      <p:grpSp>
        <p:nvGrpSpPr>
          <p:cNvPr id="40" name="淘宝店chenying0907出品 39"/>
          <p:cNvGrpSpPr/>
          <p:nvPr/>
        </p:nvGrpSpPr>
        <p:grpSpPr>
          <a:xfrm>
            <a:off x="3843968" y="4094450"/>
            <a:ext cx="5192528" cy="582326"/>
            <a:chOff x="4304043" y="1286668"/>
            <a:chExt cx="3837944" cy="2757793"/>
          </a:xfrm>
          <a:effectLst>
            <a:outerShdw blurRad="381000" dist="254000" dir="8100000" algn="tr" rotWithShape="0">
              <a:prstClr val="black">
                <a:alpha val="40000"/>
              </a:prstClr>
            </a:outerShdw>
          </a:effectLst>
        </p:grpSpPr>
        <p:sp>
          <p:nvSpPr>
            <p:cNvPr id="42" name="圆角淘宝店chenying0907出品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43" name="圆角淘宝店chenying0907出品 42"/>
            <p:cNvSpPr/>
            <p:nvPr/>
          </p:nvSpPr>
          <p:spPr>
            <a:xfrm>
              <a:off x="4351930" y="1328230"/>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solidFill>
                    <a:schemeClr val="accent2"/>
                  </a:solidFill>
                  <a:latin typeface="微软雅黑" panose="020B0503020204020204" pitchFamily="34" charset="-122"/>
                  <a:ea typeface="微软雅黑" panose="020B0503020204020204" pitchFamily="34" charset="-122"/>
                </a:rPr>
                <a:t>结合深度学习的特征以及英语核心素养的发展要求，形成深度学习的课堂观察量表。</a:t>
              </a:r>
            </a:p>
          </p:txBody>
        </p:sp>
      </p:grpSp>
      <p:grpSp>
        <p:nvGrpSpPr>
          <p:cNvPr id="31" name="淘宝店chenying0907出品 41"/>
          <p:cNvGrpSpPr/>
          <p:nvPr/>
        </p:nvGrpSpPr>
        <p:grpSpPr>
          <a:xfrm>
            <a:off x="485251" y="90464"/>
            <a:ext cx="532098" cy="691515"/>
            <a:chOff x="5614910" y="602315"/>
            <a:chExt cx="860050" cy="1117721"/>
          </a:xfrm>
        </p:grpSpPr>
        <p:sp>
          <p:nvSpPr>
            <p:cNvPr id="34" name="淘宝店chenying0907出品 42"/>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36" name="淘宝店chenying0907出品 43"/>
            <p:cNvGrpSpPr/>
            <p:nvPr/>
          </p:nvGrpSpPr>
          <p:grpSpPr>
            <a:xfrm>
              <a:off x="5617682" y="602315"/>
              <a:ext cx="829310" cy="1117721"/>
              <a:chOff x="5519673" y="572287"/>
              <a:chExt cx="829310" cy="1117721"/>
            </a:xfrm>
          </p:grpSpPr>
          <p:sp>
            <p:nvSpPr>
              <p:cNvPr id="39" name="淘宝店chenying0907出品 44"/>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淘宝店chenying0907出品 45"/>
              <p:cNvSpPr/>
              <p:nvPr/>
            </p:nvSpPr>
            <p:spPr>
              <a:xfrm>
                <a:off x="5519673" y="572287"/>
                <a:ext cx="829310" cy="1117721"/>
              </a:xfrm>
              <a:prstGeom prst="rect">
                <a:avLst/>
              </a:prstGeom>
            </p:spPr>
            <p:txBody>
              <a:bodyPr wrap="none" anchor="ctr">
                <a:spAutoFit/>
              </a:bodyPr>
              <a:lstStyle/>
              <a:p>
                <a:pPr algn="ctr">
                  <a:lnSpc>
                    <a:spcPct val="150000"/>
                  </a:lnSpc>
                </a:pPr>
                <a:r>
                  <a:rPr lang="zh-CN" altLang="en-US" sz="4000" baseline="12000" dirty="0" smtClean="0">
                    <a:solidFill>
                      <a:schemeClr val="bg1"/>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四</a:t>
                </a:r>
              </a:p>
            </p:txBody>
          </p:sp>
        </p:grpSp>
      </p:grpSp>
      <p:sp>
        <p:nvSpPr>
          <p:cNvPr id="44" name="淘宝店chenying0907出品 40"/>
          <p:cNvSpPr/>
          <p:nvPr/>
        </p:nvSpPr>
        <p:spPr>
          <a:xfrm>
            <a:off x="1168005" y="200314"/>
            <a:ext cx="1620922" cy="523202"/>
          </a:xfrm>
          <a:prstGeom prst="rect">
            <a:avLst/>
          </a:prstGeom>
        </p:spPr>
        <p:txBody>
          <a:bodyPr wrap="none" lIns="91423" tIns="45711" rIns="91423" bIns="45711">
            <a:spAutoFit/>
          </a:bodyPr>
          <a:lstStyle/>
          <a:p>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研究内容</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淘宝店chenying0907出品 20"/>
          <p:cNvSpPr>
            <a:spLocks noEditPoints="1"/>
          </p:cNvSpPr>
          <p:nvPr/>
        </p:nvSpPr>
        <p:spPr bwMode="auto">
          <a:xfrm rot="5400000">
            <a:off x="3327453" y="2154202"/>
            <a:ext cx="493649"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rgbClr val="626262"/>
          </a:solidFill>
          <a:ln>
            <a:noFill/>
          </a:ln>
        </p:spPr>
        <p:txBody>
          <a:bodyPr vert="horz" wrap="square" lIns="91431" tIns="45716" rIns="91431" bIns="45716" numCol="1" anchor="t" anchorCtr="0" compatLnSpc="1"/>
          <a:lstStyle/>
          <a:p>
            <a:endParaRPr lang="zh-CN" altLang="en-US">
              <a:solidFill>
                <a:srgbClr val="FFFF00"/>
              </a:solidFill>
            </a:endParaRPr>
          </a:p>
        </p:txBody>
      </p:sp>
      <p:grpSp>
        <p:nvGrpSpPr>
          <p:cNvPr id="46" name="淘宝店chenying0907出品 29"/>
          <p:cNvGrpSpPr/>
          <p:nvPr/>
        </p:nvGrpSpPr>
        <p:grpSpPr>
          <a:xfrm>
            <a:off x="3841423" y="2959965"/>
            <a:ext cx="5195073" cy="752318"/>
            <a:chOff x="4304043" y="1286668"/>
            <a:chExt cx="3837944" cy="2757793"/>
          </a:xfrm>
          <a:effectLst>
            <a:outerShdw blurRad="381000" dist="254000" dir="8100000" algn="tr" rotWithShape="0">
              <a:prstClr val="black">
                <a:alpha val="40000"/>
              </a:prstClr>
            </a:outerShdw>
          </a:effectLst>
        </p:grpSpPr>
        <p:sp>
          <p:nvSpPr>
            <p:cNvPr id="47" name="圆角淘宝店chenying0907出品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8" name="圆角淘宝店chenying0907出品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rgbClr val="00BBFE"/>
                  </a:solidFill>
                  <a:latin typeface="微软雅黑" panose="020B0503020204020204" pitchFamily="34" charset="-122"/>
                  <a:ea typeface="微软雅黑" panose="020B0503020204020204" pitchFamily="34" charset="-122"/>
                </a:rPr>
                <a:t>通过情境创设、问题设计、任务布置、交流互动等策略的研究，实现课堂深度学习，使学生能够将学到的知识、技能、方法运用到真实世界的问题解决之中。</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6000">
                                          <p:cBhvr additive="base">
                                            <p:cTn id="17"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right)">
                                          <p:cBhvr>
                                            <p:cTn id="23" dur="500"/>
                                            <p:tgtEl>
                                              <p:spTgt spid="6"/>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ppt_x</p:attrName>
                                            </p:attrNameLst>
                                          </p:cBhvr>
                                          <p:tavLst>
                                            <p:tav tm="0">
                                              <p:val>
                                                <p:strVal val="#ppt_x-#ppt_w*1.125000"/>
                                              </p:val>
                                            </p:tav>
                                            <p:tav tm="100000">
                                              <p:val>
                                                <p:strVal val="#ppt_x"/>
                                              </p:val>
                                            </p:tav>
                                          </p:tavLst>
                                        </p:anim>
                                        <p:animEffect transition="in" filter="wipe(right)">
                                          <p:cBhvr>
                                            <p:cTn id="28" dur="500"/>
                                            <p:tgtEl>
                                              <p:spTgt spid="28"/>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2" presetClass="entr" presetSubtype="1" fill="hold" nodeType="afterEffect" p14:presetBounceEnd="66000">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14:bounceEnd="66000">
                                          <p:cBhvr additive="base">
                                            <p:cTn id="38"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9" dur="500" fill="hold"/>
                                            <p:tgtEl>
                                              <p:spTgt spid="11"/>
                                            </p:tgtEl>
                                            <p:attrNameLst>
                                              <p:attrName>ppt_y</p:attrName>
                                            </p:attrNameLst>
                                          </p:cBhvr>
                                          <p:tavLst>
                                            <p:tav tm="0">
                                              <p:val>
                                                <p:strVal val="0-#ppt_h/2"/>
                                              </p:val>
                                            </p:tav>
                                            <p:tav tm="100000">
                                              <p:val>
                                                <p:strVal val="#ppt_y"/>
                                              </p:val>
                                            </p:tav>
                                          </p:tavLst>
                                        </p:anim>
                                      </p:childTnLst>
                                    </p:cTn>
                                  </p:par>
                                  <p:par>
                                    <p:cTn id="40" presetID="12" presetClass="entr" presetSubtype="8" fill="hold" grpId="0" nodeType="withEffect">
                                      <p:stCondLst>
                                        <p:cond delay="1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p:tgtEl>
                                              <p:spTgt spid="22"/>
                                            </p:tgtEl>
                                            <p:attrNameLst>
                                              <p:attrName>ppt_x</p:attrName>
                                            </p:attrNameLst>
                                          </p:cBhvr>
                                          <p:tavLst>
                                            <p:tav tm="0">
                                              <p:val>
                                                <p:strVal val="#ppt_x-#ppt_w*1.125000"/>
                                              </p:val>
                                            </p:tav>
                                            <p:tav tm="100000">
                                              <p:val>
                                                <p:strVal val="#ppt_x"/>
                                              </p:val>
                                            </p:tav>
                                          </p:tavLst>
                                        </p:anim>
                                        <p:animEffect transition="in" filter="wipe(right)">
                                          <p:cBhvr>
                                            <p:cTn id="43" dur="500"/>
                                            <p:tgtEl>
                                              <p:spTgt spid="22"/>
                                            </p:tgtEl>
                                          </p:cBhvr>
                                        </p:animEffect>
                                      </p:childTnLst>
                                    </p:cTn>
                                  </p:par>
                                </p:childTnLst>
                              </p:cTn>
                            </p:par>
                            <p:par>
                              <p:cTn id="44" fill="hold">
                                <p:stCondLst>
                                  <p:cond delay="4000"/>
                                </p:stCondLst>
                                <p:childTnLst>
                                  <p:par>
                                    <p:cTn id="45" presetID="12" presetClass="entr" presetSubtype="8"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p:tgtEl>
                                              <p:spTgt spid="45"/>
                                            </p:tgtEl>
                                            <p:attrNameLst>
                                              <p:attrName>ppt_x</p:attrName>
                                            </p:attrNameLst>
                                          </p:cBhvr>
                                          <p:tavLst>
                                            <p:tav tm="0">
                                              <p:val>
                                                <p:strVal val="#ppt_x-#ppt_w*1.125000"/>
                                              </p:val>
                                            </p:tav>
                                            <p:tav tm="100000">
                                              <p:val>
                                                <p:strVal val="#ppt_x"/>
                                              </p:val>
                                            </p:tav>
                                          </p:tavLst>
                                        </p:anim>
                                        <p:animEffect transition="in" filter="wipe(right)">
                                          <p:cBhvr>
                                            <p:cTn id="48" dur="500"/>
                                            <p:tgtEl>
                                              <p:spTgt spid="45"/>
                                            </p:tgtEl>
                                          </p:cBhvr>
                                        </p:animEffect>
                                      </p:childTnLst>
                                    </p:cTn>
                                  </p:par>
                                  <p:par>
                                    <p:cTn id="49" presetID="42"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anim calcmode="lin" valueType="num">
                                          <p:cBhvr>
                                            <p:cTn id="52" dur="500" fill="hold"/>
                                            <p:tgtEl>
                                              <p:spTgt spid="30"/>
                                            </p:tgtEl>
                                            <p:attrNameLst>
                                              <p:attrName>ppt_x</p:attrName>
                                            </p:attrNameLst>
                                          </p:cBhvr>
                                          <p:tavLst>
                                            <p:tav tm="0">
                                              <p:val>
                                                <p:strVal val="#ppt_x"/>
                                              </p:val>
                                            </p:tav>
                                            <p:tav tm="100000">
                                              <p:val>
                                                <p:strVal val="#ppt_x"/>
                                              </p:val>
                                            </p:tav>
                                          </p:tavLst>
                                        </p:anim>
                                        <p:anim calcmode="lin" valueType="num">
                                          <p:cBhvr>
                                            <p:cTn id="53" dur="500" fill="hold"/>
                                            <p:tgtEl>
                                              <p:spTgt spid="3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2" presetClass="entr" presetSubtype="4" fill="hold" grpId="0" nodeType="afterEffect" p14:presetBounceEnd="66000">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14:bounceEnd="66000">
                                          <p:cBhvr additive="base">
                                            <p:cTn id="57" dur="5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1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p:tgtEl>
                                              <p:spTgt spid="23"/>
                                            </p:tgtEl>
                                            <p:attrNameLst>
                                              <p:attrName>ppt_x</p:attrName>
                                            </p:attrNameLst>
                                          </p:cBhvr>
                                          <p:tavLst>
                                            <p:tav tm="0">
                                              <p:val>
                                                <p:strVal val="#ppt_x-#ppt_w*1.125000"/>
                                              </p:val>
                                            </p:tav>
                                            <p:tav tm="100000">
                                              <p:val>
                                                <p:strVal val="#ppt_x"/>
                                              </p:val>
                                            </p:tav>
                                          </p:tavLst>
                                        </p:anim>
                                        <p:animEffect transition="in" filter="wipe(right)">
                                          <p:cBhvr>
                                            <p:cTn id="63" dur="500"/>
                                            <p:tgtEl>
                                              <p:spTgt spid="23"/>
                                            </p:tgtEl>
                                          </p:cBhvr>
                                        </p:animEffect>
                                      </p:childTnLst>
                                    </p:cTn>
                                  </p:par>
                                </p:childTnLst>
                              </p:cTn>
                            </p:par>
                            <p:par>
                              <p:cTn id="64" fill="hold">
                                <p:stCondLst>
                                  <p:cond delay="5500"/>
                                </p:stCondLst>
                                <p:childTnLst>
                                  <p:par>
                                    <p:cTn id="65" presetID="1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p:tgtEl>
                                              <p:spTgt spid="27"/>
                                            </p:tgtEl>
                                            <p:attrNameLst>
                                              <p:attrName>ppt_x</p:attrName>
                                            </p:attrNameLst>
                                          </p:cBhvr>
                                          <p:tavLst>
                                            <p:tav tm="0">
                                              <p:val>
                                                <p:strVal val="#ppt_x-#ppt_w*1.125000"/>
                                              </p:val>
                                            </p:tav>
                                            <p:tav tm="100000">
                                              <p:val>
                                                <p:strVal val="#ppt_x"/>
                                              </p:val>
                                            </p:tav>
                                          </p:tavLst>
                                        </p:anim>
                                        <p:animEffect transition="in" filter="wipe(right)">
                                          <p:cBhvr>
                                            <p:cTn id="68" dur="500"/>
                                            <p:tgtEl>
                                              <p:spTgt spid="27"/>
                                            </p:tgtEl>
                                          </p:cBhvr>
                                        </p:animEffect>
                                      </p:childTnLst>
                                    </p:cTn>
                                  </p:par>
                                </p:childTnLst>
                              </p:cTn>
                            </p:par>
                            <p:par>
                              <p:cTn id="69" fill="hold">
                                <p:stCondLst>
                                  <p:cond delay="6000"/>
                                </p:stCondLst>
                                <p:childTnLst>
                                  <p:par>
                                    <p:cTn id="70" presetID="42" presetClass="entr" presetSubtype="0" fill="hold"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anim calcmode="lin" valueType="num">
                                          <p:cBhvr>
                                            <p:cTn id="73" dur="500" fill="hold"/>
                                            <p:tgtEl>
                                              <p:spTgt spid="46"/>
                                            </p:tgtEl>
                                            <p:attrNameLst>
                                              <p:attrName>ppt_x</p:attrName>
                                            </p:attrNameLst>
                                          </p:cBhvr>
                                          <p:tavLst>
                                            <p:tav tm="0">
                                              <p:val>
                                                <p:strVal val="#ppt_x"/>
                                              </p:val>
                                            </p:tav>
                                            <p:tav tm="100000">
                                              <p:val>
                                                <p:strVal val="#ppt_x"/>
                                              </p:val>
                                            </p:tav>
                                          </p:tavLst>
                                        </p:anim>
                                        <p:anim calcmode="lin" valueType="num">
                                          <p:cBhvr>
                                            <p:cTn id="74" dur="500" fill="hold"/>
                                            <p:tgtEl>
                                              <p:spTgt spid="46"/>
                                            </p:tgtEl>
                                            <p:attrNameLst>
                                              <p:attrName>ppt_y</p:attrName>
                                            </p:attrNameLst>
                                          </p:cBhvr>
                                          <p:tavLst>
                                            <p:tav tm="0">
                                              <p:val>
                                                <p:strVal val="#ppt_y+.1"/>
                                              </p:val>
                                            </p:tav>
                                            <p:tav tm="100000">
                                              <p:val>
                                                <p:strVal val="#ppt_y"/>
                                              </p:val>
                                            </p:tav>
                                          </p:tavLst>
                                        </p:anim>
                                      </p:childTnLst>
                                    </p:cTn>
                                  </p:par>
                                </p:childTnLst>
                              </p:cTn>
                            </p:par>
                            <p:par>
                              <p:cTn id="75" fill="hold">
                                <p:stCondLst>
                                  <p:cond delay="6500"/>
                                </p:stCondLst>
                                <p:childTnLst>
                                  <p:par>
                                    <p:cTn id="76" presetID="2" presetClass="entr" presetSubtype="4" fill="hold" grpId="0" nodeType="afterEffect" p14:presetBounceEnd="66000">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14:bounceEnd="66000">
                                          <p:cBhvr additive="base">
                                            <p:cTn id="78" dur="5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79" dur="500" fill="hold"/>
                                            <p:tgtEl>
                                              <p:spTgt spid="21"/>
                                            </p:tgtEl>
                                            <p:attrNameLst>
                                              <p:attrName>ppt_y</p:attrName>
                                            </p:attrNameLst>
                                          </p:cBhvr>
                                          <p:tavLst>
                                            <p:tav tm="0">
                                              <p:val>
                                                <p:strVal val="1+#ppt_h/2"/>
                                              </p:val>
                                            </p:tav>
                                            <p:tav tm="100000">
                                              <p:val>
                                                <p:strVal val="#ppt_y"/>
                                              </p:val>
                                            </p:tav>
                                          </p:tavLst>
                                        </p:anim>
                                      </p:childTnLst>
                                    </p:cTn>
                                  </p:par>
                                </p:childTnLst>
                              </p:cTn>
                            </p:par>
                            <p:par>
                              <p:cTn id="80" fill="hold">
                                <p:stCondLst>
                                  <p:cond delay="7000"/>
                                </p:stCondLst>
                                <p:childTnLst>
                                  <p:par>
                                    <p:cTn id="81" presetID="12" presetClass="entr" presetSubtype="8"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p:tgtEl>
                                              <p:spTgt spid="24"/>
                                            </p:tgtEl>
                                            <p:attrNameLst>
                                              <p:attrName>ppt_x</p:attrName>
                                            </p:attrNameLst>
                                          </p:cBhvr>
                                          <p:tavLst>
                                            <p:tav tm="0">
                                              <p:val>
                                                <p:strVal val="#ppt_x-#ppt_w*1.125000"/>
                                              </p:val>
                                            </p:tav>
                                            <p:tav tm="100000">
                                              <p:val>
                                                <p:strVal val="#ppt_x"/>
                                              </p:val>
                                            </p:tav>
                                          </p:tavLst>
                                        </p:anim>
                                        <p:animEffect transition="in" filter="wipe(right)">
                                          <p:cBhvr>
                                            <p:cTn id="84" dur="500"/>
                                            <p:tgtEl>
                                              <p:spTgt spid="24"/>
                                            </p:tgtEl>
                                          </p:cBhvr>
                                        </p:animEffect>
                                      </p:childTnLst>
                                    </p:cTn>
                                  </p:par>
                                </p:childTnLst>
                              </p:cTn>
                            </p:par>
                            <p:par>
                              <p:cTn id="85" fill="hold">
                                <p:stCondLst>
                                  <p:cond delay="7500"/>
                                </p:stCondLst>
                                <p:childTnLst>
                                  <p:par>
                                    <p:cTn id="86" presetID="1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p:tgtEl>
                                              <p:spTgt spid="26"/>
                                            </p:tgtEl>
                                            <p:attrNameLst>
                                              <p:attrName>ppt_x</p:attrName>
                                            </p:attrNameLst>
                                          </p:cBhvr>
                                          <p:tavLst>
                                            <p:tav tm="0">
                                              <p:val>
                                                <p:strVal val="#ppt_x-#ppt_w*1.125000"/>
                                              </p:val>
                                            </p:tav>
                                            <p:tav tm="100000">
                                              <p:val>
                                                <p:strVal val="#ppt_x"/>
                                              </p:val>
                                            </p:tav>
                                          </p:tavLst>
                                        </p:anim>
                                        <p:animEffect transition="in" filter="wipe(right)">
                                          <p:cBhvr>
                                            <p:cTn id="89" dur="500"/>
                                            <p:tgtEl>
                                              <p:spTgt spid="26"/>
                                            </p:tgtEl>
                                          </p:cBhvr>
                                        </p:animEffect>
                                      </p:childTnLst>
                                    </p:cTn>
                                  </p:par>
                                </p:childTnLst>
                              </p:cTn>
                            </p:par>
                            <p:par>
                              <p:cTn id="90" fill="hold">
                                <p:stCondLst>
                                  <p:cond delay="8000"/>
                                </p:stCondLst>
                                <p:childTnLst>
                                  <p:par>
                                    <p:cTn id="91" presetID="42" presetClass="entr" presetSubtype="0"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anim calcmode="lin" valueType="num">
                                          <p:cBhvr>
                                            <p:cTn id="94" dur="500" fill="hold"/>
                                            <p:tgtEl>
                                              <p:spTgt spid="40"/>
                                            </p:tgtEl>
                                            <p:attrNameLst>
                                              <p:attrName>ppt_x</p:attrName>
                                            </p:attrNameLst>
                                          </p:cBhvr>
                                          <p:tavLst>
                                            <p:tav tm="0">
                                              <p:val>
                                                <p:strVal val="#ppt_x"/>
                                              </p:val>
                                            </p:tav>
                                            <p:tav tm="100000">
                                              <p:val>
                                                <p:strVal val="#ppt_x"/>
                                              </p:val>
                                            </p:tav>
                                          </p:tavLst>
                                        </p:anim>
                                        <p:anim calcmode="lin" valueType="num">
                                          <p:cBhvr>
                                            <p:cTn id="95"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4" grpId="0" animBg="1"/>
          <p:bldP spid="21" grpId="0" animBg="1"/>
          <p:bldP spid="22" grpId="0"/>
          <p:bldP spid="23" grpId="0"/>
          <p:bldP spid="24" grpId="0"/>
          <p:bldP spid="26" grpId="0" animBg="1"/>
          <p:bldP spid="27" grpId="0" animBg="1"/>
          <p:bldP spid="28" grpId="0" animBg="1"/>
          <p:bldP spid="44" grpId="0"/>
          <p:bldP spid="4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right)">
                                          <p:cBhvr>
                                            <p:cTn id="23" dur="500"/>
                                            <p:tgtEl>
                                              <p:spTgt spid="6"/>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ppt_x</p:attrName>
                                            </p:attrNameLst>
                                          </p:cBhvr>
                                          <p:tavLst>
                                            <p:tav tm="0">
                                              <p:val>
                                                <p:strVal val="#ppt_x-#ppt_w*1.125000"/>
                                              </p:val>
                                            </p:tav>
                                            <p:tav tm="100000">
                                              <p:val>
                                                <p:strVal val="#ppt_x"/>
                                              </p:val>
                                            </p:tav>
                                          </p:tavLst>
                                        </p:anim>
                                        <p:animEffect transition="in" filter="wipe(right)">
                                          <p:cBhvr>
                                            <p:cTn id="28" dur="500"/>
                                            <p:tgtEl>
                                              <p:spTgt spid="28"/>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2" presetClass="entr" presetSubtype="1"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cTn>
                                  </p:par>
                                  <p:par>
                                    <p:cTn id="40" presetID="12" presetClass="entr" presetSubtype="8" fill="hold" grpId="0" nodeType="withEffect">
                                      <p:stCondLst>
                                        <p:cond delay="1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p:tgtEl>
                                              <p:spTgt spid="22"/>
                                            </p:tgtEl>
                                            <p:attrNameLst>
                                              <p:attrName>ppt_x</p:attrName>
                                            </p:attrNameLst>
                                          </p:cBhvr>
                                          <p:tavLst>
                                            <p:tav tm="0">
                                              <p:val>
                                                <p:strVal val="#ppt_x-#ppt_w*1.125000"/>
                                              </p:val>
                                            </p:tav>
                                            <p:tav tm="100000">
                                              <p:val>
                                                <p:strVal val="#ppt_x"/>
                                              </p:val>
                                            </p:tav>
                                          </p:tavLst>
                                        </p:anim>
                                        <p:animEffect transition="in" filter="wipe(right)">
                                          <p:cBhvr>
                                            <p:cTn id="43" dur="500"/>
                                            <p:tgtEl>
                                              <p:spTgt spid="22"/>
                                            </p:tgtEl>
                                          </p:cBhvr>
                                        </p:animEffect>
                                      </p:childTnLst>
                                    </p:cTn>
                                  </p:par>
                                </p:childTnLst>
                              </p:cTn>
                            </p:par>
                            <p:par>
                              <p:cTn id="44" fill="hold">
                                <p:stCondLst>
                                  <p:cond delay="4000"/>
                                </p:stCondLst>
                                <p:childTnLst>
                                  <p:par>
                                    <p:cTn id="45" presetID="12" presetClass="entr" presetSubtype="8"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p:tgtEl>
                                              <p:spTgt spid="45"/>
                                            </p:tgtEl>
                                            <p:attrNameLst>
                                              <p:attrName>ppt_x</p:attrName>
                                            </p:attrNameLst>
                                          </p:cBhvr>
                                          <p:tavLst>
                                            <p:tav tm="0">
                                              <p:val>
                                                <p:strVal val="#ppt_x-#ppt_w*1.125000"/>
                                              </p:val>
                                            </p:tav>
                                            <p:tav tm="100000">
                                              <p:val>
                                                <p:strVal val="#ppt_x"/>
                                              </p:val>
                                            </p:tav>
                                          </p:tavLst>
                                        </p:anim>
                                        <p:animEffect transition="in" filter="wipe(right)">
                                          <p:cBhvr>
                                            <p:cTn id="48" dur="500"/>
                                            <p:tgtEl>
                                              <p:spTgt spid="45"/>
                                            </p:tgtEl>
                                          </p:cBhvr>
                                        </p:animEffect>
                                      </p:childTnLst>
                                    </p:cTn>
                                  </p:par>
                                  <p:par>
                                    <p:cTn id="49" presetID="42"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anim calcmode="lin" valueType="num">
                                          <p:cBhvr>
                                            <p:cTn id="52" dur="500" fill="hold"/>
                                            <p:tgtEl>
                                              <p:spTgt spid="30"/>
                                            </p:tgtEl>
                                            <p:attrNameLst>
                                              <p:attrName>ppt_x</p:attrName>
                                            </p:attrNameLst>
                                          </p:cBhvr>
                                          <p:tavLst>
                                            <p:tav tm="0">
                                              <p:val>
                                                <p:strVal val="#ppt_x"/>
                                              </p:val>
                                            </p:tav>
                                            <p:tav tm="100000">
                                              <p:val>
                                                <p:strVal val="#ppt_x"/>
                                              </p:val>
                                            </p:tav>
                                          </p:tavLst>
                                        </p:anim>
                                        <p:anim calcmode="lin" valueType="num">
                                          <p:cBhvr>
                                            <p:cTn id="53" dur="500" fill="hold"/>
                                            <p:tgtEl>
                                              <p:spTgt spid="3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1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p:tgtEl>
                                              <p:spTgt spid="23"/>
                                            </p:tgtEl>
                                            <p:attrNameLst>
                                              <p:attrName>ppt_x</p:attrName>
                                            </p:attrNameLst>
                                          </p:cBhvr>
                                          <p:tavLst>
                                            <p:tav tm="0">
                                              <p:val>
                                                <p:strVal val="#ppt_x-#ppt_w*1.125000"/>
                                              </p:val>
                                            </p:tav>
                                            <p:tav tm="100000">
                                              <p:val>
                                                <p:strVal val="#ppt_x"/>
                                              </p:val>
                                            </p:tav>
                                          </p:tavLst>
                                        </p:anim>
                                        <p:animEffect transition="in" filter="wipe(right)">
                                          <p:cBhvr>
                                            <p:cTn id="63" dur="500"/>
                                            <p:tgtEl>
                                              <p:spTgt spid="23"/>
                                            </p:tgtEl>
                                          </p:cBhvr>
                                        </p:animEffect>
                                      </p:childTnLst>
                                    </p:cTn>
                                  </p:par>
                                </p:childTnLst>
                              </p:cTn>
                            </p:par>
                            <p:par>
                              <p:cTn id="64" fill="hold">
                                <p:stCondLst>
                                  <p:cond delay="5500"/>
                                </p:stCondLst>
                                <p:childTnLst>
                                  <p:par>
                                    <p:cTn id="65" presetID="1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p:tgtEl>
                                              <p:spTgt spid="27"/>
                                            </p:tgtEl>
                                            <p:attrNameLst>
                                              <p:attrName>ppt_x</p:attrName>
                                            </p:attrNameLst>
                                          </p:cBhvr>
                                          <p:tavLst>
                                            <p:tav tm="0">
                                              <p:val>
                                                <p:strVal val="#ppt_x-#ppt_w*1.125000"/>
                                              </p:val>
                                            </p:tav>
                                            <p:tav tm="100000">
                                              <p:val>
                                                <p:strVal val="#ppt_x"/>
                                              </p:val>
                                            </p:tav>
                                          </p:tavLst>
                                        </p:anim>
                                        <p:animEffect transition="in" filter="wipe(right)">
                                          <p:cBhvr>
                                            <p:cTn id="68" dur="500"/>
                                            <p:tgtEl>
                                              <p:spTgt spid="27"/>
                                            </p:tgtEl>
                                          </p:cBhvr>
                                        </p:animEffect>
                                      </p:childTnLst>
                                    </p:cTn>
                                  </p:par>
                                </p:childTnLst>
                              </p:cTn>
                            </p:par>
                            <p:par>
                              <p:cTn id="69" fill="hold">
                                <p:stCondLst>
                                  <p:cond delay="6000"/>
                                </p:stCondLst>
                                <p:childTnLst>
                                  <p:par>
                                    <p:cTn id="70" presetID="42" presetClass="entr" presetSubtype="0" fill="hold"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anim calcmode="lin" valueType="num">
                                          <p:cBhvr>
                                            <p:cTn id="73" dur="500" fill="hold"/>
                                            <p:tgtEl>
                                              <p:spTgt spid="46"/>
                                            </p:tgtEl>
                                            <p:attrNameLst>
                                              <p:attrName>ppt_x</p:attrName>
                                            </p:attrNameLst>
                                          </p:cBhvr>
                                          <p:tavLst>
                                            <p:tav tm="0">
                                              <p:val>
                                                <p:strVal val="#ppt_x"/>
                                              </p:val>
                                            </p:tav>
                                            <p:tav tm="100000">
                                              <p:val>
                                                <p:strVal val="#ppt_x"/>
                                              </p:val>
                                            </p:tav>
                                          </p:tavLst>
                                        </p:anim>
                                        <p:anim calcmode="lin" valueType="num">
                                          <p:cBhvr>
                                            <p:cTn id="74" dur="500" fill="hold"/>
                                            <p:tgtEl>
                                              <p:spTgt spid="46"/>
                                            </p:tgtEl>
                                            <p:attrNameLst>
                                              <p:attrName>ppt_y</p:attrName>
                                            </p:attrNameLst>
                                          </p:cBhvr>
                                          <p:tavLst>
                                            <p:tav tm="0">
                                              <p:val>
                                                <p:strVal val="#ppt_y+.1"/>
                                              </p:val>
                                            </p:tav>
                                            <p:tav tm="100000">
                                              <p:val>
                                                <p:strVal val="#ppt_y"/>
                                              </p:val>
                                            </p:tav>
                                          </p:tavLst>
                                        </p:anim>
                                      </p:childTnLst>
                                    </p:cTn>
                                  </p:par>
                                </p:childTnLst>
                              </p:cTn>
                            </p:par>
                            <p:par>
                              <p:cTn id="75" fill="hold">
                                <p:stCondLst>
                                  <p:cond delay="6500"/>
                                </p:stCondLst>
                                <p:childTnLst>
                                  <p:par>
                                    <p:cTn id="76" presetID="2" presetClass="entr" presetSubtype="4"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ppt_x"/>
                                              </p:val>
                                            </p:tav>
                                            <p:tav tm="100000">
                                              <p:val>
                                                <p:strVal val="#ppt_x"/>
                                              </p:val>
                                            </p:tav>
                                          </p:tavLst>
                                        </p:anim>
                                        <p:anim calcmode="lin" valueType="num">
                                          <p:cBhvr additive="base">
                                            <p:cTn id="79" dur="500" fill="hold"/>
                                            <p:tgtEl>
                                              <p:spTgt spid="21"/>
                                            </p:tgtEl>
                                            <p:attrNameLst>
                                              <p:attrName>ppt_y</p:attrName>
                                            </p:attrNameLst>
                                          </p:cBhvr>
                                          <p:tavLst>
                                            <p:tav tm="0">
                                              <p:val>
                                                <p:strVal val="1+#ppt_h/2"/>
                                              </p:val>
                                            </p:tav>
                                            <p:tav tm="100000">
                                              <p:val>
                                                <p:strVal val="#ppt_y"/>
                                              </p:val>
                                            </p:tav>
                                          </p:tavLst>
                                        </p:anim>
                                      </p:childTnLst>
                                    </p:cTn>
                                  </p:par>
                                </p:childTnLst>
                              </p:cTn>
                            </p:par>
                            <p:par>
                              <p:cTn id="80" fill="hold">
                                <p:stCondLst>
                                  <p:cond delay="7000"/>
                                </p:stCondLst>
                                <p:childTnLst>
                                  <p:par>
                                    <p:cTn id="81" presetID="12" presetClass="entr" presetSubtype="8"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p:tgtEl>
                                              <p:spTgt spid="24"/>
                                            </p:tgtEl>
                                            <p:attrNameLst>
                                              <p:attrName>ppt_x</p:attrName>
                                            </p:attrNameLst>
                                          </p:cBhvr>
                                          <p:tavLst>
                                            <p:tav tm="0">
                                              <p:val>
                                                <p:strVal val="#ppt_x-#ppt_w*1.125000"/>
                                              </p:val>
                                            </p:tav>
                                            <p:tav tm="100000">
                                              <p:val>
                                                <p:strVal val="#ppt_x"/>
                                              </p:val>
                                            </p:tav>
                                          </p:tavLst>
                                        </p:anim>
                                        <p:animEffect transition="in" filter="wipe(right)">
                                          <p:cBhvr>
                                            <p:cTn id="84" dur="500"/>
                                            <p:tgtEl>
                                              <p:spTgt spid="24"/>
                                            </p:tgtEl>
                                          </p:cBhvr>
                                        </p:animEffect>
                                      </p:childTnLst>
                                    </p:cTn>
                                  </p:par>
                                </p:childTnLst>
                              </p:cTn>
                            </p:par>
                            <p:par>
                              <p:cTn id="85" fill="hold">
                                <p:stCondLst>
                                  <p:cond delay="7500"/>
                                </p:stCondLst>
                                <p:childTnLst>
                                  <p:par>
                                    <p:cTn id="86" presetID="1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p:tgtEl>
                                              <p:spTgt spid="26"/>
                                            </p:tgtEl>
                                            <p:attrNameLst>
                                              <p:attrName>ppt_x</p:attrName>
                                            </p:attrNameLst>
                                          </p:cBhvr>
                                          <p:tavLst>
                                            <p:tav tm="0">
                                              <p:val>
                                                <p:strVal val="#ppt_x-#ppt_w*1.125000"/>
                                              </p:val>
                                            </p:tav>
                                            <p:tav tm="100000">
                                              <p:val>
                                                <p:strVal val="#ppt_x"/>
                                              </p:val>
                                            </p:tav>
                                          </p:tavLst>
                                        </p:anim>
                                        <p:animEffect transition="in" filter="wipe(right)">
                                          <p:cBhvr>
                                            <p:cTn id="89" dur="500"/>
                                            <p:tgtEl>
                                              <p:spTgt spid="26"/>
                                            </p:tgtEl>
                                          </p:cBhvr>
                                        </p:animEffect>
                                      </p:childTnLst>
                                    </p:cTn>
                                  </p:par>
                                </p:childTnLst>
                              </p:cTn>
                            </p:par>
                            <p:par>
                              <p:cTn id="90" fill="hold">
                                <p:stCondLst>
                                  <p:cond delay="8000"/>
                                </p:stCondLst>
                                <p:childTnLst>
                                  <p:par>
                                    <p:cTn id="91" presetID="42" presetClass="entr" presetSubtype="0"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anim calcmode="lin" valueType="num">
                                          <p:cBhvr>
                                            <p:cTn id="94" dur="500" fill="hold"/>
                                            <p:tgtEl>
                                              <p:spTgt spid="40"/>
                                            </p:tgtEl>
                                            <p:attrNameLst>
                                              <p:attrName>ppt_x</p:attrName>
                                            </p:attrNameLst>
                                          </p:cBhvr>
                                          <p:tavLst>
                                            <p:tav tm="0">
                                              <p:val>
                                                <p:strVal val="#ppt_x"/>
                                              </p:val>
                                            </p:tav>
                                            <p:tav tm="100000">
                                              <p:val>
                                                <p:strVal val="#ppt_x"/>
                                              </p:val>
                                            </p:tav>
                                          </p:tavLst>
                                        </p:anim>
                                        <p:anim calcmode="lin" valueType="num">
                                          <p:cBhvr>
                                            <p:cTn id="95"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4" grpId="0" animBg="1"/>
          <p:bldP spid="21" grpId="0" animBg="1"/>
          <p:bldP spid="22" grpId="0"/>
          <p:bldP spid="23" grpId="0"/>
          <p:bldP spid="24" grpId="0"/>
          <p:bldP spid="26" grpId="0" animBg="1"/>
          <p:bldP spid="27" grpId="0" animBg="1"/>
          <p:bldP spid="28" grpId="0" animBg="1"/>
          <p:bldP spid="44" grpId="0"/>
          <p:bldP spid="4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淘宝店chenying0907出品 15"/>
          <p:cNvSpPr/>
          <p:nvPr/>
        </p:nvSpPr>
        <p:spPr>
          <a:xfrm>
            <a:off x="2783592" y="744805"/>
            <a:ext cx="3691368" cy="3691368"/>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zh-CN" altLang="en-US" sz="1600">
              <a:solidFill>
                <a:prstClr val="white"/>
              </a:solidFill>
            </a:endParaRPr>
          </a:p>
        </p:txBody>
      </p:sp>
      <p:sp>
        <p:nvSpPr>
          <p:cNvPr id="38" name="淘宝店chenying0907出品 37"/>
          <p:cNvSpPr/>
          <p:nvPr/>
        </p:nvSpPr>
        <p:spPr>
          <a:xfrm>
            <a:off x="2989019" y="1564012"/>
            <a:ext cx="3229610" cy="2305685"/>
          </a:xfrm>
          <a:prstGeom prst="rect">
            <a:avLst/>
          </a:prstGeom>
        </p:spPr>
        <p:txBody>
          <a:bodyPr wrap="none" lIns="91423" tIns="45711" rIns="91423" bIns="45711" anchor="ctr">
            <a:spAutoFit/>
          </a:bodyPr>
          <a:lstStyle/>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研究过程</a:t>
            </a:r>
          </a:p>
          <a:p>
            <a:pPr algn="ctr">
              <a:lnSpc>
                <a:spcPct val="120000"/>
              </a:lnSpc>
            </a:pPr>
            <a:r>
              <a:rPr lang="zh-CN" altLang="en-US" sz="6000" b="1" dirty="0" smtClean="0">
                <a:solidFill>
                  <a:srgbClr val="E93F30"/>
                </a:solidFill>
                <a:latin typeface="微软雅黑" panose="020B0503020204020204" pitchFamily="34" charset="-122"/>
                <a:ea typeface="微软雅黑" panose="020B0503020204020204" pitchFamily="34" charset="-122"/>
              </a:rPr>
              <a:t>与方法</a:t>
            </a:r>
          </a:p>
        </p:txBody>
      </p:sp>
      <p:grpSp>
        <p:nvGrpSpPr>
          <p:cNvPr id="5" name="淘宝店chenying0907出品 4"/>
          <p:cNvGrpSpPr/>
          <p:nvPr/>
        </p:nvGrpSpPr>
        <p:grpSpPr>
          <a:xfrm>
            <a:off x="5614910" y="779870"/>
            <a:ext cx="860050" cy="942955"/>
            <a:chOff x="5614910" y="779869"/>
            <a:chExt cx="860050" cy="942955"/>
          </a:xfrm>
        </p:grpSpPr>
        <p:sp>
          <p:nvSpPr>
            <p:cNvPr id="25" name="淘宝店chenying0907出品 24"/>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 name="淘宝店chenying0907出品 3"/>
            <p:cNvGrpSpPr/>
            <p:nvPr/>
          </p:nvGrpSpPr>
          <p:grpSpPr>
            <a:xfrm>
              <a:off x="5673109" y="831490"/>
              <a:ext cx="754723" cy="891334"/>
              <a:chOff x="5575100" y="801462"/>
              <a:chExt cx="754723" cy="891334"/>
            </a:xfrm>
          </p:grpSpPr>
          <p:sp>
            <p:nvSpPr>
              <p:cNvPr id="17" name="淘宝店chenying0907出品 16"/>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淘宝店chenying0907出品 14"/>
              <p:cNvSpPr/>
              <p:nvPr/>
            </p:nvSpPr>
            <p:spPr>
              <a:xfrm>
                <a:off x="5575100" y="801462"/>
                <a:ext cx="718466" cy="891334"/>
              </a:xfrm>
              <a:prstGeom prst="rect">
                <a:avLst/>
              </a:prstGeom>
            </p:spPr>
            <p:txBody>
              <a:bodyPr wrap="none" anchor="ctr">
                <a:spAutoFit/>
              </a:bodyPr>
              <a:lstStyle/>
              <a:p>
                <a:pPr algn="ctr">
                  <a:lnSpc>
                    <a:spcPct val="150000"/>
                  </a:lnSpc>
                </a:pPr>
                <a:r>
                  <a:rPr lang="en-US" altLang="zh-CN" sz="6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02</a:t>
                </a:r>
                <a:endParaRPr lang="zh-CN" altLang="en-US" sz="6000" baseline="12000" dirty="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出品 10"/>
          <p:cNvSpPr/>
          <p:nvPr/>
        </p:nvSpPr>
        <p:spPr>
          <a:xfrm>
            <a:off x="1168004" y="292407"/>
            <a:ext cx="2315210" cy="459105"/>
          </a:xfrm>
          <a:prstGeom prst="rect">
            <a:avLst/>
          </a:prstGeom>
        </p:spPr>
        <p:txBody>
          <a:bodyPr wrap="none" lIns="91423" tIns="45711" rIns="91423" bIns="45711">
            <a:spAutoFit/>
          </a:bodyPr>
          <a:lstStyle/>
          <a:p>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研究历程的概述</a:t>
            </a:r>
          </a:p>
        </p:txBody>
      </p:sp>
      <p:grpSp>
        <p:nvGrpSpPr>
          <p:cNvPr id="12" name="淘宝店chenying0907出品 11"/>
          <p:cNvGrpSpPr/>
          <p:nvPr/>
        </p:nvGrpSpPr>
        <p:grpSpPr>
          <a:xfrm>
            <a:off x="485251" y="131316"/>
            <a:ext cx="532098" cy="691515"/>
            <a:chOff x="5614910" y="602315"/>
            <a:chExt cx="860050" cy="1117721"/>
          </a:xfrm>
        </p:grpSpPr>
        <p:sp>
          <p:nvSpPr>
            <p:cNvPr id="70" name="淘宝店chenying0907出品 69"/>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71" name="淘宝店chenying0907出品 70"/>
            <p:cNvGrpSpPr/>
            <p:nvPr/>
          </p:nvGrpSpPr>
          <p:grpSpPr>
            <a:xfrm>
              <a:off x="5617685" y="602315"/>
              <a:ext cx="829310" cy="1117721"/>
              <a:chOff x="5519676" y="572287"/>
              <a:chExt cx="829310" cy="1117721"/>
            </a:xfrm>
          </p:grpSpPr>
          <p:sp>
            <p:nvSpPr>
              <p:cNvPr id="72" name="淘宝店chenying0907出品 71"/>
              <p:cNvSpPr/>
              <p:nvPr/>
            </p:nvSpPr>
            <p:spPr>
              <a:xfrm flipV="1">
                <a:off x="5583078" y="816717"/>
                <a:ext cx="746745" cy="746745"/>
              </a:xfrm>
              <a:prstGeom prst="ellipse">
                <a:avLst/>
              </a:prstGeom>
              <a:solidFill>
                <a:srgbClr val="E93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淘宝店chenying0907出品 72"/>
              <p:cNvSpPr/>
              <p:nvPr/>
            </p:nvSpPr>
            <p:spPr>
              <a:xfrm>
                <a:off x="5519676" y="572287"/>
                <a:ext cx="829310" cy="1117721"/>
              </a:xfrm>
              <a:prstGeom prst="rect">
                <a:avLst/>
              </a:prstGeom>
            </p:spPr>
            <p:txBody>
              <a:bodyPr wrap="none" anchor="ctr">
                <a:spAutoFit/>
              </a:bodyPr>
              <a:lstStyle/>
              <a:p>
                <a:pPr algn="ctr">
                  <a:lnSpc>
                    <a:spcPct val="150000"/>
                  </a:lnSpc>
                </a:pPr>
                <a:r>
                  <a:rPr lang="zh-CN" altLang="en-US" sz="4000" baseline="12000" dirty="0" smtClean="0">
                    <a:solidFill>
                      <a:prstClr val="white"/>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一</a:t>
                </a:r>
              </a:p>
            </p:txBody>
          </p:sp>
        </p:grpSp>
      </p:grpSp>
      <p:sp>
        <p:nvSpPr>
          <p:cNvPr id="37" name="矩形 36"/>
          <p:cNvSpPr/>
          <p:nvPr/>
        </p:nvSpPr>
        <p:spPr>
          <a:xfrm>
            <a:off x="128270" y="1449705"/>
            <a:ext cx="1998345" cy="350520"/>
          </a:xfrm>
          <a:prstGeom prst="rect">
            <a:avLst/>
          </a:prstGeom>
          <a:solidFill>
            <a:srgbClr val="EC7E9B"/>
          </a:soli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en-US" sz="1610" dirty="0">
                <a:latin typeface="Arial" panose="020B0604020202020204" pitchFamily="34" charset="0"/>
                <a:ea typeface="隶书" panose="02010509060101010101" pitchFamily="49" charset="-122"/>
                <a:sym typeface="Arial" panose="020B0604020202020204" pitchFamily="34" charset="0"/>
              </a:rPr>
              <a:t>1</a:t>
            </a:r>
          </a:p>
        </p:txBody>
      </p:sp>
      <p:sp>
        <p:nvSpPr>
          <p:cNvPr id="38" name="矩形 37"/>
          <p:cNvSpPr/>
          <p:nvPr/>
        </p:nvSpPr>
        <p:spPr>
          <a:xfrm>
            <a:off x="2040890" y="1449705"/>
            <a:ext cx="4773295" cy="351155"/>
          </a:xfrm>
          <a:prstGeom prst="rect">
            <a:avLst/>
          </a:prstGeom>
          <a:solidFill>
            <a:srgbClr val="F46549"/>
          </a:soli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en-US" sz="1610" dirty="0">
                <a:latin typeface="Arial" panose="020B0604020202020204" pitchFamily="34" charset="0"/>
                <a:ea typeface="隶书" panose="02010509060101010101" pitchFamily="49" charset="-122"/>
                <a:sym typeface="Arial" panose="020B0604020202020204" pitchFamily="34" charset="0"/>
              </a:rPr>
              <a:t>2</a:t>
            </a:r>
          </a:p>
        </p:txBody>
      </p:sp>
      <p:sp>
        <p:nvSpPr>
          <p:cNvPr id="41" name="箭头: 五边形 40"/>
          <p:cNvSpPr/>
          <p:nvPr/>
        </p:nvSpPr>
        <p:spPr>
          <a:xfrm>
            <a:off x="6792595" y="1449705"/>
            <a:ext cx="2160905" cy="351155"/>
          </a:xfrm>
          <a:prstGeom prst="homePlat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en-US" sz="1610" dirty="0">
                <a:latin typeface="Arial" panose="020B0604020202020204" pitchFamily="34" charset="0"/>
                <a:ea typeface="隶书" panose="02010509060101010101" pitchFamily="49" charset="-122"/>
                <a:sym typeface="Arial" panose="020B0604020202020204" pitchFamily="34" charset="0"/>
              </a:rPr>
              <a:t>3</a:t>
            </a:r>
          </a:p>
        </p:txBody>
      </p:sp>
      <p:sp>
        <p:nvSpPr>
          <p:cNvPr id="42" name="椭圆 41"/>
          <p:cNvSpPr/>
          <p:nvPr/>
        </p:nvSpPr>
        <p:spPr bwMode="gray">
          <a:xfrm>
            <a:off x="1093639" y="1769021"/>
            <a:ext cx="107691" cy="105021"/>
          </a:xfrm>
          <a:prstGeom prst="ellipse">
            <a:avLst/>
          </a:prstGeom>
          <a:solidFill>
            <a:srgbClr val="EC7E9B"/>
          </a:solidFill>
          <a:ln w="12700" algn="ctr">
            <a:solidFill>
              <a:schemeClr val="bg1"/>
            </a:solidFill>
            <a:round/>
          </a:ln>
          <a:effectLst/>
        </p:spPr>
        <p:txBody>
          <a:bodyPr lIns="91433" tIns="45716" rIns="91433" bIns="45716" anchor="ctr"/>
          <a:lstStyle/>
          <a:p>
            <a:pPr algn="ctr"/>
            <a:endParaRPr sz="1705">
              <a:latin typeface="Arial" panose="020B0604020202020204" pitchFamily="34" charset="0"/>
              <a:ea typeface="隶书" panose="02010509060101010101" pitchFamily="49" charset="-122"/>
              <a:sym typeface="Arial" panose="020B0604020202020204" pitchFamily="34" charset="0"/>
            </a:endParaRPr>
          </a:p>
        </p:txBody>
      </p:sp>
      <p:sp>
        <p:nvSpPr>
          <p:cNvPr id="45" name="椭圆 44"/>
          <p:cNvSpPr/>
          <p:nvPr/>
        </p:nvSpPr>
        <p:spPr bwMode="gray">
          <a:xfrm>
            <a:off x="4393474" y="1800771"/>
            <a:ext cx="107691" cy="105021"/>
          </a:xfrm>
          <a:prstGeom prst="ellipse">
            <a:avLst/>
          </a:prstGeom>
          <a:solidFill>
            <a:srgbClr val="F46549"/>
          </a:solidFill>
          <a:ln w="12700" algn="ctr">
            <a:solidFill>
              <a:schemeClr val="bg1"/>
            </a:solidFill>
            <a:round/>
          </a:ln>
          <a:effectLst/>
        </p:spPr>
        <p:txBody>
          <a:bodyPr lIns="91433" tIns="45716" rIns="91433" bIns="45716" anchor="ctr"/>
          <a:lstStyle/>
          <a:p>
            <a:pPr algn="ctr"/>
            <a:endParaRPr sz="1705">
              <a:latin typeface="Arial" panose="020B0604020202020204" pitchFamily="34" charset="0"/>
              <a:ea typeface="隶书" panose="02010509060101010101" pitchFamily="49" charset="-122"/>
              <a:sym typeface="Arial" panose="020B0604020202020204" pitchFamily="34" charset="0"/>
            </a:endParaRPr>
          </a:p>
        </p:txBody>
      </p:sp>
      <p:sp>
        <p:nvSpPr>
          <p:cNvPr id="57" name="直接连接符 56"/>
          <p:cNvSpPr/>
          <p:nvPr/>
        </p:nvSpPr>
        <p:spPr bwMode="gray">
          <a:xfrm flipH="1" flipV="1">
            <a:off x="4448175" y="1892300"/>
            <a:ext cx="17780" cy="709295"/>
          </a:xfrm>
          <a:prstGeom prst="line">
            <a:avLst/>
          </a:prstGeom>
          <a:noFill/>
          <a:ln w="25400">
            <a:solidFill>
              <a:srgbClr val="F46549"/>
            </a:solidFill>
            <a:round/>
          </a:ln>
          <a:effectLst/>
        </p:spPr>
        <p:txBody>
          <a:bodyPr lIns="91433" tIns="45716" rIns="91433" bIns="45716" anchor="ctr"/>
          <a:lstStyle/>
          <a:p>
            <a:pPr algn="ctr"/>
            <a:endParaRPr sz="2275">
              <a:solidFill>
                <a:schemeClr val="bg1">
                  <a:lumMod val="50000"/>
                </a:schemeClr>
              </a:solidFill>
              <a:latin typeface="Arial" panose="020B0604020202020204" pitchFamily="34" charset="0"/>
              <a:ea typeface="隶书" panose="02010509060101010101" pitchFamily="49" charset="-122"/>
              <a:sym typeface="Arial" panose="020B0604020202020204" pitchFamily="34" charset="0"/>
            </a:endParaRPr>
          </a:p>
        </p:txBody>
      </p:sp>
      <p:sp>
        <p:nvSpPr>
          <p:cNvPr id="59" name="直接连接符 58"/>
          <p:cNvSpPr/>
          <p:nvPr/>
        </p:nvSpPr>
        <p:spPr bwMode="gray">
          <a:xfrm flipV="1">
            <a:off x="1129665" y="1892300"/>
            <a:ext cx="635" cy="1866265"/>
          </a:xfrm>
          <a:prstGeom prst="line">
            <a:avLst/>
          </a:prstGeom>
          <a:noFill/>
          <a:ln w="25400">
            <a:solidFill>
              <a:srgbClr val="EC7E9B"/>
            </a:solidFill>
            <a:round/>
          </a:ln>
          <a:effectLst/>
        </p:spPr>
        <p:txBody>
          <a:bodyPr lIns="91433" tIns="45716" rIns="91433" bIns="45716" anchor="ctr"/>
          <a:lstStyle/>
          <a:p>
            <a:pPr algn="ctr"/>
            <a:endParaRPr sz="2275">
              <a:solidFill>
                <a:schemeClr val="bg1">
                  <a:lumMod val="50000"/>
                </a:schemeClr>
              </a:solidFill>
              <a:latin typeface="Arial" panose="020B0604020202020204" pitchFamily="34" charset="0"/>
              <a:ea typeface="隶书" panose="02010509060101010101" pitchFamily="49" charset="-122"/>
              <a:sym typeface="Arial" panose="020B0604020202020204" pitchFamily="34" charset="0"/>
            </a:endParaRPr>
          </a:p>
        </p:txBody>
      </p:sp>
      <p:sp>
        <p:nvSpPr>
          <p:cNvPr id="9" name="TextBox 18"/>
          <p:cNvSpPr txBox="1"/>
          <p:nvPr/>
        </p:nvSpPr>
        <p:spPr>
          <a:xfrm flipH="1">
            <a:off x="-36756" y="3652775"/>
            <a:ext cx="3756660" cy="1445260"/>
          </a:xfrm>
          <a:prstGeom prst="rect">
            <a:avLst/>
          </a:prstGeom>
          <a:noFill/>
        </p:spPr>
        <p:txBody>
          <a:bodyPr wrap="none" rtlCol="0">
            <a:spAutoFit/>
          </a:bodyPr>
          <a:lstStyle/>
          <a:p>
            <a:pPr algn="l"/>
            <a:r>
              <a:rPr lang="en-US" altLang="zh-CN" sz="24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en-US" altLang="zh-CN"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1.准备阶段</a:t>
            </a:r>
          </a:p>
          <a:p>
            <a:pPr algn="l"/>
            <a:r>
              <a:rPr lang="zh-CN" altLang="en-US"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（2021.</a:t>
            </a:r>
            <a:r>
              <a:rPr lang="en-US" altLang="zh-CN"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6</a:t>
            </a:r>
            <a:r>
              <a:rPr lang="zh-CN" altLang="en-US"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-2021.</a:t>
            </a:r>
            <a:r>
              <a:rPr lang="en-US" altLang="zh-CN"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9</a:t>
            </a:r>
            <a:r>
              <a:rPr lang="zh-CN" altLang="en-US" sz="2400" b="1" dirty="0">
                <a:solidFill>
                  <a:srgbClr val="EE67A9"/>
                </a:solidFill>
                <a:latin typeface="Arial" panose="020B0604020202020204" pitchFamily="34" charset="0"/>
                <a:ea typeface="隶书" panose="02010509060101010101" pitchFamily="49" charset="-122"/>
                <a:cs typeface="Roboto Black" charset="0"/>
                <a:sym typeface="Arial" panose="020B0604020202020204" pitchFamily="34" charset="0"/>
              </a:rPr>
              <a:t>）</a:t>
            </a:r>
          </a:p>
          <a:p>
            <a:pPr algn="l"/>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落实研究对象，成立研究团队；</a:t>
            </a:r>
          </a:p>
          <a:p>
            <a:pPr algn="l"/>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进行理论学习，形成研究方案。</a:t>
            </a:r>
          </a:p>
        </p:txBody>
      </p:sp>
      <p:sp>
        <p:nvSpPr>
          <p:cNvPr id="10" name="椭圆 9"/>
          <p:cNvSpPr/>
          <p:nvPr/>
        </p:nvSpPr>
        <p:spPr bwMode="gray">
          <a:xfrm>
            <a:off x="7801166" y="1800136"/>
            <a:ext cx="107691" cy="105021"/>
          </a:xfrm>
          <a:prstGeom prst="ellipse">
            <a:avLst/>
          </a:prstGeom>
          <a:solidFill>
            <a:srgbClr val="FF0000"/>
          </a:solidFill>
          <a:ln w="12700" algn="ctr">
            <a:solidFill>
              <a:schemeClr val="bg1"/>
            </a:solidFill>
            <a:round/>
          </a:ln>
          <a:effectLst/>
        </p:spPr>
        <p:txBody>
          <a:bodyPr lIns="91433" tIns="45716" rIns="91433" bIns="45716" anchor="ctr"/>
          <a:lstStyle/>
          <a:p>
            <a:pPr algn="ctr"/>
            <a:endParaRPr sz="1705">
              <a:latin typeface="Arial" panose="020B0604020202020204" pitchFamily="34" charset="0"/>
              <a:ea typeface="隶书" panose="02010509060101010101" pitchFamily="49" charset="-122"/>
              <a:sym typeface="Arial" panose="020B0604020202020204" pitchFamily="34" charset="0"/>
            </a:endParaRPr>
          </a:p>
        </p:txBody>
      </p:sp>
      <p:sp>
        <p:nvSpPr>
          <p:cNvPr id="13" name="直接连接符 12"/>
          <p:cNvSpPr/>
          <p:nvPr/>
        </p:nvSpPr>
        <p:spPr bwMode="gray">
          <a:xfrm flipV="1">
            <a:off x="7855010" y="1866590"/>
            <a:ext cx="0" cy="244351"/>
          </a:xfrm>
          <a:prstGeom prst="line">
            <a:avLst/>
          </a:prstGeom>
          <a:noFill/>
          <a:ln w="25400">
            <a:solidFill>
              <a:srgbClr val="FF0000"/>
            </a:solidFill>
            <a:round/>
          </a:ln>
          <a:effectLst/>
        </p:spPr>
        <p:txBody>
          <a:bodyPr lIns="91433" tIns="45716" rIns="91433" bIns="45716" anchor="ctr"/>
          <a:lstStyle/>
          <a:p>
            <a:pPr algn="ctr"/>
            <a:endParaRPr sz="2275">
              <a:solidFill>
                <a:schemeClr val="bg1">
                  <a:lumMod val="50000"/>
                </a:schemeClr>
              </a:solidFill>
              <a:latin typeface="Arial" panose="020B0604020202020204" pitchFamily="34" charset="0"/>
              <a:ea typeface="隶书" panose="02010509060101010101" pitchFamily="49" charset="-122"/>
              <a:sym typeface="Arial" panose="020B0604020202020204" pitchFamily="34" charset="0"/>
            </a:endParaRPr>
          </a:p>
        </p:txBody>
      </p:sp>
      <p:sp>
        <p:nvSpPr>
          <p:cNvPr id="14" name="TextBox 18"/>
          <p:cNvSpPr txBox="1"/>
          <p:nvPr/>
        </p:nvSpPr>
        <p:spPr>
          <a:xfrm flipH="1">
            <a:off x="2915920" y="2549525"/>
            <a:ext cx="3708400" cy="1753235"/>
          </a:xfrm>
          <a:prstGeom prst="rect">
            <a:avLst/>
          </a:prstGeom>
          <a:noFill/>
        </p:spPr>
        <p:txBody>
          <a:bodyPr wrap="square" rtlCol="0">
            <a:spAutoFit/>
          </a:bodyPr>
          <a:lstStyle/>
          <a:p>
            <a:pPr algn="l"/>
            <a:r>
              <a:rPr lang="en-US" altLang="zh-CN" sz="24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2.实施阶段</a:t>
            </a:r>
          </a:p>
          <a:p>
            <a:pPr algn="l"/>
            <a:r>
              <a:rPr lang="en-US" altLang="zh-CN"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（2021.</a:t>
            </a:r>
            <a:r>
              <a:rPr lang="en-US" altLang="zh-CN"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10</a:t>
            </a:r>
            <a:r>
              <a:rPr lang="zh-CN" altLang="en-US"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-202</a:t>
            </a:r>
            <a:r>
              <a:rPr lang="en-US" altLang="zh-CN"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4</a:t>
            </a:r>
            <a:r>
              <a:rPr lang="zh-CN" altLang="en-US" sz="2400" b="1" dirty="0">
                <a:solidFill>
                  <a:srgbClr val="F46549"/>
                </a:solidFill>
                <a:latin typeface="Arial" panose="020B0604020202020204" pitchFamily="34" charset="0"/>
                <a:ea typeface="隶书" panose="02010509060101010101" pitchFamily="49" charset="-122"/>
                <a:cs typeface="Roboto Black" charset="0"/>
                <a:sym typeface="Arial" panose="020B0604020202020204" pitchFamily="34" charset="0"/>
              </a:rPr>
              <a:t>.6）</a:t>
            </a:r>
            <a:endParaRPr lang="zh-CN" altLang="en-US" sz="24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endParaRPr>
          </a:p>
          <a:p>
            <a:pPr algn="l"/>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开展文献研究，清晰研究内涵；</a:t>
            </a:r>
          </a:p>
          <a:p>
            <a:pPr algn="l"/>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开展调查研究，明晰研究方向；</a:t>
            </a:r>
          </a:p>
          <a:p>
            <a:pPr algn="l"/>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开展行动研究，形成推进策略。</a:t>
            </a:r>
          </a:p>
        </p:txBody>
      </p:sp>
      <p:sp>
        <p:nvSpPr>
          <p:cNvPr id="15" name="TextBox 18"/>
          <p:cNvSpPr txBox="1"/>
          <p:nvPr/>
        </p:nvSpPr>
        <p:spPr>
          <a:xfrm flipH="1">
            <a:off x="6443980" y="2038985"/>
            <a:ext cx="2713355" cy="1753235"/>
          </a:xfrm>
          <a:prstGeom prst="rect">
            <a:avLst/>
          </a:prstGeom>
          <a:noFill/>
        </p:spPr>
        <p:txBody>
          <a:bodyPr wrap="square" rtlCol="0">
            <a:spAutoFit/>
          </a:bodyPr>
          <a:lstStyle/>
          <a:p>
            <a:pPr algn="l"/>
            <a:r>
              <a:rPr lang="en-US" altLang="zh-CN" sz="24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3.总结阶段</a:t>
            </a:r>
          </a:p>
          <a:p>
            <a:pPr algn="l"/>
            <a:r>
              <a:rPr lang="zh-CN" altLang="en-US"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（202</a:t>
            </a:r>
            <a:r>
              <a:rPr lang="en-US" altLang="zh-CN"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4</a:t>
            </a:r>
            <a:r>
              <a:rPr lang="zh-CN" altLang="en-US"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.7-202</a:t>
            </a:r>
            <a:r>
              <a:rPr lang="en-US" altLang="zh-CN"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4</a:t>
            </a:r>
            <a:r>
              <a:rPr lang="zh-CN" altLang="en-US" sz="2400" b="1" dirty="0">
                <a:solidFill>
                  <a:srgbClr val="FF0000"/>
                </a:solidFill>
                <a:latin typeface="Arial" panose="020B0604020202020204" pitchFamily="34" charset="0"/>
                <a:ea typeface="隶书" panose="02010509060101010101" pitchFamily="49" charset="-122"/>
                <a:cs typeface="Roboto Black" charset="0"/>
                <a:sym typeface="Arial" panose="020B0604020202020204" pitchFamily="34" charset="0"/>
              </a:rPr>
              <a:t>.10）</a:t>
            </a:r>
          </a:p>
          <a:p>
            <a:pPr algn="l"/>
            <a:r>
              <a:rPr lang="en-US" altLang="zh-CN"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召开总结交流会，</a:t>
            </a:r>
          </a:p>
          <a:p>
            <a:pPr algn="l"/>
            <a:r>
              <a:rPr lang="en-US" altLang="zh-CN"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形成课题研究报告，</a:t>
            </a:r>
          </a:p>
          <a:p>
            <a:pPr algn="l"/>
            <a:r>
              <a:rPr lang="en-US" altLang="zh-CN"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     </a:t>
            </a:r>
            <a:r>
              <a:rPr lang="zh-CN" altLang="en-US" sz="2000" b="1" dirty="0">
                <a:solidFill>
                  <a:schemeClr val="tx1">
                    <a:lumMod val="65000"/>
                    <a:lumOff val="35000"/>
                  </a:schemeClr>
                </a:solidFill>
                <a:latin typeface="Arial" panose="020B0604020202020204" pitchFamily="34" charset="0"/>
                <a:ea typeface="隶书" panose="02010509060101010101" pitchFamily="49" charset="-122"/>
                <a:cs typeface="Roboto Black" charset="0"/>
                <a:sym typeface="Arial" panose="020B0604020202020204" pitchFamily="34" charset="0"/>
              </a:rPr>
              <a:t>编制成果手册。</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250" fill="hold"/>
                                        <p:tgtEl>
                                          <p:spTgt spid="42"/>
                                        </p:tgtEl>
                                        <p:attrNameLst>
                                          <p:attrName>ppt_w</p:attrName>
                                        </p:attrNameLst>
                                      </p:cBhvr>
                                      <p:tavLst>
                                        <p:tav tm="0">
                                          <p:val>
                                            <p:fltVal val="0"/>
                                          </p:val>
                                        </p:tav>
                                        <p:tav tm="100000">
                                          <p:val>
                                            <p:strVal val="#ppt_w"/>
                                          </p:val>
                                        </p:tav>
                                      </p:tavLst>
                                    </p:anim>
                                    <p:anim calcmode="lin" valueType="num">
                                      <p:cBhvr>
                                        <p:cTn id="24" dur="250" fill="hold"/>
                                        <p:tgtEl>
                                          <p:spTgt spid="42"/>
                                        </p:tgtEl>
                                        <p:attrNameLst>
                                          <p:attrName>ppt_h</p:attrName>
                                        </p:attrNameLst>
                                      </p:cBhvr>
                                      <p:tavLst>
                                        <p:tav tm="0">
                                          <p:val>
                                            <p:fltVal val="0"/>
                                          </p:val>
                                        </p:tav>
                                        <p:tav tm="100000">
                                          <p:val>
                                            <p:strVal val="#ppt_h"/>
                                          </p:val>
                                        </p:tav>
                                      </p:tavLst>
                                    </p:anim>
                                    <p:animEffect transition="in" filter="fade">
                                      <p:cBhvr>
                                        <p:cTn id="25" dur="250"/>
                                        <p:tgtEl>
                                          <p:spTgt spid="4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250" fill="hold"/>
                                        <p:tgtEl>
                                          <p:spTgt spid="59"/>
                                        </p:tgtEl>
                                        <p:attrNameLst>
                                          <p:attrName>ppt_w</p:attrName>
                                        </p:attrNameLst>
                                      </p:cBhvr>
                                      <p:tavLst>
                                        <p:tav tm="0">
                                          <p:val>
                                            <p:fltVal val="0"/>
                                          </p:val>
                                        </p:tav>
                                        <p:tav tm="100000">
                                          <p:val>
                                            <p:strVal val="#ppt_w"/>
                                          </p:val>
                                        </p:tav>
                                      </p:tavLst>
                                    </p:anim>
                                    <p:anim calcmode="lin" valueType="num">
                                      <p:cBhvr>
                                        <p:cTn id="30" dur="250" fill="hold"/>
                                        <p:tgtEl>
                                          <p:spTgt spid="59"/>
                                        </p:tgtEl>
                                        <p:attrNameLst>
                                          <p:attrName>ppt_h</p:attrName>
                                        </p:attrNameLst>
                                      </p:cBhvr>
                                      <p:tavLst>
                                        <p:tav tm="0">
                                          <p:val>
                                            <p:fltVal val="0"/>
                                          </p:val>
                                        </p:tav>
                                        <p:tav tm="100000">
                                          <p:val>
                                            <p:strVal val="#ppt_h"/>
                                          </p:val>
                                        </p:tav>
                                      </p:tavLst>
                                    </p:anim>
                                    <p:animEffect transition="in" filter="fade">
                                      <p:cBhvr>
                                        <p:cTn id="31" dur="250"/>
                                        <p:tgtEl>
                                          <p:spTgt spid="59"/>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250" fill="hold"/>
                                        <p:tgtEl>
                                          <p:spTgt spid="45"/>
                                        </p:tgtEl>
                                        <p:attrNameLst>
                                          <p:attrName>ppt_w</p:attrName>
                                        </p:attrNameLst>
                                      </p:cBhvr>
                                      <p:tavLst>
                                        <p:tav tm="0">
                                          <p:val>
                                            <p:fltVal val="0"/>
                                          </p:val>
                                        </p:tav>
                                        <p:tav tm="100000">
                                          <p:val>
                                            <p:strVal val="#ppt_w"/>
                                          </p:val>
                                        </p:tav>
                                      </p:tavLst>
                                    </p:anim>
                                    <p:anim calcmode="lin" valueType="num">
                                      <p:cBhvr>
                                        <p:cTn id="48" dur="250" fill="hold"/>
                                        <p:tgtEl>
                                          <p:spTgt spid="45"/>
                                        </p:tgtEl>
                                        <p:attrNameLst>
                                          <p:attrName>ppt_h</p:attrName>
                                        </p:attrNameLst>
                                      </p:cBhvr>
                                      <p:tavLst>
                                        <p:tav tm="0">
                                          <p:val>
                                            <p:fltVal val="0"/>
                                          </p:val>
                                        </p:tav>
                                        <p:tav tm="100000">
                                          <p:val>
                                            <p:strVal val="#ppt_h"/>
                                          </p:val>
                                        </p:tav>
                                      </p:tavLst>
                                    </p:anim>
                                    <p:animEffect transition="in" filter="fade">
                                      <p:cBhvr>
                                        <p:cTn id="49" dur="250"/>
                                        <p:tgtEl>
                                          <p:spTgt spid="45"/>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250" fill="hold"/>
                                        <p:tgtEl>
                                          <p:spTgt spid="57"/>
                                        </p:tgtEl>
                                        <p:attrNameLst>
                                          <p:attrName>ppt_w</p:attrName>
                                        </p:attrNameLst>
                                      </p:cBhvr>
                                      <p:tavLst>
                                        <p:tav tm="0">
                                          <p:val>
                                            <p:fltVal val="0"/>
                                          </p:val>
                                        </p:tav>
                                        <p:tav tm="100000">
                                          <p:val>
                                            <p:strVal val="#ppt_w"/>
                                          </p:val>
                                        </p:tav>
                                      </p:tavLst>
                                    </p:anim>
                                    <p:anim calcmode="lin" valueType="num">
                                      <p:cBhvr>
                                        <p:cTn id="54" dur="250" fill="hold"/>
                                        <p:tgtEl>
                                          <p:spTgt spid="57"/>
                                        </p:tgtEl>
                                        <p:attrNameLst>
                                          <p:attrName>ppt_h</p:attrName>
                                        </p:attrNameLst>
                                      </p:cBhvr>
                                      <p:tavLst>
                                        <p:tav tm="0">
                                          <p:val>
                                            <p:fltVal val="0"/>
                                          </p:val>
                                        </p:tav>
                                        <p:tav tm="100000">
                                          <p:val>
                                            <p:strVal val="#ppt_h"/>
                                          </p:val>
                                        </p:tav>
                                      </p:tavLst>
                                    </p:anim>
                                    <p:animEffect transition="in" filter="fade">
                                      <p:cBhvr>
                                        <p:cTn id="55" dur="250"/>
                                        <p:tgtEl>
                                          <p:spTgt spid="57"/>
                                        </p:tgtEl>
                                      </p:cBhvr>
                                    </p:animEffect>
                                  </p:childTnLst>
                                </p:cTn>
                              </p:par>
                            </p:childTnLst>
                          </p:cTn>
                        </p:par>
                        <p:par>
                          <p:cTn id="56" fill="hold">
                            <p:stCondLst>
                              <p:cond delay="5000"/>
                            </p:stCondLst>
                            <p:childTnLst>
                              <p:par>
                                <p:cTn id="57" presetID="53"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childTnLst>
                          </p:cTn>
                        </p:par>
                        <p:par>
                          <p:cTn id="68" fill="hold">
                            <p:stCondLst>
                              <p:cond delay="6000"/>
                            </p:stCondLst>
                            <p:childTnLst>
                              <p:par>
                                <p:cTn id="69" presetID="53" presetClass="entr" presetSubtype="16"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250" fill="hold"/>
                                        <p:tgtEl>
                                          <p:spTgt spid="10"/>
                                        </p:tgtEl>
                                        <p:attrNameLst>
                                          <p:attrName>ppt_w</p:attrName>
                                        </p:attrNameLst>
                                      </p:cBhvr>
                                      <p:tavLst>
                                        <p:tav tm="0">
                                          <p:val>
                                            <p:fltVal val="0"/>
                                          </p:val>
                                        </p:tav>
                                        <p:tav tm="100000">
                                          <p:val>
                                            <p:strVal val="#ppt_w"/>
                                          </p:val>
                                        </p:tav>
                                      </p:tavLst>
                                    </p:anim>
                                    <p:anim calcmode="lin" valueType="num">
                                      <p:cBhvr>
                                        <p:cTn id="72" dur="250" fill="hold"/>
                                        <p:tgtEl>
                                          <p:spTgt spid="10"/>
                                        </p:tgtEl>
                                        <p:attrNameLst>
                                          <p:attrName>ppt_h</p:attrName>
                                        </p:attrNameLst>
                                      </p:cBhvr>
                                      <p:tavLst>
                                        <p:tav tm="0">
                                          <p:val>
                                            <p:fltVal val="0"/>
                                          </p:val>
                                        </p:tav>
                                        <p:tav tm="100000">
                                          <p:val>
                                            <p:strVal val="#ppt_h"/>
                                          </p:val>
                                        </p:tav>
                                      </p:tavLst>
                                    </p:anim>
                                    <p:animEffect transition="in" filter="fade">
                                      <p:cBhvr>
                                        <p:cTn id="73" dur="250"/>
                                        <p:tgtEl>
                                          <p:spTgt spid="10"/>
                                        </p:tgtEl>
                                      </p:cBhvr>
                                    </p:animEffect>
                                  </p:childTnLst>
                                </p:cTn>
                              </p:par>
                            </p:childTnLst>
                          </p:cTn>
                        </p:par>
                        <p:par>
                          <p:cTn id="74" fill="hold">
                            <p:stCondLst>
                              <p:cond delay="6500"/>
                            </p:stCondLst>
                            <p:childTnLst>
                              <p:par>
                                <p:cTn id="75" presetID="53" presetClass="entr" presetSubtype="16"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250" fill="hold"/>
                                        <p:tgtEl>
                                          <p:spTgt spid="13"/>
                                        </p:tgtEl>
                                        <p:attrNameLst>
                                          <p:attrName>ppt_w</p:attrName>
                                        </p:attrNameLst>
                                      </p:cBhvr>
                                      <p:tavLst>
                                        <p:tav tm="0">
                                          <p:val>
                                            <p:fltVal val="0"/>
                                          </p:val>
                                        </p:tav>
                                        <p:tav tm="100000">
                                          <p:val>
                                            <p:strVal val="#ppt_w"/>
                                          </p:val>
                                        </p:tav>
                                      </p:tavLst>
                                    </p:anim>
                                    <p:anim calcmode="lin" valueType="num">
                                      <p:cBhvr>
                                        <p:cTn id="78" dur="250" fill="hold"/>
                                        <p:tgtEl>
                                          <p:spTgt spid="13"/>
                                        </p:tgtEl>
                                        <p:attrNameLst>
                                          <p:attrName>ppt_h</p:attrName>
                                        </p:attrNameLst>
                                      </p:cBhvr>
                                      <p:tavLst>
                                        <p:tav tm="0">
                                          <p:val>
                                            <p:fltVal val="0"/>
                                          </p:val>
                                        </p:tav>
                                        <p:tav tm="100000">
                                          <p:val>
                                            <p:strVal val="#ppt_h"/>
                                          </p:val>
                                        </p:tav>
                                      </p:tavLst>
                                    </p:anim>
                                    <p:animEffect transition="in" filter="fade">
                                      <p:cBhvr>
                                        <p:cTn id="79" dur="250"/>
                                        <p:tgtEl>
                                          <p:spTgt spid="13"/>
                                        </p:tgtEl>
                                      </p:cBhvr>
                                    </p:animEffect>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7" grpId="0" bldLvl="0" animBg="1"/>
      <p:bldP spid="38" grpId="0" bldLvl="0" animBg="1"/>
      <p:bldP spid="41" grpId="0" bldLvl="0" animBg="1"/>
      <p:bldP spid="42" grpId="0" bldLvl="0" animBg="1"/>
      <p:bldP spid="45" grpId="0" bldLvl="0" animBg="1"/>
      <p:bldP spid="57" grpId="0" bldLvl="0" animBg="1"/>
      <p:bldP spid="59" grpId="0" bldLvl="0" animBg="1"/>
      <p:bldP spid="9" grpId="0"/>
      <p:bldP spid="10" grpId="0" bldLvl="0" animBg="1"/>
      <p:bldP spid="13" grpId="0" bldLvl="0" animBg="1"/>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g4ZjU4ZDNlNTllZTk4YzgwNTYyNWE1NjJjZWI2MTAifQ=="/>
  <p:tag name="KSO_WPP_MARK_KEY" val="1e1f8153-eb6e-4927-8b0e-05ab4b3a3ac9"/>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69,&quot;width&quot;:1923}"/>
</p:tagLst>
</file>

<file path=ppt/tags/tag23.xml><?xml version="1.0" encoding="utf-8"?>
<p:tagLst xmlns:a="http://schemas.openxmlformats.org/drawingml/2006/main" xmlns:r="http://schemas.openxmlformats.org/officeDocument/2006/relationships" xmlns:p="http://schemas.openxmlformats.org/presentationml/2006/main">
  <p:tag name="TIMING" val="|3.1"/>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62.3865280188386,&quot;width&quot;:2433.00042061131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62.3865280188386,&quot;width&quot;:2433.00042061131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22,&quot;width&quot;:2151}"/>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8,&quot;width&quot;:2627}"/>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8,&quot;width&quot;:206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3,&quot;width&quot;:4063}"/>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27,&quot;width&quot;:3180}"/>
</p:tagLst>
</file>

<file path=ppt/tags/tag31.xml><?xml version="1.0" encoding="utf-8"?>
<p:tagLst xmlns:a="http://schemas.openxmlformats.org/drawingml/2006/main" xmlns:r="http://schemas.openxmlformats.org/officeDocument/2006/relationships" xmlns:p="http://schemas.openxmlformats.org/presentationml/2006/main">
  <p:tag name="KSO_WM_UNIT_TABLE_BEAUTIFY" val="smartTable{96f11c98-a2b8-4590-9d69-75c0f1d8c644}"/>
</p:tagLst>
</file>

<file path=ppt/tags/tag32.xml><?xml version="1.0" encoding="utf-8"?>
<p:tagLst xmlns:a="http://schemas.openxmlformats.org/drawingml/2006/main" xmlns:r="http://schemas.openxmlformats.org/officeDocument/2006/relationships" xmlns:p="http://schemas.openxmlformats.org/presentationml/2006/main">
  <p:tag name="KSO_WM_UNIT_TABLE_BEAUTIFY" val="smartTable{aadc305e-892a-47b8-b032-9cf4e4d3330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14,&quot;width&quot;:3752}"/>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4040e079-a5b0-4705-b40f-e03ca3581881}"/>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520,&quot;width&quot;:4890}"/>
</p:tagLst>
</file>

<file path=ppt/tags/tag36.xml><?xml version="1.0" encoding="utf-8"?>
<p:tagLst xmlns:a="http://schemas.openxmlformats.org/drawingml/2006/main" xmlns:r="http://schemas.openxmlformats.org/officeDocument/2006/relationships" xmlns:p="http://schemas.openxmlformats.org/presentationml/2006/main">
  <p:tag name="TIMING" val="|3.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01">
      <a:dk1>
        <a:sysClr val="windowText" lastClr="000000"/>
      </a:dk1>
      <a:lt1>
        <a:sysClr val="window" lastClr="FFFFFF"/>
      </a:lt1>
      <a:dk2>
        <a:srgbClr val="7F7F7F"/>
      </a:dk2>
      <a:lt2>
        <a:srgbClr val="7F7F7F"/>
      </a:lt2>
      <a:accent1>
        <a:srgbClr val="C00002"/>
      </a:accent1>
      <a:accent2>
        <a:srgbClr val="C00002"/>
      </a:accent2>
      <a:accent3>
        <a:srgbClr val="C00002"/>
      </a:accent3>
      <a:accent4>
        <a:srgbClr val="C00002"/>
      </a:accent4>
      <a:accent5>
        <a:srgbClr val="808080"/>
      </a:accent5>
      <a:accent6>
        <a:srgbClr val="80808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49">
      <a:dk1>
        <a:srgbClr val="080808"/>
      </a:dk1>
      <a:lt1>
        <a:sysClr val="window" lastClr="FFFFFF"/>
      </a:lt1>
      <a:dk2>
        <a:srgbClr val="DE384A"/>
      </a:dk2>
      <a:lt2>
        <a:srgbClr val="B52029"/>
      </a:lt2>
      <a:accent1>
        <a:srgbClr val="5B9BD5"/>
      </a:accent1>
      <a:accent2>
        <a:srgbClr val="ED7D31"/>
      </a:accent2>
      <a:accent3>
        <a:srgbClr val="080808"/>
      </a:accent3>
      <a:accent4>
        <a:srgbClr val="FFC000"/>
      </a:accent4>
      <a:accent5>
        <a:srgbClr val="4472C4"/>
      </a:accent5>
      <a:accent6>
        <a:srgbClr val="70AD47"/>
      </a:accent6>
      <a:hlink>
        <a:srgbClr val="1F487E"/>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bg1"/>
            </a:gs>
            <a:gs pos="100000">
              <a:srgbClr val="DDDEDD"/>
            </a:gs>
          </a:gsLst>
          <a:lin ang="6000000" scaled="0"/>
          <a:tileRect/>
        </a:gradFill>
        <a:ln w="28575">
          <a:solidFill>
            <a:schemeClr val="bg1"/>
          </a:solidFill>
        </a:ln>
        <a:effectLst>
          <a:outerShdw blurRad="279400" dist="254000" dir="8100000" algn="tr"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主题​​">
  <a:themeElements>
    <a:clrScheme name="QQ12">
      <a:dk1>
        <a:sysClr val="windowText" lastClr="000000"/>
      </a:dk1>
      <a:lt1>
        <a:sysClr val="window" lastClr="FFFFFF"/>
      </a:lt1>
      <a:dk2>
        <a:srgbClr val="000000"/>
      </a:dk2>
      <a:lt2>
        <a:srgbClr val="F8F8F8"/>
      </a:lt2>
      <a:accent1>
        <a:srgbClr val="C00000"/>
      </a:accent1>
      <a:accent2>
        <a:srgbClr val="262626"/>
      </a:accent2>
      <a:accent3>
        <a:srgbClr val="3F3F3F"/>
      </a:accent3>
      <a:accent4>
        <a:srgbClr val="595959"/>
      </a:accent4>
      <a:accent5>
        <a:srgbClr val="7F7F7F"/>
      </a:accent5>
      <a:accent6>
        <a:srgbClr val="7F7F7F"/>
      </a:accent6>
      <a:hlink>
        <a:srgbClr val="A5A5A5"/>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2667</Words>
  <Application>Microsoft Office PowerPoint</Application>
  <PresentationFormat>全屏显示(16:9)</PresentationFormat>
  <Paragraphs>344</Paragraphs>
  <Slides>38</Slides>
  <Notes>38</Notes>
  <HiddenSlides>0</HiddenSlides>
  <MMClips>0</MMClips>
  <ScaleCrop>false</ScaleCrop>
  <HeadingPairs>
    <vt:vector size="6" baseType="variant">
      <vt:variant>
        <vt:lpstr>已用的字体</vt:lpstr>
      </vt:variant>
      <vt:variant>
        <vt:i4>18</vt:i4>
      </vt:variant>
      <vt:variant>
        <vt:lpstr>主题</vt:lpstr>
      </vt:variant>
      <vt:variant>
        <vt:i4>8</vt:i4>
      </vt:variant>
      <vt:variant>
        <vt:lpstr>幻灯片标题</vt:lpstr>
      </vt:variant>
      <vt:variant>
        <vt:i4>38</vt:i4>
      </vt:variant>
    </vt:vector>
  </HeadingPairs>
  <TitlesOfParts>
    <vt:vector size="64" baseType="lpstr">
      <vt:lpstr>Arial</vt:lpstr>
      <vt:lpstr>宋体</vt:lpstr>
      <vt:lpstr>Calibri</vt:lpstr>
      <vt:lpstr>微软雅黑</vt:lpstr>
      <vt:lpstr>Impact</vt:lpstr>
      <vt:lpstr>隶书</vt:lpstr>
      <vt:lpstr>华文黑体</vt:lpstr>
      <vt:lpstr>Palatino Linotype</vt:lpstr>
      <vt:lpstr>华文隶书</vt:lpstr>
      <vt:lpstr>楷体</vt:lpstr>
      <vt:lpstr>Roboto Black</vt:lpstr>
      <vt:lpstr>黑体</vt:lpstr>
      <vt:lpstr>Times New Roman</vt:lpstr>
      <vt:lpstr>华文新魏</vt:lpstr>
      <vt:lpstr>Courier New</vt:lpstr>
      <vt:lpstr>幼圆</vt:lpstr>
      <vt:lpstr>Century Gothic</vt:lpstr>
      <vt:lpstr>Arial Black</vt:lpstr>
      <vt:lpstr>Office 主题​​</vt:lpstr>
      <vt:lpstr>1_Office 主题​​</vt:lpstr>
      <vt:lpstr>主管人员</vt:lpstr>
      <vt:lpstr>Office 主题</vt:lpstr>
      <vt:lpstr>4_Office 主题​​</vt:lpstr>
      <vt:lpstr>6_Office 主题​​</vt:lpstr>
      <vt:lpstr>7_Office 主题​​</vt:lpstr>
      <vt:lpstr>8_Office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vector>
  </TitlesOfParts>
  <Company>CHENYING0907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CHENYING0907</dc:title>
  <dc:creator>CHENYING0907</dc:creator>
  <cp:lastModifiedBy>Administrator</cp:lastModifiedBy>
  <cp:revision>363</cp:revision>
  <dcterms:created xsi:type="dcterms:W3CDTF">2015-10-09T08:54:00Z</dcterms:created>
  <dcterms:modified xsi:type="dcterms:W3CDTF">2022-10-11T09:16:27Z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B7CDAB16738448E5A04901415F419CF6</vt:lpwstr>
  </property>
</Properties>
</file>