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9" r:id="rId3"/>
    <p:sldId id="265" r:id="rId4"/>
    <p:sldId id="303" r:id="rId5"/>
    <p:sldId id="305" r:id="rId6"/>
    <p:sldId id="260" r:id="rId7"/>
  </p:sldIdLst>
  <p:sldSz cx="12192000" cy="6858000"/>
  <p:notesSz cx="6858000" cy="9144000"/>
  <p:embeddedFontLst>
    <p:embeddedFont>
      <p:font typeface="汉仪字研欢乐宋简" panose="00020600040101010101" charset="-122"/>
      <p:regular r:id="rId14"/>
    </p:embeddedFont>
    <p:embeddedFont>
      <p:font typeface="微软雅黑" panose="020B0503020204020204" charset="-122"/>
      <p:regular r:id="rId15"/>
    </p:embeddedFont>
    <p:embeddedFont>
      <p:font typeface="等线" panose="02010600030101010101" charset="-122"/>
      <p:regular r:id="rId16"/>
    </p:embeddedFont>
    <p:embeddedFont>
      <p:font typeface="等线 Light" panose="02010600030101010101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  <p:embeddedFont>
      <p:font typeface="楷体" panose="02010609060101010101" charset="-122"/>
      <p:regular r:id="rId22"/>
    </p:embeddedFont>
  </p:embeddedFontLst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静" initials="静" lastIdx="3" clrIdx="0"/>
  <p:cmAuthor id="2" name="chenjing" initials="c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86348"/>
    <a:srgbClr val="EFB463"/>
    <a:srgbClr val="7B9E54"/>
    <a:srgbClr val="295892"/>
    <a:srgbClr val="FFDB70"/>
    <a:srgbClr val="AED6F6"/>
    <a:srgbClr val="E9B060"/>
    <a:srgbClr val="7C9E55"/>
    <a:srgbClr val="FFFB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font" Target="fonts/font9.fntdata"/><Relationship Id="rId21" Type="http://schemas.openxmlformats.org/officeDocument/2006/relationships/font" Target="fonts/font8.fntdata"/><Relationship Id="rId20" Type="http://schemas.openxmlformats.org/officeDocument/2006/relationships/font" Target="fonts/font7.fntdata"/><Relationship Id="rId2" Type="http://schemas.openxmlformats.org/officeDocument/2006/relationships/theme" Target="theme/theme1.xml"/><Relationship Id="rId19" Type="http://schemas.openxmlformats.org/officeDocument/2006/relationships/font" Target="fonts/font6.fntdata"/><Relationship Id="rId18" Type="http://schemas.openxmlformats.org/officeDocument/2006/relationships/font" Target="fonts/font5.fntdata"/><Relationship Id="rId17" Type="http://schemas.openxmlformats.org/officeDocument/2006/relationships/font" Target="fonts/font4.fntdata"/><Relationship Id="rId16" Type="http://schemas.openxmlformats.org/officeDocument/2006/relationships/font" Target="fonts/font3.fntdata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2777-E204-4C5B-9D2F-0D8778B96E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C342-84F0-4F5B-9950-C1A842BBE4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2777-E204-4C5B-9D2F-0D8778B96E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C342-84F0-4F5B-9950-C1A842BBE4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2777-E204-4C5B-9D2F-0D8778B96E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C342-84F0-4F5B-9950-C1A842BBE4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2777-E204-4C5B-9D2F-0D8778B96E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C342-84F0-4F5B-9950-C1A842BBE4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2777-E204-4C5B-9D2F-0D8778B96E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C342-84F0-4F5B-9950-C1A842BBE4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2777-E204-4C5B-9D2F-0D8778B96E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C342-84F0-4F5B-9950-C1A842BBE4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2777-E204-4C5B-9D2F-0D8778B96E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C342-84F0-4F5B-9950-C1A842BBE4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2777-E204-4C5B-9D2F-0D8778B96E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C342-84F0-4F5B-9950-C1A842BBE4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2777-E204-4C5B-9D2F-0D8778B96E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C342-84F0-4F5B-9950-C1A842BBE4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2777-E204-4C5B-9D2F-0D8778B96E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C342-84F0-4F5B-9950-C1A842BBE4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92777-E204-4C5B-9D2F-0D8778B96E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6C342-84F0-4F5B-9950-C1A842BBE4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92777-E204-4C5B-9D2F-0D8778B96E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6C342-84F0-4F5B-9950-C1A842BBE44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7" name="组合 16"/>
          <p:cNvGrpSpPr/>
          <p:nvPr/>
        </p:nvGrpSpPr>
        <p:grpSpPr>
          <a:xfrm>
            <a:off x="636270" y="1509395"/>
            <a:ext cx="11160125" cy="3440512"/>
            <a:chOff x="2444" y="2517"/>
            <a:chExt cx="12609" cy="5643"/>
          </a:xfrm>
        </p:grpSpPr>
        <p:sp>
          <p:nvSpPr>
            <p:cNvPr id="13" name="矩形 12"/>
            <p:cNvSpPr/>
            <p:nvPr/>
          </p:nvSpPr>
          <p:spPr>
            <a:xfrm>
              <a:off x="2444" y="3649"/>
              <a:ext cx="12609" cy="451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1" i="0" u="none" strike="noStrike" kern="1200" cap="none" spc="0" normalizeH="0" baseline="0" noProof="0" dirty="0">
                  <a:ln w="0"/>
                  <a:solidFill>
                    <a:srgbClr val="295892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字研欢乐宋简" panose="00020600040101010101" charset="-122"/>
                  <a:ea typeface="汉仪字研欢乐宋简" panose="00020600040101010101" charset="-122"/>
                  <a:cs typeface="微软雅黑" panose="020B0503020204020204" charset="-122"/>
                  <a:sym typeface="汉仪字研欢乐宋简" panose="00020600040101010101" charset="-122"/>
                </a:rPr>
                <a:t>聚焦评估指南，再研生活环境</a:t>
              </a:r>
              <a:endParaRPr kumimoji="0" lang="zh-CN" altLang="en-US" sz="9600" b="1" i="0" u="none" strike="noStrike" kern="1200" cap="none" spc="0" normalizeH="0" baseline="0" noProof="0" dirty="0">
                <a:ln w="0"/>
                <a:solidFill>
                  <a:srgbClr val="295892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字研欢乐宋简" panose="00020600040101010101" charset="-122"/>
                <a:ea typeface="汉仪字研欢乐宋简" panose="00020600040101010101" charset="-122"/>
                <a:cs typeface="微软雅黑" panose="020B0503020204020204" charset="-122"/>
                <a:sym typeface="汉仪字研欢乐宋简" panose="00020600040101010101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1" i="0" u="none" strike="noStrike" kern="1200" cap="none" spc="0" normalizeH="0" baseline="0" noProof="0" dirty="0">
                  <a:ln w="0"/>
                  <a:solidFill>
                    <a:srgbClr val="295892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字研欢乐宋简" panose="00020600040101010101" charset="-122"/>
                  <a:ea typeface="汉仪字研欢乐宋简" panose="00020600040101010101" charset="-122"/>
                  <a:cs typeface="微软雅黑" panose="020B0503020204020204" charset="-122"/>
                  <a:sym typeface="汉仪字研欢乐宋简" panose="00020600040101010101" charset="-122"/>
                </a:rPr>
                <a:t>           </a:t>
              </a:r>
              <a:r>
                <a:rPr kumimoji="0" lang="zh-CN" altLang="en-US" sz="4000" b="1" i="0" u="none" strike="noStrike" kern="1200" cap="none" spc="0" normalizeH="0" baseline="0" noProof="0" dirty="0">
                  <a:ln w="0"/>
                  <a:solidFill>
                    <a:srgbClr val="295892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字研欢乐宋简" panose="00020600040101010101" charset="-122"/>
                  <a:ea typeface="汉仪字研欢乐宋简" panose="00020600040101010101" charset="-122"/>
                  <a:cs typeface="微软雅黑" panose="020B0503020204020204" charset="-122"/>
                  <a:sym typeface="汉仪字研欢乐宋简" panose="00020600040101010101" charset="-122"/>
                </a:rPr>
                <a:t>—自主生活课题组第二次活动</a:t>
              </a:r>
              <a:endParaRPr kumimoji="0" lang="zh-CN" altLang="en-US" sz="4000" b="1" i="0" u="none" strike="noStrike" kern="1200" cap="none" spc="0" normalizeH="0" baseline="0" noProof="0" dirty="0">
                <a:ln w="0"/>
                <a:solidFill>
                  <a:srgbClr val="295892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字研欢乐宋简" panose="00020600040101010101" charset="-122"/>
                <a:ea typeface="汉仪字研欢乐宋简" panose="00020600040101010101" charset="-122"/>
                <a:cs typeface="微软雅黑" panose="020B0503020204020204" charset="-122"/>
                <a:sym typeface="汉仪字研欢乐宋简" panose="0002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021" y="2517"/>
              <a:ext cx="9335" cy="14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p>
              <a:pPr algn="dist"/>
              <a:endParaRPr lang="en-US" sz="4800" b="1">
                <a:solidFill>
                  <a:srgbClr val="295892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汉仪字研欢乐宋简" panose="00020600040101010101" charset="-122"/>
                <a:ea typeface="汉仪字研欢乐宋简" panose="00020600040101010101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55420" y="1725930"/>
            <a:ext cx="9787255" cy="190436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>
              <a:lnSpc>
                <a:spcPct val="15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班级教师对于生活服务站环境创设的反思。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endParaRPr lang="zh-CN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2.针对今天的游戏现场，谈自主生活站的游戏与环境创设的适宜性。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34135" y="826135"/>
            <a:ext cx="9017635" cy="106489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环节一：现场观摩，思环境创设适宜性。（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分钟）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38200" y="1299210"/>
            <a:ext cx="10988040" cy="116395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环节二:经验分享，谈环境创设思与行（ 20分钟）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>
                <a:latin typeface="楷体" panose="02010609060101010101" charset="-122"/>
                <a:ea typeface="楷体" panose="02010609060101010101" charset="-122"/>
              </a:rPr>
              <a:t>前期各班老师围绕“自主生活服务站的创设”，推进过程进行了思考，调整，接下来请于老师、陈老师分享她们班级的对该区域环境创设的思与行。</a:t>
            </a: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38200" y="1299210"/>
            <a:ext cx="10988040" cy="116395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环节三:游戏审议，理生活服务游戏集  20分钟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>
                <a:latin typeface="楷体" panose="02010609060101010101" charset="-122"/>
                <a:ea typeface="楷体" panose="02010609060101010101" charset="-122"/>
              </a:rPr>
              <a:t>前期通过分组，初步梳理了小中大的自主服务站游戏内容，今天我们针对上次的游戏进行再审议，看看游戏是否适宜，如何调整。</a:t>
            </a: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>
                <a:latin typeface="楷体" panose="02010609060101010101" charset="-122"/>
                <a:ea typeface="楷体" panose="02010609060101010101" charset="-122"/>
              </a:rPr>
              <a:t>1.自由说</a:t>
            </a: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>
                <a:latin typeface="楷体" panose="02010609060101010101" charset="-122"/>
                <a:ea typeface="楷体" panose="02010609060101010101" charset="-122"/>
              </a:rPr>
              <a:t>2.分组调整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（小班审议大班，大班审议中班，中班审议小班）</a:t>
            </a:r>
            <a:endParaRPr lang="zh-CN" altLang="zh-CN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7" name="组合 16"/>
          <p:cNvGrpSpPr/>
          <p:nvPr/>
        </p:nvGrpSpPr>
        <p:grpSpPr>
          <a:xfrm>
            <a:off x="2309532" y="1751330"/>
            <a:ext cx="7571701" cy="2231041"/>
            <a:chOff x="2444" y="2517"/>
            <a:chExt cx="12609" cy="3812"/>
          </a:xfrm>
        </p:grpSpPr>
        <p:sp>
          <p:nvSpPr>
            <p:cNvPr id="13" name="矩形 12"/>
            <p:cNvSpPr/>
            <p:nvPr/>
          </p:nvSpPr>
          <p:spPr>
            <a:xfrm>
              <a:off x="2444" y="3649"/>
              <a:ext cx="12609" cy="268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1" i="0" u="none" strike="noStrike" kern="1200" cap="none" spc="0" normalizeH="0" baseline="0" noProof="0" dirty="0">
                  <a:ln w="0"/>
                  <a:solidFill>
                    <a:srgbClr val="295892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字研欢乐宋简" panose="00020600040101010101" charset="-122"/>
                  <a:ea typeface="汉仪字研欢乐宋简" panose="00020600040101010101" charset="-122"/>
                  <a:cs typeface="微软雅黑" panose="020B0503020204020204" charset="-122"/>
                  <a:sym typeface="汉仪字研欢乐宋简" panose="00020600040101010101" charset="-122"/>
                </a:rPr>
                <a:t>感谢您的</a:t>
              </a:r>
              <a:r>
                <a:rPr kumimoji="0" lang="zh-CN" altLang="en-US" sz="9600" b="1" i="0" u="none" strike="noStrike" kern="1200" cap="none" spc="0" normalizeH="0" baseline="0" noProof="0" dirty="0">
                  <a:ln w="0"/>
                  <a:solidFill>
                    <a:srgbClr val="295892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字研欢乐宋简" panose="00020600040101010101" charset="-122"/>
                  <a:ea typeface="汉仪字研欢乐宋简" panose="00020600040101010101" charset="-122"/>
                  <a:cs typeface="微软雅黑" panose="020B0503020204020204" charset="-122"/>
                  <a:sym typeface="汉仪字研欢乐宋简" panose="00020600040101010101" charset="-122"/>
                </a:rPr>
                <a:t>观看</a:t>
              </a:r>
              <a:endParaRPr kumimoji="0" lang="zh-CN" altLang="en-US" sz="9600" b="1" i="0" u="none" strike="noStrike" kern="1200" cap="none" spc="0" normalizeH="0" baseline="0" noProof="0" dirty="0">
                <a:ln w="0"/>
                <a:solidFill>
                  <a:srgbClr val="295892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字研欢乐宋简" panose="00020600040101010101" charset="-122"/>
                <a:ea typeface="汉仪字研欢乐宋简" panose="00020600040101010101" charset="-122"/>
                <a:cs typeface="微软雅黑" panose="020B0503020204020204" charset="-122"/>
                <a:sym typeface="汉仪字研欢乐宋简" panose="0002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021" y="2517"/>
              <a:ext cx="9335" cy="14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p>
              <a:pPr algn="dist"/>
              <a:r>
                <a:rPr lang="en-US" sz="4800" b="1">
                  <a:solidFill>
                    <a:srgbClr val="295892"/>
                  </a:solidFill>
                  <a:effectLst>
                    <a:outerShdw blurRad="38100" dist="19050" dir="2700000" algn="tl" rotWithShape="0">
                      <a:sysClr val="windowText" lastClr="000000">
                        <a:alpha val="40000"/>
                      </a:sysClr>
                    </a:outerShdw>
                  </a:effectLst>
                  <a:latin typeface="汉仪字研欢乐宋简" panose="00020600040101010101" charset="-122"/>
                  <a:ea typeface="汉仪字研欢乐宋简" panose="00020600040101010101" charset="-122"/>
                </a:rPr>
                <a:t>“THANK YOU”</a:t>
              </a:r>
              <a:endParaRPr lang="en-US" sz="4800" b="1">
                <a:solidFill>
                  <a:srgbClr val="295892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汉仪字研欢乐宋简" panose="00020600040101010101" charset="-122"/>
                <a:ea typeface="汉仪字研欢乐宋简" panose="00020600040101010101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a9f5f4e0-451f-4fc6-b130-ab608adcf0fb"/>
  <p:tag name="COMMONDATA" val="eyJjb3VudCI6NSwiaGRpZCI6IjgwMWI4ZDk3MWViZjA2OWZiNGZjYjE1ZDAxMjEzZWNiIiwidXNlckNvdW50Ijo1fQ=="/>
  <p:tag name="commondata" val="eyJjb3VudCI6NiwiaGRpZCI6IjgwMWI4ZDk3MWViZjA2OWZiNGZjYjE1ZDAxMjEzZWNiIiwidXNlckNvdW50Ijo2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332</Words>
  <Application>WPS 演示</Application>
  <PresentationFormat>宽屏</PresentationFormat>
  <Paragraphs>22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6" baseType="lpstr">
      <vt:lpstr>Arial</vt:lpstr>
      <vt:lpstr>宋体</vt:lpstr>
      <vt:lpstr>Wingdings</vt:lpstr>
      <vt:lpstr>汉仪字研欢乐宋简</vt:lpstr>
      <vt:lpstr>微软雅黑</vt:lpstr>
      <vt:lpstr>方正公文黑体</vt:lpstr>
      <vt:lpstr>汉仪综艺体简</vt:lpstr>
      <vt:lpstr>等线</vt:lpstr>
      <vt:lpstr>汉仪粗简黑简</vt:lpstr>
      <vt:lpstr>Microsoft YaHei Bold</vt:lpstr>
      <vt:lpstr>思源黑体 CN Bold</vt:lpstr>
      <vt:lpstr>Arial Unicode MS</vt:lpstr>
      <vt:lpstr>等线 Light</vt:lpstr>
      <vt:lpstr>Calibri</vt:lpstr>
      <vt:lpstr>Calibri Light</vt:lpstr>
      <vt:lpstr>黑体</vt:lpstr>
      <vt:lpstr>方正楷体_GBK</vt:lpstr>
      <vt:lpstr>楷体</vt:lpstr>
      <vt:lpstr>金山云技术体</vt:lpstr>
      <vt:lpstr>仿宋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160</cp:revision>
  <dcterms:created xsi:type="dcterms:W3CDTF">2019-06-19T02:08:00Z</dcterms:created>
  <dcterms:modified xsi:type="dcterms:W3CDTF">2023-11-13T01:48:06Z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26EC3A51082846BBA7776D1DBF1D7A31_13</vt:lpwstr>
  </property>
  <property fmtid="{D5CDD505-2E9C-101B-9397-08002B2CF9AE}" pid="4" name="KSOTemplateUUID">
    <vt:lpwstr>v1.0_mb_6W75Eh+yFWR2954WJzDerQ==</vt:lpwstr>
  </property>
</Properties>
</file>