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424" r:id="rId3"/>
    <p:sldId id="396" r:id="rId4"/>
    <p:sldId id="397" r:id="rId5"/>
    <p:sldId id="398" r:id="rId6"/>
    <p:sldId id="266" r:id="rId7"/>
    <p:sldId id="367" r:id="rId8"/>
    <p:sldId id="368" r:id="rId10"/>
    <p:sldId id="361" r:id="rId11"/>
    <p:sldId id="269" r:id="rId12"/>
    <p:sldId id="271" r:id="rId13"/>
    <p:sldId id="272" r:id="rId14"/>
    <p:sldId id="310" r:id="rId15"/>
    <p:sldId id="335" r:id="rId16"/>
    <p:sldId id="336" r:id="rId17"/>
    <p:sldId id="275" r:id="rId18"/>
    <p:sldId id="358" r:id="rId19"/>
    <p:sldId id="372" r:id="rId20"/>
    <p:sldId id="284" r:id="rId21"/>
    <p:sldId id="285" r:id="rId22"/>
    <p:sldId id="359" r:id="rId23"/>
    <p:sldId id="313" r:id="rId24"/>
    <p:sldId id="260" r:id="rId25"/>
    <p:sldId id="314" r:id="rId26"/>
    <p:sldId id="278" r:id="rId27"/>
    <p:sldId id="454" r:id="rId28"/>
    <p:sldId id="455" r:id="rId29"/>
    <p:sldId id="453" r:id="rId30"/>
    <p:sldId id="362" r:id="rId31"/>
    <p:sldId id="399" r:id="rId32"/>
    <p:sldId id="370" r:id="rId33"/>
    <p:sldId id="258" r:id="rId34"/>
    <p:sldId id="290" r:id="rId35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3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3"/>
        <p:guide pos="385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38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3" Type="http://schemas.openxmlformats.org/officeDocument/2006/relationships/image" Target="../media/image11.jpeg"/><Relationship Id="rId2" Type="http://schemas.openxmlformats.org/officeDocument/2006/relationships/tags" Target="../tags/tag79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9.xml"/><Relationship Id="rId4" Type="http://schemas.openxmlformats.org/officeDocument/2006/relationships/image" Target="../media/image14.jpeg"/><Relationship Id="rId3" Type="http://schemas.openxmlformats.org/officeDocument/2006/relationships/tags" Target="../tags/tag88.xml"/><Relationship Id="rId2" Type="http://schemas.openxmlformats.org/officeDocument/2006/relationships/image" Target="../media/image13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91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tags" Target="../tags/tag90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tags" Target="../tags/tag92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6.xml"/><Relationship Id="rId7" Type="http://schemas.openxmlformats.org/officeDocument/2006/relationships/image" Target="../media/image17.jpeg"/><Relationship Id="rId6" Type="http://schemas.openxmlformats.org/officeDocument/2006/relationships/tags" Target="../tags/tag95.xml"/><Relationship Id="rId5" Type="http://schemas.openxmlformats.org/officeDocument/2006/relationships/image" Target="../media/image1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tags" Target="../tags/tag94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9.xml"/><Relationship Id="rId7" Type="http://schemas.openxmlformats.org/officeDocument/2006/relationships/image" Target="../media/image17.jpeg"/><Relationship Id="rId6" Type="http://schemas.openxmlformats.org/officeDocument/2006/relationships/tags" Target="../tags/tag98.xml"/><Relationship Id="rId5" Type="http://schemas.openxmlformats.org/officeDocument/2006/relationships/image" Target="../media/image16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tags" Target="../tags/tag9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10.xml"/><Relationship Id="rId12" Type="http://schemas.openxmlformats.org/officeDocument/2006/relationships/image" Target="../media/image18.jpeg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5.xml"/><Relationship Id="rId4" Type="http://schemas.openxmlformats.org/officeDocument/2006/relationships/image" Target="../media/image20.png"/><Relationship Id="rId3" Type="http://schemas.openxmlformats.org/officeDocument/2006/relationships/tags" Target="../tags/tag114.xml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7.xml"/><Relationship Id="rId4" Type="http://schemas.openxmlformats.org/officeDocument/2006/relationships/image" Target="../media/image22.jpeg"/><Relationship Id="rId3" Type="http://schemas.openxmlformats.org/officeDocument/2006/relationships/tags" Target="../tags/tag116.xml"/><Relationship Id="rId2" Type="http://schemas.openxmlformats.org/officeDocument/2006/relationships/image" Target="../media/image21.jpe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9.xml"/><Relationship Id="rId4" Type="http://schemas.openxmlformats.org/officeDocument/2006/relationships/image" Target="../media/image24.jpeg"/><Relationship Id="rId3" Type="http://schemas.openxmlformats.org/officeDocument/2006/relationships/tags" Target="../tags/tag118.xml"/><Relationship Id="rId2" Type="http://schemas.openxmlformats.org/officeDocument/2006/relationships/image" Target="../media/image23.png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0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6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7.xml"/><Relationship Id="rId5" Type="http://schemas.openxmlformats.org/officeDocument/2006/relationships/image" Target="../media/image3.png"/><Relationship Id="rId4" Type="http://schemas.openxmlformats.org/officeDocument/2006/relationships/tags" Target="../tags/tag66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5.xml"/><Relationship Id="rId5" Type="http://schemas.openxmlformats.org/officeDocument/2006/relationships/image" Target="../media/image12.jpeg"/><Relationship Id="rId4" Type="http://schemas.openxmlformats.org/officeDocument/2006/relationships/tags" Target="../tags/tag74.xml"/><Relationship Id="rId3" Type="http://schemas.openxmlformats.org/officeDocument/2006/relationships/image" Target="../media/image11.jpeg"/><Relationship Id="rId2" Type="http://schemas.openxmlformats.org/officeDocument/2006/relationships/tags" Target="../tags/tag73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8.xml"/><Relationship Id="rId4" Type="http://schemas.openxmlformats.org/officeDocument/2006/relationships/image" Target="../media/image12.jpe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4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56480" y="1350645"/>
            <a:ext cx="6388100" cy="3938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共工：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水神共工长相奇特，人面蛇身，头发披散，性格暴烈，管辖着大地之上百分之七十的水域。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descr="QQ图片202310191033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4680"/>
          <a:stretch>
            <a:fillRect/>
          </a:stretch>
        </p:blipFill>
        <p:spPr>
          <a:xfrm>
            <a:off x="622935" y="1162050"/>
            <a:ext cx="3931920" cy="4149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23180" y="2347595"/>
            <a:ext cx="6197600" cy="2170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相貌怪异，也是人面蛇身，通体青色，生有九个脑袋，这些脑袋能够同时吃东西。</a:t>
            </a:r>
            <a:endParaRPr lang="en-US" altLang="zh-CN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81600" y="164084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相柳：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58545" y="1167765"/>
            <a:ext cx="9373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根据文字介绍，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抓住特点，结合想象，在空白处为相柳绘制插图。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矩形 2"/>
          <p:cNvSpPr/>
          <p:nvPr>
            <p:custDataLst>
              <p:tags r:id="rId2"/>
            </p:custDataLst>
          </p:nvPr>
        </p:nvSpPr>
        <p:spPr>
          <a:xfrm>
            <a:off x="1179195" y="2494280"/>
            <a:ext cx="9753600" cy="3576320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89585" y="261620"/>
            <a:ext cx="3481070" cy="77851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学习任务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一：</a:t>
            </a: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367020" y="2667635"/>
            <a:ext cx="570801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相柳：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相貌怪异，也是人面蛇身，通体青色，生有九个脑袋，这些脑袋能够同时吃东西。</a:t>
            </a:r>
            <a:endParaRPr lang="en-US" altLang="zh-CN" sz="40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精卫填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0520" y="0"/>
            <a:ext cx="3999865" cy="6858000"/>
          </a:xfrm>
          <a:prstGeom prst="rect">
            <a:avLst/>
          </a:prstGeom>
        </p:spPr>
      </p:pic>
      <p:pic>
        <p:nvPicPr>
          <p:cNvPr id="4" name="图片 3" descr="contents_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0520" cy="6858000"/>
          </a:xfrm>
          <a:prstGeom prst="rect">
            <a:avLst/>
          </a:prstGeom>
        </p:spPr>
      </p:pic>
      <p:pic>
        <p:nvPicPr>
          <p:cNvPr id="5" name="图片 4" descr="女娲补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820" y="0"/>
            <a:ext cx="436118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31016214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41090" cy="6858000"/>
          </a:xfrm>
          <a:prstGeom prst="rect">
            <a:avLst/>
          </a:prstGeom>
        </p:spPr>
      </p:pic>
      <p:pic>
        <p:nvPicPr>
          <p:cNvPr id="3" name="图片 2" descr="QQ图片202310162146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90" y="0"/>
            <a:ext cx="4363720" cy="6858000"/>
          </a:xfrm>
          <a:prstGeom prst="rect">
            <a:avLst/>
          </a:prstGeom>
        </p:spPr>
      </p:pic>
      <p:pic>
        <p:nvPicPr>
          <p:cNvPr id="4" name="图片 3" descr="QQ图片202310162146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175" y="0"/>
            <a:ext cx="418782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31016222429"/>
          <p:cNvPicPr>
            <a:picLocks noChangeAspect="1"/>
          </p:cNvPicPr>
          <p:nvPr/>
        </p:nvPicPr>
        <p:blipFill>
          <a:blip r:embed="rId2"/>
          <a:srcRect l="29896" t="6866" r="5059" b="6028"/>
          <a:stretch>
            <a:fillRect/>
          </a:stretch>
        </p:blipFill>
        <p:spPr>
          <a:xfrm>
            <a:off x="4558030" y="866140"/>
            <a:ext cx="6715125" cy="5060950"/>
          </a:xfrm>
          <a:prstGeom prst="rect">
            <a:avLst/>
          </a:prstGeom>
        </p:spPr>
      </p:pic>
      <p:pic>
        <p:nvPicPr>
          <p:cNvPr id="3" name="图片 2" descr="QQ图片2023101622195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6806"/>
          <a:stretch>
            <a:fillRect/>
          </a:stretch>
        </p:blipFill>
        <p:spPr>
          <a:xfrm>
            <a:off x="572770" y="969010"/>
            <a:ext cx="3687445" cy="4630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0725" y="56762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炎帝（神农）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图片2023101622195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6806"/>
          <a:stretch>
            <a:fillRect/>
          </a:stretch>
        </p:blipFill>
        <p:spPr>
          <a:xfrm>
            <a:off x="572770" y="969010"/>
            <a:ext cx="3687445" cy="4630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0725" y="56762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炎帝（神农）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 descr="QQ图片20231019105958"/>
          <p:cNvPicPr>
            <a:picLocks noChangeAspect="1"/>
          </p:cNvPicPr>
          <p:nvPr/>
        </p:nvPicPr>
        <p:blipFill>
          <a:blip r:embed="rId4"/>
          <a:srcRect l="4884" t="12037" r="5764" b="73241"/>
          <a:stretch>
            <a:fillRect/>
          </a:stretch>
        </p:blipFill>
        <p:spPr>
          <a:xfrm>
            <a:off x="4537075" y="1602740"/>
            <a:ext cx="7005955" cy="35261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45465" y="166370"/>
            <a:ext cx="4341495" cy="77851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听故事，猜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情节</a:t>
            </a: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8610" y="2266315"/>
            <a:ext cx="58019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猜一猜：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伏羲给白龟送鱼了吗？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故事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465" y="4288790"/>
            <a:ext cx="495300" cy="495300"/>
          </a:xfrm>
          <a:prstGeom prst="rect">
            <a:avLst/>
          </a:prstGeom>
        </p:spPr>
      </p:pic>
      <p:pic>
        <p:nvPicPr>
          <p:cNvPr id="5" name="图片 4" descr="QQ图片20231019134514"/>
          <p:cNvPicPr>
            <a:picLocks noChangeAspect="1"/>
          </p:cNvPicPr>
          <p:nvPr/>
        </p:nvPicPr>
        <p:blipFill>
          <a:blip r:embed="rId6"/>
          <a:srcRect b="10133"/>
          <a:stretch>
            <a:fillRect/>
          </a:stretch>
        </p:blipFill>
        <p:spPr>
          <a:xfrm>
            <a:off x="5702935" y="277495"/>
            <a:ext cx="5733415" cy="61861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30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08610" y="73660"/>
            <a:ext cx="4341495" cy="77851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听故事，猜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情节</a:t>
            </a: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4850" y="1983740"/>
            <a:ext cx="980249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猜一猜：</a:t>
            </a:r>
            <a:endParaRPr lang="zh-CN" altLang="en-US" sz="4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被吞进肚子后发生</a:t>
            </a:r>
            <a:endParaRPr lang="zh-CN" altLang="en-US" sz="4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了什么？</a:t>
            </a:r>
            <a:endParaRPr lang="zh-CN" altLang="en-US" sz="4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故事2_mix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315" y="4641215"/>
            <a:ext cx="495300" cy="495300"/>
          </a:xfrm>
          <a:prstGeom prst="rect">
            <a:avLst/>
          </a:prstGeom>
        </p:spPr>
      </p:pic>
      <p:pic>
        <p:nvPicPr>
          <p:cNvPr id="5" name="图片 4" descr="QQ图片202310191345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10133"/>
          <a:stretch>
            <a:fillRect/>
          </a:stretch>
        </p:blipFill>
        <p:spPr>
          <a:xfrm>
            <a:off x="5702935" y="277495"/>
            <a:ext cx="5733415" cy="61861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9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08610" y="73660"/>
            <a:ext cx="4341495" cy="77851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听故事，猜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情节</a:t>
            </a: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0695" y="2483485"/>
            <a:ext cx="1058418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猜一猜：</a:t>
            </a:r>
            <a:endParaRPr lang="zh-CN" altLang="en-US" sz="4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最终，伏羲和女娲的</a:t>
            </a:r>
            <a:endParaRPr lang="zh-CN" altLang="en-US" sz="4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结局如何呢？</a:t>
            </a:r>
            <a:endParaRPr lang="zh-CN" altLang="en-US" sz="4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故事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775" y="4792345"/>
            <a:ext cx="495300" cy="495300"/>
          </a:xfrm>
          <a:prstGeom prst="rect">
            <a:avLst/>
          </a:prstGeom>
        </p:spPr>
      </p:pic>
      <p:pic>
        <p:nvPicPr>
          <p:cNvPr id="5" name="图片 4" descr="QQ图片202310191345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10133"/>
          <a:stretch>
            <a:fillRect/>
          </a:stretch>
        </p:blipFill>
        <p:spPr>
          <a:xfrm>
            <a:off x="5702935" y="277495"/>
            <a:ext cx="5733415" cy="61861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8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760" y="1085850"/>
            <a:ext cx="7639685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姓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名：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职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位：降魔先锋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职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责：降妖伏魔、天兵统帅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父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母：托塔李天王、殷夫人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法术技能：三头六臂九眼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法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宝：乾坤圈、混天绫、风火轮、风火枪等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42835" y="890270"/>
            <a:ext cx="4673600" cy="508889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600">
                <a:solidFill>
                  <a:schemeClr val="tx1"/>
                </a:solidFill>
              </a:rPr>
              <a:t> </a:t>
            </a:r>
            <a:r>
              <a:rPr lang="zh-CN" altLang="en-US" sz="16600">
                <a:solidFill>
                  <a:schemeClr val="tx1"/>
                </a:solidFill>
              </a:rPr>
              <a:t>？</a:t>
            </a:r>
            <a:endParaRPr lang="zh-CN" altLang="en-US" sz="1660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424940" y="695325"/>
            <a:ext cx="1479550" cy="8108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78610" y="767080"/>
            <a:ext cx="1437640" cy="1088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起因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2"/>
            </p:custDataLst>
          </p:nvPr>
        </p:nvSpPr>
        <p:spPr>
          <a:xfrm>
            <a:off x="5056505" y="695325"/>
            <a:ext cx="1479550" cy="8108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8793480" y="695325"/>
            <a:ext cx="1479550" cy="8108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206625" y="1506220"/>
            <a:ext cx="635" cy="6711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 flipV="1">
            <a:off x="9563735" y="1506220"/>
            <a:ext cx="635" cy="6711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4881245" y="1529080"/>
            <a:ext cx="678815" cy="5607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120130" y="1529080"/>
            <a:ext cx="833755" cy="5454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3765550" y="2089785"/>
            <a:ext cx="2088515" cy="689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6018530" y="2058670"/>
            <a:ext cx="2108835" cy="689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>
            <p:custDataLst>
              <p:tags r:id="rId6"/>
            </p:custDataLst>
          </p:nvPr>
        </p:nvSpPr>
        <p:spPr>
          <a:xfrm>
            <a:off x="706755" y="2074545"/>
            <a:ext cx="2961640" cy="689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>
            <p:custDataLst>
              <p:tags r:id="rId7"/>
            </p:custDataLst>
          </p:nvPr>
        </p:nvSpPr>
        <p:spPr>
          <a:xfrm>
            <a:off x="8251190" y="2035810"/>
            <a:ext cx="2757170" cy="689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5198745" y="776605"/>
            <a:ext cx="1437640" cy="1088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经过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8915400" y="786765"/>
            <a:ext cx="1437640" cy="1078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结果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0" name="直接连接符 19"/>
          <p:cNvCxnSpPr>
            <a:endCxn id="7" idx="1"/>
          </p:cNvCxnSpPr>
          <p:nvPr/>
        </p:nvCxnSpPr>
        <p:spPr>
          <a:xfrm flipV="1">
            <a:off x="2941955" y="1101090"/>
            <a:ext cx="2114550" cy="374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endCxn id="8" idx="1"/>
          </p:cNvCxnSpPr>
          <p:nvPr>
            <p:custDataLst>
              <p:tags r:id="rId10"/>
            </p:custDataLst>
          </p:nvPr>
        </p:nvCxnSpPr>
        <p:spPr>
          <a:xfrm>
            <a:off x="6607175" y="1101090"/>
            <a:ext cx="2186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 descr="QQ图片202310190019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4135" t="13918" r="3974" b="17774"/>
          <a:stretch>
            <a:fillRect/>
          </a:stretch>
        </p:blipFill>
        <p:spPr>
          <a:xfrm>
            <a:off x="1279525" y="3119120"/>
            <a:ext cx="9453245" cy="32264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5185" y="695325"/>
            <a:ext cx="11038840" cy="1682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小组合作：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读一读《精卫填海》的故事；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说一说故事的起因、经过、结果；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选择喜欢的导图形式加上小标题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画一画情节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图。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89585" y="17780"/>
            <a:ext cx="3481070" cy="77851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学习任务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二：</a:t>
            </a: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圆角矩形 13"/>
          <p:cNvSpPr/>
          <p:nvPr>
            <p:custDataLst>
              <p:tags r:id="rId3"/>
            </p:custDataLst>
          </p:nvPr>
        </p:nvSpPr>
        <p:spPr>
          <a:xfrm>
            <a:off x="688340" y="2265045"/>
            <a:ext cx="10591800" cy="4105275"/>
          </a:xfrm>
          <a:prstGeom prst="roundRect">
            <a:avLst/>
          </a:prstGeom>
          <a:ln w="31750" cmpd="sng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4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310162247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0"/>
            <a:ext cx="5659755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21660" y="4817745"/>
            <a:ext cx="2425700" cy="1666875"/>
          </a:xfrm>
          <a:prstGeom prst="rect">
            <a:avLst/>
          </a:prstGeom>
          <a:ln w="53975" cmpd="sng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QQ图片2023101622465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56325" y="0"/>
            <a:ext cx="588772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35445" y="2454275"/>
            <a:ext cx="1811655" cy="252095"/>
          </a:xfrm>
          <a:prstGeom prst="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4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神话是一个民族文明"/>
          <p:cNvPicPr>
            <a:picLocks noChangeAspect="1"/>
          </p:cNvPicPr>
          <p:nvPr/>
        </p:nvPicPr>
        <p:blipFill>
          <a:blip r:embed="rId2"/>
          <a:srcRect l="-2830" t="-9202" r="5920" b="31097"/>
          <a:stretch>
            <a:fillRect/>
          </a:stretch>
        </p:blipFill>
        <p:spPr>
          <a:xfrm>
            <a:off x="5501005" y="-880110"/>
            <a:ext cx="6623685" cy="7666990"/>
          </a:xfrm>
          <a:prstGeom prst="rect">
            <a:avLst/>
          </a:prstGeom>
        </p:spPr>
      </p:pic>
      <p:pic>
        <p:nvPicPr>
          <p:cNvPr id="3" name="图片 2" descr="QQ图片202310162253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3792" t="4760" r="13635" b="5115"/>
          <a:stretch>
            <a:fillRect/>
          </a:stretch>
        </p:blipFill>
        <p:spPr>
          <a:xfrm>
            <a:off x="249555" y="-635"/>
            <a:ext cx="5330825" cy="68586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QQ图片20231017222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05" y="0"/>
            <a:ext cx="5374640" cy="6858000"/>
          </a:xfrm>
          <a:prstGeom prst="rect">
            <a:avLst/>
          </a:prstGeom>
        </p:spPr>
      </p:pic>
      <p:pic>
        <p:nvPicPr>
          <p:cNvPr id="2" name="图片 1" descr="QQ图片2023101622534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08040" y="0"/>
            <a:ext cx="6172835" cy="69056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69010" y="5962650"/>
            <a:ext cx="1811655" cy="252095"/>
          </a:xfrm>
          <a:prstGeom prst="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精卫填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0520" y="0"/>
            <a:ext cx="3999865" cy="6858000"/>
          </a:xfrm>
          <a:prstGeom prst="rect">
            <a:avLst/>
          </a:prstGeom>
        </p:spPr>
      </p:pic>
      <p:pic>
        <p:nvPicPr>
          <p:cNvPr id="4" name="图片 3" descr="contents_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0520" cy="6858000"/>
          </a:xfrm>
          <a:prstGeom prst="rect">
            <a:avLst/>
          </a:prstGeom>
        </p:spPr>
      </p:pic>
      <p:pic>
        <p:nvPicPr>
          <p:cNvPr id="5" name="图片 4" descr="女娲补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820" y="0"/>
            <a:ext cx="436118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22440" y="3055620"/>
            <a:ext cx="406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44</a:t>
            </a:r>
            <a:endParaRPr lang="en-US" altLang="zh-CN" sz="96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31016214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41090" cy="6858000"/>
          </a:xfrm>
          <a:prstGeom prst="rect">
            <a:avLst/>
          </a:prstGeom>
        </p:spPr>
      </p:pic>
      <p:pic>
        <p:nvPicPr>
          <p:cNvPr id="3" name="图片 2" descr="QQ图片202310162146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90" y="0"/>
            <a:ext cx="4363720" cy="6858000"/>
          </a:xfrm>
          <a:prstGeom prst="rect">
            <a:avLst/>
          </a:prstGeom>
        </p:spPr>
      </p:pic>
      <p:pic>
        <p:nvPicPr>
          <p:cNvPr id="4" name="图片 3" descr="QQ图片202310162146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175" y="0"/>
            <a:ext cx="418782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4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6980" y="617855"/>
            <a:ext cx="10687685" cy="1600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《中国古代神话》阅读计划表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2"/>
            </p:custDataLst>
          </p:nvPr>
        </p:nvGraphicFramePr>
        <p:xfrm>
          <a:off x="869950" y="1583055"/>
          <a:ext cx="9923780" cy="518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785"/>
                <a:gridCol w="2609215"/>
                <a:gridCol w="4843780"/>
              </a:tblGrid>
              <a:tr h="81724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1788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0934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1724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1788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1724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85215" y="161163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accent3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阅读时间</a:t>
            </a:r>
            <a:endParaRPr lang="zh-CN" altLang="en-US" sz="4000">
              <a:solidFill>
                <a:schemeClr val="accent3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409950" y="1611630"/>
            <a:ext cx="2623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accent3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阅读内容</a:t>
            </a:r>
            <a:endParaRPr lang="zh-CN" altLang="en-US" sz="4000">
              <a:solidFill>
                <a:schemeClr val="accent3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精卫填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0520" y="0"/>
            <a:ext cx="3999865" cy="6858000"/>
          </a:xfrm>
          <a:prstGeom prst="rect">
            <a:avLst/>
          </a:prstGeom>
        </p:spPr>
      </p:pic>
      <p:pic>
        <p:nvPicPr>
          <p:cNvPr id="4" name="图片 3" descr="contents_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0520" cy="6858000"/>
          </a:xfrm>
          <a:prstGeom prst="rect">
            <a:avLst/>
          </a:prstGeom>
        </p:spPr>
      </p:pic>
      <p:pic>
        <p:nvPicPr>
          <p:cNvPr id="5" name="图片 4" descr="女娲补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820" y="0"/>
            <a:ext cx="436118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22440" y="3055620"/>
            <a:ext cx="406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44</a:t>
            </a:r>
            <a:endParaRPr lang="en-US" altLang="zh-CN" sz="96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31016214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41090" cy="6858000"/>
          </a:xfrm>
          <a:prstGeom prst="rect">
            <a:avLst/>
          </a:prstGeom>
        </p:spPr>
      </p:pic>
      <p:pic>
        <p:nvPicPr>
          <p:cNvPr id="3" name="图片 2" descr="QQ图片202310162146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90" y="0"/>
            <a:ext cx="4363720" cy="6858000"/>
          </a:xfrm>
          <a:prstGeom prst="rect">
            <a:avLst/>
          </a:prstGeom>
        </p:spPr>
      </p:pic>
      <p:pic>
        <p:nvPicPr>
          <p:cNvPr id="4" name="图片 3" descr="QQ图片202310162146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175" y="0"/>
            <a:ext cx="418782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760" y="1085850"/>
            <a:ext cx="76396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姓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名：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哪吒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职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位：降魔先锋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职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责：降妖伏魔、天兵统帅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父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母：托塔李天王、殷夫人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法术技能：三头六臂九眼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法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宝：乾坤圈、混天绫、风火轮、风火枪等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 descr="QQ图片202310172007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860" y="514350"/>
            <a:ext cx="4371340" cy="58286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4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6980" y="617855"/>
            <a:ext cx="10687685" cy="1600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《中国古代神话》阅读计划表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2"/>
            </p:custDataLst>
          </p:nvPr>
        </p:nvGraphicFramePr>
        <p:xfrm>
          <a:off x="869950" y="1583055"/>
          <a:ext cx="9923780" cy="518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785"/>
                <a:gridCol w="2609215"/>
                <a:gridCol w="4843780"/>
              </a:tblGrid>
              <a:tr h="81724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1788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0934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1724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1788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1724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85215" y="161163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accent3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阅读时间</a:t>
            </a:r>
            <a:endParaRPr lang="zh-CN" altLang="en-US" sz="4000">
              <a:solidFill>
                <a:schemeClr val="accent3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409950" y="1611630"/>
            <a:ext cx="2623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accent3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阅读内容</a:t>
            </a:r>
            <a:endParaRPr lang="zh-CN" altLang="en-US" sz="4000">
              <a:solidFill>
                <a:schemeClr val="accent3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033770" y="1583055"/>
            <a:ext cx="4834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accent3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完成情况</a:t>
            </a:r>
            <a:endParaRPr lang="zh-CN" altLang="en-US" sz="4000">
              <a:solidFill>
                <a:schemeClr val="accent3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五角星 3"/>
          <p:cNvSpPr/>
          <p:nvPr>
            <p:custDataLst>
              <p:tags r:id="rId6"/>
            </p:custDataLst>
          </p:nvPr>
        </p:nvSpPr>
        <p:spPr>
          <a:xfrm>
            <a:off x="8352155" y="1720215"/>
            <a:ext cx="587375" cy="431800"/>
          </a:xfrm>
          <a:prstGeom prst="star5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角星 4"/>
          <p:cNvSpPr/>
          <p:nvPr>
            <p:custDataLst>
              <p:tags r:id="rId7"/>
            </p:custDataLst>
          </p:nvPr>
        </p:nvSpPr>
        <p:spPr>
          <a:xfrm>
            <a:off x="9084310" y="1720215"/>
            <a:ext cx="587375" cy="431800"/>
          </a:xfrm>
          <a:prstGeom prst="star5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角星 5"/>
          <p:cNvSpPr/>
          <p:nvPr>
            <p:custDataLst>
              <p:tags r:id="rId8"/>
            </p:custDataLst>
          </p:nvPr>
        </p:nvSpPr>
        <p:spPr>
          <a:xfrm>
            <a:off x="9794875" y="1720215"/>
            <a:ext cx="597535" cy="431800"/>
          </a:xfrm>
          <a:prstGeom prst="star5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4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1615" y="814070"/>
            <a:ext cx="1160018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sym typeface="+mn-ea"/>
              </a:rPr>
              <a:t>课后作业：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1.制定《中国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古代神话》的阅读计划表。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2.运用绘插图、猜情节、画导图的方法按照计划读完整本书，组内交流，同伴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互评。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4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31017230717343_20231017_2308423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755" y="152400"/>
            <a:ext cx="12007850" cy="6705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87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4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97485" y="1045210"/>
            <a:ext cx="11086465" cy="1281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6000" dirty="0">
                <a:effectLst>
                  <a:innerShdw blurRad="114300">
                    <a:prstClr val="black"/>
                  </a:innerShdw>
                </a:effectLst>
                <a:latin typeface="三极榜书简体" panose="00000500000000000000" pitchFamily="2" charset="-122"/>
                <a:ea typeface="三极榜书简体" panose="00000500000000000000" pitchFamily="2" charset="-122"/>
              </a:rPr>
              <a:t>     </a:t>
            </a:r>
            <a:r>
              <a:rPr lang="zh-CN" altLang="en-US" sz="7200" b="1" dirty="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走进中国古代神话</a:t>
            </a:r>
            <a:endParaRPr lang="zh-CN" altLang="en-US" sz="7200" b="1" dirty="0">
              <a:effectLst>
                <a:innerShdw blurRad="114300">
                  <a:prstClr val="black"/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en-US" altLang="zh-CN" sz="4800" b="1" dirty="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       </a:t>
            </a:r>
            <a:r>
              <a:rPr lang="en-US" altLang="zh-CN" sz="4000" b="1" dirty="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 ——</a:t>
            </a:r>
            <a:r>
              <a:rPr lang="zh-CN" altLang="en-US" sz="4000" b="1" dirty="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《中国古代神话》导读课</a:t>
            </a:r>
            <a:endParaRPr lang="zh-CN" altLang="en-US" sz="4000" b="1" dirty="0">
              <a:effectLst>
                <a:innerShdw blurRad="114300">
                  <a:prstClr val="black"/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807970" y="3625215"/>
            <a:ext cx="63728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00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常州市新北区河海实验小学</a:t>
            </a:r>
            <a:endParaRPr lang="zh-CN" altLang="en-US" sz="4000">
              <a:effectLst>
                <a:innerShdw blurRad="114300">
                  <a:prstClr val="black"/>
                </a:inn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</a:t>
            </a:r>
            <a:r>
              <a:rPr lang="zh-CN" altLang="en-US" sz="400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田</a:t>
            </a:r>
            <a:r>
              <a:rPr lang="en-US" altLang="zh-CN" sz="400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禾</a:t>
            </a:r>
            <a:endParaRPr lang="zh-CN" altLang="en-US" sz="4000">
              <a:effectLst>
                <a:innerShdw blurRad="114300">
                  <a:prstClr val="black"/>
                </a:inn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精卫填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0520" y="0"/>
            <a:ext cx="3999865" cy="6858000"/>
          </a:xfrm>
          <a:prstGeom prst="rect">
            <a:avLst/>
          </a:prstGeom>
        </p:spPr>
      </p:pic>
      <p:pic>
        <p:nvPicPr>
          <p:cNvPr id="4" name="图片 3" descr="contents_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0520" cy="6858000"/>
          </a:xfrm>
          <a:prstGeom prst="rect">
            <a:avLst/>
          </a:prstGeom>
        </p:spPr>
      </p:pic>
      <p:pic>
        <p:nvPicPr>
          <p:cNvPr id="5" name="图片 4" descr="女娲补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820" y="0"/>
            <a:ext cx="436118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31016214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41090" cy="6858000"/>
          </a:xfrm>
          <a:prstGeom prst="rect">
            <a:avLst/>
          </a:prstGeom>
        </p:spPr>
      </p:pic>
      <p:pic>
        <p:nvPicPr>
          <p:cNvPr id="3" name="图片 2" descr="QQ图片202310162146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90" y="0"/>
            <a:ext cx="4363720" cy="6858000"/>
          </a:xfrm>
          <a:prstGeom prst="rect">
            <a:avLst/>
          </a:prstGeom>
        </p:spPr>
      </p:pic>
      <p:pic>
        <p:nvPicPr>
          <p:cNvPr id="4" name="图片 3" descr="QQ图片202310162146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175" y="0"/>
            <a:ext cx="418782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147445" y="544004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刑天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QQ图片20231019103326"/>
          <p:cNvPicPr>
            <a:picLocks noChangeAspect="1"/>
          </p:cNvPicPr>
          <p:nvPr/>
        </p:nvPicPr>
        <p:blipFill>
          <a:blip r:embed="rId3"/>
          <a:srcRect b="4680"/>
          <a:stretch>
            <a:fillRect/>
          </a:stretch>
        </p:blipFill>
        <p:spPr>
          <a:xfrm>
            <a:off x="6374765" y="890270"/>
            <a:ext cx="4009390" cy="43046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12840" y="544004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共工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 descr="QQ图片202310191340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5" y="817245"/>
            <a:ext cx="4082415" cy="43776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2000"/>
          </a:blip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034415" y="497713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     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56480" y="1421765"/>
            <a:ext cx="6922135" cy="3938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刑天：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忽然间，他一只手将盾牌高高举起，一只手又将大斧尽力抡起，将自己的双乳当作眼睛，将自己的肚脐当作嘴巴，直直地奔着黄帝杀过去。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 descr="QQ图片202310191340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3735" y="1202055"/>
            <a:ext cx="4082415" cy="43776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2.xml><?xml version="1.0" encoding="utf-8"?>
<p:tagLst xmlns:p="http://schemas.openxmlformats.org/presentationml/2006/main">
  <p:tag name="TABLE_ENDDRAG_ORIGIN_RECT" val="781*407"/>
  <p:tag name="TABLE_ENDDRAG_RECT" val="168*119*781*407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TABLE_ENDDRAG_ORIGIN_RECT" val="781*407"/>
  <p:tag name="TABLE_ENDDRAG_RECT" val="168*119*781*407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commondata" val="eyJoZGlkIjoiNzU1NmFkYjM2ZjVlNjlhYTExODFlMTExZDY5YzQ0Nzk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25*505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WPS 演示</Application>
  <PresentationFormat>宽屏</PresentationFormat>
  <Paragraphs>99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楷体</vt:lpstr>
      <vt:lpstr>三极榜书简体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vic~</cp:lastModifiedBy>
  <cp:revision>169</cp:revision>
  <dcterms:created xsi:type="dcterms:W3CDTF">2019-06-19T02:08:00Z</dcterms:created>
  <dcterms:modified xsi:type="dcterms:W3CDTF">2023-10-20T06:14:44Z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FF2DAEB3F6804313B47FDCD784AF97F0_13</vt:lpwstr>
  </property>
</Properties>
</file>