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3"/>
  </p:sldMasterIdLst>
  <p:sldIdLst>
    <p:sldId id="257" r:id="rId4"/>
    <p:sldId id="260" r:id="rId5"/>
    <p:sldId id="299" r:id="rId6"/>
    <p:sldId id="265" r:id="rId7"/>
    <p:sldId id="300" r:id="rId8"/>
    <p:sldId id="302" r:id="rId9"/>
    <p:sldId id="326" r:id="rId10"/>
    <p:sldId id="306" r:id="rId11"/>
    <p:sldId id="311" r:id="rId12"/>
    <p:sldId id="312" r:id="rId13"/>
    <p:sldId id="313" r:id="rId14"/>
    <p:sldId id="315" r:id="rId15"/>
    <p:sldId id="327" r:id="rId16"/>
    <p:sldId id="314" r:id="rId17"/>
    <p:sldId id="316" r:id="rId18"/>
    <p:sldId id="301" r:id="rId19"/>
    <p:sldId id="320" r:id="rId20"/>
    <p:sldId id="303" r:id="rId21"/>
    <p:sldId id="317" r:id="rId22"/>
    <p:sldId id="318" r:id="rId23"/>
    <p:sldId id="319" r:id="rId24"/>
    <p:sldId id="304" r:id="rId25"/>
  </p:sldIdLst>
  <p:sldSz cx="12192000" cy="6858000"/>
  <p:notesSz cx="6858000" cy="9144000"/>
  <p:embeddedFontLst>
    <p:embeddedFont>
      <p:font typeface="楷体" panose="02010609060101010101" charset="-122"/>
      <p:regular r:id="rId29"/>
    </p:embeddedFont>
    <p:embeddedFont>
      <p:font typeface="等线" panose="02010600030101010101" charset="-122"/>
      <p:regular r:id="rId30"/>
    </p:embeddedFont>
    <p:embeddedFont>
      <p:font typeface="等线 Light" panose="02010600030101010101" charset="-122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0" userDrawn="1">
          <p15:clr>
            <a:srgbClr val="A4A3A4"/>
          </p15:clr>
        </p15:guide>
        <p15:guide id="2" orient="horz" pos="3833" userDrawn="1">
          <p15:clr>
            <a:srgbClr val="A4A3A4"/>
          </p15:clr>
        </p15:guide>
        <p15:guide id="3" pos="12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4472C4"/>
    <a:srgbClr val="737B48"/>
    <a:srgbClr val="F2E5DB"/>
    <a:srgbClr val="E6CEBC"/>
    <a:srgbClr val="BC7733"/>
    <a:srgbClr val="A2AC70"/>
    <a:srgbClr val="DD4B3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9" autoAdjust="0"/>
    <p:restoredTop sz="87005" autoAdjust="0"/>
  </p:normalViewPr>
  <p:slideViewPr>
    <p:cSldViewPr snapToGrid="0" showGuides="1">
      <p:cViewPr varScale="1">
        <p:scale>
          <a:sx n="76" d="100"/>
          <a:sy n="76" d="100"/>
        </p:scale>
        <p:origin x="636" y="57"/>
      </p:cViewPr>
      <p:guideLst>
        <p:guide pos="370"/>
        <p:guide orient="horz" pos="3833"/>
        <p:guide pos="1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59.xml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 advTm="500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ransition spd="slow" advTm="500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.xml"/><Relationship Id="rId13" Type="http://schemas.openxmlformats.org/officeDocument/2006/relationships/image" Target="../media/image10.png"/><Relationship Id="rId12" Type="http://schemas.openxmlformats.org/officeDocument/2006/relationships/tags" Target="../tags/tag1.xml"/><Relationship Id="rId11" Type="http://schemas.microsoft.com/office/2007/relationships/media" Target="../media/media1.mp4"/><Relationship Id="rId10" Type="http://schemas.openxmlformats.org/officeDocument/2006/relationships/video" Target="../media/media1.mp4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5.xml"/><Relationship Id="rId7" Type="http://schemas.openxmlformats.org/officeDocument/2006/relationships/image" Target="../media/image11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6.xml"/><Relationship Id="rId7" Type="http://schemas.openxmlformats.org/officeDocument/2006/relationships/image" Target="../media/image11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7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image" Target="../media/image11.jpeg"/><Relationship Id="rId10" Type="http://schemas.openxmlformats.org/officeDocument/2006/relationships/tags" Target="../tags/tag35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8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image" Target="../media/image19.png"/><Relationship Id="rId7" Type="http://schemas.openxmlformats.org/officeDocument/2006/relationships/tags" Target="../tags/tag3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image" Target="../media/image14.png"/><Relationship Id="rId13" Type="http://schemas.microsoft.com/office/2007/relationships/media" Target="../media/audio2.wav"/><Relationship Id="rId12" Type="http://schemas.openxmlformats.org/officeDocument/2006/relationships/audio" Target="../media/audio2.wav"/><Relationship Id="rId11" Type="http://schemas.openxmlformats.org/officeDocument/2006/relationships/tags" Target="../tags/tag41.xml"/><Relationship Id="rId10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image" Target="../media/image19.png"/><Relationship Id="rId7" Type="http://schemas.openxmlformats.org/officeDocument/2006/relationships/tags" Target="../tags/tag4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image" Target="../media/image19.png"/><Relationship Id="rId7" Type="http://schemas.openxmlformats.org/officeDocument/2006/relationships/tags" Target="../tags/tag4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../media/image19.png"/><Relationship Id="rId7" Type="http://schemas.openxmlformats.org/officeDocument/2006/relationships/tags" Target="../tags/tag5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image" Target="../media/image11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58.xml"/><Relationship Id="rId10" Type="http://schemas.openxmlformats.org/officeDocument/2006/relationships/image" Target="../media/image21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3.jpeg"/><Relationship Id="rId7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5.xml"/><Relationship Id="rId12" Type="http://schemas.openxmlformats.org/officeDocument/2006/relationships/image" Target="../media/image14.png"/><Relationship Id="rId11" Type="http://schemas.microsoft.com/office/2007/relationships/media" Target="../media/audio1.wav"/><Relationship Id="rId10" Type="http://schemas.openxmlformats.org/officeDocument/2006/relationships/audio" Target="../media/audio1.wav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7.xml"/><Relationship Id="rId7" Type="http://schemas.openxmlformats.org/officeDocument/2006/relationships/image" Target="../media/image11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10.xml"/><Relationship Id="rId7" Type="http://schemas.openxmlformats.org/officeDocument/2006/relationships/image" Target="../media/image11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11.xml"/><Relationship Id="rId13" Type="http://schemas.openxmlformats.org/officeDocument/2006/relationships/image" Target="../media/image14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20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.xml"/><Relationship Id="rId7" Type="http://schemas.openxmlformats.org/officeDocument/2006/relationships/image" Target="../media/image11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13.xml"/><Relationship Id="rId7" Type="http://schemas.openxmlformats.org/officeDocument/2006/relationships/image" Target="../media/image11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.xml"/><Relationship Id="rId7" Type="http://schemas.openxmlformats.org/officeDocument/2006/relationships/image" Target="../media/image11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66327" y="670468"/>
            <a:ext cx="11259347" cy="5077190"/>
            <a:chOff x="725714" y="781732"/>
            <a:chExt cx="10529794" cy="474821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6492" y="1103086"/>
              <a:ext cx="10319016" cy="442685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725714" y="781732"/>
              <a:ext cx="1407886" cy="2193697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8221640" y="4944893"/>
            <a:ext cx="3491230" cy="166886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1978" y="4628644"/>
            <a:ext cx="544754" cy="45507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700000">
            <a:off x="9676079" y="4155511"/>
            <a:ext cx="464974" cy="47858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410897" y="1760705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3" name="Oval 41"/>
          <p:cNvSpPr/>
          <p:nvPr/>
        </p:nvSpPr>
        <p:spPr>
          <a:xfrm>
            <a:off x="2379942" y="1741251"/>
            <a:ext cx="404545" cy="414507"/>
          </a:xfrm>
          <a:custGeom>
            <a:avLst/>
            <a:gdLst>
              <a:gd name="connsiteX0" fmla="*/ 493728 w 569230"/>
              <a:gd name="connsiteY0" fmla="*/ 65460 h 583246"/>
              <a:gd name="connsiteX1" fmla="*/ 569230 w 569230"/>
              <a:gd name="connsiteY1" fmla="*/ 151758 h 583246"/>
              <a:gd name="connsiteX2" fmla="*/ 569230 w 569230"/>
              <a:gd name="connsiteY2" fmla="*/ 497940 h 583246"/>
              <a:gd name="connsiteX3" fmla="*/ 483793 w 569230"/>
              <a:gd name="connsiteY3" fmla="*/ 583246 h 583246"/>
              <a:gd name="connsiteX4" fmla="*/ 137078 w 569230"/>
              <a:gd name="connsiteY4" fmla="*/ 583246 h 583246"/>
              <a:gd name="connsiteX5" fmla="*/ 50648 w 569230"/>
              <a:gd name="connsiteY5" fmla="*/ 497940 h 583246"/>
              <a:gd name="connsiteX6" fmla="*/ 50648 w 569230"/>
              <a:gd name="connsiteY6" fmla="*/ 493973 h 583246"/>
              <a:gd name="connsiteX7" fmla="*/ 409284 w 569230"/>
              <a:gd name="connsiteY7" fmla="*/ 493973 h 583246"/>
              <a:gd name="connsiteX8" fmla="*/ 493728 w 569230"/>
              <a:gd name="connsiteY8" fmla="*/ 409659 h 583246"/>
              <a:gd name="connsiteX9" fmla="*/ 32785 w 569230"/>
              <a:gd name="connsiteY9" fmla="*/ 0 h 583246"/>
              <a:gd name="connsiteX10" fmla="*/ 253335 w 569230"/>
              <a:gd name="connsiteY10" fmla="*/ 0 h 583246"/>
              <a:gd name="connsiteX11" fmla="*/ 253335 w 569230"/>
              <a:gd name="connsiteY11" fmla="*/ 133915 h 583246"/>
              <a:gd name="connsiteX12" fmla="*/ 260289 w 569230"/>
              <a:gd name="connsiteY12" fmla="*/ 144827 h 583246"/>
              <a:gd name="connsiteX13" fmla="*/ 272211 w 569230"/>
              <a:gd name="connsiteY13" fmla="*/ 141851 h 583246"/>
              <a:gd name="connsiteX14" fmla="*/ 307976 w 569230"/>
              <a:gd name="connsiteY14" fmla="*/ 107132 h 583246"/>
              <a:gd name="connsiteX15" fmla="*/ 324865 w 569230"/>
              <a:gd name="connsiteY15" fmla="*/ 107132 h 583246"/>
              <a:gd name="connsiteX16" fmla="*/ 359636 w 569230"/>
              <a:gd name="connsiteY16" fmla="*/ 141851 h 583246"/>
              <a:gd name="connsiteX17" fmla="*/ 372552 w 569230"/>
              <a:gd name="connsiteY17" fmla="*/ 144827 h 583246"/>
              <a:gd name="connsiteX18" fmla="*/ 379506 w 569230"/>
              <a:gd name="connsiteY18" fmla="*/ 133915 h 583246"/>
              <a:gd name="connsiteX19" fmla="*/ 379506 w 569230"/>
              <a:gd name="connsiteY19" fmla="*/ 0 h 583246"/>
              <a:gd name="connsiteX20" fmla="*/ 409310 w 569230"/>
              <a:gd name="connsiteY20" fmla="*/ 0 h 583246"/>
              <a:gd name="connsiteX21" fmla="*/ 443088 w 569230"/>
              <a:gd name="connsiteY21" fmla="*/ 33727 h 583246"/>
              <a:gd name="connsiteX22" fmla="*/ 443088 w 569230"/>
              <a:gd name="connsiteY22" fmla="*/ 409681 h 583246"/>
              <a:gd name="connsiteX23" fmla="*/ 409310 w 569230"/>
              <a:gd name="connsiteY23" fmla="*/ 443407 h 583246"/>
              <a:gd name="connsiteX24" fmla="*/ 32785 w 569230"/>
              <a:gd name="connsiteY24" fmla="*/ 443407 h 583246"/>
              <a:gd name="connsiteX25" fmla="*/ 0 w 569230"/>
              <a:gd name="connsiteY25" fmla="*/ 409681 h 583246"/>
              <a:gd name="connsiteX26" fmla="*/ 0 w 569230"/>
              <a:gd name="connsiteY26" fmla="*/ 33727 h 583246"/>
              <a:gd name="connsiteX27" fmla="*/ 32785 w 569230"/>
              <a:gd name="connsiteY27" fmla="*/ 0 h 58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9230" h="583246">
                <a:moveTo>
                  <a:pt x="493728" y="65460"/>
                </a:moveTo>
                <a:cubicBezTo>
                  <a:pt x="536446" y="71412"/>
                  <a:pt x="569230" y="107121"/>
                  <a:pt x="569230" y="151758"/>
                </a:cubicBezTo>
                <a:lnTo>
                  <a:pt x="569230" y="497940"/>
                </a:lnTo>
                <a:cubicBezTo>
                  <a:pt x="569230" y="545553"/>
                  <a:pt x="530485" y="583246"/>
                  <a:pt x="483793" y="583246"/>
                </a:cubicBezTo>
                <a:lnTo>
                  <a:pt x="137078" y="583246"/>
                </a:lnTo>
                <a:cubicBezTo>
                  <a:pt x="89393" y="583246"/>
                  <a:pt x="50648" y="545553"/>
                  <a:pt x="50648" y="497940"/>
                </a:cubicBezTo>
                <a:lnTo>
                  <a:pt x="50648" y="493973"/>
                </a:lnTo>
                <a:lnTo>
                  <a:pt x="409284" y="493973"/>
                </a:lnTo>
                <a:cubicBezTo>
                  <a:pt x="455976" y="493973"/>
                  <a:pt x="493728" y="456280"/>
                  <a:pt x="493728" y="409659"/>
                </a:cubicBezTo>
                <a:close/>
                <a:moveTo>
                  <a:pt x="32785" y="0"/>
                </a:moveTo>
                <a:lnTo>
                  <a:pt x="253335" y="0"/>
                </a:lnTo>
                <a:lnTo>
                  <a:pt x="253335" y="133915"/>
                </a:lnTo>
                <a:cubicBezTo>
                  <a:pt x="253335" y="138875"/>
                  <a:pt x="256315" y="142843"/>
                  <a:pt x="260289" y="144827"/>
                </a:cubicBezTo>
                <a:cubicBezTo>
                  <a:pt x="264263" y="146811"/>
                  <a:pt x="269231" y="145819"/>
                  <a:pt x="272211" y="141851"/>
                </a:cubicBezTo>
                <a:lnTo>
                  <a:pt x="307976" y="107132"/>
                </a:lnTo>
                <a:cubicBezTo>
                  <a:pt x="312943" y="102172"/>
                  <a:pt x="319898" y="102172"/>
                  <a:pt x="324865" y="107132"/>
                </a:cubicBezTo>
                <a:lnTo>
                  <a:pt x="359636" y="141851"/>
                </a:lnTo>
                <a:cubicBezTo>
                  <a:pt x="362617" y="145819"/>
                  <a:pt x="367584" y="146811"/>
                  <a:pt x="372552" y="144827"/>
                </a:cubicBezTo>
                <a:cubicBezTo>
                  <a:pt x="376525" y="142843"/>
                  <a:pt x="379506" y="138875"/>
                  <a:pt x="379506" y="133915"/>
                </a:cubicBezTo>
                <a:lnTo>
                  <a:pt x="379506" y="0"/>
                </a:lnTo>
                <a:lnTo>
                  <a:pt x="409310" y="0"/>
                </a:lnTo>
                <a:cubicBezTo>
                  <a:pt x="428186" y="0"/>
                  <a:pt x="443088" y="14880"/>
                  <a:pt x="443088" y="33727"/>
                </a:cubicBezTo>
                <a:lnTo>
                  <a:pt x="443088" y="409681"/>
                </a:lnTo>
                <a:cubicBezTo>
                  <a:pt x="443088" y="428528"/>
                  <a:pt x="428186" y="443407"/>
                  <a:pt x="409310" y="443407"/>
                </a:cubicBezTo>
                <a:lnTo>
                  <a:pt x="32785" y="443407"/>
                </a:lnTo>
                <a:cubicBezTo>
                  <a:pt x="13909" y="443407"/>
                  <a:pt x="0" y="428528"/>
                  <a:pt x="0" y="409681"/>
                </a:cubicBezTo>
                <a:lnTo>
                  <a:pt x="0" y="33727"/>
                </a:lnTo>
                <a:cubicBezTo>
                  <a:pt x="0" y="14880"/>
                  <a:pt x="13909" y="0"/>
                  <a:pt x="32785" y="0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9" name="笨狼的故事_20231019_08340003">
            <a:hlinkClick r:id="" action="ppaction://media"/>
          </p:cNvPr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-48260"/>
            <a:ext cx="12193270" cy="685800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6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7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10127615" y="4513580"/>
            <a:ext cx="2435225" cy="2828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81430" y="1260475"/>
            <a:ext cx="9368155" cy="48755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笨狼不愿意让小鸭子哭，他说：</a:t>
            </a:r>
            <a:r>
              <a:rPr lang="zh-CN" sz="2800" b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“好吧，我是你爸爸。”</a:t>
            </a:r>
            <a:endParaRPr lang="zh-CN" sz="2800" b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小鸭子高兴极了，他说：</a:t>
            </a:r>
            <a:r>
              <a:rPr lang="zh-CN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“爸爸，我饿了，我要吃的，我要吃的。”</a:t>
            </a:r>
            <a:endParaRPr lang="zh-CN" sz="2800" b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笨狼扒开草丛，挖蚯蚓给小鸭子吃。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“我是一只来自北方的狼……”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笨狼边挖边唱。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“我是一只来自北方的狼……”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小鸭子也跟着唱。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7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10127615" y="4513580"/>
            <a:ext cx="2435225" cy="2828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344930" y="1260475"/>
            <a:ext cx="9368155" cy="48755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914400" algn="l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797548545"/>
                </a:ext>
              </a:extLst>
            </a:pPr>
            <a:r>
              <a:rPr lang="zh-CN" sz="36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小鸭子边划水边唱：</a:t>
            </a:r>
            <a:endParaRPr lang="zh-CN" sz="36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1016000" algn="l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463267244"/>
                </a:ext>
              </a:extLst>
            </a:pPr>
            <a:r>
              <a:rPr lang="zh-CN" sz="40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“我是一只来自北方的狼……”</a:t>
            </a:r>
            <a:endParaRPr lang="zh-CN" sz="4000" b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72440" y="347980"/>
            <a:ext cx="11130915" cy="6344285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6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10127615" y="4513580"/>
            <a:ext cx="2435225" cy="2828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68960" y="532130"/>
            <a:ext cx="10847705" cy="5756275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</a:ln>
        </p:spPr>
        <p:txBody>
          <a:bodyPr>
            <a:noAutofit/>
          </a:bodyPr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</a:t>
            </a: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坐到屋顶上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笨狼有一张漂亮的小板凳，板凳长着四条结实的小腿，站在地板上显得很神气。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这小板凳是小猪送给他的。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笨狼高兴地坐在小板凳上，但是，小板凳太矮，腿伸不直，笨狼觉得很不舒服。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笨狼见沙发比地板高出一截，心想把小板凳搬到沙发上，腿就可以伸直了。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笨狼把小板凳搬上沙发，自己跟着往沙发上爬。坐到小板凳上，长长地吁口气，笨狼心里很得意，觉得自己想出了一个好办法。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哎，怎么回事？腿还是伸不直，坐着还是不舒服！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餐桌比沙发高出一截儿，把小板凳搬到餐桌上，该能伸直腿了吧？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笨狼就踮起脚尖，把小板凳搬到餐桌上去。笨狼先爬上沙发，再踩着沙发扶手爬上餐桌。笨狼还算灵巧，爬上去没费多少工夫。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笨狼满心以为这次该坐得舒服了，可是，他想错了，小板凳还是太矮了！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笨狼大吃一惊，他没想到自己的个子会有这么高。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72440" y="347980"/>
            <a:ext cx="11130915" cy="6344285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6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10127615" y="4513580"/>
            <a:ext cx="2435225" cy="2828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68960" y="532130"/>
            <a:ext cx="10847705" cy="5756275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</a:ln>
        </p:spPr>
        <p:txBody>
          <a:bodyPr>
            <a:noAutofit/>
          </a:bodyPr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</a:t>
            </a: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坐到屋顶上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笨狼有一张漂亮的小板凳，板凳长着四条结实的小腿，站在地板上显得很神气。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这小板凳是小猪送给他的。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笨狼高兴地坐在小板凳上，但是，</a:t>
            </a:r>
            <a:r>
              <a:rPr lang="zh-CN" sz="24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小板凳太矮，腿伸不直，笨狼觉得很不舒服。</a:t>
            </a:r>
            <a:endParaRPr lang="zh-CN" sz="2400" b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笨狼见沙发比地板高出一截，心想把小板凳搬到沙发上，腿就可以伸直了。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笨狼把小板凳搬上沙发，自己跟着往沙发上爬。坐到小板凳上，长长地吁口气，笨狼心里很得意，觉得自己想出了一个好办法。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哎，怎么回事？腿还是伸不直，坐着还是不舒服！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餐桌比沙发高出一截儿，把小板凳搬到餐桌上，该能伸直腿了吧？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笨狼就踮起脚尖，把小板凳搬到餐桌上去。笨狼先爬上沙发，再踩着沙发扶手爬上餐桌。笨狼还算灵巧，爬上去没费多少工夫。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笨狼满心以为这次该坐得舒服了，可是，他想错了，小板凳还是太矮了！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笨狼大吃一惊，他没想到自己的个子会有这么高。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72440" y="347980"/>
            <a:ext cx="11130915" cy="6344285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6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10127615" y="4513580"/>
            <a:ext cx="2435225" cy="2828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68960" y="349250"/>
            <a:ext cx="10847705" cy="57562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</a:t>
            </a: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坐到屋顶上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笨狼有一张漂亮的小板凳，板凳长着四条结实的小腿，站在地板上显得很神气。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这小板凳是小猪送给他的。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笨狼高兴地坐在小板凳上，但是，小板凳太矮，腿伸不直，笨狼觉得很不舒服。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笨狼见沙发比地板高出一截，心想把小板凳搬到沙发上，腿就可以伸直了。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笨狼把小板凳搬上沙发，自己跟着往沙发上爬。坐到小板凳上，长长地吁口气，笨狼心里很得意，觉得自己想出了一个好办法。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哎，怎么回事？腿还是伸不直，坐着还是不舒服！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餐桌比沙发高出一截儿，把小板凳搬到餐桌上，该能伸直腿了吧？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笨狼就踮起脚尖，把小板凳搬到餐桌上去。笨狼先爬上沙发，再踩着沙发扶手爬上餐桌。笨狼还算灵巧，爬上去没费多少工夫。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笨狼满心以为这次该坐得舒服了，可是，他想错了，小板凳还是太矮了！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笨狼大吃一惊，他没想到自己的个子会有这么高。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7"/>
            </p:custDataLst>
          </p:nvPr>
        </p:nvGraphicFramePr>
        <p:xfrm>
          <a:off x="1595120" y="4513580"/>
          <a:ext cx="8532495" cy="147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965"/>
                <a:gridCol w="2133600"/>
                <a:gridCol w="2132965"/>
                <a:gridCol w="2132965"/>
              </a:tblGrid>
              <a:tr h="5073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看到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想到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行动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结果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952500"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1779270" y="5113655"/>
            <a:ext cx="1763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沙发比地板高出一截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3891915" y="5113655"/>
            <a:ext cx="1763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把小板凳搬到沙发上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6004560" y="5113655"/>
            <a:ext cx="1763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搬上沙发、爬上沙发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8038465" y="5049520"/>
            <a:ext cx="20154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腿还是伸不直，还是不舒服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72440" y="347980"/>
            <a:ext cx="11130915" cy="6344285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6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10127615" y="4513580"/>
            <a:ext cx="2435225" cy="2828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68960" y="349250"/>
            <a:ext cx="10847705" cy="57562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</a:t>
            </a: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坐到屋顶上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笨狼有一张漂亮的小板凳，板凳长着四条结实的小腿，站在地板上显得很神气。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这小板凳是小猪送给他的。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笨狼高兴地坐在小板凳上，但是，小板凳太矮，腿伸不直，笨狼觉得很不舒服。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笨狼见沙发比地板高出一截，心想把小板凳搬到沙发上，腿就可以伸直了。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笨狼把小板凳搬上沙发，自己跟着往沙发上爬。坐到小板凳上，长长地吁口气，笨狼心里很得意，觉得自己想出了一个好办法。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哎，怎么回事？腿还是伸不直，坐着还是不舒服！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餐桌比沙发高出一截儿，把小板凳搬到餐桌上，该能伸直腿了吧？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笨狼就踮起脚尖，把小板凳搬到餐桌上去。笨狼先爬上沙发，再踩着沙发扶手爬上餐桌。笨狼还算灵巧，爬上去没费多少工夫。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笨狼满心以为这次该坐得舒服了，可是，他想错了，小板凳还是太矮了！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笨狼大吃一惊，他没想到自己的个子会有这么高。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7"/>
            </p:custDataLst>
          </p:nvPr>
        </p:nvGraphicFramePr>
        <p:xfrm>
          <a:off x="1779270" y="1081405"/>
          <a:ext cx="8532495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965"/>
                <a:gridCol w="2133600"/>
                <a:gridCol w="2132965"/>
                <a:gridCol w="2132965"/>
              </a:tblGrid>
              <a:tr h="5073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看到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想到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行动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结果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952500"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952500"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2002155" y="1691640"/>
            <a:ext cx="1763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沙发比地板高出一截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4115435" y="1671320"/>
            <a:ext cx="1763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把小板凳搬到沙发上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6269990" y="1645920"/>
            <a:ext cx="1763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搬上沙发、爬上沙发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8227695" y="1651000"/>
            <a:ext cx="20154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腿还是伸不直，还是不舒服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1876425" y="2607945"/>
            <a:ext cx="20154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餐桌比沙发高出一截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2"/>
            </p:custDataLst>
          </p:nvPr>
        </p:nvSpPr>
        <p:spPr>
          <a:xfrm>
            <a:off x="4090035" y="2592705"/>
            <a:ext cx="1859915" cy="845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把小板凳搬到餐桌上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6269990" y="2607945"/>
            <a:ext cx="1859915" cy="845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搬到餐桌、爬上餐桌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4"/>
            </p:custDataLst>
          </p:nvPr>
        </p:nvSpPr>
        <p:spPr>
          <a:xfrm>
            <a:off x="8227695" y="2592705"/>
            <a:ext cx="2015490" cy="845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小板凳还是太矮了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aphicFrame>
        <p:nvGraphicFramePr>
          <p:cNvPr id="12" name="表格 11"/>
          <p:cNvGraphicFramePr/>
          <p:nvPr>
            <p:custDataLst>
              <p:tags r:id="rId7"/>
            </p:custDataLst>
          </p:nvPr>
        </p:nvGraphicFramePr>
        <p:xfrm>
          <a:off x="1703705" y="2709545"/>
          <a:ext cx="8851265" cy="337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965"/>
                <a:gridCol w="2133600"/>
                <a:gridCol w="2132965"/>
                <a:gridCol w="2451735"/>
              </a:tblGrid>
              <a:tr h="5073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看到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想到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行动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结果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9525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沙发比地板高出一截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把小板凳搬到沙发上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搬上沙发、爬上沙发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腿还是伸不直，还是不舒服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9525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餐桌比沙发高出一截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把小板凳搬到餐桌上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搬到餐桌、爬上餐桌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小板凳还是太矮了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952500"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4714240"/>
            <a:ext cx="2238375" cy="22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图片 15" descr="Screenshot_20231018_21015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9641205" y="4399280"/>
            <a:ext cx="2042160" cy="237236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3167380" y="552450"/>
            <a:ext cx="5923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kumimoji="0" lang="zh-CN" altLang="en-US" sz="3200" b="0" i="0" kern="0" cap="none" spc="0" normalizeH="0" baseline="0" noProof="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同桌合作</a:t>
            </a:r>
            <a:endParaRPr kumimoji="0" lang="zh-CN" altLang="en-US" sz="3200" b="0" i="0" kern="0" cap="none" spc="0" normalizeH="0" baseline="0" noProof="0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703705" y="1586230"/>
            <a:ext cx="88519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</a:rPr>
              <a:t>笨狼接下来会怎么想、怎么做呢？猜一猜，把重要信息写在表格中，再仿照着说一说。</a:t>
            </a:r>
            <a:endParaRPr lang="zh-CN" altLang="en-US" sz="2800" b="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72440" y="347980"/>
            <a:ext cx="11130915" cy="6344285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6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10127615" y="4513580"/>
            <a:ext cx="2435225" cy="2828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865505" y="1050290"/>
            <a:ext cx="9702800" cy="50552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除了屋顶之外，这房子里再没有什么东西比餐桌还高出一截了。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笨狼从大黄牛家借来了一架长梯子，从聪明兔家借来了一只大口袋。他把小板凳装进大口袋，把大口袋背在背上，一步一步地爬梯子。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爬到屋顶上，笨狼累极了，只想快点坐到小板凳上歇一会儿。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咦，怎么搞的？腿还是伸不直，坐着还是不舒服！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4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90" y="4065270"/>
            <a:ext cx="2238375" cy="22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图片 15" descr="Screenshot_20231018_21015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9641205" y="4399280"/>
            <a:ext cx="2042160" cy="237236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3134360" y="955040"/>
            <a:ext cx="5923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kumimoji="0" lang="zh-CN" altLang="en-US" sz="3200" b="0" i="0" kern="0" cap="none" spc="0" normalizeH="0" baseline="0" noProof="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阅读检测</a:t>
            </a:r>
            <a:endParaRPr kumimoji="0" lang="zh-CN" altLang="en-US" sz="3200" b="0" i="0" kern="0" cap="none" spc="0" normalizeH="0" baseline="0" noProof="0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pic>
        <p:nvPicPr>
          <p:cNvPr id="11" name="回家？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79430" y="4291330"/>
            <a:ext cx="495300" cy="4953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78890" y="1946910"/>
            <a:ext cx="822388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笨狼的名字是（   ）取的。</a:t>
            </a:r>
            <a:r>
              <a:rPr lang="en-US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A.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狼爸爸  </a:t>
            </a:r>
            <a:r>
              <a:rPr lang="en-US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B.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狼妈妈  </a:t>
            </a:r>
            <a:r>
              <a:rPr lang="en-US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C.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狼外公  </a:t>
            </a:r>
            <a:r>
              <a:rPr lang="en-US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D.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狼外婆</a:t>
            </a:r>
            <a:endParaRPr lang="zh-CN" altLang="en-US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5"/>
            </p:custDataLst>
          </p:nvPr>
        </p:nvSpPr>
        <p:spPr>
          <a:xfrm>
            <a:off x="1278890" y="3197225"/>
            <a:ext cx="822388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2.笨狼给（   ）当了半小时的爸爸。</a:t>
            </a:r>
            <a:endParaRPr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A.小鹿    B.胖猴    C.小鸭子  D.小蚱蜢</a:t>
            </a:r>
            <a:endParaRPr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64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8" grpId="0"/>
      <p:bldP spid="10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4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90" y="4065270"/>
            <a:ext cx="2238375" cy="22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图片 15" descr="Screenshot_20231018_21015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9641205" y="4399280"/>
            <a:ext cx="2042160" cy="237236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3134360" y="955040"/>
            <a:ext cx="5923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kumimoji="0" lang="zh-CN" altLang="en-US" sz="3200" b="0" i="0" kern="0" cap="none" spc="0" normalizeH="0" baseline="0" noProof="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阅读检测</a:t>
            </a:r>
            <a:endParaRPr kumimoji="0" lang="zh-CN" altLang="en-US" sz="3200" b="0" i="0" kern="0" cap="none" spc="0" normalizeH="0" baseline="0" noProof="0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78890" y="1946910"/>
            <a:ext cx="880808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3.笨狼家装上了电子门铃，小狗来敲门，笨狼没有开门，我猜是因为（    ）</a:t>
            </a:r>
            <a:endParaRPr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A.笨狼不在家</a:t>
            </a:r>
            <a:endParaRPr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B.笨狼没有听见小狗敲门</a:t>
            </a:r>
            <a:endParaRPr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C.小狗没有按电子门铃</a:t>
            </a:r>
            <a:endParaRPr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159999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7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6750685" y="2157730"/>
            <a:ext cx="3771265" cy="4380865"/>
          </a:xfrm>
          <a:prstGeom prst="rect">
            <a:avLst/>
          </a:prstGeom>
        </p:spPr>
      </p:pic>
      <p:pic>
        <p:nvPicPr>
          <p:cNvPr id="16" name="图片 15" descr="封面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245" y="793115"/>
            <a:ext cx="3695065" cy="530669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4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90" y="4065270"/>
            <a:ext cx="2238375" cy="22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图片 15" descr="Screenshot_20231018_21015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9641205" y="4399280"/>
            <a:ext cx="2042160" cy="237236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3134360" y="955040"/>
            <a:ext cx="5923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kumimoji="0" lang="zh-CN" altLang="en-US" sz="3200" b="0" i="0" kern="0" cap="none" spc="0" normalizeH="0" baseline="0" noProof="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阅读检测</a:t>
            </a:r>
            <a:endParaRPr kumimoji="0" lang="zh-CN" altLang="en-US" sz="3200" b="0" i="0" kern="0" cap="none" spc="0" normalizeH="0" baseline="0" noProof="0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78890" y="1946910"/>
            <a:ext cx="880808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4.笨狼和同学们在操场上赛跑，我猜笨狼会（    ）</a:t>
            </a:r>
            <a:endParaRPr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A.跑得很快，获得了第一名</a:t>
            </a:r>
            <a:endParaRPr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B.跑得很快，一不注意穿过操场，跑回了大森林</a:t>
            </a:r>
            <a:endParaRPr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C.跑得很慢，输了比赛</a:t>
            </a:r>
            <a:endParaRPr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4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90" y="4065270"/>
            <a:ext cx="2238375" cy="22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图片 15" descr="Screenshot_20231018_21015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9641205" y="4399280"/>
            <a:ext cx="2042160" cy="237236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3134360" y="955040"/>
            <a:ext cx="5923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kumimoji="0" lang="zh-CN" altLang="en-US" sz="3200" b="0" i="0" kern="0" cap="none" spc="0" normalizeH="0" baseline="0" noProof="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阅读检测</a:t>
            </a:r>
            <a:endParaRPr kumimoji="0" lang="zh-CN" altLang="en-US" sz="3200" b="0" i="0" kern="0" cap="none" spc="0" normalizeH="0" baseline="0" noProof="0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78890" y="1946910"/>
            <a:ext cx="915924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5.这是笨狼写的留言条，读一读，猜猜发生了什么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？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en-US" alt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笨狼没来过聪明兔家，没有看见桌上的图画书，也没有把桌上的图画书拿走。</a:t>
            </a:r>
            <a:endParaRPr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/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证明人：笨狼</a:t>
            </a:r>
            <a:endParaRPr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/>
            <a:r>
              <a:rPr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某月某日</a:t>
            </a:r>
            <a:endParaRPr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7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10127615" y="4513580"/>
            <a:ext cx="2435225" cy="2828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81430" y="793750"/>
            <a:ext cx="9368155" cy="48755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266700" algn="l"/>
            <a:r>
              <a:rPr lang="en-US" alt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但是，笨狼不肯走进小木屋，他说：“你看这三个字，这里明明是老鼠的家嘛，我可不占老鼠的房子。”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 algn="l"/>
            <a:r>
              <a:rPr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笨狼又走进森林，找自己的家去了。他对聪明兔说：“我一定能找到的，你别担心。”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 algn="l"/>
            <a:r>
              <a:rPr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机灵的聪明兔摇摇头，咧开红红的三瓣嘴笑一笑，从口袋里摸出了一支蓝色粉笔。他把木牌上的字擦干净，用蓝色粉笔重新写了三个字。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 algn="l"/>
            <a:r>
              <a:rPr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当笨狼从森林里转了一圈，又回到大枫树下时，他高兴得跳了起来：眼前是一座美丽的小木屋，墙上有三个好看的蓝色大字——笨狼寓。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 algn="l"/>
            <a:r>
              <a:rPr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“这才是我的家呀！我说了我一定能找到的嘛！”笨狼骄傲地说。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126472" y="126703"/>
            <a:ext cx="12193057" cy="6858594"/>
          </a:xfrm>
          <a:prstGeom prst="rect">
            <a:avLst/>
          </a:prstGeom>
        </p:spPr>
      </p:pic>
      <p:pic>
        <p:nvPicPr>
          <p:cNvPr id="16" name="图片 15" descr="微信图片_20231018094805_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79755" y="525145"/>
            <a:ext cx="11033125" cy="621157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159999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1" name="图片 10" descr="微信图片_2023101809480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9455" y="626110"/>
            <a:ext cx="9907905" cy="5577840"/>
          </a:xfrm>
          <a:prstGeom prst="rect">
            <a:avLst/>
          </a:prstGeom>
        </p:spPr>
      </p:pic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9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9791700" y="4153535"/>
            <a:ext cx="2081530" cy="2418715"/>
          </a:xfrm>
          <a:prstGeom prst="rect">
            <a:avLst/>
          </a:prstGeom>
        </p:spPr>
      </p:pic>
      <p:pic>
        <p:nvPicPr>
          <p:cNvPr id="12" name="作家介绍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01350" y="6203950"/>
            <a:ext cx="495300" cy="4953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447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79075" y="505681"/>
            <a:ext cx="11010330" cy="5779509"/>
            <a:chOff x="667035" y="505681"/>
            <a:chExt cx="11010330" cy="5779509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7035" y="505681"/>
              <a:ext cx="11010330" cy="5779509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7035" y="505681"/>
              <a:ext cx="11010330" cy="5779509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7035" y="505681"/>
              <a:ext cx="11010330" cy="5779509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7035" y="505681"/>
              <a:ext cx="11010330" cy="5779509"/>
            </a:xfrm>
            <a:prstGeom prst="rect">
              <a:avLst/>
            </a:prstGeom>
          </p:spPr>
        </p:pic>
      </p:grpSp>
      <p:sp>
        <p:nvSpPr>
          <p:cNvPr id="51" name="任意多边形: 形状 50"/>
          <p:cNvSpPr/>
          <p:nvPr/>
        </p:nvSpPr>
        <p:spPr>
          <a:xfrm>
            <a:off x="11749753" y="1938865"/>
            <a:ext cx="329027" cy="677335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rgbClr val="BC7733"/>
              </a:gs>
              <a:gs pos="100000">
                <a:srgbClr val="BC7733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任意多边形: 形状 51"/>
          <p:cNvSpPr/>
          <p:nvPr/>
        </p:nvSpPr>
        <p:spPr>
          <a:xfrm>
            <a:off x="149891" y="5171015"/>
            <a:ext cx="329027" cy="677335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rgbClr val="BC7733"/>
              </a:gs>
              <a:gs pos="100000">
                <a:srgbClr val="BC7733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4670184" y="2495774"/>
            <a:ext cx="0" cy="291532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7929752" y="2495774"/>
            <a:ext cx="0" cy="291532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l="9784" t="5758" r="27638" b="22133"/>
          <a:stretch>
            <a:fillRect/>
          </a:stretch>
        </p:blipFill>
        <p:spPr>
          <a:xfrm>
            <a:off x="550545" y="570230"/>
            <a:ext cx="3619500" cy="55098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l="25924" t="12291" r="10683" b="15733"/>
          <a:stretch>
            <a:fillRect/>
          </a:stretch>
        </p:blipFill>
        <p:spPr>
          <a:xfrm>
            <a:off x="4170045" y="570230"/>
            <a:ext cx="3502660" cy="53733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l="19661" t="9062" r="18831" b="25265"/>
          <a:stretch>
            <a:fillRect/>
          </a:stretch>
        </p:blipFill>
        <p:spPr>
          <a:xfrm>
            <a:off x="7705090" y="613410"/>
            <a:ext cx="3615690" cy="51117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7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6746240" y="2162175"/>
            <a:ext cx="3489960" cy="405447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05" y="1374775"/>
            <a:ext cx="3941445" cy="395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文本框 57"/>
          <p:cNvSpPr txBox="1"/>
          <p:nvPr>
            <p:custDataLst>
              <p:tags r:id="rId10"/>
            </p:custDataLst>
          </p:nvPr>
        </p:nvSpPr>
        <p:spPr>
          <a:xfrm>
            <a:off x="4580255" y="1332230"/>
            <a:ext cx="5923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猜一猜：它为什么叫笨狼呢？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7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9453245" y="3940810"/>
            <a:ext cx="2435225" cy="2828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81430" y="793750"/>
            <a:ext cx="9368155" cy="48755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266700" algn="l"/>
            <a:r>
              <a:rPr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sz="32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狼妈妈生了一个小宝宝。给小宝宝取个什么名字好呢？狼爸爸和狼妈妈怎么也想不出来。恰好狼外婆来看小宝宝，外婆说：“哎呀，笨呢，狼家的孩子当然叫狼嘛！”就这样，名字有了：</a:t>
            </a:r>
            <a:r>
              <a:rPr lang="zh-CN" sz="32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笨呢——狼，笨狼</a:t>
            </a:r>
            <a:r>
              <a:rPr lang="zh-CN" sz="32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sz="32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05" y="3273425"/>
            <a:ext cx="2388235" cy="239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3280" y="3582035"/>
            <a:ext cx="2165350" cy="2186305"/>
          </a:xfrm>
          <a:prstGeom prst="rect">
            <a:avLst/>
          </a:prstGeom>
        </p:spPr>
      </p:pic>
      <p:pic>
        <p:nvPicPr>
          <p:cNvPr id="11" name="笨狼名字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97185" y="3940810"/>
            <a:ext cx="495300" cy="49530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300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7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10127615" y="4513580"/>
            <a:ext cx="2435225" cy="2828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81430" y="793750"/>
            <a:ext cx="9368155" cy="48755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打开衣柜找找，没有；爬上阁楼找找，没有。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床底下没有，窗子上也没有。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笨狼还在找呀找。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聪明兔看到笨狼忙得满头大汗，很想帮帮忙，忍不住问道：“笨狼，你找什么？”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“我找笨狼呀！”笨狼说。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接着，他一拍脑门，对聪明兔说：“你刚才说什么来着？再说一遍！”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聪明兔重复了一遍刚才提出的问题。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“哎，我在这儿呢！”笨狼响亮地答应一声，眉开眼笑，“我把自己找到了！”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7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10127615" y="4513580"/>
            <a:ext cx="2435225" cy="2828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81430" y="793750"/>
            <a:ext cx="9368155" cy="48755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打开衣柜找找，没有；爬上阁楼找找，没有。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床底下没有，窗子上也没有。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笨狼还在找呀找。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聪明兔看到笨狼忙得满头大汗，很想帮帮忙，忍不住问道：“笨狼，你找什么？”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“我找笨狼呀！”笨狼说。</a:t>
            </a:r>
            <a:endParaRPr lang="zh-CN" sz="2800" b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接着，他一拍脑门，对聪明兔说：“你刚才说什么来着？再说一遍！”</a:t>
            </a:r>
            <a:endParaRPr lang="zh-CN" sz="2800" b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聪明兔重复了一遍刚才提出的问题。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“哎，我在这儿呢！”笨狼响亮地答应一声，眉开眼笑，“我把自己找到了！”</a:t>
            </a:r>
            <a:endParaRPr lang="zh-CN" sz="2800" b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645" y="552450"/>
            <a:ext cx="11014710" cy="5758180"/>
            <a:chOff x="711200" y="1014087"/>
            <a:chExt cx="11014474" cy="47335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34476"/>
            <a:stretch>
              <a:fillRect/>
            </a:stretch>
          </p:blipFill>
          <p:spPr>
            <a:xfrm>
              <a:off x="4495800" y="1014087"/>
              <a:ext cx="7229874" cy="47335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/>
            <a:srcRect l="65700"/>
            <a:stretch>
              <a:fillRect/>
            </a:stretch>
          </p:blipFill>
          <p:spPr>
            <a:xfrm flipH="1">
              <a:off x="711200" y="1014087"/>
              <a:ext cx="3784600" cy="47335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75771" y="4972210"/>
            <a:ext cx="1231556" cy="11635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90229">
            <a:off x="4994406" y="5468079"/>
            <a:ext cx="597335" cy="4990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09645" flipH="1">
            <a:off x="10597514" y="1642869"/>
            <a:ext cx="659179" cy="79509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21024234">
            <a:off x="10314224" y="588306"/>
            <a:ext cx="1226177" cy="1035806"/>
          </a:xfrm>
          <a:prstGeom prst="rect">
            <a:avLst/>
          </a:prstGeom>
        </p:spPr>
      </p:pic>
      <p:sp>
        <p:nvSpPr>
          <p:cNvPr id="47" name="任意多边形: 形状 46"/>
          <p:cNvSpPr/>
          <p:nvPr/>
        </p:nvSpPr>
        <p:spPr>
          <a:xfrm>
            <a:off x="398288" y="-1"/>
            <a:ext cx="2967212" cy="348885"/>
          </a:xfrm>
          <a:custGeom>
            <a:avLst/>
            <a:gdLst>
              <a:gd name="connsiteX0" fmla="*/ 0 w 1900308"/>
              <a:gd name="connsiteY0" fmla="*/ 0 h 281620"/>
              <a:gd name="connsiteX1" fmla="*/ 1900308 w 1900308"/>
              <a:gd name="connsiteY1" fmla="*/ 0 h 281620"/>
              <a:gd name="connsiteX2" fmla="*/ 1889840 w 1900308"/>
              <a:gd name="connsiteY2" fmla="*/ 14464 h 281620"/>
              <a:gd name="connsiteX3" fmla="*/ 950154 w 1900308"/>
              <a:gd name="connsiteY3" fmla="*/ 281620 h 281620"/>
              <a:gd name="connsiteX4" fmla="*/ 10468 w 1900308"/>
              <a:gd name="connsiteY4" fmla="*/ 14464 h 28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308" h="281620">
                <a:moveTo>
                  <a:pt x="0" y="0"/>
                </a:moveTo>
                <a:lnTo>
                  <a:pt x="1900308" y="0"/>
                </a:lnTo>
                <a:lnTo>
                  <a:pt x="1889840" y="14464"/>
                </a:lnTo>
                <a:cubicBezTo>
                  <a:pt x="1735022" y="171461"/>
                  <a:pt x="1372581" y="281620"/>
                  <a:pt x="950154" y="281620"/>
                </a:cubicBezTo>
                <a:cubicBezTo>
                  <a:pt x="527727" y="281620"/>
                  <a:pt x="165287" y="171461"/>
                  <a:pt x="10468" y="14464"/>
                </a:cubicBezTo>
                <a:close/>
              </a:path>
            </a:pathLst>
          </a:custGeom>
          <a:solidFill>
            <a:srgbClr val="E6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712835" y="424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 descr="Screenshot_20231018_210155"/>
          <p:cNvPicPr>
            <a:picLocks noChangeAspect="1"/>
          </p:cNvPicPr>
          <p:nvPr/>
        </p:nvPicPr>
        <p:blipFill>
          <a:blip r:embed="rId7">
            <a:clrChange>
              <a:clrFrom>
                <a:srgbClr val="FEEDD3">
                  <a:alpha val="100000"/>
                </a:srgbClr>
              </a:clrFrom>
              <a:clrTo>
                <a:srgbClr val="FEEDD3">
                  <a:alpha val="100000"/>
                  <a:alpha val="0"/>
                </a:srgbClr>
              </a:clrTo>
            </a:clrChange>
          </a:blip>
          <a:srcRect l="28250" r="33000"/>
          <a:stretch>
            <a:fillRect/>
          </a:stretch>
        </p:blipFill>
        <p:spPr>
          <a:xfrm>
            <a:off x="10127615" y="4513580"/>
            <a:ext cx="2435225" cy="2828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17930" y="1260475"/>
            <a:ext cx="9368155" cy="48755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一会儿，蛋壳破了，小鸭毛茸茸的脑袋钻出来，把笨狼吓了一跳：</a:t>
            </a:r>
            <a:r>
              <a:rPr lang="zh-CN" sz="2800" b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“我的天，一只蛋里怎么突然钻出来一只小鸭子呢？”</a:t>
            </a:r>
            <a:endParaRPr lang="zh-CN" sz="2800" b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“妈妈！妈妈！”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小鸭子朝笨狼“嘎嘎”叫。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“我可不是你妈妈。”</a:t>
            </a:r>
            <a:endParaRPr lang="zh-CN" sz="2800" b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“爸爸！爸爸！”</a:t>
            </a:r>
            <a:endParaRPr lang="zh-CN" sz="2800" b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“我也不是你爸爸。”</a:t>
            </a:r>
            <a:endParaRPr lang="zh-CN" sz="2800" b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algn="l" fontAlgn="auto"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“哇……”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小鸭子哭了。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169*4968*862*86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ISLIDE.ICON" val="#42082;"/>
</p:tagLst>
</file>

<file path=ppt/tags/tag12.xml><?xml version="1.0" encoding="utf-8"?>
<p:tagLst xmlns:p="http://schemas.openxmlformats.org/presentationml/2006/main">
  <p:tag name="ISLIDE.ICON" val="#42082;"/>
</p:tagLst>
</file>

<file path=ppt/tags/tag13.xml><?xml version="1.0" encoding="utf-8"?>
<p:tagLst xmlns:p="http://schemas.openxmlformats.org/presentationml/2006/main">
  <p:tag name="ISLIDE.ICON" val="#42082;"/>
</p:tagLst>
</file>

<file path=ppt/tags/tag14.xml><?xml version="1.0" encoding="utf-8"?>
<p:tagLst xmlns:p="http://schemas.openxmlformats.org/presentationml/2006/main">
  <p:tag name="ISLIDE.ICON" val="#42082;"/>
</p:tagLst>
</file>

<file path=ppt/tags/tag15.xml><?xml version="1.0" encoding="utf-8"?>
<p:tagLst xmlns:p="http://schemas.openxmlformats.org/presentationml/2006/main">
  <p:tag name="ISLIDE.ICON" val="#42082;"/>
</p:tagLst>
</file>

<file path=ppt/tags/tag16.xml><?xml version="1.0" encoding="utf-8"?>
<p:tagLst xmlns:p="http://schemas.openxmlformats.org/presentationml/2006/main">
  <p:tag name="ISLIDE.ICON" val="#42082;"/>
</p:tagLst>
</file>

<file path=ppt/tags/tag17.xml><?xml version="1.0" encoding="utf-8"?>
<p:tagLst xmlns:p="http://schemas.openxmlformats.org/presentationml/2006/main">
  <p:tag name="ISLIDE.ICON" val="#42082;"/>
</p:tagLst>
</file>

<file path=ppt/tags/tag18.xml><?xml version="1.0" encoding="utf-8"?>
<p:tagLst xmlns:p="http://schemas.openxmlformats.org/presentationml/2006/main">
  <p:tag name="ISLIDE.ICON" val="#42082;"/>
</p:tagLst>
</file>

<file path=ppt/tags/tag19.xml><?xml version="1.0" encoding="utf-8"?>
<p:tagLst xmlns:p="http://schemas.openxmlformats.org/presentationml/2006/main">
  <p:tag name="TABLE_ENDDRAG_ORIGIN_RECT" val="671*150"/>
  <p:tag name="TABLE_ENDDRAG_RECT" val="144*128*671*150"/>
</p:tagLst>
</file>

<file path=ppt/tags/tag2.xml><?xml version="1.0" encoding="utf-8"?>
<p:tagLst xmlns:p="http://schemas.openxmlformats.org/presentationml/2006/main">
  <p:tag name="ISLIDE.ICON" val="#42082;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ISLIDE.ICON" val="#42082;"/>
</p:tagLst>
</file>

<file path=ppt/tags/tag24.xml><?xml version="1.0" encoding="utf-8"?>
<p:tagLst xmlns:p="http://schemas.openxmlformats.org/presentationml/2006/main">
  <p:tag name="TABLE_ENDDRAG_ORIGIN_RECT" val="671*150"/>
  <p:tag name="TABLE_ENDDRAG_RECT" val="144*128*671*150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ISLIDE.ICON" val="#42082;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ISLIDE.ICON" val="#42082;"/>
</p:tagLst>
</file>

<file path=ppt/tags/tag33.xml><?xml version="1.0" encoding="utf-8"?>
<p:tagLst xmlns:p="http://schemas.openxmlformats.org/presentationml/2006/main">
  <p:tag name="TABLE_ENDDRAG_ORIGIN_RECT" val="671*150"/>
  <p:tag name="TABLE_ENDDRAG_RECT" val="144*128*671*150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ISLIDE.ICON" val="#42082;"/>
</p:tagLst>
</file>

<file path=ppt/tags/tag38.xml><?xml version="1.0" encoding="utf-8"?>
<p:tagLst xmlns:p="http://schemas.openxmlformats.org/presentationml/2006/main">
  <p:tag name="ISLIDE.ICON" val="#42082;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ISLIDE.ICON" val="#42082;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ISLIDE.ICON" val="#42082;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ISLIDE.ICON" val="#42082;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ISLIDE.ICON" val="#42082;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ISLIDE.ICON" val="#42082;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ISLIDE.ICON" val="#42082;"/>
</p:tagLst>
</file>

<file path=ppt/tags/tag59.xml><?xml version="1.0" encoding="utf-8"?>
<p:tagLst xmlns:p="http://schemas.openxmlformats.org/presentationml/2006/main">
  <p:tag name="commondata" val="eyJoZGlkIjoiNzk4MWE1YjU0ZTA3NGM0NTgzMjE1NTZiNDBhMWYyMGUifQ=="/>
</p:tagLst>
</file>

<file path=ppt/tags/tag6.xml><?xml version="1.0" encoding="utf-8"?>
<p:tagLst xmlns:p="http://schemas.openxmlformats.org/presentationml/2006/main">
  <p:tag name="ISLIDE.ICON" val="#42082;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ISLIDE.ICON" val="#42082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3110</Words>
  <Application>WPS 演示</Application>
  <PresentationFormat>宽屏</PresentationFormat>
  <Paragraphs>195</Paragraphs>
  <Slides>22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宋体</vt:lpstr>
      <vt:lpstr>Wingdings</vt:lpstr>
      <vt:lpstr>思源黑体 CN Medium</vt:lpstr>
      <vt:lpstr>黑体</vt:lpstr>
      <vt:lpstr>楷体</vt:lpstr>
      <vt:lpstr>等线</vt:lpstr>
      <vt:lpstr>微软雅黑</vt:lpstr>
      <vt:lpstr>Arial Unicode MS</vt:lpstr>
      <vt:lpstr>等线 Light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luna_悠哉悠哉</cp:lastModifiedBy>
  <cp:revision>9</cp:revision>
  <dcterms:created xsi:type="dcterms:W3CDTF">2023-10-19T04:59:00Z</dcterms:created>
  <dcterms:modified xsi:type="dcterms:W3CDTF">2023-10-20T00:34:23Z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51A0F6D42DE441F3BA50226A4443BBF3_13</vt:lpwstr>
  </property>
  <property fmtid="{D5CDD505-2E9C-101B-9397-08002B2CF9AE}" pid="3" name="KSOProductBuildVer">
    <vt:lpwstr>2052-12.1.0.15712</vt:lpwstr>
  </property>
</Properties>
</file>