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6147" name="Rectangle 3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r>
              <a:rPr lang="zh-CN" altLang="en-US" dirty="0"/>
              <a:t>校园本该是一个充满欢乐的地方，但就像刚才游戏中那样，如果你有不善意的举动，或遭遇不友好，就会感到不和谐。小小的握手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hyperlink" Target="&#26657;&#22253;&#26292;&#21147;.mp4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58925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0" name="Group 3"/>
          <p:cNvGrpSpPr/>
          <p:nvPr/>
        </p:nvGrpSpPr>
        <p:grpSpPr>
          <a:xfrm>
            <a:off x="3503613" y="836613"/>
            <a:ext cx="5116512" cy="1098550"/>
            <a:chOff x="0" y="0"/>
            <a:chExt cx="3619" cy="365"/>
          </a:xfrm>
        </p:grpSpPr>
        <p:sp>
          <p:nvSpPr>
            <p:cNvPr id="12291" name="AutoShape 12"/>
            <p:cNvSpPr/>
            <p:nvPr/>
          </p:nvSpPr>
          <p:spPr>
            <a:xfrm>
              <a:off x="172" y="40"/>
              <a:ext cx="3447" cy="306"/>
            </a:xfrm>
            <a:prstGeom prst="roundRect">
              <a:avLst>
                <a:gd name="adj" fmla="val 16667"/>
              </a:avLst>
            </a:prstGeom>
            <a:solidFill>
              <a:srgbClr val="E1C205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12292" name="Group 5"/>
            <p:cNvGrpSpPr/>
            <p:nvPr/>
          </p:nvGrpSpPr>
          <p:grpSpPr>
            <a:xfrm>
              <a:off x="0" y="0"/>
              <a:ext cx="3611" cy="365"/>
              <a:chOff x="0" y="0"/>
              <a:chExt cx="5732781" cy="579120"/>
            </a:xfrm>
          </p:grpSpPr>
          <p:pic>
            <p:nvPicPr>
              <p:cNvPr id="12293" name="AutoShap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529072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294" name="文本框 6150"/>
              <p:cNvSpPr txBox="1"/>
              <p:nvPr/>
            </p:nvSpPr>
            <p:spPr>
              <a:xfrm>
                <a:off x="347532" y="72403"/>
                <a:ext cx="5385249" cy="4296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 eaLnBrk="0" hangingPunct="0"/>
                <a:r>
                  <a:rPr lang="zh-CN" altLang="en-US" sz="4400" dirty="0">
                    <a:solidFill>
                      <a:srgbClr val="006600"/>
                    </a:solidFill>
                    <a:latin typeface="汉仪蝶语体简" pitchFamily="2" charset="-122"/>
                    <a:ea typeface="汉仪蝶语体简" pitchFamily="2" charset="-122"/>
                  </a:rPr>
                  <a:t>体验同心圆</a:t>
                </a:r>
                <a:endParaRPr lang="en-US" altLang="zh-CN" sz="4400" dirty="0">
                  <a:solidFill>
                    <a:srgbClr val="006600"/>
                  </a:solidFill>
                  <a:latin typeface="汉仪蝶语体简" pitchFamily="2" charset="-122"/>
                  <a:ea typeface="汉仪蝶语体简" pitchFamily="2" charset="-122"/>
                </a:endParaRPr>
              </a:p>
            </p:txBody>
          </p:sp>
        </p:grpSp>
      </p:grpSp>
      <p:sp>
        <p:nvSpPr>
          <p:cNvPr id="12296" name="文本框 6151"/>
          <p:cNvSpPr txBox="1"/>
          <p:nvPr/>
        </p:nvSpPr>
        <p:spPr>
          <a:xfrm>
            <a:off x="1919288" y="2276475"/>
            <a:ext cx="5202237" cy="42462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5000"/>
              </a:lnSpc>
            </a:pPr>
            <a:r>
              <a:rPr lang="en-US" altLang="zh-CN" dirty="0">
                <a:latin typeface="Arial" panose="020B0604020202020204" pitchFamily="34" charset="0"/>
                <a:ea typeface="宋体" pitchFamily="2" charset="-122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   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8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）在学校里，有学生欺负你、嘲讽你或威胁你吗？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    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9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）在学校里，有人恶意散播你的谣言吗？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    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10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  <a:sym typeface="宋体" pitchFamily="2" charset="-122"/>
              </a:rPr>
              <a:t>有人在校园里或网上扬言要“收拾”你，甚至在生活中真的给了你一点“颜色”吗？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lnSpc>
                <a:spcPct val="125000"/>
              </a:lnSpc>
            </a:pP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  <a:sym typeface="宋体" pitchFamily="2" charset="-122"/>
              </a:rPr>
              <a:t>    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  <a:sym typeface="宋体" pitchFamily="2" charset="-122"/>
              </a:rPr>
              <a:t>11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  <a:sym typeface="宋体" pitchFamily="2" charset="-122"/>
              </a:rPr>
              <a:t>）如果你看到有几个学生在欺负其他学生，你会袖手旁观吗？（为什么）</a:t>
            </a:r>
            <a:endParaRPr lang="en-US" altLang="zh-CN" b="1" dirty="0">
              <a:latin typeface="Arial" panose="020B0604020202020204" pitchFamily="34" charset="0"/>
              <a:ea typeface="宋体" pitchFamily="2" charset="-122"/>
              <a:sym typeface="宋体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    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12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）如果你预感到有人要欺负你，你会告诉父母、老师或其他同学吗？（为什么）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    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13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）如果你被其他同学伤害了，你会向他人求助吗？（为什么）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7248525" y="2781300"/>
            <a:ext cx="3402013" cy="2851785"/>
            <a:chOff x="0" y="0"/>
            <a:chExt cx="5357" cy="4493"/>
          </a:xfrm>
        </p:grpSpPr>
        <p:sp>
          <p:nvSpPr>
            <p:cNvPr id="12297" name="同心圆 1"/>
            <p:cNvSpPr/>
            <p:nvPr/>
          </p:nvSpPr>
          <p:spPr>
            <a:xfrm>
              <a:off x="0" y="0"/>
              <a:ext cx="4763" cy="4493"/>
            </a:xfrm>
            <a:custGeom>
              <a:avLst/>
              <a:gdLst/>
              <a:ahLst/>
              <a:cxnLst>
                <a:cxn ang="0">
                  <a:pos x="0" y="2246"/>
                </a:cxn>
                <a:cxn ang="0">
                  <a:pos x="2381" y="0"/>
                </a:cxn>
                <a:cxn ang="0">
                  <a:pos x="4762" y="2246"/>
                </a:cxn>
                <a:cxn ang="0">
                  <a:pos x="2381" y="4492"/>
                </a:cxn>
                <a:cxn ang="0">
                  <a:pos x="0" y="2246"/>
                </a:cxn>
                <a:cxn ang="0">
                  <a:pos x="1123" y="2246"/>
                </a:cxn>
                <a:cxn ang="0">
                  <a:pos x="2381" y="3369"/>
                </a:cxn>
                <a:cxn ang="0">
                  <a:pos x="3639" y="2246"/>
                </a:cxn>
                <a:cxn ang="0">
                  <a:pos x="2381" y="1123"/>
                </a:cxn>
                <a:cxn ang="0">
                  <a:pos x="1123" y="2246"/>
                </a:cxn>
              </a:cxnLst>
              <a:pathLst>
                <a:path w="4763" h="4493">
                  <a:moveTo>
                    <a:pt x="0" y="2246"/>
                  </a:moveTo>
                  <a:cubicBezTo>
                    <a:pt x="0" y="1006"/>
                    <a:pt x="1066" y="0"/>
                    <a:pt x="2381" y="0"/>
                  </a:cubicBezTo>
                  <a:cubicBezTo>
                    <a:pt x="3696" y="0"/>
                    <a:pt x="4762" y="1006"/>
                    <a:pt x="4762" y="2246"/>
                  </a:cubicBezTo>
                  <a:cubicBezTo>
                    <a:pt x="4762" y="3486"/>
                    <a:pt x="3696" y="4492"/>
                    <a:pt x="2381" y="4492"/>
                  </a:cubicBezTo>
                  <a:cubicBezTo>
                    <a:pt x="1066" y="4492"/>
                    <a:pt x="0" y="3486"/>
                    <a:pt x="0" y="2246"/>
                  </a:cubicBezTo>
                  <a:close/>
                  <a:moveTo>
                    <a:pt x="1123" y="2246"/>
                  </a:moveTo>
                  <a:cubicBezTo>
                    <a:pt x="1123" y="2866"/>
                    <a:pt x="1686" y="3369"/>
                    <a:pt x="2381" y="3369"/>
                  </a:cubicBezTo>
                  <a:cubicBezTo>
                    <a:pt x="3076" y="3369"/>
                    <a:pt x="3639" y="2866"/>
                    <a:pt x="3639" y="2246"/>
                  </a:cubicBezTo>
                  <a:cubicBezTo>
                    <a:pt x="3639" y="1626"/>
                    <a:pt x="3076" y="1123"/>
                    <a:pt x="2381" y="1123"/>
                  </a:cubicBezTo>
                  <a:cubicBezTo>
                    <a:pt x="1686" y="1123"/>
                    <a:pt x="1123" y="1626"/>
                    <a:pt x="1123" y="2246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89A4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298" name="文本框 2"/>
            <p:cNvSpPr txBox="1"/>
            <p:nvPr/>
          </p:nvSpPr>
          <p:spPr>
            <a:xfrm>
              <a:off x="1927" y="1814"/>
              <a:ext cx="144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dirty="0">
                  <a:solidFill>
                    <a:srgbClr val="0070C0"/>
                  </a:solidFill>
                  <a:latin typeface="方正剪纸简体" pitchFamily="1" charset="-122"/>
                  <a:ea typeface="方正剪纸简体" pitchFamily="1" charset="-122"/>
                </a:rPr>
                <a:t>肯 定</a:t>
              </a:r>
              <a:endParaRPr lang="zh-CN" altLang="en-US" dirty="0">
                <a:solidFill>
                  <a:srgbClr val="0070C0"/>
                </a:solidFill>
                <a:latin typeface="方正剪纸简体" pitchFamily="1" charset="-122"/>
                <a:ea typeface="方正剪纸简体" pitchFamily="1" charset="-122"/>
              </a:endParaRPr>
            </a:p>
          </p:txBody>
        </p:sp>
        <p:sp>
          <p:nvSpPr>
            <p:cNvPr id="12299" name="文本框 3"/>
            <p:cNvSpPr txBox="1"/>
            <p:nvPr/>
          </p:nvSpPr>
          <p:spPr>
            <a:xfrm>
              <a:off x="4195" y="567"/>
              <a:ext cx="116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dirty="0">
                  <a:solidFill>
                    <a:srgbClr val="0070C0"/>
                  </a:solidFill>
                  <a:latin typeface="方正剪纸简体" pitchFamily="1" charset="-122"/>
                  <a:ea typeface="方正剪纸简体" pitchFamily="1" charset="-122"/>
                </a:rPr>
                <a:t>否定</a:t>
              </a:r>
              <a:endParaRPr lang="zh-CN" altLang="en-US" dirty="0">
                <a:solidFill>
                  <a:srgbClr val="0070C0"/>
                </a:solidFill>
                <a:latin typeface="方正剪纸简体" pitchFamily="1" charset="-122"/>
                <a:ea typeface="方正剪纸简体" pitchFamily="1" charset="-122"/>
              </a:endParaRPr>
            </a:p>
          </p:txBody>
        </p:sp>
        <p:sp>
          <p:nvSpPr>
            <p:cNvPr id="12300" name="文本框 4"/>
            <p:cNvSpPr txBox="1"/>
            <p:nvPr/>
          </p:nvSpPr>
          <p:spPr>
            <a:xfrm>
              <a:off x="3288" y="1361"/>
              <a:ext cx="138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dirty="0">
                  <a:solidFill>
                    <a:srgbClr val="0070C0"/>
                  </a:solidFill>
                  <a:latin typeface="方正剪纸简体" pitchFamily="1" charset="-122"/>
                  <a:ea typeface="方正剪纸简体" pitchFamily="1" charset="-122"/>
                </a:rPr>
                <a:t>不确定</a:t>
              </a:r>
              <a:endParaRPr lang="zh-CN" altLang="en-US" dirty="0">
                <a:solidFill>
                  <a:srgbClr val="0070C0"/>
                </a:solidFill>
                <a:latin typeface="方正剪纸简体" pitchFamily="1" charset="-122"/>
                <a:ea typeface="方正剪纸简体" pitchFamily="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6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charRg st="29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6">
                                            <p:txEl>
                                              <p:charRg st="29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charRg st="54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6">
                                            <p:txEl>
                                              <p:charRg st="54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charRg st="101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6">
                                            <p:txEl>
                                              <p:charRg st="101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charRg st="141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6">
                                            <p:txEl>
                                              <p:charRg st="141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charRg st="184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6">
                                            <p:txEl>
                                              <p:charRg st="184" end="2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24000" y="-22225"/>
            <a:ext cx="9144000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4" name="Group 3"/>
          <p:cNvGrpSpPr/>
          <p:nvPr/>
        </p:nvGrpSpPr>
        <p:grpSpPr>
          <a:xfrm>
            <a:off x="3503613" y="836613"/>
            <a:ext cx="5116512" cy="1098550"/>
            <a:chOff x="0" y="0"/>
            <a:chExt cx="3619" cy="365"/>
          </a:xfrm>
        </p:grpSpPr>
        <p:sp>
          <p:nvSpPr>
            <p:cNvPr id="13315" name="AutoShape 12"/>
            <p:cNvSpPr/>
            <p:nvPr/>
          </p:nvSpPr>
          <p:spPr>
            <a:xfrm>
              <a:off x="172" y="40"/>
              <a:ext cx="3447" cy="306"/>
            </a:xfrm>
            <a:prstGeom prst="roundRect">
              <a:avLst>
                <a:gd name="adj" fmla="val 16667"/>
              </a:avLst>
            </a:prstGeom>
            <a:solidFill>
              <a:srgbClr val="E1C205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13316" name="Group 5"/>
            <p:cNvGrpSpPr/>
            <p:nvPr/>
          </p:nvGrpSpPr>
          <p:grpSpPr>
            <a:xfrm>
              <a:off x="0" y="0"/>
              <a:ext cx="3611" cy="365"/>
              <a:chOff x="0" y="0"/>
              <a:chExt cx="5732781" cy="579120"/>
            </a:xfrm>
          </p:grpSpPr>
          <p:pic>
            <p:nvPicPr>
              <p:cNvPr id="13317" name="AutoShap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529072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18" name="文本框 6150"/>
              <p:cNvSpPr txBox="1"/>
              <p:nvPr/>
            </p:nvSpPr>
            <p:spPr>
              <a:xfrm>
                <a:off x="347532" y="72403"/>
                <a:ext cx="5385249" cy="4296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 eaLnBrk="0" hangingPunct="0"/>
                <a:r>
                  <a:rPr lang="zh-CN" altLang="en-US" sz="4400" dirty="0">
                    <a:solidFill>
                      <a:srgbClr val="006600"/>
                    </a:solidFill>
                    <a:latin typeface="汉仪蝶语体简" pitchFamily="2" charset="-122"/>
                    <a:ea typeface="汉仪蝶语体简" pitchFamily="2" charset="-122"/>
                  </a:rPr>
                  <a:t>体验同心圆</a:t>
                </a:r>
                <a:endParaRPr lang="en-US" altLang="zh-CN" sz="4400" dirty="0">
                  <a:solidFill>
                    <a:srgbClr val="006600"/>
                  </a:solidFill>
                  <a:latin typeface="汉仪蝶语体简" pitchFamily="2" charset="-122"/>
                  <a:ea typeface="汉仪蝶语体简" pitchFamily="2" charset="-122"/>
                </a:endParaRPr>
              </a:p>
            </p:txBody>
          </p:sp>
        </p:grpSp>
      </p:grpSp>
      <p:sp>
        <p:nvSpPr>
          <p:cNvPr id="13320" name="文本框 6151"/>
          <p:cNvSpPr txBox="1"/>
          <p:nvPr/>
        </p:nvSpPr>
        <p:spPr>
          <a:xfrm>
            <a:off x="1992313" y="2205038"/>
            <a:ext cx="5202237" cy="42462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5000"/>
              </a:lnSpc>
            </a:pPr>
            <a:r>
              <a:rPr lang="en-US" altLang="zh-CN" dirty="0">
                <a:latin typeface="Arial" panose="020B0604020202020204" pitchFamily="34" charset="0"/>
                <a:ea typeface="宋体" pitchFamily="2" charset="-122"/>
              </a:rPr>
              <a:t>    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14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）你曾经在学校里打过架吗？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    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15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）如果你某天觉得心理非常气愤或心理压抑，你</a:t>
            </a:r>
            <a:r>
              <a:rPr lang="zh-CN" altLang="en-US" b="1" dirty="0">
                <a:solidFill>
                  <a:srgbClr val="FE3802"/>
                </a:solidFill>
                <a:latin typeface="Arial" panose="020B0604020202020204" pitchFamily="34" charset="0"/>
                <a:ea typeface="宋体" pitchFamily="2" charset="-122"/>
              </a:rPr>
              <a:t>总是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能用合理的方式排解吗？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    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16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）当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  <a:sym typeface="宋体" pitchFamily="2" charset="-122"/>
              </a:rPr>
              <a:t>你心情不好的时候会不小心伤害到了其他同学或家人吗？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  <a:sym typeface="宋体" pitchFamily="2" charset="-122"/>
            </a:endParaRPr>
          </a:p>
          <a:p>
            <a:pPr>
              <a:lnSpc>
                <a:spcPct val="125000"/>
              </a:lnSpc>
            </a:pPr>
            <a:endParaRPr lang="zh-CN" altLang="en-US" b="1" dirty="0">
              <a:latin typeface="Arial" panose="020B0604020202020204" pitchFamily="34" charset="0"/>
              <a:ea typeface="宋体" pitchFamily="2" charset="-122"/>
              <a:sym typeface="宋体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  <a:sym typeface="宋体" pitchFamily="2" charset="-122"/>
              </a:rPr>
              <a:t>    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  <a:sym typeface="宋体" pitchFamily="2" charset="-122"/>
              </a:rPr>
              <a:t>17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  <a:sym typeface="宋体" pitchFamily="2" charset="-122"/>
              </a:rPr>
              <a:t>）当你看到电影或电视里的暴力、血腥镜头时，会感到心理不舒服或很难过吗？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  <a:sym typeface="宋体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    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18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）你看到影视作品里，有人无辜被打的时候，你也会感到隐隐地疼痛或说不出的感觉吗？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    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19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）当你看到影视作品里，有人无辜被打，你会对凶残的打人者产生极其憎恶之情吗</a:t>
            </a:r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？</a:t>
            </a:r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7248525" y="2781300"/>
            <a:ext cx="3402013" cy="2851785"/>
            <a:chOff x="0" y="0"/>
            <a:chExt cx="5357" cy="4493"/>
          </a:xfrm>
        </p:grpSpPr>
        <p:sp>
          <p:nvSpPr>
            <p:cNvPr id="13321" name="同心圆 1"/>
            <p:cNvSpPr/>
            <p:nvPr/>
          </p:nvSpPr>
          <p:spPr>
            <a:xfrm>
              <a:off x="0" y="0"/>
              <a:ext cx="4763" cy="4493"/>
            </a:xfrm>
            <a:custGeom>
              <a:avLst/>
              <a:gdLst/>
              <a:ahLst/>
              <a:cxnLst>
                <a:cxn ang="0">
                  <a:pos x="0" y="2246"/>
                </a:cxn>
                <a:cxn ang="0">
                  <a:pos x="2381" y="0"/>
                </a:cxn>
                <a:cxn ang="0">
                  <a:pos x="4762" y="2246"/>
                </a:cxn>
                <a:cxn ang="0">
                  <a:pos x="2381" y="4492"/>
                </a:cxn>
                <a:cxn ang="0">
                  <a:pos x="0" y="2246"/>
                </a:cxn>
                <a:cxn ang="0">
                  <a:pos x="1123" y="2246"/>
                </a:cxn>
                <a:cxn ang="0">
                  <a:pos x="2381" y="3369"/>
                </a:cxn>
                <a:cxn ang="0">
                  <a:pos x="3639" y="2246"/>
                </a:cxn>
                <a:cxn ang="0">
                  <a:pos x="2381" y="1123"/>
                </a:cxn>
                <a:cxn ang="0">
                  <a:pos x="1123" y="2246"/>
                </a:cxn>
              </a:cxnLst>
              <a:pathLst>
                <a:path w="4763" h="4493">
                  <a:moveTo>
                    <a:pt x="0" y="2246"/>
                  </a:moveTo>
                  <a:cubicBezTo>
                    <a:pt x="0" y="1006"/>
                    <a:pt x="1066" y="0"/>
                    <a:pt x="2381" y="0"/>
                  </a:cubicBezTo>
                  <a:cubicBezTo>
                    <a:pt x="3696" y="0"/>
                    <a:pt x="4762" y="1006"/>
                    <a:pt x="4762" y="2246"/>
                  </a:cubicBezTo>
                  <a:cubicBezTo>
                    <a:pt x="4762" y="3486"/>
                    <a:pt x="3696" y="4492"/>
                    <a:pt x="2381" y="4492"/>
                  </a:cubicBezTo>
                  <a:cubicBezTo>
                    <a:pt x="1066" y="4492"/>
                    <a:pt x="0" y="3486"/>
                    <a:pt x="0" y="2246"/>
                  </a:cubicBezTo>
                  <a:close/>
                  <a:moveTo>
                    <a:pt x="1123" y="2246"/>
                  </a:moveTo>
                  <a:cubicBezTo>
                    <a:pt x="1123" y="2866"/>
                    <a:pt x="1686" y="3369"/>
                    <a:pt x="2381" y="3369"/>
                  </a:cubicBezTo>
                  <a:cubicBezTo>
                    <a:pt x="3076" y="3369"/>
                    <a:pt x="3639" y="2866"/>
                    <a:pt x="3639" y="2246"/>
                  </a:cubicBezTo>
                  <a:cubicBezTo>
                    <a:pt x="3639" y="1626"/>
                    <a:pt x="3076" y="1123"/>
                    <a:pt x="2381" y="1123"/>
                  </a:cubicBezTo>
                  <a:cubicBezTo>
                    <a:pt x="1686" y="1123"/>
                    <a:pt x="1123" y="1626"/>
                    <a:pt x="1123" y="2246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89A4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2" name="文本框 2"/>
            <p:cNvSpPr txBox="1"/>
            <p:nvPr/>
          </p:nvSpPr>
          <p:spPr>
            <a:xfrm>
              <a:off x="1927" y="1814"/>
              <a:ext cx="144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dirty="0">
                  <a:solidFill>
                    <a:srgbClr val="0070C0"/>
                  </a:solidFill>
                  <a:latin typeface="方正剪纸简体" pitchFamily="1" charset="-122"/>
                  <a:ea typeface="方正剪纸简体" pitchFamily="1" charset="-122"/>
                </a:rPr>
                <a:t>肯 定</a:t>
              </a:r>
              <a:endParaRPr lang="zh-CN" altLang="en-US" dirty="0">
                <a:solidFill>
                  <a:srgbClr val="0070C0"/>
                </a:solidFill>
                <a:latin typeface="方正剪纸简体" pitchFamily="1" charset="-122"/>
                <a:ea typeface="方正剪纸简体" pitchFamily="1" charset="-122"/>
              </a:endParaRPr>
            </a:p>
          </p:txBody>
        </p:sp>
        <p:sp>
          <p:nvSpPr>
            <p:cNvPr id="13323" name="文本框 3"/>
            <p:cNvSpPr txBox="1"/>
            <p:nvPr/>
          </p:nvSpPr>
          <p:spPr>
            <a:xfrm>
              <a:off x="4195" y="567"/>
              <a:ext cx="116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dirty="0">
                  <a:solidFill>
                    <a:srgbClr val="0070C0"/>
                  </a:solidFill>
                  <a:latin typeface="方正剪纸简体" pitchFamily="1" charset="-122"/>
                  <a:ea typeface="方正剪纸简体" pitchFamily="1" charset="-122"/>
                </a:rPr>
                <a:t>否定</a:t>
              </a:r>
              <a:endParaRPr lang="zh-CN" altLang="en-US" dirty="0">
                <a:solidFill>
                  <a:srgbClr val="0070C0"/>
                </a:solidFill>
                <a:latin typeface="方正剪纸简体" pitchFamily="1" charset="-122"/>
                <a:ea typeface="方正剪纸简体" pitchFamily="1" charset="-122"/>
              </a:endParaRPr>
            </a:p>
          </p:txBody>
        </p:sp>
        <p:sp>
          <p:nvSpPr>
            <p:cNvPr id="13324" name="文本框 4"/>
            <p:cNvSpPr txBox="1"/>
            <p:nvPr/>
          </p:nvSpPr>
          <p:spPr>
            <a:xfrm>
              <a:off x="3288" y="1361"/>
              <a:ext cx="138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dirty="0">
                  <a:solidFill>
                    <a:srgbClr val="0070C0"/>
                  </a:solidFill>
                  <a:latin typeface="方正剪纸简体" pitchFamily="1" charset="-122"/>
                  <a:ea typeface="方正剪纸简体" pitchFamily="1" charset="-122"/>
                </a:rPr>
                <a:t>不确定</a:t>
              </a:r>
              <a:endParaRPr lang="zh-CN" altLang="en-US" dirty="0">
                <a:solidFill>
                  <a:srgbClr val="0070C0"/>
                </a:solidFill>
                <a:latin typeface="方正剪纸简体" pitchFamily="1" charset="-122"/>
                <a:ea typeface="方正剪纸简体" pitchFamily="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charRg st="2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0">
                                            <p:txEl>
                                              <p:charRg st="21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charRg st="63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0">
                                            <p:txEl>
                                              <p:charRg st="63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charRg st="99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0">
                                            <p:txEl>
                                              <p:charRg st="99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charRg st="142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0">
                                            <p:txEl>
                                              <p:charRg st="142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charRg st="189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0">
                                            <p:txEl>
                                              <p:charRg st="189" end="2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60513" y="4445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38" name="Group 3"/>
          <p:cNvGrpSpPr/>
          <p:nvPr/>
        </p:nvGrpSpPr>
        <p:grpSpPr>
          <a:xfrm>
            <a:off x="3648075" y="765175"/>
            <a:ext cx="5118100" cy="1096963"/>
            <a:chOff x="0" y="0"/>
            <a:chExt cx="3619" cy="365"/>
          </a:xfrm>
        </p:grpSpPr>
        <p:sp>
          <p:nvSpPr>
            <p:cNvPr id="14339" name="AutoShape 12"/>
            <p:cNvSpPr/>
            <p:nvPr/>
          </p:nvSpPr>
          <p:spPr>
            <a:xfrm>
              <a:off x="172" y="40"/>
              <a:ext cx="3447" cy="306"/>
            </a:xfrm>
            <a:prstGeom prst="roundRect">
              <a:avLst>
                <a:gd name="adj" fmla="val 16667"/>
              </a:avLst>
            </a:prstGeom>
            <a:solidFill>
              <a:srgbClr val="E1C205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14340" name="Group 5"/>
            <p:cNvGrpSpPr/>
            <p:nvPr/>
          </p:nvGrpSpPr>
          <p:grpSpPr>
            <a:xfrm>
              <a:off x="0" y="0"/>
              <a:ext cx="3611" cy="365"/>
              <a:chOff x="0" y="0"/>
              <a:chExt cx="5732781" cy="579120"/>
            </a:xfrm>
          </p:grpSpPr>
          <p:pic>
            <p:nvPicPr>
              <p:cNvPr id="14341" name="AutoShap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529072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42" name="文本框 6150"/>
              <p:cNvSpPr txBox="1"/>
              <p:nvPr/>
            </p:nvSpPr>
            <p:spPr>
              <a:xfrm>
                <a:off x="347532" y="72403"/>
                <a:ext cx="5385249" cy="4296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 eaLnBrk="0" hangingPunct="0"/>
                <a:r>
                  <a:rPr lang="zh-CN" altLang="en-US" sz="4400" dirty="0">
                    <a:solidFill>
                      <a:srgbClr val="006600"/>
                    </a:solidFill>
                    <a:latin typeface="汉仪蝶语体简" pitchFamily="2" charset="-122"/>
                    <a:ea typeface="汉仪蝶语体简" pitchFamily="2" charset="-122"/>
                  </a:rPr>
                  <a:t>体验同心圆</a:t>
                </a:r>
                <a:endParaRPr lang="en-US" altLang="zh-CN" sz="4400" dirty="0">
                  <a:solidFill>
                    <a:srgbClr val="006600"/>
                  </a:solidFill>
                  <a:latin typeface="汉仪蝶语体简" pitchFamily="2" charset="-122"/>
                  <a:ea typeface="汉仪蝶语体简" pitchFamily="2" charset="-122"/>
                </a:endParaRPr>
              </a:p>
            </p:txBody>
          </p:sp>
        </p:grpSp>
      </p:grpSp>
      <p:sp>
        <p:nvSpPr>
          <p:cNvPr id="14343" name="文本框 6151"/>
          <p:cNvSpPr txBox="1"/>
          <p:nvPr/>
        </p:nvSpPr>
        <p:spPr>
          <a:xfrm>
            <a:off x="1992313" y="2781300"/>
            <a:ext cx="520223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itchFamily="2" charset="-122"/>
              </a:rPr>
              <a:t>    </a:t>
            </a:r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4345" name="文本框 6"/>
          <p:cNvSpPr txBox="1"/>
          <p:nvPr/>
        </p:nvSpPr>
        <p:spPr>
          <a:xfrm>
            <a:off x="1847850" y="1989138"/>
            <a:ext cx="5332413" cy="41541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85750" indent="-285750"/>
            <a:r>
              <a:rPr lang="zh-CN" altLang="en-US" sz="2400" b="1" dirty="0">
                <a:latin typeface="Arial" panose="020B0604020202020204" pitchFamily="34" charset="0"/>
                <a:ea typeface="宋体" pitchFamily="2" charset="-122"/>
              </a:rPr>
              <a:t>讨论</a:t>
            </a:r>
            <a:r>
              <a:rPr lang="en-US" altLang="zh-CN" sz="2400" b="1" dirty="0">
                <a:latin typeface="Arial" panose="020B0604020202020204" pitchFamily="34" charset="0"/>
                <a:ea typeface="宋体" pitchFamily="2" charset="-122"/>
              </a:rPr>
              <a:t>&amp;</a:t>
            </a:r>
            <a:r>
              <a:rPr lang="zh-CN" altLang="en-US" sz="2400" b="1" dirty="0">
                <a:latin typeface="Arial" panose="020B0604020202020204" pitchFamily="34" charset="0"/>
                <a:ea typeface="宋体" pitchFamily="2" charset="-122"/>
              </a:rPr>
              <a:t>分享：</a:t>
            </a:r>
            <a:endParaRPr lang="zh-CN" altLang="en-US" sz="2400" b="1" dirty="0">
              <a:latin typeface="Arial" panose="020B0604020202020204" pitchFamily="34" charset="0"/>
              <a:ea typeface="宋体" pitchFamily="2" charset="-122"/>
            </a:endParaRPr>
          </a:p>
          <a:p>
            <a:pPr marL="285750" indent="-285750"/>
            <a:endParaRPr lang="zh-CN" altLang="en-US" sz="2400" b="1" dirty="0">
              <a:latin typeface="Arial" panose="020B0604020202020204" pitchFamily="34" charset="0"/>
              <a:ea typeface="宋体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在刚才的游戏过程中，你观察到了些什么？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说说你刚才参与游戏的感受。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想象一下如果你就是受暴者，你会有什么感受？为什么？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 marL="285750" indent="-285750"/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想象一下如果你是视频中的施暴者，你会有什么感受？为什么？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如果你是旁观者，你觉得你为什么会袖手旁观？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4346" name="文本框 8"/>
          <p:cNvSpPr txBox="1"/>
          <p:nvPr/>
        </p:nvSpPr>
        <p:spPr>
          <a:xfrm>
            <a:off x="7391400" y="2492375"/>
            <a:ext cx="3095625" cy="1476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     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对</a:t>
            </a:r>
            <a:r>
              <a:rPr lang="zh-CN" altLang="en-US" b="1" u="sng" dirty="0">
                <a:solidFill>
                  <a:srgbClr val="FE3802"/>
                </a:solidFill>
                <a:latin typeface="Arial" panose="020B0604020202020204" pitchFamily="34" charset="0"/>
                <a:ea typeface="宋体" pitchFamily="2" charset="-122"/>
              </a:rPr>
              <a:t>受暴者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的伤害除了生理伤害之外，还有心理伤害（害怕、恐惧、焦虑、孤独、无助感、心理阴影）。有时候还可能成为下一个施暴者。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4347" name="AutoShape 5"/>
          <p:cNvSpPr/>
          <p:nvPr/>
        </p:nvSpPr>
        <p:spPr>
          <a:xfrm>
            <a:off x="7319963" y="2349500"/>
            <a:ext cx="3348037" cy="1663700"/>
          </a:xfrm>
          <a:prstGeom prst="flowChartAlternateProcess">
            <a:avLst/>
          </a:prstGeom>
          <a:noFill/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4348" name="AutoShape 5"/>
          <p:cNvSpPr/>
          <p:nvPr/>
        </p:nvSpPr>
        <p:spPr>
          <a:xfrm>
            <a:off x="7319963" y="4005263"/>
            <a:ext cx="3384550" cy="1138237"/>
          </a:xfrm>
          <a:prstGeom prst="flowChartAlternateProcess">
            <a:avLst/>
          </a:prstGeom>
          <a:noFill/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4349" name="文本框 10"/>
          <p:cNvSpPr txBox="1"/>
          <p:nvPr/>
        </p:nvSpPr>
        <p:spPr>
          <a:xfrm>
            <a:off x="7391400" y="4149725"/>
            <a:ext cx="3241675" cy="922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solidFill>
                  <a:srgbClr val="FE3802"/>
                </a:solidFill>
                <a:latin typeface="Arial" panose="020B0604020202020204" pitchFamily="34" charset="0"/>
                <a:ea typeface="宋体" pitchFamily="2" charset="-122"/>
              </a:rPr>
              <a:t>     </a:t>
            </a:r>
            <a:r>
              <a:rPr lang="zh-CN" altLang="en-US" b="1" u="sng" dirty="0">
                <a:solidFill>
                  <a:srgbClr val="FE3802"/>
                </a:solidFill>
                <a:latin typeface="Arial" panose="020B0604020202020204" pitchFamily="34" charset="0"/>
                <a:ea typeface="宋体" pitchFamily="2" charset="-122"/>
              </a:rPr>
              <a:t>施暴者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以伤害他人为乐趣或发泄情绪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  <a:sym typeface="宋体" pitchFamily="2" charset="-122"/>
              </a:rPr>
              <a:t>，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  <a:sym typeface="Arial" panose="020B0604020202020204" pitchFamily="34" charset="0"/>
              </a:rPr>
              <a:t>面目可憎。内心弱小，将受到法律的制裁。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  <a:sym typeface="Arial" panose="020B0604020202020204" pitchFamily="34" charset="0"/>
            </a:endParaRPr>
          </a:p>
        </p:txBody>
      </p:sp>
      <p:sp>
        <p:nvSpPr>
          <p:cNvPr id="14350" name="AutoShape 5"/>
          <p:cNvSpPr/>
          <p:nvPr/>
        </p:nvSpPr>
        <p:spPr>
          <a:xfrm>
            <a:off x="7321550" y="5159375"/>
            <a:ext cx="3346450" cy="1211263"/>
          </a:xfrm>
          <a:prstGeom prst="flowChartAlternateProcess">
            <a:avLst/>
          </a:prstGeom>
          <a:noFill/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4351" name="文本框 12"/>
          <p:cNvSpPr txBox="1"/>
          <p:nvPr/>
        </p:nvSpPr>
        <p:spPr>
          <a:xfrm>
            <a:off x="7448550" y="5373688"/>
            <a:ext cx="3173413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solidFill>
                  <a:srgbClr val="FE3802"/>
                </a:solidFill>
                <a:latin typeface="Arial" panose="020B0604020202020204" pitchFamily="34" charset="0"/>
                <a:ea typeface="宋体" pitchFamily="2" charset="-122"/>
              </a:rPr>
              <a:t>     </a:t>
            </a:r>
            <a:r>
              <a:rPr lang="zh-CN" altLang="en-US" b="1" u="sng" dirty="0">
                <a:solidFill>
                  <a:srgbClr val="FE3802"/>
                </a:solidFill>
                <a:latin typeface="Arial" panose="020B0604020202020204" pitchFamily="34" charset="0"/>
                <a:ea typeface="宋体" pitchFamily="2" charset="-122"/>
              </a:rPr>
              <a:t>旁观者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内心冷漠、无情，缺乏正义感，是非观念模糊。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5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charRg st="29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5">
                                            <p:txEl>
                                              <p:charRg st="29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charRg st="44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5">
                                            <p:txEl>
                                              <p:charRg st="44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charRg st="71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45">
                                            <p:txEl>
                                              <p:charRg st="71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charRg st="101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5">
                                            <p:txEl>
                                              <p:charRg st="101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34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351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 bldLvl="0" animBg="1"/>
      <p:bldP spid="14348" grpId="0" bldLvl="0" animBg="1"/>
      <p:bldP spid="1435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492250" y="0"/>
            <a:ext cx="9139238" cy="6861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2" name="Group 3"/>
          <p:cNvGrpSpPr/>
          <p:nvPr/>
        </p:nvGrpSpPr>
        <p:grpSpPr>
          <a:xfrm>
            <a:off x="3719513" y="620713"/>
            <a:ext cx="5116512" cy="1098550"/>
            <a:chOff x="0" y="0"/>
            <a:chExt cx="3619" cy="365"/>
          </a:xfrm>
        </p:grpSpPr>
        <p:sp>
          <p:nvSpPr>
            <p:cNvPr id="15363" name="AutoShape 12"/>
            <p:cNvSpPr/>
            <p:nvPr/>
          </p:nvSpPr>
          <p:spPr>
            <a:xfrm>
              <a:off x="172" y="40"/>
              <a:ext cx="3447" cy="306"/>
            </a:xfrm>
            <a:prstGeom prst="roundRect">
              <a:avLst>
                <a:gd name="adj" fmla="val 16667"/>
              </a:avLst>
            </a:prstGeom>
            <a:solidFill>
              <a:srgbClr val="E1C205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15364" name="Group 5"/>
            <p:cNvGrpSpPr/>
            <p:nvPr/>
          </p:nvGrpSpPr>
          <p:grpSpPr>
            <a:xfrm>
              <a:off x="0" y="0"/>
              <a:ext cx="3611" cy="365"/>
              <a:chOff x="0" y="0"/>
              <a:chExt cx="5732781" cy="579120"/>
            </a:xfrm>
          </p:grpSpPr>
          <p:pic>
            <p:nvPicPr>
              <p:cNvPr id="15365" name="AutoShap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529072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366" name="文本框 6150"/>
              <p:cNvSpPr txBox="1"/>
              <p:nvPr/>
            </p:nvSpPr>
            <p:spPr>
              <a:xfrm>
                <a:off x="347532" y="72403"/>
                <a:ext cx="5385249" cy="4296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 eaLnBrk="0" hangingPunct="0"/>
                <a:r>
                  <a:rPr lang="zh-CN" altLang="en-US" sz="4400" dirty="0">
                    <a:solidFill>
                      <a:srgbClr val="006600"/>
                    </a:solidFill>
                    <a:latin typeface="汉仪蝶语体简" pitchFamily="2" charset="-122"/>
                    <a:ea typeface="汉仪蝶语体简" pitchFamily="2" charset="-122"/>
                  </a:rPr>
                  <a:t>深度剖析</a:t>
                </a:r>
                <a:endParaRPr lang="zh-CN" altLang="en-US" sz="4400" dirty="0">
                  <a:solidFill>
                    <a:srgbClr val="006600"/>
                  </a:solidFill>
                  <a:latin typeface="汉仪蝶语体简" pitchFamily="2" charset="-122"/>
                  <a:ea typeface="汉仪蝶语体简" pitchFamily="2" charset="-122"/>
                </a:endParaRPr>
              </a:p>
            </p:txBody>
          </p:sp>
        </p:grpSp>
      </p:grpSp>
      <p:sp>
        <p:nvSpPr>
          <p:cNvPr id="15367" name="文本框 6151"/>
          <p:cNvSpPr txBox="1"/>
          <p:nvPr/>
        </p:nvSpPr>
        <p:spPr>
          <a:xfrm>
            <a:off x="1992313" y="2781300"/>
            <a:ext cx="520223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itchFamily="2" charset="-122"/>
              </a:rPr>
              <a:t>    </a:t>
            </a:r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5369" name="Text Box 9"/>
          <p:cNvSpPr txBox="1"/>
          <p:nvPr/>
        </p:nvSpPr>
        <p:spPr>
          <a:xfrm>
            <a:off x="2424113" y="2060575"/>
            <a:ext cx="7343775" cy="27070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Arial" panose="020B0604020202020204" pitchFamily="34" charset="0"/>
                <a:ea typeface="宋体" pitchFamily="2" charset="-122"/>
              </a:rPr>
              <a:t>      暴力事件的发生是不是仅仅是某个人的原因？</a:t>
            </a:r>
            <a:endParaRPr lang="zh-CN" altLang="en-US" sz="2000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Arial" panose="020B0604020202020204" pitchFamily="34" charset="0"/>
                <a:ea typeface="宋体" pitchFamily="2" charset="-122"/>
              </a:rPr>
              <a:t>      是不是因为一个人心理有问题，所以他去伤害同学？</a:t>
            </a:r>
            <a:endParaRPr lang="zh-CN" altLang="en-US" sz="2000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FE3802"/>
                </a:solidFill>
                <a:latin typeface="Arial" panose="020B0604020202020204" pitchFamily="34" charset="0"/>
                <a:ea typeface="宋体" pitchFamily="2" charset="-122"/>
              </a:rPr>
              <a:t>       原因是多方面的、综合的。</a:t>
            </a:r>
            <a:endParaRPr lang="zh-CN" altLang="en-US" sz="2000" b="1" dirty="0">
              <a:solidFill>
                <a:srgbClr val="FE3802"/>
              </a:solidFill>
              <a:latin typeface="Arial" panose="020B0604020202020204" pitchFamily="34" charset="0"/>
              <a:ea typeface="宋体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FE3802"/>
                </a:solidFill>
                <a:latin typeface="Arial" panose="020B0604020202020204" pitchFamily="34" charset="0"/>
                <a:ea typeface="宋体" pitchFamily="2" charset="-122"/>
              </a:rPr>
              <a:t>      不同的案例会有不同的原因。</a:t>
            </a:r>
            <a:endParaRPr lang="zh-CN" altLang="en-US" sz="2000" b="1" dirty="0">
              <a:solidFill>
                <a:srgbClr val="FE3802"/>
              </a:solidFill>
              <a:latin typeface="Arial" panose="020B0604020202020204" pitchFamily="34" charset="0"/>
              <a:ea typeface="宋体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FE3802"/>
                </a:solidFill>
                <a:latin typeface="Arial" panose="020B0604020202020204" pitchFamily="34" charset="0"/>
                <a:ea typeface="宋体" pitchFamily="2" charset="-122"/>
              </a:rPr>
              <a:t>      有哪些原因呢？（请从多角度思考）</a:t>
            </a:r>
            <a:endParaRPr lang="zh-CN" altLang="en-US" sz="2000" b="1" dirty="0">
              <a:solidFill>
                <a:srgbClr val="FE3802"/>
              </a:solidFill>
              <a:latin typeface="Arial" panose="020B0604020202020204" pitchFamily="34" charset="0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000" b="1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9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charRg st="2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9">
                                            <p:txEl>
                                              <p:charRg st="27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9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charRg st="77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69">
                                            <p:txEl>
                                              <p:charRg st="77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charRg st="97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369">
                                            <p:txEl>
                                              <p:charRg st="97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5369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5369">
                                            <p:txEl>
                                              <p:charRg st="27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charRg st="2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5369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5369">
                                            <p:txEl>
                                              <p:charRg st="77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charRg st="77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5369">
                                            <p:txEl>
                                              <p:charRg st="97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charRg st="97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60513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86" name="Group 3"/>
          <p:cNvGrpSpPr/>
          <p:nvPr/>
        </p:nvGrpSpPr>
        <p:grpSpPr>
          <a:xfrm>
            <a:off x="3719513" y="620713"/>
            <a:ext cx="5116512" cy="1098550"/>
            <a:chOff x="0" y="0"/>
            <a:chExt cx="3619" cy="365"/>
          </a:xfrm>
        </p:grpSpPr>
        <p:sp>
          <p:nvSpPr>
            <p:cNvPr id="16387" name="AutoShape 12"/>
            <p:cNvSpPr/>
            <p:nvPr/>
          </p:nvSpPr>
          <p:spPr>
            <a:xfrm>
              <a:off x="172" y="40"/>
              <a:ext cx="3447" cy="306"/>
            </a:xfrm>
            <a:prstGeom prst="roundRect">
              <a:avLst>
                <a:gd name="adj" fmla="val 16667"/>
              </a:avLst>
            </a:prstGeom>
            <a:solidFill>
              <a:srgbClr val="E1C205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16388" name="Group 5"/>
            <p:cNvGrpSpPr/>
            <p:nvPr/>
          </p:nvGrpSpPr>
          <p:grpSpPr>
            <a:xfrm>
              <a:off x="0" y="0"/>
              <a:ext cx="3611" cy="365"/>
              <a:chOff x="0" y="0"/>
              <a:chExt cx="5732781" cy="579120"/>
            </a:xfrm>
          </p:grpSpPr>
          <p:pic>
            <p:nvPicPr>
              <p:cNvPr id="16389" name="AutoShap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529072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390" name="文本框 6150"/>
              <p:cNvSpPr txBox="1"/>
              <p:nvPr/>
            </p:nvSpPr>
            <p:spPr>
              <a:xfrm>
                <a:off x="347532" y="72403"/>
                <a:ext cx="5385249" cy="4296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 eaLnBrk="0" hangingPunct="0"/>
                <a:r>
                  <a:rPr lang="zh-CN" altLang="en-US" sz="4400" dirty="0">
                    <a:solidFill>
                      <a:srgbClr val="006600"/>
                    </a:solidFill>
                    <a:latin typeface="汉仪蝶语体简" pitchFamily="2" charset="-122"/>
                    <a:ea typeface="汉仪蝶语体简" pitchFamily="2" charset="-122"/>
                  </a:rPr>
                  <a:t>深度剖析</a:t>
                </a:r>
                <a:endParaRPr lang="zh-CN" altLang="en-US" sz="4400" dirty="0">
                  <a:solidFill>
                    <a:srgbClr val="006600"/>
                  </a:solidFill>
                  <a:latin typeface="汉仪蝶语体简" pitchFamily="2" charset="-122"/>
                  <a:ea typeface="汉仪蝶语体简" pitchFamily="2" charset="-122"/>
                </a:endParaRPr>
              </a:p>
            </p:txBody>
          </p:sp>
        </p:grpSp>
      </p:grpSp>
      <p:sp>
        <p:nvSpPr>
          <p:cNvPr id="16391" name="文本框 6151"/>
          <p:cNvSpPr txBox="1"/>
          <p:nvPr/>
        </p:nvSpPr>
        <p:spPr>
          <a:xfrm>
            <a:off x="1992313" y="2781300"/>
            <a:ext cx="520223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itchFamily="2" charset="-122"/>
              </a:rPr>
              <a:t>    </a:t>
            </a:r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graphicFrame>
        <p:nvGraphicFramePr>
          <p:cNvPr id="16393" name="Group 9"/>
          <p:cNvGraphicFramePr>
            <a:graphicFrameLocks noGrp="1"/>
          </p:cNvGraphicFramePr>
          <p:nvPr/>
        </p:nvGraphicFramePr>
        <p:xfrm>
          <a:off x="2279650" y="1989138"/>
          <a:ext cx="7416800" cy="4592320"/>
        </p:xfrm>
        <a:graphic>
          <a:graphicData uri="http://schemas.openxmlformats.org/drawingml/2006/table">
            <a:tbl>
              <a:tblPr/>
              <a:tblGrid>
                <a:gridCol w="3670300"/>
                <a:gridCol w="3746500"/>
              </a:tblGrid>
              <a:tr h="2987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方正粗倩简体" pitchFamily="1" charset="-122"/>
                          <a:ea typeface="方正粗倩简体" pitchFamily="1" charset="-122"/>
                        </a:rPr>
                        <a:t>个人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方正粗倩简体" pitchFamily="1" charset="-122"/>
                        <a:ea typeface="方正粗倩简体" pitchFamily="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  <a:sym typeface="Arial" panose="020B0604020202020204" pitchFamily="34" charset="0"/>
                        </a:rPr>
                        <a:t>·施暴者：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  <a:sym typeface="Arial" panose="020B0604020202020204" pitchFamily="34" charset="0"/>
                        </a:rPr>
                        <a:t>a.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  <a:sym typeface="Arial" panose="020B0604020202020204" pitchFamily="34" charset="0"/>
                        </a:rPr>
                        <a:t>身心发展不平衡（青春期特点）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  <a:sym typeface="Arial" panose="020B0604020202020204" pitchFamily="34" charset="0"/>
                        </a:rPr>
                        <a:t>b.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  <a:sym typeface="Arial" panose="020B0604020202020204" pitchFamily="34" charset="0"/>
                        </a:rPr>
                        <a:t>性格缺陷：孤僻、任性、乖戾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  <a:sym typeface="Arial" panose="020B0604020202020204" pitchFamily="34" charset="0"/>
                        </a:rPr>
                        <a:t>c.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  <a:sym typeface="Arial" panose="020B0604020202020204" pitchFamily="34" charset="0"/>
                        </a:rPr>
                        <a:t>缺乏正确化解压力、处理问题的方法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  <a:sym typeface="Arial" panose="020B0604020202020204" pitchFamily="34" charset="0"/>
                        </a:rPr>
                        <a:t>d.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  <a:sym typeface="Arial" panose="020B0604020202020204" pitchFamily="34" charset="0"/>
                        </a:rPr>
                        <a:t>不良交往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  <a:sym typeface="Arial" panose="020B0604020202020204" pitchFamily="34" charset="0"/>
                        </a:rPr>
                        <a:t>e.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  <a:sym typeface="Arial" panose="020B0604020202020204" pitchFamily="34" charset="0"/>
                        </a:rPr>
                        <a:t>缺乏法律意识、道德观念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  <a:sym typeface="Arial" panose="020B0604020202020204" pitchFamily="34" charset="0"/>
                        </a:rPr>
                        <a:t>·受暴者：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  <a:sym typeface="Arial" panose="020B0604020202020204" pitchFamily="34" charset="0"/>
                        </a:rPr>
                        <a:t>a.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  <a:sym typeface="Arial" panose="020B0604020202020204" pitchFamily="34" charset="0"/>
                        </a:rPr>
                        <a:t>忍气吞声 b.性格内向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  <a:sym typeface="Arial" panose="020B0604020202020204" pitchFamily="34" charset="0"/>
                        </a:rPr>
                        <a:t>c.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  <a:sym typeface="Arial" panose="020B0604020202020204" pitchFamily="34" charset="0"/>
                        </a:rPr>
                        <a:t>缺乏自我保护意识和能力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方正粗倩简体" pitchFamily="1" charset="-122"/>
                          <a:ea typeface="方正粗倩简体" pitchFamily="1" charset="-122"/>
                        </a:rPr>
                        <a:t>家庭</a:t>
                      </a:r>
                      <a:endParaRPr kumimoji="0" 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方正粗倩简体" pitchFamily="1" charset="-122"/>
                        <a:ea typeface="方正粗倩简体" pitchFamily="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·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不正确的教育方式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（暴力家庭、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经常放纵孩子的错误、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规则教育缺失）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方正粗倩简体" pitchFamily="1" charset="-122"/>
                          <a:ea typeface="方正粗倩简体" pitchFamily="1" charset="-122"/>
                        </a:rPr>
                        <a:t>学校</a:t>
                      </a:r>
                      <a:endParaRPr kumimoji="0" 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方正粗倩简体" pitchFamily="1" charset="-122"/>
                        <a:ea typeface="方正粗倩简体" pitchFamily="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·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对校纪校规执行不严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·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对学生心理健康关注不够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方正粗倩简体" pitchFamily="1" charset="-122"/>
                          <a:ea typeface="方正粗倩简体" pitchFamily="1" charset="-122"/>
                        </a:rPr>
                        <a:t>社会</a:t>
                      </a:r>
                      <a:endParaRPr kumimoji="0" 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方正粗倩简体" pitchFamily="1" charset="-122"/>
                        <a:ea typeface="方正粗倩简体" pitchFamily="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·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暴力文化泛滥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·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暴力习气传染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方正粗倩简体" pitchFamily="1" charset="-122"/>
                        <a:ea typeface="方正粗倩简体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58925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0" name="Group 3"/>
          <p:cNvGrpSpPr/>
          <p:nvPr/>
        </p:nvGrpSpPr>
        <p:grpSpPr>
          <a:xfrm>
            <a:off x="3792538" y="549275"/>
            <a:ext cx="5116512" cy="1098550"/>
            <a:chOff x="0" y="0"/>
            <a:chExt cx="3619" cy="365"/>
          </a:xfrm>
        </p:grpSpPr>
        <p:sp>
          <p:nvSpPr>
            <p:cNvPr id="17411" name="AutoShape 12"/>
            <p:cNvSpPr/>
            <p:nvPr/>
          </p:nvSpPr>
          <p:spPr>
            <a:xfrm>
              <a:off x="172" y="40"/>
              <a:ext cx="3447" cy="306"/>
            </a:xfrm>
            <a:prstGeom prst="roundRect">
              <a:avLst>
                <a:gd name="adj" fmla="val 16667"/>
              </a:avLst>
            </a:prstGeom>
            <a:solidFill>
              <a:srgbClr val="E1C205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17412" name="Group 5"/>
            <p:cNvGrpSpPr/>
            <p:nvPr/>
          </p:nvGrpSpPr>
          <p:grpSpPr>
            <a:xfrm>
              <a:off x="0" y="0"/>
              <a:ext cx="3610" cy="365"/>
              <a:chOff x="0" y="0"/>
              <a:chExt cx="5732676" cy="579120"/>
            </a:xfrm>
          </p:grpSpPr>
          <p:pic>
            <p:nvPicPr>
              <p:cNvPr id="17413" name="AutoShap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529072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14" name="文本框 6150"/>
              <p:cNvSpPr txBox="1"/>
              <p:nvPr/>
            </p:nvSpPr>
            <p:spPr>
              <a:xfrm>
                <a:off x="138326" y="72685"/>
                <a:ext cx="5594350" cy="4297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 eaLnBrk="0" hangingPunct="0"/>
                <a:r>
                  <a:rPr lang="zh-CN" altLang="en-US" sz="4400" dirty="0">
                    <a:solidFill>
                      <a:srgbClr val="006600"/>
                    </a:solidFill>
                    <a:latin typeface="汉仪蝶语体简" pitchFamily="2" charset="-122"/>
                    <a:ea typeface="汉仪蝶语体简" pitchFamily="2" charset="-122"/>
                  </a:rPr>
                  <a:t>心理信箱</a:t>
                </a:r>
                <a:endParaRPr lang="en-US" altLang="zh-CN" sz="4400" dirty="0">
                  <a:solidFill>
                    <a:srgbClr val="006600"/>
                  </a:solidFill>
                  <a:latin typeface="汉仪蝶语体简" pitchFamily="2" charset="-122"/>
                  <a:ea typeface="汉仪蝶语体简" pitchFamily="2" charset="-122"/>
                </a:endParaRPr>
              </a:p>
            </p:txBody>
          </p:sp>
        </p:grpSp>
      </p:grpSp>
      <p:sp>
        <p:nvSpPr>
          <p:cNvPr id="17415" name="文本框 6151"/>
          <p:cNvSpPr txBox="1"/>
          <p:nvPr/>
        </p:nvSpPr>
        <p:spPr>
          <a:xfrm>
            <a:off x="2424113" y="1700213"/>
            <a:ext cx="7421562" cy="10147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      </a:t>
            </a:r>
            <a:r>
              <a:rPr lang="zh-CN" altLang="en-US" sz="2000" b="1" dirty="0">
                <a:latin typeface="汉仪中楷简" pitchFamily="2" charset="-122"/>
                <a:ea typeface="汉仪中楷简" pitchFamily="2" charset="-122"/>
              </a:rPr>
              <a:t>学校的心理咨询室收到了几位同学的求助信，他们遇到了些麻烦事儿。请同学们一起来出出主意、想想对策，以心理小贴士的形式作为回信，帮帮他们好吗？</a:t>
            </a:r>
            <a:r>
              <a:rPr lang="en-US" altLang="zh-CN" sz="2000" b="1" dirty="0">
                <a:latin typeface="汉仪中楷简" pitchFamily="2" charset="-122"/>
                <a:ea typeface="汉仪中楷简" pitchFamily="2" charset="-122"/>
              </a:rPr>
              <a:t>  </a:t>
            </a:r>
            <a:endParaRPr lang="en-US" altLang="zh-CN" sz="2000" b="1" dirty="0">
              <a:latin typeface="汉仪中楷简" pitchFamily="2" charset="-122"/>
              <a:ea typeface="汉仪中楷简" pitchFamily="2" charset="-122"/>
            </a:endParaRPr>
          </a:p>
        </p:txBody>
      </p:sp>
      <p:pic>
        <p:nvPicPr>
          <p:cNvPr id="17417" name="图片 4" descr="20071127204349559_2"/>
          <p:cNvPicPr>
            <a:picLocks noChangeAspect="1"/>
          </p:cNvPicPr>
          <p:nvPr/>
        </p:nvPicPr>
        <p:blipFill>
          <a:blip r:embed="rId3"/>
          <a:srcRect t="2821"/>
          <a:stretch>
            <a:fillRect/>
          </a:stretch>
        </p:blipFill>
        <p:spPr>
          <a:xfrm>
            <a:off x="1524000" y="2708275"/>
            <a:ext cx="2998788" cy="414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文本框 5"/>
          <p:cNvSpPr txBox="1"/>
          <p:nvPr/>
        </p:nvSpPr>
        <p:spPr>
          <a:xfrm>
            <a:off x="1703388" y="2997200"/>
            <a:ext cx="2646362" cy="23069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itchFamily="2" charset="-122"/>
                <a:sym typeface="Arial" panose="020B0604020202020204" pitchFamily="34" charset="0"/>
              </a:rPr>
              <a:t>·</a:t>
            </a:r>
            <a:r>
              <a:rPr lang="zh-CN" altLang="en-US" b="1" dirty="0">
                <a:solidFill>
                  <a:srgbClr val="2D2D89"/>
                </a:solidFill>
                <a:latin typeface="Arial" panose="020B0604020202020204" pitchFamily="34" charset="0"/>
                <a:ea typeface="宋体" pitchFamily="2" charset="-122"/>
                <a:sym typeface="Arial" panose="020B0604020202020204" pitchFamily="34" charset="0"/>
              </a:rPr>
              <a:t>我曾经因为冲动打过架，为此我也很后悔。但是最近，我老看小力不顺眼，我又有了想要揍他的冲动。我老是控制不住自己的情绪，班里的同学也不太喜欢我，我该怎么办？</a:t>
            </a:r>
            <a:endParaRPr lang="zh-CN" altLang="en-US" b="1" dirty="0">
              <a:solidFill>
                <a:srgbClr val="2D2D89"/>
              </a:solidFill>
              <a:latin typeface="Arial" panose="020B0604020202020204" pitchFamily="34" charset="0"/>
              <a:ea typeface="宋体" pitchFamily="2" charset="-122"/>
              <a:sym typeface="Arial" panose="020B0604020202020204" pitchFamily="34" charset="0"/>
            </a:endParaRPr>
          </a:p>
        </p:txBody>
      </p:sp>
      <p:pic>
        <p:nvPicPr>
          <p:cNvPr id="17419" name="图片 8" descr="20071127204349559_2"/>
          <p:cNvPicPr>
            <a:picLocks noChangeAspect="1"/>
          </p:cNvPicPr>
          <p:nvPr/>
        </p:nvPicPr>
        <p:blipFill>
          <a:blip r:embed="rId3"/>
          <a:srcRect t="2821"/>
          <a:stretch>
            <a:fillRect/>
          </a:stretch>
        </p:blipFill>
        <p:spPr>
          <a:xfrm>
            <a:off x="4583113" y="2708275"/>
            <a:ext cx="2998787" cy="414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0" name="图片 9" descr="20071127204349559_2"/>
          <p:cNvPicPr>
            <a:picLocks noChangeAspect="1"/>
          </p:cNvPicPr>
          <p:nvPr/>
        </p:nvPicPr>
        <p:blipFill>
          <a:blip r:embed="rId3"/>
          <a:srcRect t="2821"/>
          <a:stretch>
            <a:fillRect/>
          </a:stretch>
        </p:blipFill>
        <p:spPr>
          <a:xfrm>
            <a:off x="7607300" y="2708275"/>
            <a:ext cx="2998788" cy="414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1" name="文本框 10"/>
          <p:cNvSpPr txBox="1"/>
          <p:nvPr/>
        </p:nvSpPr>
        <p:spPr>
          <a:xfrm>
            <a:off x="4656138" y="2997200"/>
            <a:ext cx="2646362" cy="23069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itchFamily="2" charset="-122"/>
                <a:sym typeface="宋体" pitchFamily="2" charset="-122"/>
              </a:rPr>
              <a:t>·</a:t>
            </a:r>
            <a:r>
              <a:rPr lang="zh-CN" altLang="en-US" b="1" dirty="0">
                <a:solidFill>
                  <a:srgbClr val="2D2D89"/>
                </a:solidFill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我遇到麻烦了，有位高年级的同学已经向我索要了两次钱，我都给了他。今天，他又要我在约定的地方给他500元，还不允许我告诉任何人，否则就会喊人来打我。我该怎么办？</a:t>
            </a:r>
            <a:endParaRPr lang="zh-CN" altLang="en-US" b="1" dirty="0">
              <a:solidFill>
                <a:srgbClr val="2D2D89"/>
              </a:solidFill>
              <a:latin typeface="宋体" pitchFamily="2" charset="-122"/>
              <a:ea typeface="宋体" pitchFamily="2" charset="-122"/>
              <a:sym typeface="Arial" panose="020B0604020202020204" pitchFamily="34" charset="0"/>
            </a:endParaRPr>
          </a:p>
        </p:txBody>
      </p:sp>
      <p:sp>
        <p:nvSpPr>
          <p:cNvPr id="17422" name="文本框 11"/>
          <p:cNvSpPr txBox="1"/>
          <p:nvPr/>
        </p:nvSpPr>
        <p:spPr>
          <a:xfrm>
            <a:off x="7751763" y="2997200"/>
            <a:ext cx="2647950" cy="23069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itchFamily="2" charset="-122"/>
                <a:sym typeface="宋体" pitchFamily="2" charset="-122"/>
              </a:rPr>
              <a:t>·</a:t>
            </a:r>
            <a:r>
              <a:rPr lang="zh-CN" altLang="en-US" b="1" dirty="0">
                <a:solidFill>
                  <a:srgbClr val="2D2D89"/>
                </a:solidFill>
                <a:latin typeface="宋体" pitchFamily="2" charset="-122"/>
                <a:ea typeface="宋体" pitchFamily="2" charset="-122"/>
                <a:sym typeface="宋体" pitchFamily="2" charset="-122"/>
              </a:rPr>
              <a:t>昨天，我们班一个同学扇了另一个女生一个耳光，我就站在旁边，觉得好可怕！我一动也不敢动，生怕她连我一起打了。我脑子里还时常出现那个画面，我该怎么办？</a:t>
            </a:r>
            <a:endParaRPr lang="zh-CN" altLang="en-US" b="1" dirty="0">
              <a:solidFill>
                <a:srgbClr val="2D2D89"/>
              </a:solidFill>
              <a:latin typeface="宋体" pitchFamily="2" charset="-122"/>
              <a:ea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21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21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1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22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22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2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图片 1" descr="2008822161420414_2"/>
          <p:cNvPicPr>
            <a:picLocks noChangeAspect="1"/>
          </p:cNvPicPr>
          <p:nvPr/>
        </p:nvPicPr>
        <p:blipFill>
          <a:blip r:embed="rId2"/>
          <a:srcRect l="12633" t="11316" r="12305" b="9012"/>
          <a:stretch>
            <a:fillRect/>
          </a:stretch>
        </p:blipFill>
        <p:spPr>
          <a:xfrm>
            <a:off x="1636713" y="515938"/>
            <a:ext cx="8836025" cy="6323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6150"/>
          <p:cNvSpPr txBox="1"/>
          <p:nvPr/>
        </p:nvSpPr>
        <p:spPr>
          <a:xfrm>
            <a:off x="3575050" y="-165100"/>
            <a:ext cx="4983163" cy="809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0" hangingPunct="0"/>
            <a:r>
              <a:rPr lang="zh-CN" altLang="en-US" sz="4400" dirty="0">
                <a:solidFill>
                  <a:srgbClr val="006600"/>
                </a:solidFill>
                <a:latin typeface="汉仪蝶语体简" pitchFamily="2" charset="-122"/>
                <a:ea typeface="汉仪蝶语体简" pitchFamily="2" charset="-122"/>
              </a:rPr>
              <a:t>心理小贴士（</a:t>
            </a:r>
            <a:r>
              <a:rPr lang="en-US" altLang="zh-CN" sz="4400" dirty="0">
                <a:solidFill>
                  <a:srgbClr val="006600"/>
                </a:solidFill>
                <a:latin typeface="汉仪蝶语体简" pitchFamily="2" charset="-122"/>
                <a:ea typeface="汉仪蝶语体简" pitchFamily="2" charset="-122"/>
              </a:rPr>
              <a:t>1</a:t>
            </a:r>
            <a:r>
              <a:rPr lang="zh-CN" altLang="en-US" sz="4400" dirty="0">
                <a:solidFill>
                  <a:srgbClr val="006600"/>
                </a:solidFill>
                <a:latin typeface="汉仪蝶语体简" pitchFamily="2" charset="-122"/>
                <a:ea typeface="汉仪蝶语体简" pitchFamily="2" charset="-122"/>
              </a:rPr>
              <a:t>）</a:t>
            </a:r>
            <a:endParaRPr lang="zh-CN" altLang="en-US" sz="4400" dirty="0">
              <a:solidFill>
                <a:srgbClr val="006600"/>
              </a:solidFill>
              <a:latin typeface="汉仪蝶语体简" pitchFamily="2" charset="-122"/>
              <a:ea typeface="汉仪蝶语体简" pitchFamily="2" charset="-122"/>
            </a:endParaRPr>
          </a:p>
        </p:txBody>
      </p:sp>
      <p:sp>
        <p:nvSpPr>
          <p:cNvPr id="18437" name="文本框 3"/>
          <p:cNvSpPr txBox="1">
            <a:spLocks noChangeArrowheads="1"/>
          </p:cNvSpPr>
          <p:nvPr/>
        </p:nvSpPr>
        <p:spPr bwMode="auto">
          <a:xfrm>
            <a:off x="1990725" y="2133600"/>
            <a:ext cx="8075613" cy="4891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宋体" pitchFamily="2" charset="-122"/>
              </a:rPr>
              <a:t>     </a:t>
            </a: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宋体" pitchFamily="2" charset="-122"/>
              </a:rPr>
              <a:t>我们不要自己成为</a:t>
            </a:r>
            <a:r>
              <a:rPr kumimoji="0" lang="zh-CN" altLang="en-US" sz="2400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宋体" pitchFamily="2" charset="-122"/>
              </a:rPr>
              <a:t>残酷的施暴者</a:t>
            </a: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宋体" pitchFamily="2" charset="-122"/>
              </a:rPr>
              <a:t>。</a:t>
            </a:r>
            <a:endParaRPr kumimoji="0" lang="zh-CN" altLang="en-US" sz="24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charset="-122"/>
              <a:ea typeface="微软雅黑" charset="-122"/>
              <a:cs typeface="+mn-cs"/>
              <a:sym typeface="宋体" pitchFamily="2" charset="-122"/>
            </a:endParaRPr>
          </a:p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１</a:t>
            </a:r>
            <a:r>
              <a:rPr kumimoji="0" 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.</a:t>
            </a: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宋体" pitchFamily="2" charset="-122"/>
              </a:rPr>
              <a:t>要加强心理调节，遇到不开心的事情要学会用合适的方法调节情绪。如合理发泄法、注意转移法、尽情倾诉法、情绪升华法等。</a:t>
            </a:r>
            <a:endParaRPr kumimoji="0" lang="zh-CN" altLang="en-US" sz="24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charset="-122"/>
              <a:ea typeface="微软雅黑" charset="-122"/>
              <a:cs typeface="+mn-cs"/>
              <a:sym typeface="宋体" pitchFamily="2" charset="-122"/>
            </a:endParaRPr>
          </a:p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宋体" pitchFamily="2" charset="-122"/>
              </a:rPr>
              <a:t>2</a:t>
            </a:r>
            <a:r>
              <a:rPr kumimoji="0" 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.</a:t>
            </a: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要提高法律意识，悬崖勒马，要知道哪些行为违法，哪些行为犯罪。违法犯罪的行为都会受到法律的制裁。三思而后行。</a:t>
            </a:r>
            <a:endParaRPr kumimoji="0" lang="en-US" sz="24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charset="-122"/>
              <a:ea typeface="微软雅黑" charset="-122"/>
              <a:cs typeface="+mn-cs"/>
              <a:sym typeface="Arial" panose="020B0604020202020204" pitchFamily="34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3.</a:t>
            </a: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学会宽容、友善待人，学会换位思考，改善人际关系。</a:t>
            </a:r>
            <a:endParaRPr kumimoji="0" lang="zh-CN" altLang="en-US" sz="24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charset="-122"/>
              <a:ea typeface="微软雅黑" charset="-122"/>
              <a:cs typeface="+mn-cs"/>
            </a:endParaRPr>
          </a:p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</a:rPr>
              <a:t>4.</a:t>
            </a: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</a:rPr>
              <a:t>培养高雅情趣，抵制不良诱惑，少看或玩一些暴力、血腥的视频或游戏。</a:t>
            </a:r>
            <a:endParaRPr kumimoji="0" lang="zh-CN" altLang="en-US" sz="24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charset="-122"/>
              <a:ea typeface="微软雅黑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　</a:t>
            </a:r>
            <a:endParaRPr kumimoji="0" lang="zh-CN" altLang="en-US" sz="24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charset="-122"/>
              <a:ea typeface="微软雅黑" charset="-122"/>
              <a:cs typeface="+mn-cs"/>
              <a:sym typeface="宋体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58925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Group 3"/>
          <p:cNvGrpSpPr/>
          <p:nvPr/>
        </p:nvGrpSpPr>
        <p:grpSpPr>
          <a:xfrm>
            <a:off x="3792538" y="549275"/>
            <a:ext cx="5116512" cy="1098550"/>
            <a:chOff x="0" y="0"/>
            <a:chExt cx="3619" cy="365"/>
          </a:xfrm>
        </p:grpSpPr>
        <p:sp>
          <p:nvSpPr>
            <p:cNvPr id="19459" name="AutoShape 12"/>
            <p:cNvSpPr/>
            <p:nvPr/>
          </p:nvSpPr>
          <p:spPr>
            <a:xfrm>
              <a:off x="172" y="40"/>
              <a:ext cx="3447" cy="306"/>
            </a:xfrm>
            <a:prstGeom prst="roundRect">
              <a:avLst>
                <a:gd name="adj" fmla="val 16667"/>
              </a:avLst>
            </a:prstGeom>
            <a:solidFill>
              <a:srgbClr val="E1C205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19460" name="Group 5"/>
            <p:cNvGrpSpPr/>
            <p:nvPr/>
          </p:nvGrpSpPr>
          <p:grpSpPr>
            <a:xfrm>
              <a:off x="0" y="0"/>
              <a:ext cx="3610" cy="365"/>
              <a:chOff x="0" y="0"/>
              <a:chExt cx="5732676" cy="579120"/>
            </a:xfrm>
          </p:grpSpPr>
          <p:pic>
            <p:nvPicPr>
              <p:cNvPr id="19461" name="AutoShap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529072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62" name="文本框 6150"/>
              <p:cNvSpPr txBox="1"/>
              <p:nvPr/>
            </p:nvSpPr>
            <p:spPr>
              <a:xfrm>
                <a:off x="138326" y="72685"/>
                <a:ext cx="5594350" cy="4297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 eaLnBrk="0" hangingPunct="0"/>
                <a:r>
                  <a:rPr lang="zh-CN" altLang="en-US" sz="4400" dirty="0">
                    <a:solidFill>
                      <a:srgbClr val="006600"/>
                    </a:solidFill>
                    <a:latin typeface="汉仪蝶语体简" pitchFamily="2" charset="-122"/>
                    <a:ea typeface="汉仪蝶语体简" pitchFamily="2" charset="-122"/>
                  </a:rPr>
                  <a:t>心理信箱</a:t>
                </a:r>
                <a:endParaRPr lang="en-US" altLang="zh-CN" sz="4400" dirty="0">
                  <a:solidFill>
                    <a:srgbClr val="006600"/>
                  </a:solidFill>
                  <a:latin typeface="汉仪蝶语体简" pitchFamily="2" charset="-122"/>
                  <a:ea typeface="汉仪蝶语体简" pitchFamily="2" charset="-122"/>
                </a:endParaRPr>
              </a:p>
            </p:txBody>
          </p:sp>
        </p:grpSp>
      </p:grpSp>
      <p:sp>
        <p:nvSpPr>
          <p:cNvPr id="19463" name="文本框 6151"/>
          <p:cNvSpPr txBox="1"/>
          <p:nvPr/>
        </p:nvSpPr>
        <p:spPr>
          <a:xfrm>
            <a:off x="2424113" y="1700213"/>
            <a:ext cx="7421562" cy="10147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      </a:t>
            </a:r>
            <a:r>
              <a:rPr lang="zh-CN" altLang="en-US" sz="2000" b="1" dirty="0">
                <a:latin typeface="汉仪中楷简" pitchFamily="2" charset="-122"/>
                <a:ea typeface="汉仪中楷简" pitchFamily="2" charset="-122"/>
              </a:rPr>
              <a:t>学校的心理咨询室收到了几位同学的求助信，他们遇到了些麻烦事儿。请同学们一起来出出主意、想想对策，以心理小贴士的形式作为回信，帮帮他们好吗？</a:t>
            </a:r>
            <a:r>
              <a:rPr lang="en-US" altLang="zh-CN" sz="2000" b="1" dirty="0">
                <a:latin typeface="汉仪中楷简" pitchFamily="2" charset="-122"/>
                <a:ea typeface="汉仪中楷简" pitchFamily="2" charset="-122"/>
              </a:rPr>
              <a:t>  </a:t>
            </a:r>
            <a:endParaRPr lang="en-US" altLang="zh-CN" sz="2000" b="1" dirty="0">
              <a:latin typeface="汉仪中楷简" pitchFamily="2" charset="-122"/>
              <a:ea typeface="汉仪中楷简" pitchFamily="2" charset="-122"/>
            </a:endParaRPr>
          </a:p>
        </p:txBody>
      </p:sp>
      <p:pic>
        <p:nvPicPr>
          <p:cNvPr id="19464" name="图片 8" descr="20071127204349559_2"/>
          <p:cNvPicPr>
            <a:picLocks noChangeAspect="1"/>
          </p:cNvPicPr>
          <p:nvPr/>
        </p:nvPicPr>
        <p:blipFill>
          <a:blip r:embed="rId3"/>
          <a:srcRect t="2821"/>
          <a:stretch>
            <a:fillRect/>
          </a:stretch>
        </p:blipFill>
        <p:spPr>
          <a:xfrm>
            <a:off x="4583113" y="2708275"/>
            <a:ext cx="2998787" cy="414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文本框 10"/>
          <p:cNvSpPr txBox="1"/>
          <p:nvPr/>
        </p:nvSpPr>
        <p:spPr>
          <a:xfrm>
            <a:off x="4656138" y="2997200"/>
            <a:ext cx="2646362" cy="23069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itchFamily="2" charset="-122"/>
                <a:sym typeface="宋体" pitchFamily="2" charset="-122"/>
              </a:rPr>
              <a:t>·</a:t>
            </a:r>
            <a:r>
              <a:rPr lang="zh-CN" altLang="en-US" b="1" dirty="0">
                <a:solidFill>
                  <a:srgbClr val="2D2D89"/>
                </a:solidFill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我遇到麻烦了，有位高年级的同学已经向我索要了两次钱，我都给了他。今天，他又要我在约定的地方给他</a:t>
            </a:r>
            <a:r>
              <a:rPr lang="en-US" altLang="zh-CN" b="1" dirty="0">
                <a:solidFill>
                  <a:srgbClr val="2D2D89"/>
                </a:solidFill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1000</a:t>
            </a:r>
            <a:r>
              <a:rPr lang="zh-CN" altLang="en-US" b="1" dirty="0">
                <a:solidFill>
                  <a:srgbClr val="2D2D89"/>
                </a:solidFill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元，还不允许我告诉任何人，否则就会喊人来打我。我该怎么办？</a:t>
            </a:r>
            <a:endParaRPr lang="zh-CN" altLang="en-US" b="1" dirty="0">
              <a:solidFill>
                <a:srgbClr val="2D2D89"/>
              </a:solidFill>
              <a:latin typeface="宋体" pitchFamily="2" charset="-122"/>
              <a:ea typeface="宋体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图片 1" descr="2008822161420414_2"/>
          <p:cNvPicPr>
            <a:picLocks noChangeAspect="1"/>
          </p:cNvPicPr>
          <p:nvPr/>
        </p:nvPicPr>
        <p:blipFill>
          <a:blip r:embed="rId2"/>
          <a:srcRect l="12633" t="11316" r="12305" b="9012"/>
          <a:stretch>
            <a:fillRect/>
          </a:stretch>
        </p:blipFill>
        <p:spPr>
          <a:xfrm>
            <a:off x="1636713" y="515938"/>
            <a:ext cx="8836025" cy="6323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文本框 6150"/>
          <p:cNvSpPr txBox="1"/>
          <p:nvPr/>
        </p:nvSpPr>
        <p:spPr>
          <a:xfrm>
            <a:off x="3575050" y="-165100"/>
            <a:ext cx="4983163" cy="809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0" hangingPunct="0"/>
            <a:r>
              <a:rPr lang="zh-CN" altLang="en-US" sz="4400" dirty="0">
                <a:solidFill>
                  <a:srgbClr val="006600"/>
                </a:solidFill>
                <a:latin typeface="汉仪蝶语体简" pitchFamily="2" charset="-122"/>
                <a:ea typeface="汉仪蝶语体简" pitchFamily="2" charset="-122"/>
              </a:rPr>
              <a:t>心理小贴士（</a:t>
            </a:r>
            <a:r>
              <a:rPr lang="en-US" altLang="zh-CN" sz="4400" dirty="0">
                <a:solidFill>
                  <a:srgbClr val="006600"/>
                </a:solidFill>
                <a:latin typeface="汉仪蝶语体简" pitchFamily="2" charset="-122"/>
                <a:ea typeface="汉仪蝶语体简" pitchFamily="2" charset="-122"/>
              </a:rPr>
              <a:t>2</a:t>
            </a:r>
            <a:r>
              <a:rPr lang="zh-CN" altLang="en-US" sz="4400" dirty="0">
                <a:solidFill>
                  <a:srgbClr val="006600"/>
                </a:solidFill>
                <a:latin typeface="汉仪蝶语体简" pitchFamily="2" charset="-122"/>
                <a:ea typeface="汉仪蝶语体简" pitchFamily="2" charset="-122"/>
              </a:rPr>
              <a:t>）</a:t>
            </a:r>
            <a:endParaRPr lang="zh-CN" altLang="en-US" sz="4400" dirty="0">
              <a:solidFill>
                <a:srgbClr val="006600"/>
              </a:solidFill>
              <a:latin typeface="汉仪蝶语体简" pitchFamily="2" charset="-122"/>
              <a:ea typeface="汉仪蝶语体简" pitchFamily="2" charset="-122"/>
            </a:endParaRPr>
          </a:p>
        </p:txBody>
      </p:sp>
      <p:sp>
        <p:nvSpPr>
          <p:cNvPr id="20485" name="文本框 3"/>
          <p:cNvSpPr txBox="1">
            <a:spLocks noChangeArrowheads="1"/>
          </p:cNvSpPr>
          <p:nvPr/>
        </p:nvSpPr>
        <p:spPr bwMode="auto">
          <a:xfrm>
            <a:off x="2279650" y="2276475"/>
            <a:ext cx="7688263" cy="3928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      我们要会保护自己，不要成为</a:t>
            </a:r>
            <a:r>
              <a:rPr kumimoji="0" lang="zh-CN" altLang="en-US" sz="2400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无辜的受害者</a:t>
            </a: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。</a:t>
            </a:r>
            <a:endParaRPr kumimoji="0" lang="zh-CN" altLang="en-US" sz="24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charset="-122"/>
              <a:ea typeface="微软雅黑" charset="-122"/>
              <a:cs typeface="+mn-cs"/>
              <a:sym typeface="Arial" panose="020B060402020202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1.</a:t>
            </a: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平时钱财不要外露。</a:t>
            </a:r>
            <a:endParaRPr kumimoji="0" lang="zh-CN" altLang="en-US" sz="24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charset="-122"/>
              <a:ea typeface="微软雅黑" charset="-122"/>
              <a:cs typeface="+mn-cs"/>
              <a:sym typeface="Arial" panose="020B060402020202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2.</a:t>
            </a: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厕所、角落等是校园暴力多发的地带，最好与同学结伴而行。</a:t>
            </a:r>
            <a:endParaRPr kumimoji="0" lang="zh-CN" altLang="en-US" sz="24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charset="-122"/>
              <a:ea typeface="微软雅黑" charset="-122"/>
              <a:cs typeface="+mn-cs"/>
              <a:sym typeface="Arial" panose="020B060402020202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3.</a:t>
            </a: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与人友善，不与人结怨，以免被打击报复，理智化解矛盾和冲突。</a:t>
            </a:r>
            <a:endParaRPr kumimoji="0" lang="zh-CN" altLang="en-US" sz="24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charset="-122"/>
              <a:ea typeface="微软雅黑" charset="-122"/>
              <a:cs typeface="+mn-cs"/>
              <a:sym typeface="Arial" panose="020B060402020202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4.</a:t>
            </a: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万一遇到危险的情况，要机智、沉着、冷静。及时向成人求助、拨打</a:t>
            </a:r>
            <a:r>
              <a:rPr kumimoji="0" 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110</a:t>
            </a: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Arial" panose="020B0604020202020204" pitchFamily="34" charset="0"/>
              </a:rPr>
              <a:t>报警等，不要忍气吞声。</a:t>
            </a:r>
            <a:endParaRPr kumimoji="0" lang="zh-CN" altLang="en-US" sz="24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charset="-122"/>
              <a:ea typeface="微软雅黑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2400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06" name="Group 3"/>
          <p:cNvGrpSpPr/>
          <p:nvPr/>
        </p:nvGrpSpPr>
        <p:grpSpPr>
          <a:xfrm>
            <a:off x="3792538" y="549275"/>
            <a:ext cx="5116512" cy="1098550"/>
            <a:chOff x="0" y="0"/>
            <a:chExt cx="3619" cy="365"/>
          </a:xfrm>
        </p:grpSpPr>
        <p:sp>
          <p:nvSpPr>
            <p:cNvPr id="21507" name="AutoShape 12"/>
            <p:cNvSpPr/>
            <p:nvPr/>
          </p:nvSpPr>
          <p:spPr>
            <a:xfrm>
              <a:off x="172" y="40"/>
              <a:ext cx="3447" cy="306"/>
            </a:xfrm>
            <a:prstGeom prst="roundRect">
              <a:avLst>
                <a:gd name="adj" fmla="val 16667"/>
              </a:avLst>
            </a:prstGeom>
            <a:solidFill>
              <a:srgbClr val="E1C205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21508" name="Group 5"/>
            <p:cNvGrpSpPr/>
            <p:nvPr/>
          </p:nvGrpSpPr>
          <p:grpSpPr>
            <a:xfrm>
              <a:off x="0" y="0"/>
              <a:ext cx="3610" cy="365"/>
              <a:chOff x="0" y="0"/>
              <a:chExt cx="5732676" cy="579120"/>
            </a:xfrm>
          </p:grpSpPr>
          <p:pic>
            <p:nvPicPr>
              <p:cNvPr id="21509" name="AutoShap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529072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510" name="文本框 6150"/>
              <p:cNvSpPr txBox="1"/>
              <p:nvPr/>
            </p:nvSpPr>
            <p:spPr>
              <a:xfrm>
                <a:off x="138326" y="72685"/>
                <a:ext cx="5594350" cy="4297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 eaLnBrk="0" hangingPunct="0"/>
                <a:r>
                  <a:rPr lang="zh-CN" altLang="en-US" sz="4400" dirty="0">
                    <a:solidFill>
                      <a:srgbClr val="006600"/>
                    </a:solidFill>
                    <a:latin typeface="汉仪蝶语体简" pitchFamily="2" charset="-122"/>
                    <a:ea typeface="汉仪蝶语体简" pitchFamily="2" charset="-122"/>
                  </a:rPr>
                  <a:t>心理信箱</a:t>
                </a:r>
                <a:endParaRPr lang="en-US" altLang="zh-CN" sz="4400" dirty="0">
                  <a:solidFill>
                    <a:srgbClr val="006600"/>
                  </a:solidFill>
                  <a:latin typeface="汉仪蝶语体简" pitchFamily="2" charset="-122"/>
                  <a:ea typeface="汉仪蝶语体简" pitchFamily="2" charset="-122"/>
                </a:endParaRPr>
              </a:p>
            </p:txBody>
          </p:sp>
        </p:grpSp>
      </p:grpSp>
      <p:sp>
        <p:nvSpPr>
          <p:cNvPr id="21511" name="文本框 6151"/>
          <p:cNvSpPr txBox="1"/>
          <p:nvPr/>
        </p:nvSpPr>
        <p:spPr>
          <a:xfrm>
            <a:off x="2424113" y="1700213"/>
            <a:ext cx="7421562" cy="10147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      </a:t>
            </a:r>
            <a:r>
              <a:rPr lang="zh-CN" altLang="en-US" sz="2000" b="1" dirty="0">
                <a:latin typeface="汉仪中楷简" pitchFamily="2" charset="-122"/>
                <a:ea typeface="汉仪中楷简" pitchFamily="2" charset="-122"/>
              </a:rPr>
              <a:t>学校的心理咨询室收到了几位同学的求助信，他们遇到了些麻烦事儿。请同学们一起来出出主意、想想对策，以心理小贴士的形式作为回信，帮帮他们好吗？</a:t>
            </a:r>
            <a:r>
              <a:rPr lang="en-US" altLang="zh-CN" sz="2000" b="1" dirty="0">
                <a:latin typeface="汉仪中楷简" pitchFamily="2" charset="-122"/>
                <a:ea typeface="汉仪中楷简" pitchFamily="2" charset="-122"/>
              </a:rPr>
              <a:t>  </a:t>
            </a:r>
            <a:endParaRPr lang="en-US" altLang="zh-CN" sz="2000" b="1" dirty="0">
              <a:latin typeface="汉仪中楷简" pitchFamily="2" charset="-122"/>
              <a:ea typeface="汉仪中楷简" pitchFamily="2" charset="-122"/>
            </a:endParaRPr>
          </a:p>
        </p:txBody>
      </p:sp>
      <p:pic>
        <p:nvPicPr>
          <p:cNvPr id="21512" name="图片 9" descr="20071127204349559_2"/>
          <p:cNvPicPr>
            <a:picLocks noChangeAspect="1"/>
          </p:cNvPicPr>
          <p:nvPr/>
        </p:nvPicPr>
        <p:blipFill>
          <a:blip r:embed="rId3"/>
          <a:srcRect t="2821"/>
          <a:stretch>
            <a:fillRect/>
          </a:stretch>
        </p:blipFill>
        <p:spPr>
          <a:xfrm>
            <a:off x="7607300" y="2708275"/>
            <a:ext cx="2998788" cy="414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文本框 11"/>
          <p:cNvSpPr txBox="1"/>
          <p:nvPr/>
        </p:nvSpPr>
        <p:spPr>
          <a:xfrm>
            <a:off x="7751763" y="2997200"/>
            <a:ext cx="2647950" cy="23069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itchFamily="2" charset="-122"/>
                <a:sym typeface="宋体" pitchFamily="2" charset="-122"/>
              </a:rPr>
              <a:t>·</a:t>
            </a:r>
            <a:r>
              <a:rPr lang="zh-CN" altLang="en-US" b="1" dirty="0">
                <a:solidFill>
                  <a:srgbClr val="2D2D89"/>
                </a:solidFill>
                <a:latin typeface="宋体" pitchFamily="2" charset="-122"/>
                <a:ea typeface="宋体" pitchFamily="2" charset="-122"/>
                <a:sym typeface="宋体" pitchFamily="2" charset="-122"/>
              </a:rPr>
              <a:t>昨天，我们班一个同学扇了另一个女生一个耳光，我就站在旁边，觉得好可怕！我一动也不敢动，生怕她连我一起打了。我脑子里还时常出现那个画面，我该怎么办？</a:t>
            </a:r>
            <a:endParaRPr lang="zh-CN" altLang="en-US" b="1" dirty="0">
              <a:solidFill>
                <a:srgbClr val="2D2D89"/>
              </a:solidFill>
              <a:latin typeface="宋体" pitchFamily="2" charset="-122"/>
              <a:ea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3" name="Group 2"/>
          <p:cNvGrpSpPr/>
          <p:nvPr/>
        </p:nvGrpSpPr>
        <p:grpSpPr>
          <a:xfrm>
            <a:off x="1347788" y="-928687"/>
            <a:ext cx="9320212" cy="6831012"/>
            <a:chOff x="0" y="0"/>
            <a:chExt cx="5880" cy="4306"/>
          </a:xfrm>
        </p:grpSpPr>
        <p:pic>
          <p:nvPicPr>
            <p:cNvPr id="3074" name="Picture 4" descr="Autumn Cards 23 [转换]"/>
            <p:cNvPicPr>
              <a:picLocks noChangeAspect="1"/>
            </p:cNvPicPr>
            <p:nvPr/>
          </p:nvPicPr>
          <p:blipFill>
            <a:blip r:embed="rId1"/>
            <a:srcRect l="7159"/>
            <a:stretch>
              <a:fillRect/>
            </a:stretch>
          </p:blipFill>
          <p:spPr>
            <a:xfrm>
              <a:off x="6" y="0"/>
              <a:ext cx="5874" cy="430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75" name="Group 4"/>
            <p:cNvGrpSpPr/>
            <p:nvPr/>
          </p:nvGrpSpPr>
          <p:grpSpPr>
            <a:xfrm>
              <a:off x="0" y="2103"/>
              <a:ext cx="3485" cy="1675"/>
              <a:chOff x="0" y="0"/>
              <a:chExt cx="3485" cy="1675"/>
            </a:xfrm>
          </p:grpSpPr>
          <p:grpSp>
            <p:nvGrpSpPr>
              <p:cNvPr id="3076" name="Group 5"/>
              <p:cNvGrpSpPr/>
              <p:nvPr/>
            </p:nvGrpSpPr>
            <p:grpSpPr>
              <a:xfrm>
                <a:off x="114" y="224"/>
                <a:ext cx="3289" cy="1451"/>
                <a:chOff x="0" y="0"/>
                <a:chExt cx="3289" cy="1451"/>
              </a:xfrm>
            </p:grpSpPr>
            <p:sp>
              <p:nvSpPr>
                <p:cNvPr id="3077" name="Text Box 7"/>
                <p:cNvSpPr txBox="1"/>
                <p:nvPr/>
              </p:nvSpPr>
              <p:spPr>
                <a:xfrm>
                  <a:off x="159" y="1044"/>
                  <a:ext cx="3130" cy="4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50000"/>
                    </a:spcBef>
                  </a:pPr>
                  <a:endParaRPr lang="en-US" altLang="zh-CN" sz="3600" b="1" dirty="0">
                    <a:solidFill>
                      <a:srgbClr val="0099FF"/>
                    </a:solidFill>
                    <a:latin typeface="微软雅黑" charset="-122"/>
                    <a:ea typeface="微软雅黑" charset="-122"/>
                  </a:endParaRPr>
                </a:p>
              </p:txBody>
            </p:sp>
            <p:sp>
              <p:nvSpPr>
                <p:cNvPr id="3078" name="Oval 8"/>
                <p:cNvSpPr/>
                <p:nvPr/>
              </p:nvSpPr>
              <p:spPr>
                <a:xfrm>
                  <a:off x="0" y="0"/>
                  <a:ext cx="91" cy="91"/>
                </a:xfrm>
                <a:prstGeom prst="ellipse">
                  <a:avLst/>
                </a:prstGeom>
                <a:solidFill>
                  <a:srgbClr val="333333"/>
                </a:solidFill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3079" name="Group 8"/>
              <p:cNvGrpSpPr/>
              <p:nvPr/>
            </p:nvGrpSpPr>
            <p:grpSpPr>
              <a:xfrm>
                <a:off x="0" y="0"/>
                <a:ext cx="3375" cy="970"/>
                <a:chOff x="0" y="0"/>
                <a:chExt cx="3375" cy="970"/>
              </a:xfrm>
            </p:grpSpPr>
            <p:sp>
              <p:nvSpPr>
                <p:cNvPr id="3080" name="AutoShape 9"/>
                <p:cNvSpPr/>
                <p:nvPr/>
              </p:nvSpPr>
              <p:spPr>
                <a:xfrm>
                  <a:off x="390" y="223"/>
                  <a:ext cx="2313" cy="6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5B400"/>
                </a:solidFill>
                <a:ln w="952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3081" name="Rectangle 10"/>
                <p:cNvSpPr/>
                <p:nvPr/>
              </p:nvSpPr>
              <p:spPr>
                <a:xfrm>
                  <a:off x="0" y="0"/>
                  <a:ext cx="3375" cy="970"/>
                </a:xfrm>
                <a:prstGeom prst="rect">
                  <a:avLst/>
                </a:prstGeom>
                <a:solidFill>
                  <a:srgbClr val="85B400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3083" name="Text Box 5"/>
              <p:cNvSpPr txBox="1">
                <a:spLocks noChangeArrowheads="1"/>
              </p:cNvSpPr>
              <p:nvPr/>
            </p:nvSpPr>
            <p:spPr bwMode="auto">
              <a:xfrm>
                <a:off x="542" y="223"/>
                <a:ext cx="2943" cy="5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R="0" defTabSz="914400">
                  <a:spcBef>
                    <a:spcPct val="5000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1" kern="1200" cap="none" spc="0" normalizeH="0" baseline="0" noProof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方正超粗黑简体" pitchFamily="1" charset="-122"/>
                    <a:cs typeface="+mn-cs"/>
                  </a:rPr>
                  <a:t>校</a:t>
                </a:r>
                <a:r>
                  <a:rPr kumimoji="0" lang="zh-CN" altLang="en-US" sz="4800" b="1" kern="1200" cap="none" spc="0" normalizeH="0" baseline="0" noProof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方正超粗黑简体" pitchFamily="1" charset="-122"/>
                    <a:cs typeface="+mn-cs"/>
                  </a:rPr>
                  <a:t>园欺凌</a:t>
                </a:r>
                <a:r>
                  <a:rPr kumimoji="0" lang="en-US" sz="4800" b="1" kern="1200" cap="none" spc="0" normalizeH="0" baseline="0" noProof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方正超粗黑简体" pitchFamily="1" charset="-122"/>
                    <a:cs typeface="+mn-cs"/>
                  </a:rPr>
                  <a:t>!</a:t>
                </a:r>
                <a:endParaRPr kumimoji="0" lang="en-US" sz="4800" b="1" kern="1200" cap="none" spc="0" normalizeH="0" baseline="0" noProof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方正超粗黑简体" pitchFamily="1" charset="-122"/>
                  <a:cs typeface="+mn-cs"/>
                </a:endParaRPr>
              </a:p>
            </p:txBody>
          </p:sp>
        </p:grpSp>
      </p:grpSp>
      <p:pic>
        <p:nvPicPr>
          <p:cNvPr id="2" name="图片 1" descr="20150626090148_3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188" y="2276475"/>
            <a:ext cx="4849812" cy="333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4" name="文本框 3"/>
          <p:cNvSpPr txBox="1"/>
          <p:nvPr/>
        </p:nvSpPr>
        <p:spPr>
          <a:xfrm>
            <a:off x="1524000" y="4076700"/>
            <a:ext cx="4348163" cy="1106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dirty="0">
                <a:solidFill>
                  <a:srgbClr val="006600"/>
                </a:solidFill>
                <a:latin typeface="方正粗倩简体" pitchFamily="1" charset="-122"/>
                <a:ea typeface="方正粗倩简体" pitchFamily="1" charset="-122"/>
              </a:rPr>
              <a:t>——</a:t>
            </a:r>
            <a:r>
              <a:rPr lang="zh-CN" altLang="en-US" sz="2400" dirty="0">
                <a:solidFill>
                  <a:srgbClr val="006600"/>
                </a:solidFill>
                <a:latin typeface="方正粗倩简体" pitchFamily="1" charset="-122"/>
                <a:ea typeface="方正粗倩简体" pitchFamily="1" charset="-122"/>
              </a:rPr>
              <a:t>心 理 健 康  教 育 辅 导 课</a:t>
            </a:r>
            <a:endParaRPr lang="zh-CN" altLang="en-US" sz="2400" dirty="0">
              <a:solidFill>
                <a:srgbClr val="006600"/>
              </a:solidFill>
              <a:latin typeface="方正粗倩简体" pitchFamily="1" charset="-122"/>
              <a:ea typeface="方正粗倩简体" pitchFamily="1" charset="-122"/>
            </a:endParaRPr>
          </a:p>
          <a:p>
            <a:endParaRPr lang="zh-CN" altLang="en-US" dirty="0">
              <a:solidFill>
                <a:srgbClr val="006600"/>
              </a:solidFill>
              <a:latin typeface="方正粗倩简体" pitchFamily="1" charset="-122"/>
              <a:ea typeface="方正粗倩简体" pitchFamily="1" charset="-122"/>
            </a:endParaRPr>
          </a:p>
        </p:txBody>
      </p:sp>
      <p:sp>
        <p:nvSpPr>
          <p:cNvPr id="3085" name="标题 4"/>
          <p:cNvSpPr>
            <a:spLocks noGrp="1"/>
          </p:cNvSpPr>
          <p:nvPr>
            <p:ph type="title" idx="4294967295"/>
          </p:nvPr>
        </p:nvSpPr>
        <p:spPr>
          <a:xfrm>
            <a:off x="2362200" y="365125"/>
            <a:ext cx="10515600" cy="1325563"/>
          </a:xfrm>
        </p:spPr>
        <p:txBody>
          <a:bodyPr vert="horz" wrap="square" lIns="91440" tIns="45720" rIns="91440" bIns="45720" anchor="ctr" anchorCtr="0"/>
          <a:p>
            <a:endParaRPr lang="zh-CN" altLang="zh-C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图片 1" descr="2008822161420414_2"/>
          <p:cNvPicPr>
            <a:picLocks noChangeAspect="1"/>
          </p:cNvPicPr>
          <p:nvPr/>
        </p:nvPicPr>
        <p:blipFill>
          <a:blip r:embed="rId2"/>
          <a:srcRect l="12633" t="11316" r="12305" b="9012"/>
          <a:stretch>
            <a:fillRect/>
          </a:stretch>
        </p:blipFill>
        <p:spPr>
          <a:xfrm>
            <a:off x="1636713" y="515938"/>
            <a:ext cx="8836025" cy="6323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文本框 6150"/>
          <p:cNvSpPr txBox="1"/>
          <p:nvPr/>
        </p:nvSpPr>
        <p:spPr>
          <a:xfrm>
            <a:off x="3575050" y="-165100"/>
            <a:ext cx="4983163" cy="809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0" hangingPunct="0"/>
            <a:r>
              <a:rPr lang="zh-CN" altLang="en-US" sz="4400" dirty="0">
                <a:solidFill>
                  <a:srgbClr val="006600"/>
                </a:solidFill>
                <a:latin typeface="汉仪蝶语体简" pitchFamily="2" charset="-122"/>
                <a:ea typeface="汉仪蝶语体简" pitchFamily="2" charset="-122"/>
              </a:rPr>
              <a:t>心理小贴士（</a:t>
            </a:r>
            <a:r>
              <a:rPr lang="en-US" altLang="zh-CN" sz="4400" dirty="0">
                <a:solidFill>
                  <a:srgbClr val="006600"/>
                </a:solidFill>
                <a:latin typeface="汉仪蝶语体简" pitchFamily="2" charset="-122"/>
                <a:ea typeface="汉仪蝶语体简" pitchFamily="2" charset="-122"/>
              </a:rPr>
              <a:t>3</a:t>
            </a:r>
            <a:r>
              <a:rPr lang="zh-CN" altLang="en-US" sz="4400" dirty="0">
                <a:solidFill>
                  <a:srgbClr val="006600"/>
                </a:solidFill>
                <a:latin typeface="汉仪蝶语体简" pitchFamily="2" charset="-122"/>
                <a:ea typeface="汉仪蝶语体简" pitchFamily="2" charset="-122"/>
              </a:rPr>
              <a:t>）</a:t>
            </a:r>
            <a:endParaRPr lang="zh-CN" altLang="en-US" sz="4400" dirty="0">
              <a:solidFill>
                <a:srgbClr val="006600"/>
              </a:solidFill>
              <a:latin typeface="汉仪蝶语体简" pitchFamily="2" charset="-122"/>
              <a:ea typeface="汉仪蝶语体简" pitchFamily="2" charset="-122"/>
            </a:endParaRPr>
          </a:p>
        </p:txBody>
      </p:sp>
      <p:sp>
        <p:nvSpPr>
          <p:cNvPr id="22533" name="文本框 3"/>
          <p:cNvSpPr txBox="1">
            <a:spLocks noChangeArrowheads="1"/>
          </p:cNvSpPr>
          <p:nvPr/>
        </p:nvSpPr>
        <p:spPr bwMode="auto">
          <a:xfrm>
            <a:off x="2135188" y="2636838"/>
            <a:ext cx="7688263" cy="2861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宋体" pitchFamily="2" charset="-122"/>
              </a:rPr>
              <a:t>     </a:t>
            </a: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宋体" pitchFamily="2" charset="-122"/>
              </a:rPr>
              <a:t>不要当一个</a:t>
            </a:r>
            <a:r>
              <a:rPr kumimoji="0" lang="zh-CN" altLang="en-US" sz="2400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宋体" pitchFamily="2" charset="-122"/>
              </a:rPr>
              <a:t>冷漠的旁观者</a:t>
            </a: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宋体" pitchFamily="2" charset="-122"/>
              </a:rPr>
              <a:t>。</a:t>
            </a:r>
            <a:endParaRPr kumimoji="0" lang="zh-CN" altLang="en-US" sz="24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charset="-122"/>
              <a:ea typeface="微软雅黑" charset="-122"/>
              <a:cs typeface="+mn-cs"/>
              <a:sym typeface="宋体" pitchFamily="2" charset="-122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  <a:cs typeface="+mn-cs"/>
                <a:sym typeface="宋体" pitchFamily="2" charset="-122"/>
              </a:rPr>
              <a:t>    当看到他人遭遇校园暴力时，不要害怕、顾虑，不要袖手旁观，更不要在一旁起哄、助威。一定要及时向老师、家长或警察求助。你的冷漠、无情和沉默只会助长校园暴力之风，令更多的同学受到伤害。</a:t>
            </a:r>
            <a:endParaRPr kumimoji="0" lang="zh-CN" altLang="en-US" sz="24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微软雅黑" charset="-122"/>
              <a:ea typeface="微软雅黑" charset="-122"/>
              <a:cs typeface="+mn-cs"/>
              <a:sym typeface="宋体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8" descr="Autumn Cards 23 [转换]"/>
          <p:cNvPicPr>
            <a:picLocks noChangeAspect="1"/>
          </p:cNvPicPr>
          <p:nvPr/>
        </p:nvPicPr>
        <p:blipFill>
          <a:blip r:embed="rId1"/>
          <a:srcRect l="8961"/>
          <a:stretch>
            <a:fillRect/>
          </a:stretch>
        </p:blipFill>
        <p:spPr>
          <a:xfrm>
            <a:off x="1524000" y="0"/>
            <a:ext cx="9144000" cy="6835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54" name="Group 3"/>
          <p:cNvGrpSpPr/>
          <p:nvPr/>
        </p:nvGrpSpPr>
        <p:grpSpPr>
          <a:xfrm>
            <a:off x="1524000" y="4508500"/>
            <a:ext cx="4103688" cy="1441450"/>
            <a:chOff x="0" y="0"/>
            <a:chExt cx="2585" cy="635"/>
          </a:xfrm>
        </p:grpSpPr>
        <p:sp>
          <p:nvSpPr>
            <p:cNvPr id="23555" name="AutoShape 10"/>
            <p:cNvSpPr/>
            <p:nvPr/>
          </p:nvSpPr>
          <p:spPr>
            <a:xfrm>
              <a:off x="272" y="0"/>
              <a:ext cx="2313" cy="635"/>
            </a:xfrm>
            <a:prstGeom prst="roundRect">
              <a:avLst>
                <a:gd name="adj" fmla="val 16667"/>
              </a:avLst>
            </a:prstGeom>
            <a:solidFill>
              <a:srgbClr val="85B400"/>
            </a:solidFill>
            <a:ln w="9525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23556" name="Rectangle 11"/>
            <p:cNvSpPr/>
            <p:nvPr/>
          </p:nvSpPr>
          <p:spPr>
            <a:xfrm>
              <a:off x="0" y="0"/>
              <a:ext cx="409" cy="635"/>
            </a:xfrm>
            <a:prstGeom prst="rect">
              <a:avLst/>
            </a:prstGeom>
            <a:solidFill>
              <a:srgbClr val="85B400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</p:grpSp>
      <p:sp>
        <p:nvSpPr>
          <p:cNvPr id="23558" name="Rectangle 13"/>
          <p:cNvSpPr/>
          <p:nvPr/>
        </p:nvSpPr>
        <p:spPr>
          <a:xfrm>
            <a:off x="2351088" y="4502150"/>
            <a:ext cx="2697480" cy="110680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6600" dirty="0">
                <a:solidFill>
                  <a:schemeClr val="bg1"/>
                </a:solidFill>
                <a:latin typeface="Arial" panose="020B0604020202020204" pitchFamily="34" charset="0"/>
                <a:ea typeface="方正超粗黑简体" pitchFamily="1" charset="-122"/>
              </a:rPr>
              <a:t>谢谢！</a:t>
            </a:r>
            <a:endParaRPr lang="zh-CN" altLang="en-US" sz="6600" dirty="0">
              <a:solidFill>
                <a:schemeClr val="bg1"/>
              </a:solidFill>
              <a:latin typeface="Arial" panose="020B0604020202020204" pitchFamily="34" charset="0"/>
              <a:ea typeface="方正超粗黑简体" pitchFamily="1" charset="-122"/>
            </a:endParaRPr>
          </a:p>
        </p:txBody>
      </p:sp>
      <p:pic>
        <p:nvPicPr>
          <p:cNvPr id="23559" name="矩形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809750"/>
            <a:ext cx="4756150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AutoShape 5"/>
          <p:cNvSpPr/>
          <p:nvPr/>
        </p:nvSpPr>
        <p:spPr>
          <a:xfrm>
            <a:off x="1774825" y="692150"/>
            <a:ext cx="3887788" cy="3743325"/>
          </a:xfrm>
          <a:prstGeom prst="flowChartAlternateProcess">
            <a:avLst/>
          </a:prstGeom>
          <a:solidFill>
            <a:srgbClr val="FFFFCC"/>
          </a:solidFill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3561" name="文本框 2"/>
          <p:cNvSpPr txBox="1"/>
          <p:nvPr/>
        </p:nvSpPr>
        <p:spPr>
          <a:xfrm>
            <a:off x="1992313" y="692150"/>
            <a:ext cx="3659187" cy="3784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itchFamily="2" charset="-122"/>
              </a:rPr>
              <a:t>       </a:t>
            </a:r>
            <a:r>
              <a:rPr lang="zh-CN" altLang="en-US" sz="2400" b="1" dirty="0">
                <a:latin typeface="Arial" panose="020B0604020202020204" pitchFamily="34" charset="0"/>
                <a:ea typeface="宋体" pitchFamily="2" charset="-122"/>
              </a:rPr>
              <a:t>预防校园暴力，不仅仅需要我们青少年自己做到以上几点，还要靠家庭、学校、社会各方的共同努力。</a:t>
            </a:r>
            <a:endParaRPr lang="zh-CN" altLang="en-US" sz="2400" b="1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宋体" pitchFamily="2" charset="-122"/>
              </a:rPr>
              <a:t>      同学们，让我们携起手来，抵制校园暴力，让每个人都能在温馨、和睦、友善的校园环境和人际关系中健康成长！</a:t>
            </a:r>
            <a:endParaRPr lang="zh-CN" altLang="en-US" sz="2400" b="1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charRg st="53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 bldLvl="0" animBg="1"/>
      <p:bldP spid="2356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8" name="Group 3"/>
          <p:cNvGrpSpPr/>
          <p:nvPr/>
        </p:nvGrpSpPr>
        <p:grpSpPr>
          <a:xfrm>
            <a:off x="3770313" y="987425"/>
            <a:ext cx="5116512" cy="1096963"/>
            <a:chOff x="0" y="0"/>
            <a:chExt cx="3619" cy="365"/>
          </a:xfrm>
        </p:grpSpPr>
        <p:sp>
          <p:nvSpPr>
            <p:cNvPr id="4099" name="AutoShape 12"/>
            <p:cNvSpPr/>
            <p:nvPr/>
          </p:nvSpPr>
          <p:spPr>
            <a:xfrm>
              <a:off x="172" y="40"/>
              <a:ext cx="3447" cy="306"/>
            </a:xfrm>
            <a:prstGeom prst="roundRect">
              <a:avLst>
                <a:gd name="adj" fmla="val 16667"/>
              </a:avLst>
            </a:prstGeom>
            <a:solidFill>
              <a:srgbClr val="E1C205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4100" name="Group 5"/>
            <p:cNvGrpSpPr/>
            <p:nvPr/>
          </p:nvGrpSpPr>
          <p:grpSpPr>
            <a:xfrm>
              <a:off x="0" y="0"/>
              <a:ext cx="3611" cy="365"/>
              <a:chOff x="0" y="0"/>
              <a:chExt cx="5732781" cy="579120"/>
            </a:xfrm>
          </p:grpSpPr>
          <p:pic>
            <p:nvPicPr>
              <p:cNvPr id="4101" name="AutoShap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529072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2" name="文本框 6150"/>
              <p:cNvSpPr txBox="1"/>
              <p:nvPr/>
            </p:nvSpPr>
            <p:spPr>
              <a:xfrm>
                <a:off x="347532" y="72403"/>
                <a:ext cx="5385249" cy="4296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 eaLnBrk="0" hangingPunct="0"/>
                <a:r>
                  <a:rPr lang="zh-CN" altLang="en-US" sz="4400" dirty="0">
                    <a:solidFill>
                      <a:srgbClr val="006600"/>
                    </a:solidFill>
                    <a:latin typeface="汉仪蝶语体简" pitchFamily="2" charset="-122"/>
                    <a:ea typeface="汉仪蝶语体简" pitchFamily="2" charset="-122"/>
                  </a:rPr>
                  <a:t>暖身游戏</a:t>
                </a:r>
                <a:endParaRPr lang="zh-CN" altLang="en-US" sz="4400" dirty="0">
                  <a:solidFill>
                    <a:srgbClr val="006600"/>
                  </a:solidFill>
                  <a:latin typeface="汉仪蝶语体简" pitchFamily="2" charset="-122"/>
                  <a:ea typeface="汉仪蝶语体简" pitchFamily="2" charset="-122"/>
                </a:endParaRPr>
              </a:p>
            </p:txBody>
          </p:sp>
        </p:grpSp>
      </p:grpSp>
      <p:sp>
        <p:nvSpPr>
          <p:cNvPr id="4104" name="文本框 6151"/>
          <p:cNvSpPr txBox="1"/>
          <p:nvPr/>
        </p:nvSpPr>
        <p:spPr>
          <a:xfrm>
            <a:off x="2927350" y="1989138"/>
            <a:ext cx="7056438" cy="47999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85750" indent="-285750"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握手游戏</a:t>
            </a:r>
            <a:r>
              <a:rPr lang="en-US" altLang="zh-CN" sz="24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——</a:t>
            </a:r>
            <a:endParaRPr lang="en-US" altLang="zh-CN" sz="2400" dirty="0">
              <a:solidFill>
                <a:srgbClr val="0070C0"/>
              </a:solidFill>
              <a:latin typeface="汉仪中楷简" pitchFamily="2" charset="-122"/>
              <a:ea typeface="汉仪中楷简" pitchFamily="2" charset="-122"/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·</a:t>
            </a:r>
            <a:r>
              <a:rPr lang="zh-CN" altLang="en-US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找到你的小伙伴</a:t>
            </a:r>
            <a:endParaRPr lang="zh-CN" altLang="en-US" sz="2000" dirty="0">
              <a:solidFill>
                <a:srgbClr val="0070C0"/>
              </a:solidFill>
              <a:latin typeface="汉仪中楷简" pitchFamily="2" charset="-122"/>
              <a:ea typeface="汉仪中楷简" pitchFamily="2" charset="-122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（1）小a小b握手。</a:t>
            </a:r>
            <a:endParaRPr lang="zh-CN" altLang="en-US" sz="2000" dirty="0">
              <a:solidFill>
                <a:srgbClr val="0070C0"/>
              </a:solidFill>
              <a:latin typeface="汉仪中楷简" pitchFamily="2" charset="-122"/>
              <a:ea typeface="汉仪中楷简" pitchFamily="2" charset="-122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（</a:t>
            </a:r>
            <a:r>
              <a:rPr lang="en-US" altLang="zh-CN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2</a:t>
            </a:r>
            <a:r>
              <a:rPr lang="zh-CN" altLang="en-US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）面带微笑，友好地握手。“握握手，好朋友，你好</a:t>
            </a:r>
            <a:r>
              <a:rPr lang="en-US" altLang="zh-CN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…”</a:t>
            </a:r>
            <a:endParaRPr lang="en-US" altLang="zh-CN" sz="2000" dirty="0">
              <a:solidFill>
                <a:srgbClr val="0070C0"/>
              </a:solidFill>
              <a:latin typeface="汉仪中楷简" pitchFamily="2" charset="-122"/>
              <a:ea typeface="汉仪中楷简" pitchFamily="2" charset="-122"/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·</a:t>
            </a:r>
            <a:r>
              <a:rPr lang="zh-CN" altLang="en-US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感觉如何？</a:t>
            </a:r>
            <a:endParaRPr lang="zh-CN" altLang="en-US" sz="2000" dirty="0">
              <a:solidFill>
                <a:srgbClr val="0070C0"/>
              </a:solidFill>
              <a:latin typeface="汉仪中楷简" pitchFamily="2" charset="-122"/>
              <a:ea typeface="汉仪中楷简" pitchFamily="2" charset="-122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（</a:t>
            </a:r>
            <a:r>
              <a:rPr lang="en-US" altLang="zh-CN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3</a:t>
            </a:r>
            <a:r>
              <a:rPr lang="zh-CN" altLang="en-US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）小a用力握手。</a:t>
            </a:r>
            <a:endParaRPr lang="en-US" altLang="zh-CN" sz="2000" dirty="0">
              <a:solidFill>
                <a:srgbClr val="0070C0"/>
              </a:solidFill>
              <a:latin typeface="汉仪中楷简" pitchFamily="2" charset="-122"/>
              <a:ea typeface="汉仪中楷简" pitchFamily="2" charset="-122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（</a:t>
            </a:r>
            <a:r>
              <a:rPr lang="en-US" altLang="zh-CN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4</a:t>
            </a:r>
            <a:r>
              <a:rPr lang="zh-CN" altLang="en-US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）小a瞪大眼睛、用力握手。</a:t>
            </a:r>
            <a:endParaRPr lang="zh-CN" altLang="en-US" sz="2000" dirty="0">
              <a:solidFill>
                <a:srgbClr val="0070C0"/>
              </a:solidFill>
              <a:latin typeface="汉仪中楷简" pitchFamily="2" charset="-122"/>
              <a:ea typeface="汉仪中楷简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小a、小b分别有什么感受？</a:t>
            </a:r>
            <a:endParaRPr lang="zh-CN" altLang="en-US" sz="2000" dirty="0">
              <a:solidFill>
                <a:srgbClr val="0070C0"/>
              </a:solidFill>
              <a:latin typeface="汉仪中楷简" pitchFamily="2" charset="-122"/>
              <a:ea typeface="汉仪中楷简" pitchFamily="2" charset="-122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（</a:t>
            </a:r>
            <a:r>
              <a:rPr lang="en-US" altLang="zh-CN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5</a:t>
            </a:r>
            <a:r>
              <a:rPr lang="zh-CN" altLang="en-US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）互换角色，再握一次。</a:t>
            </a:r>
            <a:endParaRPr lang="zh-CN" altLang="en-US" sz="2000" dirty="0">
              <a:solidFill>
                <a:srgbClr val="0070C0"/>
              </a:solidFill>
              <a:latin typeface="汉仪中楷简" pitchFamily="2" charset="-122"/>
              <a:ea typeface="汉仪中楷简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70C0"/>
                </a:solidFill>
                <a:latin typeface="汉仪中楷简" pitchFamily="2" charset="-122"/>
                <a:ea typeface="汉仪中楷简" pitchFamily="2" charset="-122"/>
              </a:rPr>
              <a:t>小a、小b分别有什么感受？</a:t>
            </a:r>
            <a:endParaRPr lang="zh-CN" altLang="en-US" sz="2000" dirty="0">
              <a:solidFill>
                <a:srgbClr val="0070C0"/>
              </a:solidFill>
              <a:latin typeface="汉仪中楷简" pitchFamily="2" charset="-122"/>
              <a:ea typeface="汉仪中楷简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362200" y="365125"/>
            <a:ext cx="10515600" cy="1325563"/>
          </a:xfrm>
        </p:spPr>
        <p:txBody>
          <a:bodyPr vert="horz" wrap="square" lIns="91440" tIns="45720" rIns="91440" bIns="45720" anchor="ctr" anchorCtr="0"/>
          <a:p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charRg st="7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4">
                                            <p:txEl>
                                              <p:charRg st="7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charRg st="16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4">
                                            <p:txEl>
                                              <p:charRg st="16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charRg st="27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4">
                                            <p:txEl>
                                              <p:charRg st="27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charRg st="55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4">
                                            <p:txEl>
                                              <p:charRg st="55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charRg st="62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4">
                                            <p:txEl>
                                              <p:charRg st="62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charRg st="73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04">
                                            <p:txEl>
                                              <p:charRg st="73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charRg st="89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4">
                                            <p:txEl>
                                              <p:charRg st="89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4">
                                            <p:txEl>
                                              <p:charRg st="89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4">
                                            <p:txEl>
                                              <p:charRg st="89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4">
                                            <p:txEl>
                                              <p:charRg st="89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charRg st="103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04">
                                            <p:txEl>
                                              <p:charRg st="103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charRg st="117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04">
                                            <p:txEl>
                                              <p:charRg st="117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2" name="Group 3"/>
          <p:cNvGrpSpPr/>
          <p:nvPr/>
        </p:nvGrpSpPr>
        <p:grpSpPr>
          <a:xfrm>
            <a:off x="3770313" y="987425"/>
            <a:ext cx="5116512" cy="1096963"/>
            <a:chOff x="0" y="0"/>
            <a:chExt cx="3619" cy="365"/>
          </a:xfrm>
        </p:grpSpPr>
        <p:sp>
          <p:nvSpPr>
            <p:cNvPr id="5123" name="AutoShape 12"/>
            <p:cNvSpPr/>
            <p:nvPr/>
          </p:nvSpPr>
          <p:spPr>
            <a:xfrm>
              <a:off x="172" y="40"/>
              <a:ext cx="3447" cy="306"/>
            </a:xfrm>
            <a:prstGeom prst="roundRect">
              <a:avLst>
                <a:gd name="adj" fmla="val 16667"/>
              </a:avLst>
            </a:prstGeom>
            <a:solidFill>
              <a:srgbClr val="E1C205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5124" name="Group 5"/>
            <p:cNvGrpSpPr/>
            <p:nvPr/>
          </p:nvGrpSpPr>
          <p:grpSpPr>
            <a:xfrm>
              <a:off x="0" y="0"/>
              <a:ext cx="3611" cy="365"/>
              <a:chOff x="0" y="0"/>
              <a:chExt cx="5732781" cy="579120"/>
            </a:xfrm>
          </p:grpSpPr>
          <p:pic>
            <p:nvPicPr>
              <p:cNvPr id="5125" name="AutoShap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529072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26" name="文本框 6150"/>
              <p:cNvSpPr txBox="1"/>
              <p:nvPr/>
            </p:nvSpPr>
            <p:spPr>
              <a:xfrm>
                <a:off x="347532" y="72403"/>
                <a:ext cx="5385249" cy="4296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 eaLnBrk="0" hangingPunct="0"/>
                <a:r>
                  <a:rPr lang="zh-CN" altLang="en-US" sz="4400" dirty="0">
                    <a:solidFill>
                      <a:srgbClr val="006600"/>
                    </a:solidFill>
                    <a:latin typeface="汉仪蝶语体简" pitchFamily="2" charset="-122"/>
                    <a:ea typeface="汉仪蝶语体简" pitchFamily="2" charset="-122"/>
                  </a:rPr>
                  <a:t>情景再现</a:t>
                </a:r>
                <a:endParaRPr lang="zh-CN" altLang="en-US" sz="4400" dirty="0">
                  <a:solidFill>
                    <a:srgbClr val="006600"/>
                  </a:solidFill>
                  <a:latin typeface="汉仪蝶语体简" pitchFamily="2" charset="-122"/>
                  <a:ea typeface="汉仪蝶语体简" pitchFamily="2" charset="-122"/>
                </a:endParaRPr>
              </a:p>
            </p:txBody>
          </p:sp>
        </p:grpSp>
      </p:grpSp>
      <p:pic>
        <p:nvPicPr>
          <p:cNvPr id="5128" name="Picture 2" descr="gzzjhdrdaq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213" y="2492375"/>
            <a:ext cx="3557587" cy="2954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1" descr="QQ图片201511251944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363" y="2205038"/>
            <a:ext cx="4719637" cy="3814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2"/>
          <p:cNvSpPr>
            <a:spLocks noGrp="1"/>
          </p:cNvSpPr>
          <p:nvPr>
            <p:ph type="title" idx="4294967295"/>
          </p:nvPr>
        </p:nvSpPr>
        <p:spPr>
          <a:xfrm>
            <a:off x="2362200" y="365125"/>
            <a:ext cx="10515600" cy="1325563"/>
          </a:xfrm>
        </p:spPr>
        <p:txBody>
          <a:bodyPr vert="horz" wrap="square" lIns="91440" tIns="45720" rIns="91440" bIns="45720" anchor="ctr" anchorCtr="0"/>
          <a:p>
            <a:endParaRPr lang="zh-CN" altLang="zh-CN" dirty="0"/>
          </a:p>
        </p:txBody>
      </p:sp>
      <p:sp>
        <p:nvSpPr>
          <p:cNvPr id="5131" name="Text Box 11"/>
          <p:cNvSpPr txBox="1"/>
          <p:nvPr/>
        </p:nvSpPr>
        <p:spPr>
          <a:xfrm>
            <a:off x="2279650" y="1989138"/>
            <a:ext cx="45370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i="1" dirty="0">
                <a:latin typeface="Arial" panose="020B0604020202020204" pitchFamily="34" charset="0"/>
                <a:ea typeface="宋体" pitchFamily="2" charset="-122"/>
              </a:rPr>
              <a:t>校园本该是一个充满欢乐的地方，可是</a:t>
            </a:r>
            <a:r>
              <a:rPr lang="en-US" altLang="zh-CN" b="1" i="1" dirty="0">
                <a:latin typeface="Arial" panose="020B0604020202020204" pitchFamily="34" charset="0"/>
                <a:ea typeface="宋体" pitchFamily="2" charset="-122"/>
              </a:rPr>
              <a:t>…</a:t>
            </a:r>
            <a:endParaRPr lang="en-US" altLang="zh-CN" b="1" i="1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0" name="Group 3"/>
          <p:cNvGrpSpPr/>
          <p:nvPr/>
        </p:nvGrpSpPr>
        <p:grpSpPr>
          <a:xfrm>
            <a:off x="2208213" y="1412875"/>
            <a:ext cx="4675187" cy="577850"/>
            <a:chOff x="0" y="0"/>
            <a:chExt cx="3491" cy="365"/>
          </a:xfrm>
        </p:grpSpPr>
        <p:sp>
          <p:nvSpPr>
            <p:cNvPr id="7171" name="AutoShape 18"/>
            <p:cNvSpPr/>
            <p:nvPr/>
          </p:nvSpPr>
          <p:spPr>
            <a:xfrm>
              <a:off x="44" y="45"/>
              <a:ext cx="3447" cy="306"/>
            </a:xfrm>
            <a:prstGeom prst="roundRect">
              <a:avLst>
                <a:gd name="adj" fmla="val 16667"/>
              </a:avLst>
            </a:prstGeom>
            <a:solidFill>
              <a:srgbClr val="85B400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7172" name="Group 5"/>
            <p:cNvGrpSpPr/>
            <p:nvPr/>
          </p:nvGrpSpPr>
          <p:grpSpPr>
            <a:xfrm>
              <a:off x="0" y="0"/>
              <a:ext cx="3483" cy="365"/>
              <a:chOff x="0" y="0"/>
              <a:chExt cx="5529072" cy="579120"/>
            </a:xfrm>
          </p:grpSpPr>
          <p:pic>
            <p:nvPicPr>
              <p:cNvPr id="7173" name="AutoShap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529072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174" name="文本框 5131"/>
              <p:cNvSpPr txBox="1"/>
              <p:nvPr/>
            </p:nvSpPr>
            <p:spPr>
              <a:xfrm>
                <a:off x="73022" y="144066"/>
                <a:ext cx="4658834" cy="3211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 eaLnBrk="0" hangingPunct="0"/>
                <a:r>
                  <a:rPr lang="zh-CN" altLang="en-US" sz="2400" dirty="0">
                    <a:latin typeface="Arial" panose="020B0604020202020204" pitchFamily="34" charset="0"/>
                    <a:ea typeface="微软雅黑" charset="-122"/>
                  </a:rPr>
                  <a:t>什么是校园暴力？</a:t>
                </a:r>
                <a:endParaRPr lang="zh-CN" altLang="en-US" sz="2400" dirty="0">
                  <a:latin typeface="Arial" panose="020B0604020202020204" pitchFamily="34" charset="0"/>
                  <a:ea typeface="微软雅黑" charset="-122"/>
                </a:endParaRPr>
              </a:p>
            </p:txBody>
          </p:sp>
        </p:grpSp>
      </p:grpSp>
      <p:sp>
        <p:nvSpPr>
          <p:cNvPr id="7176" name="AutoShape 5"/>
          <p:cNvSpPr/>
          <p:nvPr/>
        </p:nvSpPr>
        <p:spPr>
          <a:xfrm>
            <a:off x="2640013" y="2565400"/>
            <a:ext cx="7056437" cy="2305050"/>
          </a:xfrm>
          <a:prstGeom prst="flowChartAlternateProcess">
            <a:avLst/>
          </a:prstGeom>
          <a:noFill/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7177" name="Text Box 2"/>
          <p:cNvSpPr txBox="1"/>
          <p:nvPr/>
        </p:nvSpPr>
        <p:spPr>
          <a:xfrm>
            <a:off x="2927350" y="2776538"/>
            <a:ext cx="6410325" cy="1476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charset="-122"/>
                <a:ea typeface="黑体" charset="-122"/>
              </a:rPr>
              <a:t>    </a:t>
            </a:r>
            <a:r>
              <a:rPr lang="zh-CN" altLang="en-US" sz="2000" dirty="0">
                <a:latin typeface="微软雅黑" charset="-122"/>
                <a:ea typeface="微软雅黑" charset="-122"/>
                <a:sym typeface="Arial" panose="020B0604020202020204" pitchFamily="34" charset="0"/>
              </a:rPr>
              <a:t>发生在学校校园内、外，对学生身体和精神实施的，达到某种严重程度的侵害行为。如以多欺少、以大欺小、以强凌弱等现象。</a:t>
            </a:r>
            <a:endParaRPr lang="en-US" altLang="zh-CN" sz="2000" dirty="0">
              <a:latin typeface="黑体" charset="-122"/>
              <a:ea typeface="黑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ldLvl="0" animBg="1"/>
      <p:bldP spid="7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Group 3"/>
          <p:cNvGrpSpPr/>
          <p:nvPr/>
        </p:nvGrpSpPr>
        <p:grpSpPr>
          <a:xfrm>
            <a:off x="2208213" y="1412875"/>
            <a:ext cx="4675187" cy="577850"/>
            <a:chOff x="0" y="0"/>
            <a:chExt cx="3492" cy="365"/>
          </a:xfrm>
        </p:grpSpPr>
        <p:sp>
          <p:nvSpPr>
            <p:cNvPr id="8195" name="AutoShape 18"/>
            <p:cNvSpPr/>
            <p:nvPr/>
          </p:nvSpPr>
          <p:spPr>
            <a:xfrm>
              <a:off x="45" y="46"/>
              <a:ext cx="3447" cy="306"/>
            </a:xfrm>
            <a:prstGeom prst="roundRect">
              <a:avLst>
                <a:gd name="adj" fmla="val 16667"/>
              </a:avLst>
            </a:prstGeom>
            <a:solidFill>
              <a:srgbClr val="85B400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8196" name="Group 5"/>
            <p:cNvGrpSpPr/>
            <p:nvPr/>
          </p:nvGrpSpPr>
          <p:grpSpPr>
            <a:xfrm>
              <a:off x="0" y="0"/>
              <a:ext cx="3483" cy="365"/>
              <a:chOff x="0" y="0"/>
              <a:chExt cx="5529072" cy="579120"/>
            </a:xfrm>
          </p:grpSpPr>
          <p:pic>
            <p:nvPicPr>
              <p:cNvPr id="8197" name="AutoShap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529072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198" name="文本框 5131"/>
              <p:cNvSpPr txBox="1"/>
              <p:nvPr/>
            </p:nvSpPr>
            <p:spPr>
              <a:xfrm>
                <a:off x="73022" y="144066"/>
                <a:ext cx="4658834" cy="3211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 eaLnBrk="0" hangingPunct="0"/>
                <a:r>
                  <a:rPr lang="zh-CN" altLang="en-US" sz="2400" dirty="0">
                    <a:latin typeface="Arial" panose="020B0604020202020204" pitchFamily="34" charset="0"/>
                    <a:ea typeface="微软雅黑" charset="-122"/>
                  </a:rPr>
                  <a:t>校园暴力的类型有哪些？</a:t>
                </a:r>
                <a:endParaRPr lang="zh-CN" altLang="en-US" sz="2400" dirty="0">
                  <a:latin typeface="Arial" panose="020B0604020202020204" pitchFamily="34" charset="0"/>
                  <a:ea typeface="微软雅黑" charset="-122"/>
                </a:endParaRPr>
              </a:p>
            </p:txBody>
          </p:sp>
        </p:grpSp>
      </p:grpSp>
      <p:sp>
        <p:nvSpPr>
          <p:cNvPr id="8200" name="AutoShape 5"/>
          <p:cNvSpPr/>
          <p:nvPr/>
        </p:nvSpPr>
        <p:spPr>
          <a:xfrm>
            <a:off x="2711450" y="2205038"/>
            <a:ext cx="6986588" cy="2954337"/>
          </a:xfrm>
          <a:prstGeom prst="flowChartAlternateProcess">
            <a:avLst/>
          </a:prstGeom>
          <a:noFill/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8201" name="Text Box 2"/>
          <p:cNvSpPr txBox="1"/>
          <p:nvPr/>
        </p:nvSpPr>
        <p:spPr>
          <a:xfrm>
            <a:off x="3000375" y="2420938"/>
            <a:ext cx="6624638" cy="28613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lnSpc>
                <a:spcPct val="150000"/>
              </a:lnSpc>
            </a:pPr>
            <a:r>
              <a:rPr lang="zh-CN" altLang="en-US" sz="2000" dirty="0">
                <a:latin typeface="黑体" charset="-122"/>
                <a:ea typeface="黑体" charset="-122"/>
              </a:rPr>
              <a:t>    </a:t>
            </a:r>
            <a:r>
              <a:rPr lang="zh-CN" altLang="en-US" sz="2000" dirty="0">
                <a:latin typeface="微软雅黑" charset="-122"/>
                <a:ea typeface="微软雅黑" charset="-122"/>
              </a:rPr>
              <a:t>校园暴力包括行为暴力、语言暴力。</a:t>
            </a:r>
            <a:endParaRPr lang="zh-CN" altLang="en-US" sz="2000" dirty="0">
              <a:latin typeface="微软雅黑" charset="-122"/>
              <a:ea typeface="微软雅黑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charset="-122"/>
                <a:ea typeface="微软雅黑" charset="-122"/>
                <a:sym typeface="Arial" panose="020B0604020202020204" pitchFamily="34" charset="0"/>
              </a:rPr>
              <a:t>行为暴力</a:t>
            </a:r>
            <a:r>
              <a:rPr lang="zh-CN" altLang="en-US" sz="2000" dirty="0">
                <a:latin typeface="微软雅黑" charset="-122"/>
                <a:ea typeface="微软雅黑" charset="-122"/>
                <a:sym typeface="Arial" panose="020B0604020202020204" pitchFamily="34" charset="0"/>
              </a:rPr>
              <a:t>：主要指包括打架斗殴、敲诈勒索、抢劫财物等一系列对人身及财物达到某种严重程度的侵害行为。</a:t>
            </a:r>
            <a:endParaRPr lang="zh-CN" altLang="en-US" sz="2000" dirty="0">
              <a:latin typeface="微软雅黑" charset="-122"/>
              <a:ea typeface="微软雅黑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charset="-122"/>
                <a:ea typeface="微软雅黑" charset="-122"/>
                <a:sym typeface="Arial" panose="020B0604020202020204" pitchFamily="34" charset="0"/>
              </a:rPr>
              <a:t>语言暴力</a:t>
            </a:r>
            <a:r>
              <a:rPr lang="zh-CN" altLang="en-US" sz="2000" dirty="0">
                <a:latin typeface="微软雅黑" charset="-122"/>
                <a:ea typeface="微软雅黑" charset="-122"/>
                <a:sym typeface="Arial" panose="020B0604020202020204" pitchFamily="34" charset="0"/>
              </a:rPr>
              <a:t>：只通过语言对人的精神达到某种严重程度的侵害行为，如起侮辱性外号、造谣、污蔑等。</a:t>
            </a:r>
            <a:endParaRPr lang="zh-CN" altLang="en-US" sz="2000" dirty="0">
              <a:latin typeface="微软雅黑" charset="-122"/>
              <a:ea typeface="微软雅黑" charset="-122"/>
            </a:endParaRPr>
          </a:p>
          <a:p>
            <a:pPr marL="342900" indent="-342900">
              <a:lnSpc>
                <a:spcPct val="150000"/>
              </a:lnSpc>
            </a:pPr>
            <a:endParaRPr lang="zh-CN" altLang="en-US" sz="2000" dirty="0"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0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0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charRg st="21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1">
                                            <p:txEl>
                                              <p:charRg st="21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1">
                                            <p:txEl>
                                              <p:charRg st="21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1">
                                            <p:txEl>
                                              <p:charRg st="21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charRg st="7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01">
                                            <p:txEl>
                                              <p:charRg st="70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1">
                                            <p:txEl>
                                              <p:charRg st="7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1">
                                            <p:txEl>
                                              <p:charRg st="7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18" name="Group 3"/>
          <p:cNvGrpSpPr/>
          <p:nvPr/>
        </p:nvGrpSpPr>
        <p:grpSpPr>
          <a:xfrm>
            <a:off x="2208213" y="1412875"/>
            <a:ext cx="4675187" cy="577850"/>
            <a:chOff x="0" y="0"/>
            <a:chExt cx="3492" cy="365"/>
          </a:xfrm>
        </p:grpSpPr>
        <p:sp>
          <p:nvSpPr>
            <p:cNvPr id="9219" name="AutoShape 18"/>
            <p:cNvSpPr/>
            <p:nvPr/>
          </p:nvSpPr>
          <p:spPr>
            <a:xfrm>
              <a:off x="45" y="46"/>
              <a:ext cx="3447" cy="306"/>
            </a:xfrm>
            <a:prstGeom prst="roundRect">
              <a:avLst>
                <a:gd name="adj" fmla="val 16667"/>
              </a:avLst>
            </a:prstGeom>
            <a:solidFill>
              <a:srgbClr val="85B400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9220" name="Group 5"/>
            <p:cNvGrpSpPr/>
            <p:nvPr/>
          </p:nvGrpSpPr>
          <p:grpSpPr>
            <a:xfrm>
              <a:off x="0" y="0"/>
              <a:ext cx="3483" cy="365"/>
              <a:chOff x="0" y="0"/>
              <a:chExt cx="5529072" cy="579120"/>
            </a:xfrm>
          </p:grpSpPr>
          <p:pic>
            <p:nvPicPr>
              <p:cNvPr id="9221" name="AutoShap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529072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22" name="文本框 5131"/>
              <p:cNvSpPr txBox="1"/>
              <p:nvPr/>
            </p:nvSpPr>
            <p:spPr>
              <a:xfrm>
                <a:off x="73018" y="144145"/>
                <a:ext cx="5400334" cy="321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 eaLnBrk="0" hangingPunct="0"/>
                <a:r>
                  <a:rPr lang="zh-CN" altLang="en-US" sz="2400" dirty="0">
                    <a:latin typeface="Arial" panose="020B0604020202020204" pitchFamily="34" charset="0"/>
                    <a:ea typeface="微软雅黑" charset="-122"/>
                  </a:rPr>
                  <a:t>校园暴力事件中的三类人</a:t>
                </a:r>
                <a:endParaRPr lang="zh-CN" altLang="en-US" sz="2400" dirty="0">
                  <a:latin typeface="Arial" panose="020B0604020202020204" pitchFamily="34" charset="0"/>
                  <a:ea typeface="微软雅黑" charset="-122"/>
                </a:endParaRPr>
              </a:p>
            </p:txBody>
          </p:sp>
        </p:grpSp>
      </p:grpSp>
      <p:sp>
        <p:nvSpPr>
          <p:cNvPr id="9224" name="AutoShape 5"/>
          <p:cNvSpPr/>
          <p:nvPr/>
        </p:nvSpPr>
        <p:spPr>
          <a:xfrm>
            <a:off x="2711450" y="2205038"/>
            <a:ext cx="6877050" cy="2954337"/>
          </a:xfrm>
          <a:prstGeom prst="flowChartAlternateProcess">
            <a:avLst/>
          </a:prstGeom>
          <a:noFill/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9225" name="Text Box 2"/>
          <p:cNvSpPr txBox="1"/>
          <p:nvPr/>
        </p:nvSpPr>
        <p:spPr>
          <a:xfrm>
            <a:off x="3000375" y="2420938"/>
            <a:ext cx="6410325" cy="28613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charset="-122"/>
                <a:ea typeface="微软雅黑" charset="-122"/>
                <a:sym typeface="宋体" pitchFamily="2" charset="-122"/>
              </a:rPr>
              <a:t>施暴者</a:t>
            </a:r>
            <a:r>
              <a:rPr lang="zh-CN" altLang="en-US" sz="2000" dirty="0">
                <a:latin typeface="微软雅黑" charset="-122"/>
                <a:ea typeface="微软雅黑" charset="-122"/>
                <a:sym typeface="宋体" pitchFamily="2" charset="-122"/>
              </a:rPr>
              <a:t>：发动、实施欺凌行为的人，通常还带领其他同学参与其中。</a:t>
            </a:r>
            <a:endParaRPr lang="zh-CN" altLang="en-US" sz="2000" dirty="0">
              <a:latin typeface="微软雅黑" charset="-122"/>
              <a:ea typeface="微软雅黑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charset="-122"/>
                <a:ea typeface="微软雅黑" charset="-122"/>
                <a:sym typeface="宋体" pitchFamily="2" charset="-122"/>
              </a:rPr>
              <a:t>受暴者</a:t>
            </a:r>
            <a:r>
              <a:rPr lang="zh-CN" altLang="en-US" sz="2000" dirty="0">
                <a:latin typeface="微软雅黑" charset="-122"/>
                <a:ea typeface="微软雅黑" charset="-122"/>
                <a:sym typeface="宋体" pitchFamily="2" charset="-122"/>
              </a:rPr>
              <a:t>：受收到欺凌的人。</a:t>
            </a:r>
            <a:endParaRPr lang="zh-CN" altLang="en-US" sz="2000" dirty="0">
              <a:latin typeface="微软雅黑" charset="-122"/>
              <a:ea typeface="微软雅黑" charset="-122"/>
              <a:sym typeface="宋体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charset="-122"/>
                <a:ea typeface="微软雅黑" charset="-122"/>
                <a:sym typeface="宋体" pitchFamily="2" charset="-122"/>
              </a:rPr>
              <a:t>旁观者</a:t>
            </a:r>
            <a:r>
              <a:rPr lang="zh-CN" altLang="en-US" sz="2000" dirty="0">
                <a:latin typeface="微软雅黑" charset="-122"/>
                <a:ea typeface="微软雅黑" charset="-122"/>
                <a:sym typeface="宋体" pitchFamily="2" charset="-122"/>
              </a:rPr>
              <a:t>：站在一旁观看欺凌行为的人，甚至还嬉戏、助威。</a:t>
            </a:r>
            <a:endParaRPr lang="zh-CN" altLang="en-US" sz="2000" dirty="0">
              <a:latin typeface="微软雅黑" charset="-122"/>
              <a:ea typeface="微软雅黑" charset="-122"/>
              <a:sym typeface="宋体" pitchFamily="2" charset="-122"/>
            </a:endParaRPr>
          </a:p>
          <a:p>
            <a:pPr marL="342900" indent="-342900">
              <a:lnSpc>
                <a:spcPct val="150000"/>
              </a:lnSpc>
            </a:pPr>
            <a:endParaRPr lang="zh-CN" altLang="en-US" sz="2000" dirty="0"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charRg st="31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5">
                                            <p:txEl>
                                              <p:charRg st="31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charRg st="44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5">
                                            <p:txEl>
                                              <p:charRg st="44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2" name="Group 3"/>
          <p:cNvGrpSpPr/>
          <p:nvPr/>
        </p:nvGrpSpPr>
        <p:grpSpPr>
          <a:xfrm>
            <a:off x="3359150" y="765175"/>
            <a:ext cx="5116513" cy="1098550"/>
            <a:chOff x="0" y="0"/>
            <a:chExt cx="3619" cy="365"/>
          </a:xfrm>
        </p:grpSpPr>
        <p:sp>
          <p:nvSpPr>
            <p:cNvPr id="10243" name="AutoShape 12"/>
            <p:cNvSpPr/>
            <p:nvPr/>
          </p:nvSpPr>
          <p:spPr>
            <a:xfrm>
              <a:off x="172" y="40"/>
              <a:ext cx="3447" cy="306"/>
            </a:xfrm>
            <a:prstGeom prst="roundRect">
              <a:avLst>
                <a:gd name="adj" fmla="val 16667"/>
              </a:avLst>
            </a:prstGeom>
            <a:solidFill>
              <a:srgbClr val="E1C205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10244" name="Group 5"/>
            <p:cNvGrpSpPr/>
            <p:nvPr/>
          </p:nvGrpSpPr>
          <p:grpSpPr>
            <a:xfrm>
              <a:off x="0" y="0"/>
              <a:ext cx="3611" cy="365"/>
              <a:chOff x="0" y="0"/>
              <a:chExt cx="5732781" cy="579120"/>
            </a:xfrm>
          </p:grpSpPr>
          <p:pic>
            <p:nvPicPr>
              <p:cNvPr id="10245" name="AutoShap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529072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6" name="文本框 6150"/>
              <p:cNvSpPr txBox="1"/>
              <p:nvPr/>
            </p:nvSpPr>
            <p:spPr>
              <a:xfrm>
                <a:off x="347532" y="72403"/>
                <a:ext cx="5385249" cy="4296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 eaLnBrk="0" hangingPunct="0"/>
                <a:r>
                  <a:rPr lang="zh-CN" altLang="en-US" sz="4400" dirty="0">
                    <a:solidFill>
                      <a:srgbClr val="006600"/>
                    </a:solidFill>
                    <a:latin typeface="汉仪蝶语体简" pitchFamily="2" charset="-122"/>
                    <a:ea typeface="汉仪蝶语体简" pitchFamily="2" charset="-122"/>
                  </a:rPr>
                  <a:t>体验同心圆</a:t>
                </a:r>
                <a:endParaRPr lang="en-US" altLang="zh-CN" sz="4400" dirty="0">
                  <a:solidFill>
                    <a:srgbClr val="006600"/>
                  </a:solidFill>
                  <a:latin typeface="汉仪蝶语体简" pitchFamily="2" charset="-122"/>
                  <a:ea typeface="汉仪蝶语体简" pitchFamily="2" charset="-122"/>
                </a:endParaRPr>
              </a:p>
            </p:txBody>
          </p:sp>
        </p:grpSp>
      </p:grpSp>
      <p:sp>
        <p:nvSpPr>
          <p:cNvPr id="10248" name="文本框 6151"/>
          <p:cNvSpPr txBox="1"/>
          <p:nvPr/>
        </p:nvSpPr>
        <p:spPr>
          <a:xfrm>
            <a:off x="2208213" y="2349500"/>
            <a:ext cx="4899025" cy="33286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Arial" panose="020B0604020202020204" pitchFamily="34" charset="0"/>
                <a:ea typeface="宋体" pitchFamily="2" charset="-122"/>
              </a:rPr>
              <a:t>两个同心圆划分出</a:t>
            </a:r>
            <a:r>
              <a:rPr lang="en-US" altLang="zh-CN" sz="2400" b="1" dirty="0">
                <a:latin typeface="Arial" panose="020B0604020202020204" pitchFamily="34" charset="0"/>
                <a:ea typeface="宋体" pitchFamily="2" charset="-122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  <a:ea typeface="宋体" pitchFamily="2" charset="-122"/>
              </a:rPr>
              <a:t>个区域：</a:t>
            </a:r>
            <a:endParaRPr lang="zh-CN" altLang="en-US" sz="2400" b="1" dirty="0">
              <a:latin typeface="Arial" panose="020B0604020202020204" pitchFamily="34" charset="0"/>
              <a:ea typeface="宋体" pitchFamily="2" charset="-122"/>
            </a:endParaRPr>
          </a:p>
          <a:p>
            <a:pPr marL="285750" indent="-285750">
              <a:lnSpc>
                <a:spcPct val="13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itchFamily="2" charset="-122"/>
              </a:rPr>
              <a:t> 肯定、否定、不确定</a:t>
            </a:r>
            <a:endParaRPr lang="zh-CN" altLang="en-US" sz="2400" b="1" dirty="0">
              <a:latin typeface="Arial" panose="020B0604020202020204" pitchFamily="34" charset="0"/>
              <a:ea typeface="宋体" pitchFamily="2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Arial" panose="020B0604020202020204" pitchFamily="34" charset="0"/>
                <a:ea typeface="宋体" pitchFamily="2" charset="-122"/>
              </a:rPr>
              <a:t>请</a:t>
            </a:r>
            <a:r>
              <a:rPr lang="en-US" altLang="zh-CN" sz="2400" b="1" dirty="0">
                <a:latin typeface="Arial" panose="020B0604020202020204" pitchFamily="34" charset="0"/>
                <a:ea typeface="宋体" pitchFamily="2" charset="-122"/>
              </a:rPr>
              <a:t>12</a:t>
            </a:r>
            <a:r>
              <a:rPr lang="zh-CN" altLang="en-US" sz="2400" b="1" dirty="0">
                <a:latin typeface="Arial" panose="020B0604020202020204" pitchFamily="34" charset="0"/>
                <a:ea typeface="宋体" pitchFamily="2" charset="-122"/>
              </a:rPr>
              <a:t>位同学上台参与。</a:t>
            </a:r>
            <a:endParaRPr lang="zh-CN" altLang="en-US" sz="2400" b="1" dirty="0">
              <a:latin typeface="Arial" panose="020B0604020202020204" pitchFamily="34" charset="0"/>
              <a:ea typeface="宋体" pitchFamily="2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Arial" panose="020B0604020202020204" pitchFamily="34" charset="0"/>
                <a:ea typeface="宋体" pitchFamily="2" charset="-122"/>
              </a:rPr>
              <a:t>台下的同学作为观察者。</a:t>
            </a:r>
            <a:endParaRPr lang="zh-CN" altLang="en-US" sz="2400" b="1" dirty="0">
              <a:latin typeface="Arial" panose="020B0604020202020204" pitchFamily="34" charset="0"/>
              <a:ea typeface="宋体" pitchFamily="2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Arial" panose="020B0604020202020204" pitchFamily="34" charset="0"/>
                <a:ea typeface="宋体" pitchFamily="2" charset="-122"/>
              </a:rPr>
              <a:t>台上的同学请根据自己的真实情况、第一反应，站到相应的区域。</a:t>
            </a:r>
            <a:endParaRPr lang="zh-CN" altLang="en-US" sz="2400" b="1" dirty="0">
              <a:latin typeface="Arial" panose="020B0604020202020204" pitchFamily="34" charset="0"/>
              <a:ea typeface="宋体" pitchFamily="2" charset="-122"/>
            </a:endParaRPr>
          </a:p>
          <a:p>
            <a:pPr marL="285750" indent="-285750">
              <a:lnSpc>
                <a:spcPct val="130000"/>
              </a:lnSpc>
            </a:pPr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" name="文本框 2"/>
          <p:cNvSpPr txBox="1"/>
          <p:nvPr/>
        </p:nvSpPr>
        <p:spPr>
          <a:xfrm>
            <a:off x="8185150" y="3860800"/>
            <a:ext cx="9271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0249" name="文本框 3"/>
          <p:cNvSpPr txBox="1"/>
          <p:nvPr/>
        </p:nvSpPr>
        <p:spPr>
          <a:xfrm>
            <a:off x="9853613" y="3068638"/>
            <a:ext cx="7874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0250" name="文本框 4"/>
          <p:cNvSpPr txBox="1"/>
          <p:nvPr/>
        </p:nvSpPr>
        <p:spPr>
          <a:xfrm>
            <a:off x="8904288" y="3355975"/>
            <a:ext cx="92868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7248525" y="2781300"/>
            <a:ext cx="3402013" cy="2851785"/>
            <a:chOff x="0" y="0"/>
            <a:chExt cx="5357" cy="4493"/>
          </a:xfrm>
        </p:grpSpPr>
        <p:sp>
          <p:nvSpPr>
            <p:cNvPr id="10252" name="同心圆 6"/>
            <p:cNvSpPr/>
            <p:nvPr/>
          </p:nvSpPr>
          <p:spPr>
            <a:xfrm>
              <a:off x="0" y="0"/>
              <a:ext cx="4763" cy="4493"/>
            </a:xfrm>
            <a:custGeom>
              <a:avLst/>
              <a:gdLst/>
              <a:ahLst/>
              <a:cxnLst>
                <a:cxn ang="0">
                  <a:pos x="0" y="2246"/>
                </a:cxn>
                <a:cxn ang="0">
                  <a:pos x="2381" y="0"/>
                </a:cxn>
                <a:cxn ang="0">
                  <a:pos x="4762" y="2246"/>
                </a:cxn>
                <a:cxn ang="0">
                  <a:pos x="2381" y="4492"/>
                </a:cxn>
                <a:cxn ang="0">
                  <a:pos x="0" y="2246"/>
                </a:cxn>
                <a:cxn ang="0">
                  <a:pos x="1123" y="2246"/>
                </a:cxn>
                <a:cxn ang="0">
                  <a:pos x="2381" y="3369"/>
                </a:cxn>
                <a:cxn ang="0">
                  <a:pos x="3639" y="2246"/>
                </a:cxn>
                <a:cxn ang="0">
                  <a:pos x="2381" y="1123"/>
                </a:cxn>
                <a:cxn ang="0">
                  <a:pos x="1123" y="2246"/>
                </a:cxn>
              </a:cxnLst>
              <a:pathLst>
                <a:path w="4763" h="4493">
                  <a:moveTo>
                    <a:pt x="0" y="2246"/>
                  </a:moveTo>
                  <a:cubicBezTo>
                    <a:pt x="0" y="1006"/>
                    <a:pt x="1066" y="0"/>
                    <a:pt x="2381" y="0"/>
                  </a:cubicBezTo>
                  <a:cubicBezTo>
                    <a:pt x="3696" y="0"/>
                    <a:pt x="4762" y="1006"/>
                    <a:pt x="4762" y="2246"/>
                  </a:cubicBezTo>
                  <a:cubicBezTo>
                    <a:pt x="4762" y="3486"/>
                    <a:pt x="3696" y="4492"/>
                    <a:pt x="2381" y="4492"/>
                  </a:cubicBezTo>
                  <a:cubicBezTo>
                    <a:pt x="1066" y="4492"/>
                    <a:pt x="0" y="3486"/>
                    <a:pt x="0" y="2246"/>
                  </a:cubicBezTo>
                  <a:close/>
                  <a:moveTo>
                    <a:pt x="1123" y="2246"/>
                  </a:moveTo>
                  <a:cubicBezTo>
                    <a:pt x="1123" y="2866"/>
                    <a:pt x="1686" y="3369"/>
                    <a:pt x="2381" y="3369"/>
                  </a:cubicBezTo>
                  <a:cubicBezTo>
                    <a:pt x="3076" y="3369"/>
                    <a:pt x="3639" y="2866"/>
                    <a:pt x="3639" y="2246"/>
                  </a:cubicBezTo>
                  <a:cubicBezTo>
                    <a:pt x="3639" y="1626"/>
                    <a:pt x="3076" y="1123"/>
                    <a:pt x="2381" y="1123"/>
                  </a:cubicBezTo>
                  <a:cubicBezTo>
                    <a:pt x="1686" y="1123"/>
                    <a:pt x="1123" y="1626"/>
                    <a:pt x="1123" y="2246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89A4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53" name="文本框 7"/>
            <p:cNvSpPr txBox="1"/>
            <p:nvPr/>
          </p:nvSpPr>
          <p:spPr>
            <a:xfrm>
              <a:off x="1927" y="1814"/>
              <a:ext cx="144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dirty="0">
                  <a:solidFill>
                    <a:srgbClr val="0070C0"/>
                  </a:solidFill>
                  <a:latin typeface="方正剪纸简体" pitchFamily="1" charset="-122"/>
                  <a:ea typeface="方正剪纸简体" pitchFamily="1" charset="-122"/>
                </a:rPr>
                <a:t>肯 定</a:t>
              </a:r>
              <a:endParaRPr lang="zh-CN" altLang="en-US" dirty="0">
                <a:solidFill>
                  <a:srgbClr val="0070C0"/>
                </a:solidFill>
                <a:latin typeface="方正剪纸简体" pitchFamily="1" charset="-122"/>
                <a:ea typeface="方正剪纸简体" pitchFamily="1" charset="-122"/>
              </a:endParaRPr>
            </a:p>
          </p:txBody>
        </p:sp>
        <p:sp>
          <p:nvSpPr>
            <p:cNvPr id="10254" name="文本框 8"/>
            <p:cNvSpPr txBox="1"/>
            <p:nvPr/>
          </p:nvSpPr>
          <p:spPr>
            <a:xfrm>
              <a:off x="4195" y="567"/>
              <a:ext cx="116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dirty="0">
                  <a:solidFill>
                    <a:srgbClr val="0070C0"/>
                  </a:solidFill>
                  <a:latin typeface="方正剪纸简体" pitchFamily="1" charset="-122"/>
                  <a:ea typeface="方正剪纸简体" pitchFamily="1" charset="-122"/>
                </a:rPr>
                <a:t>否定</a:t>
              </a:r>
              <a:endParaRPr lang="zh-CN" altLang="en-US" dirty="0">
                <a:solidFill>
                  <a:srgbClr val="0070C0"/>
                </a:solidFill>
                <a:latin typeface="方正剪纸简体" pitchFamily="1" charset="-122"/>
                <a:ea typeface="方正剪纸简体" pitchFamily="1" charset="-122"/>
              </a:endParaRPr>
            </a:p>
          </p:txBody>
        </p:sp>
        <p:sp>
          <p:nvSpPr>
            <p:cNvPr id="10255" name="文本框 9"/>
            <p:cNvSpPr txBox="1"/>
            <p:nvPr/>
          </p:nvSpPr>
          <p:spPr>
            <a:xfrm>
              <a:off x="3288" y="1361"/>
              <a:ext cx="138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dirty="0">
                  <a:solidFill>
                    <a:srgbClr val="0070C0"/>
                  </a:solidFill>
                  <a:latin typeface="方正剪纸简体" pitchFamily="1" charset="-122"/>
                  <a:ea typeface="方正剪纸简体" pitchFamily="1" charset="-122"/>
                </a:rPr>
                <a:t>不确定</a:t>
              </a:r>
              <a:endParaRPr lang="zh-CN" altLang="en-US" dirty="0">
                <a:solidFill>
                  <a:srgbClr val="0070C0"/>
                </a:solidFill>
                <a:latin typeface="方正剪纸简体" pitchFamily="1" charset="-122"/>
                <a:ea typeface="方正剪纸简体" pitchFamily="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48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charRg st="25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8">
                                            <p:txEl>
                                              <p:charRg st="25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8">
                                            <p:txEl>
                                              <p:charRg st="37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charRg st="49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48">
                                            <p:txEl>
                                              <p:charRg st="49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34" descr="Adards 23 [转换]"/>
          <p:cNvPicPr>
            <a:picLocks noChangeAspect="1"/>
          </p:cNvPicPr>
          <p:nvPr/>
        </p:nvPicPr>
        <p:blipFill>
          <a:blip r:embed="rId1"/>
          <a:srcRect b="414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6" name="Group 3"/>
          <p:cNvGrpSpPr/>
          <p:nvPr/>
        </p:nvGrpSpPr>
        <p:grpSpPr>
          <a:xfrm>
            <a:off x="3287713" y="620713"/>
            <a:ext cx="5116512" cy="1096962"/>
            <a:chOff x="0" y="0"/>
            <a:chExt cx="3619" cy="365"/>
          </a:xfrm>
        </p:grpSpPr>
        <p:sp>
          <p:nvSpPr>
            <p:cNvPr id="11267" name="AutoShape 12"/>
            <p:cNvSpPr/>
            <p:nvPr/>
          </p:nvSpPr>
          <p:spPr>
            <a:xfrm>
              <a:off x="172" y="40"/>
              <a:ext cx="3447" cy="306"/>
            </a:xfrm>
            <a:prstGeom prst="roundRect">
              <a:avLst>
                <a:gd name="adj" fmla="val 16667"/>
              </a:avLst>
            </a:prstGeom>
            <a:solidFill>
              <a:srgbClr val="E1C205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11268" name="Group 5"/>
            <p:cNvGrpSpPr/>
            <p:nvPr/>
          </p:nvGrpSpPr>
          <p:grpSpPr>
            <a:xfrm>
              <a:off x="0" y="0"/>
              <a:ext cx="3611" cy="365"/>
              <a:chOff x="0" y="0"/>
              <a:chExt cx="5732781" cy="579120"/>
            </a:xfrm>
          </p:grpSpPr>
          <p:pic>
            <p:nvPicPr>
              <p:cNvPr id="11269" name="AutoShap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529072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270" name="文本框 6150"/>
              <p:cNvSpPr txBox="1"/>
              <p:nvPr/>
            </p:nvSpPr>
            <p:spPr>
              <a:xfrm>
                <a:off x="347532" y="72403"/>
                <a:ext cx="5385249" cy="4296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 eaLnBrk="0" hangingPunct="0"/>
                <a:r>
                  <a:rPr lang="zh-CN" altLang="en-US" sz="4400" dirty="0">
                    <a:solidFill>
                      <a:srgbClr val="006600"/>
                    </a:solidFill>
                    <a:latin typeface="汉仪蝶语体简" pitchFamily="2" charset="-122"/>
                    <a:ea typeface="汉仪蝶语体简" pitchFamily="2" charset="-122"/>
                  </a:rPr>
                  <a:t>体验同心圆</a:t>
                </a:r>
                <a:endParaRPr lang="en-US" altLang="zh-CN" sz="4400" dirty="0">
                  <a:solidFill>
                    <a:srgbClr val="006600"/>
                  </a:solidFill>
                  <a:latin typeface="汉仪蝶语体简" pitchFamily="2" charset="-122"/>
                  <a:ea typeface="汉仪蝶语体简" pitchFamily="2" charset="-122"/>
                </a:endParaRPr>
              </a:p>
            </p:txBody>
          </p:sp>
        </p:grpSp>
      </p:grpSp>
      <p:sp>
        <p:nvSpPr>
          <p:cNvPr id="11272" name="文本框 6151"/>
          <p:cNvSpPr txBox="1"/>
          <p:nvPr/>
        </p:nvSpPr>
        <p:spPr>
          <a:xfrm>
            <a:off x="2063750" y="2276475"/>
            <a:ext cx="5348288" cy="3692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）你会自己开车吗？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）你会自己系鞋带吗？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3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）你知道全国中小学安全教育日是哪一天吗？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4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）在上课之前，你听过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“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校园暴力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”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这个词吗？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5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）你亲眼见过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“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校园暴力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”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事件吗？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6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）你在网上了解过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“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校园暴力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”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事件的新闻吗？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7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）你看过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“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校园暴力</a:t>
            </a:r>
            <a:r>
              <a:rPr lang="en-US" altLang="zh-CN" b="1" dirty="0">
                <a:latin typeface="Arial" panose="020B0604020202020204" pitchFamily="34" charset="0"/>
                <a:ea typeface="宋体" pitchFamily="2" charset="-122"/>
              </a:rPr>
              <a:t>”</a:t>
            </a:r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事件的真实视频吗？</a:t>
            </a:r>
            <a:endParaRPr lang="zh-CN" altLang="en-US" b="1" dirty="0">
              <a:latin typeface="Arial" panose="020B0604020202020204" pitchFamily="34" charset="0"/>
              <a:ea typeface="宋体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7248525" y="2781300"/>
            <a:ext cx="3402013" cy="2851785"/>
            <a:chOff x="0" y="0"/>
            <a:chExt cx="5357" cy="4493"/>
          </a:xfrm>
        </p:grpSpPr>
        <p:sp>
          <p:nvSpPr>
            <p:cNvPr id="11273" name="同心圆 6"/>
            <p:cNvSpPr/>
            <p:nvPr/>
          </p:nvSpPr>
          <p:spPr>
            <a:xfrm>
              <a:off x="0" y="0"/>
              <a:ext cx="4763" cy="4493"/>
            </a:xfrm>
            <a:custGeom>
              <a:avLst/>
              <a:gdLst/>
              <a:ahLst/>
              <a:cxnLst>
                <a:cxn ang="0">
                  <a:pos x="0" y="2246"/>
                </a:cxn>
                <a:cxn ang="0">
                  <a:pos x="2381" y="0"/>
                </a:cxn>
                <a:cxn ang="0">
                  <a:pos x="4762" y="2246"/>
                </a:cxn>
                <a:cxn ang="0">
                  <a:pos x="2381" y="4492"/>
                </a:cxn>
                <a:cxn ang="0">
                  <a:pos x="0" y="2246"/>
                </a:cxn>
                <a:cxn ang="0">
                  <a:pos x="1123" y="2246"/>
                </a:cxn>
                <a:cxn ang="0">
                  <a:pos x="2381" y="3369"/>
                </a:cxn>
                <a:cxn ang="0">
                  <a:pos x="3639" y="2246"/>
                </a:cxn>
                <a:cxn ang="0">
                  <a:pos x="2381" y="1123"/>
                </a:cxn>
                <a:cxn ang="0">
                  <a:pos x="1123" y="2246"/>
                </a:cxn>
              </a:cxnLst>
              <a:pathLst>
                <a:path w="4763" h="4493">
                  <a:moveTo>
                    <a:pt x="0" y="2246"/>
                  </a:moveTo>
                  <a:cubicBezTo>
                    <a:pt x="0" y="1006"/>
                    <a:pt x="1066" y="0"/>
                    <a:pt x="2381" y="0"/>
                  </a:cubicBezTo>
                  <a:cubicBezTo>
                    <a:pt x="3696" y="0"/>
                    <a:pt x="4762" y="1006"/>
                    <a:pt x="4762" y="2246"/>
                  </a:cubicBezTo>
                  <a:cubicBezTo>
                    <a:pt x="4762" y="3486"/>
                    <a:pt x="3696" y="4492"/>
                    <a:pt x="2381" y="4492"/>
                  </a:cubicBezTo>
                  <a:cubicBezTo>
                    <a:pt x="1066" y="4492"/>
                    <a:pt x="0" y="3486"/>
                    <a:pt x="0" y="2246"/>
                  </a:cubicBezTo>
                  <a:close/>
                  <a:moveTo>
                    <a:pt x="1123" y="2246"/>
                  </a:moveTo>
                  <a:cubicBezTo>
                    <a:pt x="1123" y="2866"/>
                    <a:pt x="1686" y="3369"/>
                    <a:pt x="2381" y="3369"/>
                  </a:cubicBezTo>
                  <a:cubicBezTo>
                    <a:pt x="3076" y="3369"/>
                    <a:pt x="3639" y="2866"/>
                    <a:pt x="3639" y="2246"/>
                  </a:cubicBezTo>
                  <a:cubicBezTo>
                    <a:pt x="3639" y="1626"/>
                    <a:pt x="3076" y="1123"/>
                    <a:pt x="2381" y="1123"/>
                  </a:cubicBezTo>
                  <a:cubicBezTo>
                    <a:pt x="1686" y="1123"/>
                    <a:pt x="1123" y="1626"/>
                    <a:pt x="1123" y="2246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89A4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4" name="文本框 7"/>
            <p:cNvSpPr txBox="1"/>
            <p:nvPr/>
          </p:nvSpPr>
          <p:spPr>
            <a:xfrm>
              <a:off x="1927" y="1814"/>
              <a:ext cx="144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dirty="0">
                  <a:solidFill>
                    <a:srgbClr val="0070C0"/>
                  </a:solidFill>
                  <a:latin typeface="方正剪纸简体" pitchFamily="1" charset="-122"/>
                  <a:ea typeface="方正剪纸简体" pitchFamily="1" charset="-122"/>
                </a:rPr>
                <a:t>肯 定</a:t>
              </a:r>
              <a:endParaRPr lang="zh-CN" altLang="en-US" dirty="0">
                <a:solidFill>
                  <a:srgbClr val="0070C0"/>
                </a:solidFill>
                <a:latin typeface="方正剪纸简体" pitchFamily="1" charset="-122"/>
                <a:ea typeface="方正剪纸简体" pitchFamily="1" charset="-122"/>
              </a:endParaRPr>
            </a:p>
          </p:txBody>
        </p:sp>
        <p:sp>
          <p:nvSpPr>
            <p:cNvPr id="11275" name="文本框 8"/>
            <p:cNvSpPr txBox="1"/>
            <p:nvPr/>
          </p:nvSpPr>
          <p:spPr>
            <a:xfrm>
              <a:off x="4195" y="567"/>
              <a:ext cx="116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dirty="0">
                  <a:solidFill>
                    <a:srgbClr val="0070C0"/>
                  </a:solidFill>
                  <a:latin typeface="方正剪纸简体" pitchFamily="1" charset="-122"/>
                  <a:ea typeface="方正剪纸简体" pitchFamily="1" charset="-122"/>
                </a:rPr>
                <a:t>否定</a:t>
              </a:r>
              <a:endParaRPr lang="zh-CN" altLang="en-US" dirty="0">
                <a:solidFill>
                  <a:srgbClr val="0070C0"/>
                </a:solidFill>
                <a:latin typeface="方正剪纸简体" pitchFamily="1" charset="-122"/>
                <a:ea typeface="方正剪纸简体" pitchFamily="1" charset="-122"/>
              </a:endParaRPr>
            </a:p>
          </p:txBody>
        </p:sp>
        <p:sp>
          <p:nvSpPr>
            <p:cNvPr id="11276" name="文本框 9"/>
            <p:cNvSpPr txBox="1"/>
            <p:nvPr/>
          </p:nvSpPr>
          <p:spPr>
            <a:xfrm>
              <a:off x="3288" y="1361"/>
              <a:ext cx="138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dirty="0">
                  <a:solidFill>
                    <a:srgbClr val="0070C0"/>
                  </a:solidFill>
                  <a:latin typeface="方正剪纸简体" pitchFamily="1" charset="-122"/>
                  <a:ea typeface="方正剪纸简体" pitchFamily="1" charset="-122"/>
                </a:rPr>
                <a:t>不确定</a:t>
              </a:r>
              <a:endParaRPr lang="zh-CN" altLang="en-US" dirty="0">
                <a:solidFill>
                  <a:srgbClr val="0070C0"/>
                </a:solidFill>
                <a:latin typeface="方正剪纸简体" pitchFamily="1" charset="-122"/>
                <a:ea typeface="方正剪纸简体" pitchFamily="1" charset="-122"/>
              </a:endParaRPr>
            </a:p>
          </p:txBody>
        </p:sp>
      </p:grpSp>
      <p:sp>
        <p:nvSpPr>
          <p:cNvPr id="11277" name="标题 10"/>
          <p:cNvSpPr>
            <a:spLocks noGrp="1"/>
          </p:cNvSpPr>
          <p:nvPr>
            <p:ph type="title" idx="4294967295"/>
          </p:nvPr>
        </p:nvSpPr>
        <p:spPr>
          <a:xfrm>
            <a:off x="2362200" y="365125"/>
            <a:ext cx="10515600" cy="1325563"/>
          </a:xfrm>
        </p:spPr>
        <p:txBody>
          <a:bodyPr vert="horz" wrap="square" lIns="91440" tIns="45720" rIns="91440" bIns="45720" anchor="ctr" anchorCtr="0"/>
          <a:p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charRg st="12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2">
                                            <p:txEl>
                                              <p:charRg st="12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charRg st="25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2">
                                            <p:txEl>
                                              <p:charRg st="25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charRg st="49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72">
                                            <p:txEl>
                                              <p:charRg st="49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charRg st="73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2">
                                            <p:txEl>
                                              <p:charRg st="73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charRg st="92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72">
                                            <p:txEl>
                                              <p:charRg st="92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charRg st="116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272">
                                            <p:txEl>
                                              <p:charRg st="116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2918</Words>
  <Application>WPS 文字</Application>
  <PresentationFormat>宽屏</PresentationFormat>
  <Paragraphs>225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方正超粗黑简体</vt:lpstr>
      <vt:lpstr>汉仪中黑KW</vt:lpstr>
      <vt:lpstr>方正粗倩简体</vt:lpstr>
      <vt:lpstr>汉仪蝶语体简</vt:lpstr>
      <vt:lpstr>苹方-简</vt:lpstr>
      <vt:lpstr>汉仪中楷简</vt:lpstr>
      <vt:lpstr>黑体</vt:lpstr>
      <vt:lpstr>方正剪纸简体</vt:lpstr>
      <vt:lpstr>汉仪楷体简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bjt</dc:creator>
  <cp:lastModifiedBy>Chloe</cp:lastModifiedBy>
  <cp:revision>9</cp:revision>
  <dcterms:created xsi:type="dcterms:W3CDTF">2022-12-03T02:30:57Z</dcterms:created>
  <dcterms:modified xsi:type="dcterms:W3CDTF">2022-12-03T02:30:57Z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2052-4.6.1.7467</vt:lpwstr>
  </property>
  <property fmtid="{D5CDD505-2E9C-101B-9397-08002B2CF9AE}" pid="3" name="ICV">
    <vt:lpwstr>941871D7CF0A2F2BD0B48A63E1A7611A</vt:lpwstr>
  </property>
</Properties>
</file>