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12912" r:id="rId2"/>
    <p:sldId id="280" r:id="rId3"/>
    <p:sldId id="285" r:id="rId4"/>
    <p:sldId id="12924" r:id="rId5"/>
    <p:sldId id="12894" r:id="rId6"/>
    <p:sldId id="12918" r:id="rId7"/>
    <p:sldId id="12919" r:id="rId8"/>
    <p:sldId id="12920" r:id="rId9"/>
    <p:sldId id="12921" r:id="rId10"/>
    <p:sldId id="12922" r:id="rId11"/>
    <p:sldId id="12923" r:id="rId12"/>
    <p:sldId id="12925" r:id="rId13"/>
  </p:sldIdLst>
  <p:sldSz cx="12192000" cy="6858000"/>
  <p:notesSz cx="6858000" cy="9144000"/>
  <p:embeddedFontLst>
    <p:embeddedFont>
      <p:font typeface="江城圆体 400W" panose="020B0500000000000000" pitchFamily="34" charset="-122"/>
      <p:regular r:id="rId15"/>
    </p:embeddedFont>
    <p:embeddedFont>
      <p:font typeface="优设标题黑" panose="00000500000000000000" pitchFamily="2" charset="-122"/>
      <p:regular r:id="rId16"/>
    </p:embeddedFont>
    <p:embeddedFont>
      <p:font typeface="Calibri" panose="020F0502020204030204" pitchFamily="34" charset="0"/>
      <p:regular r:id="rId17"/>
      <p:bold r:id="rId18"/>
      <p:italic r:id="rId19"/>
      <p:boldItalic r:id="rId20"/>
    </p:embeddedFont>
  </p:embeddedFontLst>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40" userDrawn="1">
          <p15:clr>
            <a:srgbClr val="A4A3A4"/>
          </p15:clr>
        </p15:guide>
        <p15:guide id="3" pos="416" userDrawn="1">
          <p15:clr>
            <a:srgbClr val="A4A3A4"/>
          </p15:clr>
        </p15:guide>
        <p15:guide id="4" pos="7256" userDrawn="1">
          <p15:clr>
            <a:srgbClr val="A4A3A4"/>
          </p15:clr>
        </p15:guide>
        <p15:guide id="5" orient="horz" pos="648" userDrawn="1">
          <p15:clr>
            <a:srgbClr val="A4A3A4"/>
          </p15:clr>
        </p15:guide>
        <p15:guide id="6" orient="horz" pos="712" userDrawn="1">
          <p15:clr>
            <a:srgbClr val="A4A3A4"/>
          </p15:clr>
        </p15:guide>
        <p15:guide id="7" orient="horz" pos="3884" userDrawn="1">
          <p15:clr>
            <a:srgbClr val="A4A3A4"/>
          </p15:clr>
        </p15:guide>
        <p15:guide id="8"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1" autoAdjust="0"/>
    <p:restoredTop sz="79125" autoAdjust="0"/>
  </p:normalViewPr>
  <p:slideViewPr>
    <p:cSldViewPr snapToGrid="0" showGuides="1">
      <p:cViewPr varScale="1">
        <p:scale>
          <a:sx n="83" d="100"/>
          <a:sy n="83" d="100"/>
        </p:scale>
        <p:origin x="868" y="72"/>
      </p:cViewPr>
      <p:guideLst>
        <p:guide orient="horz" pos="2296"/>
        <p:guide pos="3840"/>
        <p:guide pos="416"/>
        <p:guide pos="7256"/>
        <p:guide orient="horz" pos="648"/>
        <p:guide orient="horz" pos="712"/>
        <p:guide orient="horz" pos="3884"/>
        <p:guide orient="horz" pos="3864"/>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F54C1-B9C5-4365-AB9C-B33400D87983}" type="datetimeFigureOut">
              <a:rPr lang="zh-CN" altLang="en-US" smtClean="0"/>
              <a:t>2023/8/29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5E5C9-A0E5-45B4-8A22-0EE1D811841C}" type="slidenum">
              <a:rPr lang="zh-CN" altLang="en-US" smtClean="0"/>
              <a:t>‹#›</a:t>
            </a:fld>
            <a:endParaRPr lang="zh-CN" altLang="en-US"/>
          </a:p>
        </p:txBody>
      </p:sp>
    </p:spTree>
    <p:extLst>
      <p:ext uri="{BB962C8B-B14F-4D97-AF65-F5344CB8AC3E}">
        <p14:creationId xmlns:p14="http://schemas.microsoft.com/office/powerpoint/2010/main" val="206944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055E5C9-A0E5-45B4-8A22-0EE1D811841C}" type="slidenum">
              <a:rPr lang="zh-CN" altLang="en-US" smtClean="0"/>
              <a:t>1</a:t>
            </a:fld>
            <a:endParaRPr lang="zh-CN" altLang="en-US"/>
          </a:p>
        </p:txBody>
      </p:sp>
    </p:spTree>
    <p:extLst>
      <p:ext uri="{BB962C8B-B14F-4D97-AF65-F5344CB8AC3E}">
        <p14:creationId xmlns:p14="http://schemas.microsoft.com/office/powerpoint/2010/main" val="174007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a:p>
            <a:r>
              <a:rPr lang="zh-CN" altLang="en-US"/>
              <a:t> </a:t>
            </a:r>
            <a:r>
              <a:rPr lang="en-US" altLang="zh-CN"/>
              <a:t>6</a:t>
            </a:r>
            <a:r>
              <a:rPr lang="zh-CN" altLang="en-US"/>
              <a:t>、进一步完善优化安全管理制度和应急预案，规范日常安全管理行为</a:t>
            </a:r>
          </a:p>
          <a:p>
            <a:endParaRPr lang="zh-CN" altLang="en-US"/>
          </a:p>
          <a:p>
            <a:r>
              <a:rPr lang="zh-CN" altLang="en-US"/>
              <a:t>做好安全制度的查漏补缺工作，做到以制度管事，以制度管人。比如视频监控的管理要制定制度并上墙，对监控点位和监控画面的日常巡查及维修、监控时间校对、视频录像的查询和拷贝权限等相关内容要予以制度明确。</a:t>
            </a:r>
          </a:p>
          <a:p>
            <a:endParaRPr lang="zh-CN" altLang="en-US"/>
          </a:p>
          <a:p>
            <a:r>
              <a:rPr lang="zh-CN" altLang="en-US"/>
              <a:t>对年代长远、不符合现在管理要求的制度，根据现行要求和工作实际进行优化完善。</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10</a:t>
            </a:fld>
            <a:endParaRPr lang="zh-CN" altLang="en-US" dirty="0"/>
          </a:p>
        </p:txBody>
      </p:sp>
    </p:spTree>
    <p:extLst>
      <p:ext uri="{BB962C8B-B14F-4D97-AF65-F5344CB8AC3E}">
        <p14:creationId xmlns:p14="http://schemas.microsoft.com/office/powerpoint/2010/main" val="355581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a:p>
            <a:r>
              <a:rPr lang="en-US" altLang="zh-CN"/>
              <a:t>7</a:t>
            </a:r>
            <a:r>
              <a:rPr lang="zh-CN" altLang="en-US"/>
              <a:t>、加强学校网站“平安校园”专栏建设，做到工作留痕</a:t>
            </a:r>
          </a:p>
          <a:p>
            <a:endParaRPr lang="zh-CN" altLang="en-US"/>
          </a:p>
          <a:p>
            <a:r>
              <a:rPr lang="zh-CN" altLang="en-US"/>
              <a:t>及时上传安全工作信息，关注时效性。</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11</a:t>
            </a:fld>
            <a:endParaRPr lang="zh-CN" altLang="en-US" dirty="0"/>
          </a:p>
        </p:txBody>
      </p:sp>
    </p:spTree>
    <p:extLst>
      <p:ext uri="{BB962C8B-B14F-4D97-AF65-F5344CB8AC3E}">
        <p14:creationId xmlns:p14="http://schemas.microsoft.com/office/powerpoint/2010/main" val="117521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055E5C9-A0E5-45B4-8A22-0EE1D811841C}" type="slidenum">
              <a:rPr lang="zh-CN" altLang="en-US" smtClean="0"/>
              <a:t>12</a:t>
            </a:fld>
            <a:endParaRPr lang="zh-CN" altLang="en-US"/>
          </a:p>
        </p:txBody>
      </p:sp>
    </p:spTree>
    <p:extLst>
      <p:ext uri="{BB962C8B-B14F-4D97-AF65-F5344CB8AC3E}">
        <p14:creationId xmlns:p14="http://schemas.microsoft.com/office/powerpoint/2010/main" val="386067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055E5C9-A0E5-45B4-8A22-0EE1D811841C}" type="slidenum">
              <a:rPr lang="zh-CN" altLang="en-US" smtClean="0"/>
              <a:t>2</a:t>
            </a:fld>
            <a:endParaRPr lang="zh-CN" altLang="en-US"/>
          </a:p>
        </p:txBody>
      </p:sp>
    </p:spTree>
    <p:extLst>
      <p:ext uri="{BB962C8B-B14F-4D97-AF65-F5344CB8AC3E}">
        <p14:creationId xmlns:p14="http://schemas.microsoft.com/office/powerpoint/2010/main" val="94798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3</a:t>
            </a:fld>
            <a:endParaRPr lang="zh-CN" altLang="en-US" dirty="0"/>
          </a:p>
        </p:txBody>
      </p:sp>
    </p:spTree>
    <p:extLst>
      <p:ext uri="{BB962C8B-B14F-4D97-AF65-F5344CB8AC3E}">
        <p14:creationId xmlns:p14="http://schemas.microsoft.com/office/powerpoint/2010/main" val="341036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055E5C9-A0E5-45B4-8A22-0EE1D811841C}" type="slidenum">
              <a:rPr lang="zh-CN" altLang="en-US" smtClean="0"/>
              <a:t>4</a:t>
            </a:fld>
            <a:endParaRPr lang="zh-CN" altLang="en-US"/>
          </a:p>
        </p:txBody>
      </p:sp>
    </p:spTree>
    <p:extLst>
      <p:ext uri="{BB962C8B-B14F-4D97-AF65-F5344CB8AC3E}">
        <p14:creationId xmlns:p14="http://schemas.microsoft.com/office/powerpoint/2010/main" val="408471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一是针对物。对所有涉及水、电、气、体育运动、实验室、视频监控等设施设备进行全面细致的检查，确保安全和正常使用。与公安联动，检查一键报警装置是否正常（务必按键演练，以公安到现场出警或接到公安部门问询电话为正常）。检查电子围栏和周界报警装置是否在正常运行，防止保安私自关闭报警系统。针对校园周边治安隐患、交通秩序、文化娱乐场所、餐饮卫生、“三无食品”、流动摊贩、销售烟酒及彩票、销售危险性刀具等情况进行逐项隐患排查，发现安全隐患，及时联系属地相关部门，需要区级层面解决的问题，及时报告。所有检查做好书面记录，形成台账。</a:t>
            </a:r>
          </a:p>
          <a:p>
            <a:endParaRPr lang="zh-CN" altLang="en-US"/>
          </a:p>
          <a:p>
            <a:r>
              <a:rPr lang="zh-CN" altLang="en-US"/>
              <a:t>二是针对人。排出所有新进教职工人员名单，到派出所做好入职查询和审核工作，特别关注新入职食堂员工和保安。排查校园周边有精神疾患、可能会骚扰或攻击校园的人员，采取应对措施，做好应急预案。关注重点学生，提醒班主任动态掌握学生身心状况，加强学生心理危机识别和管理。</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5</a:t>
            </a:fld>
            <a:endParaRPr lang="zh-CN" altLang="en-US" dirty="0"/>
          </a:p>
        </p:txBody>
      </p:sp>
    </p:spTree>
    <p:extLst>
      <p:ext uri="{BB962C8B-B14F-4D97-AF65-F5344CB8AC3E}">
        <p14:creationId xmlns:p14="http://schemas.microsoft.com/office/powerpoint/2010/main" val="225930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继续落实安全教育进课程、进课表、进课堂工作，每周至少一节安全教育课（课表上有体现）；</a:t>
            </a:r>
            <a:endParaRPr lang="en-US" altLang="zh-CN"/>
          </a:p>
          <a:p>
            <a:r>
              <a:rPr lang="zh-CN" altLang="en-US"/>
              <a:t>继续全面落实“</a:t>
            </a:r>
            <a:r>
              <a:rPr lang="en-US" altLang="zh-CN"/>
              <a:t>1530”</a:t>
            </a:r>
            <a:r>
              <a:rPr lang="zh-CN" altLang="en-US"/>
              <a:t>安全教育机制（每天放学前进行</a:t>
            </a:r>
            <a:r>
              <a:rPr lang="en-US" altLang="zh-CN"/>
              <a:t>1</a:t>
            </a:r>
            <a:r>
              <a:rPr lang="zh-CN" altLang="en-US"/>
              <a:t>分钟安全教育；每周周末放学前和每周一到校后进行</a:t>
            </a:r>
            <a:r>
              <a:rPr lang="en-US" altLang="zh-CN"/>
              <a:t>5</a:t>
            </a:r>
            <a:r>
              <a:rPr lang="zh-CN" altLang="en-US"/>
              <a:t>分钟安全教育；每个假期放假前和假期结束开学时进行</a:t>
            </a:r>
            <a:r>
              <a:rPr lang="en-US" altLang="zh-CN"/>
              <a:t>30</a:t>
            </a:r>
            <a:r>
              <a:rPr lang="zh-CN" altLang="en-US"/>
              <a:t>分钟安全教育）。</a:t>
            </a:r>
            <a:endParaRPr lang="en-US" altLang="zh-CN"/>
          </a:p>
          <a:p>
            <a:r>
              <a:rPr lang="zh-CN" altLang="en-US"/>
              <a:t>科学组织好开学安全第一课，尤其对起始年级新生要加强安全教育。</a:t>
            </a:r>
            <a:endParaRPr lang="en-US" altLang="zh-CN"/>
          </a:p>
          <a:p>
            <a:r>
              <a:rPr lang="zh-CN" altLang="en-US"/>
              <a:t>对学生开展防火、防电、防溺水、防诈骗、防性侵害、防欺凌、防恶意网络游戏、防网络不当言论等教育，通过开学典礼、安全教育课以及电子屏、横幅、宣传栏、黑板报等，营造浓厚的安全宣教氛围。</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要点面结合开展安全教育、培训和演练，既要有面上的教育培训，也要分类组织专项培训，特别重视对新教师、新班主任、新保安等人员的培训。培训既要学习相关法律法规，明确职责，也要结合日常实际工作内容进行，明确工作规范，并做到有备课，有签到，有照片，有记录。</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6</a:t>
            </a:fld>
            <a:endParaRPr lang="zh-CN" altLang="en-US" dirty="0"/>
          </a:p>
        </p:txBody>
      </p:sp>
    </p:spTree>
    <p:extLst>
      <p:ext uri="{BB962C8B-B14F-4D97-AF65-F5344CB8AC3E}">
        <p14:creationId xmlns:p14="http://schemas.microsoft.com/office/powerpoint/2010/main" val="242615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以属地为单位，以就近为原则，对所有保安集中组织一次校园安全防范的实操培训和突发事件应急处置演练。分片由牵头学校分管安全校长主动与属地派出所分管内保工作的副所长对接（区公安分局已通知各派出所，派出所联系人名单见附件），并统筹安排好本区域学校的培训活动，所有中小学、幼儿园的保安必须全员参训，根据值班值守情况分两批进行，原则上</a:t>
            </a:r>
            <a:r>
              <a:rPr lang="en-US" altLang="zh-CN"/>
              <a:t>9</a:t>
            </a:r>
            <a:r>
              <a:rPr lang="zh-CN" altLang="en-US"/>
              <a:t>月</a:t>
            </a:r>
            <a:r>
              <a:rPr lang="en-US" altLang="zh-CN"/>
              <a:t>4</a:t>
            </a:r>
            <a:r>
              <a:rPr lang="zh-CN" altLang="en-US"/>
              <a:t>日前完成。牵头学校请做好场地安排、人员签到和统计、拍照、宣传报道等相关工作。</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7</a:t>
            </a:fld>
            <a:endParaRPr lang="zh-CN" altLang="en-US" dirty="0"/>
          </a:p>
        </p:txBody>
      </p:sp>
    </p:spTree>
    <p:extLst>
      <p:ext uri="{BB962C8B-B14F-4D97-AF65-F5344CB8AC3E}">
        <p14:creationId xmlns:p14="http://schemas.microsoft.com/office/powerpoint/2010/main" val="413751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一是主动与属地派出所联系，争取警力支持（区公安分局也对派出所有要求），妥善安排教师、家长志愿者轮值，从</a:t>
            </a:r>
            <a:r>
              <a:rPr lang="en-US" altLang="zh-CN"/>
              <a:t>9</a:t>
            </a:r>
            <a:r>
              <a:rPr lang="zh-CN" altLang="en-US"/>
              <a:t>月</a:t>
            </a:r>
            <a:r>
              <a:rPr lang="en-US" altLang="zh-CN"/>
              <a:t>4</a:t>
            </a:r>
            <a:r>
              <a:rPr lang="zh-CN" altLang="en-US"/>
              <a:t>日起护学岗正常启动。</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二是强化上、放学时段保安执勤纪律，保安必须着防护服持械上岗，校门外必须有保安维持秩序。</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8</a:t>
            </a:fld>
            <a:endParaRPr lang="zh-CN" altLang="en-US" dirty="0"/>
          </a:p>
        </p:txBody>
      </p:sp>
    </p:spTree>
    <p:extLst>
      <p:ext uri="{BB962C8B-B14F-4D97-AF65-F5344CB8AC3E}">
        <p14:creationId xmlns:p14="http://schemas.microsoft.com/office/powerpoint/2010/main" val="40559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校领导牵头，组织学校各部门负责人全方位梳理汇总本校</a:t>
            </a:r>
            <a:r>
              <a:rPr lang="zh-CN" altLang="en-US" b="1"/>
              <a:t>风险隐患点</a:t>
            </a:r>
            <a:r>
              <a:rPr lang="zh-CN" altLang="en-US"/>
              <a:t>，从物到人到活动，从校内到校外，从静态到动态，逐条列出，并</a:t>
            </a:r>
            <a:r>
              <a:rPr lang="zh-CN" altLang="en-US" b="1"/>
              <a:t>明确责任</a:t>
            </a:r>
            <a:r>
              <a:rPr lang="zh-CN" altLang="en-US"/>
              <a:t>，</a:t>
            </a:r>
            <a:r>
              <a:rPr lang="zh-CN" altLang="en-US" b="1"/>
              <a:t>制定防范措施</a:t>
            </a:r>
            <a:r>
              <a:rPr lang="zh-CN" altLang="en-US"/>
              <a:t>，</a:t>
            </a:r>
            <a:r>
              <a:rPr lang="zh-CN" altLang="en-US" b="1"/>
              <a:t>明确责任人</a:t>
            </a:r>
            <a:r>
              <a:rPr lang="zh-CN" altLang="en-US"/>
              <a:t>。每个学校做到“四个明确”，明确责任、明确风险所在、明确防范措施、明确责任人。</a:t>
            </a:r>
          </a:p>
          <a:p>
            <a:endParaRPr lang="zh-CN" altLang="en-US"/>
          </a:p>
        </p:txBody>
      </p:sp>
      <p:sp>
        <p:nvSpPr>
          <p:cNvPr id="4" name="灯片编号占位符 3"/>
          <p:cNvSpPr>
            <a:spLocks noGrp="1"/>
          </p:cNvSpPr>
          <p:nvPr>
            <p:ph type="sldNum" sz="quarter" idx="5"/>
          </p:nvPr>
        </p:nvSpPr>
        <p:spPr/>
        <p:txBody>
          <a:bodyPr/>
          <a:lstStyle/>
          <a:p>
            <a:fld id="{E2A3B0A9-D461-4F5A-8676-F47D0A4C030A}" type="slidenum">
              <a:rPr lang="zh-CN" altLang="en-US" smtClean="0"/>
              <a:pPr/>
              <a:t>9</a:t>
            </a:fld>
            <a:endParaRPr lang="zh-CN" altLang="en-US" dirty="0"/>
          </a:p>
        </p:txBody>
      </p:sp>
    </p:spTree>
    <p:extLst>
      <p:ext uri="{BB962C8B-B14F-4D97-AF65-F5344CB8AC3E}">
        <p14:creationId xmlns:p14="http://schemas.microsoft.com/office/powerpoint/2010/main" val="95746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1ACEF46-9369-D87D-ED71-04292FA5E318}"/>
              </a:ext>
            </a:extLst>
          </p:cNvPr>
          <p:cNvSpPr/>
          <p:nvPr userDrawn="1"/>
        </p:nvSpPr>
        <p:spPr>
          <a:xfrm>
            <a:off x="0" y="518984"/>
            <a:ext cx="1062681" cy="509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EA5C117-7C14-5F80-EAA1-C5AF245558F8}"/>
              </a:ext>
            </a:extLst>
          </p:cNvPr>
          <p:cNvSpPr/>
          <p:nvPr userDrawn="1"/>
        </p:nvSpPr>
        <p:spPr>
          <a:xfrm>
            <a:off x="11156435" y="6235700"/>
            <a:ext cx="1062681" cy="261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89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74DA246-2CFB-41E0-BAC6-60B1D94DC7A2}"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1CC-CAB4-4C94-86B0-60CC1FAE763D}" type="slidenum">
              <a:rPr lang="zh-CN" altLang="en-US" smtClean="0"/>
              <a:t>‹#›</a:t>
            </a:fld>
            <a:endParaRPr lang="zh-CN" altLang="en-US"/>
          </a:p>
        </p:txBody>
      </p:sp>
    </p:spTree>
    <p:extLst>
      <p:ext uri="{BB962C8B-B14F-4D97-AF65-F5344CB8AC3E}">
        <p14:creationId xmlns:p14="http://schemas.microsoft.com/office/powerpoint/2010/main" val="206721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4DA246-2CFB-41E0-BAC6-60B1D94DC7A2}" type="datetimeFigureOut">
              <a:rPr lang="zh-CN" altLang="en-US" smtClean="0"/>
              <a:t>2023/8/29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1CC-CAB4-4C94-86B0-60CC1FAE763D}" type="slidenum">
              <a:rPr lang="zh-CN" altLang="en-US" smtClean="0"/>
              <a:t>‹#›</a:t>
            </a:fld>
            <a:endParaRPr lang="zh-CN" altLang="en-US"/>
          </a:p>
        </p:txBody>
      </p:sp>
    </p:spTree>
    <p:extLst>
      <p:ext uri="{BB962C8B-B14F-4D97-AF65-F5344CB8AC3E}">
        <p14:creationId xmlns:p14="http://schemas.microsoft.com/office/powerpoint/2010/main" val="3538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74DA246-2CFB-41E0-BAC6-60B1D94DC7A2}" type="datetimeFigureOut">
              <a:rPr lang="zh-CN" altLang="en-US" smtClean="0"/>
              <a:t>2023/8/29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2511CC-CAB4-4C94-86B0-60CC1FAE763D}" type="slidenum">
              <a:rPr lang="zh-CN" altLang="en-US" smtClean="0"/>
              <a:t>‹#›</a:t>
            </a:fld>
            <a:endParaRPr lang="zh-CN" altLang="en-US"/>
          </a:p>
        </p:txBody>
      </p:sp>
    </p:spTree>
    <p:extLst>
      <p:ext uri="{BB962C8B-B14F-4D97-AF65-F5344CB8AC3E}">
        <p14:creationId xmlns:p14="http://schemas.microsoft.com/office/powerpoint/2010/main" val="211543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74DA246-2CFB-41E0-BAC6-60B1D94DC7A2}" type="datetimeFigureOut">
              <a:rPr lang="zh-CN" altLang="en-US" smtClean="0"/>
              <a:t>2023/8/29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2511CC-CAB4-4C94-86B0-60CC1FAE763D}" type="slidenum">
              <a:rPr lang="zh-CN" altLang="en-US" smtClean="0"/>
              <a:t>‹#›</a:t>
            </a:fld>
            <a:endParaRPr lang="zh-CN" altLang="en-US"/>
          </a:p>
        </p:txBody>
      </p:sp>
    </p:spTree>
    <p:extLst>
      <p:ext uri="{BB962C8B-B14F-4D97-AF65-F5344CB8AC3E}">
        <p14:creationId xmlns:p14="http://schemas.microsoft.com/office/powerpoint/2010/main" val="1498736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DA246-2CFB-41E0-BAC6-60B1D94DC7A2}" type="datetimeFigureOut">
              <a:rPr lang="zh-CN" altLang="en-US" smtClean="0"/>
              <a:t>2023/8/29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511CC-CAB4-4C94-86B0-60CC1FAE763D}" type="slidenum">
              <a:rPr lang="zh-CN" altLang="en-US" smtClean="0"/>
              <a:t>‹#›</a:t>
            </a:fld>
            <a:endParaRPr lang="zh-CN" altLang="en-US"/>
          </a:p>
        </p:txBody>
      </p:sp>
    </p:spTree>
    <p:extLst>
      <p:ext uri="{BB962C8B-B14F-4D97-AF65-F5344CB8AC3E}">
        <p14:creationId xmlns:p14="http://schemas.microsoft.com/office/powerpoint/2010/main" val="3129817742"/>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p15:clr>
            <a:srgbClr val="F26B43"/>
          </p15:clr>
        </p15:guide>
        <p15:guide id="2" pos="3840">
          <p15:clr>
            <a:srgbClr val="F26B43"/>
          </p15:clr>
        </p15:guide>
        <p15:guide id="3" pos="416">
          <p15:clr>
            <a:srgbClr val="F26B43"/>
          </p15:clr>
        </p15:guide>
        <p15:guide id="4" pos="7256">
          <p15:clr>
            <a:srgbClr val="F26B43"/>
          </p15:clr>
        </p15:guide>
        <p15:guide id="5" orient="horz" pos="648">
          <p15:clr>
            <a:srgbClr val="F26B43"/>
          </p15:clr>
        </p15:guide>
        <p15:guide id="6" orient="horz" pos="712">
          <p15:clr>
            <a:srgbClr val="F26B43"/>
          </p15:clr>
        </p15:guide>
        <p15:guide id="7" orient="horz" pos="3928">
          <p15:clr>
            <a:srgbClr val="F26B43"/>
          </p15:clr>
        </p15:guide>
        <p15:guide id="8"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DE1A54F-8AB5-3681-2EF4-AA719D82816D}"/>
              </a:ext>
            </a:extLst>
          </p:cNvPr>
          <p:cNvGrpSpPr/>
          <p:nvPr/>
        </p:nvGrpSpPr>
        <p:grpSpPr>
          <a:xfrm>
            <a:off x="-638590" y="3912492"/>
            <a:ext cx="13040949" cy="5375176"/>
            <a:chOff x="-663962" y="3408136"/>
            <a:chExt cx="13040949" cy="5375176"/>
          </a:xfrm>
        </p:grpSpPr>
        <p:sp>
          <p:nvSpPr>
            <p:cNvPr id="5" name="任意多边形: 形状 4">
              <a:extLst>
                <a:ext uri="{FF2B5EF4-FFF2-40B4-BE49-F238E27FC236}">
                  <a16:creationId xmlns:a16="http://schemas.microsoft.com/office/drawing/2014/main" id="{1AC23C12-1547-8C89-DBC2-C46B2D4F363E}"/>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1AF86737-2F35-F193-CDDF-32CD7BC84E70}"/>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6FBB0388-EDB5-93D0-9498-4F8ED8DAEF87}"/>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59" name="文本框 58">
            <a:extLst>
              <a:ext uri="{FF2B5EF4-FFF2-40B4-BE49-F238E27FC236}">
                <a16:creationId xmlns:a16="http://schemas.microsoft.com/office/drawing/2014/main" id="{FC2C68A0-895F-041A-50B0-329B54137308}"/>
              </a:ext>
            </a:extLst>
          </p:cNvPr>
          <p:cNvSpPr txBox="1"/>
          <p:nvPr/>
        </p:nvSpPr>
        <p:spPr>
          <a:xfrm>
            <a:off x="1265832" y="2079748"/>
            <a:ext cx="9686838" cy="1323439"/>
          </a:xfrm>
          <a:prstGeom prst="rect">
            <a:avLst/>
          </a:prstGeom>
          <a:noFill/>
        </p:spPr>
        <p:txBody>
          <a:bodyPr wrap="square" rtlCol="0">
            <a:spAutoFit/>
          </a:bodyPr>
          <a:lstStyle/>
          <a:p>
            <a:pPr algn="ctr"/>
            <a:r>
              <a:rPr lang="zh-CN" altLang="en-US" sz="8000" spc="600">
                <a:solidFill>
                  <a:schemeClr val="tx1">
                    <a:lumMod val="75000"/>
                    <a:lumOff val="25000"/>
                  </a:schemeClr>
                </a:solidFill>
                <a:latin typeface="+mj-ea"/>
                <a:ea typeface="+mj-ea"/>
                <a:cs typeface="+mn-ea"/>
                <a:sym typeface="+mn-lt"/>
              </a:rPr>
              <a:t>校园安全工作计划</a:t>
            </a:r>
            <a:endParaRPr lang="zh-CN" altLang="en-US" sz="8000" spc="600" dirty="0">
              <a:solidFill>
                <a:schemeClr val="tx1">
                  <a:lumMod val="75000"/>
                  <a:lumOff val="25000"/>
                </a:schemeClr>
              </a:solidFill>
              <a:latin typeface="+mj-ea"/>
              <a:ea typeface="+mj-ea"/>
              <a:cs typeface="+mn-ea"/>
              <a:sym typeface="+mn-lt"/>
            </a:endParaRPr>
          </a:p>
        </p:txBody>
      </p:sp>
      <p:sp>
        <p:nvSpPr>
          <p:cNvPr id="64" name="文本框 63"/>
          <p:cNvSpPr txBox="1"/>
          <p:nvPr/>
        </p:nvSpPr>
        <p:spPr>
          <a:xfrm>
            <a:off x="2782303" y="3675191"/>
            <a:ext cx="6627395" cy="584775"/>
          </a:xfrm>
          <a:prstGeom prst="rect">
            <a:avLst/>
          </a:prstGeom>
          <a:noFill/>
        </p:spPr>
        <p:txBody>
          <a:bodyPr wrap="square" rtlCol="0">
            <a:spAutoFit/>
          </a:bodyPr>
          <a:lstStyle/>
          <a:p>
            <a:pPr algn="ctr"/>
            <a:r>
              <a:rPr lang="en-US" altLang="zh-CN" sz="3200" spc="600">
                <a:solidFill>
                  <a:schemeClr val="tx1">
                    <a:lumMod val="75000"/>
                    <a:lumOff val="25000"/>
                  </a:schemeClr>
                </a:solidFill>
                <a:latin typeface="+mn-ea"/>
                <a:cs typeface="+mn-ea"/>
                <a:sym typeface="+mn-lt"/>
              </a:rPr>
              <a:t>—·</a:t>
            </a:r>
            <a:r>
              <a:rPr lang="zh-CN" altLang="en-US" sz="3200" spc="600">
                <a:solidFill>
                  <a:schemeClr val="tx1">
                    <a:lumMod val="75000"/>
                    <a:lumOff val="25000"/>
                  </a:schemeClr>
                </a:solidFill>
                <a:latin typeface="+mn-ea"/>
                <a:cs typeface="+mn-ea"/>
                <a:sym typeface="+mn-lt"/>
              </a:rPr>
              <a:t>新北区新华实验小学</a:t>
            </a:r>
            <a:r>
              <a:rPr lang="en-US" altLang="zh-CN" sz="3200" spc="600">
                <a:solidFill>
                  <a:schemeClr val="tx1">
                    <a:lumMod val="75000"/>
                    <a:lumOff val="25000"/>
                  </a:schemeClr>
                </a:solidFill>
                <a:latin typeface="+mn-ea"/>
                <a:cs typeface="+mn-ea"/>
                <a:sym typeface="+mn-lt"/>
              </a:rPr>
              <a:t>·—</a:t>
            </a:r>
            <a:endParaRPr lang="zh-CN" altLang="en-US" sz="3200" spc="600" dirty="0">
              <a:solidFill>
                <a:schemeClr val="tx1">
                  <a:lumMod val="75000"/>
                  <a:lumOff val="25000"/>
                </a:schemeClr>
              </a:solidFill>
              <a:latin typeface="+mn-ea"/>
              <a:cs typeface="+mn-ea"/>
              <a:sym typeface="+mn-lt"/>
            </a:endParaRPr>
          </a:p>
        </p:txBody>
      </p:sp>
      <p:grpSp>
        <p:nvGrpSpPr>
          <p:cNvPr id="17" name="组合 16">
            <a:extLst>
              <a:ext uri="{FF2B5EF4-FFF2-40B4-BE49-F238E27FC236}">
                <a16:creationId xmlns:a16="http://schemas.microsoft.com/office/drawing/2014/main" id="{E8E900EE-2D30-74AB-F5D6-58DFD4F9D88B}"/>
              </a:ext>
            </a:extLst>
          </p:cNvPr>
          <p:cNvGrpSpPr/>
          <p:nvPr/>
        </p:nvGrpSpPr>
        <p:grpSpPr>
          <a:xfrm flipH="1" flipV="1">
            <a:off x="-195875" y="-2377729"/>
            <a:ext cx="13040949" cy="5375176"/>
            <a:chOff x="-663962" y="3408136"/>
            <a:chExt cx="13040949" cy="5375176"/>
          </a:xfrm>
        </p:grpSpPr>
        <p:sp>
          <p:nvSpPr>
            <p:cNvPr id="18" name="任意多边形: 形状 17">
              <a:extLst>
                <a:ext uri="{FF2B5EF4-FFF2-40B4-BE49-F238E27FC236}">
                  <a16:creationId xmlns:a16="http://schemas.microsoft.com/office/drawing/2014/main" id="{6EB76CE9-D600-AA8D-3E35-ADBC816EBED6}"/>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CEBB20C4-2C2F-5C44-6E11-589D5ACEE6BE}"/>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a:extLst>
                <a:ext uri="{FF2B5EF4-FFF2-40B4-BE49-F238E27FC236}">
                  <a16:creationId xmlns:a16="http://schemas.microsoft.com/office/drawing/2014/main" id="{7AB66395-0315-C41B-0A8D-DD4E27BBE49E}"/>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38919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barn(outVertical)">
                                      <p:cBhvr>
                                        <p:cTn id="14" dur="500"/>
                                        <p:tgtEl>
                                          <p:spTgt spid="5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03FC339-96C7-BA0B-F898-C53E45F35C9C}"/>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7" name="文本框 6">
            <a:extLst>
              <a:ext uri="{FF2B5EF4-FFF2-40B4-BE49-F238E27FC236}">
                <a16:creationId xmlns:a16="http://schemas.microsoft.com/office/drawing/2014/main" id="{14F8FCDB-BB45-6CF6-DE8E-66E0CFE2B998}"/>
              </a:ext>
            </a:extLst>
          </p:cNvPr>
          <p:cNvSpPr txBox="1"/>
          <p:nvPr/>
        </p:nvSpPr>
        <p:spPr>
          <a:xfrm>
            <a:off x="1337305" y="1800000"/>
            <a:ext cx="9517390" cy="576000"/>
          </a:xfrm>
          <a:prstGeom prst="roundRect">
            <a:avLst>
              <a:gd name="adj" fmla="val 50000"/>
            </a:avLst>
          </a:prstGeom>
          <a:solidFill>
            <a:schemeClr val="accent1"/>
          </a:solidFill>
        </p:spPr>
        <p:txBody>
          <a:bodyPr wrap="square">
            <a:noAutofit/>
          </a:bodyPr>
          <a:lstStyle/>
          <a:p>
            <a:pPr algn="ctr"/>
            <a:r>
              <a:rPr lang="zh-CN" altLang="en-US" sz="2400">
                <a:solidFill>
                  <a:schemeClr val="bg1"/>
                </a:solidFill>
                <a:latin typeface="+mj-ea"/>
                <a:ea typeface="+mj-ea"/>
              </a:rPr>
              <a:t> </a:t>
            </a:r>
            <a:r>
              <a:rPr lang="en-US" altLang="zh-CN" sz="2400">
                <a:solidFill>
                  <a:schemeClr val="bg1"/>
                </a:solidFill>
                <a:latin typeface="+mj-ea"/>
                <a:ea typeface="+mj-ea"/>
              </a:rPr>
              <a:t>6</a:t>
            </a:r>
            <a:r>
              <a:rPr lang="zh-CN" altLang="en-US" sz="2400">
                <a:solidFill>
                  <a:schemeClr val="bg1"/>
                </a:solidFill>
                <a:latin typeface="+mj-ea"/>
                <a:ea typeface="+mj-ea"/>
              </a:rPr>
              <a:t>、进一步完善优化安全管理制度和应急预案，规范日常安全管理行为</a:t>
            </a:r>
          </a:p>
        </p:txBody>
      </p:sp>
      <p:cxnSp>
        <p:nvCxnSpPr>
          <p:cNvPr id="11" name="直接连接符 10">
            <a:extLst>
              <a:ext uri="{FF2B5EF4-FFF2-40B4-BE49-F238E27FC236}">
                <a16:creationId xmlns:a16="http://schemas.microsoft.com/office/drawing/2014/main" id="{2B3C6C0E-08EA-D7EB-D2E3-62AEAB08C9CF}"/>
              </a:ext>
            </a:extLst>
          </p:cNvPr>
          <p:cNvCxnSpPr>
            <a:cxnSpLocks/>
          </p:cNvCxnSpPr>
          <p:nvPr/>
        </p:nvCxnSpPr>
        <p:spPr>
          <a:xfrm>
            <a:off x="5084587" y="6380595"/>
            <a:ext cx="2022827"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DE913221-B3DF-5905-B39B-6B36A56EC53A}"/>
              </a:ext>
            </a:extLst>
          </p:cNvPr>
          <p:cNvGrpSpPr/>
          <p:nvPr/>
        </p:nvGrpSpPr>
        <p:grpSpPr>
          <a:xfrm>
            <a:off x="1861592" y="2632627"/>
            <a:ext cx="8468817" cy="3747968"/>
            <a:chOff x="1217341" y="2153656"/>
            <a:chExt cx="8468817" cy="3747968"/>
          </a:xfrm>
        </p:grpSpPr>
        <p:sp>
          <p:nvSpPr>
            <p:cNvPr id="2" name="圆角矩形 21">
              <a:extLst>
                <a:ext uri="{FF2B5EF4-FFF2-40B4-BE49-F238E27FC236}">
                  <a16:creationId xmlns:a16="http://schemas.microsoft.com/office/drawing/2014/main" id="{9635B797-5B81-0104-5A86-550DDEFA3D19}"/>
                </a:ext>
              </a:extLst>
            </p:cNvPr>
            <p:cNvSpPr/>
            <p:nvPr/>
          </p:nvSpPr>
          <p:spPr>
            <a:xfrm>
              <a:off x="1217341" y="2559753"/>
              <a:ext cx="2957925" cy="3341871"/>
            </a:xfrm>
            <a:prstGeom prst="roundRect">
              <a:avLst>
                <a:gd name="adj" fmla="val 14177"/>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1978"/>
                </a:lnSpc>
              </a:pPr>
              <a:endParaRPr lang="zh-CN" altLang="en-US" sz="240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 name="椭圆 2">
              <a:extLst>
                <a:ext uri="{FF2B5EF4-FFF2-40B4-BE49-F238E27FC236}">
                  <a16:creationId xmlns:a16="http://schemas.microsoft.com/office/drawing/2014/main" id="{297DB29A-6CCA-DF2E-8AB7-0E5E89525CDE}"/>
                </a:ext>
              </a:extLst>
            </p:cNvPr>
            <p:cNvSpPr/>
            <p:nvPr/>
          </p:nvSpPr>
          <p:spPr>
            <a:xfrm>
              <a:off x="2160468" y="2153656"/>
              <a:ext cx="1071670" cy="10716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5" name="椭圆 4">
              <a:extLst>
                <a:ext uri="{FF2B5EF4-FFF2-40B4-BE49-F238E27FC236}">
                  <a16:creationId xmlns:a16="http://schemas.microsoft.com/office/drawing/2014/main" id="{011298C1-FD53-00EA-E51D-A5E2B3228846}"/>
                </a:ext>
              </a:extLst>
            </p:cNvPr>
            <p:cNvSpPr/>
            <p:nvPr/>
          </p:nvSpPr>
          <p:spPr>
            <a:xfrm>
              <a:off x="2382594" y="2375783"/>
              <a:ext cx="627418" cy="627416"/>
            </a:xfrm>
            <a:prstGeom prst="ellipse">
              <a:avLst/>
            </a:prstGeom>
            <a:solidFill>
              <a:schemeClr val="bg1"/>
            </a:solidFill>
            <a:ln>
              <a:noFill/>
            </a:ln>
            <a:effectLst>
              <a:outerShdw blurRad="241300" dist="76200" dir="5400000" sx="99000" sy="99000" algn="t"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accent1"/>
                  </a:solidFill>
                  <a:latin typeface="+mj-ea"/>
                  <a:ea typeface="+mj-ea"/>
                  <a:sym typeface="Arial" panose="020B0604020202020204" pitchFamily="34" charset="0"/>
                </a:rPr>
                <a:t>1</a:t>
              </a:r>
              <a:endParaRPr lang="zh-CN" altLang="en-US" sz="2400" dirty="0">
                <a:solidFill>
                  <a:schemeClr val="accent1"/>
                </a:solidFill>
                <a:latin typeface="+mj-ea"/>
                <a:ea typeface="+mj-ea"/>
                <a:sym typeface="Arial" panose="020B0604020202020204" pitchFamily="34" charset="0"/>
              </a:endParaRPr>
            </a:p>
          </p:txBody>
        </p:sp>
        <p:sp>
          <p:nvSpPr>
            <p:cNvPr id="12" name="圆角矩形 21">
              <a:extLst>
                <a:ext uri="{FF2B5EF4-FFF2-40B4-BE49-F238E27FC236}">
                  <a16:creationId xmlns:a16="http://schemas.microsoft.com/office/drawing/2014/main" id="{01F75879-487E-2C88-2A1A-ED3048FC2B7C}"/>
                </a:ext>
              </a:extLst>
            </p:cNvPr>
            <p:cNvSpPr/>
            <p:nvPr/>
          </p:nvSpPr>
          <p:spPr>
            <a:xfrm>
              <a:off x="6728233" y="2559753"/>
              <a:ext cx="2957925" cy="3341871"/>
            </a:xfrm>
            <a:prstGeom prst="roundRect">
              <a:avLst>
                <a:gd name="adj" fmla="val 14177"/>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1978"/>
                </a:lnSpc>
              </a:pPr>
              <a:endParaRPr lang="zh-CN" altLang="en-US" sz="240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椭圆 12">
              <a:extLst>
                <a:ext uri="{FF2B5EF4-FFF2-40B4-BE49-F238E27FC236}">
                  <a16:creationId xmlns:a16="http://schemas.microsoft.com/office/drawing/2014/main" id="{06F24CE5-58A2-A51B-D060-9CD23E50473C}"/>
                </a:ext>
              </a:extLst>
            </p:cNvPr>
            <p:cNvSpPr/>
            <p:nvPr/>
          </p:nvSpPr>
          <p:spPr>
            <a:xfrm>
              <a:off x="7671360" y="2153656"/>
              <a:ext cx="1071670" cy="10716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椭圆 13">
              <a:extLst>
                <a:ext uri="{FF2B5EF4-FFF2-40B4-BE49-F238E27FC236}">
                  <a16:creationId xmlns:a16="http://schemas.microsoft.com/office/drawing/2014/main" id="{F9345A5D-8DF4-2FDA-AC83-086073D55464}"/>
                </a:ext>
              </a:extLst>
            </p:cNvPr>
            <p:cNvSpPr/>
            <p:nvPr/>
          </p:nvSpPr>
          <p:spPr>
            <a:xfrm>
              <a:off x="7893486" y="2375783"/>
              <a:ext cx="627418" cy="627416"/>
            </a:xfrm>
            <a:prstGeom prst="ellipse">
              <a:avLst/>
            </a:prstGeom>
            <a:solidFill>
              <a:schemeClr val="bg1"/>
            </a:solidFill>
            <a:ln>
              <a:noFill/>
            </a:ln>
            <a:effectLst>
              <a:outerShdw blurRad="241300" dist="76200" dir="5400000" sx="99000" sy="99000" algn="t"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accent1"/>
                  </a:solidFill>
                  <a:latin typeface="+mj-ea"/>
                  <a:ea typeface="+mj-ea"/>
                  <a:sym typeface="Arial" panose="020B0604020202020204" pitchFamily="34" charset="0"/>
                </a:rPr>
                <a:t>2</a:t>
              </a:r>
              <a:endParaRPr lang="zh-CN" altLang="en-US" sz="2400" dirty="0">
                <a:solidFill>
                  <a:schemeClr val="accent1"/>
                </a:solidFill>
                <a:latin typeface="+mj-ea"/>
                <a:ea typeface="+mj-ea"/>
                <a:sym typeface="Arial" panose="020B0604020202020204" pitchFamily="34" charset="0"/>
              </a:endParaRPr>
            </a:p>
          </p:txBody>
        </p:sp>
        <p:sp>
          <p:nvSpPr>
            <p:cNvPr id="19" name="文本框 18">
              <a:extLst>
                <a:ext uri="{FF2B5EF4-FFF2-40B4-BE49-F238E27FC236}">
                  <a16:creationId xmlns:a16="http://schemas.microsoft.com/office/drawing/2014/main" id="{7F141B73-1089-4B30-4918-FBFCAE6ECEC9}"/>
                </a:ext>
              </a:extLst>
            </p:cNvPr>
            <p:cNvSpPr txBox="1"/>
            <p:nvPr/>
          </p:nvSpPr>
          <p:spPr>
            <a:xfrm>
              <a:off x="1337305" y="3329255"/>
              <a:ext cx="2700000" cy="1682961"/>
            </a:xfrm>
            <a:prstGeom prst="rect">
              <a:avLst/>
            </a:prstGeom>
            <a:noFill/>
          </p:spPr>
          <p:txBody>
            <a:bodyPr wrap="square">
              <a:spAutoFit/>
            </a:bodyPr>
            <a:lstStyle/>
            <a:p>
              <a:pPr>
                <a:lnSpc>
                  <a:spcPct val="200000"/>
                </a:lnSpc>
              </a:pPr>
              <a:r>
                <a:rPr lang="zh-CN" altLang="en-US"/>
                <a:t>做好安全制度的查漏补缺工作，做到以制度管事，以制度管人。</a:t>
              </a:r>
            </a:p>
          </p:txBody>
        </p:sp>
        <p:sp>
          <p:nvSpPr>
            <p:cNvPr id="20" name="文本框 19">
              <a:extLst>
                <a:ext uri="{FF2B5EF4-FFF2-40B4-BE49-F238E27FC236}">
                  <a16:creationId xmlns:a16="http://schemas.microsoft.com/office/drawing/2014/main" id="{75A66396-0ACB-ABC5-379D-3C0AF347CD0A}"/>
                </a:ext>
              </a:extLst>
            </p:cNvPr>
            <p:cNvSpPr txBox="1"/>
            <p:nvPr/>
          </p:nvSpPr>
          <p:spPr>
            <a:xfrm>
              <a:off x="6883624" y="3329255"/>
              <a:ext cx="2700000" cy="2236959"/>
            </a:xfrm>
            <a:prstGeom prst="rect">
              <a:avLst/>
            </a:prstGeom>
            <a:noFill/>
          </p:spPr>
          <p:txBody>
            <a:bodyPr wrap="square">
              <a:spAutoFit/>
            </a:bodyPr>
            <a:lstStyle/>
            <a:p>
              <a:pPr>
                <a:lnSpc>
                  <a:spcPct val="200000"/>
                </a:lnSpc>
              </a:pPr>
              <a:r>
                <a:rPr lang="zh-CN" altLang="en-US"/>
                <a:t>对年代长远、不符合现在管理要求的制度，根据现行要求和工作实际进行优化完善。</a:t>
              </a:r>
            </a:p>
          </p:txBody>
        </p:sp>
      </p:grpSp>
    </p:spTree>
    <p:extLst>
      <p:ext uri="{BB962C8B-B14F-4D97-AF65-F5344CB8AC3E}">
        <p14:creationId xmlns:p14="http://schemas.microsoft.com/office/powerpoint/2010/main" val="70419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52D1087-E8BA-E356-C3AF-24E351D3DBAE}"/>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5" name="文本框 4">
            <a:extLst>
              <a:ext uri="{FF2B5EF4-FFF2-40B4-BE49-F238E27FC236}">
                <a16:creationId xmlns:a16="http://schemas.microsoft.com/office/drawing/2014/main" id="{A7430AED-DCE2-6F51-BE62-3573869337D5}"/>
              </a:ext>
            </a:extLst>
          </p:cNvPr>
          <p:cNvSpPr txBox="1"/>
          <p:nvPr/>
        </p:nvSpPr>
        <p:spPr>
          <a:xfrm>
            <a:off x="2610096" y="1800000"/>
            <a:ext cx="6971808"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7</a:t>
            </a:r>
            <a:r>
              <a:rPr lang="zh-CN" altLang="en-US" sz="2400">
                <a:solidFill>
                  <a:schemeClr val="bg1"/>
                </a:solidFill>
                <a:latin typeface="+mj-ea"/>
                <a:ea typeface="+mj-ea"/>
              </a:rPr>
              <a:t>、加强学校网站“平安校园”专栏建设</a:t>
            </a:r>
          </a:p>
        </p:txBody>
      </p:sp>
      <p:sp>
        <p:nvSpPr>
          <p:cNvPr id="4" name="文本框 3">
            <a:extLst>
              <a:ext uri="{FF2B5EF4-FFF2-40B4-BE49-F238E27FC236}">
                <a16:creationId xmlns:a16="http://schemas.microsoft.com/office/drawing/2014/main" id="{BF6A1827-2659-4F10-0CBE-49806D135912}"/>
              </a:ext>
            </a:extLst>
          </p:cNvPr>
          <p:cNvSpPr txBox="1"/>
          <p:nvPr/>
        </p:nvSpPr>
        <p:spPr>
          <a:xfrm>
            <a:off x="1851778" y="3655362"/>
            <a:ext cx="3758828"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及时上传安全工作信息</a:t>
            </a:r>
          </a:p>
        </p:txBody>
      </p:sp>
      <p:sp>
        <p:nvSpPr>
          <p:cNvPr id="7" name="Freeform 61">
            <a:extLst>
              <a:ext uri="{FF2B5EF4-FFF2-40B4-BE49-F238E27FC236}">
                <a16:creationId xmlns:a16="http://schemas.microsoft.com/office/drawing/2014/main" id="{B9F9DB13-080A-3AA5-E4E9-E393F9CE1CBB}"/>
              </a:ext>
            </a:extLst>
          </p:cNvPr>
          <p:cNvSpPr>
            <a:spLocks noEditPoints="1"/>
          </p:cNvSpPr>
          <p:nvPr/>
        </p:nvSpPr>
        <p:spPr bwMode="auto">
          <a:xfrm>
            <a:off x="1179904" y="3596018"/>
            <a:ext cx="589136" cy="550688"/>
          </a:xfrm>
          <a:custGeom>
            <a:avLst/>
            <a:gdLst>
              <a:gd name="T0" fmla="*/ 400 w 442"/>
              <a:gd name="T1" fmla="*/ 0 h 413"/>
              <a:gd name="T2" fmla="*/ 42 w 442"/>
              <a:gd name="T3" fmla="*/ 0 h 413"/>
              <a:gd name="T4" fmla="*/ 0 w 442"/>
              <a:gd name="T5" fmla="*/ 42 h 413"/>
              <a:gd name="T6" fmla="*/ 0 w 442"/>
              <a:gd name="T7" fmla="*/ 309 h 413"/>
              <a:gd name="T8" fmla="*/ 42 w 442"/>
              <a:gd name="T9" fmla="*/ 351 h 413"/>
              <a:gd name="T10" fmla="*/ 151 w 442"/>
              <a:gd name="T11" fmla="*/ 351 h 413"/>
              <a:gd name="T12" fmla="*/ 151 w 442"/>
              <a:gd name="T13" fmla="*/ 384 h 413"/>
              <a:gd name="T14" fmla="*/ 103 w 442"/>
              <a:gd name="T15" fmla="*/ 384 h 413"/>
              <a:gd name="T16" fmla="*/ 89 w 442"/>
              <a:gd name="T17" fmla="*/ 398 h 413"/>
              <a:gd name="T18" fmla="*/ 103 w 442"/>
              <a:gd name="T19" fmla="*/ 413 h 413"/>
              <a:gd name="T20" fmla="*/ 339 w 442"/>
              <a:gd name="T21" fmla="*/ 413 h 413"/>
              <a:gd name="T22" fmla="*/ 353 w 442"/>
              <a:gd name="T23" fmla="*/ 398 h 413"/>
              <a:gd name="T24" fmla="*/ 339 w 442"/>
              <a:gd name="T25" fmla="*/ 384 h 413"/>
              <a:gd name="T26" fmla="*/ 291 w 442"/>
              <a:gd name="T27" fmla="*/ 384 h 413"/>
              <a:gd name="T28" fmla="*/ 291 w 442"/>
              <a:gd name="T29" fmla="*/ 351 h 413"/>
              <a:gd name="T30" fmla="*/ 400 w 442"/>
              <a:gd name="T31" fmla="*/ 351 h 413"/>
              <a:gd name="T32" fmla="*/ 442 w 442"/>
              <a:gd name="T33" fmla="*/ 309 h 413"/>
              <a:gd name="T34" fmla="*/ 442 w 442"/>
              <a:gd name="T35" fmla="*/ 42 h 413"/>
              <a:gd name="T36" fmla="*/ 400 w 442"/>
              <a:gd name="T37" fmla="*/ 0 h 413"/>
              <a:gd name="T38" fmla="*/ 42 w 442"/>
              <a:gd name="T39" fmla="*/ 28 h 413"/>
              <a:gd name="T40" fmla="*/ 400 w 442"/>
              <a:gd name="T41" fmla="*/ 28 h 413"/>
              <a:gd name="T42" fmla="*/ 414 w 442"/>
              <a:gd name="T43" fmla="*/ 42 h 413"/>
              <a:gd name="T44" fmla="*/ 414 w 442"/>
              <a:gd name="T45" fmla="*/ 253 h 413"/>
              <a:gd name="T46" fmla="*/ 28 w 442"/>
              <a:gd name="T47" fmla="*/ 253 h 413"/>
              <a:gd name="T48" fmla="*/ 28 w 442"/>
              <a:gd name="T49" fmla="*/ 42 h 413"/>
              <a:gd name="T50" fmla="*/ 42 w 442"/>
              <a:gd name="T51" fmla="*/ 28 h 413"/>
              <a:gd name="T52" fmla="*/ 263 w 442"/>
              <a:gd name="T53" fmla="*/ 384 h 413"/>
              <a:gd name="T54" fmla="*/ 180 w 442"/>
              <a:gd name="T55" fmla="*/ 384 h 413"/>
              <a:gd name="T56" fmla="*/ 180 w 442"/>
              <a:gd name="T57" fmla="*/ 351 h 413"/>
              <a:gd name="T58" fmla="*/ 263 w 442"/>
              <a:gd name="T59" fmla="*/ 351 h 413"/>
              <a:gd name="T60" fmla="*/ 263 w 442"/>
              <a:gd name="T61" fmla="*/ 384 h 413"/>
              <a:gd name="T62" fmla="*/ 400 w 442"/>
              <a:gd name="T63" fmla="*/ 323 h 413"/>
              <a:gd name="T64" fmla="*/ 42 w 442"/>
              <a:gd name="T65" fmla="*/ 323 h 413"/>
              <a:gd name="T66" fmla="*/ 28 w 442"/>
              <a:gd name="T67" fmla="*/ 309 h 413"/>
              <a:gd name="T68" fmla="*/ 28 w 442"/>
              <a:gd name="T69" fmla="*/ 281 h 413"/>
              <a:gd name="T70" fmla="*/ 414 w 442"/>
              <a:gd name="T71" fmla="*/ 281 h 413"/>
              <a:gd name="T72" fmla="*/ 414 w 442"/>
              <a:gd name="T73" fmla="*/ 309 h 413"/>
              <a:gd name="T74" fmla="*/ 400 w 442"/>
              <a:gd name="T75" fmla="*/ 323 h 413"/>
              <a:gd name="T76" fmla="*/ 400 w 442"/>
              <a:gd name="T77" fmla="*/ 323 h 413"/>
              <a:gd name="T78" fmla="*/ 400 w 442"/>
              <a:gd name="T79" fmla="*/ 32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2" h="413">
                <a:moveTo>
                  <a:pt x="400" y="0"/>
                </a:moveTo>
                <a:cubicBezTo>
                  <a:pt x="42" y="0"/>
                  <a:pt x="42" y="0"/>
                  <a:pt x="42" y="0"/>
                </a:cubicBezTo>
                <a:cubicBezTo>
                  <a:pt x="19" y="0"/>
                  <a:pt x="0" y="19"/>
                  <a:pt x="0" y="42"/>
                </a:cubicBezTo>
                <a:cubicBezTo>
                  <a:pt x="0" y="309"/>
                  <a:pt x="0" y="309"/>
                  <a:pt x="0" y="309"/>
                </a:cubicBezTo>
                <a:cubicBezTo>
                  <a:pt x="0" y="332"/>
                  <a:pt x="19" y="351"/>
                  <a:pt x="42" y="351"/>
                </a:cubicBezTo>
                <a:cubicBezTo>
                  <a:pt x="151" y="351"/>
                  <a:pt x="151" y="351"/>
                  <a:pt x="151" y="351"/>
                </a:cubicBezTo>
                <a:cubicBezTo>
                  <a:pt x="151" y="384"/>
                  <a:pt x="151" y="384"/>
                  <a:pt x="151" y="384"/>
                </a:cubicBezTo>
                <a:cubicBezTo>
                  <a:pt x="103" y="384"/>
                  <a:pt x="103" y="384"/>
                  <a:pt x="103" y="384"/>
                </a:cubicBezTo>
                <a:cubicBezTo>
                  <a:pt x="95" y="384"/>
                  <a:pt x="89" y="391"/>
                  <a:pt x="89" y="398"/>
                </a:cubicBezTo>
                <a:cubicBezTo>
                  <a:pt x="89" y="406"/>
                  <a:pt x="95" y="413"/>
                  <a:pt x="103" y="413"/>
                </a:cubicBezTo>
                <a:cubicBezTo>
                  <a:pt x="339" y="413"/>
                  <a:pt x="339" y="413"/>
                  <a:pt x="339" y="413"/>
                </a:cubicBezTo>
                <a:cubicBezTo>
                  <a:pt x="347" y="413"/>
                  <a:pt x="353" y="406"/>
                  <a:pt x="353" y="398"/>
                </a:cubicBezTo>
                <a:cubicBezTo>
                  <a:pt x="353" y="391"/>
                  <a:pt x="347" y="384"/>
                  <a:pt x="339" y="384"/>
                </a:cubicBezTo>
                <a:cubicBezTo>
                  <a:pt x="291" y="384"/>
                  <a:pt x="291" y="384"/>
                  <a:pt x="291" y="384"/>
                </a:cubicBezTo>
                <a:cubicBezTo>
                  <a:pt x="291" y="351"/>
                  <a:pt x="291" y="351"/>
                  <a:pt x="291" y="351"/>
                </a:cubicBezTo>
                <a:cubicBezTo>
                  <a:pt x="400" y="351"/>
                  <a:pt x="400" y="351"/>
                  <a:pt x="400" y="351"/>
                </a:cubicBezTo>
                <a:cubicBezTo>
                  <a:pt x="423" y="351"/>
                  <a:pt x="442" y="332"/>
                  <a:pt x="442" y="309"/>
                </a:cubicBezTo>
                <a:cubicBezTo>
                  <a:pt x="442" y="42"/>
                  <a:pt x="442" y="42"/>
                  <a:pt x="442" y="42"/>
                </a:cubicBezTo>
                <a:cubicBezTo>
                  <a:pt x="442" y="19"/>
                  <a:pt x="423" y="0"/>
                  <a:pt x="400" y="0"/>
                </a:cubicBezTo>
                <a:close/>
                <a:moveTo>
                  <a:pt x="42" y="28"/>
                </a:moveTo>
                <a:cubicBezTo>
                  <a:pt x="400" y="28"/>
                  <a:pt x="400" y="28"/>
                  <a:pt x="400" y="28"/>
                </a:cubicBezTo>
                <a:cubicBezTo>
                  <a:pt x="408" y="28"/>
                  <a:pt x="414" y="34"/>
                  <a:pt x="414" y="42"/>
                </a:cubicBezTo>
                <a:cubicBezTo>
                  <a:pt x="414" y="253"/>
                  <a:pt x="414" y="253"/>
                  <a:pt x="414" y="253"/>
                </a:cubicBezTo>
                <a:cubicBezTo>
                  <a:pt x="28" y="253"/>
                  <a:pt x="28" y="253"/>
                  <a:pt x="28" y="253"/>
                </a:cubicBezTo>
                <a:cubicBezTo>
                  <a:pt x="28" y="42"/>
                  <a:pt x="28" y="42"/>
                  <a:pt x="28" y="42"/>
                </a:cubicBezTo>
                <a:cubicBezTo>
                  <a:pt x="28" y="34"/>
                  <a:pt x="35" y="28"/>
                  <a:pt x="42" y="28"/>
                </a:cubicBezTo>
                <a:close/>
                <a:moveTo>
                  <a:pt x="263" y="384"/>
                </a:moveTo>
                <a:cubicBezTo>
                  <a:pt x="180" y="384"/>
                  <a:pt x="180" y="384"/>
                  <a:pt x="180" y="384"/>
                </a:cubicBezTo>
                <a:cubicBezTo>
                  <a:pt x="180" y="351"/>
                  <a:pt x="180" y="351"/>
                  <a:pt x="180" y="351"/>
                </a:cubicBezTo>
                <a:cubicBezTo>
                  <a:pt x="263" y="351"/>
                  <a:pt x="263" y="351"/>
                  <a:pt x="263" y="351"/>
                </a:cubicBezTo>
                <a:lnTo>
                  <a:pt x="263" y="384"/>
                </a:lnTo>
                <a:close/>
                <a:moveTo>
                  <a:pt x="400" y="323"/>
                </a:moveTo>
                <a:cubicBezTo>
                  <a:pt x="42" y="323"/>
                  <a:pt x="42" y="323"/>
                  <a:pt x="42" y="323"/>
                </a:cubicBezTo>
                <a:cubicBezTo>
                  <a:pt x="35" y="323"/>
                  <a:pt x="28" y="317"/>
                  <a:pt x="28" y="309"/>
                </a:cubicBezTo>
                <a:cubicBezTo>
                  <a:pt x="28" y="281"/>
                  <a:pt x="28" y="281"/>
                  <a:pt x="28" y="281"/>
                </a:cubicBezTo>
                <a:cubicBezTo>
                  <a:pt x="414" y="281"/>
                  <a:pt x="414" y="281"/>
                  <a:pt x="414" y="281"/>
                </a:cubicBezTo>
                <a:cubicBezTo>
                  <a:pt x="414" y="309"/>
                  <a:pt x="414" y="309"/>
                  <a:pt x="414" y="309"/>
                </a:cubicBezTo>
                <a:cubicBezTo>
                  <a:pt x="414" y="317"/>
                  <a:pt x="408" y="323"/>
                  <a:pt x="400" y="323"/>
                </a:cubicBezTo>
                <a:close/>
                <a:moveTo>
                  <a:pt x="400" y="323"/>
                </a:moveTo>
                <a:cubicBezTo>
                  <a:pt x="400" y="323"/>
                  <a:pt x="400" y="323"/>
                  <a:pt x="400" y="323"/>
                </a:cubicBezTo>
              </a:path>
            </a:pathLst>
          </a:custGeom>
          <a:solidFill>
            <a:schemeClr val="accent1"/>
          </a:solidFill>
          <a:ln>
            <a:noFill/>
          </a:ln>
        </p:spPr>
        <p:txBody>
          <a:bodyPr vert="horz" wrap="square" lIns="91440" tIns="45720" rIns="91440" bIns="45720" numCol="1" anchor="t" anchorCtr="0" compatLnSpc="1"/>
          <a:lstStyle/>
          <a:p>
            <a:endParaRPr lang="en-US">
              <a:solidFill>
                <a:schemeClr val="bg2">
                  <a:lumMod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 name="文本框 5">
            <a:extLst>
              <a:ext uri="{FF2B5EF4-FFF2-40B4-BE49-F238E27FC236}">
                <a16:creationId xmlns:a16="http://schemas.microsoft.com/office/drawing/2014/main" id="{3B8AF594-73E4-0BB0-F3BC-037C0BDAE4F0}"/>
              </a:ext>
            </a:extLst>
          </p:cNvPr>
          <p:cNvSpPr txBox="1"/>
          <p:nvPr/>
        </p:nvSpPr>
        <p:spPr>
          <a:xfrm>
            <a:off x="1851778" y="4954553"/>
            <a:ext cx="3758828"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关注时效性</a:t>
            </a:r>
          </a:p>
        </p:txBody>
      </p:sp>
      <p:grpSp>
        <p:nvGrpSpPr>
          <p:cNvPr id="8" name="Group 87">
            <a:extLst>
              <a:ext uri="{FF2B5EF4-FFF2-40B4-BE49-F238E27FC236}">
                <a16:creationId xmlns:a16="http://schemas.microsoft.com/office/drawing/2014/main" id="{0E43512F-B925-7B63-4C50-202B0F35AED8}"/>
              </a:ext>
            </a:extLst>
          </p:cNvPr>
          <p:cNvGrpSpPr/>
          <p:nvPr/>
        </p:nvGrpSpPr>
        <p:grpSpPr>
          <a:xfrm>
            <a:off x="1162294" y="4858377"/>
            <a:ext cx="624356" cy="624352"/>
            <a:chOff x="5384800" y="5175251"/>
            <a:chExt cx="808037" cy="808037"/>
          </a:xfrm>
          <a:solidFill>
            <a:schemeClr val="accent1"/>
          </a:solidFill>
        </p:grpSpPr>
        <p:sp>
          <p:nvSpPr>
            <p:cNvPr id="9" name="Freeform 64">
              <a:extLst>
                <a:ext uri="{FF2B5EF4-FFF2-40B4-BE49-F238E27FC236}">
                  <a16:creationId xmlns:a16="http://schemas.microsoft.com/office/drawing/2014/main" id="{BEE4C21B-F951-9615-1E15-643AA5E130CD}"/>
                </a:ext>
              </a:extLst>
            </p:cNvPr>
            <p:cNvSpPr>
              <a:spLocks noEditPoints="1"/>
            </p:cNvSpPr>
            <p:nvPr/>
          </p:nvSpPr>
          <p:spPr bwMode="auto">
            <a:xfrm>
              <a:off x="5384800" y="5175251"/>
              <a:ext cx="808037" cy="808037"/>
            </a:xfrm>
            <a:custGeom>
              <a:avLst/>
              <a:gdLst>
                <a:gd name="T0" fmla="*/ 216 w 432"/>
                <a:gd name="T1" fmla="*/ 0 h 432"/>
                <a:gd name="T2" fmla="*/ 0 w 432"/>
                <a:gd name="T3" fmla="*/ 216 h 432"/>
                <a:gd name="T4" fmla="*/ 216 w 432"/>
                <a:gd name="T5" fmla="*/ 432 h 432"/>
                <a:gd name="T6" fmla="*/ 432 w 432"/>
                <a:gd name="T7" fmla="*/ 216 h 432"/>
                <a:gd name="T8" fmla="*/ 216 w 432"/>
                <a:gd name="T9" fmla="*/ 0 h 432"/>
                <a:gd name="T10" fmla="*/ 231 w 432"/>
                <a:gd name="T11" fmla="*/ 403 h 432"/>
                <a:gd name="T12" fmla="*/ 231 w 432"/>
                <a:gd name="T13" fmla="*/ 374 h 432"/>
                <a:gd name="T14" fmla="*/ 216 w 432"/>
                <a:gd name="T15" fmla="*/ 360 h 432"/>
                <a:gd name="T16" fmla="*/ 202 w 432"/>
                <a:gd name="T17" fmla="*/ 374 h 432"/>
                <a:gd name="T18" fmla="*/ 202 w 432"/>
                <a:gd name="T19" fmla="*/ 403 h 432"/>
                <a:gd name="T20" fmla="*/ 29 w 432"/>
                <a:gd name="T21" fmla="*/ 230 h 432"/>
                <a:gd name="T22" fmla="*/ 58 w 432"/>
                <a:gd name="T23" fmla="*/ 230 h 432"/>
                <a:gd name="T24" fmla="*/ 72 w 432"/>
                <a:gd name="T25" fmla="*/ 216 h 432"/>
                <a:gd name="T26" fmla="*/ 58 w 432"/>
                <a:gd name="T27" fmla="*/ 202 h 432"/>
                <a:gd name="T28" fmla="*/ 29 w 432"/>
                <a:gd name="T29" fmla="*/ 202 h 432"/>
                <a:gd name="T30" fmla="*/ 202 w 432"/>
                <a:gd name="T31" fmla="*/ 29 h 432"/>
                <a:gd name="T32" fmla="*/ 202 w 432"/>
                <a:gd name="T33" fmla="*/ 58 h 432"/>
                <a:gd name="T34" fmla="*/ 216 w 432"/>
                <a:gd name="T35" fmla="*/ 72 h 432"/>
                <a:gd name="T36" fmla="*/ 231 w 432"/>
                <a:gd name="T37" fmla="*/ 58 h 432"/>
                <a:gd name="T38" fmla="*/ 231 w 432"/>
                <a:gd name="T39" fmla="*/ 29 h 432"/>
                <a:gd name="T40" fmla="*/ 404 w 432"/>
                <a:gd name="T41" fmla="*/ 202 h 432"/>
                <a:gd name="T42" fmla="*/ 375 w 432"/>
                <a:gd name="T43" fmla="*/ 202 h 432"/>
                <a:gd name="T44" fmla="*/ 360 w 432"/>
                <a:gd name="T45" fmla="*/ 216 h 432"/>
                <a:gd name="T46" fmla="*/ 375 w 432"/>
                <a:gd name="T47" fmla="*/ 230 h 432"/>
                <a:gd name="T48" fmla="*/ 404 w 432"/>
                <a:gd name="T49" fmla="*/ 230 h 432"/>
                <a:gd name="T50" fmla="*/ 231 w 432"/>
                <a:gd name="T51" fmla="*/ 403 h 432"/>
                <a:gd name="T52" fmla="*/ 231 w 432"/>
                <a:gd name="T53" fmla="*/ 403 h 432"/>
                <a:gd name="T54" fmla="*/ 231 w 432"/>
                <a:gd name="T55" fmla="*/ 40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2" h="432">
                  <a:moveTo>
                    <a:pt x="216" y="0"/>
                  </a:moveTo>
                  <a:cubicBezTo>
                    <a:pt x="97" y="0"/>
                    <a:pt x="0" y="97"/>
                    <a:pt x="0" y="216"/>
                  </a:cubicBezTo>
                  <a:cubicBezTo>
                    <a:pt x="0" y="335"/>
                    <a:pt x="97" y="432"/>
                    <a:pt x="216" y="432"/>
                  </a:cubicBezTo>
                  <a:cubicBezTo>
                    <a:pt x="336" y="432"/>
                    <a:pt x="432" y="335"/>
                    <a:pt x="432" y="216"/>
                  </a:cubicBezTo>
                  <a:cubicBezTo>
                    <a:pt x="432" y="97"/>
                    <a:pt x="336" y="0"/>
                    <a:pt x="216" y="0"/>
                  </a:cubicBezTo>
                  <a:close/>
                  <a:moveTo>
                    <a:pt x="231" y="403"/>
                  </a:moveTo>
                  <a:cubicBezTo>
                    <a:pt x="231" y="374"/>
                    <a:pt x="231" y="374"/>
                    <a:pt x="231" y="374"/>
                  </a:cubicBezTo>
                  <a:cubicBezTo>
                    <a:pt x="231" y="366"/>
                    <a:pt x="224" y="360"/>
                    <a:pt x="216" y="360"/>
                  </a:cubicBezTo>
                  <a:cubicBezTo>
                    <a:pt x="209" y="360"/>
                    <a:pt x="202" y="366"/>
                    <a:pt x="202" y="374"/>
                  </a:cubicBezTo>
                  <a:cubicBezTo>
                    <a:pt x="202" y="403"/>
                    <a:pt x="202" y="403"/>
                    <a:pt x="202" y="403"/>
                  </a:cubicBezTo>
                  <a:cubicBezTo>
                    <a:pt x="110" y="396"/>
                    <a:pt x="36" y="322"/>
                    <a:pt x="29" y="230"/>
                  </a:cubicBezTo>
                  <a:cubicBezTo>
                    <a:pt x="58" y="230"/>
                    <a:pt x="58" y="230"/>
                    <a:pt x="58" y="230"/>
                  </a:cubicBezTo>
                  <a:cubicBezTo>
                    <a:pt x="66" y="230"/>
                    <a:pt x="72" y="224"/>
                    <a:pt x="72" y="216"/>
                  </a:cubicBezTo>
                  <a:cubicBezTo>
                    <a:pt x="72" y="208"/>
                    <a:pt x="66" y="202"/>
                    <a:pt x="58" y="202"/>
                  </a:cubicBezTo>
                  <a:cubicBezTo>
                    <a:pt x="29" y="202"/>
                    <a:pt x="29" y="202"/>
                    <a:pt x="29" y="202"/>
                  </a:cubicBezTo>
                  <a:cubicBezTo>
                    <a:pt x="36" y="110"/>
                    <a:pt x="110" y="36"/>
                    <a:pt x="202" y="29"/>
                  </a:cubicBezTo>
                  <a:cubicBezTo>
                    <a:pt x="202" y="58"/>
                    <a:pt x="202" y="58"/>
                    <a:pt x="202" y="58"/>
                  </a:cubicBezTo>
                  <a:cubicBezTo>
                    <a:pt x="202" y="66"/>
                    <a:pt x="209" y="72"/>
                    <a:pt x="216" y="72"/>
                  </a:cubicBezTo>
                  <a:cubicBezTo>
                    <a:pt x="224" y="72"/>
                    <a:pt x="231" y="66"/>
                    <a:pt x="231" y="58"/>
                  </a:cubicBezTo>
                  <a:cubicBezTo>
                    <a:pt x="231" y="29"/>
                    <a:pt x="231" y="29"/>
                    <a:pt x="231" y="29"/>
                  </a:cubicBezTo>
                  <a:cubicBezTo>
                    <a:pt x="323" y="36"/>
                    <a:pt x="397" y="110"/>
                    <a:pt x="404" y="202"/>
                  </a:cubicBezTo>
                  <a:cubicBezTo>
                    <a:pt x="375" y="202"/>
                    <a:pt x="375" y="202"/>
                    <a:pt x="375" y="202"/>
                  </a:cubicBezTo>
                  <a:cubicBezTo>
                    <a:pt x="367" y="202"/>
                    <a:pt x="360" y="208"/>
                    <a:pt x="360" y="216"/>
                  </a:cubicBezTo>
                  <a:cubicBezTo>
                    <a:pt x="360" y="224"/>
                    <a:pt x="367" y="230"/>
                    <a:pt x="375" y="230"/>
                  </a:cubicBezTo>
                  <a:cubicBezTo>
                    <a:pt x="404" y="230"/>
                    <a:pt x="404" y="230"/>
                    <a:pt x="404" y="230"/>
                  </a:cubicBezTo>
                  <a:cubicBezTo>
                    <a:pt x="397" y="322"/>
                    <a:pt x="323" y="396"/>
                    <a:pt x="231" y="403"/>
                  </a:cubicBezTo>
                  <a:close/>
                  <a:moveTo>
                    <a:pt x="231" y="403"/>
                  </a:moveTo>
                  <a:cubicBezTo>
                    <a:pt x="231" y="403"/>
                    <a:pt x="231" y="403"/>
                    <a:pt x="231" y="40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2">
                    <a:lumMod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65">
              <a:extLst>
                <a:ext uri="{FF2B5EF4-FFF2-40B4-BE49-F238E27FC236}">
                  <a16:creationId xmlns:a16="http://schemas.microsoft.com/office/drawing/2014/main" id="{D14101A8-7E0E-3EF9-18E2-37C059CD6AF6}"/>
                </a:ext>
              </a:extLst>
            </p:cNvPr>
            <p:cNvSpPr>
              <a:spLocks noEditPoints="1"/>
            </p:cNvSpPr>
            <p:nvPr/>
          </p:nvSpPr>
          <p:spPr bwMode="auto">
            <a:xfrm>
              <a:off x="5640388" y="5351463"/>
              <a:ext cx="346075" cy="254000"/>
            </a:xfrm>
            <a:custGeom>
              <a:avLst/>
              <a:gdLst>
                <a:gd name="T0" fmla="*/ 171 w 185"/>
                <a:gd name="T1" fmla="*/ 108 h 136"/>
                <a:gd name="T2" fmla="*/ 92 w 185"/>
                <a:gd name="T3" fmla="*/ 108 h 136"/>
                <a:gd name="T4" fmla="*/ 28 w 185"/>
                <a:gd name="T5" fmla="*/ 8 h 136"/>
                <a:gd name="T6" fmla="*/ 8 w 185"/>
                <a:gd name="T7" fmla="*/ 4 h 136"/>
                <a:gd name="T8" fmla="*/ 4 w 185"/>
                <a:gd name="T9" fmla="*/ 24 h 136"/>
                <a:gd name="T10" fmla="*/ 72 w 185"/>
                <a:gd name="T11" fmla="*/ 130 h 136"/>
                <a:gd name="T12" fmla="*/ 72 w 185"/>
                <a:gd name="T13" fmla="*/ 130 h 136"/>
                <a:gd name="T14" fmla="*/ 73 w 185"/>
                <a:gd name="T15" fmla="*/ 131 h 136"/>
                <a:gd name="T16" fmla="*/ 74 w 185"/>
                <a:gd name="T17" fmla="*/ 131 h 136"/>
                <a:gd name="T18" fmla="*/ 74 w 185"/>
                <a:gd name="T19" fmla="*/ 132 h 136"/>
                <a:gd name="T20" fmla="*/ 75 w 185"/>
                <a:gd name="T21" fmla="*/ 133 h 136"/>
                <a:gd name="T22" fmla="*/ 76 w 185"/>
                <a:gd name="T23" fmla="*/ 133 h 136"/>
                <a:gd name="T24" fmla="*/ 76 w 185"/>
                <a:gd name="T25" fmla="*/ 134 h 136"/>
                <a:gd name="T26" fmla="*/ 77 w 185"/>
                <a:gd name="T27" fmla="*/ 135 h 136"/>
                <a:gd name="T28" fmla="*/ 78 w 185"/>
                <a:gd name="T29" fmla="*/ 135 h 136"/>
                <a:gd name="T30" fmla="*/ 79 w 185"/>
                <a:gd name="T31" fmla="*/ 135 h 136"/>
                <a:gd name="T32" fmla="*/ 79 w 185"/>
                <a:gd name="T33" fmla="*/ 135 h 136"/>
                <a:gd name="T34" fmla="*/ 80 w 185"/>
                <a:gd name="T35" fmla="*/ 136 h 136"/>
                <a:gd name="T36" fmla="*/ 81 w 185"/>
                <a:gd name="T37" fmla="*/ 136 h 136"/>
                <a:gd name="T38" fmla="*/ 82 w 185"/>
                <a:gd name="T39" fmla="*/ 136 h 136"/>
                <a:gd name="T40" fmla="*/ 83 w 185"/>
                <a:gd name="T41" fmla="*/ 136 h 136"/>
                <a:gd name="T42" fmla="*/ 84 w 185"/>
                <a:gd name="T43" fmla="*/ 136 h 136"/>
                <a:gd name="T44" fmla="*/ 84 w 185"/>
                <a:gd name="T45" fmla="*/ 136 h 136"/>
                <a:gd name="T46" fmla="*/ 84 w 185"/>
                <a:gd name="T47" fmla="*/ 136 h 136"/>
                <a:gd name="T48" fmla="*/ 171 w 185"/>
                <a:gd name="T49" fmla="*/ 136 h 136"/>
                <a:gd name="T50" fmla="*/ 185 w 185"/>
                <a:gd name="T51" fmla="*/ 122 h 136"/>
                <a:gd name="T52" fmla="*/ 171 w 185"/>
                <a:gd name="T53" fmla="*/ 108 h 136"/>
                <a:gd name="T54" fmla="*/ 171 w 185"/>
                <a:gd name="T55" fmla="*/ 108 h 136"/>
                <a:gd name="T56" fmla="*/ 171 w 185"/>
                <a:gd name="T57" fmla="*/ 10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5" h="136">
                  <a:moveTo>
                    <a:pt x="171" y="108"/>
                  </a:moveTo>
                  <a:cubicBezTo>
                    <a:pt x="92" y="108"/>
                    <a:pt x="92" y="108"/>
                    <a:pt x="92" y="108"/>
                  </a:cubicBezTo>
                  <a:cubicBezTo>
                    <a:pt x="28" y="8"/>
                    <a:pt x="28" y="8"/>
                    <a:pt x="28" y="8"/>
                  </a:cubicBezTo>
                  <a:cubicBezTo>
                    <a:pt x="24" y="2"/>
                    <a:pt x="15" y="0"/>
                    <a:pt x="8" y="4"/>
                  </a:cubicBezTo>
                  <a:cubicBezTo>
                    <a:pt x="2" y="8"/>
                    <a:pt x="0" y="17"/>
                    <a:pt x="4" y="24"/>
                  </a:cubicBezTo>
                  <a:cubicBezTo>
                    <a:pt x="72" y="130"/>
                    <a:pt x="72" y="130"/>
                    <a:pt x="72" y="130"/>
                  </a:cubicBezTo>
                  <a:cubicBezTo>
                    <a:pt x="72" y="130"/>
                    <a:pt x="72" y="130"/>
                    <a:pt x="72" y="130"/>
                  </a:cubicBezTo>
                  <a:cubicBezTo>
                    <a:pt x="73" y="130"/>
                    <a:pt x="73" y="131"/>
                    <a:pt x="73" y="131"/>
                  </a:cubicBezTo>
                  <a:cubicBezTo>
                    <a:pt x="73" y="131"/>
                    <a:pt x="73" y="131"/>
                    <a:pt x="74" y="131"/>
                  </a:cubicBezTo>
                  <a:cubicBezTo>
                    <a:pt x="74" y="132"/>
                    <a:pt x="74" y="132"/>
                    <a:pt x="74" y="132"/>
                  </a:cubicBezTo>
                  <a:cubicBezTo>
                    <a:pt x="75" y="132"/>
                    <a:pt x="75" y="133"/>
                    <a:pt x="75" y="133"/>
                  </a:cubicBezTo>
                  <a:cubicBezTo>
                    <a:pt x="75" y="133"/>
                    <a:pt x="75" y="133"/>
                    <a:pt x="76" y="133"/>
                  </a:cubicBezTo>
                  <a:cubicBezTo>
                    <a:pt x="76" y="134"/>
                    <a:pt x="76" y="134"/>
                    <a:pt x="76" y="134"/>
                  </a:cubicBezTo>
                  <a:cubicBezTo>
                    <a:pt x="77" y="134"/>
                    <a:pt x="77" y="134"/>
                    <a:pt x="77" y="135"/>
                  </a:cubicBezTo>
                  <a:cubicBezTo>
                    <a:pt x="77" y="135"/>
                    <a:pt x="78" y="135"/>
                    <a:pt x="78" y="135"/>
                  </a:cubicBezTo>
                  <a:cubicBezTo>
                    <a:pt x="78" y="135"/>
                    <a:pt x="78" y="135"/>
                    <a:pt x="79" y="135"/>
                  </a:cubicBezTo>
                  <a:cubicBezTo>
                    <a:pt x="79" y="135"/>
                    <a:pt x="79" y="135"/>
                    <a:pt x="79" y="135"/>
                  </a:cubicBezTo>
                  <a:cubicBezTo>
                    <a:pt x="80" y="136"/>
                    <a:pt x="80" y="136"/>
                    <a:pt x="80" y="136"/>
                  </a:cubicBezTo>
                  <a:cubicBezTo>
                    <a:pt x="81" y="136"/>
                    <a:pt x="81" y="136"/>
                    <a:pt x="81" y="136"/>
                  </a:cubicBezTo>
                  <a:cubicBezTo>
                    <a:pt x="81" y="136"/>
                    <a:pt x="82" y="136"/>
                    <a:pt x="82" y="136"/>
                  </a:cubicBezTo>
                  <a:cubicBezTo>
                    <a:pt x="82" y="136"/>
                    <a:pt x="82" y="136"/>
                    <a:pt x="83" y="136"/>
                  </a:cubicBezTo>
                  <a:cubicBezTo>
                    <a:pt x="83" y="136"/>
                    <a:pt x="84" y="136"/>
                    <a:pt x="84" y="136"/>
                  </a:cubicBezTo>
                  <a:cubicBezTo>
                    <a:pt x="84" y="136"/>
                    <a:pt x="84" y="136"/>
                    <a:pt x="84" y="136"/>
                  </a:cubicBezTo>
                  <a:cubicBezTo>
                    <a:pt x="84" y="136"/>
                    <a:pt x="84" y="136"/>
                    <a:pt x="84" y="136"/>
                  </a:cubicBezTo>
                  <a:cubicBezTo>
                    <a:pt x="171" y="136"/>
                    <a:pt x="171" y="136"/>
                    <a:pt x="171" y="136"/>
                  </a:cubicBezTo>
                  <a:cubicBezTo>
                    <a:pt x="179" y="136"/>
                    <a:pt x="185" y="130"/>
                    <a:pt x="185" y="122"/>
                  </a:cubicBezTo>
                  <a:cubicBezTo>
                    <a:pt x="185" y="114"/>
                    <a:pt x="179" y="108"/>
                    <a:pt x="171" y="108"/>
                  </a:cubicBezTo>
                  <a:close/>
                  <a:moveTo>
                    <a:pt x="171" y="108"/>
                  </a:moveTo>
                  <a:cubicBezTo>
                    <a:pt x="171" y="108"/>
                    <a:pt x="171" y="108"/>
                    <a:pt x="171" y="1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2">
                    <a:lumMod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pic>
        <p:nvPicPr>
          <p:cNvPr id="15" name="图片 14">
            <a:extLst>
              <a:ext uri="{FF2B5EF4-FFF2-40B4-BE49-F238E27FC236}">
                <a16:creationId xmlns:a16="http://schemas.microsoft.com/office/drawing/2014/main" id="{05744AAE-D38A-9245-9E47-36E547C8AB3E}"/>
              </a:ext>
            </a:extLst>
          </p:cNvPr>
          <p:cNvPicPr>
            <a:picLocks noChangeAspect="1"/>
          </p:cNvPicPr>
          <p:nvPr/>
        </p:nvPicPr>
        <p:blipFill>
          <a:blip r:embed="rId3"/>
          <a:stretch>
            <a:fillRect/>
          </a:stretch>
        </p:blipFill>
        <p:spPr>
          <a:xfrm>
            <a:off x="6245678" y="2832962"/>
            <a:ext cx="4954102" cy="3264074"/>
          </a:xfrm>
          <a:prstGeom prst="rect">
            <a:avLst/>
          </a:prstGeom>
          <a:ln w="28575">
            <a:solidFill>
              <a:schemeClr val="accent1"/>
            </a:solidFill>
          </a:ln>
        </p:spPr>
      </p:pic>
    </p:spTree>
    <p:extLst>
      <p:ext uri="{BB962C8B-B14F-4D97-AF65-F5344CB8AC3E}">
        <p14:creationId xmlns:p14="http://schemas.microsoft.com/office/powerpoint/2010/main" val="154238521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DE1A54F-8AB5-3681-2EF4-AA719D82816D}"/>
              </a:ext>
            </a:extLst>
          </p:cNvPr>
          <p:cNvGrpSpPr/>
          <p:nvPr/>
        </p:nvGrpSpPr>
        <p:grpSpPr>
          <a:xfrm>
            <a:off x="-638590" y="3912492"/>
            <a:ext cx="13040949" cy="5375176"/>
            <a:chOff x="-663962" y="3408136"/>
            <a:chExt cx="13040949" cy="5375176"/>
          </a:xfrm>
        </p:grpSpPr>
        <p:sp>
          <p:nvSpPr>
            <p:cNvPr id="5" name="任意多边形: 形状 4">
              <a:extLst>
                <a:ext uri="{FF2B5EF4-FFF2-40B4-BE49-F238E27FC236}">
                  <a16:creationId xmlns:a16="http://schemas.microsoft.com/office/drawing/2014/main" id="{1AC23C12-1547-8C89-DBC2-C46B2D4F363E}"/>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1AF86737-2F35-F193-CDDF-32CD7BC84E70}"/>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6FBB0388-EDB5-93D0-9498-4F8ED8DAEF87}"/>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59" name="文本框 58">
            <a:extLst>
              <a:ext uri="{FF2B5EF4-FFF2-40B4-BE49-F238E27FC236}">
                <a16:creationId xmlns:a16="http://schemas.microsoft.com/office/drawing/2014/main" id="{FC2C68A0-895F-041A-50B0-329B54137308}"/>
              </a:ext>
            </a:extLst>
          </p:cNvPr>
          <p:cNvSpPr txBox="1"/>
          <p:nvPr/>
        </p:nvSpPr>
        <p:spPr>
          <a:xfrm>
            <a:off x="1265832" y="2079748"/>
            <a:ext cx="9686838" cy="1323439"/>
          </a:xfrm>
          <a:prstGeom prst="rect">
            <a:avLst/>
          </a:prstGeom>
          <a:noFill/>
        </p:spPr>
        <p:txBody>
          <a:bodyPr wrap="square" rtlCol="0">
            <a:spAutoFit/>
          </a:bodyPr>
          <a:lstStyle/>
          <a:p>
            <a:pPr algn="ctr"/>
            <a:r>
              <a:rPr lang="zh-CN" altLang="en-US" sz="8000" spc="600">
                <a:solidFill>
                  <a:schemeClr val="tx1">
                    <a:lumMod val="75000"/>
                    <a:lumOff val="25000"/>
                  </a:schemeClr>
                </a:solidFill>
                <a:latin typeface="+mj-ea"/>
                <a:ea typeface="+mj-ea"/>
                <a:cs typeface="+mn-ea"/>
                <a:sym typeface="+mn-lt"/>
              </a:rPr>
              <a:t>演示完毕 感谢聆听</a:t>
            </a:r>
            <a:endParaRPr lang="zh-CN" altLang="en-US" sz="8000" spc="600" dirty="0">
              <a:solidFill>
                <a:schemeClr val="tx1">
                  <a:lumMod val="75000"/>
                  <a:lumOff val="25000"/>
                </a:schemeClr>
              </a:solidFill>
              <a:latin typeface="+mj-ea"/>
              <a:ea typeface="+mj-ea"/>
              <a:cs typeface="+mn-ea"/>
              <a:sym typeface="+mn-lt"/>
            </a:endParaRPr>
          </a:p>
        </p:txBody>
      </p:sp>
      <p:sp>
        <p:nvSpPr>
          <p:cNvPr id="64" name="文本框 63"/>
          <p:cNvSpPr txBox="1"/>
          <p:nvPr/>
        </p:nvSpPr>
        <p:spPr>
          <a:xfrm>
            <a:off x="2782303" y="3675191"/>
            <a:ext cx="6627395" cy="584775"/>
          </a:xfrm>
          <a:prstGeom prst="rect">
            <a:avLst/>
          </a:prstGeom>
          <a:noFill/>
        </p:spPr>
        <p:txBody>
          <a:bodyPr wrap="square" rtlCol="0">
            <a:spAutoFit/>
          </a:bodyPr>
          <a:lstStyle/>
          <a:p>
            <a:pPr algn="ctr"/>
            <a:r>
              <a:rPr lang="en-US" altLang="zh-CN" sz="3200" spc="600">
                <a:solidFill>
                  <a:schemeClr val="tx1">
                    <a:lumMod val="75000"/>
                    <a:lumOff val="25000"/>
                  </a:schemeClr>
                </a:solidFill>
                <a:latin typeface="+mn-ea"/>
                <a:cs typeface="+mn-ea"/>
                <a:sym typeface="+mn-lt"/>
              </a:rPr>
              <a:t>—·</a:t>
            </a:r>
            <a:r>
              <a:rPr lang="zh-CN" altLang="en-US" sz="3200" spc="600">
                <a:solidFill>
                  <a:schemeClr val="tx1">
                    <a:lumMod val="75000"/>
                    <a:lumOff val="25000"/>
                  </a:schemeClr>
                </a:solidFill>
                <a:latin typeface="+mn-ea"/>
                <a:cs typeface="+mn-ea"/>
                <a:sym typeface="+mn-lt"/>
              </a:rPr>
              <a:t>新北区新华实验小学</a:t>
            </a:r>
            <a:r>
              <a:rPr lang="en-US" altLang="zh-CN" sz="3200" spc="600">
                <a:solidFill>
                  <a:schemeClr val="tx1">
                    <a:lumMod val="75000"/>
                    <a:lumOff val="25000"/>
                  </a:schemeClr>
                </a:solidFill>
                <a:latin typeface="+mn-ea"/>
                <a:cs typeface="+mn-ea"/>
                <a:sym typeface="+mn-lt"/>
              </a:rPr>
              <a:t>·—</a:t>
            </a:r>
            <a:endParaRPr lang="zh-CN" altLang="en-US" sz="3200" spc="600" dirty="0">
              <a:solidFill>
                <a:schemeClr val="tx1">
                  <a:lumMod val="75000"/>
                  <a:lumOff val="25000"/>
                </a:schemeClr>
              </a:solidFill>
              <a:latin typeface="+mn-ea"/>
              <a:cs typeface="+mn-ea"/>
              <a:sym typeface="+mn-lt"/>
            </a:endParaRPr>
          </a:p>
        </p:txBody>
      </p:sp>
      <p:grpSp>
        <p:nvGrpSpPr>
          <p:cNvPr id="17" name="组合 16">
            <a:extLst>
              <a:ext uri="{FF2B5EF4-FFF2-40B4-BE49-F238E27FC236}">
                <a16:creationId xmlns:a16="http://schemas.microsoft.com/office/drawing/2014/main" id="{E8E900EE-2D30-74AB-F5D6-58DFD4F9D88B}"/>
              </a:ext>
            </a:extLst>
          </p:cNvPr>
          <p:cNvGrpSpPr/>
          <p:nvPr/>
        </p:nvGrpSpPr>
        <p:grpSpPr>
          <a:xfrm flipH="1" flipV="1">
            <a:off x="-195875" y="-2377729"/>
            <a:ext cx="13040949" cy="5375176"/>
            <a:chOff x="-663962" y="3408136"/>
            <a:chExt cx="13040949" cy="5375176"/>
          </a:xfrm>
        </p:grpSpPr>
        <p:sp>
          <p:nvSpPr>
            <p:cNvPr id="18" name="任意多边形: 形状 17">
              <a:extLst>
                <a:ext uri="{FF2B5EF4-FFF2-40B4-BE49-F238E27FC236}">
                  <a16:creationId xmlns:a16="http://schemas.microsoft.com/office/drawing/2014/main" id="{6EB76CE9-D600-AA8D-3E35-ADBC816EBED6}"/>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CEBB20C4-2C2F-5C44-6E11-589D5ACEE6BE}"/>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a:extLst>
                <a:ext uri="{FF2B5EF4-FFF2-40B4-BE49-F238E27FC236}">
                  <a16:creationId xmlns:a16="http://schemas.microsoft.com/office/drawing/2014/main" id="{7AB66395-0315-C41B-0A8D-DD4E27BBE49E}"/>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57262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barn(outVertical)">
                                      <p:cBhvr>
                                        <p:cTn id="14" dur="500"/>
                                        <p:tgtEl>
                                          <p:spTgt spid="5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1A0D0ABA-EEA2-4583-CC82-5D37315BA02A}"/>
              </a:ext>
            </a:extLst>
          </p:cNvPr>
          <p:cNvGrpSpPr/>
          <p:nvPr/>
        </p:nvGrpSpPr>
        <p:grpSpPr>
          <a:xfrm rot="380922" flipH="1" flipV="1">
            <a:off x="-1362539" y="-3445971"/>
            <a:ext cx="14508672" cy="6230098"/>
            <a:chOff x="-663962" y="3408136"/>
            <a:chExt cx="13040949" cy="5375176"/>
          </a:xfrm>
        </p:grpSpPr>
        <p:sp>
          <p:nvSpPr>
            <p:cNvPr id="6" name="任意多边形: 形状 5">
              <a:extLst>
                <a:ext uri="{FF2B5EF4-FFF2-40B4-BE49-F238E27FC236}">
                  <a16:creationId xmlns:a16="http://schemas.microsoft.com/office/drawing/2014/main" id="{0087C8F8-B854-ED75-4155-EC84BAA4E359}"/>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38886548-438F-7A09-377F-088C6D5538A3}"/>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A9877037-0530-A80E-18F9-9CB55159924D}"/>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6828EEB4-4851-FE5C-1CBD-1902E732447D}"/>
              </a:ext>
            </a:extLst>
          </p:cNvPr>
          <p:cNvGrpSpPr/>
          <p:nvPr/>
        </p:nvGrpSpPr>
        <p:grpSpPr>
          <a:xfrm rot="380922">
            <a:off x="-982677" y="3921159"/>
            <a:ext cx="14508672" cy="6230098"/>
            <a:chOff x="-663962" y="3408136"/>
            <a:chExt cx="13040949" cy="5375176"/>
          </a:xfrm>
        </p:grpSpPr>
        <p:sp>
          <p:nvSpPr>
            <p:cNvPr id="12" name="任意多边形: 形状 11">
              <a:extLst>
                <a:ext uri="{FF2B5EF4-FFF2-40B4-BE49-F238E27FC236}">
                  <a16:creationId xmlns:a16="http://schemas.microsoft.com/office/drawing/2014/main" id="{55025C46-9239-3D3A-7253-83A20A5E1D5E}"/>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0921CFE4-F3E9-FAE2-08CF-AE59254A0FD0}"/>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441FF204-C6EF-B6E3-D9E3-71E925DC3117}"/>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文本框 8"/>
          <p:cNvSpPr txBox="1"/>
          <p:nvPr/>
        </p:nvSpPr>
        <p:spPr>
          <a:xfrm>
            <a:off x="1872395" y="3071796"/>
            <a:ext cx="8447211" cy="1015663"/>
          </a:xfrm>
          <a:prstGeom prst="rect">
            <a:avLst/>
          </a:prstGeom>
          <a:noFill/>
        </p:spPr>
        <p:txBody>
          <a:bodyPr wrap="square" rtlCol="0">
            <a:spAutoFit/>
          </a:bodyPr>
          <a:lstStyle>
            <a:defPPr>
              <a:defRPr lang="zh-CN"/>
            </a:defPPr>
            <a:lvl1pPr algn="ctr">
              <a:defRPr sz="9600" b="1" spc="600">
                <a:solidFill>
                  <a:schemeClr val="tx1">
                    <a:lumMod val="75000"/>
                    <a:lumOff val="25000"/>
                  </a:schemeClr>
                </a:solidFill>
                <a:latin typeface="汉仪文黑-85W" panose="00020600040101010101" pitchFamily="18" charset="-122"/>
                <a:ea typeface="汉仪文黑-85W" panose="00020600040101010101" pitchFamily="18" charset="-122"/>
                <a:cs typeface="+mn-ea"/>
              </a:defRPr>
            </a:lvl1pPr>
          </a:lstStyle>
          <a:p>
            <a:r>
              <a:rPr lang="zh-CN" altLang="en-US" sz="6000" b="0">
                <a:latin typeface="+mj-ea"/>
                <a:ea typeface="+mj-ea"/>
                <a:sym typeface="+mn-lt"/>
              </a:rPr>
              <a:t>校园安全工作指导意见</a:t>
            </a:r>
            <a:endParaRPr lang="zh-CN" altLang="en-US" sz="6000" b="0" dirty="0">
              <a:latin typeface="+mj-ea"/>
              <a:ea typeface="+mj-ea"/>
              <a:sym typeface="+mn-lt"/>
            </a:endParaRPr>
          </a:p>
        </p:txBody>
      </p:sp>
      <p:sp>
        <p:nvSpPr>
          <p:cNvPr id="16" name="TextBox 30">
            <a:extLst>
              <a:ext uri="{FF2B5EF4-FFF2-40B4-BE49-F238E27FC236}">
                <a16:creationId xmlns:a16="http://schemas.microsoft.com/office/drawing/2014/main" id="{BA8EA202-F87D-45AF-91DB-F2B3A7B8F57B}"/>
              </a:ext>
            </a:extLst>
          </p:cNvPr>
          <p:cNvSpPr txBox="1"/>
          <p:nvPr/>
        </p:nvSpPr>
        <p:spPr>
          <a:xfrm>
            <a:off x="4816767" y="2034292"/>
            <a:ext cx="2610887" cy="649188"/>
          </a:xfrm>
          <a:prstGeom prst="roundRect">
            <a:avLst>
              <a:gd name="adj" fmla="val 50000"/>
            </a:avLst>
          </a:prstGeom>
          <a:gradFill>
            <a:gsLst>
              <a:gs pos="18000">
                <a:schemeClr val="accent2">
                  <a:lumMod val="50000"/>
                </a:schemeClr>
              </a:gs>
              <a:gs pos="98165">
                <a:schemeClr val="accent2">
                  <a:lumMod val="75000"/>
                </a:schemeClr>
              </a:gs>
              <a:gs pos="71000">
                <a:schemeClr val="accent2">
                  <a:lumMod val="60000"/>
                  <a:lumOff val="40000"/>
                </a:schemeClr>
              </a:gs>
              <a:gs pos="45000">
                <a:schemeClr val="accent2"/>
              </a:gs>
            </a:gsLst>
            <a:lin ang="15000000" scaled="0"/>
          </a:gradFill>
          <a:ln>
            <a:noFill/>
          </a:ln>
        </p:spPr>
        <p:txBody>
          <a:bodyPr wrap="square" rtlCol="0" anchor="ctr">
            <a:spAutoFit/>
          </a:bodyPr>
          <a:lstStyle>
            <a:defPPr>
              <a:defRPr lang="zh-CN"/>
            </a:defPPr>
            <a:lvl1pPr algn="ctr">
              <a:defRPr spc="600">
                <a:solidFill>
                  <a:schemeClr val="bg1"/>
                </a:solidFill>
                <a:latin typeface="思源黑体 CN Regular" panose="020B0500000000000000" pitchFamily="34" charset="-122"/>
                <a:ea typeface="思源黑体 CN Regular" panose="020B0500000000000000" pitchFamily="34" charset="-122"/>
                <a:cs typeface="+mn-ea"/>
              </a:defRPr>
            </a:lvl1pPr>
          </a:lstStyle>
          <a:p>
            <a:r>
              <a:rPr lang="en-US" altLang="zh-CN" sz="2400" dirty="0">
                <a:latin typeface="+mj-ea"/>
                <a:ea typeface="+mj-ea"/>
              </a:rPr>
              <a:t>PART 01</a:t>
            </a:r>
            <a:endParaRPr lang="zh-CN" altLang="en-US" sz="2400" dirty="0">
              <a:latin typeface="+mj-ea"/>
              <a:ea typeface="+mj-ea"/>
            </a:endParaRPr>
          </a:p>
        </p:txBody>
      </p:sp>
      <p:grpSp>
        <p:nvGrpSpPr>
          <p:cNvPr id="4" name="组合 3">
            <a:extLst>
              <a:ext uri="{FF2B5EF4-FFF2-40B4-BE49-F238E27FC236}">
                <a16:creationId xmlns:a16="http://schemas.microsoft.com/office/drawing/2014/main" id="{AB80EF28-9255-2255-43D1-125867D7F791}"/>
              </a:ext>
            </a:extLst>
          </p:cNvPr>
          <p:cNvGrpSpPr/>
          <p:nvPr/>
        </p:nvGrpSpPr>
        <p:grpSpPr>
          <a:xfrm rot="5400000" flipH="1">
            <a:off x="11005385" y="5686062"/>
            <a:ext cx="205036" cy="943667"/>
            <a:chOff x="1724433" y="1612606"/>
            <a:chExt cx="241950" cy="1113561"/>
          </a:xfrm>
          <a:solidFill>
            <a:schemeClr val="accent2"/>
          </a:solidFill>
        </p:grpSpPr>
        <p:grpSp>
          <p:nvGrpSpPr>
            <p:cNvPr id="18" name="组合 17">
              <a:extLst>
                <a:ext uri="{FF2B5EF4-FFF2-40B4-BE49-F238E27FC236}">
                  <a16:creationId xmlns:a16="http://schemas.microsoft.com/office/drawing/2014/main" id="{5A55AA5D-B8EB-C137-BC85-EE298E2D9B8F}"/>
                </a:ext>
              </a:extLst>
            </p:cNvPr>
            <p:cNvGrpSpPr/>
            <p:nvPr/>
          </p:nvGrpSpPr>
          <p:grpSpPr>
            <a:xfrm>
              <a:off x="1898681" y="1612606"/>
              <a:ext cx="67702" cy="1113561"/>
              <a:chOff x="2041334" y="1597820"/>
              <a:chExt cx="67702" cy="1113561"/>
            </a:xfrm>
            <a:grpFill/>
          </p:grpSpPr>
          <p:sp>
            <p:nvSpPr>
              <p:cNvPr id="30" name="椭圆 29">
                <a:extLst>
                  <a:ext uri="{FF2B5EF4-FFF2-40B4-BE49-F238E27FC236}">
                    <a16:creationId xmlns:a16="http://schemas.microsoft.com/office/drawing/2014/main" id="{2131AD33-60B5-1DA2-116D-9636872A0407}"/>
                  </a:ext>
                </a:extLst>
              </p:cNvPr>
              <p:cNvSpPr/>
              <p:nvPr/>
            </p:nvSpPr>
            <p:spPr>
              <a:xfrm>
                <a:off x="2041334" y="159782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14480ACE-6677-89E7-8C0A-8269C50FE2D3}"/>
                  </a:ext>
                </a:extLst>
              </p:cNvPr>
              <p:cNvSpPr/>
              <p:nvPr/>
            </p:nvSpPr>
            <p:spPr>
              <a:xfrm>
                <a:off x="2041334" y="174722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57CDDCE7-F257-DBF1-2A0A-C6F1AE009320}"/>
                  </a:ext>
                </a:extLst>
              </p:cNvPr>
              <p:cNvSpPr/>
              <p:nvPr/>
            </p:nvSpPr>
            <p:spPr>
              <a:xfrm>
                <a:off x="2041334" y="1896636"/>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15B32A21-26A3-1348-2223-0C396FBCBC0E}"/>
                  </a:ext>
                </a:extLst>
              </p:cNvPr>
              <p:cNvSpPr/>
              <p:nvPr/>
            </p:nvSpPr>
            <p:spPr>
              <a:xfrm>
                <a:off x="2041334" y="2046044"/>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09229D3-3D61-AFE7-6A05-817F1BD820F8}"/>
                  </a:ext>
                </a:extLst>
              </p:cNvPr>
              <p:cNvSpPr/>
              <p:nvPr/>
            </p:nvSpPr>
            <p:spPr>
              <a:xfrm>
                <a:off x="2041334" y="2195452"/>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1644107D-64DD-2311-3D57-B581F0183271}"/>
                  </a:ext>
                </a:extLst>
              </p:cNvPr>
              <p:cNvSpPr/>
              <p:nvPr/>
            </p:nvSpPr>
            <p:spPr>
              <a:xfrm>
                <a:off x="2041334" y="234486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F8EC7937-B52F-DFE8-3C96-8B9619843D62}"/>
                  </a:ext>
                </a:extLst>
              </p:cNvPr>
              <p:cNvSpPr/>
              <p:nvPr/>
            </p:nvSpPr>
            <p:spPr>
              <a:xfrm>
                <a:off x="2041334" y="249426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5476D3DB-4B31-B11F-B60A-8F416CC3F7B1}"/>
                  </a:ext>
                </a:extLst>
              </p:cNvPr>
              <p:cNvSpPr/>
              <p:nvPr/>
            </p:nvSpPr>
            <p:spPr>
              <a:xfrm>
                <a:off x="2041334" y="2643679"/>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ADBC091B-7EE8-FADD-0165-60CCC41B7682}"/>
                </a:ext>
              </a:extLst>
            </p:cNvPr>
            <p:cNvGrpSpPr/>
            <p:nvPr/>
          </p:nvGrpSpPr>
          <p:grpSpPr>
            <a:xfrm>
              <a:off x="1724433" y="1612606"/>
              <a:ext cx="67702" cy="1113561"/>
              <a:chOff x="2041334" y="1597820"/>
              <a:chExt cx="67702" cy="1113561"/>
            </a:xfrm>
            <a:grpFill/>
          </p:grpSpPr>
          <p:sp>
            <p:nvSpPr>
              <p:cNvPr id="22" name="椭圆 21">
                <a:extLst>
                  <a:ext uri="{FF2B5EF4-FFF2-40B4-BE49-F238E27FC236}">
                    <a16:creationId xmlns:a16="http://schemas.microsoft.com/office/drawing/2014/main" id="{3969344E-A654-B579-536C-9038A84363DB}"/>
                  </a:ext>
                </a:extLst>
              </p:cNvPr>
              <p:cNvSpPr/>
              <p:nvPr/>
            </p:nvSpPr>
            <p:spPr>
              <a:xfrm>
                <a:off x="2041334" y="159782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6A418518-EFC5-0615-87E3-C20563762CEC}"/>
                  </a:ext>
                </a:extLst>
              </p:cNvPr>
              <p:cNvSpPr/>
              <p:nvPr/>
            </p:nvSpPr>
            <p:spPr>
              <a:xfrm>
                <a:off x="2041334" y="174722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1D93C923-C3B8-7BCB-D724-320B52D9EF6F}"/>
                  </a:ext>
                </a:extLst>
              </p:cNvPr>
              <p:cNvSpPr/>
              <p:nvPr/>
            </p:nvSpPr>
            <p:spPr>
              <a:xfrm>
                <a:off x="2041334" y="1896636"/>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0D42086-7C58-FBBC-025C-DBE5F67A7C90}"/>
                  </a:ext>
                </a:extLst>
              </p:cNvPr>
              <p:cNvSpPr/>
              <p:nvPr/>
            </p:nvSpPr>
            <p:spPr>
              <a:xfrm>
                <a:off x="2041334" y="2046044"/>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F1CF30F1-2F9C-C28A-B8EB-84CD3A584D22}"/>
                  </a:ext>
                </a:extLst>
              </p:cNvPr>
              <p:cNvSpPr/>
              <p:nvPr/>
            </p:nvSpPr>
            <p:spPr>
              <a:xfrm>
                <a:off x="2041334" y="2195452"/>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0AFD36A3-E1AB-01D9-7EDA-54A70307C108}"/>
                  </a:ext>
                </a:extLst>
              </p:cNvPr>
              <p:cNvSpPr/>
              <p:nvPr/>
            </p:nvSpPr>
            <p:spPr>
              <a:xfrm>
                <a:off x="2041334" y="234486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080D1F9-9D5E-A936-8876-410FD8BEEBCE}"/>
                  </a:ext>
                </a:extLst>
              </p:cNvPr>
              <p:cNvSpPr/>
              <p:nvPr/>
            </p:nvSpPr>
            <p:spPr>
              <a:xfrm>
                <a:off x="2041334" y="249426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B57D02B6-DD64-9502-AC56-97D983053867}"/>
                  </a:ext>
                </a:extLst>
              </p:cNvPr>
              <p:cNvSpPr/>
              <p:nvPr/>
            </p:nvSpPr>
            <p:spPr>
              <a:xfrm>
                <a:off x="2041334" y="2643679"/>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388411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41" presetClass="entr" presetSubtype="0" fill="hold" grpId="0" nodeType="withEffect">
                                  <p:stCondLst>
                                    <p:cond delay="50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130C64D9-1D8D-B94E-8E1D-206D39225760}"/>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安全工作指导意见</a:t>
            </a:r>
            <a:endParaRPr lang="zh-CN" altLang="en-US" sz="3200" dirty="0">
              <a:solidFill>
                <a:schemeClr val="accent1"/>
              </a:solidFill>
              <a:latin typeface="+mj-ea"/>
              <a:ea typeface="+mj-ea"/>
              <a:cs typeface="+mn-ea"/>
              <a:sym typeface="+mn-lt"/>
            </a:endParaRPr>
          </a:p>
        </p:txBody>
      </p:sp>
      <p:grpSp>
        <p:nvGrpSpPr>
          <p:cNvPr id="2" name="组合 1">
            <a:extLst>
              <a:ext uri="{FF2B5EF4-FFF2-40B4-BE49-F238E27FC236}">
                <a16:creationId xmlns:a16="http://schemas.microsoft.com/office/drawing/2014/main" id="{86D1D29B-1612-1BAB-CABA-B4D76806D733}"/>
              </a:ext>
            </a:extLst>
          </p:cNvPr>
          <p:cNvGrpSpPr/>
          <p:nvPr/>
        </p:nvGrpSpPr>
        <p:grpSpPr>
          <a:xfrm>
            <a:off x="690245" y="2899046"/>
            <a:ext cx="10811510" cy="2268039"/>
            <a:chOff x="1089" y="7387"/>
            <a:chExt cx="17026" cy="2025"/>
          </a:xfrm>
        </p:grpSpPr>
        <p:sp>
          <p:nvSpPr>
            <p:cNvPr id="3" name="矩形 2">
              <a:extLst>
                <a:ext uri="{FF2B5EF4-FFF2-40B4-BE49-F238E27FC236}">
                  <a16:creationId xmlns:a16="http://schemas.microsoft.com/office/drawing/2014/main" id="{D7FE59AC-02D1-B26C-F734-9AF622F35D00}"/>
                </a:ext>
              </a:extLst>
            </p:cNvPr>
            <p:cNvSpPr/>
            <p:nvPr/>
          </p:nvSpPr>
          <p:spPr>
            <a:xfrm>
              <a:off x="1616" y="7387"/>
              <a:ext cx="16499" cy="2025"/>
            </a:xfrm>
            <a:prstGeom prst="rect">
              <a:avLst/>
            </a:prstGeom>
            <a:solidFill>
              <a:schemeClr val="bg1"/>
            </a:solidFill>
            <a:ln>
              <a:noFill/>
            </a:ln>
            <a:effectLst>
              <a:outerShdw blurRad="127000" dist="1270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360045" tIns="45720" rIns="7200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endParaRPr>
                <a:sym typeface="+mn-ea"/>
              </a:endParaRPr>
            </a:p>
          </p:txBody>
        </p:sp>
        <p:sp>
          <p:nvSpPr>
            <p:cNvPr id="4" name="五边形 13">
              <a:extLst>
                <a:ext uri="{FF2B5EF4-FFF2-40B4-BE49-F238E27FC236}">
                  <a16:creationId xmlns:a16="http://schemas.microsoft.com/office/drawing/2014/main" id="{163361E3-9648-51A4-70B4-5F1FDACC4498}"/>
                </a:ext>
              </a:extLst>
            </p:cNvPr>
            <p:cNvSpPr/>
            <p:nvPr/>
          </p:nvSpPr>
          <p:spPr>
            <a:xfrm>
              <a:off x="1391" y="7387"/>
              <a:ext cx="3090" cy="2025"/>
            </a:xfrm>
            <a:prstGeom prst="homePlate">
              <a:avLst>
                <a:gd name="adj" fmla="val 33679"/>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algn="l">
                <a:buClrTx/>
                <a:buSzTx/>
                <a:buFontTx/>
              </a:pPr>
              <a:endParaRPr lang="en-US" altLang="zh-CN" sz="1200">
                <a:latin typeface="江城圆体 400W" panose="020B0500000000000000" pitchFamily="34" charset="-122"/>
                <a:ea typeface="江城圆体 400W" panose="020B0500000000000000" pitchFamily="34" charset="-122"/>
                <a:sym typeface="+mn-ea"/>
              </a:endParaRPr>
            </a:p>
          </p:txBody>
        </p:sp>
        <p:sp>
          <p:nvSpPr>
            <p:cNvPr id="5" name="五边形 6">
              <a:extLst>
                <a:ext uri="{FF2B5EF4-FFF2-40B4-BE49-F238E27FC236}">
                  <a16:creationId xmlns:a16="http://schemas.microsoft.com/office/drawing/2014/main" id="{7160EF06-AE55-FCC4-E524-9A3C63C5F513}"/>
                </a:ext>
              </a:extLst>
            </p:cNvPr>
            <p:cNvSpPr/>
            <p:nvPr/>
          </p:nvSpPr>
          <p:spPr>
            <a:xfrm>
              <a:off x="1089" y="7387"/>
              <a:ext cx="3090" cy="2025"/>
            </a:xfrm>
            <a:prstGeom prst="homePlate">
              <a:avLst>
                <a:gd name="adj" fmla="val 33679"/>
              </a:avLst>
            </a:prstGeom>
            <a:gradFill>
              <a:gsLst>
                <a:gs pos="16000">
                  <a:schemeClr val="accent1"/>
                </a:gs>
                <a:gs pos="62000">
                  <a:schemeClr val="accent1"/>
                </a:gs>
              </a:gsLst>
              <a:lin ang="10800000" scaled="0"/>
            </a:gradFill>
            <a:ln>
              <a:noFill/>
            </a:ln>
            <a:effectLst>
              <a:outerShdw blurRad="127000" dist="127000" dir="2700000" algn="tl" rotWithShape="0">
                <a:srgbClr val="68B7D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90" lvl="0" algn="l">
                <a:buClrTx/>
                <a:buSzTx/>
                <a:buFontTx/>
              </a:pPr>
              <a:endParaRPr lang="en-US" altLang="zh-CN" sz="1200">
                <a:latin typeface="江城圆体 400W" panose="020B0500000000000000" pitchFamily="34" charset="-122"/>
                <a:ea typeface="江城圆体 400W" panose="020B0500000000000000" pitchFamily="34" charset="-122"/>
                <a:sym typeface="+mn-ea"/>
              </a:endParaRPr>
            </a:p>
          </p:txBody>
        </p:sp>
      </p:grpSp>
      <p:sp>
        <p:nvSpPr>
          <p:cNvPr id="7" name="文本框 6">
            <a:extLst>
              <a:ext uri="{FF2B5EF4-FFF2-40B4-BE49-F238E27FC236}">
                <a16:creationId xmlns:a16="http://schemas.microsoft.com/office/drawing/2014/main" id="{5F0CE734-60B8-677B-469B-814A36AC54F0}"/>
              </a:ext>
            </a:extLst>
          </p:cNvPr>
          <p:cNvSpPr txBox="1"/>
          <p:nvPr>
            <p:custDataLst>
              <p:tags r:id="rId1"/>
            </p:custDataLst>
          </p:nvPr>
        </p:nvSpPr>
        <p:spPr>
          <a:xfrm>
            <a:off x="690245" y="3556011"/>
            <a:ext cx="1780222" cy="954107"/>
          </a:xfrm>
          <a:prstGeom prst="rect">
            <a:avLst/>
          </a:prstGeom>
          <a:noFill/>
        </p:spPr>
        <p:txBody>
          <a:bodyPr wrap="square" rtlCol="0" anchor="t">
            <a:spAutoFit/>
          </a:bodyPr>
          <a:lstStyle/>
          <a:p>
            <a:pPr marL="0" lvl="1" algn="ctr">
              <a:buClrTx/>
              <a:buSzTx/>
              <a:buFontTx/>
            </a:pPr>
            <a:r>
              <a:rPr lang="zh-CN" altLang="en-US" sz="2800">
                <a:solidFill>
                  <a:schemeClr val="bg1"/>
                </a:solidFill>
                <a:latin typeface="+mj-ea"/>
                <a:ea typeface="+mj-ea"/>
                <a:cs typeface="思源宋体 CN Heavy" panose="02020900000000000000" charset="-122"/>
                <a:sym typeface="+mn-ea"/>
              </a:rPr>
              <a:t>安全工作指导意见</a:t>
            </a:r>
          </a:p>
        </p:txBody>
      </p:sp>
      <p:sp>
        <p:nvSpPr>
          <p:cNvPr id="16" name="文本框 15">
            <a:extLst>
              <a:ext uri="{FF2B5EF4-FFF2-40B4-BE49-F238E27FC236}">
                <a16:creationId xmlns:a16="http://schemas.microsoft.com/office/drawing/2014/main" id="{583D74BD-6031-3C5D-B1E7-40E782B9A41F}"/>
              </a:ext>
            </a:extLst>
          </p:cNvPr>
          <p:cNvSpPr txBox="1"/>
          <p:nvPr/>
        </p:nvSpPr>
        <p:spPr>
          <a:xfrm>
            <a:off x="3300387" y="2909749"/>
            <a:ext cx="6094520" cy="1859740"/>
          </a:xfrm>
          <a:prstGeom prst="rect">
            <a:avLst/>
          </a:prstGeom>
          <a:noFill/>
        </p:spPr>
        <p:txBody>
          <a:bodyPr wrap="square">
            <a:spAutoFit/>
          </a:bodyPr>
          <a:lstStyle/>
          <a:p>
            <a:pPr>
              <a:lnSpc>
                <a:spcPct val="200000"/>
              </a:lnSpc>
            </a:pPr>
            <a:r>
              <a:rPr lang="zh-CN" altLang="en-US" sz="2000"/>
              <a:t>为进一步从严从细从实做好</a:t>
            </a:r>
            <a:r>
              <a:rPr lang="en-US" altLang="zh-CN" sz="2000"/>
              <a:t>2023</a:t>
            </a:r>
            <a:r>
              <a:rPr lang="zh-CN" altLang="en-US" sz="2000"/>
              <a:t>年秋学期校园安全工作，确保师生生命安全，根据上级文件和会议精神，整理出了新华实验小学校园安全重点任务：</a:t>
            </a:r>
          </a:p>
        </p:txBody>
      </p:sp>
    </p:spTree>
    <p:extLst>
      <p:ext uri="{BB962C8B-B14F-4D97-AF65-F5344CB8AC3E}">
        <p14:creationId xmlns:p14="http://schemas.microsoft.com/office/powerpoint/2010/main" val="263822085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1A0D0ABA-EEA2-4583-CC82-5D37315BA02A}"/>
              </a:ext>
            </a:extLst>
          </p:cNvPr>
          <p:cNvGrpSpPr/>
          <p:nvPr/>
        </p:nvGrpSpPr>
        <p:grpSpPr>
          <a:xfrm rot="380922" flipH="1" flipV="1">
            <a:off x="-1362539" y="-3445971"/>
            <a:ext cx="14508672" cy="6230098"/>
            <a:chOff x="-663962" y="3408136"/>
            <a:chExt cx="13040949" cy="5375176"/>
          </a:xfrm>
        </p:grpSpPr>
        <p:sp>
          <p:nvSpPr>
            <p:cNvPr id="6" name="任意多边形: 形状 5">
              <a:extLst>
                <a:ext uri="{FF2B5EF4-FFF2-40B4-BE49-F238E27FC236}">
                  <a16:creationId xmlns:a16="http://schemas.microsoft.com/office/drawing/2014/main" id="{0087C8F8-B854-ED75-4155-EC84BAA4E359}"/>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38886548-438F-7A09-377F-088C6D5538A3}"/>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A9877037-0530-A80E-18F9-9CB55159924D}"/>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6828EEB4-4851-FE5C-1CBD-1902E732447D}"/>
              </a:ext>
            </a:extLst>
          </p:cNvPr>
          <p:cNvGrpSpPr/>
          <p:nvPr/>
        </p:nvGrpSpPr>
        <p:grpSpPr>
          <a:xfrm rot="380922">
            <a:off x="-982677" y="3921159"/>
            <a:ext cx="14508672" cy="6230098"/>
            <a:chOff x="-663962" y="3408136"/>
            <a:chExt cx="13040949" cy="5375176"/>
          </a:xfrm>
        </p:grpSpPr>
        <p:sp>
          <p:nvSpPr>
            <p:cNvPr id="12" name="任意多边形: 形状 11">
              <a:extLst>
                <a:ext uri="{FF2B5EF4-FFF2-40B4-BE49-F238E27FC236}">
                  <a16:creationId xmlns:a16="http://schemas.microsoft.com/office/drawing/2014/main" id="{55025C46-9239-3D3A-7253-83A20A5E1D5E}"/>
                </a:ext>
              </a:extLst>
            </p:cNvPr>
            <p:cNvSpPr/>
            <p:nvPr/>
          </p:nvSpPr>
          <p:spPr>
            <a:xfrm rot="902682">
              <a:off x="-492481" y="3408136"/>
              <a:ext cx="12697990"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52000">
                  <a:schemeClr val="accent2">
                    <a:lumMod val="50000"/>
                  </a:schemeClr>
                </a:gs>
                <a:gs pos="71000">
                  <a:schemeClr val="accent2">
                    <a:lumMod val="60000"/>
                    <a:lumOff val="40000"/>
                  </a:schemeClr>
                </a:gs>
                <a:gs pos="88000">
                  <a:schemeClr val="accent2">
                    <a:lumMod val="20000"/>
                    <a:lumOff val="80000"/>
                  </a:schemeClr>
                </a:gs>
                <a:gs pos="2300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0921CFE4-F3E9-FAE2-08CF-AE59254A0FD0}"/>
                </a:ext>
              </a:extLst>
            </p:cNvPr>
            <p:cNvSpPr/>
            <p:nvPr/>
          </p:nvSpPr>
          <p:spPr>
            <a:xfrm rot="782682">
              <a:off x="-495310" y="3629831"/>
              <a:ext cx="12864001" cy="5153481"/>
            </a:xfrm>
            <a:custGeom>
              <a:avLst/>
              <a:gdLst>
                <a:gd name="connsiteX0" fmla="*/ 0 w 12385787"/>
                <a:gd name="connsiteY0" fmla="*/ 1333271 h 3484823"/>
                <a:gd name="connsiteX1" fmla="*/ 68141 w 12385787"/>
                <a:gd name="connsiteY1" fmla="*/ 1350814 h 3484823"/>
                <a:gd name="connsiteX2" fmla="*/ 4313292 w 12385787"/>
                <a:gd name="connsiteY2" fmla="*/ 1840007 h 3484823"/>
                <a:gd name="connsiteX3" fmla="*/ 11700416 w 12385787"/>
                <a:gd name="connsiteY3" fmla="*/ 238399 h 3484823"/>
                <a:gd name="connsiteX4" fmla="*/ 12165012 w 12385787"/>
                <a:gd name="connsiteY4" fmla="*/ 0 h 3484823"/>
                <a:gd name="connsiteX5" fmla="*/ 12385787 w 12385787"/>
                <a:gd name="connsiteY5" fmla="*/ 1113347 h 3484823"/>
                <a:gd name="connsiteX6" fmla="*/ 426649 w 12385787"/>
                <a:gd name="connsiteY6" fmla="*/ 3484823 h 3484823"/>
                <a:gd name="connsiteX7" fmla="*/ 0 w 12385787"/>
                <a:gd name="connsiteY7" fmla="*/ 1333271 h 3484823"/>
                <a:gd name="connsiteX0" fmla="*/ 0 w 12414965"/>
                <a:gd name="connsiteY0" fmla="*/ 1333271 h 3484823"/>
                <a:gd name="connsiteX1" fmla="*/ 68141 w 12414965"/>
                <a:gd name="connsiteY1" fmla="*/ 1350814 h 3484823"/>
                <a:gd name="connsiteX2" fmla="*/ 4313292 w 12414965"/>
                <a:gd name="connsiteY2" fmla="*/ 1840007 h 3484823"/>
                <a:gd name="connsiteX3" fmla="*/ 11700416 w 12414965"/>
                <a:gd name="connsiteY3" fmla="*/ 238399 h 3484823"/>
                <a:gd name="connsiteX4" fmla="*/ 12165012 w 12414965"/>
                <a:gd name="connsiteY4" fmla="*/ 0 h 3484823"/>
                <a:gd name="connsiteX5" fmla="*/ 12414965 w 12414965"/>
                <a:gd name="connsiteY5" fmla="*/ 1214432 h 3484823"/>
                <a:gd name="connsiteX6" fmla="*/ 426649 w 12414965"/>
                <a:gd name="connsiteY6" fmla="*/ 3484823 h 3484823"/>
                <a:gd name="connsiteX7" fmla="*/ 0 w 12414965"/>
                <a:gd name="connsiteY7" fmla="*/ 1333271 h 3484823"/>
                <a:gd name="connsiteX0" fmla="*/ 0 w 12498330"/>
                <a:gd name="connsiteY0" fmla="*/ 1333271 h 3484823"/>
                <a:gd name="connsiteX1" fmla="*/ 68141 w 12498330"/>
                <a:gd name="connsiteY1" fmla="*/ 1350814 h 3484823"/>
                <a:gd name="connsiteX2" fmla="*/ 4313292 w 12498330"/>
                <a:gd name="connsiteY2" fmla="*/ 1840007 h 3484823"/>
                <a:gd name="connsiteX3" fmla="*/ 11700416 w 12498330"/>
                <a:gd name="connsiteY3" fmla="*/ 238399 h 3484823"/>
                <a:gd name="connsiteX4" fmla="*/ 12165012 w 12498330"/>
                <a:gd name="connsiteY4" fmla="*/ 0 h 3484823"/>
                <a:gd name="connsiteX5" fmla="*/ 12498330 w 12498330"/>
                <a:gd name="connsiteY5" fmla="*/ 1503250 h 3484823"/>
                <a:gd name="connsiteX6" fmla="*/ 426649 w 12498330"/>
                <a:gd name="connsiteY6" fmla="*/ 3484823 h 3484823"/>
                <a:gd name="connsiteX7" fmla="*/ 0 w 12498330"/>
                <a:gd name="connsiteY7" fmla="*/ 1333271 h 34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8330" h="3484823">
                  <a:moveTo>
                    <a:pt x="0" y="1333271"/>
                  </a:moveTo>
                  <a:lnTo>
                    <a:pt x="68141" y="1350814"/>
                  </a:lnTo>
                  <a:cubicBezTo>
                    <a:pt x="1391847" y="1667290"/>
                    <a:pt x="2821679" y="1840006"/>
                    <a:pt x="4313292" y="1840007"/>
                  </a:cubicBezTo>
                  <a:cubicBezTo>
                    <a:pt x="7083429" y="1840006"/>
                    <a:pt x="9640489" y="1244311"/>
                    <a:pt x="11700416" y="238399"/>
                  </a:cubicBezTo>
                  <a:lnTo>
                    <a:pt x="12165012" y="0"/>
                  </a:lnTo>
                  <a:lnTo>
                    <a:pt x="12498330" y="1503250"/>
                  </a:lnTo>
                  <a:lnTo>
                    <a:pt x="426649" y="3484823"/>
                  </a:lnTo>
                  <a:lnTo>
                    <a:pt x="0" y="1333271"/>
                  </a:lnTo>
                  <a:close/>
                </a:path>
              </a:pathLst>
            </a:custGeom>
            <a:gradFill flip="none" rotWithShape="1">
              <a:gsLst>
                <a:gs pos="0">
                  <a:schemeClr val="accent1">
                    <a:lumMod val="75000"/>
                  </a:schemeClr>
                </a:gs>
                <a:gs pos="75196">
                  <a:schemeClr val="accent1">
                    <a:lumMod val="60000"/>
                    <a:lumOff val="40000"/>
                  </a:schemeClr>
                </a:gs>
                <a:gs pos="100000">
                  <a:schemeClr val="accent1">
                    <a:lumMod val="20000"/>
                    <a:lumOff val="80000"/>
                  </a:schemeClr>
                </a:gs>
                <a:gs pos="37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441FF204-C6EF-B6E3-D9E3-71E925DC3117}"/>
                </a:ext>
              </a:extLst>
            </p:cNvPr>
            <p:cNvSpPr/>
            <p:nvPr/>
          </p:nvSpPr>
          <p:spPr>
            <a:xfrm rot="21249979">
              <a:off x="-663962" y="4545134"/>
              <a:ext cx="13040949" cy="1718343"/>
            </a:xfrm>
            <a:custGeom>
              <a:avLst/>
              <a:gdLst>
                <a:gd name="connsiteX0" fmla="*/ 0 w 12192001"/>
                <a:gd name="connsiteY0" fmla="*/ 0 h 1718343"/>
                <a:gd name="connsiteX1" fmla="*/ 8285 w 12192001"/>
                <a:gd name="connsiteY1" fmla="*/ 0 h 1718343"/>
                <a:gd name="connsiteX2" fmla="*/ 8421 w 12192001"/>
                <a:gd name="connsiteY2" fmla="*/ 2495 h 1718343"/>
                <a:gd name="connsiteX3" fmla="*/ 76375 w 12192001"/>
                <a:gd name="connsiteY3" fmla="*/ 30454 h 1718343"/>
                <a:gd name="connsiteX4" fmla="*/ 4401292 w 12192001"/>
                <a:gd name="connsiteY4" fmla="*/ 1194952 h 1718343"/>
                <a:gd name="connsiteX5" fmla="*/ 11864670 w 12192001"/>
                <a:gd name="connsiteY5" fmla="*/ 987281 h 1718343"/>
                <a:gd name="connsiteX6" fmla="*/ 12192001 w 12192001"/>
                <a:gd name="connsiteY6" fmla="*/ 903288 h 1718343"/>
                <a:gd name="connsiteX7" fmla="*/ 12192000 w 12192001"/>
                <a:gd name="connsiteY7" fmla="*/ 1081922 h 1718343"/>
                <a:gd name="connsiteX8" fmla="*/ 11689906 w 12192001"/>
                <a:gd name="connsiteY8" fmla="*/ 1225398 h 1718343"/>
                <a:gd name="connsiteX9" fmla="*/ 4132345 w 12192001"/>
                <a:gd name="connsiteY9" fmla="*/ 1359541 h 1718343"/>
                <a:gd name="connsiteX10" fmla="*/ 63428 w 12192001"/>
                <a:gd name="connsiteY10" fmla="*/ 53964 h 1718343"/>
                <a:gd name="connsiteX11" fmla="*/ 0 w 12192001"/>
                <a:gd name="connsiteY11" fmla="*/ 23501 h 1718343"/>
                <a:gd name="connsiteX12" fmla="*/ 0 w 12192001"/>
                <a:gd name="connsiteY12" fmla="*/ 0 h 171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718343">
                  <a:moveTo>
                    <a:pt x="0" y="0"/>
                  </a:moveTo>
                  <a:lnTo>
                    <a:pt x="8285" y="0"/>
                  </a:lnTo>
                  <a:lnTo>
                    <a:pt x="8421" y="2495"/>
                  </a:lnTo>
                  <a:lnTo>
                    <a:pt x="76375" y="30454"/>
                  </a:lnTo>
                  <a:cubicBezTo>
                    <a:pt x="1400126" y="550318"/>
                    <a:pt x="2855621" y="950139"/>
                    <a:pt x="4401292" y="1194952"/>
                  </a:cubicBezTo>
                  <a:cubicBezTo>
                    <a:pt x="7092417" y="1621182"/>
                    <a:pt x="9668770" y="1516052"/>
                    <a:pt x="11864670" y="987281"/>
                  </a:cubicBezTo>
                  <a:lnTo>
                    <a:pt x="12192001" y="903288"/>
                  </a:lnTo>
                  <a:lnTo>
                    <a:pt x="12192000" y="1081922"/>
                  </a:lnTo>
                  <a:lnTo>
                    <a:pt x="11689906" y="1225398"/>
                  </a:lnTo>
                  <a:cubicBezTo>
                    <a:pt x="9473663" y="1811419"/>
                    <a:pt x="6849573" y="1898361"/>
                    <a:pt x="4132345" y="1359541"/>
                  </a:cubicBezTo>
                  <a:cubicBezTo>
                    <a:pt x="2669220" y="1069404"/>
                    <a:pt x="1300294" y="621869"/>
                    <a:pt x="63428" y="53964"/>
                  </a:cubicBezTo>
                  <a:lnTo>
                    <a:pt x="0" y="23501"/>
                  </a:lnTo>
                  <a:lnTo>
                    <a:pt x="0"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文本框 8"/>
          <p:cNvSpPr txBox="1"/>
          <p:nvPr/>
        </p:nvSpPr>
        <p:spPr>
          <a:xfrm>
            <a:off x="1933355" y="3071796"/>
            <a:ext cx="8325291" cy="1015663"/>
          </a:xfrm>
          <a:prstGeom prst="rect">
            <a:avLst/>
          </a:prstGeom>
          <a:noFill/>
        </p:spPr>
        <p:txBody>
          <a:bodyPr wrap="square" rtlCol="0">
            <a:spAutoFit/>
          </a:bodyPr>
          <a:lstStyle>
            <a:defPPr>
              <a:defRPr lang="zh-CN"/>
            </a:defPPr>
            <a:lvl1pPr algn="ctr">
              <a:defRPr sz="9600" b="1" spc="600">
                <a:solidFill>
                  <a:schemeClr val="tx1">
                    <a:lumMod val="75000"/>
                    <a:lumOff val="25000"/>
                  </a:schemeClr>
                </a:solidFill>
                <a:latin typeface="汉仪文黑-85W" panose="00020600040101010101" pitchFamily="18" charset="-122"/>
                <a:ea typeface="汉仪文黑-85W" panose="00020600040101010101" pitchFamily="18" charset="-122"/>
                <a:cs typeface="+mn-ea"/>
              </a:defRPr>
            </a:lvl1pPr>
          </a:lstStyle>
          <a:p>
            <a:r>
              <a:rPr lang="zh-CN" altLang="en-US" sz="6000" b="0">
                <a:latin typeface="+mj-ea"/>
                <a:ea typeface="+mj-ea"/>
                <a:sym typeface="+mn-lt"/>
              </a:rPr>
              <a:t>校园安全工作重点任务</a:t>
            </a:r>
            <a:endParaRPr lang="zh-CN" altLang="en-US" sz="6000" b="0" dirty="0">
              <a:latin typeface="+mj-ea"/>
              <a:ea typeface="+mj-ea"/>
              <a:sym typeface="+mn-lt"/>
            </a:endParaRPr>
          </a:p>
        </p:txBody>
      </p:sp>
      <p:sp>
        <p:nvSpPr>
          <p:cNvPr id="16" name="TextBox 30">
            <a:extLst>
              <a:ext uri="{FF2B5EF4-FFF2-40B4-BE49-F238E27FC236}">
                <a16:creationId xmlns:a16="http://schemas.microsoft.com/office/drawing/2014/main" id="{BA8EA202-F87D-45AF-91DB-F2B3A7B8F57B}"/>
              </a:ext>
            </a:extLst>
          </p:cNvPr>
          <p:cNvSpPr txBox="1"/>
          <p:nvPr/>
        </p:nvSpPr>
        <p:spPr>
          <a:xfrm>
            <a:off x="4816767" y="2034292"/>
            <a:ext cx="2610887" cy="649188"/>
          </a:xfrm>
          <a:prstGeom prst="roundRect">
            <a:avLst>
              <a:gd name="adj" fmla="val 50000"/>
            </a:avLst>
          </a:prstGeom>
          <a:gradFill>
            <a:gsLst>
              <a:gs pos="18000">
                <a:schemeClr val="accent2">
                  <a:lumMod val="50000"/>
                </a:schemeClr>
              </a:gs>
              <a:gs pos="98165">
                <a:schemeClr val="accent2">
                  <a:lumMod val="75000"/>
                </a:schemeClr>
              </a:gs>
              <a:gs pos="71000">
                <a:schemeClr val="accent2">
                  <a:lumMod val="60000"/>
                  <a:lumOff val="40000"/>
                </a:schemeClr>
              </a:gs>
              <a:gs pos="45000">
                <a:schemeClr val="accent2"/>
              </a:gs>
            </a:gsLst>
            <a:lin ang="15000000" scaled="0"/>
          </a:gradFill>
          <a:ln>
            <a:noFill/>
          </a:ln>
        </p:spPr>
        <p:txBody>
          <a:bodyPr wrap="square" rtlCol="0" anchor="ctr">
            <a:spAutoFit/>
          </a:bodyPr>
          <a:lstStyle>
            <a:defPPr>
              <a:defRPr lang="zh-CN"/>
            </a:defPPr>
            <a:lvl1pPr algn="ctr">
              <a:defRPr spc="600">
                <a:solidFill>
                  <a:schemeClr val="bg1"/>
                </a:solidFill>
                <a:latin typeface="思源黑体 CN Regular" panose="020B0500000000000000" pitchFamily="34" charset="-122"/>
                <a:ea typeface="思源黑体 CN Regular" panose="020B0500000000000000" pitchFamily="34" charset="-122"/>
                <a:cs typeface="+mn-ea"/>
              </a:defRPr>
            </a:lvl1pPr>
          </a:lstStyle>
          <a:p>
            <a:r>
              <a:rPr lang="en-US" altLang="zh-CN" sz="2400">
                <a:latin typeface="+mj-ea"/>
                <a:ea typeface="+mj-ea"/>
              </a:rPr>
              <a:t>PART 02</a:t>
            </a:r>
            <a:endParaRPr lang="zh-CN" altLang="en-US" sz="2400" dirty="0">
              <a:latin typeface="+mj-ea"/>
              <a:ea typeface="+mj-ea"/>
            </a:endParaRPr>
          </a:p>
        </p:txBody>
      </p:sp>
      <p:grpSp>
        <p:nvGrpSpPr>
          <p:cNvPr id="4" name="组合 3">
            <a:extLst>
              <a:ext uri="{FF2B5EF4-FFF2-40B4-BE49-F238E27FC236}">
                <a16:creationId xmlns:a16="http://schemas.microsoft.com/office/drawing/2014/main" id="{AB80EF28-9255-2255-43D1-125867D7F791}"/>
              </a:ext>
            </a:extLst>
          </p:cNvPr>
          <p:cNvGrpSpPr/>
          <p:nvPr/>
        </p:nvGrpSpPr>
        <p:grpSpPr>
          <a:xfrm rot="5400000" flipH="1">
            <a:off x="11005385" y="5686062"/>
            <a:ext cx="205036" cy="943667"/>
            <a:chOff x="1724433" y="1612606"/>
            <a:chExt cx="241950" cy="1113561"/>
          </a:xfrm>
          <a:solidFill>
            <a:schemeClr val="accent2"/>
          </a:solidFill>
        </p:grpSpPr>
        <p:grpSp>
          <p:nvGrpSpPr>
            <p:cNvPr id="18" name="组合 17">
              <a:extLst>
                <a:ext uri="{FF2B5EF4-FFF2-40B4-BE49-F238E27FC236}">
                  <a16:creationId xmlns:a16="http://schemas.microsoft.com/office/drawing/2014/main" id="{5A55AA5D-B8EB-C137-BC85-EE298E2D9B8F}"/>
                </a:ext>
              </a:extLst>
            </p:cNvPr>
            <p:cNvGrpSpPr/>
            <p:nvPr/>
          </p:nvGrpSpPr>
          <p:grpSpPr>
            <a:xfrm>
              <a:off x="1898681" y="1612606"/>
              <a:ext cx="67702" cy="1113561"/>
              <a:chOff x="2041334" y="1597820"/>
              <a:chExt cx="67702" cy="1113561"/>
            </a:xfrm>
            <a:grpFill/>
          </p:grpSpPr>
          <p:sp>
            <p:nvSpPr>
              <p:cNvPr id="30" name="椭圆 29">
                <a:extLst>
                  <a:ext uri="{FF2B5EF4-FFF2-40B4-BE49-F238E27FC236}">
                    <a16:creationId xmlns:a16="http://schemas.microsoft.com/office/drawing/2014/main" id="{2131AD33-60B5-1DA2-116D-9636872A0407}"/>
                  </a:ext>
                </a:extLst>
              </p:cNvPr>
              <p:cNvSpPr/>
              <p:nvPr/>
            </p:nvSpPr>
            <p:spPr>
              <a:xfrm>
                <a:off x="2041334" y="159782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14480ACE-6677-89E7-8C0A-8269C50FE2D3}"/>
                  </a:ext>
                </a:extLst>
              </p:cNvPr>
              <p:cNvSpPr/>
              <p:nvPr/>
            </p:nvSpPr>
            <p:spPr>
              <a:xfrm>
                <a:off x="2041334" y="174722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57CDDCE7-F257-DBF1-2A0A-C6F1AE009320}"/>
                  </a:ext>
                </a:extLst>
              </p:cNvPr>
              <p:cNvSpPr/>
              <p:nvPr/>
            </p:nvSpPr>
            <p:spPr>
              <a:xfrm>
                <a:off x="2041334" y="1896636"/>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15B32A21-26A3-1348-2223-0C396FBCBC0E}"/>
                  </a:ext>
                </a:extLst>
              </p:cNvPr>
              <p:cNvSpPr/>
              <p:nvPr/>
            </p:nvSpPr>
            <p:spPr>
              <a:xfrm>
                <a:off x="2041334" y="2046044"/>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209229D3-3D61-AFE7-6A05-817F1BD820F8}"/>
                  </a:ext>
                </a:extLst>
              </p:cNvPr>
              <p:cNvSpPr/>
              <p:nvPr/>
            </p:nvSpPr>
            <p:spPr>
              <a:xfrm>
                <a:off x="2041334" y="2195452"/>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1644107D-64DD-2311-3D57-B581F0183271}"/>
                  </a:ext>
                </a:extLst>
              </p:cNvPr>
              <p:cNvSpPr/>
              <p:nvPr/>
            </p:nvSpPr>
            <p:spPr>
              <a:xfrm>
                <a:off x="2041334" y="234486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F8EC7937-B52F-DFE8-3C96-8B9619843D62}"/>
                  </a:ext>
                </a:extLst>
              </p:cNvPr>
              <p:cNvSpPr/>
              <p:nvPr/>
            </p:nvSpPr>
            <p:spPr>
              <a:xfrm>
                <a:off x="2041334" y="249426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5476D3DB-4B31-B11F-B60A-8F416CC3F7B1}"/>
                  </a:ext>
                </a:extLst>
              </p:cNvPr>
              <p:cNvSpPr/>
              <p:nvPr/>
            </p:nvSpPr>
            <p:spPr>
              <a:xfrm>
                <a:off x="2041334" y="2643679"/>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ADBC091B-7EE8-FADD-0165-60CCC41B7682}"/>
                </a:ext>
              </a:extLst>
            </p:cNvPr>
            <p:cNvGrpSpPr/>
            <p:nvPr/>
          </p:nvGrpSpPr>
          <p:grpSpPr>
            <a:xfrm>
              <a:off x="1724433" y="1612606"/>
              <a:ext cx="67702" cy="1113561"/>
              <a:chOff x="2041334" y="1597820"/>
              <a:chExt cx="67702" cy="1113561"/>
            </a:xfrm>
            <a:grpFill/>
          </p:grpSpPr>
          <p:sp>
            <p:nvSpPr>
              <p:cNvPr id="22" name="椭圆 21">
                <a:extLst>
                  <a:ext uri="{FF2B5EF4-FFF2-40B4-BE49-F238E27FC236}">
                    <a16:creationId xmlns:a16="http://schemas.microsoft.com/office/drawing/2014/main" id="{3969344E-A654-B579-536C-9038A84363DB}"/>
                  </a:ext>
                </a:extLst>
              </p:cNvPr>
              <p:cNvSpPr/>
              <p:nvPr/>
            </p:nvSpPr>
            <p:spPr>
              <a:xfrm>
                <a:off x="2041334" y="159782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6A418518-EFC5-0615-87E3-C20563762CEC}"/>
                  </a:ext>
                </a:extLst>
              </p:cNvPr>
              <p:cNvSpPr/>
              <p:nvPr/>
            </p:nvSpPr>
            <p:spPr>
              <a:xfrm>
                <a:off x="2041334" y="174722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1D93C923-C3B8-7BCB-D724-320B52D9EF6F}"/>
                  </a:ext>
                </a:extLst>
              </p:cNvPr>
              <p:cNvSpPr/>
              <p:nvPr/>
            </p:nvSpPr>
            <p:spPr>
              <a:xfrm>
                <a:off x="2041334" y="1896636"/>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0D42086-7C58-FBBC-025C-DBE5F67A7C90}"/>
                  </a:ext>
                </a:extLst>
              </p:cNvPr>
              <p:cNvSpPr/>
              <p:nvPr/>
            </p:nvSpPr>
            <p:spPr>
              <a:xfrm>
                <a:off x="2041334" y="2046044"/>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F1CF30F1-2F9C-C28A-B8EB-84CD3A584D22}"/>
                  </a:ext>
                </a:extLst>
              </p:cNvPr>
              <p:cNvSpPr/>
              <p:nvPr/>
            </p:nvSpPr>
            <p:spPr>
              <a:xfrm>
                <a:off x="2041334" y="2195452"/>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0AFD36A3-E1AB-01D9-7EDA-54A70307C108}"/>
                  </a:ext>
                </a:extLst>
              </p:cNvPr>
              <p:cNvSpPr/>
              <p:nvPr/>
            </p:nvSpPr>
            <p:spPr>
              <a:xfrm>
                <a:off x="2041334" y="2344860"/>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080D1F9-9D5E-A936-8876-410FD8BEEBCE}"/>
                  </a:ext>
                </a:extLst>
              </p:cNvPr>
              <p:cNvSpPr/>
              <p:nvPr/>
            </p:nvSpPr>
            <p:spPr>
              <a:xfrm>
                <a:off x="2041334" y="2494268"/>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B57D02B6-DD64-9502-AC56-97D983053867}"/>
                  </a:ext>
                </a:extLst>
              </p:cNvPr>
              <p:cNvSpPr/>
              <p:nvPr/>
            </p:nvSpPr>
            <p:spPr>
              <a:xfrm>
                <a:off x="2041334" y="2643679"/>
                <a:ext cx="67702" cy="677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9531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41" presetClass="entr" presetSubtype="0" fill="hold" grpId="0" nodeType="withEffect">
                                  <p:stCondLst>
                                    <p:cond delay="50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85BC395-C69B-84BE-D181-BB8018B6E79F}"/>
              </a:ext>
            </a:extLst>
          </p:cNvPr>
          <p:cNvSpPr txBox="1"/>
          <p:nvPr/>
        </p:nvSpPr>
        <p:spPr>
          <a:xfrm>
            <a:off x="2189580" y="1800000"/>
            <a:ext cx="7812840"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1</a:t>
            </a:r>
            <a:r>
              <a:rPr lang="zh-CN" altLang="en-US" sz="2400">
                <a:solidFill>
                  <a:schemeClr val="bg1"/>
                </a:solidFill>
                <a:latin typeface="+mj-ea"/>
                <a:ea typeface="+mj-ea"/>
              </a:rPr>
              <a:t>、开学前开展一次全面的安全大检查，针对问题及时整改</a:t>
            </a:r>
          </a:p>
        </p:txBody>
      </p:sp>
      <p:sp>
        <p:nvSpPr>
          <p:cNvPr id="23" name="文本框 22">
            <a:extLst>
              <a:ext uri="{FF2B5EF4-FFF2-40B4-BE49-F238E27FC236}">
                <a16:creationId xmlns:a16="http://schemas.microsoft.com/office/drawing/2014/main" id="{22708CA4-D039-C2C5-0D1E-5A4BAA13A168}"/>
              </a:ext>
            </a:extLst>
          </p:cNvPr>
          <p:cNvSpPr txBox="1"/>
          <p:nvPr/>
        </p:nvSpPr>
        <p:spPr>
          <a:xfrm>
            <a:off x="3031435" y="4828334"/>
            <a:ext cx="1800000" cy="432000"/>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二是针对人</a:t>
            </a:r>
          </a:p>
        </p:txBody>
      </p:sp>
      <p:sp>
        <p:nvSpPr>
          <p:cNvPr id="25" name="文本框 24">
            <a:extLst>
              <a:ext uri="{FF2B5EF4-FFF2-40B4-BE49-F238E27FC236}">
                <a16:creationId xmlns:a16="http://schemas.microsoft.com/office/drawing/2014/main" id="{45BD7190-9E6B-3ABF-D6DA-44B47E23DCE8}"/>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27" name="文本框 26">
            <a:extLst>
              <a:ext uri="{FF2B5EF4-FFF2-40B4-BE49-F238E27FC236}">
                <a16:creationId xmlns:a16="http://schemas.microsoft.com/office/drawing/2014/main" id="{A519C6B8-4AC2-AD2A-6612-A1A5AFC6E999}"/>
              </a:ext>
            </a:extLst>
          </p:cNvPr>
          <p:cNvSpPr txBox="1"/>
          <p:nvPr/>
        </p:nvSpPr>
        <p:spPr>
          <a:xfrm>
            <a:off x="657837" y="3334153"/>
            <a:ext cx="1800000" cy="1800000"/>
          </a:xfrm>
          <a:prstGeom prst="roundRect">
            <a:avLst>
              <a:gd name="adj" fmla="val 50000"/>
            </a:avLst>
          </a:prstGeom>
          <a:solidFill>
            <a:schemeClr val="accent1"/>
          </a:solidFill>
          <a:ln w="63500">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chorCtr="1">
            <a:noAutofit/>
          </a:bodyPr>
          <a:lstStyle/>
          <a:p>
            <a:pPr algn="ctr">
              <a:lnSpc>
                <a:spcPct val="150000"/>
              </a:lnSpc>
            </a:pPr>
            <a:r>
              <a:rPr lang="zh-CN" altLang="en-US" sz="2000">
                <a:solidFill>
                  <a:schemeClr val="bg1"/>
                </a:solidFill>
                <a:latin typeface="+mj-ea"/>
                <a:ea typeface="+mj-ea"/>
              </a:rPr>
              <a:t>全面安全</a:t>
            </a:r>
            <a:endParaRPr lang="en-US" altLang="zh-CN" sz="2000">
              <a:solidFill>
                <a:schemeClr val="bg1"/>
              </a:solidFill>
              <a:latin typeface="+mj-ea"/>
              <a:ea typeface="+mj-ea"/>
            </a:endParaRPr>
          </a:p>
          <a:p>
            <a:pPr algn="ctr">
              <a:lnSpc>
                <a:spcPct val="150000"/>
              </a:lnSpc>
            </a:pPr>
            <a:r>
              <a:rPr lang="zh-CN" altLang="en-US" sz="2000">
                <a:solidFill>
                  <a:schemeClr val="bg1"/>
                </a:solidFill>
                <a:latin typeface="+mj-ea"/>
                <a:ea typeface="+mj-ea"/>
              </a:rPr>
              <a:t>大检查</a:t>
            </a:r>
          </a:p>
        </p:txBody>
      </p:sp>
      <p:sp>
        <p:nvSpPr>
          <p:cNvPr id="29" name="文本框 28">
            <a:extLst>
              <a:ext uri="{FF2B5EF4-FFF2-40B4-BE49-F238E27FC236}">
                <a16:creationId xmlns:a16="http://schemas.microsoft.com/office/drawing/2014/main" id="{636E659A-1BC0-07AA-C0F0-6163247F04DE}"/>
              </a:ext>
            </a:extLst>
          </p:cNvPr>
          <p:cNvSpPr txBox="1"/>
          <p:nvPr/>
        </p:nvSpPr>
        <p:spPr>
          <a:xfrm>
            <a:off x="3031435" y="3213000"/>
            <a:ext cx="1800000" cy="432000"/>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一是针对物</a:t>
            </a:r>
          </a:p>
        </p:txBody>
      </p:sp>
      <p:sp>
        <p:nvSpPr>
          <p:cNvPr id="2" name="文本框 1">
            <a:extLst>
              <a:ext uri="{FF2B5EF4-FFF2-40B4-BE49-F238E27FC236}">
                <a16:creationId xmlns:a16="http://schemas.microsoft.com/office/drawing/2014/main" id="{945EBDA5-4143-C079-D456-DE887F8B49A0}"/>
              </a:ext>
            </a:extLst>
          </p:cNvPr>
          <p:cNvSpPr txBox="1"/>
          <p:nvPr/>
        </p:nvSpPr>
        <p:spPr>
          <a:xfrm>
            <a:off x="5004951" y="3213000"/>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水、电、气</a:t>
            </a:r>
          </a:p>
        </p:txBody>
      </p:sp>
      <p:sp>
        <p:nvSpPr>
          <p:cNvPr id="3" name="文本框 2">
            <a:extLst>
              <a:ext uri="{FF2B5EF4-FFF2-40B4-BE49-F238E27FC236}">
                <a16:creationId xmlns:a16="http://schemas.microsoft.com/office/drawing/2014/main" id="{5D80CD37-72DF-1F13-A78F-89DDCF123062}"/>
              </a:ext>
            </a:extLst>
          </p:cNvPr>
          <p:cNvSpPr txBox="1"/>
          <p:nvPr/>
        </p:nvSpPr>
        <p:spPr>
          <a:xfrm>
            <a:off x="6593486" y="3213000"/>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体育运动</a:t>
            </a:r>
          </a:p>
        </p:txBody>
      </p:sp>
      <p:sp>
        <p:nvSpPr>
          <p:cNvPr id="4" name="文本框 3">
            <a:extLst>
              <a:ext uri="{FF2B5EF4-FFF2-40B4-BE49-F238E27FC236}">
                <a16:creationId xmlns:a16="http://schemas.microsoft.com/office/drawing/2014/main" id="{A28F0206-98AC-9B38-A987-5B0BF0B664B8}"/>
              </a:ext>
            </a:extLst>
          </p:cNvPr>
          <p:cNvSpPr txBox="1"/>
          <p:nvPr/>
        </p:nvSpPr>
        <p:spPr>
          <a:xfrm>
            <a:off x="8182021" y="3213000"/>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实验室</a:t>
            </a:r>
          </a:p>
        </p:txBody>
      </p:sp>
      <p:sp>
        <p:nvSpPr>
          <p:cNvPr id="6" name="文本框 5">
            <a:extLst>
              <a:ext uri="{FF2B5EF4-FFF2-40B4-BE49-F238E27FC236}">
                <a16:creationId xmlns:a16="http://schemas.microsoft.com/office/drawing/2014/main" id="{E8123FC1-F445-F1E7-7220-310ACFBE2D30}"/>
              </a:ext>
            </a:extLst>
          </p:cNvPr>
          <p:cNvSpPr txBox="1"/>
          <p:nvPr/>
        </p:nvSpPr>
        <p:spPr>
          <a:xfrm>
            <a:off x="5004951" y="3872546"/>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视频监控</a:t>
            </a:r>
          </a:p>
        </p:txBody>
      </p:sp>
      <p:sp>
        <p:nvSpPr>
          <p:cNvPr id="7" name="文本框 6">
            <a:extLst>
              <a:ext uri="{FF2B5EF4-FFF2-40B4-BE49-F238E27FC236}">
                <a16:creationId xmlns:a16="http://schemas.microsoft.com/office/drawing/2014/main" id="{8BA9802E-713A-85C0-EF18-CBB91620A7AE}"/>
              </a:ext>
            </a:extLst>
          </p:cNvPr>
          <p:cNvSpPr txBox="1"/>
          <p:nvPr/>
        </p:nvSpPr>
        <p:spPr>
          <a:xfrm>
            <a:off x="5004951" y="4828334"/>
            <a:ext cx="6689563"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排查校园周边有精神疾患、可能会骚扰或攻击校园的人员</a:t>
            </a:r>
          </a:p>
        </p:txBody>
      </p:sp>
      <p:sp>
        <p:nvSpPr>
          <p:cNvPr id="8" name="文本框 7">
            <a:extLst>
              <a:ext uri="{FF2B5EF4-FFF2-40B4-BE49-F238E27FC236}">
                <a16:creationId xmlns:a16="http://schemas.microsoft.com/office/drawing/2014/main" id="{AA798B71-BC32-0E67-55C4-A6D13ABACF95}"/>
              </a:ext>
            </a:extLst>
          </p:cNvPr>
          <p:cNvSpPr txBox="1"/>
          <p:nvPr/>
        </p:nvSpPr>
        <p:spPr>
          <a:xfrm>
            <a:off x="5004951" y="5487880"/>
            <a:ext cx="6689563"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关注重点学生，加强学生心理危机识别和管理。</a:t>
            </a:r>
          </a:p>
        </p:txBody>
      </p:sp>
    </p:spTree>
    <p:extLst>
      <p:ext uri="{BB962C8B-B14F-4D97-AF65-F5344CB8AC3E}">
        <p14:creationId xmlns:p14="http://schemas.microsoft.com/office/powerpoint/2010/main" val="24913940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0E94CC73-2621-576E-EE7F-765CBB863620}"/>
              </a:ext>
            </a:extLst>
          </p:cNvPr>
          <p:cNvSpPr txBox="1"/>
          <p:nvPr/>
        </p:nvSpPr>
        <p:spPr>
          <a:xfrm>
            <a:off x="1099134" y="4155229"/>
            <a:ext cx="4156745" cy="1682961"/>
          </a:xfrm>
          <a:prstGeom prst="rect">
            <a:avLst/>
          </a:prstGeom>
          <a:noFill/>
        </p:spPr>
        <p:txBody>
          <a:bodyPr wrap="square">
            <a:spAutoFit/>
          </a:bodyPr>
          <a:lstStyle/>
          <a:p>
            <a:pPr marL="285750" indent="-285750">
              <a:lnSpc>
                <a:spcPct val="200000"/>
              </a:lnSpc>
              <a:buClr>
                <a:schemeClr val="accent1"/>
              </a:buClr>
              <a:buFont typeface="Wingdings" panose="05000000000000000000" pitchFamily="2" charset="2"/>
              <a:buChar char="l"/>
            </a:pPr>
            <a:r>
              <a:rPr lang="zh-CN" altLang="en-US"/>
              <a:t>每周至少一节安全教育课；</a:t>
            </a:r>
            <a:endParaRPr lang="en-US" altLang="zh-CN"/>
          </a:p>
          <a:p>
            <a:pPr marL="285750" indent="-285750">
              <a:lnSpc>
                <a:spcPct val="200000"/>
              </a:lnSpc>
              <a:buClr>
                <a:schemeClr val="accent1"/>
              </a:buClr>
              <a:buFont typeface="Wingdings" panose="05000000000000000000" pitchFamily="2" charset="2"/>
              <a:buChar char="l"/>
            </a:pPr>
            <a:r>
              <a:rPr lang="zh-CN" altLang="en-US"/>
              <a:t>继续全面落实“</a:t>
            </a:r>
            <a:r>
              <a:rPr lang="en-US" altLang="zh-CN"/>
              <a:t>1530”</a:t>
            </a:r>
            <a:r>
              <a:rPr lang="zh-CN" altLang="en-US"/>
              <a:t>安全教育机制</a:t>
            </a:r>
            <a:endParaRPr lang="en-US" altLang="zh-CN"/>
          </a:p>
          <a:p>
            <a:pPr marL="285750" indent="-285750">
              <a:lnSpc>
                <a:spcPct val="200000"/>
              </a:lnSpc>
              <a:buClr>
                <a:schemeClr val="accent1"/>
              </a:buClr>
              <a:buFont typeface="Wingdings" panose="05000000000000000000" pitchFamily="2" charset="2"/>
              <a:buChar char="l"/>
            </a:pPr>
            <a:r>
              <a:rPr lang="zh-CN" altLang="en-US"/>
              <a:t>科学组织好开学安全第一课。</a:t>
            </a:r>
            <a:endParaRPr lang="en-US" altLang="zh-CN"/>
          </a:p>
        </p:txBody>
      </p:sp>
      <p:sp>
        <p:nvSpPr>
          <p:cNvPr id="12" name="文本框 11">
            <a:extLst>
              <a:ext uri="{FF2B5EF4-FFF2-40B4-BE49-F238E27FC236}">
                <a16:creationId xmlns:a16="http://schemas.microsoft.com/office/drawing/2014/main" id="{B7AB940A-58E5-ABFA-F4E1-CB422982D4BD}"/>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18" name="文本框 17">
            <a:extLst>
              <a:ext uri="{FF2B5EF4-FFF2-40B4-BE49-F238E27FC236}">
                <a16:creationId xmlns:a16="http://schemas.microsoft.com/office/drawing/2014/main" id="{1F20D87B-FFD3-8BA7-6926-62B928A970DB}"/>
              </a:ext>
            </a:extLst>
          </p:cNvPr>
          <p:cNvSpPr txBox="1"/>
          <p:nvPr/>
        </p:nvSpPr>
        <p:spPr>
          <a:xfrm>
            <a:off x="1099134" y="3211287"/>
            <a:ext cx="2671655" cy="522514"/>
          </a:xfrm>
          <a:prstGeom prst="roundRect">
            <a:avLst>
              <a:gd name="adj" fmla="val 29233"/>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学生方面</a:t>
            </a:r>
          </a:p>
        </p:txBody>
      </p:sp>
      <p:sp>
        <p:nvSpPr>
          <p:cNvPr id="19" name="文本框 18">
            <a:extLst>
              <a:ext uri="{FF2B5EF4-FFF2-40B4-BE49-F238E27FC236}">
                <a16:creationId xmlns:a16="http://schemas.microsoft.com/office/drawing/2014/main" id="{C30036AA-D570-AF36-1B02-A9712CFB1F85}"/>
              </a:ext>
            </a:extLst>
          </p:cNvPr>
          <p:cNvSpPr txBox="1"/>
          <p:nvPr/>
        </p:nvSpPr>
        <p:spPr>
          <a:xfrm>
            <a:off x="6167656" y="3178144"/>
            <a:ext cx="3337494" cy="555658"/>
          </a:xfrm>
          <a:prstGeom prst="roundRect">
            <a:avLst>
              <a:gd name="adj" fmla="val 29233"/>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教职工方面</a:t>
            </a:r>
          </a:p>
        </p:txBody>
      </p:sp>
      <p:sp>
        <p:nvSpPr>
          <p:cNvPr id="22" name="文本框 21">
            <a:extLst>
              <a:ext uri="{FF2B5EF4-FFF2-40B4-BE49-F238E27FC236}">
                <a16:creationId xmlns:a16="http://schemas.microsoft.com/office/drawing/2014/main" id="{BAF6F122-CE64-1C61-31F9-7BCADB955753}"/>
              </a:ext>
            </a:extLst>
          </p:cNvPr>
          <p:cNvSpPr txBox="1"/>
          <p:nvPr/>
        </p:nvSpPr>
        <p:spPr>
          <a:xfrm>
            <a:off x="2189580" y="1800000"/>
            <a:ext cx="7812840"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2</a:t>
            </a:r>
            <a:r>
              <a:rPr lang="zh-CN" altLang="en-US" sz="2400">
                <a:solidFill>
                  <a:schemeClr val="bg1"/>
                </a:solidFill>
                <a:latin typeface="+mj-ea"/>
                <a:ea typeface="+mj-ea"/>
              </a:rPr>
              <a:t>、组织好开学安全第一课，全面加强师生安全教育</a:t>
            </a:r>
          </a:p>
        </p:txBody>
      </p:sp>
      <p:sp>
        <p:nvSpPr>
          <p:cNvPr id="2" name="文本框 1">
            <a:extLst>
              <a:ext uri="{FF2B5EF4-FFF2-40B4-BE49-F238E27FC236}">
                <a16:creationId xmlns:a16="http://schemas.microsoft.com/office/drawing/2014/main" id="{64B1D518-AE23-0A7A-58B4-455EAA035952}"/>
              </a:ext>
            </a:extLst>
          </p:cNvPr>
          <p:cNvSpPr txBox="1"/>
          <p:nvPr/>
        </p:nvSpPr>
        <p:spPr>
          <a:xfrm>
            <a:off x="6096000" y="4155229"/>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安全教育</a:t>
            </a:r>
          </a:p>
        </p:txBody>
      </p:sp>
      <p:sp>
        <p:nvSpPr>
          <p:cNvPr id="3" name="文本框 2">
            <a:extLst>
              <a:ext uri="{FF2B5EF4-FFF2-40B4-BE49-F238E27FC236}">
                <a16:creationId xmlns:a16="http://schemas.microsoft.com/office/drawing/2014/main" id="{E74987EA-3798-75CE-8F1E-E0C5CC158C87}"/>
              </a:ext>
            </a:extLst>
          </p:cNvPr>
          <p:cNvSpPr txBox="1"/>
          <p:nvPr/>
        </p:nvSpPr>
        <p:spPr>
          <a:xfrm>
            <a:off x="6096000" y="5025317"/>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安全演练</a:t>
            </a:r>
          </a:p>
        </p:txBody>
      </p:sp>
      <p:sp>
        <p:nvSpPr>
          <p:cNvPr id="4" name="文本框 3">
            <a:extLst>
              <a:ext uri="{FF2B5EF4-FFF2-40B4-BE49-F238E27FC236}">
                <a16:creationId xmlns:a16="http://schemas.microsoft.com/office/drawing/2014/main" id="{7357059B-B7B5-FB99-AE22-F32D799289AD}"/>
              </a:ext>
            </a:extLst>
          </p:cNvPr>
          <p:cNvSpPr txBox="1"/>
          <p:nvPr/>
        </p:nvSpPr>
        <p:spPr>
          <a:xfrm>
            <a:off x="7820787" y="4155229"/>
            <a:ext cx="1534162"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安全培训</a:t>
            </a:r>
          </a:p>
        </p:txBody>
      </p:sp>
    </p:spTree>
    <p:extLst>
      <p:ext uri="{BB962C8B-B14F-4D97-AF65-F5344CB8AC3E}">
        <p14:creationId xmlns:p14="http://schemas.microsoft.com/office/powerpoint/2010/main" val="27096328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496130A-2C38-48FF-9C8D-DCE528CBC8AC}"/>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7" name="文本框 6">
            <a:extLst>
              <a:ext uri="{FF2B5EF4-FFF2-40B4-BE49-F238E27FC236}">
                <a16:creationId xmlns:a16="http://schemas.microsoft.com/office/drawing/2014/main" id="{F443B77D-ACDE-490C-9CC5-812431A8911D}"/>
              </a:ext>
            </a:extLst>
          </p:cNvPr>
          <p:cNvSpPr txBox="1"/>
          <p:nvPr/>
        </p:nvSpPr>
        <p:spPr>
          <a:xfrm>
            <a:off x="2189580" y="1800000"/>
            <a:ext cx="7812840"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3</a:t>
            </a:r>
            <a:r>
              <a:rPr lang="zh-CN" altLang="en-US" sz="2400">
                <a:solidFill>
                  <a:schemeClr val="bg1"/>
                </a:solidFill>
                <a:latin typeface="+mj-ea"/>
                <a:ea typeface="+mj-ea"/>
              </a:rPr>
              <a:t>、组织保安全员培训，提高保安履职能力</a:t>
            </a:r>
          </a:p>
        </p:txBody>
      </p:sp>
      <p:grpSp>
        <p:nvGrpSpPr>
          <p:cNvPr id="10" name="组合 9">
            <a:extLst>
              <a:ext uri="{FF2B5EF4-FFF2-40B4-BE49-F238E27FC236}">
                <a16:creationId xmlns:a16="http://schemas.microsoft.com/office/drawing/2014/main" id="{EDCAA292-B041-E37D-6FF0-82265D82951B}"/>
              </a:ext>
            </a:extLst>
          </p:cNvPr>
          <p:cNvGrpSpPr/>
          <p:nvPr/>
        </p:nvGrpSpPr>
        <p:grpSpPr>
          <a:xfrm>
            <a:off x="1338918" y="3366071"/>
            <a:ext cx="9514165" cy="1800000"/>
            <a:chOff x="1409739" y="3366071"/>
            <a:chExt cx="9514165" cy="1800000"/>
          </a:xfrm>
        </p:grpSpPr>
        <p:sp>
          <p:nvSpPr>
            <p:cNvPr id="4" name="文本框 3">
              <a:extLst>
                <a:ext uri="{FF2B5EF4-FFF2-40B4-BE49-F238E27FC236}">
                  <a16:creationId xmlns:a16="http://schemas.microsoft.com/office/drawing/2014/main" id="{9EDA93F0-B30F-B457-BE54-6030A3C332DD}"/>
                </a:ext>
              </a:extLst>
            </p:cNvPr>
            <p:cNvSpPr txBox="1"/>
            <p:nvPr/>
          </p:nvSpPr>
          <p:spPr>
            <a:xfrm>
              <a:off x="7863904" y="4122331"/>
              <a:ext cx="3060000" cy="432000"/>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1800">
                  <a:latin typeface="+mn-ea"/>
                  <a:ea typeface="+mn-ea"/>
                </a:rPr>
                <a:t>突发事件应急处置演练</a:t>
              </a:r>
            </a:p>
          </p:txBody>
        </p:sp>
        <p:sp>
          <p:nvSpPr>
            <p:cNvPr id="8" name="文本框 7">
              <a:extLst>
                <a:ext uri="{FF2B5EF4-FFF2-40B4-BE49-F238E27FC236}">
                  <a16:creationId xmlns:a16="http://schemas.microsoft.com/office/drawing/2014/main" id="{188AD4AB-98DD-BEE3-A53D-A48FB9EE218F}"/>
                </a:ext>
              </a:extLst>
            </p:cNvPr>
            <p:cNvSpPr txBox="1"/>
            <p:nvPr/>
          </p:nvSpPr>
          <p:spPr>
            <a:xfrm>
              <a:off x="5196000" y="3366071"/>
              <a:ext cx="1800000" cy="1800000"/>
            </a:xfrm>
            <a:prstGeom prst="roundRect">
              <a:avLst>
                <a:gd name="adj" fmla="val 50000"/>
              </a:avLst>
            </a:prstGeom>
            <a:solidFill>
              <a:schemeClr val="accent1"/>
            </a:solidFill>
            <a:ln w="63500">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chorCtr="1">
              <a:noAutofit/>
            </a:bodyPr>
            <a:lstStyle/>
            <a:p>
              <a:pPr algn="ctr">
                <a:lnSpc>
                  <a:spcPct val="150000"/>
                </a:lnSpc>
              </a:pPr>
              <a:r>
                <a:rPr lang="zh-CN" altLang="en-US" sz="2000">
                  <a:solidFill>
                    <a:schemeClr val="bg1"/>
                  </a:solidFill>
                  <a:latin typeface="+mj-ea"/>
                  <a:ea typeface="+mj-ea"/>
                </a:rPr>
                <a:t>保安全员</a:t>
              </a:r>
              <a:endParaRPr lang="en-US" altLang="zh-CN" sz="2000">
                <a:solidFill>
                  <a:schemeClr val="bg1"/>
                </a:solidFill>
                <a:latin typeface="+mj-ea"/>
                <a:ea typeface="+mj-ea"/>
              </a:endParaRPr>
            </a:p>
            <a:p>
              <a:pPr algn="ctr">
                <a:lnSpc>
                  <a:spcPct val="150000"/>
                </a:lnSpc>
              </a:pPr>
              <a:r>
                <a:rPr lang="zh-CN" altLang="en-US" sz="2000">
                  <a:solidFill>
                    <a:schemeClr val="bg1"/>
                  </a:solidFill>
                  <a:latin typeface="+mj-ea"/>
                  <a:ea typeface="+mj-ea"/>
                </a:rPr>
                <a:t>培训</a:t>
              </a:r>
            </a:p>
          </p:txBody>
        </p:sp>
        <p:sp>
          <p:nvSpPr>
            <p:cNvPr id="9" name="文本框 8">
              <a:extLst>
                <a:ext uri="{FF2B5EF4-FFF2-40B4-BE49-F238E27FC236}">
                  <a16:creationId xmlns:a16="http://schemas.microsoft.com/office/drawing/2014/main" id="{A77BCC47-E944-D73B-F719-AE61B719701B}"/>
                </a:ext>
              </a:extLst>
            </p:cNvPr>
            <p:cNvSpPr txBox="1"/>
            <p:nvPr/>
          </p:nvSpPr>
          <p:spPr>
            <a:xfrm>
              <a:off x="1409739" y="4191959"/>
              <a:ext cx="3024000" cy="432000"/>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1800">
                  <a:latin typeface="+mn-ea"/>
                  <a:ea typeface="+mn-ea"/>
                </a:rPr>
                <a:t>校园安全防范的实操培训</a:t>
              </a:r>
            </a:p>
          </p:txBody>
        </p:sp>
      </p:grpSp>
    </p:spTree>
    <p:extLst>
      <p:ext uri="{BB962C8B-B14F-4D97-AF65-F5344CB8AC3E}">
        <p14:creationId xmlns:p14="http://schemas.microsoft.com/office/powerpoint/2010/main" val="10284760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D04EE27-8811-2F4E-4B9B-414568F23482}"/>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11" name="文本框 10">
            <a:extLst>
              <a:ext uri="{FF2B5EF4-FFF2-40B4-BE49-F238E27FC236}">
                <a16:creationId xmlns:a16="http://schemas.microsoft.com/office/drawing/2014/main" id="{648DC609-FBD6-0C8A-A76D-57369727E8E1}"/>
              </a:ext>
            </a:extLst>
          </p:cNvPr>
          <p:cNvSpPr txBox="1"/>
          <p:nvPr/>
        </p:nvSpPr>
        <p:spPr>
          <a:xfrm>
            <a:off x="2189580" y="1800000"/>
            <a:ext cx="7812840"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4</a:t>
            </a:r>
            <a:r>
              <a:rPr lang="zh-CN" altLang="en-US" sz="2400">
                <a:solidFill>
                  <a:schemeClr val="bg1"/>
                </a:solidFill>
                <a:latin typeface="+mj-ea"/>
                <a:ea typeface="+mj-ea"/>
              </a:rPr>
              <a:t>、重视护学岗建设，加强上放学时段校门管理</a:t>
            </a:r>
          </a:p>
        </p:txBody>
      </p:sp>
      <p:sp>
        <p:nvSpPr>
          <p:cNvPr id="16" name="矩形 15">
            <a:extLst>
              <a:ext uri="{FF2B5EF4-FFF2-40B4-BE49-F238E27FC236}">
                <a16:creationId xmlns:a16="http://schemas.microsoft.com/office/drawing/2014/main" id="{6571F6ED-A803-7DEB-9212-8690DE99B736}"/>
              </a:ext>
            </a:extLst>
          </p:cNvPr>
          <p:cNvSpPr/>
          <p:nvPr/>
        </p:nvSpPr>
        <p:spPr>
          <a:xfrm>
            <a:off x="1204789" y="2906486"/>
            <a:ext cx="4320000" cy="3610428"/>
          </a:xfrm>
          <a:prstGeom prst="rect">
            <a:avLst/>
          </a:prstGeom>
          <a:gradFill>
            <a:gsLst>
              <a:gs pos="0">
                <a:schemeClr val="bg1">
                  <a:lumMod val="95000"/>
                </a:schemeClr>
              </a:gs>
              <a:gs pos="100000">
                <a:schemeClr val="bg1">
                  <a:lumMod val="9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4D559439-2BEF-31BC-2D5B-D74CE9775369}"/>
              </a:ext>
            </a:extLst>
          </p:cNvPr>
          <p:cNvSpPr txBox="1"/>
          <p:nvPr/>
        </p:nvSpPr>
        <p:spPr>
          <a:xfrm>
            <a:off x="1286417" y="3850428"/>
            <a:ext cx="4156745" cy="1128963"/>
          </a:xfrm>
          <a:prstGeom prst="rect">
            <a:avLst/>
          </a:prstGeom>
          <a:noFill/>
        </p:spPr>
        <p:txBody>
          <a:bodyPr wrap="square">
            <a:spAutoFit/>
          </a:bodyPr>
          <a:lstStyle/>
          <a:p>
            <a:pPr marL="285750" indent="-285750">
              <a:lnSpc>
                <a:spcPct val="200000"/>
              </a:lnSpc>
              <a:buClr>
                <a:schemeClr val="accent1"/>
              </a:buClr>
              <a:buFont typeface="Wingdings" panose="05000000000000000000" pitchFamily="2" charset="2"/>
              <a:buChar char="l"/>
            </a:pPr>
            <a:r>
              <a:rPr lang="zh-CN" altLang="en-US"/>
              <a:t>争取警力支持</a:t>
            </a:r>
            <a:endParaRPr lang="en-US" altLang="zh-CN"/>
          </a:p>
          <a:p>
            <a:pPr marL="285750" indent="-285750">
              <a:lnSpc>
                <a:spcPct val="200000"/>
              </a:lnSpc>
              <a:buClr>
                <a:schemeClr val="accent1"/>
              </a:buClr>
              <a:buFont typeface="Wingdings" panose="05000000000000000000" pitchFamily="2" charset="2"/>
              <a:buChar char="l"/>
            </a:pPr>
            <a:r>
              <a:rPr lang="zh-CN" altLang="en-US"/>
              <a:t>安排教师、家长志愿者轮值</a:t>
            </a:r>
          </a:p>
        </p:txBody>
      </p:sp>
      <p:sp>
        <p:nvSpPr>
          <p:cNvPr id="3" name="文本框 2">
            <a:extLst>
              <a:ext uri="{FF2B5EF4-FFF2-40B4-BE49-F238E27FC236}">
                <a16:creationId xmlns:a16="http://schemas.microsoft.com/office/drawing/2014/main" id="{48A3C1F9-08EE-674F-5D07-6ECEF5A48358}"/>
              </a:ext>
            </a:extLst>
          </p:cNvPr>
          <p:cNvSpPr txBox="1"/>
          <p:nvPr/>
        </p:nvSpPr>
        <p:spPr>
          <a:xfrm>
            <a:off x="2028962" y="2906486"/>
            <a:ext cx="2671655" cy="522514"/>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重视护学岗建设</a:t>
            </a:r>
          </a:p>
        </p:txBody>
      </p:sp>
      <p:sp>
        <p:nvSpPr>
          <p:cNvPr id="7" name="文本框 6">
            <a:extLst>
              <a:ext uri="{FF2B5EF4-FFF2-40B4-BE49-F238E27FC236}">
                <a16:creationId xmlns:a16="http://schemas.microsoft.com/office/drawing/2014/main" id="{082A7B25-9586-40F6-25EF-9F087E1DBF01}"/>
              </a:ext>
            </a:extLst>
          </p:cNvPr>
          <p:cNvSpPr txBox="1"/>
          <p:nvPr/>
        </p:nvSpPr>
        <p:spPr>
          <a:xfrm>
            <a:off x="2464789" y="5400819"/>
            <a:ext cx="1800000"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en-US" altLang="zh-CN" sz="2000">
                <a:solidFill>
                  <a:schemeClr val="accent1"/>
                </a:solidFill>
                <a:latin typeface="+mn-ea"/>
                <a:ea typeface="+mn-ea"/>
              </a:rPr>
              <a:t>9</a:t>
            </a:r>
            <a:r>
              <a:rPr lang="zh-CN" altLang="en-US" sz="2000">
                <a:solidFill>
                  <a:schemeClr val="accent1"/>
                </a:solidFill>
                <a:latin typeface="+mn-ea"/>
                <a:ea typeface="+mn-ea"/>
              </a:rPr>
              <a:t>月</a:t>
            </a:r>
            <a:r>
              <a:rPr lang="en-US" altLang="zh-CN" sz="2000">
                <a:solidFill>
                  <a:schemeClr val="accent1"/>
                </a:solidFill>
                <a:latin typeface="+mn-ea"/>
                <a:ea typeface="+mn-ea"/>
              </a:rPr>
              <a:t>4</a:t>
            </a:r>
            <a:r>
              <a:rPr lang="zh-CN" altLang="en-US" sz="2000">
                <a:solidFill>
                  <a:schemeClr val="accent1"/>
                </a:solidFill>
                <a:latin typeface="+mn-ea"/>
                <a:ea typeface="+mn-ea"/>
              </a:rPr>
              <a:t>日起</a:t>
            </a:r>
          </a:p>
        </p:txBody>
      </p:sp>
      <p:grpSp>
        <p:nvGrpSpPr>
          <p:cNvPr id="19" name="组合 18">
            <a:extLst>
              <a:ext uri="{FF2B5EF4-FFF2-40B4-BE49-F238E27FC236}">
                <a16:creationId xmlns:a16="http://schemas.microsoft.com/office/drawing/2014/main" id="{8B145670-4131-719E-011A-456D867DB3BE}"/>
              </a:ext>
            </a:extLst>
          </p:cNvPr>
          <p:cNvGrpSpPr/>
          <p:nvPr/>
        </p:nvGrpSpPr>
        <p:grpSpPr>
          <a:xfrm>
            <a:off x="5932745" y="2873343"/>
            <a:ext cx="4320000" cy="3610428"/>
            <a:chOff x="5932745" y="2873343"/>
            <a:chExt cx="4320000" cy="3610428"/>
          </a:xfrm>
        </p:grpSpPr>
        <p:sp>
          <p:nvSpPr>
            <p:cNvPr id="18" name="矩形 17">
              <a:extLst>
                <a:ext uri="{FF2B5EF4-FFF2-40B4-BE49-F238E27FC236}">
                  <a16:creationId xmlns:a16="http://schemas.microsoft.com/office/drawing/2014/main" id="{27ED7D30-C401-FA99-5BDE-055E364F84A5}"/>
                </a:ext>
              </a:extLst>
            </p:cNvPr>
            <p:cNvSpPr/>
            <p:nvPr/>
          </p:nvSpPr>
          <p:spPr>
            <a:xfrm>
              <a:off x="5932745" y="2873343"/>
              <a:ext cx="4320000" cy="3610428"/>
            </a:xfrm>
            <a:prstGeom prst="rect">
              <a:avLst/>
            </a:prstGeom>
            <a:gradFill>
              <a:gsLst>
                <a:gs pos="0">
                  <a:schemeClr val="bg1">
                    <a:lumMod val="95000"/>
                  </a:schemeClr>
                </a:gs>
                <a:gs pos="100000">
                  <a:schemeClr val="bg1">
                    <a:lumMod val="9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59D34F47-7947-DA9A-940F-2994FE7C3BE0}"/>
                </a:ext>
              </a:extLst>
            </p:cNvPr>
            <p:cNvSpPr txBox="1"/>
            <p:nvPr/>
          </p:nvSpPr>
          <p:spPr>
            <a:xfrm>
              <a:off x="6423998" y="2873343"/>
              <a:ext cx="3337494" cy="555658"/>
            </a:xfrm>
            <a:prstGeom prst="roundRect">
              <a:avLst>
                <a:gd name="adj" fmla="val 50000"/>
              </a:avLst>
            </a:prstGeom>
            <a:solidFill>
              <a:schemeClr val="accent1"/>
            </a:solidFill>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t>加强上放学时段校门管理</a:t>
              </a:r>
            </a:p>
          </p:txBody>
        </p:sp>
        <p:sp>
          <p:nvSpPr>
            <p:cNvPr id="15" name="文本框 14">
              <a:extLst>
                <a:ext uri="{FF2B5EF4-FFF2-40B4-BE49-F238E27FC236}">
                  <a16:creationId xmlns:a16="http://schemas.microsoft.com/office/drawing/2014/main" id="{8A513B7B-D6D5-7785-DB80-18D930CBFB7C}"/>
                </a:ext>
              </a:extLst>
            </p:cNvPr>
            <p:cNvSpPr txBox="1"/>
            <p:nvPr/>
          </p:nvSpPr>
          <p:spPr>
            <a:xfrm>
              <a:off x="6014373" y="3850428"/>
              <a:ext cx="4156745" cy="1128963"/>
            </a:xfrm>
            <a:prstGeom prst="rect">
              <a:avLst/>
            </a:prstGeom>
            <a:noFill/>
          </p:spPr>
          <p:txBody>
            <a:bodyPr wrap="square">
              <a:spAutoFit/>
            </a:bodyPr>
            <a:lstStyle/>
            <a:p>
              <a:pPr marL="285750" indent="-285750">
                <a:lnSpc>
                  <a:spcPct val="200000"/>
                </a:lnSpc>
                <a:buClr>
                  <a:schemeClr val="accent1"/>
                </a:buClr>
                <a:buFont typeface="Wingdings" panose="05000000000000000000" pitchFamily="2" charset="2"/>
                <a:buChar char="l"/>
              </a:pPr>
              <a:r>
                <a:rPr lang="zh-CN" altLang="en-US"/>
                <a:t>保安必须着防护服持械上岗</a:t>
              </a:r>
              <a:endParaRPr lang="en-US" altLang="zh-CN"/>
            </a:p>
            <a:p>
              <a:pPr marL="285750" indent="-285750">
                <a:lnSpc>
                  <a:spcPct val="200000"/>
                </a:lnSpc>
                <a:buClr>
                  <a:schemeClr val="accent1"/>
                </a:buClr>
                <a:buFont typeface="Wingdings" panose="05000000000000000000" pitchFamily="2" charset="2"/>
                <a:buChar char="l"/>
              </a:pPr>
              <a:r>
                <a:rPr lang="zh-CN" altLang="en-US"/>
                <a:t>校门外必须有保安维持秩序</a:t>
              </a:r>
            </a:p>
          </p:txBody>
        </p:sp>
      </p:grpSp>
    </p:spTree>
    <p:extLst>
      <p:ext uri="{BB962C8B-B14F-4D97-AF65-F5344CB8AC3E}">
        <p14:creationId xmlns:p14="http://schemas.microsoft.com/office/powerpoint/2010/main" val="181184549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15AEF6E-D33D-F96A-DBBF-9A13460F3962}"/>
              </a:ext>
            </a:extLst>
          </p:cNvPr>
          <p:cNvSpPr txBox="1"/>
          <p:nvPr/>
        </p:nvSpPr>
        <p:spPr>
          <a:xfrm>
            <a:off x="1099134" y="546122"/>
            <a:ext cx="4402506" cy="584775"/>
          </a:xfrm>
          <a:prstGeom prst="rect">
            <a:avLst/>
          </a:prstGeom>
          <a:noFill/>
          <a:scene3d>
            <a:camera prst="orthographicFront"/>
            <a:lightRig rig="threePt" dir="t"/>
          </a:scene3d>
        </p:spPr>
        <p:txBody>
          <a:bodyPr wrap="square" rtlCol="0">
            <a:spAutoFit/>
          </a:bodyPr>
          <a:lstStyle/>
          <a:p>
            <a:r>
              <a:rPr lang="zh-CN" altLang="en-US" sz="3200">
                <a:solidFill>
                  <a:schemeClr val="accent1"/>
                </a:solidFill>
                <a:latin typeface="+mj-ea"/>
                <a:ea typeface="+mj-ea"/>
                <a:cs typeface="+mn-ea"/>
                <a:sym typeface="+mn-lt"/>
              </a:rPr>
              <a:t>校园安全工作重点任务</a:t>
            </a:r>
          </a:p>
        </p:txBody>
      </p:sp>
      <p:sp>
        <p:nvSpPr>
          <p:cNvPr id="7" name="文本框 6">
            <a:extLst>
              <a:ext uri="{FF2B5EF4-FFF2-40B4-BE49-F238E27FC236}">
                <a16:creationId xmlns:a16="http://schemas.microsoft.com/office/drawing/2014/main" id="{52F4D315-96C0-198E-1AAE-1723469E22FE}"/>
              </a:ext>
            </a:extLst>
          </p:cNvPr>
          <p:cNvSpPr txBox="1"/>
          <p:nvPr/>
        </p:nvSpPr>
        <p:spPr>
          <a:xfrm>
            <a:off x="2189580" y="1800000"/>
            <a:ext cx="7812840" cy="576000"/>
          </a:xfrm>
          <a:prstGeom prst="roundRect">
            <a:avLst>
              <a:gd name="adj" fmla="val 50000"/>
            </a:avLst>
          </a:prstGeom>
          <a:solidFill>
            <a:schemeClr val="accent1"/>
          </a:solidFill>
        </p:spPr>
        <p:txBody>
          <a:bodyPr wrap="square">
            <a:noAutofit/>
          </a:bodyPr>
          <a:lstStyle/>
          <a:p>
            <a:pPr algn="ctr"/>
            <a:r>
              <a:rPr lang="en-US" altLang="zh-CN" sz="2400">
                <a:solidFill>
                  <a:schemeClr val="bg1"/>
                </a:solidFill>
                <a:latin typeface="+mj-ea"/>
                <a:ea typeface="+mj-ea"/>
              </a:rPr>
              <a:t>5</a:t>
            </a:r>
            <a:r>
              <a:rPr lang="zh-CN" altLang="en-US" sz="2400">
                <a:solidFill>
                  <a:schemeClr val="bg1"/>
                </a:solidFill>
                <a:latin typeface="+mj-ea"/>
                <a:ea typeface="+mj-ea"/>
              </a:rPr>
              <a:t>、制定安全风险隐患分级管控清单，提高风险管控能力</a:t>
            </a:r>
          </a:p>
        </p:txBody>
      </p:sp>
      <p:sp>
        <p:nvSpPr>
          <p:cNvPr id="12" name="文本框 11">
            <a:extLst>
              <a:ext uri="{FF2B5EF4-FFF2-40B4-BE49-F238E27FC236}">
                <a16:creationId xmlns:a16="http://schemas.microsoft.com/office/drawing/2014/main" id="{DD6A6BF7-662C-BFA9-B26E-DBA25697442A}"/>
              </a:ext>
            </a:extLst>
          </p:cNvPr>
          <p:cNvSpPr txBox="1"/>
          <p:nvPr/>
        </p:nvSpPr>
        <p:spPr>
          <a:xfrm>
            <a:off x="4040679" y="3542560"/>
            <a:ext cx="2160000"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明确责任</a:t>
            </a:r>
          </a:p>
        </p:txBody>
      </p:sp>
      <p:sp>
        <p:nvSpPr>
          <p:cNvPr id="13" name="文本框 12">
            <a:extLst>
              <a:ext uri="{FF2B5EF4-FFF2-40B4-BE49-F238E27FC236}">
                <a16:creationId xmlns:a16="http://schemas.microsoft.com/office/drawing/2014/main" id="{51BB29CD-7450-8ECC-D1A4-0019CF3BEB55}"/>
              </a:ext>
            </a:extLst>
          </p:cNvPr>
          <p:cNvSpPr txBox="1"/>
          <p:nvPr/>
        </p:nvSpPr>
        <p:spPr>
          <a:xfrm>
            <a:off x="6820165" y="3515706"/>
            <a:ext cx="2160000"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明确风险所在</a:t>
            </a:r>
          </a:p>
        </p:txBody>
      </p:sp>
      <p:sp>
        <p:nvSpPr>
          <p:cNvPr id="14" name="文本框 13">
            <a:extLst>
              <a:ext uri="{FF2B5EF4-FFF2-40B4-BE49-F238E27FC236}">
                <a16:creationId xmlns:a16="http://schemas.microsoft.com/office/drawing/2014/main" id="{8ECFD1D9-0FBF-B4EE-B246-78030ACDC816}"/>
              </a:ext>
            </a:extLst>
          </p:cNvPr>
          <p:cNvSpPr txBox="1"/>
          <p:nvPr/>
        </p:nvSpPr>
        <p:spPr>
          <a:xfrm>
            <a:off x="4040679" y="4747785"/>
            <a:ext cx="2160000"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明确防范措施</a:t>
            </a:r>
          </a:p>
        </p:txBody>
      </p:sp>
      <p:sp>
        <p:nvSpPr>
          <p:cNvPr id="15" name="文本框 14">
            <a:extLst>
              <a:ext uri="{FF2B5EF4-FFF2-40B4-BE49-F238E27FC236}">
                <a16:creationId xmlns:a16="http://schemas.microsoft.com/office/drawing/2014/main" id="{04574833-FECF-C736-CC36-D8E4A85F8151}"/>
              </a:ext>
            </a:extLst>
          </p:cNvPr>
          <p:cNvSpPr txBox="1"/>
          <p:nvPr/>
        </p:nvSpPr>
        <p:spPr>
          <a:xfrm>
            <a:off x="6820165" y="4747785"/>
            <a:ext cx="2160000" cy="432000"/>
          </a:xfrm>
          <a:prstGeom prst="roundRect">
            <a:avLst>
              <a:gd name="adj" fmla="val 50000"/>
            </a:avLst>
          </a:prstGeom>
          <a:noFill/>
          <a:ln>
            <a:solidFill>
              <a:schemeClr val="accent1"/>
            </a:solidFill>
          </a:ln>
        </p:spPr>
        <p:txBody>
          <a:bodyPr wrap="square" anchor="ctr" anchorCtr="1">
            <a:noAutofit/>
          </a:bodyPr>
          <a:lstStyle>
            <a:defPPr>
              <a:defRPr lang="zh-CN"/>
            </a:defPPr>
            <a:lvl1pPr algn="ctr">
              <a:defRPr sz="2400">
                <a:solidFill>
                  <a:schemeClr val="bg1"/>
                </a:solidFill>
                <a:latin typeface="+mj-ea"/>
                <a:ea typeface="+mj-ea"/>
              </a:defRPr>
            </a:lvl1pPr>
          </a:lstStyle>
          <a:p>
            <a:r>
              <a:rPr lang="zh-CN" altLang="en-US" sz="2000">
                <a:solidFill>
                  <a:schemeClr val="accent1"/>
                </a:solidFill>
                <a:latin typeface="+mn-ea"/>
                <a:ea typeface="+mn-ea"/>
              </a:rPr>
              <a:t>明确责任人</a:t>
            </a:r>
          </a:p>
        </p:txBody>
      </p:sp>
      <p:grpSp>
        <p:nvGrpSpPr>
          <p:cNvPr id="18" name="组合 17">
            <a:extLst>
              <a:ext uri="{FF2B5EF4-FFF2-40B4-BE49-F238E27FC236}">
                <a16:creationId xmlns:a16="http://schemas.microsoft.com/office/drawing/2014/main" id="{733A4539-6A83-FFF4-473B-D48386A9B793}"/>
              </a:ext>
            </a:extLst>
          </p:cNvPr>
          <p:cNvGrpSpPr/>
          <p:nvPr/>
        </p:nvGrpSpPr>
        <p:grpSpPr>
          <a:xfrm>
            <a:off x="1673864" y="3652517"/>
            <a:ext cx="1800000" cy="1535955"/>
            <a:chOff x="1470664" y="3720252"/>
            <a:chExt cx="1800000" cy="1535955"/>
          </a:xfrm>
        </p:grpSpPr>
        <p:sp>
          <p:nvSpPr>
            <p:cNvPr id="11" name="矩形: 圆角 46">
              <a:extLst>
                <a:ext uri="{FF2B5EF4-FFF2-40B4-BE49-F238E27FC236}">
                  <a16:creationId xmlns:a16="http://schemas.microsoft.com/office/drawing/2014/main" id="{1285C713-A92E-8F0E-2F53-0711B78899B5}"/>
                </a:ext>
              </a:extLst>
            </p:cNvPr>
            <p:cNvSpPr/>
            <p:nvPr/>
          </p:nvSpPr>
          <p:spPr>
            <a:xfrm rot="18900000">
              <a:off x="1602688" y="3720252"/>
              <a:ext cx="1535952" cy="153595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endParaRPr lang="zh-CN" altLang="en-US" sz="1800">
                <a:solidFill>
                  <a:schemeClr val="bg1"/>
                </a:solidFill>
                <a:latin typeface="+mj-ea"/>
                <a:ea typeface="+mj-ea"/>
              </a:endParaRPr>
            </a:p>
          </p:txBody>
        </p:sp>
        <p:sp>
          <p:nvSpPr>
            <p:cNvPr id="17" name="文本框 16">
              <a:extLst>
                <a:ext uri="{FF2B5EF4-FFF2-40B4-BE49-F238E27FC236}">
                  <a16:creationId xmlns:a16="http://schemas.microsoft.com/office/drawing/2014/main" id="{D11D9B38-91D3-C3A3-743D-FD9A7B878523}"/>
                </a:ext>
              </a:extLst>
            </p:cNvPr>
            <p:cNvSpPr txBox="1"/>
            <p:nvPr/>
          </p:nvSpPr>
          <p:spPr>
            <a:xfrm>
              <a:off x="1470664" y="4299083"/>
              <a:ext cx="1800000" cy="400110"/>
            </a:xfrm>
            <a:prstGeom prst="rect">
              <a:avLst/>
            </a:prstGeom>
            <a:noFill/>
          </p:spPr>
          <p:txBody>
            <a:bodyPr wrap="square">
              <a:spAutoFit/>
            </a:bodyPr>
            <a:lstStyle/>
            <a:p>
              <a:pPr algn="ctr"/>
              <a:r>
                <a:rPr lang="zh-CN" altLang="en-US" sz="2000">
                  <a:solidFill>
                    <a:schemeClr val="bg1"/>
                  </a:solidFill>
                  <a:latin typeface="+mj-ea"/>
                  <a:ea typeface="+mj-ea"/>
                </a:rPr>
                <a:t>“四个明确”</a:t>
              </a:r>
            </a:p>
          </p:txBody>
        </p:sp>
      </p:grpSp>
      <p:cxnSp>
        <p:nvCxnSpPr>
          <p:cNvPr id="20" name="直接连接符 19">
            <a:extLst>
              <a:ext uri="{FF2B5EF4-FFF2-40B4-BE49-F238E27FC236}">
                <a16:creationId xmlns:a16="http://schemas.microsoft.com/office/drawing/2014/main" id="{B0B75452-01CB-F329-8AE1-AAB7F75165CA}"/>
              </a:ext>
            </a:extLst>
          </p:cNvPr>
          <p:cNvCxnSpPr/>
          <p:nvPr/>
        </p:nvCxnSpPr>
        <p:spPr>
          <a:xfrm>
            <a:off x="4040679" y="4354286"/>
            <a:ext cx="49394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41409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b49df822-7165-45c2-8964-c451b9152035&quot;,&quot;Name&quot;:&quot;参考线1&quot;,&quot;Kind&quot;:&quot;Custom&quot;,&quot;OldGuidesSetting&quot;:{&quot;HeaderHeight&quot;:15.0,&quot;FooterHeight&quot;:9.0,&quot;SideMargin&quot;:5.5,&quot;TopMargin&quot;:0.0,&quot;BottomMargin&quot;:0.0,&quot;IntervalMargin&quot;:1.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028">
      <a:dk1>
        <a:sysClr val="windowText" lastClr="000000"/>
      </a:dk1>
      <a:lt1>
        <a:sysClr val="window" lastClr="FFFFFF"/>
      </a:lt1>
      <a:dk2>
        <a:srgbClr val="44546A"/>
      </a:dk2>
      <a:lt2>
        <a:srgbClr val="E7E6E6"/>
      </a:lt2>
      <a:accent1>
        <a:srgbClr val="F2752B"/>
      </a:accent1>
      <a:accent2>
        <a:srgbClr val="40B99F"/>
      </a:accent2>
      <a:accent3>
        <a:srgbClr val="F2752B"/>
      </a:accent3>
      <a:accent4>
        <a:srgbClr val="40B99F"/>
      </a:accent4>
      <a:accent5>
        <a:srgbClr val="F2752B"/>
      </a:accent5>
      <a:accent6>
        <a:srgbClr val="40B99F"/>
      </a:accent6>
      <a:hlink>
        <a:srgbClr val="F2752B"/>
      </a:hlink>
      <a:folHlink>
        <a:srgbClr val="7F7F7F"/>
      </a:folHlink>
    </a:clrScheme>
    <a:fontScheme name="优设标题黑&amp;江圆400W">
      <a:majorFont>
        <a:latin typeface="优设标题黑"/>
        <a:ea typeface="优设标题黑"/>
        <a:cs typeface=""/>
      </a:majorFont>
      <a:minorFont>
        <a:latin typeface="江城圆体 400W"/>
        <a:ea typeface="江城圆体 400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266</TotalTime>
  <Words>1259</Words>
  <Application>Microsoft Office PowerPoint</Application>
  <PresentationFormat>宽屏</PresentationFormat>
  <Paragraphs>100</Paragraphs>
  <Slides>12</Slides>
  <Notes>12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12</vt:i4>
      </vt:variant>
    </vt:vector>
  </HeadingPairs>
  <TitlesOfParts>
    <vt:vector size="18" baseType="lpstr">
      <vt:lpstr>江城圆体 400W</vt:lpstr>
      <vt:lpstr>Calibri</vt:lpstr>
      <vt:lpstr>Wingdings</vt:lpstr>
      <vt:lpstr>优设标题黑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杨 洪</cp:lastModifiedBy>
  <cp:revision>9</cp:revision>
  <dcterms:created xsi:type="dcterms:W3CDTF">2023-06-08T07:26:38Z</dcterms:created>
  <dcterms:modified xsi:type="dcterms:W3CDTF">2023-08-28T22:04:31Z</dcterms:modified>
</cp:coreProperties>
</file>