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handoutMasterIdLst>
    <p:handoutMasterId r:id="rId34"/>
  </p:handoutMasterIdLst>
  <p:sldIdLst>
    <p:sldId id="257" r:id="rId3"/>
    <p:sldId id="258" r:id="rId4"/>
    <p:sldId id="259" r:id="rId5"/>
    <p:sldId id="260" r:id="rId6"/>
    <p:sldId id="261" r:id="rId7"/>
    <p:sldId id="262" r:id="rId8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86374"/>
  </p:normalViewPr>
  <p:slideViewPr>
    <p:cSldViewPr snapToGrid="0" showGuides="1">
      <p:cViewPr varScale="1">
        <p:scale>
          <a:sx n="127" d="100"/>
          <a:sy n="127" d="100"/>
        </p:scale>
        <p:origin x="1952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handoutMaster" Target="handoutMasters/handoutMaster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7" name="幻灯片图像占位符 71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9218" name="文本占位符 7170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290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1229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1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0482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2048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469127"/>
            <a:ext cx="10307927" cy="4093347"/>
          </a:xfrm>
        </p:spPr>
        <p:txBody>
          <a:bodyPr anchor="b">
            <a:norm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10307926" cy="64755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1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jpeg"/><Relationship Id="rId1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slide" Target="slide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hyperlink" Target="https://www.baidu.com/s?wd=%E5%85%AC%E5%AE%89%E6%9C%BA%E5%85%B3&amp;tn=44039180_cpr&amp;fenlei=mv6quAkxTZn0IZRqIHckPjm4nH00T1YLuyDsnhuhmHb3P19buHc40ZwV5Hcvrjm3rH6sPfKWUMw85HfYnjn4nH6sgvPsT6KdThsqpZwYTjCEQLGCpyw9Uz4Bmy-bIi4WUvYETgN-TLwGUv3EnHb4PHfYP1bs" TargetMode="Externa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3" name="WordArt 4"/>
          <p:cNvSpPr>
            <a:spLocks noTextEdit="1"/>
          </p:cNvSpPr>
          <p:nvPr/>
        </p:nvSpPr>
        <p:spPr>
          <a:xfrm>
            <a:off x="1774825" y="2492375"/>
            <a:ext cx="8497888" cy="20050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/>
          </a:bodyPr>
          <a:p>
            <a:pPr algn="ctr"/>
            <a:r>
              <a:rPr lang="zh-CN" altLang="en-US" sz="3600" b="1"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宋体" charset="0"/>
                <a:ea typeface="宋体" charset="0"/>
              </a:rPr>
              <a:t>让悲剧不再重演</a:t>
            </a:r>
            <a:endParaRPr lang="zh-CN" altLang="en-US" sz="3600" b="1">
              <a:ln w="952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53882" dir="2699999" algn="ctr" rotWithShape="0">
                  <a:srgbClr val="9999FF">
                    <a:alpha val="79999"/>
                  </a:srgbClr>
                </a:outerShdw>
              </a:effectLst>
              <a:latin typeface="宋体" charset="0"/>
              <a:ea typeface="宋体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51" name="内容占位符 53250"/>
          <p:cNvSpPr>
            <a:spLocks noGrp="1"/>
          </p:cNvSpPr>
          <p:nvPr>
            <p:ph idx="1"/>
          </p:nvPr>
        </p:nvSpPr>
        <p:spPr>
          <a:xfrm>
            <a:off x="1703388" y="1412875"/>
            <a:ext cx="5905500" cy="5040313"/>
          </a:xfrm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不要说出自己的真实姓名和地址、电话 号码、学校名称、密友等信息。 </a:t>
            </a:r>
            <a:endParaRPr lang="zh-CN" altLang="en-US" sz="3600" b="1" dirty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不与网友会面。 </a:t>
            </a:r>
            <a:endParaRPr lang="zh-CN" altLang="en-US" sz="3600" b="1" dirty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如非见面不可，最好去人多的地方。 </a:t>
            </a:r>
            <a:endParaRPr lang="zh-CN" altLang="en-US" sz="3600" b="1" dirty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对谈话低俗网友，不要反驳或回答，以沉默的方式对待</a:t>
            </a:r>
            <a:endParaRPr lang="zh-CN" altLang="en-US" sz="3600" b="1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14338" name="图片 53251" descr="图片四"/>
          <p:cNvPicPr>
            <a:picLocks noChangeAspect="1"/>
          </p:cNvPicPr>
          <p:nvPr/>
        </p:nvPicPr>
        <p:blipFill>
          <a:blip r:embed="rId1"/>
          <a:srcRect l="11163" t="2037" r="10263" b="11073"/>
          <a:stretch>
            <a:fillRect/>
          </a:stretch>
        </p:blipFill>
        <p:spPr>
          <a:xfrm>
            <a:off x="7608888" y="0"/>
            <a:ext cx="3059112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9" name="矩形 53253"/>
          <p:cNvSpPr/>
          <p:nvPr/>
        </p:nvSpPr>
        <p:spPr>
          <a:xfrm>
            <a:off x="3575050" y="188913"/>
            <a:ext cx="2217420" cy="70675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华文中宋" pitchFamily="2" charset="-122"/>
              </a:rPr>
              <a:t>网络安全</a:t>
            </a:r>
            <a:endParaRPr lang="zh-CN" altLang="en-US" sz="4000" b="1" dirty="0">
              <a:solidFill>
                <a:srgbClr val="FF0000"/>
              </a:solidFill>
              <a:latin typeface="Arial" panose="020B0604020202020204" pitchFamily="34" charset="0"/>
              <a:ea typeface="华文中宋" pitchFamily="2" charset="-122"/>
            </a:endParaRPr>
          </a:p>
        </p:txBody>
      </p:sp>
      <p:sp>
        <p:nvSpPr>
          <p:cNvPr id="14340" name="日期占位符 1"/>
          <p:cNvSpPr>
            <a:spLocks noGrp="1"/>
          </p:cNvSpPr>
          <p:nvPr>
            <p:ph type="dt" sz="half" idx="10"/>
          </p:nvPr>
        </p:nvSpPr>
        <p:spPr/>
        <p:txBody>
          <a:bodyPr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</a:lstStyle>
          <a:p>
            <a:pPr lvl="0">
              <a:buSzTx/>
            </a:pPr>
            <a:endParaRPr lang="en-US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charRg st="0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3251">
                                            <p:txEl>
                                              <p:charRg st="0" end="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charRg st="34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3251">
                                            <p:txEl>
                                              <p:charRg st="34" end="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charRg st="43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3251">
                                            <p:txEl>
                                              <p:charRg st="43" end="6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charRg st="61" end="8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3251">
                                            <p:txEl>
                                              <p:charRg st="61" end="8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4275" name="图片 54274" descr="6375201d68e7764fd3f633ae8796bd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2565400"/>
            <a:ext cx="4824413" cy="4151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76" name="图片 54275" descr="114750_01_8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1900" y="2681288"/>
            <a:ext cx="4356100" cy="41767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2" name="矩形 54276"/>
          <p:cNvSpPr>
            <a:spLocks noTextEdit="1"/>
          </p:cNvSpPr>
          <p:nvPr/>
        </p:nvSpPr>
        <p:spPr>
          <a:xfrm>
            <a:off x="4440238" y="981075"/>
            <a:ext cx="3417887" cy="13684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p>
            <a:pPr algn="ctr"/>
            <a:r>
              <a:rPr lang="zh-CN" altLang="en-US" sz="3600">
                <a:ln w="9525" cap="flat" cmpd="sng">
                  <a:solidFill>
                    <a:srgbClr val="CC99FF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宋体" charset="0"/>
                <a:ea typeface="宋体" charset="0"/>
              </a:rPr>
              <a:t>天上不会掉馅饼</a:t>
            </a:r>
            <a:endParaRPr lang="zh-CN" altLang="en-US" sz="3600">
              <a:ln w="9525" cap="flat" cmpd="sng">
                <a:solidFill>
                  <a:srgbClr val="CC99FF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9999FF">
                    <a:alpha val="79999"/>
                  </a:srgbClr>
                </a:outerShdw>
              </a:effectLst>
              <a:latin typeface="宋体" charset="0"/>
              <a:ea typeface="宋体" charset="0"/>
            </a:endParaRPr>
          </a:p>
        </p:txBody>
      </p:sp>
      <p:sp>
        <p:nvSpPr>
          <p:cNvPr id="15364" name="矩形 54277"/>
          <p:cNvSpPr/>
          <p:nvPr/>
        </p:nvSpPr>
        <p:spPr>
          <a:xfrm>
            <a:off x="4224338" y="188913"/>
            <a:ext cx="3743325" cy="70675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宋体" pitchFamily="2" charset="-122"/>
              </a:rPr>
              <a:t>街头、短信诈骗</a:t>
            </a:r>
            <a:endParaRPr lang="zh-CN" altLang="en-US" sz="4000" b="1" dirty="0">
              <a:solidFill>
                <a:srgbClr val="FF0000"/>
              </a:solidFill>
              <a:latin typeface="Arial" panose="020B0604020202020204" pitchFamily="34" charset="0"/>
              <a:ea typeface="宋体" pitchFamily="2" charset="-122"/>
            </a:endParaRPr>
          </a:p>
        </p:txBody>
      </p:sp>
      <p:sp>
        <p:nvSpPr>
          <p:cNvPr id="15365" name="日期占位符 1"/>
          <p:cNvSpPr>
            <a:spLocks noGrp="1"/>
          </p:cNvSpPr>
          <p:nvPr>
            <p:ph type="dt" sz="half" idx="10"/>
          </p:nvPr>
        </p:nvSpPr>
        <p:spPr/>
        <p:txBody>
          <a:bodyPr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</a:lstStyle>
          <a:p>
            <a:pPr lvl="0">
              <a:buSzTx/>
            </a:pPr>
            <a:endParaRPr lang="en-US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1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AutoShape 6"/>
          <p:cNvSpPr/>
          <p:nvPr/>
        </p:nvSpPr>
        <p:spPr>
          <a:xfrm>
            <a:off x="2286000" y="457200"/>
            <a:ext cx="4105275" cy="1079500"/>
          </a:xfrm>
          <a:prstGeom prst="irregularSeal1">
            <a:avLst/>
          </a:prstGeom>
          <a:solidFill>
            <a:srgbClr val="0000FF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0" hangingPunct="0"/>
            <a:endParaRPr lang="zh-CN" altLang="en-US" sz="3800" b="1" dirty="0">
              <a:solidFill>
                <a:srgbClr val="FF0000"/>
              </a:solidFill>
              <a:latin typeface="华文彩云" pitchFamily="2" charset="-122"/>
              <a:ea typeface="华文彩云" pitchFamily="2" charset="-122"/>
            </a:endParaRPr>
          </a:p>
        </p:txBody>
      </p:sp>
      <p:pic>
        <p:nvPicPr>
          <p:cNvPr id="16386" name="Picture 5" descr="20041141859499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64425" y="0"/>
            <a:ext cx="320357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AutoShape 6"/>
          <p:cNvSpPr/>
          <p:nvPr/>
        </p:nvSpPr>
        <p:spPr>
          <a:xfrm>
            <a:off x="2286000" y="4419600"/>
            <a:ext cx="4105275" cy="1079500"/>
          </a:xfrm>
          <a:prstGeom prst="irregularSeal1">
            <a:avLst/>
          </a:prstGeom>
          <a:solidFill>
            <a:srgbClr val="0000FF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0" hangingPunct="0"/>
            <a:r>
              <a:rPr lang="zh-CN" altLang="en-US" sz="3800" b="1" dirty="0">
                <a:solidFill>
                  <a:srgbClr val="FF0000"/>
                </a:solidFill>
                <a:latin typeface="华文彩云" pitchFamily="2" charset="-122"/>
                <a:ea typeface="华文彩云" pitchFamily="2" charset="-122"/>
              </a:rPr>
              <a:t>吸烟的危害</a:t>
            </a:r>
            <a:endParaRPr lang="zh-CN" altLang="en-US" sz="3800" b="1" dirty="0">
              <a:solidFill>
                <a:srgbClr val="FF0000"/>
              </a:solidFill>
              <a:latin typeface="华文彩云" pitchFamily="2" charset="-122"/>
              <a:ea typeface="华文彩云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981200" y="304800"/>
            <a:ext cx="4563568" cy="9220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5400" b="1" i="0" u="none" strike="noStrike" kern="1200" cap="none" spc="50" normalizeH="0" baseline="0" noProof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：</a:t>
            </a:r>
            <a:r>
              <a:rPr kumimoji="0" lang="zh-CN" altLang="en-US" sz="5400" b="1" i="0" u="none" strike="noStrike" kern="1200" cap="none" spc="50" normalizeH="0" baseline="0" noProof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法律规定</a:t>
            </a:r>
            <a:endParaRPr kumimoji="0" lang="zh-CN" altLang="en-US" sz="5400" b="1" i="0" u="none" strike="noStrike" kern="1200" cap="none" spc="50" normalizeH="0" baseline="0" noProof="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1600200"/>
            <a:ext cx="5171440" cy="19380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kern="1200" cap="none" spc="50" normalizeH="0" baseline="0" noProof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ea"/>
                <a:ea typeface="+mj-ea"/>
                <a:cs typeface="+mn-cs"/>
              </a:rPr>
              <a:t>未成年人保护法：父母和其他监护人</a:t>
            </a:r>
            <a:endParaRPr kumimoji="0" lang="en-US" altLang="zh-CN" sz="2400" b="1" kern="1200" cap="none" spc="50" normalizeH="0" baseline="0" noProof="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j-ea"/>
              <a:ea typeface="+mj-ea"/>
              <a:cs typeface="+mn-cs"/>
            </a:endParaRPr>
          </a:p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kern="1200" cap="none" spc="50" normalizeH="0" baseline="0" noProof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ea"/>
                <a:ea typeface="+mj-ea"/>
                <a:cs typeface="+mn-cs"/>
              </a:rPr>
              <a:t>应当关注未成人的生理、心理状况和</a:t>
            </a:r>
            <a:endParaRPr kumimoji="0" lang="en-US" altLang="zh-CN" sz="2400" b="1" kern="1200" cap="none" spc="50" normalizeH="0" baseline="0" noProof="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j-ea"/>
              <a:ea typeface="+mj-ea"/>
              <a:cs typeface="+mn-cs"/>
            </a:endParaRPr>
          </a:p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kern="1200" cap="none" spc="50" normalizeH="0" baseline="0" noProof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ea"/>
                <a:ea typeface="+mj-ea"/>
                <a:cs typeface="+mn-cs"/>
              </a:rPr>
              <a:t>行为习惯，预防和制止未成人吸烟、</a:t>
            </a:r>
            <a:endParaRPr kumimoji="0" lang="en-US" altLang="zh-CN" sz="2400" b="1" kern="1200" cap="none" spc="50" normalizeH="0" baseline="0" noProof="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j-ea"/>
              <a:ea typeface="+mj-ea"/>
              <a:cs typeface="+mn-cs"/>
            </a:endParaRPr>
          </a:p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kern="1200" cap="none" spc="50" normalizeH="0" baseline="0" noProof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ea"/>
                <a:ea typeface="+mj-ea"/>
                <a:cs typeface="+mn-cs"/>
              </a:rPr>
              <a:t>酗酒、流浪、沉迷网络、赌博、吸毒</a:t>
            </a:r>
            <a:endParaRPr kumimoji="0" lang="en-US" altLang="zh-CN" sz="2400" b="1" kern="1200" cap="none" spc="50" normalizeH="0" baseline="0" noProof="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j-ea"/>
              <a:ea typeface="+mj-ea"/>
              <a:cs typeface="+mn-cs"/>
            </a:endParaRPr>
          </a:p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kern="1200" cap="none" spc="50" normalizeH="0" baseline="0" noProof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ea"/>
                <a:ea typeface="+mj-ea"/>
                <a:cs typeface="+mn-cs"/>
              </a:rPr>
              <a:t>等行为。</a:t>
            </a:r>
            <a:endParaRPr kumimoji="0" lang="zh-CN" altLang="en-US" sz="2400" kern="1200" cap="none" spc="0" normalizeH="0" baseline="0" noProof="0" dirty="0">
              <a:solidFill>
                <a:srgbClr val="FF0000"/>
              </a:solidFill>
              <a:latin typeface="+mj-ea"/>
              <a:ea typeface="+mj-ea"/>
              <a:cs typeface="+mn-cs"/>
            </a:endParaRPr>
          </a:p>
        </p:txBody>
      </p:sp>
      <p:sp>
        <p:nvSpPr>
          <p:cNvPr id="8" name="六角星 7"/>
          <p:cNvSpPr/>
          <p:nvPr/>
        </p:nvSpPr>
        <p:spPr>
          <a:xfrm>
            <a:off x="5867400" y="1828800"/>
            <a:ext cx="2590800" cy="33528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256049" y="2971800"/>
            <a:ext cx="1533525" cy="110680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N0!</a:t>
            </a:r>
            <a:endParaRPr kumimoji="0" lang="zh-CN" altLang="en-US" sz="6600" b="1" i="0" u="none" strike="noStrike" kern="1200" cap="none" spc="0" normalizeH="0" baseline="0" noProof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2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09" name="Picture 2" descr="01184910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9144000" cy="6856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0" name="AutoShape 3"/>
          <p:cNvSpPr/>
          <p:nvPr/>
        </p:nvSpPr>
        <p:spPr>
          <a:xfrm>
            <a:off x="1524000" y="0"/>
            <a:ext cx="1944688" cy="1009650"/>
          </a:xfrm>
          <a:prstGeom prst="flowChartPunchedTap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  <a:ea typeface="宋体" pitchFamily="2" charset="-122"/>
            </a:endParaRPr>
          </a:p>
        </p:txBody>
      </p:sp>
      <p:sp>
        <p:nvSpPr>
          <p:cNvPr id="17411" name="Text Box 4"/>
          <p:cNvSpPr txBox="1"/>
          <p:nvPr/>
        </p:nvSpPr>
        <p:spPr>
          <a:xfrm>
            <a:off x="1524000" y="188913"/>
            <a:ext cx="1871663" cy="58356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9900"/>
                </a:solidFill>
                <a:latin typeface="Arial" panose="020B0604020202020204" pitchFamily="34" charset="0"/>
                <a:ea typeface="华文琥珀" pitchFamily="2" charset="-122"/>
              </a:rPr>
              <a:t>自护有道</a:t>
            </a:r>
            <a:endParaRPr lang="zh-CN" altLang="en-US" sz="3200" b="1" dirty="0">
              <a:solidFill>
                <a:srgbClr val="FF9900"/>
              </a:solidFill>
              <a:latin typeface="Arial" panose="020B0604020202020204" pitchFamily="34" charset="0"/>
              <a:ea typeface="华文琥珀" pitchFamily="2" charset="-122"/>
            </a:endParaRPr>
          </a:p>
        </p:txBody>
      </p:sp>
      <p:pic>
        <p:nvPicPr>
          <p:cNvPr id="17412" name="Picture 5" descr="L7X_22pic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981075"/>
            <a:ext cx="9144000" cy="5876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6" name="Picture 6" descr="L7X_22pic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981075"/>
            <a:ext cx="9144000" cy="5876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7" name="Picture 7" descr="L7X_22pic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981075"/>
            <a:ext cx="9144000" cy="5876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8" name="Picture 8" descr="L7X_22pic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981075"/>
            <a:ext cx="9144000" cy="5876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9" name="Picture 9" descr="L7X_22pic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0" y="981075"/>
            <a:ext cx="9144000" cy="5876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Text Box 4"/>
          <p:cNvSpPr txBox="1"/>
          <p:nvPr/>
        </p:nvSpPr>
        <p:spPr>
          <a:xfrm>
            <a:off x="2286000" y="762000"/>
            <a:ext cx="8382000" cy="230695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小峰的故事中</a:t>
            </a:r>
            <a:endParaRPr lang="en-US" altLang="zh-CN" sz="3600" b="1" dirty="0">
              <a:solidFill>
                <a:srgbClr val="FF0000"/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Arial" panose="020B0604020202020204" pitchFamily="34" charset="0"/>
                <a:ea typeface="楷体_GB2312" pitchFamily="49" charset="-122"/>
              </a:rPr>
              <a:t>1</a:t>
            </a:r>
            <a:r>
              <a:rPr lang="zh-CN" altLang="en-US" sz="3600" b="1" dirty="0">
                <a:latin typeface="Arial" panose="020B0604020202020204" pitchFamily="34" charset="0"/>
                <a:ea typeface="楷体_GB2312" pitchFamily="49" charset="-122"/>
              </a:rPr>
              <a:t>、哪些地方值得我们学习？</a:t>
            </a:r>
            <a:endParaRPr lang="en-US" altLang="zh-CN" sz="3600" b="1" dirty="0">
              <a:latin typeface="Arial" panose="020B0604020202020204" pitchFamily="34" charset="0"/>
              <a:ea typeface="楷体_GB2312" pitchFamily="49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Arial" panose="020B0604020202020204" pitchFamily="34" charset="0"/>
                <a:ea typeface="楷体_GB2312" pitchFamily="49" charset="-122"/>
              </a:rPr>
              <a:t>2</a:t>
            </a:r>
            <a:r>
              <a:rPr lang="zh-CN" altLang="en-US" sz="3600" b="1" dirty="0">
                <a:latin typeface="Arial" panose="020B0604020202020204" pitchFamily="34" charset="0"/>
                <a:ea typeface="楷体_GB2312" pitchFamily="49" charset="-122"/>
              </a:rPr>
              <a:t>、给我们在自我保护方面有何启示？</a:t>
            </a:r>
            <a:endParaRPr lang="zh-CN" altLang="en-US" sz="3600" b="1" dirty="0">
              <a:latin typeface="Arial" panose="020B0604020202020204" pitchFamily="34" charset="0"/>
              <a:ea typeface="楷体_GB2312" pitchFamily="49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矩形 8196"/>
          <p:cNvSpPr/>
          <p:nvPr/>
        </p:nvSpPr>
        <p:spPr>
          <a:xfrm>
            <a:off x="1905000" y="0"/>
            <a:ext cx="552640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rgbClr val="FF0066"/>
                </a:solidFill>
                <a:latin typeface="Arial" panose="020B0604020202020204" pitchFamily="34" charset="0"/>
                <a:ea typeface="黑体" pitchFamily="49" charset="-122"/>
              </a:rPr>
              <a:t>二、怎样提升自我保护意识和能力</a:t>
            </a:r>
            <a:endParaRPr lang="zh-CN" altLang="en-US" sz="2800" b="1" dirty="0">
              <a:solidFill>
                <a:srgbClr val="FF0066"/>
              </a:solidFill>
              <a:latin typeface="Arial" panose="020B0604020202020204" pitchFamily="34" charset="0"/>
              <a:ea typeface="黑体" pitchFamily="49" charset="-122"/>
            </a:endParaRPr>
          </a:p>
        </p:txBody>
      </p:sp>
      <p:sp>
        <p:nvSpPr>
          <p:cNvPr id="19458" name="日期占位符 1"/>
          <p:cNvSpPr>
            <a:spLocks noGrp="1"/>
          </p:cNvSpPr>
          <p:nvPr>
            <p:ph type="dt" sz="half" idx="10"/>
          </p:nvPr>
        </p:nvSpPr>
        <p:spPr/>
        <p:txBody>
          <a:bodyPr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</a:lstStyle>
          <a:p>
            <a:pPr lvl="0">
              <a:buSzTx/>
            </a:pPr>
            <a:endParaRPr lang="en-US" altLang="en-US" sz="1400" dirty="0"/>
          </a:p>
        </p:txBody>
      </p:sp>
      <p:sp>
        <p:nvSpPr>
          <p:cNvPr id="19459" name="矩形 5"/>
          <p:cNvSpPr/>
          <p:nvPr/>
        </p:nvSpPr>
        <p:spPr>
          <a:xfrm>
            <a:off x="2133600" y="1066800"/>
            <a:ext cx="8077200" cy="138366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4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、受侵害前</a:t>
            </a:r>
            <a:r>
              <a:rPr lang="zh-CN" altLang="en-US" sz="24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Wingdings" panose="05000000000000000000" pitchFamily="2" charset="2"/>
              </a:rPr>
              <a:t>：</a:t>
            </a:r>
            <a:endParaRPr lang="en-US" altLang="zh-CN" sz="2400" b="1" dirty="0">
              <a:latin typeface="Arial" panose="020B0604020202020204" pitchFamily="34" charset="0"/>
              <a:ea typeface="宋体" pitchFamily="2" charset="-122"/>
            </a:endParaRPr>
          </a:p>
          <a:p>
            <a:endParaRPr lang="en-US" altLang="zh-CN" sz="2400" b="1" dirty="0">
              <a:latin typeface="Arial" panose="020B0604020202020204" pitchFamily="34" charset="0"/>
              <a:ea typeface="宋体" pitchFamily="2" charset="-122"/>
            </a:endParaRPr>
          </a:p>
          <a:p>
            <a:endParaRPr lang="en-US" altLang="zh-CN" b="1" dirty="0">
              <a:latin typeface="Arial" panose="020B0604020202020204" pitchFamily="34" charset="0"/>
              <a:ea typeface="宋体" pitchFamily="2" charset="-122"/>
            </a:endParaRPr>
          </a:p>
          <a:p>
            <a:endParaRPr lang="zh-CN" altLang="en-US" dirty="0">
              <a:latin typeface="Arial" panose="020B0604020202020204" pitchFamily="34" charset="0"/>
              <a:ea typeface="宋体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981200" y="1676400"/>
            <a:ext cx="7391400" cy="30460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</a:rPr>
              <a:t>2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</a:rPr>
              <a:t>、受侵害时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  <a:sym typeface="Wingdings" panose="05000000000000000000" pitchFamily="2" charset="2"/>
              </a:rPr>
              <a:t>：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itchFamily="49" charset="-122"/>
              <a:ea typeface="黑体" pitchFamily="49" charset="-122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依法进行自我保护要求我们在面临险境、合法权益受侵害时要</a:t>
            </a:r>
            <a:r>
              <a:rPr kumimoji="0" lang="zh-CN" altLang="en-US" sz="3200" b="1" i="0" u="heavy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冷静、沉着、机智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，要根据具体情况选择</a:t>
            </a:r>
            <a:r>
              <a:rPr kumimoji="0" lang="en-US" sz="3200" b="1" i="0" u="heavy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  </a:t>
            </a:r>
            <a:r>
              <a:rPr kumimoji="0" lang="zh-CN" altLang="en-US" sz="3200" b="1" i="0" u="heavy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最佳</a:t>
            </a:r>
            <a:r>
              <a:rPr kumimoji="0" lang="en-US" sz="3200" b="1" i="0" u="heavy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 </a:t>
            </a:r>
            <a:r>
              <a:rPr kumimoji="0" lang="en-US" sz="3200" b="1" i="0" u="heavy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方法，（即智为），以保护</a:t>
            </a:r>
            <a:r>
              <a:rPr kumimoji="0" lang="zh-CN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生命为第一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原则。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1676400" y="3810000"/>
            <a:ext cx="240030" cy="368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p>
            <a:pPr fontAlgn="base">
              <a:buNone/>
            </a:pPr>
            <a:r>
              <a:rPr lang="en-US" altLang="zh-CN" b="1" strike="noStrike" noProof="1" dirty="0">
                <a:solidFill>
                  <a:schemeClr val="hlink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文隶书" pitchFamily="2" charset="-122"/>
                <a:ea typeface="华文隶书" pitchFamily="2" charset="-122"/>
                <a:cs typeface="+mn-cs"/>
              </a:rPr>
              <a:t> </a:t>
            </a:r>
            <a:endParaRPr lang="en-US" altLang="zh-CN" b="1" strike="noStrike" noProof="1" dirty="0">
              <a:solidFill>
                <a:schemeClr val="hlink"/>
              </a:solidFill>
              <a:effectLst>
                <a:outerShdw blurRad="38100" dist="38100" dir="2700000">
                  <a:srgbClr val="000000"/>
                </a:outerShdw>
              </a:effectLst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2208213" y="3213100"/>
            <a:ext cx="1368425" cy="1322070"/>
          </a:xfrm>
          <a:prstGeom prst="rect">
            <a:avLst/>
          </a:prstGeom>
          <a:noFill/>
          <a:ln w="0" algn="ctr">
            <a:noFill/>
            <a:miter lim="800000"/>
          </a:ln>
          <a:effectLst>
            <a:outerShdw dist="35921" dir="2700000" algn="ctr" rotWithShape="0">
              <a:srgbClr val="C0C0C0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华文隶书" pitchFamily="2" charset="-122"/>
                <a:ea typeface="华文中宋" pitchFamily="2" charset="-122"/>
                <a:cs typeface="+mn-cs"/>
              </a:rPr>
              <a:t>遭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隶书" pitchFamily="2" charset="-122"/>
                <a:ea typeface="华文中宋" pitchFamily="2" charset="-122"/>
                <a:cs typeface="+mn-cs"/>
              </a:rPr>
              <a:t>侵害时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隶书" pitchFamily="2" charset="-122"/>
              <a:ea typeface="华文中宋" pitchFamily="2" charset="-122"/>
              <a:cs typeface="+mn-cs"/>
            </a:endParaRPr>
          </a:p>
        </p:txBody>
      </p:sp>
      <p:sp>
        <p:nvSpPr>
          <p:cNvPr id="21507" name="AutoShape 6"/>
          <p:cNvSpPr/>
          <p:nvPr/>
        </p:nvSpPr>
        <p:spPr>
          <a:xfrm rot="10800000">
            <a:off x="3792538" y="4020345"/>
            <a:ext cx="142875" cy="368299"/>
          </a:xfrm>
          <a:prstGeom prst="rightBrace">
            <a:avLst>
              <a:gd name="adj1" fmla="val 0"/>
              <a:gd name="adj2" fmla="val 50000"/>
            </a:avLst>
          </a:prstGeom>
          <a:noFill/>
          <a:ln w="5715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>
            <a:spAutoFit/>
          </a:bodyPr>
          <a:p>
            <a:endParaRPr lang="zh-CN" altLang="en-US" dirty="0">
              <a:latin typeface="Arial" panose="020B0604020202020204" pitchFamily="34" charset="0"/>
              <a:ea typeface="宋体" pitchFamily="2" charset="-122"/>
            </a:endParaRPr>
          </a:p>
        </p:txBody>
      </p:sp>
      <p:sp>
        <p:nvSpPr>
          <p:cNvPr id="21508" name="Text Box 9"/>
          <p:cNvSpPr txBox="1"/>
          <p:nvPr/>
        </p:nvSpPr>
        <p:spPr>
          <a:xfrm>
            <a:off x="4572000" y="3352800"/>
            <a:ext cx="2217420" cy="70675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buClr>
                <a:schemeClr val="folHlink"/>
              </a:buClr>
              <a:buSzPct val="95000"/>
              <a:buFont typeface="Wingdings" panose="05000000000000000000" pitchFamily="2" charset="2"/>
            </a:pPr>
            <a:r>
              <a:rPr lang="zh-CN" altLang="en-US" sz="4000" b="1" dirty="0">
                <a:latin typeface="华文隶书" pitchFamily="2" charset="-122"/>
                <a:ea typeface="华文中宋" pitchFamily="2" charset="-122"/>
              </a:rPr>
              <a:t>校园暴力</a:t>
            </a:r>
            <a:endParaRPr lang="zh-CN" altLang="en-US" sz="4000" b="1" dirty="0">
              <a:latin typeface="华文隶书" pitchFamily="2" charset="-122"/>
              <a:ea typeface="华文中宋" pitchFamily="2" charset="-122"/>
            </a:endParaRPr>
          </a:p>
        </p:txBody>
      </p:sp>
      <p:sp>
        <p:nvSpPr>
          <p:cNvPr id="21509" name="WordArt 11"/>
          <p:cNvSpPr>
            <a:spLocks noTextEdit="1"/>
          </p:cNvSpPr>
          <p:nvPr/>
        </p:nvSpPr>
        <p:spPr>
          <a:xfrm>
            <a:off x="2133600" y="838200"/>
            <a:ext cx="7632700" cy="12239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p>
            <a:pPr algn="ctr"/>
            <a:r>
              <a:rPr lang="zh-CN" altLang="en-US" sz="5400" b="1">
                <a:ln w="9525" cap="flat" cmpd="sng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宋体" charset="0"/>
                <a:ea typeface="宋体" charset="0"/>
              </a:rPr>
              <a:t>自我保护训练营</a:t>
            </a:r>
            <a:endParaRPr lang="zh-CN" altLang="en-US" sz="5400" b="1">
              <a:ln w="9525" cap="flat" cmpd="sng">
                <a:solidFill>
                  <a:srgbClr val="CC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CC0000"/>
              </a:solidFill>
              <a:effectLst>
                <a:outerShdw dist="53882" dir="2699999" algn="ctr" rotWithShape="0">
                  <a:srgbClr val="9999FF">
                    <a:alpha val="79999"/>
                  </a:srgbClr>
                </a:outerShdw>
              </a:effectLst>
              <a:latin typeface="宋体" charset="0"/>
              <a:ea typeface="宋体" charset="0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1847084" y="0"/>
            <a:ext cx="2956560" cy="34150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5400" b="1" i="0" u="none" strike="noStrike" kern="1200" cap="none" spc="50" normalizeH="0" baseline="0" noProof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校园暴力</a:t>
            </a:r>
            <a:endParaRPr kumimoji="0" lang="en-US" altLang="zh-CN" sz="5400" b="1" i="0" u="none" strike="noStrike" kern="1200" cap="none" spc="50" normalizeH="0" baseline="0" noProof="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5400" b="1" i="0" u="none" strike="noStrike" kern="1200" cap="none" spc="50" normalizeH="0" baseline="0" noProof="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5400" b="1" i="0" u="none" strike="noStrike" kern="1200" cap="none" spc="50" normalizeH="0" baseline="0" noProof="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5400" b="1" i="0" u="none" strike="noStrike" kern="1200" cap="none" spc="50" normalizeH="0" baseline="0" noProof="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828800" y="914400"/>
            <a:ext cx="8839200" cy="439991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800" b="1" dirty="0">
                <a:latin typeface="Arial" panose="020B0604020202020204" pitchFamily="34" charset="0"/>
                <a:ea typeface="宋体" pitchFamily="2" charset="-122"/>
              </a:rPr>
              <a:t>含义：是指针对在校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itchFamily="2" charset="-122"/>
              </a:rPr>
              <a:t>师生</a:t>
            </a:r>
            <a:r>
              <a:rPr lang="zh-CN" altLang="en-US" sz="2800" b="1" dirty="0">
                <a:latin typeface="Arial" panose="020B0604020202020204" pitchFamily="34" charset="0"/>
                <a:ea typeface="宋体" pitchFamily="2" charset="-122"/>
              </a:rPr>
              <a:t>实施的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itchFamily="2" charset="-122"/>
              </a:rPr>
              <a:t>身体上</a:t>
            </a:r>
            <a:r>
              <a:rPr lang="zh-CN" altLang="en-US" sz="2800" b="1" dirty="0">
                <a:latin typeface="Arial" panose="020B0604020202020204" pitchFamily="34" charset="0"/>
                <a:ea typeface="宋体" pitchFamily="2" charset="-122"/>
              </a:rPr>
              <a:t>的和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itchFamily="2" charset="-122"/>
              </a:rPr>
              <a:t>心理上</a:t>
            </a:r>
            <a:r>
              <a:rPr lang="zh-CN" altLang="en-US" sz="2800" b="1" dirty="0">
                <a:latin typeface="Arial" panose="020B0604020202020204" pitchFamily="34" charset="0"/>
                <a:ea typeface="宋体" pitchFamily="2" charset="-122"/>
              </a:rPr>
              <a:t>的暴</a:t>
            </a:r>
            <a:endParaRPr lang="en-US" altLang="zh-CN" sz="2800" b="1" dirty="0">
              <a:latin typeface="Arial" panose="020B0604020202020204" pitchFamily="34" charset="0"/>
              <a:ea typeface="宋体" pitchFamily="2" charset="-122"/>
            </a:endParaRPr>
          </a:p>
          <a:p>
            <a:r>
              <a:rPr lang="en-US" altLang="zh-CN" sz="2800" b="1" dirty="0">
                <a:latin typeface="Arial" panose="020B0604020202020204" pitchFamily="34" charset="0"/>
                <a:ea typeface="宋体" pitchFamily="2" charset="-122"/>
              </a:rPr>
              <a:t>           </a:t>
            </a:r>
            <a:r>
              <a:rPr lang="zh-CN" altLang="en-US" sz="2800" b="1" dirty="0">
                <a:latin typeface="Arial" panose="020B0604020202020204" pitchFamily="34" charset="0"/>
                <a:ea typeface="宋体" pitchFamily="2" charset="-122"/>
              </a:rPr>
              <a:t>力行为。</a:t>
            </a:r>
            <a:endParaRPr lang="en-US" altLang="zh-CN" sz="2800" b="1" dirty="0">
              <a:latin typeface="Arial" panose="020B0604020202020204" pitchFamily="34" charset="0"/>
              <a:ea typeface="宋体" pitchFamily="2" charset="-122"/>
            </a:endParaRPr>
          </a:p>
          <a:p>
            <a:endParaRPr lang="en-US" altLang="zh-CN" sz="2800" b="1" dirty="0">
              <a:latin typeface="Arial" panose="020B0604020202020204" pitchFamily="34" charset="0"/>
              <a:ea typeface="宋体" pitchFamily="2" charset="-122"/>
            </a:endParaRPr>
          </a:p>
          <a:p>
            <a:r>
              <a:rPr lang="zh-CN" altLang="en-US" sz="2800" b="1" dirty="0">
                <a:latin typeface="Arial" panose="020B0604020202020204" pitchFamily="34" charset="0"/>
                <a:ea typeface="宋体" pitchFamily="2" charset="-122"/>
              </a:rPr>
              <a:t>类型：行为暴力、精神暴力</a:t>
            </a:r>
            <a:endParaRPr lang="en-US" altLang="zh-CN" sz="2800" b="1" dirty="0">
              <a:latin typeface="Arial" panose="020B0604020202020204" pitchFamily="34" charset="0"/>
              <a:ea typeface="宋体" pitchFamily="2" charset="-122"/>
            </a:endParaRPr>
          </a:p>
          <a:p>
            <a:endParaRPr lang="en-US" altLang="zh-CN" sz="2800" b="1" dirty="0">
              <a:latin typeface="Arial" panose="020B0604020202020204" pitchFamily="34" charset="0"/>
              <a:ea typeface="宋体" pitchFamily="2" charset="-122"/>
            </a:endParaRPr>
          </a:p>
          <a:p>
            <a:r>
              <a:rPr lang="zh-CN" altLang="en-US" sz="2800" b="1" dirty="0">
                <a:latin typeface="Arial" panose="020B0604020202020204" pitchFamily="34" charset="0"/>
                <a:ea typeface="宋体" pitchFamily="2" charset="-122"/>
              </a:rPr>
              <a:t>原因 ：国家</a:t>
            </a:r>
            <a:endParaRPr lang="en-US" altLang="zh-CN" sz="2800" b="1" dirty="0">
              <a:latin typeface="Arial" panose="020B0604020202020204" pitchFamily="34" charset="0"/>
              <a:ea typeface="宋体" pitchFamily="2" charset="-122"/>
            </a:endParaRPr>
          </a:p>
          <a:p>
            <a:r>
              <a:rPr lang="en-US" altLang="zh-CN" sz="2800" b="1" dirty="0">
                <a:latin typeface="Arial" panose="020B0604020202020204" pitchFamily="34" charset="0"/>
                <a:ea typeface="宋体" pitchFamily="2" charset="-122"/>
              </a:rPr>
              <a:t>             </a:t>
            </a:r>
            <a:r>
              <a:rPr lang="zh-CN" altLang="en-US" sz="2800" b="1" dirty="0">
                <a:latin typeface="Arial" panose="020B0604020202020204" pitchFamily="34" charset="0"/>
                <a:ea typeface="宋体" pitchFamily="2" charset="-122"/>
              </a:rPr>
              <a:t>社会</a:t>
            </a:r>
            <a:endParaRPr lang="en-US" altLang="zh-CN" sz="2800" b="1" dirty="0">
              <a:latin typeface="Arial" panose="020B0604020202020204" pitchFamily="34" charset="0"/>
              <a:ea typeface="宋体" pitchFamily="2" charset="-122"/>
            </a:endParaRPr>
          </a:p>
          <a:p>
            <a:r>
              <a:rPr lang="en-US" altLang="zh-CN" sz="2800" b="1" dirty="0">
                <a:latin typeface="Arial" panose="020B0604020202020204" pitchFamily="34" charset="0"/>
                <a:ea typeface="宋体" pitchFamily="2" charset="-122"/>
              </a:rPr>
              <a:t>             </a:t>
            </a:r>
            <a:r>
              <a:rPr lang="zh-CN" altLang="en-US" sz="2800" b="1" dirty="0">
                <a:latin typeface="Arial" panose="020B0604020202020204" pitchFamily="34" charset="0"/>
                <a:ea typeface="宋体" pitchFamily="2" charset="-122"/>
              </a:rPr>
              <a:t>学校</a:t>
            </a:r>
            <a:endParaRPr lang="en-US" altLang="zh-CN" sz="2800" b="1" dirty="0">
              <a:latin typeface="Arial" panose="020B0604020202020204" pitchFamily="34" charset="0"/>
              <a:ea typeface="宋体" pitchFamily="2" charset="-122"/>
            </a:endParaRPr>
          </a:p>
          <a:p>
            <a:r>
              <a:rPr lang="en-US" altLang="zh-CN" sz="2800" b="1" dirty="0">
                <a:latin typeface="Arial" panose="020B0604020202020204" pitchFamily="34" charset="0"/>
                <a:ea typeface="宋体" pitchFamily="2" charset="-122"/>
              </a:rPr>
              <a:t>             </a:t>
            </a:r>
            <a:r>
              <a:rPr lang="zh-CN" altLang="en-US" sz="2800" b="1" dirty="0">
                <a:latin typeface="Arial" panose="020B0604020202020204" pitchFamily="34" charset="0"/>
                <a:ea typeface="宋体" pitchFamily="2" charset="-122"/>
              </a:rPr>
              <a:t>家庭</a:t>
            </a:r>
            <a:endParaRPr lang="en-US" altLang="zh-CN" sz="2800" b="1" dirty="0">
              <a:latin typeface="Arial" panose="020B0604020202020204" pitchFamily="34" charset="0"/>
              <a:ea typeface="宋体" pitchFamily="2" charset="-122"/>
            </a:endParaRPr>
          </a:p>
          <a:p>
            <a:r>
              <a:rPr lang="en-US" altLang="zh-CN" sz="2800" b="1" dirty="0">
                <a:latin typeface="Arial" panose="020B0604020202020204" pitchFamily="34" charset="0"/>
                <a:ea typeface="宋体" pitchFamily="2" charset="-122"/>
              </a:rPr>
              <a:t>             </a:t>
            </a:r>
            <a:r>
              <a:rPr lang="zh-CN" altLang="en-US" sz="2800" b="1" dirty="0">
                <a:latin typeface="Arial" panose="020B0604020202020204" pitchFamily="34" charset="0"/>
                <a:ea typeface="宋体" pitchFamily="2" charset="-122"/>
              </a:rPr>
              <a:t>个人（施害者、受害者、围观者）</a:t>
            </a:r>
            <a:endParaRPr lang="zh-CN" altLang="en-US" sz="2800" b="1" dirty="0">
              <a:latin typeface="Arial" panose="020B0604020202020204" pitchFamily="34" charset="0"/>
              <a:ea typeface="宋体" pitchFamily="2" charset="-122"/>
            </a:endParaRPr>
          </a:p>
        </p:txBody>
      </p:sp>
      <p:pic>
        <p:nvPicPr>
          <p:cNvPr id="22531" name="Picture 2" descr="http://img4.imgtn.bdimg.com/it/u=2877880203,2976388361&amp;fm=21&amp;gp=0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29400" y="2057400"/>
            <a:ext cx="3810000" cy="2667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5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charRg st="25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charRg st="25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2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charRg st="42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charRg st="42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56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charRg st="56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charRg st="56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63" end="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charRg st="63" end="7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charRg st="63" end="7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79" end="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charRg st="79" end="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charRg st="79" end="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95" end="1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charRg st="95" end="1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charRg st="95" end="1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11" end="1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charRg st="111" end="14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charRg st="111" end="14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3" name="Picture 2" descr="http://img4.imgtn.bdimg.com/it/u=2877880203,2976388361&amp;fm=21&amp;gp=0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-228600"/>
            <a:ext cx="2743200" cy="266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4" name="Picture 2" descr="http://imgbdb3.bendibao.com/bjbdb/20156/25/2015625163723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590800"/>
            <a:ext cx="2514600" cy="2895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5" name="TextBox 3"/>
          <p:cNvSpPr txBox="1"/>
          <p:nvPr/>
        </p:nvSpPr>
        <p:spPr>
          <a:xfrm>
            <a:off x="4419600" y="304800"/>
            <a:ext cx="6583680" cy="452310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b="1" dirty="0">
                <a:latin typeface="Arial" panose="020B0604020202020204" pitchFamily="34" charset="0"/>
                <a:ea typeface="宋体" pitchFamily="2" charset="-122"/>
              </a:rPr>
              <a:t>第一、在威胁与暴力来临之际，首先告诉自己不要害怕。</a:t>
            </a:r>
            <a:endParaRPr lang="en-US" altLang="zh-CN" b="1" dirty="0">
              <a:latin typeface="Arial" panose="020B0604020202020204" pitchFamily="34" charset="0"/>
              <a:ea typeface="宋体" pitchFamily="2" charset="-122"/>
            </a:endParaRPr>
          </a:p>
          <a:p>
            <a:r>
              <a:rPr lang="zh-CN" altLang="en-US" dirty="0">
                <a:latin typeface="Arial" panose="020B0604020202020204" pitchFamily="34" charset="0"/>
                <a:ea typeface="宋体" pitchFamily="2" charset="-122"/>
              </a:rPr>
              <a:t>要相信邪不压正，同学与老师，一切正义力量都会站你的一方，</a:t>
            </a:r>
            <a:endParaRPr lang="en-US" altLang="zh-CN" dirty="0">
              <a:latin typeface="Arial" panose="020B0604020202020204" pitchFamily="34" charset="0"/>
              <a:ea typeface="宋体" pitchFamily="2" charset="-122"/>
            </a:endParaRPr>
          </a:p>
          <a:p>
            <a:r>
              <a:rPr lang="zh-CN" altLang="en-US" dirty="0">
                <a:latin typeface="Arial" panose="020B0604020202020204" pitchFamily="34" charset="0"/>
                <a:ea typeface="宋体" pitchFamily="2" charset="-122"/>
              </a:rPr>
              <a:t>千万不要轻易向恶势力低头。一旦内心笃定，就会散发出一</a:t>
            </a:r>
            <a:endParaRPr lang="en-US" altLang="zh-CN" dirty="0">
              <a:latin typeface="Arial" panose="020B0604020202020204" pitchFamily="34" charset="0"/>
              <a:ea typeface="宋体" pitchFamily="2" charset="-122"/>
            </a:endParaRPr>
          </a:p>
          <a:p>
            <a:r>
              <a:rPr lang="zh-CN" altLang="en-US" dirty="0">
                <a:latin typeface="Arial" panose="020B0604020202020204" pitchFamily="34" charset="0"/>
                <a:ea typeface="宋体" pitchFamily="2" charset="-122"/>
              </a:rPr>
              <a:t>种强大的威慑力，让坏人不敢冒然攻击。</a:t>
            </a:r>
            <a:endParaRPr lang="zh-CN" altLang="en-US" dirty="0">
              <a:latin typeface="Arial" panose="020B0604020202020204" pitchFamily="34" charset="0"/>
              <a:ea typeface="宋体" pitchFamily="2" charset="-122"/>
            </a:endParaRPr>
          </a:p>
          <a:p>
            <a:r>
              <a:rPr lang="zh-CN" altLang="en-US" b="1" dirty="0">
                <a:latin typeface="Arial" panose="020B0604020202020204" pitchFamily="34" charset="0"/>
                <a:ea typeface="宋体" pitchFamily="2" charset="-122"/>
              </a:rPr>
              <a:t>　　</a:t>
            </a:r>
            <a:endParaRPr lang="en-US" altLang="zh-CN" b="1" dirty="0">
              <a:latin typeface="Arial" panose="020B0604020202020204" pitchFamily="34" charset="0"/>
              <a:ea typeface="宋体" pitchFamily="2" charset="-122"/>
            </a:endParaRPr>
          </a:p>
          <a:p>
            <a:r>
              <a:rPr lang="zh-CN" altLang="en-US" b="1" dirty="0">
                <a:latin typeface="Arial" panose="020B0604020202020204" pitchFamily="34" charset="0"/>
                <a:ea typeface="宋体" pitchFamily="2" charset="-122"/>
              </a:rPr>
              <a:t>第二、大声地提醒对方</a:t>
            </a:r>
            <a:r>
              <a:rPr lang="zh-CN" altLang="en-US" dirty="0">
                <a:latin typeface="Arial" panose="020B0604020202020204" pitchFamily="34" charset="0"/>
                <a:ea typeface="宋体" pitchFamily="2" charset="-122"/>
              </a:rPr>
              <a:t>，拖延战术，告知施暴是违法违纪</a:t>
            </a:r>
            <a:endParaRPr lang="en-US" altLang="zh-CN" dirty="0">
              <a:latin typeface="Arial" panose="020B0604020202020204" pitchFamily="34" charset="0"/>
              <a:ea typeface="宋体" pitchFamily="2" charset="-122"/>
            </a:endParaRPr>
          </a:p>
          <a:p>
            <a:r>
              <a:rPr lang="zh-CN" altLang="en-US" dirty="0">
                <a:latin typeface="Arial" panose="020B0604020202020204" pitchFamily="34" charset="0"/>
                <a:ea typeface="宋体" pitchFamily="2" charset="-122"/>
              </a:rPr>
              <a:t>的行为，会受到法律严厉的制裁，在能确保自身安全的前提</a:t>
            </a:r>
            <a:endParaRPr lang="en-US" altLang="zh-CN" dirty="0">
              <a:latin typeface="Arial" panose="020B0604020202020204" pitchFamily="34" charset="0"/>
              <a:ea typeface="宋体" pitchFamily="2" charset="-122"/>
            </a:endParaRPr>
          </a:p>
          <a:p>
            <a:r>
              <a:rPr lang="zh-CN" altLang="en-US" dirty="0">
                <a:latin typeface="Arial" panose="020B0604020202020204" pitchFamily="34" charset="0"/>
                <a:ea typeface="宋体" pitchFamily="2" charset="-122"/>
              </a:rPr>
              <a:t>下大声呼喊求救。要保持镇静，不要惊慌，机智慧与坏人周旋，</a:t>
            </a:r>
            <a:endParaRPr lang="en-US" altLang="zh-CN" dirty="0">
              <a:latin typeface="Arial" panose="020B0604020202020204" pitchFamily="34" charset="0"/>
              <a:ea typeface="宋体" pitchFamily="2" charset="-122"/>
            </a:endParaRPr>
          </a:p>
          <a:p>
            <a:r>
              <a:rPr lang="zh-CN" altLang="en-US" dirty="0">
                <a:latin typeface="Arial" panose="020B0604020202020204" pitchFamily="34" charset="0"/>
                <a:ea typeface="宋体" pitchFamily="2" charset="-122"/>
              </a:rPr>
              <a:t>一定要记住‘施暴’者的人数和体貌特征，以便事后及时</a:t>
            </a:r>
            <a:endParaRPr lang="en-US" altLang="zh-CN" dirty="0">
              <a:latin typeface="Arial" panose="020B0604020202020204" pitchFamily="34" charset="0"/>
              <a:ea typeface="宋体" pitchFamily="2" charset="-122"/>
            </a:endParaRPr>
          </a:p>
          <a:p>
            <a:r>
              <a:rPr lang="zh-CN" altLang="en-US" dirty="0">
                <a:latin typeface="Arial" panose="020B0604020202020204" pitchFamily="34" charset="0"/>
                <a:ea typeface="宋体" pitchFamily="2" charset="-122"/>
              </a:rPr>
              <a:t>报警或报告老师。</a:t>
            </a:r>
            <a:endParaRPr lang="en-US" altLang="zh-CN" b="1" dirty="0">
              <a:latin typeface="Arial" panose="020B0604020202020204" pitchFamily="34" charset="0"/>
              <a:ea typeface="宋体" pitchFamily="2" charset="-122"/>
            </a:endParaRPr>
          </a:p>
          <a:p>
            <a:endParaRPr lang="en-US" altLang="zh-CN" dirty="0">
              <a:latin typeface="Arial" panose="020B0604020202020204" pitchFamily="34" charset="0"/>
              <a:ea typeface="宋体" pitchFamily="2" charset="-122"/>
            </a:endParaRPr>
          </a:p>
          <a:p>
            <a:endParaRPr lang="en-US" altLang="zh-CN" dirty="0">
              <a:latin typeface="Arial" panose="020B0604020202020204" pitchFamily="34" charset="0"/>
              <a:ea typeface="宋体" pitchFamily="2" charset="-122"/>
            </a:endParaRPr>
          </a:p>
          <a:p>
            <a:r>
              <a:rPr lang="zh-CN" altLang="en-US" dirty="0">
                <a:latin typeface="Arial" panose="020B0604020202020204" pitchFamily="34" charset="0"/>
                <a:ea typeface="宋体" pitchFamily="2" charset="-122"/>
              </a:rPr>
              <a:t>在受人欺侮，遇到危险或可能发生危险时，</a:t>
            </a:r>
            <a:endParaRPr lang="en-US" altLang="zh-CN" dirty="0">
              <a:latin typeface="Arial" panose="020B0604020202020204" pitchFamily="34" charset="0"/>
              <a:ea typeface="宋体" pitchFamily="2" charset="-122"/>
            </a:endParaRPr>
          </a:p>
          <a:p>
            <a:r>
              <a:rPr lang="zh-CN" altLang="en-US" b="1" u="sng" dirty="0">
                <a:solidFill>
                  <a:srgbClr val="FF0000"/>
                </a:solidFill>
                <a:latin typeface="Arial" panose="020B0604020202020204" pitchFamily="34" charset="0"/>
                <a:ea typeface="宋体" pitchFamily="2" charset="-122"/>
              </a:rPr>
              <a:t>要主动、及时地和老师、家长、公安人员取得联系</a:t>
            </a:r>
            <a:r>
              <a:rPr lang="zh-CN" altLang="en-US" dirty="0">
                <a:latin typeface="Arial" panose="020B0604020202020204" pitchFamily="34" charset="0"/>
                <a:ea typeface="宋体" pitchFamily="2" charset="-122"/>
              </a:rPr>
              <a:t>，</a:t>
            </a:r>
            <a:endParaRPr lang="en-US" altLang="zh-CN" dirty="0">
              <a:latin typeface="Arial" panose="020B0604020202020204" pitchFamily="34" charset="0"/>
              <a:ea typeface="宋体" pitchFamily="2" charset="-122"/>
            </a:endParaRPr>
          </a:p>
          <a:p>
            <a:r>
              <a:rPr lang="zh-CN" altLang="en-US" dirty="0">
                <a:latin typeface="Arial" panose="020B0604020202020204" pitchFamily="34" charset="0"/>
                <a:ea typeface="宋体" pitchFamily="2" charset="-122"/>
              </a:rPr>
              <a:t>积极争取学校、社会和家庭的保护和帮助。</a:t>
            </a:r>
            <a:endParaRPr lang="en-US" altLang="zh-CN" dirty="0">
              <a:latin typeface="Arial" panose="020B0604020202020204" pitchFamily="34" charset="0"/>
              <a:ea typeface="宋体" pitchFamily="2" charset="-122"/>
            </a:endParaRPr>
          </a:p>
          <a:p>
            <a:r>
              <a:rPr lang="zh-CN" altLang="en-US" dirty="0">
                <a:latin typeface="Arial" panose="020B0604020202020204" pitchFamily="34" charset="0"/>
                <a:ea typeface="宋体" pitchFamily="2" charset="-122"/>
              </a:rPr>
              <a:t>。</a:t>
            </a:r>
            <a:endParaRPr lang="zh-CN" altLang="en-US" dirty="0">
              <a:latin typeface="Arial" panose="020B0604020202020204" pitchFamily="34" charset="0"/>
              <a:ea typeface="宋体" pitchFamily="2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577" name="图片 72707" descr="抢劫"/>
          <p:cNvPicPr>
            <a:picLocks noChangeAspect="1"/>
          </p:cNvPicPr>
          <p:nvPr/>
        </p:nvPicPr>
        <p:blipFill>
          <a:blip r:embed="rId1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0" y="0"/>
            <a:ext cx="4746625" cy="3560763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</p:pic>
      <p:sp>
        <p:nvSpPr>
          <p:cNvPr id="24578" name="日期占位符 1"/>
          <p:cNvSpPr>
            <a:spLocks noGrp="1"/>
          </p:cNvSpPr>
          <p:nvPr>
            <p:ph type="dt" sz="half" idx="10"/>
          </p:nvPr>
        </p:nvSpPr>
        <p:spPr/>
        <p:txBody>
          <a:bodyPr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</a:lstStyle>
          <a:p>
            <a:pPr lvl="0">
              <a:buSzTx/>
            </a:pPr>
            <a:endParaRPr lang="en-US" altLang="en-US" sz="1400" dirty="0"/>
          </a:p>
        </p:txBody>
      </p:sp>
      <p:pic>
        <p:nvPicPr>
          <p:cNvPr id="24579" name="图片 74755" descr="抢劫1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72200" y="0"/>
            <a:ext cx="4575175" cy="3624263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</p:pic>
      <p:pic>
        <p:nvPicPr>
          <p:cNvPr id="24580" name="图片 73731" descr="抢劫2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7800" y="3505200"/>
            <a:ext cx="4697413" cy="3367088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</p:pic>
      <p:pic>
        <p:nvPicPr>
          <p:cNvPr id="24581" name="图片 66564" descr="抢劫2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72200" y="3505200"/>
            <a:ext cx="4533900" cy="3400425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7" name="AutoShape 3"/>
          <p:cNvSpPr/>
          <p:nvPr/>
        </p:nvSpPr>
        <p:spPr>
          <a:xfrm>
            <a:off x="1703388" y="115888"/>
            <a:ext cx="1944687" cy="1009650"/>
          </a:xfrm>
          <a:prstGeom prst="flowChartPunchedTap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  <a:ea typeface="宋体" pitchFamily="2" charset="-122"/>
            </a:endParaRPr>
          </a:p>
        </p:txBody>
      </p:sp>
      <p:sp>
        <p:nvSpPr>
          <p:cNvPr id="4098" name="Text Box 4"/>
          <p:cNvSpPr txBox="1"/>
          <p:nvPr/>
        </p:nvSpPr>
        <p:spPr>
          <a:xfrm>
            <a:off x="2209800" y="1143000"/>
            <a:ext cx="8208963" cy="547751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学生丁某平时学习不认真，也不听父母老师的教育，经常出入舞厅、网吧。丁某在网吧曾经被三个男青年殴打和勒索。有一天，丁某独自在家时，这三个男青年找上门来。丁某给他们开防盗门，还拿出饮料招待他们。然而，三人丝毫不为他的殷勤所动，反而在他家翻箱倒柜，找到了两千多元钱和项链、戒指、手表等贵重物品。丁某求他们不能拿走，一个男青年拿起菜刀威胁道：</a:t>
            </a:r>
            <a:r>
              <a:rPr lang="zh-CN" altLang="en-US" sz="2800" b="1" dirty="0">
                <a:latin typeface="Arial" panose="020B0604020202020204" pitchFamily="34" charset="0"/>
                <a:ea typeface="黑体" pitchFamily="49" charset="-122"/>
              </a:rPr>
              <a:t>“</a:t>
            </a: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要东西可以，先跟我们走一趟。</a:t>
            </a:r>
            <a:r>
              <a:rPr lang="zh-CN" altLang="en-US" sz="2800" b="1" dirty="0">
                <a:latin typeface="Arial" panose="020B0604020202020204" pitchFamily="34" charset="0"/>
                <a:ea typeface="黑体" pitchFamily="49" charset="-122"/>
              </a:rPr>
              <a:t>”</a:t>
            </a: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在这种情况下，毫无防范意识的丁某又犯了错误，跟他们上了一辆出租车。当晚，丁某被绑架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zh-CN" sz="2800" dirty="0">
                <a:latin typeface="Arial" panose="020B0604020202020204" pitchFamily="34" charset="0"/>
                <a:ea typeface="黑体" pitchFamily="49" charset="-122"/>
              </a:rPr>
              <a:t>……</a:t>
            </a:r>
            <a:r>
              <a:rPr lang="en-US" altLang="zh-CN" sz="2800" dirty="0">
                <a:latin typeface="Arial" panose="020B0604020202020204" pitchFamily="34" charset="0"/>
                <a:ea typeface="黑体" pitchFamily="49" charset="-122"/>
              </a:rPr>
              <a:t> </a:t>
            </a:r>
            <a:endParaRPr lang="zh-CN" altLang="zh-CN" sz="28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spcBef>
                <a:spcPct val="50000"/>
              </a:spcBef>
            </a:pPr>
            <a:endParaRPr lang="zh-CN" altLang="zh-CN" sz="28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099" name="Text Box 5"/>
          <p:cNvSpPr txBox="1"/>
          <p:nvPr/>
        </p:nvSpPr>
        <p:spPr>
          <a:xfrm>
            <a:off x="1703388" y="333375"/>
            <a:ext cx="1944687" cy="58356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9933"/>
                </a:solidFill>
                <a:latin typeface="Arial" panose="020B0604020202020204" pitchFamily="34" charset="0"/>
                <a:ea typeface="华文琥珀" pitchFamily="2" charset="-122"/>
              </a:rPr>
              <a:t>生活在线</a:t>
            </a:r>
            <a:endParaRPr lang="zh-CN" altLang="en-US" sz="3200" b="1" dirty="0">
              <a:solidFill>
                <a:srgbClr val="FF9933"/>
              </a:solidFill>
              <a:latin typeface="Arial" panose="020B0604020202020204" pitchFamily="34" charset="0"/>
              <a:ea typeface="华文琥珀" pitchFamily="2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1676400" y="3810000"/>
            <a:ext cx="240030" cy="368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p>
            <a:pPr fontAlgn="base">
              <a:buNone/>
            </a:pPr>
            <a:r>
              <a:rPr lang="en-US" altLang="zh-CN" b="1" strike="noStrike" noProof="1" dirty="0">
                <a:solidFill>
                  <a:schemeClr val="hlink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文隶书" pitchFamily="2" charset="-122"/>
                <a:ea typeface="华文隶书" pitchFamily="2" charset="-122"/>
                <a:cs typeface="+mn-cs"/>
              </a:rPr>
              <a:t> </a:t>
            </a:r>
            <a:endParaRPr lang="en-US" altLang="zh-CN" b="1" strike="noStrike" noProof="1" dirty="0">
              <a:solidFill>
                <a:schemeClr val="hlink"/>
              </a:solidFill>
              <a:effectLst>
                <a:outerShdw blurRad="38100" dist="38100" dir="2700000">
                  <a:srgbClr val="000000"/>
                </a:outerShdw>
              </a:effectLst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2208213" y="3213100"/>
            <a:ext cx="1368425" cy="1322070"/>
          </a:xfrm>
          <a:prstGeom prst="rect">
            <a:avLst/>
          </a:prstGeom>
          <a:noFill/>
          <a:ln w="0" algn="ctr">
            <a:noFill/>
            <a:miter lim="800000"/>
          </a:ln>
          <a:effectLst>
            <a:outerShdw dist="35921" dir="2700000" algn="ctr" rotWithShape="0">
              <a:srgbClr val="C0C0C0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华文隶书" pitchFamily="2" charset="-122"/>
                <a:ea typeface="华文中宋" pitchFamily="2" charset="-122"/>
                <a:cs typeface="+mn-cs"/>
              </a:rPr>
              <a:t>遭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隶书" pitchFamily="2" charset="-122"/>
                <a:ea typeface="华文中宋" pitchFamily="2" charset="-122"/>
                <a:cs typeface="+mn-cs"/>
              </a:rPr>
              <a:t>侵害后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隶书" pitchFamily="2" charset="-122"/>
              <a:ea typeface="华文中宋" pitchFamily="2" charset="-122"/>
              <a:cs typeface="+mn-cs"/>
            </a:endParaRPr>
          </a:p>
        </p:txBody>
      </p:sp>
      <p:sp>
        <p:nvSpPr>
          <p:cNvPr id="25603" name="AutoShape 6"/>
          <p:cNvSpPr/>
          <p:nvPr/>
        </p:nvSpPr>
        <p:spPr>
          <a:xfrm rot="10800000">
            <a:off x="3792538" y="4020345"/>
            <a:ext cx="142875" cy="368299"/>
          </a:xfrm>
          <a:prstGeom prst="rightBrace">
            <a:avLst>
              <a:gd name="adj1" fmla="val 0"/>
              <a:gd name="adj2" fmla="val 50000"/>
            </a:avLst>
          </a:prstGeom>
          <a:noFill/>
          <a:ln w="5715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>
            <a:spAutoFit/>
          </a:bodyPr>
          <a:p>
            <a:endParaRPr lang="zh-CN" altLang="en-US" dirty="0">
              <a:latin typeface="Arial" panose="020B0604020202020204" pitchFamily="34" charset="0"/>
              <a:ea typeface="宋体" pitchFamily="2" charset="-122"/>
            </a:endParaRPr>
          </a:p>
        </p:txBody>
      </p:sp>
      <p:sp>
        <p:nvSpPr>
          <p:cNvPr id="25604" name="Text Box 8"/>
          <p:cNvSpPr txBox="1"/>
          <p:nvPr/>
        </p:nvSpPr>
        <p:spPr>
          <a:xfrm>
            <a:off x="4419600" y="3733800"/>
            <a:ext cx="5181600" cy="70675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buClr>
                <a:schemeClr val="folHlink"/>
              </a:buClr>
              <a:buSzPct val="95000"/>
              <a:buFont typeface="Wingdings" panose="05000000000000000000" pitchFamily="2" charset="2"/>
            </a:pPr>
            <a:r>
              <a:rPr lang="zh-CN" altLang="en-US" sz="4000" b="1" dirty="0">
                <a:latin typeface="华文隶书" pitchFamily="2" charset="-122"/>
                <a:ea typeface="华文中宋" pitchFamily="2" charset="-122"/>
              </a:rPr>
              <a:t>遭遇校园暴力伤害后</a:t>
            </a:r>
            <a:endParaRPr lang="zh-CN" altLang="en-US" sz="4000" b="1" dirty="0">
              <a:latin typeface="华文隶书" pitchFamily="2" charset="-122"/>
              <a:ea typeface="华文中宋" pitchFamily="2" charset="-122"/>
            </a:endParaRPr>
          </a:p>
        </p:txBody>
      </p:sp>
      <p:sp>
        <p:nvSpPr>
          <p:cNvPr id="25605" name="WordArt 11"/>
          <p:cNvSpPr>
            <a:spLocks noTextEdit="1"/>
          </p:cNvSpPr>
          <p:nvPr/>
        </p:nvSpPr>
        <p:spPr>
          <a:xfrm>
            <a:off x="2133600" y="838200"/>
            <a:ext cx="7632700" cy="12239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p>
            <a:pPr algn="ctr"/>
            <a:r>
              <a:rPr lang="zh-CN" altLang="en-US" sz="5400" b="1">
                <a:ln w="9525" cap="flat" cmpd="sng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宋体" charset="0"/>
                <a:ea typeface="宋体" charset="0"/>
              </a:rPr>
              <a:t>自我保护训练营</a:t>
            </a:r>
            <a:endParaRPr lang="zh-CN" altLang="en-US" sz="5400" b="1">
              <a:ln w="9525" cap="flat" cmpd="sng">
                <a:solidFill>
                  <a:srgbClr val="CC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CC0000"/>
              </a:solidFill>
              <a:effectLst>
                <a:outerShdw dist="53882" dir="2699999" algn="ctr" rotWithShape="0">
                  <a:srgbClr val="9999FF">
                    <a:alpha val="79999"/>
                  </a:srgbClr>
                </a:outerShdw>
              </a:effectLst>
              <a:latin typeface="宋体" charset="0"/>
              <a:ea typeface="宋体" charset="0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5" name="WordArt 2"/>
          <p:cNvSpPr>
            <a:spLocks noTextEdit="1"/>
          </p:cNvSpPr>
          <p:nvPr/>
        </p:nvSpPr>
        <p:spPr>
          <a:xfrm>
            <a:off x="2212975" y="477838"/>
            <a:ext cx="1828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4000" b="1">
                <a:ln w="9525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FF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黑体" charset="0"/>
                <a:ea typeface="黑体" charset="0"/>
              </a:rPr>
              <a:t>行动一：</a:t>
            </a:r>
            <a:endParaRPr lang="zh-CN" altLang="en-US" sz="4000" b="1">
              <a:ln w="9525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00FF"/>
              </a:soli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黑体" charset="0"/>
              <a:ea typeface="黑体" charset="0"/>
            </a:endParaRPr>
          </a:p>
        </p:txBody>
      </p:sp>
      <p:sp>
        <p:nvSpPr>
          <p:cNvPr id="26626" name="Text Box 24"/>
          <p:cNvSpPr txBox="1"/>
          <p:nvPr/>
        </p:nvSpPr>
        <p:spPr>
          <a:xfrm>
            <a:off x="4267200" y="533400"/>
            <a:ext cx="5003800" cy="521970"/>
          </a:xfrm>
          <a:prstGeom prst="rect">
            <a:avLst/>
          </a:prstGeom>
          <a:noFill/>
          <a:ln w="0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算了，算自己倒霉吧。</a:t>
            </a:r>
            <a:endParaRPr lang="zh-CN" altLang="en-US" sz="2800" b="1" dirty="0">
              <a:latin typeface="宋体" pitchFamily="2" charset="-122"/>
              <a:ea typeface="宋体" pitchFamily="2" charset="-122"/>
            </a:endParaRPr>
          </a:p>
        </p:txBody>
      </p:sp>
      <p:grpSp>
        <p:nvGrpSpPr>
          <p:cNvPr id="2" name="Group 30"/>
          <p:cNvGrpSpPr/>
          <p:nvPr/>
        </p:nvGrpSpPr>
        <p:grpSpPr>
          <a:xfrm>
            <a:off x="2159000" y="352425"/>
            <a:ext cx="1890713" cy="1143000"/>
            <a:chOff x="3417" y="3729"/>
            <a:chExt cx="558" cy="442"/>
          </a:xfrm>
        </p:grpSpPr>
        <p:sp>
          <p:nvSpPr>
            <p:cNvPr id="26628" name="Line 28"/>
            <p:cNvSpPr/>
            <p:nvPr/>
          </p:nvSpPr>
          <p:spPr>
            <a:xfrm>
              <a:off x="3427" y="3754"/>
              <a:ext cx="548" cy="413"/>
            </a:xfrm>
            <a:prstGeom prst="line">
              <a:avLst/>
            </a:prstGeom>
            <a:ln w="762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629" name="Line 29"/>
            <p:cNvSpPr/>
            <p:nvPr/>
          </p:nvSpPr>
          <p:spPr>
            <a:xfrm flipV="1">
              <a:off x="3417" y="3729"/>
              <a:ext cx="538" cy="442"/>
            </a:xfrm>
            <a:prstGeom prst="line">
              <a:avLst/>
            </a:prstGeom>
            <a:ln w="762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26630" name="WordArt 21"/>
          <p:cNvSpPr>
            <a:spLocks noTextEdit="1"/>
          </p:cNvSpPr>
          <p:nvPr/>
        </p:nvSpPr>
        <p:spPr>
          <a:xfrm>
            <a:off x="1981200" y="2590800"/>
            <a:ext cx="2420938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4000" b="1">
                <a:ln w="9525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FF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黑体" charset="0"/>
                <a:ea typeface="黑体" charset="0"/>
              </a:rPr>
              <a:t>行动二：</a:t>
            </a:r>
            <a:endParaRPr lang="zh-CN" altLang="en-US" sz="4000" b="1">
              <a:ln w="9525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00FF"/>
              </a:soli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黑体" charset="0"/>
              <a:ea typeface="黑体" charset="0"/>
            </a:endParaRPr>
          </a:p>
        </p:txBody>
      </p:sp>
      <p:sp>
        <p:nvSpPr>
          <p:cNvPr id="26631" name="Text Box 25"/>
          <p:cNvSpPr txBox="1"/>
          <p:nvPr/>
        </p:nvSpPr>
        <p:spPr>
          <a:xfrm>
            <a:off x="4495800" y="2667000"/>
            <a:ext cx="6477000" cy="521970"/>
          </a:xfrm>
          <a:prstGeom prst="rect">
            <a:avLst/>
          </a:prstGeom>
          <a:noFill/>
          <a:ln w="0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找同学去报将其打伤。</a:t>
            </a:r>
            <a:endParaRPr lang="zh-CN" altLang="en-US" sz="2800" b="1" dirty="0">
              <a:latin typeface="宋体" pitchFamily="2" charset="-122"/>
              <a:ea typeface="宋体" pitchFamily="2" charset="-122"/>
            </a:endParaRPr>
          </a:p>
        </p:txBody>
      </p:sp>
      <p:grpSp>
        <p:nvGrpSpPr>
          <p:cNvPr id="3" name="Group 31"/>
          <p:cNvGrpSpPr/>
          <p:nvPr/>
        </p:nvGrpSpPr>
        <p:grpSpPr>
          <a:xfrm>
            <a:off x="2057400" y="2514600"/>
            <a:ext cx="2501900" cy="1143000"/>
            <a:chOff x="3417" y="3729"/>
            <a:chExt cx="558" cy="442"/>
          </a:xfrm>
        </p:grpSpPr>
        <p:sp>
          <p:nvSpPr>
            <p:cNvPr id="26633" name="Line 32"/>
            <p:cNvSpPr/>
            <p:nvPr/>
          </p:nvSpPr>
          <p:spPr>
            <a:xfrm>
              <a:off x="3427" y="3754"/>
              <a:ext cx="548" cy="413"/>
            </a:xfrm>
            <a:prstGeom prst="line">
              <a:avLst/>
            </a:prstGeom>
            <a:ln w="762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634" name="Line 33"/>
            <p:cNvSpPr/>
            <p:nvPr/>
          </p:nvSpPr>
          <p:spPr>
            <a:xfrm flipV="1">
              <a:off x="3417" y="3729"/>
              <a:ext cx="538" cy="442"/>
            </a:xfrm>
            <a:prstGeom prst="line">
              <a:avLst/>
            </a:prstGeom>
            <a:ln w="762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28684" name="文本框 28683"/>
          <p:cNvSpPr txBox="1"/>
          <p:nvPr/>
        </p:nvSpPr>
        <p:spPr>
          <a:xfrm>
            <a:off x="1997075" y="1524000"/>
            <a:ext cx="8375650" cy="953135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→</a:t>
            </a:r>
            <a:r>
              <a:rPr lang="zh-CN" altLang="en-US" sz="2800" b="1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是缺乏法制观念的表现，会助长不法之徒的嚣张气焰，纵容违法行为，会让更多人受伤害。</a:t>
            </a:r>
            <a:endParaRPr lang="zh-CN" altLang="en-US" sz="2800" b="1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8685" name="文本框 28684"/>
          <p:cNvSpPr txBox="1"/>
          <p:nvPr/>
        </p:nvSpPr>
        <p:spPr>
          <a:xfrm>
            <a:off x="2133600" y="3733800"/>
            <a:ext cx="8178800" cy="1198880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→</a:t>
            </a:r>
            <a:r>
              <a:rPr lang="zh-CN" altLang="en-US" sz="2400" b="1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非法手段报复，是缺乏法制观念的表现不仅不能维护自己的合法权益，而且是一种违法行为，同时还侵害他人的合法权利。</a:t>
            </a:r>
            <a:endParaRPr lang="zh-CN" altLang="en-US" sz="2400" b="1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8686" name="AutoShape 8"/>
          <p:cNvSpPr/>
          <p:nvPr/>
        </p:nvSpPr>
        <p:spPr>
          <a:xfrm>
            <a:off x="1524000" y="5029200"/>
            <a:ext cx="1981200" cy="1208088"/>
          </a:xfrm>
          <a:prstGeom prst="cloudCallout">
            <a:avLst>
              <a:gd name="adj1" fmla="val 87019"/>
              <a:gd name="adj2" fmla="val -26477"/>
            </a:avLst>
          </a:prstGeom>
          <a:solidFill>
            <a:srgbClr val="FFFFC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p>
            <a:pPr algn="ctr"/>
            <a:r>
              <a:rPr lang="zh-CN" altLang="en-US" sz="3200" b="1" i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温馨提醒</a:t>
            </a:r>
            <a:endParaRPr lang="zh-CN" altLang="en-US" sz="3200" b="1" i="1" dirty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8687" name="Text Box 9"/>
          <p:cNvSpPr txBox="1"/>
          <p:nvPr/>
        </p:nvSpPr>
        <p:spPr>
          <a:xfrm>
            <a:off x="3733800" y="4876800"/>
            <a:ext cx="6638925" cy="1630045"/>
          </a:xfrm>
          <a:prstGeom prst="rect">
            <a:avLst/>
          </a:prstGeom>
          <a:solidFill>
            <a:srgbClr val="CCFFFF">
              <a:alpha val="70195"/>
            </a:srgbClr>
          </a:solidFill>
          <a:ln w="0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宋体" pitchFamily="2" charset="-122"/>
                <a:ea typeface="宋体" pitchFamily="2" charset="-122"/>
              </a:rPr>
              <a:t>   </a:t>
            </a:r>
            <a:r>
              <a:rPr lang="en-US" altLang="zh-CN" sz="2800" b="1" dirty="0"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2400" b="1" dirty="0">
                <a:solidFill>
                  <a:srgbClr val="FF0066"/>
                </a:solidFill>
                <a:latin typeface="黑体" pitchFamily="49" charset="-122"/>
                <a:ea typeface="黑体" pitchFamily="49" charset="-122"/>
              </a:rPr>
              <a:t>权利和义务是统一的</a:t>
            </a: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，未成年人在进行自我保护的时候，不得以自我保护为借口，损害国家、社会、集体的利益以及其他公民合法的自由和权利。</a:t>
            </a:r>
            <a:endParaRPr lang="zh-CN" altLang="en-US" sz="24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6639" name="日期占位符 3"/>
          <p:cNvSpPr>
            <a:spLocks noGrp="1"/>
          </p:cNvSpPr>
          <p:nvPr>
            <p:ph type="dt" sz="half" idx="10"/>
          </p:nvPr>
        </p:nvSpPr>
        <p:spPr/>
        <p:txBody>
          <a:bodyPr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</a:lstStyle>
          <a:p>
            <a:pPr lvl="0">
              <a:buSzTx/>
            </a:pPr>
            <a:endParaRPr lang="en-US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85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385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38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38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4" grpId="0" bldLvl="0" animBg="1"/>
      <p:bldP spid="28685" grpId="0" bldLvl="0" animBg="1"/>
      <p:bldP spid="28686" grpId="0" bldLvl="0" animBg="1"/>
      <p:bldP spid="28687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WordArt 4"/>
          <p:cNvSpPr>
            <a:spLocks noTextEdit="1"/>
          </p:cNvSpPr>
          <p:nvPr/>
        </p:nvSpPr>
        <p:spPr>
          <a:xfrm>
            <a:off x="2433638" y="812800"/>
            <a:ext cx="1828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4000" b="1">
                <a:ln w="9525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黑体" charset="0"/>
                <a:ea typeface="黑体" charset="0"/>
              </a:rPr>
              <a:t>行动三：</a:t>
            </a:r>
            <a:endParaRPr lang="zh-CN" altLang="en-US" sz="4000" b="1">
              <a:ln w="9525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黑体" charset="0"/>
              <a:ea typeface="黑体" charset="0"/>
            </a:endParaRPr>
          </a:p>
        </p:txBody>
      </p:sp>
      <p:sp>
        <p:nvSpPr>
          <p:cNvPr id="27650" name="Text Box 8"/>
          <p:cNvSpPr txBox="1"/>
          <p:nvPr/>
        </p:nvSpPr>
        <p:spPr>
          <a:xfrm>
            <a:off x="4419600" y="762000"/>
            <a:ext cx="4873625" cy="953135"/>
          </a:xfrm>
          <a:prstGeom prst="rect">
            <a:avLst/>
          </a:prstGeom>
          <a:noFill/>
          <a:ln w="0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告知老师、家长，寻求他们的帮助。</a:t>
            </a:r>
            <a:endParaRPr lang="zh-CN" altLang="en-US" sz="2800" b="1" dirty="0">
              <a:latin typeface="宋体" pitchFamily="2" charset="-122"/>
              <a:ea typeface="宋体" pitchFamily="2" charset="-122"/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2814638" y="857250"/>
            <a:ext cx="1465262" cy="993775"/>
            <a:chOff x="2467" y="3281"/>
            <a:chExt cx="1393" cy="914"/>
          </a:xfrm>
        </p:grpSpPr>
        <p:sp>
          <p:nvSpPr>
            <p:cNvPr id="27652" name="Line 17"/>
            <p:cNvSpPr/>
            <p:nvPr/>
          </p:nvSpPr>
          <p:spPr>
            <a:xfrm>
              <a:off x="2467" y="3715"/>
              <a:ext cx="317" cy="480"/>
            </a:xfrm>
            <a:prstGeom prst="line">
              <a:avLst/>
            </a:prstGeom>
            <a:ln w="762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7653" name="Line 18"/>
            <p:cNvSpPr/>
            <p:nvPr/>
          </p:nvSpPr>
          <p:spPr>
            <a:xfrm flipV="1">
              <a:off x="2775" y="3281"/>
              <a:ext cx="1085" cy="904"/>
            </a:xfrm>
            <a:prstGeom prst="line">
              <a:avLst/>
            </a:prstGeom>
            <a:ln w="762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27654" name="WordArt 5"/>
          <p:cNvSpPr>
            <a:spLocks noTextEdit="1"/>
          </p:cNvSpPr>
          <p:nvPr/>
        </p:nvSpPr>
        <p:spPr>
          <a:xfrm>
            <a:off x="2433638" y="2225675"/>
            <a:ext cx="1828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4000" b="1">
                <a:ln w="9525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黑体" charset="0"/>
                <a:ea typeface="黑体" charset="0"/>
              </a:rPr>
              <a:t>行动四：</a:t>
            </a:r>
            <a:endParaRPr lang="zh-CN" altLang="en-US" sz="4000" b="1">
              <a:ln w="9525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黑体" charset="0"/>
              <a:ea typeface="黑体" charset="0"/>
            </a:endParaRPr>
          </a:p>
        </p:txBody>
      </p:sp>
      <p:grpSp>
        <p:nvGrpSpPr>
          <p:cNvPr id="3" name="Group 19"/>
          <p:cNvGrpSpPr/>
          <p:nvPr/>
        </p:nvGrpSpPr>
        <p:grpSpPr>
          <a:xfrm>
            <a:off x="2724150" y="2173288"/>
            <a:ext cx="1465263" cy="993775"/>
            <a:chOff x="2467" y="3281"/>
            <a:chExt cx="1393" cy="914"/>
          </a:xfrm>
        </p:grpSpPr>
        <p:sp>
          <p:nvSpPr>
            <p:cNvPr id="27656" name="Line 20"/>
            <p:cNvSpPr/>
            <p:nvPr/>
          </p:nvSpPr>
          <p:spPr>
            <a:xfrm>
              <a:off x="2467" y="3715"/>
              <a:ext cx="317" cy="480"/>
            </a:xfrm>
            <a:prstGeom prst="line">
              <a:avLst/>
            </a:prstGeom>
            <a:ln w="762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7657" name="Line 21"/>
            <p:cNvSpPr/>
            <p:nvPr/>
          </p:nvSpPr>
          <p:spPr>
            <a:xfrm flipV="1">
              <a:off x="2775" y="3281"/>
              <a:ext cx="1085" cy="904"/>
            </a:xfrm>
            <a:prstGeom prst="line">
              <a:avLst/>
            </a:prstGeom>
            <a:ln w="762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27658" name="Text Box 9"/>
          <p:cNvSpPr txBox="1"/>
          <p:nvPr/>
        </p:nvSpPr>
        <p:spPr>
          <a:xfrm>
            <a:off x="4495800" y="2514600"/>
            <a:ext cx="5791200" cy="521970"/>
          </a:xfrm>
          <a:prstGeom prst="rect">
            <a:avLst/>
          </a:prstGeom>
          <a:noFill/>
          <a:ln w="0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找律师，起诉，依法维权。</a:t>
            </a:r>
            <a:endParaRPr lang="zh-CN" altLang="en-US" sz="28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9708" name="文本框 29707"/>
          <p:cNvSpPr txBox="1"/>
          <p:nvPr/>
        </p:nvSpPr>
        <p:spPr>
          <a:xfrm>
            <a:off x="2590800" y="3657600"/>
            <a:ext cx="7162800" cy="521970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→</a:t>
            </a:r>
            <a:r>
              <a:rPr lang="zh-CN" altLang="en-US" sz="28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用法律武器来维护自己的合法权益。</a:t>
            </a:r>
            <a:endParaRPr lang="zh-CN" altLang="en-US" sz="2800" b="1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7660" name="日期占位符 1"/>
          <p:cNvSpPr>
            <a:spLocks noGrp="1"/>
          </p:cNvSpPr>
          <p:nvPr>
            <p:ph type="dt" sz="half" idx="10"/>
          </p:nvPr>
        </p:nvSpPr>
        <p:spPr/>
        <p:txBody>
          <a:bodyPr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</a:lstStyle>
          <a:p>
            <a:pPr lvl="0">
              <a:buSzTx/>
            </a:pPr>
            <a:endParaRPr lang="en-US" altLang="en-US" sz="1400" dirty="0"/>
          </a:p>
        </p:txBody>
      </p:sp>
      <p:sp>
        <p:nvSpPr>
          <p:cNvPr id="14" name="矩形 13"/>
          <p:cNvSpPr/>
          <p:nvPr/>
        </p:nvSpPr>
        <p:spPr>
          <a:xfrm>
            <a:off x="2998593" y="4724399"/>
            <a:ext cx="4305300" cy="9220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反校园暴力法</a:t>
            </a:r>
            <a:endParaRPr kumimoji="0" lang="zh-CN" altLang="en-US" sz="5400" b="1" i="0" u="none" strike="noStrike" kern="1200" cap="none" spc="0" normalizeH="0" baseline="0" noProof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8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2133600" y="533400"/>
            <a:ext cx="8351838" cy="729361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、受侵害</a:t>
            </a:r>
            <a:r>
              <a:rPr lang="zh-CN" altLang="en-US" sz="3600" b="1" dirty="0">
                <a:solidFill>
                  <a:srgbClr val="0033CC"/>
                </a:solidFill>
                <a:latin typeface="黑体" pitchFamily="49" charset="-122"/>
                <a:ea typeface="黑体" pitchFamily="49" charset="-122"/>
              </a:rPr>
              <a:t>前</a:t>
            </a:r>
            <a:r>
              <a:rPr lang="zh-CN" altLang="en-US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：提升修养，增强意识</a:t>
            </a:r>
            <a:endParaRPr lang="zh-CN" altLang="en-US" sz="28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800" b="1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  明辨是非</a:t>
            </a:r>
            <a:endParaRPr lang="zh-CN" altLang="en-US" sz="2800" b="1" dirty="0">
              <a:solidFill>
                <a:srgbClr val="00206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800" b="1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  抵制不良诱惑</a:t>
            </a:r>
            <a:endParaRPr lang="en-US" altLang="zh-CN" sz="2800" b="1" dirty="0">
              <a:solidFill>
                <a:srgbClr val="00206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  </a:t>
            </a:r>
            <a:r>
              <a:rPr lang="zh-CN" altLang="en-US" sz="2800" b="1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尊德守法</a:t>
            </a:r>
            <a:endParaRPr lang="zh-CN" altLang="en-US" sz="2800" b="1" dirty="0">
              <a:solidFill>
                <a:srgbClr val="00206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、受侵害</a:t>
            </a:r>
            <a:r>
              <a:rPr lang="zh-CN" altLang="en-US" sz="3200" b="1" dirty="0">
                <a:solidFill>
                  <a:srgbClr val="0033CC"/>
                </a:solidFill>
                <a:latin typeface="黑体" pitchFamily="49" charset="-122"/>
                <a:ea typeface="黑体" pitchFamily="49" charset="-122"/>
              </a:rPr>
              <a:t>时</a:t>
            </a:r>
            <a:r>
              <a:rPr lang="zh-CN" altLang="en-US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：机智勇敢，保护生命为第一原则</a:t>
            </a:r>
            <a:endParaRPr lang="zh-CN" altLang="en-US" sz="28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800" b="1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   自我保护（解救）的能力</a:t>
            </a:r>
            <a:endParaRPr lang="en-US" altLang="zh-CN" sz="2800" b="1" dirty="0">
              <a:solidFill>
                <a:srgbClr val="00206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   </a:t>
            </a:r>
            <a:r>
              <a:rPr lang="zh-CN" altLang="en-US" sz="2800" b="1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避免（减少）伤害的能力</a:t>
            </a:r>
            <a:endParaRPr lang="en-US" altLang="zh-CN" sz="2800" b="1" dirty="0">
              <a:solidFill>
                <a:srgbClr val="00206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、受侵害</a:t>
            </a:r>
            <a:r>
              <a:rPr lang="zh-CN" altLang="en-US" sz="3600" b="1" dirty="0">
                <a:solidFill>
                  <a:srgbClr val="0033CC"/>
                </a:solidFill>
                <a:latin typeface="黑体" pitchFamily="49" charset="-122"/>
                <a:ea typeface="黑体" pitchFamily="49" charset="-122"/>
              </a:rPr>
              <a:t>后</a:t>
            </a:r>
            <a:r>
              <a:rPr lang="zh-CN" altLang="en-US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：依法维权</a:t>
            </a:r>
            <a:endParaRPr lang="en-US" altLang="zh-CN" sz="28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2800" b="1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不能打击报复</a:t>
            </a:r>
            <a:endParaRPr lang="en-US" altLang="zh-CN" sz="2800" b="1" dirty="0">
              <a:solidFill>
                <a:srgbClr val="00206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2800" b="1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不能忍气吞声</a:t>
            </a:r>
            <a:endParaRPr lang="en-US" altLang="zh-CN" sz="2800" b="1" dirty="0">
              <a:solidFill>
                <a:srgbClr val="00206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   </a:t>
            </a:r>
            <a:r>
              <a:rPr lang="zh-CN" altLang="en-US" sz="2800" b="1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（</a:t>
            </a:r>
            <a:r>
              <a:rPr lang="zh-CN" altLang="en-US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打官司</a:t>
            </a:r>
            <a:r>
              <a:rPr lang="zh-CN" altLang="en-US" sz="2800" b="1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是一种重要方式，但</a:t>
            </a:r>
            <a:r>
              <a:rPr lang="zh-CN" altLang="en-US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不是唯一方式</a:t>
            </a:r>
            <a:r>
              <a:rPr lang="zh-CN" altLang="en-US" sz="2800" b="1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）</a:t>
            </a:r>
            <a:endParaRPr lang="en-US" altLang="zh-CN" sz="2800" b="1" dirty="0">
              <a:solidFill>
                <a:srgbClr val="00206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4</a:t>
            </a:r>
            <a:r>
              <a:rPr lang="zh-CN" altLang="en-US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、</a:t>
            </a:r>
            <a:r>
              <a:rPr lang="zh-CN" altLang="en-US" sz="2800" b="1" dirty="0">
                <a:solidFill>
                  <a:srgbClr val="0033CC"/>
                </a:solidFill>
                <a:latin typeface="黑体" pitchFamily="49" charset="-122"/>
                <a:ea typeface="黑体" pitchFamily="49" charset="-122"/>
              </a:rPr>
              <a:t>权利与义务是一致的</a:t>
            </a:r>
            <a:r>
              <a:rPr lang="zh-CN" altLang="en-US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，应注意不损害他人、社会、   </a:t>
            </a:r>
            <a:endParaRPr lang="en-US" altLang="zh-CN" sz="28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 </a:t>
            </a:r>
            <a:r>
              <a:rPr lang="zh-CN" altLang="en-US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集体利益</a:t>
            </a:r>
            <a:endParaRPr lang="zh-CN" altLang="en-US" sz="28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endParaRPr lang="en-US" altLang="zh-CN" sz="2800" b="1" dirty="0">
              <a:solidFill>
                <a:srgbClr val="002060"/>
              </a:solidFill>
              <a:latin typeface="黑体" pitchFamily="49" charset="-122"/>
              <a:ea typeface="黑体" pitchFamily="49" charset="-122"/>
            </a:endParaRPr>
          </a:p>
          <a:p>
            <a:endParaRPr lang="en-US" altLang="zh-CN" sz="2800" b="1" dirty="0">
              <a:solidFill>
                <a:srgbClr val="002060"/>
              </a:solidFill>
              <a:latin typeface="黑体" pitchFamily="49" charset="-122"/>
              <a:ea typeface="黑体" pitchFamily="49" charset="-122"/>
            </a:endParaRPr>
          </a:p>
          <a:p>
            <a:endParaRPr lang="zh-CN" altLang="en-US" sz="2800" b="1" dirty="0">
              <a:solidFill>
                <a:srgbClr val="00206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8674" name="矩形 8196"/>
          <p:cNvSpPr/>
          <p:nvPr/>
        </p:nvSpPr>
        <p:spPr>
          <a:xfrm>
            <a:off x="1905000" y="0"/>
            <a:ext cx="5526405" cy="521970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rgbClr val="FF0066"/>
                </a:solidFill>
                <a:latin typeface="Arial" panose="020B0604020202020204" pitchFamily="34" charset="0"/>
                <a:ea typeface="黑体" pitchFamily="49" charset="-122"/>
              </a:rPr>
              <a:t>二、怎样提升自我保护意识和能力</a:t>
            </a:r>
            <a:endParaRPr lang="zh-CN" altLang="en-US" sz="2800" b="1" dirty="0">
              <a:solidFill>
                <a:srgbClr val="FF0066"/>
              </a:solidFill>
              <a:latin typeface="Arial" panose="020B0604020202020204" pitchFamily="34" charset="0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7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charRg st="17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charRg st="17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24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charRg st="24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charRg st="24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33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charRg st="33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charRg st="33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0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charRg st="40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charRg st="40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62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charRg st="62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charRg st="62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77" end="9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charRg st="77" end="9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charRg st="77" end="9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92" end="10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charRg st="92" end="10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charRg st="92" end="10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04" end="1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charRg st="104" end="1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charRg st="104" end="1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15" end="1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charRg st="115" end="12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charRg st="115" end="1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26" end="1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charRg st="126" end="15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charRg st="126" end="15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50" end="1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charRg st="150" end="17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charRg st="150" end="17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78" end="18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charRg st="178" end="18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charRg st="178" end="18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Text Box 4"/>
          <p:cNvSpPr txBox="1"/>
          <p:nvPr/>
        </p:nvSpPr>
        <p:spPr>
          <a:xfrm>
            <a:off x="2057400" y="381000"/>
            <a:ext cx="2759075" cy="645160"/>
          </a:xfrm>
          <a:prstGeom prst="rect">
            <a:avLst/>
          </a:prstGeom>
          <a:noFill/>
          <a:ln w="0">
            <a:noFill/>
            <a:miter/>
          </a:ln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1" i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  <a:cs typeface="+mn-cs"/>
              </a:rPr>
              <a:t>信息点击</a:t>
            </a:r>
            <a:endParaRPr kumimoji="0" lang="zh-CN" altLang="en-US" sz="3600" b="1" i="1" kern="1200" cap="none" spc="0" normalizeH="0" baseline="0" noProof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隶书" pitchFamily="49" charset="-122"/>
              <a:ea typeface="隶书" pitchFamily="49" charset="-122"/>
              <a:cs typeface="+mn-cs"/>
            </a:endParaRPr>
          </a:p>
        </p:txBody>
      </p:sp>
      <p:sp>
        <p:nvSpPr>
          <p:cNvPr id="30723" name="Text Box 9"/>
          <p:cNvSpPr txBox="1"/>
          <p:nvPr/>
        </p:nvSpPr>
        <p:spPr>
          <a:xfrm>
            <a:off x="2057400" y="1447800"/>
            <a:ext cx="7924800" cy="2676525"/>
          </a:xfrm>
          <a:prstGeom prst="rect">
            <a:avLst/>
          </a:prstGeom>
          <a:noFill/>
          <a:ln w="0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宋体" pitchFamily="2" charset="-122"/>
                <a:ea typeface="宋体" pitchFamily="2" charset="-122"/>
              </a:rPr>
              <a:t>    “</a:t>
            </a:r>
            <a:r>
              <a:rPr lang="zh-CN" altLang="en-US" sz="28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打官司</a:t>
            </a:r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”首先就是</a:t>
            </a:r>
            <a:r>
              <a:rPr lang="zh-CN" altLang="en-US" sz="28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起诉</a:t>
            </a:r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，通常叫“告状”。“告状”必须有明确的被告、具体的诉讼请求和事实依据，并且在规定期限内向人民法院提出诉讼，才能</a:t>
            </a:r>
            <a:r>
              <a:rPr lang="zh-CN" altLang="en-US" sz="28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得到受理。打官司时，如果能够搜集和提供对自己有利的充分的证据，将为打赢官司奠定坚实的基础。</a:t>
            </a:r>
            <a:endParaRPr lang="zh-CN" altLang="en-US" sz="2800" b="1" dirty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9699" name="日期占位符 1"/>
          <p:cNvSpPr>
            <a:spLocks noGrp="1"/>
          </p:cNvSpPr>
          <p:nvPr>
            <p:ph type="dt" sz="half" idx="10"/>
          </p:nvPr>
        </p:nvSpPr>
        <p:spPr/>
        <p:txBody>
          <a:bodyPr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</a:lstStyle>
          <a:p>
            <a:pPr lvl="0">
              <a:buSzTx/>
            </a:pPr>
            <a:endParaRPr lang="en-US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文本框 8193"/>
          <p:cNvSpPr txBox="1"/>
          <p:nvPr/>
        </p:nvSpPr>
        <p:spPr>
          <a:xfrm>
            <a:off x="1752600" y="1676400"/>
            <a:ext cx="9372600" cy="439991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自我保护的意识和能力是指未成年人应</a:t>
            </a:r>
            <a:endParaRPr lang="en-US" altLang="zh-CN" sz="2800" b="1" dirty="0">
              <a:latin typeface="黑体" pitchFamily="49" charset="-122"/>
              <a:ea typeface="黑体" pitchFamily="49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自觉进行</a:t>
            </a:r>
            <a:r>
              <a:rPr lang="zh-CN" altLang="en-US" sz="2800" b="1" u="sng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自我教育、自我修养，自觉抵制社会不良影响</a:t>
            </a: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，</a:t>
            </a:r>
            <a:endParaRPr lang="en-US" altLang="zh-CN" sz="2800" b="1" dirty="0">
              <a:latin typeface="黑体" pitchFamily="49" charset="-122"/>
              <a:ea typeface="黑体" pitchFamily="49" charset="-122"/>
            </a:endParaRPr>
          </a:p>
          <a:p>
            <a:pPr>
              <a:spcBef>
                <a:spcPct val="50000"/>
              </a:spcBef>
            </a:pPr>
            <a:endParaRPr lang="en-US" altLang="zh-CN" sz="2800" b="1" dirty="0">
              <a:latin typeface="黑体" pitchFamily="49" charset="-122"/>
              <a:ea typeface="黑体" pitchFamily="49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自觉</a:t>
            </a:r>
            <a:r>
              <a:rPr lang="zh-CN" altLang="en-US" sz="2800" b="1" u="sng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与社会各方面的保护相配合</a:t>
            </a:r>
            <a:r>
              <a:rPr lang="en-US" altLang="zh-CN" sz="20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(</a:t>
            </a:r>
            <a:r>
              <a:rPr lang="zh-CN" altLang="en-US" sz="20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家庭、学校、社会，机智保护自己）</a:t>
            </a:r>
            <a:endParaRPr lang="en-US" altLang="zh-CN" sz="2000" b="1" u="sng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2800" b="1" u="sng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依法维护自身的合法权益。</a:t>
            </a:r>
            <a:endParaRPr lang="en-US" altLang="zh-CN" sz="2800" b="1" u="sng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spcBef>
                <a:spcPct val="50000"/>
              </a:spcBef>
            </a:pPr>
            <a:endParaRPr lang="en-US" altLang="zh-CN" sz="2800" b="1" dirty="0">
              <a:latin typeface="黑体" pitchFamily="49" charset="-122"/>
              <a:ea typeface="黑体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保护和促进身心健康发展的</a:t>
            </a:r>
            <a:r>
              <a:rPr lang="zh-CN" altLang="en-US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思想意识和能力</a:t>
            </a: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。</a:t>
            </a:r>
            <a:r>
              <a:rPr lang="en-US" altLang="zh-CN" sz="2800" b="1" dirty="0">
                <a:latin typeface="黑体" pitchFamily="49" charset="-122"/>
                <a:ea typeface="黑体" pitchFamily="49" charset="-122"/>
              </a:rPr>
              <a:t>P73</a:t>
            </a:r>
            <a:endParaRPr lang="en-US" altLang="zh-CN" sz="28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0722" name="矩形 8196"/>
          <p:cNvSpPr/>
          <p:nvPr/>
        </p:nvSpPr>
        <p:spPr>
          <a:xfrm>
            <a:off x="2057400" y="457200"/>
            <a:ext cx="517017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rgbClr val="FF0066"/>
                </a:solidFill>
                <a:latin typeface="Arial" panose="020B0604020202020204" pitchFamily="34" charset="0"/>
                <a:ea typeface="黑体" pitchFamily="49" charset="-122"/>
              </a:rPr>
              <a:t>三、自我保护意识和能力的含义</a:t>
            </a:r>
            <a:endParaRPr lang="zh-CN" altLang="en-US" sz="2800" b="1" dirty="0">
              <a:solidFill>
                <a:srgbClr val="FF0066"/>
              </a:solidFill>
              <a:latin typeface="Arial" panose="020B0604020202020204" pitchFamily="34" charset="0"/>
              <a:ea typeface="黑体" pitchFamily="49" charset="-122"/>
            </a:endParaRPr>
          </a:p>
        </p:txBody>
      </p:sp>
      <p:sp>
        <p:nvSpPr>
          <p:cNvPr id="30723" name="日期占位符 1"/>
          <p:cNvSpPr>
            <a:spLocks noGrp="1"/>
          </p:cNvSpPr>
          <p:nvPr>
            <p:ph type="dt" sz="half" idx="10"/>
          </p:nvPr>
        </p:nvSpPr>
        <p:spPr/>
        <p:txBody>
          <a:bodyPr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</a:lstStyle>
          <a:p>
            <a:pPr lvl="0">
              <a:buSzTx/>
            </a:pPr>
            <a:endParaRPr lang="en-US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Text Box 5"/>
          <p:cNvSpPr txBox="1"/>
          <p:nvPr/>
        </p:nvSpPr>
        <p:spPr>
          <a:xfrm>
            <a:off x="3048000" y="1371600"/>
            <a:ext cx="5591175" cy="4338320"/>
          </a:xfrm>
          <a:prstGeom prst="rect">
            <a:avLst/>
          </a:prstGeom>
          <a:noFill/>
          <a:ln w="0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防人之心不可无， 害人之心不可有。</a:t>
            </a:r>
            <a:endParaRPr lang="zh-CN" altLang="en-US" sz="2400" b="1" dirty="0">
              <a:latin typeface="宋体" pitchFamily="2" charset="-122"/>
              <a:ea typeface="宋体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生冷食物不要吃， 聚会不碰烟和酒。</a:t>
            </a:r>
            <a:endParaRPr lang="zh-CN" altLang="en-US" sz="2400" b="1" dirty="0">
              <a:latin typeface="宋体" pitchFamily="2" charset="-122"/>
              <a:ea typeface="宋体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打雷莫到树底避， 遇到坏人沉住气。</a:t>
            </a:r>
            <a:endParaRPr lang="zh-CN" altLang="en-US" sz="2400" b="1" dirty="0">
              <a:latin typeface="宋体" pitchFamily="2" charset="-122"/>
              <a:ea typeface="宋体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火警</a:t>
            </a:r>
            <a:r>
              <a:rPr lang="en-US" altLang="zh-CN" sz="2400" b="1" dirty="0">
                <a:latin typeface="宋体" pitchFamily="2" charset="-122"/>
                <a:ea typeface="宋体" pitchFamily="2" charset="-122"/>
              </a:rPr>
              <a:t>119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匪警</a:t>
            </a:r>
            <a:r>
              <a:rPr lang="en-US" altLang="zh-CN" sz="2400" b="1" dirty="0">
                <a:latin typeface="宋体" pitchFamily="2" charset="-122"/>
                <a:ea typeface="宋体" pitchFamily="2" charset="-122"/>
              </a:rPr>
              <a:t>110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， 师长电话要记清。</a:t>
            </a:r>
            <a:endParaRPr lang="zh-CN" altLang="en-US" sz="2400" b="1" dirty="0">
              <a:latin typeface="宋体" pitchFamily="2" charset="-122"/>
              <a:ea typeface="宋体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夜晚走路邀同伴， 独自在家要警惕。</a:t>
            </a:r>
            <a:endParaRPr lang="zh-CN" altLang="en-US" sz="2400" b="1" dirty="0">
              <a:latin typeface="宋体" pitchFamily="2" charset="-122"/>
              <a:ea typeface="宋体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马路要靠右边行， 红灯停来绿灯行。</a:t>
            </a:r>
            <a:endParaRPr lang="zh-CN" altLang="en-US" sz="2400" b="1" dirty="0">
              <a:latin typeface="宋体" pitchFamily="2" charset="-122"/>
              <a:ea typeface="宋体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少玩游戏少聊天， 网吧舞厅不能去。</a:t>
            </a:r>
            <a:endParaRPr lang="zh-CN" altLang="en-US" sz="2400" b="1" dirty="0">
              <a:latin typeface="宋体" pitchFamily="2" charset="-122"/>
              <a:ea typeface="宋体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遇到诱惑要抵制， 依法自律好公民。</a:t>
            </a:r>
            <a:endParaRPr lang="zh-CN" altLang="en-US" sz="24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" name="WordArt 8"/>
          <p:cNvSpPr>
            <a:spLocks noTextEdit="1"/>
          </p:cNvSpPr>
          <p:nvPr/>
        </p:nvSpPr>
        <p:spPr>
          <a:xfrm>
            <a:off x="3429000" y="304800"/>
            <a:ext cx="3959225" cy="82391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  <a:normAutofit/>
          </a:bodyPr>
          <a:p>
            <a:pPr algn="ctr"/>
            <a:r>
              <a:rPr lang="zh-CN" altLang="en-US" sz="3600" b="1">
                <a:ln w="9525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FF"/>
                </a:solidFill>
                <a:latin typeface="宋体" charset="0"/>
                <a:ea typeface="宋体" charset="0"/>
              </a:rPr>
              <a:t>自我保护歌谣</a:t>
            </a:r>
            <a:endParaRPr lang="zh-CN" altLang="en-US" sz="3600" b="1">
              <a:ln w="9525" cap="flat" cmpd="sng">
                <a:solidFill>
                  <a:srgbClr val="99CCFF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00FF"/>
              </a:solidFill>
              <a:latin typeface="宋体" charset="0"/>
              <a:ea typeface="宋体" charset="0"/>
            </a:endParaRPr>
          </a:p>
        </p:txBody>
      </p:sp>
      <p:sp>
        <p:nvSpPr>
          <p:cNvPr id="31747" name="日期占位符 1"/>
          <p:cNvSpPr>
            <a:spLocks noGrp="1"/>
          </p:cNvSpPr>
          <p:nvPr>
            <p:ph type="dt" sz="half" idx="10"/>
          </p:nvPr>
        </p:nvSpPr>
        <p:spPr/>
        <p:txBody>
          <a:bodyPr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</a:lstStyle>
          <a:p>
            <a:pPr lvl="0">
              <a:buSzTx/>
            </a:pPr>
            <a:endParaRPr lang="en-US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标题 26625"/>
          <p:cNvSpPr>
            <a:spLocks noGrp="1"/>
          </p:cNvSpPr>
          <p:nvPr>
            <p:ph type="title"/>
          </p:nvPr>
        </p:nvSpPr>
        <p:spPr>
          <a:xfrm>
            <a:off x="1524000" y="533400"/>
            <a:ext cx="9144000" cy="533400"/>
          </a:xfrm>
          <a:solidFill>
            <a:srgbClr val="FFFF99"/>
          </a:solidFill>
        </p:spPr>
        <p:txBody>
          <a:bodyPr vert="horz" wrap="square" lIns="91440" tIns="45720" rIns="91440" bIns="45720" anchor="ctr" anchorCtr="0">
            <a:normAutofit fontScale="90000"/>
          </a:bodyPr>
          <a:p>
            <a:pPr eaLnBrk="1" hangingPunct="1"/>
            <a:r>
              <a:rPr lang="zh-CN" altLang="en-US" sz="3200" b="1" dirty="0">
                <a:solidFill>
                  <a:srgbClr val="FF0066"/>
                </a:solidFill>
                <a:ea typeface="黑体" pitchFamily="49" charset="-122"/>
              </a:rPr>
              <a:t>三、如何增强自我保护意识和能力（侵害发生前）</a:t>
            </a:r>
            <a:endParaRPr lang="zh-CN" altLang="en-US" sz="3200" b="1" dirty="0">
              <a:solidFill>
                <a:srgbClr val="FF0066"/>
              </a:solidFill>
              <a:ea typeface="黑体" pitchFamily="49" charset="-122"/>
            </a:endParaRPr>
          </a:p>
        </p:txBody>
      </p:sp>
      <p:sp>
        <p:nvSpPr>
          <p:cNvPr id="26627" name="内容占位符 26626"/>
          <p:cNvSpPr>
            <a:spLocks noGrp="1"/>
          </p:cNvSpPr>
          <p:nvPr>
            <p:ph idx="1"/>
          </p:nvPr>
        </p:nvSpPr>
        <p:spPr>
          <a:xfrm>
            <a:off x="1524000" y="990600"/>
            <a:ext cx="9144000" cy="6019800"/>
          </a:xfrm>
        </p:spPr>
        <p:txBody>
          <a:bodyPr vert="horz" wrap="square" lIns="91440" tIns="45720" rIns="91440" bIns="45720" anchor="t" anchorCtr="0"/>
          <a:p>
            <a:pPr eaLnBrk="1" hangingPunct="1">
              <a:buNone/>
            </a:pPr>
            <a:endParaRPr lang="en-US" altLang="zh-CN" b="1" dirty="0">
              <a:solidFill>
                <a:srgbClr val="3333FF"/>
              </a:solidFill>
              <a:ea typeface="黑体" pitchFamily="49" charset="-122"/>
            </a:endParaRPr>
          </a:p>
          <a:p>
            <a:pPr eaLnBrk="1" hangingPunct="1">
              <a:buNone/>
            </a:pPr>
            <a:r>
              <a:rPr lang="en-US" altLang="zh-CN" sz="2400" b="1" dirty="0"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、首先要树立正确的人生价值观，</a:t>
            </a:r>
            <a:r>
              <a:rPr lang="zh-CN" altLang="en-US" sz="24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提高明辨是非能力</a:t>
            </a: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；</a:t>
            </a:r>
            <a:endParaRPr lang="zh-CN" altLang="en-US" sz="2400" b="1" dirty="0">
              <a:latin typeface="黑体" pitchFamily="49" charset="-122"/>
              <a:ea typeface="黑体" pitchFamily="49" charset="-122"/>
            </a:endParaRPr>
          </a:p>
          <a:p>
            <a:pPr eaLnBrk="1" hangingPunct="1">
              <a:buNone/>
            </a:pPr>
            <a:r>
              <a:rPr lang="en-US" altLang="zh-CN" sz="2400" b="1" dirty="0"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、自觉抵制各种不良诱惑，积极参加各种有益的集体活动，自觉把自己置于正面教育的氛围中，不进入未成年不宜进入的场所，不乱交朋友；</a:t>
            </a:r>
            <a:endParaRPr lang="zh-CN" altLang="en-US" sz="2400" b="1" dirty="0">
              <a:latin typeface="黑体" pitchFamily="49" charset="-122"/>
              <a:ea typeface="黑体" pitchFamily="49" charset="-122"/>
            </a:endParaRPr>
          </a:p>
          <a:p>
            <a:pPr eaLnBrk="1" hangingPunct="1">
              <a:buNone/>
            </a:pPr>
            <a:r>
              <a:rPr lang="en-US" altLang="zh-CN" sz="2400" b="1" dirty="0"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、严于律己，自觉遵纪守法，遵守社会公德</a:t>
            </a:r>
            <a:endParaRPr lang="zh-CN" altLang="en-US" sz="2400" b="1" dirty="0">
              <a:latin typeface="黑体" pitchFamily="49" charset="-122"/>
              <a:ea typeface="黑体" pitchFamily="49" charset="-122"/>
            </a:endParaRPr>
          </a:p>
          <a:p>
            <a:pPr eaLnBrk="1" hangingPunct="1"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4</a:t>
            </a:r>
            <a:r>
              <a:rPr lang="zh-CN" altLang="en-US" sz="24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、自觉与家庭、学校、社会等各方面保护相配合，正确对待父母和老师的教育；</a:t>
            </a:r>
            <a:endParaRPr lang="zh-CN" altLang="en-US" sz="24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eaLnBrk="1" hangingPunct="1"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5</a:t>
            </a:r>
            <a:r>
              <a:rPr lang="zh-CN" altLang="en-US" sz="24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、增强法治观念，当合法权益受到侵害时，依法进行自我保护</a:t>
            </a:r>
            <a:r>
              <a:rPr lang="zh-CN" altLang="en-US" sz="2400" b="1" dirty="0">
                <a:solidFill>
                  <a:srgbClr val="FF0066"/>
                </a:solidFill>
                <a:latin typeface="黑体" pitchFamily="49" charset="-122"/>
                <a:ea typeface="黑体" pitchFamily="49" charset="-122"/>
              </a:rPr>
              <a:t>       </a:t>
            </a:r>
            <a:endParaRPr lang="zh-CN" altLang="en-US" sz="2400" b="1" dirty="0">
              <a:solidFill>
                <a:srgbClr val="FF0066"/>
              </a:solidFill>
              <a:latin typeface="黑体" pitchFamily="49" charset="-122"/>
              <a:ea typeface="黑体" pitchFamily="49" charset="-122"/>
            </a:endParaRPr>
          </a:p>
          <a:p>
            <a:pPr eaLnBrk="1" hangingPunct="1">
              <a:buNone/>
            </a:pPr>
            <a:r>
              <a:rPr lang="zh-CN" altLang="en-US" b="1" dirty="0">
                <a:latin typeface="黑体" pitchFamily="49" charset="-122"/>
                <a:ea typeface="黑体" pitchFamily="49" charset="-122"/>
              </a:rPr>
              <a:t>           </a:t>
            </a:r>
            <a:endParaRPr lang="zh-CN" altLang="en-US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3795" name="日期占位符 1"/>
          <p:cNvSpPr>
            <a:spLocks noGrp="1"/>
          </p:cNvSpPr>
          <p:nvPr>
            <p:ph type="dt" sz="half" idx="10"/>
          </p:nvPr>
        </p:nvSpPr>
        <p:spPr/>
        <p:txBody>
          <a:bodyPr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</a:lstStyle>
          <a:p>
            <a:pPr lvl="0">
              <a:buSzTx/>
            </a:pPr>
            <a:endParaRPr lang="en-US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charRg st="1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" fill="hold"/>
                                        <p:tgtEl>
                                          <p:spTgt spid="26627">
                                            <p:txEl>
                                              <p:charRg st="1" end="27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charRg st="27" end="9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" fill="hold"/>
                                        <p:tgtEl>
                                          <p:spTgt spid="26627">
                                            <p:txEl>
                                              <p:charRg st="27" end="91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charRg st="91" end="1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" fill="hold"/>
                                        <p:tgtEl>
                                          <p:spTgt spid="26627">
                                            <p:txEl>
                                              <p:charRg st="91" end="112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charRg st="91" end="1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" fill="hold"/>
                                        <p:tgtEl>
                                          <p:spTgt spid="26627">
                                            <p:txEl>
                                              <p:charRg st="91" end="128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charRg st="128" end="1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" fill="hold"/>
                                        <p:tgtEl>
                                          <p:spTgt spid="26627">
                                            <p:txEl>
                                              <p:charRg st="128" end="175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4817" name="Picture 2" descr="01184910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9144000" cy="6856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18" name="AutoShape 3"/>
          <p:cNvSpPr/>
          <p:nvPr/>
        </p:nvSpPr>
        <p:spPr>
          <a:xfrm>
            <a:off x="1524000" y="0"/>
            <a:ext cx="1944688" cy="1009650"/>
          </a:xfrm>
          <a:prstGeom prst="flowChartPunchedTap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  <a:ea typeface="宋体" pitchFamily="2" charset="-122"/>
            </a:endParaRPr>
          </a:p>
        </p:txBody>
      </p:sp>
      <p:sp>
        <p:nvSpPr>
          <p:cNvPr id="34819" name="Text Box 4"/>
          <p:cNvSpPr txBox="1"/>
          <p:nvPr/>
        </p:nvSpPr>
        <p:spPr>
          <a:xfrm>
            <a:off x="1524000" y="188913"/>
            <a:ext cx="1871663" cy="58356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9900"/>
                </a:solidFill>
                <a:latin typeface="Arial" panose="020B0604020202020204" pitchFamily="34" charset="0"/>
                <a:ea typeface="华文琥珀" pitchFamily="2" charset="-122"/>
              </a:rPr>
              <a:t>自护有道</a:t>
            </a:r>
            <a:endParaRPr lang="zh-CN" altLang="en-US" sz="3200" b="1" dirty="0">
              <a:solidFill>
                <a:srgbClr val="FF9900"/>
              </a:solidFill>
              <a:latin typeface="Arial" panose="020B0604020202020204" pitchFamily="34" charset="0"/>
              <a:ea typeface="华文琥珀" pitchFamily="2" charset="-122"/>
            </a:endParaRPr>
          </a:p>
        </p:txBody>
      </p:sp>
      <p:sp>
        <p:nvSpPr>
          <p:cNvPr id="34820" name="Text Box 5"/>
          <p:cNvSpPr txBox="1"/>
          <p:nvPr/>
        </p:nvSpPr>
        <p:spPr>
          <a:xfrm>
            <a:off x="2711450" y="1052513"/>
            <a:ext cx="6858000" cy="119888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zh-CN" sz="2400" b="1" dirty="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一天，小明放学回家，在路上遇到社会上小混混的敲诈勒索。如果你是小明的同学，遇到这样的事情，你认为他应该怎么做呢？</a:t>
            </a:r>
            <a:endParaRPr lang="zh-CN" altLang="en-US" sz="2400" b="1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34821" name="Picture 6" descr="W020061201351874051072"/>
          <p:cNvPicPr>
            <a:picLocks noChangeAspect="1"/>
          </p:cNvPicPr>
          <p:nvPr/>
        </p:nvPicPr>
        <p:blipFill>
          <a:blip r:embed="rId2"/>
          <a:srcRect b="4445"/>
          <a:stretch>
            <a:fillRect/>
          </a:stretch>
        </p:blipFill>
        <p:spPr>
          <a:xfrm>
            <a:off x="1881188" y="2492375"/>
            <a:ext cx="8358187" cy="43656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Rectangle 5">
            <a:hlinkClick r:id="rId1" action="ppaction://hlinksldjump"/>
          </p:cNvPr>
          <p:cNvSpPr/>
          <p:nvPr/>
        </p:nvSpPr>
        <p:spPr>
          <a:xfrm>
            <a:off x="2279650" y="1196975"/>
            <a:ext cx="7704138" cy="206121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zh-CN" sz="3200" b="1" dirty="0">
                <a:latin typeface="黑体" pitchFamily="49" charset="-122"/>
                <a:ea typeface="黑体" pitchFamily="49" charset="-122"/>
              </a:rPr>
              <a:t>1.</a:t>
            </a:r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造成丁某合法权益受损的原因有哪些？</a:t>
            </a:r>
            <a:endParaRPr lang="en-US" altLang="zh-CN" sz="3200" b="1" dirty="0">
              <a:latin typeface="黑体" pitchFamily="49" charset="-122"/>
              <a:ea typeface="黑体" pitchFamily="49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、结合案例分析丁某的哪些行为有错误</a:t>
            </a:r>
            <a:r>
              <a:rPr lang="zh-CN" altLang="zh-CN" sz="3200" b="1" dirty="0">
                <a:latin typeface="黑体" pitchFamily="49" charset="-122"/>
                <a:ea typeface="黑体" pitchFamily="49" charset="-122"/>
              </a:rPr>
              <a:t>?             </a:t>
            </a:r>
            <a:endParaRPr lang="zh-CN" altLang="zh-CN" sz="3200" b="1" dirty="0">
              <a:latin typeface="黑体" pitchFamily="49" charset="-122"/>
              <a:ea typeface="黑体" pitchFamily="49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zh-CN" sz="3200" b="1" dirty="0">
                <a:latin typeface="黑体" pitchFamily="49" charset="-122"/>
                <a:ea typeface="黑体" pitchFamily="49" charset="-122"/>
              </a:rPr>
              <a:t>.</a:t>
            </a:r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这个案例给我们什么启发</a:t>
            </a:r>
            <a:r>
              <a:rPr lang="zh-CN" altLang="zh-CN" sz="3200" b="1" dirty="0">
                <a:latin typeface="黑体" pitchFamily="49" charset="-122"/>
                <a:ea typeface="黑体" pitchFamily="49" charset="-122"/>
              </a:rPr>
              <a:t>?</a:t>
            </a:r>
            <a:endParaRPr lang="zh-CN" altLang="zh-CN" sz="32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122" name="Text Box 9"/>
          <p:cNvSpPr txBox="1"/>
          <p:nvPr/>
        </p:nvSpPr>
        <p:spPr>
          <a:xfrm>
            <a:off x="3863975" y="476250"/>
            <a:ext cx="4248150" cy="64516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华文行楷" pitchFamily="2" charset="-122"/>
                <a:ea typeface="华文行楷" pitchFamily="2" charset="-122"/>
              </a:rPr>
              <a:t>思考以下问题</a:t>
            </a:r>
            <a:r>
              <a:rPr lang="zh-CN" altLang="zh-CN" sz="3600" b="1" dirty="0">
                <a:latin typeface="华文行楷" pitchFamily="2" charset="-122"/>
                <a:ea typeface="华文行楷" pitchFamily="2" charset="-122"/>
              </a:rPr>
              <a:t>:</a:t>
            </a:r>
            <a:endParaRPr lang="zh-CN" altLang="zh-CN" sz="3600" b="1" dirty="0"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52600" y="3657600"/>
            <a:ext cx="8435975" cy="181483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800" b="1" dirty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2800" b="1" dirty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未成年人的健康成长，除了需要家庭、学校、社会等给予特殊的保护外，</a:t>
            </a:r>
            <a:r>
              <a:rPr lang="zh-CN" altLang="en-US" sz="2800" b="1" u="sng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更需要</a:t>
            </a:r>
            <a:r>
              <a:rPr lang="zh-CN" altLang="en-US" sz="2800" b="1" dirty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未成年人不断</a:t>
            </a:r>
            <a:r>
              <a:rPr lang="zh-CN" altLang="en-US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增强自我保护意识，提高自我保护能力</a:t>
            </a:r>
            <a:r>
              <a:rPr lang="zh-CN" altLang="en-US" sz="2800" b="1" dirty="0">
                <a:solidFill>
                  <a:srgbClr val="7030A0"/>
                </a:solidFill>
                <a:latin typeface="黑体" pitchFamily="49" charset="-122"/>
                <a:ea typeface="黑体" pitchFamily="49" charset="-122"/>
              </a:rPr>
              <a:t>，在实际生活中，学会依法保护自己</a:t>
            </a:r>
            <a:endParaRPr lang="zh-CN" altLang="en-US" sz="2800" b="1" dirty="0">
              <a:solidFill>
                <a:srgbClr val="7030A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905000" y="838200"/>
            <a:ext cx="8458200" cy="673925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400" b="1" dirty="0"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．</a:t>
            </a:r>
            <a:r>
              <a:rPr lang="zh-CN" altLang="en-US" sz="24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情绪稳定，冷静思考，观察周围环境</a:t>
            </a:r>
            <a:endParaRPr lang="en-US" altLang="zh-CN" sz="24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2400" b="1" dirty="0">
                <a:latin typeface="黑体" pitchFamily="49" charset="-122"/>
                <a:ea typeface="黑体" pitchFamily="49" charset="-122"/>
              </a:rPr>
              <a:t>  </a:t>
            </a: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人多地方：确保安全前提下大声呼救，行动要突然果断。</a:t>
            </a:r>
            <a:endParaRPr lang="en-US" altLang="zh-CN" sz="2400" b="1" dirty="0"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2400" b="1" dirty="0">
                <a:latin typeface="黑体" pitchFamily="49" charset="-122"/>
                <a:ea typeface="黑体" pitchFamily="49" charset="-122"/>
              </a:rPr>
              <a:t>   </a:t>
            </a: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偏僻、四周无人地方：不要盲目地呼救或和坏人搏斗。</a:t>
            </a:r>
            <a:endParaRPr lang="en-US" altLang="zh-CN" sz="2400" b="1" dirty="0"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2400" b="1" dirty="0">
                <a:latin typeface="黑体" pitchFamily="49" charset="-122"/>
                <a:ea typeface="黑体" pitchFamily="49" charset="-122"/>
              </a:rPr>
              <a:t>2. </a:t>
            </a:r>
            <a:r>
              <a:rPr lang="zh-CN" altLang="en-US" sz="24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机智同坏人周旋。</a:t>
            </a:r>
            <a:endParaRPr lang="en-US" altLang="zh-CN" sz="24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2400" b="1" dirty="0">
                <a:latin typeface="黑体" pitchFamily="49" charset="-122"/>
                <a:ea typeface="黑体" pitchFamily="49" charset="-122"/>
              </a:rPr>
              <a:t>   </a:t>
            </a: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表面上</a:t>
            </a:r>
            <a:r>
              <a:rPr lang="zh-CN" altLang="en-US" sz="2400" b="1" u="sng" dirty="0">
                <a:latin typeface="黑体" pitchFamily="49" charset="-122"/>
                <a:ea typeface="黑体" pitchFamily="49" charset="-122"/>
              </a:rPr>
              <a:t>装</a:t>
            </a: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出顺从的样子，以降低其戒备心理，觉得你很听话，然后寻找机会脱身。</a:t>
            </a:r>
            <a:endParaRPr lang="en-US" altLang="zh-CN" sz="2400" b="1" dirty="0"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2400" b="1" dirty="0">
                <a:latin typeface="黑体" pitchFamily="49" charset="-122"/>
                <a:ea typeface="黑体" pitchFamily="49" charset="-122"/>
              </a:rPr>
              <a:t>   </a:t>
            </a: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如被关押，要抓紧观察关押处所及周围的情况，看是否有逃脱的可能；并抓紧寻找可用于报警的途径；如有临街的窗户，可写个纸条说明自己的情况扔下去请过路的行人帮助你报警；也可以用东西试着敲击暖气管、下水道，引起别人的注意。</a:t>
            </a:r>
            <a:br>
              <a:rPr lang="zh-CN" altLang="en-US" sz="2400" b="1" dirty="0">
                <a:latin typeface="黑体" pitchFamily="49" charset="-122"/>
                <a:ea typeface="黑体" pitchFamily="49" charset="-122"/>
              </a:rPr>
            </a:br>
            <a:r>
              <a:rPr lang="en-US" altLang="zh-CN" sz="2400" b="1" dirty="0"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．</a:t>
            </a:r>
            <a:r>
              <a:rPr lang="zh-CN" altLang="en-US" sz="24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要设法熟记歹徒的容貌、衣着、口音、特征、车牌号码、   车型以及歹徒对话的内容，以便协助</a:t>
            </a:r>
            <a:r>
              <a:rPr lang="zh-CN" altLang="en-US" sz="24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hlinkClick r:id="rId1"/>
              </a:rPr>
              <a:t>公安机关</a:t>
            </a:r>
            <a:r>
              <a:rPr lang="zh-CN" altLang="en-US" sz="24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侦破 </a:t>
            </a:r>
            <a:endParaRPr lang="en-US" altLang="zh-CN" sz="24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endParaRPr lang="en-US" altLang="zh-CN" b="1" dirty="0">
              <a:latin typeface="黑体" pitchFamily="49" charset="-122"/>
              <a:ea typeface="黑体" pitchFamily="49" charset="-122"/>
            </a:endParaRPr>
          </a:p>
          <a:p>
            <a:endParaRPr lang="zh-CN" altLang="en-US" dirty="0">
              <a:latin typeface="Arial" panose="020B0604020202020204" pitchFamily="34" charset="0"/>
              <a:ea typeface="宋体" pitchFamily="2" charset="-122"/>
            </a:endParaRPr>
          </a:p>
          <a:p>
            <a:endParaRPr lang="en-US" altLang="zh-CN" dirty="0">
              <a:latin typeface="Arial" panose="020B0604020202020204" pitchFamily="34" charset="0"/>
              <a:ea typeface="宋体" pitchFamily="2" charset="-122"/>
            </a:endParaRPr>
          </a:p>
          <a:p>
            <a:endParaRPr lang="en-US" altLang="zh-CN" dirty="0">
              <a:latin typeface="Arial" panose="020B0604020202020204" pitchFamily="34" charset="0"/>
              <a:ea typeface="宋体" pitchFamily="2" charset="-122"/>
            </a:endParaRPr>
          </a:p>
          <a:p>
            <a:endParaRPr lang="en-US" altLang="zh-CN" dirty="0">
              <a:latin typeface="Arial" panose="020B0604020202020204" pitchFamily="34" charset="0"/>
              <a:ea typeface="宋体" pitchFamily="2" charset="-122"/>
            </a:endParaRPr>
          </a:p>
          <a:p>
            <a:endParaRPr lang="en-US" altLang="zh-CN" dirty="0">
              <a:latin typeface="Arial" panose="020B0604020202020204" pitchFamily="34" charset="0"/>
              <a:ea typeface="宋体" pitchFamily="2" charset="-122"/>
            </a:endParaRPr>
          </a:p>
          <a:p>
            <a:br>
              <a:rPr lang="zh-CN" altLang="en-US" dirty="0">
                <a:latin typeface="Arial" panose="020B0604020202020204" pitchFamily="34" charset="0"/>
                <a:ea typeface="宋体" pitchFamily="2" charset="-122"/>
              </a:rPr>
            </a:br>
            <a:endParaRPr lang="zh-CN" altLang="en-US" dirty="0">
              <a:latin typeface="Arial" panose="020B0604020202020204" pitchFamily="34" charset="0"/>
              <a:ea typeface="宋体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847084" y="0"/>
            <a:ext cx="2956560" cy="9220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5400" b="1" i="0" u="none" strike="noStrike" kern="1200" cap="none" spc="50" normalizeH="0" baseline="0" noProof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遭遇绑架</a:t>
            </a:r>
            <a:endParaRPr kumimoji="0" lang="zh-CN" altLang="en-US" sz="5400" b="1" i="0" u="none" strike="noStrike" kern="1200" cap="none" spc="50" normalizeH="0" baseline="0" noProof="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35843" name="矩形 4"/>
          <p:cNvSpPr/>
          <p:nvPr/>
        </p:nvSpPr>
        <p:spPr>
          <a:xfrm>
            <a:off x="3810000" y="2967038"/>
            <a:ext cx="4572000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dirty="0">
                <a:latin typeface="Arial" panose="020B0604020202020204" pitchFamily="34" charset="0"/>
                <a:ea typeface="宋体" pitchFamily="2" charset="-122"/>
              </a:rPr>
              <a:t>．</a:t>
            </a:r>
            <a:endParaRPr lang="zh-CN" altLang="en-US" dirty="0">
              <a:latin typeface="Arial" panose="020B0604020202020204" pitchFamily="34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5" name="Picture 4" descr="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4038600" cy="3028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Picture 2" descr="http://img4.imgtn.bdimg.com/it/u=2877880203,2976388361&amp;fm=21&amp;gp=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228600"/>
            <a:ext cx="3881438" cy="2743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7" name="Picture 3" descr="6375201d68e7764fd3f633ae8796bd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971800"/>
            <a:ext cx="4292600" cy="3694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8" name="Picture 4" descr="图片四"/>
          <p:cNvPicPr>
            <a:picLocks noChangeAspect="1"/>
          </p:cNvPicPr>
          <p:nvPr/>
        </p:nvPicPr>
        <p:blipFill>
          <a:blip r:embed="rId4"/>
          <a:srcRect l="11163" t="2037" r="10263" b="11073"/>
          <a:stretch>
            <a:fillRect/>
          </a:stretch>
        </p:blipFill>
        <p:spPr>
          <a:xfrm>
            <a:off x="2133600" y="3276600"/>
            <a:ext cx="3581400" cy="3124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WordArt 4"/>
          <p:cNvSpPr>
            <a:spLocks noTextEdit="1"/>
          </p:cNvSpPr>
          <p:nvPr/>
        </p:nvSpPr>
        <p:spPr>
          <a:xfrm>
            <a:off x="1774825" y="2492375"/>
            <a:ext cx="8497888" cy="20050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/>
          </a:bodyPr>
          <a:p>
            <a:pPr algn="ctr"/>
            <a:r>
              <a:rPr lang="zh-CN" altLang="en-US" sz="3600" b="1"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宋体" charset="0"/>
                <a:ea typeface="宋体" charset="0"/>
              </a:rPr>
              <a:t>让悲剧不再重演</a:t>
            </a:r>
            <a:endParaRPr lang="zh-CN" altLang="en-US" sz="3600" b="1">
              <a:ln w="952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53882" dir="2699999" algn="ctr" rotWithShape="0">
                  <a:srgbClr val="9999FF">
                    <a:alpha val="79999"/>
                  </a:srgbClr>
                </a:outerShdw>
              </a:effectLst>
              <a:latin typeface="宋体" charset="0"/>
              <a:ea typeface="宋体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3" name="图片 5121" descr="背景6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4" name="图片 5122" descr="标题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050" y="304800"/>
            <a:ext cx="9124950" cy="411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5" name="日期占位符 1"/>
          <p:cNvSpPr>
            <a:spLocks noGrp="1"/>
          </p:cNvSpPr>
          <p:nvPr>
            <p:ph type="dt" sz="half" idx="10"/>
          </p:nvPr>
        </p:nvSpPr>
        <p:spPr/>
        <p:txBody>
          <a:bodyPr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</a:lstStyle>
          <a:p>
            <a:pPr lvl="0">
              <a:buSzTx/>
            </a:pPr>
            <a:endParaRPr lang="en-US" altLang="en-US" sz="1400" dirty="0"/>
          </a:p>
        </p:txBody>
      </p:sp>
      <p:sp>
        <p:nvSpPr>
          <p:cNvPr id="6" name="矩形 5"/>
          <p:cNvSpPr/>
          <p:nvPr/>
        </p:nvSpPr>
        <p:spPr>
          <a:xfrm>
            <a:off x="3460109" y="4267200"/>
            <a:ext cx="4992370" cy="9220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健康成长的关键</a:t>
            </a:r>
            <a:endParaRPr kumimoji="0" lang="zh-CN" altLang="en-US" sz="54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文本框 9217"/>
          <p:cNvSpPr txBox="1"/>
          <p:nvPr/>
        </p:nvSpPr>
        <p:spPr>
          <a:xfrm>
            <a:off x="1524000" y="609600"/>
            <a:ext cx="9144000" cy="55308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3000" b="1" dirty="0">
                <a:solidFill>
                  <a:srgbClr val="FF0066"/>
                </a:solidFill>
                <a:latin typeface="黑体" pitchFamily="49" charset="-122"/>
                <a:ea typeface="黑体" pitchFamily="49" charset="-122"/>
              </a:rPr>
              <a:t>一、未成年人为什么要增强自我保护意识和能力？</a:t>
            </a:r>
            <a:endParaRPr lang="zh-CN" altLang="en-US" sz="3000" b="1" dirty="0">
              <a:solidFill>
                <a:srgbClr val="FF0066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219" name="文本框 9218"/>
          <p:cNvSpPr txBox="1"/>
          <p:nvPr/>
        </p:nvSpPr>
        <p:spPr>
          <a:xfrm>
            <a:off x="1981200" y="2057400"/>
            <a:ext cx="8534400" cy="95313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Arial" panose="020B0604020202020204" pitchFamily="34" charset="0"/>
                <a:ea typeface="宋体" pitchFamily="2" charset="-122"/>
              </a:rPr>
              <a:t>1</a:t>
            </a:r>
            <a:r>
              <a:rPr lang="zh-CN" altLang="en-US" sz="2800" b="1" dirty="0">
                <a:latin typeface="Arial" panose="020B0604020202020204" pitchFamily="34" charset="0"/>
                <a:ea typeface="宋体" pitchFamily="2" charset="-122"/>
              </a:rPr>
              <a:t>、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itchFamily="2" charset="-122"/>
              </a:rPr>
              <a:t>现状</a:t>
            </a:r>
            <a:r>
              <a:rPr lang="zh-CN" altLang="en-US" sz="2800" b="1" dirty="0">
                <a:latin typeface="Arial" panose="020B0604020202020204" pitchFamily="34" charset="0"/>
                <a:ea typeface="宋体" pitchFamily="2" charset="-122"/>
              </a:rPr>
              <a:t>：现实生活中侵害未成年人身心和合法权益的现象时常发生。</a:t>
            </a:r>
            <a:r>
              <a:rPr lang="en-US" altLang="zh-CN" sz="2800" b="1" dirty="0">
                <a:solidFill>
                  <a:srgbClr val="990099"/>
                </a:solidFill>
                <a:latin typeface="Arial" panose="020B0604020202020204" pitchFamily="34" charset="0"/>
                <a:ea typeface="宋体" pitchFamily="2" charset="-122"/>
              </a:rPr>
              <a:t>P55</a:t>
            </a:r>
            <a:r>
              <a:rPr lang="zh-CN" altLang="en-US" sz="2800" b="1" dirty="0">
                <a:solidFill>
                  <a:srgbClr val="990099"/>
                </a:solidFill>
                <a:latin typeface="Arial" panose="020B0604020202020204" pitchFamily="34" charset="0"/>
                <a:ea typeface="宋体" pitchFamily="2" charset="-122"/>
              </a:rPr>
              <a:t>（社会状况）</a:t>
            </a:r>
            <a:endParaRPr lang="zh-CN" altLang="en-US" sz="2800" b="1" dirty="0">
              <a:solidFill>
                <a:srgbClr val="990099"/>
              </a:solidFill>
              <a:latin typeface="Arial" panose="020B0604020202020204" pitchFamily="34" charset="0"/>
              <a:ea typeface="宋体" pitchFamily="2" charset="-122"/>
            </a:endParaRPr>
          </a:p>
        </p:txBody>
      </p:sp>
      <p:sp>
        <p:nvSpPr>
          <p:cNvPr id="9220" name="文本框 9219"/>
          <p:cNvSpPr txBox="1"/>
          <p:nvPr/>
        </p:nvSpPr>
        <p:spPr>
          <a:xfrm>
            <a:off x="1981200" y="2971800"/>
            <a:ext cx="8458200" cy="138366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buClr>
                <a:srgbClr val="CC3300"/>
              </a:buClr>
              <a:buFont typeface="Wingdings" panose="05000000000000000000" pitchFamily="2" charset="2"/>
            </a:pPr>
            <a:r>
              <a:rPr lang="en-US" altLang="zh-CN" sz="2800" b="1" dirty="0">
                <a:latin typeface="Arial" panose="020B0604020202020204" pitchFamily="34" charset="0"/>
                <a:ea typeface="宋体" pitchFamily="2" charset="-122"/>
              </a:rPr>
              <a:t>2</a:t>
            </a:r>
            <a:r>
              <a:rPr lang="zh-CN" altLang="en-US" sz="2800" b="1" dirty="0">
                <a:latin typeface="Arial" panose="020B0604020202020204" pitchFamily="34" charset="0"/>
                <a:ea typeface="宋体" pitchFamily="2" charset="-122"/>
              </a:rPr>
              <a:t>、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itchFamily="2" charset="-122"/>
              </a:rPr>
              <a:t>特点</a:t>
            </a:r>
            <a:r>
              <a:rPr lang="zh-CN" altLang="en-US" sz="2800" b="1" dirty="0">
                <a:latin typeface="Arial" panose="020B0604020202020204" pitchFamily="34" charset="0"/>
                <a:ea typeface="宋体" pitchFamily="2" charset="-122"/>
              </a:rPr>
              <a:t>：未成年人</a:t>
            </a:r>
            <a:r>
              <a:rPr lang="zh-CN" altLang="en-US" sz="2800" b="1" u="sng" dirty="0">
                <a:latin typeface="Arial" panose="020B0604020202020204" pitchFamily="34" charset="0"/>
                <a:ea typeface="宋体" pitchFamily="2" charset="-122"/>
              </a:rPr>
              <a:t>年龄小，发展还不成熟</a:t>
            </a:r>
            <a:r>
              <a:rPr lang="zh-CN" altLang="en-US" sz="2800" b="1" dirty="0">
                <a:latin typeface="Arial" panose="020B0604020202020204" pitchFamily="34" charset="0"/>
                <a:ea typeface="宋体" pitchFamily="2" charset="-122"/>
              </a:rPr>
              <a:t>，对事物的认识水平、行为能力受到一定的限制，其权利更容易受到忽视甚至侵犯。 </a:t>
            </a:r>
            <a:r>
              <a:rPr lang="en-US" altLang="zh-CN" sz="2800" b="1" dirty="0">
                <a:solidFill>
                  <a:srgbClr val="990099"/>
                </a:solidFill>
                <a:latin typeface="Arial" panose="020B0604020202020204" pitchFamily="34" charset="0"/>
                <a:ea typeface="宋体" pitchFamily="2" charset="-122"/>
              </a:rPr>
              <a:t>P55</a:t>
            </a:r>
            <a:r>
              <a:rPr lang="en-US" altLang="zh-CN" sz="2800" b="1" dirty="0">
                <a:latin typeface="Arial" panose="020B0604020202020204" pitchFamily="34" charset="0"/>
                <a:ea typeface="宋体" pitchFamily="2" charset="-122"/>
              </a:rPr>
              <a:t> </a:t>
            </a:r>
            <a:r>
              <a:rPr lang="zh-CN" altLang="en-US" sz="2800" b="1" dirty="0">
                <a:solidFill>
                  <a:srgbClr val="990099"/>
                </a:solidFill>
                <a:latin typeface="Arial" panose="020B0604020202020204" pitchFamily="34" charset="0"/>
                <a:ea typeface="宋体" pitchFamily="2" charset="-122"/>
              </a:rPr>
              <a:t>（未成年人特点）</a:t>
            </a:r>
            <a:endParaRPr lang="zh-CN" altLang="en-US" sz="2800" b="1" dirty="0">
              <a:solidFill>
                <a:srgbClr val="990099"/>
              </a:solidFill>
              <a:latin typeface="Arial" panose="020B0604020202020204" pitchFamily="34" charset="0"/>
              <a:ea typeface="宋体" pitchFamily="2" charset="-122"/>
            </a:endParaRPr>
          </a:p>
        </p:txBody>
      </p:sp>
      <p:sp>
        <p:nvSpPr>
          <p:cNvPr id="9221" name="文本框 9220"/>
          <p:cNvSpPr txBox="1"/>
          <p:nvPr/>
        </p:nvSpPr>
        <p:spPr>
          <a:xfrm>
            <a:off x="1981200" y="5029200"/>
            <a:ext cx="8458200" cy="95313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Arial" panose="020B0604020202020204" pitchFamily="34" charset="0"/>
                <a:ea typeface="宋体" pitchFamily="2" charset="-122"/>
              </a:rPr>
              <a:t>3</a:t>
            </a:r>
            <a:r>
              <a:rPr lang="zh-CN" altLang="en-US" sz="2800" b="1" dirty="0">
                <a:latin typeface="Arial" panose="020B0604020202020204" pitchFamily="34" charset="0"/>
                <a:ea typeface="宋体" pitchFamily="2" charset="-122"/>
              </a:rPr>
              <a:t>、有利于保护未成年人的合法权益，促进自身的健康成长。</a:t>
            </a:r>
            <a:endParaRPr lang="zh-CN" altLang="en-US" sz="2800" b="1" dirty="0">
              <a:latin typeface="Arial" panose="020B0604020202020204" pitchFamily="34" charset="0"/>
              <a:ea typeface="宋体" pitchFamily="2" charset="-122"/>
            </a:endParaRPr>
          </a:p>
        </p:txBody>
      </p:sp>
      <p:sp>
        <p:nvSpPr>
          <p:cNvPr id="9222" name="文本框 9221"/>
          <p:cNvSpPr txBox="1"/>
          <p:nvPr/>
        </p:nvSpPr>
        <p:spPr>
          <a:xfrm>
            <a:off x="1828800" y="1447800"/>
            <a:ext cx="2362200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itchFamily="2" charset="-122"/>
              </a:rPr>
              <a:t>原因</a:t>
            </a:r>
            <a:r>
              <a:rPr lang="zh-CN" altLang="en-US" sz="2800" b="1" dirty="0">
                <a:solidFill>
                  <a:srgbClr val="990099"/>
                </a:solidFill>
                <a:latin typeface="Arial" panose="020B0604020202020204" pitchFamily="34" charset="0"/>
                <a:ea typeface="宋体" pitchFamily="2" charset="-122"/>
              </a:rPr>
              <a:t>：</a:t>
            </a:r>
            <a:endParaRPr lang="zh-CN" altLang="en-US" sz="2800" b="1" dirty="0">
              <a:solidFill>
                <a:srgbClr val="990099"/>
              </a:solidFill>
              <a:latin typeface="Arial" panose="020B0604020202020204" pitchFamily="34" charset="0"/>
              <a:ea typeface="宋体" pitchFamily="2" charset="-122"/>
            </a:endParaRPr>
          </a:p>
        </p:txBody>
      </p:sp>
      <p:sp>
        <p:nvSpPr>
          <p:cNvPr id="9223" name="文本框 9222"/>
          <p:cNvSpPr txBox="1"/>
          <p:nvPr/>
        </p:nvSpPr>
        <p:spPr>
          <a:xfrm>
            <a:off x="1828800" y="4419600"/>
            <a:ext cx="1828800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itchFamily="2" charset="-122"/>
              </a:rPr>
              <a:t>意义</a:t>
            </a:r>
            <a:r>
              <a:rPr lang="zh-CN" altLang="en-US" sz="2800" b="1" dirty="0">
                <a:solidFill>
                  <a:srgbClr val="990099"/>
                </a:solidFill>
                <a:latin typeface="Arial" panose="020B0604020202020204" pitchFamily="34" charset="0"/>
                <a:ea typeface="宋体" pitchFamily="2" charset="-122"/>
              </a:rPr>
              <a:t>：</a:t>
            </a:r>
            <a:endParaRPr lang="zh-CN" altLang="en-US" sz="2800" b="1" dirty="0">
              <a:solidFill>
                <a:srgbClr val="990099"/>
              </a:solidFill>
              <a:latin typeface="Arial" panose="020B0604020202020204" pitchFamily="34" charset="0"/>
              <a:ea typeface="宋体" pitchFamily="2" charset="-122"/>
            </a:endParaRPr>
          </a:p>
        </p:txBody>
      </p:sp>
      <p:sp>
        <p:nvSpPr>
          <p:cNvPr id="10247" name="日期占位符 1"/>
          <p:cNvSpPr>
            <a:spLocks noGrp="1"/>
          </p:cNvSpPr>
          <p:nvPr>
            <p:ph type="dt" sz="half" idx="10"/>
          </p:nvPr>
        </p:nvSpPr>
        <p:spPr/>
        <p:txBody>
          <a:bodyPr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</a:lstStyle>
          <a:p>
            <a:pPr lvl="0">
              <a:buSzTx/>
            </a:pPr>
            <a:endParaRPr lang="en-US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" fill="hold"/>
                                        <p:tgtEl>
                                          <p:spTgt spid="921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" fill="hold"/>
                                        <p:tgtEl>
                                          <p:spTgt spid="922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" fill="hold"/>
                                        <p:tgtEl>
                                          <p:spTgt spid="922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20" grpId="0"/>
      <p:bldP spid="9221" grpId="0"/>
      <p:bldP spid="9222" grpId="0"/>
      <p:bldP spid="92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矩形 8196"/>
          <p:cNvSpPr/>
          <p:nvPr/>
        </p:nvSpPr>
        <p:spPr>
          <a:xfrm>
            <a:off x="1905000" y="0"/>
            <a:ext cx="552640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rgbClr val="FF0066"/>
                </a:solidFill>
                <a:latin typeface="Arial" panose="020B0604020202020204" pitchFamily="34" charset="0"/>
                <a:ea typeface="黑体" pitchFamily="49" charset="-122"/>
              </a:rPr>
              <a:t>二、怎样提升自我保护意识和能力</a:t>
            </a:r>
            <a:endParaRPr lang="zh-CN" altLang="en-US" sz="2800" b="1" dirty="0">
              <a:solidFill>
                <a:srgbClr val="FF0066"/>
              </a:solidFill>
              <a:latin typeface="Arial" panose="020B0604020202020204" pitchFamily="34" charset="0"/>
              <a:ea typeface="黑体" pitchFamily="49" charset="-122"/>
            </a:endParaRPr>
          </a:p>
        </p:txBody>
      </p:sp>
      <p:sp>
        <p:nvSpPr>
          <p:cNvPr id="11266" name="日期占位符 1"/>
          <p:cNvSpPr>
            <a:spLocks noGrp="1"/>
          </p:cNvSpPr>
          <p:nvPr>
            <p:ph type="dt" sz="half" idx="10"/>
          </p:nvPr>
        </p:nvSpPr>
        <p:spPr/>
        <p:txBody>
          <a:bodyPr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  <a:cs typeface="+mn-cs"/>
              </a:defRPr>
            </a:lvl5pPr>
          </a:lstStyle>
          <a:p>
            <a:pPr lvl="0">
              <a:buSzTx/>
            </a:pPr>
            <a:endParaRPr lang="en-US" alt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2133600" y="533400"/>
            <a:ext cx="6553200" cy="706755"/>
          </a:xfrm>
          <a:prstGeom prst="rect">
            <a:avLst/>
          </a:prstGeom>
          <a:solidFill>
            <a:schemeClr val="accent5"/>
          </a:solidFill>
        </p:spPr>
        <p:txBody>
          <a:bodyPr>
            <a:spAutoFit/>
          </a:bodyPr>
          <a:lstStyle/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kern="1200" cap="none" spc="0" normalizeH="0" baseline="0" noProof="0" dirty="0">
                <a:latin typeface="Arial" panose="020B0604020202020204" pitchFamily="34" charset="0"/>
                <a:ea typeface="宋体" pitchFamily="2" charset="-122"/>
                <a:cs typeface="+mn-cs"/>
              </a:rPr>
              <a:t>结合</a:t>
            </a:r>
            <a:r>
              <a:rPr kumimoji="0" lang="en-US" altLang="zh-CN" sz="2000" b="1" kern="1200" cap="none" spc="0" normalizeH="0" baseline="0" noProof="0" dirty="0">
                <a:latin typeface="Arial" panose="020B0604020202020204" pitchFamily="34" charset="0"/>
                <a:ea typeface="宋体" pitchFamily="2" charset="-122"/>
                <a:cs typeface="+mn-cs"/>
              </a:rPr>
              <a:t>p72</a:t>
            </a:r>
            <a:r>
              <a:rPr kumimoji="0" lang="zh-CN" altLang="en-US" sz="2000" b="1" kern="1200" cap="none" spc="0" normalizeH="0" baseline="0" noProof="0" dirty="0">
                <a:latin typeface="Arial" panose="020B0604020202020204" pitchFamily="34" charset="0"/>
                <a:ea typeface="宋体" pitchFamily="2" charset="-122"/>
                <a:cs typeface="+mn-cs"/>
              </a:rPr>
              <a:t>丁某的案例，思考在平时生活中增强自我保护意识与能力要注意什么？</a:t>
            </a:r>
            <a:endParaRPr kumimoji="0" lang="zh-CN" altLang="en-US" sz="2000" b="1" kern="1200" cap="none" spc="0" normalizeH="0" baseline="0" noProof="0" dirty="0"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057400" y="1219200"/>
            <a:ext cx="8077200" cy="544639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4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、受侵害前</a:t>
            </a:r>
            <a:r>
              <a:rPr lang="zh-CN" altLang="en-US" sz="24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Wingdings" panose="05000000000000000000" pitchFamily="2" charset="2"/>
              </a:rPr>
              <a:t>：日常生活中要</a:t>
            </a:r>
            <a:endParaRPr lang="en-US" altLang="zh-CN" sz="2400" b="1" dirty="0">
              <a:latin typeface="Arial" panose="020B0604020202020204" pitchFamily="34" charset="0"/>
              <a:ea typeface="宋体" pitchFamily="2" charset="-122"/>
            </a:endParaRPr>
          </a:p>
          <a:p>
            <a:r>
              <a:rPr lang="en-US" altLang="zh-CN" sz="2400" b="1" dirty="0">
                <a:latin typeface="Arial" panose="020B0604020202020204" pitchFamily="34" charset="0"/>
                <a:ea typeface="宋体" pitchFamily="2" charset="-122"/>
              </a:rPr>
              <a:t>A</a:t>
            </a:r>
            <a:r>
              <a:rPr lang="zh-CN" altLang="en-US" sz="2400" b="1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</a:rPr>
              <a:t>首先</a:t>
            </a:r>
            <a:r>
              <a:rPr lang="zh-CN" altLang="en-US" sz="2400" b="1" dirty="0">
                <a:latin typeface="Arial" panose="020B0604020202020204" pitchFamily="34" charset="0"/>
                <a:ea typeface="宋体" pitchFamily="2" charset="-122"/>
              </a:rPr>
              <a:t>，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加强</a:t>
            </a:r>
            <a:r>
              <a:rPr lang="zh-CN" altLang="en-US" sz="2400" u="sng" dirty="0">
                <a:latin typeface="黑体" pitchFamily="49" charset="-122"/>
                <a:ea typeface="黑体" pitchFamily="49" charset="-122"/>
              </a:rPr>
              <a:t>自我教育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，提高</a:t>
            </a:r>
            <a:r>
              <a:rPr lang="zh-CN" altLang="en-US" sz="2400" u="sng" dirty="0">
                <a:latin typeface="黑体" pitchFamily="49" charset="-122"/>
                <a:ea typeface="黑体" pitchFamily="49" charset="-122"/>
              </a:rPr>
              <a:t>自身修养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，树立正确的</a:t>
            </a:r>
            <a:r>
              <a:rPr lang="en-US" altLang="zh-CN" sz="2400" dirty="0"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2400" u="sng" dirty="0">
                <a:latin typeface="黑体" pitchFamily="49" charset="-122"/>
                <a:ea typeface="黑体" pitchFamily="49" charset="-122"/>
              </a:rPr>
              <a:t>人生价值观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，注意培养自己对</a:t>
            </a:r>
            <a:r>
              <a:rPr lang="en-US" altLang="zh-CN" sz="2400" dirty="0">
                <a:latin typeface="黑体" pitchFamily="49" charset="-122"/>
                <a:ea typeface="黑体" pitchFamily="49" charset="-122"/>
              </a:rPr>
              <a:t>  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真与假 、</a:t>
            </a:r>
            <a:r>
              <a:rPr lang="en-US" altLang="zh-CN" sz="2400" dirty="0">
                <a:latin typeface="黑体" pitchFamily="49" charset="-122"/>
                <a:ea typeface="黑体" pitchFamily="49" charset="-122"/>
              </a:rPr>
              <a:t>  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是与非</a:t>
            </a:r>
            <a:r>
              <a:rPr lang="en-US" altLang="zh-CN" sz="2400" dirty="0">
                <a:latin typeface="黑体" pitchFamily="49" charset="-122"/>
                <a:ea typeface="黑体" pitchFamily="49" charset="-122"/>
              </a:rPr>
              <a:t>  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、美与丑的</a:t>
            </a:r>
            <a:r>
              <a:rPr lang="zh-CN" altLang="en-US" sz="2400" u="sng" dirty="0">
                <a:latin typeface="黑体" pitchFamily="49" charset="-122"/>
                <a:ea typeface="黑体" pitchFamily="49" charset="-122"/>
              </a:rPr>
              <a:t>分析与辨别能力</a:t>
            </a:r>
            <a:r>
              <a:rPr lang="zh-CN" altLang="en-US" sz="2400" dirty="0">
                <a:latin typeface="Arial" panose="020B0604020202020204" pitchFamily="34" charset="0"/>
                <a:ea typeface="宋体" pitchFamily="2" charset="-122"/>
              </a:rPr>
              <a:t>。</a:t>
            </a:r>
            <a:endParaRPr lang="en-US" altLang="zh-CN" sz="2400" u="sng" dirty="0">
              <a:solidFill>
                <a:srgbClr val="FF0000"/>
              </a:solidFill>
              <a:latin typeface="Arial" panose="020B0604020202020204" pitchFamily="34" charset="0"/>
              <a:ea typeface="宋体" pitchFamily="2" charset="-122"/>
            </a:endParaRPr>
          </a:p>
          <a:p>
            <a:endParaRPr lang="en-US" altLang="zh-CN" sz="2400" dirty="0">
              <a:latin typeface="Arial" panose="020B0604020202020204" pitchFamily="34" charset="0"/>
              <a:ea typeface="宋体" pitchFamily="2" charset="-122"/>
            </a:endParaRPr>
          </a:p>
          <a:p>
            <a:r>
              <a:rPr lang="zh-CN" altLang="en-US" sz="2400" b="1" u="sng" dirty="0">
                <a:latin typeface="Arial" panose="020B0604020202020204" pitchFamily="34" charset="0"/>
                <a:ea typeface="宋体" pitchFamily="2" charset="-122"/>
              </a:rPr>
              <a:t>面对社会不良风气</a:t>
            </a:r>
            <a:r>
              <a:rPr lang="zh-CN" altLang="en-US" sz="2400" b="1" dirty="0">
                <a:latin typeface="Arial" panose="020B0604020202020204" pitchFamily="34" charset="0"/>
                <a:ea typeface="宋体" pitchFamily="2" charset="-122"/>
              </a:rPr>
              <a:t>：</a:t>
            </a:r>
            <a:endParaRPr lang="zh-CN" altLang="en-US" sz="2400" b="1" dirty="0">
              <a:latin typeface="Arial" panose="020B0604020202020204" pitchFamily="34" charset="0"/>
              <a:ea typeface="宋体" pitchFamily="2" charset="-122"/>
            </a:endParaRPr>
          </a:p>
          <a:p>
            <a:r>
              <a:rPr lang="en-US" altLang="zh-CN" sz="2400" b="1" dirty="0">
                <a:latin typeface="Arial" panose="020B0604020202020204" pitchFamily="34" charset="0"/>
                <a:ea typeface="宋体" pitchFamily="2" charset="-122"/>
              </a:rPr>
              <a:t>B</a:t>
            </a:r>
            <a:r>
              <a:rPr lang="zh-CN" altLang="en-US" sz="2400" b="1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</a:rPr>
              <a:t>其次</a:t>
            </a:r>
            <a:r>
              <a:rPr lang="zh-CN" altLang="en-US" sz="2400" dirty="0">
                <a:latin typeface="Arial" panose="020B0604020202020204" pitchFamily="34" charset="0"/>
                <a:ea typeface="宋体" pitchFamily="2" charset="-122"/>
              </a:rPr>
              <a:t>，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自觉</a:t>
            </a:r>
            <a:r>
              <a:rPr lang="zh-CN" altLang="en-US" sz="2400" u="sng" dirty="0">
                <a:latin typeface="黑体" pitchFamily="49" charset="-122"/>
                <a:ea typeface="黑体" pitchFamily="49" charset="-122"/>
              </a:rPr>
              <a:t>抵制</a:t>
            </a:r>
            <a:r>
              <a:rPr lang="en-US" altLang="zh-CN" sz="2400" u="sng" dirty="0"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2400" u="sng" dirty="0">
                <a:latin typeface="黑体" pitchFamily="49" charset="-122"/>
                <a:ea typeface="黑体" pitchFamily="49" charset="-122"/>
              </a:rPr>
              <a:t>各种不良诱惑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， </a:t>
            </a:r>
            <a:endParaRPr lang="en-US" altLang="zh-CN" sz="2400" dirty="0"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2400" dirty="0">
                <a:latin typeface="黑体" pitchFamily="49" charset="-122"/>
                <a:ea typeface="黑体" pitchFamily="49" charset="-122"/>
              </a:rPr>
              <a:t>        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积极参加</a:t>
            </a:r>
            <a:r>
              <a:rPr lang="zh-CN" altLang="en-US" sz="2400" u="sng" dirty="0">
                <a:latin typeface="黑体" pitchFamily="49" charset="-122"/>
                <a:ea typeface="黑体" pitchFamily="49" charset="-122"/>
              </a:rPr>
              <a:t>有益的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社会活动，自觉把自己</a:t>
            </a:r>
            <a:r>
              <a:rPr lang="zh-CN" altLang="en-US" sz="2400" u="sng" dirty="0">
                <a:latin typeface="黑体" pitchFamily="49" charset="-122"/>
                <a:ea typeface="黑体" pitchFamily="49" charset="-122"/>
              </a:rPr>
              <a:t>置于正面   </a:t>
            </a:r>
            <a:endParaRPr lang="en-US" altLang="zh-CN" sz="2400" u="sng" dirty="0"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2400" dirty="0">
                <a:latin typeface="黑体" pitchFamily="49" charset="-122"/>
                <a:ea typeface="黑体" pitchFamily="49" charset="-122"/>
              </a:rPr>
              <a:t>        </a:t>
            </a:r>
            <a:r>
              <a:rPr lang="zh-CN" altLang="en-US" sz="2400" u="sng" dirty="0">
                <a:latin typeface="黑体" pitchFamily="49" charset="-122"/>
                <a:ea typeface="黑体" pitchFamily="49" charset="-122"/>
              </a:rPr>
              <a:t>的教育氛围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中，</a:t>
            </a:r>
            <a:r>
              <a:rPr lang="en-US" altLang="zh-CN" sz="2400" dirty="0">
                <a:latin typeface="黑体" pitchFamily="49" charset="-122"/>
                <a:ea typeface="黑体" pitchFamily="49" charset="-122"/>
              </a:rPr>
              <a:t> </a:t>
            </a:r>
            <a:endParaRPr lang="en-US" altLang="zh-CN" sz="2400" dirty="0"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2400" dirty="0">
                <a:latin typeface="黑体" pitchFamily="49" charset="-122"/>
                <a:ea typeface="黑体" pitchFamily="49" charset="-122"/>
              </a:rPr>
              <a:t>        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不进未成年人</a:t>
            </a:r>
            <a:r>
              <a:rPr lang="zh-CN" altLang="en-US" sz="2400" u="sng" dirty="0">
                <a:latin typeface="黑体" pitchFamily="49" charset="-122"/>
                <a:ea typeface="黑体" pitchFamily="49" charset="-122"/>
              </a:rPr>
              <a:t>不宜进入的场所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， </a:t>
            </a:r>
            <a:r>
              <a:rPr lang="zh-CN" altLang="en-US" sz="2400" u="sng" dirty="0">
                <a:latin typeface="黑体" pitchFamily="49" charset="-122"/>
                <a:ea typeface="黑体" pitchFamily="49" charset="-122"/>
              </a:rPr>
              <a:t>不乱交朋友。</a:t>
            </a:r>
            <a:endParaRPr lang="en-US" altLang="zh-CN" sz="2400" u="sng" dirty="0">
              <a:latin typeface="黑体" pitchFamily="49" charset="-122"/>
              <a:ea typeface="黑体" pitchFamily="49" charset="-122"/>
            </a:endParaRPr>
          </a:p>
          <a:p>
            <a:endParaRPr lang="en-US" altLang="zh-CN" sz="2400" u="sng" dirty="0">
              <a:latin typeface="Arial" panose="020B0604020202020204" pitchFamily="34" charset="0"/>
              <a:ea typeface="宋体" pitchFamily="2" charset="-122"/>
            </a:endParaRPr>
          </a:p>
          <a:p>
            <a:r>
              <a:rPr lang="en-US" altLang="zh-CN" sz="2400" dirty="0">
                <a:latin typeface="Arial" panose="020B0604020202020204" pitchFamily="34" charset="0"/>
                <a:ea typeface="宋体" pitchFamily="2" charset="-122"/>
              </a:rPr>
              <a:t>C</a:t>
            </a:r>
            <a:r>
              <a:rPr lang="zh-CN" altLang="en-US" sz="2400" b="1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</a:rPr>
              <a:t>再次</a:t>
            </a:r>
            <a:r>
              <a:rPr lang="zh-CN" altLang="en-US" sz="2400" b="1" dirty="0">
                <a:latin typeface="Arial" panose="020B0604020202020204" pitchFamily="34" charset="0"/>
                <a:ea typeface="宋体" pitchFamily="2" charset="-122"/>
              </a:rPr>
              <a:t>，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最后要自尊自爱，严以律己，</a:t>
            </a:r>
            <a:endParaRPr lang="en-US" altLang="zh-CN" sz="2400" dirty="0"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2400" dirty="0">
                <a:latin typeface="黑体" pitchFamily="49" charset="-122"/>
                <a:ea typeface="黑体" pitchFamily="49" charset="-122"/>
              </a:rPr>
              <a:t>        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自觉</a:t>
            </a:r>
            <a:r>
              <a:rPr lang="zh-CN" altLang="en-US" sz="2400" u="sng" dirty="0">
                <a:latin typeface="黑体" pitchFamily="49" charset="-122"/>
                <a:ea typeface="黑体" pitchFamily="49" charset="-122"/>
              </a:rPr>
              <a:t>遵纪守法，遵守社会公德</a:t>
            </a:r>
            <a:r>
              <a:rPr lang="zh-CN" altLang="en-US" sz="2000" b="1" dirty="0">
                <a:latin typeface="Arial" panose="020B0604020202020204" pitchFamily="34" charset="0"/>
                <a:ea typeface="宋体" pitchFamily="2" charset="-122"/>
              </a:rPr>
              <a:t>。</a:t>
            </a:r>
            <a:endParaRPr lang="zh-CN" altLang="en-US" sz="2000" dirty="0">
              <a:solidFill>
                <a:srgbClr val="FF0000"/>
              </a:solidFill>
              <a:latin typeface="Arial" panose="020B0604020202020204" pitchFamily="34" charset="0"/>
              <a:ea typeface="宋体" pitchFamily="2" charset="-122"/>
            </a:endParaRPr>
          </a:p>
          <a:p>
            <a:endParaRPr lang="en-US" altLang="zh-CN" b="1" dirty="0">
              <a:latin typeface="Arial" panose="020B0604020202020204" pitchFamily="34" charset="0"/>
              <a:ea typeface="宋体" pitchFamily="2" charset="-122"/>
            </a:endParaRPr>
          </a:p>
          <a:p>
            <a:endParaRPr lang="zh-CN" altLang="en-US" dirty="0">
              <a:latin typeface="Arial" panose="020B0604020202020204" pitchFamily="34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1676400" y="3810000"/>
            <a:ext cx="240030" cy="368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p>
            <a:pPr fontAlgn="base">
              <a:buNone/>
            </a:pPr>
            <a:r>
              <a:rPr lang="en-US" altLang="zh-CN" b="1" strike="noStrike" noProof="1" dirty="0">
                <a:solidFill>
                  <a:schemeClr val="hlink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文隶书" pitchFamily="2" charset="-122"/>
                <a:ea typeface="华文隶书" pitchFamily="2" charset="-122"/>
                <a:cs typeface="+mn-cs"/>
              </a:rPr>
              <a:t> </a:t>
            </a:r>
            <a:endParaRPr lang="en-US" altLang="zh-CN" b="1" strike="noStrike" noProof="1" dirty="0">
              <a:solidFill>
                <a:schemeClr val="hlink"/>
              </a:solidFill>
              <a:effectLst>
                <a:outerShdw blurRad="38100" dist="38100" dir="2700000">
                  <a:srgbClr val="000000"/>
                </a:outerShdw>
              </a:effectLst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2208213" y="3213100"/>
            <a:ext cx="1368425" cy="1322070"/>
          </a:xfrm>
          <a:prstGeom prst="rect">
            <a:avLst/>
          </a:prstGeom>
          <a:noFill/>
          <a:ln w="0" algn="ctr">
            <a:noFill/>
            <a:miter lim="800000"/>
          </a:ln>
          <a:effectLst>
            <a:outerShdw dist="35921" dir="2700000" algn="ctr" rotWithShape="0">
              <a:srgbClr val="C0C0C0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隶书" pitchFamily="2" charset="-122"/>
                <a:ea typeface="华文中宋" pitchFamily="2" charset="-122"/>
                <a:cs typeface="+mn-cs"/>
              </a:rPr>
              <a:t>面对诱惑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隶书" pitchFamily="2" charset="-122"/>
              <a:ea typeface="华文中宋" pitchFamily="2" charset="-122"/>
              <a:cs typeface="+mn-cs"/>
            </a:endParaRPr>
          </a:p>
        </p:txBody>
      </p:sp>
      <p:sp>
        <p:nvSpPr>
          <p:cNvPr id="13315" name="AutoShape 6"/>
          <p:cNvSpPr/>
          <p:nvPr/>
        </p:nvSpPr>
        <p:spPr>
          <a:xfrm rot="10800000">
            <a:off x="3792538" y="4020345"/>
            <a:ext cx="142875" cy="368299"/>
          </a:xfrm>
          <a:prstGeom prst="rightBrace">
            <a:avLst>
              <a:gd name="adj1" fmla="val 0"/>
              <a:gd name="adj2" fmla="val 50000"/>
            </a:avLst>
          </a:prstGeom>
          <a:noFill/>
          <a:ln w="5715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>
            <a:spAutoFit/>
          </a:bodyPr>
          <a:p>
            <a:endParaRPr lang="zh-CN" altLang="en-US" dirty="0">
              <a:latin typeface="Arial" panose="020B0604020202020204" pitchFamily="34" charset="0"/>
              <a:ea typeface="宋体" pitchFamily="2" charset="-122"/>
            </a:endParaRPr>
          </a:p>
        </p:txBody>
      </p:sp>
      <p:sp>
        <p:nvSpPr>
          <p:cNvPr id="13316" name="Text Box 7"/>
          <p:cNvSpPr txBox="1"/>
          <p:nvPr/>
        </p:nvSpPr>
        <p:spPr>
          <a:xfrm>
            <a:off x="4440238" y="3860800"/>
            <a:ext cx="5330825" cy="70675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buClr>
                <a:schemeClr val="folHlink"/>
              </a:buClr>
              <a:buSzPct val="95000"/>
              <a:buFont typeface="Wingdings" panose="05000000000000000000" pitchFamily="2" charset="2"/>
            </a:pPr>
            <a:r>
              <a:rPr lang="zh-CN" altLang="en-US" sz="4000" b="1" dirty="0">
                <a:latin typeface="华文隶书" pitchFamily="2" charset="-122"/>
                <a:ea typeface="华文中宋" pitchFamily="2" charset="-122"/>
              </a:rPr>
              <a:t>诈骗短信、与</a:t>
            </a:r>
            <a:r>
              <a:rPr lang="en-US" altLang="zh-CN" sz="4000" b="1" dirty="0">
                <a:latin typeface="华文隶书" pitchFamily="2" charset="-122"/>
                <a:ea typeface="华文中宋" pitchFamily="2" charset="-122"/>
              </a:rPr>
              <a:t>qq</a:t>
            </a:r>
            <a:r>
              <a:rPr lang="zh-CN" altLang="en-US" sz="4000" b="1" dirty="0">
                <a:latin typeface="华文隶书" pitchFamily="2" charset="-122"/>
                <a:ea typeface="华文中宋" pitchFamily="2" charset="-122"/>
              </a:rPr>
              <a:t>留言</a:t>
            </a:r>
            <a:endParaRPr lang="zh-CN" altLang="en-US" sz="4000" b="1" dirty="0">
              <a:latin typeface="华文隶书" pitchFamily="2" charset="-122"/>
              <a:ea typeface="华文中宋" pitchFamily="2" charset="-122"/>
            </a:endParaRPr>
          </a:p>
        </p:txBody>
      </p:sp>
      <p:sp>
        <p:nvSpPr>
          <p:cNvPr id="13317" name="Text Box 8"/>
          <p:cNvSpPr txBox="1"/>
          <p:nvPr/>
        </p:nvSpPr>
        <p:spPr>
          <a:xfrm>
            <a:off x="4511675" y="2492375"/>
            <a:ext cx="4176713" cy="70675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buClr>
                <a:schemeClr val="folHlink"/>
              </a:buClr>
              <a:buSzPct val="95000"/>
              <a:buFont typeface="Wingdings" panose="05000000000000000000" pitchFamily="2" charset="2"/>
            </a:pPr>
            <a:r>
              <a:rPr lang="zh-CN" altLang="en-US" sz="4000" b="1" dirty="0">
                <a:latin typeface="华文隶书" pitchFamily="2" charset="-122"/>
                <a:ea typeface="华文中宋" pitchFamily="2" charset="-122"/>
              </a:rPr>
              <a:t>陌生网友</a:t>
            </a:r>
            <a:endParaRPr lang="zh-CN" altLang="en-US" sz="4000" b="1" dirty="0">
              <a:latin typeface="华文隶书" pitchFamily="2" charset="-122"/>
              <a:ea typeface="华文中宋" pitchFamily="2" charset="-122"/>
            </a:endParaRPr>
          </a:p>
        </p:txBody>
      </p:sp>
      <p:sp>
        <p:nvSpPr>
          <p:cNvPr id="13318" name="Text Box 9"/>
          <p:cNvSpPr txBox="1"/>
          <p:nvPr/>
        </p:nvSpPr>
        <p:spPr>
          <a:xfrm>
            <a:off x="4440238" y="5084763"/>
            <a:ext cx="3743325" cy="70675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buClr>
                <a:schemeClr val="folHlink"/>
              </a:buClr>
              <a:buSzPct val="95000"/>
              <a:buFont typeface="Wingdings" panose="05000000000000000000" pitchFamily="2" charset="2"/>
            </a:pPr>
            <a:r>
              <a:rPr lang="zh-CN" altLang="en-US" sz="4000" b="1" dirty="0">
                <a:latin typeface="华文隶书" pitchFamily="2" charset="-122"/>
                <a:ea typeface="华文中宋" pitchFamily="2" charset="-122"/>
              </a:rPr>
              <a:t>同学递来的香烟</a:t>
            </a:r>
            <a:endParaRPr lang="zh-CN" altLang="en-US" sz="4000" b="1" dirty="0">
              <a:latin typeface="华文隶书" pitchFamily="2" charset="-122"/>
              <a:ea typeface="华文中宋" pitchFamily="2" charset="-122"/>
            </a:endParaRPr>
          </a:p>
        </p:txBody>
      </p:sp>
      <p:sp>
        <p:nvSpPr>
          <p:cNvPr id="13319" name="WordArt 11"/>
          <p:cNvSpPr>
            <a:spLocks noTextEdit="1"/>
          </p:cNvSpPr>
          <p:nvPr/>
        </p:nvSpPr>
        <p:spPr>
          <a:xfrm>
            <a:off x="2133600" y="838200"/>
            <a:ext cx="7632700" cy="12239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p>
            <a:pPr algn="ctr"/>
            <a:r>
              <a:rPr lang="zh-CN" altLang="en-US" sz="5400" b="1">
                <a:ln w="9525" cap="flat" cmpd="sng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宋体" charset="0"/>
                <a:ea typeface="宋体" charset="0"/>
              </a:rPr>
              <a:t>自我保护训练营</a:t>
            </a:r>
            <a:endParaRPr lang="zh-CN" altLang="en-US" sz="5400" b="1">
              <a:ln w="9525" cap="flat" cmpd="sng">
                <a:solidFill>
                  <a:srgbClr val="CC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CC0000"/>
              </a:solidFill>
              <a:effectLst>
                <a:outerShdw dist="53882" dir="2699999" algn="ctr" rotWithShape="0">
                  <a:srgbClr val="9999FF">
                    <a:alpha val="79999"/>
                  </a:srgbClr>
                </a:outerShdw>
              </a:effectLst>
              <a:latin typeface="宋体" charset="0"/>
              <a:ea typeface="宋体" charset="0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3036</Words>
  <Application>WPS 文字</Application>
  <PresentationFormat>宽屏</PresentationFormat>
  <Paragraphs>252</Paragraphs>
  <Slides>30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55" baseType="lpstr">
      <vt:lpstr>Arial</vt:lpstr>
      <vt:lpstr>宋体</vt:lpstr>
      <vt:lpstr>Wingdings</vt:lpstr>
      <vt:lpstr>Calibri</vt:lpstr>
      <vt:lpstr>Helvetica Neue</vt:lpstr>
      <vt:lpstr>汉仪书宋二KW</vt:lpstr>
      <vt:lpstr>微软雅黑</vt:lpstr>
      <vt:lpstr>汉仪旗黑</vt:lpstr>
      <vt:lpstr>宋体</vt:lpstr>
      <vt:lpstr>Arial Unicode MS</vt:lpstr>
      <vt:lpstr>黑体</vt:lpstr>
      <vt:lpstr>汉仪中黑KW</vt:lpstr>
      <vt:lpstr>华文琥珀</vt:lpstr>
      <vt:lpstr>华文行楷</vt:lpstr>
      <vt:lpstr>华文隶书</vt:lpstr>
      <vt:lpstr>宋体-简</vt:lpstr>
      <vt:lpstr>华文中宋</vt:lpstr>
      <vt:lpstr>楷体_GB2312</vt:lpstr>
      <vt:lpstr>汉仪楷体简</vt:lpstr>
      <vt:lpstr>华文彩云</vt:lpstr>
      <vt:lpstr>苹方-简</vt:lpstr>
      <vt:lpstr>黑体</vt:lpstr>
      <vt:lpstr>隶书</vt:lpstr>
      <vt:lpstr>行楷-简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三、如何增强自我保护意识和能力（侵害发生前）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bjt</dc:creator>
  <cp:lastModifiedBy>Chloe</cp:lastModifiedBy>
  <cp:revision>9</cp:revision>
  <dcterms:created xsi:type="dcterms:W3CDTF">2022-12-03T02:26:19Z</dcterms:created>
  <dcterms:modified xsi:type="dcterms:W3CDTF">2022-12-03T02:26:19Z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2052-4.6.1.7467</vt:lpwstr>
  </property>
  <property fmtid="{D5CDD505-2E9C-101B-9397-08002B2CF9AE}" pid="3" name="ICV">
    <vt:lpwstr>8DD1E40E54D9FC2ABAB38A634B57D5C4</vt:lpwstr>
  </property>
</Properties>
</file>