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95538" y="1484620"/>
            <a:ext cx="7000924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校</a:t>
            </a:r>
            <a:r>
              <a:rPr lang="zh-CN" altLang="en-US" sz="7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园</a:t>
            </a:r>
            <a:r>
              <a:rPr lang="zh-CN" altLang="en-US" sz="7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欺凌</a:t>
            </a:r>
            <a:r>
              <a:rPr lang="zh-CN" altLang="en-US" sz="7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 </a:t>
            </a:r>
            <a:r>
              <a:rPr lang="zh-CN" altLang="en-US" sz="7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之</a:t>
            </a:r>
            <a:r>
              <a:rPr lang="zh-CN" alt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我行</a:t>
            </a:r>
            <a:endParaRPr lang="en-US" altLang="zh-CN" sz="7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4.so.qhimg.com/bdr/_240_/t0160a4eb0cd92228e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91360" y="116205"/>
            <a:ext cx="4245610" cy="321500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744602" y="214290"/>
            <a:ext cx="155702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5400" b="1" dirty="0">
                <a:ln w="19050">
                  <a:solidFill>
                    <a:srgbClr val="775F55">
                      <a:tint val="1000"/>
                    </a:srgbClr>
                  </a:solidFill>
                  <a:prstDash val="solid"/>
                </a:ln>
                <a:solidFill>
                  <a:srgbClr val="A5AB8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charset="-122"/>
                <a:ea typeface="微软雅黑" charset="-122"/>
              </a:rPr>
              <a:t>家长</a:t>
            </a:r>
            <a:endParaRPr lang="zh-CN" altLang="en-US" sz="5400" b="1" dirty="0">
              <a:ln w="19050">
                <a:solidFill>
                  <a:srgbClr val="775F55">
                    <a:tint val="1000"/>
                  </a:srgbClr>
                </a:solidFill>
                <a:prstDash val="solid"/>
              </a:ln>
              <a:solidFill>
                <a:srgbClr val="A5AB8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1900" y="188595"/>
            <a:ext cx="4504055" cy="3377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170" y="1124585"/>
            <a:ext cx="4666615" cy="233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8925" y="3500755"/>
            <a:ext cx="4650105" cy="3345815"/>
          </a:xfrm>
          <a:prstGeom prst="rect">
            <a:avLst/>
          </a:prstGeom>
        </p:spPr>
      </p:pic>
      <p:pic>
        <p:nvPicPr>
          <p:cNvPr id="5" name="图片 4" descr="40a73f46229ad65417bb0661c85280ee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535" y="3616960"/>
            <a:ext cx="4309745" cy="3202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1.qq.com/cq/pics/11718/1171801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37995" y="1507490"/>
            <a:ext cx="4223385" cy="315468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738282" y="5070489"/>
            <a:ext cx="40951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医生给</a:t>
            </a:r>
            <a:r>
              <a:rPr lang="en-US" altLang="zh-CN" sz="2400" b="1" dirty="0" smtClean="0"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岁的小东阳查看伤势</a:t>
            </a:r>
            <a:r>
              <a:rPr lang="zh-CN" altLang="en-US" dirty="0" smtClean="0"/>
              <a:t> </a:t>
            </a:r>
            <a:endParaRPr lang="zh-CN" altLang="en-US" dirty="0"/>
          </a:p>
        </p:txBody>
      </p:sp>
      <p:pic>
        <p:nvPicPr>
          <p:cNvPr id="55300" name="Picture 4" descr="http://img1.qq.com/cq/pics/11718/11718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670" y="1478280"/>
            <a:ext cx="4191635" cy="315531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238876" y="5070489"/>
            <a:ext cx="41535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民警对小东阳的母亲进行劝导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0.so.qhimg.com/bdr/_240_/t01b17d9fe6c3277d0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24034" y="2071678"/>
            <a:ext cx="2071702" cy="1743263"/>
          </a:xfrm>
          <a:prstGeom prst="rect">
            <a:avLst/>
          </a:prstGeom>
          <a:noFill/>
        </p:spPr>
      </p:pic>
      <p:pic>
        <p:nvPicPr>
          <p:cNvPr id="56324" name="Picture 4" descr="http://p3.so.qhimg.com/bdr/_240_/t01e93f91c15c93f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4643446"/>
            <a:ext cx="2306553" cy="1500198"/>
          </a:xfrm>
          <a:prstGeom prst="rect">
            <a:avLst/>
          </a:prstGeom>
          <a:noFill/>
        </p:spPr>
      </p:pic>
      <p:pic>
        <p:nvPicPr>
          <p:cNvPr id="56326" name="Picture 6" descr="http://p0.so.qhimg.com/bdr/_240_/t01b5b4d3cdc1a50b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74" y="2285992"/>
            <a:ext cx="2421152" cy="3500462"/>
          </a:xfrm>
          <a:prstGeom prst="rect">
            <a:avLst/>
          </a:prstGeom>
          <a:noFill/>
        </p:spPr>
      </p:pic>
      <p:pic>
        <p:nvPicPr>
          <p:cNvPr id="56328" name="Picture 8" descr="http://p1.so.qhimg.com/bdr/_240_/t0121bb66693df64f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54" y="2285992"/>
            <a:ext cx="2466981" cy="3503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18754" y="214290"/>
            <a:ext cx="224409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charset="-122"/>
                <a:ea typeface="微软雅黑" charset="-122"/>
              </a:rPr>
              <a:t>青少年</a:t>
            </a:r>
            <a:endParaRPr lang="zh-CN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pic>
        <p:nvPicPr>
          <p:cNvPr id="22530" name="Picture 2" descr="http://p0.so.qhimg.com/bdr/_240_/t01fcebdc1107d1794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2214245"/>
            <a:ext cx="4450715" cy="3435985"/>
          </a:xfrm>
          <a:prstGeom prst="rect">
            <a:avLst/>
          </a:prstGeom>
          <a:noFill/>
        </p:spPr>
      </p:pic>
      <p:pic>
        <p:nvPicPr>
          <p:cNvPr id="22532" name="Picture 4" descr="http://p0.so.qhimg.com/bdr/_240_/t0103b1cb44efe907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245" y="2204720"/>
            <a:ext cx="4400550" cy="34569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7839075" y="498475"/>
            <a:ext cx="2828925" cy="3600450"/>
          </a:xfrm>
          <a:custGeom>
            <a:avLst/>
            <a:gdLst>
              <a:gd name="connsiteX0" fmla="*/ 1243439 w 3771900"/>
              <a:gd name="connsiteY0" fmla="*/ 0 h 4800600"/>
              <a:gd name="connsiteX1" fmla="*/ 3771900 w 3771900"/>
              <a:gd name="connsiteY1" fmla="*/ 0 h 4800600"/>
              <a:gd name="connsiteX2" fmla="*/ 3771900 w 3771900"/>
              <a:gd name="connsiteY2" fmla="*/ 4513835 h 4800600"/>
              <a:gd name="connsiteX3" fmla="*/ 3599256 w 3771900"/>
              <a:gd name="connsiteY3" fmla="*/ 4597002 h 4800600"/>
              <a:gd name="connsiteX4" fmla="*/ 2590800 w 3771900"/>
              <a:gd name="connsiteY4" fmla="*/ 4800600 h 4800600"/>
              <a:gd name="connsiteX5" fmla="*/ 0 w 3771900"/>
              <a:gd name="connsiteY5" fmla="*/ 2209800 h 4800600"/>
              <a:gd name="connsiteX6" fmla="*/ 1142259 w 3771900"/>
              <a:gd name="connsiteY6" fmla="*/ 61468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4800600">
                <a:moveTo>
                  <a:pt x="1243439" y="0"/>
                </a:moveTo>
                <a:lnTo>
                  <a:pt x="3771900" y="0"/>
                </a:lnTo>
                <a:lnTo>
                  <a:pt x="3771900" y="4513835"/>
                </a:lnTo>
                <a:lnTo>
                  <a:pt x="3599256" y="4597002"/>
                </a:lnTo>
                <a:cubicBezTo>
                  <a:pt x="3289297" y="4728104"/>
                  <a:pt x="2948515" y="4800600"/>
                  <a:pt x="2590800" y="4800600"/>
                </a:cubicBezTo>
                <a:cubicBezTo>
                  <a:pt x="1159941" y="4800600"/>
                  <a:pt x="0" y="3640659"/>
                  <a:pt x="0" y="2209800"/>
                </a:cubicBezTo>
                <a:cubicBezTo>
                  <a:pt x="0" y="1315513"/>
                  <a:pt x="453102" y="527054"/>
                  <a:pt x="1142259" y="61468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524000" y="857250"/>
            <a:ext cx="8858250" cy="5143500"/>
          </a:xfrm>
          <a:custGeom>
            <a:avLst/>
            <a:gdLst>
              <a:gd name="connsiteX0" fmla="*/ 2255173 w 11811000"/>
              <a:gd name="connsiteY0" fmla="*/ 0 h 6858000"/>
              <a:gd name="connsiteX1" fmla="*/ 6888827 w 11811000"/>
              <a:gd name="connsiteY1" fmla="*/ 0 h 6858000"/>
              <a:gd name="connsiteX2" fmla="*/ 7061011 w 11811000"/>
              <a:gd name="connsiteY2" fmla="*/ 58261 h 6858000"/>
              <a:gd name="connsiteX3" fmla="*/ 11811000 w 11811000"/>
              <a:gd name="connsiteY3" fmla="*/ 6858000 h 6858000"/>
              <a:gd name="connsiteX4" fmla="*/ 0 w 11811000"/>
              <a:gd name="connsiteY4" fmla="*/ 6858000 h 6858000"/>
              <a:gd name="connsiteX5" fmla="*/ 0 w 11811000"/>
              <a:gd name="connsiteY5" fmla="*/ 1246358 h 6858000"/>
              <a:gd name="connsiteX6" fmla="*/ 240791 w 11811000"/>
              <a:gd name="connsiteY6" fmla="*/ 1057133 h 6858000"/>
              <a:gd name="connsiteX7" fmla="*/ 2082989 w 11811000"/>
              <a:gd name="connsiteY7" fmla="*/ 582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000" h="6858000">
                <a:moveTo>
                  <a:pt x="2255173" y="0"/>
                </a:moveTo>
                <a:lnTo>
                  <a:pt x="6888827" y="0"/>
                </a:lnTo>
                <a:lnTo>
                  <a:pt x="7061011" y="58261"/>
                </a:lnTo>
                <a:cubicBezTo>
                  <a:pt x="9832844" y="1073165"/>
                  <a:pt x="11811000" y="3734571"/>
                  <a:pt x="11811000" y="6858000"/>
                </a:cubicBezTo>
                <a:lnTo>
                  <a:pt x="0" y="6858000"/>
                </a:lnTo>
                <a:lnTo>
                  <a:pt x="0" y="1246358"/>
                </a:lnTo>
                <a:lnTo>
                  <a:pt x="240791" y="1057133"/>
                </a:lnTo>
                <a:cubicBezTo>
                  <a:pt x="798225" y="640253"/>
                  <a:pt x="1417749" y="301838"/>
                  <a:pt x="2082989" y="58261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3647" y="-152400"/>
            <a:ext cx="1840706" cy="1839516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50231" y="1092994"/>
            <a:ext cx="594122" cy="594122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6460" y="1601470"/>
            <a:ext cx="7342505" cy="445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700" b="1">
                <a:solidFill>
                  <a:schemeClr val="bg1"/>
                </a:solidFill>
                <a:latin typeface="字体管家胖丫儿" charset="0"/>
                <a:ea typeface="字体管家胖丫儿" charset="0"/>
              </a:rPr>
              <a:t>面对校园暴力，我们建议：</a:t>
            </a:r>
            <a:endParaRPr lang="zh-CN" altLang="en-US" sz="2700" b="1">
              <a:solidFill>
                <a:schemeClr val="bg1"/>
              </a:solidFill>
              <a:latin typeface="字体管家胖丫儿" charset="0"/>
              <a:ea typeface="字体管家胖丫儿" charset="0"/>
            </a:endParaRPr>
          </a:p>
          <a:p>
            <a:pPr marL="457200" indent="-457200" fontAlgn="auto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青少年应克服盲从心理，谨慎交友；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 fontAlgn="auto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学会调节情绪，克服逆反心理，正确对待父母老师的教育；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 fontAlgn="auto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提高辨别是非能力，磨砺坚强的意志品质。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 fontAlgn="auto">
              <a:lnSpc>
                <a:spcPct val="150000"/>
              </a:lnSpc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养成谨言慎行的习惯</a:t>
            </a: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 fontAlgn="auto">
              <a:lnSpc>
                <a:spcPct val="150000"/>
              </a:lnSpc>
            </a:pPr>
            <a:endParaRPr 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19490" y="477520"/>
            <a:ext cx="2081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 b="1">
                <a:solidFill>
                  <a:srgbClr val="FF0000"/>
                </a:solidFill>
                <a:uFillTx/>
                <a:latin typeface="微软雅黑" charset="-122"/>
                <a:ea typeface="微软雅黑" charset="-122"/>
              </a:rPr>
              <a:t>青少年</a:t>
            </a:r>
            <a:endParaRPr lang="zh-CN" altLang="zh-CN" sz="4800" b="1">
              <a:solidFill>
                <a:srgbClr val="FF0000"/>
              </a:solidFill>
              <a:uFillTx/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0"/>
          </p:cNvPr>
          <p:cNvGraphicFramePr/>
          <p:nvPr/>
        </p:nvGraphicFramePr>
        <p:xfrm>
          <a:off x="9192260" y="5517515"/>
          <a:ext cx="1487805" cy="1350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14400" imgH="828675" progId="Package">
                  <p:embed/>
                </p:oleObj>
              </mc:Choice>
              <mc:Fallback>
                <p:oleObj name="" showAsIcon="1" r:id="rId1" imgW="914400" imgH="828675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92260" y="5517515"/>
                        <a:ext cx="1487805" cy="13500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14574070609726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205" y="1268730"/>
            <a:ext cx="6150610" cy="4228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c0b1dfce5f4f1d33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95550" y="1772920"/>
            <a:ext cx="7437120" cy="3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4602" y="214290"/>
            <a:ext cx="155702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charset="-122"/>
                <a:ea typeface="微软雅黑" charset="-122"/>
              </a:rPr>
              <a:t>中国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4655" y="1489710"/>
            <a:ext cx="609790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uFillTx/>
                <a:latin typeface="幼圆" charset="0"/>
                <a:ea typeface="幼圆" pitchFamily="49" charset="-122"/>
              </a:rPr>
              <a:t>事件：</a:t>
            </a:r>
            <a:endParaRPr lang="zh-CN" altLang="en-US" sz="3200" dirty="0">
              <a:solidFill>
                <a:srgbClr val="FF0000"/>
              </a:solidFill>
              <a:uFillTx/>
              <a:latin typeface="幼圆" charset="0"/>
              <a:ea typeface="幼圆" pitchFamily="49" charset="-122"/>
            </a:endParaRPr>
          </a:p>
          <a:p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    海南一名</a:t>
            </a:r>
            <a:r>
              <a:rPr lang="en-US" sz="3200" dirty="0"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岁女孩在乡间小道上遭多名女生围殴，脚踹，扒光衣服的视频被传到网上，时长三分多</a:t>
            </a:r>
            <a:r>
              <a:rPr lang="zh-CN" altLang="en-US" sz="3200">
                <a:latin typeface="幼圆" pitchFamily="49" charset="-122"/>
                <a:ea typeface="幼圆" pitchFamily="49" charset="-122"/>
              </a:rPr>
              <a:t>钟</a:t>
            </a:r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。 </a:t>
            </a:r>
            <a:endParaRPr lang="zh-CN" altLang="en-US" sz="32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4965" y="4072255"/>
            <a:ext cx="629666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uFillTx/>
                <a:latin typeface="幼圆" charset="0"/>
                <a:ea typeface="幼圆" pitchFamily="49" charset="-122"/>
              </a:rPr>
              <a:t>结果：</a:t>
            </a:r>
            <a:endParaRPr lang="zh-CN" altLang="en-US" sz="3200" dirty="0">
              <a:solidFill>
                <a:srgbClr val="FF0000"/>
              </a:solidFill>
              <a:uFillTx/>
              <a:latin typeface="幼圆" charset="0"/>
              <a:ea typeface="幼圆" pitchFamily="49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uFillTx/>
                <a:latin typeface="幼圆" charset="0"/>
                <a:ea typeface="幼圆" pitchFamily="49" charset="-122"/>
              </a:rPr>
              <a:t>    </a:t>
            </a:r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因四人均未成年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，被判送</a:t>
            </a:r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到专门机构接受法制教育，责令家长加强管理。</a:t>
            </a:r>
            <a:endParaRPr lang="zh-CN" altLang="en-US" sz="32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" name="图片 2" descr="t01f92633205e9dd27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7607935" y="73025"/>
            <a:ext cx="3051810" cy="3646805"/>
          </a:xfrm>
          <a:prstGeom prst="rect">
            <a:avLst/>
          </a:prstGeom>
        </p:spPr>
      </p:pic>
      <p:pic>
        <p:nvPicPr>
          <p:cNvPr id="6" name="图片 5" descr="t0159f1c577c9e100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7980" y="3822700"/>
            <a:ext cx="2616835" cy="2735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87478" y="214290"/>
            <a:ext cx="155702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charset="-122"/>
                <a:ea typeface="微软雅黑" charset="-122"/>
              </a:rPr>
              <a:t>美国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8925" y="1557020"/>
            <a:ext cx="451993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uFillTx/>
                <a:latin typeface="幼圆" charset="0"/>
                <a:ea typeface="幼圆" pitchFamily="49" charset="-122"/>
              </a:rPr>
              <a:t>事件：</a:t>
            </a:r>
            <a:endParaRPr lang="zh-CN" altLang="en-US" sz="3200" dirty="0">
              <a:solidFill>
                <a:srgbClr val="FF0000"/>
              </a:solidFill>
              <a:uFillTx/>
              <a:latin typeface="幼圆" charset="0"/>
              <a:ea typeface="幼圆" pitchFamily="49" charset="-122"/>
            </a:endParaRPr>
          </a:p>
          <a:p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    美国加州洛杉矶，</a:t>
            </a:r>
            <a:r>
              <a:rPr lang="en-US" altLang="zh-CN" sz="3200" dirty="0"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名留学生施暴折磨殴打同学。</a:t>
            </a:r>
            <a:endParaRPr lang="zh-CN" altLang="en-US" sz="32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2" name="图片 1" descr="t019fad4ea66e5439b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23305" y="3292475"/>
            <a:ext cx="4556125" cy="3259455"/>
          </a:xfrm>
          <a:prstGeom prst="rect">
            <a:avLst/>
          </a:prstGeom>
        </p:spPr>
      </p:pic>
      <p:pic>
        <p:nvPicPr>
          <p:cNvPr id="3" name="图片 2" descr="1453165395569d8b5332ef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1720" y="322580"/>
            <a:ext cx="4438015" cy="2858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83690" y="3515995"/>
            <a:ext cx="44919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n>
                  <a:noFill/>
                </a:ln>
                <a:solidFill>
                  <a:srgbClr val="FF0000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结果：</a:t>
            </a:r>
            <a:endParaRPr lang="zh-CN" altLang="en-US" sz="3200" dirty="0" smtClean="0">
              <a:ln>
                <a:noFill/>
              </a:ln>
              <a:solidFill>
                <a:srgbClr val="FF0000"/>
              </a:solidFill>
              <a:uFillTx/>
              <a:latin typeface="幼圆" charset="0"/>
              <a:ea typeface="幼圆" pitchFamily="49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3200" dirty="0" smtClean="0">
                <a:ln>
                  <a:noFill/>
                </a:ln>
                <a:solidFill>
                  <a:srgbClr val="FF0000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sz="3200" dirty="0" smtClean="0">
                <a:ln>
                  <a:noFill/>
                </a:ln>
                <a:solidFill>
                  <a:schemeClr val="tx1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三名被告分别被判处</a:t>
            </a: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13</a:t>
            </a:r>
            <a:r>
              <a:rPr lang="zh-CN" altLang="en-US" sz="3200" dirty="0" smtClean="0">
                <a:ln>
                  <a:noFill/>
                </a:ln>
                <a:solidFill>
                  <a:schemeClr val="tx1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年、</a:t>
            </a: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3200" dirty="0" smtClean="0">
                <a:ln>
                  <a:noFill/>
                </a:ln>
                <a:solidFill>
                  <a:schemeClr val="tx1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年和</a:t>
            </a:r>
            <a:r>
              <a:rPr lang="en-US" altLang="zh-CN" sz="3200" dirty="0" smtClean="0">
                <a:ln>
                  <a:noFill/>
                </a:ln>
                <a:solidFill>
                  <a:schemeClr val="tx1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3200" dirty="0" smtClean="0">
                <a:ln>
                  <a:noFill/>
                </a:ln>
                <a:solidFill>
                  <a:schemeClr val="tx1"/>
                </a:solidFill>
                <a:uFillTx/>
                <a:latin typeface="幼圆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年的刑期 </a:t>
            </a:r>
            <a:r>
              <a:rPr lang="zh-CN" altLang="en-US" dirty="0" smtClean="0">
                <a:ln>
                  <a:noFill/>
                </a:ln>
                <a:latin typeface="幼圆" pitchFamily="49" charset="-122"/>
                <a:ea typeface="幼圆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02075" y="45063"/>
            <a:ext cx="2214880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charset="-122"/>
                <a:ea typeface="微软雅黑" charset="-122"/>
              </a:rPr>
              <a:t>立法比较</a:t>
            </a:r>
            <a:endParaRPr lang="zh-CN" alt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36065" y="857250"/>
          <a:ext cx="9149080" cy="5843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32560"/>
                <a:gridCol w="3145155"/>
                <a:gridCol w="4571365"/>
              </a:tblGrid>
              <a:tr h="633730">
                <a:tc>
                  <a:txBody>
                    <a:bodyPr/>
                    <a:lstStyle/>
                    <a:p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立法保障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未成年人承担刑事责任的年龄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1835785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 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中国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dirty="0">
                          <a:latin typeface="幼圆" pitchFamily="49" charset="-122"/>
                          <a:ea typeface="幼圆" pitchFamily="49" charset="-122"/>
                        </a:rPr>
                        <a:t>《中华人民共和国未成年人保护法》</a:t>
                      </a:r>
                      <a:endParaRPr lang="zh-CN" altLang="zh-CN" sz="1800" dirty="0"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r>
                        <a:rPr lang="zh-CN" altLang="zh-CN" sz="1800" dirty="0">
                          <a:latin typeface="幼圆" pitchFamily="49" charset="-122"/>
                          <a:ea typeface="幼圆" pitchFamily="49" charset="-122"/>
                        </a:rPr>
                        <a:t>《中华人民共和国预防未成年人犯罪法》等但没有针对校园暴力的专门法律</a:t>
                      </a:r>
                      <a:endParaRPr lang="zh-CN" altLang="zh-CN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未满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14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周岁不负刑责</a:t>
                      </a:r>
                      <a:endParaRPr lang="en-US" altLang="zh-CN" sz="1800" dirty="0" smtClean="0"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14-16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周岁负部分刑责</a:t>
                      </a:r>
                      <a:endParaRPr lang="en-US" altLang="zh-CN" sz="1800" dirty="0" smtClean="0"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年满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18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周岁负全部刑责</a:t>
                      </a:r>
                      <a:endParaRPr lang="en-US" altLang="zh-CN" sz="1800" dirty="0" smtClean="0"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1966595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 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美国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  <a:sym typeface="+mn-ea"/>
                        </a:rPr>
                        <a:t>美国的立法标准不断细化，即使是口头威胁也属于霸凌。</a:t>
                      </a:r>
                      <a:endParaRPr lang="zh-CN" altLang="en-US" sz="1800" dirty="0" smtClean="0"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 新泽西州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《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反欺凌法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》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被称为美国最严厉的反校园欺凌法律，包括加州在内的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15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州通过了禁止校园欺凌的法条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大多数州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14-16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周岁，犯重罪可等同成年人进行审判</a:t>
                      </a:r>
                      <a:endParaRPr lang="en-US" altLang="zh-CN" sz="1800" dirty="0" smtClean="0"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佛蒙特州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10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岁</a:t>
                      </a:r>
                      <a:endParaRPr lang="en-US" altLang="zh-CN" sz="1800" dirty="0" smtClean="0">
                        <a:latin typeface="幼圆" pitchFamily="49" charset="-122"/>
                        <a:ea typeface="幼圆" pitchFamily="49" charset="-122"/>
                      </a:endParaRPr>
                    </a:p>
                    <a:p>
                      <a:endParaRPr lang="en-US" altLang="zh-CN" sz="1800" dirty="0" smtClean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 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法国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13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周岁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63373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 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日本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《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欺凌防止对策推进法</a:t>
                      </a:r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》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 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墨西哥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幼圆" pitchFamily="49" charset="-122"/>
                          <a:ea typeface="幼圆" pitchFamily="49" charset="-122"/>
                        </a:rPr>
                        <a:t>9</a:t>
                      </a:r>
                      <a:r>
                        <a:rPr lang="zh-CN" altLang="en-US" sz="1800" dirty="0" smtClean="0">
                          <a:latin typeface="幼圆" pitchFamily="49" charset="-122"/>
                          <a:ea typeface="幼圆" pitchFamily="49" charset="-122"/>
                        </a:rPr>
                        <a:t>周岁</a:t>
                      </a:r>
                      <a:endParaRPr lang="zh-CN" altLang="en-US" sz="18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55458" y="285728"/>
            <a:ext cx="430530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charset="-122"/>
                <a:ea typeface="微软雅黑" charset="-122"/>
              </a:rPr>
              <a:t>社会保障比较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75747" y="1557008"/>
          <a:ext cx="8548370" cy="486346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21435"/>
                <a:gridCol w="7226935"/>
              </a:tblGrid>
              <a:tr h="6057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国家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社会保障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7232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中国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幼圆" pitchFamily="49" charset="-122"/>
                          <a:ea typeface="幼圆" pitchFamily="49" charset="-122"/>
                        </a:rPr>
                        <a:t>5</a:t>
                      </a:r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月</a:t>
                      </a:r>
                      <a:r>
                        <a:rPr lang="en-US" altLang="zh-CN" sz="2000" dirty="0" smtClean="0">
                          <a:latin typeface="幼圆" pitchFamily="49" charset="-122"/>
                          <a:ea typeface="幼圆" pitchFamily="49" charset="-122"/>
                        </a:rPr>
                        <a:t>9</a:t>
                      </a:r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日，国务院教育督导委员会向各地印发</a:t>
                      </a:r>
                      <a:r>
                        <a:rPr lang="en-US" altLang="zh-CN" sz="2000" dirty="0" smtClean="0">
                          <a:latin typeface="幼圆" pitchFamily="49" charset="-122"/>
                          <a:ea typeface="幼圆" pitchFamily="49" charset="-122"/>
                        </a:rPr>
                        <a:t>《</a:t>
                      </a:r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关于开展校园欺凌专项治理通知</a:t>
                      </a:r>
                      <a:r>
                        <a:rPr lang="en-US" altLang="zh-CN" sz="2000" dirty="0" smtClean="0">
                          <a:latin typeface="幼圆" pitchFamily="49" charset="-122"/>
                          <a:ea typeface="幼圆" pitchFamily="49" charset="-122"/>
                        </a:rPr>
                        <a:t>》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7232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日本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幼圆" pitchFamily="49" charset="-122"/>
                          <a:ea typeface="幼圆" pitchFamily="49" charset="-122"/>
                        </a:rPr>
                        <a:t>24</a:t>
                      </a:r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小时热线反欺凌；建立“妈妈特工队”；政府专门成立检查小组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7219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美国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设校园警察；每年开学时，会培训教师如何处理欺凌事件，发给指导材料。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1044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澳大利亚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建立了 “反欺凌网络组织”和“澳大利亚无欺凌计划；为学校制定相关政策，提供教师培训的指导大纲。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  <a:tr h="1044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韩国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幼圆" pitchFamily="49" charset="-122"/>
                          <a:ea typeface="幼圆" pitchFamily="49" charset="-122"/>
                        </a:rPr>
                        <a:t>向一些中小学生提供免费“警卫服务”，“警卫”工作，除了警察之外，还动员民间保安公司的保安、体育馆协会等人员来承担。</a:t>
                      </a:r>
                      <a:endParaRPr lang="zh-CN" altLang="en-US" sz="2000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7839075" y="857250"/>
            <a:ext cx="2828925" cy="3600450"/>
          </a:xfrm>
          <a:custGeom>
            <a:avLst/>
            <a:gdLst>
              <a:gd name="connsiteX0" fmla="*/ 1243439 w 3771900"/>
              <a:gd name="connsiteY0" fmla="*/ 0 h 4800600"/>
              <a:gd name="connsiteX1" fmla="*/ 3771900 w 3771900"/>
              <a:gd name="connsiteY1" fmla="*/ 0 h 4800600"/>
              <a:gd name="connsiteX2" fmla="*/ 3771900 w 3771900"/>
              <a:gd name="connsiteY2" fmla="*/ 4513835 h 4800600"/>
              <a:gd name="connsiteX3" fmla="*/ 3599256 w 3771900"/>
              <a:gd name="connsiteY3" fmla="*/ 4597002 h 4800600"/>
              <a:gd name="connsiteX4" fmla="*/ 2590800 w 3771900"/>
              <a:gd name="connsiteY4" fmla="*/ 4800600 h 4800600"/>
              <a:gd name="connsiteX5" fmla="*/ 0 w 3771900"/>
              <a:gd name="connsiteY5" fmla="*/ 2209800 h 4800600"/>
              <a:gd name="connsiteX6" fmla="*/ 1142259 w 3771900"/>
              <a:gd name="connsiteY6" fmla="*/ 61468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4800600">
                <a:moveTo>
                  <a:pt x="1243439" y="0"/>
                </a:moveTo>
                <a:lnTo>
                  <a:pt x="3771900" y="0"/>
                </a:lnTo>
                <a:lnTo>
                  <a:pt x="3771900" y="4513835"/>
                </a:lnTo>
                <a:lnTo>
                  <a:pt x="3599256" y="4597002"/>
                </a:lnTo>
                <a:cubicBezTo>
                  <a:pt x="3289297" y="4728104"/>
                  <a:pt x="2948515" y="4800600"/>
                  <a:pt x="2590800" y="4800600"/>
                </a:cubicBezTo>
                <a:cubicBezTo>
                  <a:pt x="1159941" y="4800600"/>
                  <a:pt x="0" y="3640659"/>
                  <a:pt x="0" y="2209800"/>
                </a:cubicBezTo>
                <a:cubicBezTo>
                  <a:pt x="0" y="1315513"/>
                  <a:pt x="453102" y="527054"/>
                  <a:pt x="1142259" y="61468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6535" y="1196975"/>
            <a:ext cx="8858250" cy="5143500"/>
          </a:xfrm>
          <a:custGeom>
            <a:avLst/>
            <a:gdLst>
              <a:gd name="connsiteX0" fmla="*/ 2255173 w 11811000"/>
              <a:gd name="connsiteY0" fmla="*/ 0 h 6858000"/>
              <a:gd name="connsiteX1" fmla="*/ 6888827 w 11811000"/>
              <a:gd name="connsiteY1" fmla="*/ 0 h 6858000"/>
              <a:gd name="connsiteX2" fmla="*/ 7061011 w 11811000"/>
              <a:gd name="connsiteY2" fmla="*/ 58261 h 6858000"/>
              <a:gd name="connsiteX3" fmla="*/ 11811000 w 11811000"/>
              <a:gd name="connsiteY3" fmla="*/ 6858000 h 6858000"/>
              <a:gd name="connsiteX4" fmla="*/ 0 w 11811000"/>
              <a:gd name="connsiteY4" fmla="*/ 6858000 h 6858000"/>
              <a:gd name="connsiteX5" fmla="*/ 0 w 11811000"/>
              <a:gd name="connsiteY5" fmla="*/ 1246358 h 6858000"/>
              <a:gd name="connsiteX6" fmla="*/ 240791 w 11811000"/>
              <a:gd name="connsiteY6" fmla="*/ 1057133 h 6858000"/>
              <a:gd name="connsiteX7" fmla="*/ 2082989 w 11811000"/>
              <a:gd name="connsiteY7" fmla="*/ 582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000" h="6858000">
                <a:moveTo>
                  <a:pt x="2255173" y="0"/>
                </a:moveTo>
                <a:lnTo>
                  <a:pt x="6888827" y="0"/>
                </a:lnTo>
                <a:lnTo>
                  <a:pt x="7061011" y="58261"/>
                </a:lnTo>
                <a:cubicBezTo>
                  <a:pt x="9832844" y="1073165"/>
                  <a:pt x="11811000" y="3734571"/>
                  <a:pt x="11811000" y="6858000"/>
                </a:cubicBezTo>
                <a:lnTo>
                  <a:pt x="0" y="6858000"/>
                </a:lnTo>
                <a:lnTo>
                  <a:pt x="0" y="1246358"/>
                </a:lnTo>
                <a:lnTo>
                  <a:pt x="240791" y="1057133"/>
                </a:lnTo>
                <a:cubicBezTo>
                  <a:pt x="798225" y="640253"/>
                  <a:pt x="1417749" y="301838"/>
                  <a:pt x="2082989" y="58261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66207" y="-99060"/>
            <a:ext cx="1840706" cy="1839516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50231" y="1092994"/>
            <a:ext cx="594122" cy="594122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5508" y="1601629"/>
            <a:ext cx="746888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字体管家胖丫儿" charset="0"/>
                <a:ea typeface="字体管家胖丫儿" charset="0"/>
              </a:rPr>
              <a:t>面对校园暴力，我建议：</a:t>
            </a:r>
            <a:endParaRPr lang="zh-CN" altLang="en-US" sz="2700" b="1" dirty="0">
              <a:solidFill>
                <a:schemeClr val="bg1"/>
              </a:solidFill>
              <a:latin typeface="字体管家胖丫儿" charset="0"/>
              <a:ea typeface="字体管家胖丫儿" charset="0"/>
            </a:endParaRPr>
          </a:p>
          <a:p>
            <a:pPr marL="457200" indent="-457200"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en-US" altLang="zh-CN" sz="27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制定专门法律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如《反校园暴力法》。</a:t>
            </a:r>
            <a:endParaRPr lang="zh-CN" altLang="en-US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降低刑事责任年龄。</a:t>
            </a:r>
            <a:endParaRPr lang="zh-CN" altLang="en-US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en-US" altLang="zh-CN" sz="27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加大处罚力度</a:t>
            </a:r>
            <a:r>
              <a:rPr lang="zh-CN" altLang="en-US" sz="27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。</a:t>
            </a:r>
            <a:endParaRPr lang="zh-CN" altLang="en-US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en-US" altLang="zh-CN" sz="27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完善相关的社会保障制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度</a:t>
            </a:r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。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字体管家胖丫儿" charset="0"/>
            </a:endParaRPr>
          </a:p>
          <a:p>
            <a:pPr marL="457200" indent="-457200"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协调新闻宣传等各种媒体不播放凶杀，暴力的文化作品，净化文化环境</a:t>
            </a:r>
            <a:endParaRPr lang="zh-CN" altLang="en-US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>
              <a:buClr>
                <a:srgbClr val="FF0000"/>
              </a:buClr>
              <a:buSzPct val="70000"/>
              <a:buFont typeface="Wingdings" panose="05000000000000000000" charset="0"/>
              <a:buChar char="u"/>
            </a:pP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警校配合。如向学校派驻警察。</a:t>
            </a:r>
            <a:endParaRPr lang="zh-CN" altLang="en-US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76360" y="764540"/>
            <a:ext cx="14033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800" b="1">
                <a:solidFill>
                  <a:srgbClr val="FF0000"/>
                </a:solidFill>
                <a:uFillTx/>
                <a:latin typeface="微软雅黑" charset="-122"/>
                <a:ea typeface="微软雅黑" charset="-122"/>
              </a:rPr>
              <a:t>国家</a:t>
            </a:r>
            <a:endParaRPr lang="zh-CN" altLang="zh-CN" sz="4800" b="1">
              <a:solidFill>
                <a:srgbClr val="FF0000"/>
              </a:solidFill>
              <a:uFillTx/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1.so.qhimg.com/bdr/_240_/t0190779272118b96ab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5460" y="332740"/>
            <a:ext cx="4279900" cy="2943225"/>
          </a:xfrm>
          <a:prstGeom prst="rect">
            <a:avLst/>
          </a:prstGeom>
          <a:noFill/>
        </p:spPr>
      </p:pic>
      <p:pic>
        <p:nvPicPr>
          <p:cNvPr id="30724" name="Picture 4" descr="http://p4.so.qhimg.com/bdr/_240_/t0127383f5ae06a2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390" y="404495"/>
            <a:ext cx="4125595" cy="2286000"/>
          </a:xfrm>
          <a:prstGeom prst="rect">
            <a:avLst/>
          </a:prstGeom>
          <a:noFill/>
        </p:spPr>
      </p:pic>
      <p:pic>
        <p:nvPicPr>
          <p:cNvPr id="30726" name="Picture 6" descr="http://p1.so.qhimg.com/bdr/_240_/t01f167df2031b8c5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605" y="3429000"/>
            <a:ext cx="4076700" cy="3106420"/>
          </a:xfrm>
          <a:prstGeom prst="rect">
            <a:avLst/>
          </a:prstGeom>
          <a:noFill/>
        </p:spPr>
      </p:pic>
      <p:pic>
        <p:nvPicPr>
          <p:cNvPr id="30730" name="Picture 10" descr="http://p0.so.qhimg.com/bdr/_240_/t012ac904123a3943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755" y="2900045"/>
            <a:ext cx="4138930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1250155926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71295" y="12065"/>
            <a:ext cx="4258945" cy="3303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465" y="45085"/>
            <a:ext cx="4371340" cy="3244215"/>
          </a:xfrm>
          <a:prstGeom prst="rect">
            <a:avLst/>
          </a:prstGeom>
        </p:spPr>
      </p:pic>
      <p:pic>
        <p:nvPicPr>
          <p:cNvPr id="4" name="图片 3" descr="U11242P693DT201405221144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710" y="3284855"/>
            <a:ext cx="4893945" cy="3604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356610"/>
            <a:ext cx="3994150" cy="380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7607935" y="478155"/>
            <a:ext cx="2828925" cy="3600450"/>
          </a:xfrm>
          <a:custGeom>
            <a:avLst/>
            <a:gdLst>
              <a:gd name="connsiteX0" fmla="*/ 1243439 w 3771900"/>
              <a:gd name="connsiteY0" fmla="*/ 0 h 4800600"/>
              <a:gd name="connsiteX1" fmla="*/ 3771900 w 3771900"/>
              <a:gd name="connsiteY1" fmla="*/ 0 h 4800600"/>
              <a:gd name="connsiteX2" fmla="*/ 3771900 w 3771900"/>
              <a:gd name="connsiteY2" fmla="*/ 4513835 h 4800600"/>
              <a:gd name="connsiteX3" fmla="*/ 3599256 w 3771900"/>
              <a:gd name="connsiteY3" fmla="*/ 4597002 h 4800600"/>
              <a:gd name="connsiteX4" fmla="*/ 2590800 w 3771900"/>
              <a:gd name="connsiteY4" fmla="*/ 4800600 h 4800600"/>
              <a:gd name="connsiteX5" fmla="*/ 0 w 3771900"/>
              <a:gd name="connsiteY5" fmla="*/ 2209800 h 4800600"/>
              <a:gd name="connsiteX6" fmla="*/ 1142259 w 3771900"/>
              <a:gd name="connsiteY6" fmla="*/ 61468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4800600">
                <a:moveTo>
                  <a:pt x="1243439" y="0"/>
                </a:moveTo>
                <a:lnTo>
                  <a:pt x="3771900" y="0"/>
                </a:lnTo>
                <a:lnTo>
                  <a:pt x="3771900" y="4513835"/>
                </a:lnTo>
                <a:lnTo>
                  <a:pt x="3599256" y="4597002"/>
                </a:lnTo>
                <a:cubicBezTo>
                  <a:pt x="3289297" y="4728104"/>
                  <a:pt x="2948515" y="4800600"/>
                  <a:pt x="2590800" y="4800600"/>
                </a:cubicBezTo>
                <a:cubicBezTo>
                  <a:pt x="1159941" y="4800600"/>
                  <a:pt x="0" y="3640659"/>
                  <a:pt x="0" y="2209800"/>
                </a:cubicBezTo>
                <a:cubicBezTo>
                  <a:pt x="0" y="1315513"/>
                  <a:pt x="453102" y="527054"/>
                  <a:pt x="1142259" y="61468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524000" y="836930"/>
            <a:ext cx="8858250" cy="5412105"/>
          </a:xfrm>
          <a:custGeom>
            <a:avLst/>
            <a:gdLst>
              <a:gd name="connsiteX0" fmla="*/ 2255173 w 11811000"/>
              <a:gd name="connsiteY0" fmla="*/ 0 h 6858000"/>
              <a:gd name="connsiteX1" fmla="*/ 6888827 w 11811000"/>
              <a:gd name="connsiteY1" fmla="*/ 0 h 6858000"/>
              <a:gd name="connsiteX2" fmla="*/ 7061011 w 11811000"/>
              <a:gd name="connsiteY2" fmla="*/ 58261 h 6858000"/>
              <a:gd name="connsiteX3" fmla="*/ 11811000 w 11811000"/>
              <a:gd name="connsiteY3" fmla="*/ 6858000 h 6858000"/>
              <a:gd name="connsiteX4" fmla="*/ 0 w 11811000"/>
              <a:gd name="connsiteY4" fmla="*/ 6858000 h 6858000"/>
              <a:gd name="connsiteX5" fmla="*/ 0 w 11811000"/>
              <a:gd name="connsiteY5" fmla="*/ 1246358 h 6858000"/>
              <a:gd name="connsiteX6" fmla="*/ 240791 w 11811000"/>
              <a:gd name="connsiteY6" fmla="*/ 1057133 h 6858000"/>
              <a:gd name="connsiteX7" fmla="*/ 2082989 w 11811000"/>
              <a:gd name="connsiteY7" fmla="*/ 582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000" h="6858000">
                <a:moveTo>
                  <a:pt x="2255173" y="0"/>
                </a:moveTo>
                <a:lnTo>
                  <a:pt x="6888827" y="0"/>
                </a:lnTo>
                <a:lnTo>
                  <a:pt x="7061011" y="58261"/>
                </a:lnTo>
                <a:cubicBezTo>
                  <a:pt x="9832844" y="1073165"/>
                  <a:pt x="11811000" y="3734571"/>
                  <a:pt x="11811000" y="6858000"/>
                </a:cubicBezTo>
                <a:lnTo>
                  <a:pt x="0" y="6858000"/>
                </a:lnTo>
                <a:lnTo>
                  <a:pt x="0" y="1246358"/>
                </a:lnTo>
                <a:lnTo>
                  <a:pt x="240791" y="1057133"/>
                </a:lnTo>
                <a:cubicBezTo>
                  <a:pt x="798225" y="640253"/>
                  <a:pt x="1417749" y="301838"/>
                  <a:pt x="2082989" y="58261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3647" y="-152400"/>
            <a:ext cx="1840706" cy="1839516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50231" y="1092994"/>
            <a:ext cx="594122" cy="594122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6460" y="1601470"/>
            <a:ext cx="734250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Clr>
                <a:srgbClr val="FF0000"/>
              </a:buClr>
              <a:buSzPct val="50000"/>
              <a:buFont typeface="Wingdings" panose="05000000000000000000" charset="0"/>
              <a:buNone/>
            </a:pPr>
            <a:r>
              <a:rPr lang="zh-CN" altLang="en-US" sz="2700" b="1">
                <a:solidFill>
                  <a:schemeClr val="bg1"/>
                </a:solidFill>
                <a:latin typeface="字体管家胖丫儿" charset="0"/>
                <a:ea typeface="字体管家胖丫儿" charset="0"/>
              </a:rPr>
              <a:t>面对校园暴力，我建议：</a:t>
            </a:r>
            <a:endParaRPr lang="zh-CN" altLang="en-US" sz="2700" b="1">
              <a:solidFill>
                <a:schemeClr val="bg1"/>
              </a:solidFill>
              <a:latin typeface="字体管家胖丫儿" charset="0"/>
              <a:ea typeface="字体管家胖丫儿" charset="0"/>
            </a:endParaRPr>
          </a:p>
          <a:p>
            <a:pPr marL="457200" indent="-457200">
              <a:buClr>
                <a:srgbClr val="FF0000"/>
              </a:buClr>
              <a:buSzPct val="75000"/>
              <a:buFont typeface="Wingdings" panose="05000000000000000000" charset="0"/>
              <a:buChar char="u"/>
            </a:pP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加大德育方面的教育，坚决贯彻党和国家的教育方针，促进学生德智体美劳全面发展。</a:t>
            </a:r>
            <a:endParaRPr lang="en-US" alt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字体管家胖丫儿" charset="0"/>
            </a:endParaRPr>
          </a:p>
          <a:p>
            <a:pPr marL="457200" indent="-457200">
              <a:buClr>
                <a:srgbClr val="FF0000"/>
              </a:buClr>
              <a:buSzPct val="75000"/>
              <a:buFont typeface="Wingdings" panose="05000000000000000000" charset="0"/>
              <a:buChar char="u"/>
            </a:pPr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重视学生自防，对有侵害行为可能性的学生帮教。</a:t>
            </a: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严重的校园暴力，不能用校规代替法律的制裁</a:t>
            </a:r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。</a:t>
            </a:r>
            <a:r>
              <a:rPr lang="en-US" altLang="zh-CN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字体管家胖丫儿" charset="0"/>
              </a:rPr>
              <a:t>严重的校园暴力行为的学生应及时移交至司法机关。</a:t>
            </a:r>
            <a:endParaRPr lang="en-US" altLang="zh-CN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字体管家胖丫儿" charset="0"/>
            </a:endParaRPr>
          </a:p>
          <a:p>
            <a:pPr marL="457200" indent="-457200">
              <a:buClr>
                <a:srgbClr val="FF0000"/>
              </a:buClr>
              <a:buSzPct val="75000"/>
              <a:buFont typeface="Wingdings" panose="05000000000000000000" charset="0"/>
              <a:buChar char="u"/>
            </a:pPr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教师要关注学困生</a:t>
            </a:r>
            <a:endParaRPr lang="zh-CN" altLang="en-US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>
              <a:buClr>
                <a:srgbClr val="FF0000"/>
              </a:buClr>
              <a:buSzPct val="75000"/>
              <a:buFont typeface="Wingdings" panose="05000000000000000000" charset="0"/>
              <a:buChar char="u"/>
            </a:pPr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学校要加强普法教育，开展安全教育</a:t>
            </a:r>
            <a:endParaRPr lang="zh-CN" altLang="en-US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  <a:p>
            <a:pPr marL="457200" indent="-457200">
              <a:buClr>
                <a:srgbClr val="FF0000"/>
              </a:buClr>
              <a:buSzPct val="75000"/>
              <a:buFont typeface="Wingdings" panose="05000000000000000000" charset="0"/>
              <a:buChar char="u"/>
            </a:pPr>
            <a:r>
              <a:rPr lang="zh-CN" altLang="en-US" sz="27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charset="0"/>
                <a:ea typeface="宋体" pitchFamily="2" charset="-122"/>
              </a:rPr>
              <a:t>学校应开展心理咨询，帮助提高学生心理素质。</a:t>
            </a:r>
            <a:endParaRPr lang="zh-CN" altLang="en-US" sz="27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管家胖丫儿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29880" y="8997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976360" y="477520"/>
            <a:ext cx="14033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800" b="1">
                <a:solidFill>
                  <a:srgbClr val="FF0000"/>
                </a:solidFill>
                <a:uFillTx/>
                <a:latin typeface="微软雅黑" charset="-122"/>
                <a:ea typeface="微软雅黑" charset="-122"/>
              </a:rPr>
              <a:t>学校</a:t>
            </a:r>
            <a:endParaRPr lang="zh-CN" altLang="zh-CN" sz="4800" b="1">
              <a:solidFill>
                <a:srgbClr val="FF0000"/>
              </a:solidFill>
              <a:uFillTx/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WPS 文字</Application>
  <PresentationFormat>宽屏</PresentationFormat>
  <Paragraphs>117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幼圆</vt:lpstr>
      <vt:lpstr>幼圆</vt:lpstr>
      <vt:lpstr>Times New Roman</vt:lpstr>
      <vt:lpstr>字体管家胖丫儿</vt:lpstr>
      <vt:lpstr>苹方-简</vt:lpstr>
      <vt:lpstr>Wingdings</vt:lpstr>
      <vt:lpstr>Office 主题​​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bjt</dc:creator>
  <cp:lastModifiedBy>Chloe</cp:lastModifiedBy>
  <cp:revision>9</cp:revision>
  <dcterms:created xsi:type="dcterms:W3CDTF">2022-12-03T02:36:04Z</dcterms:created>
  <dcterms:modified xsi:type="dcterms:W3CDTF">2022-12-03T02:36:04Z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E2685136F0E528B4F9B58A630C21597B</vt:lpwstr>
  </property>
</Properties>
</file>