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184882" y="2932404"/>
            <a:ext cx="7867015" cy="9347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6500" b="1" kern="0" spc="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宠物可爱</a:t>
            </a:r>
            <a:r>
              <a:rPr sz="6500" b="1" kern="0" spc="-7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500" b="1" kern="0" spc="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6500" b="1" kern="0" spc="-1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500" b="1" kern="0" spc="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</a:t>
            </a:r>
            <a:r>
              <a:rPr lang="zh-CN" sz="6500" b="1" kern="0" spc="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</a:t>
            </a:r>
            <a:endParaRPr lang="zh-CN" sz="6500" b="1" kern="0" spc="17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textbox 66"/>
          <p:cNvSpPr/>
          <p:nvPr/>
        </p:nvSpPr>
        <p:spPr>
          <a:xfrm>
            <a:off x="1921135" y="2393996"/>
            <a:ext cx="8150225" cy="26619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3200" b="1" kern="0" spc="-5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小朋友们</a:t>
            </a:r>
            <a:r>
              <a:rPr sz="3200" b="1" kern="0" spc="-49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5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，可爱的小动物也会伤人哦</a:t>
            </a:r>
            <a:r>
              <a:rPr sz="3200" b="1" kern="0" spc="-54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5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，要</a:t>
            </a:r>
            <a:endParaRPr lang="en-US" altLang="en-US" sz="3200" dirty="0"/>
          </a:p>
          <a:p>
            <a:pPr marL="12700" indent="1905" algn="l" rtl="0" eaLnBrk="0">
              <a:lnSpc>
                <a:spcPct val="152000"/>
              </a:lnSpc>
              <a:spcBef>
                <a:spcPts val="70"/>
              </a:spcBef>
            </a:pPr>
            <a:r>
              <a:rPr sz="3200" b="1" kern="0" spc="-2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和它们友好相处</a:t>
            </a:r>
            <a:r>
              <a:rPr sz="3200" b="1" kern="0" spc="-55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2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，不能恶意逗</a:t>
            </a:r>
            <a:r>
              <a:rPr sz="3200" b="1" kern="0" spc="-3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弄。外出遇到小</a:t>
            </a:r>
            <a:r>
              <a:rPr sz="3200" b="1" kern="0" spc="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2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猫、小狗</a:t>
            </a:r>
            <a:r>
              <a:rPr sz="3200" b="1" kern="0" spc="-55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2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，要主动远离。若被小动</a:t>
            </a:r>
            <a:r>
              <a:rPr sz="3200" b="1" kern="0" spc="-3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物咬伤、抓</a:t>
            </a:r>
            <a:r>
              <a:rPr sz="3200" b="1" kern="0" spc="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5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伤</a:t>
            </a:r>
            <a:r>
              <a:rPr sz="3200" b="1" kern="0" spc="-51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5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，不能隐瞒</a:t>
            </a:r>
            <a:r>
              <a:rPr sz="3200" b="1" kern="0" spc="-55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5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，务必第一时间告诉大人。</a:t>
            </a:r>
            <a:endParaRPr lang="en-US" altLang="en-US" sz="3200" dirty="0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52016" y="1272539"/>
            <a:ext cx="2180843" cy="8092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2" name="textbox 72"/>
          <p:cNvSpPr/>
          <p:nvPr/>
        </p:nvSpPr>
        <p:spPr>
          <a:xfrm>
            <a:off x="2621719" y="2511927"/>
            <a:ext cx="6117590" cy="1209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3200" b="1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我们来看一看</a:t>
            </a:r>
            <a:r>
              <a:rPr sz="3200" b="1" kern="0" spc="-5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，下面的小朋友做</a:t>
            </a:r>
            <a:r>
              <a:rPr sz="32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</a:t>
            </a:r>
            <a:endParaRPr lang="en-US" altLang="en-US" sz="3200" dirty="0"/>
          </a:p>
          <a:p>
            <a:pPr marL="13335" algn="l" rtl="0" eaLnBrk="0">
              <a:lnSpc>
                <a:spcPts val="6165"/>
              </a:lnSpc>
            </a:pPr>
            <a:r>
              <a:rPr sz="32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对不对呢？</a:t>
            </a:r>
            <a:endParaRPr lang="en-US" altLang="en-US" sz="3200" dirty="0"/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1688" y="381000"/>
            <a:ext cx="2072639" cy="7604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8" name="textbox 78"/>
          <p:cNvSpPr/>
          <p:nvPr/>
        </p:nvSpPr>
        <p:spPr>
          <a:xfrm>
            <a:off x="2954641" y="2195156"/>
            <a:ext cx="6751955" cy="4232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3120"/>
              </a:lnSpc>
              <a:tabLst>
                <a:tab pos="5170170" algn="l"/>
              </a:tabLst>
            </a:pPr>
            <a:r>
              <a:rPr sz="24200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24200" kern="0" spc="-9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√</a:t>
            </a:r>
            <a:endParaRPr lang="en-US" altLang="en-US" sz="24200" dirty="0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2474595" y="576579"/>
            <a:ext cx="3764914" cy="705485"/>
            <a:chOff x="0" y="0"/>
            <a:chExt cx="3764914" cy="705485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764914" cy="705485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3790315" cy="7658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marL="160020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2700" b="1" kern="0" spc="80" dirty="0">
                  <a:solidFill>
                    <a:srgbClr val="34A47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按时给宠物注射疫苗。</a:t>
              </a:r>
              <a:endParaRPr lang="en-US" altLang="en-US" sz="27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6" name="textbox 86"/>
          <p:cNvSpPr/>
          <p:nvPr/>
        </p:nvSpPr>
        <p:spPr>
          <a:xfrm>
            <a:off x="2853828" y="2195156"/>
            <a:ext cx="6852919" cy="4232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33120"/>
              </a:lnSpc>
            </a:pPr>
            <a:r>
              <a:rPr sz="24200" kern="0" spc="-96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√</a:t>
            </a:r>
            <a:endParaRPr lang="en-US" altLang="en-US" sz="24200" dirty="0"/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66528" y="2250428"/>
            <a:ext cx="5193750" cy="367504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2462529" y="560704"/>
            <a:ext cx="4879974" cy="705485"/>
            <a:chOff x="0" y="0"/>
            <a:chExt cx="4879974" cy="705485"/>
          </a:xfrm>
        </p:grpSpPr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879974" cy="705485"/>
            </a:xfrm>
            <a:prstGeom prst="rect">
              <a:avLst/>
            </a:prstGeom>
          </p:spPr>
        </p:pic>
        <p:sp>
          <p:nvSpPr>
            <p:cNvPr id="92" name="textbox 92"/>
            <p:cNvSpPr/>
            <p:nvPr/>
          </p:nvSpPr>
          <p:spPr>
            <a:xfrm>
              <a:off x="-12700" y="-12700"/>
              <a:ext cx="4905375" cy="7639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marL="160655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2700" b="1" kern="0" spc="60" dirty="0">
                  <a:solidFill>
                    <a:srgbClr val="34A47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和小动物接触后</a:t>
              </a:r>
              <a:r>
                <a:rPr sz="2700" b="1" kern="0" spc="-440" dirty="0">
                  <a:solidFill>
                    <a:srgbClr val="34A47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700" b="1" kern="0" spc="60" dirty="0">
                  <a:solidFill>
                    <a:srgbClr val="34A47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，及时洗手</a:t>
              </a:r>
              <a:r>
                <a:rPr sz="2700" b="1" kern="0" spc="50" dirty="0">
                  <a:solidFill>
                    <a:srgbClr val="34A47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en-US" sz="27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8126407" y="3994614"/>
            <a:ext cx="2252345" cy="23679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440"/>
              </a:lnSpc>
            </a:pPr>
            <a:r>
              <a:rPr sz="14200" b="1" kern="0" spc="67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lang="en-US" altLang="en-US" sz="14200" dirty="0"/>
          </a:p>
        </p:txBody>
      </p:sp>
      <p:sp>
        <p:nvSpPr>
          <p:cNvPr id="98" name="textbox 98"/>
          <p:cNvSpPr/>
          <p:nvPr/>
        </p:nvSpPr>
        <p:spPr>
          <a:xfrm>
            <a:off x="2589329" y="707130"/>
            <a:ext cx="3865879" cy="411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2700" b="1" kern="0" spc="-9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挑逗路上的流浪猫、</a:t>
            </a:r>
            <a:r>
              <a:rPr sz="2700" b="1" kern="0" spc="-67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-9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狗。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02" name="textbox 102"/>
          <p:cNvSpPr/>
          <p:nvPr/>
        </p:nvSpPr>
        <p:spPr>
          <a:xfrm>
            <a:off x="2940489" y="2664347"/>
            <a:ext cx="5645150" cy="5626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4225"/>
              </a:lnSpc>
            </a:pPr>
            <a:r>
              <a:rPr sz="3200" b="1" kern="0" spc="-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我们一起来学一首安全儿歌吧！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06" name="textbox 106"/>
          <p:cNvSpPr/>
          <p:nvPr/>
        </p:nvSpPr>
        <p:spPr>
          <a:xfrm>
            <a:off x="4545639" y="1156023"/>
            <a:ext cx="3202939" cy="4858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algn="r" rtl="0" eaLnBrk="0">
              <a:lnSpc>
                <a:spcPct val="82000"/>
              </a:lnSpc>
            </a:pPr>
            <a:r>
              <a:rPr sz="3200" b="1" kern="0" spc="-28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小狗小猫很可爱，</a:t>
            </a:r>
            <a:endParaRPr lang="en-US" altLang="en-US" sz="3200" dirty="0"/>
          </a:p>
          <a:p>
            <a:pPr marL="12700" indent="2540" algn="l" rtl="0" eaLnBrk="0">
              <a:lnSpc>
                <a:spcPct val="151000"/>
              </a:lnSpc>
              <a:spcBef>
                <a:spcPts val="105"/>
              </a:spcBef>
            </a:pPr>
            <a:r>
              <a:rPr sz="3200" b="1" kern="0" spc="-7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友善相处勿逗弄。</a:t>
            </a:r>
            <a:r>
              <a:rPr sz="3200" b="1" kern="0" spc="3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7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亲密接触要洗手，</a:t>
            </a:r>
            <a:r>
              <a:rPr sz="3200" b="1" kern="0" spc="6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7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以防病菌来侵袭。</a:t>
            </a:r>
            <a:r>
              <a:rPr sz="3200" b="1" kern="0" spc="6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7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若被宠物咬伤后，</a:t>
            </a:r>
            <a:r>
              <a:rPr sz="3200" b="1" kern="0" spc="6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7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紧急处理把水冲，</a:t>
            </a:r>
            <a:r>
              <a:rPr sz="3200" b="1" kern="0" spc="6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28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及时就医打疫苗。</a:t>
            </a:r>
            <a:endParaRPr lang="en-US" altLang="en-US" sz="3200" dirty="0"/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3296" y="342900"/>
            <a:ext cx="1920239" cy="7056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2657490" y="3002651"/>
            <a:ext cx="6793230" cy="11645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3200" b="1" kern="0" spc="-15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3200" b="1" kern="0" spc="-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提高安全意识</a:t>
            </a:r>
            <a:r>
              <a:rPr sz="3200" b="1" kern="0" spc="-5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，知</a:t>
            </a:r>
            <a:r>
              <a:rPr sz="3200" b="1" kern="0" spc="-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道宠物也会伤人；</a:t>
            </a:r>
            <a:endParaRPr lang="en-US" altLang="en-US" sz="3200" dirty="0"/>
          </a:p>
          <a:p>
            <a:pPr algn="r" rtl="0" eaLnBrk="0">
              <a:lnSpc>
                <a:spcPts val="5760"/>
              </a:lnSpc>
            </a:pPr>
            <a:r>
              <a:rPr sz="3200" b="1" kern="0" spc="-15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</a:t>
            </a:r>
            <a:r>
              <a:rPr sz="3200" b="1" kern="0" spc="-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学会与宠物友好相处</a:t>
            </a:r>
            <a:r>
              <a:rPr sz="3200" b="1" kern="0" spc="-5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，不随意逗弄。</a:t>
            </a:r>
            <a:endParaRPr lang="en-US" altLang="en-US" sz="32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71472" y="1508760"/>
            <a:ext cx="2180844" cy="809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1939467" y="2604541"/>
            <a:ext cx="8493125" cy="2552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23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活动准备：</a:t>
            </a:r>
            <a:r>
              <a:rPr sz="2300" b="1" kern="0" spc="-5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教师准备几张常见的宠物图片</a:t>
            </a:r>
            <a:r>
              <a:rPr sz="2300" kern="0" spc="-3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kern="0" spc="-5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</a:t>
            </a:r>
            <a:r>
              <a:rPr sz="2300" kern="0" spc="-2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：猫、狗、</a:t>
            </a:r>
            <a:r>
              <a:rPr sz="2300" kern="0" spc="-5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小鸟、</a:t>
            </a:r>
            <a:endParaRPr lang="en-US" altLang="en-US" sz="2300" dirty="0"/>
          </a:p>
          <a:p>
            <a:pPr marL="14605" algn="l" rtl="0" eaLnBrk="0">
              <a:lnSpc>
                <a:spcPts val="4320"/>
              </a:lnSpc>
            </a:pPr>
            <a:r>
              <a:rPr sz="23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小兔子。</a:t>
            </a:r>
            <a:endParaRPr lang="en-US" altLang="en-US" sz="23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87000"/>
              </a:lnSpc>
              <a:spcBef>
                <a:spcPts val="695"/>
              </a:spcBef>
            </a:pPr>
            <a:r>
              <a:rPr sz="23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活动说明：</a:t>
            </a:r>
            <a:r>
              <a:rPr sz="2300" b="1" kern="0" spc="-5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</a:t>
            </a:r>
            <a:r>
              <a:rPr sz="2300" kern="0" spc="8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2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位小朋友上台选取卡片</a:t>
            </a:r>
            <a:r>
              <a:rPr sz="2300" kern="0" spc="-3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，不能让</a:t>
            </a:r>
            <a:r>
              <a:rPr sz="23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其他小朋友看</a:t>
            </a:r>
            <a:endParaRPr lang="en-US" altLang="en-US" sz="2300" dirty="0"/>
          </a:p>
          <a:p>
            <a:pPr marL="12700" indent="635" algn="l" rtl="0" eaLnBrk="0">
              <a:lnSpc>
                <a:spcPct val="160000"/>
              </a:lnSpc>
              <a:spcBef>
                <a:spcPts val="25"/>
              </a:spcBef>
            </a:pPr>
            <a:r>
              <a:rPr sz="2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sz="2300" kern="0" spc="-3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，然后老师请这位小朋友表</a:t>
            </a:r>
            <a:r>
              <a:rPr sz="23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演和这个动物相关的叫声或者动</a:t>
            </a:r>
            <a:r>
              <a:rPr sz="23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3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300" kern="0" spc="-3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kern="0" spc="-5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请其他小朋友一起猜</a:t>
            </a:r>
            <a:r>
              <a:rPr sz="23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猜这是什么动物</a:t>
            </a:r>
            <a:r>
              <a:rPr sz="2300" kern="0" spc="-3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kern="0" spc="-5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重复几轮。</a:t>
            </a:r>
            <a:endParaRPr lang="en-US" altLang="en-US" sz="2300" dirty="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57755" y="1286255"/>
            <a:ext cx="1748027" cy="1045464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4969001" y="1655902"/>
            <a:ext cx="2306954" cy="5219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35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猜猜我是谁</a:t>
            </a:r>
            <a:endParaRPr lang="en-US" altLang="en-US" sz="3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2181208" y="2535015"/>
            <a:ext cx="8188959" cy="3224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826770" algn="l" rtl="0" eaLnBrk="0">
              <a:lnSpc>
                <a:spcPct val="83000"/>
              </a:lnSpc>
            </a:pPr>
            <a:r>
              <a:rPr sz="3200" b="1" kern="0" spc="-3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小动物们都很可爱</a:t>
            </a:r>
            <a:r>
              <a:rPr sz="3200" b="1" kern="0" spc="-52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3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，不少人还会将它们</a:t>
            </a:r>
            <a:endParaRPr lang="en-US" altLang="en-US" sz="3200" dirty="0"/>
          </a:p>
          <a:p>
            <a:pPr marL="28575" algn="l" rtl="0" eaLnBrk="0">
              <a:lnSpc>
                <a:spcPts val="5735"/>
              </a:lnSpc>
            </a:pPr>
            <a:r>
              <a:rPr sz="3200" b="1" kern="0" spc="-1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当宠物养。但宠物生气或受到惊吓时也可能</a:t>
            </a:r>
            <a:endParaRPr lang="en-US" altLang="en-US" sz="3200" dirty="0"/>
          </a:p>
          <a:p>
            <a:pPr algn="l" rtl="0" eaLnBrk="0">
              <a:lnSpc>
                <a:spcPct val="135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800" dirty="0"/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3200" b="1" kern="0" spc="-2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会伤人。</a:t>
            </a:r>
            <a:r>
              <a:rPr sz="3200" b="1" kern="0" spc="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</a:t>
            </a:r>
            <a:endParaRPr lang="en-US" altLang="en-US" sz="3200" dirty="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78955" y="4035552"/>
            <a:ext cx="1973580" cy="167335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12976" y="1338071"/>
            <a:ext cx="1920240" cy="704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79" y="1478279"/>
            <a:ext cx="6687311" cy="3762755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732891" y="1771624"/>
            <a:ext cx="3910329" cy="31349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610235" algn="l" rtl="0" eaLnBrk="0">
              <a:lnSpc>
                <a:spcPct val="86000"/>
              </a:lnSpc>
            </a:pPr>
            <a:r>
              <a:rPr sz="2300" b="1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一天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，橘乐猫和兔娇娇</a:t>
            </a:r>
            <a:endParaRPr lang="en-US" altLang="en-US" sz="2300" dirty="0"/>
          </a:p>
          <a:p>
            <a:pPr algn="r" rtl="0" eaLnBrk="0">
              <a:lnSpc>
                <a:spcPts val="4310"/>
              </a:lnSpc>
            </a:pPr>
            <a:r>
              <a:rPr sz="23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因为各自的小宠物争吵起来。</a:t>
            </a:r>
            <a:endParaRPr lang="en-US" altLang="en-US" sz="2300" dirty="0"/>
          </a:p>
          <a:p>
            <a:pPr marL="763905" algn="l" rtl="0" eaLnBrk="0">
              <a:lnSpc>
                <a:spcPts val="3165"/>
              </a:lnSpc>
              <a:spcBef>
                <a:spcPts val="1450"/>
              </a:spcBef>
            </a:pPr>
            <a:r>
              <a:rPr sz="23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“我的团团最厉害！</a:t>
            </a:r>
            <a:r>
              <a:rPr sz="2300" b="1" kern="0" spc="-4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en-US" sz="2300" dirty="0"/>
          </a:p>
          <a:p>
            <a:pPr marL="763905" algn="l" rtl="0" eaLnBrk="0">
              <a:lnSpc>
                <a:spcPct val="159000"/>
              </a:lnSpc>
              <a:spcBef>
                <a:spcPts val="15"/>
              </a:spcBef>
            </a:pPr>
            <a:r>
              <a:rPr sz="23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“我的球球才厉害！</a:t>
            </a:r>
            <a:r>
              <a:rPr sz="2300" b="1" kern="0" spc="-4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3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3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“敢不敢比一比！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    </a:t>
            </a:r>
            <a:r>
              <a:rPr sz="23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“哼</a:t>
            </a:r>
            <a:r>
              <a:rPr sz="2300" b="1" kern="0" spc="-3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比就比！</a:t>
            </a:r>
            <a:r>
              <a:rPr sz="2300" b="1" kern="0" spc="-4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en-US" sz="2300" dirty="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56031" y="236219"/>
            <a:ext cx="1914144" cy="7025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63951" y="2322576"/>
            <a:ext cx="6452615" cy="3854195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537311" y="1189126"/>
            <a:ext cx="10993119" cy="8788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2300" b="1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“团团</a:t>
            </a:r>
            <a:r>
              <a:rPr sz="2300" b="1" kern="0" spc="-3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唱首歌。</a:t>
            </a:r>
            <a:r>
              <a:rPr sz="2300" b="1" kern="0" spc="-4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”听着团团的“歌声”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，兔娇娇得意极了</a:t>
            </a:r>
            <a:r>
              <a:rPr sz="2300" b="1" kern="0" spc="-3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，想奖励团团一个</a:t>
            </a:r>
            <a:endParaRPr lang="en-US" altLang="en-US" sz="2300" dirty="0"/>
          </a:p>
          <a:p>
            <a:pPr marL="12700" algn="l" rtl="0" eaLnBrk="0">
              <a:lnSpc>
                <a:spcPts val="4310"/>
              </a:lnSpc>
            </a:pP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抱抱</a:t>
            </a:r>
            <a:r>
              <a:rPr sz="2300" b="1" kern="0" spc="-3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谁知团团受到惊吓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不停地扑腾翅膀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害得兔娇娇迷了眼。</a:t>
            </a:r>
            <a:endParaRPr lang="en-US" altLang="en-US" sz="2300" dirty="0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56031" y="236219"/>
            <a:ext cx="1914144" cy="7025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textbox 46"/>
          <p:cNvSpPr/>
          <p:nvPr/>
        </p:nvSpPr>
        <p:spPr>
          <a:xfrm>
            <a:off x="467842" y="1295044"/>
            <a:ext cx="5756275" cy="4744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780415" algn="l" rtl="0" eaLnBrk="0">
              <a:lnSpc>
                <a:spcPct val="85000"/>
              </a:lnSpc>
            </a:pPr>
            <a:r>
              <a:rPr sz="23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“哈哈哈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看我的球球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4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它可是嗑瓜</a:t>
            </a:r>
            <a:endParaRPr lang="en-US" altLang="en-US" sz="2300" dirty="0"/>
          </a:p>
          <a:p>
            <a:pPr marL="12700" indent="2540" algn="l" rtl="0" eaLnBrk="0">
              <a:lnSpc>
                <a:spcPct val="159000"/>
              </a:lnSpc>
              <a:spcBef>
                <a:spcPts val="40"/>
              </a:spcBef>
            </a:pP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子高手。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”橘乐猫笑着说。</a:t>
            </a:r>
            <a:r>
              <a:rPr sz="2300" b="1" kern="0" spc="-5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可这会儿球球</a:t>
            </a:r>
            <a:r>
              <a:rPr sz="23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很不配合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一个瓜子都不吃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不管橘乐</a:t>
            </a:r>
            <a:r>
              <a:rPr sz="2300" b="1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猫</a:t>
            </a:r>
            <a:r>
              <a:rPr sz="23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怎么逗弄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4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它始终无动</a:t>
            </a:r>
            <a:r>
              <a:rPr sz="2300" b="1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于衷。</a:t>
            </a:r>
            <a:endParaRPr lang="en-US" altLang="en-US" sz="2300" dirty="0"/>
          </a:p>
          <a:p>
            <a:pPr marL="780415" algn="l" rtl="0" eaLnBrk="0">
              <a:lnSpc>
                <a:spcPts val="3165"/>
              </a:lnSpc>
              <a:spcBef>
                <a:spcPts val="1215"/>
              </a:spcBef>
            </a:pPr>
            <a:r>
              <a:rPr sz="23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“怎么回事！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”橘乐猫气呼呼地抓起</a:t>
            </a:r>
            <a:endParaRPr lang="en-US" altLang="en-US" sz="2300" dirty="0"/>
          </a:p>
          <a:p>
            <a:pPr marL="12700" algn="l" rtl="0" eaLnBrk="0">
              <a:lnSpc>
                <a:spcPts val="4030"/>
              </a:lnSpc>
            </a:pP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球球</a:t>
            </a:r>
            <a:r>
              <a:rPr sz="2300" b="1" kern="0" spc="-3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哎呀</a:t>
            </a:r>
            <a:r>
              <a:rPr sz="2300" b="1" kern="0" spc="-3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，被咬了。</a:t>
            </a:r>
            <a:r>
              <a:rPr sz="2300" b="1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橘乐猫连忙松开</a:t>
            </a:r>
            <a:endParaRPr lang="en-US" altLang="en-US" sz="23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marL="13970" algn="l" rtl="0" eaLnBrk="0">
              <a:lnSpc>
                <a:spcPct val="86000"/>
              </a:lnSpc>
              <a:spcBef>
                <a:spcPts val="690"/>
              </a:spcBef>
            </a:pP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</a:t>
            </a:r>
            <a:r>
              <a:rPr sz="2300" b="1" kern="0" spc="-3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，球球重重地摔在了地上。</a:t>
            </a:r>
            <a:r>
              <a:rPr sz="2300" b="1" kern="0" spc="-5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大人闻声赶</a:t>
            </a:r>
            <a:endParaRPr lang="en-US" altLang="en-US" sz="2300" dirty="0"/>
          </a:p>
          <a:p>
            <a:pPr marL="26035" indent="-12065" algn="l" rtl="0" eaLnBrk="0">
              <a:lnSpc>
                <a:spcPct val="160000"/>
              </a:lnSpc>
              <a:spcBef>
                <a:spcPts val="45"/>
              </a:spcBef>
            </a:pP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</a:t>
            </a:r>
            <a:r>
              <a:rPr sz="2300" b="1" kern="0" spc="-3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，赶紧带橘乐猫去处理伤口。</a:t>
            </a:r>
            <a:r>
              <a:rPr sz="2300" b="1" kern="0" spc="-5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兔娇娇也</a:t>
            </a:r>
            <a:r>
              <a:rPr sz="23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3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吓坏了：</a:t>
            </a:r>
            <a:r>
              <a:rPr sz="2300" b="1" kern="0" spc="-5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原来宠物可爱</a:t>
            </a:r>
            <a:r>
              <a:rPr sz="2300" b="1" kern="0" spc="-3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却也可能</a:t>
            </a:r>
            <a:r>
              <a:rPr sz="2300" b="1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伤人呢。</a:t>
            </a:r>
            <a:endParaRPr lang="en-US" altLang="en-US" sz="2300" dirty="0"/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85915" y="1528572"/>
            <a:ext cx="5539740" cy="410408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56031" y="236219"/>
            <a:ext cx="1914144" cy="7025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2788300" y="2644026"/>
            <a:ext cx="6645909" cy="2066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4225"/>
              </a:lnSpc>
            </a:pPr>
            <a:r>
              <a:rPr sz="3200" b="1" kern="0" spc="-110" dirty="0">
                <a:solidFill>
                  <a:srgbClr val="FF98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3200" b="1" kern="0" spc="-11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兔娇娇为什么会被自己的宠物攻击？</a:t>
            </a:r>
            <a:endParaRPr lang="en-US" altLang="en-US" sz="3200" dirty="0"/>
          </a:p>
          <a:p>
            <a:pPr marL="17145" indent="-5080" algn="l" rtl="0" eaLnBrk="0">
              <a:lnSpc>
                <a:spcPct val="154000"/>
              </a:lnSpc>
              <a:spcBef>
                <a:spcPts val="20"/>
              </a:spcBef>
            </a:pPr>
            <a:r>
              <a:rPr sz="3200" b="1" kern="0" spc="-90" dirty="0">
                <a:solidFill>
                  <a:srgbClr val="FF98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</a:t>
            </a:r>
            <a:r>
              <a:rPr sz="3200" b="1" kern="0" spc="-9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橘乐猫为什么会被自己的宠</a:t>
            </a:r>
            <a:r>
              <a:rPr sz="3200" b="1" kern="0" spc="-10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物咬伤？</a:t>
            </a:r>
            <a:r>
              <a:rPr sz="3200" b="1" kern="0" spc="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10" dirty="0">
                <a:solidFill>
                  <a:srgbClr val="FF98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3.</a:t>
            </a:r>
            <a:r>
              <a:rPr sz="3200" b="1" kern="0" spc="-10" dirty="0">
                <a:solidFill>
                  <a:srgbClr val="FF9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和宠物相处时应该注意什么？</a:t>
            </a:r>
            <a:endParaRPr lang="en-US" altLang="en-US" sz="3200" dirty="0"/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96211" y="1335023"/>
            <a:ext cx="2180844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4359" y="1729739"/>
            <a:ext cx="5506211" cy="3343655"/>
          </a:xfrm>
          <a:prstGeom prst="rect">
            <a:avLst/>
          </a:prstGeom>
        </p:spPr>
      </p:pic>
      <p:sp>
        <p:nvSpPr>
          <p:cNvPr id="62" name="textbox 62"/>
          <p:cNvSpPr/>
          <p:nvPr/>
        </p:nvSpPr>
        <p:spPr>
          <a:xfrm>
            <a:off x="6241950" y="1690612"/>
            <a:ext cx="5191759" cy="34143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100" dirty="0"/>
          </a:p>
          <a:p>
            <a:pPr marL="269240" indent="-256540" algn="l" rtl="0" eaLnBrk="0">
              <a:lnSpc>
                <a:spcPct val="122000"/>
              </a:lnSpc>
              <a:spcBef>
                <a:spcPts val="0"/>
              </a:spcBef>
            </a:pPr>
            <a:r>
              <a:rPr sz="3200" kern="0" spc="-80" dirty="0">
                <a:solidFill>
                  <a:srgbClr val="34A471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3200" b="1" kern="0" spc="-8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和宠物说话尽量轻声细语</a:t>
            </a:r>
            <a:r>
              <a:rPr sz="3200" b="1" kern="0" spc="-51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8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3200" b="1" kern="0" spc="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1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避免大吼大叫；</a:t>
            </a:r>
            <a:endParaRPr lang="en-US" altLang="en-US" sz="3200" dirty="0"/>
          </a:p>
          <a:p>
            <a:pPr marL="12700" algn="l" rtl="0" eaLnBrk="0">
              <a:lnSpc>
                <a:spcPct val="100000"/>
              </a:lnSpc>
              <a:spcBef>
                <a:spcPts val="2135"/>
              </a:spcBef>
            </a:pPr>
            <a:r>
              <a:rPr sz="3200" kern="0" spc="-50" dirty="0">
                <a:solidFill>
                  <a:srgbClr val="34A471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3200" b="1" kern="0" spc="-5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宠物吃饭时不打扰或逗弄；</a:t>
            </a:r>
            <a:endParaRPr lang="en-US" altLang="en-US" sz="3200" dirty="0"/>
          </a:p>
          <a:p>
            <a:pPr algn="l" rtl="0" eaLnBrk="0">
              <a:lnSpc>
                <a:spcPct val="100000"/>
              </a:lnSpc>
            </a:pPr>
            <a:endParaRPr lang="en-US" altLang="en-US" sz="1600" dirty="0"/>
          </a:p>
          <a:p>
            <a:pPr algn="l" rtl="0" eaLnBrk="0">
              <a:lnSpc>
                <a:spcPct val="14000"/>
              </a:lnSpc>
            </a:pPr>
            <a:endParaRPr lang="en-US" altLang="en-US" sz="100" dirty="0"/>
          </a:p>
          <a:p>
            <a:pPr marL="287020" indent="-274955" algn="l" rtl="0" eaLnBrk="0">
              <a:lnSpc>
                <a:spcPct val="122000"/>
              </a:lnSpc>
            </a:pPr>
            <a:r>
              <a:rPr sz="3200" kern="0" spc="-80" dirty="0">
                <a:solidFill>
                  <a:srgbClr val="34A471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&gt;</a:t>
            </a:r>
            <a:r>
              <a:rPr sz="3200" b="1" kern="0" spc="-8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玩耍时不踢打宠物</a:t>
            </a:r>
            <a:r>
              <a:rPr sz="3200" b="1" kern="0" spc="-51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8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，不突然</a:t>
            </a:r>
            <a:r>
              <a:rPr sz="3200" b="1" kern="0" spc="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20" dirty="0">
                <a:solidFill>
                  <a:srgbClr val="34A4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吓唬宠物或拉扯宠物身体。</a:t>
            </a:r>
            <a:endParaRPr lang="en-US" altLang="en-US" sz="32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Q2YjNjYzA0YzRkZTI0MmYyODRhMTAxZmIxYzNiNTg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WPS 演示</Application>
  <PresentationFormat/>
  <Paragraphs>67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周琪</cp:lastModifiedBy>
  <cp:revision>1</cp:revision>
  <dcterms:created xsi:type="dcterms:W3CDTF">2023-12-04T01:24:10Z</dcterms:created>
  <dcterms:modified xsi:type="dcterms:W3CDTF">2023-12-04T01:24:10Z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2023-12-04T09:13:47Z</vt:filetime>
  </property>
  <property fmtid="{D5CDD505-2E9C-101B-9397-08002B2CF9AE}" pid="4" name="ICV">
    <vt:lpwstr>5C96AEB1130B4922A9B692DE64106ABC_13</vt:lpwstr>
  </property>
  <property fmtid="{D5CDD505-2E9C-101B-9397-08002B2CF9AE}" pid="5" name="KSOProductBuildVer">
    <vt:lpwstr>2052-12.1.0.15990</vt:lpwstr>
  </property>
</Properties>
</file>