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media/image21.svg" ContentType="image/svg+xml"/>
  <Override PartName="/ppt/media/image22.svg" ContentType="image/svg+xml"/>
  <Override PartName="/ppt/media/image25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60" r:id="rId3"/>
    <p:sldId id="261" r:id="rId4"/>
    <p:sldId id="259" r:id="rId5"/>
    <p:sldId id="256" r:id="rId6"/>
    <p:sldId id="307" r:id="rId7"/>
    <p:sldId id="347" r:id="rId8"/>
    <p:sldId id="272" r:id="rId9"/>
    <p:sldId id="409" r:id="rId10"/>
    <p:sldId id="328" r:id="rId11"/>
    <p:sldId id="368" r:id="rId12"/>
    <p:sldId id="329" r:id="rId13"/>
    <p:sldId id="395" r:id="rId14"/>
    <p:sldId id="263" r:id="rId15"/>
    <p:sldId id="277" r:id="rId16"/>
    <p:sldId id="276" r:id="rId17"/>
    <p:sldId id="285" r:id="rId18"/>
    <p:sldId id="278" r:id="rId19"/>
    <p:sldId id="264" r:id="rId20"/>
    <p:sldId id="299" r:id="rId22"/>
    <p:sldId id="410" r:id="rId23"/>
    <p:sldId id="265" r:id="rId24"/>
    <p:sldId id="266" r:id="rId25"/>
    <p:sldId id="386" r:id="rId26"/>
  </p:sldIdLst>
  <p:sldSz cx="12192000" cy="6858000"/>
  <p:notesSz cx="6858000" cy="9144000"/>
  <p:embeddedFontLst>
    <p:embeddedFont>
      <p:font typeface="微软雅黑" panose="020B0503020204020204" charset="-122"/>
      <p:regular r:id="rId30"/>
    </p:embeddedFont>
    <p:embeddedFont>
      <p:font typeface="楷体" panose="02010609060101010101" charset="-122"/>
      <p:regular r:id="rId31"/>
    </p:embeddedFont>
    <p:embeddedFont>
      <p:font typeface="幼圆" panose="02010509060101010101" charset="-122"/>
      <p:regular r:id="rId32"/>
    </p:embeddedFont>
    <p:embeddedFont>
      <p:font typeface="仿宋" panose="02010609060101010101" charset="-122"/>
      <p:regular r:id="rId33"/>
    </p:embeddedFont>
    <p:embeddedFont>
      <p:font typeface="方正公文小标宋" panose="02000500000000000000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6572"/>
    <a:srgbClr val="799079"/>
    <a:srgbClr val="FDB7AA"/>
    <a:srgbClr val="557B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69.xml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tags" Target="../tags/tag2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image" Target="../media/image10.png"/><Relationship Id="rId5" Type="http://schemas.openxmlformats.org/officeDocument/2006/relationships/tags" Target="../tags/tag22.xml"/><Relationship Id="rId4" Type="http://schemas.openxmlformats.org/officeDocument/2006/relationships/image" Target="../media/image16.png"/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image" Target="../media/image10.png"/><Relationship Id="rId5" Type="http://schemas.openxmlformats.org/officeDocument/2006/relationships/tags" Target="../tags/tag27.xml"/><Relationship Id="rId4" Type="http://schemas.openxmlformats.org/officeDocument/2006/relationships/image" Target="../media/image16.png"/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image" Target="../media/image8.png"/><Relationship Id="rId4" Type="http://schemas.openxmlformats.org/officeDocument/2006/relationships/tags" Target="../tags/tag33.xml"/><Relationship Id="rId3" Type="http://schemas.openxmlformats.org/officeDocument/2006/relationships/image" Target="../media/image4.png"/><Relationship Id="rId2" Type="http://schemas.openxmlformats.org/officeDocument/2006/relationships/tags" Target="../tags/tag32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40.xml"/><Relationship Id="rId16" Type="http://schemas.openxmlformats.org/officeDocument/2006/relationships/image" Target="../media/image22.svg"/><Relationship Id="rId15" Type="http://schemas.openxmlformats.org/officeDocument/2006/relationships/image" Target="../media/image21.svg"/><Relationship Id="rId14" Type="http://schemas.openxmlformats.org/officeDocument/2006/relationships/image" Target="../media/image20.png"/><Relationship Id="rId13" Type="http://schemas.openxmlformats.org/officeDocument/2006/relationships/image" Target="../media/image6.png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image" Target="../media/image10.png"/><Relationship Id="rId1" Type="http://schemas.openxmlformats.org/officeDocument/2006/relationships/tags" Target="../tags/tag3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image" Target="../media/image10.png"/><Relationship Id="rId6" Type="http://schemas.openxmlformats.org/officeDocument/2006/relationships/tags" Target="../tags/tag4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8.png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9" Type="http://schemas.microsoft.com/office/2007/relationships/media" Target="../media/media3.mp3"/><Relationship Id="rId18" Type="http://schemas.openxmlformats.org/officeDocument/2006/relationships/audio" Target="../media/media3.mp3"/><Relationship Id="rId17" Type="http://schemas.microsoft.com/office/2007/relationships/media" Target="../media/media2.mp3"/><Relationship Id="rId16" Type="http://schemas.openxmlformats.org/officeDocument/2006/relationships/audio" Target="../media/media2.mp3"/><Relationship Id="rId15" Type="http://schemas.openxmlformats.org/officeDocument/2006/relationships/image" Target="../media/image26.png"/><Relationship Id="rId14" Type="http://schemas.microsoft.com/office/2007/relationships/media" Target="../media/media1.mp3"/><Relationship Id="rId13" Type="http://schemas.openxmlformats.org/officeDocument/2006/relationships/audio" Target="../media/media1.mp3"/><Relationship Id="rId12" Type="http://schemas.openxmlformats.org/officeDocument/2006/relationships/image" Target="../media/image25.svg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tags" Target="../tags/tag4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jpeg"/><Relationship Id="rId2" Type="http://schemas.openxmlformats.org/officeDocument/2006/relationships/tags" Target="../tags/tag45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image" Target="../media/image10.png"/><Relationship Id="rId6" Type="http://schemas.openxmlformats.org/officeDocument/2006/relationships/tags" Target="../tags/tag4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9" Type="http://schemas.openxmlformats.org/officeDocument/2006/relationships/slideLayout" Target="../slideLayouts/slideLayout2.xml"/><Relationship Id="rId18" Type="http://schemas.microsoft.com/office/2007/relationships/media" Target="../media/media3.mp3"/><Relationship Id="rId17" Type="http://schemas.openxmlformats.org/officeDocument/2006/relationships/audio" Target="../media/media3.mp3"/><Relationship Id="rId16" Type="http://schemas.microsoft.com/office/2007/relationships/media" Target="../media/media2.mp3"/><Relationship Id="rId15" Type="http://schemas.openxmlformats.org/officeDocument/2006/relationships/audio" Target="NULL" TargetMode="External"/><Relationship Id="rId14" Type="http://schemas.openxmlformats.org/officeDocument/2006/relationships/image" Target="../media/image26.png"/><Relationship Id="rId13" Type="http://schemas.microsoft.com/office/2007/relationships/media" Target="../media/media1.mp3"/><Relationship Id="rId12" Type="http://schemas.openxmlformats.org/officeDocument/2006/relationships/audio" Target="../media/media1.mp3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tags" Target="../tags/tag4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image" Target="../media/image10.png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image" Target="../media/image8.png"/><Relationship Id="rId2" Type="http://schemas.openxmlformats.org/officeDocument/2006/relationships/tags" Target="../tags/tag51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57.xml"/><Relationship Id="rId11" Type="http://schemas.openxmlformats.org/officeDocument/2006/relationships/image" Target="../media/image20.png"/><Relationship Id="rId10" Type="http://schemas.openxmlformats.org/officeDocument/2006/relationships/image" Target="../media/image6.png"/><Relationship Id="rId1" Type="http://schemas.openxmlformats.org/officeDocument/2006/relationships/tags" Target="../tags/tag5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jpeg"/><Relationship Id="rId2" Type="http://schemas.openxmlformats.org/officeDocument/2006/relationships/tags" Target="../tags/tag60.xml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7.xml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5.xml"/><Relationship Id="rId5" Type="http://schemas.openxmlformats.org/officeDocument/2006/relationships/image" Target="../media/image10.png"/><Relationship Id="rId4" Type="http://schemas.openxmlformats.org/officeDocument/2006/relationships/tags" Target="../tags/tag64.xml"/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tags" Target="../tags/tag63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tags" Target="../tags/tag68.xml"/><Relationship Id="rId3" Type="http://schemas.openxmlformats.org/officeDocument/2006/relationships/hyperlink" Target="https://www.bilibili.com/video/BV1XA411j7tn/?spm_id_from=333.999.0.0&amp;vd_source=0b4a9ceadf3a4d70794242732725f734" TargetMode="Externa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openxmlformats.org/officeDocument/2006/relationships/tags" Target="../tags/tag10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image" Target="../media/image11.svg"/><Relationship Id="rId12" Type="http://schemas.openxmlformats.org/officeDocument/2006/relationships/image" Target="../media/image10.png"/><Relationship Id="rId11" Type="http://schemas.openxmlformats.org/officeDocument/2006/relationships/tags" Target="../tags/tag11.xml"/><Relationship Id="rId10" Type="http://schemas.openxmlformats.org/officeDocument/2006/relationships/image" Target="../media/image16.png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.xml"/><Relationship Id="rId4" Type="http://schemas.openxmlformats.org/officeDocument/2006/relationships/image" Target="../media/image15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jpeg"/><Relationship Id="rId2" Type="http://schemas.openxmlformats.org/officeDocument/2006/relationships/tags" Target="../tags/tag17.xml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tags" Target="../tags/tag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tags" Target="../tags/tag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346075" y="551180"/>
            <a:ext cx="858520" cy="2436495"/>
          </a:xfr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</a:pPr>
            <a:r>
              <a:rPr lang="zh-CN" altLang="en-US" sz="4000">
                <a:solidFill>
                  <a:srgbClr val="557B8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背景描述</a:t>
            </a:r>
            <a:endParaRPr lang="zh-CN" altLang="en-US" sz="4000">
              <a:solidFill>
                <a:srgbClr val="557B8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</a:pPr>
            <a:endParaRPr lang="zh-CN" altLang="en-US" sz="4000">
              <a:solidFill>
                <a:srgbClr val="557B8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306830" y="482600"/>
            <a:ext cx="752475" cy="3169285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50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  <a:gs pos="0">
                <a:srgbClr val="000000">
                  <a:lumMod val="98000"/>
                  <a:lumOff val="2000"/>
                </a:srgbClr>
              </a:gs>
              <a:gs pos="50000">
                <a:srgbClr val="000000"/>
              </a:gs>
              <a:gs pos="100000">
                <a:srgbClr val="000000">
                  <a:lumMod val="99000"/>
                </a:srgb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名画失窃了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圆角矩形 21"/>
          <p:cNvSpPr/>
          <p:nvPr>
            <p:custDataLst>
              <p:tags r:id="rId3"/>
            </p:custDataLst>
          </p:nvPr>
        </p:nvSpPr>
        <p:spPr>
          <a:xfrm>
            <a:off x="1524000" y="4919345"/>
            <a:ext cx="9919970" cy="1727835"/>
          </a:xfrm>
          <a:prstGeom prst="round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504190" y="3994785"/>
            <a:ext cx="11216640" cy="26523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altLang="zh-CN" sz="3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      </a:t>
            </a:r>
            <a:r>
              <a:rPr lang="zh-CN" alt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近日，某市的名画博物馆开办了一系列的中国古代绘画珍品展览活动，许多人慕名前去。</a:t>
            </a:r>
            <a:endParaRPr lang="zh-CN" altLang="en-US" sz="36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 </a:t>
            </a:r>
            <a:r>
              <a:rPr lang="en-US" altLang="zh-CN" sz="3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     </a:t>
            </a:r>
            <a:r>
              <a:rPr lang="zh-CN" alt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但在展览结束的时候，</a:t>
            </a:r>
            <a:r>
              <a:rPr lang="en-US" altLang="zh-CN" sz="3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K</a:t>
            </a:r>
            <a:r>
              <a:rPr lang="zh-CN" alt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馆长却发现，名画《清明上河图》不见了！</a:t>
            </a:r>
            <a:endParaRPr lang="zh-CN" altLang="en-US" sz="36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</p:txBody>
      </p:sp>
      <p:pic>
        <p:nvPicPr>
          <p:cNvPr id="2" name="图片 1" descr="看画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14479"/>
          <a:stretch>
            <a:fillRect/>
          </a:stretch>
        </p:blipFill>
        <p:spPr>
          <a:xfrm>
            <a:off x="3041015" y="594360"/>
            <a:ext cx="3670935" cy="31394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 descr="看画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8045" y="556260"/>
            <a:ext cx="3669665" cy="32092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7578725" y="114300"/>
            <a:ext cx="446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本课件创意来源：小红书博主</a:t>
            </a:r>
            <a:r>
              <a:rPr lang="en-US" altLang="zh-CN"/>
              <a:t>  </a:t>
            </a:r>
            <a:r>
              <a:rPr lang="zh-CN" altLang="en-US"/>
              <a:t>一只柚子呀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81280" y="73660"/>
            <a:ext cx="858520" cy="3646805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</a:pPr>
            <a:r>
              <a:rPr lang="zh-CN" altLang="en-US" sz="4000">
                <a:solidFill>
                  <a:srgbClr val="557B8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第一轮搜证</a:t>
            </a:r>
            <a:endParaRPr lang="zh-CN" altLang="en-US" sz="4000">
              <a:solidFill>
                <a:srgbClr val="557B8A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66370" y="3112770"/>
            <a:ext cx="752475" cy="3169285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50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  <a:gs pos="0">
                <a:srgbClr val="000000">
                  <a:lumMod val="98000"/>
                  <a:lumOff val="2000"/>
                </a:srgbClr>
              </a:gs>
              <a:gs pos="50000">
                <a:srgbClr val="000000"/>
              </a:gs>
              <a:gs pos="100000">
                <a:srgbClr val="000000">
                  <a:lumMod val="99000"/>
                </a:srgb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谁在说谎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en-US" altLang="zh-CN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303b333635363832373bc5aecabf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6690" y="2412365"/>
            <a:ext cx="1016635" cy="101663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2920998" y="1551305"/>
            <a:ext cx="7995331" cy="3117215"/>
            <a:chOff x="5873" y="2317"/>
            <a:chExt cx="12423" cy="4909"/>
          </a:xfrm>
        </p:grpSpPr>
        <p:pic>
          <p:nvPicPr>
            <p:cNvPr id="4" name="图片 3" descr="1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3" y="2317"/>
              <a:ext cx="12423" cy="490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6130" y="2800"/>
              <a:ext cx="12166" cy="354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altLang="en-US" sz="3600" spc="300">
                  <a:solidFill>
                    <a:schemeClr val="tx1"/>
                  </a:solidFill>
                  <a:uFillTx/>
                  <a:sym typeface="+mn-ea"/>
                </a:rPr>
                <a:t>我根本不可能拿画，因为我不喜欢《清明上河图》。我喜欢的画只在故宫名画记这个网站里出现过。</a:t>
              </a:r>
              <a:endParaRPr lang="zh-CN" altLang="en-US" sz="3600" b="1" spc="300">
                <a:solidFill>
                  <a:schemeClr val="tx1"/>
                </a:solidFill>
                <a:highlight>
                  <a:srgbClr val="FFFF00"/>
                </a:highlight>
                <a:uFillTx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81280" y="73660"/>
            <a:ext cx="858520" cy="3646805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</a:pPr>
            <a:r>
              <a:rPr lang="zh-CN" altLang="en-US" sz="4000">
                <a:solidFill>
                  <a:srgbClr val="557B8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第一轮搜证</a:t>
            </a:r>
            <a:endParaRPr lang="zh-CN" altLang="en-US" sz="4000">
              <a:solidFill>
                <a:srgbClr val="557B8A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66370" y="3112770"/>
            <a:ext cx="752475" cy="3169285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50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  <a:gs pos="0">
                <a:srgbClr val="000000">
                  <a:lumMod val="98000"/>
                  <a:lumOff val="2000"/>
                </a:srgbClr>
              </a:gs>
              <a:gs pos="50000">
                <a:srgbClr val="000000"/>
              </a:gs>
              <a:gs pos="100000">
                <a:srgbClr val="000000">
                  <a:lumMod val="99000"/>
                </a:srgb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谁在说谎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en-US" altLang="zh-CN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图片 7" descr="32313533373638373b32313533373637313bb3c4c9c0c1ecb4f8c4d0cab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015" y="2170430"/>
            <a:ext cx="972185" cy="972185"/>
          </a:xfrm>
          <a:prstGeom prst="rect">
            <a:avLst/>
          </a:prstGeom>
        </p:spPr>
      </p:pic>
      <p:pic>
        <p:nvPicPr>
          <p:cNvPr id="9" name="图片 8" descr="303b343132373539383bc8cbcee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015" y="3464560"/>
            <a:ext cx="967105" cy="967105"/>
          </a:xfrm>
          <a:prstGeom prst="rect">
            <a:avLst/>
          </a:prstGeom>
        </p:spPr>
      </p:pic>
      <p:sp>
        <p:nvSpPr>
          <p:cNvPr id="15" name="流程图: 可选过程 14"/>
          <p:cNvSpPr/>
          <p:nvPr/>
        </p:nvSpPr>
        <p:spPr>
          <a:xfrm>
            <a:off x="3449320" y="3563620"/>
            <a:ext cx="7181215" cy="769620"/>
          </a:xfrm>
          <a:prstGeom prst="flowChartAlternateProces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30000"/>
              </a:lnSpc>
            </a:pPr>
            <a:r>
              <a:rPr lang="zh-CN" altLang="en-US" sz="2000"/>
              <a:t>《清明上河图》是很不错，但是</a:t>
            </a:r>
            <a:r>
              <a:rPr lang="zh-CN" altLang="en-US" sz="2000">
                <a:solidFill>
                  <a:schemeClr val="bg1"/>
                </a:solidFill>
                <a:highlight>
                  <a:srgbClr val="000000">
                    <a:alpha val="0"/>
                  </a:srgbClr>
                </a:highlight>
              </a:rPr>
              <a:t>对于宋代的画家我更喜欢范宽</a:t>
            </a:r>
            <a:r>
              <a:rPr lang="zh-CN" altLang="en-US" sz="2000">
                <a:solidFill>
                  <a:schemeClr val="bg1"/>
                </a:solidFill>
              </a:rPr>
              <a:t>。</a:t>
            </a:r>
            <a:endParaRPr lang="zh-CN" altLang="en-US" sz="2000">
              <a:solidFill>
                <a:schemeClr val="bg1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449320" y="2231390"/>
            <a:ext cx="7278370" cy="881380"/>
            <a:chOff x="6119" y="4080"/>
            <a:chExt cx="11462" cy="1388"/>
          </a:xfrm>
        </p:grpSpPr>
        <p:pic>
          <p:nvPicPr>
            <p:cNvPr id="6" name="图片 5" descr="2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9" y="4080"/>
              <a:ext cx="11309" cy="138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6262" y="4175"/>
              <a:ext cx="11319" cy="10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altLang="en-US" sz="2800">
                  <a:sym typeface="+mn-ea"/>
                </a:rPr>
                <a:t>我喜欢的画其实是王希孟的《五牛图卷》。</a:t>
              </a:r>
              <a:endParaRPr lang="zh-CN" altLang="en-US" sz="2800">
                <a:sym typeface="+mn-ea"/>
              </a:endParaRPr>
            </a:p>
          </p:txBody>
        </p:sp>
      </p:grpSp>
      <p:pic>
        <p:nvPicPr>
          <p:cNvPr id="14" name="图片 13" descr="3b333635393330383bc4d0d0d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98675" y="4813300"/>
            <a:ext cx="1123315" cy="112331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449320" y="4954270"/>
            <a:ext cx="7278370" cy="1128395"/>
            <a:chOff x="6119" y="4063"/>
            <a:chExt cx="11462" cy="1405"/>
          </a:xfrm>
        </p:grpSpPr>
        <p:pic>
          <p:nvPicPr>
            <p:cNvPr id="20" name="图片 19" descr="23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119" y="4080"/>
              <a:ext cx="11309" cy="1388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>
              <p:custDataLst>
                <p:tags r:id="rId8"/>
              </p:custDataLst>
            </p:nvPr>
          </p:nvSpPr>
          <p:spPr>
            <a:xfrm>
              <a:off x="6262" y="4063"/>
              <a:ext cx="11319" cy="140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l">
                <a:lnSpc>
                  <a:spcPct val="130000"/>
                </a:lnSpc>
              </a:pPr>
              <a:r>
                <a:rPr lang="zh-CN" altLang="en-US" sz="2300">
                  <a:sym typeface="+mn-ea"/>
                </a:rPr>
                <a:t>如果是我偷画的，我更愿意将</a:t>
              </a:r>
              <a:r>
                <a:rPr lang="zh-CN" altLang="en-US" sz="2300">
                  <a:highlight>
                    <a:srgbClr val="000000">
                      <a:alpha val="0"/>
                    </a:srgbClr>
                  </a:highlight>
                  <a:sym typeface="+mn-ea"/>
                </a:rPr>
                <a:t>黄公望的《洛神赋图卷》</a:t>
              </a:r>
              <a:r>
                <a:rPr lang="zh-CN" altLang="en-US" sz="2300">
                  <a:sym typeface="+mn-ea"/>
                </a:rPr>
                <a:t>摆在家里慢慢欣赏。</a:t>
              </a:r>
              <a:endParaRPr lang="zh-CN" altLang="en-US" sz="2300">
                <a:sym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1532890" y="522605"/>
            <a:ext cx="10037445" cy="10058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zh-CN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按照刚才的思路，这三个人的证词可能哪里是错误的？</a:t>
            </a:r>
            <a:endParaRPr lang="zh-CN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81280" y="73660"/>
            <a:ext cx="858520" cy="3646805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</a:pPr>
            <a:r>
              <a:rPr lang="zh-CN" altLang="en-US" sz="4000">
                <a:solidFill>
                  <a:srgbClr val="557B8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第一轮搜证</a:t>
            </a:r>
            <a:endParaRPr lang="zh-CN" altLang="en-US" sz="4000">
              <a:solidFill>
                <a:srgbClr val="557B8A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66370" y="3112770"/>
            <a:ext cx="752475" cy="3169285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50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  <a:gs pos="0">
                <a:srgbClr val="000000">
                  <a:lumMod val="98000"/>
                  <a:lumOff val="2000"/>
                </a:srgbClr>
              </a:gs>
              <a:gs pos="50000">
                <a:srgbClr val="000000"/>
              </a:gs>
              <a:gs pos="100000">
                <a:srgbClr val="000000">
                  <a:lumMod val="99000"/>
                </a:srgb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谁在说谎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en-US" altLang="zh-CN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图片 7" descr="32313533373638373b32313533373637313bb3c4c9c0c1ecb4f8c4d0cab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015" y="2170430"/>
            <a:ext cx="972185" cy="972185"/>
          </a:xfrm>
          <a:prstGeom prst="rect">
            <a:avLst/>
          </a:prstGeom>
        </p:spPr>
      </p:pic>
      <p:pic>
        <p:nvPicPr>
          <p:cNvPr id="9" name="图片 8" descr="303b343132373539383bc8cbcee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015" y="3464560"/>
            <a:ext cx="967105" cy="967105"/>
          </a:xfrm>
          <a:prstGeom prst="rect">
            <a:avLst/>
          </a:prstGeom>
        </p:spPr>
      </p:pic>
      <p:sp>
        <p:nvSpPr>
          <p:cNvPr id="15" name="流程图: 可选过程 14"/>
          <p:cNvSpPr/>
          <p:nvPr/>
        </p:nvSpPr>
        <p:spPr>
          <a:xfrm>
            <a:off x="3449320" y="3563620"/>
            <a:ext cx="7181215" cy="769620"/>
          </a:xfrm>
          <a:prstGeom prst="flowChartAlternateProces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30000"/>
              </a:lnSpc>
            </a:pPr>
            <a:r>
              <a:rPr lang="zh-CN" altLang="en-US" sz="2000"/>
              <a:t>《清明上河图》是很不错，但是</a:t>
            </a:r>
            <a:r>
              <a:rPr lang="zh-CN" altLang="en-US" sz="2000">
                <a:solidFill>
                  <a:schemeClr val="bg1"/>
                </a:solidFill>
                <a:highlight>
                  <a:srgbClr val="000000">
                    <a:alpha val="0"/>
                  </a:srgbClr>
                </a:highlight>
              </a:rPr>
              <a:t>对于</a:t>
            </a:r>
            <a:r>
              <a:rPr lang="zh-CN" altLang="en-US" sz="2000">
                <a:solidFill>
                  <a:schemeClr val="tx1"/>
                </a:solidFill>
                <a:highlight>
                  <a:srgbClr val="FFFF00"/>
                </a:highlight>
              </a:rPr>
              <a:t>宋代</a:t>
            </a:r>
            <a:r>
              <a:rPr lang="zh-CN" altLang="en-US" sz="2000">
                <a:solidFill>
                  <a:schemeClr val="bg1"/>
                </a:solidFill>
                <a:highlight>
                  <a:srgbClr val="000000">
                    <a:alpha val="0"/>
                  </a:srgbClr>
                </a:highlight>
              </a:rPr>
              <a:t>的画家我更喜欢</a:t>
            </a:r>
            <a:r>
              <a:rPr lang="zh-CN" altLang="en-US" sz="2000">
                <a:solidFill>
                  <a:schemeClr val="tx1"/>
                </a:solidFill>
                <a:highlight>
                  <a:srgbClr val="FFFF00"/>
                </a:highlight>
              </a:rPr>
              <a:t>范宽</a:t>
            </a:r>
            <a:r>
              <a:rPr lang="zh-CN" altLang="en-US" sz="2000">
                <a:solidFill>
                  <a:schemeClr val="bg1"/>
                </a:solidFill>
              </a:rPr>
              <a:t>。</a:t>
            </a:r>
            <a:endParaRPr lang="zh-CN" altLang="en-US" sz="2000">
              <a:solidFill>
                <a:schemeClr val="bg1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449320" y="2231390"/>
            <a:ext cx="7278370" cy="881380"/>
            <a:chOff x="6119" y="4080"/>
            <a:chExt cx="11462" cy="1388"/>
          </a:xfrm>
        </p:grpSpPr>
        <p:pic>
          <p:nvPicPr>
            <p:cNvPr id="6" name="图片 5" descr="2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9" y="4080"/>
              <a:ext cx="11309" cy="138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6262" y="4175"/>
              <a:ext cx="11319" cy="10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altLang="en-US" sz="2800">
                  <a:sym typeface="+mn-ea"/>
                </a:rPr>
                <a:t>我喜欢的画其实是</a:t>
              </a:r>
              <a:r>
                <a:rPr lang="zh-CN" altLang="en-US" sz="2800">
                  <a:highlight>
                    <a:srgbClr val="FFFF00"/>
                  </a:highlight>
                  <a:sym typeface="+mn-ea"/>
                </a:rPr>
                <a:t>王希孟</a:t>
              </a:r>
              <a:r>
                <a:rPr lang="zh-CN" altLang="en-US" sz="2800">
                  <a:sym typeface="+mn-ea"/>
                </a:rPr>
                <a:t>的《</a:t>
              </a:r>
              <a:r>
                <a:rPr lang="zh-CN" altLang="en-US" sz="2800">
                  <a:highlight>
                    <a:srgbClr val="FFFF00"/>
                  </a:highlight>
                  <a:sym typeface="+mn-ea"/>
                </a:rPr>
                <a:t>五牛图卷</a:t>
              </a:r>
              <a:r>
                <a:rPr lang="zh-CN" altLang="en-US" sz="2800">
                  <a:sym typeface="+mn-ea"/>
                </a:rPr>
                <a:t>》。</a:t>
              </a:r>
              <a:endParaRPr lang="zh-CN" altLang="en-US" sz="2800">
                <a:sym typeface="+mn-ea"/>
              </a:endParaRPr>
            </a:p>
          </p:txBody>
        </p:sp>
      </p:grpSp>
      <p:pic>
        <p:nvPicPr>
          <p:cNvPr id="14" name="图片 13" descr="3b333635393330383bc4d0d0d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98675" y="4813300"/>
            <a:ext cx="1123315" cy="112331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449320" y="4954270"/>
            <a:ext cx="7278370" cy="1128395"/>
            <a:chOff x="6119" y="4063"/>
            <a:chExt cx="11462" cy="1405"/>
          </a:xfrm>
        </p:grpSpPr>
        <p:pic>
          <p:nvPicPr>
            <p:cNvPr id="20" name="图片 19" descr="23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119" y="4080"/>
              <a:ext cx="11309" cy="1388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>
              <p:custDataLst>
                <p:tags r:id="rId8"/>
              </p:custDataLst>
            </p:nvPr>
          </p:nvSpPr>
          <p:spPr>
            <a:xfrm>
              <a:off x="6262" y="4063"/>
              <a:ext cx="11319" cy="140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l">
                <a:lnSpc>
                  <a:spcPct val="130000"/>
                </a:lnSpc>
              </a:pPr>
              <a:r>
                <a:rPr lang="zh-CN" altLang="en-US" sz="2300">
                  <a:sym typeface="+mn-ea"/>
                </a:rPr>
                <a:t>如果是我偷画的，我更愿意将</a:t>
              </a:r>
              <a:r>
                <a:rPr lang="zh-CN" altLang="en-US" sz="2300">
                  <a:highlight>
                    <a:srgbClr val="FFFF00"/>
                  </a:highlight>
                  <a:sym typeface="+mn-ea"/>
                </a:rPr>
                <a:t>黄公望</a:t>
              </a:r>
              <a:r>
                <a:rPr lang="zh-CN" altLang="en-US" sz="2300">
                  <a:highlight>
                    <a:srgbClr val="000000">
                      <a:alpha val="0"/>
                    </a:srgbClr>
                  </a:highlight>
                  <a:sym typeface="+mn-ea"/>
                </a:rPr>
                <a:t>的《</a:t>
              </a:r>
              <a:r>
                <a:rPr lang="zh-CN" altLang="en-US" sz="2300">
                  <a:highlight>
                    <a:srgbClr val="FFFF00"/>
                  </a:highlight>
                  <a:sym typeface="+mn-ea"/>
                </a:rPr>
                <a:t>洛神赋图卷</a:t>
              </a:r>
              <a:r>
                <a:rPr lang="zh-CN" altLang="en-US" sz="2300">
                  <a:highlight>
                    <a:srgbClr val="000000">
                      <a:alpha val="0"/>
                    </a:srgbClr>
                  </a:highlight>
                  <a:sym typeface="+mn-ea"/>
                </a:rPr>
                <a:t>》</a:t>
              </a:r>
              <a:r>
                <a:rPr lang="zh-CN" altLang="en-US" sz="2300">
                  <a:sym typeface="+mn-ea"/>
                </a:rPr>
                <a:t>摆在家里慢慢欣赏。</a:t>
              </a:r>
              <a:endParaRPr lang="zh-CN" altLang="en-US" sz="2300">
                <a:sym typeface="+mn-ea"/>
              </a:endParaRPr>
            </a:p>
          </p:txBody>
        </p:sp>
      </p:grpSp>
      <p:sp>
        <p:nvSpPr>
          <p:cNvPr id="4" name="标题 1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1532890" y="522605"/>
            <a:ext cx="10037445" cy="10058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zh-CN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按照刚才的思路，这三个人的证词可能哪里是错误的？</a:t>
            </a:r>
            <a:endParaRPr lang="zh-CN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949325" y="840740"/>
            <a:ext cx="858520" cy="3646805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</a:pPr>
            <a:r>
              <a:rPr lang="zh-CN" altLang="en-US" sz="4000">
                <a:solidFill>
                  <a:srgbClr val="557B8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第一轮</a:t>
            </a:r>
            <a:endParaRPr lang="zh-CN" altLang="en-US" sz="4000">
              <a:solidFill>
                <a:srgbClr val="557B8A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标题 1"/>
          <p:cNvSpPr>
            <a:spLocks noGrp="1"/>
          </p:cNvSpPr>
          <p:nvPr/>
        </p:nvSpPr>
        <p:spPr>
          <a:xfrm>
            <a:off x="949325" y="4349115"/>
            <a:ext cx="10443845" cy="13589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altLang="zh-CN" sz="3600">
                <a:solidFill>
                  <a:srgbClr val="00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sz="3600">
                <a:solidFill>
                  <a:srgbClr val="00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经搜证，我们初步确认了撒谎的人是</a:t>
            </a:r>
            <a:r>
              <a:rPr lang="zh-CN" altLang="en-US" sz="360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小蓝、小红、小绿</a:t>
            </a:r>
            <a:r>
              <a:rPr lang="zh-CN" altLang="en-US" sz="3600">
                <a:solidFill>
                  <a:srgbClr val="00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，他们中可能有人偷走了画。</a:t>
            </a:r>
            <a:endParaRPr lang="zh-CN" altLang="en-US" sz="3600">
              <a:solidFill>
                <a:srgbClr val="000000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896745" y="1021715"/>
            <a:ext cx="752475" cy="1322070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50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  <a:gs pos="0">
                <a:srgbClr val="000000">
                  <a:lumMod val="98000"/>
                  <a:lumOff val="2000"/>
                </a:srgbClr>
              </a:gs>
              <a:gs pos="50000">
                <a:srgbClr val="000000"/>
              </a:gs>
              <a:gs pos="100000">
                <a:srgbClr val="000000">
                  <a:lumMod val="99000"/>
                </a:srgb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投票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303b343132373539383bc8cbcee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256780" y="958215"/>
            <a:ext cx="1365250" cy="1365250"/>
          </a:xfrm>
          <a:prstGeom prst="rect">
            <a:avLst/>
          </a:prstGeom>
        </p:spPr>
      </p:pic>
      <p:pic>
        <p:nvPicPr>
          <p:cNvPr id="11" name="图片 10" descr="32313533373638373b32313533373637313bb3c4c9c0c1ecb4f8c4d0cab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38115" y="958215"/>
            <a:ext cx="1385570" cy="138557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3267075" y="2661285"/>
            <a:ext cx="16897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00B0F0"/>
                </a:solidFill>
              </a:rPr>
              <a:t>小蓝</a:t>
            </a:r>
            <a:endParaRPr lang="zh-CN" altLang="en-US" sz="4000">
              <a:solidFill>
                <a:srgbClr val="00B0F0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5085715" y="2661285"/>
            <a:ext cx="16897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FF0000"/>
                </a:solidFill>
              </a:rPr>
              <a:t>小红</a:t>
            </a:r>
            <a:endParaRPr lang="zh-CN" altLang="en-US" sz="400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7094855" y="2661285"/>
            <a:ext cx="16897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chemeClr val="tx1"/>
                </a:solidFill>
              </a:rPr>
              <a:t>小黑</a:t>
            </a:r>
            <a:endParaRPr lang="zh-CN" altLang="en-US" sz="4000">
              <a:solidFill>
                <a:schemeClr val="tx1"/>
              </a:solidFill>
            </a:endParaRPr>
          </a:p>
        </p:txBody>
      </p:sp>
      <p:pic>
        <p:nvPicPr>
          <p:cNvPr id="20" name="图片 19" descr="3b333635393330383bc4d0d0d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075420" y="975043"/>
            <a:ext cx="1368425" cy="136842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11"/>
            </p:custDataLst>
          </p:nvPr>
        </p:nvSpPr>
        <p:spPr>
          <a:xfrm>
            <a:off x="8914765" y="2661285"/>
            <a:ext cx="16897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chemeClr val="accent6">
                    <a:lumMod val="75000"/>
                  </a:schemeClr>
                </a:solidFill>
              </a:rPr>
              <a:t>小绿</a:t>
            </a:r>
            <a:endParaRPr lang="zh-CN" altLang="en-US" sz="400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图片 8" descr="303b333635363832373bc5aecabf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357880" y="957263"/>
            <a:ext cx="1386205" cy="1386205"/>
          </a:xfrm>
          <a:prstGeom prst="rect">
            <a:avLst/>
          </a:prstGeom>
        </p:spPr>
      </p:pic>
      <p:pic>
        <p:nvPicPr>
          <p:cNvPr id="14" name="图片 13" descr="303b32303134303432393bcecabac5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42410" y="1579245"/>
            <a:ext cx="914400" cy="914400"/>
          </a:xfrm>
          <a:prstGeom prst="rect">
            <a:avLst/>
          </a:prstGeom>
        </p:spPr>
      </p:pic>
      <p:pic>
        <p:nvPicPr>
          <p:cNvPr id="15" name="图片 14" descr="303b32303134303432393bcecabac5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39460" y="1579245"/>
            <a:ext cx="914400" cy="914400"/>
          </a:xfrm>
          <a:prstGeom prst="rect">
            <a:avLst/>
          </a:prstGeom>
        </p:spPr>
      </p:pic>
      <p:pic>
        <p:nvPicPr>
          <p:cNvPr id="22" name="图片 21" descr="303b32303134303432393bcecabac5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90100" y="1579245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430530" y="283210"/>
            <a:ext cx="858520" cy="3646805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</a:pPr>
            <a:r>
              <a:rPr lang="zh-CN" altLang="en-US" sz="4000">
                <a:solidFill>
                  <a:srgbClr val="557B8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第二轮搜证</a:t>
            </a:r>
            <a:endParaRPr lang="zh-CN" altLang="en-US" sz="4000">
              <a:solidFill>
                <a:srgbClr val="557B8A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515620" y="3322320"/>
            <a:ext cx="752475" cy="3169285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50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  <a:gs pos="0">
                <a:srgbClr val="000000">
                  <a:lumMod val="98000"/>
                  <a:lumOff val="2000"/>
                </a:srgbClr>
              </a:gs>
              <a:gs pos="50000">
                <a:srgbClr val="000000"/>
              </a:gs>
              <a:gs pos="100000">
                <a:srgbClr val="000000">
                  <a:lumMod val="99000"/>
                </a:srgb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谁在说谎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en-US" altLang="zh-CN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303b333635363832373bc5aecab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510" y="175895"/>
            <a:ext cx="1016635" cy="1016635"/>
          </a:xfrm>
          <a:prstGeom prst="rect">
            <a:avLst/>
          </a:prstGeom>
        </p:spPr>
      </p:pic>
      <p:pic>
        <p:nvPicPr>
          <p:cNvPr id="8" name="图片 7" descr="32313533373638373b32313533373637313bb3c4c9c0c1ecb4f8c4d0cab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510" y="1389380"/>
            <a:ext cx="972185" cy="97218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345815" y="237490"/>
            <a:ext cx="7181188" cy="955040"/>
            <a:chOff x="6095" y="497"/>
            <a:chExt cx="11158" cy="1504"/>
          </a:xfrm>
        </p:grpSpPr>
        <p:pic>
          <p:nvPicPr>
            <p:cNvPr id="4" name="图片 3" descr="1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5" y="497"/>
              <a:ext cx="11109" cy="150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6246" y="497"/>
              <a:ext cx="11007" cy="140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altLang="en-US" sz="2000">
                  <a:sym typeface="+mn-ea"/>
                </a:rPr>
                <a:t>侦探，当时场馆里播放的背景</a:t>
              </a:r>
              <a:r>
                <a:rPr lang="zh-CN" altLang="en-US" sz="2000">
                  <a:solidFill>
                    <a:schemeClr val="tx1"/>
                  </a:solidFill>
                  <a:sym typeface="+mn-ea"/>
                </a:rPr>
                <a:t>音乐</a:t>
              </a:r>
              <a:r>
                <a:rPr lang="zh-CN" altLang="en-US" sz="2000">
                  <a:sym typeface="+mn-ea"/>
                </a:rPr>
                <a:t>很好听，我回去了还一直循环播放来着！我放给你听！</a:t>
              </a:r>
              <a:endParaRPr lang="zh-CN" altLang="en-US" sz="2000" b="1">
                <a:highlight>
                  <a:srgbClr val="FFFF00"/>
                </a:highlight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345815" y="1450340"/>
            <a:ext cx="7411720" cy="881380"/>
            <a:chOff x="6119" y="4080"/>
            <a:chExt cx="11672" cy="1388"/>
          </a:xfrm>
        </p:grpSpPr>
        <p:pic>
          <p:nvPicPr>
            <p:cNvPr id="6" name="图片 5" descr="2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9" y="4080"/>
              <a:ext cx="11309" cy="138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6472" y="4387"/>
              <a:ext cx="11319" cy="774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sz="2000">
                  <a:sym typeface="+mn-ea"/>
                </a:rPr>
                <a:t>巧了，我也是，不过我听的是</a:t>
              </a:r>
              <a:r>
                <a:rPr lang="zh-CN" sz="2000">
                  <a:sym typeface="+mn-ea"/>
                </a:rPr>
                <a:t>这首曲子！</a:t>
              </a:r>
              <a:endParaRPr lang="zh-CN" sz="2000">
                <a:sym typeface="+mn-ea"/>
              </a:endParaRPr>
            </a:p>
          </p:txBody>
        </p:sp>
      </p:grpSp>
      <p:pic>
        <p:nvPicPr>
          <p:cNvPr id="14" name="图片 13" descr="3b333635393330383bc4d0d0d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95170" y="2512060"/>
            <a:ext cx="1123315" cy="112331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345815" y="2679065"/>
            <a:ext cx="7284720" cy="891540"/>
            <a:chOff x="6119" y="4064"/>
            <a:chExt cx="11472" cy="1404"/>
          </a:xfrm>
        </p:grpSpPr>
        <p:pic>
          <p:nvPicPr>
            <p:cNvPr id="18" name="图片 17" descr="23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119" y="4080"/>
              <a:ext cx="11309" cy="1388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>
              <p:custDataLst>
                <p:tags r:id="rId9"/>
              </p:custDataLst>
            </p:nvPr>
          </p:nvSpPr>
          <p:spPr>
            <a:xfrm>
              <a:off x="6272" y="4064"/>
              <a:ext cx="11319" cy="140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sz="2000">
                  <a:sym typeface="+mn-ea"/>
                </a:rPr>
                <a:t>我记得场馆里放的</a:t>
              </a:r>
              <a:r>
                <a:rPr lang="zh-CN" sz="2000">
                  <a:sym typeface="+mn-ea"/>
                </a:rPr>
                <a:t>这段音乐非常符合场馆的意境，还和同伴聊到的，都说这位馆长可真会选音乐！</a:t>
              </a:r>
              <a:endParaRPr lang="zh-CN" altLang="en-US" sz="2000"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446020" y="3488690"/>
            <a:ext cx="7262495" cy="3288665"/>
            <a:chOff x="3445" y="5549"/>
            <a:chExt cx="11437" cy="5179"/>
          </a:xfrm>
        </p:grpSpPr>
        <p:pic>
          <p:nvPicPr>
            <p:cNvPr id="9" name="图片 8" descr="51e3cc9393f4a47f6d86cbf75fcd98e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45" y="5549"/>
              <a:ext cx="3292" cy="4512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6467" y="5789"/>
              <a:ext cx="8415" cy="4939"/>
              <a:chOff x="6467" y="5789"/>
              <a:chExt cx="8415" cy="4939"/>
            </a:xfrm>
          </p:grpSpPr>
          <p:pic>
            <p:nvPicPr>
              <p:cNvPr id="10" name="图片 9" descr="3b31393936313836363bb6d4bbb0bff2c6f8c5dd"/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 flipH="1">
                <a:off x="6467" y="5789"/>
                <a:ext cx="8415" cy="4776"/>
              </a:xfrm>
              <a:prstGeom prst="rect">
                <a:avLst/>
              </a:prstGeom>
            </p:spPr>
          </p:pic>
          <p:sp>
            <p:nvSpPr>
              <p:cNvPr id="15" name="文本框 14"/>
              <p:cNvSpPr txBox="1"/>
              <p:nvPr/>
            </p:nvSpPr>
            <p:spPr>
              <a:xfrm>
                <a:off x="7799" y="6050"/>
                <a:ext cx="6231" cy="4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b="1"/>
                  <a:t>当天场馆里播放的音乐有：</a:t>
                </a:r>
                <a:endParaRPr lang="zh-CN" altLang="en-US" b="1"/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b="1">
                    <a:solidFill>
                      <a:srgbClr val="FF0000"/>
                    </a:solidFill>
                  </a:rPr>
                  <a:t>《春江花月夜》</a:t>
                </a:r>
                <a:endParaRPr lang="zh-CN" altLang="en-US" b="1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b="1">
                    <a:solidFill>
                      <a:srgbClr val="FF0000"/>
                    </a:solidFill>
                  </a:rPr>
                  <a:t>《琵琶语》</a:t>
                </a:r>
                <a:endParaRPr lang="zh-CN" altLang="en-US" b="1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b="1">
                    <a:solidFill>
                      <a:srgbClr val="FF0000"/>
                    </a:solidFill>
                  </a:rPr>
                  <a:t>《高山流水》</a:t>
                </a:r>
                <a:endParaRPr lang="zh-CN" altLang="en-US" b="1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b="1">
                    <a:solidFill>
                      <a:srgbClr val="FF0000"/>
                    </a:solidFill>
                  </a:rPr>
                  <a:t>《渔舟唱晚》</a:t>
                </a:r>
                <a:endParaRPr lang="zh-CN" altLang="en-US" b="1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b="1">
                    <a:solidFill>
                      <a:srgbClr val="FF0000"/>
                    </a:solidFill>
                  </a:rPr>
                  <a:t>《汉宫秋月》</a:t>
                </a:r>
                <a:endParaRPr lang="zh-CN" altLang="en-US" b="1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b="1">
                    <a:solidFill>
                      <a:srgbClr val="FF0000"/>
                    </a:solidFill>
                  </a:rPr>
                  <a:t>《蕉窗夜雨》</a:t>
                </a:r>
                <a:endParaRPr lang="en-US" altLang="zh-CN" b="1">
                  <a:solidFill>
                    <a:srgbClr val="FF0000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endParaRPr lang="en-US" altLang="zh-CN" b="1">
                  <a:solidFill>
                    <a:srgbClr val="FF0000"/>
                  </a:solidFill>
                </a:endParaRPr>
              </a:p>
              <a:p>
                <a:endParaRPr lang="zh-CN" altLang="en-US" b="1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17" name="Elecrystal Sound Team - Elecrystal - 江南百景图组曲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19240" y="692785"/>
            <a:ext cx="602615" cy="499745"/>
          </a:xfrm>
          <a:prstGeom prst="rect">
            <a:avLst/>
          </a:prstGeom>
        </p:spPr>
      </p:pic>
      <p:pic>
        <p:nvPicPr>
          <p:cNvPr id="22" name="中国中央交响乐团 - 春江花月夜">
            <a:hlinkClick r:id="" action="ppaction://media"/>
          </p:cNvPr>
          <p:cNvPicPr/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22590" y="1631315"/>
            <a:ext cx="619125" cy="619125"/>
          </a:xfrm>
          <a:prstGeom prst="rect">
            <a:avLst/>
          </a:prstGeom>
        </p:spPr>
      </p:pic>
      <p:pic>
        <p:nvPicPr>
          <p:cNvPr id="23" name="朱玄 - 出水莲 (古筝曲)">
            <a:hlinkClick r:id="" action="ppaction://media"/>
          </p:cNvPr>
          <p:cNvPicPr/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26705" y="3016250"/>
            <a:ext cx="619125" cy="61912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0600690" y="504190"/>
            <a:ext cx="1428115" cy="5643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 sz="2800" b="1" spc="300">
                <a:solidFill>
                  <a:schemeClr val="tx1"/>
                </a:solidFill>
                <a:uFillTx/>
              </a:rPr>
              <a:t>        </a:t>
            </a:r>
            <a:r>
              <a:rPr lang="zh-CN" altLang="en-US" sz="2800" b="1" spc="300">
                <a:solidFill>
                  <a:schemeClr val="tx1"/>
                </a:solidFill>
                <a:uFillTx/>
              </a:rPr>
              <a:t>各位侦探们，你有什么妙招能得知这三首</a:t>
            </a:r>
            <a:r>
              <a:rPr lang="zh-CN" altLang="en-US" sz="2800" b="1" spc="300">
                <a:solidFill>
                  <a:srgbClr val="FF0000"/>
                </a:solidFill>
                <a:highlight>
                  <a:srgbClr val="FFFF00"/>
                </a:highlight>
                <a:uFillTx/>
              </a:rPr>
              <a:t>音乐</a:t>
            </a:r>
            <a:r>
              <a:rPr lang="zh-CN" altLang="en-US" sz="2800" b="1" spc="300">
                <a:solidFill>
                  <a:schemeClr val="tx1"/>
                </a:solidFill>
                <a:uFillTx/>
              </a:rPr>
              <a:t>的歌名吗？</a:t>
            </a:r>
            <a:endParaRPr lang="zh-CN" altLang="en-US" sz="2800" b="1" spc="300">
              <a:solidFill>
                <a:schemeClr val="tx1"/>
              </a:solidFill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67821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23672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19759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10210" y="621030"/>
            <a:ext cx="60007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466572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在线信息的搜索</a:t>
            </a:r>
            <a:r>
              <a:rPr lang="en-US" altLang="zh-CN" sz="3200" b="1">
                <a:solidFill>
                  <a:srgbClr val="466572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——</a:t>
            </a:r>
            <a:r>
              <a:rPr lang="zh-CN" altLang="en-US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听歌识曲</a:t>
            </a:r>
            <a:endParaRPr lang="zh-CN" altLang="en-US" sz="3200" b="1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8220" y="2127885"/>
            <a:ext cx="87439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/>
              <a:t>        </a:t>
            </a:r>
            <a:r>
              <a:rPr lang="zh-CN" altLang="en-US" sz="2400" b="1">
                <a:solidFill>
                  <a:srgbClr val="FF0000"/>
                </a:solidFill>
              </a:rPr>
              <a:t>听歌识曲</a:t>
            </a:r>
            <a:r>
              <a:rPr lang="zh-CN" altLang="en-US" sz="2400" b="1"/>
              <a:t>功能，可以</a:t>
            </a:r>
            <a:r>
              <a:rPr lang="zh-CN" altLang="en-US" sz="2400" b="1">
                <a:solidFill>
                  <a:srgbClr val="FF0000"/>
                </a:solidFill>
              </a:rPr>
              <a:t>自动识别</a:t>
            </a:r>
            <a:r>
              <a:rPr lang="zh-CN" altLang="en-US" sz="2400" b="1"/>
              <a:t>外界正在播放的音乐。通过使用这个功能，我们可以更快捷地找到自己喜欢的音乐，提高音乐欣赏的效率。</a:t>
            </a:r>
            <a:endParaRPr lang="zh-CN" altLang="en-US" sz="2400" b="1"/>
          </a:p>
        </p:txBody>
      </p:sp>
      <p:pic>
        <p:nvPicPr>
          <p:cNvPr id="4" name="图片 3" descr="60720a2d339e86ca438fca0e4671ab0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A8DAF3">
                  <a:alpha val="100000"/>
                </a:srgbClr>
              </a:clrFrom>
              <a:clrTo>
                <a:srgbClr val="A8DAF3">
                  <a:alpha val="100000"/>
                  <a:alpha val="0"/>
                </a:srgbClr>
              </a:clrTo>
            </a:clrChange>
          </a:blip>
          <a:srcRect r="1567" b="7928"/>
          <a:stretch>
            <a:fillRect/>
          </a:stretch>
        </p:blipFill>
        <p:spPr>
          <a:xfrm flipH="1">
            <a:off x="9131300" y="3687445"/>
            <a:ext cx="3389630" cy="31705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430530" y="283210"/>
            <a:ext cx="858520" cy="3646805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</a:pPr>
            <a:r>
              <a:rPr lang="zh-CN" altLang="en-US" sz="4000">
                <a:solidFill>
                  <a:srgbClr val="557B8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第二轮搜证</a:t>
            </a:r>
            <a:endParaRPr lang="zh-CN" altLang="en-US" sz="4000">
              <a:solidFill>
                <a:srgbClr val="557B8A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515620" y="3322320"/>
            <a:ext cx="752475" cy="3169285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50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  <a:gs pos="0">
                <a:srgbClr val="000000">
                  <a:lumMod val="98000"/>
                  <a:lumOff val="2000"/>
                </a:srgbClr>
              </a:gs>
              <a:gs pos="50000">
                <a:srgbClr val="000000"/>
              </a:gs>
              <a:gs pos="100000">
                <a:srgbClr val="000000">
                  <a:lumMod val="99000"/>
                </a:srgb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谁在说谎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en-US" altLang="zh-CN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303b333635363832373bc5aecab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510" y="175895"/>
            <a:ext cx="1016635" cy="1016635"/>
          </a:xfrm>
          <a:prstGeom prst="rect">
            <a:avLst/>
          </a:prstGeom>
        </p:spPr>
      </p:pic>
      <p:pic>
        <p:nvPicPr>
          <p:cNvPr id="8" name="图片 7" descr="32313533373638373b32313533373637313bb3c4c9c0c1ecb4f8c4d0cab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510" y="1389380"/>
            <a:ext cx="972185" cy="97218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345815" y="237490"/>
            <a:ext cx="7181188" cy="955040"/>
            <a:chOff x="6095" y="497"/>
            <a:chExt cx="11158" cy="1504"/>
          </a:xfrm>
        </p:grpSpPr>
        <p:pic>
          <p:nvPicPr>
            <p:cNvPr id="4" name="图片 3" descr="1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5" y="497"/>
              <a:ext cx="11109" cy="150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6246" y="497"/>
              <a:ext cx="11007" cy="140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altLang="en-US" sz="2000">
                  <a:sym typeface="+mn-ea"/>
                </a:rPr>
                <a:t>侦探，当时场馆里播放的背景</a:t>
              </a:r>
              <a:r>
                <a:rPr lang="zh-CN" altLang="en-US" sz="2000">
                  <a:solidFill>
                    <a:schemeClr val="tx1"/>
                  </a:solidFill>
                  <a:sym typeface="+mn-ea"/>
                </a:rPr>
                <a:t>音乐</a:t>
              </a:r>
              <a:r>
                <a:rPr lang="zh-CN" altLang="en-US" sz="2000">
                  <a:sym typeface="+mn-ea"/>
                </a:rPr>
                <a:t>很好听，我回去了还一直循环播放来着！我放给你听！</a:t>
              </a:r>
              <a:endParaRPr lang="zh-CN" altLang="en-US" sz="2000" b="1">
                <a:highlight>
                  <a:srgbClr val="FFFF00"/>
                </a:highlight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345815" y="1450340"/>
            <a:ext cx="7411720" cy="881380"/>
            <a:chOff x="6119" y="4080"/>
            <a:chExt cx="11672" cy="1388"/>
          </a:xfrm>
        </p:grpSpPr>
        <p:pic>
          <p:nvPicPr>
            <p:cNvPr id="6" name="图片 5" descr="2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9" y="4080"/>
              <a:ext cx="11309" cy="138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6472" y="4387"/>
              <a:ext cx="11319" cy="77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sz="2000">
                  <a:sym typeface="+mn-ea"/>
                </a:rPr>
                <a:t>巧了，我也是，不过我听的是</a:t>
              </a:r>
              <a:r>
                <a:rPr lang="zh-CN" sz="2000">
                  <a:sym typeface="+mn-ea"/>
                </a:rPr>
                <a:t>这首歌！</a:t>
              </a:r>
              <a:endParaRPr lang="zh-CN" sz="2000">
                <a:sym typeface="+mn-ea"/>
              </a:endParaRPr>
            </a:p>
          </p:txBody>
        </p:sp>
      </p:grpSp>
      <p:pic>
        <p:nvPicPr>
          <p:cNvPr id="14" name="图片 13" descr="3b333635393330383bc4d0d0d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95170" y="2512060"/>
            <a:ext cx="1123315" cy="112331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345815" y="2679065"/>
            <a:ext cx="7284720" cy="891540"/>
            <a:chOff x="6119" y="4064"/>
            <a:chExt cx="11472" cy="1404"/>
          </a:xfrm>
        </p:grpSpPr>
        <p:pic>
          <p:nvPicPr>
            <p:cNvPr id="18" name="图片 17" descr="23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119" y="4080"/>
              <a:ext cx="11309" cy="1388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>
              <p:custDataLst>
                <p:tags r:id="rId9"/>
              </p:custDataLst>
            </p:nvPr>
          </p:nvSpPr>
          <p:spPr>
            <a:xfrm>
              <a:off x="6272" y="4064"/>
              <a:ext cx="11319" cy="140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sz="2000">
                  <a:sym typeface="+mn-ea"/>
                </a:rPr>
                <a:t>我记得场馆里放的</a:t>
              </a:r>
              <a:r>
                <a:rPr lang="zh-CN" sz="2000">
                  <a:sym typeface="+mn-ea"/>
                </a:rPr>
                <a:t>这段音乐非常符合场馆的意境，还和同伴聊到的，都说这位馆长可真会选音乐！</a:t>
              </a:r>
              <a:endParaRPr lang="zh-CN" altLang="en-US" sz="2000"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446020" y="3488690"/>
            <a:ext cx="7262495" cy="3288665"/>
            <a:chOff x="3445" y="5549"/>
            <a:chExt cx="11437" cy="5179"/>
          </a:xfrm>
        </p:grpSpPr>
        <p:pic>
          <p:nvPicPr>
            <p:cNvPr id="9" name="图片 8" descr="51e3cc9393f4a47f6d86cbf75fcd98e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45" y="5549"/>
              <a:ext cx="3292" cy="4512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6467" y="5789"/>
              <a:ext cx="8415" cy="4939"/>
              <a:chOff x="6467" y="5789"/>
              <a:chExt cx="8415" cy="4939"/>
            </a:xfrm>
          </p:grpSpPr>
          <p:pic>
            <p:nvPicPr>
              <p:cNvPr id="10" name="图片 9" descr="3b31393936313836363bb6d4bbb0bff2c6f8c5dd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6467" y="5789"/>
                <a:ext cx="8415" cy="4776"/>
              </a:xfrm>
              <a:prstGeom prst="rect">
                <a:avLst/>
              </a:prstGeom>
            </p:spPr>
          </p:pic>
          <p:sp>
            <p:nvSpPr>
              <p:cNvPr id="15" name="文本框 14"/>
              <p:cNvSpPr txBox="1"/>
              <p:nvPr/>
            </p:nvSpPr>
            <p:spPr>
              <a:xfrm>
                <a:off x="7799" y="6050"/>
                <a:ext cx="6231" cy="4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b="1"/>
                  <a:t>当天场馆里播放的音乐有：</a:t>
                </a:r>
                <a:endParaRPr lang="zh-CN" altLang="en-US" b="1"/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b="1">
                    <a:solidFill>
                      <a:srgbClr val="FF0000"/>
                    </a:solidFill>
                  </a:rPr>
                  <a:t>《春江花月夜》</a:t>
                </a:r>
                <a:endParaRPr lang="zh-CN" altLang="en-US" b="1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b="1">
                    <a:solidFill>
                      <a:srgbClr val="FF0000"/>
                    </a:solidFill>
                  </a:rPr>
                  <a:t>《琵琶语》</a:t>
                </a:r>
                <a:endParaRPr lang="en-US" altLang="zh-CN" b="1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b="1">
                    <a:solidFill>
                      <a:srgbClr val="FF0000"/>
                    </a:solidFill>
                  </a:rPr>
                  <a:t>《高山流水》</a:t>
                </a:r>
                <a:endParaRPr lang="zh-CN" altLang="en-US" b="1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b="1">
                    <a:solidFill>
                      <a:srgbClr val="FF0000"/>
                    </a:solidFill>
                  </a:rPr>
                  <a:t>《渔舟唱晚》</a:t>
                </a:r>
                <a:endParaRPr lang="zh-CN" altLang="en-US" b="1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b="1">
                    <a:solidFill>
                      <a:srgbClr val="FF0000"/>
                    </a:solidFill>
                  </a:rPr>
                  <a:t>《汉宫秋月》</a:t>
                </a:r>
                <a:endParaRPr lang="zh-CN" altLang="en-US" b="1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b="1">
                    <a:solidFill>
                      <a:srgbClr val="FF0000"/>
                    </a:solidFill>
                  </a:rPr>
                  <a:t>《蕉窗夜雨》</a:t>
                </a:r>
                <a:endParaRPr lang="en-US" altLang="zh-CN" b="1">
                  <a:solidFill>
                    <a:srgbClr val="FF0000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endParaRPr lang="en-US" altLang="zh-CN" b="1">
                  <a:solidFill>
                    <a:srgbClr val="FF0000"/>
                  </a:solidFill>
                </a:endParaRPr>
              </a:p>
              <a:p>
                <a:endParaRPr lang="zh-CN" altLang="en-US" b="1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17" name="Elecrystal Sound Team - Elecrystal - 江南百景图组曲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19240" y="692785"/>
            <a:ext cx="602615" cy="499745"/>
          </a:xfrm>
          <a:prstGeom prst="rect">
            <a:avLst/>
          </a:prstGeom>
        </p:spPr>
      </p:pic>
      <p:pic>
        <p:nvPicPr>
          <p:cNvPr id="22" name="中国中央交响乐团 - 春江花月夜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st="3735.00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22590" y="1631315"/>
            <a:ext cx="619125" cy="619125"/>
          </a:xfrm>
          <a:prstGeom prst="rect">
            <a:avLst/>
          </a:prstGeom>
        </p:spPr>
      </p:pic>
      <p:pic>
        <p:nvPicPr>
          <p:cNvPr id="23" name="朱玄 - 出水莲 (古筝曲)">
            <a:hlinkClick r:id="" action="ppaction://media"/>
          </p:cNvPr>
          <p:cNvPicPr/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26705" y="301625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67821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23672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19759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949325" y="840740"/>
            <a:ext cx="858520" cy="3646805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</a:pPr>
            <a:r>
              <a:rPr lang="zh-CN" altLang="en-US" sz="4000">
                <a:solidFill>
                  <a:srgbClr val="557B8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第二轮</a:t>
            </a:r>
            <a:endParaRPr lang="zh-CN" altLang="en-US" sz="4000">
              <a:solidFill>
                <a:srgbClr val="557B8A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标题 1"/>
          <p:cNvSpPr>
            <a:spLocks noGrp="1"/>
          </p:cNvSpPr>
          <p:nvPr/>
        </p:nvSpPr>
        <p:spPr>
          <a:xfrm>
            <a:off x="949325" y="4349115"/>
            <a:ext cx="10443845" cy="13589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altLang="zh-CN" sz="3600">
                <a:solidFill>
                  <a:srgbClr val="00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sz="3600">
                <a:solidFill>
                  <a:srgbClr val="00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经搜证，我们进一步确认了撒谎的人是</a:t>
            </a:r>
            <a:r>
              <a:rPr lang="zh-CN" altLang="en-US" sz="360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小蓝、小绿</a:t>
            </a:r>
            <a:r>
              <a:rPr lang="zh-CN" altLang="en-US" sz="3600">
                <a:solidFill>
                  <a:srgbClr val="00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，他们中可能有人偷走了画。</a:t>
            </a:r>
            <a:endParaRPr lang="zh-CN" altLang="en-US" sz="3600">
              <a:solidFill>
                <a:srgbClr val="000000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896745" y="1021715"/>
            <a:ext cx="752475" cy="1322070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50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  <a:gs pos="0">
                <a:srgbClr val="000000">
                  <a:lumMod val="98000"/>
                  <a:lumOff val="2000"/>
                </a:srgbClr>
              </a:gs>
              <a:gs pos="50000">
                <a:srgbClr val="000000"/>
              </a:gs>
              <a:gs pos="100000">
                <a:srgbClr val="000000">
                  <a:lumMod val="99000"/>
                </a:srgb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投票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1" name="图片 10" descr="32313533373638373b32313533373637313bb3c4c9c0c1ecb4f8c4d0cab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334635" y="958215"/>
            <a:ext cx="1385570" cy="138557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3267075" y="2661285"/>
            <a:ext cx="16897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00B0F0"/>
                </a:solidFill>
              </a:rPr>
              <a:t>小蓝</a:t>
            </a:r>
            <a:endParaRPr lang="zh-CN" altLang="en-US" sz="4000">
              <a:solidFill>
                <a:srgbClr val="00B0F0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5085715" y="2661285"/>
            <a:ext cx="16897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FF0000"/>
                </a:solidFill>
              </a:rPr>
              <a:t>小红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20" name="图片 19" descr="3b333635393330383bc4d0d0d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310755" y="957898"/>
            <a:ext cx="1368425" cy="136842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7150100" y="2644140"/>
            <a:ext cx="16897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chemeClr val="accent6">
                    <a:lumMod val="75000"/>
                  </a:schemeClr>
                </a:solidFill>
              </a:rPr>
              <a:t>小绿</a:t>
            </a:r>
            <a:endParaRPr lang="zh-CN" altLang="en-US" sz="400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图片 8" descr="303b333635363832373bc5aecab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357880" y="957263"/>
            <a:ext cx="1386205" cy="1386205"/>
          </a:xfrm>
          <a:prstGeom prst="rect">
            <a:avLst/>
          </a:prstGeom>
        </p:spPr>
      </p:pic>
      <p:pic>
        <p:nvPicPr>
          <p:cNvPr id="14" name="图片 13" descr="303b32303134303432393bcecabac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2410" y="1579245"/>
            <a:ext cx="914400" cy="914400"/>
          </a:xfrm>
          <a:prstGeom prst="rect">
            <a:avLst/>
          </a:prstGeom>
        </p:spPr>
      </p:pic>
      <p:pic>
        <p:nvPicPr>
          <p:cNvPr id="22" name="图片 21" descr="303b32303134303432393bcecabac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925435" y="156210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191770" y="220345"/>
            <a:ext cx="858520" cy="3646805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</a:pPr>
            <a:r>
              <a:rPr lang="zh-CN" altLang="en-US" sz="4000">
                <a:solidFill>
                  <a:srgbClr val="557B8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第三轮搜证</a:t>
            </a:r>
            <a:endParaRPr lang="zh-CN" altLang="en-US" sz="4000">
              <a:solidFill>
                <a:srgbClr val="557B8A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934845" y="0"/>
            <a:ext cx="10230485" cy="18745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altLang="zh-CN" sz="3200" b="1">
                <a:solidFill>
                  <a:schemeClr val="lt1">
                    <a:lumMod val="50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3200" b="1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sz="3200" b="1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刚刚撒谎的人可能想要隐藏某种真相。不如搜查一下他们的手机相册，看看他们拍了些什么。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拍到更多相关内容的人一定是小偷！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1139825" y="287655"/>
            <a:ext cx="752475" cy="3169285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50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  <a:gs pos="0">
                <a:srgbClr val="000000">
                  <a:lumMod val="98000"/>
                  <a:lumOff val="2000"/>
                </a:srgbClr>
              </a:gs>
              <a:gs pos="50000">
                <a:srgbClr val="000000"/>
              </a:gs>
              <a:gs pos="100000">
                <a:srgbClr val="000000">
                  <a:lumMod val="99000"/>
                </a:srgb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谁拍了名画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245" y="1917065"/>
            <a:ext cx="3559175" cy="1991995"/>
          </a:xfrm>
          <a:prstGeom prst="rect">
            <a:avLst/>
          </a:prstGeom>
        </p:spPr>
      </p:pic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245" y="4041775"/>
            <a:ext cx="3559175" cy="1925955"/>
          </a:xfrm>
          <a:prstGeom prst="rect">
            <a:avLst/>
          </a:prstGeom>
        </p:spPr>
      </p:pic>
      <p:pic>
        <p:nvPicPr>
          <p:cNvPr id="5" name="图片 4" descr="图片3"/>
          <p:cNvPicPr>
            <a:picLocks noChangeAspect="1"/>
          </p:cNvPicPr>
          <p:nvPr/>
        </p:nvPicPr>
        <p:blipFill>
          <a:blip r:embed="rId5"/>
          <a:srcRect t="3391"/>
          <a:stretch>
            <a:fillRect/>
          </a:stretch>
        </p:blipFill>
        <p:spPr>
          <a:xfrm>
            <a:off x="7078980" y="1917065"/>
            <a:ext cx="3781425" cy="2007870"/>
          </a:xfrm>
          <a:prstGeom prst="rect">
            <a:avLst/>
          </a:prstGeom>
        </p:spPr>
      </p:pic>
      <p:pic>
        <p:nvPicPr>
          <p:cNvPr id="6" name="图片 5" descr="图片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8980" y="4072255"/>
            <a:ext cx="3780155" cy="18935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355600" y="6005195"/>
            <a:ext cx="1208786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2800" b="1" spc="300">
                <a:solidFill>
                  <a:schemeClr val="tx1"/>
                </a:solidFill>
                <a:uFillTx/>
              </a:rPr>
              <a:t>        </a:t>
            </a:r>
            <a:r>
              <a:rPr lang="zh-CN" altLang="en-US" sz="2800" b="1" spc="300">
                <a:solidFill>
                  <a:schemeClr val="tx1"/>
                </a:solidFill>
                <a:uFillTx/>
              </a:rPr>
              <a:t>各位侦探们，你有什么办法能知道</a:t>
            </a:r>
            <a:r>
              <a:rPr lang="zh-CN" sz="2800" b="1" spc="300">
                <a:solidFill>
                  <a:schemeClr val="tx1"/>
                </a:solidFill>
                <a:uFillTx/>
              </a:rPr>
              <a:t>哪个和清明上河图更相关</a:t>
            </a:r>
            <a:r>
              <a:rPr lang="zh-CN" altLang="en-US" sz="2800" b="1" spc="300">
                <a:solidFill>
                  <a:schemeClr val="tx1"/>
                </a:solidFill>
                <a:uFillTx/>
              </a:rPr>
              <a:t>吗？</a:t>
            </a:r>
            <a:endParaRPr lang="zh-CN" altLang="en-US" sz="2800" b="1" spc="300">
              <a:solidFill>
                <a:schemeClr val="tx1"/>
              </a:solidFill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10210" y="621030"/>
            <a:ext cx="60007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466572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在线信息的搜索</a:t>
            </a:r>
            <a:r>
              <a:rPr lang="en-US" altLang="zh-CN" sz="3200" b="1">
                <a:solidFill>
                  <a:srgbClr val="466572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——</a:t>
            </a:r>
            <a:r>
              <a:rPr lang="zh-CN" altLang="en-US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拍图识物</a:t>
            </a:r>
            <a:endParaRPr lang="zh-CN" altLang="en-US" sz="3200" b="1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8220" y="2127885"/>
            <a:ext cx="87439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/>
              <a:t>        </a:t>
            </a:r>
            <a:r>
              <a:rPr lang="zh-CN" altLang="en-US" sz="2400" b="1">
                <a:solidFill>
                  <a:srgbClr val="FF0000"/>
                </a:solidFill>
              </a:rPr>
              <a:t>拍图识物</a:t>
            </a:r>
            <a:r>
              <a:rPr lang="zh-CN" altLang="en-US" sz="2400" b="1"/>
              <a:t>可以</a:t>
            </a:r>
            <a:r>
              <a:rPr lang="zh-CN" altLang="en-US" sz="2400" b="1"/>
              <a:t>通过拍照识别图像信息。当你拍照时，它会在云端搜索信息，以识别与该图片相关的物品。</a:t>
            </a:r>
            <a:endParaRPr lang="zh-CN" altLang="en-US" sz="2400" b="1"/>
          </a:p>
        </p:txBody>
      </p:sp>
      <p:pic>
        <p:nvPicPr>
          <p:cNvPr id="4" name="图片 3" descr="60720a2d339e86ca438fca0e4671ab0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A8DAF3">
                  <a:alpha val="100000"/>
                </a:srgbClr>
              </a:clrFrom>
              <a:clrTo>
                <a:srgbClr val="A8DAF3">
                  <a:alpha val="100000"/>
                  <a:alpha val="0"/>
                </a:srgbClr>
              </a:clrTo>
            </a:clrChange>
          </a:blip>
          <a:srcRect r="1567" b="7928"/>
          <a:stretch>
            <a:fillRect/>
          </a:stretch>
        </p:blipFill>
        <p:spPr>
          <a:xfrm flipH="1">
            <a:off x="9131300" y="3687445"/>
            <a:ext cx="3389630" cy="31705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738505" y="1028700"/>
            <a:ext cx="858520" cy="3646805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</a:pPr>
            <a:r>
              <a:rPr lang="zh-CN" altLang="en-US" sz="4000">
                <a:solidFill>
                  <a:srgbClr val="557B8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嫌疑人锁定</a:t>
            </a:r>
            <a:endParaRPr lang="zh-CN" altLang="en-US" sz="4000">
              <a:solidFill>
                <a:srgbClr val="557B8A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261235" y="4804410"/>
            <a:ext cx="10248900" cy="17430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zh-CN" alt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  </a:t>
            </a:r>
            <a:r>
              <a:rPr lang="en-US" altLang="zh-CN" sz="3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经调查，我们已锁定了</a:t>
            </a:r>
            <a:r>
              <a:rPr lang="en-US" altLang="zh-CN" sz="3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位嫌疑人：小蓝、小红、小黑、小绿，他们分别给出了证词。</a:t>
            </a:r>
            <a:endParaRPr lang="zh-CN" altLang="en-US" sz="36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685925" y="1028700"/>
            <a:ext cx="752475" cy="3169285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50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  <a:gs pos="0">
                <a:srgbClr val="000000">
                  <a:lumMod val="98000"/>
                  <a:lumOff val="2000"/>
                </a:srgbClr>
              </a:gs>
              <a:gs pos="50000">
                <a:srgbClr val="000000"/>
              </a:gs>
              <a:gs pos="100000">
                <a:srgbClr val="000000">
                  <a:lumMod val="99000"/>
                </a:srgb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谁偷了名画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303b343132373539383bc8cbceef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4585" y="1598295"/>
            <a:ext cx="1365250" cy="1365250"/>
          </a:xfrm>
          <a:prstGeom prst="rect">
            <a:avLst/>
          </a:prstGeom>
        </p:spPr>
      </p:pic>
      <p:pic>
        <p:nvPicPr>
          <p:cNvPr id="5" name="图片 4" descr="303b333635363832373bc5aecabf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1070" y="1587818"/>
            <a:ext cx="1386205" cy="1386205"/>
          </a:xfrm>
          <a:prstGeom prst="rect">
            <a:avLst/>
          </a:prstGeom>
        </p:spPr>
      </p:pic>
      <p:pic>
        <p:nvPicPr>
          <p:cNvPr id="8" name="图片 7" descr="32313533373638373b32313533373637313bb3c4c9c0c1ecb4f8c4d0cabf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78145" y="1588135"/>
            <a:ext cx="1385570" cy="13855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265805" y="3052445"/>
            <a:ext cx="16897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00B0F0"/>
                </a:solidFill>
              </a:rPr>
              <a:t>小蓝</a:t>
            </a:r>
            <a:endParaRPr lang="zh-CN" altLang="en-US" sz="4000">
              <a:solidFill>
                <a:srgbClr val="00B0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313680" y="3052445"/>
            <a:ext cx="16897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FF0000"/>
                </a:solidFill>
              </a:rPr>
              <a:t>小红</a:t>
            </a:r>
            <a:endParaRPr lang="zh-CN" altLang="en-US" sz="40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301865" y="3052445"/>
            <a:ext cx="16897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chemeClr val="tx1"/>
                </a:solidFill>
              </a:rPr>
              <a:t>小黑</a:t>
            </a:r>
            <a:endParaRPr lang="zh-CN" altLang="en-US" sz="400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55575" y="5243195"/>
            <a:ext cx="26009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K</a:t>
            </a:r>
            <a:r>
              <a:rPr lang="zh-CN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馆长</a:t>
            </a:r>
            <a:endParaRPr lang="zh-CN" altLang="en-US" sz="5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 descr="3b333635393330383bc4d0d0d4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50705" y="1596708"/>
            <a:ext cx="1368425" cy="136842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2"/>
            </p:custDataLst>
          </p:nvPr>
        </p:nvSpPr>
        <p:spPr>
          <a:xfrm>
            <a:off x="9290685" y="3052445"/>
            <a:ext cx="16897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chemeClr val="accent6">
                    <a:lumMod val="75000"/>
                  </a:schemeClr>
                </a:solidFill>
              </a:rPr>
              <a:t>小绿</a:t>
            </a:r>
            <a:endParaRPr lang="zh-CN" altLang="en-US" sz="400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191770" y="220345"/>
            <a:ext cx="858520" cy="3646805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</a:pPr>
            <a:r>
              <a:rPr lang="zh-CN" altLang="en-US" sz="4000">
                <a:solidFill>
                  <a:srgbClr val="557B8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第三轮搜证</a:t>
            </a:r>
            <a:endParaRPr lang="zh-CN" altLang="en-US" sz="4000">
              <a:solidFill>
                <a:srgbClr val="557B8A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934845" y="-184150"/>
            <a:ext cx="10230485" cy="18745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altLang="zh-CN" sz="3200" b="1">
                <a:solidFill>
                  <a:schemeClr val="lt1">
                    <a:lumMod val="50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3200" b="1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sz="3200" b="1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刚刚撒谎的人可能想要隐藏某种真相。不如搜查一下他们的手机相册，看看他们拍了些什么。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拍到更多相关内容的人一定是小偷！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1139825" y="287655"/>
            <a:ext cx="752475" cy="3169285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50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  <a:gs pos="0">
                <a:srgbClr val="000000">
                  <a:lumMod val="98000"/>
                  <a:lumOff val="2000"/>
                </a:srgbClr>
              </a:gs>
              <a:gs pos="50000">
                <a:srgbClr val="000000"/>
              </a:gs>
              <a:gs pos="100000">
                <a:srgbClr val="000000">
                  <a:lumMod val="99000"/>
                </a:srgb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谁拍了名画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1770" y="5842635"/>
            <a:ext cx="11973560" cy="950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请同学们打开电脑桌面上小蓝和小绿的相册，利用拍图识物，看看哪幅图跟清明上河图相关。</a:t>
            </a:r>
            <a:endParaRPr 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245" y="1659255"/>
            <a:ext cx="3559175" cy="1991995"/>
          </a:xfrm>
          <a:prstGeom prst="rect">
            <a:avLst/>
          </a:prstGeom>
        </p:spPr>
      </p:pic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245" y="3783965"/>
            <a:ext cx="3559175" cy="1925955"/>
          </a:xfrm>
          <a:prstGeom prst="rect">
            <a:avLst/>
          </a:prstGeom>
        </p:spPr>
      </p:pic>
      <p:pic>
        <p:nvPicPr>
          <p:cNvPr id="5" name="图片 4" descr="图片3"/>
          <p:cNvPicPr>
            <a:picLocks noChangeAspect="1"/>
          </p:cNvPicPr>
          <p:nvPr/>
        </p:nvPicPr>
        <p:blipFill>
          <a:blip r:embed="rId5"/>
          <a:srcRect t="3391"/>
          <a:stretch>
            <a:fillRect/>
          </a:stretch>
        </p:blipFill>
        <p:spPr>
          <a:xfrm>
            <a:off x="7078980" y="1659255"/>
            <a:ext cx="3781425" cy="2007870"/>
          </a:xfrm>
          <a:prstGeom prst="rect">
            <a:avLst/>
          </a:prstGeom>
        </p:spPr>
      </p:pic>
      <p:pic>
        <p:nvPicPr>
          <p:cNvPr id="6" name="图片 5" descr="图片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8980" y="3814445"/>
            <a:ext cx="3780155" cy="1893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346075" y="551180"/>
            <a:ext cx="858520" cy="3646805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</a:pPr>
            <a:r>
              <a:rPr lang="zh-CN" altLang="en-US" sz="4000">
                <a:solidFill>
                  <a:srgbClr val="557B8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第三轮</a:t>
            </a:r>
            <a:endParaRPr lang="zh-CN" altLang="en-US" sz="4000">
              <a:solidFill>
                <a:srgbClr val="557B8A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标题 1"/>
          <p:cNvSpPr>
            <a:spLocks noGrp="1"/>
          </p:cNvSpPr>
          <p:nvPr/>
        </p:nvSpPr>
        <p:spPr>
          <a:xfrm>
            <a:off x="1656080" y="5026025"/>
            <a:ext cx="10230485" cy="10058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altLang="zh-CN" sz="3600">
                <a:solidFill>
                  <a:srgbClr val="00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sz="3600">
                <a:solidFill>
                  <a:srgbClr val="00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经搜证，我们最终确认偷画的人是</a:t>
            </a:r>
            <a:r>
              <a:rPr lang="zh-CN" altLang="en-US" sz="360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小绿</a:t>
            </a:r>
            <a:r>
              <a:rPr lang="zh-CN" altLang="en-US" sz="3600">
                <a:solidFill>
                  <a:srgbClr val="00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3600">
              <a:solidFill>
                <a:srgbClr val="000000"/>
              </a:solidFill>
              <a:highlight>
                <a:srgbClr val="FFFF00"/>
              </a:highlight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293495" y="809625"/>
            <a:ext cx="752475" cy="1322070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50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  <a:gs pos="0">
                <a:srgbClr val="000000">
                  <a:lumMod val="98000"/>
                  <a:lumOff val="2000"/>
                </a:srgbClr>
              </a:gs>
              <a:gs pos="50000">
                <a:srgbClr val="000000"/>
              </a:gs>
              <a:gs pos="100000">
                <a:srgbClr val="000000">
                  <a:lumMod val="99000"/>
                </a:srgb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投票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 descr="303b333635363832373bc5aecab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015" y="1006475"/>
            <a:ext cx="2497455" cy="249745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444875" y="3604260"/>
            <a:ext cx="16897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00B0F0"/>
                </a:solidFill>
              </a:rPr>
              <a:t>小蓝</a:t>
            </a:r>
            <a:endParaRPr lang="zh-CN" altLang="en-US" sz="4000">
              <a:solidFill>
                <a:srgbClr val="00B0F0"/>
              </a:solidFill>
            </a:endParaRPr>
          </a:p>
        </p:txBody>
      </p:sp>
      <p:pic>
        <p:nvPicPr>
          <p:cNvPr id="29" name="图片 28" descr="303b32303134303432393bcecabac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295" y="1695450"/>
            <a:ext cx="914400" cy="914400"/>
          </a:xfrm>
          <a:prstGeom prst="rect">
            <a:avLst/>
          </a:prstGeom>
        </p:spPr>
      </p:pic>
      <p:pic>
        <p:nvPicPr>
          <p:cNvPr id="20" name="图片 19" descr="3b333635393330383bc4d0d0d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310755" y="958215"/>
            <a:ext cx="2503805" cy="250380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7717790" y="3604260"/>
            <a:ext cx="16897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chemeClr val="accent6">
                    <a:lumMod val="75000"/>
                  </a:schemeClr>
                </a:solidFill>
              </a:rPr>
              <a:t>小绿</a:t>
            </a:r>
            <a:endParaRPr lang="zh-CN" altLang="en-US" sz="400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副标题 4"/>
          <p:cNvSpPr>
            <a:spLocks noGrp="1"/>
          </p:cNvSpPr>
          <p:nvPr>
            <p:ph type="subTitle" idx="4294967295"/>
          </p:nvPr>
        </p:nvSpPr>
        <p:spPr>
          <a:xfrm>
            <a:off x="57785" y="4131945"/>
            <a:ext cx="858520" cy="2371725"/>
          </a:xfr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</a:pPr>
            <a:r>
              <a:rPr lang="zh-CN" altLang="en-US" sz="4000">
                <a:solidFill>
                  <a:srgbClr val="557B8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完美结局</a:t>
            </a:r>
            <a:endParaRPr lang="zh-CN" altLang="en-US" sz="4000">
              <a:solidFill>
                <a:srgbClr val="557B8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935480" y="4723130"/>
            <a:ext cx="9755505" cy="1780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altLang="zh-CN" sz="3200">
                <a:solidFill>
                  <a:schemeClr val="lt1">
                    <a:lumMod val="50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sz="320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偷走画的人果然是他！多亏了你们的帮助，</a:t>
            </a:r>
            <a:r>
              <a:rPr lang="en-US" altLang="zh-CN" sz="320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 sz="320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馆长成功地取回了名画。作为回报，他邀请我们一起欣赏这幅《清明上河图》。</a:t>
            </a:r>
            <a:endParaRPr lang="zh-CN" altLang="en-US" sz="320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1018540" y="3334385"/>
            <a:ext cx="752475" cy="3169285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50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  <a:gs pos="0">
                <a:srgbClr val="000000">
                  <a:lumMod val="98000"/>
                  <a:lumOff val="2000"/>
                </a:srgbClr>
              </a:gs>
              <a:gs pos="50000">
                <a:srgbClr val="000000"/>
              </a:gs>
              <a:gs pos="100000">
                <a:srgbClr val="000000">
                  <a:lumMod val="99000"/>
                </a:srgb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名画回家了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 descr="图片4">
            <a:hlinkClick r:id="rId3" tooltip="" action="ppaction://hlinkfile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92375" y="372745"/>
            <a:ext cx="8122285" cy="4068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副标题 4"/>
          <p:cNvSpPr>
            <a:spLocks noGrp="1"/>
          </p:cNvSpPr>
          <p:nvPr>
            <p:ph type="subTitle" idx="4294967295"/>
          </p:nvPr>
        </p:nvSpPr>
        <p:spPr>
          <a:xfrm>
            <a:off x="344805" y="475615"/>
            <a:ext cx="11847195" cy="1320800"/>
          </a:xfr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zh-CN" altLang="en-US" sz="4000">
                <a:solidFill>
                  <a:srgbClr val="557B8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你还知道什么其他的在线信息获取方式吗？</a:t>
            </a:r>
            <a:endParaRPr lang="en-US" altLang="zh-CN" sz="4000">
              <a:solidFill>
                <a:srgbClr val="557B8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翻译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720" y="1864995"/>
            <a:ext cx="4220845" cy="2812415"/>
          </a:xfrm>
          <a:prstGeom prst="rect">
            <a:avLst/>
          </a:prstGeom>
        </p:spPr>
      </p:pic>
      <p:pic>
        <p:nvPicPr>
          <p:cNvPr id="3" name="图片 2" descr="小爱音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935" y="1864995"/>
            <a:ext cx="2741930" cy="4072255"/>
          </a:xfrm>
          <a:prstGeom prst="rect">
            <a:avLst/>
          </a:prstGeom>
        </p:spPr>
      </p:pic>
      <p:pic>
        <p:nvPicPr>
          <p:cNvPr id="4" name="图片 3" descr="小度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235" y="1864995"/>
            <a:ext cx="4449445" cy="3609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5" b="21048"/>
          <a:stretch>
            <a:fillRect/>
          </a:stretch>
        </p:blipFill>
        <p:spPr>
          <a:xfrm>
            <a:off x="474345" y="729615"/>
            <a:ext cx="10892790" cy="4945380"/>
          </a:xfrm>
          <a:prstGeom prst="rect">
            <a:avLst/>
          </a:prstGeom>
        </p:spPr>
      </p:pic>
      <p:sp>
        <p:nvSpPr>
          <p:cNvPr id="14" name="标题 1"/>
          <p:cNvSpPr>
            <a:spLocks noGrp="1"/>
          </p:cNvSpPr>
          <p:nvPr/>
        </p:nvSpPr>
        <p:spPr>
          <a:xfrm>
            <a:off x="2334260" y="1163320"/>
            <a:ext cx="7750810" cy="326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altLang="zh-CN" sz="3600" b="1">
                <a:solidFill>
                  <a:srgbClr val="00000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   </a:t>
            </a:r>
            <a:r>
              <a:rPr lang="zh-CN" altLang="en-US" sz="3600" b="1">
                <a:solidFill>
                  <a:srgbClr val="00000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名画博物馆中丢失了一幅名画。</a:t>
            </a:r>
            <a:endParaRPr lang="zh-CN" altLang="en-US" sz="3600" b="1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3600" b="1">
                <a:solidFill>
                  <a:srgbClr val="00000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现有</a:t>
            </a:r>
            <a:r>
              <a:rPr lang="en-US" altLang="zh-CN" sz="3600" b="1">
                <a:solidFill>
                  <a:srgbClr val="00000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4</a:t>
            </a:r>
            <a:r>
              <a:rPr lang="zh-CN" altLang="en-US" sz="3600" b="1">
                <a:solidFill>
                  <a:srgbClr val="00000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位嫌疑人，请各位侦探齐心协力，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判断证词的真假性</a:t>
            </a:r>
            <a:r>
              <a:rPr lang="zh-CN" altLang="en-US" sz="3600" b="1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lang="zh-CN" altLang="en-US" sz="3600" b="1">
                <a:solidFill>
                  <a:srgbClr val="00000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找出真相！</a:t>
            </a:r>
            <a:endParaRPr lang="zh-CN" altLang="en-US" sz="3600" b="1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15" name="标题 1" descr="7b0a2020202022776f7264617274223a20227b5c2269645c223a32353030343233322c5c227469645c223a31333532367d220a7d0a"/>
          <p:cNvSpPr>
            <a:spLocks noGrp="1"/>
          </p:cNvSpPr>
          <p:nvPr/>
        </p:nvSpPr>
        <p:spPr>
          <a:xfrm>
            <a:off x="4651375" y="1266190"/>
            <a:ext cx="2889885" cy="843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bliqueTopRight"/>
              <a:lightRig rig="threePt" dir="t"/>
            </a:scene3d>
            <a:sp3d extrusionH="63910">
              <a:extrusionClr>
                <a:srgbClr val="28355C"/>
              </a:extrusion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000" b="1">
                <a:ln w="3073" cmpd="sng"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innerShdw blurRad="27039" dist="63500" dir="18900000">
                    <a:srgbClr val="46758E">
                      <a:alpha val="68000"/>
                    </a:srgbClr>
                  </a:innerShdw>
                  <a:reflection blurRad="17206" stA="51000" endA="300" endPos="45500" dist="63500" dir="5400000" sy="-100000" algn="bl" rotWithShape="0"/>
                </a:effectLst>
                <a:latin typeface="幼圆" panose="02010509060101010101" charset="-122"/>
                <a:ea typeface="幼圆" panose="02010509060101010101" charset="-122"/>
                <a:cs typeface="微软雅黑" panose="020B0503020204020204" charset="-122"/>
              </a:rPr>
              <a:t>名画失窃案</a:t>
            </a:r>
            <a:endParaRPr lang="zh-CN" altLang="en-US" sz="4000" b="1">
              <a:ln w="3073" cmpd="sng"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innerShdw blurRad="27039" dist="63500" dir="18900000">
                  <a:srgbClr val="46758E">
                    <a:alpha val="68000"/>
                  </a:srgbClr>
                </a:innerShdw>
                <a:reflection blurRad="17206" stA="51000" endA="300" endPos="45500" dist="63500" dir="5400000" sy="-100000" algn="bl" rotWithShape="0"/>
              </a:effectLst>
              <a:latin typeface="幼圆" panose="02010509060101010101" charset="-122"/>
              <a:ea typeface="幼圆" panose="02010509060101010101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" name="副标题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777490" y="493395"/>
            <a:ext cx="6637655" cy="543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3200" b="1">
                <a:solidFill>
                  <a:srgbClr val="466572"/>
                </a:solidFill>
                <a:latin typeface="仿宋" panose="02010609060101010101" charset="-122"/>
                <a:ea typeface="仿宋" panose="02010609060101010101" charset="-122"/>
              </a:rPr>
              <a:t>第三单元第</a:t>
            </a:r>
            <a:r>
              <a:rPr lang="en-US" altLang="zh-CN" sz="3200" b="1">
                <a:solidFill>
                  <a:srgbClr val="466572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zh-CN" altLang="en-US" sz="3200" b="1">
                <a:solidFill>
                  <a:srgbClr val="466572"/>
                </a:solidFill>
                <a:latin typeface="仿宋" panose="02010609060101010101" charset="-122"/>
                <a:ea typeface="仿宋" panose="02010609060101010101" charset="-122"/>
              </a:rPr>
              <a:t>课</a:t>
            </a:r>
            <a:r>
              <a:rPr lang="en-US" altLang="zh-CN" sz="3200" b="1">
                <a:solidFill>
                  <a:srgbClr val="466572"/>
                </a:solidFill>
                <a:latin typeface="仿宋" panose="02010609060101010101" charset="-122"/>
                <a:ea typeface="仿宋" panose="02010609060101010101" charset="-122"/>
              </a:rPr>
              <a:t>   </a:t>
            </a:r>
            <a:r>
              <a:rPr lang="zh-CN" altLang="en-US" sz="3200" b="1">
                <a:solidFill>
                  <a:srgbClr val="466572"/>
                </a:solidFill>
                <a:latin typeface="仿宋" panose="02010609060101010101" charset="-122"/>
                <a:ea typeface="仿宋" panose="02010609060101010101" charset="-122"/>
              </a:rPr>
              <a:t>在线信息的搜索</a:t>
            </a:r>
            <a:endParaRPr lang="zh-CN" altLang="en-US" sz="3200" b="1">
              <a:solidFill>
                <a:srgbClr val="466572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9295" y="2341880"/>
            <a:ext cx="11336020" cy="257683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zh-CN" altLang="en-US" sz="8000" spc="200">
                <a:ln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是谁偷了《清明上河图》</a:t>
            </a:r>
            <a:endParaRPr lang="zh-CN" altLang="en-US" sz="8000" spc="200">
              <a:ln>
                <a:solidFill>
                  <a:schemeClr val="bg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 algn="l"/>
            <a:r>
              <a:rPr lang="en-US" altLang="zh-CN" sz="7200" spc="200">
                <a:ln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——</a:t>
            </a:r>
            <a:r>
              <a:rPr lang="zh-CN" altLang="en-US" sz="7200" spc="200">
                <a:ln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信息小分队在线探案</a:t>
            </a:r>
            <a:endParaRPr lang="zh-CN" altLang="en-US" sz="7200" spc="200">
              <a:ln>
                <a:solidFill>
                  <a:schemeClr val="bg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81280" y="73660"/>
            <a:ext cx="858520" cy="3646805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</a:pPr>
            <a:r>
              <a:rPr lang="zh-CN" altLang="en-US" sz="4000">
                <a:solidFill>
                  <a:srgbClr val="557B8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第一轮搜证</a:t>
            </a:r>
            <a:endParaRPr lang="zh-CN" altLang="en-US" sz="4000">
              <a:solidFill>
                <a:srgbClr val="557B8A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339850" y="252095"/>
            <a:ext cx="10230485" cy="10058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altLang="zh-CN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   这些证词的真伪需要验证，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证词中有错误的人</a:t>
            </a:r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可能就是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小偷</a:t>
            </a:r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！</a:t>
            </a:r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你们可以帮我提供技术支持，找出说谎的人吗？</a:t>
            </a:r>
            <a:endParaRPr lang="zh-CN" alt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166370" y="3112770"/>
            <a:ext cx="752475" cy="3169285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50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  <a:gs pos="0">
                <a:srgbClr val="000000">
                  <a:lumMod val="98000"/>
                  <a:lumOff val="2000"/>
                </a:srgbClr>
              </a:gs>
              <a:gs pos="50000">
                <a:srgbClr val="000000"/>
              </a:gs>
              <a:gs pos="100000">
                <a:srgbClr val="000000">
                  <a:lumMod val="99000"/>
                </a:srgb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谁在说谎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en-US" altLang="zh-CN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303b333635363832373bc5aecabf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2015" y="1354455"/>
            <a:ext cx="1016635" cy="1016635"/>
          </a:xfrm>
          <a:prstGeom prst="rect">
            <a:avLst/>
          </a:prstGeom>
        </p:spPr>
      </p:pic>
      <p:pic>
        <p:nvPicPr>
          <p:cNvPr id="8" name="图片 7" descr="32313533373638373b32313533373637313bb3c4c9c0c1ecb4f8c4d0cabf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52015" y="2613025"/>
            <a:ext cx="972185" cy="972185"/>
          </a:xfrm>
          <a:prstGeom prst="rect">
            <a:avLst/>
          </a:prstGeom>
        </p:spPr>
      </p:pic>
      <p:pic>
        <p:nvPicPr>
          <p:cNvPr id="9" name="图片 8" descr="303b343132373539383bc8cbceef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52015" y="3907155"/>
            <a:ext cx="967105" cy="967105"/>
          </a:xfrm>
          <a:prstGeom prst="rect">
            <a:avLst/>
          </a:prstGeom>
        </p:spPr>
      </p:pic>
      <p:sp>
        <p:nvSpPr>
          <p:cNvPr id="15" name="流程图: 可选过程 14"/>
          <p:cNvSpPr/>
          <p:nvPr/>
        </p:nvSpPr>
        <p:spPr>
          <a:xfrm>
            <a:off x="3449320" y="4006215"/>
            <a:ext cx="7181215" cy="769620"/>
          </a:xfrm>
          <a:prstGeom prst="flowChartAlternateProces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30000"/>
              </a:lnSpc>
            </a:pPr>
            <a:r>
              <a:rPr lang="zh-CN" altLang="en-US" sz="2000"/>
              <a:t>《清明上河图》是很不错，但是对于宋代的画家我更喜欢范宽</a:t>
            </a:r>
            <a:r>
              <a:rPr lang="zh-CN" altLang="en-US" sz="2000">
                <a:solidFill>
                  <a:schemeClr val="bg1"/>
                </a:solidFill>
              </a:rPr>
              <a:t>。</a:t>
            </a:r>
            <a:endParaRPr lang="zh-CN" altLang="en-US" sz="2000">
              <a:solidFill>
                <a:schemeClr val="bg1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449320" y="1416050"/>
            <a:ext cx="7181188" cy="955040"/>
            <a:chOff x="6095" y="497"/>
            <a:chExt cx="11158" cy="1504"/>
          </a:xfrm>
        </p:grpSpPr>
        <p:pic>
          <p:nvPicPr>
            <p:cNvPr id="4" name="图片 3" descr="1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5" y="497"/>
              <a:ext cx="11109" cy="150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6246" y="497"/>
              <a:ext cx="11007" cy="140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altLang="en-US" sz="2000">
                  <a:sym typeface="+mn-ea"/>
                </a:rPr>
                <a:t>我根本不可能拿画，因为我不喜欢《清明上河图》。我喜欢的画只在</a:t>
              </a:r>
              <a:r>
                <a:rPr lang="zh-CN" altLang="en-US" sz="2000">
                  <a:sym typeface="+mn-ea"/>
                </a:rPr>
                <a:t>故宫名画记这个</a:t>
              </a:r>
              <a:r>
                <a:rPr lang="zh-CN" altLang="en-US" sz="2000">
                  <a:sym typeface="+mn-ea"/>
                </a:rPr>
                <a:t>网站里出现过。</a:t>
              </a:r>
              <a:endParaRPr lang="zh-CN" altLang="en-US" sz="2000" b="1">
                <a:highlight>
                  <a:srgbClr val="FFFF00"/>
                </a:highlight>
                <a:sym typeface="+mn-ea"/>
              </a:endParaRPr>
            </a:p>
          </p:txBody>
        </p:sp>
      </p:grpSp>
      <p:pic>
        <p:nvPicPr>
          <p:cNvPr id="6" name="图片 5" descr="2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9320" y="2673985"/>
            <a:ext cx="7181215" cy="881380"/>
          </a:xfrm>
          <a:prstGeom prst="rect">
            <a:avLst/>
          </a:prstGeom>
        </p:spPr>
      </p:pic>
      <p:pic>
        <p:nvPicPr>
          <p:cNvPr id="14" name="图片 13" descr="3b333635393330383bc4d0d0d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98675" y="5255895"/>
            <a:ext cx="1123315" cy="112331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449320" y="5396865"/>
            <a:ext cx="7278370" cy="1128395"/>
            <a:chOff x="6119" y="4063"/>
            <a:chExt cx="11462" cy="1405"/>
          </a:xfrm>
        </p:grpSpPr>
        <p:pic>
          <p:nvPicPr>
            <p:cNvPr id="20" name="图片 19" descr="234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6119" y="4080"/>
              <a:ext cx="11309" cy="1388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6262" y="4063"/>
              <a:ext cx="11319" cy="140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l">
                <a:lnSpc>
                  <a:spcPct val="130000"/>
                </a:lnSpc>
              </a:pPr>
              <a:r>
                <a:rPr lang="zh-CN" altLang="en-US" sz="2300">
                  <a:sym typeface="+mn-ea"/>
                </a:rPr>
                <a:t>如果是我偷画的，我更愿意将黄公望的《洛神赋图卷》摆在家里慢慢欣赏。</a:t>
              </a:r>
              <a:endParaRPr lang="zh-CN" altLang="en-US" sz="2300">
                <a:sym typeface="+mn-ea"/>
              </a:endParaRPr>
            </a:p>
          </p:txBody>
        </p:sp>
      </p:grpSp>
      <p:sp>
        <p:nvSpPr>
          <p:cNvPr id="16" name="文本框 15"/>
          <p:cNvSpPr txBox="1"/>
          <p:nvPr>
            <p:custDataLst>
              <p:tags r:id="rId16"/>
            </p:custDataLst>
          </p:nvPr>
        </p:nvSpPr>
        <p:spPr>
          <a:xfrm>
            <a:off x="3546475" y="2734310"/>
            <a:ext cx="718756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800">
                <a:sym typeface="+mn-ea"/>
              </a:rPr>
              <a:t>我喜欢的画其实是王希孟的《五牛图卷》。</a:t>
            </a:r>
            <a:endParaRPr lang="zh-CN" altLang="en-US" sz="28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81280" y="73660"/>
            <a:ext cx="858520" cy="3646805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</a:pPr>
            <a:r>
              <a:rPr lang="zh-CN" altLang="en-US" sz="4000">
                <a:solidFill>
                  <a:srgbClr val="557B8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第一轮搜证</a:t>
            </a:r>
            <a:endParaRPr lang="zh-CN" altLang="en-US" sz="4000">
              <a:solidFill>
                <a:srgbClr val="557B8A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66370" y="3112770"/>
            <a:ext cx="752475" cy="3169285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50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  <a:gs pos="0">
                <a:srgbClr val="000000">
                  <a:lumMod val="98000"/>
                  <a:lumOff val="2000"/>
                </a:srgbClr>
              </a:gs>
              <a:gs pos="50000">
                <a:srgbClr val="000000"/>
              </a:gs>
              <a:gs pos="100000">
                <a:srgbClr val="000000">
                  <a:lumMod val="99000"/>
                </a:srgb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谁在说谎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en-US" altLang="zh-CN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303b333635363832373bc5aecabf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6690" y="2412365"/>
            <a:ext cx="1016635" cy="101663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2920998" y="1551305"/>
            <a:ext cx="7995331" cy="3117215"/>
            <a:chOff x="5873" y="2317"/>
            <a:chExt cx="12423" cy="4909"/>
          </a:xfrm>
        </p:grpSpPr>
        <p:pic>
          <p:nvPicPr>
            <p:cNvPr id="4" name="图片 3" descr="1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3" y="2317"/>
              <a:ext cx="12423" cy="490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6130" y="2800"/>
              <a:ext cx="12166" cy="354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altLang="en-US" sz="3600" spc="300">
                  <a:solidFill>
                    <a:schemeClr val="tx1"/>
                  </a:solidFill>
                  <a:uFillTx/>
                  <a:sym typeface="+mn-ea"/>
                </a:rPr>
                <a:t>我根本不可能拿画，因为我不喜欢《清明上河图》。我喜欢的画只在故宫名画记这个网站里出现过。</a:t>
              </a:r>
              <a:endParaRPr lang="zh-CN" altLang="en-US" sz="3600" b="1" spc="300">
                <a:solidFill>
                  <a:schemeClr val="tx1"/>
                </a:solidFill>
                <a:highlight>
                  <a:srgbClr val="FFFF00"/>
                </a:highlight>
                <a:uFillTx/>
                <a:sym typeface="+mn-ea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88010" y="5284470"/>
            <a:ext cx="1129665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2800" b="1" spc="300">
                <a:solidFill>
                  <a:schemeClr val="tx1"/>
                </a:solidFill>
                <a:uFillTx/>
              </a:rPr>
              <a:t>        </a:t>
            </a:r>
            <a:r>
              <a:rPr lang="zh-CN" altLang="en-US" sz="2800" b="1" spc="300">
                <a:solidFill>
                  <a:schemeClr val="tx1"/>
                </a:solidFill>
                <a:uFillTx/>
              </a:rPr>
              <a:t>各位侦探们，你们打算借用什么工具来验证</a:t>
            </a:r>
            <a:r>
              <a:rPr lang="en-US" altLang="zh-CN" sz="2800" b="1" spc="300">
                <a:solidFill>
                  <a:schemeClr val="tx1"/>
                </a:solidFill>
                <a:uFillTx/>
              </a:rPr>
              <a:t> </a:t>
            </a:r>
            <a:r>
              <a:rPr lang="zh-CN" altLang="en-US" sz="2800" b="1" spc="300">
                <a:solidFill>
                  <a:schemeClr val="tx1"/>
                </a:solidFill>
                <a:uFillTx/>
              </a:rPr>
              <a:t>证词的真伪呢？</a:t>
            </a:r>
            <a:endParaRPr lang="zh-CN" altLang="en-US" sz="2800" b="1" spc="300">
              <a:solidFill>
                <a:schemeClr val="tx1"/>
              </a:solidFill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10210" y="621030"/>
            <a:ext cx="60007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466572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在线信息的搜索</a:t>
            </a:r>
            <a:r>
              <a:rPr lang="en-US" altLang="zh-CN" sz="3200" b="1">
                <a:solidFill>
                  <a:srgbClr val="466572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——</a:t>
            </a:r>
            <a:r>
              <a:rPr lang="zh-CN" altLang="en-US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搜索引擎</a:t>
            </a:r>
            <a:endParaRPr lang="zh-CN" altLang="en-US" sz="3200" b="1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8220" y="2217420"/>
            <a:ext cx="87439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/>
              <a:t>        </a:t>
            </a:r>
            <a:r>
              <a:rPr lang="zh-CN" altLang="en-US" sz="2400" b="1">
                <a:solidFill>
                  <a:srgbClr val="FF0000"/>
                </a:solidFill>
              </a:rPr>
              <a:t>搜索引擎</a:t>
            </a:r>
            <a:r>
              <a:rPr lang="zh-CN" altLang="en-US" sz="2400" b="1"/>
              <a:t>是一种在线检索工具，通过搜索</a:t>
            </a:r>
            <a:r>
              <a:rPr lang="zh-CN" altLang="en-US" sz="2400" b="1">
                <a:solidFill>
                  <a:srgbClr val="FF0000"/>
                </a:solidFill>
              </a:rPr>
              <a:t>关键词</a:t>
            </a:r>
            <a:r>
              <a:rPr lang="zh-CN" altLang="en-US" sz="2400" b="1"/>
              <a:t>，我们可以方便快捷地获取信息。</a:t>
            </a:r>
            <a:endParaRPr lang="zh-CN" altLang="en-US" sz="2400" b="1"/>
          </a:p>
        </p:txBody>
      </p:sp>
      <p:pic>
        <p:nvPicPr>
          <p:cNvPr id="4" name="图片 3" descr="60720a2d339e86ca438fca0e4671ab0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A8DAF3">
                  <a:alpha val="100000"/>
                </a:srgbClr>
              </a:clrFrom>
              <a:clrTo>
                <a:srgbClr val="A8DAF3">
                  <a:alpha val="100000"/>
                  <a:alpha val="0"/>
                </a:srgbClr>
              </a:clrTo>
            </a:clrChange>
          </a:blip>
          <a:srcRect r="1567" b="7928"/>
          <a:stretch>
            <a:fillRect/>
          </a:stretch>
        </p:blipFill>
        <p:spPr>
          <a:xfrm flipH="1">
            <a:off x="9131300" y="3687445"/>
            <a:ext cx="3389630" cy="31705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81280" y="73660"/>
            <a:ext cx="858520" cy="3646805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</a:pPr>
            <a:r>
              <a:rPr lang="zh-CN" altLang="en-US" sz="4000">
                <a:solidFill>
                  <a:srgbClr val="557B8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第一轮搜证</a:t>
            </a:r>
            <a:endParaRPr lang="zh-CN" altLang="en-US" sz="4000">
              <a:solidFill>
                <a:srgbClr val="557B8A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66370" y="3112770"/>
            <a:ext cx="752475" cy="3169285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50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  <a:gs pos="0">
                <a:srgbClr val="000000">
                  <a:lumMod val="98000"/>
                  <a:lumOff val="2000"/>
                </a:srgbClr>
              </a:gs>
              <a:gs pos="50000">
                <a:srgbClr val="000000"/>
              </a:gs>
              <a:gs pos="100000">
                <a:srgbClr val="000000">
                  <a:lumMod val="99000"/>
                </a:srgb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谁在说谎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en-US" altLang="zh-CN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400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altLang="en-US" sz="4000">
              <a:solidFill>
                <a:schemeClr val="l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303b333635363832373bc5aecabf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6690" y="2412365"/>
            <a:ext cx="1016635" cy="101663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2920998" y="1551305"/>
            <a:ext cx="7995331" cy="3117215"/>
            <a:chOff x="5873" y="2317"/>
            <a:chExt cx="12423" cy="4909"/>
          </a:xfrm>
        </p:grpSpPr>
        <p:pic>
          <p:nvPicPr>
            <p:cNvPr id="4" name="图片 3" descr="1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3" y="2317"/>
              <a:ext cx="12423" cy="490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6130" y="2800"/>
              <a:ext cx="12166" cy="354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altLang="en-US" sz="3600" spc="300">
                  <a:solidFill>
                    <a:schemeClr val="tx1"/>
                  </a:solidFill>
                  <a:uFillTx/>
                  <a:sym typeface="+mn-ea"/>
                </a:rPr>
                <a:t>我根本不可能拿画，因为我不喜欢《清明上河图》。我喜欢的画只在故宫名画记这个网站里出现过。</a:t>
              </a:r>
              <a:endParaRPr lang="zh-CN" altLang="en-US" sz="3600" b="1" spc="300">
                <a:solidFill>
                  <a:schemeClr val="tx1"/>
                </a:solidFill>
                <a:highlight>
                  <a:srgbClr val="FFFF00"/>
                </a:highlight>
                <a:uFillTx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5ae7b6a688edf11a1da04364d5bcc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24885" y="0"/>
            <a:ext cx="5142865" cy="685800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V="1">
            <a:off x="2855595" y="1075690"/>
            <a:ext cx="1162050" cy="41592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410845" y="1607185"/>
            <a:ext cx="2716530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400" b="1"/>
              <a:t>带有</a:t>
            </a:r>
            <a:r>
              <a:rPr lang="en-US" altLang="zh-CN" sz="2400" b="1"/>
              <a:t>“</a:t>
            </a:r>
            <a:r>
              <a:rPr lang="zh-CN" altLang="en-US" sz="2400" b="1"/>
              <a:t>官方</a:t>
            </a:r>
            <a:r>
              <a:rPr lang="en-US" altLang="zh-CN" sz="2400" b="1"/>
              <a:t>”</a:t>
            </a:r>
            <a:r>
              <a:rPr lang="zh-CN" altLang="en-US" sz="2400" b="1"/>
              <a:t>字样的条目，更有权威</a:t>
            </a:r>
            <a:endParaRPr lang="zh-CN" alt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KSO_WM_UNIT_FILL_FORE_SCHEMECOLOR_INDEX_1_BRIGHTNESS" val="0.02"/>
  <p:tag name="KSO_WM_UNIT_FILL_FORE_SCHEMECOLOR_INDEX_1" val="1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1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TEXT_SHADOW_SCHEMECOLOR_INDEX_BRIGHTNESS" val="0"/>
  <p:tag name="KSO_WM_UNIT_TEXT_SHADOW_SCHEMECOLOR_INDEX" val="1"/>
</p:tagLst>
</file>

<file path=ppt/tags/tag10.xml><?xml version="1.0" encoding="utf-8"?>
<p:tagLst xmlns:p="http://schemas.openxmlformats.org/presentationml/2006/main">
  <p:tag name="KSO_WM_UNIT_FILL_FORE_SCHEMECOLOR_INDEX_1_BRIGHTNESS" val="0.02"/>
  <p:tag name="KSO_WM_UNIT_FILL_FORE_SCHEMECOLOR_INDEX_1" val="1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1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TEXT_SHADOW_SCHEMECOLOR_INDEX_BRIGHTNESS" val="0"/>
  <p:tag name="KSO_WM_UNIT_TEXT_SHADOW_SCHEMECOLOR_INDEX" val="1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FILL_FORE_SCHEMECOLOR_INDEX_1_BRIGHTNESS" val="0.02"/>
  <p:tag name="KSO_WM_UNIT_FILL_FORE_SCHEMECOLOR_INDEX_1" val="1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1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TEXT_SHADOW_SCHEMECOLOR_INDEX_BRIGHTNESS" val="0"/>
  <p:tag name="KSO_WM_UNIT_TEXT_SHADOW_SCHEMECOLOR_INDEX" val="1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FILL_FORE_SCHEMECOLOR_INDEX_1_BRIGHTNESS" val="0.02"/>
  <p:tag name="KSO_WM_UNIT_FILL_FORE_SCHEMECOLOR_INDEX_1" val="1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1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TEXT_SHADOW_SCHEMECOLOR_INDEX_BRIGHTNESS" val="0"/>
  <p:tag name="KSO_WM_UNIT_TEXT_SHADOW_SCHEMECOLOR_INDEX" val="1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0.xml><?xml version="1.0" encoding="utf-8"?>
<p:tagLst xmlns:p="http://schemas.openxmlformats.org/presentationml/2006/main">
  <p:tag name="KSO_WM_UNIT_FILL_FORE_SCHEMECOLOR_INDEX_1_BRIGHTNESS" val="0.02"/>
  <p:tag name="KSO_WM_UNIT_FILL_FORE_SCHEMECOLOR_INDEX_1" val="1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1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TEXT_SHADOW_SCHEMECOLOR_INDEX_BRIGHTNESS" val="0"/>
  <p:tag name="KSO_WM_UNIT_TEXT_SHADOW_SCHEMECOLOR_INDEX" val="1"/>
</p:tagLst>
</file>

<file path=ppt/tags/tag21.xml><?xml version="1.0" encoding="utf-8"?>
<p:tagLst xmlns:p="http://schemas.openxmlformats.org/presentationml/2006/main">
  <p:tag name="KSO_WM_UNIT_FILL_FORE_SCHEMECOLOR_INDEX_1_BRIGHTNESS" val="0.02"/>
  <p:tag name="KSO_WM_UNIT_FILL_FORE_SCHEMECOLOR_INDEX_1" val="1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1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TEXT_SHADOW_SCHEMECOLOR_INDEX_BRIGHTNESS" val="0"/>
  <p:tag name="KSO_WM_UNIT_TEXT_SHADOW_SCHEMECOLOR_INDEX" val="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6.xml><?xml version="1.0" encoding="utf-8"?>
<p:tagLst xmlns:p="http://schemas.openxmlformats.org/presentationml/2006/main">
  <p:tag name="KSO_WM_UNIT_FILL_FORE_SCHEMECOLOR_INDEX_1_BRIGHTNESS" val="0.02"/>
  <p:tag name="KSO_WM_UNIT_FILL_FORE_SCHEMECOLOR_INDEX_1" val="1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1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TEXT_SHADOW_SCHEMECOLOR_INDEX_BRIGHTNESS" val="0"/>
  <p:tag name="KSO_WM_UNIT_TEXT_SHADOW_SCHEMECOLOR_INDEX" val="1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0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31.xml><?xml version="1.0" encoding="utf-8"?>
<p:tagLst xmlns:p="http://schemas.openxmlformats.org/presentationml/2006/main">
  <p:tag name="KSO_WM_UNIT_FILL_FORE_SCHEMECOLOR_INDEX_1_BRIGHTNESS" val="0.02"/>
  <p:tag name="KSO_WM_UNIT_FILL_FORE_SCHEMECOLOR_INDEX_1" val="1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1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TEXT_SHADOW_SCHEMECOLOR_INDEX_BRIGHTNESS" val="0"/>
  <p:tag name="KSO_WM_UNIT_TEXT_SHADOW_SCHEMECOLOR_INDEX" val="1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PLACING_PICTURE_USER_VIEWPORT" val="{&quot;height&quot;:7680,&quot;width&quot;:7680}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UNIT_FILL_FORE_SCHEMECOLOR_INDEX_1_BRIGHTNESS" val="0.02"/>
  <p:tag name="KSO_WM_UNIT_FILL_FORE_SCHEMECOLOR_INDEX_1" val="1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1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TEXT_SHADOW_SCHEMECOLOR_INDEX_BRIGHTNESS" val="0"/>
  <p:tag name="KSO_WM_UNIT_TEXT_SHADOW_SCHEMECOLOR_INDEX" val="1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FILL_FORE_SCHEMECOLOR_INDEX_1_BRIGHTNESS" val="0.02"/>
  <p:tag name="KSO_WM_UNIT_FILL_FORE_SCHEMECOLOR_INDEX_1" val="1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1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TEXT_SHADOW_SCHEMECOLOR_INDEX_BRIGHTNESS" val="0"/>
  <p:tag name="KSO_WM_UNIT_TEXT_SHADOW_SCHEMECOLOR_INDEX" val="1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50.xml><?xml version="1.0" encoding="utf-8"?>
<p:tagLst xmlns:p="http://schemas.openxmlformats.org/presentationml/2006/main">
  <p:tag name="KSO_WM_UNIT_FILL_FORE_SCHEMECOLOR_INDEX_1_BRIGHTNESS" val="0.02"/>
  <p:tag name="KSO_WM_UNIT_FILL_FORE_SCHEMECOLOR_INDEX_1" val="1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1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TEXT_SHADOW_SCHEMECOLOR_INDEX_BRIGHTNESS" val="0"/>
  <p:tag name="KSO_WM_UNIT_TEXT_SHADOW_SCHEMECOLOR_INDEX" val="1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59.xml><?xml version="1.0" encoding="utf-8"?>
<p:tagLst xmlns:p="http://schemas.openxmlformats.org/presentationml/2006/main">
  <p:tag name="KSO_WM_UNIT_FILL_FORE_SCHEMECOLOR_INDEX_1_BRIGHTNESS" val="0.02"/>
  <p:tag name="KSO_WM_UNIT_FILL_FORE_SCHEMECOLOR_INDEX_1" val="1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1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TEXT_SHADOW_SCHEMECOLOR_INDEX_BRIGHTNESS" val="0"/>
  <p:tag name="KSO_WM_UNIT_TEXT_SHADOW_SCHEMECOLOR_INDEX" val="1"/>
</p:tagLst>
</file>

<file path=ppt/tags/tag6.xml><?xml version="1.0" encoding="utf-8"?>
<p:tagLst xmlns:p="http://schemas.openxmlformats.org/presentationml/2006/main">
  <p:tag name="KSO_WM_UNIT_FILL_FORE_SCHEMECOLOR_INDEX_1_BRIGHTNESS" val="0.02"/>
  <p:tag name="KSO_WM_UNIT_FILL_FORE_SCHEMECOLOR_INDEX_1" val="1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1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TEXT_SHADOW_SCHEMECOLOR_INDEX_BRIGHTNESS" val="0"/>
  <p:tag name="KSO_WM_UNIT_TEXT_SHADOW_SCHEMECOLOR_INDEX" val="1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62.xml><?xml version="1.0" encoding="utf-8"?>
<p:tagLst xmlns:p="http://schemas.openxmlformats.org/presentationml/2006/main">
  <p:tag name="KSO_WM_UNIT_FILL_FORE_SCHEMECOLOR_INDEX_1_BRIGHTNESS" val="0.02"/>
  <p:tag name="KSO_WM_UNIT_FILL_FORE_SCHEMECOLOR_INDEX_1" val="1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1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TEXT_SHADOW_SCHEMECOLOR_INDEX_BRIGHTNESS" val="0"/>
  <p:tag name="KSO_WM_UNIT_TEXT_SHADOW_SCHEMECOLOR_INDEX" val="1"/>
</p:tagLst>
</file>

<file path=ppt/tags/tag63.xml><?xml version="1.0" encoding="utf-8"?>
<p:tagLst xmlns:p="http://schemas.openxmlformats.org/presentationml/2006/main">
  <p:tag name="KSO_WM_UNIT_FILL_FORE_SCHEMECOLOR_INDEX_1_BRIGHTNESS" val="0.02"/>
  <p:tag name="KSO_WM_UNIT_FILL_FORE_SCHEMECOLOR_INDEX_1" val="1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1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TEXT_SHADOW_SCHEMECOLOR_INDEX_BRIGHTNESS" val="0"/>
  <p:tag name="KSO_WM_UNIT_TEXT_SHADOW_SCHEMECOLOR_INDEX" val="1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67.xml><?xml version="1.0" encoding="utf-8"?>
<p:tagLst xmlns:p="http://schemas.openxmlformats.org/presentationml/2006/main">
  <p:tag name="KSO_WM_UNIT_FILL_FORE_SCHEMECOLOR_INDEX_1_BRIGHTNESS" val="0.02"/>
  <p:tag name="KSO_WM_UNIT_FILL_FORE_SCHEMECOLOR_INDEX_1" val="1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1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TEXT_SHADOW_SCHEMECOLOR_INDEX_BRIGHTNESS" val="0"/>
  <p:tag name="KSO_WM_UNIT_TEXT_SHADOW_SCHEMECOLOR_INDEX" val="1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COMMONDATA" val="eyJoZGlkIjoiZjk5Y2ZiNzdjMjUzNTZiNGVkZTNkZTQ4OWJlMmNjZmEifQ=="/>
  <p:tag name="KSO_WPP_MARK_KEY" val="9653adb3-d53f-42e8-a34a-76c11e4c23c0"/>
  <p:tag name="commondata" val="eyJoZGlkIjoiMWM3ZmRmZTExOTBiOTExNTNhYWZkZjc2NjE3YjZiMTUifQ==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1900</Words>
  <Application>WPS 演示</Application>
  <PresentationFormat>宽屏</PresentationFormat>
  <Paragraphs>219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楷体</vt:lpstr>
      <vt:lpstr>幼圆</vt:lpstr>
      <vt:lpstr>仿宋</vt:lpstr>
      <vt:lpstr>方正公文小标宋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菲菲12138</cp:lastModifiedBy>
  <cp:revision>91</cp:revision>
  <dcterms:created xsi:type="dcterms:W3CDTF">2022-11-13T10:55:00Z</dcterms:created>
  <dcterms:modified xsi:type="dcterms:W3CDTF">2023-12-04T02:21:11Z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AC52080186C948C1BD3FDF1CEB747D35</vt:lpwstr>
  </property>
  <property fmtid="{D5CDD505-2E9C-101B-9397-08002B2CF9AE}" pid="3" name="KSOProductBuildVer">
    <vt:lpwstr>2052-12.1.0.15712</vt:lpwstr>
  </property>
</Properties>
</file>