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bookmarkIdSeed="2">
  <p:sldMasterIdLst>
    <p:sldMasterId id="2147483648" r:id="rId1"/>
  </p:sldMasterIdLst>
  <p:notesMasterIdLst>
    <p:notesMasterId r:id="rId10"/>
  </p:notesMasterIdLst>
  <p:sldIdLst>
    <p:sldId id="325" r:id="rId2"/>
    <p:sldId id="575" r:id="rId3"/>
    <p:sldId id="570" r:id="rId4"/>
    <p:sldId id="571" r:id="rId5"/>
    <p:sldId id="572" r:id="rId6"/>
    <p:sldId id="326" r:id="rId7"/>
    <p:sldId id="573" r:id="rId8"/>
    <p:sldId id="574" r:id="rId9"/>
  </p:sldIdLst>
  <p:sldSz cx="12192000" cy="6858000"/>
  <p:notesSz cx="6858000" cy="9144000"/>
  <p:embeddedFontLst>
    <p:embeddedFont>
      <p:font typeface="华文楷体" charset="-122"/>
      <p:regular r:id="rId11"/>
    </p:embeddedFont>
    <p:embeddedFont>
      <p:font typeface="微软雅黑" pitchFamily="34" charset="-122"/>
      <p:regular r:id="rId12"/>
      <p:bold r:id="rId13"/>
    </p:embeddedFont>
    <p:embeddedFont>
      <p:font typeface="楷体" pitchFamily="49" charset="-122"/>
      <p:regular r:id="rId14"/>
    </p:embeddedFont>
    <p:embeddedFont>
      <p:font typeface="新宋体" pitchFamily="49" charset="-122"/>
      <p:regular r:id="rId15"/>
    </p:embeddedFont>
    <p:embeddedFont>
      <p:font typeface="等线" charset="-122"/>
      <p:regular r:id="rId16"/>
    </p:embeddedFont>
  </p:embeddedFontLst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72" userDrawn="1">
          <p15:clr>
            <a:srgbClr val="A4A3A4"/>
          </p15:clr>
        </p15:guide>
        <p15:guide id="2" orient="horz" pos="624" userDrawn="1">
          <p15:clr>
            <a:srgbClr val="A4A3A4"/>
          </p15:clr>
        </p15:guide>
        <p15:guide id="3" pos="3840" userDrawn="1">
          <p15:clr>
            <a:srgbClr val="A4A3A4"/>
          </p15:clr>
        </p15:guide>
        <p15:guide id="4" pos="639" userDrawn="1">
          <p15:clr>
            <a:srgbClr val="A4A3A4"/>
          </p15:clr>
        </p15:guide>
        <p15:guide id="5" pos="73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FF"/>
    <a:srgbClr val="00B0F0"/>
    <a:srgbClr val="0187D0"/>
    <a:srgbClr val="005696"/>
    <a:srgbClr val="FFCD2D"/>
    <a:srgbClr val="7F7F7F"/>
    <a:srgbClr val="223D7B"/>
    <a:srgbClr val="26323E"/>
    <a:srgbClr val="8BC43F"/>
    <a:srgbClr val="3B4E5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39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-492" y="-90"/>
      </p:cViewPr>
      <p:guideLst>
        <p:guide orient="horz" pos="2172"/>
        <p:guide orient="horz" pos="624"/>
        <p:guide pos="3840"/>
        <p:guide pos="639"/>
        <p:guide pos="73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2F9F9F-8801-4F41-A506-4C1F4E7AE6F3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9A4D8-C655-4CB2-AC87-CE159BCF3FA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占位符 10"/>
          <p:cNvSpPr>
            <a:spLocks noGrp="1"/>
          </p:cNvSpPr>
          <p:nvPr>
            <p:ph type="body" sz="quarter" idx="10" hasCustomPrompt="1"/>
          </p:nvPr>
        </p:nvSpPr>
        <p:spPr>
          <a:xfrm>
            <a:off x="1014702" y="304835"/>
            <a:ext cx="4970462" cy="701731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4400" dirty="0" smtClean="0">
                <a:solidFill>
                  <a:srgbClr val="26323E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lvl="0"/>
            <a:r>
              <a:rPr lang="zh-CN" altLang="en-US" dirty="0"/>
              <a:t>编辑母版文本样式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FE7E-A8A8-4BA0-81D7-D85FCF510617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CC2A-B125-4277-B811-29F006F7362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FE7E-A8A8-4BA0-81D7-D85FCF510617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CC2A-B125-4277-B811-29F006F7362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FE7E-A8A8-4BA0-81D7-D85FCF510617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CC2A-B125-4277-B811-29F006F7362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FE7E-A8A8-4BA0-81D7-D85FCF510617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CC2A-B125-4277-B811-29F006F7362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占位符 10"/>
          <p:cNvSpPr>
            <a:spLocks noGrp="1"/>
          </p:cNvSpPr>
          <p:nvPr>
            <p:ph type="body" sz="quarter" idx="10" hasCustomPrompt="1"/>
          </p:nvPr>
        </p:nvSpPr>
        <p:spPr>
          <a:xfrm>
            <a:off x="948815" y="437703"/>
            <a:ext cx="4970462" cy="480131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lvl="0"/>
            <a:r>
              <a:rPr lang="zh-CN" altLang="en-US" dirty="0"/>
              <a:t>编辑母版文本样式</a:t>
            </a:r>
          </a:p>
        </p:txBody>
      </p:sp>
      <p:sp>
        <p:nvSpPr>
          <p:cNvPr id="9" name="文本占位符 10"/>
          <p:cNvSpPr>
            <a:spLocks noGrp="1"/>
          </p:cNvSpPr>
          <p:nvPr>
            <p:ph type="body" sz="quarter" idx="11" hasCustomPrompt="1"/>
          </p:nvPr>
        </p:nvSpPr>
        <p:spPr>
          <a:xfrm>
            <a:off x="948815" y="250852"/>
            <a:ext cx="4970462" cy="258532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lvl="0"/>
            <a:r>
              <a:rPr lang="zh-CN" altLang="en-US" dirty="0"/>
              <a:t>编辑母版文本样式</a:t>
            </a:r>
          </a:p>
        </p:txBody>
      </p:sp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3927" y="476363"/>
            <a:ext cx="1352327" cy="488896"/>
          </a:xfrm>
          <a:prstGeom prst="rect">
            <a:avLst/>
          </a:prstGeom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FE7E-A8A8-4BA0-81D7-D85FCF510617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CC2A-B125-4277-B811-29F006F7362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FE7E-A8A8-4BA0-81D7-D85FCF510617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CC2A-B125-4277-B811-29F006F7362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FE7E-A8A8-4BA0-81D7-D85FCF510617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CC2A-B125-4277-B811-29F006F7362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FE7E-A8A8-4BA0-81D7-D85FCF510617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CC2A-B125-4277-B811-29F006F7362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FE7E-A8A8-4BA0-81D7-D85FCF510617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CC2A-B125-4277-B811-29F006F7362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FE7E-A8A8-4BA0-81D7-D85FCF510617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CC2A-B125-4277-B811-29F006F7362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0FE7E-A8A8-4BA0-81D7-D85FCF510617}" type="datetimeFigureOut">
              <a:rPr lang="zh-CN" altLang="en-US" smtClean="0"/>
              <a:pPr/>
              <a:t>2023/11/20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0CC2A-B125-4277-B811-29F006F7362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816781"/>
            <a:ext cx="11990705" cy="5027017"/>
          </a:xfrm>
        </p:spPr>
        <p:txBody>
          <a:bodyPr wrap="square"/>
          <a:lstStyle/>
          <a:p>
            <a:pPr algn="ctr"/>
            <a:r>
              <a:rPr lang="zh-CN" altLang="en-US" sz="8800" b="1" dirty="0">
                <a:solidFill>
                  <a:srgbClr val="FFFF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热烈欢</a:t>
            </a:r>
            <a:r>
              <a:rPr lang="zh-CN" altLang="en-US" sz="8800" b="1" dirty="0" smtClean="0">
                <a:solidFill>
                  <a:srgbClr val="FFFF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迎</a:t>
            </a:r>
            <a:endParaRPr lang="en-US" altLang="zh-CN" sz="8800" b="1" dirty="0" smtClean="0">
              <a:solidFill>
                <a:srgbClr val="FFFF00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ctr"/>
            <a:endParaRPr lang="zh-CN" altLang="en-US" sz="2400" b="1" dirty="0" smtClean="0">
              <a:solidFill>
                <a:srgbClr val="FFFF00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ctr"/>
            <a:r>
              <a:rPr lang="zh-CN" altLang="en-US" sz="5400" b="1" dirty="0" smtClean="0">
                <a:solidFill>
                  <a:schemeClr val="accent2">
                    <a:lumMod val="75000"/>
                  </a:schemeClr>
                </a:solidFill>
              </a:rPr>
              <a:t>常州市教科院专家莅临指导  </a:t>
            </a:r>
            <a:endParaRPr lang="zh-CN" altLang="en-US" sz="5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n-US" altLang="zh-CN" sz="4800" b="1" dirty="0" smtClean="0">
              <a:solidFill>
                <a:srgbClr val="FFFF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algn="ctr"/>
            <a:r>
              <a:rPr lang="zh-CN" altLang="en-US" sz="4800" b="1" dirty="0" smtClean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常</a:t>
            </a:r>
            <a:r>
              <a:rPr lang="zh-CN" altLang="en-US" sz="4800" b="1" dirty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州市丽华中</a:t>
            </a:r>
            <a:r>
              <a:rPr lang="zh-CN" altLang="en-US" sz="4800" b="1" dirty="0" smtClean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学</a:t>
            </a:r>
            <a:endParaRPr lang="en-US" altLang="zh-CN" sz="4800" b="1" dirty="0">
              <a:solidFill>
                <a:srgbClr val="FFFF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algn="ctr"/>
            <a:r>
              <a:rPr lang="en-US" altLang="zh-CN" sz="4800" b="1" dirty="0" smtClean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2023.11.21</a:t>
            </a:r>
            <a:endParaRPr sz="4800" b="1" dirty="0" smtClean="0">
              <a:solidFill>
                <a:srgbClr val="FFFF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392717"/>
            <a:ext cx="11990705" cy="5497915"/>
          </a:xfrm>
        </p:spPr>
        <p:txBody>
          <a:bodyPr wrap="square"/>
          <a:lstStyle/>
          <a:p>
            <a:pPr algn="ctr"/>
            <a:r>
              <a:rPr lang="zh-CN" altLang="en-US" sz="6000" b="1" dirty="0" smtClean="0">
                <a:solidFill>
                  <a:srgbClr val="FFFF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常州市教育科学</a:t>
            </a:r>
          </a:p>
          <a:p>
            <a:pPr algn="ctr"/>
            <a:r>
              <a:rPr lang="en-US" altLang="zh-CN" sz="5400" b="1" dirty="0" smtClean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华文楷体" panose="02010600040101010101" charset="-122"/>
              </a:rPr>
              <a:t>“</a:t>
            </a:r>
            <a:r>
              <a:rPr lang="zh-CN" altLang="en-US" sz="5400" b="1" dirty="0" smtClean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华文楷体" panose="02010600040101010101" charset="-122"/>
              </a:rPr>
              <a:t>十四五</a:t>
            </a:r>
            <a:r>
              <a:rPr lang="en-US" altLang="zh-CN" sz="5400" b="1" dirty="0" smtClean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华文楷体" panose="02010600040101010101" charset="-122"/>
              </a:rPr>
              <a:t>”</a:t>
            </a:r>
            <a:r>
              <a:rPr lang="zh-CN" altLang="en-US" sz="5400" b="1" dirty="0" smtClean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华文楷体" panose="02010600040101010101" charset="-122"/>
              </a:rPr>
              <a:t>规划（</a:t>
            </a:r>
            <a:r>
              <a:rPr lang="en-US" altLang="zh-CN" sz="5400" b="1" dirty="0" smtClean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华文楷体" panose="02010600040101010101" charset="-122"/>
              </a:rPr>
              <a:t>2023</a:t>
            </a:r>
            <a:r>
              <a:rPr lang="zh-CN" altLang="en-US" sz="5400" b="1" dirty="0" smtClean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华文楷体" panose="02010600040101010101" charset="-122"/>
              </a:rPr>
              <a:t>）课题</a:t>
            </a:r>
            <a:endParaRPr lang="en-US" altLang="zh-CN" sz="5400" b="1" dirty="0" smtClean="0">
              <a:solidFill>
                <a:srgbClr val="FFFF00"/>
              </a:solidFill>
              <a:latin typeface="楷体" panose="02010609060101010101" pitchFamily="49" charset="-122"/>
              <a:ea typeface="楷体" panose="02010609060101010101" pitchFamily="49" charset="-122"/>
              <a:cs typeface="华文楷体" panose="02010600040101010101" charset="-122"/>
            </a:endParaRPr>
          </a:p>
          <a:p>
            <a:pPr algn="ctr"/>
            <a:r>
              <a:rPr lang="zh-CN" altLang="en-US" sz="8000" b="1" dirty="0" smtClean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华文楷体" panose="02010600040101010101" charset="-122"/>
              </a:rPr>
              <a:t>开题论证</a:t>
            </a:r>
            <a:endParaRPr lang="zh-CN" altLang="en-US" sz="8000" b="1" dirty="0" smtClean="0">
              <a:solidFill>
                <a:schemeClr val="bg1"/>
              </a:solidFill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pPr algn="ctr"/>
            <a:r>
              <a:rPr lang="zh-CN" altLang="en-US" sz="5400" b="1" dirty="0">
                <a:solidFill>
                  <a:schemeClr val="bg1"/>
                </a:solidFill>
              </a:rPr>
              <a:t>  </a:t>
            </a:r>
          </a:p>
          <a:p>
            <a:pPr algn="ctr"/>
            <a:r>
              <a:rPr lang="zh-CN" altLang="en-US" sz="4800" b="1" dirty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常州市丽华中</a:t>
            </a:r>
            <a:r>
              <a:rPr lang="zh-CN" altLang="en-US" sz="4800" b="1" dirty="0" smtClean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学</a:t>
            </a:r>
            <a:endParaRPr lang="en-US" altLang="zh-CN" sz="4800" b="1" dirty="0">
              <a:solidFill>
                <a:srgbClr val="FFFF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algn="ctr"/>
            <a:r>
              <a:rPr lang="en-US" altLang="zh-CN" sz="4800" b="1" dirty="0" smtClean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2023.11.21</a:t>
            </a:r>
            <a:endParaRPr sz="4800" b="1" dirty="0" smtClean="0">
              <a:solidFill>
                <a:srgbClr val="FFFF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3556001" y="502850"/>
            <a:ext cx="5113866" cy="1100172"/>
          </a:xfrm>
        </p:spPr>
        <p:txBody>
          <a:bodyPr wrap="square"/>
          <a:lstStyle/>
          <a:p>
            <a:r>
              <a:rPr lang="zh-CN" altLang="en-US" sz="6000" b="1" dirty="0" smtClean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开题论</a:t>
            </a:r>
            <a:r>
              <a:rPr lang="zh-CN" altLang="en-US" sz="6000" b="1" dirty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证</a:t>
            </a:r>
            <a:r>
              <a:rPr lang="zh-CN" altLang="en-US" sz="6000" b="1" dirty="0" smtClean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议</a:t>
            </a:r>
            <a:r>
              <a:rPr lang="zh-CN" altLang="en-US" sz="6000" b="1" dirty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程</a:t>
            </a:r>
          </a:p>
        </p:txBody>
      </p:sp>
      <p:sp>
        <p:nvSpPr>
          <p:cNvPr id="9" name="文本占位符 1"/>
          <p:cNvSpPr>
            <a:spLocks noGrp="1"/>
          </p:cNvSpPr>
          <p:nvPr/>
        </p:nvSpPr>
        <p:spPr>
          <a:xfrm>
            <a:off x="3593893" y="2286995"/>
            <a:ext cx="5967789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zh-CN" altLang="en-US" sz="4400" kern="1200" dirty="0" smtClean="0">
                <a:solidFill>
                  <a:srgbClr val="2632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>
                <a:solidFill>
                  <a:schemeClr val="bg1"/>
                </a:solidFill>
              </a:rPr>
              <a:t>一、课题组长汇报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0" name="文本占位符 1"/>
          <p:cNvSpPr>
            <a:spLocks noGrp="1"/>
          </p:cNvSpPr>
          <p:nvPr/>
        </p:nvSpPr>
        <p:spPr>
          <a:xfrm>
            <a:off x="3605183" y="3404454"/>
            <a:ext cx="6030648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zh-CN" altLang="en-US" sz="4400" kern="1200" dirty="0" smtClean="0">
                <a:solidFill>
                  <a:srgbClr val="2632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>
                <a:solidFill>
                  <a:schemeClr val="bg1"/>
                </a:solidFill>
              </a:rPr>
              <a:t>二、专家</a:t>
            </a:r>
            <a:r>
              <a:rPr lang="zh-CN" altLang="en-US" dirty="0">
                <a:solidFill>
                  <a:schemeClr val="bg1"/>
                </a:solidFill>
              </a:rPr>
              <a:t>论</a:t>
            </a:r>
            <a:r>
              <a:rPr lang="zh-CN" altLang="en-US" dirty="0" smtClean="0">
                <a:solidFill>
                  <a:schemeClr val="bg1"/>
                </a:solidFill>
              </a:rPr>
              <a:t>证评估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1" name="文本占位符 1"/>
          <p:cNvSpPr>
            <a:spLocks noGrp="1"/>
          </p:cNvSpPr>
          <p:nvPr/>
        </p:nvSpPr>
        <p:spPr>
          <a:xfrm>
            <a:off x="3656477" y="4577651"/>
            <a:ext cx="5990221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zh-CN" altLang="en-US" sz="4400" kern="1200" dirty="0" smtClean="0">
                <a:solidFill>
                  <a:srgbClr val="2632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>
                <a:solidFill>
                  <a:schemeClr val="bg1"/>
                </a:solidFill>
              </a:rPr>
              <a:t>三、学校领导致谢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占位符 1"/>
          <p:cNvSpPr>
            <a:spLocks noGrp="1"/>
          </p:cNvSpPr>
          <p:nvPr/>
        </p:nvSpPr>
        <p:spPr>
          <a:xfrm>
            <a:off x="2927843" y="232412"/>
            <a:ext cx="6430645" cy="7017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zh-CN" altLang="en-US" sz="4400" kern="1200" dirty="0" smtClean="0">
                <a:solidFill>
                  <a:srgbClr val="2632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>
                <a:solidFill>
                  <a:srgbClr val="FFFF00"/>
                </a:solidFill>
              </a:rPr>
              <a:t>一、课题组长汇报</a:t>
            </a:r>
            <a:endParaRPr lang="zh-CN" altLang="en-US" dirty="0">
              <a:solidFill>
                <a:srgbClr val="FFFF00"/>
              </a:solidFill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" y="1092834"/>
          <a:ext cx="11796888" cy="5588550"/>
        </p:xfrm>
        <a:graphic>
          <a:graphicData uri="http://schemas.openxmlformats.org/drawingml/2006/table">
            <a:tbl>
              <a:tblPr/>
              <a:tblGrid>
                <a:gridCol w="829468"/>
                <a:gridCol w="9556309"/>
                <a:gridCol w="1411111"/>
              </a:tblGrid>
              <a:tr h="66823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1" i="0" u="none" strike="noStrike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序号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1" i="0" u="none" strike="noStrike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课题名称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1" i="0" u="none" strike="noStrike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主持</a:t>
                      </a:r>
                      <a:r>
                        <a:rPr lang="zh-CN" altLang="en-US" sz="2400" b="1" i="0" u="none" strike="noStrike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人</a:t>
                      </a:r>
                      <a:endParaRPr lang="zh-CN" altLang="en-US" sz="2400" b="1" i="0" u="none" strike="noStrike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1" i="0" u="none" strike="noStrike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400" b="1" i="0" u="none" strike="noStrike" dirty="0" smtClean="0">
                          <a:solidFill>
                            <a:schemeClr val="bg1"/>
                          </a:solidFill>
                          <a:latin typeface="楷体" pitchFamily="49" charset="-122"/>
                          <a:ea typeface="楷体" pitchFamily="49" charset="-122"/>
                        </a:rPr>
                        <a:t>《</a:t>
                      </a:r>
                      <a:r>
                        <a:rPr lang="zh-CN" altLang="en-US" sz="2400" b="1" u="none" kern="1200" dirty="0" smtClean="0">
                          <a:solidFill>
                            <a:schemeClr val="bg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基于项目式的初中文史跨学科教学设计与实践研究 </a:t>
                      </a:r>
                      <a:r>
                        <a:rPr lang="zh-CN" altLang="en-US" sz="2400" b="1" i="0" u="none" strike="noStrike" dirty="0" smtClean="0">
                          <a:solidFill>
                            <a:schemeClr val="bg1"/>
                          </a:solidFill>
                          <a:latin typeface="楷体" pitchFamily="49" charset="-122"/>
                          <a:ea typeface="楷体" pitchFamily="49" charset="-122"/>
                        </a:rPr>
                        <a:t>》</a:t>
                      </a:r>
                      <a:endParaRPr lang="en-US" altLang="zh-CN" sz="2400" b="1" i="0" u="none" strike="noStrike" dirty="0" smtClean="0">
                        <a:solidFill>
                          <a:schemeClr val="bg1"/>
                        </a:solidFill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1" i="0" u="none" strike="noStrike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徐蕙</a:t>
                      </a:r>
                      <a:endParaRPr lang="en-US" altLang="zh-CN" sz="2400" b="1" i="0" u="none" strike="noStrike" dirty="0" smtClean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楷体" pitchFamily="49" charset="-122"/>
                        <a:ea typeface="楷体" pitchFamily="49" charset="-122"/>
                      </a:endParaRPr>
                    </a:p>
                    <a:p>
                      <a:pPr algn="ctr" fontAlgn="ctr"/>
                      <a:r>
                        <a:rPr lang="zh-CN" altLang="en-US" sz="2400" b="1" i="0" u="none" strike="noStrike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王庆华</a:t>
                      </a:r>
                      <a:endParaRPr lang="zh-CN" altLang="en-US" sz="2400" b="1" i="0" u="none" strike="noStrike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40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1" i="0" u="none" strike="noStrike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1" i="0" u="none" strike="noStrike" dirty="0">
                          <a:solidFill>
                            <a:schemeClr val="bg1"/>
                          </a:solidFill>
                          <a:latin typeface="楷体" pitchFamily="49" charset="-122"/>
                          <a:ea typeface="楷体" pitchFamily="49" charset="-122"/>
                        </a:rPr>
                        <a:t>《</a:t>
                      </a:r>
                      <a:r>
                        <a:rPr lang="zh-CN" altLang="en-US" sz="2400" b="1" i="0" u="none" strike="noStrike" dirty="0">
                          <a:solidFill>
                            <a:schemeClr val="bg1"/>
                          </a:solidFill>
                          <a:latin typeface="楷体" pitchFamily="49" charset="-122"/>
                          <a:ea typeface="楷体" pitchFamily="49" charset="-122"/>
                        </a:rPr>
                        <a:t>双减背景下初中语文核心素养培养策略研究</a:t>
                      </a:r>
                      <a:r>
                        <a:rPr lang="en-US" altLang="zh-CN" sz="2400" b="1" i="0" u="none" strike="noStrike" dirty="0">
                          <a:solidFill>
                            <a:schemeClr val="bg1"/>
                          </a:solidFill>
                          <a:latin typeface="楷体" pitchFamily="49" charset="-122"/>
                          <a:ea typeface="楷体" pitchFamily="49" charset="-122"/>
                        </a:rPr>
                        <a:t>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1" i="0" u="none" strike="noStrike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吴仔</a:t>
                      </a:r>
                      <a:r>
                        <a:rPr lang="zh-CN" altLang="en-US" sz="2400" b="1" i="0" u="none" strike="noStrike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俊</a:t>
                      </a:r>
                      <a:endParaRPr lang="en-US" altLang="zh-CN" sz="2400" b="1" i="0" u="none" strike="noStrike" dirty="0" smtClean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楷体" pitchFamily="49" charset="-122"/>
                        <a:ea typeface="楷体" pitchFamily="49" charset="-122"/>
                      </a:endParaRPr>
                    </a:p>
                    <a:p>
                      <a:pPr algn="ctr" fontAlgn="ctr"/>
                      <a:r>
                        <a:rPr lang="zh-CN" altLang="en-US" sz="2400" b="1" i="0" u="none" strike="noStrike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祝畅红</a:t>
                      </a:r>
                      <a:endParaRPr lang="zh-CN" altLang="en-US" sz="2400" b="1" i="0" u="none" strike="noStrike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6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1" i="0" u="none" strike="noStrike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i="0" u="none" strike="noStrike" dirty="0" smtClean="0">
                          <a:solidFill>
                            <a:schemeClr val="bg1"/>
                          </a:solidFill>
                          <a:latin typeface="楷体" pitchFamily="49" charset="-122"/>
                          <a:ea typeface="楷体" pitchFamily="49" charset="-122"/>
                        </a:rPr>
                        <a:t>《</a:t>
                      </a:r>
                      <a:r>
                        <a:rPr lang="zh-CN" altLang="en-US" sz="2400" b="1" u="none" kern="1200" dirty="0" smtClean="0">
                          <a:solidFill>
                            <a:schemeClr val="bg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核心素养导向下初中历史单元作业设计的实践研究</a:t>
                      </a:r>
                      <a:r>
                        <a:rPr lang="en-US" altLang="zh-CN" sz="2400" b="1" i="0" u="none" strike="noStrike" dirty="0" smtClean="0">
                          <a:solidFill>
                            <a:schemeClr val="bg1"/>
                          </a:solidFill>
                          <a:latin typeface="楷体" pitchFamily="49" charset="-122"/>
                          <a:ea typeface="楷体" pitchFamily="49" charset="-122"/>
                        </a:rPr>
                        <a:t>》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400" b="1" i="0" u="none" strike="noStrike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吴炜瑛</a:t>
                      </a:r>
                      <a:endParaRPr lang="en-US" altLang="zh-CN" sz="2400" b="1" i="0" u="none" strike="noStrike" dirty="0" smtClean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楷体" pitchFamily="49" charset="-122"/>
                        <a:ea typeface="楷体" pitchFamily="49" charset="-122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400" b="1" i="0" u="none" strike="noStrike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张永康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7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1" i="0" u="none" strike="noStrike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b="1" i="0" u="none" strike="noStrike" dirty="0" smtClean="0">
                          <a:solidFill>
                            <a:schemeClr val="bg1"/>
                          </a:solidFill>
                          <a:latin typeface="楷体" pitchFamily="49" charset="-122"/>
                          <a:ea typeface="楷体" pitchFamily="49" charset="-122"/>
                        </a:rPr>
                        <a:t>《</a:t>
                      </a:r>
                      <a:r>
                        <a:rPr lang="zh-CN" altLang="en-US" sz="2400" b="1" kern="1200" dirty="0" smtClean="0">
                          <a:solidFill>
                            <a:schemeClr val="bg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学习动机导向的初中数学赏识课堂构建研究</a:t>
                      </a:r>
                      <a:r>
                        <a:rPr lang="en-US" altLang="zh-CN" sz="2400" b="1" i="0" u="none" strike="noStrike" dirty="0" smtClean="0">
                          <a:solidFill>
                            <a:schemeClr val="bg1"/>
                          </a:solidFill>
                          <a:latin typeface="楷体" pitchFamily="49" charset="-122"/>
                          <a:ea typeface="楷体" pitchFamily="49" charset="-122"/>
                        </a:rPr>
                        <a:t>》</a:t>
                      </a:r>
                      <a:endParaRPr lang="en-US" altLang="zh-CN" sz="2400" b="1" i="0" u="none" strike="noStrike" dirty="0">
                        <a:solidFill>
                          <a:schemeClr val="bg1"/>
                        </a:solidFill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1" i="0" u="none" strike="noStrike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丁一清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229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1" i="0" u="none" strike="noStrike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b="1" i="0" u="none" strike="noStrike" dirty="0" smtClean="0">
                          <a:solidFill>
                            <a:schemeClr val="bg1"/>
                          </a:solidFill>
                          <a:latin typeface="楷体" pitchFamily="49" charset="-122"/>
                          <a:ea typeface="楷体" pitchFamily="49" charset="-122"/>
                        </a:rPr>
                        <a:t>《</a:t>
                      </a:r>
                      <a:r>
                        <a:rPr lang="zh-CN" altLang="en-US" sz="2400" b="1" kern="1200" dirty="0" smtClean="0">
                          <a:solidFill>
                            <a:schemeClr val="bg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指向初中学生心理健康的“家校社共育”课程开发研究</a:t>
                      </a:r>
                      <a:r>
                        <a:rPr lang="en-US" altLang="zh-CN" sz="2400" b="1" i="0" u="none" strike="noStrike" dirty="0" smtClean="0">
                          <a:solidFill>
                            <a:schemeClr val="bg1"/>
                          </a:solidFill>
                          <a:latin typeface="楷体" pitchFamily="49" charset="-122"/>
                          <a:ea typeface="楷体" pitchFamily="49" charset="-122"/>
                        </a:rPr>
                        <a:t>》</a:t>
                      </a:r>
                      <a:endParaRPr lang="en-US" altLang="zh-CN" sz="2400" b="1" i="0" u="none" strike="noStrike" dirty="0">
                        <a:solidFill>
                          <a:schemeClr val="bg1"/>
                        </a:solidFill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1" i="0" u="none" strike="noStrike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高毓</a:t>
                      </a:r>
                      <a:r>
                        <a:rPr lang="zh-CN" altLang="en-US" sz="2400" b="1" i="0" u="none" strike="noStrike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华</a:t>
                      </a:r>
                      <a:endParaRPr lang="en-US" altLang="zh-CN" sz="2400" b="1" i="0" u="none" strike="noStrike" dirty="0" smtClean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楷体" pitchFamily="49" charset="-122"/>
                        <a:ea typeface="楷体" pitchFamily="49" charset="-122"/>
                      </a:endParaRPr>
                    </a:p>
                    <a:p>
                      <a:pPr algn="ctr" fontAlgn="ctr"/>
                      <a:r>
                        <a:rPr lang="zh-CN" altLang="en-US" sz="2400" b="1" i="0" u="none" strike="noStrike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李</a:t>
                      </a:r>
                      <a:r>
                        <a:rPr lang="zh-CN" altLang="en-US" sz="2400" b="1" i="0" u="none" strike="noStrike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琳琳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229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1" i="0" u="none" strike="noStrike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b="1" i="0" u="none" strike="noStrike" dirty="0" smtClean="0">
                          <a:solidFill>
                            <a:schemeClr val="bg1"/>
                          </a:solidFill>
                          <a:latin typeface="楷体" pitchFamily="49" charset="-122"/>
                          <a:ea typeface="楷体" pitchFamily="49" charset="-122"/>
                        </a:rPr>
                        <a:t>《</a:t>
                      </a:r>
                      <a:r>
                        <a:rPr lang="zh-CN" altLang="en-US" sz="2400" b="1" u="none" kern="1200" dirty="0" smtClean="0">
                          <a:solidFill>
                            <a:schemeClr val="bg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基于项目式的初中生物</a:t>
                      </a:r>
                      <a:r>
                        <a:rPr lang="en-US" altLang="zh-CN" sz="2400" b="1" u="none" kern="1200" dirty="0" smtClean="0">
                          <a:solidFill>
                            <a:schemeClr val="bg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—</a:t>
                      </a:r>
                      <a:r>
                        <a:rPr lang="zh-CN" altLang="en-US" sz="2400" b="1" u="none" kern="1200" dirty="0" smtClean="0">
                          <a:solidFill>
                            <a:schemeClr val="bg1"/>
                          </a:solidFill>
                          <a:latin typeface="楷体" pitchFamily="49" charset="-122"/>
                          <a:ea typeface="楷体" pitchFamily="49" charset="-122"/>
                          <a:cs typeface="+mn-cs"/>
                        </a:rPr>
                        <a:t>物理跨学科主题教学设计与研究</a:t>
                      </a:r>
                      <a:r>
                        <a:rPr lang="en-US" altLang="zh-CN" sz="2400" b="1" i="0" u="none" strike="noStrike" dirty="0" smtClean="0">
                          <a:solidFill>
                            <a:schemeClr val="bg1"/>
                          </a:solidFill>
                          <a:latin typeface="楷体" pitchFamily="49" charset="-122"/>
                          <a:ea typeface="楷体" pitchFamily="49" charset="-122"/>
                        </a:rPr>
                        <a:t>》</a:t>
                      </a:r>
                      <a:endParaRPr lang="en-US" altLang="zh-CN" sz="2400" b="1" i="0" u="none" strike="noStrike" dirty="0">
                        <a:solidFill>
                          <a:schemeClr val="bg1"/>
                        </a:solidFill>
                        <a:latin typeface="楷体" pitchFamily="49" charset="-122"/>
                        <a:ea typeface="楷体" pitchFamily="49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1" i="0" u="none" strike="noStrike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钱</a:t>
                      </a:r>
                      <a:r>
                        <a:rPr lang="zh-CN" altLang="en-US" sz="2400" b="1" i="0" u="none" strike="noStrike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乾</a:t>
                      </a:r>
                      <a:endParaRPr lang="en-US" altLang="zh-CN" sz="2400" b="1" i="0" u="none" strike="noStrike" dirty="0" smtClean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latin typeface="楷体" pitchFamily="49" charset="-122"/>
                        <a:ea typeface="楷体" pitchFamily="49" charset="-122"/>
                      </a:endParaRPr>
                    </a:p>
                    <a:p>
                      <a:pPr algn="ctr" fontAlgn="ctr"/>
                      <a:r>
                        <a:rPr lang="zh-CN" altLang="en-US" sz="2400" b="1" i="0" u="none" strike="noStrike" dirty="0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黄</a:t>
                      </a:r>
                      <a:r>
                        <a:rPr lang="zh-CN" altLang="en-US" sz="2400" b="1" i="0" u="none" strike="noStrike" dirty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latin typeface="楷体" pitchFamily="49" charset="-122"/>
                          <a:ea typeface="楷体" pitchFamily="49" charset="-122"/>
                        </a:rPr>
                        <a:t>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占位符 1"/>
          <p:cNvSpPr>
            <a:spLocks noGrp="1"/>
          </p:cNvSpPr>
          <p:nvPr/>
        </p:nvSpPr>
        <p:spPr>
          <a:xfrm>
            <a:off x="1095023" y="2015917"/>
            <a:ext cx="10103555" cy="3035703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zh-CN" altLang="en-US" sz="4400" kern="1200" dirty="0" smtClean="0">
                <a:solidFill>
                  <a:srgbClr val="26323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8000" b="1" dirty="0" smtClean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二、专</a:t>
            </a:r>
            <a:r>
              <a:rPr lang="zh-CN" altLang="en-US" sz="8000" b="1" dirty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家点</a:t>
            </a:r>
            <a:r>
              <a:rPr lang="zh-CN" altLang="en-US" sz="8000" b="1" dirty="0" smtClean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评与引领</a:t>
            </a:r>
            <a:endParaRPr lang="en-US" altLang="zh-CN" sz="8000" b="1" dirty="0" smtClean="0">
              <a:solidFill>
                <a:srgbClr val="FFFF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sz="6000" dirty="0">
              <a:solidFill>
                <a:srgbClr val="FFFF00"/>
              </a:solidFill>
            </a:endParaRPr>
          </a:p>
          <a:p>
            <a:pPr algn="ctr"/>
            <a:r>
              <a:rPr lang="zh-CN" altLang="en-US" sz="5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评估专家：王俊 龚</a:t>
            </a:r>
            <a:r>
              <a:rPr lang="zh-CN" altLang="en-US" sz="5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国</a:t>
            </a:r>
            <a:r>
              <a:rPr lang="zh-CN" altLang="en-US" sz="5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胜 何运耿</a:t>
            </a:r>
            <a:endParaRPr lang="zh-CN" altLang="en-US" sz="54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2498090" y="2575560"/>
            <a:ext cx="719645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b="1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感谢专家指导！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1806223" y="2320362"/>
            <a:ext cx="8207022" cy="2529923"/>
          </a:xfrm>
        </p:spPr>
        <p:txBody>
          <a:bodyPr wrap="square"/>
          <a:lstStyle/>
          <a:p>
            <a:r>
              <a:rPr lang="zh-CN" altLang="en-US" sz="8800" b="1" dirty="0" smtClean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三、校领导致辞</a:t>
            </a:r>
            <a:endParaRPr lang="zh-CN" altLang="en-US" sz="8800" b="1" dirty="0">
              <a:solidFill>
                <a:srgbClr val="FFFF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2498090" y="2575560"/>
            <a:ext cx="719645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b="1" dirty="0">
                <a:solidFill>
                  <a:srgbClr val="FFFF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感谢专家指导！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zk3YTNjMjY2OTdiY2MzMTEwNzg2NWI0YmRhZDA3NzgifQ=="/>
  <p:tag name="KSO_WPP_MARK_KEY" val="567ce4da-725a-4b5f-9c0b-5a30d8053d13"/>
  <p:tag name="commondata" val="eyJoZGlkIjoiMmM5NzE5OTNhNWE1NTI4MzNjMWE4ZTkzYWFmNTRjMTkifQ=="/>
</p:tagLst>
</file>

<file path=ppt/theme/theme1.xml><?xml version="1.0" encoding="utf-8"?>
<a:theme xmlns:a="http://schemas.openxmlformats.org/drawingml/2006/main" name="作者：Qzus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p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325</Words>
  <Application>Microsoft Office PowerPoint</Application>
  <PresentationFormat>自定义</PresentationFormat>
  <Paragraphs>49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华文楷体</vt:lpstr>
      <vt:lpstr>微软雅黑</vt:lpstr>
      <vt:lpstr>楷体</vt:lpstr>
      <vt:lpstr>新宋体</vt:lpstr>
      <vt:lpstr>等线</vt:lpstr>
      <vt:lpstr>作者：Qzuser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蓝色大气公司介绍企业宣传产品介绍ppt模板</dc:title>
  <dc:creator>Qzuser</dc:creator>
  <cp:keywords>Qzuser</cp:keywords>
  <dc:description>Qzuser</dc:description>
  <cp:lastModifiedBy>Administrator</cp:lastModifiedBy>
  <cp:revision>531</cp:revision>
  <dcterms:created xsi:type="dcterms:W3CDTF">2016-07-17T07:04:00Z</dcterms:created>
  <dcterms:modified xsi:type="dcterms:W3CDTF">2023-11-20T12:54:36Z</dcterms:modified>
  <cp:category>Qzuser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2052-12.1.0.15712</vt:lpwstr>
  </property>
  <property fmtid="{D5CDD505-2E9C-101B-9397-08002B2CF9AE}" pid="3" name="ICV">
    <vt:lpwstr>2C695C07D6324EE7A63B843EB8848EC7</vt:lpwstr>
  </property>
</Properties>
</file>