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  <p:sldId id="258" r:id="rId4"/>
    <p:sldId id="259" r:id="rId5"/>
    <p:sldId id="336" r:id="rId6"/>
    <p:sldId id="337" r:id="rId7"/>
    <p:sldId id="338" r:id="rId8"/>
    <p:sldId id="304" r:id="rId9"/>
    <p:sldId id="271" r:id="rId10"/>
    <p:sldId id="330" r:id="rId11"/>
    <p:sldId id="305" r:id="rId12"/>
    <p:sldId id="332" r:id="rId13"/>
    <p:sldId id="288" r:id="rId14"/>
    <p:sldId id="333" r:id="rId15"/>
    <p:sldId id="265" r:id="rId16"/>
    <p:sldId id="316" r:id="rId17"/>
    <p:sldId id="319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ng" initials="z" lastIdx="1" clrIdx="0"/>
  <p:cmAuthor id="2" name="作者" initials="A" lastIdx="0" clrIdx="1"/>
  <p:cmAuthor id="0" name="王鹏皓" initials="PH" lastIdx="1" clrIdx="0"/>
  <p:cmAuthor id="3" name="Author" initials="A" lastIdx="0" clrIdx="2"/>
  <p:cmAuthor id="5" name="新课标第一网" initials="新" lastIdx="2" clrIdx="0"/>
  <p:cmAuthor id="7" name="1206988966@qq.com" initials="1" lastIdx="1" clrIdx="2"/>
  <p:cmAuthor id="8" name="姜伟光" initials="姜" lastIdx="1" clrIdx="0"/>
  <p:cmAuthor id="6" name="ming qiu" initials="m" lastIdx="17" clrIdx="1"/>
  <p:cmAuthor id="9" name="12279" initials="1" lastIdx="1" clrIdx="8"/>
  <p:cmAuthor id="11" name="倩文 黄" initials="倩" lastIdx="1" clrIdx="3"/>
  <p:cmAuthor id="12" name="iwenping" initials="i" lastIdx="0" clrIdx="0"/>
  <p:cmAuthor id="4" name="zhang bq" initials="z" lastIdx="1" clrIdx="0"/>
  <p:cmAuthor id="10" name="86136" initials="8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7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 涂豆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772119"/>
            <a:ext cx="12192000" cy="608588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1"/>
          <a:stretch>
            <a:fillRect/>
          </a:stretch>
        </p:blipFill>
        <p:spPr>
          <a:xfrm>
            <a:off x="120650" y="-1"/>
            <a:ext cx="901700" cy="772119"/>
          </a:xfrm>
          <a:prstGeom prst="rect">
            <a:avLst/>
          </a:prstGeom>
        </p:spPr>
      </p:pic>
      <p:pic>
        <p:nvPicPr>
          <p:cNvPr id="6" name="图片 5" descr="图片包含 书籍&#10;&#10;已生成极高可信度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350" y="5816600"/>
            <a:ext cx="1111250" cy="11112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5544898" y="62060"/>
            <a:ext cx="1645941" cy="64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教学分析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190826" y="62060"/>
            <a:ext cx="1645941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教学设计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836767" y="62060"/>
            <a:ext cx="1645941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教学过程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0482708" y="62060"/>
            <a:ext cx="1645941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教学反思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8836767" y="186788"/>
            <a:ext cx="0" cy="36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10496806" y="186788"/>
            <a:ext cx="0" cy="36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 userDrawn="1"/>
        </p:nvSpPr>
        <p:spPr>
          <a:xfrm>
            <a:off x="0" y="6701764"/>
            <a:ext cx="12192000" cy="156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tags" Target="../tags/tag6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tags" Target="../tags/tag2.xml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C:/Users/Huawei/Desktop/00.jpg00"/>
          <p:cNvPicPr>
            <a:picLocks noChangeAspect="1"/>
          </p:cNvPicPr>
          <p:nvPr>
            <p:ph idx="1"/>
          </p:nvPr>
        </p:nvPicPr>
        <p:blipFill>
          <a:blip r:embed="rId1"/>
          <a:srcRect l="37" r="37"/>
          <a:stretch>
            <a:fillRect/>
          </a:stretch>
        </p:blipFill>
        <p:spPr>
          <a:xfrm>
            <a:off x="0" y="1270"/>
            <a:ext cx="12192635" cy="685673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3238500"/>
            <a:ext cx="381000" cy="381000"/>
          </a:xfrm>
          <a:prstGeom prst="rect">
            <a:avLst/>
          </a:prstGeom>
          <a:noFill/>
        </p:spPr>
      </p:pic>
      <p:sp>
        <p:nvSpPr>
          <p:cNvPr id="101" name="文本框 100"/>
          <p:cNvSpPr txBox="1"/>
          <p:nvPr/>
        </p:nvSpPr>
        <p:spPr>
          <a:xfrm>
            <a:off x="1326515" y="1379855"/>
            <a:ext cx="12011660" cy="28981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4000" b="1">
                <a:latin typeface="+mj-ea"/>
                <a:ea typeface="+mj-ea"/>
                <a:cs typeface="+mj-ea"/>
              </a:rPr>
              <a:t>课题名称：</a:t>
            </a:r>
            <a:endParaRPr lang="zh-CN" sz="4000" b="1">
              <a:latin typeface="+mj-ea"/>
              <a:ea typeface="+mj-ea"/>
              <a:cs typeface="+mj-ea"/>
            </a:endParaRPr>
          </a:p>
          <a:p>
            <a:pPr indent="0"/>
            <a:r>
              <a:rPr lang="zh-CN" sz="4000" b="1">
                <a:latin typeface="+mj-ea"/>
                <a:ea typeface="+mj-ea"/>
                <a:cs typeface="+mj-ea"/>
              </a:rPr>
              <a:t> </a:t>
            </a:r>
            <a:r>
              <a:rPr lang="en-US" altLang="zh-CN" sz="4000" b="1">
                <a:latin typeface="+mj-ea"/>
                <a:ea typeface="+mj-ea"/>
                <a:cs typeface="+mj-ea"/>
              </a:rPr>
              <a:t>   </a:t>
            </a:r>
            <a:endParaRPr lang="en-US" altLang="zh-CN" sz="4000" b="1">
              <a:latin typeface="+mj-ea"/>
              <a:ea typeface="+mj-ea"/>
              <a:cs typeface="+mj-ea"/>
            </a:endParaRPr>
          </a:p>
          <a:p>
            <a:pPr indent="0"/>
            <a:r>
              <a:rPr lang="en-US" altLang="zh-CN" sz="4000" b="0">
                <a:latin typeface="+mj-ea"/>
                <a:ea typeface="+mj-ea"/>
                <a:cs typeface="+mj-ea"/>
              </a:rPr>
              <a:t>  </a:t>
            </a:r>
            <a:r>
              <a:rPr lang="zh-CN" sz="4000" b="1">
                <a:latin typeface="+mj-ea"/>
                <a:ea typeface="+mj-ea"/>
                <a:cs typeface="+mj-ea"/>
              </a:rPr>
              <a:t>基于项目化学习的初中文史跨学科</a:t>
            </a:r>
            <a:endParaRPr lang="zh-CN" sz="4000" b="1">
              <a:latin typeface="+mj-ea"/>
              <a:ea typeface="+mj-ea"/>
              <a:cs typeface="+mj-ea"/>
            </a:endParaRPr>
          </a:p>
          <a:p>
            <a:pPr indent="0"/>
            <a:r>
              <a:rPr lang="zh-CN" sz="4000" b="1">
                <a:latin typeface="+mj-ea"/>
                <a:ea typeface="+mj-ea"/>
                <a:cs typeface="+mj-ea"/>
              </a:rPr>
              <a:t> </a:t>
            </a:r>
            <a:r>
              <a:rPr lang="en-US" altLang="zh-CN" sz="4000" b="1">
                <a:latin typeface="+mj-ea"/>
                <a:ea typeface="+mj-ea"/>
                <a:cs typeface="+mj-ea"/>
              </a:rPr>
              <a:t>                                  </a:t>
            </a:r>
            <a:r>
              <a:rPr lang="zh-CN" sz="4000" b="1">
                <a:solidFill>
                  <a:srgbClr val="3F3F3F"/>
                </a:solidFill>
                <a:latin typeface="+mj-ea"/>
                <a:ea typeface="+mj-ea"/>
                <a:cs typeface="+mj-ea"/>
              </a:rPr>
              <a:t>教学设</a:t>
            </a:r>
            <a:r>
              <a:rPr lang="zh-CN" sz="4000" b="1">
                <a:latin typeface="+mj-ea"/>
                <a:ea typeface="+mj-ea"/>
                <a:cs typeface="+mj-ea"/>
              </a:rPr>
              <a:t>计与实践研究</a:t>
            </a:r>
            <a:r>
              <a:rPr lang="en-US" sz="4000" b="1">
                <a:latin typeface="+mj-ea"/>
                <a:ea typeface="+mj-ea"/>
                <a:cs typeface="+mj-ea"/>
              </a:rPr>
              <a:t> </a:t>
            </a:r>
            <a:endParaRPr lang="en-US" altLang="en-US" sz="4000" b="1">
              <a:latin typeface="+mj-ea"/>
              <a:ea typeface="+mj-ea"/>
              <a:cs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59280" y="4431665"/>
            <a:ext cx="7827010" cy="259905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952500" fontAlgn="auto">
              <a:lnSpc>
                <a:spcPts val="4000"/>
              </a:lnSpc>
            </a:pPr>
            <a:r>
              <a:rPr lang="zh-CN" sz="28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主持人：</a:t>
            </a:r>
            <a:r>
              <a:rPr lang="en-US" sz="28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sz="28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徐蕙</a:t>
            </a:r>
            <a:r>
              <a:rPr lang="en-US" sz="28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28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王庆华</a:t>
            </a:r>
            <a:r>
              <a:rPr lang="en-US" sz="28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endParaRPr lang="zh-CN" sz="28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952500" fontAlgn="auto">
              <a:lnSpc>
                <a:spcPts val="4000"/>
              </a:lnSpc>
            </a:pPr>
            <a:r>
              <a:rPr lang="en-US" altLang="zh-CN" sz="28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zh-CN" sz="28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单位：</a:t>
            </a:r>
            <a:r>
              <a:rPr lang="en-US" sz="28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sz="28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常州市丽华中学</a:t>
            </a:r>
            <a:r>
              <a:rPr lang="en-US" sz="28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800" b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         </a:t>
            </a:r>
            <a:endParaRPr lang="zh-CN" sz="2800" b="0">
              <a:solidFill>
                <a:schemeClr val="tx1"/>
              </a:solidFill>
              <a:uFillTx/>
              <a:ea typeface="宋体" panose="02010600030101010101" pitchFamily="2" charset="-122"/>
            </a:endParaRPr>
          </a:p>
          <a:p>
            <a:pPr indent="952500" fontAlgn="auto">
              <a:lnSpc>
                <a:spcPts val="4000"/>
              </a:lnSpc>
            </a:pPr>
            <a:r>
              <a:rPr lang="en-US" altLang="zh-CN" sz="2800" b="0">
                <a:solidFill>
                  <a:schemeClr val="tx1"/>
                </a:solidFill>
                <a:uFillTx/>
                <a:ea typeface="宋体" panose="02010600030101010101" pitchFamily="2" charset="-122"/>
              </a:rPr>
              <a:t>             </a:t>
            </a:r>
            <a:r>
              <a:rPr lang="en-US" b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lang="en-US" b="0" u="sng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endParaRPr lang="en-US" altLang="en-US" b="0" u="sng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5850" y="0"/>
            <a:ext cx="10515600" cy="1325563"/>
          </a:xfrm>
        </p:spPr>
        <p:txBody>
          <a:bodyPr/>
          <a:p>
            <a:r>
              <a:rPr lang="en-US" altLang="zh-CN"/>
              <a:t>                  </a:t>
            </a:r>
            <a:r>
              <a:rPr lang="zh-CN" altLang="en-US" b="1"/>
              <a:t>历史中的语文</a:t>
            </a:r>
            <a:endParaRPr lang="zh-CN" altLang="en-US" b="1"/>
          </a:p>
        </p:txBody>
      </p:sp>
      <p:graphicFrame>
        <p:nvGraphicFramePr>
          <p:cNvPr id="5" name="内容占位符 4"/>
          <p:cNvGraphicFramePr/>
          <p:nvPr>
            <p:ph idx="1"/>
            <p:custDataLst>
              <p:tags r:id="rId2"/>
            </p:custDataLst>
          </p:nvPr>
        </p:nvGraphicFramePr>
        <p:xfrm>
          <a:off x="158750" y="522605"/>
          <a:ext cx="11492230" cy="525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600"/>
                <a:gridCol w="1572895"/>
                <a:gridCol w="9182735"/>
              </a:tblGrid>
              <a:tr h="1592580">
                <a:tc rowSpan="6"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七（上）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百家争鸣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accent1"/>
                          </a:solidFill>
                          <a:sym typeface="+mn-ea"/>
                        </a:rPr>
                        <a:t>《论语》十二章；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《孟子》：章富贵不能淫 、生于忧患死于安乐《 庄子》:北冥有鱼 、庄子与惠子游于濠梁之上 、</a:t>
                      </a:r>
                      <a:r>
                        <a:rPr lang="zh-CN" altLang="en-US" sz="2400">
                          <a:solidFill>
                            <a:srgbClr val="FF0000"/>
                          </a:solidFill>
                          <a:sym typeface="+mn-ea"/>
                        </a:rPr>
                        <a:t>鱼我所欲也/《孟子》 </a:t>
                      </a:r>
                      <a:endParaRPr lang="zh-CN" altLang="en-US" sz="2400" b="1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>
                    <a:noFill/>
                  </a:tcPr>
                </a:tc>
              </a:tr>
              <a:tr h="64008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秦末农民起义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  <a:p>
                      <a:pPr>
                        <a:buNone/>
                      </a:pPr>
                      <a:endParaRPr lang="en-US" altLang="zh-CN" sz="2400" b="1">
                        <a:solidFill>
                          <a:schemeClr val="tx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sym typeface="+mn-ea"/>
                        </a:rPr>
                        <a:t> 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sym typeface="+mn-ea"/>
                        </a:rPr>
                        <a:t>     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sym typeface="+mn-ea"/>
                        </a:rPr>
                        <a:t>陈涉世家</a:t>
                      </a:r>
                      <a:endParaRPr lang="zh-CN" altLang="en-US" sz="2400" b="1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/>
                </a:tc>
              </a:tr>
              <a:tr h="82296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/>
                        <a:t>七国之乱</a:t>
                      </a:r>
                      <a:endParaRPr lang="zh-CN" altLang="en-US" sz="24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周亚夫军细柳/司马迁 </a:t>
                      </a:r>
                      <a:endParaRPr lang="zh-CN" altLang="en-US" sz="2400" b="1"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ym typeface="+mn-ea"/>
                      </a:endParaRPr>
                    </a:p>
                  </a:txBody>
                  <a:tcPr/>
                </a:tc>
              </a:tr>
              <a:tr h="91440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sym typeface="+mn-ea"/>
                        </a:rPr>
                        <a:t>北方各族的内迁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accent1"/>
                          </a:solidFill>
                          <a:sym typeface="+mn-ea"/>
                        </a:rPr>
                        <a:t>                      </a:t>
                      </a:r>
                      <a:r>
                        <a:rPr lang="zh-CN" altLang="en-US" sz="2400" b="1">
                          <a:solidFill>
                            <a:schemeClr val="accent1"/>
                          </a:solidFill>
                          <a:sym typeface="+mn-ea"/>
                        </a:rPr>
                        <a:t>木兰诗</a:t>
                      </a:r>
                      <a:endParaRPr lang="zh-CN" altLang="en-US" sz="2400" b="1">
                        <a:solidFill>
                          <a:schemeClr val="accent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accent1"/>
                        </a:solidFill>
                        <a:sym typeface="+mn-ea"/>
                      </a:endParaRPr>
                    </a:p>
                  </a:txBody>
                  <a:tcPr/>
                </a:tc>
              </a:tr>
              <a:tr h="64008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三国鼎立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accent1"/>
                          </a:solidFill>
                          <a:sym typeface="+mn-ea"/>
                        </a:rPr>
                        <a:t>诫子书/诸葛亮、观沧海/曹操、孙权劝学/</a:t>
                      </a:r>
                      <a:r>
                        <a:rPr lang="zh-CN" altLang="en-US" sz="2400" b="1">
                          <a:sym typeface="+mn-ea"/>
                        </a:rPr>
                        <a:t>赤壁/杜牧；</a:t>
                      </a:r>
                      <a:endParaRPr lang="zh-CN" altLang="en-US" sz="2400" b="1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sym typeface="+mn-ea"/>
                        </a:rPr>
                        <a:t>出师表/诸葛亮 </a:t>
                      </a:r>
                      <a:endParaRPr lang="zh-CN" altLang="en-US" sz="2400" b="1">
                        <a:solidFill>
                          <a:schemeClr val="accent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accent1"/>
                        </a:solidFill>
                        <a:sym typeface="+mn-ea"/>
                      </a:endParaRPr>
                    </a:p>
                  </a:txBody>
                  <a:tcPr/>
                </a:tc>
              </a:tr>
              <a:tr h="64008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accent1"/>
                        </a:solidFill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837565"/>
            <a:ext cx="10515600" cy="4351338"/>
          </a:xfrm>
        </p:spPr>
        <p:txBody>
          <a:bodyPr/>
          <a:p>
            <a:r>
              <a:rPr lang="zh-CN" altLang="en-US" b="1">
                <a:solidFill>
                  <a:schemeClr val="accent1"/>
                </a:solidFill>
              </a:rPr>
              <a:t>微观</a:t>
            </a:r>
            <a:r>
              <a:rPr lang="zh-CN" altLang="en-US">
                <a:solidFill>
                  <a:schemeClr val="accent1"/>
                </a:solidFill>
              </a:rPr>
              <a:t>：</a:t>
            </a:r>
            <a:endParaRPr lang="zh-CN" altLang="en-US">
              <a:solidFill>
                <a:schemeClr val="accent1"/>
              </a:solidFill>
            </a:endParaRPr>
          </a:p>
          <a:p>
            <a:r>
              <a:rPr lang="en-US" altLang="zh-CN"/>
              <a:t>  </a:t>
            </a:r>
            <a:r>
              <a:rPr lang="en-US" altLang="zh-CN" b="1"/>
              <a:t> 1</a:t>
            </a:r>
            <a:r>
              <a:rPr lang="zh-CN" altLang="en-US" b="1"/>
              <a:t>、《</a:t>
            </a:r>
            <a:r>
              <a:rPr lang="zh-CN" b="1"/>
              <a:t>论语十二章》</a:t>
            </a:r>
            <a:r>
              <a:rPr lang="en-US" altLang="zh-CN" b="1"/>
              <a:t>——</a:t>
            </a:r>
            <a:r>
              <a:rPr lang="zh-CN" altLang="en-US" b="1"/>
              <a:t>了解《百家争鸣》中孔子的教育思想 </a:t>
            </a:r>
            <a:r>
              <a:rPr lang="en-US" altLang="zh-CN" b="1"/>
              <a:t> </a:t>
            </a:r>
            <a:endParaRPr lang="en-US" altLang="zh-CN" b="1"/>
          </a:p>
          <a:p>
            <a:r>
              <a:rPr lang="en-US" altLang="zh-CN"/>
              <a:t> </a:t>
            </a:r>
            <a:r>
              <a:rPr lang="en-US" altLang="zh-CN" b="1">
                <a:solidFill>
                  <a:schemeClr val="tx1"/>
                </a:solidFill>
              </a:rPr>
              <a:t>  2</a:t>
            </a:r>
            <a:r>
              <a:rPr lang="zh-CN" altLang="en-US" b="1">
                <a:solidFill>
                  <a:schemeClr val="tx1"/>
                </a:solidFill>
              </a:rPr>
              <a:t>、《陈涉世家》，学习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《秦末农民起义》</a:t>
            </a:r>
            <a:endParaRPr lang="zh-CN" altLang="en-US" b="1">
              <a:solidFill>
                <a:schemeClr val="tx1"/>
              </a:solidFill>
            </a:endParaRPr>
          </a:p>
          <a:p>
            <a:r>
              <a:rPr lang="zh-CN" altLang="en-US"/>
              <a:t> </a:t>
            </a:r>
            <a:r>
              <a:rPr lang="en-US" altLang="zh-CN"/>
              <a:t> </a:t>
            </a:r>
            <a:r>
              <a:rPr lang="en-US" altLang="zh-CN" b="1"/>
              <a:t> 3</a:t>
            </a:r>
            <a:r>
              <a:rPr lang="zh-CN" altLang="en-US" b="1"/>
              <a:t>、《木兰诗》，可以附证北方游牧民族的生活</a:t>
            </a:r>
            <a:endParaRPr lang="zh-CN" altLang="en-US" b="1"/>
          </a:p>
          <a:p>
            <a:r>
              <a:rPr lang="zh-CN" altLang="en-US"/>
              <a:t> </a:t>
            </a:r>
            <a:r>
              <a:rPr lang="en-US" altLang="zh-CN"/>
              <a:t>  </a:t>
            </a:r>
            <a:r>
              <a:rPr lang="en-US" altLang="zh-CN" b="1"/>
              <a:t>4</a:t>
            </a:r>
            <a:r>
              <a:rPr lang="zh-CN" altLang="en-US" b="1"/>
              <a:t>、《观沧海》《赤壁》《三国演义》，实证《三国鼎立》</a:t>
            </a:r>
            <a:endParaRPr lang="zh-CN" altLang="en-US" b="1"/>
          </a:p>
          <a:p>
            <a:r>
              <a:rPr lang="zh-CN" altLang="en-US" b="1"/>
              <a:t> </a:t>
            </a:r>
            <a:r>
              <a:rPr lang="en-US" altLang="zh-CN" b="1"/>
              <a:t>  5</a:t>
            </a:r>
            <a:r>
              <a:rPr lang="zh-CN" altLang="en-US" b="1"/>
              <a:t>、《诫子书》、《出师表》、《与妻书》家书</a:t>
            </a:r>
            <a:r>
              <a:rPr lang="en-US" altLang="zh-CN" b="1"/>
              <a:t>——</a:t>
            </a:r>
            <a:r>
              <a:rPr lang="zh-CN" altLang="en-US" b="1"/>
              <a:t>书信写作</a:t>
            </a:r>
            <a:endParaRPr lang="zh-CN" altLang="en-US" b="1"/>
          </a:p>
          <a:p>
            <a:r>
              <a:rPr lang="en-US" altLang="zh-CN" b="1"/>
              <a:t>   </a:t>
            </a:r>
            <a:endParaRPr lang="zh-CN" altLang="en-US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内容占位符 3"/>
          <p:cNvGraphicFramePr/>
          <p:nvPr>
            <p:ph idx="1"/>
          </p:nvPr>
        </p:nvGraphicFramePr>
        <p:xfrm>
          <a:off x="591820" y="344170"/>
          <a:ext cx="105156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420"/>
                <a:gridCol w="2537460"/>
                <a:gridCol w="7157720"/>
              </a:tblGrid>
              <a:tr h="381000">
                <a:tc rowSpan="5">
                  <a:txBody>
                    <a:bodyPr/>
                    <a:p>
                      <a:pPr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七下</a:t>
                      </a: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 </a:t>
                      </a:r>
                      <a:r>
                        <a:rPr lang="en-US" altLang="zh-CN" sz="180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  </a:t>
                      </a:r>
                      <a:r>
                        <a:rPr lang="zh-CN" altLang="en-US" sz="180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盛唐气象、安史之乱</a:t>
                      </a:r>
                      <a:endParaRPr lang="zh-CN" altLang="en-US" sz="1800" b="1">
                        <a:solidFill>
                          <a:schemeClr val="tx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olidFill>
                            <a:schemeClr val="accent1"/>
                          </a:solidFill>
                          <a:sym typeface="+mn-ea"/>
                        </a:rPr>
                        <a:t>闻王昌龄左迁龙标遥有此寄/李白 ；望岳/杜甫 ；</a:t>
                      </a:r>
                      <a:endParaRPr lang="zh-CN" altLang="en-US" sz="1800" b="1">
                        <a:solidFill>
                          <a:schemeClr val="accent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  <a:sym typeface="+mn-ea"/>
                        </a:rPr>
                        <a:t>渡荆门送别/李白  ；石壕吏、春望、茅屋为秋风所破歌/</a:t>
                      </a:r>
                      <a:r>
                        <a:rPr lang="zh-CN" altLang="en-US" sz="1800">
                          <a:solidFill>
                            <a:schemeClr val="tx1"/>
                          </a:solidFill>
                          <a:uFillTx/>
                          <a:sym typeface="+mn-ea"/>
                        </a:rPr>
                        <a:t>杜甫</a:t>
                      </a:r>
                      <a:endParaRPr lang="zh-CN" altLang="en-US" sz="1800" b="1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olidFill>
                            <a:srgbClr val="FF0000"/>
                          </a:solidFill>
                          <a:sym typeface="+mn-ea"/>
                        </a:rPr>
                        <a:t>行路难（其一）/李白</a:t>
                      </a:r>
                      <a:endParaRPr lang="zh-CN" altLang="en-US" sz="1800" b="1">
                        <a:solidFill>
                          <a:srgbClr val="FF0000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800" b="1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>
                    <a:noFill/>
                  </a:tcPr>
                </a:tc>
              </a:tr>
              <a:tr h="146304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b="1"/>
                        <a:t>              </a:t>
                      </a:r>
                      <a:r>
                        <a:rPr lang="zh-CN" altLang="en-US" b="1"/>
                        <a:t>北宋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chemeClr val="accent1"/>
                          </a:solidFill>
                          <a:sym typeface="+mn-ea"/>
                        </a:rPr>
                        <a:t>望岳/杜甫 ；登飞来峰/王安石；游山西村/陆游 </a:t>
                      </a:r>
                      <a:endParaRPr lang="zh-CN" altLang="en-US" sz="1800" b="1">
                        <a:solidFill>
                          <a:schemeClr val="accent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ym typeface="+mn-ea"/>
                        </a:rPr>
                        <a:t>记承天寺夜游/苏轼；梦回繁华/毛宁；渔家傲/李清照</a:t>
                      </a:r>
                      <a:endParaRPr lang="zh-CN" altLang="en-US" sz="1800" b="1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  <a:uFillTx/>
                          <a:sym typeface="+mn-ea"/>
                        </a:rPr>
                        <a:t>水调 江城子·密州出猎，明月几时有/苏轼</a:t>
                      </a:r>
                      <a:endParaRPr lang="zh-CN" altLang="en-US" sz="1800" b="1">
                        <a:solidFill>
                          <a:srgbClr val="FF0000"/>
                        </a:solidFill>
                        <a:uFillTx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  <a:uFillTx/>
                          <a:sym typeface="+mn-ea"/>
                        </a:rPr>
                        <a:t>破阵子·为陈同甫赋壮词以寄之、南乡子·登京口北固亭有怀/辛弃疾 </a:t>
                      </a:r>
                      <a:endParaRPr lang="zh-CN" altLang="en-US" sz="1800" b="1">
                        <a:solidFill>
                          <a:srgbClr val="FF0000"/>
                        </a:solidFill>
                        <a:uFillTx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800" b="1">
                        <a:solidFill>
                          <a:srgbClr val="FF0000"/>
                        </a:solidFill>
                        <a:uFillTx/>
                        <a:sym typeface="+mn-ea"/>
                      </a:endParaRPr>
                    </a:p>
                  </a:txBody>
                  <a:tcPr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b="1"/>
                        <a:t>       </a:t>
                      </a:r>
                      <a:r>
                        <a:rPr lang="zh-CN" altLang="en-US" b="1"/>
                        <a:t>明清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chemeClr val="accent1"/>
                          </a:solidFill>
                          <a:sym typeface="+mn-ea"/>
                        </a:rPr>
                        <a:t>己亥杂诗</a:t>
                      </a:r>
                      <a:r>
                        <a:rPr lang="en-US" altLang="zh-CN" sz="1800" b="1">
                          <a:solidFill>
                            <a:schemeClr val="accent1"/>
                          </a:solidFill>
                          <a:sym typeface="+mn-ea"/>
                        </a:rPr>
                        <a:t>/</a:t>
                      </a:r>
                      <a:r>
                        <a:rPr lang="zh-CN" altLang="en-US" sz="1800" b="1">
                          <a:solidFill>
                            <a:schemeClr val="accent1"/>
                          </a:solidFill>
                          <a:sym typeface="+mn-ea"/>
                        </a:rPr>
                        <a:t>龚自珍</a:t>
                      </a:r>
                      <a:endParaRPr lang="zh-CN" altLang="en-US" sz="1800" b="1">
                        <a:solidFill>
                          <a:schemeClr val="accent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  <a:sym typeface="+mn-ea"/>
                        </a:rPr>
                        <a:t>智取生辰纲/施耐庵、范进中举/吴敬梓 </a:t>
                      </a:r>
                      <a:r>
                        <a:rPr lang="en-US" altLang="zh-CN" sz="1800" b="1">
                          <a:solidFill>
                            <a:srgbClr val="FF0000"/>
                          </a:solidFill>
                          <a:sym typeface="+mn-ea"/>
                        </a:rPr>
                        <a:t> 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sym typeface="+mn-ea"/>
                        </a:rPr>
                        <a:t>三顾茅庐/罗贯中 </a:t>
                      </a:r>
                      <a:r>
                        <a:rPr lang="en-US" altLang="zh-CN" sz="1800" b="1">
                          <a:solidFill>
                            <a:srgbClr val="FF0000"/>
                          </a:solidFill>
                          <a:sym typeface="+mn-ea"/>
                        </a:rPr>
                        <a:t> 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sym typeface="+mn-ea"/>
                        </a:rPr>
                        <a:t>刘姥姥进大观园/曹雪芹</a:t>
                      </a:r>
                      <a:endParaRPr lang="zh-CN" altLang="en-US" sz="1800" b="1">
                        <a:solidFill>
                          <a:srgbClr val="FF0000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 b="1">
                        <a:solidFill>
                          <a:schemeClr val="accent1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 sz="1800" b="1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     </a:t>
                      </a:r>
                      <a:r>
                        <a:rPr lang="zh-CN" altLang="en-US"/>
                        <a:t>近代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  <a:uFillTx/>
                          <a:sym typeface="+mn-ea"/>
                        </a:rPr>
                        <a:t>满江红（小住京华）/秋瑾</a:t>
                      </a:r>
                      <a:endParaRPr lang="zh-CN" altLang="en-US" sz="1800" b="1">
                        <a:solidFill>
                          <a:srgbClr val="FF0000"/>
                        </a:solidFill>
                        <a:uFillTx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  <a:uFillTx/>
                          <a:sym typeface="+mn-ea"/>
                        </a:rPr>
                        <a:t>沁园春•雪/毛泽东</a:t>
                      </a:r>
                      <a:endParaRPr lang="zh-CN" altLang="en-US" sz="1800" b="1">
                        <a:solidFill>
                          <a:srgbClr val="FF0000"/>
                        </a:solidFill>
                        <a:uFillTx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  <a:uFillTx/>
                          <a:sym typeface="+mn-ea"/>
                        </a:rPr>
                        <a:t>中国人失掉自信力了吗/鲁迅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史学方法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  <a:sym typeface="+mn-ea"/>
                        </a:rPr>
                        <a:t>怀疑与学问/顾颉刚 </a:t>
                      </a:r>
                      <a:endParaRPr lang="zh-CN" altLang="en-US" sz="1800" b="1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b="1">
                <a:sym typeface="+mn-ea"/>
              </a:rPr>
              <a:t>6</a:t>
            </a:r>
            <a:r>
              <a:rPr lang="zh-CN" altLang="en-US" b="1">
                <a:sym typeface="+mn-ea"/>
              </a:rPr>
              <a:t>、诗中的大唐（经济、政治、军事、民族对外关系、衰落）</a:t>
            </a:r>
            <a:endParaRPr lang="zh-CN" altLang="en-US" b="1"/>
          </a:p>
          <a:p>
            <a:r>
              <a:rPr lang="en-US" altLang="zh-CN" b="1">
                <a:sym typeface="+mn-ea"/>
              </a:rPr>
              <a:t>7</a:t>
            </a:r>
            <a:r>
              <a:rPr lang="zh-CN" altLang="en-US" b="1">
                <a:sym typeface="+mn-ea"/>
              </a:rPr>
              <a:t>、《梦回繁华》与</a:t>
            </a:r>
            <a:r>
              <a:rPr lang="en-US" altLang="zh-CN" b="1">
                <a:sym typeface="+mn-ea"/>
              </a:rPr>
              <a:t>“</a:t>
            </a:r>
            <a:r>
              <a:rPr lang="zh-CN" altLang="en-US" b="1">
                <a:sym typeface="+mn-ea"/>
              </a:rPr>
              <a:t>清明上河图</a:t>
            </a:r>
            <a:r>
              <a:rPr lang="en-US" altLang="zh-CN" b="1">
                <a:sym typeface="+mn-ea"/>
              </a:rPr>
              <a:t>”</a:t>
            </a:r>
            <a:r>
              <a:rPr lang="zh-CN" altLang="en-US" b="1">
                <a:sym typeface="+mn-ea"/>
              </a:rPr>
              <a:t>；</a:t>
            </a:r>
            <a:endParaRPr lang="zh-CN" altLang="en-US" b="1">
              <a:sym typeface="+mn-ea"/>
            </a:endParaRPr>
          </a:p>
          <a:p>
            <a:r>
              <a:rPr lang="zh-CN" altLang="en-US" b="1">
                <a:sym typeface="+mn-ea"/>
              </a:rPr>
              <a:t>王安石、苏轼、辛弃疾词中的北宋政治</a:t>
            </a:r>
            <a:endParaRPr lang="zh-CN" altLang="en-US" b="1">
              <a:sym typeface="+mn-ea"/>
            </a:endParaRPr>
          </a:p>
          <a:p>
            <a:r>
              <a:rPr lang="zh-CN" altLang="en-US" b="1">
                <a:sym typeface="+mn-ea"/>
              </a:rPr>
              <a:t> </a:t>
            </a:r>
            <a:r>
              <a:rPr lang="en-US" altLang="zh-CN" b="1">
                <a:sym typeface="+mn-ea"/>
              </a:rPr>
              <a:t>    </a:t>
            </a:r>
            <a:r>
              <a:rPr lang="zh-CN" altLang="en-US" b="1">
                <a:sym typeface="+mn-ea"/>
              </a:rPr>
              <a:t>词的历史典故、</a:t>
            </a:r>
            <a:r>
              <a:rPr lang="en-US" altLang="zh-CN" b="1">
                <a:sym typeface="+mn-ea"/>
              </a:rPr>
              <a:t>   </a:t>
            </a:r>
            <a:r>
              <a:rPr lang="zh-CN" altLang="en-US" b="1">
                <a:sym typeface="+mn-ea"/>
              </a:rPr>
              <a:t>从如梦令见李清照的一生</a:t>
            </a:r>
            <a:endParaRPr lang="zh-CN" altLang="en-US" b="1">
              <a:sym typeface="+mn-ea"/>
            </a:endParaRPr>
          </a:p>
          <a:p>
            <a:r>
              <a:rPr lang="en-US" altLang="zh-CN" b="1">
                <a:sym typeface="+mn-ea"/>
              </a:rPr>
              <a:t>8  </a:t>
            </a:r>
            <a:r>
              <a:rPr lang="zh-CN" altLang="en-US" b="1">
                <a:sym typeface="+mn-ea"/>
              </a:rPr>
              <a:t>《沁园春雪》里外的历史风云</a:t>
            </a:r>
            <a:endParaRPr lang="zh-CN" altLang="en-US" b="1">
              <a:sym typeface="+mn-ea"/>
            </a:endParaRPr>
          </a:p>
          <a:p>
            <a:r>
              <a:rPr lang="en-US" altLang="zh-CN" b="1">
                <a:sym typeface="+mn-ea"/>
              </a:rPr>
              <a:t>   </a:t>
            </a:r>
            <a:endParaRPr lang="zh-CN" altLang="en-US" b="1"/>
          </a:p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9590" y="0"/>
            <a:ext cx="10515600" cy="1325563"/>
          </a:xfrm>
        </p:spPr>
        <p:txBody>
          <a:bodyPr/>
          <a:p>
            <a:r>
              <a:rPr lang="en-US" altLang="zh-CN"/>
              <a:t>                            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9700" y="786765"/>
            <a:ext cx="11152505" cy="6070600"/>
          </a:xfrm>
        </p:spPr>
        <p:txBody>
          <a:bodyPr>
            <a:normAutofit/>
          </a:bodyPr>
          <a:p>
            <a:r>
              <a:rPr lang="en-US" altLang="zh-CN" b="1">
                <a:solidFill>
                  <a:schemeClr val="accent1"/>
                </a:solidFill>
                <a:sym typeface="+mn-ea"/>
              </a:rPr>
              <a:t>2</a:t>
            </a:r>
            <a:r>
              <a:rPr lang="zh-CN" altLang="en-US" b="1">
                <a:solidFill>
                  <a:schemeClr val="accent1"/>
                </a:solidFill>
                <a:sym typeface="+mn-ea"/>
              </a:rPr>
              <a:t>：中观：进行大单元作业设计，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 </a:t>
            </a:r>
            <a:r>
              <a:rPr lang="zh-CN" altLang="en-US" b="1"/>
              <a:t>秋季作业（国庆）发现地图册上的秘密</a:t>
            </a:r>
            <a:endParaRPr lang="zh-CN" altLang="en-US" b="1"/>
          </a:p>
          <a:p>
            <a:pPr marL="0" indent="0">
              <a:buNone/>
            </a:pPr>
            <a:endParaRPr lang="zh-CN" altLang="en-US" b="1"/>
          </a:p>
          <a:p>
            <a:pPr marL="0" indent="0">
              <a:buNone/>
            </a:pPr>
            <a:r>
              <a:rPr lang="en-US" altLang="zh-CN" b="1"/>
              <a:t> </a:t>
            </a:r>
            <a:r>
              <a:rPr lang="zh-CN" altLang="en-US" b="1"/>
              <a:t>寒假作业</a:t>
            </a:r>
            <a:r>
              <a:rPr lang="en-US" altLang="zh-CN" b="1"/>
              <a:t>——</a:t>
            </a:r>
            <a:r>
              <a:rPr lang="zh-CN" altLang="en-US" b="1"/>
              <a:t>听爷爷奶奶说故事，绘画家谱，写出家族故事</a:t>
            </a:r>
            <a:endParaRPr lang="zh-CN" altLang="en-US" b="1"/>
          </a:p>
          <a:p>
            <a:pPr marL="0" indent="0">
              <a:buNone/>
            </a:pPr>
            <a:endParaRPr lang="zh-CN" altLang="en-US" b="1"/>
          </a:p>
          <a:p>
            <a:pPr marL="0" indent="0">
              <a:buNone/>
            </a:pPr>
            <a:r>
              <a:rPr lang="en-US" altLang="zh-CN" b="1"/>
              <a:t>  </a:t>
            </a:r>
            <a:r>
              <a:rPr lang="zh-CN" altLang="en-US" b="1"/>
              <a:t>春天作业（春季）唐诗里的春天</a:t>
            </a:r>
            <a:endParaRPr lang="zh-CN" altLang="en-US" b="1"/>
          </a:p>
          <a:p>
            <a:pPr marL="0" indent="0">
              <a:buNone/>
            </a:pPr>
            <a:endParaRPr lang="zh-CN" altLang="en-US" b="1"/>
          </a:p>
          <a:p>
            <a:pPr marL="0" indent="0">
              <a:buNone/>
            </a:pPr>
            <a:r>
              <a:rPr lang="en-US" altLang="zh-CN" b="1"/>
              <a:t>  </a:t>
            </a:r>
            <a:r>
              <a:rPr lang="zh-CN" altLang="en-US" b="1"/>
              <a:t>暑假作业</a:t>
            </a:r>
            <a:r>
              <a:rPr lang="en-US" altLang="zh-CN" b="1"/>
              <a:t>——</a:t>
            </a:r>
            <a:r>
              <a:rPr lang="zh-CN" altLang="en-US" b="1"/>
              <a:t>打卡周边博物馆，写篇导游词</a:t>
            </a:r>
            <a:endParaRPr lang="zh-CN" altLang="en-US" b="1"/>
          </a:p>
          <a:p>
            <a:pPr marL="0" indent="0">
              <a:buNone/>
            </a:pPr>
            <a:endParaRPr lang="zh-CN" altLang="en-US" b="1">
              <a:solidFill>
                <a:schemeClr val="accent1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b="1">
                <a:solidFill>
                  <a:schemeClr val="accent1"/>
                </a:solidFill>
                <a:sym typeface="+mn-ea"/>
              </a:rPr>
              <a:t> </a:t>
            </a:r>
            <a:r>
              <a:rPr lang="en-US" altLang="zh-CN" b="1">
                <a:solidFill>
                  <a:schemeClr val="accent1"/>
                </a:solidFill>
                <a:sym typeface="+mn-ea"/>
              </a:rPr>
              <a:t>          </a:t>
            </a:r>
            <a:r>
              <a:rPr lang="zh-CN" altLang="en-US" b="1">
                <a:solidFill>
                  <a:schemeClr val="accent1"/>
                </a:solidFill>
                <a:sym typeface="+mn-ea"/>
              </a:rPr>
              <a:t>中观：项目化主题式学习：</a:t>
            </a:r>
            <a:endParaRPr lang="zh-CN" altLang="en-US" b="1">
              <a:solidFill>
                <a:schemeClr val="accent1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b="1">
                <a:solidFill>
                  <a:schemeClr val="accent1"/>
                </a:solidFill>
                <a:sym typeface="+mn-ea"/>
              </a:rPr>
              <a:t> </a:t>
            </a:r>
            <a:r>
              <a:rPr lang="en-US" altLang="zh-CN" b="1">
                <a:solidFill>
                  <a:schemeClr val="accent1"/>
                </a:solidFill>
                <a:sym typeface="+mn-ea"/>
              </a:rPr>
              <a:t>  </a:t>
            </a:r>
            <a:r>
              <a:rPr lang="zh-CN" altLang="en-US" b="1">
                <a:sym typeface="+mn-ea"/>
              </a:rPr>
              <a:t>中华英雄谱、红色文化基因、看电影学历史、古代典籍中的传统文化</a:t>
            </a:r>
            <a:endParaRPr lang="zh-CN" altLang="en-US" b="1"/>
          </a:p>
          <a:p>
            <a:pPr marL="0" indent="0">
              <a:buNone/>
            </a:pPr>
            <a:endParaRPr lang="zh-CN" altLang="en-US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9590" y="0"/>
            <a:ext cx="10515600" cy="1325563"/>
          </a:xfrm>
        </p:spPr>
        <p:txBody>
          <a:bodyPr/>
          <a:p>
            <a:r>
              <a:rPr lang="en-US" altLang="zh-CN"/>
              <a:t>                            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895" y="386080"/>
            <a:ext cx="10515600" cy="4351338"/>
          </a:xfrm>
        </p:spPr>
        <p:txBody>
          <a:bodyPr>
            <a:normAutofit lnSpcReduction="10000"/>
          </a:bodyPr>
          <a:p>
            <a:r>
              <a:rPr lang="en-US" altLang="zh-CN" b="1">
                <a:solidFill>
                  <a:schemeClr val="accent1"/>
                </a:solidFill>
                <a:sym typeface="+mn-ea"/>
              </a:rPr>
              <a:t>3</a:t>
            </a:r>
            <a:r>
              <a:rPr lang="zh-CN" altLang="en-US" b="1">
                <a:solidFill>
                  <a:schemeClr val="accent1"/>
                </a:solidFill>
                <a:sym typeface="+mn-ea"/>
              </a:rPr>
              <a:t>：宏观：输入与输出</a:t>
            </a:r>
            <a:endParaRPr lang="zh-CN" altLang="en-US" b="1">
              <a:solidFill>
                <a:schemeClr val="accent1"/>
              </a:solidFill>
              <a:sym typeface="+mn-ea"/>
            </a:endParaRPr>
          </a:p>
          <a:p>
            <a:r>
              <a:rPr lang="en-US" altLang="zh-CN" sz="2400" b="1">
                <a:solidFill>
                  <a:schemeClr val="tx1"/>
                </a:solidFill>
                <a:uFillTx/>
              </a:rPr>
              <a:t>  </a:t>
            </a:r>
            <a:endParaRPr lang="en-US" altLang="zh-CN" sz="2400" b="1">
              <a:solidFill>
                <a:schemeClr val="tx1"/>
              </a:solidFill>
              <a:uFillTx/>
            </a:endParaRPr>
          </a:p>
          <a:p>
            <a:r>
              <a:rPr lang="zh-CN" altLang="en-US" sz="2400" b="1">
                <a:solidFill>
                  <a:schemeClr val="tx1"/>
                </a:solidFill>
                <a:uFillTx/>
              </a:rPr>
              <a:t>七年级《</a:t>
            </a:r>
            <a:r>
              <a:rPr lang="en-US" altLang="zh-CN" sz="2400" b="1">
                <a:solidFill>
                  <a:schemeClr val="tx1"/>
                </a:solidFill>
                <a:uFillTx/>
              </a:rPr>
              <a:t> </a:t>
            </a:r>
            <a:r>
              <a:rPr lang="zh-CN" altLang="en-US" sz="2400" b="1">
                <a:solidFill>
                  <a:schemeClr val="tx1"/>
                </a:solidFill>
                <a:uFillTx/>
              </a:rPr>
              <a:t>国家宝藏》三季、朱自清《经典常谈》节选</a:t>
            </a:r>
            <a:endParaRPr lang="zh-CN" altLang="en-US" sz="2400" b="1">
              <a:solidFill>
                <a:schemeClr val="tx1"/>
              </a:solidFill>
              <a:uFillTx/>
            </a:endParaRPr>
          </a:p>
          <a:p>
            <a:pPr fontAlgn="auto">
              <a:lnSpc>
                <a:spcPts val="4360"/>
              </a:lnSpc>
            </a:pPr>
            <a:r>
              <a:rPr lang="zh-CN" altLang="en-US" sz="2400" b="1">
                <a:solidFill>
                  <a:schemeClr val="tx1"/>
                </a:solidFill>
                <a:uFillTx/>
              </a:rPr>
              <a:t>八年级《中国近代史》《红星照耀中国》</a:t>
            </a:r>
            <a:endParaRPr lang="zh-CN" altLang="en-US" sz="2400" b="1">
              <a:solidFill>
                <a:schemeClr val="tx1"/>
              </a:solidFill>
              <a:uFillTx/>
            </a:endParaRPr>
          </a:p>
          <a:p>
            <a:pPr fontAlgn="auto">
              <a:lnSpc>
                <a:spcPts val="4360"/>
              </a:lnSpc>
            </a:pPr>
            <a:r>
              <a:rPr lang="zh-CN" altLang="en-US" sz="2400" b="1">
                <a:solidFill>
                  <a:schemeClr val="tx1"/>
                </a:solidFill>
                <a:uFillTx/>
              </a:rPr>
              <a:t>九年级《大国崛起》《这就是中国》</a:t>
            </a:r>
            <a:endParaRPr lang="zh-CN" altLang="en-US" sz="2400" b="1">
              <a:solidFill>
                <a:schemeClr val="tx1"/>
              </a:solidFill>
              <a:uFillTx/>
            </a:endParaRPr>
          </a:p>
          <a:p>
            <a:pPr fontAlgn="auto">
              <a:lnSpc>
                <a:spcPts val="4360"/>
              </a:lnSpc>
            </a:pPr>
            <a:endParaRPr lang="zh-CN" altLang="en-US" b="1">
              <a:solidFill>
                <a:schemeClr val="tx1"/>
              </a:solidFill>
              <a:uFillTx/>
            </a:endParaRPr>
          </a:p>
          <a:p>
            <a:pPr fontAlgn="auto">
              <a:lnSpc>
                <a:spcPts val="4360"/>
              </a:lnSpc>
            </a:pPr>
            <a:endParaRPr lang="zh-CN" altLang="en-US" b="1">
              <a:solidFill>
                <a:schemeClr val="tx1"/>
              </a:solidFill>
              <a:uFillTx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-68580" y="3429000"/>
            <a:ext cx="3370580" cy="3526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3302000" y="3429000"/>
            <a:ext cx="2794000" cy="3526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5972175" y="3326765"/>
            <a:ext cx="2427605" cy="3531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559800" y="3302000"/>
            <a:ext cx="3088005" cy="355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/Users/Huawei/Desktop/00.jpg00"/>
          <p:cNvPicPr>
            <a:picLocks noChangeAspect="1"/>
          </p:cNvPicPr>
          <p:nvPr/>
        </p:nvPicPr>
        <p:blipFill>
          <a:blip r:embed="rId1"/>
          <a:srcRect l="46" r="4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 </a:t>
            </a:r>
            <a:r>
              <a:rPr lang="en-US" altLang="zh-CN" b="1"/>
              <a:t>                   </a:t>
            </a:r>
            <a:r>
              <a:rPr lang="zh-CN" altLang="en-US" b="1"/>
              <a:t>四、预期成果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fontAlgn="auto">
              <a:lnSpc>
                <a:spcPts val="4360"/>
              </a:lnSpc>
            </a:pPr>
            <a:r>
              <a:rPr lang="en-US" altLang="zh-CN" b="1"/>
              <a:t>1</a:t>
            </a:r>
            <a:r>
              <a:rPr lang="zh-CN" altLang="en-US" b="1"/>
              <a:t>、基于项目式的文史跨学科系列公开课；</a:t>
            </a:r>
            <a:endParaRPr lang="zh-CN" altLang="en-US" b="1"/>
          </a:p>
          <a:p>
            <a:pPr fontAlgn="auto">
              <a:lnSpc>
                <a:spcPts val="4360"/>
              </a:lnSpc>
            </a:pPr>
            <a:r>
              <a:rPr lang="en-US" altLang="zh-CN" b="1"/>
              <a:t>2</a:t>
            </a:r>
            <a:r>
              <a:rPr lang="zh-CN" altLang="en-US" b="1"/>
              <a:t>、《基于项目式的初中文史跨学科教学设计、论文；</a:t>
            </a:r>
            <a:endParaRPr lang="zh-CN" altLang="en-US" b="1"/>
          </a:p>
          <a:p>
            <a:pPr fontAlgn="auto">
              <a:lnSpc>
                <a:spcPts val="4360"/>
              </a:lnSpc>
            </a:pPr>
            <a:r>
              <a:rPr lang="en-US" altLang="zh-CN" b="1"/>
              <a:t>3</a:t>
            </a:r>
            <a:r>
              <a:rPr lang="zh-CN" altLang="en-US" b="1"/>
              <a:t>、沙龙、微论坛、讲座等形式的活动；</a:t>
            </a:r>
            <a:endParaRPr lang="zh-CN" altLang="en-US" b="1"/>
          </a:p>
          <a:p>
            <a:pPr fontAlgn="auto">
              <a:lnSpc>
                <a:spcPts val="4360"/>
              </a:lnSpc>
            </a:pPr>
            <a:r>
              <a:rPr lang="en-US" altLang="zh-CN" b="1"/>
              <a:t>4</a:t>
            </a:r>
            <a:r>
              <a:rPr lang="zh-CN" altLang="en-US" b="1"/>
              <a:t>、开展学生作业设计和成果展</a:t>
            </a:r>
            <a:endParaRPr lang="zh-CN" altLang="en-US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/Users/Huawei/Desktop/00.jpg00"/>
          <p:cNvPicPr>
            <a:picLocks noChangeAspect="1"/>
          </p:cNvPicPr>
          <p:nvPr/>
        </p:nvPicPr>
        <p:blipFill>
          <a:blip r:embed="rId1"/>
          <a:srcRect l="46" r="46"/>
          <a:stretch>
            <a:fillRect/>
          </a:stretch>
        </p:blipFill>
        <p:spPr>
          <a:xfrm>
            <a:off x="-93345" y="-94615"/>
            <a:ext cx="12192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09750" y="1184275"/>
            <a:ext cx="10515600" cy="5579110"/>
          </a:xfrm>
        </p:spPr>
        <p:txBody>
          <a:bodyPr/>
          <a:p>
            <a:pPr fontAlgn="auto">
              <a:lnSpc>
                <a:spcPts val="4720"/>
              </a:lnSpc>
            </a:pPr>
            <a:r>
              <a:rPr lang="zh-CN" altLang="en-US" sz="3600" b="1"/>
              <a:t>一、研究背景</a:t>
            </a:r>
            <a:endParaRPr lang="zh-CN" altLang="en-US" sz="3600" b="1"/>
          </a:p>
          <a:p>
            <a:pPr fontAlgn="auto">
              <a:lnSpc>
                <a:spcPts val="4720"/>
              </a:lnSpc>
            </a:pPr>
            <a:endParaRPr lang="zh-CN" altLang="en-US" sz="3600" b="1"/>
          </a:p>
          <a:p>
            <a:pPr fontAlgn="auto">
              <a:lnSpc>
                <a:spcPts val="4720"/>
              </a:lnSpc>
            </a:pPr>
            <a:r>
              <a:rPr lang="zh-CN" altLang="en-US" sz="3600" b="1"/>
              <a:t>二、研究目标</a:t>
            </a:r>
            <a:endParaRPr lang="zh-CN" altLang="en-US" sz="3600" b="1"/>
          </a:p>
          <a:p>
            <a:pPr fontAlgn="auto">
              <a:lnSpc>
                <a:spcPts val="4720"/>
              </a:lnSpc>
            </a:pPr>
            <a:endParaRPr lang="zh-CN" altLang="en-US" sz="3600" b="1"/>
          </a:p>
          <a:p>
            <a:pPr fontAlgn="auto">
              <a:lnSpc>
                <a:spcPts val="4720"/>
              </a:lnSpc>
            </a:pPr>
            <a:r>
              <a:rPr lang="zh-CN" altLang="en-US" sz="3600" b="1"/>
              <a:t>三、研究内容</a:t>
            </a:r>
            <a:endParaRPr lang="zh-CN" altLang="en-US" sz="3600" b="1"/>
          </a:p>
          <a:p>
            <a:pPr fontAlgn="auto">
              <a:lnSpc>
                <a:spcPts val="4720"/>
              </a:lnSpc>
            </a:pPr>
            <a:endParaRPr lang="zh-CN" altLang="en-US" sz="3600" b="1"/>
          </a:p>
          <a:p>
            <a:pPr fontAlgn="auto">
              <a:lnSpc>
                <a:spcPts val="4720"/>
              </a:lnSpc>
            </a:pPr>
            <a:r>
              <a:rPr lang="zh-CN" altLang="en-US" sz="3600" b="1"/>
              <a:t>四、期待成果</a:t>
            </a:r>
            <a:endParaRPr lang="zh-CN" altLang="en-US" sz="3600" b="1"/>
          </a:p>
          <a:p>
            <a:pPr fontAlgn="auto">
              <a:lnSpc>
                <a:spcPts val="4720"/>
              </a:lnSpc>
            </a:pPr>
            <a:endParaRPr lang="zh-CN" altLang="en-US" sz="36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/Users/Huawei/Desktop/00.jpg00"/>
          <p:cNvPicPr>
            <a:picLocks noChangeAspect="1"/>
          </p:cNvPicPr>
          <p:nvPr/>
        </p:nvPicPr>
        <p:blipFill>
          <a:blip r:embed="rId1"/>
          <a:srcRect l="46" r="4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 </a:t>
            </a:r>
            <a:r>
              <a:rPr lang="en-US" altLang="zh-CN" b="1"/>
              <a:t>                   </a:t>
            </a:r>
            <a:r>
              <a:rPr lang="zh-CN" altLang="en-US" b="1"/>
              <a:t>一、研究背景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fontAlgn="auto">
              <a:lnSpc>
                <a:spcPts val="4360"/>
              </a:lnSpc>
            </a:pPr>
            <a:r>
              <a:rPr lang="zh-CN" altLang="en-US" b="1"/>
              <a:t>跨学科</a:t>
            </a:r>
            <a:endParaRPr lang="zh-CN" altLang="en-US" b="1"/>
          </a:p>
          <a:p>
            <a:pPr fontAlgn="auto">
              <a:lnSpc>
                <a:spcPts val="4360"/>
              </a:lnSpc>
            </a:pPr>
            <a:r>
              <a:rPr lang="zh-CN" altLang="en-US" b="1"/>
              <a:t>文史跨学科</a:t>
            </a:r>
            <a:endParaRPr lang="zh-CN" altLang="en-US" b="1"/>
          </a:p>
          <a:p>
            <a:pPr fontAlgn="auto">
              <a:lnSpc>
                <a:spcPts val="4360"/>
              </a:lnSpc>
            </a:pPr>
            <a:r>
              <a:rPr lang="zh-CN" altLang="en-US" b="1"/>
              <a:t>项目化学习</a:t>
            </a:r>
            <a:endParaRPr lang="zh-CN" altLang="en-US" b="1"/>
          </a:p>
          <a:p>
            <a:pPr fontAlgn="auto">
              <a:lnSpc>
                <a:spcPts val="4360"/>
              </a:lnSpc>
            </a:pPr>
            <a:r>
              <a:rPr lang="zh-CN" altLang="en-US" b="1"/>
              <a:t>基于项目化学习的文史跨学科教学与实践研究</a:t>
            </a:r>
            <a:endParaRPr lang="zh-CN" altLang="en-US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1">
                <a:sym typeface="+mn-ea"/>
              </a:rPr>
              <a:t>              </a:t>
            </a:r>
            <a:r>
              <a:rPr lang="zh-CN" altLang="en-US" b="1">
                <a:sym typeface="+mn-ea"/>
              </a:rPr>
              <a:t>二、研究现状（</a:t>
            </a:r>
            <a:r>
              <a:rPr lang="en-US" altLang="zh-CN" b="1">
                <a:sym typeface="+mn-ea"/>
              </a:rPr>
              <a:t>2023.11.20</a:t>
            </a:r>
            <a:r>
              <a:rPr lang="zh-CN" altLang="en-US" b="1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9065" y="1691005"/>
            <a:ext cx="11215370" cy="4793615"/>
          </a:xfrm>
        </p:spPr>
        <p:txBody>
          <a:bodyPr/>
          <a:p>
            <a:r>
              <a:rPr lang="en-US" altLang="zh-CN" b="1">
                <a:sym typeface="+mn-ea"/>
              </a:rPr>
              <a:t>      </a:t>
            </a:r>
            <a:r>
              <a:rPr lang="zh-CN" altLang="en-US" b="1">
                <a:sym typeface="+mn-ea"/>
              </a:rPr>
              <a:t>文史跨学科</a:t>
            </a:r>
            <a:r>
              <a:rPr lang="en-US" altLang="zh-CN" b="1">
                <a:sym typeface="+mn-ea"/>
              </a:rPr>
              <a:t>  10</a:t>
            </a:r>
            <a:r>
              <a:rPr lang="zh-CN" altLang="en-US" b="1">
                <a:sym typeface="+mn-ea"/>
              </a:rPr>
              <a:t>篇</a:t>
            </a:r>
            <a:r>
              <a:rPr lang="en-US" altLang="zh-CN" b="1">
                <a:sym typeface="+mn-ea"/>
              </a:rPr>
              <a:t>                                                    </a:t>
            </a:r>
            <a:r>
              <a:rPr lang="zh-CN" altLang="en-US" b="1">
                <a:sym typeface="+mn-ea"/>
              </a:rPr>
              <a:t>文史融合</a:t>
            </a:r>
            <a:r>
              <a:rPr lang="en-US" altLang="zh-CN" b="1">
                <a:sym typeface="+mn-ea"/>
              </a:rPr>
              <a:t> 54</a:t>
            </a:r>
            <a:r>
              <a:rPr lang="zh-CN" altLang="en-US" b="1">
                <a:sym typeface="+mn-ea"/>
              </a:rPr>
              <a:t>篇</a:t>
            </a:r>
            <a:endParaRPr lang="zh-CN" altLang="en-US" b="1"/>
          </a:p>
          <a:p>
            <a:endParaRPr lang="zh-CN" altLang="en-US" b="1"/>
          </a:p>
          <a:p>
            <a:endParaRPr lang="zh-CN" altLang="en-US" b="1"/>
          </a:p>
        </p:txBody>
      </p:sp>
      <p:pic>
        <p:nvPicPr>
          <p:cNvPr id="4" name="图片 3" descr="@2B@HBYG9V(B9JFV6XDV10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536575" y="2438400"/>
            <a:ext cx="9829800" cy="4924425"/>
          </a:xfrm>
          <a:prstGeom prst="rect">
            <a:avLst/>
          </a:prstGeom>
        </p:spPr>
      </p:pic>
      <p:pic>
        <p:nvPicPr>
          <p:cNvPr id="5" name="图片 4" descr="[Z3FX8KYT{7ONZ8IM}{DOW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79720" y="3037840"/>
            <a:ext cx="106299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、文史跨学科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VI%3{Q65LT}I]PHH2{AQ6[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5605" y="1417955"/>
            <a:ext cx="11400790" cy="54400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基于项目式的初中文史跨学科教学设计与实践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V@~{Y2THFHLATLIR_FAJ$X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5325" y="1599565"/>
            <a:ext cx="11850370" cy="50488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</p:spPr>
        <p:txBody>
          <a:bodyPr/>
          <a:p>
            <a:r>
              <a:rPr lang="en-US" altLang="zh-CN"/>
              <a:t>                        </a:t>
            </a:r>
            <a:r>
              <a:rPr lang="zh-CN" altLang="en-US"/>
              <a:t>二</a:t>
            </a:r>
            <a:r>
              <a:rPr lang="zh-CN" altLang="en-US" b="1"/>
              <a:t>、研究目标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9270" y="1393825"/>
            <a:ext cx="10844530" cy="4783455"/>
          </a:xfrm>
        </p:spPr>
        <p:txBody>
          <a:bodyPr>
            <a:noAutofit/>
          </a:bodyPr>
          <a:p>
            <a:pPr fontAlgn="auto">
              <a:lnSpc>
                <a:spcPts val="4360"/>
              </a:lnSpc>
            </a:pPr>
            <a:r>
              <a:rPr lang="zh-CN" altLang="en-US" sz="2700" b="1"/>
              <a:t>1.厘清</a:t>
            </a:r>
            <a:r>
              <a:rPr lang="zh-CN" altLang="en-US" sz="2700" b="1">
                <a:solidFill>
                  <a:schemeClr val="accent1"/>
                </a:solidFill>
              </a:rPr>
              <a:t>文史跨学科教学</a:t>
            </a:r>
            <a:r>
              <a:rPr lang="zh-CN" altLang="en-US" sz="2700" b="1"/>
              <a:t>与</a:t>
            </a:r>
            <a:r>
              <a:rPr lang="zh-CN" altLang="en-US" sz="2700" b="1">
                <a:solidFill>
                  <a:schemeClr val="accent1"/>
                </a:solidFill>
              </a:rPr>
              <a:t>学科教学</a:t>
            </a:r>
            <a:r>
              <a:rPr lang="zh-CN" altLang="en-US" sz="2700" b="1"/>
              <a:t>之间的关系，寻找两者间的必然联系，为设计基于项目式学的文史跨学科</a:t>
            </a:r>
            <a:r>
              <a:rPr lang="zh-CN" altLang="en-US" sz="2700" b="1">
                <a:solidFill>
                  <a:schemeClr val="accent1"/>
                </a:solidFill>
              </a:rPr>
              <a:t>契合现实的设计</a:t>
            </a:r>
            <a:r>
              <a:rPr lang="zh-CN" altLang="en-US" sz="2700" b="1"/>
              <a:t>作深层次引导。通过实施</a:t>
            </a:r>
            <a:r>
              <a:rPr lang="zh-CN" altLang="en-US" sz="2700" b="1">
                <a:solidFill>
                  <a:schemeClr val="accent1"/>
                </a:solidFill>
              </a:rPr>
              <a:t>教学设计和实践案例</a:t>
            </a:r>
            <a:r>
              <a:rPr lang="zh-CN" altLang="en-US" sz="2700" b="1"/>
              <a:t>，切实提升学生的历史学科能力。</a:t>
            </a:r>
            <a:endParaRPr lang="zh-CN" altLang="en-US" sz="2700" b="1"/>
          </a:p>
          <a:p>
            <a:pPr fontAlgn="auto">
              <a:lnSpc>
                <a:spcPts val="4360"/>
              </a:lnSpc>
            </a:pPr>
            <a:r>
              <a:rPr lang="zh-CN" altLang="en-US" sz="2700" b="1"/>
              <a:t>2.初步建立基于项目化学习的的文史跨学科</a:t>
            </a:r>
            <a:r>
              <a:rPr lang="zh-CN" altLang="en-US" sz="2700" b="1">
                <a:solidFill>
                  <a:schemeClr val="accent1"/>
                </a:solidFill>
              </a:rPr>
              <a:t>教学模式</a:t>
            </a:r>
            <a:r>
              <a:rPr lang="zh-CN" altLang="en-US" sz="2700" b="1"/>
              <a:t>，提炼研究主题相应的新</a:t>
            </a:r>
            <a:r>
              <a:rPr lang="zh-CN" altLang="en-US" sz="2700" b="1">
                <a:solidFill>
                  <a:schemeClr val="accent1"/>
                </a:solidFill>
              </a:rPr>
              <a:t>教学途径和有效策略</a:t>
            </a:r>
            <a:r>
              <a:rPr lang="zh-CN" altLang="en-US" sz="2700" b="1"/>
              <a:t>。</a:t>
            </a:r>
            <a:endParaRPr lang="zh-CN" altLang="en-US" sz="2700" b="1"/>
          </a:p>
          <a:p>
            <a:pPr fontAlgn="auto">
              <a:lnSpc>
                <a:spcPts val="4360"/>
              </a:lnSpc>
            </a:pPr>
            <a:r>
              <a:rPr lang="zh-CN" altLang="en-US" sz="2700" b="1"/>
              <a:t>3.通过完善历史教学评价方式，促进</a:t>
            </a:r>
            <a:r>
              <a:rPr lang="zh-CN" altLang="en-US" sz="2700" b="1">
                <a:solidFill>
                  <a:schemeClr val="accent1"/>
                </a:solidFill>
              </a:rPr>
              <a:t>显性的成绩评定与内化的人文素养</a:t>
            </a:r>
            <a:r>
              <a:rPr lang="zh-CN" altLang="en-US" sz="2700" b="1"/>
              <a:t>结合、过程性评价与实绩评价相结合的评价。</a:t>
            </a:r>
            <a:endParaRPr lang="zh-CN" altLang="en-US" sz="27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                 </a:t>
            </a:r>
            <a:r>
              <a:rPr lang="en-US" altLang="zh-CN" b="1"/>
              <a:t>    </a:t>
            </a:r>
            <a:r>
              <a:rPr lang="zh-CN" altLang="en-US" b="1"/>
              <a:t>三、研究内容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zh-CN" altLang="en-US" b="1">
                <a:sym typeface="+mn-ea"/>
              </a:rPr>
              <a:t>一、现状研究（问卷调查）和</a:t>
            </a:r>
            <a:r>
              <a:rPr lang="zh-CN" altLang="en-US" b="1">
                <a:sym typeface="+mn-ea"/>
              </a:rPr>
              <a:t>文献综述（不断跟进）</a:t>
            </a:r>
            <a:endParaRPr lang="zh-CN" altLang="en-US" b="1">
              <a:sym typeface="+mn-ea"/>
            </a:endParaRPr>
          </a:p>
          <a:p>
            <a:endParaRPr lang="zh-CN" altLang="en-US" b="1">
              <a:sym typeface="+mn-ea"/>
            </a:endParaRPr>
          </a:p>
          <a:p>
            <a:r>
              <a:rPr lang="zh-CN" altLang="en-US" b="1">
                <a:solidFill>
                  <a:schemeClr val="accent1"/>
                </a:solidFill>
                <a:uFillTx/>
                <a:sym typeface="+mn-ea"/>
              </a:rPr>
              <a:t>二</a:t>
            </a:r>
            <a:r>
              <a:rPr lang="en-US" altLang="zh-CN" b="1">
                <a:solidFill>
                  <a:schemeClr val="accent1"/>
                </a:solidFill>
                <a:uFillTx/>
                <a:sym typeface="+mn-ea"/>
              </a:rPr>
              <a:t> </a:t>
            </a:r>
            <a:r>
              <a:rPr lang="zh-CN" altLang="en-US" b="1">
                <a:solidFill>
                  <a:schemeClr val="accent1"/>
                </a:solidFill>
                <a:uFillTx/>
                <a:sym typeface="+mn-ea"/>
              </a:rPr>
              <a:t>、基于项目式的初中文史跨学科融合教学模式研究</a:t>
            </a:r>
            <a:endParaRPr lang="zh-CN" altLang="en-US" b="1">
              <a:solidFill>
                <a:schemeClr val="accent1"/>
              </a:solidFill>
              <a:uFillTx/>
              <a:sym typeface="+mn-ea"/>
            </a:endParaRPr>
          </a:p>
          <a:p>
            <a:endParaRPr lang="zh-CN" altLang="en-US" b="1"/>
          </a:p>
          <a:p>
            <a:r>
              <a:rPr lang="zh-CN" altLang="en-US" b="1">
                <a:sym typeface="+mn-ea"/>
              </a:rPr>
              <a:t>三、基于项目式的初中文史跨学科融合教学的策略提炼</a:t>
            </a:r>
            <a:endParaRPr lang="zh-CN" altLang="en-US" b="1">
              <a:sym typeface="+mn-ea"/>
            </a:endParaRPr>
          </a:p>
          <a:p>
            <a:endParaRPr lang="zh-CN" altLang="en-US"/>
          </a:p>
          <a:p>
            <a:r>
              <a:rPr lang="zh-CN" altLang="en-US" b="1"/>
              <a:t>四、基于项目式的初中文史跨学科融合教学评价方式研究</a:t>
            </a:r>
            <a:endParaRPr lang="zh-CN" altLang="en-US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b="1">
                <a:solidFill>
                  <a:schemeClr val="accent1"/>
                </a:solidFill>
                <a:sym typeface="+mn-ea"/>
              </a:rPr>
              <a:t>二、基于项目式的初中文史跨学科融合教学模式研究</a:t>
            </a:r>
            <a:endParaRPr lang="zh-CN" altLang="en-US" b="1">
              <a:solidFill>
                <a:schemeClr val="accent1"/>
              </a:solidFill>
              <a:sym typeface="+mn-ea"/>
            </a:endParaRPr>
          </a:p>
          <a:p>
            <a:endParaRPr lang="zh-CN" altLang="en-US" b="1">
              <a:sym typeface="+mn-ea"/>
            </a:endParaRPr>
          </a:p>
          <a:p>
            <a:r>
              <a:rPr lang="en-US" altLang="zh-CN" b="1">
                <a:sym typeface="+mn-ea"/>
              </a:rPr>
              <a:t>   </a:t>
            </a:r>
            <a:r>
              <a:rPr lang="en-US" altLang="zh-CN" b="1">
                <a:solidFill>
                  <a:schemeClr val="accent1"/>
                </a:solidFill>
                <a:sym typeface="+mn-ea"/>
              </a:rPr>
              <a:t>1 </a:t>
            </a:r>
            <a:r>
              <a:rPr lang="zh-CN" altLang="en-US" b="1">
                <a:solidFill>
                  <a:schemeClr val="accent1"/>
                </a:solidFill>
                <a:sym typeface="+mn-ea"/>
              </a:rPr>
              <a:t>微观、中观、宏观实施</a:t>
            </a:r>
            <a:endParaRPr lang="zh-CN" altLang="en-US" b="1">
              <a:solidFill>
                <a:schemeClr val="accent1"/>
              </a:solidFill>
              <a:sym typeface="+mn-ea"/>
            </a:endParaRPr>
          </a:p>
          <a:p>
            <a:endParaRPr lang="zh-CN" altLang="en-US" b="1">
              <a:sym typeface="+mn-ea"/>
            </a:endParaRPr>
          </a:p>
          <a:p>
            <a:r>
              <a:rPr lang="en-US" altLang="zh-CN" b="1">
                <a:sym typeface="+mn-ea"/>
              </a:rPr>
              <a:t>   </a:t>
            </a:r>
            <a:r>
              <a:rPr lang="zh-CN" altLang="en-US" b="1">
                <a:solidFill>
                  <a:schemeClr val="accent1"/>
                </a:solidFill>
                <a:sym typeface="+mn-ea"/>
              </a:rPr>
              <a:t>微观：日常备课中，注重文史素材融入，做好项目化设计</a:t>
            </a:r>
            <a:endParaRPr lang="zh-CN" altLang="en-US" b="1">
              <a:solidFill>
                <a:schemeClr val="accent1"/>
              </a:solidFill>
              <a:sym typeface="+mn-ea"/>
            </a:endParaRPr>
          </a:p>
          <a:p>
            <a:r>
              <a:rPr lang="en-US" altLang="zh-CN" b="1">
                <a:solidFill>
                  <a:schemeClr val="accent1"/>
                </a:solidFill>
                <a:sym typeface="+mn-ea"/>
              </a:rPr>
              <a:t>            </a:t>
            </a:r>
            <a:endParaRPr lang="en-US" altLang="zh-CN" b="1">
              <a:solidFill>
                <a:schemeClr val="accent1"/>
              </a:solidFill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TABLE_ENDDRAG_ORIGIN_RECT" val="904*398"/>
  <p:tag name="TABLE_ENDDRAG_RECT" val="12*41*904*398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mM5NzE5OTNhNWE1NTI4MzNjMWE4ZTkzYWFmNTRjMTk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1999</Words>
  <Application>WPS 演示</Application>
  <PresentationFormat>宽屏</PresentationFormat>
  <Paragraphs>292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Arial</vt:lpstr>
      <vt:lpstr>微软雅黑</vt:lpstr>
      <vt:lpstr>Times New Roman</vt:lpstr>
      <vt:lpstr>Calibri</vt:lpstr>
      <vt:lpstr>Arial Unicode MS</vt:lpstr>
      <vt:lpstr>汉仪旗黑-55简</vt:lpstr>
      <vt:lpstr>黑体</vt:lpstr>
      <vt:lpstr>方正特雅宋简</vt:lpstr>
      <vt:lpstr>微软雅黑 Light</vt:lpstr>
      <vt:lpstr>WPS</vt:lpstr>
      <vt:lpstr>PowerPoint 演示文稿</vt:lpstr>
      <vt:lpstr>PowerPoint 演示文稿</vt:lpstr>
      <vt:lpstr>                      一、研究背景</vt:lpstr>
      <vt:lpstr>              二、研究现状（2023.11.20）</vt:lpstr>
      <vt:lpstr>PowerPoint 演示文稿</vt:lpstr>
      <vt:lpstr>PowerPoint 演示文稿</vt:lpstr>
      <vt:lpstr>                           三、研究目标</vt:lpstr>
      <vt:lpstr>                       四、研究内容</vt:lpstr>
      <vt:lpstr>PowerPoint 演示文稿</vt:lpstr>
      <vt:lpstr>                  历史中的语文</vt:lpstr>
      <vt:lpstr>PowerPoint 演示文稿</vt:lpstr>
      <vt:lpstr>PowerPoint 演示文稿</vt:lpstr>
      <vt:lpstr>PowerPoint 演示文稿</vt:lpstr>
      <vt:lpstr>                            </vt:lpstr>
      <vt:lpstr>                            </vt:lpstr>
      <vt:lpstr>                      五、研究方法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WPS_1620625534</cp:lastModifiedBy>
  <cp:revision>26</cp:revision>
  <dcterms:created xsi:type="dcterms:W3CDTF">2023-11-08T08:44:00Z</dcterms:created>
  <dcterms:modified xsi:type="dcterms:W3CDTF">2023-11-18T08:45:17Z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E36CC373615449B0A3446DF6859CDDDA_12</vt:lpwstr>
  </property>
  <property fmtid="{D5CDD505-2E9C-101B-9397-08002B2CF9AE}" pid="3" name="KSOProductBuildVer">
    <vt:lpwstr>2052-12.1.0.15712</vt:lpwstr>
  </property>
</Properties>
</file>