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3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2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sldIdLst>
    <p:sldId id="438" r:id="rId3"/>
    <p:sldId id="417" r:id="rId5"/>
    <p:sldId id="436" r:id="rId6"/>
    <p:sldId id="420" r:id="rId7"/>
    <p:sldId id="419" r:id="rId8"/>
    <p:sldId id="428" r:id="rId9"/>
    <p:sldId id="458" r:id="rId10"/>
    <p:sldId id="427" r:id="rId11"/>
    <p:sldId id="421" r:id="rId12"/>
    <p:sldId id="425" r:id="rId13"/>
    <p:sldId id="426" r:id="rId14"/>
    <p:sldId id="430" r:id="rId15"/>
    <p:sldId id="429" r:id="rId16"/>
    <p:sldId id="432" r:id="rId17"/>
    <p:sldId id="435" r:id="rId18"/>
  </p:sldIdLst>
  <p:sldSz cx="12192000" cy="6858000"/>
  <p:notesSz cx="6858000" cy="9144000"/>
  <p:embeddedFontLst>
    <p:embeddedFont>
      <p:font typeface="黑体" panose="02010609060101010101" pitchFamily="49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汉仪玄宋 85S" panose="00020600040101010101" charset="-122"/>
      <p:regular r:id="rId26"/>
    </p:embeddedFont>
    <p:embeddedFont>
      <p:font typeface="汉仪中黑 简" panose="0002060004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楷体" panose="02010609060101010101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pos="5972" userDrawn="1">
          <p15:clr>
            <a:srgbClr val="A4A3A4"/>
          </p15:clr>
        </p15:guide>
        <p15:guide id="9" orient="horz" pos="20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CF"/>
    <a:srgbClr val="FFF5EB"/>
    <a:srgbClr val="FFFBF7"/>
    <a:srgbClr val="5C8450"/>
    <a:srgbClr val="EEA632"/>
    <a:srgbClr val="5C4D46"/>
    <a:srgbClr val="404040"/>
    <a:srgbClr val="C9A45C"/>
    <a:srgbClr val="568C84"/>
    <a:srgbClr val="F0E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72" y="-184"/>
      </p:cViewPr>
      <p:guideLst>
        <p:guide pos="5972"/>
        <p:guide orient="horz" pos="209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9" d="100"/>
        <a:sy n="9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32.xml"/><Relationship Id="rId32" Type="http://schemas.openxmlformats.org/officeDocument/2006/relationships/font" Target="fonts/font9.fntdata"/><Relationship Id="rId31" Type="http://schemas.openxmlformats.org/officeDocument/2006/relationships/font" Target="fonts/font8.fntdata"/><Relationship Id="rId30" Type="http://schemas.openxmlformats.org/officeDocument/2006/relationships/font" Target="fonts/font7.fntdata"/><Relationship Id="rId3" Type="http://schemas.openxmlformats.org/officeDocument/2006/relationships/slide" Target="slides/slide1.xml"/><Relationship Id="rId29" Type="http://schemas.openxmlformats.org/officeDocument/2006/relationships/font" Target="fonts/font6.fntdata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customXml" Target="../customXml/item1.xml"/><Relationship Id="rId22" Type="http://schemas.openxmlformats.org/officeDocument/2006/relationships/customXmlProps" Target="../customXml/itemProps3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1610B501-7DC6-4D63-9E78-5D3F6F64E13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08229161-2711-4F9F-873D-24207F9FB8EF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 userDrawn="1"/>
        </p:nvSpPr>
        <p:spPr>
          <a:xfrm>
            <a:off x="310358" y="310357"/>
            <a:ext cx="11571285" cy="6237287"/>
          </a:xfrm>
          <a:prstGeom prst="roundRect">
            <a:avLst>
              <a:gd name="adj" fmla="val 5265"/>
            </a:avLst>
          </a:prstGeom>
          <a:solidFill>
            <a:srgbClr val="FFFBF7"/>
          </a:solidFill>
          <a:ln w="95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rcRect t="52476" r="24559"/>
          <a:stretch>
            <a:fillRect/>
          </a:stretch>
        </p:blipFill>
        <p:spPr>
          <a:xfrm>
            <a:off x="10021147" y="0"/>
            <a:ext cx="2170853" cy="1370420"/>
          </a:xfrm>
          <a:custGeom>
            <a:avLst/>
            <a:gdLst>
              <a:gd name="connsiteX0" fmla="*/ 0 w 2170853"/>
              <a:gd name="connsiteY0" fmla="*/ 0 h 1370420"/>
              <a:gd name="connsiteX1" fmla="*/ 2170853 w 2170853"/>
              <a:gd name="connsiteY1" fmla="*/ 0 h 1370420"/>
              <a:gd name="connsiteX2" fmla="*/ 2170853 w 2170853"/>
              <a:gd name="connsiteY2" fmla="*/ 1370420 h 1370420"/>
              <a:gd name="connsiteX3" fmla="*/ 0 w 2170853"/>
              <a:gd name="connsiteY3" fmla="*/ 1370420 h 1370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3" h="1370420">
                <a:moveTo>
                  <a:pt x="0" y="0"/>
                </a:moveTo>
                <a:lnTo>
                  <a:pt x="2170853" y="0"/>
                </a:lnTo>
                <a:lnTo>
                  <a:pt x="2170853" y="1370420"/>
                </a:lnTo>
                <a:lnTo>
                  <a:pt x="0" y="1370420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rcRect l="47602" b="50000"/>
          <a:stretch>
            <a:fillRect/>
          </a:stretch>
        </p:blipFill>
        <p:spPr>
          <a:xfrm>
            <a:off x="0" y="5455798"/>
            <a:ext cx="1450294" cy="1402202"/>
          </a:xfrm>
          <a:custGeom>
            <a:avLst/>
            <a:gdLst>
              <a:gd name="connsiteX0" fmla="*/ 0 w 1450294"/>
              <a:gd name="connsiteY0" fmla="*/ 0 h 1402202"/>
              <a:gd name="connsiteX1" fmla="*/ 1450294 w 1450294"/>
              <a:gd name="connsiteY1" fmla="*/ 0 h 1402202"/>
              <a:gd name="connsiteX2" fmla="*/ 1450294 w 1450294"/>
              <a:gd name="connsiteY2" fmla="*/ 1402202 h 1402202"/>
              <a:gd name="connsiteX3" fmla="*/ 0 w 1450294"/>
              <a:gd name="connsiteY3" fmla="*/ 1402202 h 140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294" h="1402202">
                <a:moveTo>
                  <a:pt x="0" y="0"/>
                </a:moveTo>
                <a:lnTo>
                  <a:pt x="1450294" y="0"/>
                </a:lnTo>
                <a:lnTo>
                  <a:pt x="1450294" y="1402202"/>
                </a:lnTo>
                <a:lnTo>
                  <a:pt x="0" y="1402202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altLang="zh-CN" dirty="0"/>
              <a:t>01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4464;&#24800;&#33452;&#65289;.doc" TargetMode="External"/><Relationship Id="rId7" Type="http://schemas.openxmlformats.org/officeDocument/2006/relationships/tags" Target="../tags/tag13.xml"/><Relationship Id="rId6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8220;&#24320;&#21551;&#21453;&#24605;&#24615;&#35838;&#31243;&#20043;&#26053;&#8221;&#26680;&#24515;&#35805;&#39064;&#65288;&#26417;&#29747;&#65289;.docx" TargetMode="External"/><Relationship Id="rId5" Type="http://schemas.openxmlformats.org/officeDocument/2006/relationships/tags" Target="../tags/tag12.xml"/><Relationship Id="rId40" Type="http://schemas.openxmlformats.org/officeDocument/2006/relationships/slideLayout" Target="../slideLayouts/slideLayout4.xml"/><Relationship Id="rId4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6519;&#27905;&#65289;.docx" TargetMode="External"/><Relationship Id="rId39" Type="http://schemas.openxmlformats.org/officeDocument/2006/relationships/tags" Target="../tags/tag29.xml"/><Relationship Id="rId38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6446;&#20255;&#26519;&#65289;.docx" TargetMode="External"/><Relationship Id="rId37" Type="http://schemas.openxmlformats.org/officeDocument/2006/relationships/tags" Target="../tags/tag28.xml"/><Relationship Id="rId36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12298;&#20851;&#27880;&#20799;&#31461;&#29983;&#27963;&#12299;&#31532;&#19968;&#31456;&#35835;&#20070;&#31508;&#35760;&#65288;&#21556;&#28023;&#29141;&#65289;.docx" TargetMode="External"/><Relationship Id="rId35" Type="http://schemas.openxmlformats.org/officeDocument/2006/relationships/tags" Target="../tags/tag27.xml"/><Relationship Id="rId34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40644;&#23068;&#65289;.docx" TargetMode="External"/><Relationship Id="rId33" Type="http://schemas.openxmlformats.org/officeDocument/2006/relationships/tags" Target="../tags/tag26.xml"/><Relationship Id="rId32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19969;&#20122;&#20029;&#65289;.docx" TargetMode="External"/><Relationship Id="rId31" Type="http://schemas.openxmlformats.org/officeDocument/2006/relationships/tags" Target="../tags/tag25.xml"/><Relationship Id="rId30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38472;&#34003;&#65289;.docx" TargetMode="External"/><Relationship Id="rId3" Type="http://schemas.openxmlformats.org/officeDocument/2006/relationships/tags" Target="../tags/tag11.xml"/><Relationship Id="rId29" Type="http://schemas.openxmlformats.org/officeDocument/2006/relationships/tags" Target="../tags/tag24.xml"/><Relationship Id="rId28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20851;&#27880;&#20799;&#31461;&#30340;&#29983;&#27963;&#65306;&#20197;&#20799;&#31461;&#20026;&#20013;&#24515;&#30340;&#21453;&#24605;&#24615;&#35838;&#31243;&#35774;&#35745;&#31532;&#19968;&#31456;&#65288;&#21556;&#33673;&#27185;&#65289;.docx" TargetMode="External"/><Relationship Id="rId27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36213;&#32736;&#23047;&#65289;.docx" TargetMode="Externa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1608;&#20029;&#20348;&#65289;.doc" TargetMode="External"/><Relationship Id="rId23" Type="http://schemas.openxmlformats.org/officeDocument/2006/relationships/tags" Target="../tags/tag21.xml"/><Relationship Id="rId22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%20&#26680;&#24515;&#35805;&#39064;&#65288;&#38472;&#25991;&#40857;&#65289;.doc" TargetMode="External"/><Relationship Id="rId21" Type="http://schemas.openxmlformats.org/officeDocument/2006/relationships/tags" Target="../tags/tag20.xml"/><Relationship Id="rId20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33931;&#20355;&#65289;.docx" TargetMode="External"/><Relationship Id="rId2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40644;&#20029;&#65289;.docx" TargetMode="External"/><Relationship Id="rId19" Type="http://schemas.openxmlformats.org/officeDocument/2006/relationships/tags" Target="../tags/tag19.xml"/><Relationship Id="rId18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40857;&#24188;&#32918;&#27426;&#65289;.doc" TargetMode="External"/><Relationship Id="rId17" Type="http://schemas.openxmlformats.org/officeDocument/2006/relationships/tags" Target="../tags/tag18.xml"/><Relationship Id="rId16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35768;&#24800;&#33714;&#65289;.docx" TargetMode="External"/><Relationship Id="rId15" Type="http://schemas.openxmlformats.org/officeDocument/2006/relationships/tags" Target="../tags/tag17.xml"/><Relationship Id="rId14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3395;&#21494;&#27905;&#65289;.docx" TargetMode="External"/><Relationship Id="rId13" Type="http://schemas.openxmlformats.org/officeDocument/2006/relationships/tags" Target="../tags/tag16.xml"/><Relationship Id="rId12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1016;&#32418;&#65289;.docx" TargetMode="External"/><Relationship Id="rId11" Type="http://schemas.openxmlformats.org/officeDocument/2006/relationships/tags" Target="../tags/tag15.xml"/><Relationship Id="rId10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0309;&#27946;&#31168;&#65289;.docx" TargetMode="External"/><Relationship Id="rId1" Type="http://schemas.openxmlformats.org/officeDocument/2006/relationships/hyperlink" Target="&#31532;&#19968;&#31456;&#26680;&#24515;&#35805;&#39064;&#35835;&#21518;&#24863;\&#22909;&#20070;&#20849;&#35835;1&#65306;&#12298;&#20851;&#27880;&#20799;&#31461;&#30340;&#29983;&#27963;&#12299;&#31532;&#19968;&#31456;\&#31532;&#19968;&#31456;&#26680;&#24515;&#35805;&#39064;&#65288;&#24701;&#20029;&#21326;&#65289;.docx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8.png"/><Relationship Id="rId3" Type="http://schemas.openxmlformats.org/officeDocument/2006/relationships/tags" Target="../tags/tag7.xml"/><Relationship Id="rId2" Type="http://schemas.openxmlformats.org/officeDocument/2006/relationships/image" Target="../media/image7.png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/>
          <p:cNvSpPr/>
          <p:nvPr/>
        </p:nvSpPr>
        <p:spPr>
          <a:xfrm>
            <a:off x="5748237" y="0"/>
            <a:ext cx="6032717" cy="6858000"/>
          </a:xfrm>
          <a:custGeom>
            <a:avLst/>
            <a:gdLst>
              <a:gd name="connsiteX0" fmla="*/ 0 w 5664200"/>
              <a:gd name="connsiteY0" fmla="*/ 0 h 6858000"/>
              <a:gd name="connsiteX1" fmla="*/ 5664200 w 5664200"/>
              <a:gd name="connsiteY1" fmla="*/ 0 h 6858000"/>
              <a:gd name="connsiteX2" fmla="*/ 5664200 w 5664200"/>
              <a:gd name="connsiteY2" fmla="*/ 6858000 h 6858000"/>
              <a:gd name="connsiteX3" fmla="*/ 0 w 5664200"/>
              <a:gd name="connsiteY3" fmla="*/ 6858000 h 6858000"/>
              <a:gd name="connsiteX4" fmla="*/ 0 w 5664200"/>
              <a:gd name="connsiteY4" fmla="*/ 0 h 6858000"/>
              <a:gd name="connsiteX0-1" fmla="*/ 0 w 5664200"/>
              <a:gd name="connsiteY0-2" fmla="*/ 0 h 6858000"/>
              <a:gd name="connsiteX1-3" fmla="*/ 5664200 w 5664200"/>
              <a:gd name="connsiteY1-4" fmla="*/ 0 h 6858000"/>
              <a:gd name="connsiteX2-5" fmla="*/ 5664200 w 5664200"/>
              <a:gd name="connsiteY2-6" fmla="*/ 6858000 h 6858000"/>
              <a:gd name="connsiteX3-7" fmla="*/ 0 w 5664200"/>
              <a:gd name="connsiteY3-8" fmla="*/ 6858000 h 6858000"/>
              <a:gd name="connsiteX4-9" fmla="*/ 0 w 5664200"/>
              <a:gd name="connsiteY4-10" fmla="*/ 0 h 6858000"/>
              <a:gd name="connsiteX0-11" fmla="*/ 140875 w 5805075"/>
              <a:gd name="connsiteY0-12" fmla="*/ 0 h 6858000"/>
              <a:gd name="connsiteX1-13" fmla="*/ 5805075 w 5805075"/>
              <a:gd name="connsiteY1-14" fmla="*/ 0 h 6858000"/>
              <a:gd name="connsiteX2-15" fmla="*/ 5805075 w 5805075"/>
              <a:gd name="connsiteY2-16" fmla="*/ 6858000 h 6858000"/>
              <a:gd name="connsiteX3-17" fmla="*/ 140875 w 5805075"/>
              <a:gd name="connsiteY3-18" fmla="*/ 6858000 h 6858000"/>
              <a:gd name="connsiteX4-19" fmla="*/ 140875 w 5805075"/>
              <a:gd name="connsiteY4-20" fmla="*/ 0 h 6858000"/>
              <a:gd name="connsiteX0-21" fmla="*/ 123629 w 5787829"/>
              <a:gd name="connsiteY0-22" fmla="*/ 0 h 6858000"/>
              <a:gd name="connsiteX1-23" fmla="*/ 5787829 w 5787829"/>
              <a:gd name="connsiteY1-24" fmla="*/ 0 h 6858000"/>
              <a:gd name="connsiteX2-25" fmla="*/ 5787829 w 5787829"/>
              <a:gd name="connsiteY2-26" fmla="*/ 6858000 h 6858000"/>
              <a:gd name="connsiteX3-27" fmla="*/ 123629 w 5787829"/>
              <a:gd name="connsiteY3-28" fmla="*/ 6858000 h 6858000"/>
              <a:gd name="connsiteX4-29" fmla="*/ 123629 w 5787829"/>
              <a:gd name="connsiteY4-30" fmla="*/ 0 h 6858000"/>
              <a:gd name="connsiteX0-31" fmla="*/ 368517 w 6032717"/>
              <a:gd name="connsiteY0-32" fmla="*/ 0 h 6858000"/>
              <a:gd name="connsiteX1-33" fmla="*/ 6032717 w 6032717"/>
              <a:gd name="connsiteY1-34" fmla="*/ 0 h 6858000"/>
              <a:gd name="connsiteX2-35" fmla="*/ 6032717 w 6032717"/>
              <a:gd name="connsiteY2-36" fmla="*/ 6858000 h 6858000"/>
              <a:gd name="connsiteX3-37" fmla="*/ 368517 w 6032717"/>
              <a:gd name="connsiteY3-38" fmla="*/ 6858000 h 6858000"/>
              <a:gd name="connsiteX4-39" fmla="*/ 368517 w 6032717"/>
              <a:gd name="connsiteY4-4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32717" h="6858000">
                <a:moveTo>
                  <a:pt x="368517" y="0"/>
                </a:moveTo>
                <a:lnTo>
                  <a:pt x="6032717" y="0"/>
                </a:lnTo>
                <a:lnTo>
                  <a:pt x="6032717" y="6858000"/>
                </a:lnTo>
                <a:lnTo>
                  <a:pt x="368517" y="6858000"/>
                </a:lnTo>
                <a:cubicBezTo>
                  <a:pt x="-1015783" y="4686300"/>
                  <a:pt x="2070317" y="2374900"/>
                  <a:pt x="368517" y="0"/>
                </a:cubicBezTo>
                <a:close/>
              </a:path>
            </a:pathLst>
          </a:custGeom>
          <a:solidFill>
            <a:srgbClr val="FFE7C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59282" y="0"/>
            <a:ext cx="6032717" cy="6858000"/>
          </a:xfrm>
          <a:custGeom>
            <a:avLst/>
            <a:gdLst>
              <a:gd name="connsiteX0" fmla="*/ 0 w 5664200"/>
              <a:gd name="connsiteY0" fmla="*/ 0 h 6858000"/>
              <a:gd name="connsiteX1" fmla="*/ 5664200 w 5664200"/>
              <a:gd name="connsiteY1" fmla="*/ 0 h 6858000"/>
              <a:gd name="connsiteX2" fmla="*/ 5664200 w 5664200"/>
              <a:gd name="connsiteY2" fmla="*/ 6858000 h 6858000"/>
              <a:gd name="connsiteX3" fmla="*/ 0 w 5664200"/>
              <a:gd name="connsiteY3" fmla="*/ 6858000 h 6858000"/>
              <a:gd name="connsiteX4" fmla="*/ 0 w 5664200"/>
              <a:gd name="connsiteY4" fmla="*/ 0 h 6858000"/>
              <a:gd name="connsiteX0-1" fmla="*/ 0 w 5664200"/>
              <a:gd name="connsiteY0-2" fmla="*/ 0 h 6858000"/>
              <a:gd name="connsiteX1-3" fmla="*/ 5664200 w 5664200"/>
              <a:gd name="connsiteY1-4" fmla="*/ 0 h 6858000"/>
              <a:gd name="connsiteX2-5" fmla="*/ 5664200 w 5664200"/>
              <a:gd name="connsiteY2-6" fmla="*/ 6858000 h 6858000"/>
              <a:gd name="connsiteX3-7" fmla="*/ 0 w 5664200"/>
              <a:gd name="connsiteY3-8" fmla="*/ 6858000 h 6858000"/>
              <a:gd name="connsiteX4-9" fmla="*/ 0 w 5664200"/>
              <a:gd name="connsiteY4-10" fmla="*/ 0 h 6858000"/>
              <a:gd name="connsiteX0-11" fmla="*/ 140875 w 5805075"/>
              <a:gd name="connsiteY0-12" fmla="*/ 0 h 6858000"/>
              <a:gd name="connsiteX1-13" fmla="*/ 5805075 w 5805075"/>
              <a:gd name="connsiteY1-14" fmla="*/ 0 h 6858000"/>
              <a:gd name="connsiteX2-15" fmla="*/ 5805075 w 5805075"/>
              <a:gd name="connsiteY2-16" fmla="*/ 6858000 h 6858000"/>
              <a:gd name="connsiteX3-17" fmla="*/ 140875 w 5805075"/>
              <a:gd name="connsiteY3-18" fmla="*/ 6858000 h 6858000"/>
              <a:gd name="connsiteX4-19" fmla="*/ 140875 w 5805075"/>
              <a:gd name="connsiteY4-20" fmla="*/ 0 h 6858000"/>
              <a:gd name="connsiteX0-21" fmla="*/ 123629 w 5787829"/>
              <a:gd name="connsiteY0-22" fmla="*/ 0 h 6858000"/>
              <a:gd name="connsiteX1-23" fmla="*/ 5787829 w 5787829"/>
              <a:gd name="connsiteY1-24" fmla="*/ 0 h 6858000"/>
              <a:gd name="connsiteX2-25" fmla="*/ 5787829 w 5787829"/>
              <a:gd name="connsiteY2-26" fmla="*/ 6858000 h 6858000"/>
              <a:gd name="connsiteX3-27" fmla="*/ 123629 w 5787829"/>
              <a:gd name="connsiteY3-28" fmla="*/ 6858000 h 6858000"/>
              <a:gd name="connsiteX4-29" fmla="*/ 123629 w 5787829"/>
              <a:gd name="connsiteY4-30" fmla="*/ 0 h 6858000"/>
              <a:gd name="connsiteX0-31" fmla="*/ 368517 w 6032717"/>
              <a:gd name="connsiteY0-32" fmla="*/ 0 h 6858000"/>
              <a:gd name="connsiteX1-33" fmla="*/ 6032717 w 6032717"/>
              <a:gd name="connsiteY1-34" fmla="*/ 0 h 6858000"/>
              <a:gd name="connsiteX2-35" fmla="*/ 6032717 w 6032717"/>
              <a:gd name="connsiteY2-36" fmla="*/ 6858000 h 6858000"/>
              <a:gd name="connsiteX3-37" fmla="*/ 368517 w 6032717"/>
              <a:gd name="connsiteY3-38" fmla="*/ 6858000 h 6858000"/>
              <a:gd name="connsiteX4-39" fmla="*/ 368517 w 6032717"/>
              <a:gd name="connsiteY4-4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032717" h="6858000">
                <a:moveTo>
                  <a:pt x="368517" y="0"/>
                </a:moveTo>
                <a:lnTo>
                  <a:pt x="6032717" y="0"/>
                </a:lnTo>
                <a:lnTo>
                  <a:pt x="6032717" y="6858000"/>
                </a:lnTo>
                <a:lnTo>
                  <a:pt x="368517" y="6858000"/>
                </a:lnTo>
                <a:cubicBezTo>
                  <a:pt x="-1015783" y="4686300"/>
                  <a:pt x="2070317" y="2374900"/>
                  <a:pt x="368517" y="0"/>
                </a:cubicBezTo>
                <a:close/>
              </a:path>
            </a:pathLst>
          </a:custGeom>
          <a:solidFill>
            <a:srgbClr val="FF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桌子上的蛋糕和咖啡杯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b="3268"/>
          <a:stretch>
            <a:fillRect/>
          </a:stretch>
        </p:blipFill>
        <p:spPr>
          <a:xfrm flipH="1">
            <a:off x="5891771" y="1236034"/>
            <a:ext cx="6300229" cy="5621966"/>
          </a:xfrm>
          <a:custGeom>
            <a:avLst/>
            <a:gdLst>
              <a:gd name="connsiteX0" fmla="*/ 6300229 w 6300229"/>
              <a:gd name="connsiteY0" fmla="*/ 0 h 5621966"/>
              <a:gd name="connsiteX1" fmla="*/ 0 w 6300229"/>
              <a:gd name="connsiteY1" fmla="*/ 0 h 5621966"/>
              <a:gd name="connsiteX2" fmla="*/ 0 w 6300229"/>
              <a:gd name="connsiteY2" fmla="*/ 5621966 h 5621966"/>
              <a:gd name="connsiteX3" fmla="*/ 6300229 w 6300229"/>
              <a:gd name="connsiteY3" fmla="*/ 5621966 h 56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0229" h="5621966">
                <a:moveTo>
                  <a:pt x="6300229" y="0"/>
                </a:moveTo>
                <a:lnTo>
                  <a:pt x="0" y="0"/>
                </a:lnTo>
                <a:lnTo>
                  <a:pt x="0" y="5621966"/>
                </a:lnTo>
                <a:lnTo>
                  <a:pt x="6300229" y="5621966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182275" y="2152467"/>
            <a:ext cx="6278880" cy="2430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3200" dirty="0">
                <a:solidFill>
                  <a:srgbClr val="5C8450"/>
                </a:solidFill>
              </a:rPr>
              <a:t>《关注儿童的生活：</a:t>
            </a:r>
            <a:endParaRPr lang="zh-CN" altLang="en-US" sz="3200" dirty="0">
              <a:solidFill>
                <a:srgbClr val="5C8450"/>
              </a:solidFill>
            </a:endParaRPr>
          </a:p>
          <a:p>
            <a:pPr algn="l"/>
            <a:r>
              <a:rPr lang="zh-CN" altLang="en-US" sz="3200" dirty="0">
                <a:solidFill>
                  <a:srgbClr val="5C8450"/>
                </a:solidFill>
              </a:rPr>
              <a:t>以儿童为中心的反思性课程设计》</a:t>
            </a:r>
            <a:endParaRPr lang="zh-CN" altLang="en-US" sz="3200" dirty="0">
              <a:solidFill>
                <a:srgbClr val="5C8450"/>
              </a:solidFill>
            </a:endParaRPr>
          </a:p>
          <a:p>
            <a:pPr algn="ctr"/>
            <a:r>
              <a:rPr lang="zh-CN" altLang="en-US" sz="8800" dirty="0">
                <a:solidFill>
                  <a:srgbClr val="5C8450"/>
                </a:solidFill>
              </a:rPr>
              <a:t>读书沙龙</a:t>
            </a:r>
            <a:endParaRPr lang="zh-CN" altLang="en-US" sz="8800" dirty="0">
              <a:solidFill>
                <a:srgbClr val="5C845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2465" y="1150230"/>
            <a:ext cx="5262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zh-CN" altLang="en-US" sz="4000" dirty="0">
                <a:solidFill>
                  <a:schemeClr val="accent3"/>
                </a:solidFill>
              </a:rPr>
              <a:t>徐志国卓越教师成长营</a:t>
            </a:r>
            <a:endParaRPr lang="zh-CN" altLang="en-US" sz="4000" dirty="0">
              <a:solidFill>
                <a:schemeClr val="accent3"/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857250" y="5113020"/>
            <a:ext cx="2594610" cy="796925"/>
          </a:xfrm>
          <a:prstGeom prst="roundRect">
            <a:avLst>
              <a:gd name="adj" fmla="val 50000"/>
            </a:avLst>
          </a:prstGeom>
          <a:solidFill>
            <a:srgbClr val="5C8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>
              <a:solidFill>
                <a:srgbClr val="629E96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8865" y="5351780"/>
            <a:ext cx="2032635" cy="5581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cs typeface="阿里巴巴普惠体 R" panose="00020600040101010101" pitchFamily="18" charset="-122"/>
                <a:sym typeface="微软雅黑" panose="020B0503020204020204" pitchFamily="34" charset="-122"/>
              </a:rPr>
              <a:t>主持人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阿里巴巴普惠体 R" panose="00020600040101010101" pitchFamily="18" charset="-122"/>
                <a:sym typeface="微软雅黑" panose="020B0503020204020204" pitchFamily="34" charset="-122"/>
              </a:rPr>
              <a:t>：朱</a:t>
            </a:r>
            <a:r>
              <a:rPr kumimoji="0" lang="en-US" altLang="zh-CN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阿里巴巴普惠体 R" panose="00020600040101010101" pitchFamily="18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阿里巴巴普惠体 R" panose="00020600040101010101" pitchFamily="18" charset="-122"/>
                <a:sym typeface="微软雅黑" panose="020B0503020204020204" pitchFamily="34" charset="-122"/>
              </a:rPr>
              <a:t>琳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阿里巴巴普惠体 R" panose="00020600040101010101" pitchFamily="18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47602" b="50000"/>
          <a:stretch>
            <a:fillRect/>
          </a:stretch>
        </p:blipFill>
        <p:spPr>
          <a:xfrm flipV="1">
            <a:off x="0" y="0"/>
            <a:ext cx="1166314" cy="1127638"/>
          </a:xfrm>
          <a:custGeom>
            <a:avLst/>
            <a:gdLst>
              <a:gd name="connsiteX0" fmla="*/ 0 w 1450294"/>
              <a:gd name="connsiteY0" fmla="*/ 0 h 1402202"/>
              <a:gd name="connsiteX1" fmla="*/ 1450294 w 1450294"/>
              <a:gd name="connsiteY1" fmla="*/ 0 h 1402202"/>
              <a:gd name="connsiteX2" fmla="*/ 1450294 w 1450294"/>
              <a:gd name="connsiteY2" fmla="*/ 1402202 h 1402202"/>
              <a:gd name="connsiteX3" fmla="*/ 0 w 1450294"/>
              <a:gd name="connsiteY3" fmla="*/ 1402202 h 1402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50294" h="1402202">
                <a:moveTo>
                  <a:pt x="0" y="0"/>
                </a:moveTo>
                <a:lnTo>
                  <a:pt x="1450294" y="0"/>
                </a:lnTo>
                <a:lnTo>
                  <a:pt x="1450294" y="1402202"/>
                </a:lnTo>
                <a:lnTo>
                  <a:pt x="0" y="1402202"/>
                </a:lnTo>
                <a:close/>
              </a:path>
            </a:pathLst>
          </a:custGeom>
        </p:spPr>
      </p:pic>
      <p:sp>
        <p:nvSpPr>
          <p:cNvPr id="14" name="任意多边形: 形状 13"/>
          <p:cNvSpPr/>
          <p:nvPr/>
        </p:nvSpPr>
        <p:spPr>
          <a:xfrm>
            <a:off x="1" y="6143610"/>
            <a:ext cx="2703657" cy="714390"/>
          </a:xfrm>
          <a:custGeom>
            <a:avLst/>
            <a:gdLst>
              <a:gd name="connsiteX0" fmla="*/ 0 w 2703657"/>
              <a:gd name="connsiteY0" fmla="*/ 0 h 714390"/>
              <a:gd name="connsiteX1" fmla="*/ 111868 w 2703657"/>
              <a:gd name="connsiteY1" fmla="*/ 77229 h 714390"/>
              <a:gd name="connsiteX2" fmla="*/ 739302 w 2703657"/>
              <a:gd name="connsiteY2" fmla="*/ 432288 h 714390"/>
              <a:gd name="connsiteX3" fmla="*/ 2042809 w 2703657"/>
              <a:gd name="connsiteY3" fmla="*/ 432288 h 714390"/>
              <a:gd name="connsiteX4" fmla="*/ 2464594 w 2703657"/>
              <a:gd name="connsiteY4" fmla="*/ 599026 h 714390"/>
              <a:gd name="connsiteX5" fmla="*/ 2703657 w 2703657"/>
              <a:gd name="connsiteY5" fmla="*/ 714390 h 714390"/>
              <a:gd name="connsiteX6" fmla="*/ 0 w 2703657"/>
              <a:gd name="connsiteY6" fmla="*/ 714390 h 71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3657" h="714390">
                <a:moveTo>
                  <a:pt x="0" y="0"/>
                </a:moveTo>
                <a:lnTo>
                  <a:pt x="111868" y="77229"/>
                </a:lnTo>
                <a:cubicBezTo>
                  <a:pt x="314527" y="220712"/>
                  <a:pt x="535021" y="382029"/>
                  <a:pt x="739302" y="432288"/>
                </a:cubicBezTo>
                <a:cubicBezTo>
                  <a:pt x="1147864" y="532807"/>
                  <a:pt x="1582367" y="292858"/>
                  <a:pt x="2042809" y="432288"/>
                </a:cubicBezTo>
                <a:cubicBezTo>
                  <a:pt x="2157920" y="467146"/>
                  <a:pt x="2306469" y="526728"/>
                  <a:pt x="2464594" y="599026"/>
                </a:cubicBezTo>
                <a:lnTo>
                  <a:pt x="2703657" y="714390"/>
                </a:lnTo>
                <a:lnTo>
                  <a:pt x="0" y="714390"/>
                </a:lnTo>
                <a:close/>
              </a:path>
            </a:pathLst>
          </a:custGeom>
          <a:solidFill>
            <a:srgbClr val="FFE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995183" y="791545"/>
            <a:ext cx="140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互动墙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13" name="椭圆 12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椭圆 83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8" name="椭圆 7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390775" y="889635"/>
            <a:ext cx="68929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好书共读1：《关注儿童的生活》第一章</a:t>
            </a:r>
            <a:endParaRPr lang="zh-CN" altLang="en-US" sz="2800" b="1"/>
          </a:p>
        </p:txBody>
      </p:sp>
      <p:sp>
        <p:nvSpPr>
          <p:cNvPr id="3" name="文本框 2">
            <a:hlinkClick r:id="rId1" tooltip="" action="ppaction://hlinkfile"/>
          </p:cNvPr>
          <p:cNvSpPr txBox="1"/>
          <p:nvPr/>
        </p:nvSpPr>
        <p:spPr>
          <a:xfrm>
            <a:off x="98107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恽丽华</a:t>
            </a:r>
            <a:endParaRPr lang="zh-CN" altLang="en-US" sz="2400"/>
          </a:p>
        </p:txBody>
      </p:sp>
      <p:sp>
        <p:nvSpPr>
          <p:cNvPr id="4" name="文本框 3">
            <a:hlinkClick r:id="rId2" tooltip="" action="ppaction://hlinkfile"/>
          </p:cNvPr>
          <p:cNvSpPr txBox="1"/>
          <p:nvPr>
            <p:custDataLst>
              <p:tags r:id="rId3"/>
            </p:custDataLst>
          </p:nvPr>
        </p:nvSpPr>
        <p:spPr>
          <a:xfrm>
            <a:off x="251396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黄</a:t>
            </a:r>
            <a:r>
              <a:rPr lang="en-US" altLang="zh-CN" sz="2400"/>
              <a:t>   </a:t>
            </a:r>
            <a:r>
              <a:rPr lang="zh-CN" altLang="en-US" sz="2400"/>
              <a:t>丽</a:t>
            </a:r>
            <a:endParaRPr lang="zh-CN" altLang="en-US" sz="2400"/>
          </a:p>
        </p:txBody>
      </p:sp>
      <p:sp>
        <p:nvSpPr>
          <p:cNvPr id="5" name="文本框 4">
            <a:hlinkClick r:id="rId4" tooltip="" action="ppaction://hlinkfile"/>
          </p:cNvPr>
          <p:cNvSpPr txBox="1"/>
          <p:nvPr>
            <p:custDataLst>
              <p:tags r:id="rId5"/>
            </p:custDataLst>
          </p:nvPr>
        </p:nvSpPr>
        <p:spPr>
          <a:xfrm>
            <a:off x="404685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林</a:t>
            </a:r>
            <a:r>
              <a:rPr lang="en-US" altLang="zh-CN" sz="2400"/>
              <a:t>   </a:t>
            </a:r>
            <a:r>
              <a:rPr lang="zh-CN" altLang="en-US" sz="2400"/>
              <a:t>洁</a:t>
            </a:r>
            <a:endParaRPr lang="zh-CN" altLang="en-US" sz="2400"/>
          </a:p>
        </p:txBody>
      </p:sp>
      <p:sp>
        <p:nvSpPr>
          <p:cNvPr id="10" name="文本框 9">
            <a:hlinkClick r:id="rId6" tooltip="" action="ppaction://hlinkfile"/>
          </p:cNvPr>
          <p:cNvSpPr txBox="1"/>
          <p:nvPr>
            <p:custDataLst>
              <p:tags r:id="rId7"/>
            </p:custDataLst>
          </p:nvPr>
        </p:nvSpPr>
        <p:spPr>
          <a:xfrm>
            <a:off x="557974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朱</a:t>
            </a:r>
            <a:r>
              <a:rPr lang="en-US" altLang="zh-CN" sz="2400"/>
              <a:t>   </a:t>
            </a:r>
            <a:r>
              <a:rPr lang="zh-CN" altLang="en-US" sz="2400"/>
              <a:t>琳</a:t>
            </a:r>
            <a:endParaRPr lang="zh-CN" altLang="en-US" sz="2400"/>
          </a:p>
        </p:txBody>
      </p:sp>
      <p:sp>
        <p:nvSpPr>
          <p:cNvPr id="11" name="文本框 10">
            <a:hlinkClick r:id="rId8" tooltip="" action="ppaction://hlinkfile"/>
          </p:cNvPr>
          <p:cNvSpPr txBox="1"/>
          <p:nvPr>
            <p:custDataLst>
              <p:tags r:id="rId9"/>
            </p:custDataLst>
          </p:nvPr>
        </p:nvSpPr>
        <p:spPr>
          <a:xfrm>
            <a:off x="711263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徐惠芬</a:t>
            </a:r>
            <a:endParaRPr lang="zh-CN" altLang="en-US" sz="2400"/>
          </a:p>
        </p:txBody>
      </p:sp>
      <p:sp>
        <p:nvSpPr>
          <p:cNvPr id="12" name="文本框 11">
            <a:hlinkClick r:id="rId10" tooltip="" action="ppaction://hlinkfile"/>
          </p:cNvPr>
          <p:cNvSpPr txBox="1"/>
          <p:nvPr>
            <p:custDataLst>
              <p:tags r:id="rId11"/>
            </p:custDataLst>
          </p:nvPr>
        </p:nvSpPr>
        <p:spPr>
          <a:xfrm>
            <a:off x="864552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何洪秀</a:t>
            </a:r>
            <a:endParaRPr lang="zh-CN" altLang="en-US" sz="2400"/>
          </a:p>
        </p:txBody>
      </p:sp>
      <p:sp>
        <p:nvSpPr>
          <p:cNvPr id="13" name="文本框 12">
            <a:hlinkClick r:id="rId12" tooltip="" action="ppaction://hlinkfile"/>
          </p:cNvPr>
          <p:cNvSpPr txBox="1"/>
          <p:nvPr>
            <p:custDataLst>
              <p:tags r:id="rId13"/>
            </p:custDataLst>
          </p:nvPr>
        </p:nvSpPr>
        <p:spPr>
          <a:xfrm>
            <a:off x="10178415" y="245237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刘</a:t>
            </a:r>
            <a:r>
              <a:rPr lang="en-US" altLang="zh-CN" sz="2400"/>
              <a:t>   </a:t>
            </a:r>
            <a:r>
              <a:rPr lang="zh-CN" altLang="en-US" sz="2400"/>
              <a:t>红</a:t>
            </a:r>
            <a:endParaRPr lang="zh-CN" altLang="en-US" sz="2400"/>
          </a:p>
        </p:txBody>
      </p:sp>
      <p:sp>
        <p:nvSpPr>
          <p:cNvPr id="15" name="文本框 14">
            <a:hlinkClick r:id="rId14" tooltip="" action="ppaction://hlinkfile"/>
          </p:cNvPr>
          <p:cNvSpPr txBox="1"/>
          <p:nvPr>
            <p:custDataLst>
              <p:tags r:id="rId15"/>
            </p:custDataLst>
          </p:nvPr>
        </p:nvSpPr>
        <p:spPr>
          <a:xfrm>
            <a:off x="98107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季叶洁</a:t>
            </a:r>
            <a:endParaRPr lang="zh-CN" altLang="en-US" sz="2400"/>
          </a:p>
        </p:txBody>
      </p:sp>
      <p:sp>
        <p:nvSpPr>
          <p:cNvPr id="16" name="文本框 15">
            <a:hlinkClick r:id="rId16" tooltip="" action="ppaction://hlinkfile"/>
          </p:cNvPr>
          <p:cNvSpPr txBox="1"/>
          <p:nvPr>
            <p:custDataLst>
              <p:tags r:id="rId17"/>
            </p:custDataLst>
          </p:nvPr>
        </p:nvSpPr>
        <p:spPr>
          <a:xfrm>
            <a:off x="251396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许惠莲</a:t>
            </a:r>
            <a:endParaRPr lang="zh-CN" altLang="en-US" sz="2400"/>
          </a:p>
        </p:txBody>
      </p:sp>
      <p:sp>
        <p:nvSpPr>
          <p:cNvPr id="17" name="文本框 16">
            <a:hlinkClick r:id="rId18" tooltip="" action="ppaction://hlinkfile"/>
          </p:cNvPr>
          <p:cNvSpPr txBox="1"/>
          <p:nvPr>
            <p:custDataLst>
              <p:tags r:id="rId19"/>
            </p:custDataLst>
          </p:nvPr>
        </p:nvSpPr>
        <p:spPr>
          <a:xfrm>
            <a:off x="404685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肖</a:t>
            </a:r>
            <a:r>
              <a:rPr lang="en-US" altLang="zh-CN" sz="2400"/>
              <a:t>   </a:t>
            </a:r>
            <a:r>
              <a:rPr lang="zh-CN" altLang="en-US" sz="2400"/>
              <a:t>欢</a:t>
            </a:r>
            <a:endParaRPr lang="zh-CN" altLang="en-US" sz="2400"/>
          </a:p>
        </p:txBody>
      </p:sp>
      <p:sp>
        <p:nvSpPr>
          <p:cNvPr id="18" name="文本框 17">
            <a:hlinkClick r:id="rId20" tooltip="" action="ppaction://hlinkfile"/>
          </p:cNvPr>
          <p:cNvSpPr txBox="1"/>
          <p:nvPr>
            <p:custDataLst>
              <p:tags r:id="rId21"/>
            </p:custDataLst>
          </p:nvPr>
        </p:nvSpPr>
        <p:spPr>
          <a:xfrm>
            <a:off x="557974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蒋</a:t>
            </a:r>
            <a:r>
              <a:rPr lang="en-US" altLang="zh-CN" sz="2400"/>
              <a:t>   </a:t>
            </a:r>
            <a:r>
              <a:rPr lang="zh-CN" altLang="en-US" sz="2400"/>
              <a:t>侃</a:t>
            </a:r>
            <a:endParaRPr lang="zh-CN" altLang="en-US" sz="2400"/>
          </a:p>
        </p:txBody>
      </p:sp>
      <p:sp>
        <p:nvSpPr>
          <p:cNvPr id="19" name="文本框 18">
            <a:hlinkClick r:id="rId22" tooltip="" action="ppaction://hlinkfile"/>
          </p:cNvPr>
          <p:cNvSpPr txBox="1"/>
          <p:nvPr>
            <p:custDataLst>
              <p:tags r:id="rId23"/>
            </p:custDataLst>
          </p:nvPr>
        </p:nvSpPr>
        <p:spPr>
          <a:xfrm>
            <a:off x="7112635" y="3317875"/>
            <a:ext cx="1150620" cy="4673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p>
            <a:r>
              <a:rPr lang="zh-CN" altLang="en-US" sz="2400"/>
              <a:t>陈文龙</a:t>
            </a:r>
            <a:endParaRPr lang="zh-CN" altLang="en-US" sz="2400"/>
          </a:p>
        </p:txBody>
      </p:sp>
      <p:sp>
        <p:nvSpPr>
          <p:cNvPr id="20" name="文本框 19">
            <a:hlinkClick r:id="rId24" tooltip="" action="ppaction://hlinkfile"/>
          </p:cNvPr>
          <p:cNvSpPr txBox="1"/>
          <p:nvPr>
            <p:custDataLst>
              <p:tags r:id="rId25"/>
            </p:custDataLst>
          </p:nvPr>
        </p:nvSpPr>
        <p:spPr>
          <a:xfrm>
            <a:off x="864552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周丽佼</a:t>
            </a:r>
            <a:endParaRPr lang="zh-CN" altLang="en-US" sz="2400"/>
          </a:p>
        </p:txBody>
      </p:sp>
      <p:sp>
        <p:nvSpPr>
          <p:cNvPr id="21" name="文本框 20"/>
          <p:cNvSpPr txBox="1"/>
          <p:nvPr>
            <p:custDataLst>
              <p:tags r:id="rId26"/>
            </p:custDataLst>
          </p:nvPr>
        </p:nvSpPr>
        <p:spPr>
          <a:xfrm>
            <a:off x="10178415" y="332486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赵</a:t>
            </a:r>
            <a:r>
              <a:rPr lang="zh-CN" altLang="en-US" sz="2400">
                <a:hlinkClick r:id="rId27" tooltip="" action="ppaction://hlinkfile"/>
              </a:rPr>
              <a:t>翠</a:t>
            </a:r>
            <a:r>
              <a:rPr lang="zh-CN" altLang="en-US" sz="2400"/>
              <a:t>娇</a:t>
            </a:r>
            <a:endParaRPr lang="zh-CN" altLang="en-US" sz="2400"/>
          </a:p>
        </p:txBody>
      </p:sp>
      <p:sp>
        <p:nvSpPr>
          <p:cNvPr id="22" name="文本框 21">
            <a:hlinkClick r:id="rId28" tooltip="" action="ppaction://hlinkfile"/>
          </p:cNvPr>
          <p:cNvSpPr txBox="1"/>
          <p:nvPr>
            <p:custDataLst>
              <p:tags r:id="rId29"/>
            </p:custDataLst>
          </p:nvPr>
        </p:nvSpPr>
        <p:spPr>
          <a:xfrm>
            <a:off x="98107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吴莉樱</a:t>
            </a:r>
            <a:endParaRPr lang="zh-CN" altLang="en-US" sz="2400"/>
          </a:p>
        </p:txBody>
      </p:sp>
      <p:sp>
        <p:nvSpPr>
          <p:cNvPr id="23" name="文本框 22">
            <a:hlinkClick r:id="rId30" tooltip="" action="ppaction://hlinkfile"/>
          </p:cNvPr>
          <p:cNvSpPr txBox="1"/>
          <p:nvPr>
            <p:custDataLst>
              <p:tags r:id="rId31"/>
            </p:custDataLst>
          </p:nvPr>
        </p:nvSpPr>
        <p:spPr>
          <a:xfrm>
            <a:off x="251396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陈</a:t>
            </a:r>
            <a:r>
              <a:rPr lang="en-US" altLang="zh-CN" sz="2400"/>
              <a:t>   </a:t>
            </a:r>
            <a:r>
              <a:rPr lang="zh-CN" altLang="en-US" sz="2400"/>
              <a:t>蓓</a:t>
            </a:r>
            <a:endParaRPr lang="zh-CN" altLang="en-US" sz="2400"/>
          </a:p>
        </p:txBody>
      </p:sp>
      <p:sp>
        <p:nvSpPr>
          <p:cNvPr id="24" name="文本框 23">
            <a:hlinkClick r:id="rId32" tooltip="" action="ppaction://hlinkfile"/>
          </p:cNvPr>
          <p:cNvSpPr txBox="1"/>
          <p:nvPr>
            <p:custDataLst>
              <p:tags r:id="rId33"/>
            </p:custDataLst>
          </p:nvPr>
        </p:nvSpPr>
        <p:spPr>
          <a:xfrm>
            <a:off x="404685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丁亚丽</a:t>
            </a:r>
            <a:endParaRPr lang="zh-CN" altLang="en-US" sz="2400"/>
          </a:p>
        </p:txBody>
      </p:sp>
      <p:sp>
        <p:nvSpPr>
          <p:cNvPr id="25" name="文本框 24">
            <a:hlinkClick r:id="rId34" tooltip="" action="ppaction://hlinkfile"/>
          </p:cNvPr>
          <p:cNvSpPr txBox="1"/>
          <p:nvPr>
            <p:custDataLst>
              <p:tags r:id="rId35"/>
            </p:custDataLst>
          </p:nvPr>
        </p:nvSpPr>
        <p:spPr>
          <a:xfrm>
            <a:off x="557974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黄</a:t>
            </a:r>
            <a:r>
              <a:rPr lang="en-US" altLang="zh-CN" sz="2400"/>
              <a:t>   </a:t>
            </a:r>
            <a:r>
              <a:rPr lang="zh-CN" altLang="en-US" sz="2400"/>
              <a:t>娜</a:t>
            </a:r>
            <a:endParaRPr lang="zh-CN" altLang="en-US" sz="2400"/>
          </a:p>
        </p:txBody>
      </p:sp>
      <p:sp>
        <p:nvSpPr>
          <p:cNvPr id="26" name="文本框 25">
            <a:hlinkClick r:id="rId36" tooltip="" action="ppaction://hlinkfile"/>
          </p:cNvPr>
          <p:cNvSpPr txBox="1"/>
          <p:nvPr>
            <p:custDataLst>
              <p:tags r:id="rId37"/>
            </p:custDataLst>
          </p:nvPr>
        </p:nvSpPr>
        <p:spPr>
          <a:xfrm>
            <a:off x="711263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吴海燕</a:t>
            </a:r>
            <a:endParaRPr lang="zh-CN" altLang="en-US" sz="2400"/>
          </a:p>
        </p:txBody>
      </p:sp>
      <p:sp>
        <p:nvSpPr>
          <p:cNvPr id="27" name="文本框 26">
            <a:hlinkClick r:id="rId38" tooltip="" action="ppaction://hlinkfile"/>
          </p:cNvPr>
          <p:cNvSpPr txBox="1"/>
          <p:nvPr>
            <p:custDataLst>
              <p:tags r:id="rId39"/>
            </p:custDataLst>
          </p:nvPr>
        </p:nvSpPr>
        <p:spPr>
          <a:xfrm>
            <a:off x="8645525" y="4197350"/>
            <a:ext cx="1150620" cy="46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400"/>
              <a:t>李伟林</a:t>
            </a:r>
            <a:endParaRPr lang="zh-CN" altLang="en-US" sz="24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95183" y="400385"/>
            <a:ext cx="70719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改变课程实施现状的技能——12R方法</a:t>
            </a:r>
            <a:endParaRPr lang="zh-CN" altLang="en-US" sz="320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5647" y="498344"/>
            <a:ext cx="259536" cy="367384"/>
            <a:chOff x="1812954" y="1243817"/>
            <a:chExt cx="473046" cy="669619"/>
          </a:xfrm>
        </p:grpSpPr>
        <p:sp>
          <p:nvSpPr>
            <p:cNvPr id="8" name="椭圆 7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560070" y="984250"/>
          <a:ext cx="11202035" cy="5596890"/>
        </p:xfrm>
        <a:graphic>
          <a:graphicData uri="http://schemas.openxmlformats.org/drawingml/2006/table">
            <a:tbl>
              <a:tblPr/>
              <a:tblGrid>
                <a:gridCol w="1936750"/>
                <a:gridCol w="9265285"/>
              </a:tblGrid>
              <a:tr h="21844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切记（Remember)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要放慢脚步，花些时间好好关注和品味幼儿成长中的快乐与喜悦。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083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重新唤起（Reawaken)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自己和幼儿的兴趣和好奇心、发现的热情、学习的渴望。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321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重新评价（Reevaluate)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自己设定的目标，将课程实施的重心调整在培养幼儿与人、自然和学习过程的关系上。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006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确认（Recognize)</a:t>
                      </a: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幼儿既需要丰富的认知活动，也需要积极的社会学习和情感学习。幼儿园课程建构应基于幼儿的兴趣，基于幼儿在学习过程中遇到的问题和需要掌握的技能。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重温（Revisit)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幼儿园课程的理念，给幼儿的不再是一些练习册，而是更多的操作机会，使幼儿通过操作更好地理解数学、科学、阅读、书写和实验的有关知识和技能。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51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满足（Respond)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幼儿对活动时间的需要。为幼儿提供充分的机会和必要的辅导，使他们能按自己的学习速度和进程进行不断尝试并练习某种技能。如果让幼儿有足够的时间投入到活动中，这将有助于幼儿加深理解，建立自信。给幼儿足够的时间去探索和表达自我，有助于陶冶其热爱学习的品格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198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聚焦（Refocus)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一些有意义的事件和取得的成就，并将相应的庆祝活动作为幼儿一日生活的组成部分。教师为这些活动创设各种仪式，为幼儿提供表现的机会，借此帮助幼儿关注生活的奇妙、发现的喜悦以及共同建构社区生活。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13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强化（Reinforce)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幼儿的合作，而非竞争。教师为幼儿提供活动、经验和材料，鼓励幼儿一起工作，而非“各玩各的”。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258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重新构建（Reconnect)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与社区的联系。将幼儿园课程的大多数活动与社区中的人、事和问题联系起来。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32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展示（Represent)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能体现自己组织和设计课程的活动和思考过程。花时间认真观察、记录幼儿的日常活动，并通过图片、故事及活动将幼儿园的课程体系展现出来。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54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反思（Renew)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定期进行自我反思。与朋友、同事一起研讨更能集思广益。只有照顾好自己，才能照顾好幼儿。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32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重新燃起（Revive)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Calibri" panose="020F0502020204030204" charset="0"/>
                        </a:rPr>
                        <a:t>为幼儿和自己代言的激情。幼儿需要得到有爱心的成人的支持和帮助，成人要去呼吁幼儿期的重要性、关注幼儿游戏的价值、分享幼儿发现的喜悦，让每一个人都感受到内心的活力。只有不断地呼吁，幼儿教育工作者才能得到社会的认同、尊重，并通过辛勤付出得到回报。</a:t>
                      </a:r>
                      <a:endParaRPr lang="en-US" altLang="en-US" sz="1400" b="0">
                        <a:latin typeface="宋体" panose="02010600030101010101" pitchFamily="2" charset="-122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735390" y="2033308"/>
            <a:ext cx="2444634" cy="2444634"/>
          </a:xfrm>
          <a:prstGeom prst="ellipse">
            <a:avLst/>
          </a:prstGeom>
          <a:solidFill>
            <a:schemeClr val="accent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28" name="椭圆 27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椭圆 28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 descr="人手里拿着伞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33" y="2233861"/>
            <a:ext cx="2947948" cy="204352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431540" y="2828925"/>
            <a:ext cx="8044815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</a:rPr>
              <a:t>二、根据书中P14-15页中列出的技能，选择在幼儿互动的游戏活动中较常用的技能，说一说自己好的方式方法。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桌子上的蛋糕和咖啡杯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b="3268"/>
          <a:stretch>
            <a:fillRect/>
          </a:stretch>
        </p:blipFill>
        <p:spPr>
          <a:xfrm flipH="1">
            <a:off x="5891772" y="1236034"/>
            <a:ext cx="6300229" cy="5621966"/>
          </a:xfrm>
          <a:custGeom>
            <a:avLst/>
            <a:gdLst>
              <a:gd name="connsiteX0" fmla="*/ 6300229 w 6300229"/>
              <a:gd name="connsiteY0" fmla="*/ 0 h 5621966"/>
              <a:gd name="connsiteX1" fmla="*/ 0 w 6300229"/>
              <a:gd name="connsiteY1" fmla="*/ 0 h 5621966"/>
              <a:gd name="connsiteX2" fmla="*/ 0 w 6300229"/>
              <a:gd name="connsiteY2" fmla="*/ 5621966 h 5621966"/>
              <a:gd name="connsiteX3" fmla="*/ 6300229 w 6300229"/>
              <a:gd name="connsiteY3" fmla="*/ 5621966 h 56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0229" h="5621966">
                <a:moveTo>
                  <a:pt x="6300229" y="0"/>
                </a:moveTo>
                <a:lnTo>
                  <a:pt x="0" y="0"/>
                </a:lnTo>
                <a:lnTo>
                  <a:pt x="0" y="5621966"/>
                </a:lnTo>
                <a:lnTo>
                  <a:pt x="6300229" y="5621966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/>
        </p:nvSpPr>
        <p:spPr>
          <a:xfrm>
            <a:off x="834732" y="2705619"/>
            <a:ext cx="50561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sz="8800" dirty="0">
                <a:solidFill>
                  <a:srgbClr val="5C8450"/>
                </a:solidFill>
              </a:rPr>
              <a:t>感谢观看</a:t>
            </a:r>
            <a:r>
              <a:rPr lang="en-US" altLang="zh-CN" sz="8800" dirty="0">
                <a:solidFill>
                  <a:srgbClr val="5C8450"/>
                </a:solidFill>
              </a:rPr>
              <a:t>!</a:t>
            </a:r>
            <a:endParaRPr lang="zh-CN" altLang="en-US" sz="8800" dirty="0">
              <a:solidFill>
                <a:srgbClr val="5C845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3322" y="1620718"/>
            <a:ext cx="39823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4400" dirty="0">
                <a:solidFill>
                  <a:srgbClr val="5C4D46"/>
                </a:solidFill>
              </a:rPr>
              <a:t>THRANKS !</a:t>
            </a:r>
            <a:endParaRPr lang="zh-CN" altLang="en-US" sz="4400" dirty="0">
              <a:solidFill>
                <a:srgbClr val="5C4D4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箭头: 五边形 5"/>
          <p:cNvSpPr/>
          <p:nvPr/>
        </p:nvSpPr>
        <p:spPr>
          <a:xfrm>
            <a:off x="1124744" y="2248104"/>
            <a:ext cx="3398878" cy="584200"/>
          </a:xfrm>
          <a:prstGeom prst="homePlate">
            <a:avLst/>
          </a:prstGeom>
          <a:solidFill>
            <a:schemeClr val="accent1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箭头: V 形 6"/>
          <p:cNvSpPr/>
          <p:nvPr/>
        </p:nvSpPr>
        <p:spPr>
          <a:xfrm>
            <a:off x="4396561" y="2248104"/>
            <a:ext cx="3398878" cy="584200"/>
          </a:xfrm>
          <a:prstGeom prst="chevron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箭头: V 形 7"/>
          <p:cNvSpPr/>
          <p:nvPr/>
        </p:nvSpPr>
        <p:spPr>
          <a:xfrm>
            <a:off x="7668379" y="2248104"/>
            <a:ext cx="3398878" cy="584200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89194" y="4221598"/>
            <a:ext cx="2269979" cy="16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16297" y="3798033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</a:rPr>
              <a:t>添加标题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44276" y="4221598"/>
            <a:ext cx="2269979" cy="16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71379" y="3798033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</a:rPr>
              <a:t>添加标题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199358" y="4221598"/>
            <a:ext cx="2269979" cy="16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单击此处输入你的正文，文字是您思想的提炼，为了最终演示发布的良好效果，请尽量言简意赅的阐述观点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626461" y="3798033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</a:rPr>
              <a:t>添加标题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116296" y="2309371"/>
            <a:ext cx="14157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第一部分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88114" y="2309371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第二部分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659931" y="2309371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3600"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sz="2400" dirty="0">
                <a:solidFill>
                  <a:schemeClr val="bg1"/>
                </a:solidFill>
              </a:rPr>
              <a:t>第三部分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closed-book_80901"/>
          <p:cNvSpPr/>
          <p:nvPr/>
        </p:nvSpPr>
        <p:spPr>
          <a:xfrm>
            <a:off x="2702666" y="2991276"/>
            <a:ext cx="449368" cy="609685"/>
          </a:xfrm>
          <a:custGeom>
            <a:avLst/>
            <a:gdLst>
              <a:gd name="connsiteX0" fmla="*/ 27568 w 447808"/>
              <a:gd name="connsiteY0" fmla="*/ 509623 h 607568"/>
              <a:gd name="connsiteX1" fmla="*/ 27568 w 447808"/>
              <a:gd name="connsiteY1" fmla="*/ 577463 h 607568"/>
              <a:gd name="connsiteX2" fmla="*/ 50490 w 447808"/>
              <a:gd name="connsiteY2" fmla="*/ 543543 h 607568"/>
              <a:gd name="connsiteX3" fmla="*/ 27568 w 447808"/>
              <a:gd name="connsiteY3" fmla="*/ 509623 h 607568"/>
              <a:gd name="connsiteX4" fmla="*/ 66391 w 447808"/>
              <a:gd name="connsiteY4" fmla="*/ 506943 h 607568"/>
              <a:gd name="connsiteX5" fmla="*/ 76510 w 447808"/>
              <a:gd name="connsiteY5" fmla="*/ 529728 h 607568"/>
              <a:gd name="connsiteX6" fmla="*/ 118018 w 447808"/>
              <a:gd name="connsiteY6" fmla="*/ 529728 h 607568"/>
              <a:gd name="connsiteX7" fmla="*/ 131751 w 447808"/>
              <a:gd name="connsiteY7" fmla="*/ 543543 h 607568"/>
              <a:gd name="connsiteX8" fmla="*/ 118018 w 447808"/>
              <a:gd name="connsiteY8" fmla="*/ 557255 h 607568"/>
              <a:gd name="connsiteX9" fmla="*/ 76510 w 447808"/>
              <a:gd name="connsiteY9" fmla="*/ 557255 h 607568"/>
              <a:gd name="connsiteX10" fmla="*/ 66598 w 447808"/>
              <a:gd name="connsiteY10" fmla="*/ 580144 h 607568"/>
              <a:gd name="connsiteX11" fmla="*/ 392774 w 447808"/>
              <a:gd name="connsiteY11" fmla="*/ 580144 h 607568"/>
              <a:gd name="connsiteX12" fmla="*/ 392774 w 447808"/>
              <a:gd name="connsiteY12" fmla="*/ 557255 h 607568"/>
              <a:gd name="connsiteX13" fmla="*/ 168199 w 447808"/>
              <a:gd name="connsiteY13" fmla="*/ 557255 h 607568"/>
              <a:gd name="connsiteX14" fmla="*/ 154466 w 447808"/>
              <a:gd name="connsiteY14" fmla="*/ 543543 h 607568"/>
              <a:gd name="connsiteX15" fmla="*/ 168199 w 447808"/>
              <a:gd name="connsiteY15" fmla="*/ 529728 h 607568"/>
              <a:gd name="connsiteX16" fmla="*/ 392774 w 447808"/>
              <a:gd name="connsiteY16" fmla="*/ 529728 h 607568"/>
              <a:gd name="connsiteX17" fmla="*/ 392774 w 447808"/>
              <a:gd name="connsiteY17" fmla="*/ 506943 h 607568"/>
              <a:gd name="connsiteX18" fmla="*/ 420240 w 447808"/>
              <a:gd name="connsiteY18" fmla="*/ 419823 h 607568"/>
              <a:gd name="connsiteX19" fmla="*/ 361076 w 447808"/>
              <a:gd name="connsiteY19" fmla="*/ 479415 h 607568"/>
              <a:gd name="connsiteX20" fmla="*/ 420240 w 447808"/>
              <a:gd name="connsiteY20" fmla="*/ 479415 h 607568"/>
              <a:gd name="connsiteX21" fmla="*/ 204541 w 447808"/>
              <a:gd name="connsiteY21" fmla="*/ 232584 h 607568"/>
              <a:gd name="connsiteX22" fmla="*/ 327099 w 447808"/>
              <a:gd name="connsiteY22" fmla="*/ 232584 h 607568"/>
              <a:gd name="connsiteX23" fmla="*/ 340831 w 447808"/>
              <a:gd name="connsiteY23" fmla="*/ 246293 h 607568"/>
              <a:gd name="connsiteX24" fmla="*/ 327099 w 447808"/>
              <a:gd name="connsiteY24" fmla="*/ 260105 h 607568"/>
              <a:gd name="connsiteX25" fmla="*/ 204541 w 447808"/>
              <a:gd name="connsiteY25" fmla="*/ 260105 h 607568"/>
              <a:gd name="connsiteX26" fmla="*/ 190809 w 447808"/>
              <a:gd name="connsiteY26" fmla="*/ 246293 h 607568"/>
              <a:gd name="connsiteX27" fmla="*/ 204541 w 447808"/>
              <a:gd name="connsiteY27" fmla="*/ 232584 h 607568"/>
              <a:gd name="connsiteX28" fmla="*/ 183265 w 447808"/>
              <a:gd name="connsiteY28" fmla="*/ 177613 h 607568"/>
              <a:gd name="connsiteX29" fmla="*/ 348480 w 447808"/>
              <a:gd name="connsiteY29" fmla="*/ 177613 h 607568"/>
              <a:gd name="connsiteX30" fmla="*/ 362213 w 447808"/>
              <a:gd name="connsiteY30" fmla="*/ 191338 h 607568"/>
              <a:gd name="connsiteX31" fmla="*/ 348480 w 447808"/>
              <a:gd name="connsiteY31" fmla="*/ 205063 h 607568"/>
              <a:gd name="connsiteX32" fmla="*/ 183265 w 447808"/>
              <a:gd name="connsiteY32" fmla="*/ 205063 h 607568"/>
              <a:gd name="connsiteX33" fmla="*/ 169428 w 447808"/>
              <a:gd name="connsiteY33" fmla="*/ 191338 h 607568"/>
              <a:gd name="connsiteX34" fmla="*/ 183265 w 447808"/>
              <a:gd name="connsiteY34" fmla="*/ 177613 h 607568"/>
              <a:gd name="connsiteX35" fmla="*/ 360146 w 447808"/>
              <a:gd name="connsiteY35" fmla="*/ 27528 h 607568"/>
              <a:gd name="connsiteX36" fmla="*/ 420240 w 447808"/>
              <a:gd name="connsiteY36" fmla="*/ 90728 h 607568"/>
              <a:gd name="connsiteX37" fmla="*/ 420240 w 447808"/>
              <a:gd name="connsiteY37" fmla="*/ 27528 h 607568"/>
              <a:gd name="connsiteX38" fmla="*/ 111410 w 447808"/>
              <a:gd name="connsiteY38" fmla="*/ 27528 h 607568"/>
              <a:gd name="connsiteX39" fmla="*/ 111410 w 447808"/>
              <a:gd name="connsiteY39" fmla="*/ 479415 h 607568"/>
              <a:gd name="connsiteX40" fmla="*/ 322253 w 447808"/>
              <a:gd name="connsiteY40" fmla="*/ 479415 h 607568"/>
              <a:gd name="connsiteX41" fmla="*/ 420240 w 447808"/>
              <a:gd name="connsiteY41" fmla="*/ 380748 h 607568"/>
              <a:gd name="connsiteX42" fmla="*/ 420240 w 447808"/>
              <a:gd name="connsiteY42" fmla="*/ 130628 h 607568"/>
              <a:gd name="connsiteX43" fmla="*/ 322149 w 447808"/>
              <a:gd name="connsiteY43" fmla="*/ 27528 h 607568"/>
              <a:gd name="connsiteX44" fmla="*/ 34796 w 447808"/>
              <a:gd name="connsiteY44" fmla="*/ 27528 h 607568"/>
              <a:gd name="connsiteX45" fmla="*/ 27568 w 447808"/>
              <a:gd name="connsiteY45" fmla="*/ 34435 h 607568"/>
              <a:gd name="connsiteX46" fmla="*/ 27568 w 447808"/>
              <a:gd name="connsiteY46" fmla="*/ 479415 h 607568"/>
              <a:gd name="connsiteX47" fmla="*/ 28807 w 447808"/>
              <a:gd name="connsiteY47" fmla="*/ 479415 h 607568"/>
              <a:gd name="connsiteX48" fmla="*/ 83841 w 447808"/>
              <a:gd name="connsiteY48" fmla="*/ 479415 h 607568"/>
              <a:gd name="connsiteX49" fmla="*/ 83841 w 447808"/>
              <a:gd name="connsiteY49" fmla="*/ 27528 h 607568"/>
              <a:gd name="connsiteX50" fmla="*/ 34796 w 447808"/>
              <a:gd name="connsiteY50" fmla="*/ 0 h 607568"/>
              <a:gd name="connsiteX51" fmla="*/ 434076 w 447808"/>
              <a:gd name="connsiteY51" fmla="*/ 0 h 607568"/>
              <a:gd name="connsiteX52" fmla="*/ 447808 w 447808"/>
              <a:gd name="connsiteY52" fmla="*/ 13712 h 607568"/>
              <a:gd name="connsiteX53" fmla="*/ 447808 w 447808"/>
              <a:gd name="connsiteY53" fmla="*/ 493127 h 607568"/>
              <a:gd name="connsiteX54" fmla="*/ 434076 w 447808"/>
              <a:gd name="connsiteY54" fmla="*/ 506943 h 607568"/>
              <a:gd name="connsiteX55" fmla="*/ 420240 w 447808"/>
              <a:gd name="connsiteY55" fmla="*/ 506943 h 607568"/>
              <a:gd name="connsiteX56" fmla="*/ 420240 w 447808"/>
              <a:gd name="connsiteY56" fmla="*/ 580144 h 607568"/>
              <a:gd name="connsiteX57" fmla="*/ 434076 w 447808"/>
              <a:gd name="connsiteY57" fmla="*/ 580144 h 607568"/>
              <a:gd name="connsiteX58" fmla="*/ 447808 w 447808"/>
              <a:gd name="connsiteY58" fmla="*/ 593856 h 607568"/>
              <a:gd name="connsiteX59" fmla="*/ 434076 w 447808"/>
              <a:gd name="connsiteY59" fmla="*/ 607568 h 607568"/>
              <a:gd name="connsiteX60" fmla="*/ 28807 w 447808"/>
              <a:gd name="connsiteY60" fmla="*/ 607568 h 607568"/>
              <a:gd name="connsiteX61" fmla="*/ 0 w 447808"/>
              <a:gd name="connsiteY61" fmla="*/ 585092 h 607568"/>
              <a:gd name="connsiteX62" fmla="*/ 0 w 447808"/>
              <a:gd name="connsiteY62" fmla="*/ 507252 h 607568"/>
              <a:gd name="connsiteX63" fmla="*/ 0 w 447808"/>
              <a:gd name="connsiteY63" fmla="*/ 34435 h 607568"/>
              <a:gd name="connsiteX64" fmla="*/ 34796 w 447808"/>
              <a:gd name="connsiteY64" fmla="*/ 0 h 607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7808" h="607568">
                <a:moveTo>
                  <a:pt x="27568" y="509623"/>
                </a:moveTo>
                <a:lnTo>
                  <a:pt x="27568" y="577463"/>
                </a:lnTo>
                <a:cubicBezTo>
                  <a:pt x="41198" y="571999"/>
                  <a:pt x="50490" y="558699"/>
                  <a:pt x="50490" y="543543"/>
                </a:cubicBezTo>
                <a:cubicBezTo>
                  <a:pt x="50490" y="528490"/>
                  <a:pt x="41198" y="515087"/>
                  <a:pt x="27568" y="509623"/>
                </a:cubicBezTo>
                <a:close/>
                <a:moveTo>
                  <a:pt x="66391" y="506943"/>
                </a:moveTo>
                <a:cubicBezTo>
                  <a:pt x="71244" y="513747"/>
                  <a:pt x="74652" y="521480"/>
                  <a:pt x="76510" y="529728"/>
                </a:cubicBezTo>
                <a:lnTo>
                  <a:pt x="118018" y="529728"/>
                </a:lnTo>
                <a:cubicBezTo>
                  <a:pt x="125659" y="529728"/>
                  <a:pt x="131751" y="535914"/>
                  <a:pt x="131751" y="543543"/>
                </a:cubicBezTo>
                <a:cubicBezTo>
                  <a:pt x="131751" y="551069"/>
                  <a:pt x="125659" y="557255"/>
                  <a:pt x="118018" y="557255"/>
                </a:cubicBezTo>
                <a:lnTo>
                  <a:pt x="76510" y="557255"/>
                </a:lnTo>
                <a:cubicBezTo>
                  <a:pt x="74755" y="565606"/>
                  <a:pt x="71244" y="573339"/>
                  <a:pt x="66598" y="580144"/>
                </a:cubicBezTo>
                <a:lnTo>
                  <a:pt x="392774" y="580144"/>
                </a:lnTo>
                <a:lnTo>
                  <a:pt x="392774" y="557255"/>
                </a:lnTo>
                <a:lnTo>
                  <a:pt x="168199" y="557255"/>
                </a:lnTo>
                <a:cubicBezTo>
                  <a:pt x="160661" y="557255"/>
                  <a:pt x="154466" y="551069"/>
                  <a:pt x="154466" y="543543"/>
                </a:cubicBezTo>
                <a:cubicBezTo>
                  <a:pt x="154466" y="535914"/>
                  <a:pt x="160661" y="529728"/>
                  <a:pt x="168199" y="529728"/>
                </a:cubicBezTo>
                <a:lnTo>
                  <a:pt x="392774" y="529728"/>
                </a:lnTo>
                <a:lnTo>
                  <a:pt x="392774" y="506943"/>
                </a:lnTo>
                <a:close/>
                <a:moveTo>
                  <a:pt x="420240" y="419823"/>
                </a:moveTo>
                <a:lnTo>
                  <a:pt x="361076" y="479415"/>
                </a:lnTo>
                <a:lnTo>
                  <a:pt x="420240" y="479415"/>
                </a:lnTo>
                <a:close/>
                <a:moveTo>
                  <a:pt x="204541" y="232584"/>
                </a:moveTo>
                <a:lnTo>
                  <a:pt x="327099" y="232584"/>
                </a:lnTo>
                <a:cubicBezTo>
                  <a:pt x="334740" y="232584"/>
                  <a:pt x="340831" y="238769"/>
                  <a:pt x="340831" y="246293"/>
                </a:cubicBezTo>
                <a:cubicBezTo>
                  <a:pt x="340831" y="253921"/>
                  <a:pt x="334740" y="260105"/>
                  <a:pt x="327099" y="260105"/>
                </a:cubicBezTo>
                <a:lnTo>
                  <a:pt x="204541" y="260105"/>
                </a:lnTo>
                <a:cubicBezTo>
                  <a:pt x="197004" y="260105"/>
                  <a:pt x="190809" y="253921"/>
                  <a:pt x="190809" y="246293"/>
                </a:cubicBezTo>
                <a:cubicBezTo>
                  <a:pt x="190809" y="238769"/>
                  <a:pt x="197004" y="232584"/>
                  <a:pt x="204541" y="232584"/>
                </a:cubicBezTo>
                <a:close/>
                <a:moveTo>
                  <a:pt x="183265" y="177613"/>
                </a:moveTo>
                <a:lnTo>
                  <a:pt x="348480" y="177613"/>
                </a:lnTo>
                <a:cubicBezTo>
                  <a:pt x="356018" y="177613"/>
                  <a:pt x="362213" y="183702"/>
                  <a:pt x="362213" y="191338"/>
                </a:cubicBezTo>
                <a:cubicBezTo>
                  <a:pt x="362213" y="198871"/>
                  <a:pt x="356018" y="205063"/>
                  <a:pt x="348480" y="205063"/>
                </a:cubicBezTo>
                <a:lnTo>
                  <a:pt x="183265" y="205063"/>
                </a:lnTo>
                <a:cubicBezTo>
                  <a:pt x="175624" y="205063"/>
                  <a:pt x="169428" y="198871"/>
                  <a:pt x="169428" y="191338"/>
                </a:cubicBezTo>
                <a:cubicBezTo>
                  <a:pt x="169428" y="183702"/>
                  <a:pt x="175624" y="177613"/>
                  <a:pt x="183265" y="177613"/>
                </a:cubicBezTo>
                <a:close/>
                <a:moveTo>
                  <a:pt x="360146" y="27528"/>
                </a:moveTo>
                <a:lnTo>
                  <a:pt x="420240" y="90728"/>
                </a:lnTo>
                <a:lnTo>
                  <a:pt x="420240" y="27528"/>
                </a:lnTo>
                <a:close/>
                <a:moveTo>
                  <a:pt x="111410" y="27528"/>
                </a:moveTo>
                <a:lnTo>
                  <a:pt x="111410" y="479415"/>
                </a:lnTo>
                <a:lnTo>
                  <a:pt x="322253" y="479415"/>
                </a:lnTo>
                <a:lnTo>
                  <a:pt x="420240" y="380748"/>
                </a:lnTo>
                <a:lnTo>
                  <a:pt x="420240" y="130628"/>
                </a:lnTo>
                <a:lnTo>
                  <a:pt x="322149" y="27528"/>
                </a:lnTo>
                <a:close/>
                <a:moveTo>
                  <a:pt x="34796" y="27528"/>
                </a:moveTo>
                <a:cubicBezTo>
                  <a:pt x="32421" y="27528"/>
                  <a:pt x="27568" y="32064"/>
                  <a:pt x="27568" y="34435"/>
                </a:cubicBezTo>
                <a:lnTo>
                  <a:pt x="27568" y="479415"/>
                </a:lnTo>
                <a:cubicBezTo>
                  <a:pt x="27981" y="479415"/>
                  <a:pt x="28394" y="479415"/>
                  <a:pt x="28807" y="479415"/>
                </a:cubicBezTo>
                <a:lnTo>
                  <a:pt x="83841" y="479415"/>
                </a:lnTo>
                <a:lnTo>
                  <a:pt x="83841" y="27528"/>
                </a:lnTo>
                <a:close/>
                <a:moveTo>
                  <a:pt x="34796" y="0"/>
                </a:moveTo>
                <a:lnTo>
                  <a:pt x="434076" y="0"/>
                </a:lnTo>
                <a:cubicBezTo>
                  <a:pt x="441613" y="0"/>
                  <a:pt x="447808" y="6186"/>
                  <a:pt x="447808" y="13712"/>
                </a:cubicBezTo>
                <a:lnTo>
                  <a:pt x="447808" y="493127"/>
                </a:lnTo>
                <a:cubicBezTo>
                  <a:pt x="447808" y="500757"/>
                  <a:pt x="441613" y="506943"/>
                  <a:pt x="434076" y="506943"/>
                </a:cubicBezTo>
                <a:lnTo>
                  <a:pt x="420240" y="506943"/>
                </a:lnTo>
                <a:lnTo>
                  <a:pt x="420240" y="580144"/>
                </a:lnTo>
                <a:lnTo>
                  <a:pt x="434076" y="580144"/>
                </a:lnTo>
                <a:cubicBezTo>
                  <a:pt x="441613" y="580144"/>
                  <a:pt x="447808" y="586226"/>
                  <a:pt x="447808" y="593856"/>
                </a:cubicBezTo>
                <a:cubicBezTo>
                  <a:pt x="447808" y="601485"/>
                  <a:pt x="441613" y="607568"/>
                  <a:pt x="434076" y="607568"/>
                </a:cubicBezTo>
                <a:lnTo>
                  <a:pt x="28807" y="607568"/>
                </a:lnTo>
                <a:cubicBezTo>
                  <a:pt x="8983" y="607568"/>
                  <a:pt x="0" y="596330"/>
                  <a:pt x="0" y="585092"/>
                </a:cubicBezTo>
                <a:lnTo>
                  <a:pt x="0" y="507252"/>
                </a:lnTo>
                <a:lnTo>
                  <a:pt x="0" y="34435"/>
                </a:lnTo>
                <a:cubicBezTo>
                  <a:pt x="0" y="17011"/>
                  <a:pt x="17243" y="0"/>
                  <a:pt x="347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ooks_91301"/>
          <p:cNvSpPr/>
          <p:nvPr/>
        </p:nvSpPr>
        <p:spPr>
          <a:xfrm>
            <a:off x="5791157" y="3113699"/>
            <a:ext cx="609685" cy="487262"/>
          </a:xfrm>
          <a:custGeom>
            <a:avLst/>
            <a:gdLst>
              <a:gd name="T0" fmla="*/ 2552 w 2800"/>
              <a:gd name="T1" fmla="*/ 77 h 2241"/>
              <a:gd name="T2" fmla="*/ 1883 w 2800"/>
              <a:gd name="T3" fmla="*/ 0 h 2241"/>
              <a:gd name="T4" fmla="*/ 87 w 2800"/>
              <a:gd name="T5" fmla="*/ 0 h 2241"/>
              <a:gd name="T6" fmla="*/ 0 w 2800"/>
              <a:gd name="T7" fmla="*/ 2155 h 2241"/>
              <a:gd name="T8" fmla="*/ 1867 w 2800"/>
              <a:gd name="T9" fmla="*/ 2241 h 2241"/>
              <a:gd name="T10" fmla="*/ 1954 w 2800"/>
              <a:gd name="T11" fmla="*/ 1429 h 2241"/>
              <a:gd name="T12" fmla="*/ 2127 w 2800"/>
              <a:gd name="T13" fmla="*/ 2241 h 2241"/>
              <a:gd name="T14" fmla="*/ 2776 w 2800"/>
              <a:gd name="T15" fmla="*/ 2212 h 2241"/>
              <a:gd name="T16" fmla="*/ 2574 w 2800"/>
              <a:gd name="T17" fmla="*/ 1737 h 2241"/>
              <a:gd name="T18" fmla="*/ 2019 w 2800"/>
              <a:gd name="T19" fmla="*/ 504 h 2241"/>
              <a:gd name="T20" fmla="*/ 2428 w 2800"/>
              <a:gd name="T21" fmla="*/ 503 h 2241"/>
              <a:gd name="T22" fmla="*/ 1781 w 2800"/>
              <a:gd name="T23" fmla="*/ 1737 h 2241"/>
              <a:gd name="T24" fmla="*/ 1370 w 2800"/>
              <a:gd name="T25" fmla="*/ 504 h 2241"/>
              <a:gd name="T26" fmla="*/ 1781 w 2800"/>
              <a:gd name="T27" fmla="*/ 1737 h 2241"/>
              <a:gd name="T28" fmla="*/ 772 w 2800"/>
              <a:gd name="T29" fmla="*/ 504 h 2241"/>
              <a:gd name="T30" fmla="*/ 1197 w 2800"/>
              <a:gd name="T31" fmla="*/ 1737 h 2241"/>
              <a:gd name="T32" fmla="*/ 1197 w 2800"/>
              <a:gd name="T33" fmla="*/ 1844 h 2241"/>
              <a:gd name="T34" fmla="*/ 772 w 2800"/>
              <a:gd name="T35" fmla="*/ 2068 h 2241"/>
              <a:gd name="T36" fmla="*/ 1197 w 2800"/>
              <a:gd name="T37" fmla="*/ 1844 h 2241"/>
              <a:gd name="T38" fmla="*/ 598 w 2800"/>
              <a:gd name="T39" fmla="*/ 504 h 2241"/>
              <a:gd name="T40" fmla="*/ 173 w 2800"/>
              <a:gd name="T41" fmla="*/ 1737 h 2241"/>
              <a:gd name="T42" fmla="*/ 772 w 2800"/>
              <a:gd name="T43" fmla="*/ 397 h 2241"/>
              <a:gd name="T44" fmla="*/ 1197 w 2800"/>
              <a:gd name="T45" fmla="*/ 174 h 2241"/>
              <a:gd name="T46" fmla="*/ 772 w 2800"/>
              <a:gd name="T47" fmla="*/ 397 h 2241"/>
              <a:gd name="T48" fmla="*/ 2415 w 2800"/>
              <a:gd name="T49" fmla="*/ 397 h 2241"/>
              <a:gd name="T50" fmla="*/ 1980 w 2800"/>
              <a:gd name="T51" fmla="*/ 174 h 2241"/>
              <a:gd name="T52" fmla="*/ 1781 w 2800"/>
              <a:gd name="T53" fmla="*/ 397 h 2241"/>
              <a:gd name="T54" fmla="*/ 1370 w 2800"/>
              <a:gd name="T55" fmla="*/ 174 h 2241"/>
              <a:gd name="T56" fmla="*/ 1781 w 2800"/>
              <a:gd name="T57" fmla="*/ 397 h 2241"/>
              <a:gd name="T58" fmla="*/ 598 w 2800"/>
              <a:gd name="T59" fmla="*/ 397 h 2241"/>
              <a:gd name="T60" fmla="*/ 173 w 2800"/>
              <a:gd name="T61" fmla="*/ 174 h 2241"/>
              <a:gd name="T62" fmla="*/ 173 w 2800"/>
              <a:gd name="T63" fmla="*/ 1844 h 2241"/>
              <a:gd name="T64" fmla="*/ 598 w 2800"/>
              <a:gd name="T65" fmla="*/ 2068 h 2241"/>
              <a:gd name="T66" fmla="*/ 173 w 2800"/>
              <a:gd name="T67" fmla="*/ 1844 h 2241"/>
              <a:gd name="T68" fmla="*/ 1370 w 2800"/>
              <a:gd name="T69" fmla="*/ 1844 h 2241"/>
              <a:gd name="T70" fmla="*/ 1781 w 2800"/>
              <a:gd name="T71" fmla="*/ 2068 h 2241"/>
              <a:gd name="T72" fmla="*/ 2204 w 2800"/>
              <a:gd name="T73" fmla="*/ 2068 h 2241"/>
              <a:gd name="T74" fmla="*/ 2587 w 2800"/>
              <a:gd name="T75" fmla="*/ 1844 h 2241"/>
              <a:gd name="T76" fmla="*/ 2204 w 2800"/>
              <a:gd name="T77" fmla="*/ 2068 h 2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800" h="2241">
                <a:moveTo>
                  <a:pt x="2797" y="2144"/>
                </a:moveTo>
                <a:lnTo>
                  <a:pt x="2552" y="77"/>
                </a:lnTo>
                <a:cubicBezTo>
                  <a:pt x="2547" y="33"/>
                  <a:pt x="2510" y="0"/>
                  <a:pt x="2466" y="0"/>
                </a:cubicBezTo>
                <a:lnTo>
                  <a:pt x="1883" y="0"/>
                </a:lnTo>
                <a:cubicBezTo>
                  <a:pt x="1883" y="0"/>
                  <a:pt x="1882" y="0"/>
                  <a:pt x="1881" y="0"/>
                </a:cubicBezTo>
                <a:lnTo>
                  <a:pt x="87" y="0"/>
                </a:lnTo>
                <a:cubicBezTo>
                  <a:pt x="39" y="0"/>
                  <a:pt x="0" y="39"/>
                  <a:pt x="0" y="87"/>
                </a:cubicBezTo>
                <a:lnTo>
                  <a:pt x="0" y="2155"/>
                </a:lnTo>
                <a:cubicBezTo>
                  <a:pt x="0" y="2202"/>
                  <a:pt x="39" y="2241"/>
                  <a:pt x="87" y="2241"/>
                </a:cubicBezTo>
                <a:lnTo>
                  <a:pt x="1867" y="2241"/>
                </a:lnTo>
                <a:cubicBezTo>
                  <a:pt x="1915" y="2241"/>
                  <a:pt x="1954" y="2202"/>
                  <a:pt x="1954" y="2155"/>
                </a:cubicBezTo>
                <a:lnTo>
                  <a:pt x="1954" y="1429"/>
                </a:lnTo>
                <a:lnTo>
                  <a:pt x="2041" y="2165"/>
                </a:lnTo>
                <a:cubicBezTo>
                  <a:pt x="2046" y="2208"/>
                  <a:pt x="2083" y="2241"/>
                  <a:pt x="2127" y="2241"/>
                </a:cubicBezTo>
                <a:lnTo>
                  <a:pt x="2711" y="2241"/>
                </a:lnTo>
                <a:cubicBezTo>
                  <a:pt x="2736" y="2241"/>
                  <a:pt x="2759" y="2231"/>
                  <a:pt x="2776" y="2212"/>
                </a:cubicBezTo>
                <a:cubicBezTo>
                  <a:pt x="2792" y="2194"/>
                  <a:pt x="2800" y="2169"/>
                  <a:pt x="2797" y="2144"/>
                </a:cubicBezTo>
                <a:close/>
                <a:moveTo>
                  <a:pt x="2574" y="1737"/>
                </a:moveTo>
                <a:lnTo>
                  <a:pt x="2165" y="1737"/>
                </a:lnTo>
                <a:lnTo>
                  <a:pt x="2019" y="504"/>
                </a:lnTo>
                <a:lnTo>
                  <a:pt x="2419" y="504"/>
                </a:lnTo>
                <a:cubicBezTo>
                  <a:pt x="2422" y="504"/>
                  <a:pt x="2425" y="504"/>
                  <a:pt x="2428" y="503"/>
                </a:cubicBezTo>
                <a:lnTo>
                  <a:pt x="2574" y="1737"/>
                </a:lnTo>
                <a:close/>
                <a:moveTo>
                  <a:pt x="1781" y="1737"/>
                </a:moveTo>
                <a:lnTo>
                  <a:pt x="1370" y="1737"/>
                </a:lnTo>
                <a:lnTo>
                  <a:pt x="1370" y="504"/>
                </a:lnTo>
                <a:lnTo>
                  <a:pt x="1781" y="504"/>
                </a:lnTo>
                <a:lnTo>
                  <a:pt x="1781" y="1737"/>
                </a:lnTo>
                <a:close/>
                <a:moveTo>
                  <a:pt x="772" y="1737"/>
                </a:moveTo>
                <a:lnTo>
                  <a:pt x="772" y="504"/>
                </a:lnTo>
                <a:lnTo>
                  <a:pt x="1197" y="504"/>
                </a:lnTo>
                <a:lnTo>
                  <a:pt x="1197" y="1737"/>
                </a:lnTo>
                <a:lnTo>
                  <a:pt x="772" y="1737"/>
                </a:lnTo>
                <a:close/>
                <a:moveTo>
                  <a:pt x="1197" y="1844"/>
                </a:moveTo>
                <a:lnTo>
                  <a:pt x="1197" y="2068"/>
                </a:lnTo>
                <a:lnTo>
                  <a:pt x="772" y="2068"/>
                </a:lnTo>
                <a:lnTo>
                  <a:pt x="772" y="1844"/>
                </a:lnTo>
                <a:lnTo>
                  <a:pt x="1197" y="1844"/>
                </a:lnTo>
                <a:close/>
                <a:moveTo>
                  <a:pt x="173" y="504"/>
                </a:moveTo>
                <a:lnTo>
                  <a:pt x="598" y="504"/>
                </a:lnTo>
                <a:lnTo>
                  <a:pt x="598" y="1737"/>
                </a:lnTo>
                <a:lnTo>
                  <a:pt x="173" y="1737"/>
                </a:lnTo>
                <a:lnTo>
                  <a:pt x="173" y="504"/>
                </a:lnTo>
                <a:close/>
                <a:moveTo>
                  <a:pt x="772" y="397"/>
                </a:moveTo>
                <a:lnTo>
                  <a:pt x="772" y="174"/>
                </a:lnTo>
                <a:lnTo>
                  <a:pt x="1197" y="174"/>
                </a:lnTo>
                <a:lnTo>
                  <a:pt x="1197" y="397"/>
                </a:lnTo>
                <a:lnTo>
                  <a:pt x="772" y="397"/>
                </a:lnTo>
                <a:close/>
                <a:moveTo>
                  <a:pt x="2389" y="174"/>
                </a:moveTo>
                <a:lnTo>
                  <a:pt x="2415" y="397"/>
                </a:lnTo>
                <a:lnTo>
                  <a:pt x="2006" y="397"/>
                </a:lnTo>
                <a:lnTo>
                  <a:pt x="1980" y="174"/>
                </a:lnTo>
                <a:lnTo>
                  <a:pt x="2389" y="174"/>
                </a:lnTo>
                <a:close/>
                <a:moveTo>
                  <a:pt x="1781" y="397"/>
                </a:moveTo>
                <a:lnTo>
                  <a:pt x="1370" y="397"/>
                </a:lnTo>
                <a:lnTo>
                  <a:pt x="1370" y="174"/>
                </a:lnTo>
                <a:lnTo>
                  <a:pt x="1781" y="174"/>
                </a:lnTo>
                <a:lnTo>
                  <a:pt x="1781" y="397"/>
                </a:lnTo>
                <a:close/>
                <a:moveTo>
                  <a:pt x="598" y="174"/>
                </a:moveTo>
                <a:lnTo>
                  <a:pt x="598" y="397"/>
                </a:lnTo>
                <a:lnTo>
                  <a:pt x="173" y="397"/>
                </a:lnTo>
                <a:lnTo>
                  <a:pt x="173" y="174"/>
                </a:lnTo>
                <a:lnTo>
                  <a:pt x="598" y="174"/>
                </a:lnTo>
                <a:close/>
                <a:moveTo>
                  <a:pt x="173" y="1844"/>
                </a:moveTo>
                <a:lnTo>
                  <a:pt x="598" y="1844"/>
                </a:lnTo>
                <a:lnTo>
                  <a:pt x="598" y="2068"/>
                </a:lnTo>
                <a:lnTo>
                  <a:pt x="173" y="2068"/>
                </a:lnTo>
                <a:lnTo>
                  <a:pt x="173" y="1844"/>
                </a:lnTo>
                <a:close/>
                <a:moveTo>
                  <a:pt x="1370" y="2068"/>
                </a:moveTo>
                <a:lnTo>
                  <a:pt x="1370" y="1844"/>
                </a:lnTo>
                <a:lnTo>
                  <a:pt x="1781" y="1844"/>
                </a:lnTo>
                <a:lnTo>
                  <a:pt x="1781" y="2068"/>
                </a:lnTo>
                <a:lnTo>
                  <a:pt x="1370" y="2068"/>
                </a:lnTo>
                <a:close/>
                <a:moveTo>
                  <a:pt x="2204" y="2068"/>
                </a:moveTo>
                <a:lnTo>
                  <a:pt x="2178" y="1844"/>
                </a:lnTo>
                <a:lnTo>
                  <a:pt x="2587" y="1844"/>
                </a:lnTo>
                <a:lnTo>
                  <a:pt x="2613" y="2068"/>
                </a:lnTo>
                <a:lnTo>
                  <a:pt x="2204" y="206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book-and-glasses_68105"/>
          <p:cNvSpPr/>
          <p:nvPr/>
        </p:nvSpPr>
        <p:spPr>
          <a:xfrm>
            <a:off x="9062974" y="3116284"/>
            <a:ext cx="609685" cy="484677"/>
          </a:xfrm>
          <a:custGeom>
            <a:avLst/>
            <a:gdLst>
              <a:gd name="connsiteX0" fmla="*/ 107922 w 605381"/>
              <a:gd name="connsiteY0" fmla="*/ 277132 h 481256"/>
              <a:gd name="connsiteX1" fmla="*/ 77930 w 605381"/>
              <a:gd name="connsiteY1" fmla="*/ 307081 h 481256"/>
              <a:gd name="connsiteX2" fmla="*/ 77930 w 605381"/>
              <a:gd name="connsiteY2" fmla="*/ 399631 h 481256"/>
              <a:gd name="connsiteX3" fmla="*/ 107922 w 605381"/>
              <a:gd name="connsiteY3" fmla="*/ 429703 h 481256"/>
              <a:gd name="connsiteX4" fmla="*/ 494509 w 605381"/>
              <a:gd name="connsiteY4" fmla="*/ 429703 h 481256"/>
              <a:gd name="connsiteX5" fmla="*/ 494509 w 605381"/>
              <a:gd name="connsiteY5" fmla="*/ 379255 h 481256"/>
              <a:gd name="connsiteX6" fmla="*/ 327582 w 605381"/>
              <a:gd name="connsiteY6" fmla="*/ 379255 h 481256"/>
              <a:gd name="connsiteX7" fmla="*/ 301769 w 605381"/>
              <a:gd name="connsiteY7" fmla="*/ 353356 h 481256"/>
              <a:gd name="connsiteX8" fmla="*/ 327582 w 605381"/>
              <a:gd name="connsiteY8" fmla="*/ 327580 h 481256"/>
              <a:gd name="connsiteX9" fmla="*/ 494386 w 605381"/>
              <a:gd name="connsiteY9" fmla="*/ 327580 h 481256"/>
              <a:gd name="connsiteX10" fmla="*/ 494386 w 605381"/>
              <a:gd name="connsiteY10" fmla="*/ 277132 h 481256"/>
              <a:gd name="connsiteX11" fmla="*/ 107922 w 605381"/>
              <a:gd name="connsiteY11" fmla="*/ 225456 h 481256"/>
              <a:gd name="connsiteX12" fmla="*/ 553388 w 605381"/>
              <a:gd name="connsiteY12" fmla="*/ 225456 h 481256"/>
              <a:gd name="connsiteX13" fmla="*/ 579201 w 605381"/>
              <a:gd name="connsiteY13" fmla="*/ 251355 h 481256"/>
              <a:gd name="connsiteX14" fmla="*/ 553388 w 605381"/>
              <a:gd name="connsiteY14" fmla="*/ 277132 h 481256"/>
              <a:gd name="connsiteX15" fmla="*/ 546135 w 605381"/>
              <a:gd name="connsiteY15" fmla="*/ 277132 h 481256"/>
              <a:gd name="connsiteX16" fmla="*/ 546135 w 605381"/>
              <a:gd name="connsiteY16" fmla="*/ 429703 h 481256"/>
              <a:gd name="connsiteX17" fmla="*/ 553388 w 605381"/>
              <a:gd name="connsiteY17" fmla="*/ 429703 h 481256"/>
              <a:gd name="connsiteX18" fmla="*/ 579201 w 605381"/>
              <a:gd name="connsiteY18" fmla="*/ 455480 h 481256"/>
              <a:gd name="connsiteX19" fmla="*/ 553388 w 605381"/>
              <a:gd name="connsiteY19" fmla="*/ 481256 h 481256"/>
              <a:gd name="connsiteX20" fmla="*/ 107799 w 605381"/>
              <a:gd name="connsiteY20" fmla="*/ 481256 h 481256"/>
              <a:gd name="connsiteX21" fmla="*/ 26180 w 605381"/>
              <a:gd name="connsiteY21" fmla="*/ 399631 h 481256"/>
              <a:gd name="connsiteX22" fmla="*/ 26180 w 605381"/>
              <a:gd name="connsiteY22" fmla="*/ 307081 h 481256"/>
              <a:gd name="connsiteX23" fmla="*/ 107922 w 605381"/>
              <a:gd name="connsiteY23" fmla="*/ 225456 h 481256"/>
              <a:gd name="connsiteX24" fmla="*/ 443864 w 605381"/>
              <a:gd name="connsiteY24" fmla="*/ 31913 h 481256"/>
              <a:gd name="connsiteX25" fmla="*/ 426041 w 605381"/>
              <a:gd name="connsiteY25" fmla="*/ 32527 h 481256"/>
              <a:gd name="connsiteX26" fmla="*/ 371341 w 605381"/>
              <a:gd name="connsiteY26" fmla="*/ 48974 h 481256"/>
              <a:gd name="connsiteX27" fmla="*/ 369620 w 605381"/>
              <a:gd name="connsiteY27" fmla="*/ 99298 h 481256"/>
              <a:gd name="connsiteX28" fmla="*/ 456156 w 605381"/>
              <a:gd name="connsiteY28" fmla="*/ 159442 h 481256"/>
              <a:gd name="connsiteX29" fmla="*/ 475209 w 605381"/>
              <a:gd name="connsiteY29" fmla="*/ 157478 h 481256"/>
              <a:gd name="connsiteX30" fmla="*/ 531875 w 605381"/>
              <a:gd name="connsiteY30" fmla="*/ 77696 h 481256"/>
              <a:gd name="connsiteX31" fmla="*/ 524377 w 605381"/>
              <a:gd name="connsiteY31" fmla="*/ 53761 h 481256"/>
              <a:gd name="connsiteX32" fmla="*/ 443864 w 605381"/>
              <a:gd name="connsiteY32" fmla="*/ 31913 h 481256"/>
              <a:gd name="connsiteX33" fmla="*/ 161640 w 605381"/>
              <a:gd name="connsiteY33" fmla="*/ 31913 h 481256"/>
              <a:gd name="connsiteX34" fmla="*/ 81127 w 605381"/>
              <a:gd name="connsiteY34" fmla="*/ 53761 h 481256"/>
              <a:gd name="connsiteX35" fmla="*/ 73506 w 605381"/>
              <a:gd name="connsiteY35" fmla="*/ 77696 h 481256"/>
              <a:gd name="connsiteX36" fmla="*/ 130172 w 605381"/>
              <a:gd name="connsiteY36" fmla="*/ 157478 h 481256"/>
              <a:gd name="connsiteX37" fmla="*/ 149225 w 605381"/>
              <a:gd name="connsiteY37" fmla="*/ 159442 h 481256"/>
              <a:gd name="connsiteX38" fmla="*/ 235883 w 605381"/>
              <a:gd name="connsiteY38" fmla="*/ 99298 h 481256"/>
              <a:gd name="connsiteX39" fmla="*/ 234040 w 605381"/>
              <a:gd name="connsiteY39" fmla="*/ 48974 h 481256"/>
              <a:gd name="connsiteX40" fmla="*/ 179463 w 605381"/>
              <a:gd name="connsiteY40" fmla="*/ 32527 h 481256"/>
              <a:gd name="connsiteX41" fmla="*/ 161640 w 605381"/>
              <a:gd name="connsiteY41" fmla="*/ 31913 h 481256"/>
              <a:gd name="connsiteX42" fmla="*/ 161640 w 605381"/>
              <a:gd name="connsiteY42" fmla="*/ 0 h 481256"/>
              <a:gd name="connsiteX43" fmla="*/ 181676 w 605381"/>
              <a:gd name="connsiteY43" fmla="*/ 737 h 481256"/>
              <a:gd name="connsiteX44" fmla="*/ 243627 w 605381"/>
              <a:gd name="connsiteY44" fmla="*/ 11292 h 481256"/>
              <a:gd name="connsiteX45" fmla="*/ 302752 w 605381"/>
              <a:gd name="connsiteY45" fmla="*/ 20621 h 481256"/>
              <a:gd name="connsiteX46" fmla="*/ 363474 w 605381"/>
              <a:gd name="connsiteY46" fmla="*/ 11047 h 481256"/>
              <a:gd name="connsiteX47" fmla="*/ 423828 w 605381"/>
              <a:gd name="connsiteY47" fmla="*/ 737 h 481256"/>
              <a:gd name="connsiteX48" fmla="*/ 443864 w 605381"/>
              <a:gd name="connsiteY48" fmla="*/ 0 h 481256"/>
              <a:gd name="connsiteX49" fmla="*/ 579076 w 605381"/>
              <a:gd name="connsiteY49" fmla="*/ 13624 h 481256"/>
              <a:gd name="connsiteX50" fmla="*/ 605381 w 605381"/>
              <a:gd name="connsiteY50" fmla="*/ 40259 h 481256"/>
              <a:gd name="connsiteX51" fmla="*/ 605381 w 605381"/>
              <a:gd name="connsiteY51" fmla="*/ 62967 h 481256"/>
              <a:gd name="connsiteX52" fmla="*/ 578830 w 605381"/>
              <a:gd name="connsiteY52" fmla="*/ 89602 h 481256"/>
              <a:gd name="connsiteX53" fmla="*/ 562728 w 605381"/>
              <a:gd name="connsiteY53" fmla="*/ 89602 h 481256"/>
              <a:gd name="connsiteX54" fmla="*/ 481601 w 605381"/>
              <a:gd name="connsiteY54" fmla="*/ 188654 h 481256"/>
              <a:gd name="connsiteX55" fmla="*/ 456156 w 605381"/>
              <a:gd name="connsiteY55" fmla="*/ 191232 h 481256"/>
              <a:gd name="connsiteX56" fmla="*/ 386583 w 605381"/>
              <a:gd name="connsiteY56" fmla="*/ 169384 h 481256"/>
              <a:gd name="connsiteX57" fmla="*/ 340243 w 605381"/>
              <a:gd name="connsiteY57" fmla="*/ 111818 h 481256"/>
              <a:gd name="connsiteX58" fmla="*/ 338153 w 605381"/>
              <a:gd name="connsiteY58" fmla="*/ 106663 h 481256"/>
              <a:gd name="connsiteX59" fmla="*/ 302752 w 605381"/>
              <a:gd name="connsiteY59" fmla="*/ 79414 h 481256"/>
              <a:gd name="connsiteX60" fmla="*/ 267228 w 605381"/>
              <a:gd name="connsiteY60" fmla="*/ 106663 h 481256"/>
              <a:gd name="connsiteX61" fmla="*/ 265138 w 605381"/>
              <a:gd name="connsiteY61" fmla="*/ 111818 h 481256"/>
              <a:gd name="connsiteX62" fmla="*/ 218921 w 605381"/>
              <a:gd name="connsiteY62" fmla="*/ 169384 h 481256"/>
              <a:gd name="connsiteX63" fmla="*/ 149225 w 605381"/>
              <a:gd name="connsiteY63" fmla="*/ 191232 h 481256"/>
              <a:gd name="connsiteX64" fmla="*/ 123780 w 605381"/>
              <a:gd name="connsiteY64" fmla="*/ 188654 h 481256"/>
              <a:gd name="connsiteX65" fmla="*/ 42776 w 605381"/>
              <a:gd name="connsiteY65" fmla="*/ 89602 h 481256"/>
              <a:gd name="connsiteX66" fmla="*/ 26674 w 605381"/>
              <a:gd name="connsiteY66" fmla="*/ 89602 h 481256"/>
              <a:gd name="connsiteX67" fmla="*/ 0 w 605381"/>
              <a:gd name="connsiteY67" fmla="*/ 62967 h 481256"/>
              <a:gd name="connsiteX68" fmla="*/ 0 w 605381"/>
              <a:gd name="connsiteY68" fmla="*/ 40259 h 481256"/>
              <a:gd name="connsiteX69" fmla="*/ 26428 w 605381"/>
              <a:gd name="connsiteY69" fmla="*/ 13624 h 481256"/>
              <a:gd name="connsiteX70" fmla="*/ 161640 w 605381"/>
              <a:gd name="connsiteY70" fmla="*/ 0 h 481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605381" h="481256">
                <a:moveTo>
                  <a:pt x="107922" y="277132"/>
                </a:moveTo>
                <a:cubicBezTo>
                  <a:pt x="91328" y="277132"/>
                  <a:pt x="77930" y="290511"/>
                  <a:pt x="77930" y="307081"/>
                </a:cubicBezTo>
                <a:lnTo>
                  <a:pt x="77930" y="399631"/>
                </a:lnTo>
                <a:cubicBezTo>
                  <a:pt x="77930" y="416201"/>
                  <a:pt x="91328" y="429703"/>
                  <a:pt x="107922" y="429703"/>
                </a:cubicBezTo>
                <a:lnTo>
                  <a:pt x="494509" y="429703"/>
                </a:lnTo>
                <a:lnTo>
                  <a:pt x="494509" y="379255"/>
                </a:lnTo>
                <a:lnTo>
                  <a:pt x="327582" y="379255"/>
                </a:lnTo>
                <a:cubicBezTo>
                  <a:pt x="313323" y="379255"/>
                  <a:pt x="301769" y="367594"/>
                  <a:pt x="301769" y="353356"/>
                </a:cubicBezTo>
                <a:cubicBezTo>
                  <a:pt x="301769" y="339118"/>
                  <a:pt x="313323" y="327580"/>
                  <a:pt x="327582" y="327580"/>
                </a:cubicBezTo>
                <a:lnTo>
                  <a:pt x="494386" y="327580"/>
                </a:lnTo>
                <a:lnTo>
                  <a:pt x="494386" y="277132"/>
                </a:lnTo>
                <a:close/>
                <a:moveTo>
                  <a:pt x="107922" y="225456"/>
                </a:moveTo>
                <a:lnTo>
                  <a:pt x="553388" y="225456"/>
                </a:lnTo>
                <a:cubicBezTo>
                  <a:pt x="567646" y="225456"/>
                  <a:pt x="579201" y="236994"/>
                  <a:pt x="579201" y="251355"/>
                </a:cubicBezTo>
                <a:cubicBezTo>
                  <a:pt x="579201" y="265594"/>
                  <a:pt x="567646" y="277132"/>
                  <a:pt x="553388" y="277132"/>
                </a:cubicBezTo>
                <a:lnTo>
                  <a:pt x="546135" y="277132"/>
                </a:lnTo>
                <a:lnTo>
                  <a:pt x="546135" y="429703"/>
                </a:lnTo>
                <a:lnTo>
                  <a:pt x="553388" y="429703"/>
                </a:lnTo>
                <a:cubicBezTo>
                  <a:pt x="567646" y="429703"/>
                  <a:pt x="579201" y="441241"/>
                  <a:pt x="579201" y="455480"/>
                </a:cubicBezTo>
                <a:cubicBezTo>
                  <a:pt x="579201" y="469718"/>
                  <a:pt x="567646" y="481256"/>
                  <a:pt x="553388" y="481256"/>
                </a:cubicBezTo>
                <a:lnTo>
                  <a:pt x="107799" y="481256"/>
                </a:lnTo>
                <a:cubicBezTo>
                  <a:pt x="41914" y="481256"/>
                  <a:pt x="26180" y="428721"/>
                  <a:pt x="26180" y="399631"/>
                </a:cubicBezTo>
                <a:lnTo>
                  <a:pt x="26180" y="307081"/>
                </a:lnTo>
                <a:cubicBezTo>
                  <a:pt x="26180" y="262034"/>
                  <a:pt x="62810" y="225456"/>
                  <a:pt x="107922" y="225456"/>
                </a:cubicBezTo>
                <a:close/>
                <a:moveTo>
                  <a:pt x="443864" y="31913"/>
                </a:moveTo>
                <a:cubicBezTo>
                  <a:pt x="437841" y="31913"/>
                  <a:pt x="431818" y="32036"/>
                  <a:pt x="426041" y="32527"/>
                </a:cubicBezTo>
                <a:cubicBezTo>
                  <a:pt x="400105" y="34245"/>
                  <a:pt x="382773" y="39523"/>
                  <a:pt x="371341" y="48974"/>
                </a:cubicBezTo>
                <a:cubicBezTo>
                  <a:pt x="367162" y="52534"/>
                  <a:pt x="354255" y="63335"/>
                  <a:pt x="369620" y="99298"/>
                </a:cubicBezTo>
                <a:cubicBezTo>
                  <a:pt x="385477" y="136366"/>
                  <a:pt x="418666" y="159442"/>
                  <a:pt x="456156" y="159442"/>
                </a:cubicBezTo>
                <a:cubicBezTo>
                  <a:pt x="462425" y="159442"/>
                  <a:pt x="468817" y="158828"/>
                  <a:pt x="475209" y="157478"/>
                </a:cubicBezTo>
                <a:cubicBezTo>
                  <a:pt x="521427" y="148027"/>
                  <a:pt x="530277" y="98562"/>
                  <a:pt x="531875" y="77696"/>
                </a:cubicBezTo>
                <a:cubicBezTo>
                  <a:pt x="532735" y="67876"/>
                  <a:pt x="530154" y="60021"/>
                  <a:pt x="524377" y="53761"/>
                </a:cubicBezTo>
                <a:cubicBezTo>
                  <a:pt x="511470" y="39768"/>
                  <a:pt x="482092" y="31913"/>
                  <a:pt x="443864" y="31913"/>
                </a:cubicBezTo>
                <a:close/>
                <a:moveTo>
                  <a:pt x="161640" y="31913"/>
                </a:moveTo>
                <a:cubicBezTo>
                  <a:pt x="123289" y="31913"/>
                  <a:pt x="93911" y="39768"/>
                  <a:pt x="81127" y="53761"/>
                </a:cubicBezTo>
                <a:cubicBezTo>
                  <a:pt x="75227" y="60021"/>
                  <a:pt x="72769" y="67876"/>
                  <a:pt x="73506" y="77696"/>
                </a:cubicBezTo>
                <a:cubicBezTo>
                  <a:pt x="75104" y="98562"/>
                  <a:pt x="83954" y="148027"/>
                  <a:pt x="130172" y="157478"/>
                </a:cubicBezTo>
                <a:cubicBezTo>
                  <a:pt x="136564" y="158828"/>
                  <a:pt x="142956" y="159442"/>
                  <a:pt x="149225" y="159442"/>
                </a:cubicBezTo>
                <a:cubicBezTo>
                  <a:pt x="186838" y="159442"/>
                  <a:pt x="220027" y="136366"/>
                  <a:pt x="235883" y="99298"/>
                </a:cubicBezTo>
                <a:cubicBezTo>
                  <a:pt x="251248" y="63335"/>
                  <a:pt x="238342" y="52534"/>
                  <a:pt x="234040" y="48974"/>
                </a:cubicBezTo>
                <a:cubicBezTo>
                  <a:pt x="222731" y="39400"/>
                  <a:pt x="205276" y="34245"/>
                  <a:pt x="179463" y="32527"/>
                </a:cubicBezTo>
                <a:cubicBezTo>
                  <a:pt x="173686" y="32036"/>
                  <a:pt x="167663" y="31913"/>
                  <a:pt x="161640" y="31913"/>
                </a:cubicBezTo>
                <a:close/>
                <a:moveTo>
                  <a:pt x="161640" y="0"/>
                </a:moveTo>
                <a:cubicBezTo>
                  <a:pt x="168400" y="0"/>
                  <a:pt x="175161" y="246"/>
                  <a:pt x="181676" y="737"/>
                </a:cubicBezTo>
                <a:cubicBezTo>
                  <a:pt x="202941" y="2209"/>
                  <a:pt x="223591" y="6874"/>
                  <a:pt x="243627" y="11292"/>
                </a:cubicBezTo>
                <a:cubicBezTo>
                  <a:pt x="264770" y="16079"/>
                  <a:pt x="284683" y="20621"/>
                  <a:pt x="302752" y="20621"/>
                </a:cubicBezTo>
                <a:cubicBezTo>
                  <a:pt x="321067" y="20621"/>
                  <a:pt x="341718" y="15957"/>
                  <a:pt x="363474" y="11047"/>
                </a:cubicBezTo>
                <a:cubicBezTo>
                  <a:pt x="383387" y="6628"/>
                  <a:pt x="403792" y="2087"/>
                  <a:pt x="423828" y="737"/>
                </a:cubicBezTo>
                <a:cubicBezTo>
                  <a:pt x="430343" y="246"/>
                  <a:pt x="436981" y="0"/>
                  <a:pt x="443864" y="0"/>
                </a:cubicBezTo>
                <a:cubicBezTo>
                  <a:pt x="467711" y="0"/>
                  <a:pt x="571947" y="12765"/>
                  <a:pt x="579076" y="13624"/>
                </a:cubicBezTo>
                <a:cubicBezTo>
                  <a:pt x="593581" y="13747"/>
                  <a:pt x="605381" y="25653"/>
                  <a:pt x="605381" y="40259"/>
                </a:cubicBezTo>
                <a:lnTo>
                  <a:pt x="605381" y="62967"/>
                </a:lnTo>
                <a:cubicBezTo>
                  <a:pt x="605381" y="77573"/>
                  <a:pt x="593458" y="89602"/>
                  <a:pt x="578830" y="89602"/>
                </a:cubicBezTo>
                <a:lnTo>
                  <a:pt x="562728" y="89602"/>
                </a:lnTo>
                <a:cubicBezTo>
                  <a:pt x="555721" y="142749"/>
                  <a:pt x="525606" y="179694"/>
                  <a:pt x="481601" y="188654"/>
                </a:cubicBezTo>
                <a:cubicBezTo>
                  <a:pt x="473119" y="190373"/>
                  <a:pt x="464638" y="191232"/>
                  <a:pt x="456156" y="191232"/>
                </a:cubicBezTo>
                <a:cubicBezTo>
                  <a:pt x="431203" y="191232"/>
                  <a:pt x="407234" y="183745"/>
                  <a:pt x="386583" y="169384"/>
                </a:cubicBezTo>
                <a:cubicBezTo>
                  <a:pt x="366302" y="155269"/>
                  <a:pt x="350322" y="135384"/>
                  <a:pt x="340243" y="111818"/>
                </a:cubicBezTo>
                <a:cubicBezTo>
                  <a:pt x="339505" y="110100"/>
                  <a:pt x="338768" y="108381"/>
                  <a:pt x="338153" y="106663"/>
                </a:cubicBezTo>
                <a:cubicBezTo>
                  <a:pt x="337784" y="105558"/>
                  <a:pt x="327582" y="79414"/>
                  <a:pt x="302752" y="79414"/>
                </a:cubicBezTo>
                <a:cubicBezTo>
                  <a:pt x="277922" y="79414"/>
                  <a:pt x="267720" y="105558"/>
                  <a:pt x="267228" y="106663"/>
                </a:cubicBezTo>
                <a:cubicBezTo>
                  <a:pt x="266613" y="108381"/>
                  <a:pt x="265999" y="110100"/>
                  <a:pt x="265138" y="111818"/>
                </a:cubicBezTo>
                <a:cubicBezTo>
                  <a:pt x="255059" y="135384"/>
                  <a:pt x="239079" y="155269"/>
                  <a:pt x="218921" y="169384"/>
                </a:cubicBezTo>
                <a:cubicBezTo>
                  <a:pt x="198270" y="183745"/>
                  <a:pt x="174178" y="191232"/>
                  <a:pt x="149225" y="191232"/>
                </a:cubicBezTo>
                <a:cubicBezTo>
                  <a:pt x="140866" y="191232"/>
                  <a:pt x="132262" y="190373"/>
                  <a:pt x="123780" y="188654"/>
                </a:cubicBezTo>
                <a:cubicBezTo>
                  <a:pt x="79898" y="179694"/>
                  <a:pt x="49783" y="142749"/>
                  <a:pt x="42776" y="89602"/>
                </a:cubicBezTo>
                <a:lnTo>
                  <a:pt x="26674" y="89602"/>
                </a:lnTo>
                <a:cubicBezTo>
                  <a:pt x="11923" y="89602"/>
                  <a:pt x="0" y="77573"/>
                  <a:pt x="0" y="62967"/>
                </a:cubicBezTo>
                <a:lnTo>
                  <a:pt x="0" y="40259"/>
                </a:lnTo>
                <a:cubicBezTo>
                  <a:pt x="0" y="25653"/>
                  <a:pt x="11800" y="13747"/>
                  <a:pt x="26428" y="13624"/>
                </a:cubicBezTo>
                <a:cubicBezTo>
                  <a:pt x="33557" y="12765"/>
                  <a:pt x="137670" y="0"/>
                  <a:pt x="1616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995183" y="791545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书籍内容介绍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20" name="椭圆 19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32085" y="769364"/>
            <a:ext cx="192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pPr algn="dist"/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目录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01790" y="1233991"/>
            <a:ext cx="2188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6000"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4">
                        <a:lumMod val="25000"/>
                      </a:schemeClr>
                    </a:gs>
                  </a:gsLst>
                  <a:lin ang="2700000" scaled="1"/>
                </a:gradFill>
                <a:latin typeface="+mj-ea"/>
                <a:ea typeface="+mj-ea"/>
              </a:defRPr>
            </a:lvl1pPr>
          </a:lstStyle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CONTENTS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37" name="图片 36" descr="人手里拿着伞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b="21022"/>
          <a:stretch>
            <a:fillRect/>
          </a:stretch>
        </p:blipFill>
        <p:spPr>
          <a:xfrm flipH="1">
            <a:off x="9863970" y="5360968"/>
            <a:ext cx="2328030" cy="1497033"/>
          </a:xfrm>
          <a:custGeom>
            <a:avLst/>
            <a:gdLst>
              <a:gd name="connsiteX0" fmla="*/ 2328030 w 2328030"/>
              <a:gd name="connsiteY0" fmla="*/ 0 h 1497033"/>
              <a:gd name="connsiteX1" fmla="*/ 0 w 2328030"/>
              <a:gd name="connsiteY1" fmla="*/ 0 h 1497033"/>
              <a:gd name="connsiteX2" fmla="*/ 0 w 2328030"/>
              <a:gd name="connsiteY2" fmla="*/ 1497033 h 1497033"/>
              <a:gd name="connsiteX3" fmla="*/ 2328030 w 2328030"/>
              <a:gd name="connsiteY3" fmla="*/ 1497033 h 1497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8030" h="1497033">
                <a:moveTo>
                  <a:pt x="2328030" y="0"/>
                </a:moveTo>
                <a:lnTo>
                  <a:pt x="0" y="0"/>
                </a:lnTo>
                <a:lnTo>
                  <a:pt x="0" y="1497033"/>
                </a:lnTo>
                <a:lnTo>
                  <a:pt x="2328030" y="1497033"/>
                </a:lnTo>
                <a:close/>
              </a:path>
            </a:pathLst>
          </a:custGeom>
        </p:spPr>
      </p:pic>
      <p:sp>
        <p:nvSpPr>
          <p:cNvPr id="17" name="文本框 16"/>
          <p:cNvSpPr txBox="1"/>
          <p:nvPr/>
        </p:nvSpPr>
        <p:spPr>
          <a:xfrm>
            <a:off x="3145184" y="4074299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3"/>
                </a:solidFill>
                <a:latin typeface="+mj-ea"/>
                <a:ea typeface="+mj-ea"/>
              </a:rPr>
              <a:t>读书沙龙</a:t>
            </a:r>
            <a:endParaRPr lang="zh-CN" altLang="en-US" sz="3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611881" y="3921593"/>
            <a:ext cx="908182" cy="908182"/>
            <a:chOff x="6489305" y="1508760"/>
            <a:chExt cx="908182" cy="908182"/>
          </a:xfrm>
        </p:grpSpPr>
        <p:sp>
          <p:nvSpPr>
            <p:cNvPr id="19" name="椭圆 18"/>
            <p:cNvSpPr/>
            <p:nvPr/>
          </p:nvSpPr>
          <p:spPr>
            <a:xfrm>
              <a:off x="6489305" y="1508760"/>
              <a:ext cx="908182" cy="908182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0" name="椭圆 19"/>
            <p:cNvSpPr/>
            <p:nvPr/>
          </p:nvSpPr>
          <p:spPr>
            <a:xfrm>
              <a:off x="6588497" y="1607952"/>
              <a:ext cx="709798" cy="7097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573744" y="1639686"/>
              <a:ext cx="739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45184" y="2637819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3"/>
                </a:solidFill>
                <a:latin typeface="+mj-ea"/>
                <a:ea typeface="+mj-ea"/>
              </a:rPr>
              <a:t>书籍介绍</a:t>
            </a:r>
            <a:endParaRPr lang="zh-CN" altLang="en-US" sz="3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616612" y="2509724"/>
            <a:ext cx="908182" cy="908182"/>
            <a:chOff x="6489305" y="1508760"/>
            <a:chExt cx="908182" cy="908182"/>
          </a:xfrm>
        </p:grpSpPr>
        <p:sp>
          <p:nvSpPr>
            <p:cNvPr id="9" name="椭圆 8"/>
            <p:cNvSpPr/>
            <p:nvPr/>
          </p:nvSpPr>
          <p:spPr>
            <a:xfrm>
              <a:off x="6489305" y="1508760"/>
              <a:ext cx="908182" cy="908182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0" name="椭圆 9"/>
            <p:cNvSpPr/>
            <p:nvPr/>
          </p:nvSpPr>
          <p:spPr>
            <a:xfrm>
              <a:off x="6588497" y="1607952"/>
              <a:ext cx="709798" cy="70979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573744" y="1639686"/>
              <a:ext cx="739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8352440" y="2662430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200" dirty="0">
                <a:solidFill>
                  <a:schemeClr val="accent3"/>
                </a:solidFill>
                <a:latin typeface="+mj-ea"/>
                <a:ea typeface="+mj-ea"/>
              </a:rPr>
              <a:t>作者介绍</a:t>
            </a:r>
            <a:endParaRPr lang="zh-CN" altLang="en-US" sz="3200" dirty="0">
              <a:solidFill>
                <a:schemeClr val="accent3"/>
              </a:solidFill>
              <a:latin typeface="+mj-ea"/>
              <a:ea typeface="+mj-ea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823868" y="2509724"/>
            <a:ext cx="908182" cy="908182"/>
            <a:chOff x="6489305" y="1508760"/>
            <a:chExt cx="908182" cy="908182"/>
          </a:xfrm>
        </p:grpSpPr>
        <p:sp>
          <p:nvSpPr>
            <p:cNvPr id="24" name="椭圆 23"/>
            <p:cNvSpPr/>
            <p:nvPr/>
          </p:nvSpPr>
          <p:spPr>
            <a:xfrm>
              <a:off x="6489305" y="1508760"/>
              <a:ext cx="908182" cy="908182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5" name="椭圆 24"/>
            <p:cNvSpPr/>
            <p:nvPr/>
          </p:nvSpPr>
          <p:spPr>
            <a:xfrm>
              <a:off x="6588497" y="1607952"/>
              <a:ext cx="709798" cy="70979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573744" y="1639686"/>
              <a:ext cx="739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36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415C7294-C29C-49E4-A7CC-3C5190534A79}" type="slidenum">
              <a:rPr lang="zh-CN" altLang="en-US" smtClean="0"/>
            </a:fld>
            <a:endParaRPr lang="zh-CN" altLang="en-US"/>
          </a:p>
        </p:txBody>
      </p:sp>
      <p:pic>
        <p:nvPicPr>
          <p:cNvPr id="17" name="图片 16" descr="桌子上的蛋糕和咖啡杯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8" b="2896"/>
          <a:stretch>
            <a:fillRect/>
          </a:stretch>
        </p:blipFill>
        <p:spPr>
          <a:xfrm>
            <a:off x="0" y="2172822"/>
            <a:ext cx="5014006" cy="4685178"/>
          </a:xfrm>
          <a:custGeom>
            <a:avLst/>
            <a:gdLst>
              <a:gd name="connsiteX0" fmla="*/ 0 w 5014006"/>
              <a:gd name="connsiteY0" fmla="*/ 0 h 4685178"/>
              <a:gd name="connsiteX1" fmla="*/ 5014006 w 5014006"/>
              <a:gd name="connsiteY1" fmla="*/ 0 h 4685178"/>
              <a:gd name="connsiteX2" fmla="*/ 5014006 w 5014006"/>
              <a:gd name="connsiteY2" fmla="*/ 4685178 h 4685178"/>
              <a:gd name="connsiteX3" fmla="*/ 0 w 5014006"/>
              <a:gd name="connsiteY3" fmla="*/ 4685178 h 4685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14006" h="4685178">
                <a:moveTo>
                  <a:pt x="0" y="0"/>
                </a:moveTo>
                <a:lnTo>
                  <a:pt x="5014006" y="0"/>
                </a:lnTo>
                <a:lnTo>
                  <a:pt x="5014006" y="4685178"/>
                </a:lnTo>
                <a:lnTo>
                  <a:pt x="0" y="4685178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995183" y="79154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书籍介绍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5" name="椭圆 4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625465" y="997585"/>
            <a:ext cx="5636260" cy="51517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633210" y="1896110"/>
            <a:ext cx="5217795" cy="39801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33730" y="1432560"/>
            <a:ext cx="4326890" cy="4653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(美)德布·柯蒂斯(Deb Curtis)</a:t>
            </a:r>
            <a:endParaRPr lang="zh-CN" altLang="en-US" sz="20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在过去的40年里，德布·柯蒂斯一直在儿童和教师的早期教育项目中工作，观察和研究儿童与儿童发展。</a:t>
            </a:r>
            <a:endParaRPr lang="zh-CN" altLang="en-US" sz="2000" b="0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endParaRPr lang="zh-CN" altLang="en-US" sz="2000" b="0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1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(美)玛吉·卡特(Margie Carter)</a:t>
            </a:r>
            <a:endParaRPr lang="zh-CN" altLang="en-US" sz="2000" b="1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000" b="0" i="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玛吉·卡特在太平洋橡树学院(Pacific Oaks College)获得人类发展与领导力硕士学位，并长期担任Exchange网站，曾担任幼儿园教师、儿童保育主任，并在太平洋橡树学院和西雅图中央社区学院担任兼职教师。</a:t>
            </a:r>
            <a:endParaRPr lang="zh-CN" altLang="en-US" sz="2000" b="0" i="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5183" y="791545"/>
            <a:ext cx="1808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作者介绍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10" name="椭圆 9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1" descr="IMG_25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71135" y="1376045"/>
            <a:ext cx="6395720" cy="430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5901055" y="587629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228600" algn="ctr"/>
            <a:r>
              <a:rPr lang="zh-CN" b="1">
                <a:ea typeface="宋体" panose="02010600030101010101" pitchFamily="2" charset="-122"/>
              </a:rPr>
              <a:t>（左）德布·柯蒂斯; （右）玛吉·卡特</a:t>
            </a:r>
            <a:endParaRPr lang="zh-CN" altLang="en-US" b="1"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6501130" y="1879398"/>
            <a:ext cx="5027612" cy="2019159"/>
          </a:xfrm>
          <a:prstGeom prst="roundRect">
            <a:avLst>
              <a:gd name="adj" fmla="val 5483"/>
            </a:avLst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/>
          <p:cNvSpPr/>
          <p:nvPr/>
        </p:nvSpPr>
        <p:spPr>
          <a:xfrm>
            <a:off x="6487160" y="4108757"/>
            <a:ext cx="5027612" cy="2087562"/>
          </a:xfrm>
          <a:prstGeom prst="roundRect">
            <a:avLst>
              <a:gd name="adj" fmla="val 5483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/>
        </p:nvSpPr>
        <p:spPr>
          <a:xfrm>
            <a:off x="6487355" y="4136697"/>
            <a:ext cx="1263771" cy="2087562"/>
          </a:xfrm>
          <a:prstGeom prst="roundRect">
            <a:avLst>
              <a:gd name="adj" fmla="val 548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/>
        </p:nvSpPr>
        <p:spPr>
          <a:xfrm>
            <a:off x="6487355" y="1878763"/>
            <a:ext cx="1263771" cy="2019159"/>
          </a:xfrm>
          <a:prstGeom prst="roundRect">
            <a:avLst>
              <a:gd name="adj" fmla="val 548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783705" y="2026285"/>
            <a:ext cx="640080" cy="17392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r>
              <a:rPr lang="zh-CN" altLang="en-US" sz="3600" dirty="0">
                <a:solidFill>
                  <a:schemeClr val="bg1"/>
                </a:solidFill>
                <a:effectLst/>
                <a:sym typeface="+mn-ea"/>
              </a:rPr>
              <a:t>郑</a:t>
            </a:r>
            <a:endParaRPr lang="zh-CN" altLang="en-US" sz="3600" dirty="0">
              <a:solidFill>
                <a:schemeClr val="bg1"/>
              </a:solidFill>
              <a:effectLst/>
              <a:sym typeface="+mn-ea"/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  <a:effectLst/>
                <a:sym typeface="+mn-ea"/>
              </a:rPr>
              <a:t>福</a:t>
            </a:r>
            <a:endParaRPr lang="zh-CN" altLang="en-US" sz="3600" dirty="0">
              <a:solidFill>
                <a:schemeClr val="bg1"/>
              </a:solidFill>
              <a:effectLst/>
              <a:sym typeface="+mn-ea"/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  <a:effectLst/>
                <a:sym typeface="+mn-ea"/>
              </a:rPr>
              <a:t>明</a:t>
            </a:r>
            <a:endParaRPr lang="zh-CN" altLang="en-US" sz="3600" dirty="0">
              <a:solidFill>
                <a:schemeClr val="bg1"/>
              </a:solidFill>
              <a:effectLst/>
              <a:latin typeface="+mj-lt"/>
              <a:ea typeface="+mj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069580" y="2143760"/>
            <a:ext cx="2988945" cy="14839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华南师范大学教育科学学院副院长</a:t>
            </a:r>
            <a:endParaRPr lang="zh-CN" altLang="en-US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890510" y="4108450"/>
            <a:ext cx="3763010" cy="200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我国第一个学前教育的博士后，现任华南师范大学教科院学前教育系主任、副教授</a:t>
            </a:r>
            <a:endParaRPr lang="zh-CN" altLang="en-US" sz="2400" b="0" i="0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1955" y="3763010"/>
            <a:ext cx="5793740" cy="2461260"/>
          </a:xfrm>
          <a:prstGeom prst="rect">
            <a:avLst/>
          </a:prstGeom>
          <a:gradFill flip="none" rotWithShape="1">
            <a:gsLst>
              <a:gs pos="100000">
                <a:schemeClr val="accent1"/>
              </a:gs>
              <a:gs pos="0">
                <a:schemeClr val="accent1">
                  <a:alpha val="7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梯形 20"/>
          <p:cNvSpPr/>
          <p:nvPr/>
        </p:nvSpPr>
        <p:spPr>
          <a:xfrm>
            <a:off x="415290" y="3181350"/>
            <a:ext cx="5780405" cy="609600"/>
          </a:xfrm>
          <a:prstGeom prst="trapezoid">
            <a:avLst>
              <a:gd name="adj" fmla="val 83236"/>
            </a:avLst>
          </a:prstGeom>
          <a:gradFill flip="none" rotWithShape="1">
            <a:gsLst>
              <a:gs pos="100000">
                <a:schemeClr val="accent1">
                  <a:alpha val="0"/>
                </a:schemeClr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人手里拿着伞&#10;&#10;低可信度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5" y="760095"/>
            <a:ext cx="4806315" cy="313753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589915" y="3787140"/>
            <a:ext cx="5419090" cy="209359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“自我反思―案例分享―思考与分析―实践运用”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“儿童利益最大化”和“儿童权利优先”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</a:rPr>
              <a:t>“以儿童为中心”</a:t>
            </a:r>
            <a:endParaRPr lang="zh-CN" altLang="en-US" sz="24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6783705" y="4487545"/>
            <a:ext cx="640080" cy="1393190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zh-CN" altLang="en-US" sz="3600" dirty="0">
                <a:solidFill>
                  <a:schemeClr val="bg1"/>
                </a:solidFill>
                <a:effectLst/>
                <a:sym typeface="+mn-ea"/>
              </a:rPr>
              <a:t>张</a:t>
            </a:r>
            <a:endParaRPr lang="zh-CN" altLang="en-US" sz="3600" dirty="0">
              <a:solidFill>
                <a:schemeClr val="bg1"/>
              </a:solidFill>
              <a:effectLst/>
              <a:sym typeface="+mn-ea"/>
            </a:endParaRPr>
          </a:p>
          <a:p>
            <a:pPr algn="l"/>
            <a:r>
              <a:rPr lang="zh-CN" altLang="en-US" sz="3600" dirty="0">
                <a:solidFill>
                  <a:schemeClr val="bg1"/>
                </a:solidFill>
                <a:effectLst/>
                <a:sym typeface="+mn-ea"/>
              </a:rPr>
              <a:t>博</a:t>
            </a:r>
            <a:endParaRPr lang="zh-CN" altLang="en-US" sz="3600" dirty="0">
              <a:solidFill>
                <a:schemeClr val="bg1"/>
              </a:solidFill>
              <a:effectLst/>
              <a:latin typeface="+mj-lt"/>
              <a:ea typeface="+mj-ea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300618" y="733125"/>
            <a:ext cx="2214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翻译者介绍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17" name="椭圆 16"/>
            <p:cNvSpPr/>
            <p:nvPr>
              <p:custDataLst>
                <p:tags r:id="rId4"/>
              </p:custDataLst>
            </p:nvPr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椭圆 17"/>
            <p:cNvSpPr/>
            <p:nvPr>
              <p:custDataLst>
                <p:tags r:id="rId5"/>
              </p:custDataLst>
            </p:nvPr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3715" y="454025"/>
            <a:ext cx="7463155" cy="3801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57700" y="2625090"/>
            <a:ext cx="7261225" cy="3709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9F754DE-2CAD-44b6-B708-469DEB6407EB-1" descr="C:/Users/admin/AppData/Local/Temp/wpp.zcdSOB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2295" y="357505"/>
            <a:ext cx="11115675" cy="6111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35012" y="555494"/>
            <a:ext cx="259536" cy="367384"/>
            <a:chOff x="1812954" y="1243817"/>
            <a:chExt cx="473046" cy="669619"/>
          </a:xfrm>
        </p:grpSpPr>
        <p:sp>
          <p:nvSpPr>
            <p:cNvPr id="6" name="椭圆 5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995183" y="453725"/>
            <a:ext cx="6685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第一章——开启反思性课程设计之旅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515620" y="1038225"/>
          <a:ext cx="11155045" cy="5496560"/>
        </p:xfrm>
        <a:graphic>
          <a:graphicData uri="http://schemas.openxmlformats.org/drawingml/2006/table">
            <a:tbl>
              <a:tblPr/>
              <a:tblGrid>
                <a:gridCol w="5575935"/>
                <a:gridCol w="5579110"/>
              </a:tblGrid>
              <a:tr h="24892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表1-1两种课程比较</a:t>
                      </a:r>
                      <a:endParaRPr lang="en-US" altLang="en-US" sz="16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489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传统课程</a:t>
                      </a:r>
                      <a:endParaRPr lang="en-US" altLang="en-US" sz="16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以儿童为中心的课程</a:t>
                      </a:r>
                      <a:endParaRPr lang="en-US" altLang="en-US" sz="16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教师认为，幼儿教育的主要目的是为给幼儿在学业方面建立一个良好的开端，使幼儿适应未来学习的要求和期望。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教师将游戏作为课程的中心，</a:t>
                      </a: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为幼儿的游戏提供充足的时间、主富的材料和细心的指导。</a:t>
                      </a:r>
                      <a:endParaRPr lang="en-US" altLang="en-US" sz="1400" b="1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教师的计划只关注集体教学活动和艺术活动，忽视对环境进行必要的调整，并以此不断激发幼儿的好奇心，挖掘幼儿的潜能。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创设环境是教学的基础</a:t>
                      </a: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，要立足于幼儿的兴趣和生活经验。材料完好、有趣，安排符合美学原则。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61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课程关注的是知识内容学习、练习册、手工作品、集体活动时教师呈现的内容。活动成果通常是幼儿可以拿回家展示给家长看的东西，借此展示在幼儿园的学习成效，但这些成果看起来大同小异。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教师认为幼儿是积极的学习者，在学习过程中需借助感官参与。教师要为幼儿提供丰富多样的机会，让幼儿自主探索、相互交往并解决问题。教师更关注幼儿的学习过程，而非教学结果或课程效果。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55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教师忽视幼儿自发、非破坏性的游戏活动。相反，在自由活动时间，教师更像个“管家”一样维持秩序，记录幼儿完成了哪些任务。教师给幼儿自由游戏的时间很少，认为游戏与课程是割裂的。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教师在幼儿个体和群体游戏过程中扮演着观察者的角色，记录幼儿在身体、认知、社会和情感发展等方面的表现。教师随时记录幼儿提出的问题、表现出的技能和遇到的困惑。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6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教师主导的课程主题中，幼儿的兴趣无足轻重。墙饰陈列了众多幼儿别无二致的作品，体现不出幼儿的想象力。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</a:t>
                      </a: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将幼儿的主题作为课程设计的基础。</a:t>
                      </a: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课程设计包括材料的引人、互动，以期激发幼儿的思考，增进幼儿的理解。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5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教师像警察一样在教室里巡查，督促幼儿完成布置的任务，规范材料的使用。对于社会交往技能较弱的幼儿，教师还不时地进行各种管教。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教师为幼儿提供各种学习材料，</a:t>
                      </a: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对幼儿的探究情况进行观察并参与其中，</a:t>
                      </a: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通过提问、引导和设计丰富的活动内容，使学习环境更充实。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教师根据幼儿园传统的活动主题、公众节日和一些预设的季节性活动方案设计课程。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</a:t>
                      </a: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将自己的热情、兴趣和问题与幼儿一起分享，成为激发幼儿兴趣、设计课程的新源头。</a:t>
                      </a:r>
                      <a:endParaRPr lang="en-US" altLang="en-US" sz="1400" b="1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561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课程组织计划来自文件要求或各种教学参考书，每年重复着一样的要涉及的主题。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课程计划记录幼儿探索学习材料的情况、幼儿的问题和发现，</a:t>
                      </a: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而非记录教师指导的活动。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教师制订课程计划的关注点是个别幼儿的学习弱势，重视通过反复练习让幼儿掌握入学准备所需要的技能。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400" b="1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对于一般幼儿，个别教育的重点在于发挥幼儿的强项，消除幼儿的挫折感。</a:t>
                      </a:r>
                      <a:r>
                        <a:rPr lang="en-US" sz="1400" b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教师从幼儿的角度出发，制订人学准备方案。</a:t>
                      </a:r>
                      <a:endParaRPr lang="en-US" altLang="en-US" sz="1400" b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椭圆 20"/>
          <p:cNvSpPr/>
          <p:nvPr/>
        </p:nvSpPr>
        <p:spPr>
          <a:xfrm>
            <a:off x="891552" y="2364644"/>
            <a:ext cx="2553482" cy="255348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971290" y="3225800"/>
            <a:ext cx="65144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</a:rPr>
              <a:t>一、谈一谈自己在幼儿游戏活动中使用类似的反思经历，结合案例说说你的见解。</a:t>
            </a:r>
            <a:endParaRPr lang="zh-CN" altLang="en-US" sz="2400" dirty="0">
              <a:solidFill>
                <a:schemeClr val="accent3">
                  <a:lumMod val="75000"/>
                </a:schemeClr>
              </a:solidFill>
              <a:latin typeface="+mj-lt"/>
              <a:ea typeface="+mj-ea"/>
            </a:endParaRPr>
          </a:p>
        </p:txBody>
      </p:sp>
      <p:pic>
        <p:nvPicPr>
          <p:cNvPr id="24" name="图片 23" descr="图片包含 人, 长凳, 户外, 公园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4" t="5648" r="23882" b="8174"/>
          <a:stretch>
            <a:fillRect/>
          </a:stretch>
        </p:blipFill>
        <p:spPr>
          <a:xfrm>
            <a:off x="1095143" y="2568235"/>
            <a:ext cx="2146300" cy="2146300"/>
          </a:xfrm>
          <a:custGeom>
            <a:avLst/>
            <a:gdLst>
              <a:gd name="connsiteX0" fmla="*/ 1073150 w 2146300"/>
              <a:gd name="connsiteY0" fmla="*/ 0 h 2146300"/>
              <a:gd name="connsiteX1" fmla="*/ 2146300 w 2146300"/>
              <a:gd name="connsiteY1" fmla="*/ 1073150 h 2146300"/>
              <a:gd name="connsiteX2" fmla="*/ 1073150 w 2146300"/>
              <a:gd name="connsiteY2" fmla="*/ 2146300 h 2146300"/>
              <a:gd name="connsiteX3" fmla="*/ 0 w 2146300"/>
              <a:gd name="connsiteY3" fmla="*/ 1073150 h 2146300"/>
              <a:gd name="connsiteX4" fmla="*/ 1073150 w 2146300"/>
              <a:gd name="connsiteY4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2146300">
                <a:moveTo>
                  <a:pt x="1073150" y="0"/>
                </a:moveTo>
                <a:cubicBezTo>
                  <a:pt x="1665834" y="0"/>
                  <a:pt x="2146300" y="480466"/>
                  <a:pt x="2146300" y="1073150"/>
                </a:cubicBezTo>
                <a:cubicBezTo>
                  <a:pt x="2146300" y="1665834"/>
                  <a:pt x="1665834" y="2146300"/>
                  <a:pt x="1073150" y="2146300"/>
                </a:cubicBezTo>
                <a:cubicBezTo>
                  <a:pt x="480466" y="2146300"/>
                  <a:pt x="0" y="1665834"/>
                  <a:pt x="0" y="1073150"/>
                </a:cubicBezTo>
                <a:cubicBezTo>
                  <a:pt x="0" y="480466"/>
                  <a:pt x="480466" y="0"/>
                  <a:pt x="1073150" y="0"/>
                </a:cubicBezTo>
                <a:close/>
              </a:path>
            </a:pathLst>
          </a:custGeom>
          <a:ln w="38100"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995183" y="791545"/>
            <a:ext cx="6685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dirty="0">
                <a:solidFill>
                  <a:schemeClr val="accent3">
                    <a:lumMod val="75000"/>
                  </a:schemeClr>
                </a:solidFill>
                <a:latin typeface="+mj-ea"/>
                <a:ea typeface="+mj-ea"/>
              </a:rPr>
              <a:t>第一章——开启反思性课程设计之旅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35647" y="889504"/>
            <a:ext cx="259536" cy="367384"/>
            <a:chOff x="1812954" y="1243817"/>
            <a:chExt cx="473046" cy="669619"/>
          </a:xfrm>
        </p:grpSpPr>
        <p:sp>
          <p:nvSpPr>
            <p:cNvPr id="10" name="椭圆 9"/>
            <p:cNvSpPr/>
            <p:nvPr/>
          </p:nvSpPr>
          <p:spPr>
            <a:xfrm>
              <a:off x="1812954" y="1440390"/>
              <a:ext cx="473046" cy="473046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1812954" y="1243817"/>
              <a:ext cx="473046" cy="473046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TABLE_ENDDRAG_ORIGIN_RECT" val="878*432"/>
  <p:tag name="TABLE_ENDDRAG_RECT" val="40*81*878*432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TABLE_ENDDRAG_ORIGIN_RECT" val="858*440"/>
  <p:tag name="TABLE_ENDDRAG_RECT" val="44*77*858*440"/>
</p:tagLst>
</file>

<file path=ppt/tags/tag32.xml><?xml version="1.0" encoding="utf-8"?>
<p:tagLst xmlns:p="http://schemas.openxmlformats.org/presentationml/2006/main">
  <p:tag name="commondata" val="eyJjb3VudCI6OSwiaGRpZCI6IjlmYWFjMGU2OGMxNjliYWNhNGVhMWQyMGNiMzg0ZjZkIiwidXNlckNvdW50Ijo5fQ==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绿色金色褐色">
      <a:dk1>
        <a:sysClr val="windowText" lastClr="000000"/>
      </a:dk1>
      <a:lt1>
        <a:sysClr val="window" lastClr="FFFFFF"/>
      </a:lt1>
      <a:dk2>
        <a:srgbClr val="FAEFEB"/>
      </a:dk2>
      <a:lt2>
        <a:srgbClr val="DBEFF9"/>
      </a:lt2>
      <a:accent1>
        <a:srgbClr val="5C8450"/>
      </a:accent1>
      <a:accent2>
        <a:srgbClr val="EEA632"/>
      </a:accent2>
      <a:accent3>
        <a:srgbClr val="5C4D46"/>
      </a:accent3>
      <a:accent4>
        <a:srgbClr val="FFE7CF"/>
      </a:accent4>
      <a:accent5>
        <a:srgbClr val="BFBFBF"/>
      </a:accent5>
      <a:accent6>
        <a:srgbClr val="A5A5A5"/>
      </a:accent6>
      <a:hlink>
        <a:srgbClr val="7F7F7F"/>
      </a:hlink>
      <a:folHlink>
        <a:srgbClr val="7F7F7F"/>
      </a:folHlink>
    </a:clrScheme>
    <a:fontScheme name="汉仪玄宋中黑">
      <a:majorFont>
        <a:latin typeface="汉仪玄宋 85S"/>
        <a:ea typeface="汉仪玄宋 85S"/>
        <a:cs typeface=""/>
      </a:majorFont>
      <a:minorFont>
        <a:latin typeface="汉仪玄宋 85S"/>
        <a:ea typeface="汉仪中黑 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jY0NDU5NDMwNTE4IiwKCSJHcm91cElkIiA6ICI0ODg0OTMwMjYiLAoJIkltYWdlIiA6ICJpVkJPUncwS0dnb0FBQUFOU1VoRVVnQUFCaE1BQUFVYUNBWUFBQUR2MG9MZ0FBQUFBWE5TUjBJQXJzNGM2UUFBSUFCSlJFRlVlSnpzM1hkNFZHWDZ4dkY3MGpzaGdRQUJnL1RlaVVCb1NsMUZFTEhBaWloV1JBVjEvVm5Bc2dZVkVFRjJVU3lJTHRZRmNaV09JRlVDMGhFUUNJRVFJQWtKcWFTWHljejgvc2pPTEVNbVF3S0JnSDQvMTVXTHpEbHp6bmtQREVIZis3elBZN0JZTEJZQkFBQUFBQUFBQUFDVXc2VzZCd0FBQUFBQUFBQUFBSzV0aEFrQUFBQUFBQUFBQU1BcHdnUUFBQUFBQUFBQUFPQVVZUUlBQUFBQUFBQUFBSENLTUFFQUFBQUFBQUFBQURoRm1BQUFBQUFBQUFBQUFKd2lUQUFBQUFBQUFBQUFBRTRSSmdBQUFBQUFBQUFBQUtjSUV3QUFBQUFBQUFBQWdGT0VDUUFBQUFBQUFBQUF3Q25DQkFBQUFBQUFBQUFBNEJSaEFnQUFBQUFBQUFBQWNJb3dBUUFBQUFBQUFBQUFPRVdZQUFBQUFBQUFBQUFBbkNKTUFBQUFBQUFBQUFBQVRoRW1BQUFBQUFBQUFBQUFwd2dUQUFBQUFBQUFBQUNBVTRRSkFBQUFBQUFBQUFEQUtjSUVBQUFBQUFBQUFBRGdGR0VDQUFBQUFBQUFBQUJ3aWpBQkFBQUFBQUFBQUFBNFJaZ0FBQUFBQUFBQUFBQ2NJa3dBQUFBQUFBQUFBQUJPRVNZQUFBQUFBQUFBQUFDbkNCTUFBQUFBQUFBQUFJQlRoQWtBQUFBQUFBQUFBTUFwd2dRQUFBQUFBQUFBQU9BVVlRSUFBQUFBQUFBQUFIQ0tNQUVBQUFBQUFBQUFBRGhGbUFBQUFBQUFBQUFBQUp3aVRBQUFBQUFBQUFBQUFFNFJKZ0FBQUFBQUFBQUFBS2NJRXdBQUFBQUFBQUFBZ0ZPRUNRQUFBQUFBQUFBQXdDbkNCQUFBQUFBQUFBQUE0QlJoQWdBQUFBQUFBQUFBY0lvd0FRQUFBQUFBQUFBQU9FV1lBQUFBQUFBQUFBQUFuQ0pNQUFBQUFBQUFBQUFBVGhFbUFBQUFBQUFBQUFBQXB3Z1RBQUFBQUFBQUFBQ0FVNFFKQUFBQUFBQUFBQURBS2NJRUFBQUFBQUFBQUFEZ0ZHRUNBQUFBQUFBQUFBQndpakFCQUFBQUFBQUFBQUE0UlpnQUFBQUFBQUFBQUFDY0lrd0FBQUFBQUFBQUFBQk9FU1lBQUFBQUFBQUFBQUNuQ0JNQUFBQUFBQUFBQUlCVGhBa0FBQUFBQUFBQUFNQXB3Z1FBQUFBQUFBQUFBT0FVWVFJQUFBQUFBQUFBQUhDS01BRUFBQUFBQUFBQUFEaEZtQUFBQUFBQUFBQUFBSndpVEFBQUFBQUFBQUFBQUU0UkpnQUFBQUFBQUZ3RGR1L2VyY1RFeERMYk16TXp0V2ZQSHBsTUprblNrU05ITG5vdWk4VlM1ZU1EQVB5NUVTWUFBQUFBQUFCVU02UFJxR25UcHVtRER6NG9zMi9wMHFWNjVaVlhsSjZlcnMyYk4ydml4SW1LaW9vcTkxeEZSVVc2OWRaYnRXZlBIa21sd1VKeGNYR1pyNUtTRWttUzJXeVd5V1N5K3pLYnpWZm1SZ0VBMXkyMzZoNEFBQUFBQUFEQW45M216WnVWbloydHYvNzFyM2JialVhalZxNWNxZjc5K3lza0pFUzFhOWRXaHc0ZE5IdjJiTFZ0MjFhQmdZRmx6cFdSa1NHVHlXVGJGeDBkcllrVEo1WjVYM2g0dUtaT25hb3hZOFlvSlNYRmJ0OTk5OTJuaHg1NnFBcnZFQUJ3dldObEFnQUFBQUFBUURWYnZueTVXcmR1cmZidDI5dHQzN2h4bzg2ZE82ZVJJMGRLa2d3R2c1NTk5bG0xYU5GQ3hjWEZEcytWbnA0dVNhcFZxNVlrcVZHalJ2cjQ0NC9WckZrejllL2ZYeDkvL0xFaUlpSmtNQmhzeDR3WU1VS3paOC9XeXkrL0xFa0tEZzZ1OG5zRUFGemZXSmtBQUFBQUFBQlFqUTRmUHF6RGh3OXI2dFNwa3FTcFU2ZnE1cHR2VmtSRWhINzg4VWNaREFZOS8venpaWTU3NnFtbmJOODNhdFJJMDZkUFYxeGNuS0tqbytYaTRxSzB0RFNscGFXcGJ0MjZhdEtraVR3OVBSVWNIS3dtVFpySTM5OWY1ODZkc3gxZnIxNDl0VzNiVmtlT0hKR3JxNnY2OXUxNzVXOGNBSEJkSVV3QUFBQUFBQUNvUnA5Ly9yazZkT2lnOFBCdzdkbXpSeHMzYnRUTk45K3NqUnMzNnZqeDR4bzhlTEJhdDI1dGUvOUhIMzJrRGgwNktDSWl3cll0SUNCQStmbjVldUtKSjJ6YnJOKy8vdnJyNnQyN3Qwd21rMXhkWFNXVjlsRndjU2xic0dMejVzM3EwYU9IYXRTb2NhVnVGd0J3blNKTUFBQUFBQUFBcUNhN2QrL1cvdjM3YlkyWHYvMzJXN1Z0MjFhZE9uV3k5U3hvMTY2ZEJnOGViRHRtL3Z6NWF0S2tpVzY3N1RhN2M1bk5abjMyMldkYXVIQ2hVbEpTTkhIaVJFMmNPRkVtazBsSGpoeFJRVUdCTWpJeWRPVElFWjA3ZDA1dWJ2YlRRaWtwS1RwNjlLakdqQmx6aGU4YUFIQTlJa3dBQUFBQUFBQ29Kai85OUpOY1hGejAxbHR2eVdReUtUVTFWUjk4OElHKy92cHJXKytEaW5KeGNWRllXSml5czdQVnBFa1RoWVdGcWJDd1VHbHBhWm8xYTVhS2lvcVVrSkNnelpzM3E3aTQyRzVsZzFTNktpRTRPRmpoNGVGVmVZc0FnRDhJd2dRQUFBQUFBSUJxMHE5ZlB3VUhCeXN3TUZBLy92aWpCZ3dZb1ByMTYrdUhIMzVRdDI3ZHRHUEhEc1hFeE1qYjI5dDJURWxKaVU2ZlBxMWZmdm5GdHExMjdkcHExYXFWSkNraElVSGR1blZUWGw2ZVRDYVR3c1BEZGZmZGQrdnh4eDlYdjM3OU5HclVLRTJiTmsxR285RnVMTnUyYlZQNzl1MGRsajhDQUlBd0FRQUFBQUFBb0pwRVJFUW9JaUpDMjdadFUwRkJnUjU1NUJINStmbHAxS2hSdXVXV1c3Ump4dzZ0WHIxYWE5ZXV0UjFUV0Zpb1gzLzlWYnQzNzdadDY5Mjd0MXExYWlXajBhaWtwQ1ExYk5oUVo4K2VsU1NGaElSSWtveEdvOXpkM1NVNTdwa3dmUGh3dmYzMjIrclRwNDk2OWVwMXBXOGRBSENkSVV3QUFBQUFBQUNvUm5sNWVab3paNDdHakJtaldyVnFTWkllZlBCQlpXVmxTWktlZWVZWnU1NEpJMGFNME5DaFEyMDlGYzUzOHVSSm1jMW1OVzdjV051M2IxZGdZS0J0VlVOZVhwN3RlNVBKVktablF0KytmYlYzNzE1OThNRUg2dHExcTd5OHZLN0kvUUlBcmsrc1d3TUFBQUFBQUtnbUZvdEZNMmZPVkVCQWdFYU1HS0hzN0d3ZFAzNjgwdjBTckdKall4VVNFaUkvUHo5RlIwZXJlZlBtT25Ma2lFYU1HS0hNekV4OTlORkhHakZpaExadDIrYXduTkdERHo2b3pNeE03ZGl4NDNKdkRRRHdCOFBLQkFBQUFBQUFnR3F5YWRNbVJVVkZ5ZGZYVjNmY2NZZUtpNHNsU1pHUmtXclRwbzBrVmFwbmdxK3ZyOUxTMHZUdmYvOWJPM2JzMEcyMzNhYXdzREJObkRoUmI3Lzl0aDU3N0RFMWFOQkFDeFlza0t1cmE1bnhCQVVGcVduVHBqcDgrTEQ2OXUxN2hlOGVBSEE5SVV3QUFBQUFBQUNvSmpmZWVLUDY5ZXVuQmcwYXFGNjllcXBYcjU3cTFLbWpvS0FnNWVUa1NGS2xlaWIwN3QxYkw3LzhzdDU1NXgyWlRDYjE3TmxUdnI2K0Nnb0traVQxNzk5ZnZyNitXcng0Y1preVIxYSt2cjYyYXdNQVlFV1lBQUFBQUFBQVVFMGFOV3FrU1pNbU9YMVBaWG9tU05JdHQ5eWlkZXZXYWVmT25WcTBhSkdlZi81NTdkKy9YNDBhTlpLdnI2K2swbWJNNTRjSkpwTkprbFJVVktUVHAwK3JhZE9tbDN0ckFJQS9HTUlFQUFBQUFBQ0FhMFJ4Y2JHT0h6K3UyTmhZOWVuVDU1TE84ZnZ2djJ2bnpwMGFOR2lRMXE1ZHE5YXRXMnZUcGswYU5HaVEzWFhPRHhOKy9mVlhmZmZkZHpLYnpjck96cWJFRVFDZ0RNSUVBQUFBQUFDQWFuTHk1RW50MjdkUHNiR3hPbjc4dU9MaTRtUTJtMVd6WmsxYm1KQ2RuYTNrNUdUYk1SYUxSWGw1ZVhiYkpLbE9uVG9xS2lyU25EbHpGQkVSb1JkZWVFRWRPblNRd1dCUVZsYVdici85ZHR0N3M3S3k1T1BqWTN2ZHVuVnJkZXpZVVVhalVlSGg0V3JSb3NVVnZuTUF3UFdHTUFFQUFBQUFBS0NhN055NVUvUG56OWNOTjl5Z0ZpMWE2TlpiYjFYTGxpM1Z1SEZqNWVmblM1TG16WnVuZWZQbTJSMjNkT2xTTFYyNjFHN2JraVZMTkdQR0RPWG01bXJpeEltU3BHN2R1bW44K1BGNi9QSEhkZno0Y1NVbEpTa3hNVkZuenB4Unc0WU5iY2NHQlFWcCtQRGhWL2h1QVFEWE04SUVBQUFBQUFDQWFqSjA2RkFOR3paTVhsNWU1YjVuN05peGlvaUl1T2k1ekdhekNnc0xOVzNhTkFVSEIwc3FiZDRjRVJHaFFZTUdhZFdxVmZyd3d3L2w2ZW1wd1lNSHEzZnYzbFYySHdDQVB6NkR4V0t4VlBjZ0FBQUFBQUFBQUFEQXRjdWx1Z2NBQUFBQUFBQUFBQUN1YllRSkFBQUFBQUFBQUFEQUtjSUVBQUFBQUFBQUFBRGdGR0VDQUFBQUFBQUFBQUJ3eXEyNkJ3QUFBQUJjTC9hZFdhM1lqTjFLeVkxVGF0NnA2aDRPQUZ6VGF2czJWQjIveG1vYUhLNE85UVpYOTNBQUFNQmxNbGdzRmt0MUR3SUFBQUM0bGhXVzVPaUgzNmZwV1BxTzZoNEtBRnlYbWdWMzA0aTJrK1RsNWwvZFExRytNVXZIMDNjcUpUZE9LYmtuVld3cXFPNGgvV0hkMm1LQzZ2ZzFydTVoQUFDcUNDc1RBQUFBQUNjS1MzTDA4WTV4eWlvOFc5MURBWURyMXJIMEhmcGt4emc5MGYxVGVicjZWdHM0NGpKKzAzOE92YW04NG5QVk5vWS9rOEtTbk9vZUFnQ2dDdEV6QVFBQUFIQml5YUVaQkFrQVVBWE9GWjdWeWlQL3FMYnJiem41amI3Yzl6eEJ3bFZscU80QkFBQ3FFQ3NUQUFBQWdISWNPcnRKUjlPMjJXM3Jmc05kNmx4L2lHcjdOcXltVVFIQTlTRTE3NVQySkM3WGp2Z2ZiZHNPbnQyZzFuWDZxbVh0WGxkMUxLZk83ZGVHMk05dHJ3Tzk2cXJiRFhlcWxtK1kzRnc4cnVwWS9renEraldwN2lFQUFLb1FZUUlBQUFCUWpsMEpTKzFlUjRUZHE0SE54bFhUYUFEZytsTGJ0NkgrMHZ4cHVSamM5T3ZweGJidHV4S1dYZFV3b2RpVXJ4OStuMnA3SFJyUVF2ZDNuQzV2OTRDck5nWUFBUDRJS0hNRUFBQUFsT05jUWJMZDZ5NzFoMVRUU0FEZyt0VzEvdTEycnpNTHpselY2MGVuYmxWMlVab2t5ZDNGUzZQYVR5RklBQURnRWhBbUFBQUFBT1hJS2txeGV4M2swNkNhUmdJQTE2OExmM1ptRmlSZDFldW41TWJadnU4ZU5rTCtucld1NnZVQkFQaWpJRXdBQUFBQUFBQi9XQ201SjIzZk42alJ1aHBIQWdEQTlZMHdBUUFBQUFBQS9HRVZtd3BzMzN1NGVsZmpTQUFBdUw0UkpnQUFBQUFBQUFBQUFLY0lFd0FBQUFBQUFBQUFnRk9FQ1FBQUFBQUFBQUFBd0NuQ0JBQUFBQUFBQUFBQTRCUmhBZ0FBQUFBQUFBQUFjSW93QVFBQUFBQUFBQUFBT0VXWUFBQUFBQUFBQUFBQW5DSk1BQUFBQUFBQUFBQUFUaEVtQUFBQUFBQUFBQUFBcHdnVEFBQUFBQUFBQUFDQVU0UUpBQUFBQUFBQUFBREFLY0lFQUFBQUFBQUFBQURnRkdFQ0FBQUFBQUFBQUFCd2lqQUJBQUFBQUFBQUFBQTRSWmdBQUFBQUFBQUFBQUNjSWt3QUFBQUFBQUFBQUFCT0VTWUFBQUFBQUFBQUFBQ25DQk1BQUFDQWEwaEdSc1pWdlY1QlFZSGk0dUtVbEpSMFZhK0xxeU14TVZGR285SHBlN0t5c3BTU2tuS1ZSblRwakVhamtwT1RkZTdjdVdxNTl1Yk5tMld4V0M3N1hNWEZ4WmQ5RHJQWnJPTGlZcG5ONXNzK0Z3QUFRRVc1VmZjQUFBQUFBSlJLU1VuUjZOR2oxYXhaTTgyWU1VTitmbjVWZW42VHlhU0VoQVFkUDM1Y3RXdlhWdnYyN1hYa3lCRzk5TkpMYXRhc21UNzg4RU5KcFJPbnhjWEY4dlgxcmRMcm04MW01ZWJtS2lzclMxbFpXVXBMUzFOYVdwcFNVMU9WbHBhbVVhTkdxVm16Wm1XT0t5b3FxckpKVXk4dkx4a01oaW81MS9YZ3BaZGVVbVptcHViUG42OTY5ZXFWMlgvNDhHSDkvZTkvVjBCQWdPYk1tWE5KZitZblQ1N1VmLzd6SDNYdjNsMDllL1owK3Q2ZE8zZnE3Tm16aW9pSVVIQndjS1d1Yy9yMGFUM3h4Qk9LaUloUVpHU2tTa3BLTGhxVWxNZkZ4VVdlbnA0VmZ2L2t5WlAxMjIrLzZmLys3LzgwZVBEZ1M3cW0xVXN2dmFTa3BDVE5tVE5ISVNFaGwzU09mLy83MzFxd1lJRmVlKzAxOWVuVDU3TEdBd0FBVUZHRUNRQUFBTUExSWlvcVNwTGs2ZWw1U1VHQ3hXSlJSa2FHMHRQVGxaYVdwck5uenlvNU9WbEpTVWxLU0VqUW1UTm5aREtaSkVtZE8zZFcrL2J0NWUzdExlbC9UMHViVENhOTlkWmJPblhxbENJakk5V3dZY055cjVlZW5xNGxTNWFvcEtSRUpTVWxNcGxNS2lrcFVXRmhvZkx6ODIyLzV1Zm5LeWNuUnprNU9VNmY3SzVSbzRiRE1HSGl4SWs2Y2VKRXBYOC9IUG5xcTY5VXQyN2RLam1YSTBhalVVVkZSWEp6YzVPWGw5Y1Z1MDVGeE1iRzZ1elpzd29KQ1hFWUpFaFNhR2lvWEYxZGRmcjBhYjN6emp1S2pJeXNkTmlTbXBxcW4zNzZTVUZCUVJjTkU1WXVYYXFkTzNlcVFZTUdGdzBUWW1KaWxKeWNyRTZkT3NuZjM3L00vaDkvL0ZIejVzMnIxRml0MnJScG8zLzg0eDhWZnYrRER6Nm8zMzc3VGZQbnoxZXZYcjB1T1dncktDalFrU05INU8vdkx3OFBEMDJiTnUyaXgvVHUzVnU5ZXZXcTBQa0xDd3RWVWxJaVQwOVB1YnU3WDlJWUFRQUF5a09ZQUFBQUFGd2pObXpZSUVtNjY2NjdMdW40L1B4ODNYZmZmVTZmNHE5ZHU3YkN3c0pzay9iV01NSDZoTGYxYWUvRXhFUTkvZlRUbWpScGtpSWlJaHllS3owOVhRc1hMcnpvdUR3OVBlWHA2YW02ZGV2SzM5OWZBUUVCOHZmM3QzMVpYMTlza3I5TGx5NXljeXY3dnpBbEpTWGFzMmVQdkwyOTFiNTllNGZIL3Y3Nzc4ckx5N3ZvV0M5SFhsNmVKa3lZb01URVJFMmZQbDJkT25XeTIvL1paNS9wcDU5K3F0SnJ2dkxLSytyWXNhUERmZHUyYlpPa2N2LzhKQ2t3TUZDdnZQS0tubi8rZWYzNjY2OWF0R2lSUm8wYVZXWGpTMDVPbHJlM3QyclVxQ0dqMGFqOSsvZkx5OHRMYmR1MnZlaXhTNVlzMGM4Ly82dzVjK2FvVmF0V1pmWTNhTkNnM0VuMmJkdTJ5Y1hGUmQyN2QzZTQzeHFTYmQyNlZkT25UNi93L1p3N2QwNzMzSE9QWEYxZG5iNnZhZE9tbWoxN2RwbnR2LzMybTB3bWt6cDM3cXpDd2tMYjMzbG42dGV2WCtFd0lUbzZXaSs5OUpMcTE2K3Y5OTkvdjhwWEYrSHFPSG55cEh4OGZDNTU1WW9qMW44WFhGenNxMTFiTEJhWnplYUxmcWF2SktQUlNQZ0ZBTmNKd2dRQUFBRGdLb3FLaXRLMzMzN3JjTit4WThja1NWOS8vWFc1N3psZmh3NGRORzdjT050clgxOWZkZXJVU2FtcHFRb0pDVkhkdW5WMTd0dzVSVVZGcVZPblRvcU1qTFNGQjFZK1BqNlMvcmN5d2RQVFUxT21UTkgwNmRPMWVmTm12ZkhHR3hvL2ZyenV2UFBPY3NmUnBFa1RqUjgvWGw1ZVh2TDA5SlNYbDVmdHk5UFRzOHJLQ2syYU5FazFhdFFvc3owckswdDMzMzIzUWtKQzlOWmJiems4ZHNLRUNZcU9qcTZTY1pSbjVzeVppbytQMTlpeFk4c0VDVkpwMkZQVjlmNmRsZm14VGxUMzd0M2I2VG5hdFd1bk8rNjRRM3YyN0ZHSERoMHVlczNpNG1JbEppYmFYcDg5ZTFaUzZVUjdYRnljSkNrZ0lFQTFhdFJRWkdTa1VsSlM5UEhISHlzK1BsNUZSVVhxMXExYmxVd2M5dWpSUXoxNjlIQzRiK2pRb1hKM2Q5ZmYvLzUzcCtjd21Vd3FMQ3hVM2JwMTFiaHg0OHNlVTNGeHNYYnYzcTJpb2lLSCs3ZHYzeTVKNnQ2OXUyclhycTBGQ3haSWt2N3puLzlvK2ZMbGV1cXBweFFlSG01M1RFQkFnQW9MQ3lYcG9xdGRPbmJzcUxGangrcnp6ei9YakJrekZCa1plYm0zaEdydzBVY2Y2ZURCZy9yKysrOXRQNk12MSt6WnM3VjM3MTU5ODgwM2R0dVhMbDJxdVhQbjZzY2ZmM1M2SXE2a3BFU0hEaDJxOUhWcjFxeXBzTEN3Y3ZlYlRDWTk5dGhqYXRHaWhTWk5tbFRwOHdNQXJpN0NCQUFBQU9BcXlzek10SVVHNVltTmphM1F1V3JYcmwxbTI0VlBXYTlaczBaUlVWSHk5dll1RXlSSS8xdVpjUDdrcDV1Ym15WlBuaXhmWDErdFdyVktIMzc0b1pvMWExYnUwK1FCQVFFVm1vVCtJOXU0Y2FPaW9xTFVwRW1UY3Avc3YvdnV1M1hMTGJkVTZYVnZ2UEZHaDlzUEhEaWdoSVFFaFlTRXFGMjdkbnJsbFZlVW1abFo3bm1LaW9yazZ1cXE5OTkvdjl6M1RKNDhXUTBhTkZCOGZMeWVlT0tKTXZ0WHJWcWxWYXRXU1pLR0RSc21YMTlmSFQ5K1hBTUhEbFR0MnJYMTlkZGZTeW9OTDNKemN4MWV3OVhWMWVIbjlFcnIwYU9Ibm56eXlUTGJ6NXc1bzFXclZ1bW1tMjRxZDlYTCtUSXlNalJ5NUVpSCswcEtTclJseXhhNXU3dXJlL2Z1Y25WMVZmMzY5VzNYa2FTYmJycEpvYUdoWlk2OTU1NTc1T0hoVVdZaTJKR1JJMGRxeTVZdDJyWnRtOWF0VzZjQkF3WmM5QmhjTzdLeXN2VGJiNytwZCsvZTJyeDVzNjJYemNYTW5UdFhZV0ZoTWhxTldyNThlWm45cDA2ZFVuNSt2bjc0NFFlNzdRY1BIcFFrTFYrK3ZFd2ZrU1pObXRoK3R1Zmw1ZW4vL3UvL0tuMC8vZnIxY3hvUy9QVFRUMHBNVE5SOTk5MVg2WE1EQUs0K3dnUUFBQUNnR2d3Yk5rd1RKa3k0cEdPM2I5K3UxMTU3clVyR1lYM3ExZnJrczVXTGk0dWVlKzQ1V3htaWlwU2wrYk1xTGk3Vy9QbnpKVW5qeG8wcnQxeEl2WHIxeXUxZFVOVldybHdwU2VyZnY3OE1Cb05pWTJPVm5wNStXZWUwQms1QlFVRWFPM2FzYlh0aVlxSisvdmxudFcvZlhwMDdkNVpVMmh0ZzBhSkZxbCsvdmlaTW1DQ1R5YVF0VzdaSWt1YlBuMi83L2JyUStZM0Fyd1ovZjM4MWE5Yk1ZVGtaaThXaW1UTm42dURCZ3pwMzdseUZ3Z1EzTnpjMWE5Yk1ZYStSM2J0M0t5Y25SeEVSRVhhQmljVmlVWFIwdEFJQ0Fod0dDWlhsNHVLaUo1NTRRczgvLzd6bXo1K3YzcjE3VjZyWk5LclgrdlhyWlRhYjlaZS8vRVYxNnRUUjAwOC9MYW0waE5XS0ZTdjArT09QS3lBZ3dQYisrUGg0TFZxMHlOWVBwN2k0V1AvNXozL0tuRGM3Tzl2aHZvS0NBa21sWWNLRnE4Z0dEUnBVSmlnZVBueTRicnZ0dGdyZHkzUFBQZWQwZjNwNnV1YlBueThYRnhlZE9YTkdYMzc1WllYT0s1VUdnSTU2N0FBQXJpekNCQUFBQU9CUHpOWFZWUjRlSGlvdUxwYlpiQzVUVC92UlJ4K3RwcEdWOWM0Nzd6Z3NqMk10OVpPU2tsSnVXWnVFaElRck5xNTE2OVlwSlNWRkxWdTJkRmplNkdwTFMwdXpUZHkzYnQxYWtyUmd3UUtuemE4cndqb2hYYk5tVFkwZVBkcTJmZGV1WGZyNTU1L1Z0bTFialI0OVdrbEpTWHJxcWFmazZlbHBLNjIxWThjTzVlVGtLQ2dveUc2aXZiQ3dVRWVPSEZITm1qVjE0NDAzcWtHREJwVWEwNW8xYTJ5bGc4NVhYRnlza3BJU2gyVit1bmJ0cWlGRGhraVNXclpzcVZtelprbjYzNlNxMWFwVnEzVHc0RUdGaElUbzRZY2ZMclBmRVhkM2Q5djVMcXdEdjJiTkdrbFNyVnExN0k0NWVmS2s4dkx5RkJFUllac1F0bkp4Y2Jta01tSHQyN2RYbXpadGRPalFJYTFkdTFaRGh3NnQ5RGx3OVpuTlppMVpza1JoWVdIcTBxV0xEQWFEYnJqaEJrbVNoNGVIVnF4WW9UNTkrcWhPblRxMlkvYnYzNjlGaXhiWlh2djYranBjd1RKcjFpeUhaWTQyYjk2c0w3LzhVaDk4OEVHRlZnVUZCZ2FxVWFOR2R0dGlZMk1WRUJCUVpyWGNoZitlWEhpdjc3Nzdybkp6YytYbDVlVXdBSEhFWkRMSmFEU3FkdTNhaEFrQVVBMElFd0FBQUhEZEtqWVZxTmlVcjZJUzY2LzVLakxscTdna1gwV21BaFdYNUt2WVZDaXpwVVFtUzRuTUZwUE1abFBwcitkOTJlOHJzVzIvM3N5YU5hdE1pYVRzN0d4SnBSTk9qc3E0U0tYbFZ5VHB5U2VmZERyNUkwbnZ2dnR1bWFhdWNYRng1ZllxcUtpR0RSdHF6Smd4VHQremE5Y3VwL3NMQ2dwc1RZZXZwaFVyVmtqU05UTmh1M0Rod2pLOUZLeTE5azBta3pJeU1oeVd5THJRcmwyNzVPL3ZyeFl0V3RnbXRNMW1jNWwrQU5aK0d5VWxKVHAzN3B4ZWZmVlY1ZVRrYVBMa3liYW0ydGJ5UjQ4KytxZ0dEaHhvTy9idzRjTjY1cGxuMUt0WEwwMmNPTEhTOXhvYkc2dW9xQ2lIKzh4bXM4Tjk1L2ZkR0RaczJFV3ZrWktTVW03cEltZkdqQm1qQng1NFFGSnBYNG55UHB1Ly92cXJwTkttMFgvNXkxL3M5azJjT1BHU1AxZkRoZzNUb1VPSHRHTEZpbXZtc3dubnRtM2JwcVNrSlAzdGIzOHJOMFNxYUxoMFlUQTFmdng0V3hQbTgvbjYraW85UFYzWjJkbVhYR0xzaVNlZTBOQ2hReXYxZC9pVFR6N1JuajE3TkhyMGFMdVZUZ1VGQlZxOWVyVTZkT2lnSmsyYTJCMWpOcHYxNG9zdktpWW1wa3h2RVFEQTFVR1lBQUFBZ0d0R2JuRzZzZ3ZUbEZPY3JwekNOT1VVcFN1N0tGVTVSV2txS01tMWhRUkZKWGtxTmwzOEtlRS9tL2o0K0hMN01lVGw1VlZKcndacjhIQytjK2ZPYWZQbXpSVWJaRG5hdDI5LzBURGh1Kysrc3l2dllaV2RuYTE3NzcxWERSczIxQ2VmZk9MdzJHZWZmZmFLTkdCT1RrN1dzV1BINU9ycXFvaUlpQ28vZjJXbHA2ZmJKdTR2RkJNVG84bVRKeXMwTkZSejVzeTU2TG5telp1bmt5ZFBhdVRJa2JZVktuRnhjUTc3SlVpbGZ6N2ZmZmVkN2ZYVXFWUFZwazBiVFo0ODJiWjY0TUlteDlhRzFJR0JnUmUvT1NmZWVPTU5XNGtsU2JyMzNudmw3dTV1OXhUMndZTUg5Y29ycjlnZFoxMmhjTDdVMUZUdDNMbFRucDZldGpKUmp1VGw1V25UcGsxeWRYWFZvRUdEeWdSeHpaczN0MzIvWk1rU2h4TzVrclIxNjFaSlVuaDR1TzBjWjg2Y1VYeDgvRVhEUFdlNmQrOHVOemMzblRoeFFtZk9uS21TRWtxNGNzeG1zLzcxcjM5SmtqcDE2cVQ4L0h5N3o0dzF4Q3NvS0xEck9XSmRNV1BkN3V2cnErenNiTjE5OTkxbHJ0RzNiMStOSHovZTdtZWgwV2hVU1VtSnZ2amlDL1hzMmRPMjNXQXdYTEdmYVlzWEw5WVBQL3lnYnQyNjZjRUhIN1RibDV1YnE0OCsra2hQUGZWVW1URGh1Kysrc3dYakY2N3dBUUJjSFlRSkFBQUF1Q3JPRlNiclhFR3lzZ3BUbEZOa0RRclNsUHZmd0NDN0tLMjZoM2hWYmRxMFNiLy8vdnNsSFp1Zm4rOXcrenZ2dkZObXduTDkrdlg2NXovL3FXN2R1cFdaU0xWNjhjVVhGUjBkcmRtelo1ZVp2TG1Rb3lkWFc3WnNxV2VmZlZaSlNVbUtqSXhVY0hDdzNuNzc3UXJkeTR3Wk0zVGl4QWxiSTFwblhGeGNIUFlqT0gvQ3RieCtCVmZLdm4zN0pKVk9IUHY1K1YzVmF6dXlZTUdDTXFzU3JNTEN3bXhsaFpLVGsyMnJCaHpKek16VXlaTW5KWlUyQmJZS0NBaHdPQUZmVWxLaURSczJ5R2cwcWx1M2JyYUp2dnIxNjJ2WnNtVzJ6MlZDUW9MZFp5d2xKVVZTYWVta3krSGg0ZUcwd2Jna2gzMERubjMyV2J2WEtTa3Bldjc1NStYcTZxb3BVNmJZQlJUbnk4dkwwMHN2dlNSSmV2cnBwM1g3N2JlWE83YWNuQnl0WHIxYUJvT2hUS21wMU5SVXhjVEVxR25UcHBvNmRhcHQrNXc1Y3hRZkgxK2hGU1RsOGZIeFVZc1dMWFRvMENIdDM3Ly9tZ3NUVnNYODg2cGRLNlBnZjJYT2NvdkxiMFJlblg3NjZTZWRQbjNhOXZxNTU1N1RpUk1ueXJ5dnZOSnp6enp6akNUcCsrKy90MjBiTzNhc09uZnVyT3pzYkwzKyt1dTY4Y1liZGV6WU1VMmZQdDN1V0lQQm9DMWJ0dGpLbzBtbFAwdVhMRmx5MFhGYi8yNVg5R2Z2Tjk5OG93VUxGcWhWcTFhYVBIbHloVmRhRkJZV2FzT0dEZXJVcVpPR0R4OWVvV01BQUZXUE1BRUFBQUJWd2lLenNnck9LcVBnakRMeUU1VmVrS0NNL05Mdk13dVNaTEk0bnVEOHM4ckx5N09WaDZtc0M4dFhXRG1hTExYV2JIZDFkUzIzaEVWUVVKQ2swaWRiTDN6UGpoMDdWRmhZcUw1OSs1WTdIbTl2YnpWcDBrUk5talJSZ3dZTmxKQ1FvTHk4dklzMnJEMTE2cFJ0c3V4Nm5SeUtpWW1SSkxWbzBhSkM3OC9OelZWV1ZsYVZYTHRPblRweWMvdmYvOUpGUjBmcnA1OStrb3VMaTlxMWE2ZjkrL2ZidmQvTHkwczlldlRRcGsyYnRHblRKbzBhTmFyY2MrL2V2VnRTNllxQjg1dHYxNjVkdTh3RS9MbHo1elJseWhRWmpjWXlKVXV5czdOMS8vMzMyMTdIeHNiYWZaYU9IajBxU1JjTnNhNldsU3RYeW13MnkyUXlhZEtrU1dyY3VMRmF0V3FsMXExYnEwMmJOcXBidDY0MmI5NnN6ejc3VENrcEtYcjQ0WWVkQmdtUzlPMjMzeW92TDA4REJnelF1blhyN1BaWlMyVDE2OWZQYm50Y1hKd2tWYnFIeElXc1lVSk1USXh1dmZYV3l6cFgxYkpvVi95eWFybnk2Y3dEYWx2bmxtcTVkbmt5TWpMMDZhZWZ5dDNkM1JZR2poOC9Ybmw1ZWJiMy9QYmJiMXF5WklsZWZ2bGxXOWt5cWJUbnhvSUZDL1RrazA4cUpDUkVQajQrdHNBNU5EUlVyVnFGWmk1M0FBQWdBRWxFUVZTMTBsZGZmU1Z2YjI4Tkh6NWNmbjUrV3Jac21lYk9uYXUyYmR2cTVwdHZ0cDFyNzk2OW1qZHZubDU0NFlVSy81MnNUSmhnTnB1Vm1KaW9saTFiYXRxMGFmTHg4VkZCUVlHU2twTEtyRm82WDBKQ2dobzBhS0JQUHZsRWhZV0ZsOVJIQkFCUU5RZ1RBQUFBVUNsWmhXZVZsaCt2OVB3RVplUW5sbjRWSkNvOS84bzF1UDBqR2pKa2lDWk1tSEJKeDI3ZnZsMnZ2ZlphbFkwbE9EaFkwditlRXJjNmUvYXNwaytmcnR6Y1hPWGw1ZW0yMjI2ejIyOHRyM0YrazlrQkF3Wm93WUlGK3ZISEh5OGFKaXhldkZpUzFMRmpSNmNUU1ZhRmhZWHk4UEJ3dUYyU0xCWkx1VTF5eXlzeGM3bk9uRGtqU1JWYVdTR1ZUaDUvOXRsblZYTHR6ejc3VEdGaFliYlhIM3p3Z2FUU3o1YkJZQ2dUSmtpbFpVNHFFeWIwNnRXclRLbWRoUXNYMmdVaXYvenlpMUpTVWxTM2JsMFZGUlhaU2sxMTZOQkJCdzhlVkVGQmdZWVBINjRWSzFhVUdkT1JJMGZrNXVaMnpUUlNmZWloaC9UUVF3OHBOVFZWaHc0ZDBxRkRoM1Rnd0FFdFg3NWNVbWtnWS8yOFBmYllZN3JycnJ1Y25pOGxKVVZMbHk1VlFFQ0FSbzBhWlJjbUdJMUdyVnk1VW01dWJuWjlKTXhtcytMaTR1VHI2K3QwOVVoRjFLdFhUNUtVbEpSMFdlZXBjaFpKMVRVZmZPbVZvNjZZVHo3NVJFVkZSUm85ZXJRV0xGZ2dxZlRuNHZtc2YrZDY5KzV0OTNQUXVpS3FZOGVPWlJvalM2WEI5WTgvL3FnNzc3elQ5bDZEd1NBM056Zk5uRGxUalJzM1ZsaFltTXhtcytiTm15ZXoyV3ozYytWaXJLdHR6ZzgyeStQaTRxSVhYbmhCUlVWRnRrQms4ZUxGK3VxcnJ6UnIxaXlILzJaczNicFZrWkdSbWpwMXFycDI3WHJKZlIwQUFGV0RNQUVBQUFBTzVSU2xLU1h2cEZKelQ5cCtUYzA3cFNLVDR4STd1RDRrSnlmcnhJa1RPbkhpaEhKeWNqUisvSGlIRTQ1R28xRlRwa3hSYm02dVdyUm9ZVGZaYVdWOWF2YjhpYTJoUTRmcXUrKytVMVJVbEE0ZlBxeldyVnM3SEVkTVRJeldybDByU1hyNDRZY3JOUGJ6bjNCMzVQVHAweFZxcUZ1Vk1qTkxTNlpVdEV5UHE2dXJYZmh5T1M2YzVBOE9EbFpnWUtER2poMnJMNzc0d3VFeDRlSGg4dkx5VW14c3JCSVRFeDJHSUJhTFJYdjI3SkZVT25GNW9WV3JWam1jbkU1T1RyWXJzV0l3R09UbjU2ZUFnQURkZi8vOWlvNk9WblIwdExLeXNsU2pSZzJkT0hGQ2lZbUphdE9tVFlWK1Q2eEIwZmxQWlZjMWs4bWtwS1FrblR4NVVxZE9uZEtaTTJkMDl1eFpTYVcvM3kxYnRsUjZlcnJpNCtQMTZhZWY2cXV2dmxMTGxpM1ZybDA3dFd2WFRxMWF0YkliWDA1T2pveEdveDU3N0RINStQallYV3ZseXBYS3lzclN3SUVEbFpTVXBKS1NFdFdxVlV1SER4OVdYbDZldW5YcmRsazlFNlQvZlM2dHZTbXVHUWFEREZkeFZ0OWlNZHZDQzNlWHNpdTRxbHZObWpYMTJHT1BLU1FrcE56M0ZCUVV5TlhWMVdHZzZzeisvZnVWazVOajEzaGNLdjI1ZStyVUtWdi9oWFhyMXVuMDZkT2FPM2R1cFg1R1dmdm9WUFFZZzhGZyt6dVNsWldsNzcvL1hxMWF0U28zZkE0UEQ5Y05OOXlnZDk5OVY1OSsrcW5EdmprQWdLdUhNQUVBQU9CUExyYzRYU201SjVXYWQvSy92NTVTYXQ1SkZaYmtYZnhnWExOeWNuSjA2dFFwSFRwMFNGSnBpWXpodzRmYmxjMElDUW5SK1BIamJhVlVUcDA2SmFuMHllaVpNMmNxSmlaR3djSEJpb3lNZERoUlpDMmw0ZS92YjlzV0VCQ2d1KzY2UzE5OTlaWG16cDJyOTk5L3Y4eUVxTWxrMHZ2dnZ5K0x4YUtCQXdlcVZhdFdGYnFuOFBEd1M1NklQM0RnZ0YzVDBxcGlmVXE5b2hQYzk5eHpqKzY1NTU0cUg0ZFVHdVQwNjlmUDZXU2JwNmVud3NQRGJmWFJIYTFPaUltSlVWWldsdno5L2RXaFE0Y3krK2ZObTZmbHk1ZHIvdno1Y25WMTFZc3Z2cWh1M2JwSmtxS2lvalJ6NWt5RmhJVG9qanZ1VUowNmRUUml4QWg1ZVhtcGUvZnVpbzZPMXFaTm0zVEhIWGRvL2ZyMWtxVCsvZnRYNlA2eXM3TWxxVXA3VTZTa3BPaWJiNzVSU2txS2twS1NsSnljYkZkR3JFYU5HdXJTcFl2YXRXdW5aczJhS1RRMFZEVnIxbFJpWXFLMmJkdW1iZHUyNmNDQkEvcnR0OThrbFlaRkV5ZE90SzNpYWRLa2licDM3NjdiYjcvZGJrSS9LeXRMWDN6eGhWeGNYRFI4K0hDOS92cnJNaHFOZXZIRkYyMnJOOHJyMTFBWjFzK2x0WG52dGVUMS9qOWZ0V3ROM3p4TVJmLzlOODNmNDlwcjNEdHk1RWdGQmdacTI3WnR0bTBtazBteHNiRzIxM0Z4Y2ZMeDhiR1ZWck9LajQ5M2V1NklpQWlOSFR0V0gzLzhzYnAwNmFMYzNGeTkrT0tMdHYzVzNoL0Z4Y1d5V0N5YU9IR2liZDlqanoxMjBZQTJKeWRIa3VUcjYzdVJ1eXpybTIrK1VVRkJnUjUvL1BGeTMrUGg0YUVYWDN4UkV5ZE8xSHZ2dmFjMzNuaWowdGNCQUZRZHdnUUFBSUEvRWFPNVVHZXlqeXIrM0dFbFpoL1I2WE8vSzk5WU5mWGJyM1Z1THU1eU1iais5OHZOOXIycmk5dDUyKzIvNHJNT1ZmZXdLK1dISDM3UTl1M2JkZnIwYWFXbnA5dnRzMDc4MTZ4WlUwMmJObFhUcGszVnNtVkxTZityVjMvOCtIRlpMQmE5OTk1NzJyQmhnenc4UFBUR0cyL1l5aUJkeURxNWUrRlQrWGZmZmJmV3JsMnJtSmdZL2V0Zi85SWpqenhpdDMvZXZIbUtqbzVXWUdDZ0hudnNzWXZlMSsyMzM2N016RXpkZSsrOVpTYnRqVWFqUHYvOGN4VVZGZGxOZ2wxbzFhcFZTa3RMcS9JbXlkYWdwTHcrRmxkVGx5NWRLbFJMdkVlUEh0cXlaWXVpb3FJY2hnazdkdXlRSlBYczJiTk1IZlRDd2tMOTg1Ly8xTHAxNitUbjU2Y3BVNmFvWGJ0MmtxUXRXN1pvNXN5WnFsT25qaTFRa1A0M29YM3p6VGRyd1lJRldyWnNtVzY1NVJhdFhMbFM3dTd1ZGpYYm5iRk9XcDRmWGwydVdyVnFhZGV1WFVwUFQxZWRPblhVcFVzWDNYampqV3JXckprdFBEQVlERXBNVE5UWXNXUFZyMTgvVFpvMFNmWHIxN2NGUTluWjJkcXhZNGUyYmR1bS9mdjMyNElWcTFkZWVhVk1DTFp4NDBibDV1WnE2TkNoYXQ2OHVVYVBIcTBQUC94UXI3NzZxcnk4dkdRd0dKejJLYWtvYS8zOWlwU2dRZlZ4dExJcEt5dExUejMxVkpudGpyWmR6TWlSSTdWa3lSS3RXYk5HUFh2MlZHRmhvWjU1NWhsYm8vVHkzSGpqalJjOXQ3VnBkR1diaFo4NWMwWXJWcXhRejU0OTdmcXlPTktpUlF1TkdqVkszMzc3cmRhc1dhUEJnd2RYNmxvQWdLckRmMUVBQUFEOGdXWGtKeWcrNjdBU3NnNHJJZnVJenVhY2tFVlhwbmI4bGVicDZpTnZkMzk1dWZ2TDI4MWYzdTZsWDE3Vzc5Mzg1ZVh1SjIvM0FIbTdsZjdxNWU0blQ5ZktQeTFwRmJtK1lrOU1YNG9WSzFabzllclZsM1JzZWZYL2s1T1R0Vy9mUHR2cjJyVnJ5OWZYVnlkUG5sUzdkdTMwNnF1djJwb3RueThrSkVSQlFVRktTMHZUbENsVEZCVVZKUzh2TDczNTVwdTJ3TUVSNjFPem9hR2hkdHQ5Zkh3MGFkSWsvZTF2ZjlQQ2hRdlZva1VMOWVyVlM1SzBaczBhL2ZERER6SVlESm84ZWZKRnl3TmxaR1JvNE1DQnRnbHBzOW1zVTZkT3ljUERRL1hyMTFkK2ZyNnRabitkT25VMGN1UkloK2ZwMUttVEFnTURxN3pldHZWODVmVnF1Sm9xMnBUVVdqN242TkdqU2sxTkxUTUp1SDM3ZGtsU256NTl5aHlia0pDZ3paczNLeXdzVEZPbVRMR1ZTZHEzYjUvZWV1c3QxYXRYVHpObnpsU3RXclZVVWxLaXRMUTBXOTMvK3ZYcnEwdVhMdHF6WjQ4bVRacWt2THc4RFIwNnRNTGhRRnBhbWlSVmFaa1RGeGNYZmZqaGgvTHo4N3ZrQ2ZlQWdBQU5IRGhRQXdjT2xObHNMck1TeDlHcWxTRkRodWpnd1lPMm9HM28wS0ZxMXF5WklpTWpsWmFXcHM2ZE81Y2I0bFdHTlVTOHNNUVNybjJCZ1lINjZxdXZiSzhuVHB5b0xsMjY2TUVISDdSN1gxeGNuRDc3N0RPbjVZL2MzTndVRmhhbStQaDQyK3EwcmwyN1huWlBEa20yMVJUeDhmRXltVXdWYXNSc01wazBkZXBVR1F5R0NnWEtVbW1adXkxYnR1aWpqejVTZUhpNHczL0xBQUJYSG1FQ0FBREFIMFN4S1Y4SldVZisrM1ZJQ2RuUktqQm1WL2V3eXVYbTRpNWY5NXJ5OVFpVXI4ZUZ2d2JLenlQSTlyMnZlMDBaRE5kZzE4ekw0Ty92NzdRK3RqTjVlWG0yeHIvbjY5dTNyMnJVcUtIbXpadXJXYk5tQ2d3TTFKbzFhelJ6NWt6NSsvczduWHpwMUttVDFxOWZyNmlvS1BuNittcnExS25sOWp1d3NvWUpqcHAxdG1uVFJvODg4b2crL2ZSVHZmWFdXM3I5OWRlVm5aMnQ5OTU3VDFKcHZlNU9uVHBkOUY3bnpadW5xS2dvL2UxdmYxTy9mdjJVazVPanh4OS9YUFhxMWRPWFgzNnBHalZxNk0wMzM5UXp6enlqeno3N1RBMGJObFQzN3QzdHpuSDA2Rkc5OU5KTGF0R2loZDUrKyswcWZVbzdKQ1JFeDQ4ZnQ5WFZ2eDRFQkFTb1ZhdFdPblRva0g3OTlWZTdNaWFwcWFrNmR1eVkvUHo4SFA3NU5HM2FWRk9uVGxYejVzM3RKcWdQSFRva3M5bXN4bzBiNjlOUFAxVmNYSnhPbno2dHRtM2JhdWJNbWJiM1BmREFBOXF6WjQ5aVltTGs0K09qQng1NG9NTGovdjMzMzIxanFBcEdvOUZ1Yk01WXkxa2RQbnhZMDZaTnE5QXhUWnMyTGJla2xidTdlNWttNmkxYXRMQ0ZlbFZWQ3N2NnVielVueldvUGk0dUxyYkovb01IRHlvek0xTVJFUkZsQW9DNmRldXFSNDhlRHM5aHNWajAvZmZmeThYRlJjZU9IZE9BQVFOc0t3a3EydWZGeXRQVFUwT0dETEZybGg0VEU2UFZxMWZMeTh0TFgzenhoZGF0VzZkSEgzM1VGaDRQSGp6WTRlcUdCUXNXNk9qUm8zcnl5U2NyM0x6ZTNkMWRFeWRPMUFzdnZLQTVjK1pRN2dnQXFnbGhBZ0FBd0hVc0xtT3ZUbVR1MVltTXZUcVRmYlM2aDJQSDJ6MUFRZDZoQ3ZLcHIyQ2ZCZ3J5RGxXZ2R6MWJRSEE1S3diK0NQcjI3YXNKRXlaYzBySGJ0Mjh2TXhFcGxVN2d0Mm5UcHRMbmk0Mk4xYkZqeHlTVlRoaTkrKzY3ZGhOR2tqUjkrblQxNk5GRGZmcjBrY0ZnVUZGUmtVNmRPaVYzZC9keUozZnZ2ZmRlNWVUa2FPSENoWXFNakxTdHFManZ2dnNjbHRlNVVGRlJrYlp1M2FxaW9pSzFhTkdpM1BjMWJ0eFl6ejc3cktaUG42N3AwNmZyd3c4L1ZHaG9xREl5TWxSU1VxS0dEUnNxSkNSRWUvZnUxZXpacy9YQ0N5OVU5TGZtb3NMQ3dyUnQyelpidjRuclJYaDR1QTRkT3FTdFc3ZmFoUWxidDI2VlZGb0txYnpReFd3MmE5bXlaWXFQajlmcDA2ZnRubmJlc21XTHBOSUp6cHR1dWtrOWUvYTBPN1podzRZS0RBelV1WFBuMUw1OWV3VUdCcFk3eG5yMTZxbFpzMmJ5OHZLUzJXelc0Y09INWVycXF1Yk5tMS9TUFZ0WE5saWY0QzRwS2RHR0RSc3FkWTdrNUdRbEp5ZFg2TDE1ZVhtVkNnVTJiTmlnbUpnWU5XL2VYRjI3ZHEzVXVNcGovVncyYk5pd1NzNkhxNitrcEVSejU4NVZuVHAxeWdTbEYyTXdHTFIwNlZJbEp5ZXJSWXNXK3V0Zi82cXBVNmVxY2VQRzh2U3NYQ05xTHk4dlBmdnNzN2JYTzNmdTFQVHAwK1h0N2EwUFB2aEEwZEhSbWo5L3ZpSWpJOVc2ZFdzOThjUVRHamR1WEpuejdOdTNUNHNXTFZLblRwMDBmUGp3U28yaFk4ZU82dCsvdjlhdlg2OWZmdm5GNGVvcEFNQ1ZSWmdBQUFCdzNiQW9LZWU0VG1UczBZbU12VHA5N3FCS3pNWFZPaUpmajVxMndDREl1NzZDZkVJVjVGMWZ0WHh2a0ljclpUV3VkV2F6V1lzV0xkSVhYM3hocS9sZlZGUlVwcjU3VVZHUjFxOWZyKzNidDl2cXVHL2R1bFVsSlNYcTBLR0QwNmJJUTRjTzFkcTFhNVdSa1NHcHRQVFMwS0ZES3pTK2JkdTJxYkN3VUczYnRyM28wNnY5Ky9mWG5qMTdaREtaYkhYQTkrL2ZyMm5UcHVucHA1L1dHMis4b2FlZWVrcHIxNjdWRFRmY1VLRXdveUtzcXplc2phNnZGemZkZEpNV0xGaWdnb0lDdTlJOFVWRlJrdVMwWHY4UFAveGc2NnZnN3U2dVJvMGEyWnJGUHZMSUl4bzZkS2pEWnF3bEpTV2FNbVdLclJIeDl1M2I5ZlBQUDJ2Z3dJRU9yek5tekJpTkdUTkdVdW1mWlg1K3ZwbzNiMTdoWnRlUzlLOS8vVXQ3OSs2Vm01dWJqaDR0RFZ5dFQwcDdlM3RyNWNxVjVSNXJOQnExWXNVS0xWcTBTSVdGaFRJYWpmTHc4RkJ4Y2JFNmQrNnNSeDU1eEdsTitRdkxIVG1Ua1pHaGp6NzZTSkwwOU5OUGw5ay9aTWlRQ3BXUHVaRDFjM2twSVNPcVgwbEppZDU4ODAzRnhzYnE5ZGRmdjZRRzlPKy8vNzVjWFYzbDcrK3ZUWnMyNmZmZmY3L2tJRnNxN1pIdzVaZGZhdlBtemFwZHU3YmVmUE5OaFlhR0tqUTBWQkVSRWZydXUrKzBhTkVpVFp3NFVZTUdEZEtqano1YVpoVkVnd1lOOU1JTEx6Z3N6V1pkQlZUZTUzM2N1SEVxS0Npb3NoVktBSURLSVV3QUFBQzRobVVXbk5HSmpEMDZucjViSnpOL1UyRkpicldNdzljOVVIWDhtNmllZjFPRitEVlNMWjh3MWZadEtIZlhpay9xNGRweTRNQUJmZkxKSjRxSmlaSEJZTkNJRVNOa05CcTFmUGx5ZmZIRkYvcjczLzl1ZTI5Q1FvSWtxVkdqUnJadGE5YXNrU1JiT1lzTEdZMUdMVjI2VkY5ODhZVUtDd3ZsNGVFaEZ4Y1hwYWFtNnFHSEh0Szk5OTZyNGNPSE82Mlh2M1RwVWtuU3JiZmVXcUY3ZXU2NTUrd20yODZjT1NPTHhTSWZIeCtGaG9icTVaZGYxcXV2dnFyUFAvOWNOOTU0WTZXZjhuV2tVNmRPOHZEdzBObXpaeFVYRjJmM2UzUXRhOXEwcVJZdFdtUlgraW96TTFNSERoeVFyNit2T25mdVhPNnh0OTkrdS9yMjdhdW1UWnNxTEN4TXJxNnVXcng0c1dKall4VWFHdW93U0Nnc0xGUmtaS1QyN3QycnNMQXczWC8vL1pvK2ZicG16Wm9sYjIvdmNqOUhWb3NYTDVha0NqZHJ0Z29PRGxaMGRMU2swc245WHIxNjJZVVhqdXJNbnoxN1ZxdFdyZExxMWF1Vm1abXB3WU1INjlaYmI5V3p6ejZyWHIxNnFWdTNicG83ZDY0bVRKaWdpSWdJM1g3NzdlcmN1WE9GZTFaY3lHdzJhOGFNR2NyS3l0SWRkOXloVnExYWxYblAyTEZqSzMzZTQ4ZVBLeTB0VFQ0K1BoZHRjSXRyVDBKQ2dxWlBuNjZqUjQvcXdRY2ZWTy9ldlMvcFBOYlZQNy84OG90bXpKaWhqaDA3NnZiYmI2L1VPWXhHbzNiczJLRlZxMVpwMTY1ZE1oZ01Hang0c01hTkcyZjNNOXpMeTBzUFBQQ0FCZzBhcFBmZWUwOXIxNjVWVkZTVUhuamdBUTBmUGx5dXJxN3ExS21UNXMrZmJ4ZTJmZjMxMXlvc0xKU25wNmQyN2RvbHFYUmxraU0xYTlaVVpHUmtaWDhiQUFCVmhEQUJBQURnR2xKZ3pOYUpqTDIyMVFmbkNpdFdUcU9xdUJoY1ZNc25USFg4bTZpT1gyUFY5V3VpT3Y1TjVPZEJvOE9xWmphYlZWeDhhU3RMU2twS0x2bTZjWEZ4bWo5L3ZuYnUzQ21wZE1MbWhSZGVVTHQyN1pTUmtXSHJtN0Jod3diMTY5ZFBrblRpeEFsSnNwVStPblhxbFBidDJ5ZDNkL2N5azd2NStmbGF1M2F0Rmk1Y3FQVDBkRW1sdGVCZmV1a2x1Ym01YWRhc1dkcS9mNysrL1BKTExWcTBTQU1HRE5BdHQ5eWlkdTNhMlUwdXhjVEU2TkNoUTZwWnM2WnV1ZVVXMjNicjA2cU9mdTh1ZkdvM0ppWkdrbXhOcEx0MTY2Wjc3cmxIaXhjdlZsUlVWSldFQ1Y1ZVh1clpzNmMyYnR5b2RldldPV3dtbXBxYWFsY2VwS3I1Ky92cjQ0OC9ydFF4Qm9PaFRBK05qUnMzeW1LeHFIdjM3azZmZ0hiMisrWm9RajBwS1VsdnZmV1dZbUppVkxkdVhVMmJOazBoSVNIS3ljblIrKysvcnpmZmZGUGp4bzNUaUJFakhKN3o1TW1UMnJGamg3eTl2WFhiYmJmWjdXdlNwSWw2OWVwVmJqK1FvVU9IYXVEQWdUSWFqZkx4OFNtM2RGTktTb3Fpb3FLMFpjc1cyOVA4ZmZyMDBlalJvOVdvVVNNbEppYmEzdHV2WHorRmg0ZHI4ZUxGV3JKa2lhS2lvaFFTRXFMdTNidXJXN2R1YXQrK2ZhVldUL3p6bi8vVW5qMTcxTGh4WTRkbFlSd3hHbzJTbkRmZFhyZHVuZTArTHVXSmRsU3Znb0lDcGFXbDZkbG5uOVdRSVVNdSszeXhzYkZxMWFxVklpTWpLN1ZxSmljblIyUEhqbFYyZHJiYzNkMDFjT0JBM1hQUFBVNkQwN3AxNjJyR2pCbGFzMmFOUHY3NFkzMzExVmZxMDZlUHJkbjdoZGMvZmZxME5tN2NLS2swNEJzOGVMQzZkT2x5Q1hjSkFMalNDQk1BQUFDcVdWYmhXUjFPMmF3aktWRkt5RG9zaXl4WDVicmVidjZxNDkvRUZoalU4V3VzT242TjVHTGdQeEd2aGhVclZtakZpaFZWZnQ3TXpFd0ZCQVRZSnQydFFZQzN0N2VrMHFkVGQrN2NLVjlmWDQwYU5Vb2pSb3l3UFowZEZCU2tjZVBHYWZiczJabzVjNlk4UER6VXExY3Y3ZDI3VjFKcHFSU0x4YUxaczJmTFlyRm80TUNCQ2d3TWxNbGswc0dEQjdWaHd3WnQzTGpSVnFhaVJvMGF1di8rK3pWczJERGI1Tkc3Nzc2cnpaczNhOEdDQlVwTVROVEtsU3UxY3VWS0JRUUVxR1BIam1yWnNxWDY5T21qbzBlUHl0WFZWWGZjY1lmZFJLaWZuNSs4dkx5VW5wNnVEUnMycUZ1M2JtVW1wc3htczNidDJxWHQyN2VyZnYzNmF0Q2dnVzNmSTQ4OG9rYU5HcFZiV3VkUzNIbm5uZHE0Y2FOV3IxNnRNV1BHbEpsSU5wbE1Ta2xKcWJMclhhaWdvTURwL3Fpb0tIMzc3YmNYUFkrMUY4Q0JBd2YwNUpOUGx0bC8wMDAzbGZ1RXZQWFk4Ky9kWXJGbzllclYrdmpqajFWUVVLREdqUnRyMnJScHRvbi9ZY09HeVd3MmErN2N1ZnJvbzQrMGI5OCtQZlhVVTNZTlpvMUdvMmJNbUNHcHROVFBoYXNlQmc4ZXJNR0RCNWQ3VHdhRFFkN2UzcmJQLy9tT0h6K3VWYXRXYWQrK2ZiYlZOMzUrZnJyenpqczFiTmd3cDZXMS9QMzk5ZkRERCt1ZWUrNnhyV0pZdG15WmxpMWJKaGNYRnpWczJGRHQyclhUazA4K1dXNjVGb3ZGb2s4KytVU3JWcTFTY0hDd3BreVo0bkRTMzJ3MnkyZzAybXJjbTgxbVcxQldYdDM3L1B4OC9mVFRUNUpLUDUrNFB2VHMyVk0vLy95enBOSUorYSsvL3ZxU0dzYlhxRkhEZGg2cmh4NTZ5SzZrV1VYNSsvdnIwVWNmbGNWaVVlL2V2WjJ1SnJ2UTRNR0RkZE5OTnlrK1B0NFdKRGd5ZWZKa3Zmenl5ektaVEhKemM3dmtWVDRBZ0N1UC8xTUVBQUNvQmlsNWNUcVNza1hSS1ZGS3pvMjlLdGVzNVJPbXNNQzJ1aUd3cmNJQzJ5ckkyM2tOZWx4WlFVRkI1Wlp4dUppY25CeWRQbjNhNGI2Wk0yZHExNjVkOHZiMmxvdUxpM0p6UzB0aldaL09mK0NCQitUdjc2LysvZnVyUm8wYVpZNi83YmJiRkJzYnEyWExsaWt5TWxLaG9hRTZjK2FNM04zZDFibHpaKzNhdFV1SERoMnlsYk9JaVluUnl5Ky9ySnljSE5zNWF0YXNxVHZ1dUVQRGh3OHZNL2xyTUJoMDg4MDNxM2Z2M3RxOGViT1dMRm1pSTBlT0tEczdXNy84OG9zT0hqeW9RWU1HYWVqUW9ZcUlpSEQ0aFBkZi92SVhMVm15Uk5PbVRidm83OVZERHoxazk5clYxYlZLZ3dSSmF0V3FsU0lpSXJSdDJ6WXRYcnpZVnVmZktqZzRXSFBtektuU2E1N3ZZclgwTXpNemJRMjJLeUkxTlZXcHFhbGx0dDl3d3cyMjd4Y3VYS2pseTVmTDI5dGJack5aOGZIeGNuVjF0VFg2VFVoSTBOU3BVMjNYSFRSb2tDWk1tRkRtejNQNDhPRUtDUW5SOU9uVHRYMzdkaDArZkZqLy92ZS9iUUhYaHg5K3FHUEhqcWwrL2ZwNjRJRUhLbndQRlZHdlhqMGRQbnhZU1VsSjZ0YXRtMjY1NVJiMTZ0V3JVbzFwL2YzOU5YTGtTSTBjT1ZJSERoelFMNy84b20zYnRpa3VMazZqUm8xeSttZnpqMy84UTZ0V3JWSkFRSUNtVFp1bU9uWHFPSHhmYm02dTdycnJMbmw1ZWNuTHkwdEZSVVcyQUttOHhzcmZmZmVkOHZMeTFMZHZYelZ1M0xqQzk0TnJ5NlVFQ2M1VU5raXdxbWlwT1VkcTFxeFpwbWVDSXk0dUxwYzhQZ0RBMVVPWUFBQUFjSlVrWmgvUmtaUW9IVW5ab295Q3hJc2ZjQmxjRGU0S0RXaXVzTUMyQ2d0c3A3REF0dkp5cS9qVGhManlldlhxZGNsTk1MZHYzNjdYWG52TjRiN1dyVnRyejU0OXlzL1BseVQ1K1Bpb1Q1OCt0aklaMXY0SXpreVlNRUgxNnRYVDExOS9yVE5uenNqRnhVV1BQdnFvL1AzOUZSNGVydDY5ZTZ0VHAwNEtEZzVXY0hDd09uYnNxSzFidDZwang0NGFNR0NBYnI3NTVvdVdWWEYxZFZXL2Z2M1VyMTgveGNYRmFkT21UWXFLaXRJVFR6eGhDem1DZzRNZEhqdCsvSGlGaFlYcDBLRkREcC9LdDVidzZkZXYzMVdyRlQ5Ky9IanQyN2RQaXhZdFVyOSsvZXllYW5kM2QzZFlCLzlxdWUyMjJ6Umd3SURMUHMvNUU1dDE2OVpWUVVHQmNuTnpaVEFZRkJZV3B0R2pSeXNrSkVTU1ZLdFdMUlVWRlNrNE9GaFBQdm1rK3ZUcFUrNTVJeUlpOU1rbm4yaldyRmtLRHcrMzYyUFF2MzkvN2Q2OVc2Ky8vcnJEMVFXWHc5ZlhWKys4ODQ1Y1hGd3E5YlIxZWRxM2I2LzI3ZHZyNmFlZjFwa3paeFFhR3VyMC9VT0dERkYwZExSZWZmVlZ1NkRtUWdFQkFRb09EbFo2ZXJwdDFZKy92NzlHakJqaE1JQklTRWpRNHNXTDVldnJXK0d5U1FBQUFCVmhzRmdzVjJjZFBRQUF3SitNeFdMV3FYTUhTbGNncEVZcHV5anRpbDNMMnoxQU45Um9vN0RBTmdvTGJLZlFnQlp5TlZBaiszSkZydTl2OS9ydi9kZFgwMGd1VFVsSnlXVTkyVnBZV0tqVHAwOHJLQ2hJdFdyVnNtMDNHbzEyWVVGZVhwNk1ScU90MGVlZjFmcjE2elY5K25TMWF0VktzMmJOK3RQWHFVOU9UbFpBUUlCOGZId3E5SDZMeFNLejJWem1hZjRMUDI5L0pCYUxwY0lsWGN4bXM4eG1zd3dHUTdrckhveEdvNTU3N2prZFBYcFVreWRQdHVzM1V0MnE4K2ZwOU0zRFZGU1NKMGthM0d5OHVvZmRmZFd1RFFEQUh3a3JFd0FBQUtwWVVzNHhIVWo2V1FmUGJsQmVjZVlWdVlhcndVMDNCTFpWazZDdWFocmNWWFg5bTBxaXhqRHNYVzZKREM4dkx6VnYzcnpNOWdzbmRpOHNaZlJuMWI5L2YrWGs1Q2cyTmxZSER4NVU1ODZkcTN0STFlcjgzZ2NWVWQ0aytSODFTSkNjTjFDK1VFWEt3T3pmdjkvV0UrUmFDaElBQU1BZkEyRUNBQUJBRmNndHp0RCtwRFhhbi9TelV2Tk9YWkZyQkhuWFY5UGdjRFVKN3FwR1FaM2s3bEsybGp5QTZqVjgrUERxSGdMK3hMcDI3YXF1WGJ0Vzl6Q3VhUm41WjNReTg3ZnFIZ2FxMFkwMU8xYjNFQURndWtXWUFBQUFjSW1NcGtJZFR0bXMvVWxyZFRKenZ5eXEydXFSbnE2K2FoVFVTVTJEdTZwWnJlNEs4S3hkcGVjSEFPRFBabGZpRXUxS1hGcmR3MEExdXQ1S0ZnTEF0WVF3QVFBQW9CSXNNaXMyZmJjT0pQMnM2TlN0TXBxTHF1emNCaGtVR3RCQ1RZSzZxa2x3VjkxUW80ME1CdWNsTFFBQUFBQUF1Qm9JRXdBQUFDb2d0emhEZXhKWGFFL2lTdVZVWVNObGcxeDBZODBPYWwybnIxcUg5SkdQZTQwcU96Y0FBSkE4WEwxdERaanIrRFdSbDV0Zk5ZOElBSURyRTJFQ0FBQ0FFeWN5OW1oM3dqSWRUZHNtczhWY0plZDBNYmlvVWMxT2FoM1NWNjFDZXN2YlBhQkt6Z3NBQU1vSzhnNjFQUWp3bCtaUFVUTWZBSUJMUkpnQUFBQndnY0tTWE8wN3MwcTdFMVlvb3lDeFNzN3BZbkJWNDZET2FoM1NSNjFDZXN2THpiOUt6Z3NBQUFBQXdOVkFtQUFBQVBCZkNWbUh0VHRobVE2bGJGS0oyWGpaNTNNMXVLbHhVQmUxcnROWHJXcjNrcWViYnhXTUVnQUFBQUNBcTQ4d0FRQUEvS2taVFlVNmtMeE91eE9YS3pubmVKV2NNelNnaFRyV0c2ejJkUWNRSUFBQUFBQUEvaEFJRXdBQXdKOVNhdDRwN1VwWXFnTkpQNnZJbEgvWjUvUHpxS24yZFFlcWMvMGhDdlpwVUFVakJBQUFBQURnMmtHWUFBQUEvbFJPWnY2bXFKUC9WbXpHN3NzK2w2dkJUYzFyOTFESGVvUFZMTGliREFhWEtoZ2hBQUFBQUFEWEhzS0UvMmZ2enNOanV0di9nYjluSnN0a0l5SWlJVWlzUVdLSlhmVkhxVkxiWTZuU3FxVjIxWHFxbHBUYWkrS2hhSXVpYW8zU292WXR0WWZhQlVrUjJTVklaRjhubWN6TTc0OTg1elNUV1RLSlpKTEkrM1ZkdVpoejduUE9uY21zbi91ekVCRVJVYVh3SlA0YS9NUDNJanIxMFd1Znk4V3VVZDQwUmk3dmNpRmxJaUlpSWlJaXFoUllUQ0FpSXFJM2xrcWx4TVBZYy9DUCtBMnZNaUpmNjF3MjVvZzZHT1FBQUNBQVNVUkJWUGJ3Y3VtQk5yWDZ3dEdtWGdsbFNFUkVSRVJFUkZReHNKaEFSRVJFYjV4Y1pRN3VQVCtKYTVHL0kxa1crMXJucWwzRkF4M3FERWJ6bWwwaEZ2R2pFeEVSRVJFUkVWVk8vRVpNUkVSRWI0enMzQXpjakQ2TUcxR0hrQ0ZQTHZaNXhDSUptdGZzaHM1MVA0U3pYY01TekpDSWlJaUlpSWlvWW1JeGdZaUlpQ284dVZLR3Z5TVA0TytvM3lITHpTajJlV3dzcXFGdDdYNW81L29mMkZoVUs4RU1pWWlJaUlpSWlDbzJGaE9JaUlpb3dsSW81YmdaL1NmOEkvWWhVNTVTN1BPNDJEVkNoenFENGVuOERpUWk4eExNa0NvNlo5c0dlSmtlS3R4T3pJeUdnN1ZyR1daRVJGVHhKR1pHYTl4MnNXdFVScGtRRVJIUjYyQXhnWWlJaUNvY3BTb1hkMk5PNG5MNEhxVGxKQlRySEdLUkdFMXJ2STBPZFFlalRsWFBFczZRM2hUT2RnMDFpZ2xCY1JmeHR0c25aWmdSRVZIRkV4UjNVZU0yaXdsRVJFUVZFNHNKUkVSRVZHR29vTVQ5RjM2NEZMWUx5YktYeFRxSG1kZ2NyV3U5ank1dUg2T0taWTBTenBEZU5HMWQreVBneFJuaHRuL0ViekFYUzlHZ2VqdlVzS2xYaHBrUkVaVi9yeklpOFRUK0J2d2pmdFBZM3FaMnZ6TEtpSWlJaUY0SGl3bEVSRVJVQWFnUUZIc0pGOE4ySUQ3eldiSE9ZQzZXb3ExcmY3eFZieGpYUXlDajFhN1NGRzFyOThmdG1HTUFnQnlGREdlZWJnS2ViaXJqeklpSUtxYjJyZ05ScTBxVHNrNkRpSWlJaW9IRkJDSWlJaXJYZ3VQL3hvWFE3UnBUelJTRjFNd0c3VjBIb1ZPOW9aQ2EyWlp3ZGxRWjlHdzBFVS9qYnlBbE82NnNVeUVpcXRDcVdqcWhSOFB4WlowR0VSRVJGUk9MQ1VSRVJGUXVSU1UveEpuZ2pYaWVGbHlzNDYzTnE2SmozU0hvVUdjUUxDVFdKWndkVlNZV0VtdE03cmdGaHdLL3c5T0VHMldkRGhGUmhkVFlzUk1HTmY4YUZoS3JzazZGaUlpSWlvbkZCQ0lpSWlwWGtySmU0TlNUSC9BMDRXYXhqcmV6cUk3TzlZYWhyV3MvbUlrdFN6ZzdxcXlrWm5iNHVOVnkzSHQrQ3FHSnR4R1hIbzVYR1pGbG5SWVJVYm5tWk9NR0oxdDNOS2plRHExY2VwVjFPa1JFUlBTYVdFd2dJaUtpY2tHdWtPRmkrRTdjaURvRWhTcTN5TWZiUzUzUnhXMDRXdGQ2SDJJUlArSlE2V2hkNjMyMHJ2VitXYWRCUkVSRVJFUmtjdnltVFVSRVJHVk1oZnN2enVLdmtLMUl6MGtxOHRFMkZ0WFExZjBUdEtuZEgyS1JwQlR5SXlJaUlpSWlJaUlXRTRpSWlLak12RWdMeHJGSDMrTkYydE1pSDJzaGthSlQzUS94VnIxaE1KZElTeUU3SWlJaUlpSWlJbEpqTVlHSWlJaE1MaU1uQ1grRmJFWEFpek5GUGxZc2txQk43YjdvVm44MHJNM3RTeUU3SWlJaUlpSWlJaXFJeFFRaUlpSXlHYVZLZ2V0UkIzRXBmQmR5RkZsRlByNlpVMWU4MjNBOHFsblZLb1hzaUlpSWlJaUlpRWdmRmhPSWlJaklKTUlUNytMNDQzVkl6SW9wOHJGMXFqWkg3OFpUVWF0S2sxTElqSWlJaUlpSWlJZ0t3MklDRVJFUmxhcU1uQ1NjZUx3T2oxNzVGL2xZSnh0M3ZOdHdQQm81ZGl5RnpJaUlpSWlJaUlqSVdDd21FQkVSVWFtNTkvd2t6ajc5R2JMY2pDSWRaMlZtaCs0TnhxS05heitJSUM2bDdJaUlpSWpLRDRWQ0FZbEVVdXJYQ1FvS3dzT0hEL0hoaHg5Q0xDNzY1eXlsVWdtVlNtV1NYSW1JcUh6aHQzTWlJaUlxY1NteVdHeS84eVdPUGxwVHBFS0NDQ0o0MStxREx6cnZRbHZYQVN3a0VCRVJVYVZ3NXN3WlRKNDhHUmtaUmV1QVVSd0JBUUhZdG0wYmNuTnppM1c4bjU4ZmhnNGRpa2VQSHBWd1prUkVWTjV4WkFJUkVSR1ZHQldVK0R2eUFDNkc3WUJjbVYya1kxM3NHdUUveldhaHBtMkRVc3FPaUlpSXFIeHEyTEFoWW1KaXNIcjFhaXhjdUJBQU1IejQ4Q0lWRjVvMGFZTFZxMWNqS3l2TFlKeGNMZ2NBeUdReUtCUUt2WEhtNXVZd005TnNOcExMNWRpOWV6ZnM3T3pRdUhGam8zTWpJcUkzQTRzSlJFUkVWQ0xpTXlKeE1IQVpYcWFIRnVrNGEvTXE2TkZ3QXJ4cnZROUFWRHJKRVJFUkVaVmpEUm8wd0xoeDQvRHp6ei9qOE9IREdEaHdJRWFOR29XY25Cd0F3TVdMRnhFVEU0TVJJMGJvUFllRGd3TUFZTUNBQVVaZGM4aVFJUWIzVDV3NEVVT0hEdFhZdG1QSERzVEd4cUpseTVidzlmVTE2am9BWUcxdGpROCsrTURvZUNJaUtwOVlUQ0FpSXFMWG9sREpjU2xzTjY1RzdvTlNwYjkzVzBFaWlOSFd0Ujk2TkJnUFN6T2JVc3lRaUlpSXFQd2JOR2dRL1AzOXNXdlhMdlRzMlJOOSt2UVI5b1dHaGlJakl3TURCdzRzOUR6TGx5ODN1UC9DaFF2dzgvUERraVZMdEVZZTVGZW5UaDJOMnc4ZVBNQWZmL3dCTXpNelBIbnlCRStlUENrMEZ5QnZCSVNqb3lPTENVUkVid0FXRTRpSWlLallvbFArd1o5Qks1Q1lGVk9rNDJwWDhjQi9tczFDRFJ1M1VzcU1pSWlJcUdJUmk4V1lQWHMyVkNvVmJHdzBPMXJrNXVZYWJQalByMTI3ZGdiM0J3Y0hBd0RhdEdrREN3c0xvODc1L1BsekxGNjhHUGIyOXRpNGNTTWNIUjJGZlhmdjNzWHo1OC9ScjE4L3JlUHUzYnNISHg4ZmRPM2ExYWpyRUJGUitjWmlBaEVSRVJXWlVwV0xjeUhiOEhmVUgxQkJaZlJ4TmhiVjBMUGhCTFIwNlZXSzJSRVJFUkZWVEM0dUxqcTNaMlZsUVN3V0l6RXhVZWQrTXpNelZLbFNSV1BiamgwN2NPTEVDYTFZbVV3R0FIcW5URnF3WUFHOHZMeUUyd2tKQ1pnN2R5NHlNakt3ZXZWcWpVSUNrRGZTNGVyVnExckZoTlRVVkt4Y3VSS09qbzRZUFhxMHptc1JFVkhGd21JQ0VSRVJGVWw4UmlUK2VQZ3Q0akxDaTNSY0s1ZGU2TjE0S3FjMElpSWlJc3JuOXUzYkNBa0pFVzUzNjlZTnpzN09HakdwcWFrSURnN0dzR0hEZEo2alVhTkcyTGh4bzhhMnpNeE15T1Z5akJrenhxZzhFaElTc0cvZlBtR0JaZ0NJalkzRnJGbXpFQnNiQ3g4ZkgzaDZlaHI3YThIZjN4OXBhV240N3J2dllHVmxaZlJ4UkVSVWZyR1lRRVJFUkVhNzhld1EvZ3JaZ2x5bHZQRGcvMVBGMGhHRG1zK0JXN1ZXcFpnWkVSRVJVY1YwOCtaTm5EcDFDaXFWQ3RuWjJXalFvSUZXTVNFeU1oS2RPM2ZXT1pYUXpwMDdJWlZLZFo1YktwVWF0YzRDa0xjdXc3NTkrelMySlNVbElTc3JDejQrUHVqZXZUc0FJQ1FrQkhYcTFJR2xwYVhPODJSbVppSXJLd3Q5K3ZSQjE2NWR0YVpzSWlLaWlvdkZCQ0lpSWlwVWVrNGlEZ1V1UjNqU3ZTSWQxNloyWC9ScTlCbk1KYnEvNEJJUkVSRlZkcDk5OWhrKysrd3pSRVZGWWR5NGNWcjc0K0xpa0pxYWl2YnQyK3RjRDJILy92MTZpd212eThQREF6dDM3b1MxdFRVQUlEMDlIYk5telVLREJnMndldlZxclhpVlNvV3Z2dm9LVmxaV1dMTm1EUXNKUkVSdkdIRlpKMEJFUkVUbFczRDgzOWp3OTVnaUZSS3FTbXZpMHpacjBjL2pLeFlTaUlpSWlGNkR2NzgvZ0x5R2ZWMnlzcktFeHY3U2tQL2MrL2J0UTNwNk9vWVBINjR6VmlRU1ljaVFJUWdNRE5RYTVVQkVSQlVmUnlZUUVSR1JUam1LTEp4NjhpTUNYcHdwMG5IdFhRZWlaNk9KTUJQckh2cE9SRVJFUk1aUnFWUTRjZUlFM056YzBLQkJBNTB4R1JrWmVrY0FKQ1FrR0QzTmtVS2hNTGcvSVNFQmh3OGZSdXZXcmRHMmJWdTljVDE3OXNTVksxZXdhOWN1dEczYkZvMGJOemJxK2tSRVZQNnhtRUJFUkVSYW5xYyt4dThQbHlCRkZtdjBNZFdzWERDNCtWeTRWbTFXaXBrUkVSRVJWUjVIamh4QlZGUVV2dmppQzcweHljbkpzTFcxMWJuUDF0WVdFeVpNQUFEczNic1gxdGJXUW5IaDZkT25PSDc4T0VhTUdBRW5KeWU4ZXZVS2UvYnMwWHVkSFR0MklDY25CNU1tVFNvMDcrblRwMlBjdUhINDdydnZzSG56WmxoWVdCUjZEQkVSbFg4c0poQVJFWkZBcVZMZ2N2aHVYQTczaFFwS280NFJRWVFPZFFmajNRWVRJQkdibDNLR1JFUkVSSlZEYUdnb3RtM2Joc2FORzZOdjM3NEE4aFkzbHNsa3NMT3pnMFFpd2NXTEY1R1JrWUc2ZGV0cUhUOW16Qmg4L1BISHNMZTNCd0JzMzc0ZEhUcDBRSjgrZlFBQWx5OWZ4dkhqeDlHNWMyYzBidHdZQ29VQy9mdjNoNTJkbmRhNXJsMjdodE9uVCtQOTk5L1hPMElpdjJyVnFtSEtsQ2xZdFdvVmR1M2FoZkhqeDcvT1hVRkVST1VFaXdsRVJFUUVBTWlVSjJOdndEZUlTWDFzOURFT1ZyVXh4UE1iMUtyU3BCUXpJeUlpSXFwY1FrTkRNV3ZXTEVna0V2ajQrRUFpa1FBQWdvS0NNSGZ1WEFCNTZ4T29WQ280T3p2ajdiZmYxanFIdGJXMXNON0I0OGVQa1p5Y0RFOVBUNzNYbEVna2NIQndBQUNzV2JNRzNidDNSK3ZXclpHUWtJRFZxMWZEeWNuSnFGRUphajE3OXNTWk0yZnd4eDkvb0d2WHJtalVxSkhSeHhJUlVmbkVZZ0lSRVJFaEp2VXg5dDJmaC9TY0pLT1BhZWM2QUwwYWZjYlJDRVJFUkVRbElDb3FDZ0FnbDh0UnRXcFYxS2hSQTdObno5WVlkZURoNFlGUm8wWkJvVkJBcFZLaFpzMmE2TmF0RzZSU3FkN3o1dWJtWXN1V0xiQ3pzME9uVHAyTXl1WGN1WE5RcVZSbzJiSWxWcXhZZ2ZUMGRDeGF0RWp2Mmd6NlRKczJEUk1uVHNTYU5XdXdZY01Hb1NoQ1JFUVZFNHNKUkVSRWxkeXQ2TU00SGJ3UlNwWGhSZmZVcEdhMkdOeDhEaG81ZGl6bHpJaUlpSWdxaDJQSGptSERoZzJRU3FYWXNHRURGaTVjaUUyYk5rRXNGbXZFMmRuWlllVElrVWFmTnpvNkd0OS8vejBlUG55STJiTm5heFFkMUEzN2NybGM0NWprNUdUSTVYSzR1TGdnTnpjWGpvNk9HREprQ0ZxMGFLSHpHaktaVEcrUm9HN2R1aGc1Y2lSc2JHeTBmaGNpSXFwNFdFd2dJaUtxcEJSS09ZNzhzd29QWTg4YmZVemRxcDRZMm1JQmJDMnFsMkptUkVSRVJKWEgzcjE3c1gzN2RuVHAwZ1gvL2U5L01YZnVYSHorK2VkbzFhb1ZtalZyaGlwVnFnZ044V0t4R0NLUkNBQ2dVQ2dnbDhzMS92M29vNCtRa1pHQmdJQUFYTHg0RVRkdTNJQlVLc1djT1hQUXZYdDNqZXZXcmwwYkFMQjc5MjcwNk5GRG1EYnAyclZyQUlBbVRackF3c0lDUGo0K1VDci9YVXNySkNRRVo4NmNnYTJ0TFRJek0zSDE2bFUwYk5oUTcrODNZc1NJRXIyL2lJaW83TENZUUVSRVZBbWxaY2RqejcydkVaY1JibFM4Q0dKMHF6OEtiN3VQZ0Fqc1ZVWkVSRVJVVXR6YzNOQ21UUnQ4ODgwM01ETXp3dzgvL0lDalI0L2k0c1dMT0hic0dESXlNcUJRRkQ2QzFOUFRFeU5Iam9TUGp3OGlJaUpRdFdwVmZQREJCeGc2ZEtpd0NIUEI2NDRhTlFwSGpoekJuVHQzaE8zVnFsWERzR0hENE8zdExXekxQNnJBMHRJU2h3OGZGbTdYcWxVTEV5ZE9MTzZ2VDBSRUZZaElwVktweWpvSklpSWlNcDNJNVB2WWYzOGhzbkxUaklxdllsa0RRNzBXd0xWcXMxTE9qSWlJaUtqazdiZ3pIWkhKRHdBQW83M1h3SzFhcXpMT1NKdE1Kak80N2dFQXFGUXFLSlZLcUZRcTVHL0tFWXZGR3RNTVJVVkZJVFUxRmMyYU5TdlZxWVZ5YzNNQkFHWm03S2RLUkZSWjhCV2ZpSWlvRXZHUDJJdnpvYjlDQmVQNkVualVlQXNEbS9uQTBxeG9pKzBSRVJFUmxSZG1ZblBoLzhhdUVXVnFoUlVTQUVBa0VobTFnSEgrQlp0TEU0c0lSRVNWRDEvNWlZaUlLb0gwbkFRYytXYzFRaEp1R2hWdkpyWkE3OFpUMGFaMnYxTE9qSWlJaUtoMDFiQnhRMmhpM2pRK3J6SWlVTitoVFJsblJFUkVWREd4bUVCRVJQU0dlNUVXakQzM3ZrYW1QTVdvZUNjYmQzellZaUdxVzljcDVjeUlpSWlJU3ArejNiK0xBeitLODBlSE9rUEtNQnNpSXFLS2l5c29FaEVSdmNHQ1lpOWcyNjB2akM0a05LL1pEUlBiYjJJaGdZaUlpTjRZVFoyNndOYWlHZ0FnTXZrQmJrVWZLZU9NaUlpSUtpWXV3RXhFUlBRR1VrR0pNOEdiY09QWklhUGl4U0l4ZWphY2pJNTEyVk9QaUlpSTNqei94RjNDSHcrWENMZGIxK3FOOXE0RDRXaFREMlppaXpMTWpJaUlxT0pnTVlHSWlPZ05rNjNJd1A3N0N4Q2VGR0JVdkpWNUZReHZzUmgxN1Z1VWNtWkVSRVJFWldmZi9mbDRFbit0ck5PZ1luS3YxZ3Fqdk5lVWRScEVSSlVhcHpraUlpSjZneVJsUGNmbUc1T01MaVM0MkRYQzVBNWJXRWdnSWlLaU45NndGb3Z4Lzl3L2dRaWlzazZGaWtFRjlvVWxJaXByWElDWmlJam9EUkdlZEEvNzd5OUF0aUxUcVBnV3pqMHhvTmtNU0VUbXBad1pFUkVSVWRrVGljUjRwLzZucU8vZ2pZRG5aeENYRVlGWDZSR1FLN1BMT2pVeUNvdEFSRVJsamRNY0VSRVJ2UUd1UnY2R2N5SGJqT3F4SlJaSjBMdnhWTFJ6L1k4Sk1pTWlJaUlpSWlLaU53RkhKaEFSRVZWZ0tpanhaOUFLUEh4NXpxaDRhL09xK0tqbFVyaFdiVmJLbVJFUkVSRVJFUkhSbTRURkJDSWlvZ29xVjVtRDN4OHN3dE9FRzBiRnUxWnBpbUV0RjhQV29ub3BaMFpFUkVSRVJFUkVieG9XRTRpSWlDcWdMSGtxOXR6endmTzBZS1BpNjltM3dKZzJhMHM1S3lJaUlpSWlJaUo2VTdHWVFFUkVWTUdreUdLeDgrNE1KR1c5TUNxK2xVc3ZER2c2czVTeklpSWlJaUlpSXFJM0dZc0pSRVJFRmNqTHRCRHN2amNibWZLVVFtTkZFS0ZubzBub1ZIZW9DVElqSWlJaUlpSWlvamNaaXdsRVJFUVZSRmppSGV5N1B4OXlaWGFoc1JZU0tZYTFXSUw2RG0xTWtCa1JFUkVSRVJFUnZlbFlUQ0FpSXFvQUhyNzhDMzhHcllRS3lrSmpxMWpXd0VqdlZYQzBybXVDeklpSWlJaUlpSWlvTW1BeGdZaUlxSnp6ajlpTGM2SGJqSXF0YVZzZm83eFh3OXE4YWlsblJVUkVSRVJFUkVTVkNZc0pSRVJFNWRpWjRJMjQvdXlnVWJFTkhOcGlXTXZGTUJkTFN6a3JJaUlpSWlJaUlxcHNXRXdnSWlJcWwxUTQrbWcxN2owL2JWUzBkNjArNk5kME9rUVFsM0plUkVSRVJFUkVSRlFac1poQVJFUlU3cWh3S09nN1BIeDV6cWpvSGczR280dmJSNldjRXhFUkVSRVJFUkZWWml3bUVCRVJsU01xS0hIZzRWTDhFM2VwMEZpSnlBeERQT2VocWRQYkpzaU1pSWlJaUlpSWlDb3pGaE9JaUlqS0NhVktnZDhmTE1LVCtHdUZ4bHBLYkREU2V5VnFWMmxxZ3N5SWlJaUlpSWlJcUxKak1ZR0lpS2ljMkhkL0hwNG0zQ3cwenRiQ0FhUGJySUdqZFYwVFpFVkVSRVJFUkVSRXhHSUNFUkZSbWN0VlptTnZ3RGNJVDdwWGFHeFZTeWQ4Mm5ZZHFrcHJtaUF6SWlJaUlpSWlJcUk4TENZUUVSR1ZJYmxDaGwxM1p5STY5Vkdoc2ZaU1o0eHR1eDUybG80bXlJeUlpSWlJaUlpSTZGOHNKaEFSRVpXUmJFVUdkdDZaZ1JkcFR3dU5yV0ZURDZPOTE4REdvcG9KTWlNaUlpSWlJaUlpMHNSaUFoRVJVUm1RNWFaang1M3BpRTBQS3pTMnBtMTlqR216RmxJeld4TmtSa1JFUkVSRVJFU2tqY1VFSWlJaUU4dVNwMkw3blMveEtpT3kwRmdYdTBZWTNXWU5MQ1UySnNpTWlJaUlpSWlJaUVnM0ZoT0lpSWhNS0NNbkNiL2UvaThTczJJS2phMXI3NFZQV3EyQXVVUnFnc3lJaUlpSWlJaUlpUFJqTVlHSWlNaEVVbVN4MkhIbkt5VExYaFlhNjE2dE5VYTArZzRTc2JrSk1pTWlJaUlpSWlJaU1vekZCQ0lpSWhOSXk0N0hyN2YvaTlUc1Y0WEdOcXplSGgrMS9CWmlFZCttaVlpSWlJaUlpS2g4WUNzRkVSRlJLY3VTcDJMbjNSbEdGUkthT0hiR2h5MFdRU3lTbUNBeklpSWlJaUlpSWlManNKaEFSRVJVaXVSS0dYYmVuWUdFek9oQ1k3MmNlMkJRODY4aGd0Z0VtUkVSRVJFUkVSRVJHWS9GQkNJaW9sS2lVTW14TjJBdVl0UERDbzF0WGFzM0JqU2RDVUJVK29rUkVSRVJFUkVSRVJVUml3bEVSRVNsUUtWUzR2Y0hpeENSZEwvUTJCYk9QVEdnNlN3VFpFVkVSRVJFUkVSRVZEeWNSNEdJaUtqRXFYQW82RHNFeDE4dk5MSjV6VzRZMkh5MkNYSWlJaUlpSWlJaUlpbytGaE9JaUloSzJJbkg2eEVZZTc3UXVFYlYyMk5JODIrNFJnSVJFUkVSRVJFUmxYdHN2U0FpSWlwQjUwTzM0WGJNc1VMajZqdDRZMWpMSlJDSitGWk1SRVJFUkVSRVJPVWZXekNJaUloS3lJMW5CM0VsWW0raGNhNVZtdUtqbHNzZ0VabWJJQ3NpSWlJaUlpSWlvdGZIWWdJUkVWRUpDSGh4QnFlRE54WWFWOU8yUGtaNi93OW1ZZ3NUWkVWRVJFUkVSRVJFVkRKWVRDQWlJbnBOaitJdTQrZy8veXMwenRHNkxrWjdyNEdGeE1vRVdSRVJFUkVSRVJFUmxSd1dFNGlJaUY1RGFPSnRIQWo4Rmlxb0RNYlpTNTN4YWR1MXNES3ZZcUxNaUlpSWlJaUlpSWhLRG9zSlJFUkV4ZlFzSlFqNzdzK0RVcVUwR0dkcjRZQlAyNjZGdGJtOWlUSWpJaUlpSWlJaUlpcFpMQ1lRRVJFVlEySm1OSHp2ZlkxY3BkeGduTFY1Vlh6YVppMnFXRHFaS0RNaUlpSWlJaUlpb3BMSFlnSVJFVkVSeVhMVHNQdmViR1FyTWczR1dVcHM4R21idFhDd2RqVlJaa1JFUkVSRVJFUkVwWVBGQkNJaW9pSlFxbkxoR3pBWHliSllnM0htWWt1TWJyTWFqamIxVEpRWkVSRVJFUkVSRVZIcFlUR0JpSWlvQ0E0SHJVUjB5ajhHWTBRUVkzakxiK0ZpMTloRVdSRVJFUkVSRVJFUmxTNFdFNGlJaUl4MEtYd1hIc2FlTHpUdVA4MW1vcjVER3hOa1JFUkVSRVJFUkVSa0dpd21FQkVSR2VGUjNHVmNETnRaYUZ3WHQ0L1EwcVdYQ1RJaUlpSWlJaUlpSWpJZEZoT0lpSWdLOFR6MUNRNEdMaTgwenFOR0YvUm9NTjRFR1JFUkVSRVJFUkVSbVJhTENVUkVSQVlreTE3Q04rQnJLRlJ5ZzNHdVZacmlBNjk1SnNxS2lJaUlpSWlJaU1pMFdFd2dJaUxTSTF1UmdkMTNaeU5Ubm1vd3pzR3FGa2EwL2c0U2tibUpNaU1pSWlJaUlpSWlNaTBXRTRpSWlIUlFxWlQ0TFdBZUVyTmlETVpKeld3eHluczFwR1oySnNxTWlJaUlpSWlJaU1qMHpNbzZBU0lpb3ZMbzZLUFZpRXgrWURCR0lqTERpRmJmb2FxMHBvbXlJcUl5Rng4UHBLWUNXVm1BVEZiVzJSQ1JLVW1sZ0pVVlVMVXFVTDE2V1dkRFJFUkVaSElzSmhBUkVSVndMZkozQkx3NFUyamNCMTd6NFZxMW1Ra3lJcUl5cDFBQTRlRkFTa3BaWjBKRVpVVW15L3RKU3NyN2NYY0hKSkt5em9xSWlJaklaRGpORVJFUlVUN0I4WC9ETDJSem9YSHZOcHdBanhwZFRKQVJFWlU1aFFMNDV4OFdFb2pvWHlrcGVhOExDa1ZaWjBKRVJFUmtNaXdtRUJFUi9aL1k5REQ4OFhCSm9YRXRYZDdEVy9XR215QWpJaW9YSWlLQW5KeXl6b0tJeXB1Y0hDQXFxcXl6SUNJaUlqSVpUbk5FUkVRRUlEMG5FWHZ1elVhdTBuQ0RZWDBIYi95bjZTd1RaVVZFWlM0cENVaE8xdHptNUFUVXFKRTNmem9SVlI0eUdmRHFGUkFYOSsrMnhFU2dXalhBM3I3czhpSWlJaUl5RVk1TUlDS2lTaytweXNYZWdMbEl6MGt5R09kazQ0N2hMYjZGU01TM1Q2SktJMytqSVFEVXJBblVxY05DQWxGbEpKWG1QZjlyMXRUYy91cFYyZVJEUkVSRVpHSnNEU0Vpb2tydjFKT2Y4Q0x0cWNFWUt6TTdmTko2QmN3bGJFQWtxbFFLVG05VW8wYlo1RUZFNVVmQjE0SHM3TExKZzRpSWlNakVXRXdnSXFKSzdWSGNGZHlPT1dZd1JnUVJoclZjQWp0TFJ4TmxSVVRsUnNGaWdxVmwyZVJCUk9WSHdkY0JGaE9JaUlpb2ttQXhnWWlJS3EzNHpDajhHZlJkb1hIdk5weUFldll0VEpBUkVSRVJFUkVSRVZINXhHSUNFUkZWU2ptS0xPd05tQXU1MG5CdndxWTF1cUJ6dldFbXlvcUlpSWlJaUlpSXFIeGlNWUdJaUNxbEF3Ky9SVkxXQzRNeGp0WjFNTWh6am9reUlpSWlJaUlpSWlJcXYxaE1JQ0tpU3VkNjFFRThUYmhoTU1aQ0lzWEhyWmJEWE13Rmw0bUlpSWlJaUlpSVdFd2dJcUpLNVVYYVU1eDkrbk9oY1I5NHprYzFxMW9teUlpSWlJaUlpSWlJcVB4ak1ZR0lpQ3FOTEhrcWZndjRCaW9vRGNaMWRSK0pSbzRkVFpRVkVSRVJFUkVSRVZINXgySUNFUkZWQ2lvb3NmL0JRcVRsSkJpTXErL2dqVzcxUjVzb0t5SWlJaUlpSWlLaWlvSEZCQ0lpcWhRdWhPNUFaUElEZ3pGVkxaM3dvZGNpQUNMVEpFVkVSRVJFUkVSRVZFR3dtRUJFUkcrOHNNUTd1QkxoYXpER1hHeUpqMXN0ZzZXWmpZbXlJaUlpSWlJaUlpS3FPRmhNSUNLaU4xcUtMQmEvUDFoY2FOeWc1blBnWkZ2ZkJCa1JFUkVSRVJFUkVWVThMQ1lRRWRFYlM2bkt4ZDZBYjVDdHlEQVkxN0h1RURSMWV0dEVXUkVSRVJFUkVSRVJWVHdzSmhBUjBSdkw3K2tXeEdXRUc0eHh0bTJBbmcwbm1TZ2pJaUlpSWlJaUlxS0tpY1VFSWlKNkk0VWwzc0gxWndjTnhsaElyRENzNVJLSVJSSVRaVVZFUkVSRVJFUkVWREd4bUVCRVJHK2NUSGtLRGdZdUxUUnVVUE92WVM5MU5rRkdSRVJFUkVSRVJFUVZHNHNKUkVUMHhqa1l1QlNaOGxTRE1kNjErc0NqUmhjVFpVUkVSRVJFUkVSRVZMR3htRUJFUkcrVW05R0hFWlo0MTJDTWcxVnR2Ti9rQ3hObFJFUkVSRVJFUkVSVThiR1lRRVJFYjR5RXpHaWNEZDVrTU1aTWJJN2hMWmZBVEd4aG9xeUlpSWlJaUlpSWlDbytGaE9JaU9pTm9GREo4ZnVEaFZDb2NnM0c5Vzc4T1dyWXVKa29LeUlpSWlJaUlpS2lOd09MQ1VSRTlFWTRHL3d6NGpJaURNWjQxT2lDTnJYN21TZ2pJaUlpSWlJaUlxSTNCNHNKUkVSVTRZVWwzc0hONk1NR1k2cFlPbUpRY3g4VFpVUkVSR3B5dVJ4UG56NHRrWE9wVktyWDJtK003T3hzNU9ZYUh1V21qcFBMNWE5MUxZVkNZWFJzYm00dWxFcWxVYkV2WDc3RWpSczNrSkdSVWFSODR1TGljUExrU1VSRlJSbDlURmhZV0pHdVFVUkVSRVFWRjRzSlJFUlVvV1hLVTNBd2NLbkJHTEZJakE5YkxJYUZ4TnBFV1JFUjZYZjc5bTJ0Um1TVlNvV3NyS3hpL1JqYklLMVNxZkQ4K1hQRXhzWUN5R3ZrejhuSk1mcW5PQTNuTDE2OHdOaXhZekY5K25ROGUvYXN5TWVyWldabVl2WHExVml5WkluQjMyL2l4SWxZdTNadHNhOERBRWVPSE1HZ1FZUHcwMDgvR1l3N2V2UW9CZzRjaUI5KytLRlkxOW0vZnorbVRKbUNoSVFFbytKMzc5Nk55Wk1uNC9idDI0WEduanQzRHZQbXpjT05HemVLbEZOWVdCaldybDJMKy9mdkd4Vi84dVJKVEo0OEdldlhyemU2MEZFVW1abVplUG55cGNFZm1VeFc0dGNsSWlJaUl0M015am9CSWlLaTEzRXdjQ2t5NWFrR1k3bzNHSXZhVlR4TWxCRVJrWDRYTGx6QTh1WEwwYlZyVjh5ZE94ZGljVjdmbm1mUG5tSGN1SEhGT3VmMDZkUFJwMDhmNFhaV1ZoYmk0dUlRRnhlSDJOaFlSRWRISXlRa0JDRWhJY2pJeU1DNzc3NExIeDhmVEpreUJaR1JrVVpmcDBXTEZsaXpaazJSY25OMmRrYU5Halh3OHVWTHJGcTFDdXZYcnhkKzU2S3dzTEJBYUdnb1FrSkM4T2VmZjJMUW9FRmFNZmZ1M1VORVJBVHExcTFiNVBQbmQrN2NPY2hrTXRTc1dkTmczSlVyVjVDVGs0TmF0V29WK1JyWjJkbTRmUGt5d3NQRE1XM2FOS3hjdVJLdXJxNTY0OFBDd3JCLy8zNG9GQXJjdW5VTGJkdTJOWGorZ0lBQVNDUVN0Ry9mdnNpNUZZVzd1enNzTFMxeC9QaHhaR1ZsWWZiczJSQ0x4UWdLQ2lwV2tjWFMwbExqdUhQbnpoVjZIaDhmSDJSblorUG5uMzgyK2pyVnExZkhqaDA3aXB3ZkVSRVJVV1hIWWdJUkVWVllONTRkUWxqaVhZTXg3dFZhNDYxNncwMlVFUkdSWVowNmRZS25weWN1WGJvRXNWaU1PWFBtUUNRU0NmdnIxNjhQYjI5dmpXUE9ueitQeE1SRURCa3lSQ00yS2lvS04yL2UxSWlWeVdRWU1tU0l6bEVFVGs1TzhQTHlRdjM2OVRXMmQrblNCUktKUkcvT01wbXN5RDNjMVVRaUViNzY2aXRNbURBQkwxNjhRRVJFaE5iMWpXRm1aaVlVUUxadDI0Wk9uVHJCMmRsWkkrYklrU01BZ1BmZWU2OVl1UUpBY0hBd3dzTENJSlZLOGY3NzcrdU5lL1hxRlI0OWVnU3hXSXdlUFhvVStUcVdscFpZdVhJbGZIeDhFQndjak9uVHAyUFZxbFZ3ZDNmWGlsVW9GRml6WmcwVUNnVmF0R2lCaVJNbkdqeDNXbG9hSGo1OGlCWXRXc0RXMWxiWTd1Zm5oeTFidG1qRXpwNDlHNGNPSFVKZ1lLQndMUURZdEdtVFJteXpaczJ3Y3VWS3JXczFiZG9VMzM3N0xlYk9uWXR6NTg1QkxwZGo3dHk1eU16TUxOYjBSMUtwS0xONFhRQUFJQUJKUkVGVVZPZjJFU05HYUJWYndzTEM4TWNmZndBQWF0YXNpUTRkT21qc2o0eU1SRVJFQkpvMmJRb25KeWVOZlZXcVZDbHlia1RsUlhwNnVzWnoyeGdLaFFMcDZlbW9XcldxMXI3WTJOaENpNmZHMkxGakIwNmZQbzBkTzNib2ZTN3JrNVNVaEdyVnF1bmNsNW1aQ2JGWWJOUTVzN096WVdabVp2QTlyYkxLeXNyQ3VuWHIwS2xUSjNUcjFxM1ErT0RnWU5qYjIydTlmcGFWRnk5ZXdNcktDdmIyOXE5MW50VFVWRVJFUktCRml4WjZZKzdmdncrRlFxSDFlYXlzcEtXbHdjN09ycXpUMEtKUUtKQ1Rrd05MUzB1TmppSlpXVmt3TnplSG1abmhKdWZuejUvRDN0NGUxdGJsZC9ZQWhVS0JtSmdZVks5ZUhUWTJObVdkVHJuQllnSVJFVlZJY1JuaDhIdTYyV0NNdFhrVmZPQTFINERJWUJ3UmthbElwVklzWGJvVTA2ZFB4NFVMRitEZzRJREpreWNMKzVzMmJZcEpreVpwSEJNWUdJakV4RVJNbURCQm80SGtyNy8rMGlvbVNLVlNEQmd3QU9ucDZYQnhjVUZVVkJUT256K1BtVE5ub2xldlhqcHptakZqaHNHR3FaaVlHSzFpUW5KeU11Yk9uV3YwNzIxbVpnWmJXMXVzWHIyNjBGZ1BEdzlNbXpaTmE3dWJteHVHRHgrT2tKQVFtSnViYSt4Nzl1d1pybDI3QmdEdzlmWEZiNy85VnVoMTZ0V3JoK25UcDBPcFZDSTdPeHNBY096WU1RQkFqeDQ5SUpGSWtKV1ZKY1JiV0ZnSTkvL1pzMmNCQU0yYk4wZHViaTVldlhxbDh4cFNxVlJ2QTRDdHJTMVdyRmlCR1RObUlEdzhIQXNYTHNTdnYvNnE5ZVhiMTljWHdjSEJjSFIweFB6NTh3dHRKUFAzOTRkQ29jQ3JWNit3ZVBGaVlYdWZQbjJFaHBFblQ1NGdKaVlHU3FVUzNicDFROU9tVFFFQTBkSFJ1SERoQXJ5OXZkRzRjV01Bd0tGRGg0VDdSNWRXclZwaDNyeDVXTHg0TVI0OWVvU1hMMStpVFpzMk9IcjBxTUU4Q3hvNGNLRGVmVzNidG9XbnA2Zkd0bHUzYmduRmhMWnQyMnFOMWxpM2JoMGlJaUl3YWRJa05HL2V2RWk1VU1sUUtCVG8zYnMzcGt5WmdzR0RCd3ZiQXdNRGtaT1RZL0JZUjBmSElvMHk2dG16SjdwMjdZcDU4K1laRlI4VUZDUVU2TlFlUDM2TXpNeE1vNDZ2WDcrK3prYk41T1JraElTRUlDNHVEbjM2OU1ITm16Y0xuU0xPMWRVVjllclZNK3E2MzN6ekRXSmpZN0Z4NDBaWVdGZ1lkUXdBTEYrK0hBa0pDZmorKys4MUd2MmVQMytPMGFOSFk5cTBhZWpmdjcvUjU5TWxMUzBOQ1FrSlJWNjdKaVVsQmNPSEQ4ZUFBUU13ZGVwVXJmMS8vdmtuZHUvZWpVMmJOdWtzdUtvcGxVck1uRGtURGc0T21EZHZudGI3UkZFOGZmcFU3OGk5VHAwNjRmbno1NFd1cldOdWJvNkdEUnNXT3dkOVFrTkQ4ZkxsUzRNeEVva0VIVHQyMU5pV2s1T0Q4K2ZQbzBhTkdockZCSlZLaGIxNzk2SmR1M2JDNno2UVYyejI4dkxDdDk5K0N5Q3ZVRE43OW16MDZORUQvZnYzMStqY29Ndk9uVHNSRWhJaUhGL1FwVXVYOE5kZmYySEJnZ1ZHL2ExOGZIelFzV05IakI0OUduZnUzQ2swWHExKy9mb2F4ZWdqUjQ1ZzE2NWQyTEpsaTk3SGs2K3ZMN0t5c29wZFRQamxsMThRR0JpSTk5NTdUMlBrYUhIY3UzY1BDeGN1eEJkZmZJR2VQWHUrMXJtS0l6dzhIR2ZPbk1Ha1NaTzAvdVlYTGx6QXlwVXJOZTdMOVBSMERCbzBDT1BHamNQdzRmbzc5T1htNW1MUm9rVVFpOFhZdEdsVG9ZOG5mWUtEZ3hFZUhsNnNZN3QyN1Zwb2tUSXhNUkhqeG8weitEbTZNbUl4Z1lpSUtoeWxTb0UvSGl5QlFtWDRRL3pnNW5OaGJhN2RBNHVJcUN6WjJOaGc2ZEtsK09LTEwzRDc5bTJqRzYrTWxiODRjZmp3WVp3L2Y3N0VlMmtXWjFIbG1KZ1lvK0xVaFkzdzhIQ3RkUXVVU2lYRVlqR1dMMTh1YlB2Zi8vNkhQWHYyQU1ocnZEZDI4V0IxUTl6Tm16Y3hmLzU4algwblRwekFpUk1uTkxhcEc5dFVLaFZPbno0TkFIajQ4Q0UrL3ZoanZkZm8zYnMzWnN5WUlkeVd5K1VhRFZCbVptWll1SEFobGkxYmhzOC8veHh5dVZ5ajRURXNMQXkrdnI2UVNDVHc4ZkdCcGFXbFJvRkQvVHZuL3hKKzh1UkpBSG1GZ2Vqb2FHSDduRGx6MEs1ZE8rVGs1R0RVcUZHb1hyMDZ2TDI5TlJweHJsKy9qZ3NYTHFCRGh3NUN3K0taTTJlMGZpK1pUSVk5ZS9hZ2F0V3FHRHAwS0RwMzdveEZpeGJCdzhORDZGMXNaV1dsOTM0cHFpdFhyaUFrSkVSalcyRi9aL1hqemMzTnJjVHlvSkt4ZE9sU3BLU2s2TzIxbXAyZGpWNjllbWs4ZDRCL256OUZlV3pwTzJiUG5qMTQrUEFoRmk5ZWpEWnQyZ0FBZnZqaEI0U0ZoV2s4SjJReUdjek16RFJ5bGNsa1dMUm9FZDU2NnkyY1BYc1d0Mi9mUmx4Y0hGNitmQ21zZ1dKblo0ZXVYYnRpeFlvVnlNakkwUHNhTEpmTE1XellNSXdmUDk2bzM2ZGR1M2JZc0dFRGR1ellVZWdvcGZ5R0RSdUdMNzc0QXI2K3ZoZzVjcVN3L2NTSkV6QTNOOGZiYjc5dDlMbEsycVZMbDZCVUt0R2xTeGVkKzY5ZXZRb25KeWVEaFFRQUVJdkZHRHQyTEJZc1dJQWxTNVpnd1lJRlNFdEx3N0JodzR6S28xR2pSdGk0Y1NPQXZCR0JwMDZkUXAwNmRZVDl1Ym01Q0FrSndaWXRXekIzN2x3a0p5Y2JQSitUa3hOOGZYMk51blpSSER0MlRPdjlxU0NwVkNvVXh3dHo3OTQ5N05peEF6WTJOa0l4SVNrcENSa1pHUnJGRUxGWUREYzNOL3o0NDQrNGV2VXFaczZjaVJvMWF1ZzliMnBxcXRhYVFES1pEQllXRmhDTHhiaDI3UnBldkhpaHQ1QncrZkpsSERwMENPdldyZFBZL3VyVkt5eGJ0a3dyWHYzNW9LQUpFeWJnZ3c4K0FKRDMybkwwNkZGMDZkS2wwTWRUY1IwOGVCRDc5KytIU0NSQ1FrSUNPbmJzQ0FjSGgyS2Z6OFBEQTNaMmR0aXdZUU5hdDI0TlIwZEhnL0duVHAzQzFxMWJ0Ylp2M0xnUmx5NWRNcXJZMTc1OWUyRVU2Wk1uVDNEdzRFRlVyMTRkUTRjT0xkNHZvY012di95QzhQQndMRml3QUNLUkNOZXZYOWY1ZHkxb3dJQUJtREJoZ25ENzh1WEwyTDkvdjg2aWdFd21nMFFpMFhxTUtSUUt5T1Z5ZUh0N0Yza1VWVUc1dWJuNC92dnY4ZFpiYitHdHQ5NTZyWE5WSkN3bUVCRlJoWE1sd2hmeG1ZWWJFVnE1OUVLRDZ1MU1sQkVSVWRFNE9UbGgxYXBWY0hSMDFCamVmZXJVS1p3N2QwNGpWdDBydkdEUGJXTVhYaTVOMWF0WHgvYnQyMHZrWFBmdjM5ZG8xTS9Nek1TalI0OEFRR2hnMTlYbzhPVEpFNXcvZng3Mjl2Yll0V3VYMEdqNDZORWpKQ1ltb24zNzlrYjFlclN5c3RJNW5VTmlZaUxTMHRLRTIzLy8vVGRldm53Sk96czd2WTBSTDErK1JGeGNuTloxOSt6Wmc3MTc5K284NXIvLy9hL0IvR2JObXFWeis5NjllNFVHbmVEZ1lEeCsvQmh2dmZXVzF1Z09kZkhrK1BIalNFaEl3TlNwVXhFZUhxN1JRMXpkRS9mRml4ZkMxRWR5dVJ5Wm1aa0lEQXlFaTRzTHFsZXZqdXpzYk96ZnZ4OHVMaTVDNDBLblRwME01djg2RGgwNlZHaE1VRkFRL3ZubkgrRjJXRmdZTEMwdGhlS0tXc09HRGRHNmRlc1N6NUdLNXBOUFBzR0lFU04wN3Z2eXl5OTFidCs2ZFN2Ky9QTlBIRDE2MU9pQ3dzNmRPN0YvLzM0Y09IQkFZNHFmQlFzV1lPYk1tVml3WUFGV3Jsd3BqSHo1NElNUE5CcjJCdzhlakk4KytraDRuS3RIVzZqSjVYSWtKaWJDMWRVVm9hR2g2TldyRjBhTkdxWHhXakowNkZDOXhZTDhJellBN2NkeFFVcWxFbEtwRk1uSnljTEluSUlrRW9uV2VSczNib3lSSTBkcU5Hcks1WEtjT1hNR1ptWm1XTFJva2Q1ckFzRFhYMyt0TmJYYzY1TEpaRkNwVkRoNThpVHExcTJMeG8wYkM4VlM5UlFwa1pHUmVQcjBLUVlPSEtoekJKaU5qWTNHZTJqcjFxMnhiTmt5ekpzM0QzNStmdWpldlR1bVRKbFNhQzZuVHAzUzJ0YTBhVk44OTkxM3d1M0V4RVNoTUxGLy8zNmhVVFkwTkJSVHAwN0ZoZzBiMEtCQkF5Ryt1RDJ0Q3pOaHdnU01HalZLNy83Tm16Y0xJL1dNY2ZMa1NVaWxVbzFlNzZHaG9RRHlDaXhxNXVibW1ENTlPcG8zYjQ3MTY5Zmp5eSsveEk0ZE96VGU1MkppWWhBZkh3OEFpSStQUjJabUp1N2Z2dzhncjFGODNicDFTRTlQeDdmZmZvdTdkKzhhbkNZd01URlIrQXlRbjV1Ym0xYVJPemc0R0ZPblRzVzZkZXVFa1hhNkhEOStIS21wcWZqMDAwK0ZiYnA2dGN0a01tUm5aK3ZjVjZkT0hiMkZVRDgvUDJ6ZXZCbWVucDZZUEhreXZ2NzZhM3p6elRkWXZYcTF3U2x5OUQyWDFlclhyNCtJaUFpY1BYdFc3K2NaTHk4dmVIaDRJRHM3RzJscGFSZzVjaVFrRWdudTNyMkxCdzhld01MQ0FyLzk5cHRSbngwZEhCeUVZa0x2M3IxeDQ4WU5iTnUyVGJqRzYvTHo4OFBCZ3dmUnYzOS9vWkRwNnVwcWNDU0RtcTdyMjluWjZmeWNNSERnUUF3ZVBGanIrWEw1OG1XZEkyYWVQSG1DbVRObmFteFRQOC9YcjErdjBjRmx4b3daNk55NU14WXZYb3hidDI2VnlQMVNrYkNZUUVSRUZVcDhSaVF1aCs4MkdHTnI0WURlVGJTSFNSTVJsU2U2cHJWd2RYV0ZsNWVYeHJhclY2OGlPVGtaM2J0MzEyaWNpSW1KUVVCQXdHdm5FUk1UWTdCaExpNHV6dUR4Nm1QajQrUHgwMDgvWWRpd1lUcS96Sjg1Y3daLy9QRUhPblhxcEhPeDZZSlRkalJ2M2h3blQ1NkVYQzVIbno1OTRPSGhnUjkvL0ZFalJxbFU0b3N2dmdBQWpCdzVVdVAzMkxkdkg2NWR1NmJWaUtoUDY5YXROYVlGVXZ2eHh4ODFwdXpadDI4ZkFHRGN1SEhvMjdldnpuTnQyN1lOKy9idDAvclNYN1ZxVllNTExRTjVVd1FrSnlkREtwVVcyZ01SZ0Vhamhyb1g3UERodzNYMmhNekp5Y0h2di8rTzZ0V3JvMi9mdmhnelpvek92KzhmZi95aDBiaVJsSlNFNmRPblkrclVxUWFuSXlvdEsxYXNRTE5telRTMjNiMTdWNk1COU02ZE85aTlXL3Z6UWNGMUlnWU1HTUJpUWltTGo0L0h3NGNQaFVhWWtKQVFYTGh3QVZLcFZDZzZQWC8rSEhmdjZsNzNLaU1qbzlSenRMS3l3dEtsUy9INTU1L2ordlhyUWpFaE16TlRvOUZhcFZJaEl5TkQyS1pVS2pYTzA3ZHZYK0YxNFBidDIzQnhjWG10T2ViVmorUENlc3RldVhJRlY2NWMwZG91bDhzaEZvc3hlUEJnaElhRzRyUFBQdE9LV2I5K1BXcldySW1CQXdjaUxTME4vZnYzMTltak96LzE2M044Zkx6ZW5zMHltUXdBa0pDUUFFdExTNTB4ZG5aMnd1LzI4Y2NmYXhScUJ3d1lJUHgvNHNTSkdEcDBxRkFNUEh6NE1BNGZQcXgxUG5WY1JrWUdSbzRjaVFrVEp1RDk5OS9IL3YzN2hmZURnb1VWWGU3ZnY2OVZyRWhNVE1TRkN4ZUUyL2tmbC9udkwvV1VRL1hxMVRQSldnMDJOallHRzZhTE12MVZhbW9xcmwyN2hwNDllMnFjODhtVEp3Q2djNXFtOTk1N0R3MGFORUJhV3ByV2U5eVJJMGZ3NTU5L2FteFROODZPR3pjTzU4K2Z4OHFWS3hFVUZJVGs1R1JrWldWcGphQ1FTQ1N2UFRXUUxsbFpXZGkzYng5NjkrNk51blhyQ3V0ckdCcmhvMnZmN3QyN2RSYldmdi85ZDJ6ZHVoVU5HemJFa2lWTFlHZG5oK1hMbDJQMjdObVlObTBhbGkxYnByY2d0MlhMRnAwOTZBdlNONFdqVENiRHVISGpOQnEwaHc4ZkRnc0xDOXkrZlJ1TkdqV0NnNE9EenVlUU1hWk5tNFo3OSs3aHUrKyt3N1p0MjdCejUwNUVSVVVKejVtTkd6Y0tSVDMxNkVzL1B6K2hHRFJ5NUVqaHNlVHY3NC9WcTFmRHk4dEw0L1hKMWRWVmI0SFpWRnhjWFBEVlYxOXBiRXRMUzhPUFAvNklYcjE2YVV5TFY2ZE9IY3lkT3hkQlFVSDQ1cHR2MExWclYxT25XNlpZVENBaW9ncERCU1VPQkM2RlVxVTBHRGZFOHh0WVNyaEFFdEViU2FFQWxFcEFwY3I3Ti85UHdXMzViNnRVLy80QW1yY043VE14THk4dnJWNjVvYUdoU0U1T3hyUnAwN1RXVENoWVRIajA2SkhHdEFycVJvNERCdzdnNHNXTEFQSkdSZVR2dGY3NTU1OFhPVStwVklvdVhicG9MR1I3L1BoeFhMMTZGVmV2WGtXSERoMHdidHc0alo3N1NVbEppSXlNMU50N3ExcTFhdWpTcFl2V0FzM3FMNmE2dm1SZnVYSUZ3Y0hCY0hkM1I3ZHUzU0NUeVY1N3lMb2hOMi9leEtOSGorRG82R2h3b1dkMXo3K0N2UmNIRHg1Y2FNUFc0Y09Ic1dIREJyUnMyUkpMbHk0MU9qZjF1aEh1N3U2d3M3UFRtRmJLMnRvYTFhcFYweGlWWUc1dWpzV0xGMnRNcXhRWUdJZ3RXN2Jnd3c4L0ZLWWNXYmh3SWV6dDdURjkrdlJDZXlibjV1WWlOamJXcUh4ZFhGd0tiY0JVczdTMDFDcDQ2V3N3MjdScGs4NDgwOUxTRFBibXBaSVRFaEtDNzcvL1hyaDk0Y0lGWExseUJVNU9Ua0l4NGNLRkM3aDY5YXJPNDdPeXNrelN5N05hdFdyWXVuV3JScy8yWThlT2FUVnUrdnI2bHNwME5ZWWNQSGdRRmhZV2VoZGVEUXdNaEVRaTBTcmNidDY4V1ZpTXZtYk5tdmo2NjYvaDcrK1BnSUFBamRmNm5Kd2NiTnEwQ2QyNmRSTzJQM3IwQ0V1WExzV0dEUnYwTG5JN1lzUUlyWUpLUWZsN2ZSZFVzQ0RwNWVXbE1ROTVWbFlXTm16WUFDQ3ZzSHI2OUdtMGE5ZE9xM0FiR3h1TFRaczJDYSt4S3BVS2FXbHB3a2kra3BobUxUWTJWcU8zYy80cDZ1TGk0b1JSWmhFUkVUQTNOOGVtVFp1RS9mYjI5aGd6WnN4cjUxRGFJaUlpSUpmTDRlZm5oL1Buend2YjFTUFdkQlgrZFJrMGFCREdqaDJMeVpNbkMrcytiZGl3QVk4ZlA4YVBQLzZJWjgrZTRjc3Z2OFRvMGFQUnVuVnJiTml3QVNLUkNPZlBueGV1SzVQSllHNXVEcWxVV21neElUNCtYcVA0bzU3MkxpSWlRaVBPd2NGQldGeDg3OTY5eU03T0Z2NHVpeFl0Z2xLcHhFOC8vYVExaXVTSEgzNUFkbmEyemhHQjFhdFgxN2lkbVptSm4zNzZDWDUrZnZEeThzS1NKVXVFNlJxYk5tMktaY3VXWWRHaVJaZzZkU3BtelpxbHRaYUZtbnBVbEZLcFJHWm1wdFphVmtsSlNRZ0pDVUdUSmswMFBudGxaV1ZwRk9MeVMwbEp3VC8vL0dQd09XbU1hdFdxWWZyMDZhaFJvNGF3d0xsWUxCYnVON0ZZTEx5ZnF6K241dCttamp0NThpVFdyMThQZDNkM2ZQdnR0OGpPenNhcFU2ZlFyMSsvMXhySm8xUXFkWTVpVWE4ZlZYQ2Z2bWszcTFTcGduZmVlVWRqMjZ0WHIvRGpqei9DdzhORDJCY1JFWUdGQ3hjaUxTME5LMWV1TkxpWTk1dUt4UVFpSXFvd3JrWHVSMng2bU1FWTcxcDk0RmF0bFlreUlxSml5YzNOS3dyazVtciszOUEyaGFKTUd2ZExpa3dtMHhxKzNiOS9mNk8vcUJzckpTVkZtRkpBZlYwZzc0dTIrc3RUd1VWTi8vT2YveGpzRGFkdTBNblB6czRPQ3hjdTFOZzJac3dZdUxtNVljdVdMYmh4NHdadTNicUZQbjM2WU15WU1Sb2pBL1QxM0hSM2Q5YzZKL0J2QTQ2dWFRVzZkdTBLT3pzN1pHZG5ZOGlRSWVqU3BZdk9jK1NYbVprSnBWSnBjTkZwWFJRS0JUWnYzZ3dncjVlZG9mdE1YVXg0blFWQWkvckYydFhWRlIwNmRFQjBkTFJXSTFiMzd0MHhZOFlNalZFSmdIYXYwNVNVRkFDQXM3T3owRWhwYm00T2EydHJnMU5IcUQxLy90em94N1N4STBhQXZJVTNDeFllOUUzVllHVmxCVnRiVzRTSGgyUGF0R2tZTzNZc0JnMGFWQzZtQmFzc09uYnNpR1BIamdsVEFrMllNRUdyaURaaXhJZ2lUM05VR3ZJWEVvQzhhVEUrK2VRVDRmYW5uMzZLUVlNR0NZMTFTcVVTSDM3NG9iQS9JQ0JBZUozTnljbkJzMmZQY1AzNmRRQVFSc0NvcDBiVHBlQWFLR1ptWnNJNktObloyWmc4ZVRLY25aMHhac3dZalZGcmE5ZXVoWjJkbmRaODh1ckdXQ0J2L1psMzNua0hrWkdSQ0FrSjBXZ2syNzE3TjJReUdZWU1HUUs1WEE1emMzUGs1T1FnTGk2dTBHSkIrL2J0ZFRiMm5qeDVFamR2M3NUY3VYTzFpbjJKaVluNDRZY2Z0STZwWGJ1MlJqRWhKU1ZGS0NZY09uUUltWm1abURCaGd0YVVjdW8xVlBSTk53UGtGVmpUMDlQMTduZDJkaGJXZU5IRjBEUkh5Y25KT0hIaUJDWk5tZ1EzTnplTkJZMGZQWHFFdTNmdmxtb3hZZnYyN1hxbmY4dkp5VEY2ZElLenM3Tlc3L3ZzN0d6czNMa1R6WnMzTjNvTytDWk5tZ2hUNHFuSjVYSW9GQW9rSkNSZzBhSkZjSE56dzRBQkE1Q2JtNHVMRnk5aThPREJ3aHBQc2JHeCtPU1RUN0JzMlRLalJvNmRPWE1HTzNiczBOcWV2NGdKNUJVNVB2dnNNNFNGaGVIQWdRTVlPM1lzcWxXcmhoczNidUQyN2RzWVAzNDhtalJwb25VZWEydHJpRVFpalFXcGRRa01ETVRLbFN2eDh1Vkw5T25UQjU5Ly9yblcrMzZMRmkyd2NlTkdMRnEwQ1BQbnowZlhybDB4WmNvVWphS0VWQ29Wamp0MjdCaTJiOStPSVVPR1lQRGd3Y0tJa1FjUEhtRHAwcVZZdVhLbHhzTFFJcEVJVXFsVTUzUEIzOThmU3FXeVJOWkV5ZC96WHYzWTl2UHp3NnBWcXpCbHloUmhmU0wxQXN3OWV2VFErTnlyVkNyaDYrdUxoZzBiWXZueTViQ3hzY0dHRFJ0dzlPaFJlSGw1dmRiNlJoa1pHVnBUTzZxZFBuMWE2ek9zTHJHeHNVSXhNai8xMmlpSmlZbUlpb3BDU0VnSTFxNWRDd3NMQy9qNCtNRGUzbDVqRFNjSEI0Y2lmNzZzaUZoTUlDS2lDaUVwNnprdWhHcC9hTXpQMXNJQnZSdHplaU9pTXFOUUFISTVrSk9UOTYvNi8rcmJPVGw1aFlGS1RxRlFDUFB4RnZUUFAvOElDMENxcVh0Ni8venp6eG9Oek0rZVBkTTZYdDJJQjBCb1lNL096c1pYWDMyRmQ5OTlWeU4yd0lBQlNFNU9Gb2JDNjVPV2xvWWFOV29JdmZzTTZkYXRHenAyN0lqZHUzZmp3SUVEOFBQenc5Q2hRMUcxYWxXaEIzeFJwbUFBL2kwbXBLYW00dkxseXhyN3ZMMjk0ZTN0clhNdWJiWEhqeC9qK2ZQbkNBNE9SbkJ3TUo0OWU0YjU4K2NYK2N1MVVxa1U1Zzd1M2JzMzR1UGo5VTVEOURyRkJQVVVJa1V0Sm9oRUlzeWZQeDkvLy8wM3pwMDdoK3ZYcjZOOSsvYW9XN2N1R2pWcWhGT25UaUVoSVFIanhvMURibTR1Y25OeklaVktjZkRnUVdHdEJQWDllTzdjT1FRSEJ3UEl1OThOTGJLcFMvWHExWFZPandIay9UM1VSUXRqZGU3Y1dldStmdm55SmZ6OS9mVWVvMVFxSVpQSk5Ib1RseHFSQ1BpL2FVRk16dG9heUxkSWJFVVJIQnlzdFo2RldsSlNrc2JDdHlVcE9UbFpZL0hPOGVQSGF6Um1XMXBhYWhXNXBGS3BzSzFnVVdyanhvMTQ4ZUlGbEVvbGNuSnljT25TSldIRXhiWnQyNHFjMzhjZmY2eXhxUHVYWDM2Sm4zLytHVjk5OVJVNmQrNk1TWk1tb1ZhdFdsQXFsVG9MczJQSGpzWFlzV00xdHVYbTVtcTlGbzBZTVFKdDI3YkYxMTkvalZHalJ1bWN2aXdsSlFWUG56NUYvZnIxTmFaTmMzWjIxdG5Jcko2MnFtUEhqbG9qQS9UMUJOWW5KU1VGaHc4ZlJ2ZnUzWFd1VGFNdWVCaDZQOW04ZVROdTNMaWhkMzloMDdiZHZYdFhXSWdlZ003cG5mcjI3UXNyS3l1TUdERUNuMzMyR2Q1NjZ5MVlXRmpvN0NWZGtoNDllZ1FyS3l1ZEMrSmV1blJKZUUwdmpKT1RrOVk1MU8remd3WU5LdExVTGZybW9WY1hEV05pWWpCejVreDg5TkZIU0U1TzF2aE1vWDVQMERjaVJoYzdPenY4OHNzdkFQTFd5Smt6Wnc2V0xsMHFyUE13ZmZwMElmYllzV1BJemMzRnVYUG40T2ZuaDdpNE9MaTd1d3NMTXhkVlhGd2N0bTNiSm95cWFObXlKUm8yYkdpdzBicG56NTVJVEV6RXBVdVhjTzNhTmZUcTFRc2ZmdmdoWEZ4Y05FWkRkZS9lSGRIUjBkaXpadytPSGoySzBhTkhvMi9mdnNKanZ1RHozdEJpMnhjdlhrU0RCZzFRdTNadGpjZXlNU1pQbmd4M2QzZU56NXIvNy8vOXYyS1AraEdMeGZEeDhVR2pSbzFnWldXRjRPQmdIRDE2RlAzNzkwZXRXcldLOUxuQXdzSkNJdzg3T3p2czJyVkxLMjdFaUJIbzM3Ky9WbWVldi8vK0c2dFdyZExZdG5UcFVqeCsvRmp2TlgvOTlWZjgrdXV2d20yWlRJWjU4K1pweFpYVmRKQ214bUlDRVJGVkFDb2NDRndLaGNwd2c4QVF6MjlnTGltOTZTMklLcjNzN0g5LzhoY0kxUDh2cERkalpTYVZTb1c1YW0vZHVvVzVjK2ZxakFzUEQ5ZTU0QitBSXM5MWUrZk9IWjBGQ3lEdlM1QjZzVVdGUXFIVk96WS9Nek16b2JFaE96dGJheTdzaXhjdjRzaVJJMExqbEZRcXhZUUpFL0R1dSs4aUtpb0t0V3JWQWdDaHgySlJ2NGlxZjRmUTBGQ3Rob290VzdabzlBQkxTMHZEMmJObkVSUVVKQ3dnblAvTG5sZ3Noa3FsS3RaVVNPYm01aGc4ZURDR0RoMktMVnUyNFBEaHcxaTllclhXWFA3QTZ4VVQ5RFVZR01QUzBoTGR1bldEV0N6Rzlldlg4YzQ3N3doRkpQVjZFOXUyYlJNYU9iZHQyNGF3c0REaHZsTGYxOUhSMFVoTVRBUUFqUVdhamRXeVpVdk1tVE5INTc0NWMrYmc5dTNiUnAyblNaTW1HRGx5SkhyMzdxMDFEMzFNVEF6YzNkMjFwc1VxRXlvVllLQUhkR1duVXFsdzdkbzFSRVpHNHFPUFBnS1FWempWMThDY2tKQmc4SHdyVnF6UU9VVldVRkNRMXJvbkJhYzlrVXFsUXVQbXhvMGJ0Vjc3RGh3NElFd1RCT1M5VnY3NjY2ODZHNnFBZjlma09IbnlKTmF1WGF1MXNQU0tGU3RnYjIrdmR4MkY0T0JnblEyb2FXbHBFSWxFYU5ldUhieTl2WEhvMENINCt2b0tQZTJMMHZzOEp5Y0hzYkd4bURGamhyRHQ4ODgvMXhodHBKNUNCUUJXclZxbE1SLzZUei85cEhNTmx0SlV0V3BWckZ5NUV0YlcxdkQxOWNWSEgzMms4VGZYTjVWY1FhMWJ0eGFtM2NsUFh5OW1OVE16TTNoNmVtb2NtNXFhaWdVTEZ1aDg3R1ZsWlpsMDlGTllXQmlhTjIrdXM1alFwRW1USWhkdjhydHc0UUxFWWpFYU4yNWNhQU92dGJXMThEN1hwazBialRWcTVISTVWcTllamZUMGRNeWJOdzlXVmxhd3RMVEUvLzczUHdEQTA2ZFBoVmgxZzNWUkM5ZnF4NlY2MGVjcVZhb0kyL0wvblhyMDZBRTdPenZZMmRuQjM5OGZHUmtaK1BMTEx5R1JTSEQyN0ZtdDlaaHljbktnVXFtMEd1REhqaDJMZDk1NUIrUEhqMGRXVmhaNjlPZ0JOemMzK1ByNkN1dE1HT0xpNG9JbFM1Wmc4K2JOT0g3OE9KeWRuWVhSTGtEZTZMNWF0V3BoNnRTcDZOdTNMOWF2WDQ5YnQyNmhYNzkrd250eFVUcGtaR1ptQ3AxWGRFM3pkKzNhTlR4OStoU2pSNC9XMnVmaDRZRmp4NDdoeElrVHdyYVdMVnRxZklaVGYxNHh0dk9EZWpvZ21VeUc1Y3VYbzBxVktoZ3paZ3hPbmp3cGpFZ3lScytlUFRGNzlteU5iYnBHQTRoRUlsaFlXR2p0MDdXbXk3eDU4L1IrWnZiMzk4ZHZ2LzBHa1VpRXlaTW5DMnZzNkdMcTE4cXl3bUlDRVJHVmU5ZWpEdUY1cXVFUGFPMWNCM0I2STZMWG9WTDlXeGpJWHpESVh6aWdVaU9SU0dCblo0ZWVQWHRxVFJQejFWZGY0Y21USnpoMjdKakdsMk4vZjMvODlOTlBlcjlZNWwrY015MHREWC85OVpmUXNEeDA2RkJoYW82aWFOU29rZGJJaWJObnp5SXdNQkJ6NXN4QjQ4YU44ZW1ubjZKdDI3WndkM2ZYNkZHcVhyeXk0TFFpaFZGL2dXN1NwSWt3dGNiUm8wY1JHaHFLK1BoNEhEOStYR2lVdUgvL3ZzWTBUMERldENXZW5wN3c4UERBb1VPSGNPalFJWjNGQkgxRkZWMDkyNjJ0clNHWHk3Rnc0VUpzM0xoUnF3RkVQUW9qZnpGaDZkS2xSalUycVJ1QkhqOStySE5CYUYzYXQyK1A5OTkvdjlBWWRlL3FodzhmSWlBZ0FCS0pST01MK2ZYcjF6Ri8vbnlNSGoxYWFFUTVlZkpraWN3L1hsUXltUXgxNnRRUmVxZ1gvTnM0T0RnSURXbHlIYTlQNnZ2YUZBdWlrbTdxb3NDdnYvNEtNek16b2RGc3dZSUZxRjY5dXQ3UlRpRWhJVG9iZTV5ZG5lSGg0U0VVdWdyS3pzNFdHaFhWQ2o1dXBGS3AwR3MwL3h6M2FtKy8vYmJHYzJueDRzWG8xcTJiMEVOYnFWVHFMSlQ1K2ZrSnYvUHQyN2ZSdG0xYkxGMjZWTzhpMHdYTm1qVkxXRTlDbmR1MWE5ZUVxVTZHRGgyS2Z2MzZDYy9Gek14TW8xOUw1WEk1cksydDBhQkJBNlNrcE9EOCtmT0lpb3JDMWF0WElaUEpzR1hMRm8yR1BDc3JLMkg2dTAyYk5wWHFPalNHTkcvZUhGZXZYc1dPSFR1UW1wcUtLVk9tQ1B0MHZjYnFZbU5qZ3dZTkdtaHRON1JlUzBaR2hzNGU2elZyMWhRV3dDMDRiWlZLcFRKNkRaalhGUjhmajVTVUZMM1R3clJvMGFMWWM3aG5abWJpNXMyYlVDcVZScTB4NCtQakkzeXVLUGcrOGNzdnZ5QTZPaHB6NXN5QmxaVnM4L2tMQUFBZ0FFbEVRVlFWek0zTkVSY1hoOERBUUxpN3V3dWozNEM4b3BxcnEydWgwOE1VZDE1OVQwOVBlSHA2NHRtelo5aStmVHNHRGh3b2RBUm8wcVNKMGRQemVYbDV3ZDdlSHRPbVRVUGR1bldGYVpBSzlud3Z6TnExYTNIMzdsMjBhdlh2ZDllWW1CaU1HemNPbnA2ZUdEMTZOTHk4dlBEOTk5OExEZHpxRGhsRitRdzFhOVlzVEpvMENYdjM3dFc1YnNLclY2OFFHUm1wc3lnRkFGOTg4UVUrKyt3eitQdjdDMU4raFlhR0NxL0JZV0Y1MHc4SEJRVWhMaTRPd0wvVGEwWkhSK1BXclZ2Q3VkcTBhU04wNlBqKysrOFJFeE9ETVdQR3dOYldGbTNidG9XUGo0L09IQTRkT29Tb3FDaU42ZS9VblZUeTAxWDRVcWxVa01sa1d2dDBmZGJUOVg0VUdSbUpEUnMyNE42OWU3QzB0TVFubjN3Q1cxdGJyU0sxV29jT0hmUXVQdittWVRHQmlJakt0UlJaTE02RmJqVVlVOVhTQ2U4MW1tSXdob2orajB5bSthTXVITEJZVUtacTE2NnRkLzVqOVpkbmMzTnpqWWJSN3QyN28zdjM3anFQU1U5UHgrWExsMkZsWllXc3JDeHMzYm9WY3JrYzJkblo2TnUzTDNyMDZLR3p4L25GaXhjaGw4dlJyVnMzblkwMExpNHVXdHVXTFZ1R1M1Y3VZZGV1WFFnT0RzYWNPWFBRdW5WcitQajRhTXdKck83bFduRHh3c0tvODZ4YnQ2NVFUTGg2OVNwQ1EwTUI1QlVXMUxuV3JWc1h3NGNQUjlPbVRiRjE2MVpjdTNZTm4zenlpZENJcnY0Q3FhdHg3TWFORzNvWE1Tem80NDgveG9NSEQzRHYzajBzV3JRSTY5YXQwN2kvZEkxTXVITGxTcUZ6a2VjWEh4OXZjQnFmL05ROTRlYlBuNC9jM0Z3a0pTVUJBSDcvL1hlY08zY09RTjYwVnVyR29TMWJ0aUFnSUVDWWk5bVF3aGJDTEMxRktYaDk4TUVIV2cxWjZyOTFVWXRYeFZiSTNOb2xLaXNMMERITldYa1JFeE9EUFh2MjRNS0ZDd0R5WHF1bVRwMkt2WHYzRm5tcWpjV0xGd3Z6Z3h0YXdMeG56NTd3OXZiV21uWWlJQ0FBUVVGQlJqV0lMMSsrSE9ibTVoclBDNGxFQWxkWFY0MDV5dmZ1M2FzeEZkTExseS94OU9sVDJOcmE0dEtsU3poOStqUldyVnFGdm4zN2FpMjJ1bjc5ZWpScDBnUzllL2ZXMkY2d3dYdjA2Tkg0Lyt6ZGQxaVQ1L29IOEc4U1JnQlpJaWlDcUNBNHF0VTZxOVpSOVRqcVh2VTRxcDVUdGRiV09xcXQxYXJWV21yVi9teXAyanBxTFdqckhqaXE0cWg3NFVJUkIyNVJCSkc5a3BEOC9uaFAzaEl6U0JBQ3d2ZHpYVnpDK3o1dmNnY2tJYy85UFBldFZxc1JGaGFHYmR1MlljaVFJZUlFdDBLaFFFWkdodGtsWVJRS0JhcFhyNDV4NDhZaEppWUdodzRkRXN2R3FkVnF0R3ZYRGoxNjlFQkdSZ1ptelpxRjhlUEhvMkxGaXJoMDZSS0FvbWxtYkV4QjljeGJ0MjZOM3IxN1krdldyUWdJQ0JBYjN4ZEZYeHBqNXMyYlYrRHVxZURnWUoydnM3T3pyWlowMWI3MlpXWm02cFgreTY5NTgrWVdKNEoyNzk0TmhVS0JoZzBiNHNhTkc1ZzNiNTdCaE96ZXZYdXhiOTgrK1BqNGlNZlMwOVAxK2k4QXdOeTVjd0VJazdVREJ3NUVZR0FnUm93WWdaa3paeUlwS1FrZUhoNDRkZXBVZ2IwU2NuSnlYbXFpVnExV1krSENoZkR5OHRKSkhsU3ZYaDNWcTFlMzZMWmVMQnRaR1BtZlV3RGg3NnRQUC8wVWE5YXN3ZVRKay9IR0cyOWd3b1FKNHZkWU80RnZTU21vR2pWcW9FdVhMdGkyYlJzR0R4NE11VnlPTTJmT3dNdkxTNjk4bUZLcHhJVUxGOUNpUlF2eG1Fd21nMHdtMDlrQjlPZWZmK0xJa1NNNjF5NWV2Rmp2dnZmdDI0ZDkrL2FKWCsvZXZSdDJkblpZdlhxMStOcWcvWjN4OWZXRnI2K3Z3Y2R3N05neFBINzgyT1QzUEQwOTNXakpxazJiTm1IVHBrMUdyelVrS1NrSjY5ZXZSM2g0dVBoM1cxNWVIbjcvL1hlVDE0V0doaktaUUVSRVZCcHN1Zm9OVkdyVGs1ejlHM3dKRzZsbE5iaUp5alNGUWpkWm9QMjhFT1ZLcVBpcFZDcURLNnUxdEc5a2NuSnlqSzU4bEVxbE9tOWc5dS9mRDRWQ2dZNGRPK0xnd1lQbzM3OC9kdXpZZ1pDUUVMaTd1eHR0Y0hydTNEbWtwS1RnNDQ4L05yczVya1FpUWZ2MjdkRzJiVnVFaDRmajk5OS9SM0p5c3Q0YjNpZFBuZ0NBMFhJZnhtaDNOT1IvTTZ0Tk1QajcrMlBObWpXd3RiWEYwS0ZENGVmbko1WnZNc1RVQkxPenM3UEIydHh4Y1hGNlpWZWtVaW1tVDUrT01XUEc0T2JObTFpeVpJbE9mV1pEcTJaZmJKUnFTRjVlSHFaTm15YXVSSncwYVpMQm1GNmtiU0o2Ly81OUtCUUs4ZnVUbUppSXRMUTBBTUtxUGUyRVYzSnlNcVJTS2RMUzBneXVTQXdKQ2RGcGxscTllbld4TnJXMWRPL2VYZS8zNHVIRGg3aDQ4YUplRDRYNjlldUxFMnhhMmxXU1ZtdUU2T3hzbmZ0NUJWeStmQmtuVHB6QXlKRWo4ZXV2djZKbXpacVF5K1hvMEtHRHdXYW5HelpzUUdabXBsNnRmd0JpR1N0dHVhSEdqUnZyVGRDYjBxaFJJNXc5ZXhZblRwd3dtbnpWeG14b1phdEtwY0xkdTNjTlR0cldxbFVMVmF0V1JYaDRPSm8xYTRhWW1CaTg4ODQ3dUhqeEltYlBubzJsUzVmcVRaQXVXN1lNM3Q3ZUJVNUdWcTVjR2RPbVRjUEFnUU94YXRVcW5mSWJqeDgvRnNlWUl6MDlYWnkwMC81T05XN2NHRDE3OWtTL2Z2MVF0MjVkTkdqUVFHOVhsL2I1OHNWSjh0MjdkMlAvL3YxNjk2Tzk3ZndOcXJVTTlSc0FoSlhlK1h0V1pHZG42NVU3K2VDREQzRGx5aFdFaElTZ2R1M2FxRjY5ZXFGNzhKaGo4dVRKT2l1WDkrM2Joek5uem1EV3JGbmlNZTNyRWlBOHorYmw1Vm10dkltMkhOV09IVHQwU25LOWFPUEdqUllsRXhRS0JUWnQyb1FhTldwZzJyUnBHRFpzR0pLU2t2Uitiekl6TTNIMjdGazBiTmhRcDFTV3E2c3J2dm5tR3l4Y3VCQWVIaDZZT1hNbUtsYXNpSzFidDJMdDJyVVlNMllNMnJadGkzZmVlUWQ1ZVhtd3NiSEJuajE3MExoeFl6eDU4Z1JUcGt3eEdWOTZlanBjWEZ6TWZqd3ZDZzBOeGZYcjEvSEREejlBSXBIZzl1M2JTRWhJUU11V0xYVjJTWmhTcTFZdG5iL0RkdS9lalY5KytjV2lPSnljbkxCKy9YcTk0MUtwRlAvNjE3L1F2bjE3N05peEEzdjI3TkY1dkhGeGNUcjlXOHpWb1VNSC9QWFhYNGlPamtiRGhnMnhhTkVpTkdqUVFPZi9zL2F4TEYyNkZDdFdyREQ1ZDhma3laTXhmdng0QUVJU0lTb3FDci85OXB0NFBpc3JDOE9IRDhmUW9VUFJ0MjlmOGJpZG5SMVdyVnFGRFJzMm9INzkrbUo1eFpjbGxVcmg3T3lzbDBqT3pNeEVmSHk4d1oxSlY2OWV4YnAxNi9SMnVqeDQ4QUNiTm0zQ2dRTUhvRmFyMGFOSEQ3RVUxcnAxNjh4YWdGRmVNSmxBUkVTbFZtVGNUanhNalRZNXBrVzF2cWptK3BxVklpSXFaZFJxSUN0TCtNak9Gajd5dmNHbEYwZ2toaitNblFPczh2M2N0V3VYV2JWaVRUVjB5ei9acTFRcXNYSGpSbFN0V2hWMTZ0VEJ3WU1IVWIxNmRYenh4UmVZTldzV0ZpeFlVQ3h2aXFSU0tmcjA2WU1PSFRvZ0pTVkZaelZqZW5xNldMN0huTW54L0xRVGZQa25oYlVUU1hLNUhCNGVIaVliTU9kbktwblFvRUVEZzJXRmZ2cnBKNFNIaCtzZGQzTnp3OFNKRXpGNzltenMyYk1IalJvMXd0dHZ2NjBUWC81a1F2NUpGMk9PSHorTzNOeGNTQ1FTYURRYW5EaHh3cUtkQWRxNjd0cEdtQjk5OUJFNmRlcUUzTnhjakJrekJnOGVQTUNZTVdPUW1KZ0lMeTh2ZUhoNDZKUU91WC8vUHZiczJZTzJiZHZpdGRmK2VXMTltUW1jd2hvN2RpelMwOU1SR1JtSkdqVnFvR2JObXRpM2J4OHVYcnlJM3IxNzY2M3FmREdab08wOVl1bUtVM3A1alJzM3hwbzFhK0RxNnFyVGhMaEdqUnFvVWFNR3hvOGZqN2ZmZmx2Y1pYRGd3QUZJcFZLRFRYMjFjbk56c1czYk50aloyVm1VVEFDRWZqUHQyN2MzbVV6WXRHa1RybDI3cG5Nc0p5Y0hTcVVTRVJFUk9IbnlwRjR5Vjl2SWVmdjI3ZmpxcTY4UUV4TURtVXlHTDcvOEVpdFhyaXpVNzQyMm5udCs3ZHUzQndCeGxhKzJTV2hpWXFMT3l0Lzhnb0tDeE9mYTFOUlVjVmVaSlpQd1Q1NDhnYjI5dlY1Q3JrNmRPZ1ovVmlkT25FQjBkRFFHRHg2c3QyTWdMUzNONEFTcWo0K1BUakloTlRWVjcvWFExdFlXbjMzMkdjYU5HNGZRMEZETW5EblRvdnJ4bHZZeThQVDBSSGg0T1A3NDR3K3NYNzhlYm01dXNMT3pnNStmbnpnbS8rU3pkZ2ZIaTAzaWkwdWZQbjFNbHJWYnQyNGR3c1BENFd4aGd2T3Z2LzVDY25JeVJvOGVqVXFWS3FGbno1NVlzV0lGbWpWcnBuTmJTNWN1UlZwYUdqNzY2Q09kNjgrZlA0K1pNMmVpZmZ2Mm1EeDVNdXp0N1JFV0ZvYU5HemZpNjYrL1J0T21UUUVJUDA5YlcxdDA2dFFKZS9ic1FYUjBOUHo4L05DZ1FRT2pzYVdscFVHbFVsazhrYTUxOCtaTnJGdTNEdmIyOXZqbW0yL0VaSE5RVUJCYXRteXA5MWlNMmJadG05N2ZJams1T1JneFlvUlp1K0NPSFR1bTF4ZnJ5Wk1uaUlxSzBqbm03T3lNUVlNRzRlVEprK0t4cTFldndzWEZ4ZWp2dkRZWjhTSnRTYURrNUdTY09uVUtLU2twQm5lSWRlM2FGV0ZoWVZpM2JwM0J4c0phMnNlcFVxa1FIUjJOZXZYcTZmeGN0SC83dlpqNHlNek14UGJ0MjlHcFV5Y01HVExFWVBLNE1FYU9IQ25lbG5ieGpWUXFSWEJ3TUNJakkvSEREei9vL080Q3dtdlV1KysrS3liYjB0UFRzWERoUXB3NmRRb0E4TlpiYitHLy8vMnYyTk9pZHUzYU9ILyt2TkVZM25yckxhdVZPU3N0bUV3Z0lxSlNLVDMzR2ZiZk5MM1N3OTNCRzUxcTZXK25KU3FURklwL2tnYmFCRUpaM0drZ2t3RTJOdi84bS85enFWVDRrRWorK2R6UTEvbVB2V3k5ZEJOdkhvcEtqUm8xOUVwZWFCMDllbFNza3dzQWI3Lzl0c0V0MVBrbk1YYnQyb1drcENTTUhUdFdaMHpMbGkzeDRZY2ZJaWdvQ0k2T2ppWW5XTlJxdGNIejJqZUpHemR1eE45Ly8yMzZnZVdqWFZVcmtVZ3diZHEwQXNjUEh6NWNuRERVSmhQeVQ4d1ZabFdxU3FYQ25UdDNZRzl2YjFHWkFGTmF0V3FGdDk5K0c0Y1BIOGJseTVmRlpJSjJvc3VTN2U1cXRWcmNRajlzMkRCRVJFVGc3Tm16Mkw5L3YxamFvN0RzN2UzaDVlV0ZpSWdJdlBmZWU3aHg0d1lhTm13SUp5Y25uYkl4cDArZkZoTWpscGFqeWM5VVUyOUxKdmJ1M0xtRDRPQmdqQjQ5MnVJa2xIWVNwcnlVSENoTnFsU3BBc0R3enpvdExRM1hyMTlIang0OWRJNW5abWJxOVJlb1hMbXlUaG1WNHFKU3FkQ21UUnZNbXpkUFBIYjE2bFVFQndjakpTVUZycTZ1Q0FvS3dzeVpNL1VhL3M2YU5RdmUzdDVvMXF5WmVNekR3d1BUcGszRHVYUG54Qkl2V2prNU9kaS9mNy9PODZldnI2L1l2MkhGaWhYaUxxNkNiTisrM2VpNTk5OS9YL3lkU1VoSUVKTnYydWRpVXl2V1Y2OWVqZnYzNytQMjdkdG8wYUtGenVyZFhyMTZvWDc5K21JUGlmemk0K01SSFIyTnZuMzc2dTFtU0UxTlJWWldWcUVicGdjRUJDQTRPRmpzQmFCOUhBVzlCaHcvZnR6bzY2c3BhV2xwT3E4VHNiR3g0bk9pdDdjM2Z2amhCM3ozM1hld3NiSEJsaTFiQUFEanhvM0Q1NTkvamhZdFdoaE5ZaW9VQ21SblorczBMcmFVazVPVHljVUFFb2tFVGs1T0JUYW56aThwS1FscjFxeEJRRUFBT25ic0NFQW90WFg2OUduTW5qMGIzMzc3TGV6dDdmSEhIMzhnSWlJQ0gzNzRvZDV6OGh0dnZJRXZ2L3dTYmRxMEVXOXovZnIxYU5DZ0FZNGRPNGExYTlmQzF0WldiTUE4ZVBCZzdOdTNEOCtlUGNQY3VYTk45a1BRcm1LdlZhdVcyWThwUHpjM04vajUrY0hQejAvc3hWT3RXaldkMGpvREJneEE3OTY5RFY0ZkVSRmh0QWs3SUpRRE5HZG5TbHhjbkY0eUlUbzZHb3NXTFRMemtjRG9XRnRiVzRQSmhKU1VGUEg4N3QyNzRldnJhN0NrbEZ3dVI5KytmUkVhR29vSER4N29UY0MvS0NJaUFpa3BLU2FUdFBrNU9UbGh4b3daYU5HaWhkblBjUVdKaTR2RCtQSGpNV1hLRkxScTFRb0RCZ3hBcDA2ZE1HN2NPSXdaTTBaTWNDMVpza1FuSWZiVFR6L2grdlhyK1A3Nzd5R1h5K0hzN0F3Ykd4dDA3dHdaZ3dZTkVoOTdabVltbEVvbHJsMjdwcGRzQm9UZlp6czdPN1J0MjdaSUhzK3JoTWtFSWlJcWxiWkZmd3VsMm5TdDVJRU5ackc4RVpWTitYY2JhRCszb05aNnFXSnJLM3pZMmYzeitZdEpndnovbGtNNU9Ubm8zTG16M3FxODBOQlFxRlFxdUxtNUlTVWxCZFdxVlVONmVqcW1UcDFxZEJJaU9Ua1p2Ly8rTzV5Y25OQ2xTeGNjT0hCQTU3eDI0dmp3NGNONk5aL3pNMVNtQW9DNC9mM3AwNmRpMDJOTGFEUWFzNjdMWDI1RXU0SlFPMEVKL0ZQeXlaekptTjkvL3gyeHNiRklUazVHWW1JaVdyZHVYZWdtam9aOC9QSEhhTjI2dGM3a21yYld2eVVUMldGaFliaDM3eDZjblozUnAwOGYxS2hSQTE5Ly9UVisrdWtuMUtoUlEyejBXRmhkdTNiRi9Qbno4ZU9QUHlJbkp3ZXZ2ZllhN3R5NUkzNS9BZURHalJzQWhGWDlwMCtmMXJtK1NaTW1aazkrSFRseVJLK21jbUdrcDZjRDBLOFIvV0tqeHVEZ1lQVHYzeC9kdW5XRGg0Y0hqaDgvTHU2RUdUZHVuTmpINDQ4Ly9paVJadEwwRCswSzNCZjdyOXkvZngrelo4L1dPZGEzYjk4aVc3MXF6TE5uei9EcHA1L2k0Y09INk55NU15UVNDVTZjT0lGRml4Wmg5dXpabUR0M0x2cjA2WU1yVjY1Zyt2VHBtREZqaHJqYVZxMVdJem82R2hNblRqVDRuQklRRUlDcFU2ZnFIRnUwYUJIcTFLbWprMHpKdjZMNTExOS9OVm9TU0h0KzY5YXQ2TkdqaDg2dW9oZHBKNUxUMHRMdzdOa3pjWEpiT3dsdjZybnA5ZGRmRjNlQTlPblRCei8vL0RQNjlPa0RiMjl2czFkd3Y4alYxVlVzalZKWVRabzBFVDgzOXprMklDQUEzYnQzTjNqTzFFcjRSNDhlSVRrNUdSa1pHUUNFMWQzYXh5Nlh5K0hvNklqNjlldGowYUpGZVBqd0liNy8vbnRzMmJJRm4zNzZLUVlQSG15MGVYRllXQmpXcjErUHBVdVh2dlJ6dWpGWldWbGk2VHR6TFY2OEdCa1pHZmo2NjYvRkZkWVZLbFRBN05tejhlbW5uMkxLbENtb1g3OCtObS9lak42OWV4dnRYWExzMkRHc1g3OGVqeDQ5RWhkQ1BIbnlCQjRlSG1qVnFoWHExS2tqanMzSnlZR2RuUjF5YzNNTkp2aTl2YjNScWxVckFNREZpeGZoN094c3RPbTBsbEtwaEVhalFWWldGdExTMHNUL0gxNWVYanE3cEF5cFVLR0N6dDhaK1ZtNnk4TVNIVHAwTURrWkhSOGZqOG1USnlNckt3dS8vdnFyMGI1VEx6NEhoWWFHSWpNekUrZlBuNGU5dlQxc2JXMXgvdng1ZlB6eHgwYnZxMCtmUHRpNGNTUCsvUE5Qb3cyUkFXRVNmL255NWZEeDhiRm9JajEvay9taWNPREFBYVNucHh0Y2JGQ3BVaVY4OGNVWG1ENTlPalp1M0lqMzMzOGYxNjVkUTN4OFBOcTFhNGM5ZS9iZ20yKyt3Wnc1Y3lDVlN2WEtQZ0ZDQW1UbnpwMUc3My9PbkRsNDlPaFJrVDZtVndXVENVUkVWT3BjZXJ3WGQ1TXZtUnpUMG04Z3ZKMnQyT3lRcUxnb2xVQkd4ajhmK1ZhaGwycFNxVzZTd001TzkzTnQ0b0JNT25Ma0NMNzk5bHNNSFRwVVoyTGpqei8rUUZoWUdMNzQ0Z3RzMjdZTktTa3BtRGx6Smo3NTVCUE1tVE1ITTJiTU1EZ3B1bnYzYm1SbVptTEVpQkVtYThWWHJselo0TXJTa3lkUFFxbFVvblhyMWdaWE5XcHZjK3pZc1JnMWFwUlpqM0hWcWxVSUR3K0hrNU1UVnE5ZWJkWmtidjdWcHRyNjBQbFhFT2JrNUpoZEM5clYxUlV4TVRHUVNDU29YYnMyeG80ZGkram9hTlN0VzdkSXRxVzd1TGpvZlMvTlhUV3JkZWpRSWF4ZHV4YUFVQi9jeGNVRmJkdTJGWGM5VEo4K0hmUG56eS8wcXN3Yk4yNmdYYnQyQ0EwTkZSc3lOMjNhRk51MmJUUFkvSFRuenAxNmI2QTNiTmhnZGsxd0Z4Y1hzYlNDTWVhc210VW1PbDZjSkduU3BJbE9MSlVxVlJKWDY4YkZ4V0h4NHNXd3NiSEJoeDkraU45Kyt3MWZmUEVGUm93WWdTRkRoaFJwSW9rc3A2MjF2M256WnRTdlgxLzhIYXhYcjU1WmZVV0tTa1pHQnRScU5UWnMySUFxVmFwZzRjS0ZVQ2dVK1AzMzM3RjkrM2JNbURFRGpSbzFBaUNVekpnNWN5Ym16Sm1ERHo3NEFHUEhqa1g3OXUwaGxVcngyV2VmNlRRc3phOWl4WXA2RTIwLy9QQURLbGV1YkhRQ3psakNMaXNyQzh1V0xjTytmZnZnNU9TRVhidDI0Y2FOR3hnd1lBRGF0V3Ruc0VrdUFGeTVjZ1hBUHl1NkZRb0ZKQktKeWVlbXBrMmJpcnVoTWpJeXNIWHJWdFNwVTBjdkFWU1N0S1dnVEwyZWRPclVDVEtaVEZ3cGI0bnIxNjhqSlNVRjgrZlBSOTI2ZGVIbzZDanVQbEVxbFRoMDZCQkNRME9SbUppSUdUTm00UFhYWDhmcnI3K09yVnUzWXZueTVZaUtpc0tYWDM2cDk1d1pIUjBOVDAvUFlrc2tBRUlDeWRpRXN5SGJ0Mi9IbVRObjBMZHZYOVN2WDEvblhLMWF0VEJod2dSOCsrMjN1SDc5T3VyV3JXczBpU1dWU3VIbzZJZzMzM3dUL3Y3KzhQZjN4NWd4WTlDM2IxKzlNbzIzYnQzQ2pCa3pVTGx5WlZTb1VFRXN3WmgvVXJoRml4Wm8wYUlGTWpNemNlREFBYlJxMWFyQTUrOGpSNDZJQ1R5MVdpM3VaTWxQcVZRaU5qWVcxNjlmeC9YcjEwMU9ybHVEVkNvMSt2dDQ0Y0lGZlBmZGQ4akt5b0pHbzhHWU1XUFFwVXNYOU92WHI4RFhXQ2NuSjV3NGNRS1ZLMWZHcEVtVHNIbnpacmk3dTVzc2tWV2hRZ1YwNzk0ZFc3ZHV4ZkRodzhYZitmdjM3d01Rdm5lUEhqM0NwRW1Ub0ZBb01IMzZkSXQyd0JRbHRWcU4vZnYzbzJIRGhrYWZtNW8yYllyZzRHQnhKMFpVVkJSV3IxNk44UEJ3akJzM0RpRWhJVmk5ZXJYWmY4Kys2T0hEaDFiWlBWY2FNWmxBUkVTbFNxWWlHWHR2bXE0ZDd1N2dqWTYxM3JkU1JFUkZMQ3RMTjNsZ292RnVpWkpLaGFTQXZiM3dvZjFjKzI4NTNVVlFGTFExWGMrZVBZdnQyN2ZEd2NGQmZNT2JsNWVIa0pBUTdObXpCME9IRGtXSERoMndiZHMyQUlDZm54K21UNStPT1hQbTRPT1BQOGFjT1hOMEp0Z0I0TTAzMzhSZmYvMkZBUU1HbUl5aFhyMTZxRmV2bnQ3eGdRTUhJaVVsQlpNbVRUSlptMWhiODdpZ3g3bHk1VXF4MzBCbVppYSsrdW9yOU8vZkgyM2F0REY3SWo4Mk5oWTJOalk2WlNOeWNuTE1YdlhmdTNkdkRCNDhHQktKUkl4NTFLaFJjSEJ3S0hDbFltRnBWMlNhay9EWXVYTW5mdnJwSndCQXQyN2RkT3FIVDU0OEdZOGVQY0t0Vzdjd2FkSWtmUDc1NTNqcnJiZk1qa09qMGVEbm4zL0c1Y3VYOGNzdnYrQS8vL2tQdnZubUc3aTZ1aUl3TUJELytjOS9kQm93WDc1OEdTRWhJUmcrZkxoZWdzU1MwbEJObXpiRkYxOThZZlo0WTdSOUVINzc3VGVkRlkzdnZ2dXVYczhFUUtqWi92MzMzeU05UFIwZmYvd3hldlhxaFNaTm1tREdqQmxZczJZTmJ0MjZoYzgvLzV5N0U2emt4UlgyVVZGUk9IWHFGTjU2NnkxY3Zud1pzMmJOd3FlZmZsb2lzUjAvZmh5QXNBcC8xcXhaaUlxS3d0eTVjNUdXbG9hdnYvNWFaeFU4SUt5QW56dDNMbGF2WG8xdnZ2a0c2OWV2Ui8vKy9VMDJmQzhLNmVucCtPdXZ2N0JwMHlha3BLU2dYNzkrR0QxNk5NNmVQWXNOR3piZzIyKy94Y3FWSzlHN2QyLzA2TkZETDRsOCtQQmgxS2hSUTN5dFNFbEowU21SWTJkbkp6NWZOV3pZRUJFUkVUclgzN2x6QndBS1hCRmVXQytXZkRKWGRIUTBwRktweVJYNDJsNFQ1a2hQVHhjbmRHL2Z2bzI0dURqTW5Ea1R2Lzc2S3k1Y3VLRHorblBseWhVc1dMQUFiN3p4QnI3KyttdFVxMVpOUE5ldlh6L1VyRmtUdi96eWkxNnBONVZLaFJzM2JsalVCOGRTNmVucGlJbUpNYmhZd0pERGh3OWoyYkpsQ0FvS0VudUFhTVhFeENBOFBCeUhEaDFDeFlvVjRlL3ZqOGpJU0l3Y09SS0RCZzFDbHk1ZDlQNE9tRGh4b3M3WEdvMUdMd0d3Yjk4K0xGbXlCRjVlWHZqdXUrOGdsOHN4WmNvVVRKbzBDWk1tVGRLTGZldldyY2pJeU1DZ1FZUEVZMTVlWG5xSkQwQjQ3YWxSb3dieTh2SVFGQlFrL3AwVEdSbUpNMmZPNFByMTY0aU5qWVZLcFlKVUtrVmdZR0NoeTAwVnA2aW9LR3phdEFtblQ1OUc1Y3FWRVJJU0FuZDNkMnpkdWhXN2R1MUNlSGc0V3Jac2lmNzkreHRNbUFCQS8vNzlNWGp3WUFEQ1RvSno1ODVoekpneE9va0xwVktwOTdkWXYzNzlzR1BIRHB3L2Z4NDlldlRBeG8wYkVSb2FDanM3T3l4ZXZCaXpaczFDdTNidDBMNTllNE5KTVlsRUFpOHZyeUxyeTVXV2xtYnc3OFhqeDQ4aklTRUI0OGFORTQvSlpES3hES2FXdGxjSElQdzlXYU5HRGNqbGN2VHMyUk9YTGwzQzNyMTdNWERnUUl2N2NTUWtKT0RodzRlRlNsYVdCVXdtRUJGUnFiTG5SZ2h5ODB5dnpPNzMyaGVRU1VyZkgzNUVldkx5ZEJNSG1abUFpZklGVm1kdkQ4amwrb2tDT3p1aDdCQVZpOGVQSHdNUTN0eDVlSGdnT0RnWS92NytlUFRvRWI3OTlsdmN2SGtUL2ZyMXc4aVJJL1d1YmRteUpXYk5tb1d2di80YVk4YU13YUJCZ3pCNDhHRHh6V0d0V3JVd2I5NDhzMWZ0RjVjYk4yNGdKQ1FFTjIvZWhFUWlRZi8rL1JFVkZZV1ltQmpNbXpjUFhsNWU2TnUzTDdwMTYyYnlEZWVOR3plUWtwS0NCZzBhNkx6aHo4bkpLWERsWllVS0ZlRG01Z2FaVEtiejVqa2pJd081dWJuUWFEUTZwUXVNMWZsWHFWU1dQSFR4UGdEVHlZVDA5SFFzWGJwVTNDblFvVU1IdllrWXVWeU8rZlBuWTlxMGFiaDE2eGJtekptRGYvM3JYeGc5ZXJUSlNiUzB0RFFBd2lSOFltSWlBZ01EQWZ4VFBpbzFOUldob2FFWVBueTR6c3BaN2Y5TmJYMXBTMVd1WEJtTEZ5OHVzcDRVMGRIUmtNdmxlUDc4dVU0dDd2eFVLaFZPbno2TnJWdTM0c3FWSzVCS3BSZzNicHhZKzlySHh3ZExsaXpCekpremNlTEVDVXlZTUFIQndjRldhNVphSHQyOWV4ZG56cHdSUzAwNU96c2pJU0VCMzMzM0hkemQzVEZseWhROGV2UUk4K2JOdzdCaHc4U2ExY2VPSFlPTmpRMDBHZzN5OHZLZ1VDamc3Kyt2czFwNTgrYk4yTEZqaDhIN1BYYnNtTUZlSHk5T0xnRkF4NDRka1pTVWhIZmZmUmRQbno3RjRzV0w0ZWZuaDIrLy9kYm9pbDhiR3h1TUdUTUdyVnExd3ZMbHkzWDYyYnpvNE1HREJuZGFHT3FaQUFnSjJxMWJ0d0lRU3V4Y3VuUUpaODZjd2ZuejU2RlVLdkhhYTY5aDl1elo0Z1JxcTFhdDBLcFZLMXk5ZWhYcjE2L0hyNy8raW5YcjFxRkxseTdvMjdjdmZIeDg4T0RCQXh3L2ZoeDkrL2JGdG0zYllHTmpnL0R3Y0owZFRqVnExTUNXTFZzZ2tVajBFaEhaMmRuWXRXc1h2THk4aXEyUmVVQkFnRTR6NTV5Y0hMMUd6Yi84OGdzVUNnVmNYVjFoYjIrUDI3ZHY0K1RKazJqWXNLRkZmWE8wOHZMeXNHYk5HdGpaMmNIVzFoWUpDUW00Y3VXSytIOG5MQ3dNenM3T2VPdXR0L0RhYTY4aEpDUUVKMCtleElnUkkvRGFhNi9CdzhNRGZmcjBRZVhLbFhIeDRrVmN2SGhSL0QrclVxbWdVQ2pRdkhsejdOaXhBNE1HRFJKZnEyN2R1Z1dGUW1HeTBiZ2x2di8rZXlRa0pNRFIwVkZNa0Y2NGNBRnBhV2xtSloxVFVsS3djT0ZDVktsU0JYUG56b1ZNSnNPMWE5ZHcrdlJwSEQxNkZIRnhjWEIyZHNhd1ljUFF2MzkvT0RvNklpb3FDc3VYTDhlUFAvNklsU3RYb21IRGhtamN1REhlZlBOTlZLbFNCVXFsRXR1M2I0ZGNMa2RxYWlweWMzUEYxOWs3ZCs1Z3hZb1ZPSC8rUEpvMmJZcnAwNmVMNStiUG40K3Z2LzRhOCtiTnc5NjllekZqeGd4VXFGQUJGeTlleE5xMWE5RzFhMWVkMTZSLy9ldGZCaE41Ym01dUJrdnBuRDkvSG52MzdrWGR1blV4Wk1nUTFLOWZIM1hyMXRWNWpWNnpaZzNXckZsajJRL2hmN1NUOWdWUnE5VUcvK2JKenM3R3RXdlhjUDc4ZVJ3L2ZoeFBuanlCWEM3SHNHSERNSERnUUxFVTJ1alJvekZreUJEczJyVUxtemR2eHNtVEp4RVlHSWdCQXdhZ2JkdTJSbmNKK1BqNFlQbnk1ZkQyOWtaWVdCalVhalUwR2cwT0h6NnN0N0xlMDlNVGYvNzVKMXhkWGJGcDB5YXNYTGtTNzd6ekRucjM3bzBwVTZiZ3YvLzlMOXExYTRmWTJGakV4OGZEeHNaRy9KQktwVkNwVkJnelpneFVLaFgyN3QwTHBWSUpwVktKTG5wTndnNEFBQ0FBU1VSQlZGMjZtSlZnK09hYmJ3QUk1ZDlTVWxKdzllcFZnMGtMcFZLSmhnMGI2dnk4cTFhdGltUEhqcUYyN2RwNkRiSGo0dUp3N05neERCczJURHcyZWZKa1pHWm1ta3drYURRYUxGcTBDUGIyOXBETDViQzF0WVZLcGNMUm8wZWgwV2lZVENBaUlpcHA5NUl2NFZyQ1VaTmozcWphRmI2dXIxa3BJaUlMcWRWQWVqcVFsaWI4YTZRQnFWVkpKRUxDUUM0SEhCeisrVnd1Rjg2UjFXbkx4MVNwVWdVTEZpeEFwVXFWc0g3OWVxeGR1eGE1dWJuNDk3Ly9qZmZmTjc3N3FsV3JWbGk0Y0NIbXpadUh0V3ZYWXZmdTNlalJvd2Q2OXV3SmQzZDNpeHZWRmhXMVdvMExGeTZJSlJNQXdOM2RIWjk5OXBtNE11elNwVXZZc0dFRElpTWpzWHo1Y29TR2hxSmJ0MjdvMjdldndWckZodzRkQXFCYlp6Y3pNeE1LaFVJbkVhQ2RVTkxXMkFlZ1Y2dGNLLzlLMi93ckpzK2NPWU5ldlhvVjZySG5sNVNVSkU3YUd5b0xwRktwc0gvL2ZxeGV2Vm9jTjJUSUVJd1lNY0xnNmpzWEZ4Y3NXclFJQ3hjdXhQSGp4eEVSRVlGang0NmhiOSsrNk4yN3Q4R2tpcmJmUVdKaUl0NTg4MDFNbno0ZHFhbXBXTE5tRFJ3ZEhlSGk0b0t3c0RBa0p5ZGo3Tml4UmRhazJON2UzdUJxMFlMazV1WkNyVmJyVElSb1Z3ZDM3TmdSVFpzMnhYZmZmU2YyZE1ndkt5c0xxMWF0UWx4Y0hJS0NnakJod2dTOWlZY0tGU3BnL3Z6NTRzcHo3a3dvWHMrZVBjTzZkZXNnazhuUXNHRkR0R3JWQ3BzMmJVSjJkallXTEZnQUp5Y24xSzVkR3l0WHJrUkVSQVJPbkRpQnVMZzRMRml3QUhsNWVjakx5eE4zY0MxZXZCaUE4SC9ydmZmZUsxUTg2OWF0MHp0bWEydUxvVU9IQWhCS3FLMVlzUUlWSzFZMGE4ZFUvZnIxeGQxRXBzWVlldzR5UkRzSk4zcjBhTEVHdDRPREF6cDA2SUN1WGJzYS9iMnFYNzgrNXMyYmg5allXSVNGaFdISGpoM1l0V3NYUWtOREVSTVRBM2QzZHd3ZVBCanZ2ZmNlVkNvVnFsV3JockZqeDRyWGYvamhoMWkwYUpIWW95Yy9XMXRiK1B2N1kvejQ4VVZTRXM2UWdJQUE4ZWNBQ0luT0Y1TUo2ZW5wWW5rc1FGajUvTnBycjJIeTVNbUZ1aytaVElZalI0NklUV0J0Ykd6UXNHRkRNWTZxVmF1aVpzMmFrRXFsOFBEd3dKdzVjM0Q3OW0zOC9mZmZ1SHYzTG1Kalk1R1dsb2JzN0d3b2xVcms1ZVdKdTNBa0VnbGtNaGxzYkd6ZzVlV2xVeElvT2pvYXpzN09SbGVTVzhySnlRbVhMMS9XYVhSZXFWSWxqQjgvM3VET3JSZTV1Ym5oZ3c4K1FJc1dMZURoNFlIWnMyZUxqZXNEQXdNeGNlSkVkT3pZVVdmQy9mWFhYOGVTSlV0dzRzUUpoSWVINDlTcFU3aDQ4YUpZcHRIVzFoWmJ0bXhCUmtZR2JHeHMwS0pGQzdIdndlSERoOFd5UXIxNjlkSjUvWFYxZGNYQ2hRdXhlZk5tbkQxN1ZreHNYYnQyRFlHQmdTL2RiK085OTk3RHFGR2pqSllEQTRTZExNWW1ocytkTzJld0pLRFd1SEhqekpvb2o0aUkwSHNkMjdkdkg3Ny8vbnZ4LzFDdFdyWHcwVWNmb1dQSGpnWjdOVGc1T1dIUW9FSG8wNmNQZHUvZUxlNVFpb3FLMGx1UWtKLzJiOFBZMkZqeDUxeWxTaFc5SFNrQXhNbDFKeWNudEdqUkFoTW1USUJVS3NXcVZhdXdjZU5HbkR0M0RnY09IQkI3bHhTa1NwVXFSdnRzdk9qcDA2ZUlpWWtCSUR3dlZxOWVYV2YzZ1ZiSGpoM0ZadUZhWThlT3hhSkZpL0IvLy9kL2VqdmpIQndjMEw1OWU1MmVZQVUxTXdlRTMrbUVoQVJFUlVXSnIwdUFzRHRtNnRTcGhXNHEvNnFUYUV4MTl5RWlJcklTdFVhRkphZEdJam43aWRFeGNoc25UR2o5QitRMnh1dUFFMW1WUmlQc09OQW1FUDVYdzdkRXlHU0dFd1pGTkVsWWJwMC9yL3YxQzZVdkN1UHc0Y05Zc1dJRmZ2amhCMVNzV0JFZmZmUVI3dDY5QzF0YlcweVlNRUduekEwQWpCOC9IdGV2WDhmZXZYdDEzZ2lucEtRZ0pDUUV4NDRkZzYydExaWXVYYXFYU05pK2ZUdVdMbDJLenovL0hKMDZkUUlnOURDSWo0ODNHRnRCUFJNQW9XbWxkdFYzVmxZV29xS2ljTzdjT1J3L2ZoelBuejhISUV3bzlPelpFKys5OTU3QjNnMjNiOS9HK3ZYcmNmVG9VYWpWYWtpbFVyUnUzUm9EQmd3UXl4S2twcVppNU1pUnlNckt3dmZmZnc5M2QzZHg5ZTZXTFZ2UXFWTW5uUWFCZmZyMFFYWjJOaVpPbklqWFgzL2Q0S1JCZkh3OGZ2NzVaOXk1Y3dlREJnM0NxRkdqY1ByMGFjeWNPUk1PRGc3dzh2TFN1K2I1OCtkSVQwL0hKNTk4b3JQcWVkKytmYWhac3liOC9QekV5WmJNekV3c1dMQUFKMCtlUk9YS2xjVStDSUN3VytIQWdRUFl0R21UVGxQcFNaTW1tVFh4QXdpSnFGV3JWb2tyb21VeUdabzNiNDcyN2R1alE0Y09ZZ3pEaHc5SFdsb2ErdlhyaHc4KytBQ0EwQ2p3NU1tVEdEZHVITnEyYll2UFAvOGM5Ky9mUjhXS0ZkRzllM2MwYXRRSUhoNGV5TXpNUkpVcVZlRHM3QXlOUmdPbFVnbUZRb0hzN0d6SVpESjRlSGdnTlRVVkF3WU1nTGUzTjBKRFE4MktYY3RRMllzdFc3YmdsMTkrUVVCQUFINzU1UmNBUWxObGJiK0l0OTkrRy92MjdjUFNwVXVSblowTmYzOS90R25UQnJWcjEwYWxTcFdRbloyTlo4K2VvV1hMbGpvL2QrM0VkUDdIa0o2ZURxbFVDaTh2TDR1YmxPb29odWNHczZXbkF6ZHZDcDlYcUFEVXJtMjkrMzRKNmVucEZqVXkxVDQzbENmSGpoM0RyVnUzMEtSSkU5U3JWOC9pRWl5M2I5OUdURXlNMk9BNUxpNnUxTmIwVGtoSWdGd3VoNHVMUzRGajFXbzFGQW9GY25OejRlam9XR1NsYWRScU5TUVNpYzV6MHZQbnoyRm5aMmV5NzFCcG9sYXJ4WEkxTC9OOVNVbEp3ZTdkdTlHbVRSdXpkNmJGeGNVaE9UblpyQ1J5WGw0ZU1qSXlDaXduOCtMdmZXbCtIbENyMVZDcFZJWGFJYU9sVkNxeGJOa3kxSzVkRzQwYk56YjRkNGdwQ29VQ2UvYnNFWGVIbUVPajBVQ2owUlQ0ZlZXcFZGQXFsU1lUOENxVlN2eklQOW1lLzNmSzF0YTJ4SGZNRmdXMVdvMjh2RHhJcFZLVGlhbnlnRHNUaUlpb1ZEaCtiNzNKUkFJQWRBa2N4MFFDbGJ5c3JIOTJIbVJrQ0xzUnJNM1dGbkIwL09mRHlZbk5qbDhoYjcvOU5wbzNieTZ1aGhvMWFoUkNRME14ZGVwVWkwcEp1TG01aWJXK0V4SVN6TjZSY083Y09YRjF2akVuVHB3d2VrNG1reUVsSlFXblRwM0MzYnQzZGQ0OHVybTVvVnUzYmtaWHpHc0ZCQVJneG93WkdERmlCTmF0VzRkRGh3N2gyTEZqT0hic0dPcldyWXNGQ3hZZ0xDd01HUmtaNk5LbEN5NWZ2cXhUZmtBcWxlcnRJdWpmdno5Q1EwUHhmLy8zZndWOUMrRHU3cTUzL1J0dnZJRTVjK2JvamYzcHA1L0V2Zy81L2Zubm4ySVpGenM3T3pnNk9pSTFOVlZjRFpkLzlkdnQyN2Z4eVNlZlFLRlFBQkMyN3c4WU1BQURCdzYwNkExMno1NDkwYXBWSzRTRmhXSHYzcjNJeTh2RHFWT24wTHg1YzNHTWs1TVRwazJiaGhzM2JvamIrUmN2WGl5V1EramR1emVrVWltV0xWdUc5ZXZYWTh1V0xRZ0xDME5ZV0ZpQjkvL2hoeCthdmJyUW1Ba1RKaUEyTmhhMnRyYXdzN09EUXFFUWt5UGFXdG5aMmRrNGV2UW81SEs1K05pNmRPbUNOOTU0QTJ2V3JNSHg0OGZ4KysrL3YxUWN5NWN2Zjdsa0Fsbk1ra1FDZ0ZJN2dWaWMyclJwODFKbE13SUNBaEFRRUNCK1hWb1RDUUFzbWpTVlNxV1F5K1ZGUGlGcDZQK1l1WTNtU3d1cFZGb2t1OHZjM054MGRvbVl3OGZIeCt6L1l6S1p6S3k2OUMvK1RFcno4NENwNXNubTBpNGtLU3c3T3p1OUJ0Y0ZlVEdCWm95MmZOSExqaWtycEZKcHFmNy9hRTNsNHlkT1JFU2xXbHB1QW83ZVhXdHlqSzlyUFRTcTJ0VktFUkhsazVjSHBLWUtIMmxwUUNIcXA3OFVPenY5eEVFNSthTzlMTXUvcmJwNTgrWTZrOEdXc3JSa3d2TGx5d3Q5WDFvUkVSRmljOXhLbFNxaGVmUG1hTk9tRFJvM2JtelJHeTFmWDE5OC92bm5HRFpzR05hdFc0ZURCdy9DMjlzYmNya2NuVHQzeHZIanh6Rnk1RWdrSlNXSmlRc1BEdzkwNk5BQmRldlcxYm10OTk1N0R6NCtQb2lNakVSeWNyTEIrM053Y0VEMTZ0WFJvMGVQQW5zdW1CTzdOcG1nVUNqRVJJR0hod2ZlZmZkZG5WME1BUUVCNk42OU8vNysrMi8wN05rVGZmcjBzWGhpVmN2RHd3TVRKMDdFa0NGRHNHUEhEcmk2dW9xcmtMV2FOV3VHWnMyYUFSQldQZDY5ZTFjczE2SDkrZGpaMldINDhPRVlQSGd3SWlNamNlL2VQU1FsSlNFOVBWMHMzd0VJa3c0Mk5qYXdzN05ENTg2ZEN4Vnpma0ZCUVlpSmlZRlNxUlNUQ083dTd1alVxWlBZT056QndRRnQyN2FGaDRlSHp1K0tsNWNYUHZ2c00weWNPQkVYTDE3RW8wZVBrSkNRZ01URVJIRUhTVTVPRG5KemM2RlNxUXlXSDVISlpQRHg4U20zcFFtSWlJaUlYZ2JMSEJFUlVZbGJmL2xMM0hoMnl1aDVxVVNLY1crdWhvZGpOU3RHUmVWYVRnNlFraUlrRVA3WFNOVXE3TzMvU1Job2t3ZmxmQnR0aVN2SlVpYWwzS0ZEaHhBWUdJaHExWXJ1dWZueDQ4ZVF5K1hpeXRDTWpJeGlMeldSbFpXRnAwK2Z3c25KeWVMeUF0cG1tOW9QVS9WM3RkdmppNm84aHlXZVAzK081T1JrblJYTEpVMnRWb3U3V2d5dGFyeHo1dzdjM054Szd5cGhsamtpSWlLaWNvakwyb2lJcUVURkpwMDFtVWdBZ0ZaK2c1aElvT0tsMFFpVE05b0V3djlXR0JjcmlVUklHbFNvOE04SEV3ZjBDdEhXNkM5S1ZhdFcxZm5hR2pXckhSMGRDOTIwV3J1OTM5SFJzY0N4SmJrOXZtTEZpcVZ1VXI2Zzd3ZDNEaEFSRVJHVlBrd21FQkZSaWNsVEs3RXp4blJ0YXhmN1Ntam4vNTZWSXFKeVJha1VFZ2NwS1VJaW9iaDdIOGhrdW9rREp5Y2hvVUJFUkZSWTJkbkFqUnNsSFFVUkVSRzlqRmRvbHlHVENVUkVWR0tPM2x1THROeEVrMk42MVowQ0crbkxOeFVqQWlBa0VKNC9GejcrVjZ1NzJOalo2U1lQSEJ5SzkvNklpS2o4eWN1emJqaytJaUlpS3RlWVRDQWlvaEtSblAwRUorNXRNRG1tcnVkYkNQQm9acVdJcU16U0poQ1NrNEhNek9LN0g1a01jSFlHWEZ3QVYxY2htVUJFUkVSRVJFUlVSakNaUUVSRUpTSThaaEh5TkVxajUyMmtkbmluemdRclJrUmxpbElwSkErZVB5KytCSUsyNTRHTGkvQmhwT2txRVJGUmtYSjBCSUtDU2pvS0lpSWlLb2VZVENBaUlxdUxTVGlHZThtWFRJN3BHUEErS3RpVnJtYVJWTXBaSTRFZ2wvK1RQSEIyQmtxb21Tb1JFWlZqMnAxd1JFUkVSRmJHWkFJUkVWbVZTcDJMdlRlWG1oemo1VlFETGFyMXMxSkU5RXBUcTRVRVFsS1MwRVM1cUVra3dvU05xeXZnN2c3WTJoYjlmUkFSRVJFUkVSRzlBcGhNSUNJaXF6cHlKNnpBcHN0OVh2c2NFZ2xYZkpNSkdSbkFzMmRDSWtHdEx0cmJ0ckVSa2dmYUQrNCtJQ0lpSWlJaUltSXlnWWlJckNjcDZ5Rk9QdGhvY2t4VG41N3dkbVlkWURKQW9SQVNDRWxKd3VkRlNTNFhFZ2R1YmtDRkNrVjcyMFJFUkVSRVJFUmxBSk1KUkVSa05YdHZMb1ZhazJmMHZJT3RDenJXR21YRmlLalVVNnVGSGdoSlNjSnVoS0tVdjN5Um5WM1IzallSRVJFUkVSRlJHY05rQWhFUldjWDlsTXVJVFRwbmNrem5XaDlBYnNOVjRRUWdPeHRJU0JBU0NVVlp4c2paV1VnZVZLd29OTEFrSWlJaUlpSWlJck13bVVCRVJGYWd3ZTdyUDVvYzRlbFVIWTJxZHJGU1BGUXFhVFJDOGlBaEFjaktLcnJiZFhJU2tnZHNvRXhFUkVSRVJFUlVhRXdtRUJGUnNidjQrQzhrWnQ0M09hWjduWWtBSk5ZSmlFcVgzRndnTVZIb2g1Qm52QXlXUlJ3Y2hBUkN4WW9zWVVSRVJFUkVSRVJVQkpoTUlDS2lZcVZVNStCQTdDcVRZK3A0dm9YcWJxOWJLU0lxRlRRYUlEVlYySVdRbmw0MHQybHZMeVFQUER5RXo0bUlpSWlJaUlpb3lEQ1pRRVJFeGVyRXZmWElVcVlhUFMrVnlOQTFhSndWSTZJU3BWVCtzd3RCcVh6NTI1UEpoUEpGbFNvSjVZeUlpSWlJaUlpSXFGZ3dtVUJFUk1VbVM1bUM0L2ZXbXh6VG9scGZ1TW9yV3lraUtqSFoyVUI4dk5BVG9TZzRPd3NKQkhkM1FNTHlXRVJFUkVSRVJFVEZqY2tFSWlJcU5oRzNWaUJQWTN6MXVkeW1BdHI3ajdCaVJHUjFxYW5BMDZkRlU4ckl6azRvWVZTcEV2c2drUFU0T0FqSk1LM2NYSmJSSWlydmNuTjF2M1owTEprNGlJaUlpS3lNeVFRaUlpb1dpWm4zY2VuSlBwTmpPZ1Q4QjNZeXZnRXZjelFhSUNsSlNDTGs1THpjYlVra3d1NEREdy9BeGFWbzRpT3loS09qYmpMaCtYUEEyN3ZrNGlHaWt2ZmlManNtRTRpSWlLaWNZREtCaUlpS3hlN3JQNWc4WDlHaEtwcjY5TEpTTkdRVmVYbENQNFNFaEpmdmgyQm5CM2g1Q2JzUVpMS2lpWStvTUR3OWhlU1lWbnc4SUpVQ3JxNkFYRjV5Y1JHUjllWGtDRHZ1NHVOMWozdDZsa3c4UkVSRVJGYkdaQUlSRVJXNVc4OU80MzVLbE1reDNXcVBoMFFpdFZKRVZLd1VDbUVYd3JObmdGcjljcmZsNGlJa0VWeGRpeVkyb3BmbDVDUk1GQ1ltQ2wrcjFjQ2pSOElIRVpHWEYzY21FQkVSVWJuQlpBSVJFUlVwalVhTnZUZVhtaHhUM2UxMTFQSm9icVdJcU5nb0ZNRGp4N3FydGd0REpoUEtHSGw1c1JZOWxVNit2c0pxWklXaXBDTWhvdExFemc3dzhTbnBLSWlJaUlpc2hza0VJaUlxVXVjZjc4Yno3TWRHejBzZ1JmYzZFNjBZRVJVNWhRS0lpOU92R1cwcEJ3Y2hnZURoSWZSR0lDcXRwRktnWGozZzdsMGhxVUJFNU9vSzFLd3BQRDhRRVJFUmxSTk1KaEFSVVpGUnFuTndNSGFWeVRGTmZMckQwNm02bFNLaUlwV2JLK3hFZUpra2drUUN1TGtKU1lRS0ZZb3VOcUxpSnBNQnRXb0o1YnpTMG9TbXpDL2JZSnlJWGkxeXVaQUlkM1VWRXVGRVJFUkU1UXlUQ1VSRVZHU08zbDJMSEZXRzBmTjJNZ2QwclBXK0ZTT2lJbEVVU1FTcFZLZzdYN2t5WUd0YmRMRVJXVnVsU3NJSEVSRVJFUkZST2NOa0FoRVJGWW4wM0djNGRYK3p5VEh0YWc2SDNNYlpTaEhSU3l1S0pJS05qWkJBOFBRVVZuWVRFUkVSRVJFUjBTdUp5UVFpSWlvU0ViRXJrS2RSR2ozdmF1K0ZOLzM2V1RFaUtyU2NIQ0dKa0p4YytOdXd0eGVTQ0pVcXNSOENFUkVSRVJFUlVSbkFaQUlSRWIyMFoxa1BjQ1grb01reG5RSkhReXJoeTA2cFZoU05sUjBkZ1NwVkFIZjNvb3VMaUlpSWlJaUlpRW9jWjNXSWlPaWxIYmkxMHVSNUQwZGYxSy9jd1VyUmtNVlVLdURKRXlBeEVkQm9DbmNienM1Q0VzSEZwV2hqSXlJaUlpSWlJcUpTZ2NrRUlpSjZLVTh6YnVQR3M1TW14L3dyOEFNclJVTVdVYXVCcDArQitIamg4OEp3ZHdlOHZRRUhoNktOallpSWlJaUlpSWhLRlNZVGlJam9wUnlJWFdYeWZGWG5JTlN1MU1wSzBaQlpOQnJnMlRPaEw0SktWYmpiY0hjSGZIeUUzZ2hFUkVSRVJFUkVWT1l4bVVCRVJJVVdsM1lkc1VsblRZN3BXR3VVbGFJaHN6eC9MaVFSY25NTGQ3MnJLK0RyQzhqbFJSc1hFUkVSRVJFUkVaVnFUQ1lRRVZHaEhTeGdWNEtmYTMzNFYyeGlwV2pJcE54YzRQWnRJRHU3Y05lN3VBZzdFUndkaXpZdUlpSWlJaUlpSW5vbE1KbEFSRVNGY2o4bENuZVRMNW9jMHlWb25KV2lJYVBVYW1FblFrSkM0Wm9yT3prSk94RXFWQ2o2MklpSWlJaUlpSWpvbGNGa0FoRVJGVXJFcmVVbXp3ZDZORWRWbDlwV2lvWU1ldllNaUlzclhGOEVSMGRoSjRLTFM5SEhSVVJFUkVSRVJFU3ZIQ1lUaUlqSVluZWVuMGRjMm5XVFl6clZHbTJsYUVoUFppWncvMzdoU2hySjVVSVN3YzJ0Nk9NaUlpSWlJaUlpb2xjV2t3bEVSR1N4UTdkWG16eGZ6NnN0dkNyNFd5a2FFaW1Wd0tOSFFwTmxTOW5hQWxXckFwVXFGWDFjUkVSRVJFUkVSUFRLWXpLQmlJZ3NjdXZaYVpPN0VpU1FvRVBBZjYwWUVRRVFlaUxFeFFrOUVpd2hrUUJWcWdnZlVtbnh4RVpFUkVSRVJFUkVyendtRTRpSXlDSUhiLzlxOHZ6clZUckJ3N0dhbGFJaFpHY0RkKzhXcnFSUnhZcENjMlZiMjZLUGk0aUlpSWlJaUlqS0ZDWVRpSWpJYk5jVGorTnB4aDJqNXlXUW9rT3Q5NjBZVVRtbVZnT1BId05QbjFwK3JaTVRVTDA2NE9CUTlIRVJFUkVSRVJFUlVabkVaQUlSRVpudFlPd3FrK2ViK0hTSGk3Mm5sYUlweDFKVGdRY1BBSVhDc3V2czdJU2RDTzd1eFJNWEVSRVJFUkVSRVpWWlRDWVFFWkZab3A4ZXhyT3NoMGJQU3lVeXRQY2ZZY1dJeWlHVlNrZ2lKQ2RiZHAyTkRlRGp3K2JLUkVSRVJFUkVSRlJvVENZUUVWR0JORkFYMkN1aFJiVytjTExqaXZkaWs1Z29ORmpPeTdQc09rOVBJWkVna3hWUFhFUkVSRVJFUkVSVUxqQ1pRRVJFQllwKytqZVNzNThZUFc4cmxhTk5qYUZXaktnY1VTaUVCc3NaR1paZHg3NElSRVJFUkVSRVJGU0VtRXdnSXFJQ0hiMjcxdVQ1bG40RDRHRHJZcVZveXBHa0pLR3NrVnB0L2pVMk5rSmZCQStQNG91TGlJaUlpSWlJaU1vZEpoT0lpTWlrVzg5T0l6SHp2dEh6ZGpJNVdsWWZhTVdJeWdHVkNyaDNUMmkwYkFrUEQ2QmFOWlkwSWlJaUlpSWlJcUlpeDJRQ0VSR1pkT3plSHliUE4vWHRCYmxOQlN0RlV3NmtwUWxsalZRcTg2K3h0UVZxMWdTY25Zc3ZMaUlpSWlJaUlpSXExNWhNSUNJaW94NmtST0ZoYXJUUjh6S0pEVnBYLzdjVkl5ckQxR3JnNFVQZzJUUExydlB5RWhvc1M2WEZFeGNSRVJFUkVSRVJFWmhNSUNJaUU0N2QrOVBrK1RlcWRvT2pyYXVWb2luRHNyS0EyN2VGWnN2bXNyTUQvUDJGUnN0RVJFUkVSRVJFUk1XTXlRUWlJaklvTWZNZVlwUE9HajB2Z1FSdjFSaHN4WWpLcU1lUGdTZFBMTHVtY21XaHlUSVJFUkVSRVJFUmtaVXdtVUJFUkFZZHVSdG04bno5S2gzZ0txOXNwV2pLb054Y1lUZENkcmI1MTNBM0FoRVJFUkVSRVJHVkVDWVRpSWhJVDJyT1UxeDdlc1RrbVBZMWgxc3BtaklvTVJGNDlFam9rMkF1RHcvQXo0KzlFWWlJaUlpSWlJaW9SRENaUUVSRWVvN2VYUXNOTkViUDE2N1VFaFVkV1diSFlrb2xjUGN1a0o1dS9qVXlHVkN6SnVESzNoUkVSRVJFUkVSRVZIS1lUQ0FpSWgwWmlpUmNmckxmNUpoMi9pT3NGRTBaa3BJQzNMc0g1T1daZjQyTGk1QklzT0hMTlJFUkVSRVJFUkdWTE01T0VCR1JqcFAzTnlKUG96SjZ2b1o3STNnN0Ixb3hvbGVjV2cwOGVBQWtKWmwvalZRcU5GajI5Q3krdUlpSWlJaUlpSWlJTE1Ca0FoRVJpWEpVR1RqM0tOemttRFkxaGxncG1qSWdNeE80Y3dkUUtNeS94c0VCQ0FnQTdPMkxMeTRpSWlJaUlpSWlJZ3N4bVVCRVJLSXpEN2RDcFRZKzhlM3RIQWovaWsyc0dORXJMRDRlaUl1ejdCcHZiK0ZESWltZW1JaUlpSWlJaUlpSUNvbkpCQ0lpQWdDbzFMazQvV0N6eVRGdGF3NnpValN2TUxWYWFMS2NrbUwrTlhaMndtNEVSOGZpaTR1SWlJaUlpSWlJNkNVd21VQkVSQUNBeUVjN2thUEtOSHErb29NUDZuaTJ0bUpFcnlDRkFyaDFDOGpKTWYrYVNwV0FhdFdFUGdsRVJFUkVSRVJFUktVVWt3bEVSQVMxSmc4bjdtOHdPVWJZbGNEeU8wYWxwd08zYndONWVlYU50N0VCYXRZRVhGeUtOeTRpSWlJaUlpSWlvaUxBWkFJUkVlSHlrMzNJVUR3M2VyNkNYVVUwcU5MUmloRzlZaXp0aitEcUN0U29JU1FVaUlpSWlJaUlpSWhlQVp6RklDSWlITHYzaDhuemJXc09oVlFpczFJMHJ4QkwreU5JcFlDZkgrRGhVYnh4RVJFUkVSRVJFUkVWTVNZVGlJakt1ZHZQSTVHYy9jVG9lUWNiWnpTdTJ0MktFYjBpTE8yUFlHOFBCQVlLL3hJUkVSRVJFUkVSdldLWVRDQWlLdWRPUDloaThud1QzeDZRU1cydEZNMHJ3dEwrQ0s2dWdMOC9teXdURVJFUkVSRVIwU3VMeVFRaW9uSXNPZnNKWXBQT0dqMHZsVWp4WnJYK1Zvem9GZkQwS2ZEb2tmbmpxMVlGdkwyTEx4NGlJaUlpSWlJaUlpdGdNb0dJcUJ3NzlXQ1R5ZlAxdk5yRHljN2RTdEdVY29YcGp4QVFBTGk0Rkc5Y1JFUkVSRVJFUkVSV3dHUUNFVkU1cGNqTHdxWEhlMDJPYVYxOWtKV2lLZVhZSDRHSWlJaUlpSWlJeWprbUU0aUl5cW56Y2J1aFZPY2FQZS9yV2c5Vm5HdFpNYUpTeXRMK0NDNHV3bzRFOWtjZ0lpSWlJaUlpb2pLRXlRUWlvbkpJQXpWT1A5aHNjZ3g3SmNEeS9namUza0tQQkNJaUlpSWlJaUtpTW9iSkJDS2ljdWhHNGttazVUNHpldDdGdmhMcVZXNXJ4WWhLb2J0M2dlZlB6UnNybFFMKy9vQ3JhL0hHUkVSRVJFUkVSRVJVUXBoTUlDSXFoODQ4M0dyeWZQTnFmU0ZCT1MzVG85RUFzYkZBV3BwNTQrM3RnVnExQUxtOGVPTWlJaUlpSWlJaUlpcEJUQ1lRRVpVenp6THY0MTd5WmFQbmJhWDJhT2JieTRvUmxTSnFOWER6SnBDWmFkNTRGeGRoUjRKTVZyeHhFUkVSRVJFUkVSR1ZNQ1lUaUlqS21aTVBOcG84MzlDN00reGtqbGFLcGhSUnFZQWJONENjSFBQR3N6OENFUkVSRVJFUkVaVWpUQ1lRRVpVajJjbzBSRDA1YUhKTXErcURyQlJOS1pLYksreElVQ2dLSHN2K0NFUkVSRVJFUkVSVURqR1pRRVJVamtUR2hTTlBvelI2dnBaSE03ZzdlRnN4b2xJZ08xdllrWkNYVi9CWTlrY2dJaUlpSWlJaW9uS0t5UVFpb25KQ3JjbkRtWWZiVFk1NXMxcC9LMFZUU21Sa0FMZHVDYjBTQ3VMb0NBUUZzVDhDRVJFUkVSRVJFWlZMVENZUUVaVVQxeEtPSUZPUmJQUjhKVWMvQkhnMHMySkVKU3dsQmJoekI5Qm9DaDdyN0F3RUJnSVNTZkhIUlVSRVJFUkVSRVJVQ2pHWlFFUlVUcHgrc01YaytUZjkrbGtwa2xMZzJUUGcvbjN6eHJxN0N6MFNpSWlJaUlpSWlJaktNU1lUaUlqS2dmajBXTVNsWFRkNjNzSEdHWTI4dTFveG9oSVVGd2ZFeDVzM3RuSmx3TmUzZU9NaElpSWlJaUlpSW5vRk1KbEFSRlFPbkhxdzJlVDVKajQ5SUpQYVdpbWFFblQzTHZEOHVYbGovZndBVDgvaWpZZUlpSWlJaUlpSTZCVWhMZWtBaUlpb2VPWG1aU0w2NmQ5R3owc2xVcnpwVjhZYkwyczBRcU5sY3hNSi92NU1KQkFSRVJIbGs1dWJhOUg0eE1SRUhEMTZGSm1abWNVVWthNG5UNTRnUFQzZDVKakhqeDhqTlRYVm90dlZhRFRZdm4wN2podzU4akxoRVJFUmxRbmNtVUJFVk1aZGVyd1BlUnFsMGZPMVBWdkR5YzdkaWhGWm1Wb04zTHdKbVBOR1ZpSUJhdFVDWEZ5S1B5NGlJaUtpRjBSSFJ5TXZMdyt2di82NmVPejY5ZXZJeXNveTYzcC9mMys0dWJucEhVOUpTVUZzYkN3U0VoTHd6anZ2NE96WnMxQXFqZjk5Q0FDK3ZyNm9YcjA2QU9EcDA2ZVlNR0VDUHZ6d1E3UnIxODZzV0s1ZXZZcmc0R0Q4OHNzdkNBZ0lNT3VhbHpGbXpCajgrOS8veHRDaFE0Mk9tVHAxS3JwMDZZTGh3NGViZmJ1Ly9mWWIvdnp6VDB5ZVBMa293aVFpSW5xbE1abEFSRlRHblgyNHplVDVwajQ5clJSSkNWQ3BnQnMzZ0p5Y2dzZktaRUJRRU9Eb1dQeHhFUkVSRVJtd2R1MWFYTGx5QlhQbXpFR1RKazBBQUNFaEliaHo1dzVzYmY4cFNabVRrd01iR3h2WTJOam9IUHZxcTYvUXVuVnI3TisvSDVHUmtVaElTRUI4ZkR5U2twSUFBTTdPem1qWHJoM216NStQek14TXlHUXlnM0VvbFVvTUdqUUlvMGFOQWdCNGVYbkJ6ODhQaXhZdFFzMmFOZUhuNS9kU2ovUEpreWNZTTJaTW9hL3YyTEVqSms2YytGSXhtR1BUcGszNDg4OC9JWlZLc1dYTEZtelpzc1hndVBidDIyUFlzR0hGSGc4UkVWRkpZektCaUtnTWU1aDZGYyt6SHhzOTcycnZCZitLamEwWWtSWGw1Z283RWhTS2dzZmEyQUMxYXdOeWVmSEhSVVJFUkdURXJGbXpNR1hLRk15YU5RdmZmZmNkNnRldkR3QVlNR0NBT0xFUEFQMzY5Y1Bnd1lNeGNPQkFBRUJlWGg2NmR1MHFubGNxbFhqKy9EbDhmWDF4Ky9adGNUVytsNWVYT0diZ3dJRTZ0NWxmdjM3OWRMNldTQ1NZT25VcVJvMGFoZm56NXlNa0pFUW5rV0VwSnljbjlPalJ3K2o1aUlnSVNDUVNkT3JVeWVENTJyVnJGL3EremFGV3EvSGJiNzloL2ZyMUdEaHdJQUlEQXcyTzI3RmpCNjVkdXdaZlg5OWlqWWVJaUtpMFlES0JpS2dNTy85b2w4bnpUWDE3QXBCWUp4aHJVaWlBNjllRm5Ra0Z1cGQ5RGdBQUlBQkpSRUZVc2JjWEVnbTI1YUFCTlJFUkVaVnFEZzRPbURkdkhqNysrR09jUG4xYVRDWmtaV1VoTVRGUkhLZlJhSkNabVNrZVU2dlZPcmZUdlh0M2RPL2VIUUFRR1JrSmIyOXZuVVJDWVhoNmVtTFVxRkVJQ1FuQitmUG40ZXpzak92WHJ4c2RIeHNiQ3dBNGVQQWdMbCsrREFDb1g3OCtnb0tDNE9MaWdnOCsrTURvdFJjdVhJQk1Kak01QmdDZVAzK09DeGN1QUJBU0tyZHYzOGFCQXdmZzZlbUp2THc4dmY0SU9UazV1SHYzTGc0ZlBxeHpQQ2dvQ0Q0K1B1SnRmdmZkZDdoOCtUS21USm1DTGwyNkdMenZMVnUySUNZbUJsT25Ua1g3OXUxTnhrbEVSRlJXTUpsQVJGUkc1ZVpsNHFxSnhzc1NTTkRFeC9pS3NGZVdKWWtFQndjaGtXQmtpejhSRVJHUnRibTd1MlBseXBWd3pGZDZjZWZPbmRpNWM2Zk91SFhyMW1IZHVuVldqYTFIang0SURBeEVuVHAxc0hidFdtellzTUhvMkx5OFBBREM2bjJwVkFvQUdERmlCSUtDZ29vc25vY1BIK0xISDM4RUlPekdPSFhxRk02ZE80ZG16Wm9oTVRFUnNiR3hzTGUzRjhkblptYml6Smt6dUhqeG9zNnhqejc2Q0Q0K1B2anJyNyt3ZlBseVpHWm1RaUtSWU1tU0pWaXlaSW5CKzg3SnlZRkVJa0ZJU0FoQ1FrTEU0K1BIajBmbnpwMkw3REVTRVJHVkprd21FQkdWVVpjZjd6ZlplTG1PMTF0d3NDMWpqWWFWU3FGSFFnRU5CUUVBenM1Q3MrWC92YmtsSWlJaUtpMGNYK2poMUtkUEg1MmEvUC81ejMvUXQyOWY5T3JWQzRDd00rSGRkOThWejErNmRBazUvK3NacFZBbzhQRGhRNXcrZlJvQThNWWJid0FBVHAwNmhmajRlSVAzbjUyZGJmQzRSQ0pCblRwMUFBRERoZzB6MlNmZzhPSERDQTRPUmtoSVNMRTFZRzdZc0tHWVpPblpzNmRPQStieDQ4ZWpTNWN1T3IwVmhnNGRxdGVBdVUrZlB1TG5NVEV4YU4yNk5ZNGZQNDZ1WGJ1aWFkT21PdmVuMFdnUUhCeU1SbzBhaVRzLzhwczNieDVVNWl4b0lTSWlla1V4bVVCRVZFYWRlYmpWNVBreXR5dEIyMnpabkI0Sjd1NkF2My94eDBSRVJFUmtocFNVRkl3ZVBWcjhldFNvVVRybGRlenQ3ZUhxNnFwempWd3VGNDlwZHdGb0xWdTJERStlUElGYXJZWkNvY0NSSTBkdzRzUUpBTUN2di81cVVXeHF0UnJoNGVIaTE3Nit2dUlrZTNwNk9pNWR1b1EyYmRwWWRKdWwxWVFKRXlDVHlYRHExQ2xVcjE0ZHpabzEwemtmR1JtSnpNeE05T25UQjQwYU5kSzczbGhEYXlJaW9yS0N5UVFpb2pMb1lXcDBnWTJYQXlvMnNXSkV4U3d2VDBnazVPWVdQTmJURS9EeksvNllpSWlJaU13a2w4dkZGZlhMbGkzVDJ4bXdlZk5tN05peFEvdzZKeWNIcTFldlJtaG9xTUhiVzdGaUJRQmd6NTQ5V0x4NE1ZWU5HeWJlUGdETW56OGZibTV1UnZzbzNMeDVFMjV1YmdDRVJJVTJBWkdibTR1MmJkdUt5WVJ0MjdZaExDd01jK2ZPUmN1V0xjMTZyS2RPbmNLalI0OU1qa2xOVFlWRUlzR21UWnRNanV2VnE1ZE9HYU9YbFQ4WnNHVEpFdno4ODg4NjU3VzdEbWJPbkdud2V1MXVFQ0lpb3JLS3lRUWlvakxvZkp6cHhzdE5mSHVnekRSZTFpWVN6SG56NXVNRFZLbFMvREVSRVJFUldVQXVsNHZsZGw2Y3dBYUFObTNhb0Z1M2J1TFhjK2JNUWZ2MjdkR3VYVHNBd3U2Qkw3NzRRdSs2aUlnSUFFQlNVaElpSXlQUnRHbFR6SnMzVDJ4YVhKQ3BVNmVpWmN1V1lpbWhGeHNpRHhreUJKR1JrWmcvZno2V0xGbUNhdFdxRlhpYisvZnZ4L0hqeDgyNmYyMVN4SmpPblR2ckpCT2VQSG1Dc0xBd3ZUSlJsbkp4Y2NFNzc3eURoZzBiQWdEaTR1S3daczBhQU1DTUdUT01KakEyYjk2TWloVXJ2dFI5RXhFUmxXWk1KaEFSbFRHNWVabTRHbi9ZNkhrSkpHanEwOU9LRVJVanRScTRlUk13VXRkWFI3VnFnSkhWZDBSRVJFU2xWWEJ3TUd4dGJlSGs1Q1FlazhsazhQWDFSZVBHamNWamYvenhoMDRwcFBqNGVOeTZkUXNWS2xUQWtTTkhzSGZ2WGl4WXNBRGR1M2ZIbTIrK3FYTWZQLzc0STJyWHJvMnVYYnZxSEMrbzE0R05qUTIrL1BKTGZQREJCL2pxcTYrd2RPbFN5T1Z5azlkODhjVVhlbVdaWGpSaHdnUklwVklzWHJ6WTVEaVpUSVp6NTg3aDdObXpVQ2dVMkxkdkh4d2RIY1dTVVltSmlUaDM3cHc0WHFGUUlDNHVUdWVZb1ZqV3JGa0RqVWFER3pkdVlOZXVYVGgwNkJBQ0F3Tng3OTQ5UkVkSFk4eVlNWkJJL2xtWWs1cWFpcDA3ZDhMVDAxUHZlMHRFUkZTV01KbEFSRlRHRk5oNDJiTjEyV2k4ckUwa1pHVVZQTFpxVlNZU2lJaUk2SlZ6K2ZKbHBLYW02aDFYcVZTNGUvY3VqaDQ5cW5ldVZxMWFxRnExS3NMRHc5R3NXVFBFeE1UZ25YZmV3Y1dMRnpGNzltd3NYYnBVYk1Lc3RXelpNbmg3ZTZOVHAwNFd4K2psNVlXSkV5Y2lPRGdZRnk1Y1FLdFdyVXlPdDdPeksvQTJKUklKcEZJcEhCd2NUSTdidVhNblFrSkM0T1RrQkkxR2crN2R1K09qano2Q3JhMHQ5dTNiaDhqSVNFUkZSWW5qYzNKeWNPVElFWnc4ZVZMbm1OYURCdzl3N2RvMVhMdDJEV2ZQbmtWU1VoTHExYXVINmRPbkl5Z29DUFBtemNQbXpadGhhMnVMa1NOSDR1TEZpemg0OENDT0hEa0NlM3Q3dEduVEJqazVPUVVtVklpSWlGNVZUQ1lRRVpVeDVhTHhza1lEM0xvRlpHWVdQTFp5WmNEYnUvaGpJaUlpSWlwaW16WnR3clZyMTNTTzVlVGtRS2xVSWlJaUFpZFBub1JVS3RVNXIxMlZ2MzM3ZG56MTFWZUlpWW1CVENiRGwxOStpWlVyVjhMRnBlZ1hsYlJyMXc2QmdZR29XclZxa2QrMktRMGJOc1NjT1hQUXJGa3o5T3ZYRDU2ZW5yQzF0UlhQZCt2V0RSTW5UaFMvSGpwMEtMcDA2WUxodzRlTHg3VGxwUUJneDQ0ZDJMbHpKd0lEQTlHOWUzZTBhOWNPN3U3dTJMcDFLeFlzV0lBR0RScmc0NDgveHBJbFMvRFhYMzhoTFMwTmRuWjJtRFZyRnBvMmJjb0d6RVJFVk9ZeG1VQkVWSVk4TXFmeHNrZFRLMFpVRExTSmhJeU1nc2Q2ZWdLK3ZzVWZFeEVSRVZFUlU2bFVhTk9tRGViTm15Y2V1M3IxS29LRGc1R1NrZ0pYVjFjRUJRVmg1c3lac0xIUmZXcy9hOVlzZUh0N28xbXpadUl4RHc4UFRKczJEZWZPbmNQY3VYTjF4dWZrNUdELy92MzQrKysveFdPK3ZyNEcremNZODJJaUlldC91MGRmVEhZVUpUOC9QL2o1K1JYWjdiMy8vdnNZT1hJa0tsU29nS2lvS0d6Y3VCRkhqaHlCcTZzclB2bmtFelJ0MmhTTEZpMENJT3dBbVRCaEF0NS8vMzNrNU9Rd2tVQkVST1VDa3dsRVJHVklaSUdObDd2amxXKzhmT2NPa0o1ZThMaUtGWUVpZkhOSlJFUkVaQzNQbmozRHA1OStpb2NQSDZKejU4NlFTQ1E0Y2VJRUZpMzZmL2J1UEM3S2N2MGYrR2RtR0JqMmZSTmNFUGN0Tk1NOVVVdk4zTW9semR4T0xuVXFmNXBwYVpsWnRod3o5YWhsV2ZaRlM3UHdLR3J1dWVCVzdvb0xpU3dLSXZzNkRBeXovdjRZWjJKa1poZ1FCdERQKy9YeUpmUGM5L004MTRBRjNOZHpYOWR5TEY2OEdCOS8vREZHamh5SnExZXZZdUhDaFhqLy9mY04vUkkwR2cydVg3K08yYk5uRzlYMTF3c05EY1c4ZWZPTWppMWZ2aHh0MnJUQjBLSC83R0N0YWhQanhNUkUvTzkvLzRPam95UHM3T3dRRXhNRG9WQUlYMS9mYW53RzZrWkNRZ0wyNzkrUGMrZk9vYUNnQUsxYnQ4YWJiNzZKdm4zN0lpWW1Cak5teklDSGh3ZDY5KzZOMU5SVUJBUUVZTnk0Y1ZpelpnMUNRME1SeklkWWlJam9FY2RrQWhIUkk4SzZ4c3ZEYlJoUkxVaEtBZ29LS3AvbjZRbUVoTlIrUEVSRVJFUTFxTGk0R0JxTkJyLysraXNDQWdMdzVaZGZRcUZRWU9QR2pZaU9qc2I3NzcrUHNMQXdBTG9uL2hjdFdvUWxTNVpnNXN5WmVPMjExeEFSRVFHaFVJajU4K2VqVzdkdUp1L2g1ZVdGcDU5KzJ1allxbFdyNE8vdlgrRjRlUWtKQ1VoUFQ0ZUxpNHZKY1h0N2V4dzZkTWp3V2lLUllQcjA2V2JuMTBjU2lRU0ppWWtZTm13WSt2VHBnOERBUU1URXhPRGYvLzQzMHRMU01HellNRXliTmczUjBkR0c4bE1USmt6QTlldlhNWC8rZkh6d3dRZG8xNjVkSGI4TElpS2kyc05rQWhIUkkrSksraUdMalpkYk4vVEd5OG5KUUg1KzVmTThQSURteldzL0hpSWlJcUlhZHZMa1NRQkFwMDZkOE9HSEh5STJOaFlmZi93eGlvcUs4TWtubitESko1ODBtdS9nNElDUFAvNFlQLzc0SXo3OTlGTnMzYm9WbzBhTndyUFBQbHVqY1NVbEpXSCsvUGx3ZDNmSGpSczNzR2JOR3N5Y09kT29tWExqeG8yeGUvZHVxTlZxQUxxZERhWjJSbGlqdUxnWVhsNWVWVHBIbzlGVTYxN2x0V3JWQ212WHJzV1ZLMWNRSFIyTm8wZVBvcXlzREwxNjljS1NKVXZRdUhGakFMcEd6WjZlbmdDTWt6cHo1c3pCNE1HRE1YTGtTSVR3d1JZaUlub0VNWmxBUlBTSXVKUzIxK0o0MTRiY2VQbk9IU0F2ci9KNXJxNU1KQkFSRVZHRE5XREFBT1RtNW1MczJMSEl6TXpFeXBVcjBhUkpFM3orK2VkbW14dmIyZGxoeG93WjZObXpKNzc3N2p0RHJ3SlREaDgrakZXclZsVTRicXBuQWdDSXhXTDg4c3N2ZVBmZGR5RVdpN0ZpeFFwY3ZYb1Z5NWN2eDhtVEo5R3JWeThFQlFVWlNodUpSQ0xEM3hxTkJncUZ3dWhQY0hBd2V2YnNhWFNQM054Y3JGNjlHazVPVHJDM3QwZDZlanF5c3JLc2VzSS9OVFVWKy9mdlIyRmhJUlFLaGFIVWs5NitmZnR3K1BCaG8vZTVaY3NXUkVWRkdSM1QrL3JycjdGdjN6NlVsWlhCejg4UEw3NzRJdnIzNzQ4TEZ5N2d4bzBidUhYckZ1TGk0dkRISDM5Z3dvUUpodk9jblozeCtlZWZZOHVXTGZqdHQ5OFFHQmpJWkFJUkVUMlNtRXdnSW5vRVpNdnVJS000MGV4NGcyNjhuSklDNU9SVVBzL0ZCV2paRXFqbUUzQkVSRVJFZFUwc0Zoc1dxWU9EZzdGKy9YcDRlWGxaMWNTNFE0Y09XTE5tVGFWekh1eVhZSWxRS0lTRGd3TTZkT2lBc1dQSHd0ZlhGLzM3OTBmTGxpMFJIUjJOeTVjdjQralJveWd0TFRYc1NMRGt3dzgvckhETXc4TURaOCtlaFVxbEFxQkxqclJwMHdhdnZQS0tWZkZ0Mzc0ZElwRUlZV0ZoaUlpSU1Cb1BDd3ZEODg4L2IvRWF5NVl0TTN6Y3JWczNPRG82b25mdjNtalZxaFVBUUt2Vll2YnMyWkRlNzlubDdlMk5GMTU0QWVQSGp6ZTZqa2drd3NTSkV6Rnk1RWk0dXJwV0dqc1JFVkZESk5CcXRkcTZEb0tJaUI3T0h3bmY0OVNkcldiSCs0ZE9SWjltbGY5Q1Z1L2N2UXRrWmxZK3o5a1phTlVLc09JWGJTSWlJaUtxR3BWS0JUczd5ODhpYXJWYXFGUXFLSlZLUTJKQkpCSkJLQlJDSkJJWlBqWkhYNlpJSUJCVXV6eFNiZE5vTkZZbGRvaUlpQjVWM0psQVJQUUl1SnJ4aDhYeHNNREJOb3FrQm1WbFdaZEljSEppSW9HSWlJaW9GbFdXU0FCMFNRQ3hXQXl4V0Z5dGV6U0VSZnFHRUNNUkVWRnQ0bmRDSXFJRzduYitaUlNWbVM4RDFNd3pESzRPUGphTXFBWVVGUUdwcVpYUGswaVlTQ0FpSWlJaUlpSWlzZ0d1dmhBUk5YQlhNdzViSE84VThJeU5JcWtoY2ptUWFMNy9nNEdEQTlDNk5TQVMxWDVNUkVSRVJFUkVSRVNQT1NZVGlJZ2FNSTFXaFd1WlI4eU9Dd1VpdFBlUE1EdGU3NmhVUUh3OGNMOW1ybG4yOXJwRWdoVmI3b21JaUlpSWlJaUk2T0V4bVVCRTFJRGR6RDROaFZwdWRyeU5iMi9ZaXh4dEdORkQwR2lBVzdjQXBkTHlQTEZZbDBpb1pqMWVJaUlpSWlJaUlpS3FPajdTU1VUVWdNVlcwbmk1VTJBREtuR1VsQVNVbEZpZUl4VHFlaVRZMjlzbUppSWlJbnBrbmJxVmc3OFM4bkR0YmlGdTU4aWcxZFoxUkVULzZOTE1BeXRlRHF2ck1JaUlpSXd3bVVCRTFFREpWVkxFNS94bGRseGk1NEtXM3VFMmpPZ2hwS1VCaFlXVnp3c04xVFZkSmlJaUlxcW1Fb1VhcjBkZXdLWlRkK282RkNLekJJSzZqb0NJaUtnaUpoT0lpQnFvNjVreDBHalZac2M3K1BlRFVOQUEvamVmbHdka1pGUStyMWt6d00ydDl1TWhJaUtpUjFacVhna2lQanVHcEd4WlhZZENSRVJFMU9BMGdGVW1JaUl5NVpFb2NTU1RBYmR2Vno3UHp3L3c5cTc5ZUlpSWlPaVJObm45V2FORXdsdlB0RUI0cUJlQ1BCMGhBQjhGcC9yRDA1bjl3WWlJcVA1aE1vR0lxQUVxS3N0R1NzRlZzK051RGo1bzdON0JoaEZWZzBLaGE3aGNXWUZpTnplZ2NXUGJ4RVJFUkVTUHJOVUhiK0ZvWERZQXdNbGVoS01MSWhEZTNLdU9veUlpSWlKcU9JUjFIUUFSRVZYZGxmU0RGc2ZEQWdmYktKSnFVcXVCK0hqZDM1WklKTG8rQ1VSRVJFUVA2YjhIYnhrK1h2bHlHQk1KUkVSRVJGWEVaQUlSVVFOME5lT3d4Zkd3UnZVNG1hRFY2bllrbEpWWm5tZG5CN1JxQlFqNXJZcUlpSWdlVG9sQ2JTaHZKQllKTUMwaXBJNGpJaUlpSW1wNHVFSkRSTlRBWkVodklWdDJ4K3g0b0d0TGVEb0cyakNpS3JwOVc5Y3J3UktCQUdqWkVoQ3pWaXdSRVJFOXZCdHBSWWFQdzVwNFFDaGdmd1FpSWlLaXFtSXlnWWlvZ2FtMDhYTEFzemFLcEJveU1vQzh2TXJuaFlRQVRrNjFIdzhSRVJFOUZvcmxLc1BIVHZac0hVaEVSRVJVSFV3bUVCRTFLRnJFcHB0UEpnZ2dSTWVBL2phTXB3b0tDNEcwdE1ybk5Xb0VlSHJXZmp4RVJFUkVSRVJFUkdRMUpoT0lpQnFRcEx5TGtDa0x6STQzOStvQ1ovdDZ1QkJmV2dva0psWSt6OHNMQ0t6SEpacUlpSWlJaUlpSWlCNVRUQ1lRRVRVZ2xaWTRDbnpHUnBGVWdWSUp4TWZyR2k5YjR1d01OR3RtbTVpSWlJaUlpSWlJaUtoS21Fd2dJbW9nVkJvRjRyS09teDIzRTRyUnpxK3ZEU095Z2xZTDNMb0ZxRlNXNTluYjZ4b3VzeGtpRVJFUkVSRVJFVkc5eEdRQ0VWRUQ4WGYyU1NqVWNyUGpiWDM3d0U1b2I4T0lySEQzcnE3RWtTVkNJZENxRlNBUzJTWW1JaUlpSWlJaUlpS3FNaVlUaUlnYUNFdU5sd0dnVStDek5vckVTa1ZGUUZaVzVmTmF0Z1FjSEdvL0hpSWlJaUlpSWlJaXFqWW1FNGlJR2dDNVNvcUUzSE5teDUzRkhnajE2bXJEaUNxaFZBSkpTWlhQYTlZTWNIR3AvWGlJaUlpSWlJaUlpT2loTUpsQVJOUUFYTTA0REMwMFpzYzdCUFNEUUZCUC9wZXUxUUlKQ1lCYWJYbWV2ei9nN1cyYm1JaUlpSWlJaUlpSTZLSFVrNVVuSWlLeXBOSVNSd0hQMkNnU0s2U2xBU1VsbHVjNE93UEJ3YmFKaDRpSWlJaUlpSWlJSGhxVENVUkU5VngrYVRydUZzV1pIZmQwREVRanR6WTJqTWlDb2lJZ005UHlISkVJYU5IQ052RVFFUkVSRVJFUkVWR05ZREtCaUtpZWk4MDRaSEg4aWNDQk5vcWtFdGIyU1FnTkJlenNhajhlSWlJaUlpSWlJaUtxTVV3bUVCSFZjMWZTRDFvYzd4VHdySTBpc2NEYVBnbUJnWUNycTIxaUlpSWlJaUlpSWlLaUdzTmtBaEZSUFpaVzlEZnlTOVBOamdlN3Q0T25ZNkFOSXpMajNqM3IraVEwYW1TYmVJaUlpSWlJaUlpSXFFWXhtVUJFVkk5ZHp6eG1jYnhlTkY2V1NvR01ETXR6MkNlQmlJaUlpSWlJaUtoQll6S0JpS2dlaThzNmJuWk1BQ0U2QnZTM1lUUW1xRlJBWW1MbDg5Z25nWWlJaUlpSWlJaW9RV015Z1lpb25zcVNKYU5Bbm1sMnZMbFhaMGpzNnJqL2dEVjlFZ0lDMkNlQmlJaUlpSWlJaUtpQll6S0JpS2llK2p2cmxNWHhObjU5YkJTSkdXbHBnRXhtZVk2VEUvc2tFQkVSRVJFUkVSRTlBbGh6Z29pb252bzcrNlRGOFRhK3ZXd1VpUWxWNlpNZ0VOZ21KaUlpRy9qeGVESU9Yc3ZFdGJ1RnVKNVdWTmZoRU5WNzdZUGMwREhZSFlNN0JXQnk3MloxSFE0UkVSRVJQUVFtRTRpSTZxRmlSUzdTcGJmTWpnZTV0WUdMdlpjTkl5ckgyajRKelpzRFluSHR4ME5FWkFQNU1nVW1mbmNXZTY2azEzVW9SQTNLOWJRaVhFOHJ3dFl6cVlnNmV4Yy96UXlIcDdOOVhZZEZSRVJFUk5YQU1rZEVSUFhRamF3VEZzZmIrUGEyVVNRbVdOTW53ZDhmY0hPelRUeEVSTFVzWDZaQTUwV0htRWdnZWtoN3JxU2p5NGVIVUZTcXJPdFFpSWlJaUtnYW1Fd2dJcXFIL3M2eVhPS29ZMEIvRzBYeWdIdjNyT3VURUJSa20zaUlpR3hnNnZmbmNDZTNwSzdESUhvazNNNHB3ZXVSRitzNmpBWkJLcFdhSFpQTDVTZ3FxaCtsMXJSYUxlN2V2VnZYWVFBQTd0eTVnL2o0ZUpOakJRVUZTRXhNaEVhanFkYTFzN0t5RUJjWEI2V3lmaWZEMUpVOTlFTkVSUFFRV09hSWlLaWVLVlBMY0R2L2l0bHhINmZHY0pmNDJ6Q2krMHBLZ1BSS25zcGxud1FpZXNUOGRpWVZPeS9kTXpvMmUyQkxUSTlvam5aQjNJRkZWSmtiYVVYNDdtZ2lWaDlLTUJ6YjhsY0t4b1FIWStTVGZQakFuT3pzYkV5ZVBCbVRKMC9HU3krOVZHSDgxMTkveGRhdFc3RnYzejZycjdsdTNUcjQrL3ZqeFJkZk5EbytkKzVjZE9uU0JSTW1US2owR24vODhRY3lNek9ONWtaR1JpSTZPaHJmZi84OS9QejhqT1lmUEhnUWYvNzVKK2JPblFzWEZ4ZXJZNjBPdFZxTlR6LzlGREtaRE45OTkxMkYreDA1Y2dUcjFxM0RybDI3NE9qb2FEaGVVRkFBbVV5R29Fb2VodG14WXdlMmJkdUdYMzc1QlQ0K1ByWHlIaDVXYm00dVhuLzlkZnpyWC8vQzRNR0Q2em9jSWlKNkJER1pRRVJVejl6TVBnMHR6RDh4VlNjbGpyUmFJQ21wOG5uc2swQkVqNWh2RGh2M2lIbm51VmI0Y3R3VGRSUU5VY1BUTHNnTi8zMmxNOFFpSWI3YS84OFQ0OThjVG1ReXdZTHQyN2REbzlHZ2QyL1RQL2RwdFZvSXF2and4cUZEaDlDNmRlc0t5WVRZMkZpckY4ZXpzcklRR1JtSndNQkE5Tyt2MnluN3dnc3Y0UGZmZjhleVpjdnc1WmRmR3VLS2k0dkRxbFdyNE9YbGhiS3lNcVBGL1dQSGp1SENoUXRWaXIrOFljT0dvVldyVmtiSE5tL2VqTlRVVkt4Y3VSSXVMaTZHOTlXb1VTT1QxeWd1THNhMmJkdnd2Ly85RDBGQlFmam1tMjhnRkpvdjNxQi80dC9PenZwbGxLKysrc3JxdVpiMDZORURQWHYyeEl3Wk15cnNTQmt5WkFnbVRab0VBRmkxYWhYeTgvTWhsVXB4OU9qUkN0ZHAxcXdaUWtKQ2FpUW1JaUo2UERHWlFFUlV6L3lkZmNyaWVCdS9YamFLcEp4Nzk0Q3lNc3R6L1B6WUo0R0lIam5KMmNhbDNXWkVoTlpSSkVRTjI4eCtvVWJKaEtUczRqcU1wbjZUeVdUWXUzY3ZoZ3daWXZacGViVmFYYVZGN1pveWZ2eDQzTGh4QTh1WEwwZHdjREJhdFdvRkR3OFB6Smd4QTh1WEw4ZWhRNGN3Y09CQTVPYm00cU9QUG9Lam95TysrT0lMZUh0N0cxM24xcTFiT0hic1dKWHZyMWFyb1ZRcTBhMWJONk5rUW14c0xEWnYzb3czM25nRGJkcTBnVXFsd3ZMbHkrSGk0b0wvL3ZlL0VKZDcyQ1VqSXdQNzkrL0h2bjM3b0ZRcU1XREFBSXdaTThaaUlnRUFWQ29WZ0tvbEV5eTlSNVZLQlpWS0JiRllESkZJWlBFNmdZR0I2Tm16SjNKeWN0QzZkV3M4OWRSVEtDMHRSV1JrSkxSYUxRQmc3OTY5K091dnYrRGc0SUJObXpZWm5hL1JhS0JRS0RCcDBpUW1FNGlJNktFd21VQkVWSStvdFVyY3lqbGpkdHpGM2hOQmJtMXRHQkdBMGxJZ0k4UHlIRWRISURqWU52RVFFZGxRU3A1eHI0U1dBYlZicG9Qb1VmWGdmenVKV1pYMFlIcU1SVVZGUWFQUjRKVlhYZ0dnNjUwZ0ZvdGhiMitQTzNmdUFBRHk4L01oRUFpUW5KeHNkSzVRS0VUVHBrMXJMVGFCUUlDNWMrY2lLaXJLNkQ0REJ3NkVzN016ZXZic0NRQndjWEZCeDQ0ZE1XclVLQVNiK0JseCt2VHBtRDU5ZXBYdmYvandZWHp4eFJkR0Mvcng4ZkZZdkhneElpSWlNSHo0Y0FDNkJmLzU4K2ZqN2JmZnhvWU5HL0RhYTY4WjVzK1lNUU11TGk0WU1XSUVSbzRjQ1c5dmJ5UlpzUU8zT2pzVGR1L2ViWFpzOCtiTmlJeU14T2VmZjQ0bm5yQit4MXZidG0zeDRvc3ZJaVltQmdEUXAwOGZuRDU5R3YvOTczOGhFQWpRbzBjUExGaXd3SkFja2NsaytPaWpqNUNXbG9aQmd3WlpmUjhpSWlKVG1Fd2dJcXBIRW5QUFE2VlJtQjIzZVlramE4b2JDWVhzazBCRVJFUlVBM0p6YzdGdDJ6YTg4c29yOFBMeUFnRDg4TU1QT0hueUpMNzU1aHZNbURIRGFQNkRyeVVTaWNVRjdPcmFzMmNQdnYzMlc2TmoxdHpuekpsL0hwS1JTQ1NJaW9veUdsZXBWUGp6enovUm8wY1BxeGJwSDF6UVZ5cVZtRGR2SGtwS1NxQlFLUERCQngrZ3VMZ1lSVVZGS0N3c2hGYXJ4ZmJ0MjQzS1JjMllNUU5EaHc0MTlFMVFxVlNZT1hNbVpzNmNpZEdqUitPRER6N0FsU3NWKzVjcEZMcWYwY2VNR1dNeHhoWXRXbURseXBXVnZwZUhkZnIwYVRScjFnd3FsUXBMbHk1Rno1NDlNWGJzV015ZlB4OUxsaXpCTysrOGc1U1VGS3hZc1FJS2hRSmZmUEZGaFo0V1JFUkVWY1ZrQWhGUlBWSjVpU01iSnhNeU1nQzUzUEtjSmswQWUzdmJ4RU5FUkVUMENQdnh4eC9oNCtPRFVhTkdBZENWNURsdzRBQ0dEQmtDWDE5Zi9PYy8vd0VBN055NUV6ZHUzTUNDQlFzTTUrN2R1L2VoK2hCWW9sUXFJWmZMTVhueVpEZzVPVlg1L05PblQrUG16WnNWamg4NmRBZ3JWcXlBdDdjM1JvNGNpYUZEaDFwczFLeFBKdGpmLzlsVExCYmo2YWVmeHExYnR5Q1h5K0hwNlluR2pSdkQzZDBkYm01dWNITnp3OWRmZjQyMWE5ZGk0TUNCQUdDVVNBQjB1endBR080YkZoWUdUMC9QQ3ZlK2VQRWlzck96RVJFUllUYSt3NGNQVi9hcE1LbTB0TlFvcHNvb2xVcjg5ZGRmR0Q5K1BFSkRRekZ6NWt3TUhUb1VJcEVJSzFhc3dNS0ZDekY1OG1SSXBWSTgvZlRUbUR0M2JyVytia1JFUkE5aU1vR0lxTjdRV2t3bTJJc2MwZHl6aSszQ2tjdDF2UklzY1hVRkhxaUJTMFJFUkVSVmQvandZUnc4ZUJCVHBrekJsU3RYVUZSVWhDTkhqc0RKeVFsVHAwNkZVQ2hFbHk2Nm53VlBuandKWjJkbncydEF0d3VndHZzb0RCa3l4TEJqb2lxeXM3Tk5KaE9lZSs0NStQdjdZL1BtemRpd1lRTzJiTm1Db1VPSFl2VG8wU2J2bys5YlVMNEh3dHk1Y3kzZTI5blpHYjYrdnJoeDR3WUFYV05vL2VkTm85RVl5Z1hweXpHTkhqM2E1SFhtelp1SDB0SlNpL2M3ZWZLa0lkRmhyYjE3OStLVFR6N0J2LzcxTHd3ZVBMalMzZzBBY083Y09aU1VsS0JQbno0UWlVUVlNV0lFMHRQVGNmYnNXUncrZkJnRkJRVm8zNzQ5a3BLU2NPYk1HWHorK2VmbzFLa1RXclZxaFdiTm1zSGQzYjFLTVJJUkVla3htVUJFVkUra0ZGeERxYkxJN0hocm54NFFDQ3IvNWFMR1dGUGVpQTNjaUlpSWlHckVwVXVYQUFDUmtaR3d0N2VIV0N5R1RDYkRuRGx6NE9ycWFqUzNvS0Nnd3BQc2FyWGFZaU5mZmJQZjZuQjBkSVMzdHplRVFpSGk0K054N2RvMXE4N3o5L2RIcjE2OTRPTGlVcUVKczE2WExsM1FwVXNYWEx0MkRULysrQ09pb3FJUUhSMk5tVE5uWXNTSUVVWnpsVW9sQU9PK0JUS1pET1BHalRNYlE2OWV2ZkRlZSsvQnhjVUZYbDVlZVBmZGR3MEw5bHF0RmxxdEZtM2J0a1c3ZHUwc3ZoZXBWQW8zTnplTGMxUXFGUndjSEN6T2VaQ1BqdzhjSEJ5d2N1Vks3Tm16QjdObXpVTHIxcTB0bnVQdjd3K0JRSUNMRnk4aUp5Y0huMy8rT1hKemN5RVFDQkFlSG80MWE5WWdOemNYV1ZsWkVBZ0VPSGJzR0w3Ly9udG90VnAwNjlZTlM1Y3VyVktNUkVSRWVrd21FQkhWRS9XcXhGRkdocTd4c2lYQndVQTFmeUVsSWlJaUltTlRwMDdGU3krOUJCOGZIemc2T2hwNkFRd2VQTGpDM0p5Y25Bb0pCcVZTYVRGWm9GQW9xcDFNR0RSb2tLRjU3eDkvL0lHTkd6ZGFuSzlVS3FGV3E5RzFhMWYwNnRVTEV5Wk13SVFKRXl5ZTA2RkRCNnhZc1FMbno1L0h4bzBiMGJadDJ3cHo5R1dPeXI4UHJWWUx1VnlPRVNOR0dCcEE2NjFhdFFwbFpXVUFBQThQRC96NDQ0K0lpNHREU1VrSkFGM0RhaTh2TDdScDA2YlNIUUhwNmVtVkx2SXJGSW9xNzB3SUR3L0h4SWtUOGZQUFB5TXFLZ3B2dmZVV2hnNGRpbGRmZlJYT3pzNG16d2tORGNYQWdRT3hlZk5tZlB2dHR3Z09Ec2E0Y2VQUXAwOGZROUpteVpJbHlNbkp3Wm8xYXpCeTVFaElwVkpjdlhvVi92NytWWXFQaUlpb1BDWVRpSWpxaWJpczQyYkhSQUk3dFBMcGJwdEF5c29xTDIvazRnTDQrdG9tSGlKdzVPRVpBQUFnQUVsRVFWUWlJcUxIZ0xlM3QyRWgrTWlSSTRpTmpjV2FOV3RNTG5KblpXWGhxYWVlTWpxbVZDck5sam1TU3FWUXE5VTFVdDVtOU9qUlprc0JTYVZTL1BycnI0aU9qa1pvYUNoZWZ2bmxLbCsvYTlldTZOcTFLd0Rkay83bno1L0hrU05ITUduU0pFTVRaRk1MOXNIQndVWmxud0FZN2Q2SWpvNUdWRlFVTm0vZWJEUkhxOVhpNXMyYmFOT21qZG1Zc3JLeVVGSlNZaWlGWklwYXJZWkdvNm55emdSQTE1eDYyclJwNk5ldkg1WXZYNDdkdTNmajFLbFRtRFZyRm5yMTZtWHluQUVEQnVEQWdRUEl5c3JDZ2dVTElKZkxJWmZMa1phV0JnQ1F5K1ZRS3BXRzF3RFF0R2xUTm1FbUlxS0h3bVFDRVZFOWtDVkxSb0U4MCt4NGM2OHVzQk5XL1JlVGFrbEtBclJhOCtNQ0Fjc2JFUkVSRWRXU29xSWlyRnUzRG1QSGpvVzN0emZPbkRtRGJ0MjZHY1lMQ2dxUW01dUxwazJiR3AyblZDck5QaFdma1pFQkFHWkxEVDBzcFZLSjMzNzdEVkZSVWZEdzhNQzhlZlB3OU5OUFF5QVFWUGxhYXJVYWx5NWRRa3hNREU2ZE9nV3BWQXBIUjBkTW5UclZVT2JJMVB2ODdydnZzR0hEQnFOalpXVmxhTlNvRVFCZE9hU3NyQ3pEbUZhcnhhbFRwN0JwMHlZa0p5ZmpxNisrUXFkT25VekdkUEhpUlFDd21IRFE3NENvVGpKQkx6UTBGR3ZYcnNXV0xWdnc4ODgvNDZPUFBzSzMzMzZMME5EUUNuTTdkdXdJQndjSFhMdDJEWC85OVplaFROYURwa3laWXZUYTNQV0lpSWlzd1dRQ0VWRTk4SGRXWlNXTyt0Z21rTXhNNFA2MmI3T0Nnb0FxYnQ4bUlpSWlJdXVzWHIwYXJxNnVtRFJwRXJadjM0NmZmLzRaVzdac01aUTFPblBtREFDZ2ZmdjJSdWVWbFpXWlRTYm9tdzgzYjk3YzZqaGlZbUpnYjIrUHA1NTZDcG1aNWg5NkFYUWxnQ0lqSTlHM2IxOU1talFKSXBFSTkwenNkSFZ4Y1RHNU8wS3BWT0w4K2ZNNGVmSWsvdnp6VDBpbFVrZ2tFblRyMWcwUkVSRUlEdytIdmIwOTVISTVBTk1MOXFOSGowWkVSSVRSc1U4KythVEN2SktTRWh3NmRBaTdkdTFDU2tvS21qUnBndmZlZXc4ZE9uUXcrLzRPSHo0TUFIanl5U2ZOemltOVh5SlVJcEdZbldNTmtVaUVpUk1ub212WHJvaUxpek83OEc5blp3ZFBUMC9rNStmajFWZGZSVlJVRko1OTlsa0VCZ1lDQUw3NTVodms1K2ZqL2ZmZk56cFBQMDVFUkZRZFRDWVFFZFVEZjJlZnREamUxdGNHL1JJVUNxRGNObWlUSEIwQjFsa2xJaUlpcWhWSGp4N0Y4ZVBIc1dyVktvakZZZ3dkT2hSYnRtekJ6cDA3OGNvcnJ3QUEvdnJyTDNoNGVGU28zeStYeTgwbUU0NGNPUUtSU0dSeHdmeEI1ODZkdzRFREIvREREejlnMnJScFZwMFRFeE9EbUpnWXMrUERody9IVzIrOUJRQW9MaTdHMmJObmNmcjBhWnc5ZXhhbHBhV3d0N2RIZUhnNElpSWkwSzFidHdvTDgvb3lSNmFTQ2Q3ZTNoVVczazNOZSttbGx5Q1h5OUdoUXdkODhNRUg2Tk9uajhWK0NaY3VYY0xseTVmUnJWczNpenM3OUltT0J4dGpWMWZidG0xTjlvM1FVeXFWa0VxbHNMZTNSMXhjSEU2Y09JSFpzMmZEeGNYRkVJZE1Ka09USmsxcUpCNGlJaUtBeVFRaW9qcFhyTWhGdXZTVzJmSEc3dTNoS0hhci9VQXFLMjhFQUZWNG1vMklpSWlJckplVWxJU1ZLMWNpUER3Y1JVVkYyTDE3TjdLenMrSHE2b29kTzNaZzlPalJ5TTNOeFo5Ly9vbGh3NFpWV0FBdkxTMnQwSlFaMENVZmJ0eTRnYjU5KzVvY042ZTR1QmdDZ1FBQkFRRll2bnk1eGJsWldWbFl0bXdaeG93WlkxU1M2VUUrUGo0QWdLVkxsK0xFaVJQUWFEU3dzN1BEazA4K2lYNzkrcUZuejU0V0YrTUxDd3NoRW9tcVZlWkliK0RBZ1JnMmJCaWFOV3RtT0xacTFTbzg5OXh6RlJJMEJRVUZXTDU4T1lSQ0lTWk5tbVQrRXdCZEdTVUFjSEp5c2pqdllkMjZkUXRyMTY3RjdkdTNJWlBKOE9TVFR5SXlNaElkT25Rd0pCS0lpSWhxQzVNSlJFUjE3RWJXQ1l2amJXeXhLeUU3RzdqL0M1QlpqUm9CRDdsdG00aUlpSWhNTzNyMEtFcExTM0htekJuRXhzWWlJQ0FBZm41KzZOcTFLL2JzMllOOSsvWWhOallXV3EwV0w3NzRZb1h6WlRLWlliRmVMenM3RzE5OTlSWHM3T3d3ZWZMa0tzV1RuWjBOTHk4dk9EZzQ0SWtubnJBNE55VWxCWUN1Q1hKbGN3SEF5OHNMWVdGaDZOZXZIM3IzN20zVklyaFdxMFZpWWlKOGZYMU5qbHRiNWtpL00wSlBvOUZnNzk2OThQYjJOa29tRkJRVVlQNzgrY2pLeXNLa1NaUFFxbFVyaS9IbDV1WUNRSzB2NkFjRUJPRGN1WE53Y0hEQU8rKzhnM2J0MmlFdExRMDVPVGtZTm15WVlaNUNvWUJXcXpVNkJnRHo1ODlIbno0MktxRktSRVNQSENZVGlJanEyTjlabGtzY3RmZnZXN3NCS0JUQTNidVc1MGdrUUVCQTdjWkJSRVJFOUJnYk0yWU11bmZ2anFDZ0lIaDRlQmlOdFcvZkhuSzVIQ2RQbnNTd1ljTXExTDJYeStYSXpNeEU1ODZkRGNkeWMzTXhmLzU4RkJRVTRJMDMza0RqeG8xTjNsY2lrU0E3Tzl2b21Fd21RMHBLaXNVeU8rWHBHeU5iMjNENTMvLyt0OWt4alVZRGdVQmdkQzJsVW9tdFc3Y2lMUzJ0d3VLNG5xa3lSL2IyOWhWaVVxdlZFSWxFaHRkWldWblFhclh3TDFmS015NHVEaDkvL0RGeWNuSXdaTWdRVEp3NDBlTDcwV3ExaHI0S0lTRWhGdWMrTEZkWFYwUkdSaG9kZS9QTk53MWxsdlMyYjkrT29xS2lDZzJZSDl4OVFVUkVWQlZNSmhBUjFhRXl0UXkzODYrWUhmZHpiZ1ozU1MzM0tFaEtBalFheTNPYU53ZXMvT1dRaUlpSWlLck96YzJ0UWxObHZjYU5HK09kZDk2QnI2OHZwazZkQ2dEWXVuVXJzckt5NE9MaWd1dlhyME9oVUJqT3YzWHJGaFl2WG96czdHeU1IajBhSTBlT05IdmYxcTFiNDhxVksxaTRjQ0dDZ29LZ1ZxdHg2ZElseU9WeXMwK3dhelFhckYyN0ZoS0pCRTVPVHJoOCtUSUEzWTZEaDVXYm00c0pFeWJBeWNuSjBETWhQejhmR28wR3ZyNittREJoZ3NYems1T1RVVnBhaW9LQ0FxU21waG9TTEg1K2ZnQ0FqUnMzb2tXTEZnQ01rd0F0VzdaRVdWa1pmdnJwSjBSRlJVR2owV0RDaEFrVmRuUmtabWJpazA4K2dhdXJLNXlkblNFU2laQ2NuSXprNUdTRWhvWWFybTFMUFhyMHFIRHMrUEhqQUlCKy9mclpPaHdpSW5xRU1abEFSRlNIYm1hZmhoYm1GL0pydmNSUlRrN2w1WTBDQW5TTmw0bUlpSWlvVG16YnRnMGFqUWJ2di8rK29lK0JWQ3JGbmoxN29ORm80T2JtaHBFalJ4cksvRnk4ZUJIWjJkbVlNR0ZDaFNmVEgvVDIyMi9qNjYrL1JueDhQSzVldlFxQlFBQlBUMDlNbkRnUlE0Y09OWG1PVUNqRXVYUG5rSkdSQVVDM0F5QWlJZ0pkdTNaOTZQZnE2K3VMcDU1NkNpVWxKVkFxbGRCcXRXalNwQWs2ZE9pQUVTTkd3TjNkM2VMNXNiR3gyTGx6SjRSQ0licDM3NDZ4WThjQ0FQcjI3WXZqeDQ5ajI3WnRocDBVZ081Si81ZGZmaGtoSVNHSWpZMUZWRlFVM04zZE1XZk9ISk9MOUQ0K1BraEtTaks2aHJPek0zcjM3bzNYWDMvZFlqTm5JaUtpaGs2ZzFWYldiWk9JaUdyTGIxYy9RcHlGbmdrend0Y2gwTlZ5ZmRacVV5cUJhOWNzNzBwd2NBRGF0K2V1QkNKNmJBa21SeG05MW00Y1UwZVJFRFY4ZGZuZjA3RzRiUFQ3NGhnQW9HOXJYeHhiR0ZISkdmV0xUQ1pEZkh5OFVSa2pQYTFXYTdLOFVHeHNMRHAxNmxUcnNXazBta2RxQWYzVXFWUG8xS2xUcGMycXRWb3QxR28xdEZvdHhHS3hqYUt6bnViK3ovaVAwdGVHaUlqcUhuY21FQkhWRWJWV2lWczVaOHlPdTloNzFsNGlBUUNTa3lzdmJ4UVN3a1FDRVJFUlVSMXpkblkybVVnQXpQY3BzRVVpQVhqMEZxdDc5ZXBsMVR5QlFBQTd1L3E3cFBLb2ZWMklpS2grNEhjWElxSTZrcFI3QVNxTnd1eDRPNzlhYkx5Y253OUlwWmJuK1BrQnpzNjFGd01SRVJFUkVSRVJFVFVZVENZUUVkV1J2N05QV1J4djQxZEwvUkswV2lBMTFmSWNlM3NnS0toMjdrOUVSRVJFUkVSRVJBME9rd2xFUkhWQ2k3anNrMlpIN1VXT2FPYnhSTzNjT2lORDF5L0JrcEFRZ0Z1amlZaW9CaWlWU3R5NmRhdEdybFZadTdlYWFBZFhWbFlHbFVwbDFUeGxaZDlQNjRIejU4OWowNlpOaUl1TE16c25KU1VGMjdkdngvbno1MjBZR1JFUkVSRTFOUFczd0I4UjBTTXNyZWdtU3BWRlpzZmIrdmFHUUZBTGkvbEtwUzZaWUltUEQrRGlVdlAzSmlJaUFMckYzYzZkTzBNa0VobU9hYlZheU9YeWFsM1AzdDdlNkZybWFMVmFwS2VuUXlRU3dkL2ZIMHFsc2txTDd3S0JvTXBOUnRQVDB6Ri8vbnprNStkajNicDFhTnk0Y1pYTzF5c3BLY0UzMzN3RG1VeUd4WXNYbTV5ajFXb3hZOFlNdEd2WERuUG16S25XZlFCZzU4NmQrT21ubnpCbzBDQzgrZWFiWnVmdDJyVUxrWkdSR0RSb0VHYk5tbFh0KzlXMkN4Y3VZTnUyYlhCeGNVSGJ0bTFOenJsNTh5YldyVnVIWjU1NUJsMjdkZ1VBcEthbVZ2dnIxWkJjdUoyUGEzY0xjVHVucEVhU1VVU1BneEJmWjB6dTNheXV3eUFpb2pyQVpBSVJVUjFJeXJQODVGOUxuMjYxYytPN2R5MDNYUmFKZ01kZzRZQ0lxSzRjUFhvVW4zMzJHZnIyN1l1RkN4Y2FHbVNtcHFiaTFWZGZyZFkxNTh5Wmd5RkRoaGhlbDVhV0lpc3JDMWxaV2NqTXpNVGR1M2VSa0pDQWhJUUV5R1F5UFBQTU0zajMzWGZ4K3V1djQ4NmRPMWJmcDFPblR2anFxNitxRkZ0QVFBQjhmWDJSa1pHQlpjdVc0Yi8vL1crMW1vTGEyOXNqTVRFUkNRa0oyTEZqQjE1NDRZVUtjeTVkdW9UYnQyK2pTWk1tVmI1K2VZY1BINFpjTG9lL3Y3L0ZlU2RPbklCQ29VQ2pSbzBxdmFaR28wRlpXWm5GT1VLaEVBY09IRUJrWkdTVjR0MjRjU05jWFYycmRNNkROUGQvTnRCL2JYNzU1UmRFUmtaaTJyUnBHRE5tekVOZHU3NzZ2K08zOGRaUEZ5RlRxT3M2RktJR0o2S05MNU1KUkVTUEtTWVRpSWpxUUdMdUJZdmpMYnpEYS82bUpTVkFYcDdsT1VGQkxHOUVSRlNMZXZUb2dRNGRPaUFtSmdaQ29SQUxGaXlBUUNBd2pEZHYzaHhkdW5ReE91ZklrU1BJeTh2RHFGR2pqT2FtcEtUZzdObXpSblBsY2psR2pScGxzdnlPbjU4Zk9uYnNpT2JObXhzZDc5Mjd0OFdkRFhLNUhHZk9uS25TKzlRVENBUjQrKzIzTVgzNmRLU25wK1AyN2RzVjdtOE5PenM3UXdKa3c0WU42TkdqQndJQ0Fvem03Tnk1RXdBd2NPREFhc1VLQVBIeDhVaEtTb0pFSXNGenp6MW5kbDUyZGpiaTR1SWdGQW94WU1DQVNxK2JuSnlNMTE1N3plS2NObTNhNE9tbm40WlVLb1c5dlQwY0hCd3N6aTh1TG9aV3F6VWtBaDZHL2hyNmYxOXVibTdRYXJWWXYzNDlrcE9UOGZiYmI4UE83dEg1MWZIR3ZVTDhhOE81dWc2RGlJaUlxTUY1ZEg0aUpDSnFJTlFhSlZJS3Jwa2REM1J0Q1FjNzU1cS84ZTNibHNjbEVzRFh0K2J2UzBSRUJoS0pCRXVYTHNXY09YTnc5T2hSZUhsNUdTMHl0MjNiRmpObnpqUTY1OXExYThqTHk4UDA2ZE9ORnYzLytPT1BDc2tFaVVTQzRjT0hvN2k0R0lHQmdVaEpTY0dSSTBmd3pqdnZZTkNnUVNaam1qdDNMbHdzbExkTFMwdXJrRXdvS0NqQXdvVUxyWDdmZG5aMmNIRnh3ZkxseXl1ZDI2Wk5HNU5sZzVvMWE0Wng0OFloSVNHaFFybWwxTlJVbkQ1OUdnQ3dlZk5tL1BMTEw1WGVwMm5UcHBnelo0N1Jyb0hkdTNjREFBWU1HQUNSU0lUUzBsTEQvUExscEE0ZVBBZ0FhTisrUFZRcUZiS3pzMDNlUXlLUndOWFZGUktKQkowNmRUSWNUMDVPaGxRcVJmUG16UTJmKzZaTm14ckdodzhmWHVIZndZTW1UWnFFOVBUMENzZFRVbExnNmVsWnBkMEsrdkkrK3ZmMy9QUFB3OG5KQ1Y5ODhRVU9IVHFFdkx3OGZQcnBwMWFWMDZyM3RGcGtTeFdHbDUwYXUrT3BFQzhFZVRxaVhLNk9pQ3dJOGEyRjMxV0lpS2hCWURLQmlNakdrdk12UVF2elR4R0dlbld0K1p2bTVnTGxGa1JNS3JlSVFVUkV0Y2ZaMlJsTGx5N0ZXMis5aGZQbno2T2twS1JHcjE4K09SRWRIWTBqUjQ3VStDSndkWm9xcDZXbFdUVlB2N2llbkp5TXRXdlhHbzFwTkJvSWhVSjg5dGxuaG1OZmZ2a2xmdjc1WndDNnhmdVVsQlNyN21OdmJ3OEFPSHYyTEJZdFdtUTB0bWZQSHV6WnM4Zm8yS3hac3pCczJEQm90VnJzMzc4ZkFIRDE2bFc4L1BMTFp1OHhlUEJnekowN0YwRkJRVVlsb2o3NDRBT2NPWE1HLy83M3YvSEVFMDhZamtkRlJWVzRoa2Fqd2QyN2R5RVdpeEVZR0dqeFBlM2J0dzhyVjY3RStQSGpNWFhxVkl0enkxTW9kSXZyNVhjZjlPdlhENDZPanZqNDQ0OFJFaEx5YUNRU0FKVFBHQ3dmOXdUbVB0ZXFEb01oSWlJaWFsaVlUQ0Fpc3JIRVN2b2xoSHJYY0RKQm85SDFTckRFM1oxTmw0bUliTWpQencvTGxpMkRqNDhQbkp5Y0RNZjM3ZHVIdzRjUEc4M1ZQelUvY3VSSW8rTnFkZDNYZXZmMjlzYi8vZC8vMWNpMXJseTVZclNvWDFKU2dyaTRPQUF3bEcweTFRRDY1czJiT0hMa0NEdzhQTEJwMHlZNE9qb0NBT0xpNHBDWGw0Znc4SENyR2tjN09qckN6OCt2d3ZHOHZEeElwVkxENnovLy9CTVpHUmx3ZFhWRlNFaUl5V3RsWkdRZ0t5dXJ5ZzJyVFpGS3BYajExVmNSR0JpSVRaczJXWnpicFVzWENBUUNSRWRIWS9UbzBWYnZUbENwVkFBcWZuNjdkKytPTld2V21IMmZEZG1zWjFzd2tVQkVSRVJVUlV3bUVCSFpXSktGZmdraWdSaE5QVHFaSGErV2UvZUErNHNFSmdrRWJMcE1SRlFIbXByWUVSWWNISXlPSFRzYUhUdDE2aFFLQ2dyUXYzOS9vNTRKYVdscHVIejU4a1BIa1phV1psaUFOeVVySzh2aStmcHpjM0p5c0hidFdyejAwa3RvMjdadGhYa0hEaHhBVkZRVWV2VG9ZYkxadEg2bmdGNzc5dTJ4ZCs5ZUtKVktEQmt5QkczYXRNR2FOV3VNNW1nMEdyejExbHNBZ0lrVEp4cTlqNjFidCtMMDZkUFl0bTBiM04zZExiNEhBT2pjdVRPV0xGbFM0ZmlhTld1d2E5Y3VvK3NDd0t1dnZvcm5uMy9lNUxVMmJOaUFyVnUzMWtneW9TcjgvZjNSczJkUG5EeDVFdEhSMFpnNGNhSlY1MWxLMW9TR2h0Wm9qUFhGWjJNNlZqNkppSWlJaUl3d21VQkVaRU1seWdKa3ljejNMZ2p4Q29OQVVJTU5rTXZLZ0VvV2dlRHJDMVRTNUpHSWlHeWpZOGVPbUQxN3R0R3h4TVJFRkJRVVlOYXNXUlY2Smp5WVRJaUxpOFBtelpzTnJ6TXlNZ0FBMjdadHc3Rmp4d0RvZGtXVTcwbnc1cHR2VmpsT2lVU0MzcjE3dzgzTnpYRHM5OTkveDZsVHAzRHExQ2wwNjlZTnI3NzZxdEVUN2ZuNStiaHo1dzdhdEdsajhwcWVucDdvM2J0M2hRYk41cDZhQjRBVEowNGdQajRlSVNFaGlJaUlnRnd1aDBRaXFmTDdzZGJaczJjUkZ4Y0hIeDhmaTQyZTlidEc2cUpwOGZEaHczSHk1RW5zM2JzWEV5Wk1NQnJUbDFjeVordldyWVpraVNuNzkrOXZzT1dPVXZQK0tTZm1aRzhIWndmK0treEVSRVJVVmZ3SmlvakloaEp5ejFrY3IvRitDYW1wd1AybWlpYUpSRUJRVU0zZWs0aW9DcVJ5RllybEtzaks5SC9VS0M1NzRMVmNoUktGQ21WS0RWUWFEWlJxTFZScURWUWFMWlFxM2Q4cXRSWkt0ZjdqQithb05WQ3B0Y1lmNitkb05BK2NxL3U0UkZHekpZVGtjam5HalJ0bmRHellzR0VtbjlCL0dJV0ZoYmh5NVlyUmZRRmRVMTU5ejRJbVRab1luVE5peEFpTFQ5QVhGeGNiZWdUb3VicTZZdkhpeFViSHBreVpnbWJObW1IOSt2VTRjK1lNenAwN2h5RkRobURLbENsR093UE1MVWFIaElSVXVDYndUekxCMU1KODM3NTk0ZXJxaXJLeU1vd2FOUXE5ZS9jMmVZM3lTa3BLb05Gb0xEYWROa1d0VnVPNzc3NERvTnNGWWVsenBrOG0ySHBuQWdDRWhZVWhNREFRNmVucEZSSUgzdDdlSnZzdUZCWVdvcVNrQkU1T1RoWjNjUWdhY0lmaTNISk5sOFdpaHZzK2lJaUlpT29Ta3dsRVJEYVVhS0hFRVFBMDkzNnk1bTRtbFFLRmhaYm5CQVVCd2hyY0NVRkVqN1RDRWlYeVpBcmt5UlFvTEZHaXVLeDhJa0FOV2ZuWEN1TkVnTzY0N3JWdVRBVzUwbnd6K2tlWldxMkdYQzQzOUVJbzc4YU5HL2ptbTIrTWptVm1aZ0lBdnYzMlc2UEYzTlRVMUFybmQrL2VIYnQzN3dZQXd3SjdXVmtaM243N2JUenp6RE5HYzRjUEg0NkNnZ0tNR3pldVFvbWg4cVJTS1h4OWZlSHY3MS9wZTR1SWlFRDM3dDN4MDA4L1lkdTJiVGgwNkJER2pCa0RkM2QzUXlrZFMvY3lSWjlNS0NvcXd2SGp4NDNHdW5UcGdpNWR1aUE3Tzl2cytYLy8vVGZ1M2J1SCtQaDR4TWZISXpVMUZZc1dMVUtmUG4ycUZJZEdvOEhnd1lOeDVzd1pEQjQ4R0RrNU9mRHg4VEU1MTFReTRiMzMzb05Hby9zM241aVlDRUQzTmRYM05SZytmTGpWMTdKRUlCRGcyV2VmeGRhdFc1R1RrMk0wTm1mT0hKUG5MRjI2RkRFeE1XalJvb1ZSbzJnaUlpSWlvdktZVENBaXNxR0UzTE5teDV6RTd2Qnpyc0VHaDdmTmwxTUNBRWdrdWhKSFJQUllVYW0xeUpNcGtIOC9LWkJYckxEOCt2NnhmSmtTYWtzN25jZ2lpVVNDNk9ob0FNQzVjK2V3Y09GQ2svT1NrNU9Sbkp4c2NreC92clV1WExoZ01tRUI2SFlzUFB2c3N3QjBpOVdscGFWbXIyTm5aNGN4WThZQTBDVW9IQjRvalhmczJESHMzTGtURXlaTVFOZXVYU0dSU0RCOStuUTg4OHd6U0VsSlFhTkdqUURvZGdRQXNOaWZ3UlQ5ZTBoTVRNUW5uM3hpTkxaKy9YcWpIUVpTcVJRSER4N0U5ZXZYY2UzYU5RQzYwajU2UXFFUVdxMjJXcVdReEdJeFhuenhSWXdaTXdicjE2OUhkSFEwbGk5ZmpuYnQybFdZYXlvQmNPblNKVU15UVM4aEljSHdjZmZ1M1UzZVY3KzdwQ294RHg4K0hDTkdqSUNibTV0aE40VWwrcjRZMTY5Zk4reFFxSFZhUURncHF2YnY4OC90RElybEZucEpFUkVSRVpGWlRDWVFFZGxJdHV3MlNwVG1kd3EwOUE2dnVadGxaUUVLaGVVNUpocC9FbEhESVN0VDNWLzBWeG9TQVA4cy9EL3d1dVNmSklHVWkyajFra2drZ3F1cks1NTk5dGtLcFkvZWZ2dHQzTHg1RTd0Mzc0YXczRzZ5a3lkUFl1M2F0V2FmOUQ5eDRvVGhZNmxVaWovKytNT3dPMkhNbURHR1JlcXFhTm15WllXZEV3Y1BIc1MxYTlld1lNRUN0R3JWQ2xPblRrWFhybDBSRWhKaTFETkJKcE1CUUpVWHFoWDN2NSsxYnQwYVE0WU1BUURzMnJVTGlZbUp5TW5Kd2UrLy80NWJ0MjRCQUs1Y3VXSlU1Z2tBUm80Y2lRNGRPcUJObXpiWXZuMDd0bS9mYm5KaDNseFNSYjh6b2p3bkp5Y29sVW9zWHJ3WTMzenpEWHdmU002YmFtaThjK2RPYU84bjVENysrR09jUDM4ZW4zNzZxYUhodGxnc3hvNGRPeXJjU3g5VFZaSXcxalNjMXROb05MaHo1dzRBM2VmZzNMbHo2TnUzcjlYblY1dEFBQzNxSmtHcDBUQXhTa1JFUkZRZFRDWVFFZG1JelVvY3FkWEEvYnJZWnJtN0ExV3NGVTFFdHFOUWFaQ1NXMkwwSnpXdjNNZTVKWkRWY0UxL3FsdEJRVUhZdm4yN3lURjlhU094V0d6VWI2Qi8vLzdvMzcrL3lYT0tpNHR4L1BoeE9EbzZvclMwRk45Ly96MlVTaVhLeXNydy9QUFBZOENBQVlaRit2S09IVHNHcFZLSmlJZ0lrMlYxVE5YYi8vVFRUeEVURTROTm16WWhQajRlQ3hZc1FPZk9uZkh1dSsvQzI5dmJNRTlmaXFqOE1Xdm80MnpTcElraG1YRHExQ2xEcWFCZHUzWVpZbTNTcEFuR2pSdUh0bTNiNHZ2dnY4ZnAwNmZ4eWl1dkdCYlg5UXZ6cHBJSlo4NmNNVnRxNkVFdnYvd3lZbU5qY2VuU0pYejAwVWRZdFdxVjBlZkwxTTZFOHZmVWZ4MGRIQndxVFJMb2R3MTRlWGxaRlZ0NThmSHhpSW1Kc1RnbkpTVUZKU1VsY0hGeFFYRnhNWTRjT1dLYlpJSkdDOVJScFVXbUVvaUlpSWlxaDhrRUlpSWJTY283YjNHOGhmZFROWE9qdERSQVk2RU91VUFBTkc1Y00vY2lvbXJKS0pRYmtnS21rZ1paUldWYzdIcU1xRlFxdzVQc3B1aEw0OGpsY3FPZENlVUpoVUtqOGtNSER4NkVRcUhBZ0FFRGNQandZWXdhTlFvN2QrN0U2dFdyNGVucGlkbXpaNXU4enJsejUxQlFVSUEzMzN6VDZxZmJCUUlCSWlJaThQVFRUMlBYcmwzWXVIRWo4dlB6NGVIaFlUUXZQVDBkQU9EbjUyZlZkZlgwT3hyS04yRFdKeGlhTjIrT3lNaElpTVZpVEpnd0FVMmFOREdVYnpKRm4wd3d0VHZDMWRYVmFDZUZYbHBhR25KemM0Mk9DWVZDTEZ5NEVETm16RUI4ZkR6V3JsMXIxSS9BMU02RTZycDc5eTRBb0hFVnYzZnYzYnNYYTlldXRmaHZDOUI5elFGZGN1cnExYXM0ZS9Zczh2THlxcFc4cUJJaE1MSkxjTzNlbzV6RTdHSmNUUzBBQURqWm0yNENUa1JFUkVTV01abEFSR1FEV3EwR3QvTmp6WTc3dXpTSGs5akQ3TGpWNUhMQVFoTktBSUNmSC9CQXZXc2lxam1sQ2pWdTU4ak03aXk0bTFlS010WGoyWGlZVFB2OTk5L3g5ZGRmVnpwdjVNaVJac2VhTm0yS0gzNzRBWUJ1SWZ1MzMzNURvMGFOMEtaTkd4dytmQmhObXpiRmdnVUw4T0dISDJMWnNtWFl2SGt6bkoyZGErdzlBTG9GOXBFalI2Si8vLzRvS0NndzJrVWhsVXFSZG4vWG5La0ZlMHNLQzNVbEFzdjNSdEF2a0Vza0VuaDdlMXRzd0Z5ZXBXUkN4NDRkc1dUSmtnckgxNnhaZzEyN2RsVTQ3dUhoZ2RteloyUHg0c1hZdTNjdndzTEMwSzlmUDZQNGFpS1pFQjhmRHdESXo4L0htVE5uMEsxYk40dno1WEk1MXE1ZGl3TUhEa0FvRkNJb0tNand1VGRGWHc0clBEd2NmbjUrK09HSEg3Qno1MDVNblRyMW9XT3Z6STcvMTZQVzc2RzNhdjh0elBubE1nQkFiRmRIV3lLSWlJaUlHamdtRTRpSWJDQ2w4Q3FVR3ZPMXFadDcxVkNKbzhxYUxvdEV3UDFHbUVUMGNHNmtGU0UrUTRwYm1jWDRPNzBJOGVuRnVKa2hSYmJVZE1OYnFqbk85aUtJN1lTd0V3cGdKeEpDTEJMQVRpaUVuVWdBc1VqM3Q1MncvTWRDaU8zK21XTnBUQ3pTWDFmMzhkSmRjYlgrZnBvMWE0YkJnd2ViSER0Ky9MaWhjVEVBOU92WHIwSURaQUR3OGZFeGZQejc3NzhqTnpjWHI3MzJtdEdjSGoxNjRQWFhYMGVyVnEzZzVPUmtLTVZqaWthak1UbXVUeEQ4OXR0dk9IYnNtT1UzVm82K2liSkFJTUI3NzcxWDZmeEpreVlaR2hMcmt3bHVibTZHY2YxaXZibCtFYWFvVkNva0pTWEJ3Y0dod3E2SjZ1clpzeWY2OWV1SG8wZVA0c3FWSzRaa2duN25oS212VlZYb2V4alkyZGxoLy83OU9ILyt2Q0daNE92ckM3VmFiYlJiSlRrNUdVdVhMa1ZLU2dxY25aM3h3UWNmNE1LRkM5aTJiWnZKNnlja0pDQXVMZzZ1cnE1NDhza25FUm9haWcwYk5tRG56cDBZTldxVTBlZWNpSWlJaUlqSkJDSWlHNmlzWDBKb1RTUVQ4dk9CKzZVZ3pBb0tBc3lVeUNBaVkxb3RjRGUveEpBa2lDLzM1M1oyQ2RSYUZpSXlSU0lXd3RuQkRpNE9kbkIyc0lPemcraiszM1p3a2R4L2JWLys5UU56ekp6alpHK0grNjBEYk1vV3lRUzVYSTZCQXdjYUd2SHFiZHEwQ1NxVkNoNGVIaWdvS0VEanhvMGhsVW94Yjk0OHMwKzg1K2ZuWStQR2pYQjJkc2FnUVlQd3h4OS9HSTIvK09LTEFJQ2pSNC9pczg4K014dlQyTEZqVFI1ZnYzNDlRa0pDa0ptWmFXaDZYQlZhcmRhcTgvUUpCT0NmbmdFQkFRR0dZL3FTVDlZOCtiOXg0MFlrSkNRZ1B6OGYyZG5aNk5Xcmw2RVBSVTE0ODgwMzBhdFhMNk0rQS9ybTFsVkpKaFFVRktCZnYzNW8yN2F0SVRrVUV4TURtVXlHM3IxNzQ5S2xTMGJ6di9ycUs2UFhjcmtjOCtiTlEyRmhJWUtEZy9ISko1OGdPRGdZRnk2WS94bGs2OWF0QUlEbm4zOGVkbloyOFBIeHdUUFBQSU5EaHc3aHA1OSt3aHR2dkdGMS9FUkVSRVQwNkdNeWdZaklCcEx5elA4aUx4S0kwY3d6N09GdmNyK21zbGtTQ2VEcisvRDNJWHJFRkpVcTcrOHlLTWF0VENuK1RwY2lLYXNZRis4VTFIVm9kY0xieFI1ZXp2Zi9sUHZZMjlVQm5rNWl3ekYzSjdFaEtlRHNJSUtMeEE1dWpnOWYwdVZ4RXhNVGc4OC8veHdUSmt3d1NpWnMyYklGUC8zMEV4WXNXSUFkTzNhZ29LQUFpeFl0d3F4WnM3Qmt5Uks4Ly83N0podjM3dG16QnpLWkRKTW5UellxQy9RZ2YzOS9reVBVZ0xzQUFDQUFTVVJCVkUxMlQ1OCtEYVZTaVY2OWVobjFLTkRUWC9PMTExN0R0R25UckhxUFAvendBM2J0MmdWbloyZjgrT09QbFRZY0JveDNIQ1FrSkFBQWdvUC9xYTh2bDh0Tk5sRTJ4ZDNkSFhGeGNSQUlCR2pkdWpWZWUrMDFYTDkrSFczYnRqWGJnNklxM056Y0tud3U5VHN4S3RzNWtaR1JnZmo0ZUp3NGNRSUpDUW5ZdTNldklaR2dWQ3F4YWRNbUFNQ0lFU01xSkJQMDl1M2JoMjdkdXNITHl3dHZ2ZlVXRGgwNmhBVUxGbFJheHVyYXRXdUlpWW1CUkNMQkN5KzhZRGcrWmNvVUhEdDJERHQzN3NUVFR6OWRJY2xGUkVSRVJJOHZKaE9JaUdwWm1VcUd0S0svelk0MzhlZ0FrZkFoRitCeWM0SDdKUlhNYXRyMDRlNUIxTUNwTlZyRTNTdkNsWlJDeEtZV0lEYTFFRmRTQ3BCZWFMNEVXVU1sRmdrcUpnUU1pUUVIRThkMEg3czdpdXZrNmYvSGpiNmg4dG16WnhFZEhRMUhSMGQwNnRRSmdLNnN6ZXJWcTdGMzcxNU1tREFCL2Z2M3g0NGRPd0FBVFpvMHdjS0ZDN0ZreVJLOCtlYWJXTEpraWRFQ093QjA3OTRkKy9idHcralJveTNHMEs1ZE83UnIxNjdDOFRGanhxQ2dvQUJ6NXN5eDJJQlpMQlpYdWl0QW85SGcrKysvTi9RYmtNbGsrT2lqanpCcTFDajA2ZFBINm9YOGhJUUUyTm5ab1dtNTcyTnl1ZHpxcC81SGpCaUI4ZVBIUXlBUUdHS2VObTBhSEIwZHNXSERCcXV1VVZYNjBsUVBKanowT3pQMHV5MldMMTl1R0hOM2R6ZEtrcXhkdXhacGFXa0lEdzlIV0pqNWh3NGlJeU94YXRVcS9QampqK2pidDYvSkpOR0Q1SEk1VnF4WUFRQjQ2YVdYakpvdCsvbjVZZVRJa1lpS2lzSVhYM3lCTld2VzFINHpaaUlpSWlKcUVKaE1JQ0txWlVsNUZ5Mk9oM3JYUUltamUvY3NqN3U3QXhhZVVDVjYxT1FWSzNEeFRyNVI0dUJHV2hFVTZvYmYrTmpieFI1Qm5vNkdQOEZlVGthdmd6d2Q0ZTFpZlIxNXNyMTc5LytmblphV0JtOXZiM3oyMldkbzNydzU3dDY5aTg4Ly94eng4ZkY0OGNVWE1XWEtsQXJuOXVqUkF4OSsrQ0UrK2VRVHpKZ3hBeSs5OUJMR2p4OXZlQUsrUllzV1dMcDBxZFZQN2RlV216ZHZZdlhxMVlpUGo0ZEFJTUNvVWFNUUd4dUx1TGc0TEYyNkZINStmbmpoaFJmdzNIUFBXWHlDL3ViTm15Z29LRURIamgyTmtoZHl1UnplM3Q0V1kzQnhjWUdIaHdkRUlwSFJEb0hpNG1LVWxaVkJxOVhDMWRYVmNGeXRWaHNhTkplblVxbXE4dFlOOXdEK1NTYWtwS1FnS2lvS1o4K2VSVjVlbm1HZWg0ZUhvVVRTRTA4OFlVaXdiTnEwQ1h2MzdvV0hod2ZtenAxYjZiMDBHbzNGblNqbGFiVmFyRml4QXFtcHFRZ0pDY0ZMTDcxVVljN2t5Wk54L3Z4NUpDY240LzMzMzhleVpjdU1QbGRFUkVSRTlIaGlNb0dJcUpaWktuRUVBS0ZlWFIvdUJ0YnNTbWpjK09IdVFWUlBxZFJhM0xoWFpMVFRJRGExRUJrTmNMZUJ2VWlJUUE5SmhjUkErV1JCc0pjajdPM1k5NlNoMjcxN053QmRENEJseTViQng4Y0hXN2R1eGM4Ly80eXlzaktNR3pjT3I3NzZxdG56ZS9ic2lTKy8vQkpMbHk3Rnp6Ly9qRDE3OW1EbzBLRVlObXdZUEQwOUVSSVNZcXUzWWtTajBlRGl4WXVJam83R21UTm5BQUNlbnA2WVAzOCt1bmJWZmErN2ZQa3lmdjMxVjV3L2Z4N2ZmZmNkTm0zYWhPZWVldzR2dlBDQ1VVOEV2U05IamdEUUpWSDBaRElaRkFxRjBlSzJQbGtnbFVvTngrYk5tMmN5enFTa0pBQzZ4dGZsZXllY09YTUd3NGNQcjlaN0x5ODNOOWZRODBIL1JMOWFyY2IrL2ZzQjZNb2k5ZTdkR3hFUkVVWUpCRURYdVBucnI3L0czcjE3SVpGSThPR0hIMXJjRlZCYVdncUZRZ0d4V0d4MXMrUjE2OWJoNk5HamtFZ2tXTEJnZ2NrZEpnNE9EbGk4ZURIZWVPTU5KQ1FrWVBiczJWaTZkQ2tDQXdPdC9qd1FFUkVSMGFPSHlRUWlvbHFXbUhmZTdKaUR5QmtCcmkwZjdnWnBhWmJIZlh5QUtqU0FKS3F2TWd2bHVKSmFpTmo3Q1lNcnFRV0l1MWNFcGJyK04wTDJjQkpYU0JJOG1DendkWFZnaWFISHhNU0pFN0YrL1hvc1g3NGNYbDVlZU9PTk41Q2NuQXl4V0l4MzNua0hnd1lOcXZRYUhUcDB3TGZmZm92VnExZmp4SWtUMkxwMUsvcjA2UU5QVDg5S3ovM2hoeCtRa1pGaGNrd21rd0VBVnE1Y2FiSm5BZ0IwN05nUkkwYU1BS0FyNXhNYkc0dHo1ODdoNU1tVGhxZnV4V0l4aGcwYmhva1RKeG85TVI4V0ZvYXdzREFrSmlaaTY5YXRPSDc4T0xadjM0N282R2owNnRVTG8wZVBOcFJmS2l3c3hNR0RCeUVVQ3RHMmJWdWtwYVZCTEJaaisvYnRBSFJsbi9UYzNkM2g3T3lNcTFldll0KytmZWpVcVJORUlsR0YyRE15TXJCdTNUb0FRT2ZPblkzR0hCMGQ0ZWZuVitHY3ZMdzhveVNGM29FREJ4QVNFb0ltVFpvWWRpRElaREtzWHIwYWdLNHZoZjY5aDRTRVlQejQ4ZWpVcVJNNmQrNXNNcmFiTjI5aTJiSmxTRWxKZ2FPakl6Nzk5Rk9qZmdWT1RrNG9LQ2hBU1VrSm5KeWNBQUFYTCtwMlB6WnUzTGpTcHRKcXRSb3JWNjdFM3IxN0lSQUk4TzY3NzFwTVBBVUZCZUdERHo3QTRzV0xrWktTZ2hrelp1RFRUejgxbE9RaUlpSWlvc2NQa3dsRVJMV29xQ3diK2FYcFpzZGIrb1EvM0ExeWN3R2wwdkljUGtWSURZeFNyY0dOdENLam5RWlhVZ3FRSlMycjY5QXM4bmF4UjB0L0Y3VDBkMFhMZ0gvK2JoM2dDaGNKZitTaWYvVHIxdy9oNGVHRzhqN1RwazNEcGsyYk1HL2VQS08rQUpYeDhQREFoeDkraU5qWVdHUmxaVm05SStIY3VYT0dwL1BOT1hYcWxOa3hrVWlFZ29JQy9Qbm5uMGhPVGpiMGdOREg5Tnh6ejJIRWlCRVd5eENGaG9iaS9mZmZ4K1RKazdGNTgyWWNPWElFSjA2Y3dJa1RKOUMyYlZzc1c3WU1QLzMwRTRxTGl6Rm8wQ0JjdVhJRmtaR1Jodk9GUW1HRlhRU2pSbzNDcGsyYkRMMEFMUEgwOUt4d2Z1Zk9uYkZreVpJS2M5ZXNXV1BvKzFEZUw3LzhnclQ3Q1gxN2UzczRPVG1oc0xBUVdxMHV3VGwyN0ZpaitmLzYxNzlNeG5MdjNqMUVSa2JpNk5HakFIU0poMFdMRnFIeEE3c0syN1ZyaDVpWUdFeWRPaFhCd2NGUUtwV0lqNDhIQVBUdTNidlM5M3p6NWsyY09IRUNBUEQyMjI5YmRVN1hybDJ4Yk5reUxGcTBDTTJiTjBmYnRtMHJQWWVJaUlpSUhsMzh6WmFJcUJZbDVKeTFPUDdRSlk2czJaVmd6OXJwVkwvbEZpdHc0bVkyVHQzS3dhbGJ1YmlRbkY5dmV4dTRPNHAxQ1lNQTQ2UkJtMEJYdURzOVpDTjFlcXlVN3hNUUhoNk84UERxSjVlcitxVDRkOTk5VisxNzZSMDZkQWlKaVlrQUFCOGZINFNIaDZOUG56N28wcVdMMVkyVkFTQTRPQmp2dnZzdVhubmxGV3pldkJtSER4OUdZR0FnSkJJSkJnNGNpSk1uVDJMS2xDbkl6YzAxSkM2OHZiM1J2My8vQ2d2YkV5ZE9SRkJRRU02ZlA0LzgvSHlUOTNOMGRFVFRwazB4ZE9qUVNuc3VXQk83UHBtZ1VDaWd1Rjl5ME52YkcyUEhqc1d3WWNPc3VzN2x5NWR4OU9oUjJOblo0WVVYWHNDVUtWT01lanpvdmY3NjZ5Z3JLME5zYkN4aVkyTUI2TW9vUlVSRVlQejQ4WlhlcDEyN2R1alVxUk5jWEZ6UXYzOS9hOThtMnJkdmoxV3JWc0hUMDdQU3B0dEVSRVJFOUdnVGFQV1B6aEFSVVkyTHV2b3hibVRGbUIyZjkvVC80Q1QycU43RmMzS0FPM2ZNandzRVFJY09UQ1pRdmZOM3VoU240blB1Snc5eUVKOVJYTmNoR1hGeHNMdWZKS2k0eThEWGxTWERIamVDeVZGR3I3VWJ4OVJSSlBYUGtTTkgwTEpseXdwUDBEK01lL2Z1UVNLUkdQb0VGQmNYVzkxWXVMcEtTa3FRbVprSloyZG5rMldPTEZHcFZJWkVna0toZ0xPenM4V0cwdVpFUjBlamE5ZXVDQTRPcnZLNURVbGQvdmUwYXY4dHpQbmxNZ0JkWXJqZzI1RTJ1emNSRVJIUm80STdFNGlJYW8wV2libm0reVg0T0RXdWZpSUJBTzdkc3p6T1hRbFVENVFwTlRpWG5LZExITVRuNEhSQ0xuS0xLMmtZYmdPT1loRmErTHVZM0dVUTZDR3A2L0NJR29TcVBOMXVyVWFOR2htOXJ1MUVBcURyUlZEZHB0VjJkbmF3czdNejlEQ29ycEVqdWJCTlJFUkVSUFVma3dsRVJMWGtYbEU4eXRReXMrT2gzZzlSNGlnbngzS3ZCSUdBdlJLb1R1UVZLM0JDditzZ1BnY1hidWVqVEZXM0pZc0MzU1VJYStxQnprMDlFTmJFRTJGTlBOREMzNFhOam9tSWlJaUlpSWlxZ01rRUlxSmFrcFIzd2VKNGM2OG5xMzl4YTNZbHNLNHgyVUI5S2xra0ZBQ3RBbHdSMXNUamZ2TEFFNTJiZXJBMEVSRVJFUkVSRVZFTllES0JpS2lXSkZwSUpnZ2dSSWhuNStwZG1Mc1NxQTdsRml1d1B6WURCNjVtNE5EMVRHUVV5dXNrRGlkN0VUb0d1eU9zcVljdWVkREVBNTJhZU1ESlhsUW44UkFSRVJFUkVSRTk2cGhNSUNLcUJXcU5FbmZ5WTgyT04vSG9BTEdvbW5YWks5dVY0T3ZMWFFsVVl4UXFEVTdHNStEQTFRd2N2SmFKS3lrRjBObzRCbDlYQjRRMXVWK202SDd5b0hXZ0s0U3NVMFJFUkdRVm1VeUczTnhjQkFjSFF5Z1UxblU0WnFsVUttZzBHdGpYY04rdm5Kd2NPRG82VnFsQmVueDhQR1F5R1RwM052MEEwSjQ5ZTVDU2tvTFhYMys5Mm5IZHVIRURXcTBXN2R1M3IvWTF5dE5xdGNqTnpZV1BqMCtOWEs4bTNidDNENEdCZ1JCWStmT2JWcXZGMGFOSDhkUlRUOEhWMWRYaTNKaVlHTFJvMFFKQlFVSFZpaTB6TXhNS2hRS05HemV1MXZsRVJJOFRKaE9JaUdyQjdmekwwTUo4bmZocWx6akt6cTU4VjBKQVFQV3VUWFJmM0wwaUhMeVdpUU5YTXhEemR6WktGR3FiM1Zza0VLQmpZM2YwYXVtTm5pMTkwTE9sTjVyNVdQK0xQeEVSMGFOQUtwWGl0ZGRld3p2dnZHTjJNWHZCZ2dVWU9IQWcrdlhyVituMS92enpUL3puUC8vQmpoMDdrSnFhaXV6c2JLdmlFSWxFNk5XclY1Vml0NFpjTHNmLy92Yy9oSVdGR1JiU0N3c0xNV3ZXTFBUdTNSdlRwMCt2Y0k1VUtzV2lSWXN3Yk5nd0RCZ3d3SEE4Ti9mL3MzZm5jVkZWN3dQSFB3d00reWFiS0lvaUxrbWFTeTR0Zm5QTDFDeEQwOVMwTkUxektYUFBYTXB5MzhwS2N2bXBtYmhtSW1xNTVwWmZ0elJKTTFGY1VBd1JFR1RmaHBuNS9VSGNHR2RoRWI2bFB1L1hxMWZPUGZlZWUyYTRJcHpubk9kSlFtUGk1Mk12THk5c2JBcW1QSll0VzhhbFM1ZFlzMlpOaWNhbjErdVpPWE1tVmxaV3JGcTF5bVFBSmlJaWdqTm56cFE1bUpDVGs4TzBhZE93c3JKaTJiSmx1THU3bDZtZm91YlBuOC92di8vT3FsV3JVSmRpY1ZGNVAyLzN1blRwRXUrOTl4NmpSbzNpeFJkZkxORTFGeTllWlBiczJjeWRPNWVtVFp0YVBIZldyRmtNR3phc1JNR0V5TWhJcWxhdGlwdWJtM0xzaXkrKzRNYU5HNnhidDY1RVl4TkNpRWVaQkJPRUVLSUNYTDk3MW1KN29HY1pnZ2w2UGNURldUNUhkaVdJTWtqSjByRDNyNTBIZTgvZjVtWnk5di9zM200T2FwNEs5RkFDQjA4RmV1SnNMeitlQ0NHRWVMVHBkRG9TRWhMSXpjMDFPSjZWbFlXam95T3hzYkdjUG4yYXpwMDdtKzNqd3c4L3BFMmJOblRzMk5IZytKWXRXemh5NUlqUi9RQ2pTWE1IQndmcTFLbkQ3dDI3NytmdEtPclZxMGZMbGkzSnlzcGk5ZXJWREJvMFNBa211TG01NGVmbng1WXRXK2pRb1FNMWE5WTB1RmFqMGZESEgzL3cxRk5QR1J5Zk5tMGFGeTllTkxyWDh1WExDUWdJSUNjbmg1TW5UOUt0VzdjU2o5UEt5b3BldlhyeCtlZWZjL0RnUVlQZ1JYbXh0N2RuL1BqeFRKa3loV1BIanBWb2tsMnYxNU9UWXo3RjVBc3Z2TUMrZmZzSUR3L25wWmRlTW5tT2xaVVY5dmFHTzZUdjkzbTdjK2RPc1FHcWF0V3FzV0xGQ3FwWHI2NEVlVXlwWDc4K0FJY09IY0xWMVpYR2pSdGI3TGMwZERvZDA2Wk5JekF3a0Ztelppbkg5WHE5eFRFSklZVDRtM3kzRkVLSUNoQ1RldDVzbTQxS1RWWFhlcVh2VkdvbGlIS2kxZWs1ZGptSnZlY0xBZ2lubzVQUi9ZOXlGOVgyY2VhWndsMEh0VDFwVU0wTnlWWWtoQkJDZ0ZhcjVmejVncDhoTXpNekFZaU9qc2JCd1lGS2xTcWgwK2tZTldvVU0yYk00TnExYTZoVUtyT3J5S0ZnTlhpREJnMk1qaytaTXNYa01hMVd5K3paczQzYUxseTR3T2JObTB2OWZuUTZIWGw1ZWRqWTJDZ1R0VjI2ZEtGbHk1Wm1yeGs2ZENpREJ3OW04ZUxGTEZpd29FVDNtVFJwa3NFRSs1VXJWNWczYjU3eStzQ0JBMlJuWjZQVDZkaTVjNmZaZnRxMWEyY3d5Zjc4ODg4VEdocEtSa1pHaWNaaHlxWk5tMWk3ZG0yeDV5MVpzb1FsUzVhWWJGT3IxWVNGaFFFRnFZSUdEQmhRYkgvTGx5OW4rZkxsSnR1cVZLbkNtalZyeXZWNTI3Tm5ENnRYcnk1MlhBQmp4b3l4Mkw1djN6NTBPaDFIamh3aE16T1RYcjE2R1oyemFOR2lNcVUwT25QbURNbkp5WXdZTWNMZ3VFNm5rMkNDRUVLVWtIeTNGRUtJY3FiVGE3bVZacnc2cXBDL2UwT3NLR1d1V3IyKytGb0pQajRnUHdRTE05S3lOYXc5RnNQZTMyOXpJREtCOUp6OC84bDlueTBTT1BoUFBXODhuY3MzQjdJUVFnanhzTWpPem1iY3VIRUd4MWF0V2dWQTY5YXQrZlBQUDZsVHB3NUJRVUdzV2JNR2QzZDNEaDA2Wk5SUFVGQVFnWUdCNVRhdW9LQWdkdXpZVWVycnJsNjl5dENoUTNubm5YY0lEZzR1MFRYKy92NTA3dHlaSDMvOGthTkhqNVlveFZLVmV4YlRGRTZNUThHSzg2MWJ0NkpTcWRpeVpZdko2N1ZhTFRxZGpoWXRXaEFSRVVGOGZMelM5c29ycjZEWDZ3a1BENmRWcTFhbHJrV1FuNTlQVGs0T2d3WU53dHJhdWxUWEFwdzRjWUxJeUVpajQvMzY5U01vS0tqVS9RRkt3S1E4bjdmZzRHQ2ozUnRuenB6aHE2KytvbHExYW93ZE85WW9qZE8xYTllb1VxVUtEZzRPUm4zdTM3K2Z4TVJFaGcwYnhwVXJWL2pwcDU4WU5XcVUwbjc3OW0yR0RoMnF2TmJwZEN4YnRveVZLMWNDNE9Ua3hNYU5HNDM2L2U2Nzd3Q0lpNHRUQWpSUVVETWhKeWZINEZoUmFyV2FsMTkrMldTYkVFSThhbVRXU1FnaHlsbGNlaFQ1T3ZNN0NLcTdHYThRSzlhZE81QnZZZkpYYWlVSUUyN2N5U0xzOUovcytPMFdSeTdkSWIrQ3R4LzR1dG56ZEcxUG52MHJaZEdUTlN0aGEvUHZMZklvaEJCQy9KczRPenNyNllUUzB0SjQ3YlhYK09TVFQyalpzaVZmZnZrbGQrL2VaYzZjT2FTbnAzUDI3Rm1zcmEyVjFlY2FqUWFkVG9lZG5SMzkrL2N2TnBodzd3UjFSa1lHT3AzTzZIaTlldlgrNXdXYjMzampEZmJ0MjhlMmJkc01nZ2w1ZVhrQXBTck9mUFRvVWE1ZnY4NkNCUXRvMUtpUnlYTSsrT0FEYnR5NGdZZUhCei84OEFPblQ1ODJhQzlNQVJVUUVGRG13c2JkdTNjdlUxSHA1T1JrazhHRTJyVnJFeFFVUkg2UjN3OXNiR3lNQ2t3WHBpK0tpNHNqTmpZV3RWcXRwTDBxeitldFI0OGV5cjN6OC9QWnNHRURhOWV1cFdQSGpvd1lNUUk3T3p1RGNXbTFXaVpPbkFqQTVNbVRxVk9uamtGYmFHZ296ejc3TE4yN2QyZm56cDNzMzcvZklBMVVTa29LNzc3N3J2SjZ3WUlGdEczYmxrYU5HaEVSRWNHSkV5ZU1Qck56NTg0UkVSRUJ3SW9WSzB4KzN1WjJoemc1T1Vrd1FRZ2gvaUxCQkNHRUtHY3hLZVpUSEFINHU1Y3ltQ0M3RWtRSjZmUjZqbDlKWWtmRUxiYWZ1VVZrWEhxRjNVdGxCUTJxdWZGTTdiOExKUWY2T0ZmWS9ZUVFRb2lIWFVaR0JscXRGdmg3ZFgxT1RnN2J0bTFqNTg2ZGZQenh4emc1T2ZIRER6K2dVcW5Zc0dHRFVrUjIvdno1M0xwMWk4OC8vN3hFOXhvMWFwUXlTVjdVeUpFakRWNXYzYm9WWitlQ2Y5K3pzN001ZVBDZ3hYNmJOMitPdDdkM2ljWmdqcWVuSjdObnoxWnk1eGNxek9kLzc2Ujhjbkl5UC8vOHMvSTY3cThhWXpxZGptKysrWVlubm5oQ0NTVEV4c1lTRlJWRjY5YXRVYWxVM0xsemg0aUlDRjUvL1hWVUtoVXpaODQwNkRzek01TVJJMFpnYlcxTnZYcW0wNVJHUlVYaDQrTmpzb0J5bXpadENBd01KREl5a3Fpb3FGSitFZ1dwbDh5bEZ2cm9vNDg0ZCs2YzhycE9uVHA4L2ZYWHpKa3poNXMzYjVLVWxNVGR1M2VWcjdPam95T1BQLzY0RWt3bzcrZE5vOUd3WnMwYURodzRRRUpDQXM4Kyt5d05HalRnNE1HRDZIUTZvLzlhdG16SjFxMWJHVGx5SklNSEQ2Wjc5KzRBM0xoeGc2eXNMRjUvL1hXem40dTd1N3Z5UG5RNkhRc1dMS0JCZ3daMDdOaVI3T3hzbzJCQ2ZuNCtpeGN2cG5yMTZpeGJ0c3lvT1BYdzRjT3hzN01yOGQ4ZklZUjRsTW5Na3hCQ2xMT2JGb0lKVmxqaDc5NndkQjBtSnNxdUJHRldYcjZPbi82SVordXZzV3c3YzR2RTlOemlMeXFqYXBVYzZOalFsNDROZlhtaFFXWGNIS1hZdHhCQ0NGRmVSbzBheFkwYk53eU9GYTFoOE1rbm56QnQyalIrK09FSDdPM3RsWWxkZ05UVVZKT1QyWllNSERoUW1aQ2RNMmNPT3AyT1NaTW1BWERzMkRHKytPSUxnL05UVTFQNS9QUFBVYWxVUmlsNzlIbzkrZm41ekpvMTY3NkRDUUJQUFBHRTBiSEMyZ1dGd1kxQ0Z5OWVKQ1FrQkI4Zkg2QmdVaHNLMHV6RXhNVHczbnZ2S2VlZU9uV0trSkFRbm4zMldXeHRiZm41NTUvUjYvVjA2dFRKNkg0Nm5ZNDVjK2FRbEpSRVNFZ0k5dmIycEtlbjQrTGlvcHlqMFdpWU9IRWl6czdPeko0OTJ5aVB2NStmSDM1K2ZxeGR1OVlvaFU1bVppWTZuUTVuWjJlc3pCU1E2dFNwazhHcS9hTEdqQmxEVGs0TzE2OWZaOTY4ZVRSdDJoU0F3TUJBZkgxOXFWU3BFa2VQSHVYdTNidDg5dGxuQnVPRzhuL2UxR28xeDQ4Zkp5RWhBU2pZRlhMcTFDblVhclZTTjhQYTJocVZTb1ZLcGNMS3lvcHExYXBoWldYRmtpVkxPSFBtRE9QSGo2ZFdyVnBzMkxEQmFNTGZuTUtBaUtVZE5LdFdyZUw2OWVzc1dyVElaTDhhamNib3VSSkNDR0dhQkJPRUVLS2NYVTg1WjdhdHNuTXRiRlNsMk9LczE4TmZxNnZNZDFwWmRpVThZakp6OC9ueHR6aTIvaHJMenJOeHBGVlEvUU1IdFRYUDFmTlNBZ2hCZnE0VmNoOGhoQkJDRkV6ZUZxYnlBZmoxMTE5WnRtd1pmZnIwb1czYnRrREJ5dnFZbUJpZ0lHKzg3MThMU203ZXZNbFRUejFWcXZzNU9Eamc0ZUVCRkt6MjEycTF5dXQ3MCtVVTlmNzc3eHVrbkFFNGYvNDhvMGVQTHRYOVMrdldYenQxN3cxV0pDUWtZRzl2ejdwMTY1VFgrL2J0bzBPSER0U3FWWXZHalJ1YjdiTmJ0MjYwYk5sUytSd0w2ZlY2Rml4WXdJa1RKNWc4ZVRMKy92NkVoWVd4ZnYxNkZpeFlRTTJhTllHQ0NmUVpNMll3YWRJa1JvNGN5WXdaTTR4MlZFQkJqWU4rL2ZvQkJSUFgzMzc3TGQ5OTl4MjllL2RtMEtCQkpzY1dGUlZsRkFBb3lzL1BqN3QzNy9MeHh4L3p6RFBQTUhEZ1FBQjY5dXlwbkJNZEhVMUdSb2JKZmlyaWVacy9mejVXVmxZNE9qcVdLcTNUbVRObldMOStQY25KeVp3K2ZWcXAzUUFveGJQNzl1MnJIS3Rmdjc1U1NMd3cxWk9sbWhUKy92NzA2dFhMYkoySm5KeWNNcVdoRWtLSVI1SE1QZ2toUkRtNm14MUh0aWJOYkh2MTBxWTRLbTVYZ2tvbHV4SWVFY2taZVlTZmlXWHJyN0hzT3g5UGJyNXhhb0x5RUZUVmxZNE5LOU94b1M5dEh2UEJUaTAxRDRRUVFvai9CWHQ3ZTJWeTk5cTFhNnhhdFlybXpac3JFN3ZlM3Q1ODlkVlgxS2hSZzVpWUdLS2lvdkQxOVNVakk0TmJ0Mjd4MkdPUEZYc1BjeXZnSHdTeHNiR0FjY0hseE1SRUtsZXVyTHoyOGZGUkpwNmZmUEpKSWlNakNRc0xNeWpZQzdCNTgyWVNFaElZTVdLRXdYR05Sc084ZWZNNGRPZ1FhcldhTm0zYXNHZlBIcFlzV2NKTEw3MUU5ZXJWRGM0UENncGk0Y0tGZlBEQkI0d2ZQNTVQUC8xVTJTVlFWSDUrUGdjUEhtVE5talZLNE9iQ2hRdGtabVlhQkc5aVkyTlp0bXdaeDQ4Zlo5S2tTY3JYLzE2NXVibDg5TkZIVktwVWlZa1RKeW9yODY5ZXZhcXMxazlOVFNVM045Y2d4Vkt0V3JXd3NiR3BrT2V0VXFWS0JBY0hLL2N2cWE1ZHU3Smd3UUtnNEJrdEdoQ0pqSXprNE1HREJzYzhQRHlVc2Flbi81M1dNeTh2VDBucmxKZVhoNDJORFZsWldRUUZCUkVVRktRRVJ1NlZucDZPVnFzMTIxNDRybnUvOWtJSThTaVNZSUlRUXBTam02bmxXQytoSkxzU2ZIekF3aW9jOFdETHp0T3k5ZGRZMWgyN3dkN3o4UlZTUUxtU281cm5IeThJSG5ScFhBVmZOL3R5djRjUVFnZ2hpcmQrL1hxMmI5OXVjT3pVcVZPY09uVUtnR0hEaHBHU2tzS2dRWU5ZdjM0OVo4NmM0Ym5ubnVQNDhlTUFOR2hnL3VmTW5Kd2NBS05DdUErUzMzNzdEUzh2TDJYM1JLSEV4RVJVS3BWQlBRY2JHeHYrODUvL0FMQjM3MTVPbmp6SnVISGpESzdMenM0bVBEeWNUcDA2S1FXcjc5Njl5NHdaTXpoMzdoeGVYbDdjdVhPSHFWT25jdXJVS1lZTUdXSXdvVjFVWUdBZzgrZlBaOHlZTVV5Wk1vV3BVNmZ5OU5OUGs1ZVh4eDkvL01HSkV5Zll2MzgvdWJtNUJBY0gwN3QzYjBKQ1F0aTNieDhmZi93eDgrYk5JekV4a2ZYcjE3TjM3MTU4ZlgyWk1tVUt6ejMzbk5uUFk5KytmVnk4ZUJHMVdrMlBIajJ3dHJZbVBEeWNzV1BIS2pVUUNoVU5tS3hmdng1dmIrOEtlOTZ5czdOcDA2Wk5pWGZLTEY2OFdFbE5CVkN6WmsxbDV3Y1U3Sm81ZE9nUXdjSEJ5ckVkTzNiUXBVc1hnMzdtelp2SHZIbnpsTmRkdW5SaDJyUnBKQ1ltRWhJU1V1dzRUcDgrYlhhWENCU2tVZHF6WjArSjNwTVFRanpNSkpnZ2hCRGw2R2JLSHhiYlN4Vk1TRXFTWFFtUElKMWV6Nzd6OGF3OWRvUHdYMitSa1Z1K0tZeXNyYXhvRWVpaDFEMW9HZWlCNmdGZXBTaUVFRUk4TE41NjZ5Mnlzckk0Y09BQWI3LzlOaSs5OUJKSlNVbE1uandaTHk4dk9uWHFSTmV1WGJHMnR1Ynk1Y3VFaFlYeHpqdnY4Tk5QUDlHb1VTT0x0UXJTMHRKd2NIREE1Z0ZJalptWGwyZVVjaVkxTlpYSXlFamF0R2xqZEg1YVdocHhjWEY4OXRsblFNSE9BaGNYRi83em4vK2cwV2c0ZlBnd3p6MzNuRkVncFh2Mzdtelpzb1dWSzFjeWE5WXNBQ1pNbUVCY1hCeFRwMDdsN05tei9QREREMXk2ZEFsbloyZHExNjV0Y2R3QkFRSE1taldMQ1JNbThPMjMzOUtpUlF1bVRadkdxVk9ucUZLbENqMTY5S0J6NTg3bzlYcG16NTdObVRObjZOdTNMK3ZYcjJmVXFGRkVSVVdoMVdycDJMRWpZOGFNc1ZnRHdNcktpbWJObWpGOStuUUFmdm5sRnc0ZlBnekF1blhyME9zTEZxQXNYYnFVSzFldUtLdis0ZThVVmhYNXZOV3VYZHZzam9wN3JWaXh3dWpZMXExYk9YbnlKSFBtekRFNEhoa1p5ZXpac3hrN2RpeERoZ3dCNE5LbFN4dytmSmk2ZGVzYVBSODFhOVpVYWtpWUV4RVJRVmhZR1BiMjluejQ0WWRtUC9jSGVWZVBFRUtVcDMvL1R4SkNDUEVBaWJGUWZObkYxaE5YTzUrU2R4WWZiN205Y21YWmxmQVFPWFV0bVEwbllsaC9QSWI0dFBJdm90eXBvUytEMjlTaWZaQ1BGRTRXUWdnaC9vVSsrdWdqYnR5NHdadzVjMmpTcEFtM2I5L213dzgvcEdiTm1reWRPdFZnZ3IxVHAwNXMyTENCa0pBUXpwdzV3K1RKa3kzMm5aeWNiRkJBOTM3RXhjVVJHUmxwY096ZVFyNWxkZURBQVRadDJzU3laY3NNam0vZHVoV2RUa2U3ZHUyTXJybDN3bm54NHNYSzZ2cVRKMCtTbnA1TysvYnRqYTV6ZG5ZbU9EaVk5ZXZYYytIQ0JZS0NnbWpWcWhYUFB2c3N0V3ZYNXV6WnMxaGJXN05zMlRJbFNQREtLNi93N3J2dm1oMS8vZnIxbVRObkRqVnExTURhMnByUm8wZHo5KzVkNnRhdGkwYWpZZmZ1M2F4YXRRcG5aMmNXTGx5SW82TWoyN1p0SXpJeWtna1RKbkRzMkRGT256NU5UazRPam82T1J2MFg3akJ4Y0hBZ096dWJLMWV1MEs5ZlAwNmVQRW5kdW5VQnczb1hOalkycUZRcWs4V0ZLL0o1VzdWcUZXdldyTEY0enIzdnFhajA5SFRpVGZ3dWxKZVhSMXhjSERWcjFxUlJvMFlBU3FId3BLUWtYbjMxVlpQQkFFdkJoTysvL3g0Zkh4L3UzcjFMZW5xNlVwUmNDQ0dFYVJKTUVFS0ljcEtuelNJeDg3clo5aHFWbmloNVorbnBZT0lIYTRXVlZVRXdRVHpRYnR6SllzM1I2Nnc3RnNPbDIrbkZYMUFLSGs2Mmc2MzR3QUFBSUFCSlJFRlVkR2xVaFZlYVZxWFRFNzQ0MmNrLytVS1VSV04vZDM2TFNWRmVYNzZkUVIxZjQwa1pJWVJsbDI5bkdMeHVXc1A5SHhySnY5Zmd3WVB4OVBURXg4ZUh2THc4ZnZqaEI1S1NrbWpkdWpXelpzMGlPanFhNGNPSEt3V0RPM1Rvd0o0OWU2aGJ0eTZ0VzdlMjJQZjU4K2VMWFZsZlVoczNibVRqeG8zbDBsZWgyTmhZdnZycUszNzk5VmVqbWdpM2I5OW02OWF0UU1FcThwWXRXMXJzS3lzclM1bUlEdzhQeDlmWFY1bDR2bGUzYnQzWXZIa3pHelpzWVByMDZmVHYzOS9vbkVxVktqRjM3bHhXcmx4cGNvTC9YbzgvL3JqeVoyOXZiN0t6c3drTkRXWDc5dTFrWldYUnJWczMrdlhyeCtYTGx4azFhcFF5K1YyN2RtMGFObXpJd0lFRG1UOS9QbE9uVGpXYUdNL096Z1lLNm11a3BLVHc3YmZmMHF4Wk00NGRPMGJYcmwyTEhWdFJGZm04dFcvZm5sYXRXcFZvSEFzWExpelZ1SXZTNi9XY1BuMmFWcTFhY2ZUb1VTSWlJbmp5eVNkTGZQMitmZnM0ZS9Zc0kwZU81UHIxNnl4ZnZweW1UWnRhM0hVaGhCQ1BPcGxaRUVLSWNuSXo1US8wbU05cFg2cml5d2tKbHRzOVBXVlh3Z01xT1NPUGpTZHZzdTdZRFk1ZFNTclh2bXQ1Ty9GSzA2cDBiZUxIZitwNVlhMlM3ZGhDM0s4bU5ReURDZC85Y3BQSlhldi9neU1TNHNIMDNTODNEVjQzclZucEh4ckp2MWRTVWhMZmZ2c3RzYkd4eE1mSG85ZnJVYWxVWEw5K0hYOS9mNTUrK21tQ2dvS1U4d3NMelZhcVpQcXpiTm15SmRXcVZTTXRMWTFyMTY3eHdnc3ZGRHNHalVhRFdxMG03cSs2WGZlbUd3SVlPSENnMlZ6K25wNmV4ZDREVU5Md2FEUWFRa05EMmJCaEExcXRsbGRmZlpVQkF3WW81K1hrNURCanhneXlzN05wMHFRSlc3WnN3ZEhSa1RmZmZOTnMzNFVGamE5ZXZjclpzMmQ1NTUxM3pLYXVjWGQzcDEyN2R1elpzNGZyMTY4YjVPb3ZTcVZTTVhqdzRCSzl0NkxtejUvUDNyMTc4ZkR3NE1VWFg2UmJ0MjQ0T1RrUkdocktwazJiZU9xcHB4Z3dZQUJEaGd6aDJyVnJ0Ry9mbnZmZmY1OEZDeFl3ZCs1Y1JvOGVqYjM5My9Xc0NyOHVoVUdBdW5Yck1uWHFWTkxUMCtuVXFSTy8vLzQ3bjM3NnFYSitWbFlXK2ZuNUJyVWUzbnJyTFY1ODhjVnlmOTZLcWxLbGlzVWFIa1dwMVdYZk1Ydml4QWx1Mzc3TkJ4OThRRlpXRml0V3JLQkpreVlXVTBRVk9udjJMSXNXTGFKKy9mcDA2ZEtGckt3c2poMDd4dVRKazVrM2J4N3U3aEx3RkVJSVV5U1lJSVFRNVNTbXVPTExibzliYkZkb05KQ1NZdmtjMlpYd1FNblJhTmwyNWhicmp0MWc5KyszMFdqTHI1QnlreHJ1QkRmMW85dVRmalNzWGo3cEM0UVFmM3VuYlNEZkhQbDcxOW1jSHk3aWFHdE54NGErQlBtNS9vTWpFK0xCY0NFMmpaMW40NWp6dzBXRDQrKzBEZnlIUnZUdlpXOXZUOVdxVlduVnFoVzFhdFhpMTE5L1pldldyY3lZTWNQZ1BKMU94K0xGaTltM2J4OGRPM1prMzc1OWZQWFZWN3ozM25zR2VkMC8rT0FEQU5hdVhZdVZsVldKQ3VLKy9mYmJKQ1ltb3RGb3FGKy92a0V3d2NYRmhRRURCdENpUlF2OC9QenU2NzNHeE1Rb1k5UHBkQVFHQmpKMjdGanExS21qbkpPZW5zNlVLVk80ZE9rU0F3WU1vSGZ2M2t5YU5JblEwRkNjbkp4NDlkVlhUZmFkbHBhR3E2c3JXN1pzd2Q3ZW5zNmRPMXNjeTZ1dnZzcWVQWHZZdlhzM1E0Y092YS8zZGEvWFhudU41NTkvWHRrWmNmandZVUpEUTBsTVRHVG8wS0VFQndjcnhaSUwvOSt4WTBjU0VoSllzMllOVVZGUkRCczJqQll0V2dBUUhSMk5rNU1UUGo0RnFWT0hEQm5DdUhIakNBd01WQ2I1MzM3N2JZdGpldXl4eDREeWY5NktXcjE2TmF0WHJ5N0xSMmFXUnFNaE4vZnZWS0JhclpiUTBGRHExcTFMZ3dZTjZOT25EK1BIaitmNzc3L250ZGRlczlqWHJsMjcrT3Fyci9EMDlPVGpqejlXVWtGOThza25qQjgvbnZmZWU0OFBQL3pRSUpnaWhCQ2lnQVFUaEJDaW5GZ3F2bXlqVWxQWnBZUy9OQmRYSzhIVkZZcXNVQkwvWHBmaTBsbjgweFZDajk0Z05WdFRMbjFhVzFuUnFxNFgzWm9WQkJEOFBZdmZiaStFS0x1V2dSNE1heGZJa2dOWEFjakl6V2ZNaHJPdzRldy9QREloSGx6dlBWK2JaZ0d5TStGZXpabzFvMW16WnNycjgrZlBHMDNXSmlVbE1XL2VQTTZjT2NQUW9VTjU5ZFZYYWRTb0VmUG16U014TVpGeDQ4WVoxRVpJVDA4bkxDeU01NTU3anFwVnF5ckhuM2ppQ2J5OHZJekc4TzY3N3hJYkc0dWpveVBQUHZ1c1FadVRreE45Ky9ZdDhmc3B6SGx2cXVoellUNTlHeHNiK3ZmdlQ0OGVQUXhXazBkRVJMQmd3UUlTRWhKNDdiWFhsUHQrOU5GSGpCdzVrcVZMbCtMbTVzYnp6ejl2MUhkaVlpTCsvdjcwNjllUFZxMWFHZFFRS053UlVmUnpEUWdJWVA3OCtUenhSQ2xTa3BaUWpSbzFjSFoySmp3OG5PM2J0eE1YRjBlYk5tMllPM2V1a2tybnlwVXJBQVlyNGQ5NDR3MThmSHhZdkhneGt5ZFBwbi8vL2twdGhNSmdnRjZ2Wjh1V0xRQmN2WHFWanovK21KRWpSNVk0NTM5RlBHK0Z1bmZ2WHFLZE1BQVRKMDQwR1pTNGRlc1czYnQzSnpzN0c1MU94NHN2dm1qUUhob2F5dVhMbDVrM2J4NEFqUnMzcGxXclZ2emYvLzBmcnE2dWRPclV5YWpQbUpnWWxpNWR5cWxUcDZoVHB3NmZmdnFwd1c2YXVuWHJNbi8rZkQ3NjZDTkdqeDVOaHc0ZDZOdTNyMUhxTFNHRWVKUkpNRUVJSWNxQkhoMDNMZXhNOEhkdmlCWEZiN2RGcDRQRVJNdm55SzZFZnpXTlZzZm1YLzVrNllHckhJbTZVMjc5UGhYb3dldFAxNkRQVTlYeGNyRXJ0MzZGRU1XYjIrc0pmdnd0anBqa3JIOTZLRUk4OFB3OUhKblZzK0UvUFl4L3JZaUlDS0tqbzdHenMrUHc0Y080dUxnQUJhdXl0Mi9mVG1ob0tEcWRqaWxUcGloNTZ6dDA2QURBbDE5K3lWdHZ2Y1dJRVNObzM3NDlPcDJPR1RObW9ORm9lT09OTnd6dU0zLytmSlAzYjk2OE9jMmJOeS9UMkVOQ1FraEpTY0hlM2g2OVhzK0pFeWNBVEtZT2V2SEZGMGxQVDJmYXRHbFVxMVpOT1I0Ykc4dWFOV3M0Y09BQWRuWjJ2UC8rKzd6MDBrdEt1NU9URXpObnp1VGRkOTlsd1lJRmVIdDc0K0xpd29rVEo3QzF0ZVhLbFN2RXg4ZlRvRUVEdkwyOThmYjI1dHExYTF5OGVCRW5KeWNPSGp5SXZiMjlVV3FkeG8wYmwrazlGK2Z6eno5bjU4NmQyTnZiMDY1ZE8yYk9uTW5GaXhmWnRXdVhVa1Q1eHg5L3hON2UzaWlZMGJGalI1bzJiY3FPSFR2bzFhc1hGeTVjSUNZbWhsZGZmUlc5WGs5SVNBakhqeDluK1BEaDZQVjZWcXhZUWYvKy9XbldyQm1QUGZZWUhoNGUyTnJhWW1WbGhWNnZSNnZWa3ArZlQyNXVMdTNhdGNQVjFiVmNuN2Vpdkx5OENBdzB2WkRxbDE5KzRlclZxemc3T3hNWEYwZEtTb3JSWkgzTGxpM3g4dkxDMXRZV096czdiRzF0c2JXMUpTWW1ocSsvL3ByTm16ZXphZE1tZXZic1NaTW1UWlRyeG8wYlIweE1EQXNYTGlRaUlvSmh3NGJoNXViR3VYUG4yTFp0Ry8vOTczK3hzcktpUjQ4ZURCdzQwR1NLcGJwMTY3SjA2VklXTDE3TW5qMTcyTE5uRDAyYk51VzU1NTZqZmZ2MkJtbW5oQkRpVVNUQkJDR0VLQWUzMDYrU3J6Ty84dHpmdllTL05DY2xGUVFVekxHeks5aVpJUDUxYnR6SkltVC9GYjc1T1pvN0dYbmwwbWY5S2k2OC9uUU4zbmkyQmpXOFpBZUNFUDhVRjNzYmZwdlJnVGVXL2NLUForUCs2ZUVJOGNCNnVYRVYxcnpURW1kNytUWFVuQnMzYnJCNjlXcTBXaTN1N3U1SzJwMjB0RFRXcjEvUFk0ODl4cWhSby9EMTlUVzRya09IRGdRRkJURm56aHhsaFh0Q1FvS3lldHpmMzcvQ3g1Nldsc2FoUTRlVTF5NHVMdlR1M2R0azd2d09IVHJRcGswYmc4bmNtSmdZaGd3WmdsYXJwVm16WnJ6MzNuc0d1eWtLK2ZyNk1tM2FOTmFzV1VOZ1lDQnhjWEY4ODgwM1FFR3c0YVdYWGpLWTNJNlBqK2Z6eno5WFhoZXR5VkRST25Ub1FNT0dEV25WcXBVeUNYM2t5QkZDUTBPVmMvejgvSGozM1hkTjV1ajM5dlptNE1DQkFCdzhlSkJLbFNyUnBrMGJsaTlmenJadDIralpzeWZkdW5VRG9IWHIxdXpZc1lQVHAwK3plZk5tTWpJeWpQb0RjSFYxVllvMWwrZnpWbEozN3R4aDFhcFZBRGc3TzlPK2ZYdWpYUWYxNnRXalhyMTZSdGMyYWRLRU9uWHE4UDc3Ny9QMDAwOHphTkFnZzNZbkp5ZG16NTdOMUtsVGlZcUt3dHJhbWdNSERqQm56aHdBV3JSb3dhQkJnNmhWcTViRk1icTd1ek5seWhTQ2c0Tlp0MjRkcDArZlJxdlZGcHN5U3dnaEhnVlcrc0o5ZmtJSUljcnNsei9EMlhYcEs3UHRielNaUnkyUEo0dnY2UGZmSWMvQ1JIU05HbUJpUzdyNFoyaDFlcmFkdWNXeWcxZlpkejdlUXZudGtxdFd5WUUrVC92eitsUCtOSzRoaGQrRStMZFo5WE0wZTgvSGMvN1BWUDZJVGZ1bmh5UEV2MTREUDFjYVZIT2pZME5mQnZ6SGRISGIvNFZGdXk4emVzTnZBTGc1cUVsWkd2eVBqYVdza3BPVDhmRHdzSGlPVHFjelNCZDA3K3YvbGJMZWQ5ZXVYZFNzV1pQNjlVdFg2TDZ3T0xDcGUycTFXdTdldll0R284SFYxZFVnN2RFL0tUOC9INVZLVmVMUEtTOHZqMHVYTHRHd1lVTVNFaEk0ZmZxMDBTUjhVWHE5SHAxT3AveFhlQytWU21XMjFrRlJaWG5lQUs1ZnY0Nkhod2V1RmJnQWF0KytmYlJ0Mjlaa0NpMG9LTnlkbHBhbTFKWUlEdytuUVlNRzFLNWR1MHozdTNYckZnNE9EaVVxUGkyRUVBODdDU1lJSVVRNTJISitCdWZqRDVwc3M4S0tTVzEzWXFPeU5kbXVTRXVEeTVmTnQxdGJRNk5HVUlJZi9rWEZ1cDJhdzVMOVYxbHgrQnEzVW5MdXV6OFBKMXQ2TksvRzYwLzc4MXc5Yi9rU0N5R0VFT1hzWVFnbUNDR0VFRUw4MDJSL3FSQkNsSU9ZRlBQMUVpcTdCQllmU0FCSVNMRGM3dTB0Z1lSL2tGNFB1MysvemRJRFYvbnh0emkwOXhtTFYxbEJoOGNyTTZoMUxZS2ZySXJhK24rL2FsQUlJWVFRUWdnaGhCQ2lwQ1NZSUlRUTl5azk5dzVwdWVhTEp2dTdHZWVKTlpLYkM2bXBscytSd3N2L2lGeU5qbStPUlBQWjdpZ3V4NXZPUFZzYUFWNU92UFZjVFFZK0Y0QmZKWWR5R0tFUVFnZ2hoQkJDQ0NGRXhaTmdnaEJDM0tlWWxOOHR0bGQzZjd6NFRvcmJsZURoQVdaeWdvcUtjVGN6ankvM1hTSGtweXNrcHVmZVYxLzJhaFhkbnZSajBITzFhQmZrSXh0TWhCQkNDQ0dFRUVJSThjQ1JtU2toaExoUGxsSWNBZFJ3ZjhKeUJ6b2QzTGxqK1J4ZjMxS09TcFRWdFlSTUZ1eTZ4T29qMThuV2FPK3JyeVkxM0JuMFhBRDlucW1CbTZPNm5FWW9oQkJDaVB1UnI5VnpLTkw4cmxJaGhLZ0k3bzVxR3Rkdy82ZUhJWVFROTBXQ0NVSUljWjl1cHY1aHRzM1Z6aHNYT3kvTEhkeTVVeEJRTU1mWkdSd2tIVTVGT3gxOWx6ay9STEwxMTFoMDkxRU93VjZ0b2xmTDZveDZvYTc4c2lDRUVFTDhDMlhtNXROMnpxRi9laGhDaUVkTTYzcmVISnJVNXA4ZWhoQkMzQmNKSmdnaHhIM0kxK1Z4Ty8ySzJYWi85NGJGZHhJZmI3bGRhaVZVR0wwZXRrZmNZc0hPUy96M2NqRzdRNHBSMDh1Um9lMENHZHk2Rmg3T0pTaTRMWVFRUWdnaGhCQkNDUEVBa1dDQ0VFTGNoNXVwZjZESC9ESjIvK0xxSmFTbFFWNmUrWGExR3R4bGRYdDV5OHZYOGUxL3I3TndWeFNYYnFlWHVSOHJvR05EWDRhM0QrU2x4bFdsRm9JUVFnanhMK1ZzLy9ldnZtNk9haHI3eTg5WFFvai9MZG0xTElSNEdFZ3dRUWdoN3NQTkZQTXBqZ0NxdXpXdzNFRnh1eEtrVmtLNXl0WG9XSDdvR3JOM1JCS1htbFBtZmlvNXFobnduNXE4KzN3ZGF2azRsZU1JaFJCQ0NGRVJhbGQyVnY3YzJOOWRVbzBJSVlRUVFwU0JCQk9FRU9JKzNFdzFYM3paMXRxQnlpNjF6RitjbTF1d004RWNsUXE4aXFtM0lFb2tMMS9IaXNQUnpOb1JTZXpkN0RMMzA2U0dPOFBiMTZiZk0vN1lxNjNMY1lSQ0NDR0VFRUlJSVlRUS8yNFNUQkJDaVBzUWsySSttRkROTFFnclZPWXZMbTVYZ3BkWFFVQkJsSmxHcTJQbFgwR0VtOGxsRHlLODBLQXlFMTk2akxiMWZjcHhkRUlJSVlRUVFnZ2hoQkFQRGdrbUNDRkVHU1ZrUnBPbk5UOUI3ZTl1SWNXUlRnZEpTWlp2SUNtT3lpeGZxK2ViSTlITTNCN0pqYVNzTXZXaHNvSWV6YXN4cFdzUURhdTdsZk1JaFJCQ0NDR0VFRUlJSVI0c0Vrd1FRb2d5dW1saFZ3SkFkVGNMeFpmdjNDa0lLSmpqN2w1UWZGbVVTcjVXejVxajE1bXhMWkxvTzVsbDZzUE9Sa1gvVmpXWjlISjlhbmc1bHZNSWhSQkNDQ0dFRUVJSUlSNU1Fa3dRUW9neWlyRlFmTmtLSy96ZEc1cS91TGdVUjVVcmwzRlVqeWF0VHMvYVl6ZVl2dTBDVnhQS0ZrUnd0YmZoblhhQmpIK3hIdDR1ZHVVOFFpR0VFRUlJSVlRUVFvZ0htd1FUaEJDaWpHNmxYVFRiNXVYa2o0M0sxblJqZWpyazVabnYyTTRPbkozdmMzU1Bqc01YRXhtMitsY2k0OUxMZEwyYmc1cjNPdFJtYk9kNnVEdktiaEFoaEJCQ0NDR0VFRUlJVXlTWUlJUVFaWkN2eStWTzFrMno3VlZjNnBxLytNNGR5NTE3ZTVkeFZJK1dxTnZwakY3M0d6dlAzUzdUOVo3T3RvenVXSmVSTDlUQnhWNytPUlJDQ0NHRUVFSUlJWVN3UkdaUGhCQ2lET0xTTDF0c3IrSlN4M1NEVGdkMzc1cS8wTW9LUEQzdlkyUVB2NlNNUEtaOC96di9keWdhclY1ZjZ1dDkzZXdaMjZrdUk1NnZqWU90ZFFXTVVBZ2hoQkJDQ0NHRUVPTGhJOEVFSVlRb2c3ZzB5OEdFcXE1bWdnbkp5V0JwQXR6TkRXemtXN01wZWZrNlB0c2R4ZXdka2FUbDVKZjYrdW9lRGt6bzhoaURXOWZDVHEycWdCRUtJWVFRUWdnaGhCQkNQTHhreGtvSUljcWd1SjBKVlYzcm1XNG9Mc1dSbDFjWlIvUndXMzg4aGttYmYrZEdVbGFwci9WeHNXTlMxL29NYXhlSXJZMEVFWVFRUWdnaGhCQkNDQ0hLUW9JSlFnaFJCcGFDQ1o2TzFiQlIyUmszNU9WQlpxYjVUdFhxZ3AwSlFuRTYraTdEVnYvSzZlc1dVa09aNFdwdnc3Z1g2ekcyY3owY0paMlJFRUlJSVlRUVFnZ2h4SDJSWUlJUVFwU1NUcDlQUWthMDJYYXp4WmNURXkxM0xMVVNGTmZ2WkRKKzR6bStQL1ZucWErMVY2c1kwYjQyVTE0Snd0MVJYUUdqRTBJSUlZUVFRZ2doaEhqMFNEQkJDQ0ZLNlhiNkZmU1lyM3RndHZoeVVwTGxqcjI5NzJOVUQ0ZTBiQTJmaGwvZ3EzMVh5TlBxU25XdGpjcUt0LzVUazArNk42Q0t1MzBGalZBSUlZUVFRZ2doaEJEaTBTVEJCQ0dFS0tYaTZpVlVNVlY4T1MwTk5CcnpGems3ZzYzdGZZN3N3Wld2MWJQa3dGVStDZitEcEl5OFVsMXJCZlJzVVkwNXJ6MUJnTGRUeFF4UUNDR0VFRUlJSVlRUTRoRW53UVFoaENpbFlvc3ZtMHB6SklXWHpmcnRSZ3F2THpsQlpGeDZxYS90MktBeTgzczNvbUYxcVRVaGhCQkNDQ0dFRUVJSVVaRWttQ0NFRUtVVWwyWSttRkRKb1FwMk52ZXNqdGRxSVNYRmZJY3FGWGg0bE5Qb0hoeTVHaDBmaFoxbjRhNG90SHJ6YWFOTXFWUFptZjhiMkl6V2owbHFLQ0dFRUVJSUlZUVFRb2ovQlFrbUNDRkVLZWpSY1R2anF0bDJrL1VTa3BQQjBtUzVod2RZV1pYRDZCNGNKNjRrMFhmcFNhNGxacGJxT2pjSE5kTzZQYzY3ejlmR3h2clIrc3lFRUVJSUlZUVFRZ2doL2trU1RCQkNpRkpJeUloR3A5ZWFiVGNaVEpBVVI0ck0zSHdtZnZjN0lUOWRzVkRDMnBqS0NnWStGOERzbmczeGNyR3JzUEVKSVlRUVFnZ2hoQkJDQ05Na21DQ0VFS1ZnS2NVUlFCWFhlK29sNU9aQ1ZwYjVDK3pzd09uUktCcDhNREtCTjVmOXdwOTNzMHQxWGN0YUhpeDc2MGthK2J0WDBNaUVFRUlJSVlRUVFnZ2hSSEVrbUNDRUVLVlFYUEhsYXE3MURROGtKbHJ1MFB2aHovbWZtcVZoekliZldQWHo5VkpkVjlYZG5ybTlucURmTXpVcWFHUkNDQ0dFRUVJSUlZUVFvcVFrbUNDRUVLVmdLWmpnYXVkdFhIdzVLY2x5aDU2ZTVUQ3FmNjhmZjR0ajRJcFRKS1RubHZnYU94c1ZvenZXWldwd0VJNjIxaFU0T2lHRUVFSUlJWVFRUWdoUlVoSk1FRUtJRXRLanN4aE1NS3FYa0pvSytmbm1PM1IzQjV1SDg5dnduZlJjM2d1TllPUEptNlc2N2o5MXZWZzVxRGwxZkowcmFHUkNDQ0dFRUVJSUlZUVFvaXdlemxrc0lZU29BRW1aTjhuWDVabHRyM3B2dllUaUNpOC9wTHNTTnA2NHlYdWhaN2lUWWY2enVwZTdvNXA1dlo1Z2NKdGFGVGd5SVlRUVFnZ2hoQkJDQ0ZGV0Vrd1FRb2dTS3E1ZWdzSE9CSzIyWUdlQ09UWTJCVHNUSGlJSmFia01YSEdLSDgvR2xlcTZIczJyRWZKbVUzeGM3U3BvWkVJSUlZUVFRZ2doaEJEaWZxbis2UUVJSWNTRG90aGdnbXVSWUVKU0V1ajE1azkreUhZbHJEd2NUYjBQZHBVcWtGREZ6WjRmUnJkaTg3dFBTeUJCQ0NHRUVFS1lsRzhwYmVoZjlIbzlCdzRjSUQwOXZkaHpEeDgrVEd4c2JKbkhFeDhmejgyYnBVdmwrU0NJaTRzakpTWGx2dnM1ZS9Zc1U2Wk1NZG5YOXUzYm1UOS9QbGxaV1dYcSs4eVpNMmkxV3FQanYvenlDK2ZPblN0VG40VjBPaDJSa1pFa0ppYmVWejlsRlJZV1JtUmtwTkh4cEtRa2xpMWJSbHhjNlJac21SSVJFVUYwZEhTWnJzM016RFQ1MlJkS1RVMGxON2ZrZGZJcVVueDhQSGw1SmQ4bFg1SHUzcjFydGkwcks0dWNuSndTOTZYWDY4bkx5ME52YVo2Qmd1K1pHbzJteFAyYW85UHB5TWpJUUtmVDNYZGY0dUVpd1FRaGhDZ2hTOEVFSjdVN3pyWkZBZ1NQU09IbDlKeDhYbGwwbExkWG5TWWxxMlEvc0ZnQnc5c0hjbWxlWjdvMHJsS3hBeFJDQ0NHRWVNQ3NXN2VPY2VQR1dad3dTa2xKSVRnNG1KMDdkNWJwSHR1MmJhTkRodzcwN2R2M0g1c29PblhxRkQxNzlyUVlBRmk5ZWpYRGh3OHZkb3dYTDE1azl1elpYTDVzZWZFUHdLeFpzemgxNmxTSnhoZ1pHVW5xUGJ1TnYvamlDeVpPbkZpaTZ5dlN0OTkreTlTcFU4MjJIejU4bUtsVHA1WjRVdkdERHo1Zy9mcjFaR1ptOHZQUFA1ZjR2ei8vL05PZ244VEVSRTZlUEdrMFNSb1pHY21TSlV1NGR1MGFkbmFXRnhLZE9IR0NrU05Ia3BDUW9CeTdlZk1tRXlkT1pNdVdMVWJuTDF1MmpQMzc5NWZvZlpxajErc1pPWElrMjdkdlI2L1hFeElTUWtSRWhNWHo4L1B6eWMzTkpTc3JpL1QwZEpLU2tyaDkrelkzYjk3azZ0V3JYTGh3Z1lpSUNJNGZQODcrL2Z2WnNXTUhlL2JzTWRuZmxpMWJUQVlUOXU3ZHkvZmZmMDlhV2xxSjNvZFdxK1d6eno3ajhPSERSdU9kTUdFQzMzMzNYWW42dWRmLy9kLy8wYmR2WHpJek00M2E5SG85UFhyMElDd3NyTVQ5L2ZiYmJ5eGN1TkFvU0xKbnp4N0dqaDNMbmVKU0JsUHdmWEQyN05rR0FhRDA5SFNHREJuQ2loVXJqTTdQenM1bXpKZ3hIRDE2dE1UanZCK3BxYW4wN3QyYmtKQVFrKzFidDI0bE9EaTR4QUdlUC83NGd5NWR1bkR0MmpXTDU4MmZQNS8zMzMrLzFPTzlWM1IwTk4yNmRlUFNwVXYzM1pkNHVFaWFJeUdFS0tFL1U0MS91Q3RVMWJYZTN5ODBHckMwMmthdEJnZUhjaHpaUCtQM202bThzdWdvMFhlTWY2QTBwMzRWRjlhODA1Sm1BWlVxY0dSQ0NDR0VFQTh1YjI5dnpwNDl5OTY5ZStuWXNhUEpjM1E2SFptWm1XVmFmWHY2OUdtKy92cHJBZ0lDdUg3OU9sOS8vVFh2dnZ1dTJmTnpjbkw0N2JmZlRMYjUrdnF5ZE9sU2k1T3VoVnEyYk1tbm4zNnF2TTdMeXlNbEpVVUpGT2gwT3FOSk5VOVBUNktqb3drUEQ2ZFJvMFlHYlZXcVZNSFIwUkdBUTRjTzRlcnFTdVBHallzZFIwbnBkRHFtVFp0R1lHQWdzMmJOVW83cjlYcHNiQ3ArS21YNjlPbEVSMGZ6MVZkZjRlVGtaTlNlbHBaRzBqMExtSEp5Y3JDMXRVV2xVbkhzMkRIaTR1SlFxOVVtKy8vNTU1OEpDd3RqMGFKRkJzY1RFeE9aT1hPbTBmazZuUTZWeW5nOTZ1REJnK25SbzRmRjkzTHo1azBtVDU0TXdJUUpFN0MydHJaNGZ1WEtsWW1QaitmZGQ5OWx4b3daMUsxYmwrclZxL1BTU3k4UkdocEttelp0OFBIeEFRb21sR05pWWhnd1lJREZQb3RqYlcyTmpZME5HbzJHbkp3Y1ltTmptVEJoQWoxNzltVFFvRUVHWXg0N2RteXBka0xZMmRsaGIyK1BnNE1EWGw1ZVp2OWVtN0o3OTI1cTFLaEJ2WHIxaWorWmdxOVRTa29LTTJmT0pEazVtVzdkdWdFb1FhV3lQTHVwcWFuczI3ZVB0bTNibW53V0N3T2ZWbFpXSmU3eit2WHI3TjY5bXhkZmZKRXFWZjVlWUJZZkg4KzVjK2RLdk12aDNMbHpUSjA2bFVXTEZtRnZiNCtMaXd2ZHUzZG43ZHExUFAzMDB6UnAwa1FaNDl5NWMvbjk5OTlwMGFLRlFSKzV1YmtzWHJ5NHhHTy9sNmVucDhubjcvRGh3K2gwT2xxMWFtWHl1cU5IaitMajQwTkFRSURadmxOU1VwU2dXdUdPcUJzM2JsamNKWktlbms1dWJpNVJVVkhLc2JwMTY1S1ZsY1hxMWF0TlhoTVlHRWk3ZHUzSXlzckMxZFhWN05jeUl5TURPenM3NWZ2S3ZuMzdXTHg0TWRPblQrZUpKNTR3T3lieGNKRmdnaEJDbE1EZDdGc1dpeThicERpeXNKVVJlQ2gySlN3OWNKVlI2MzRqTjc5a0s5bFVWakMyY3oxbTltaUEybG8yeFFraGhCQkNtUFA4ODgvejNYZmZjZTdjdVZKTk9wYkUrZlBubVQ1OU9nRUJBU3hjdUpBZE8zYXdjdVZLUEQwOTZkT25qOGxya3BLU3pLNkE3OXExSzUwN2QrYkpKNTlVam0zWXNBRVBEdytqc1JlZE1EUWxJeU9EVWFOR0dSMjN0N2ZubTIrK01Ucit5U2VmMExScFUzUTZIVWVPSENFek01TmV2WG9abmJkbzBTTDgvUHdzM3R1VU0yZk9rSnljeklnUkl3eU82M1M2Q2c4bWhJV0Y4ZC8vL3BmNTgrY2JUTjdHeHNZcUs3YnYzTGxEVmxZV1o4K2VCZUN4eHg1ajBhSkZaR1JrTUgzNmRNNmNPVVA3OXUzTjNpTTVPZG5rU3ZpYU5Xc2FyWjZQaW9waXhJZ1JMRnEwaVByMTY1dnNMejA5SFJjWEY2UGoxNjVkWStMRWlhU25wMk5sWmNYSWtTUE5qdW1qano2aWVmUG1CQVFFOFBubm56Tmh3Z1RXclZ2SEo1OThBc0JiYjcyRnRiVzFRWURreUpFalFNSEU3UysvL0dMUTMxTlBQY1hqanovT0cyKzhZZkorcnE2dXJGdTNUbm50NE9CQWZuNCtEZzRPekp3NWsyKy8vWloxNjlhUmw1ZG5FSEFiTm13WVNVbEpxTlZxMUdvMU5qWTJ5djhQSERqQXRtM2JDQTBOeGM3T3J0aGRHSmFjTzNlT1c3ZHUwYUpGQzR1N2tLcFdyYW9FMHRScU5SOTk5QkhUcDAvbjY2Ky9KaVVsaGJmZWVrdVpuQy9MZUxadDI0WmVyK2ZOTjk4MDJWNDRzZjIvQ0xJVjVlN3V6dFNwVXhrOWVqVHo1ODlYdmsrOS92cnJIRHg0a0VXTEZyRnExU3FzcmEwSkRRM2w2TkdqQkFjSDA3dDNiNE4rOHZQek9YVG9VSm5Ha0pPVFEwQkFnRUV3SVNjbkI3MWV6ODZkTy9IMzk2ZHUzYnBrWjJjREtNL0pqUnMzdUh6NU1zSEJ3U1pUYXprNU9lSG82TWlCQXdkWXNtU0pRZHZzMmJOTE5MYWkzN3YyN2R1SFRxZmoxcTFiQUZ5NWNnV1ZTa1d0V3JVQThQRHc0SmRmZm1IYXRHbHMyclFKRHc4UG8vNjBXaTNkdW5WajlPalJ2UGppaXdCMDZOQ0I0OGVQTTNQbVRKWXVYVXFsU3JKbzhGRWd3UVFoaENpQlVoVmZMaTZZOEFEL0E1dWRwK1h0bGFkWmZ5S214TmZVOEhSay9iQ25lS2JPZ3g5RUVVSUlJWVNvS0ZGUlVXUmtaQURRdjM5L25KeWNPSFBtRE5XclY4ZmIyL3UrK3o5OStqVFRwazNEMjl1Yk9YUG00T1RrUk8vZXZZbUppV0hWcWxYY3VYT0hFU05HR0swK3IxS2xDdDkvL3oxUWtKWmozYnAxckYyN0ZudDdlMlhGZGFIYnQyK3pmUGx5Qmc4ZVRPZk9uVXMxUGxkWFYzYnMyRUZtWmlaVHAwNmxWNjlldEd6WlVta1BDd3ZqdDk5K1krTEVpY3FPQklEOSsvZVRtSmpJc0dIRHVITGxDai85OUpOQlVPTDI3ZHNNSFRwVWVhM1Q2VmkyYkJrclY2NEVDaWJ0Tm03Y2FEU2V3blF3Y1hGeEJ1bGI0dVBqeWNuSk1adlNSYTFXOC9MTEw1ZnF2UmVWbkp6TWloVXI2Tml4bzlGSzMyM2J0ckYxNjFhRFkrUEdqUU5nMEtCQkhEaHdnTG5UNmQxaEFBQWdBRWxFUVZSejUvTEhIMytRa3BKQ2RuWTJPM2JzTURqZjJ0cGFtUWdzTCt2V3JXUG56cDJzV3JYSzRQakpreWVaUFhzMldxMlc0Y09INCs3dWJuUnRkblkyMzN6ekRabVptVlN1WEZrNVhyVnFWYjc0NGd1dVhMbGlOUGxiR0VEbzJMRWpwMDZkd3MvUEQ0MUdZNVRTS1RjM0YzdDdlL3IyN1d0MDN5TkhqaGp0N0hCd2NGQjIrMWhaV1RGZ3dBQnExcXhwc0N2bTU1OS9OdWovWGtsSlNXaTFXck83ZVFyNStmbFJxVklsSlkyV1Zxc2xPVG1aNk9ob3JLMnQ4ZmYzVjU3QlgzNzV4U2hRVWxTSERoME1kdVhZMk5nd2RlcFU1czZkcSt4b0tNemQ3K2JtWm5GYzkwcFBUeWNzTEl4WFhubEYyUTJTbUppSXQ3YzN5Y25KcEthbUtwOTdhbXFxMGU0aUR3K1BVdCt6TklLQ2doZzJiQmlCZ1lIS01iVmF6YVJKazNCeGNWRjJsTlN2WDU4WFhuaUJZY09HR2ZYaDVPUms5UGVrcFByMzcyOFVSSG45OWRjTjByZDE3ZHBWK2ZPUUlVUG8yYk9uRWh3S0R3OG5QRHpjcU4vQzh3b0R0Z0FYTGx4ZzRzU0pmUEhGRnhaM015eGN1SkEvLy95VHp6Ly8zT0M0czdNek0yYk1BQXAyRkhYcDBvWGc0R0NsdmF6cG4wYU9IRW0vZnYxWXVYS2w4djFJUE53a21DQ0VFQ1VRbDJZNW1GRFZ0VzdCSDdSYStPdVhRSlBVYWlqeXk4K0Q1UEx0REY1WjlGOGk0NG92YkZmb3pXZHJFUEptVTV6dDVaOGJJWVFRUWdoTHZ2NzZhLzc0NHcrajR5TkdqRENZOENtTDhQQndsaTFiUnMyYU5aazllN2JCcE82NGNlT3d0YlZsKy9idDNMeDVrekZqeHVEcjY2dTBxMVFxWlRLd01IRGc2dXFLZzRtMG5ZY09IY0xlM3A0MmJkcVlIVXRVVkJRWExseFFKaDEzN2RxRnZiMDlYYnQyUmFWUzRlVGtSSjA2ZFpnN2R5NnJWNi9HMWRXVjZPaG9WcXhZUVo4K2ZRd0NDVnF0bHREUVVKNTk5bG02ZCsvT3pwMDcyYjkvdjhGa2VVcEtpc0dxOGdVTEZ0QzJiVnNhTldwRVJFUUVKMDZjTUJyanVYUG5sTlJOcG5LdkEwYXJoUXM1T1RuZFZ6Qmg4K2JOYUxWYW93bDBnS0ZEaC9MT08rOEFFQklTd3NXTEYvbnFxNis0ZWZNbW8wYU5vbi8vL2pScDBvU1FrQkNzckt3NGNPQUFCdzRjQUFwV1M2dlZhdXp0N1lzTkp0eTVjOGRndFhSTVRNRkNvdXZYcnh1YzUrSGhRZVhLbFhubW1XZjQ5dHR2MmJ4NXMvTHMzTGx6aDJuVHBsR2xTaFdtVHAxS1RFd01sU3RYNXJISEhsT3V2M2J0R3A5Kytpa1pHUmxNbmp3WmYzOS9nLzQ5UFQzUmFyWDA3ZHVYN2R1M1kyTmpZekQyNU9Sa0xsKyt6SmRmZm1sMnh3VEFhNis5Umw1ZW5rSGc2OVNwVTBiM2MzQndJRHM3bS9qNGVCSVNFa2hNVENRaElZSGZmLytkbkp3Y3hvOGZiL1o1S0ZTWWZxeTQ4enAwNkVCNmVycEJjR2pUcGsxczJyUUpGeGNYcGs2ZHlzbVRKM25sbFZjTUpxUHZOV2JNR0dXbnhxMWJ0d3hxZkhUdjNoMG9xRmRSbUdjL0t5dkw1STZVUXY3Ky9nYTdZZGF1WFl0YXJhWmZ2MzVBUVRCdHdJQUJ2UDc2NjJSbFpTbUJSb0NOR3pjYUJlWUtKOFhMVzkrK2ZVdGNSNktvb3NHZ2dRTUhLbW1nQ2wyNGNBRTNON2NTNzJiU2FyVW1kMlEwYk5qUVlIZFdkbmEyVWpzaEl5T0QzYnQzMDd4NWM3cDA2V0p3WFh4OFBFdVdMRkg2dExHeFVmNWN1S3RrMXF4Wlp0T1hRY0hmQ3o4L1A1UGZvNkVnNEhYOStuV2pkRTlsNWU3dVRwY3VYZGkyYlJ2OSt2VXorUGREUEp4a2RrY0lJVW9nTGozS2JKdWR0Uk91ZGdXck5FaE90dHlSaWUyQ0Q0THZULzNKZ09XL2tKbG5QamRqVWU2T2FsWU9hazczWnFYZlVpNkVFRUlJOFNpYU9YTW0rZm41eXV1d3NERFdyMTlQVUZBUUJ3OGVKRDQrWG1rclRKbHg1c3dabzBLM2JkdTJWVlo0cDZlbnMyREJBbzRkTzBhVEprMzQrT09QalhLZXExUXFSbzBhaGFlbko2R2hvUXdlUEpnMzMzeVQ0T0JnaXhOV3BodzhlSkMyYmR1YW5jUUN1SFRwRXR1MmJWUGV3NjVkdTFDcFZOeTVjNGR0MjdZQkJmbk5OUnFOc3FKY285R2cxV3I1N3J2dmxOWGFycTZ1VEo4K25heXNMRjUvL1hXejkzTjNkMWNtOVhRNkhRc1dMS0JCZ3daMDdOaVI3T3hzbzJCQ2ZuNCtpeGN2cG5yMTZpeGJ0c3pvTXhnK2ZEaDJkblpHcTM3TFEzNStQanQzN3FSNTgrWlVyVnJWb0UyajBaQlZwQzViNFdlU2xKVEV0R25UcUZtekpsMjdkbFZTdG5UdjNsM1prUkVmSDArL2Z2MllPWE9ta2tQZWtqMTc5cGpNcmY3Wlo1OFp2TzdXclJ2RGh3OG5JQ0NBNTU1N2prMmJOaW1wY0x5OHZKZzVjeVpCUVVIWTJkbXhkZXRXOXU3ZHk5Q2hRM25tbVdkWXMyWU4rL2J0dzlQVGsvbno1OU9nUVFPZ1lDSjA4dVRKREI0OG1LWk5tK0xqNDhQTEw3L00wYU5IY1haMlZnSTFPcDJPb1VPSDR1WGxSV3hzTExHeHNRWmpVNmxVdEd2WERvQXBVNmFnVnF1VmRFbFFVRnkyWThlT2hJZUhjL2JzV1JJU0VvaU5qZVhHalJ0S3lodHJhMnM4UFQzeDhmRlIwblN0V2JQRzRtY1hGaGJHbWpWcmlqMFBDaWIyZS9mdVRWNWVIZ01HREtCZnYzNUtzR1RTcEVtNHVibngxbHR2NGVUa1JGUlVGSFhyMWpYcVE2ZlRZV3RyQ3hSTS9PL2J0OC9pUGIvLy9udURBTUM5NXMyYnB6d2pzYkd4Yk4rK25kR2pSeXZmTjlhdFc0ZEtwZUtGRjE0Z1B6K2Y1czJiazVXVnhTZWZmRUxQbmoxcDFxd1pVUEI4VHBreXBjSlNIMlZuWjFPclZpMWF0MjVkNm1zMUdnMHJWcXd3K0g0TEJZR0IyYk5uRXg4Zno5TlBQMDJQSGoxbzJMQ2h4YjYwV3EzeStSZmw1K2RuRUV4SVRVMVZnZ2xoWVdGa1pXVXhlUEJnb3gwR1Y2NWNBU3luakhycHBaY01kdkhjYS92MjdSWnJUaHc1Y2dRL1B6K2o3ekgzbzJ2WHJvU0ZoYkZyMXk3ZWV1dXRjdXRYL0R0Sk1FRUlJVXJnejlTTFp0dXF1ZjI5dW9hVUZNc2RQV0RCaEx4OEhlK0ZSckQ4MExVU1g5TSt5SWUxUTF2aTYyWmYvTWxDQ0NHRUVBTEFZSkkvSVNHQnNMQXcyclp0UzkyNmRWbXhZb1hKSXNmSGp4L24rUEhqQnNmcTFxMkx0N2MzTzNmdTVKdHZ2aUV0TFkwbm4zeVNkdTNhR1oxYlZKVXFWZWpTcFFzblQ1NWsrZkxsYk42OFdWa1Z2WC8vZnFCZzFTN0Fqei8raUkyTkRiVnIxMVltZ2MrZE84ZTFhOWZJenM1bTgrYk5abGNqdi96eXk4cms4TFJwMC9qeXl5OXhjM01qS1NtSnRtM2Jsdmp6VXFsVUJBUUVzR0hEaGhJSFBRcHp1NXNxSkZ4bzFhcFZYTDkrblVXTEZwbnNWNlBSNE96c1hPSnhsa1prWkNSWldWbktoR3hSeDQ4ZlovcjA2VWJIQ3dNdXNiR3hqQnMzamo1OStwQ1NrbUl3MlZpNFd0MVVtaUZ6WEZ4Y2xOWDExNjVkNDhNUFAyVEdqQm5VcVZPUTNuWDA2TkZHNDZoWHI1N0JjOXkwYVZQbHorKy8vejVhclphUWtCQ1dMRm1DdGJVMXI3NzZLbjM3OWpXNHh0YldGZ2NIQnlaT25Nanc0Y09WWFRsYXJkYWdDSEoyZGpZNU9UazBhTkNBdVhQbkdvMi9hRENoWGJ0MnpKMDdsMTI3ZHRHNWMyZmk0dUpJVDArblZxMWFKQ1Frb05QcGVQenh4OG5Nek1UVzFwWlJvMGJoNCtPRGg0ZUgyV2VsZCsvZVN1cWdvdlI2UFhxOTNteTlrNEVEQnlxMVBSd2RIWEYwZE9UMDZkTm90Vm9jSFIzeDhQQWdLaXFLNk9ob3hvOGZqNU9URStmUG4yZjA2TkVHdWVvTGFUUWE1VG50MWFzWHp6Ly92TW43YnQyNmxSTW5UakJseWhTVHRTMU9uanhKV0ZpWTBsZFdWaFl6WnN6QXk4dUx5cFVyYy9Ub1VlN2V2Y3Zldlh2cDI3ZXY4bno1K2ZtUjh0ZnZ3TFZyMTFhKzVwbVptVURGMWxFSUNBaFFkbCtVUm5aMnRzbWRJOWJXMW9TRWhCQVdGa1o0ZURqSGpoMmpmdjM2OU83ZG02ZWZmdHBrVWVMOC9QeFNCVjFUVTFNSkR3K25YYnQySmxNVkZSYWtOeFdnS0ZTN2RtMXExS2hodHYzdzRjTkswV1pUZnZycEo0S0NncFRkUnlxVkNzOGlkUjAxR2cxNWVYbEsrcXJDMTRWak04WFB6dzlmWDE5Ky9mVlhDU1k4QWlTWUlJUVF4VWpMVFNCWG0ybTJ2WXJMWHl0RWREcXd0Tlh5QVV0eEZKT1VSZkFYUjRtNFVVeUE1QzhPYW12bTkzNkNFYy9YcnVDUkNTR0VFRUk4dkxSYUxUTm16TURXMWxaWldUNW56aHowZXIxeXp0MjdkK25UcHcvRGh3ODNTb0dpVXFrSUNRbGgyN1p0ZUh0N00zUG1UQ0lpSXBnL2YzNng5MWFyMVd6ZXZKbDE2OVlSSGg1T1dGZ1luVHQzVnVvTEZLN2svZmJiYjRHQzFhaUZ3WVRDRkRkcGFXbkV4Y1VSR2hxS241K2ZNcUZiSEU5UFQyWFNxaml1cnE2NHU3dXpmLzkrZ3p6OTJkblo2SFE2Z3h6NTlldlhaOHFVS1Fiakx6b3BmUzkvZjM5NjllcEZVRkNReWZhY25CeUxFMzMzbzdDWWN0RWMvWVdlZlBKSmxpOWZycnpXYURRc1dMQ0FqSXdNcGt5WmdvT0RBM1oyZHNyWCtmTGx2OU8wM3J4NUU2RFV0VGNLaTdBV0ZuMTJkWFZWanQwN3lSNFFFRUJBUUFBLy9mU1RjaXdwS1ltelo4OFNFUkhCc1dQSFNFdEx3OTNkblU2ZE90R3RXemRjWEZ4WXUzWXR6Wm8xVTFhQU96czdNMmZPSEQ3OTlGTkNRa0tvV2JNbWpSczNKajgvbitUa1pJT2RKUFBtemNQVjFaVkJnd1lweDI3Y3VLRVU1eTcwL1BQUGMvVG9VYjcrK21zYU4yNnM5Tkd3WVVPRGxDeXBxYWxjdjM3ZDRHdS9mZnQyOHZQekNRNE9ObmpQV3EyV045OThreGRlZU1IZ2M5aTllemZmZi8rOXljbnFrU05IR3Z3OUxsUzRFMkxYcmwzazVlWFJ1M2R2bGk5ZnJrd1liOXk0RVhkM2Q1Ti9sL0x5OHBUbnNVYU5HbVlubVZldVhFbWxTcFhNcnVRdlRHVlZPUG1mbnA2dXJKSWZQMzQ4enM3T1pHWm00dVBqWTFUb3ZEQ1lVSFJIVW1IZ3p0emZ0Y0svaTZYZC9WVEl5OHRMQ1lxRWg0ZGJuT2d1cWsyYk5qZzZPdUxwNldseUI1V3JxeXNEQmd5Z1o4K2VoSVdGOGYzMzMvUHh4eDhUR0Jpb1BHOUZhVFNhVWdWTTNOemNtRHQzTG82T2pxeGJ0NDQrZmZvWVBWZGdPUWp6NFljZkZudWZ3cURmdlNJakk3bDA2UktYTGwxU2RyRzR1TGdZMUlBcFRHbFZhT3pZc2NYZUR3cStiKzNkdTVlY25CeURsR0xpNFNQQkJDR0VLRVp4OVJLcXVQNzFEM1Z4aFpjZm9GMEp1ODdkcHMvWEowak4xaFIvTXRDa2hqdWJoajlOSGQrS1dhVWxoQkJDQ1BHb1dMeDRNWkdSa1V5WU1FR3BWWER2eEczaGF5c3JLNU9UZFgzNzlzWE96bzYrZmZ2aTZPaElreVpObFBRemxsaFpXV0Z2YjgrUUlVUG8yclVyQ1FrSmVIaDRLTVZKTjI3Y3lNcVZLL251dSs4TUp1SmlZbUk0Y2VJRTc3MzNIcXRYcjhiS3lvcHIxNjd4M1hmZlVidDJiYVBjOU9aOCtPR0gzTDU5MitKRVdtNXVMc0hCd1F3ZlBwekF3RUNESFJDUmtaRWNQSGpRNEppSGg0Y1NvQ2hhRkxYb1N0dTh2RHhzYkd6SXlzb2lLQ2lJb0tBZ1pYTDFYdW5wNldpMVdyUHRVUEE1VnE5ZXZVVHZ1YWpDbGNLRmhXNkx1bmZpYzhXS0ZmejU1NTk4K09HSE9EZzRvRmFyU1VoSTRQejU4d1FFQkJBVjlYZWExcWlvS0twVnExYnNqZ3BUSzYvdng1ZGZmc214WThkd2NuS2laY3VXdEc3ZG1oWXRXaWhmMyt6c2JOYXZYNCtEZzROQk9obGJXMXVtVFp2R25qMTdsTUxDT1RrNVJFZEhjL0hpUmJSYUxScU5odERRVUdWMVB4VHM2UG44ODg5cDBLQUJIMy84c2NGWTNuLy9mZDUrKzIzbXpKbURXcTJtVHAwNlJybmR2YjI5T1gzNnRQSTZQajZlNWN1WDA3UnBVNU1yNE5WcXRkSFhwZkM5bVpxb052WDVabVZsOGZQUFAyTmpZNE9ucHllclY2L203dDI3U2lBeEtpcUtreWRQOHY3Nzd4TWRIWTJWbFpWU2QwS24wNkhUNllxZGtFOUpTZUhLbFN1MGF0VUtLSGlHNzkyZFVMZ0t2VEF3VWJseVpaWXVYVXFsU3BWd2QzZm4vUG56akIwN2x1SERoeHNGMHdxRFRVWDdMT3pQM05nSy8wNldOWmhRTkxDMlpzMGFvK0xiOXlwTUIxZS9mbjNxMTY5dnN1aDZVVTVPVHJ6eHhoc0VCd2V6Y2VOR0VoSVNqQUlKVURENVg5cjM4UGpqajNQMDZGRldyMTVOV2xxYVFWSG80ajQzS0VnM1pxa0E4NkpGaTdoMTY1Ykp0azJiTmdFRk5UdmVmUE5OVHAwNnhUZmZmQU5BdlhyMW1EUnBrbkp1Zkh3OEsxZXVaTUNBQVZTdFdoVzlYcy9zMmJQTjN0Zkx5d3U5WGs5eWNuSzVwbEFTL3o0U1RCQkNpR0xFcFJjVFRDamNtVkJjTUtGU3BYSWFVY1hSNnZSTTJIU096M2FicnhGeHIvZGZxTU9DM28yd3NTN2ZYejZFRUVJSUlSNDFxMWF0NG9jZmZnQUtKcFlIRFJyRXdvVUxEVkpRbEVTbFNwVVlQSGl3OGxxdFZwZDZ3c3ZYMTdmRWhUU1hMbDJLcDZjbkhUdDJWSEx0anhremhxRkRoeko5K25RV0wxNnNGQTh0VHYvKy9VMFdIeTVVZEpWc3pabzFxVm16cHZMYTF0YVdRNGNPR1JTczNyRmpoMUdSMDNuejVqRnYzanpsZFpjdVhaZzJiUnFKaVlsS1huTkxUcDgrYmJBYS9sNHFsWW85ZS9ZVTI4KzlVbEpTVUt2VlJuVXRvR0FDZU1pUUlVYkhQLzMwVTZCZzhyZG56NTdVcVZPSC92MzdNM1hxVkpLU2t2RDA5T1Q0OGVQRjFrckl5Y2twOGRmSVVoL2J0MjlYWGc4ZVBKalhYbnVOK3ZYclcwd3RaWXFOalkzQjF5MG5KNGZ1M2JzelpNZ1FmdjMxVnlaT25HajBUSC93d1FkVXFWS0ZUei85MUtqTjNkMmRVYU5HS1hVVFRIMzlxbGF0U2xwYUdwbVptVGc2T3ZMRkYxOWdiVzNOeUpFalRZN3htMisrSVRRMDFPQllmbjQrK2ZuNTlPblR4K2o4ZSt1YlFNSE9CMTlmWHpJek0vK2Z2ZnNPaStyYTJnRCtNZ3d3TkVHS0FuWkVzQmVpWXRDb041RllFaE5qTEppb01TWXhhb3lWYUtLeFJJMWk5eXBHZytWTDFGdzFWbUx2S0dKRHhZSU5DNGhnQVVFNlE1bVo3dy91bk1zd2xRN3kvcDZISjh3NSsreXpaNFFKczlmZWE2Rmp4NDdvMjdjdjVzNmRpN3AxNjZKdjM3N1lzR0VEWEYxZDBhZFBIOHlaTXdmUG5qM0Q3Ny8vRG1Oalk3VUFnRFloSVNHUXkrWG8zTGt6bmo1OWl1Ky8veDZqUm8xU1NabWtuTnd2MkZmanhvMkY1N1JxMVNwNGUzdmo3YmZmVnV0Zm1WS25ZR290NWRpMEJRYVZLYUtVQWRPU0tMaXF2ckNyVjY4S3FjdjY5Kyt2Y3hKZUUydHJhNVgzMGhjdlh1RDA2ZE9RU3FYNDhzc3ZWWGFHRkhUa3lCRWNPWEpFYTcrZE8zZkd4eDkvakQxNzlxQng0OGJDRGhmbHpnUVRFeFBJNVhLaGdEb0F4TWJHQWdCdTNicWxVa09uc0lTRUJLU2xwYW5zRW1yVXFCR3lzN09GMmlQbTV1WndjbkpTZWYwZEhCeFVVczA5ZXZRSUd6ZHVoS2VucDFEZ3ZGYXRXbHFMVXl2VHFLV2twRENZOElaak1JR0lTSStYNlZGYXo1bUlKS2hwN3F3L3haRllER2o0VUZDWnZFaVI0dE5WNTNIK1lhSkI3UzFOamZHZnNaM3dVVHYrb1VCRVJFUlVFZ3FGQXF0WHI4YisvZnZoN3U2T3lNaEl1THE2SWpjM0Z6Tm16TURLbFN1TG5EWmk3OTY5R2xPcUZFWHo1czJGVmREYVhMaHdBV0ZoWVpneVpZcktaTFMxdFRWKyt1a25USmt5QmIvOTlwdGFqbjF0L3Z6elQvejExMTlhejJkblp3dVRuRUQrODd4MDZSTDgvZjFWMnQyOWV4Y0xGeTdFbENsVGhFbjQrL2Z2NDh5Wk0zQjNkMGYzN3QxVjJqZHMyQkNOR3pmV0dVQUpEdy9IbmoxN0lKRkk4Tk5QUDJtZElDL3VDdi9DZFFFS3NyR3h3YSsvL29vbFM1YkEzdDRlTTJmT2hKMmRIZmJzMllPdFc3ZGkxS2hSNk5xMUsvcjA2UU9aVEFheFdJeERodzdCMDlNVHo1OC9oNStmbjg1N3A2V2xhVng1WFpTeHo1OC9IM2Z2M2hXT2pSczNUcGdjMWFYZ3YvbUNCUXZRcWxVcnlHUXlKQ2NuQzRHMDFOUlVZWHpLaWUrNHVEaGN1blJKNkNjMk5oWXRXN1lVSm1CZFhGeUVuUTBBMEtWTEYzaDZldUxhdFd2dzhQQlFHNGR5b2prNk9obzNidHhBV0ZnWUpreVlBQWNIQjQzai92YmJiMVVDVjhEL0NqRHYyN2RQclgzQjlGdEEvbXUrYytkT0RCczJERHQzN2dTUVA4bXNMRWdkR2hxSzhQQndyRml4QWlLUkNGOS8vVFcrK2VZYjdOKy9ILzM2OVRONGRmOC8vL3dEYzNOemRPclVDZWJtNXZEeThzS0tGU3RnWkdTRTNyMTdBOUFjVEZEYXNXTUhFaE1Uc1dqUklwdy9meDdObXpkWHFiL3g2TkVqV0ZoWXFMeE8rZ0lkeWgxSXBSRk0wQ1F5TWhLQmdZRzRkZXNXZXZic2libHo1eFk1S0tzVUh4K1BrSkFRbkRselJ2ajU3dHUzcjdBelJOTnpiTldxbFVyZGpLeXNMTFZBNWJmZmZvdGJ0MjVoMWFwVjhQRHdRSU1HRFZSZU41bE1KdXdhVUxLMXRjWC8vZC8vd2RMU1VpM29LSmZMOGVyVkswZ2tFdFNvVVVQbDJyNTkreUluSndldFc3Zld1a05wKy9idFNFMU4xUmkwVkxweDR3WXVYYnFrTVJpbmZEOHM2ZjkzcVBKak1JR0lTSStFakdpdDV4eXQvcHVUTWprWjBQVS96VXFlNHVqTXZRUU1ETGlBaExSc2c5bzNjN1pHME1RdVRHdEVSRVJFVkFxTWpJeHc3ZG8xREJnd0FKMDZkWUtmbngrc3JLenc4ODgvNDRjZmZzQ05HemZnNWVWVnBENDNiZHFrY1NJM0x5OFBDb1VDeHNiR2VsZUxEeDgrWEdNdzRmcjE2N2h6NXc0YU5teUlQLy84RTI1dWJtcTU0d0dnWmN1V0dEaHdJSGJzMklFT0hUb0lhVlowR1RCZ2dGb2RpSUlLRnlGT1MwdlR1RW8zSnljSHo1OC9SOE9HRFlVYUJQLys5NzhCNU9meS8vVFRUelUrZjEzQmhGMjdkcUZXclZwNC9mbzEwdExTdEJiWkxTNGJHeHRJcFZLTnE1MnZYcjJLbVRObm9udjM3cGc4ZVRMTXpNeXdaY3NXL1AzMzM1ZzNiNTVRdEZtNUM2VkhqeDQ0ZE9nUWJ0KytqZnIxNjZ1a0VTb3NOVFVWZVhsNXhaN1lsY3ZsOFBmM3g2VkxsNFRKZWdBWVBYcTBrRXBLVzJxZGdJQUFkT3JVQ1IwNmRBQUFZVVZ6WkdRa0prNmNpSG56NXNIVDB4TnBhV25DSktoeTRqc3lNbEpJMjZJVUVoSWkxRVRvM0xtelNqQWhPVGxabUF6KzQ0OC8wTFp0VzVYQVQrUEdqU0VXaTdGdDJ6WmN2bndaUGo0KytQREREN1UrNzcvKytndEJRVUVxeDlMVDA1R1ptYW14Q0sweUhaRFN0bTNib0ZBbzhQNzc3d3ZCQkFCbzNibzFYcjkralRWcjFxQlBuejVDWFpMNjlldWpWNjllMkx4NU0zcjA2Q0c4RHJwMmxJU0doaUk2T2hyOSt2VVQwa0ZOblRvVjZlbnBXTGx5SmF5dHJkR2xTeGRrWm1ZQ2dGclE4dEdqUjlpeVpRc21UNTRNUzB0TExGdTJEQjk4OEFGR2pod3B0TGw0OFNLYU4yK3U4bHBtWitkL3J0UTAwYTVRS0hEdjNqMDBiTmpRNE1DYlZDckY3dDI3NGVQakF6TXpNNlNucCt0c3YzbnpadHkvZjEvWTVTR1ZTaEVYRjZmV3p0blpXZVA3UUZ4Y0hNNmRPNGR6NTg3aDNyMTdBUEpyVWd3ZlBoemR1M2RIdlhyMWhOZE0wK3RmcDA0ZGxmZUhsSlFVdFdDQ2lZa0pwazZkaXJGangyTHo1czJZT1hPbVNsREh4TVJFSmJENjdOa3p6Smt6UjloOVkydHJpNTA3ZDJMYnRtM0M3b3dkTzNaZ3k1WXQ4UFgxUmQrK2ZWWHVKNWZMMGJ0M2J3UUVCR2g4elI0K2ZLaXhxSGpoTnNyaTJvVXBDNzJYVllDSUtnOEdFNGlJZEZCQWpxUk05VDg2bEJ3dEN3UVRkS25Fd1lTMUp4OWgzSlpya0J1NGdPQ3pUdld4NGF2Mk1EZlZYcmlPaUlpSWlJcG05dXpaYU5Tb2tWQ0VGOGpQNzcxMTYxYVZWY0NHVXRZNUtPalpzMmNZTzNZczZ0V3JoMlhMbGhsVVNGZ3FsU0lpSWdLM2J0MUNTRWlJTU5ibXpac2pPRGdZOGZIeFdMTm1qZGJBeFBEaHd4RWFHb29WSzFhZ2VmUG1RZ0ZmcGJ5OFBJU0hod3NUVUxtNXVjakt5dEk2SGtOV3VtdWlVQ2h3NWNvVmRPblNSVmp4L2RaYmJ4bDgvZkhqeDNIanhnMk1IejhlMGRIUlFpNzlvaFkxMWtYNTJpUWxKYWtGTmRxMWE0ZWZmLzRaNzd6ekRvRDhnTWoyN2R2UnFsVXJoSVNFWU92V3JUQXhNUkVLTUE4Wk1nUkhqeDdGcTFldk1IZnVYSjJUdGhFUkVRQUFOemUzWW8xNytmTGxDQTRPeGhkZmZBRW5KeWNobU5DclZ5OEF3TnExYTNIcDBpVXNYNzVjNWQ4L0t5c0xBUUVCOFBEd1VFbTVBd0IzN3R5QlhDNUgvZnIxOGV6Wk15Z1VDamc3T3dQNDMwVDFwNTkraWdFREJnalgrUGo0WU55NGNlalJvNGZHY1c3YXRBbDVlWGtZUG53NE5tL2VqQU1IRHFoTXVKcWFtcUpWcTFhNGRPa1NXclJvSWV5bXljM05SWHA2T21vV1NsdmJyVnMzZUh0N3F4dzdkKzRjamg4L2p1Ky8vMTd0L29YenpidTR1R0Q0OE9IQ0pIOUJzMmZQUmtKQ0FtN2N1SUd2di80YXVibTV5TTdPUm1abXBsQnJRaG5vMEJaTXlNN094cnAxNjJCbVpxWlNOTm5ZMkJnLy8vd3pKazJhSkV3QUt5ZUlDd1lUY25OenNYanhZclJyMTA0SUZpcFQ4L2o2K3NMQ3dnSlJVVkdJajQ5WHFWTUMvQytsazZiM21LdFhyeUk1T1JudnZmZWV4bkZya3BxYWlqLysrQU12WDc2RVJDTEIzcjE3RGJwT1dYeGRtMTI3ZGdudlBROGVQTUQ1OCtjUkdocUtxS2o4N0FUMTZ0WEQwS0ZEMGIxN2Q3WGkxb1lFYy9ScDNMZ3hGaXhZZ05hdFd3UFFIb1FKRFEzRmtpVkwwTFp0Vy96MDAwL0NQWlgxUTVRR0R4NE1KeWNuTEZxMENGZXVYTUdvVWFPRXRFUWlrYWhVMzY4S1V3YkxDditlMEp1SHdRUWlJaDFlWmNSQUFlMno3STZXRGZKM0pPZ0tKbFRpRkVjLy9uMFRpdzdlTjZpdG1WaUVmdzl0aDIvLzVWckdveUlpSWlLcWZyVGw4aTVPSUVFVHFWU0tPWFBtd05MU0VuUG56aFVtcTVLU2tqQi8vbnlNSERsU1dBRmQwTTJiTnpGanhneVltWm1oZmZ2MkdEeDRNRHAxNm9TTEZ5OWk2ZEtsR0Q1OHVNNUphRk5UVS9qNStXSFJva1ZJU1VtQnJhMHRvcU9qY2YzNmRRREFpQkVqSUpWS2hjblhvS0FnSER4NEVGS3BGQ1ltSmpBMk5vWlVLb1ZZTElaWUxFWjJkalphdEdoUjVPZC84ZUpGdkhqeEF0T21UVU5tWmlZMmJOaUFkdTNhR1pUTC84YU5HMWk1Y2lXYU5XdUdEejc0QUptWm1UaC8vanhtekppQnhZc1hsOXEva1RJdithMWJ0elR1a0FnSkNjSDI3ZHNSR3hzcnJJcCsvdnc1N08zdDRlM3RyYktMUkNxVnd0VFVGTm5aMlJySDUrenNMRXlFaDRlSHc5cmFXcVgraENhNXVibFFLQlRJek14RWFtcXFNS0hacWxVcmlNVmlEQjA2VkNWUHU5SW5uM3lDVTZkT1lkcTBhVmkyYkpsQjZaUWlJaUpRcTFZdE9EazVDZlVuM04zemE5VmxabVpDSXBFVUtaM1VsU3RYY1Bqd1lRd2ZQaHpEaGcxRFJFUUVObTdjQ0c5dmJ5SDl6Ymx6NTNENzltMEErYlU3bE9tRFltSmlNSGJzV1B6eXl5L28xS2tUZ1B3QWlxMnRyZHB1aStqb2FCZ2JHOFBUMDFOdERQLys5NzlWMnZmbzBVTnJRSzk3OSs2b1VhTUduSnljVUtOR0RWaGJXd3RmSjA2Y1FGaFltSkRmWGxzS3RJQ0FBTHg0OFFKZmZQR0ZXcW9tYzNOenJGNjlXbmlPR1JrWkVJbEV3bmdVQ2dWV3JseUo2T2hvREJvMENDZFBua1JDUWdMaTR1S1FrWkdCQXdjT1lOQ2dRZGk1Y3lmRVlqRzZkZXVtMHI4eUlGaDRvbDB1bHd0MVZaVEJKa01vZHlMWTJkbkJ4OGNIblR0MzF0bCt5NVl0aUlxS3dxeFpzM1MyczdTMHhNMmJON0Z3NFVKaE10ekp5UW0rdnI3bzNyMjdTa3Exd3BTQkdFM0Z0b3VpWUZCVEdZUlJ2bTRQSHo1RVlHQWdybCsvanI1OSsrTG8wYU1xQVRSbGpZN0N1eEM4dkx3UUV4T0RFU05Hd012TEM3Nit2aHJmMzB1VHN2aTdwdUFZdlZrWVRDQWkwaUVoNDRuTzg0NldEWUNVbENxWDRpaFhKc2ZuYXk5aFoxaXNRZTNyMjFsZzM4VE9hTmVnZEQ0b0VSRVJFVkg1eWN2THcvejU4NUdRa0lEbHk1ZXJyQncxTlRWRlRrNE9wazJiaGxtelpxbWxVL0x3OE1BdnYveUM5dTNicTB4OHVybTVvWGZ2M21wNTREVnAwYUlGTm0zYUJMRllqSUNBQUFRRkJVRXNGcU4xNjlidzlQU0VwNmNuUER3OFVMdDJiVGc3T3lNeE1SRlRwMDdGeXBVcjRlN3VEbDlmWC9UcjF3Kyt2cjRJRHc5SGRuWTJkdXpZb1ZaWVdVbTVpbHRKSnBOaHk1WXRjSGQzUjh1V0xURmt5QkQ4OE1NUDJMVnJGd1lOR3FSejdJY1BIOGJxMWF0aGJ6d3FoUzRBQUNBQVNVUkJWRytQMmJOblF5UVN3Y3JLQ3IvODhndCsrT0VIZlAvOTkvanBwNS9RdkhsenZhK0RQbTNidG9WSUpNTFZxMWZoNCtPamNrNGtFc0hDd2dLZE9uV0NxNnNyWEYxZE1XclVLSHp5eVNkcWVmc2ZQSGlBR1RObW9IYnQyckN5c3NLc1diT3dlUEZpbFlDVmw1Y1h2THk4a0pHUmdSTW5Uc0RiMjF2djVQeVpNMmZ3d3c4L0FNaWZGRmF1cHU3WnM2ZkdORmRLVGs1TytQWFhYekY1OG1UczJyVkxKVVdPSmdxRkFoRVJFVUxxbzB1WExxRnUzYnJDUkh4bVptYVJKbkJmdkhpQkJRc1dvRjY5ZWtKeDd3a1RKdURycjcvR29VT0hNR3pZTU96YXRRdUJnWUZvMUtnUmtwS1NzSDM3ZHFGb2RWeGNIT1J5dWJDcnd0L2ZINkdob1JydnBXMXl0NkJWcTFhaFVhTkdPdXVnOU8vZkgvMzc5OWQ0cmtXTEZqQTNOeGNDSDVwZWkxMjdkdUhJa1NObzFxeVp4bUxRZ0dxdGhjVEVSSlZBUjBaR0JvS0RneUdYeTdGbzBTTFkyOXZEeWNrSnRXclZRdE9tVGJGNzkyNjBhZE1HSjA2Y2dJK1BqOXBxZE9WT2g4TEJoRC8rK0FQMzc5K0hqNCtQM3VCVlFRa0pDUUQrVndCWVd4RmdwZjM3OThQRXhFUkljYVpMdlhyMUlCS0owTDkvZjNUdjNsMEk2dW56OE9GRFlVeWxSZm02bVp1YlF5cVZDc1hFbHkxYmhxWk5tNkpyMTY0cTdVK2RPb1hqeDQ5ai92ejVLc2RyMTY0TmUzdDc3TjY5Rzd0Mzd4YlNqU2tkT0hBQWh3OGZobHd1TDVYSi84VEVSTVRFeE9EVFR6OHRjVjlVK1RHWVFFU2t3NnVNR0ozbkhTMGJBQzkwNXhWRUpkdm1seWJOUTkvbDUzRG1mb0pCN1h1M2RzSzJNWjFnWTZHN3NCY1JFUkVSVlQ2NXVibFl0R2dSYnR5NG9UYWhMSmZMWVdSa2hLbFRwK0xubjMvR3JGbXo4Tk5QUDZrVUo3YXhzVkZMNVFMa3ArZVlQSG15d2VNUWkvT25IM3g4Zk9EbDVZVldyVnFwVGFaNmVYa2hLU2tKYytmT1JZTUdEZENrU1JPVnNRTDU2WDV1M3J5SkRSczJDSFVDbmoxN2h2NzkreU1yS3d0eXVWd3RaYzZXTFZ2dzRNRURMRjY4R0VEK3BIMlhMbDJ3ZnYxNjFLaFJRK01LNlppWUdLeGJ0dzVoWVdGbzBxU0pXZ0ZYZDNkM0xGbXlCTE5temNLa1NaUGc0K09EenovL1hFakZVeHdXRmhaNDU1MTNFQm9hcXJIR3dNU0pFMVVlS3hRS3RRREEwYU5IRVJBUWdGcTFhbUhSb2tXUVNDVHc4L1BEcEVtVE1HblNKTFVWNUh2MjdFRjZlcnBLR3B4YXRXcHBYTVhjdm4xN05HellFREtaRE83dTdpb0JGSDJCQ0hkM2QvejIyMitvVjYrZWNFd1o4Q2w4YldSa0pKS1RrOUdxVlN2RXg4Zmp3b1VMR0RwMHFIQys4TVEzQUxYSjBvSnRmL3p4UndEQW5EbHpoQWwwRnhjWHJGNjlHdGJXMXBnK2ZUckN3c0xnNWVXRkdUTm00T3paczFpNmRDazJiZHFFa1NOSDRzR0RCekF4TVJGK2Q3NzU1aHQ4OXRsbkd1OTMvUGh4QkFVRmFjMUxENkJFUHlNQWhOb1I5Ky9uN3pBdnZPdGcrL2J0MkxoeEkyclZxb1ZaczJacExlcXRGQjBkalljUEh3ckJJZVU5bGk5ZkRnc0xDemc1T2FrRUhxS2pvL0gwNlZPc1diTUdZckVZdzRjUDE5Z25vSnJ5UnBuZjM4bkpDZDk5OTUzR3NTZ0RJd2tKQ1NvQkEyV3RpL3IxNit0OExrcTV1YmtHNzF5cFdiT216cUx2bWdxalIwVkZZY3VXTFJDSlJFTFFxYUJqeDQ0aE9EallvUHNYZFB2MmJZaEVJdFNzV1JPbXBxWllzV0lGYkd4c2hQZlB3c0dSdTNmdnd0allXR3ZReE5mWEZ3TUhEbFFiZjRjT0hmRGhoeC9pOXUzYk9IandvSEJjb1ZBSXFlUUsvbGRmZXJsRGh3NEJRS25Ya2FIS2ljRUVJaUlkZE8xTU1EWVNvNmJFR1VpK3JyMERzUml3cWp4RmlsK2tTTkZqMFJuY2prczFxUDMwdmszeDZ3RHR4ZHFJaUlpSXFHeWRQMzhlZCs3Y1VUbW1USVZ4NGNJRnRhS3Vkbloyd29ybTZPaG96Smt6QjNGeGNiQzF0Y1hLbFN1UmxaVWxmQlZjdmEra3pPdGVNS0JRbWp3OFBOU081ZWJtNHU3ZHV3Z0pDY0d4WThkZ1lXR0JoUXNYQ3BPQjV1Ym1PSHYyTEJvMGFBQmpZMlBzMzc4ZkVva0U5ZXZYUjE1ZUhod2NIR0JxYWdvek16T1ltcHJDMU5RVU1URXgrTzIzMzdCejUwN3MyTEVEQXdjT1ZKbjA4L1B6UTB4TURKWXRXNGJ3OEhDTUdUTUdOalkydUhuekpvS0NnbkR1M0RrWUdSbGh3SUFCR0RseXBNcGtxcEs3dXp2V3JWdUhnSUFBSEQxNkZFZVBIb1ducHllNmR1Mks5OTU3VCtmS2MyMCsvL3h6bkRsekJudjM3bFdicE0zTnpjVytmZnNna1VpUWtwS0M3T3hzWVZMOThlUEhDQXdNeE5XclY5RytmWHRNbno1ZE9PZnY3NDk1OCtaaC92ejVPSExrQ0diTW1BRXJLeXVFaDRkajY5YXQ2TldybDhva3JZK1BqOXJPQ0NBLzVkYmJiNzlkNU9la1ZMOStmZXpidHcvSnlja3dNVEhCelpzM0FhZ1h2VllXVUc3ZHVqVisvLzEzQVBtcGxGYXNXQUVBT0hIaWhCQVVPWDM2TlBMeTh2RDA2Vk1BLzV0b1YzcjgrREVTRXhPeGVQRml0WWxvZTN0N2pCdzVFcG1abVJneFlnU0dEQmtDa1VpRTk5OS9IemR1M01DMmJkdHc2OVl0UkVWRm9YWHIxbEFvRk1La3RqWTVPVGxRS0JSYWk5UUMrU3ZhYTlhc3FiUFlkMkVyVjY2RVNDU0NwYVVsVEV4TUVCOGZqOU9uVDhQSnlRbDE2OVlGa0Yvayt0Ly8vamZPbkRrRFIwZEhMRnEwU0MzUWNPblNKZXpZc1VOSW5aU1ZsWVZMbHk1QkpwT3A3ZlRSOUxzSzVCY2kzckpsQys3ZXZZdFJvMGFoZHUzYWlJdUx3MTkvL1FVYkd4dkk1WEljT25RSWRlclVnYTJ0TGVSeU9kYXRXNGU5ZS9mQ3pzNE9DeGN1aEtXV05NREtleTVZc0FEZTN0NHdOVFZGVWxJU1FrSkNZRzl2cjNYWHdQbno1eEVlSGc1TFMwdms1ZVhoMnJWckJnY2U5Rm01Y2lWT25qd0pTMHRMbUpxYUlpTWpRL2ozSFRGaWhOcHJET1FIV3d1bVlwSktwZGkrZmJ0S20zWHIxaUVuSndjMk5qWXdNelBEbzBlUGNQNzhlYlJwMDBiWUJXWnZiNDlodzRZaExTMU40OWh5Y25LUW01dXJ0anVwb0RGanhxaE44dGV1WFJ1ZE9uV0NnNE1EOHZMeWhPTzNidDFTQzY0cWE0Y29GUTZlWkdWbFllL2V2ZkQyOXRhYXJvL2VMQXdtRUJIcG9DdVk0R2paQUVoTkJiU3NnZ0ZRcVhZbDNIK2VoaDZMemlEMnRmYUNka3FteGlKc0hlMkZnUjNybHNQSWlJaUlpRWlibXpkdnFxd2NWWkpJSkxoejU0NWFvS0YrL2ZwQ01NSFoyUmxTcVJSMTY5YUZrNU1Uckt5c2hMenJCYjlYUGpZMU5jWHMyYlBoNys4UER3K1BFcStnTmtSYVdocEdqQmlCMU5SVTJOdmJvMy8vL2hnd1lJREtaT05ubjMyR3dNQkF6Smt6QjBEK3BQWjMzMzBIRXhNVGVIaDRhSnowYk5ldUhabzBhWUlKRXliZzdiZmZ4bGRmZmFWeTN0TFNFZ3NYTHNUTW1UTVJHUmtKWTJOam5EcDFDdjcrL2dDQWpoMDc0cXV2dm9LcnErNTZZYmEydHZqNTU1L1JyMTgvL1BYWFg3aHk1UXBrTWhsNjkrNWRyTmVqVWFORzZOdTNMM2J2M2cwZkh4K1Zmd01URXhQczNyMGI2ZW5wRUl2RjhQTHlFbmFObkQ1OUd2ZnUzY080Y2VQdzBVY2ZxYXpLdHJHeHdaSWxTN0JyMXk1Y3ZueFptSEMvYytjT21qUnBvckZZY0ZtSmpvNFdmcDVOVFUzUnRXdFh0ZnozVDU0OGdaMmRIV3h0YlhIcjFpMTgrZVdYY0hWMVJXQmdJSUQ4d3NkZmYvMDFnUHdWNEZldVhJR3hzVEU2ZE9pZ1ZsUzdRNGNPQ0F3TTFQaXpiR3RyaTRrVEo2Sk9uVG9xdWZHTmpJemc1K2NIWjJkbkhEaHdBQllXRmhnNWNpVGk0K014ZGVwVWc1Nm52bllmZlBBQlJvOGViVkJmUUg1eDI3Q3dNR0VIaGxnc1J0T21UVEZ1M0RqaDMzcmV2SGtJRHcrSHU3dTcyazRhSlZ0Ylc5eStmVnZvUnlRU3djbkpDWU1HRFZMYnRhSk5kSFEwUWtORDRlM3RMZVR2dDdXMVJYQndNSEp6Y3lFV2k5R2dRUU5NbURBQlFIN3g1TkRRVUxpNHVPRFhYMzhWZ2grYXRHN2RHbVBHak1FLy8veUQwNmRQUXk2WHc4ek1ERzNhdE1HMzMzNnJkWmRGV2xvYWdvS0NvUGh2K21Fbkp5ZTEzL25pZXV1dHQvRHMyVFBrNXVaQ0pwUEJ3Y0VCVGs1TzZOR2poNUNLcTdER2pSdXJwSUJMU1VsUkN5YWtwYVhoMkxGandtTWpJeU8wYU5GQ2JjZlhoQWtUVkNiOGk2cndlOWlFQ1JPRTE5SE56VTJvZWRPdlh6K2hKb2cybWdwZi8vbm5uOGpOelMyMTE1c3FQeU9GUWxlaWJ5S2k2bTMrcVo2UUtUVC9qN3RWN1hmUjMzb29VR2cxbUFwM2Q2RFFGdHlLY09GaElub3ZEVUZLVnE3ZXR2Wldwamc4NVIxMGNLMTh0UjZJaUlpSWlpUDRiZ0wrNVorZmNxS2JoeU9DcDVmTnF2dktTQ3FWRm1tRmZIeDhQQ0lqSTlHbFM1Y3lISldxOFBCd21KaVlvSG56NWdZVlJDNks0OGVQNDEvLytwZVFKcVF3cVZTSzFOUlVJZS81dm4zNzBMSmxTNTFGcFhWNTl1d1p6TTNOMVhMSUYwVnViaTdHang4UFkyTmpyRnk1VXV2WUM1TEpaRWhQVDRlTmpZM09kbks1WE9VMUx2eTRQQlNjeU5ZbU1URVI5dmIyaUl1TGc3T3pzODYyeW5SZFJTbklYRlhsNWVWQkpwUEIxTlJVN2ZtK2VQRUNKMCtlaEsrdnI5N1VSaktaREhsNWVSQ0x4WHJiYWhJV0ZvYldyVnVyMVVRQU5LZmZpbzZPaHAyZG5VSEZ0MHRDb1ZCQW9WQ1UrODkwUWZIeDhaQklKQVk5VjdsY2pweWNIR1JuWjhQQ3drTGpEcWpLN1BMbHk1Z3hZd2FtVHAycWNUY1R2WmtZVENBaTB1SjExak9zT2o5TTYvbjNHbzlFbCtRV2dMYjhnY2JHUU51MlpUUTZ3d1ZkZTRiQmF5NGdPMC9IRG9yL2NxdGxoVk0vZFVNOXU1SVhZU0lpSWlLcUxDNDhUSVQzdkZNQUFHODNlNFRPZkxlQ1IwU2tXMFpHQnBLVGsrSG82S2hTK0pxSXFMSklURXhFYm01dWtWSjJVZFhITkVkRVJGcm9TbkVFQVBWRURiVUhFZ0RBcnVKWDlxODkrUWpmYmI0R1E2TEczVHdjOGMra3pxaGhYclZXUXhBUkVSSHAwNmErcmZEOXZlZWFjMDhUVlNhV2xwWmE4OG9URVZVR21sSnAwWnV2NHZiOUVCRlZjdnFDQ2JWa2VyWXVWM0M5aEtrN2JtS3NnWUdFTDk5cGlKTS9kbU1nZ1lpSWlONUlGcWJHY0hYTW41aE55c2hCOE4yRUNoNFJFUkVSVWRYRFlBSVJrUmF2TW1LMG5qT0NFY3d6ZFV6VGkwUVZWaXNoVnliSG9JQUxXSExvdnQ2MnhrWkdXRFcwSFRaOTNRSEdvamMveHlnUkVSRlZYNlBmL1YrQjFhODJoaUVsVTM4dEtTSWlJaUw2SHdZVGlJaTAwTFV6b1o2VkJ5Q1Zhcis0akF0TGFaTW16WVBQb3JQWUdSYXJ0NjJaV0lSOUV6dmplNS9pRlpjaklpSWlxa3ArNk9PQlZuWHppOU0rVHNoQWkrbEhzZWRLSEdLVHNpcDRaRVJFUkVSVkEyc21FQkZwRVo4ZXJmVmNTN08zQUIzbEVpb2ltSkNRbG8wZWk4N2c1dE1VdlcwdFRJMXhjUEk3Nk43TXNSeEdSa1JFUkZRNS9QN2xXMEloNXJqWFdmaDA5ZmtLSGhFUkVSRVZoK0xQZ1JVOWhHcUpPeE9JaURSSXkzNkZYTG4yblFjTmpCdnE3c0RXVnZmNVVwYVVub091djU0MktKQmdiMldLY3orL3kwQUNFUkVSVlR0dnU5a2pZa0ZQZURoVlREcEtJaUlpb3FxTU94T0lpRFRRbGVMSUNFYXd6OU94ODhETUREQXB2MExHU2VrNTZMNHdHUGVlcCtsdDYyd2p3ZGtaLzRKYmJhdHlHQmtSRVJGUjVkT2lUZzFjbisrREpZZnU0L0xqSkVURXBpRDZWV1pGRDR1SWlJaW8wbU13Z1loSUExM0JCQmZqdWpDVzZ5aFdiR05UQmlQU1RCbEl1QldyZjBlQ1d5MHJuUHFwRytyWldaVER5SWlJaUlncUw0bUpNV1orM0x5aWgwRkVSRVJVcFRDWVFFU2tnYTVnUW1PeHUrNkx5NmxlUWxFQ0NhM3EydUQwVDkxaGIyVmFEaU1qSWlJaUlpSWlJcUkzRFlNSlJFUWF2TXFJMFhxdXFhU1Y3b3V0eXo0SGIxRUNDWjJiMk9Pd1gxZFlTL2lXVDBSRVJFUkVSRVJFeGNPWkpTSWlEYlR0VERBMU1vVVRuTFJmYUcwTmlNcTJ0bjFLWnE3QmdZUXVUUnh3ZEdwWFdKZ2FsK21ZaUlpSWlJaUlpSWpvelZhMk0xNUVSRlZRVm00cU1uTTFUOVM3aXB2QXlFakhXMmNacHpoS3ljekZ1LzRNSkJBUkVSRVJFUkVSVWZsaU1JR0lxSkNFakdpdDUvVFdTeWpENHN2U1hCbmVYM0lXMTU0azYyM0xRQUlSRVJFUkVSRVJFWlVtQmhPSWlBclJWWHpaM2FTWjlndkZZc0RjdkF4R0JNamtDbnp5Ny9PNC9EaEpiMXN2VnpzR0VvaUlpSWlJaUlpSXFGUXhtRUJFVkVpQ2x1TExOVVYycUNHeTFYNWhHZTVLR0xIK01vN2NlcUczblplckhVNU02OFpBQWhFUkVSRVJFUkVSbFNvR0U0aUlDbm1sWldlQ200bUg3Z3ZMcUY3Q1QzL2Z3dGJ6bWdNY0JTa0RDVllTY1ptTWc0aUlpSWlJaUlpSXFpOEdFNGlJQ3RHVzVxZ2k2aVdzT2ZFUS9nZnY2VzNIUUFJUkVSRVJFUkVSRVpVbEJoT0lpQXJJbFVtUm12MUs3YmpJU0FSWGNSUHRGMXBZQU1hbG0xcG81K1ZZZkw4bFhHODdCaEtJaUlpSWlJaUlpS2lzTVpoQVJGUkFmRWEweHVOMWpSdkF4TWhVKzRXbG5PTG8xSjE0ZkxiMkloUjYybms0V2VNNEF3bEVSRVJFUkVSRVJGVEdHRXdnSWlwQWE3MEVYYnNTZ0ZKTmNSVCtKQmtmclRpSFBMbnVVSUtMclFTbmZ1d0dhd1lTaUlpSWlJaUlpSWlvakRHWVFFUlVRRUtHNWtMSGpjVTZpaStMUklDVlZhbmNQeVl4RXo2THp5QWpSNmF6bmEyRkNVNzkyQjB1TmMxTDViNUVSRVJFUkVSRVJFUzZNSmhBUkZSQVl1WlR0V01TSXdsY3hIVzFYMVJLS1k3U3BYbDRmL0ZaSktibjZHd25NUkhoNkE5ZDRlRnNYU3IzSlNJaUlpSWlJaUlpMG9mQkJDS2lBcEl5NDlTT3VZazlBQmhwdjZnVWdna0tCVEJvelFYY2Y1R21zNTNJQ05nN3ZqTTZ1dHFWK0o1RVJFUkVSRVJFUkVTR1lqQ0JpS2lBUkEzQmhJWmlWOTBYMmRxVytMNHpkMGZnOE0wWGV0c0ZmdGtldlZvN2xmaCtSRVJFUkVSRVJFUkVSY0ZnQWhIUmY2Vm14ME9teUZVN1hrL2NVUHRGSmliNVh5V3c3Mm9jZnQxL1YyKzdXUjgzeDFmZEdwWG9Ya1JFUkVSRVJFUkVSTVhCWUFJUjBYOGxaVDVUTzJabUpJR2pTTWRPZ0JJV1hvNklUY0ZuYXkvcGJUZXdRMTM4MHI5RmllNUZSRVJFUkVSRVJFUlVYQXdtRUJIOWw2WjZDWFdONjhQSVNFZTloQklFRTVMU2M5Qm5XUWl5Y21VNjI3V3RiNHN0MzNvVit6NUVSRVJFUkVSRVJFUWx4V0FDRWRGL0pXYkZxaDJySjI2Zys2SmlCaFBrQ2dVK1hobUtwMGxaT3RzNVdwdmgwSlIzWUdiQ3Qyc2lJaUlpSWlJaUlxbzRuSjBpSXZvdlRXbU82aG5yQ0NZWUdRRVdGc1c2bDkrMkd6ajM0SlhPTmliR1JqZzR1UXVjYlNYRnVnY1JFUkVSRVJFUkVWRnBZVENCaU9pL0NxYzVNakl5UW4yeGpvTEh4ZHlWc1BkcUhGWWNmYUMzM2Fhdk82Q0RxMTJ4N2tGRVJFUkVSRVJFUkZTYUdFd2dJdnF2eEV6Vk5FZTFSRTRRRzVsb3Y2QVl3WVRZcEN4OEVYaFpiN3Z4UG00WTZxMG54UklSRVJFUkVSRVJFVkU1WVRDQmlBaEFXdllyeUJTNUtzZnFpeHZxdnFpSXdRUzVRb0ZQVjU5SG1qUlBaN3QvTlhQRThzL2FGcWx2SWlJaUlpSWlJaUtpc3NSZ0FoRVJnS1NzT0xWak91c2xBRVVPSnN6ZWN4dVhIeWZwYk5QSXdSTDdKblNHc2Npb1NIMFRFUkVSRVJFUkVSR1ZKUVlUaUlnQUpHWVdNWmdna1FBaXc5OUN6MFcrd3EvLzNOWFp4c3BNakNNL3ZJTWE1anBTS3hFUkVSRVJFUkVSRVZVQUJoT0lpQUM4em5xbTh0akN5QUsyeHZiYUx5akNyb1RrekZ3TURMZ0FoWjUybTcvdENIY25hNFA3SlNJaUlpSWlJaUlpS2k4TUpoQVJBWGlkOVZ6bGNRT3hxKzRMaWhCTStIenRSYnhJa2Vwc002SkxRM3p5VmgyRCt5UWlJaUlpSWlJaUlpcFBEQ1lRRVFGSXpucWg4cmlldUhUcUphdysvaENIYnI3UTJhYWhnd1hXZk9GcFVIOUVSRVJFUkVSRVJFUVZnY0VFSWlLbzcweW9aOXhRZTJOalk4RE1URytmRDErbXcyL2JEWjF0eENJajdCM2ZHUmFteGdhTms0aUlpSWlJaUlpSXFDSXdtRUJFMVo1TW5vdk0zQlRoc1FnaXVCalgxWDZCdGY2NkJnb0Y4UG02UzhpUnlYVzI4eC9VR20wYjJCbzhWaUlpSWlJaUlpSWlvb3BncEZBbzlOVUVyUklPUkNYaThvdFVQRTZSSWlwVmQyNXlJaUlpb3FKb1ZFT0N4amJtOEhLdWdUNE43U3A2T0VSRVJFUkVSRVRscnNvSEU5SnlaSmg3S1Jybm42ZFc5RkNJaUlpb0d2QjJyb0ZaWGcxaHpmUmtSRVJFUkVSRVZJMVU2V0JDV280TVh4eTdoNWVaT1JVOUZDSWlJcXBHbkN4TXNibG5NMWlhTUdNa0VSRVJFUkVSVlE5VitoUHdyNWVmTUpCQVJFUkU1ZTVGWmc2V1hJMnA2R0VRRVJFUkVSRVJsWnNxRzB3NDhmUTFRcDZsNkc5SVJFUkVWQWFPeDd6RzJUaitMVUpFUkVSRVJFVFZRNVVOSnV4OStLcWloMEJFUkVUVjNKNkhDUlU5QkNJaUlpSWlJcUp5VVdXRENjOHpzaXQ2Q0VSRVJGVE5QVXZuM3lORVJFUkVSRVJVUFZUWllNTEx6TnlLSGdJUkVSRlZjM0Vack4xRVJFUkVSRVJFMVVPVkRTWVFFUkVSRVJFUkVSRVJFVkg1RUZmMEFNcFM2S0IyRlQwRUlpSWlxc0k2L3gxZTBVTWdJaUlpSWlJaXFoUzRNNEdJaUlpSWlJaUlpSWlJaUhSaU1JR0lpSWlJaUlpSWlJaUlpSFJpTUlHSWlJaUlpSWlJaUlpSWlIUmlNSUdJaUlpSWlJaUlpSWlJaUhSaU1JR0lpSWlJaUlpSWlJaUlpSFJpTUlHSWlJaUlpSWlJaUlpSWlIUmlNSUdJaUlpSWlJaUlpSWlJaUhSaU1JR0lpSWlJaUlpSWlJaUlpSFJpTUlHSWlJaUlpSWlJaUlpSWlIUmlNSUdJaUlpSWlJaUlpSWlJaUhSaU1JR0lpSWlJaUlpSWlJaUlpSFJpTUlHSWlJaUlpSWlJaUlpSWlIUmlNSUdJaUlpSWlJaUlpSWlJaUhSaU1JR0lpSWlJaUlpSWlLaWF5OHJLUWtaR1JrVVBnNGdxTVFZVGlJaUlpSWlJaUlpSXFvaTB0RFNNR0RFQ1BqNCtPSFRva0VIWHhNVEVZTVdLRmNqTHkxTTVybndzbDhzeGR1eFlCQVlHcWwyYms1TlQ4a0VUMFJ1QndRUWlJaUlpSWlJaUlxSXFRQ2FUWWQ2OGVYaisvRGthTkdpQURSczJJRFkyVnU5MVVWRlJPSFRvRUJZdFdnUzVYQTRBMkxkdkgvcjI3WXZjM0Z5SVJDSjgrT0dIT0h6NE1DSWpJMVd1L2V5eno3Qm16Wm95ZVQ1RVZMVXdtRUJFUkVSRVJFUkVSRlRKeVdReStQdjdJenc4SEg1K2ZsaTZkQ25NemMweGZmcDBKQ1FrNkx5Mlc3ZHUrT0tMTHhBY0hJelZxMWNEQUdyV3JJbTh2RHpFeGNVQkFENysrR1BVcmwwYkFRRUJVQ2dVQUlDa3BDU2twS1RBeWNtcGJKOGNFVlVKRENZUUVSRVJFUkVSRVJGVllqazVPWmc5ZXphQ2c0TXhac3dZK1BqNHdOYldGblBuemtWcWFpcSsvLzU3UEhqd1FHY2ZRNGNPUlpjdVhSQWZINCtjbkJ3MGFOQUFBSVNkRFdLeEdNT0hEOGZkdTNkeC9mcDFBRUIwZERRQXdNM05yUXlmSFJGVkZRd21FQkVSRVJFUkVSRVJWVkl2WHJ6QWxDbFRjUG55WlV5YU5BbjkrL2NYempWdTNCaExseTZGVENiRDVNbVRjZkRnUVdGWGdTWS8vdmdqNXMyYkIxTlRVOVNwVXdmR3hzWjQrUENoY1A2OTk5N0RxbFdyMEs1ZE93REEzYnQzaGZzUUVUR1lRRVJFUkVSRVJFUkVWQW1GaElSZzlPalJpSXFLd3N5Wk05R25UeCsxTm01dWJsaXhZZ1ZxMWFxRmxTdFhZdkxreVlpS2l0TFluNW1aR1VTaS9PbEFFeE1UdEdqUkFtRmhZY0o1a1VpRVpzMmFDWTh2WHJ3SWQzZDNXRmxabGZJekk2S3FTRnpSQXlBaUlpSWlJaUlpSXFML2lZdUx3N3AxNjNEeDRrVTRPVG1oYTlldXlNN094b2tUSjdSZTgrbW5uK0w0OGVPSWlJakFxRkdqMExGalJ3d2VQQmk3ZCsvR3RXdlhoSGJidDIrSHBhVWxBS0JqeDQ3WXNHRURrcE9UWVd0cnE5TGY2OWV2Y2UvZVBYejU1WmRsOHlTSnFNcGhNSUdJaUlpSWlJaUlpS2lTU0VoSXdLaFJvNUNUazRPZVBYdml5eSsvaEsrdnIwSFhmdlhWVnhnK2ZEaCsvLzEzWEw1OEdlN3U3dWpSb3dkYXRteUplL2Z1NGV6WnN5cHBrTHk4dkxCaHd3WUVCd2VqWDc5K0tuMHBBeGZlM3Q2bDkrU0lxRXBqTUlHSWlJaUlpSWlJaUtpU2NIUjB4S2hSbzFDL2ZuMmhkc0UvLy94ajBMVW1KaVlRaThYNDdiZmZFQklTZ3M2ZE8wTXN6cC8rTzNUb0VNNmVQYXZTdm1IRGh2RHc4TUN1WGJ2dzBVY2ZDU21ROHZMeXNIdjNicmk3dTZOaHc0YWwrT3lJcUNwanpRUWlJaUlpSWlJaUlxSks1T09QUHhZQ0NRQmdibTV1MEpjeWNDQVNpZEN0V3pmaHNTNkRCZzNDeTVjdmNmcjBhZUhZOGVQSGtaaVlpQ0ZEaHBUK2t5T2lLb3M3RTRpSWlJaUlpSWlJaUNxUmUvZnU0YzZkT3lYcXc4aklDSjk4OG9uZWRsMjZkRUdkT25Xd2J0MDZ2UFhXVzVETDVWaS9majNxMXEzTEZFZEVwSUxCQkNJaUlpSWlJaUlpb2tyayt2WHIyTHg1czlweGhVS0J2THc4QVBrcGpYUXhOalkyS0pnZ0Vva3dlZkprK1BuNVljV0tGWkRKWkVoTFM4UHMyYk9GdEVkRVJBQ0RDVVJFUkVSRVJFUkVSSldLcjYrdnhxTExBUUVCQ0FvS3dxeFpzL0RPTys4VXUvK01qQXdFQndmamd3OCtBQUMwYnQwYS9mdjN4KzdkdXdFQS9mdjNSNXMyYllyZFB4RzltUmhlSkNJaUlpSWlJaUlpcXVST25qeUpvS0FnakJ3NVVpV1FFQlFVQkg5L2YySEhnajdSMGRINDdydnZjT2pRSVpYamhlc3J5T1h5a2crYWlONG8zSmxBUkVSRVJFUkVSRVJVaVlXSGgyUFpzbVhvMDZlUFdsRmtDd3NMbkQ1OUdxbXBxWmcxYXhZa0VvbkdQbEpUVXdFQVU2ZE9oWXVMQzZaTm13WWdmNWZDOHVYTGNmYnNXWGg2ZWtJbWsySFBuajJJam82R241OGZIQjBkeS9iSkVWR1Z3WjBKUkVSRVJFUkVSRVJFbGRTdFc3Y3dhOVlzZUh0N1k4S0VDU3JuY25KeTBMRmpSM3p4eFJjSUN3dkR0R25Ua0ptWnFiR2ZrSkFRQUVEbnpwMFJFQkNBK3ZYcjQrTEZpeGcxYWhUT25qMkxmdjM2WWVIQ2hWaTRjQ0Y2OWVxRmE5ZXU0ZXV2djhhMmJkc2dsVXJML0hrU1VlVm5wRkFvRkJVOWlPTG8vSGU0M2phaGc5cVZ3MGlJaUlqb1RjVy9ONGlJaUlpb0lxMWZ2eDY3ZHUyQ1hDNUg0OGFOa1p1Ymk4ek1UR1JsWlNFckswdGpLcUptelpyQjM5OGZGaFlXS3NmUG56K1BpSWdJakJvMUNoRVJFZGl5WlF1dVhic0djM056akIwN0ZyMTY5VkpwSHh3Y2pJQ0FBS1NrcEtCR2pScm8zYnMzUm93WW9aWU9pWWlxRC83MkV4RVJFUkVSRVJFUlZVSU9EZzZRU0NSbzFLZ1JiR3hzWUcxdERTc3JLMWhiVzZ0OWIyMXRqYkN3TUt4WnN3WnIxNjdGbENsVFZQcnk5dmFHdDdjM0ZBb0ZObS9lalBEd2NQVHMyUk5mZmZVVmF0YXNxWGJ2N3QyNzQ2MjMzc0xtelp0eDhPQkI1T1RrTUpCQVZNMXhad0lSRVJHUkZ2eDdnNGlJaUlncWtrd21nMXd1aDRtSmljSFhIRHQyREowN2Q0YWxwYVhXTnNuSnlZaVBqNGU3dTd0QmZTWWtKS0JtelpvTUpoQlZjM3dISUNJaUlpSWlJaUlpcW9TTWpZMWhiR3hjcEd2ZWYvOTl2VzFzYlcxaGEydHJjSjhzd2t4RUFBc3dFeEVSRVJFUkVSRVJFUkdSSGd3bUVCRVJFUkVSRVJFUkVSR1JUZ3dtRUJFUkVSRVJFUkVSRVJHUlRnd21FQkVSRVJFUkVSRVJFUkdSVGl6QVRBYkp5OHZEZ1FNSDBMUnBVelJ0MnJTaWgwTmxJREl5RWpFeE1RQUFLeXNyZE9yVXFjUjl2bnIxQ3BHUmtjSmpUMDlQU0NTU0V2ZExWQkhTMDlPaFVDZ0FBQ0tSQ0phV2xoVThvbnhKU1VtNGVmTW11bmZ2WGlIM1QwNU94dHExYS9IeHh4K2plZlBtUmI3Kzh1WExPSERnQU41Ly8zMTA2dFFKWWpIL05DRWlJaUtpc3BVUi9CdXlINFZXOURDcXBScTlmb1M0VHF1S0hnWVJGUk0vc1pOZSsvZnZ4NFlOR3hBWEY0ZFdyVnBoMDZaTk1ESXlxdWhobFF1cFZJcVhMMTlDS3BYQ3c4T2pvb2RUcHY3NTV4OXMzNzRkQU9EcTZvcS8vLzY3eEgxZXZYb1ZNMmJNVUxtSGk0dExpZnQ5OHVRSlhyNThpWTRkTzVhNEw5SlBvVkJVbWQvNUN4Y3VvRU9IeVRnaTZRQUFJQUJKUkVGVURtVXlJZDJyVnk5SXBWSUFwZmM3VWhKSlNVbll2SGt6ZHUzYWhaeWNIR3phdEFrdFc3WXMxekVjUFhvVUN4Y3VSSHA2T3NMRHcvSFhYMy9CeE1Ta1NIM3MzTGtUcDArZnhxRkRoK0RvNkloOSsvYkJ6TXlzakVaTVJFUkVSQVRrSlR4RWJuUllSUStqV3BKbkpsZjBFSWlvQkJoTUlMMUNRa0lRRnhjSEFMaDE2eFlPSERpQXZuMzdWdkNvaWs4bWt5RTFOUlhKeWNuQzErdlhyeEVmSHk5OEpTUWs0T1hMbDBoUFR3Y0FTQ1FTSEQ5K0hPYm01bnI3djM3OU9yS3pzOHY2YWVoa1ltSUNUMC9QQ2gxRFdibDE2eFltVFpxRXpNeE1MRisrWE9jT2lpTkhqbURQbmoxbFBxYnAwNmVqWWNPR0plcERvVkRneVpNbmlJaUlRSHA2T254OWZRSGs3d3A2L3Z4NWFReFRoYm01T1J3Y0hQUzJ1M0hqQmhZc1dJQkZpeFlWNlRsR1JrYmk5ZXZYSlJraUFNRER3d08ydHJZR3RmMzk5OSt4ZnYxNnZQdnV1MWl3WU1FYnY4Sjk5KzdkMkxwMXEvQjR6cHc1MkxadFc1RW44MHZDMGRGUmVKOTgvUGd4Tm0zYWhHKy8vZGJnNjVPU2toQVNFaUk4ZnZ2dHR4bElJQ0lpb21wREtwV3E3ZHlPajQrSGc0TURSS0tTWjZXT2lJakFsU3RYTUdMRWlCTDM5Y1pSVlBRQWlJaXFwamQ3cHFXVVBYbnlCS21wcVJVOURJMnNyS3pRcUZHak11bDc4dVRKT0gvK3ZMQWlkOVdxVmZqWHYvNEZLeXVyTXJsZlFSa1pHVWhLU2tKZVhoNXljM09SbDVlbjluMU9UZzR5TXpPUmxaV0ZqSXdNNGIrWm1abkNWOEhnUVZwYVdwSEhJWlZLY2ZyMGFmVHAwMGR2MjU5Ly9oa3ZYcndvenRNdE5UWTJOamg1OG1TWjN5YzdPeHMzYjk1RTI3WnR5MlVDVXlxVll0S2tTVWhPemwvSk1IbnlaS3hhdFFydDI3ZlgyUDdGaXhlNGR1MWFtWThyTXpPelNPM1QwdEx3NU1rVFBIejRVUGk2ZCsrZU1Da3JGb3Z4NFljZndzcktDdkh4OGZqa2swOUtmY3p2dnZzdUZpOWVyTFBOOGVQSE1YdjJiT1RrNUdEVXFGSDQvZmZmRFg2ZitlMjMzM0R1M0xrU2ozUEZpaFY0NTUxMzlMYWJPM2N1L3Zubkh3REFxVk9uTUhQbVRNeWZQeC9HeHNZbEhrTmxOV3pZTUFRRkJRbnZOOUhSMGRpNGNTTkdqeDVkYm1QdzlQU0VqNDhQamg4L0RnRDR2Ly83UC9UczJkUGd3Tk9CQXdlUWw1Y25QUDdzczgvS1pKeEVSRVJFbGRIMDZkT1JsNWVIVmF0V0Fjai92RE55NUVoMDdkb1ZVNmRPTFhIL2taR1IrUHZ2djBzY1RKQktwUVl2bURNeU1rS05HalZLZEw5eVVXRGp0V1gzc1RCMWZidml4bExObURneGRUWlJWY1pnUWhHc1dyVUtaODZjcWVoaGFOU2hRd2VzWGJ1MlRQcDJjbkxDbDE5K0tmVC8rdlZyckZ1M0RuNStmbVZ5djRJT0hEaUFKVXVXbFBsOURISG8wQ0dEZ2duVnlZMGJOekIyN0ZoSUpCSzg5ZFpiR0RObVRKblcxSkJJSkpnelp3NG1UNTRNdVZ5T25Kd2NUSm8wQ1d2WHJpMzM5Qzc2dkhyMUN0ZXVYY09yVjYrUWtKQ0ErUGg0eE1iR0lqWTJGaWtwS1RxdnpjdkxRMmhvS0hyMjdGbE9vOVU4aG8wYk55SW5Kd2RBL2dyeWI3LzlGdXZXcllPcnEydUZqVXViVHAwNllmLysvVUpOZytQSGo4UFUxQlJ6NXN5cE1pbWFpa29pa1dEU3BFbVlObTJhY095UFAvNUF6NTQ5eXl5NHJNbkVpUk54NXN3WjVPVGtJQzh2RDB1WExrVkFRSURlNjJReUdYYnYzaTA4N3RpeEk5emMzTXB5cUVSRVJFVEZzblBuVG1IaFQzRjA3ZG9WalJzM1ZqbVduSnlNaUlnSWxjK1lseTlmUm5aMk5ycDE2MlpRdi9veUJpZ1g0T2xyTjJEQUFIejQ0WWNhRjA4YUd4dmo4T0hEMkxWcmwwRmpra2drMkw5L3YwRnRLMVNCblFsaVJ6ZVlOdktxdUxFUUVWVWhEQ1pVSTdHeHNjSkVXMUYxNzk0ZE8zYnNRRkpTRW9EOFA2YTZkZXNHSnllbllvL0gwZEd4MGhUak5UTXpnN1cxTldyVXFBRmJXMXZocTJiTm1zTDNocVNFS2N6QndRRTFhOVkwdVAzejU4K0ZQMUt0ckt6ZzdPeHM4TFhKeWNsSVNFZ284aGhMNHVyVnF3RHlWNnFFaG9aaTdOaXhaWDdQTGwyNllPclVxZkQzOXdjQVpHVmxZZno0OGRpMGFaUE8xZEI5Ky9iRjVNbVR0WjYvYytjT3Z2dnVPd0NBcGFVbERodzRvSE1jdnI2K2VQbnlwZGJ6cjErL3h2VHAwM1gyb1VuZHVuWGg1dWFtTmRWTHJWcTFZR3BxV3VSK2dmd0FoM0tIa1Q1aXNSZ0JBUUg0NXB0djhQVHBVd0QvQ3lpc1g3Kyt5R21kaXJKTld5NlhGNmx2QUhqLy9mZVJsWldGZWZQbUNjY09IandJRXhNVC9Qenp6MFh1cjZwNDc3MzMwTEZqUjF5K2ZCbEEvZ2RHZjM5Ly9QNzc3K1UyaHRxMWEyUFFvRUZDeXFVclY2NGdLaXBLYjBEajZOR2pRZ285QUlpS2lzTFFvVU5MTkJaWFYxZk1uVHUzUkgwUUVSRVJGYlp2M3o3RXg4Y1grL3A2OWVxcEJSTkNRa0tnVUNqdzdydnZDc2NPSHo0TUN3c0x1THE2Q3ArOXRiR3hzY0hDaFF0MXRqbHo1Z3dPSERpZ3Q1MmpveU8yYk5tQ2d3Y1BxcDJ6dExURW1qVnIwS0ZEQitGWVZGUVUxcTFiaHdFREJxZ2NCL0JHN3d3bUlpSUdFNnFWZ1FNSElqYzN0MVQ2a3Nsa0dETm1USW42V0xkdW5kYjBOTG9ZR1JuQnpNeE03VXNpa1VBaWtjRGMzQnlXbHBhd3NMQlErYkswdElTbHBTV3NyS3hnYlcwdGZOV29VYVBNVXZUNCt2b1dhVXZwMUtsVGNlclVLUUQ1cTNUMXBhRXBhTWVPSGVXK2krUEtsU3ZDOXpZMk5uQjNkeStYK3c0WU1BRFBuei9IbjMvK0NRQklUVTNGOTk5L2ovLzd2Ly9UR3ZReE1UR0J0YlcxMWo0dExDeUU3NDJNakhTMlZiYlJwVW1USm5CeWN0S2I4c3JiMnh2ZHVuVkRreVpONE9ibXBqSU9UUll0V29SV3JWcnBiS05Od1o4dlF6ZzRPR0RObWpVWU9YSWtYcjE2QlNBL1NESm16QmhzMkxBQmRlclVNYWdmVDA5UEJBWUdHdFQyNGNPSFFyMklvdnI0NDQrUm5KeU0xYXRYQzhmMjdkc0hjM056VEpreXBWaDlWZ1YrZm40WU1tUUlaRElaZ1B3Z1gwaElpRUhwb1VyTGlCRWpzSGZ2WG5UbzBBSGp4NDlIL2ZyMWRiWlhLQlRDNzY5U1FrSkN1UWRFaVlpSWlBengxMTkvYVQyM2JOa3lIRGx5Qkh2MzdpMVNLdUREaHcralRwMDZhTjI2TllEOHhYL0t6MWVHcEg0TURBd1VkbWVucHFacVRMMXFhV2tKQUZvL0l6azRPQWgxeGo3Ly9ITmhCOFBZc1dQUnUzZHY5TzNiRnlLUkNIWHExRkg1Mno4Nk9ob0EwTHQzYjcxLzl4RVIwWnVGd1lRaUdEMTZOQVlOR3FTenpjdVhMMVZXUlg3eXlTZm8wYU5Ia2U4MWYvNThvZWhxNDhhTmRhNm9CdkluY3F1RDgrZlBGM3RWTnBXdXJLd3MzTDU5VzNqY3ZuMzdjazBuTTI3Y09EeDY5RWpJeS8vOCtYUDQrZmtoTURDdzB2eU1EQmd3QUhmdjNvV0xpd3ZxMUtrREZ4Y1h1TGk0WU5xMGFYajA2QkVBb0ZldlhwVTZmWmFMaXd0V3JWcUZyNzc2Q2xsWldRRHlKMzNIamgyTDlldlhvMWF0V2hxdks1Z0h2endMSVgveHhSZElURXpFZi83ekgrSFl0bTNiWUdGaFVlSUFhR1hsNnVxS3dZTUg0ei8vK1EvcTFxMkxzV1BIb2t1WExxVjZqNmRQbitvTnlKaWFtaUltSmtabkNyeGV2WHBoNU1pUk9IUG1qUEE3UUVSRVJGVGRQSGp3QUE4ZVBGRFpsYmxseXhhWW1KamdsMTkrd1lzWEw3QnExU3A4OTkxM1d0TkFGdHpGdm43OWVodzdka3p0YzVBeXpkRTMzM3lqY2x5Wk1uYmp4bzFDTU1EUjBSR09qbzVDR3pzN08yRTNoVlFxVmFtSGR1N2NPWmlhbWlJeU1oS1JrWkVxZlJkbi9vT0lpS29PQmhPS29FbVRKbnJiS0NQMFN2WHIxNGVYVjlGejc1bWJtd3ZmVzFsWkZhc1BYWlFyK2N1VFRDWXJVWjVKQUpWbWtyZzZ5TXpNeEs1ZHUrRHI2NnZ4ZFQ5MzdwektoSEY1cm9JRzhuY0d6SjgvSDhPR0RSUFM4RVJFUk9EWXNXUDQ4TU1QeTNVczJtamJsVktVbEQrVmdidTdPeFl1WENqVXFnQ0F1TGc0VEowNkZYLzg4WWZHYTVSRnNnR1VTN0gyZ2laT25JaTR1RGlWR2pjYk4yNkVxNnRyaGRhaDBFUXFsWmJLanJIUFB2c01kbloyK1Bqamp5RVdpNHY5WGl1UlNEVHUxTXJPenNiang0LzFYdi82OVd1ZDV4TVNFcENYbDRjMWE5WUl4MXExYWxWcVJhT1ZxKytJaUlpSUtyT2RPM2NDK04vdTZFZVBIdUhVcVZQbzE2OGZPblRvZ0lpSUNBQkFvMGFOREs0TjUrbnBxWmJPYU0rZVBkaXdZWU5hRFlOSGp4NFY2ZSt2dExRMExGcTBDTWJHeGlxZlpaWXZYeTU4TDVQSklKZkxHVXdnSW5yRE1aaFFUUTBjT0JBVEowNHMxM3VXSkgwSmxhLzQrSGg4OHNrblNFeE1SR1ptcHNZL05FK2NPQ0Y4THhLSlNuMGx0Q0dzckt5d2RPbFNqQmd4QWxLcEZCTW5UcXcwZ1lRM1RaY3VYVEIrL0hpc1hMa1NBT0RtNXFaU242Q2czTnhjbFlsbmJic1h5b3BJSk1LdnYvNktyNzc2Q3ZmdjN3ZVFYek9qWUQ3YXltTEpraVVJQ2dvcXRmNE1LWHlzeXc4Ly9JREJnd2VYMG1nMDI3MTdONktpb29USEV5Wk1RTnUyYmN2MG5rUkVSRVNWUld4c0xJS0RnNFhIY3JrY3k1Y3ZoMFFpd1pBaFE0cmQ3N1ZyMTlRS0xXc3J3RnljR21VQU1IMzZkSFR0MmxYanViLysra3ZyUWlNaUlucHpNSmhBVkUwcEZBcXRhWW5TMDlPRmxjMS8vUEVIZXZYcXBWSndOeXNyQzZHaG9jTGpPblhxQ0pPMkJSVk9ZM0xqeGcxaEY0RStkbloyQnUwR2F0eTRNWDc1NVJlSXhXS3RmOWdDUUZCUUVBNGRPcVQxZk1IaTVPbnA2WHFESTRZV01uNlREQjA2RkpHUmtWQW9GSmd4WTRiVzNVM256NTlIVGs2TzhMaThhbWtVSkpGSXNIVHBVbnp4eFJjWVBueDRpUXY3Vm5kMTZ0VEJ1blhyVkk1Tm5qeFp5TTA3Y2VKRU5HM2FWRzgvNXVibUdEOSt2UEM0YTlldURDUVFFUkZSdGZMSEgzOUFMQllMdTFQRHdzSVFHUm1Kc1dQSHdzN09UcVZ0V0ZpWXhocHN6Wm8xVTZsVklCYUwwYVpORzdYMHlFZU9ITUdPSFR1d2Z2MTZsZU5Qbno3RjdObXpTN1JqZXVyVXFlallzU01HREJoUTdENklpS2pxWVRDQnFKb2FQMzQ4VWxOVDBicDFhN1YwUEM0dUxwREpaSGo1OGlYeTh2TGc3Kyt2TXBFWUVoS2lNcG4rOU9sVGZQZmRkM3J2T1hQbVRJUEgxNjFiTnl4YnRzeWd0b2FzT0pmSlpFS0JXa05VeDJDQklXYk5tcVczQnNMV3JWdFZIbmZzMkxIWTl5dkt2MWxoenM3TzJMTm5UN21uV1hvVG1adWJvMzM3OWlySENuNzRiTnEwcWRwNVRmejkvWkdTa2dJZ1AxV1pJZThiUkVSRVJHK0s4UEJ3bkRsekJvTUdEY0xmZi84TkFQRHk4c0swYWRNMGZxYlpzMmNQakkyTjFZNlBIajFhQ0NZOGZmcFUySjJka1pHaDBrNjV3S2Z3Y1RzN082eGV2YnBFcVk4ZlBueW9zdUNNaUlpcUJ3WVRpTXBRWUdCZ2tiWjZGcHpBUG52MkxMcDM3Mjd3dFVYTnUzNzM3bDBrSnlmajl1M2Jhc0VFaVVTQ1VhTkc0Y2NmZndRQVhMbHlCU2RQbnNSNzc3MEhBTmk3ZDIrUjdsVVoyTnZibzI3ZHVsclBaMlJrNE9IRGh3RHlKMGxidFdxbHM3ODdkKzZVU3E3N3FrWmZJQ0VvS0FqaDRlSEM0elp0MnNESnlhblkvVWRFUkJUcDk2Q3d5aDVJK09hYmJ6Qm8wS0J5djI5TVRBem16Sm1EN094czRaaWxwV1dSZGdrVURQUm8rcEJiV0ZoWUdIYnQyaVU4N3R1M3IxRFVyeWprY2prZVAzNk02OWV2NDhhTkc3aDU4eWFXTDE5ZXJMNklpSWlJeXRQKy9mdmg0T0NBd1lNSEM4RUVRSHZSNG9VTEY2Sk5telk2Ky9UMzkwZE1USXpHYzhvMFI1cFNIR2RuWjZOZnYzNFlPM1pzRVo0QkVSRlZkd3dtRUpXaG5Kd2NsWFF2UlpHWGwxZmlndFhhSkNZbUNnVnliVzF0WVc5dnI5YW1SNDhlNk5peEl5NWZ2Z3dBV0wxNk5icDI3WXE0dURpRWhZVUo3ZXpzN0RSZUQrUVg2aXE0TGJkaHc0WWFpN3RxNHVMaVl2RHpNVVMzYnQwd2ZmcDByZWR2M2JxRkw3LzhFa0IrSWJTTkd6ZnE3Ty9ERHovVXVPVllTVmRoM1lJNVNxVlNLZExTMHRUYW1KbVphU3g4UFczYXRHSVhJbi8xNmxXeHJqUFV0V3ZYc0dqUklwVmp5dGZVVUE0T0RpcVBOMi9lak5qWVdOU3JWMDh0TGRld1ljTmdiVzFkdk1GV0VrNU9Ua1VLdHBTR1I0OGVZY21TSlNxQkJBc0xDNnhldlJvZUhoNEc5MU13TlppMmxHbEtHUmtaK09XWFg0VEhOV3JVVUVsM3BJMWNMc2ZUcDA5eC8vNTk0U3NpSWtMdHZURXdNRkR0WjQrSWlJaW9zdW5Sb3dkNjl1eFpvaDBCaGExWnMwYnJPVzBGbUFHVU9JZ2drOGtNL214SFJFUnZEZ1lUcUVwUnJvd3ZiOGVPSFRObzVXMVZVYkMrZ1p1Ym05WjJFeVpNd09lZmZ3NGd2MURZamgwN0VCY1hwOUxHMzk4Zm5wNmVHcTgvZXZRb1pzeVlJVHhldFdwVnFRY0pLcXRaczJiaDFLbFRldHN0V0xBQUN4WXNVRHMrYnR3NHRSMGpRSDV4N01ybzFLbFRtRGx6cGtyd3pOdmJ1OGlGdWEyc3JOQ3laVXRFUkVRQXlKOU1MbGpzdTZDUkkwY1dmOERWMUwxNzl6QnUzRGdobUFqa3B6QmF0V29WV3JkdVhhUys4dkx5aE8vMTdWZzVjT0NBU3ZCdC9QanhzTFcxQlpBZmxFaEpTY0dMRnk4UUV4T0RtSmdZUEgzNkZFK2VQTUhEaHc4TlNqbDI4dVJKUkVaR1ZraDlEaUlpSWlKRGVYdDdBMEN4RjV3VmxKR1JBVjlmWDUxdHRCVmdCdkozSmp4Ky9CaUhEeDlHNTg2ZGhWM3Boc2pOelVWbVptYVZYOWhEUkVSRngyQkNOWldjbkN5a2RDa3ZzYkd4SmU1RG1XdTd2QlZjZ1ZzVTMzNzdyVEFaYjRoWnMyWWhPRGdZQU5DOWUzZk1uVHZYNEd2MzdObURsU3RYR3RUMjd0Mjd3dmU2aWh4N2VIaWdWNjllT0hMa0NKbzJiWXFtVFpzaU1EQlE1YnkyUUVKcG1qOS9QcTVjdWFMMS9LaFJvOUNuVDU4eUg4ZWI3czgvLzhUbXpadDF0dm4rKysvUnIxOC80WEZLU2dvQ0FnTFVVbDg1T2pwaXpwdzV4UnFIbjU4ZnhvNGRLeFQzMWFSR2pScVFTQ1E0Y3VRSWtwS1NkUFpuWW1LQ2dRTUhxaHg3OXV5Wnp2NDFLZmcra0pPVFUrVDNVQ3NycTNMZmhWRFFsU3RYTUdYS0ZKV2N1VlpXVmxpNWNtV3hpaUFYRENib1c1VTJlUEJnMk5uWlllSENoWEIxZFlXTGl3cysvL3h6SkNZbTR2WHIxOFd1aldGcWFnbzNOemMwYmRxMHlQK2VSRVJFUkpYZCtmUG5OYVl3cWxPbkR0cTJiWXZGaXhmcnZENDRPQmovL1BPUHhuWkxsaXlCcTZzclB2MzBVOVNvVVVQdGZIcDZPa0pEUTNIOStuVjA2dFJKNVZ4VVZCUUFxQlNCSmlLaTZvSEJoR3Jxd0lFRE9IRGdRRVVQNDQxblltSUNDd3NMZzlzWExHZ3FFb21LZEcxUnRwZ1dEQ2JvMnBrQTVCZjNhdEdpQlFZTkdvUS8vL3hUWmNKdXlKQWhCdCt6SkY2OWVxVXpHS1VwVFZCRnExV3JGaG8wYUtCMi9QWHIxMGhOVFJVZU96ZzR3TkxTVXEyZGpZMk54bjc5L2YyTGxJcW1vTVdMRitQQ2hRdGF6MHVsVXIwQnU0S3BjV1F5R1VhUEhvMEhEeDZvdExHenM4UGF0V3RoWjJkWHJIRzJiTmtTZi8vOU4vYnQyNGVvcUNpVmV5clZxbFVMUUg2eDUzdjM3dW5zVHlLUnFBVVQ1czJicDVLdXE2aGlZMlAxcmdRcnJFdVhMZ1lIL0VyYmlSTW5NSFBtVEpYVVc3YTJ0Z2dJQ0VEVHBrMkwzRi9oeWYvWHIxL2oyYk5uV3R1Ym01dkR4OGNIclZxMVFrNU9EdTdldmF1eVEwb2ZJeU1qT0RzN3c5WFZGYTZ1cm1qY3VERThQRHpRcUZHak4yclhHQkVSRVZGQlI0NGMwZmkzemp2dnZBTlBUMDgwYTlZTVQ1NDhVVm5rVVpEeVdrMXBVbzJNakdCblo0ZG16Wm9CeU44QkhSRVJnWWlJQ01qbGN1emR1eGQ3OSs2RnViazVXclpzcVhMdDZkT25BZVF2SUNJaW91cUZ3UVNxVXZ6OS9ZWHZ6NTA3cHhJUThmUHpVOHUzWGh5UEhqM0MrdlhyaGNjMWE5Wjg0eWFyYnQyNkpYeXYvT05SbTdwMTYyTElrQ0ZJVDAvSDFxMWJoZVAyOXZibzJiTm5tWTJ4dEYyNWNrWG5Tdm5YcjE4TDMwdWxVcjJyNmd1bWlkSEV6ODlQNC9GeDQ4Ymg0c1dMd3VQeDQ4ZnIzRlVoRW9sVWlnaTd1TGlnWHIxNk91K3RqWjJkbmRDWHVibDVzZm9veU5qWUdQUG56OGZYWDM4dEJIU2FObTJLSlV1V3dOblp1VVI5T3prNVlmVG8wU1VlSXdIYnQyL0hzbVhMVkhaV09EZzRZTzNhdFdqVXFGR3graXhjRDJUY3VIRTYyL2ZvMFFQKy92N0N6b3lDQVUwbHNWaU0yclZydzluWkdkSFIwVUtOai9IangyUFFvRUdsbWx1WWlJaUlxQ3FZTzNldTNnTE1jK2ZPMVpvS1ZWOEI1cmZlZWt0NHZHclZLbHk2ZEFrbUppWm8xNjRkMnJScEEwOVBUN2k3dXlNckt3c2ZmZlFSNnRTcGc4aklTQVFGQmNISXlBZ1RKa3hBdjM3OThQbm5uOFBEd3dNZmZmUlJ5WjR3RVJGVmVnd21WRk1TaWFSSXE5NUxnMHdtSzNHYW9oNDllZ2pmTjJ6WVVDV1lrSnFhV3VTVndwcUVob2FxUFA3MDAwLzFGaGV0U21Kalk1R1ltQWdnZjBLNWNlUEdCbDMzbi8vOFIyVkYvZkRodzh1dDROYTRjZi9QM24ySE5YVzljUUQvWmlCTFZBUnhnTGozcktOcWl3dTE0RUFSUmF5alZYR0xWSkhpb3VJQTZvRFdnZUsyeFQxdzI0STRRY0ZCRlJVWGdpZ1dSVUdHckVCQzh2c2p6ZjNsa2tIQ3RuMC96OU9udWZlZWUrOUpDSmljOTV6M2RjR2tTWk5ZKzFhdFdvVjM3OTVwZkExWkxuWk5pRVNpQ2xtNWs1T1Rvelpka3pJTkdqUmdVbCtWbFh3QlhHWHM3T3hZWHloa2lxZkdrZGVpUlF2OCt1dXZXTEJnQWNhUEg0K3BVNmRDVjFlM1hQcXJpWTRkT3lyTjFacVVsSVQzNzk5WFdqK3FvNktpSXZqNysrUFlzV09zL1phV2x0aXlaUXZNemMxTGZXMXQ4L3lxS3hwZXUzWnRIRHg0RUdabVpzenFMQjhmSHlaMVZsNWVIZ1VTQ0NHRUVGSmxidDI2cFRZbG8rd3o1KzNidDlWK1ptblJva1dGcEx6Y3MyZVB5bU1uVHB6QTNyMTdOU3JBUEg3OGVJd1pNd1lkT25SUStPeFdzMlpOeko4L0gvZnUzWU8zdHpkcTFhb0ZQejgvL1BISEh6aDU4aVJDUWtJd2RlcFV6SnMzcjN5ZUZDR0VrR3FMZ2duL0lXS3htSGs4YnR3NHVMcTZWdXI5NCtQankyV3dYNlpseTVhd3RMUmtCb2hQblRxRmFkT21sVmdJVkoyTWpBeUVob1l5MjN3K0gyUEhqaTF6WDZ1VG1KZ1k1bkdIRGgwMFduV1JuNStQUTRjT01kdW1wcVlZTTJaTWhmUlBHV1dwbU1walpuMWxpNHlNVkxrRXVUcG8xS2lSMGdMWkpmMU9kZTNhRlNFaElWVXk0S3VxVUp5Zm54K09IRG1pOHJ6QXdFQ3Q3MlZsWmNVVUEyN2V2TG5DSUgxMWtwT1RnNlZMbHlxa3RlcmN1VE4rK2VVWHB2aHhhUlVQSmlqNzJRdUZRdWFMdDdvQUU0L0hVL2hpM2JScFUrWng4VFJhaEJCQ0NDR1Z5Y2ZIaC9rTXFJNzhLbnBsNXMyYng2bzlWaEV5TXpNUkdocktmUGI2ODg4L1lXeHNyTFJ0UUVBQWE3dDRLaU41S1NrcENBb0tRbGhZR0JvMGFJQTFhOWJBd3NJQ00yZk9oSTJORFRadjNvek5temNqTkRRVUN4WXNLREdWTGlHRWtNOFhCUk0wNE92cml6LysrS05VNTI3ZHVoVTdkdXpRK2p6NUhPRVBIejZFbFpXVlJ1Y05HellNeTVZdFU5Z3ZrVWhZc3lrcWEwYTVQRk5UVTdpNXVUSGJtcVJxa1ErQUtCdlFIREZpQkxadDJ3WUFTRTFOeGZYcjF6Rm8wS0JTOXpFNE9KZzFTUGJOTjkrVVMrcWs2dVQyN2R2TTQ4NmRPMnQwanI2K1BqWnUzQWh2YjIrOGV2VUtVNlpNK2V4bUNnOGFOQWpUcGsxVGVUdytQaDVlWGw0QXBNOTM5KzdkYXEvM3d3OC9NR2xZTktWcWhZRllMSVpRS0dRTnVLYWtwT0M3Nzc3VDZ2cWw0ZVRrQkdkbjV6SmZKekF3RU1IQndlWFFJK1dXTDErT29VT0hWdGoxLzAxZXYzNk5SWXNXNGRXclY2ejlBd2NPaExlM2Q3bXNIQ24raFRvc0xFd2h3TGRtelJxY09YTUdnUHBnZ2pMeTZaY29tRUFJSVlTUXFyUjE2MWExS3hNMFZSbmZLM1YwZExCbnp4NG12V1hkdW5VVlZpREl5TmZyVTBVaWtjREh4d2ZoNGVIZ2NEaXdzN1BEdEduVFdHbFltelJwQWo4L1A1dzZkUXE3ZCsrR2o0OFBkdS9lL2E5TEZVd0lJVVNLZ2drYUtDd3MxR2dtZ2pLeUhJVmxJWkZJTkw2L3F0UVR4ZnRRRmNHRU9uWHFZTUtFQ1ZxZEkvOThsUFY1NU1pUjJMRmpCL1BoN3ZEaHc2VU9KdVRsNWVINDhlT3NmV1V0TVB6cDB5ZTFSVW1May84NUN3UUNyYzZWVDBHa2pud2hZMDJEQ1lCMDl2bUJBd2V3YytkT09EZzRhSHhlVldyVHBnM1QxMjdkdXFrdFhDei9YdVB4ZUNVV09iYXpzMlBTZG1sU2FEZzNOeGNSRVJFSyt3VUNBWDc4OFVjSWhVTDg4c3N2VE5CTUxCWWpQVDI5eE91V2xYeEI3YklveTk5SlRWVG5GUjNWU1hoNE9GYXNXSUdjbkJ6Vy9zbVRKMlArL1BrYWZXblVSUEdmdGJKZ2dmenZsTGJCaE9iTm16T1AzNzU5aTV5Y0hOYVhWbmtaR1JuWXNHRUQyclJwZysrLy8xNnIreEJDQ0NHRWxNVFMwckxjcjFtalJnMkVoWVdwUE42eFkwZTF4MVV4TkRURXhZc1hJWkZJSUpGSXl2elpqOFBod01yS0NxYW1waGc1Y3FUU1ZjeXlkZzRPRHVqUm93ZUVRaUVGRWdnaDVGK01nZ24vRWNXTFpaWWxGVkJsa3UrM3NwemJwcWFtR0RKa0NFSkNRZ0JJVS9oY3UzWU5Bd1lNMFBwZXUzZnZabW9KQUVDL2Z2MUtMRTVja3FDZ0lBUUZCWlhxM01qSXlBb3BZTFZ2M3o2a3BLUWdNakpTcTJBQ0lFMWxVdG5wc2NxaVQ1OCs2Tk9uVDRWY1c5dDhvQ0VoSWNqUHp3Y2duUVVrVzNYejY2Ky9NdnRYcmx5Sk5XdlcvS3RxZEpES0lSYUxzV3ZYTGxieGVFQWFoUFgwOU1UdzRjUEw5WDd5d1FRK242LzBpMnBKZjcvVmFkQ2dBVXhOVFpuVlAzZnYzc1hBZ1FNVjJvV0VoTURQencrWm1abTRmUGt5dW5YcmhrNmRPbWwxTDBJSUlZU1FmeHNPaDFOdTN5a0dEQmlnOGZmcmlnaThFRUlJcVY0K2p4SGxLdGF2WHorWW1abHAxRFk5UFIyblQ1OW10bnYzN28zMjdkdHJmYytUSjA4aU16TVRBRkMvZm4yTkI0TGF0bTJyZEgveDRxbWZTNG9hK1FFclZZTlJVNlpNWVlJSkFMQnAweVpZV1ZscEZUQjUvZm8xcXlZQW44L0h3b1VMUzlIanowT0RCZzArbTlVRi94YXlZckoxNnRTQmlZa0pFaElTQUFDMWF0VmlnZ2toSVNFd05UWEZnZ1VMMExCaFE0U0hoMnQwN2F5c0xOaloyVEhiYytmTzFiZytTWG10VW5KMWRjV3NXYlB3MTE5L1lmSGl4UUNrUVpQOSsvZWpmdjM2V2w5djFxeFp6R3ZFNFhEUW9VT0hjdW5udjFGYVdobzhQVDBWaW51Ym1KakEzOTlmYmY3YjBwSmYrYUJxMVlIODMrL1MvSnZUdlh0M3BvYk5qUnMzV01HRXYvLytHMzUrZnJoeDR3YXpyNmlvQ0t0V3JjS3hZOGZLYlFVR0lZUVFRZ2doaEJCQy9vK0NDUnF3dHJhR3RiVzFSbTFqWTJOWndZUnZ2dm1tVkxQTHIxMjd4Z1FUR2pSb29ETFBvYVprNlZoa2F0ZXVYYWJyVlphTWpBem1zYXFDb1MxYnRzVGd3WU54NmRJbEFNQ2JOMjl3NU1nUlRKbzBTZVA3K1BuNXNkS29USnc0VWFPYURpWGg4L21WdGdxa1BGSnFhZUtubjM3QzFhdFhOV3BiUExmb3VISGpORHF2VmF0VzJMZHZuOVo5cTY2ZVBYdUdaOCtlQVpEV2JuajQ4Q0Z6Yk9iTW1UaDkralFlUFhvRUFEaHc0QURNemMzaDZPZ0lBd01EamE1ZlBMMlpqbzZPeHVlV0YzMTlmZWpyNjJQZ3dJRm8wS0FCVWxKU0lCYUxjZUhDQlZhdEZFMWN1M2FOQ1NRQWdJMk5EU3Z0RGZtL08zZnV3TlBUVXlFbFZ0ZXVYYkYyN2RvS3k4MHJIMHd3TWpKUzJxWXNhWTRBZGpEaDVzMmJUTXEvZmZ2MllmLysvUW9yN214dGJlSGk0a0tCQkVJSUlZUVFRZ2docElKUU1LR2N5V1lZeXhnYUdsWlJUOWl5czdOWjIvTEJoSk1uVCtLWFgzNnAxUDUwNmRJRlc3ZHVMYkdkL0FDWmlZbUp5bmF1cnE2NGZ2MDZNN2kwYTljdURCZ3dBQllXRmlYZUl6ZzRHRkZSVWF6N3FDdlVxNDNaczJkanlwUXBHcmQvOE9BQk9uWHFWS3JCc0tOSGoyTERoZzFhbjZldGdvS0NVdWZHMS9TOHN1YmVYN1ZxRmU3ZnY2L1ZPZklEbjdtNXViQzN0OWY2dmgwN2RvUzN0N2ZDL3Q5Kys0MVN2ZllBQUFBZ0FFbEVRVlI1UEdUSUVGWXdRVWRIQnhzMmJNQ2tTWk9ZbEM0Yk5teEF3NFlOTlM2OFhwMXd1VnpZMjl0aisvYnRBS1FyTXB5ZG5UVU9ZRW9rRXVaY1FGcS9ZdWJNbVJYUzE4K1pVQ2pFOXUzYkVSUVV4QlRZazVrMGFSSmNYRndxTkpBcEMzWURxZ085QlFVRnpPUFNyRXo0OHNzdm1jZHBhV25ZdFdzWFRwOCtqUThmUHJEYTllelpFei84OElQS2xYbUVFRUlJSVlRUVFnZ3BIeFJNS0dmRlZ3QlVsMkNDL0F4L2dCMU1FQXFGRlZvNFZSbE43eWNmVERBMk5sYlpybEdqUnBneVpRcVRMenczTnhkTGxpekIzcjE3MWVicWpvMk5WUmlBLy9ISEg4djBjeHN4WWdUelB0QjBjRXNnRUdEanhvMDRjZUlFSEJ3Y3NHelpNcTN2MjZwVkt6ZzZPZ0pBcGM5S3IyNVNVMU5aaGFhMUpaRklTblcrc25Sb0wxKyt4T1hMbHdFQTllclZRN2R1M1JUYW1KcWFZdDI2ZFpnMWF4WkVJaEhFWWpGV3JGaUJjK2ZPVlp1L0lkcXd0N2ZIdm4zN1VGQlFnUHo4ZkFRRUJHRDU4dVVhblJzY0hJejQrSGhtMjg3T2puS3ZGcE9ZbUFoUFQwODhmLzZjdGI5bXpacnc4dkpTV2x1Z3ZNa0hFMVQ5YlpZUEpwUm1aWUtGaFFYYXRtM0xyT3JadVhNbjYzaTdkdTB3Yjk0ODlPN2RXK3RyRTFJVytYK2RRR0g4RFlnK3hFSDBJYjdrRXdnaHBCcmltN1VFdjM0YjZMYnFDNzB2S1AwcElZUVFRalJEd1lSeTl2NzllOVoyM2JwMXE2Z25iRy9mdm1WdHE1dmxYNTI4ZWZPR2VWeFMzblZuWjJkY3ZYcVZHWWg4OXV3Wi9QejhWQTdNcDZlbnc4UERnNVVhYU55NGNSZzhlSENaK2p4NzlteXR6L25sbDE5dzh1UkpBTktWSXJWcjE5YTZ3RyszYnQyVURsU1h0NlZMbDJMQmdnVWF0UTBQRDRlZm54K3p2WHYzYm8zcWo1UlhIdi9xWU9mT25jek04ZEdqUjZ0Y2RkS2xTeGU0dWJsaC9mcjFNRFkyeG9ZTkd6N0xRQUlnRFk1OCsrMjN6SXFNVTZkT1lmanc0ZWphdGF2YTg5NitmWXRObXpZeDIzWHExSUdMaTB1Rjl2VnpJcEZJY1BUb1VXelpzb1UxVUE5STN6L2UzdDVvMkxCaHBmUkZ0b29HVVAzdm5IelF1RFRCQkVDYXVrZ1dUSkJwM3J3NVpzK2VyWEg2UVVMS2l5US9DMWtuZmtSQjNMV3E3Z29oaEpTWjZFTThSQi9pSVhoMEFZTFlFTlFldXdFYy9hcFBoVnVVbm9TOFcwRVFwVHlETUNVT2t2ek1razhpL3c0U0NWQk9SYU8xSlV5NkI3M09JNnJrM29RUThybWhZRUk1S3o2YnVUenk3cGNIK1dBQ244OVhPNkI3OXV6WkN1bkQrdlhyV2NVeVM1S1JrWUZQbno0eDIwMmJObFhibnMvblkvWHExWmc2ZFNvejBIYnk1RW0wYjk5ZUlXVk5mbjQrUER3OFdPa3kyclp0VythaXl4Y3VYRUR2M3IyVkJtdmk0K1B4N3QwN0FOTDg4ajE2OUdDT3paOC9IMy85OVJkZXYzNE5BTmkzYngvcTFLbURpUk1uYW5YLzRPQmc5TzNiVitPQzRhVmhiR3lzZHBWSThiYnl6TXpNMEtoUm80cm9Gb3Uvdjc5Q3ZRWlZIajU4aUFVTEZpaXROMkZ1Ym80ZE8zYWdWcTFhR2wycmVLRGd4WXNYektvRUhvK0gwYU5IcXoxLzNMaHhUREhsQmcwYWFIVFA2bXJLbENrNGZmbzBNNFBkMjlzYlFVRkJLbGZORkJVVllmWHExYXhVY2U3dTdpcFQ2UHpYL1AzMzMwclRkM0c1WERnN08yUDY5T25nOFhpVjFoLzV3TG01dWJuU052TEJCSDE5L1ZMZHg4YkdCcHMyYldJQ2NyYTJ0bGk5ZWpYVlJTQ1ZUcEtmaGJTdG95RE9lbHR5WTBJSStjd1V4RjNEeDIzMk1IRTVCNDV1emFycGhLZ1FPZGUySXZmR2JxQklXSEo3OHE4akFRZFZFMG9BUUI4dENTRkVZeFJNS0djdlhyeGdIcHVhbXBaNkFLVzh5UWNUR2pac3FIWWdwcUlHZTdWOUxSSVRFMW5iSlFVVEFLQjE2OVpZdkhneFZxOWV6ZXp6OGZFQm44L0hpQkhTbVFaNWVYbHdkWFZGVEV3TTA2Wm16WnBZdDI1ZG1XYkV4OGJHd3N2TEN4d09CMTI2ZE1ITW1UTlpPYitQSFR2R3JENW8wcVFKZ29PRG1XTkdSa2JZdUhFanBreVp3cVJJMnJoeEk4ek56VEZnd0lBUzc1MmRuWTFWcTFiaDJyVnJPSHo0TUhidDJxWHhnUCsvMGYzNzkvSDY5V3M0T1RtcGJmZm16UnQ0ZW5wQ0pCTEIwTkFRdWJtNUFLUXJJM1IxZFpHY25BeFBUMDlzMjdaTmJib3NaU1FTQ1g3KytXZG1FSFRnd0lHb1Y2OWVpZWZObURHRGVTd1FDRFFxNEY0OFovNnVYYnV3Zi8vK0VzOXpjWEVwVllGNFRkU3NXUk96WjgvRzJyVnJBUUN2WHIyQ2w1Y1gxcTlmRDQ2U0dVZCtmbjZJam81bXRxMnNyR0JyYTFzaGZmdWNpTVZpSEQxNkZGdTNibFZJRDJkaFlZRlZxMWFoUzVjdWxkNHYrY0M1cXFDNWZHQ29ORFVUQUdscXNQNzkrK1BhTmVsTThCczNidURUcDA4VVpDS1ZMdXZrRWdva0VFTCsxWW95ay9IcDdBclVkcXpjV25veUdVZm1vL0Q1MVNxNU42a2VPSkFBVlJWT0VGZk5iYldWbTV1THJLeXNjaG16aVl5TVJOMjZkVldtWm82SmlVRmtaQ1NjbloxTHZjcTR0SjQrZllxN2QrOWk2TkNoR24ySEpvUlVMZ29tbEtQQ3drSThlZktFMlc3Um9rVVY5b1l0TGk2T2VheHFGbWwxSTEra0Z0QXNtQUFBSTBlT3hJc1hMM0Q0OEdFQTBvSFdWYXRXUVNLUllPREFnWEIxZFdWZHUwYU5HbGkzYmwyWlg1Yy8vdmlEdVY5TVRJeldnWW5HalJ0anc0WU5tRHQzTGtRaUVTUVNDVHc5UGJGbnp4NjBhZE5HN2JsaFlXSE1ZTnVyVjYvZzZ1cUtIVHQyL0NkckowUkVSTUREd3dOV1ZsWnFnd21abVpsd2RYVkZabVltOVBUMDRPN3VqbFdyVmdHUXBtUlp2bnc1bGk1ZGlwaVlHSGg1ZWNIWDExZnBJTGdxcDA2ZFlyM1B0Q25FTFNNV2kxbDFRelNWbDVlSHZMeThFdHNWTHhoZkZqazVPYWhaa3oyVGJlellzWWlJaU1ETm16Y0JBRmV2WHNYdTNidFpBUk1BT0hEZ0FJNGZQODVzTjJ6WUVDdFhyaXkzdm4ydTR1TGk0T1BqZzhlUEh5c2NHemR1SEZ4ZFhVczlTRjhXaFlXRlNFcEtZclkxQ1NhVUpiRHU3T3pNL0gzTHljbEJZR0FnbGk1ZFd1cnJFYUl0UWV3ZktIaDJtYlhQb00vMzBPL2hCTDVaeXlycUZTR0VsSTNvUXp6eTd4NUIzcTBnWnAvZzRYbm9kUndLM1haREtyVXZnZ2RuV1lFRW5hWTlZVFRFRFh5ejF1RG9HVlZxWDhoL1I5WXhOd2dlblFjQTZGaFdmTHJnOGhBV0ZvYkF3RUNFaG9hVytWb0JBUUV3TWpMQ2poMDdBRWdERmZyNitzekUweGN2WHVEVXFWUDQ3cnZ2VkFZVGl0Y00xWmF1cnE3Qzl4bVJTSVIxNjlhaGJ0MjYrTzY3NzhwMGZVSkl4YUJnUWptNmZmczJDZ3NMbWUyZVBYdFdZVy8rTHpNems1WE9wMVdyVmxYWUc4MDllUENBZWR5eVpVdUZnVXAxM056Y2tKcWFpa3VYTGdHUUR2Q3ZYcjBhZS9mdVpkVmg0UFA1V0w5K1BYcjE2bFdtdm9wRUlseThlSkhaYnRLa0NiNzQ0Z3V0cjlPdFd6ZTR1TGhnNDhhTkFLUXoweGN1WElpZ29DQ1ltcHF5MnI1Nzk0N0pqKzdnNElDSER4L2kvSG5waDZHblQ1L2l4eDkveEtaTm04RG4vM2QrelM5ZHVzU3NOSWlOalZYWjd0T25UL2poaHgrWTk4S3laY3NVQmtTSERCbUNtemR2NHZ6NTh3Z0xDNE9Sa1JFV0wxNnNVU3Fabkp3Y0JBUUVNTnNEQnc3VXVCajM1eVlqSXdNK1BqN28xYXNYVXdCYzNzcVZLekYrL0hoOC9QZ1JBTEJqeHc3bzYrdGowcVJKQUlEZmYvOGRXN1pzWWRycjZlbkIzOSsvMG1lZUN3U0NLaG1ZVjBZZ0VHREhqaDA0ZE9pUVFycXVSbzBhWWNXS0ZhdzBhWlV0SVNHQjZSZUh3MEh6NXMwVjJvaEVJdGEvaDJWNWJkdTFhNGMrZmZvZ0tpb0tnRFJRNStEZ1VHS1FsWkR5a25mN0lHdmI0R3RuR05rdXJxTGVFRUpJK2VDYnRZVFJjRStBeDBmZXpiM00vcnpiaHlvOW1KQjdZemZ6V0svTFNOUWU2NmVtTlNGRW1SczNidURVcVZOS2ovMzAwMCtzNzFmeDhmRklUVTNGc0dIRG1IMUJRVUVJQ3d2RDc3Ly9EaU9qa29ONCtmbjVHRHQyYkpuNlBITGtTTXlmUDUrMTcralJvMGhPVHNiNzkrOWhaMmVuMWZVc0xTMnhkZXZXTXZXSkVGS3kvODRvWXlXUXBiQ1JxUzdCQlBuVkVnRFF2bjM3S3VxSjVrUWlFU3MzZUVtRlc0dmpjRGp3OXZhR1JDSmhjdFpMSkJKV0lJSEg0Mkh0MnJXd3NySXFjMytqb3FLWTNQQUFNR3JVcUZKZmErTEVpWWlPam1icVMrVGw1U0V4TVpFVlRNakl5TURJa1NQUnAwOGZEQnMyREFNR0RNQ3laY3Z3NnRVclpoRDk5dTNiOFBiMi9zL004RDU5K2pSOGZIeVlsRCtwcWFuSXlNaFFTUGVVbXBvS0Z4Y1hKQ1FrQUFEczdlMHhiTmd3UEhyMFNPR2FIaDRlaUltSndkOS8vNDJUSjAvaXc0Y1ArUG5ubjB1Y1phMnZyOC9NM3VCd09KZzFhMWFwbnBPQmdRSEN3OE5MYkNlcnN5QXpkKzVjakI4L3ZzVHp0RTNkVk56MTY5Zmg3ZTJOakl3TWxRTzd4c2JHOFBIeHdmejU4eUVVU3ZQZmJ0eTRFU0tSQ0NrcEtUaHg0Z1RUbHN2bFl2WHExV2pkdW5XWitxV05sSlFVL1B6eno3QzF0Y1hRb1VNcjdiN0Y1ZWZuNCtEQmc3aHk1UXJldlh1SDdPeHMxbkV1bDRzSkV5Wmc5dXpaVlI3MGtGOHAwYXhaTTZVcm9JcXZqQ2xybitmTW1ZTmJ0MjVCSXBGQUxCWmo4ZUxGK1AzMzMxRzdkdFVYaWlUL2ZrVVo3SHBZQmozVnA5QWpoSkRQaVVIUDhheGdRbEZHa3ByVzVVOGkrQVJSeWpNQUFNZkFHTFZHZUZYcS9RbjV0MGhMUzhQRGh3OHhZY0lFWmdMY3ZYdjM4T1RKRTRVSmNiTHZtUElwbGFPam8yRnNiS3hSSUVGZXIxNjlNR2pRSUszT0VZbEVXTDkrdmNMK3AwK2ZJaWdvQ0pNbVRVS25UcDIwdWlaUXR0WFFoQkROVVRDaG5OeTdkdzhSRVJITWRwTW1UYXJOb1AzdDI3ZFoyKzNhdGF1aW5tanU3dDI3eU1uSlliYTdkZE4rMmFHc0lQUHo1ODhWQ21NRDByUXptdFFqME1TRkN4ZVl4endlRDhPSER5LzF0VGdjRGxhdVhJa0pFeWFnYnQyNldMdDJMU3dzTEZodDNyNTlDNGxFZ3NqSVNFUkdSbUxqeG8yd3NyS0NuNThmSmsyYWhMUzBOQURBK2ZQbllXRmhnZW5UcDVlNlA1K0RjK2ZPNGRtelo4dzJoOE9CaDRlSFFpRGg3Ny8veHR5NWM1a2FJdTNidDRlN3U3dks2eG9ZR01EUHp3L1RwMDlIVGs0T2J0eTRnUmt6Wm1EanhvMEtLMFhrOFhnODJOblpZZS9ldlJnelpneGF0aXg5R2d4TlVsWEp6d0FIcERVZktqTEZWWFoyTnZ6OC9GanZlM1ZMWEh2MDZBRWZIeDhzV2JJRVlyRTBJYW44eWcxQSt2dTZaczBhV0Z0YlYweW5pNUZJSkRoeDRnUzJiTm1Ddkx3OGZQWFZWNVZ5WDJYaTQrUHg0NDgvc29LZDh0cTJiUXRQVDg5cXM3cEZGdWdFZ0E0ZE9paHRJLy8zRzlEc2ZheE8rL2J0NGVUa2hDTkhqZ0NRL2k0dlhib1VXN1pzcWRUQzArUy9TWnoxanJYTk05RXM3U0loaEh3T2l2OU5LMHBYL25ta29oUysvb3Q1ck52aUswcHJSRWd4RGc0T3pIY29vVkFJc1ZnTWUzdDc1bmpyMXExWkEvTVRKMDVrSm8zZHVIRUQzYnQzWndVSXhHSXh3c0xDMEs1ZE8yYWM0Y09IRDBoS1NvS0RnNFBXL1d2Y3VERUdEaHlvMVRtRmhZVUt3WVQzNzkvRHk4c0xscGFXNk5ldm4xYlg0L0Y0c0xTMDFPb2NRa2pwVVRDaEhHUmxaU25NL3Y3MjIyKzF5cTlla1c3ZHVzVThOalUxVlJpWXJvNWtxd2tBNlNCamFRYjZZbU5qNGUzdHJUU1FBQUI3OXV4aFpxblhyVnUzMUgxTlNVbkIxYXYvei9IWnQyOWZtSmlZbFBwNkFGQ25UaDFzMjdZTmpSbzFVanA3dlBpZ28yeVEwZFRVRlA3Ky9wZytmVG96QzN6Nzl1MW8zTGd4Ykd4c3l0U242a1krSDd0OElJSFA1MlBWcWxVS3p6YzZPaHJMbGkxamFoQTBidHdZbXpadEtuSEdkTXVXTGJGNTgyYk1uVHNYQW9FQXo1NDl3NlJKazdCa3lSSzF3YWhSbzBiaDNMbHpjSEZ4S2MzVHExWUtDZ3FZeC9mdTNjTnZ2LzJHMU5SVVZwdVNhb1JZVzF0aitmTGxXTE5tamNJeEhSMGRyRnUzVHVzUGphV1ZtSmdJSHg4ZlZoSDJqSXlNU3JsM2NlSGg0VmkyYkpsQ2NXVVpQcCtQK2ZQblY1dEFRbjUrUHU3Y3VjTnNkKy9lWFdrN1dURnptYkxNRWtwTlRVVzlldlV3ZCs1Y1hMMTZGZS9mdndjQTNMbHpCK3ZYcjhlU0pVdXF6YiszaEJCQ0NOR082TzMvVTVOU0hScENGT1htNXFKdjM3N28wcVVMSGp4NGdQRHdjRGc3T3dNQVFrTkRWZGJCZS83OE9SSVRFNW4wc2pKLy9mVVgwdExTTUdMRUNHYmYzYnQzQVFBaElTRzRjdVVLZ1A5L0I1dzZkU3JyL0FFREJtRGV2SG5sOCtUK2taS1Nnc1dMRjhQQXdBQXBLU21ZT1hPbVZ1Y2JHUmtwWkFvaGhGUWNDaWFVVVY1ZUh0emMzSmlaem9DMGVLaTJ1ZDBxeXBzM2I1aDBMZ0R3OWRkZlYyRnZOSk9UazhNcUtOUzdkMit0NmlWa1pXVmh4NDRkT0g3OE9KUHlScFd6WjgvaXlwVXJjSFoyeHBneFkwbzFlL2J3NGNPc3ZPWVRKa3pRK2hyS3FDczRMZjh6clZldkhtdVdmSWNPSGJCbzBTS3NYYnVXMmJkcTFTcVltNXVqWThlTzVkSzNxaVlRQ0JRR3N3RnBLaFUvUHovMDd0MmIyU2NXaTdGbnp4N3MzTG1UZVQvVXJWc1hXN1pzVVZpNW9Fcm56cDNoNysrUEJRc1dRQ2dVSWkwdERlN3U3aGc4ZURBOFBEeVVCcVBNemMyeGJkczJyZDY3MWRISGp4OVpBOTN5Z1Q1QU91UDhoeDkrS0hFV1MweE1qTW9QZUJ3T0I3R3hzZWpaczJlRkxrMHRLQ2pBM3IxNzhmdnZ2ME1rRXJHT2FWc3d2VHljT0hFQzY5YXRZLzJkNnRLbEM5TFQwNW1Bb1Vna3d2ejU4ekYzN2x4OC8vMzNWVDVvZnZYcVZXWWxESWZEVVJub2xWK3B3dWZ6dFg1OVJTSVJybDY5aWlOSGpxQkdqUm9JREF5RWdZRUJWcTllalhuejVqRS92K0RnWUdSbVptTE5talZsVHR0RkNDR0VrTW9uRWNtdHNPWFNha05DbE9uWXNTUHM3T3hRVkZTRWlJZ0lacndwTmphV05SWWw3ODgvLzBUdDJyWFJwMDhmMW41Wm1sbjUxYjBYTGx5QWlZa0p4bzBieCt5TGlZbEJWRlFVSEJ3Y1dBV1kxYTBBY0hkM3gvUG56MVVlbnoxN3R0SXNEa2VQSGtWQlFRRTJiZHFFT1hQbVlNNmNPYXg2RHVxY08zY08rL2J0MDZndElhUjhVRENoREQ1Ky9JaEZpeGF4Q3IxeU9Cd3NYNzVjWmJYN3luYnUzRG5XOXVjUVREaHo1Z3dydXY3Tk45OW9kTjZuVDU5dzZOQWhIRDU4V0dGV0xBQ01IajBhVGs1TzhQUHpRM1IwTkxNL0p5Y0htelp0d3A0OWUyQnZidzhuSnllbXNIRkpjbkp5Y1ByMGFXYTdRNGNPS2xNeXlROENxcHFGckNuNTR0UmR1blJST0Q1MjdGamN2MytmQ2NvVUZoYmk5T25ULzVwZ1FrUkVoTUpnc0w2K1BqWnQyc1I2L2RQUzByQml4UXJXVE9xYU5XdGk4K2JOV3EvUTZkV3JGOWF2WDQrbFM1Y3lQNzlMbHk3aHpwMDdtRDU5T2thUEhxMHdFTjZzV1ROdG4xcTFJNXVab2t5dlhyM3cwMDgvb1VHREJpcmJ2SHo1RXR1M2IxZDduY0xDUXV6ZHV4ZG56NTZGaTRzTGJHMXR5MXc0dkhqaDRqdDM3dURubjM5V1dOVmpZbUlDZDNkM0RCbFN1WVVHZCsvZWplM2J0N1AyRFJnd0FHdlhya1ZXVmhabXpacUZWNjllQVpBR3hBSUNBaEFSRVlGcDA2WlY2ZC94dzRjUE00ODdkT2lnY2xYWDY5ZXZtY2ZLQW1xcUFyMGZQbnpBNmRPbmNmTGtTU1pkVytmT25abmozYnQzaDd1N095dFlldm55Wlh6OCtCRitmbjZWWHJpYkVFSUlJWVNRNnFhZ29BRFhybDJEcmEwdGExSlBYRndjN3QyN3gycjc4T0ZEdkhqeEFoTW5UbVJORUNzcUtrSlVWQlRzN093MG5pQlhVRkNBUm8wYUtVdzBLeWdvd0pZdFc1anNDY1ZObXpZTm8wYU5RdjM2OVFGSXYwdklWa3VVSkNtcGN1dThFRUlvbUZCcTkrN2RnNmVuSno1OCtNRGE3K3JxeXBvVlhaVkVJaEhPbnovUGJCc1lHQ2hFcGFzYmdVQ0FBd2NPTU52R3hzWVlQSGl3Mm5QUzB0Snc0c1FKSERseVJDRlBOeUJOL2ZQVFR6OHhBM0NCZ1lFNGVmSWtObTNheENvU21wT1Rnd01IRHVEUW9VUDQrdXV2TVdqUUlQVHQyMWR0Z2M5VHAwNnhBaGZmZmZlZHlyYnlBYWJVMUZSa1pXV1ZxbmhvY25JeUt6MUxqeDQ5bExaYnZudzVuajkvanFTa0pNeVpNd2RUcGt6UitsN1ZrVUFnd0taTm0xajdaQUVDMmFDaldDeEdjSEF3dG03ZHlucFB5RllrcUNvV1hKSytmZnRpMzc1OWNITnp3N3QzMGh6YW56NTl3aSsvL0lMZHUzZkQwZEVSNDhlUDEzakZRM1dYbXBxSzNidDNLK3pYMDlPRHE2c3JIQjBkVmM2VWo0Nk94b0VEQjFqNTlXV01qWTNoNHVLQ3g0OGZzMVlycEtXbFllWEtsUWdNRElTam95TWNIQnhRcTFhdFV2WDk0OGVQekdPQlFJQzVjK2NxdEJrMWFoUVdMRmlnZFpHeHN0cThlVE9DZ29KWSs2eXRyZUhyNndzK253OFRFeFBzMkxFRDd1N3VyTUxnRHg0OHdBOC8vSUEyYmRwZ3pKZ3g2TjI3TnhvMWFsUnAvWTZKaWNIVHAwK1piVnRiVzVWdDVRdUgxNnRYVCtHNC9PK2xXQ3pHOWV2WGNmYnNXVVJFUkRBNVlXWGtpOXNEMG1CcFltSWlqaDQ5eXVyYm1ERmpNSC8rZkl3YU5hcktWM0FRUWdnaGhCQlNWY0xEdzVHYm00dWhRNGV5OWdjRkJhRkdqUnFzbW52QndjSGdjcmxxUDl0cm8xNjllZ29waDNOeWNyQmx5eGFWNXhnWkdiRytrMTI5ZXBVMUlWQWRaV05BaEpDS1JjRUVMZVhuNXlNd01CQ0hEeDlXbUZrNWE5WXNUSjQ4dVlwNnB1ajA2ZE9zWUllTmpZMUdLVVNzckt3cXBEK3FvdER5ZnYvOWQxYjZtakZqeGloTlhTRVdpeEVWRllWVHAwNGhJaUpDWVJZeUFIQzVYSXdjT1JLdXJxNnNBVWtPaDRNeFk4Ymc2NisvUm1CZ0lQNzQ0dy9XejFJc0ZpTWlJZ0lSRVJIZzhYam8xcTBiK3ZYcmg4NmRPNk4xNjlhc3lQN0xseStaeHhZV0Ztb0xENW1ibTdQdXNXN2RPcXhZc2FMRW5QM3lYcjkramVYTGw3TUcyL3IyN2F1MHJZR0JBZGF2WDQvMDlIU1ZBWWZQa1o2ZUh2cjM3ODhNSk9ycDZTRWdJSUJaZFJFYkc0dTFhOWV5NmlnQVFLTkdqYkIxNjFZMGJ0eTRUUGR2MWFvVjl1L2ZEdzhQRDlhc2prK2ZQbUhQbmoxNDlPZ1J0bTNiVnFaN3ZIMzdGdG5aMlJxM0w5NDJOVFZWN2ZKU1paUUZXQW9MQ3hWVzBiUnIxdzQrUGo1S2w3ZG1abWJpNHNXTE9IUG1qTkw3Y3pnY09EZzR3TVhGQlVaR1JoZzFhaFFHRHg2TTFhdFhJeVVsaFduMy92MTdCQVFFWVBmdTNlalhyeCtzcmEzeDlkZGZhNXdDcWFpb2lMVjZwN2hHalJyQjA5TVRYMzc1cFViWEsyL3lBUUlBR0RSb0VIeDhmRmlyTVV4TVRMQno1MDc4K3V1dk9IYnNHS3Y5OCtmUDRldnJDMEQ2ZDZkSGp4NndzTEJBL2ZyMW1iUm5Pam82NFBGNDRIQTR6UDhCNllvQWlVUUNzVmdNaVVRQ2tVaWs4SjlBSUdEK2swZ2t6S3FOSFR0Mk1IMm9VYU1HZXZmdWpWZXZYc0hVMUJTR2hvYmdjRGpJenM3RzBhTkhjZlBtVGFhdHNpTE5UNTQ4WVI1blptWmkwYUpGQ20xcTFxeUpFU05HWU15WU1RckgzTjNkd2VGd21JTE1nRFMxa3JlM044NmZQNCtBZ0FDdC9yWVNRZ2doaEJEeWI2R3ZydzhPaDRQdzhIQm1qQ282T2hxM2I5L0d0OTkreTFwdFhGaFlpUDc5KzZ0ZGJWN1pwa3laUW1tT0NLbkdLSmlnSWJGWWpELy8vQk1CQVFFS3VkcjVmRDRXTDE2TTBhTkhWMUh2Rk9YbjUyUHYzcjJzZlpyMnI2d3BlRXJyNWN1WHJObTZob2FHY0hKeVlyWmxBNFRYcjEvSDVjdVhXWU9QeFgzMTFWZjQ0WWNmMEtKRkM1VnRHalJvZ0ZXclZ1Rzc3NzVEWUdBZ3JsMjdwdENtcUtnSWQrL2VaWmJZNmVqb29FMmJOckMxdGNYNDhlUGg1ZVdGNzcvL0hrZVBIa1g3OXUzQjVYTFY5a25leFlzWGNlM2FOWmlibTJ1VTBpVTdPMXZoT1E4Y09KQlpDcWhNOCtiTjBieDU4eEt2WFpKZmYvMFZ3Y0hCV3A5WFBNZ2puNE5SVTJGaFlRcUR5RzV1Ym5qOStqVlRnRlVXU0JBS2hmRDI5a1o4ZkR5cmZaczJiYkJwMHlaV2JZbXlrQlhJL3UyMzM3QjM3MTVtWm9lT2pnNDhQRHpLZlAyTkd6ZXFUUXRVa2tPSER1SFFvVU5hblhQcjFpMkY5Nkc1dVRtV0xWdUc1Y3VYQXdBbVQ1Nk1lZlBtc2RybDUrY2pLaW9LZi83NXA5TDBVekw5K3ZYRHJGbXpGSUlXWDM3NUpZNGRPNGFnb0NBY09IQ0E5ZmRISUJEZzRzV0x1SGp4SW5SMWRkR3JWeTkwN2RvVm5UdDNSdnYyN1ZYbXlBOE9EbWF0VEpEbjVPUUVGeGVYQ3EzTlVCSVhGeGVtYUZyMzd0M2g3ZTJ0OUcrQTdQMzB6VGZmd04vZm43VXFRT2J2di85V1dXUytQQXdkT2hSRGhnekJqUnMzV0V1TmJXMXQ4ZUhEQjlhS2orS3puT1N2SVM4bEpRVVhMMTVVZWM5MjdkcGg3Tml4c0xHeFVSa1E0SEE0Y0hkM2g2R2hJZmJzMmNNNjFyVnJWd29rRUVJSUlZU1FmNDJ0VzdkaTY5YXR6TFo4aXRhMmJkc3F0TGV5c3NLMGFkT3daODhlZE83Y0dWMjZkTUg1OCtkaGFtcUtzV1BIc29JSjN0N2VySHBuMVVGQVFBQUNBd00xYWx0VVZFU2YvUW1wWkJSTTBFQk9UZzZtVDUrdU1FQUpTSXN0Ky9qNHNISTZWd2UvL3ZvcmExVkNuejU5MEw1OSt5cnNrWHFGaFlWWXRtd1pDZ29LbUgzVHBrMkRzYkV4UkNJUjFxNWRpMnZYcmlta3V5aXVhOWV1bURWckZucjI3S254dlZ1MGFBRS9Qejg4ZmZvVWh3OGZSbGhZbU1wVkZFS2hFSEZ4Y1ZpMmJCbXpyMm5UcGxpOGVIR0o5Mm5jdURIR2poM0xGRHdDcE04N01URlI0NzdLYTlpd29VYjNMUS9LWnFpWFJtbXVvU3kzT28vSHc5cTFheEVWRmNVSzB1am82R0R6NXMyWU9uVXEzcjkvRDBDNnVzWE56YTNjNjVqdytYeE1uejRkdHJhMldMZHVIYUtpb3VEczdLeTJjUGJueU1iR2hpbU8zSzlmUHdEU2xRL1hyMTlIZUhnNDd0NjlxM2JWVWQrK2ZURnIxaXlsSDNKbERBd01NSHYyYkRnNk9tTDM3dDA0ZGVxVVFsQ2lvS0FBNGVIaFRQb2NVMU5USER0MlRDRU5rbGdzVmtnaEJFaFhJM2g1ZWFGNzkrNGFQL2VLMHFWTEYxaFpXZUhkdTNmdzkvY3ZzVGh4MTY1ZHNYLy9mdHk0Y1FQSGp4OUhWRlNVUWlxZ2lpSUxRdi8yMjIvTVBqNmZqeGt6Wmlpa2gxSVdTUGptbTI4VVh2UHo1ODhyL0MzZzgva1lQSGd3bkp5YzBLbFRKNDM3TjJmT0hEUnYzaHkrdnI3SXpjMUZqeDQ5bEthMElvUVFRZ2doNUhObGEydUxuajE3NHU3ZHV3Z05EWVducHljQUtQM2VKRE51M0RpRWg0ZGo1ODZkMkxwMUs2eXNyQlFtNndpRlFwV1QyR1FyemE5Y3VhTHdYYnBuejU0Vk9qbHJ6Smd4Nk5hdEc5Njlld2NURXhPMXFXOGZQSGlBMjdkdlYxaGZDQ0dLS0ppZ2dabzFhMkx3NE1FS3dZU1JJMGZDemMxTjQySTBsVVVvRk9MV3JWdXNmZlBtemRQNC9FdVhMcFYzbHdCSUk5N0tadjhEMHNIaCt2WHJNNit4aFlVRnZ2MzJXd0RTUVNaemMzT1ZnUVRaSU5URWlSUFJybDI3VXZldlhidDJXTDE2TlJZdVhJalRwMDhqT0RoWTZlcUhCUXNXb0hYcjFxVzZoNGVIQjB4TlRYSGd3SUZTNS9iVDFkV0ZyYTB0NXMyYnA3TDQ2WDlCelpvMWxSYk5OVE16ZzcrL1B4WXNXQUIzZC9jU2EyNlVsWVdGQmJaczJZS0lpSWh5cTBuU3ZIbnpFZ05uNVUxZGp2bmlLV2pldjM4UFB6OC9sUjljWmVscHhvNGRxMVZ3eGNURUJJc1hMNGF6c3pOT25EaUJreWRQSWowOVhXbmJGU3RXS1AxUXllVnk0ZW5wQ1JjWEYyYWZnNE1ERml4WUFBTURBNDM3VXRGY1hWMWhhR2lvMWI4ZlZsWldzTEt5UW5wNk9xS2lvaEFkSFkzbno1L2oxYXRYU2dmeXk2cEJnd2I0NG9zdkFBQ1RKazFpYXJVNE9qb3lSZXFiTm0zS0ZJcVdWNk5HRFl3Yk40NzFjNUQ1N3J2dmNPblNKY1RIeDBOWFZ4Y1RKa3lBazVOVHFWY08yZGpZb0dQSGpsaTNiaDA4UFQzVnJoQWpoQkJDQ0NIa2M5T2lSUXYwNjljUDZlbnA0SEE0ekNTdm16ZHY0dTNidDByUGthVjk5dmYzUjBwS0NxeXRyY0hsY2xuZkd3b0xDeEVRRUtEMGZObDN2VjI3ZGlrYzgvWDFSY3VXTFpXZWQvZnVYZGpaMlduMS9PU2RPSEVDaFY3MGkyNEFBQ0FBU1VSQlZJV0ZXTEprQ1Y2L2ZvMDFhOWJBME5CUVpmdXZ2dnFxd2xKMUUwS1VvMkNDaHFaUG40N0V4RVNFaG9haVJZc1c4UER3cUJZelhKWFIwZEhCcGsyYk1HM2FOR1JuWjhQZTNsN3RyT0RpNnRTcFUySDlVa1UyMDN6R2pCbDQ4ZUlGdkwyOVdTbE1wa3laZ2p0MzdyRFNiRFJ0MmhRMk5qYXd0N2RYV3VDenRJeU5qVEYxNmxSOC8vMzNlUGp3SVM1ZHVvU3JWNi9pL2Z2MzZObXpKeHdkSFV0OWJTNlhpK25UcDJQcTFLbElURXhFWm1hbTBub1B5dkI0UE5TcVZRdE5telpWbWQ2bG9zeWVQYnZLNm9HVVpzWkQyN1p0Y2U3Y3VSSm5mSmNuVmJVclNtUDI3Tm5sZHEySzBMRmpSN2k0dUdEanhvMEsrKzNzN0RCczJMQXl6VlF4TlRYRjdObXo0ZXpzak11WEwrUENoUXU0ZS9jdTg0RjI2dFNwQ21uRDVQWHUzUnRPVGs0SUN3dkRpaFVycXVXSHk3S2tINnRidHk2R0R4K080Y09IQTVDdXhzakt5a0ptWmlieTh2SWdGb3RSVkZRRXNWak1lbHhVVk1UVVM1RDlKNUZJV1B0bE5SVWtFZ25NemMyWklOT0FBUU5nYjIrUDZPaG8xc3gvYjI5dnBLYW1NdlVXT0J3T2pJMk4wYjU5ZTVYdmdSbzFhc0RiMnh1K3ZyNVlzMllOcTU1TWFabWJtMlB6NXMxbHZnNGhoQkJDQ0NIL0ZySzB6OG5KeVVwckloZ2FHdUxjdVhOS3p6MSsvRGgyN3R5Snc0Y1BLNTBBbForZnIvUzhwazJid3NIQmdiV3ZvS0JBYlFGbWVUazVPZkR5OHNMang0K2hxNnVMcFV1WHFteGJWRlFFb1ZBSVhWMWRuRDkvWHFQckUwTEtqb0lKV2xpeFlnVysrdW9yMk5yYWdzZmpWZWk5aWhmYzFGYXpaczNnNStlSHRXdlh3czNOclp4NlZiSDA5Zld4YWRNbVJFUkVNRG53WlRnY0RsYXVYSW1GQ3hlaVQ1OCtzTEd4S2ZYcUFFMXh1VngwN2RvVlhidDJ4YUpGaXhBYkd3c3pNek8xTTdnMXhlUHhWRWJ5cTZQYXRXdWpkdTNhVmQwTnJWUm1JT0cvYU5La1NiaDM3eDdldm4wTFcxdGJmUFBOTjJqVXFGRzUza05IUndlMnRyYXd0YlZGZG5ZMnJsKy9qcWRQbjJMV3JGa2xudXZxNm9vWk0yWlVXSEMwT3VGeXVUQTJOb2F4c1hHRjNtZlJva1ZJU2twaUJRbmF0bTJyVmJCYXBtWExsZ3AxZlFnaGhCQkNDQ0hsUjdiS3U3eFQvcW95YWRJazFLaFJnMW5kTENNYjhDOHBrOFRqeDQreGR1MWE4SGc4dEdqUkFycTZ1dmp4eHg5aFlXR2gwRFltSmdhYk5tMUNkbmEyMm9BRElhVDhVVEJCQzdxNnVzeE0wTTlCOSs3ZHNYLy8vaEtMMFRnNU9iRUtIVmVVbjMvK0dULy8vTFBhTmlZbUpyQzN0MWQ2ckg3OStsb1hsUzB2SEE1SHF6emVueU4zZDNlNHU3dFhkVGVxVEtkT25SQWRIVjBwOTVJdmVQVTU4L1B6cTdTVU1rWkdSaGd4WWdSR2pCaWhVWHRkWGQxeS85Qjg0OGFOY3IzZTUwWmZYMStoZ0RZaGhCQkNDQ0drWW1WbVppSXBLWWxKaFp1VWxBUUF5TXZMVTJoNzQ4WU5SRVpHZ3NmajRkNjllekF5TWtLclZxMHFwWis5ZXZWU3VsOUhSd2MyTmpZcXo4dk16TVNCQXdkdzd0dzVmUG5sbDFpeVpBbDBkSFN3ZGV0V3pKNDlHOE9IRDhmbzBhUFJvRUVEeE1iRzR2ang0NGlNaklTMXRUWG16Sm56bjVoQVJraDFRc0dFZnptcWFrOElxU2lVbTU0UVFnZ2hoQkJDS3RiQmd3ZHg4T0JCWnR2WjJabDVYSHlWc0xtNU9WNitmQW14V0l4V3JWcGg4dVRKRmJveUlUMDlIVStmUHRYcUhLRlF5Tm9PRFEzRjlldlhtWnFIc213UUN4Y3V4TkNoUTdGaHd3YWNPblVLalJvMVFuSnlNbHExYW9XQWdBQ2E2RVJJRmFGZ0FpR0VFRUlJSVlRUVFnZ2gxZEQ0OGVNeFlNQUFoZjE3OSs3RnAwK2ZXUHVhTld0V3FlbEVyMXk1Z2l0WHJwVHBHazVPVGhnMWFoVDA5UFFnRW9udzZ0VXJ4TVhGNGNtVEo0aU5qVVZ5Y2pJc0xTM1JyRmt6WkdWbDRjV0xGL0QwOUVTclZxM1FzbVZMbUptWm9WNjllakExTlVYVHBrMHJQQzA1SWY5MUZFd2doQkJDQ0NHRUVFSUlJYVNhOGZMeVF2UG16WlVXVUY2elprMFY5SWpOeHNZRzQ4YU4wK29ja1Vpa1VBY3ZJaUlDeDQ4Zng1czNieUFTaVdCb2FJZ09IVHBnNU1pUjZObXpKeG8zYnN5YysralJJOXk3ZHc4UEh6NUVjSEF3Q2dzTEFVaUxQKy9Zc2FOOG5oZ2hSQ1VLSmhCQ0NDR0VFRUlJSVlRUVVzMTg5ZFZYS28vSnA1MjF0N2RYV1g5U1hvMGFOUkFTRWxKaXlscEhSMGM0T2pxcVBLNnZyNCt3c0xBUzc2ZEs4WE43OWVxRng0OGZZK1RJa1dqWHJoMmFOV3VtdEk5OFBoOWZmUEVGVStTNXFLZ0liOTY4UVZKU0Vzek56U2tWTHlHVmdJSUpoQkJDQ0NHRUVFSUlJWVQ4QjFUSE5FQzFhdFhDZ2dVTHRENlB4K09oYWRPbWFOcTBhUVgwaWhDaURJWHNDQ0dFRUVJSUlZUVFRZ2doaEJDaUZnVVRDQ0dFRUVJSUlZUVFRZ2doaEJDaUZnVVRDQ0dFRUVJSXFhYnk4L09SbnA1ZVlkZFBTa3Fxc0d2L0d3bUZRcng0OGFKY3JpV1JTTXAwdkRvUkNvVUlDZ3JDa1NOSDFMWUxEUTNGeVpNbmtadWJxL1U5Q2dvS0lCS0pOR29uRkFxMXZqNEFaR1ptYXZYNzl2VHBVOFRHeHFLb3FFaXIrd2lGUWx5OWVoVUNnVUJ0bTVTVUZHUmtaR2gxYlVJSUlZU1Fpa1ExRXdnaGhCQkNDS21tcmw2OWlsOS8vUlYyZG5ad2RYVXR0K3VLUkNMOCtPT1BlUExrQ1FJQ0F0Q3FWYXRTWFNjNk9ocGZmUEVGSy8reVJDSlJPMGlxVG8wYU5UVEs1U3lSU1BEdTNUdndlRHpVcjE4ZlFxRlFxOEYzRG9jREhSMGRyZnIyN3QwN2VIaDRJQ01qQTRHQmdXamN1TEZXNTh2azVlVmgyN1p0eU0zTmhaZVhsOUkyRW9rRU0yZk9SUHYyN2JGdzRjSlMzYWN5aVVRaTdOKy9INGFHaGhnL2ZyektkZ2NPSEVCS1NncjY5T2tEUTBORHBLYW13c2pJQ0hwNmVpWGU0OHlaTTlpL2Z6OXNiR3pnNHVLaXN0M1pzMmZ4MjIrL3djYkdSdXZmbVJrelppQXpNeE1oSVNFYXZRK1hMMStPN094c25EaHhBclZyMTliNFBvY09IY0tCQXdmUXFsVXJiTjI2RlJ3T1I2Rk5mSHc4WEYxZDBhTkhEL3o4ODg5S3J5TVNpY0RuMDFkNlFzcEs4RGdVb3JTWFZkME5Vb1ZxV3BmZlp5eEMvdTNva3djaGhCQkNDQ0dWUUN3VzQrKy8vMWJieHNqSUNNYkd4c3gyUkVRRUFLQk5temJsMmhjK240L1dyVnNqTmpZV0d6ZHVSRUJBZ05JQlRYV3VYcjBLWDE5ZjlPL2ZIOHVXTFFPWEsxMzAvT2JOR3pnN081ZXFYd3NYTHNTd1ljT1k3Zno4Zkh6NDhBRWZQbnpBKy9mdjhmZmZmeU0rUGg3eDhmSEl6YzNGNE1HRHNYanhZc3laTXdldlg3L1crRDZkTzNlR3Y3Ky9WbjFyMEtBQjZ0V3JoNVNVRkt4ZnZ4NmJObTFpbnJNMmF0U29nWVNFQk1USHgrUFVxVk1ZUFhxMFFwdjc5Ky9qMWF0WHNMUzAxT3JhaFlXRkpjNlMxOVhWeGVUSms1R2ZuNi94ZFljTkc0YnAwNmRyMVJkbHhHSXhBSURMNVNJdExRMXVibTR3TUREQXFsV3IwS0JCQTdYblhyNThHUUtCQVBYcjExZmJMaUlpQW9XRmhXalVxRkdaKzFzUlhyOStqU05IamtCSFJ3ZUxGaTNTK3ZjT0FOTFMwbkRnd0FIRXhNUWdNREFRK3ZyNkZkQlRRdjQ3Q3A2RW91QkphRlYzZzFRaENpWVFvamtLSmhCQ0NDR0VFRklKc3JPelN4eGtIemx5Sk9iUG53OEF5TTNOUlV4TURQVDA5TkN2WHorTjc2UHBJTEdqb3lNdVhyeUkxTlJVdkhyMXFzVEJYQURnOFhpb1VhTUdBS0JQbno3bzJMRWpybCsvRGk2WGk2VkxsN0lHUnBzM2I0NXUzYnF4enI5eTVRclMwOU14WnN3WVZ0dWtwQ1RjdVhPSDFWWWdFR0RNbURGS1U5YVltWm1oVTZkT2FONjhPV3UvbFpXVjJobmxBb0VBdDIvZkx2RjVLc1BoY09EbTVvWVpNMmJnM2J0M2VQWHFsY0w5TmNIbjg1a0F5SjQ5ZTlDblR4K0YxLzdNbVRNQWdHKysrVWFyYS92NCtDQXlNbEp0RzE5ZlgzejY5QWtDZ1FCR1JrWnEyd3FGUWdnRUFxMENEK3JJZ2drY0RnZDhQaCtHaG9aSVNFakEzTGx6c1diTkduVG8wRUhwZVhGeGNYajU4aVgwOVBRd2RPaFFsZGRQVFUzRjA2ZFB3ZVZ5TVdqUW9ITHBjM2tTQ29YdzlmV0ZTQ1RDdkhuejBLSkZDNGpGWWdRSEIrUDU4K2Z3OVBSVWUvN0hqeDl4NHNRSm5EbHpCa0toRUJ3T0J6ZHYzc1Rnd1lNcjZSa1FRZ2doNUwrT2dnbUVFRUlJSVlSVUFsMWRYWXdjT1ZMcHNUZHYzdUQrL2Z1c2ZkZXZYNGRJSk1MQWdRTTFubm1jbFpXRnNXUEhhdDIzbVRObmF0U3VWNjllOFBiMkJnRG82ZW5CMjlzYkN4Y3V4TldyVjFHM2JsM01uajJiYWR1dVhUdk1taldMZFg1c2JDelMwOU14WThZTTFxRC9wVXVYRklJSmVucDZHRGx5SkhKeWN0Q3dZVU1rSlNYaHlwVXJjSGQzaDQyTmpkTCtMVnEwQ0RWcjFsVFovK1RrWklWZ1FtWm1KcFl0VzZiUjh3ZWt3WUNhTld2Q3o4K3Z4TFp0MjdaVm1tcW5hZE9tR0Q5K1BPTGo0eFhTTGIxNTg0WUpDQnc4ZUJDSER4OHU4VDVObWpUQndvVUwwYlJwVStUazVBQ1FwbE9LajQrSG9hRWhXclJvd2JTVkR5QWNQSGhRN1h2cjBxVkxXTGR1bmNKK29WQ0l4TVJFdEc3ZHVzUyt5Wk9sb3VMeGVLaFRwdzc4L2YyeGZQbHlQSDc4R0I0ZUhsaTFhaFY2OU9nQlFCcDRLQ2dvQUFDY08zY09BREJvMENEd2VEeFdjRU0rTmRiRml4Y0JBQjA2ZElCSUpFSnFhcXJTZnVqcDZaVVlTSkYvcnJKK3FKS1hsNmMwaU1YbGNtRmdZTUJzYjkrK0hTOWZ2a1QvL3YxaGIyL1A3SStJaU1EVHAwL1J1WE5ucFg4ajR1TGljUExrU1Z5N2RnMUZSVVhnOFhpd3NiSEIrUEhqWVdGaG9kSHpJSVN3NlhXd0FjKzBhVlYzZ3hCQ1Bqc1VUQ0NFRUVJSUlhUVM2T25wTWFzT2lnc05EVlVJSm9TRmhRRUFidDI2aFlrVEo1WjQvZkhqeDhQYTJwb1pqRlVtTHk4UFQ1NDhnWkdSRVN0MTBxZFBueEFYRndkalkyUFd3SE54eFdzckdCb2F3dHZiRy9QbnowZDBkRFR5OHZKSzdLYzI1SU1UcDArZnhwVXJWelRLWmErTjBoUlZUazVPMXFpZExMQ1JtSmlJZ0lBQTFqR3hXQXd1bHd0ZlgxOW0zNFlORzNEZ3dBRUEwdmVMcGdXeVphdEZwazZkeXV5TGk0dGpacjlya3RJcEl5TUQyZG5aTURFeGdhR2hvY3AySXBFSXpzN095TXpNeE1HREJ6VWVsQWVrYVpnQU1IbitEUTBOc1hidFdxeGN1Ukl2WHJ4Z0RZemZ1WE1IUC8zMEUrdjhDeGN1NE1LRkM2eDlycTZ1c0xPemcwUWlRVWhJQ0FEZzBhTkhtREJoZ3NwKzJOcmFZdEdpUmF5QWhUeUJRQUF1bHdzT2g0T3dzREJzM3J4WjdmUDY3cnZ2bE82M3NMREF2bjM3QUFEQndjRTRlL1lzV3JSb0FYZDNkNllObDh2RmtpVkxNR3ZXTE96WXNRTmR1blJCa3laTm1PUDM3OTlIZEhRMEFNREF3QUMydHJZWU0yWU16TXpNTkNwSVRRaFJUcmVERFhRN0tBOU1FMElJVVkyQ0NZUVFRZ2doaEZRenljbkppSTJOQllmRGdVQWdVQ2hvWEZSVXhBeEd5d2JYQlFJQkRBME5WUlpyQllDRWhBVE1uajBiTFZ1MlpMVjc4T0FCM04zZDBibHo1eEpUclJSblptYUc5ZXZYdzlUVWxEVUwrODgvLzhUbHk1ZFpiV1VEdC9LenNtWFBwNnFabUpnd0E3OWw5ZURCQTlaQWVGNWVIcDQrZlFvQVROb21aUVdnbno5L2ppdFhycUJPblRvSUNncGlWZzA4ZmZvVTZlbnArUExMTDdVdUhLMnBBd2NPNE96WnMxaThlTEhhdERsOFBoOWR1blJCU0VnSWdvT0RNV1hLRkkzdklSdjhsbjhPZW5wNldMTm1EWktUazVXbTJ0TFgxNGVabVpuQy92VDBkR1JuWnpQYlVWRlJTRWxKZ1pHUkVabzFhNmIwL2lrcEtmanc0UU56LytmUG55dGRPU0o3ZnhvWkdjSE56VTFsZ2ZLRWhBU0l4V0kwYjk1Y2FaQkxWdDloKy9idENBNE9ocTZ1THFaT25Zb1hMMTRnT3pzYjJkblorUFRwRXo1OStnUXpNek1rSlNWaHc0WU5yT0JGVVZFUkxDd3NNR3JVS05qWTJMQldraXhldkJqR3hzWndjWEZCblRwMWxQYVJFRUlJSWFROFVUQ0JFRUlJSWFRTU1uNmZCZzVmRnh5K0xzQ3Y4Yy9qR2dCZkZ4d2RQWEI0ZkhCNE5kakhlRFhBK1dmNy80Ly9PWWNuZS94UGUxM1ZLVnZJdjlmcDA2Y0JBSk1uVDhia3laTVZqaDg2ZEFqNzl1M0RoQWtUOFAzMzM2dThqa0Fnd09iTm16Rmx5aFNsQTdLcVpHUmtZTStlUFpnK2ZicEdnNVR5TTZsbExDd3MwS2xUSjlhK216ZHZJak16RTliVzFxeWFDY25KeVlpSmlkRzRmNm9rSnllclRkdno0Y01IdGVmTHprMUxTME5BUUFDY25KelFybDA3aFhhaG9hRTRmdnc0K3ZUcG83UU9obXlsZ0V5SERoM3d4eDkvUUNnVVl0aXdZV2pidGkyMmJObkNhaU1XaTVtVks1TW5UMlk5anlOSGppQXlNaEluVHB4QTdkcTExVDZIeXVEZzRJQ1FrQkNjT25VSzQ4YU4wN2lJc0twQWlvNk9EcG8yVlo1dTVJc3Z2c0NxVmFzVTltL1pzZ1ZuejU1bHRvOGNPUUlBY0haMnh2RGh3NVZlYTgrZVBVenhZd0NvVmFzV3JLeXNtT08zYjkrR1VDaGs5aGthR3NMS3lvclZScDZEZ3dPeXM3T3hmdjE2dFQrWGQrL2VBWkFHMDBvSzFqMS8vaHluVDU5bTNuZWRPbldDdjcrLzB0YzROVFVWRHg4KzFEaE5HU0dFRUVKSVdWRXdnUkJDQ0NHa0RBcmpiMVRhdlRpNmhxemdnMEl3Z3NzSHVIeHdlUC84bjhzSGVQLy9QM3NmRCtEcS9OT1dCL0IwcE1lNFBIQjRPdjljUjlwR3VrL3VmSDRONmNBV2h3TndlQUNIQzNBNDRIQzQwc2ZjZi83UDRmNS9IL01mUjNydmZ4NHo3YmpGMm5CNGdJNWVwYjIyMVVsK2ZqNlQrLzNqeDQ5SzI4Z0dKMDFOVFZWZVJ5d1d3OWZYRjFGUlVmanc0WU5HT2Y1bDl1L2ZqOURRVUR4NjlBanIxcTNUcURoemNaMDZkY0tDQlF0WSt4SVNFcENabVFsWFYxZUZtZ25GZ3dsUG56N0Z3WU1IbWUyVWxCUUF3SWtUSjNEdDJqVUEwbFVSOGpQTFhWeGN0TzZubnA0ZXJLeXNVS3RXTFdiZitmUG5jZlBtVGR5OGVSTzlldldDczdNemE3WjdSa1lHWHI5K2piWnQyeXE5cHJHeE1heXNyQlFLTkN1Ym1TOFRFUkdCdUxnNE5HdldEQU1HRElCQUlJQ2VYdlg4SFdqV3JCazZkdXlJMk5oWVhMbHloVlhzV0paZVNaMWh3NGFwUERaaHdnUld1aVpOM0xsekIwK2ZQb1dwcWFuYW90V3lGVEN5TkV2bTV1Ync4dkppampzNk9pSXpNeE9lbnA3bG1rN0x6czRPNmVucHFGdTNMdXJVcVlNNmRlckEyTmdZdFdyVlFwMDZkVkNyVmkzVXFsVUxXVmxaY0hGeHdhRkRoNWlWTFRvNk9rb0RDUktKQkdscGFlRHorV3IvRGhCQ0NDR0VsQ2NLSmhCQ0NDR0VmQ1lrQmJrQWNpR3A2bzZRQ25YdTNEbW05a0JpWXFMU05ySmdRc09HRFZWZUp5QWdBRkZSVWFoYnR5NDhQRHkwNnNPY09YUHc1czBieE1URVlPSENoVmkvZmowYU4yNE1RTHJhWWZ6NDhhejJkbloyU21mb2wwVldWaFllUEhqQWJNdFNQU1VsSlRFMUN5d3RMVm5uakJvMVNtMGFvSnljSENhdnZveVJrUkZyUUJrQXBreVpncVpObTJMbnpwMjRmZnMyN3Q2OWkySERobUhLbENtc0dlaXFCcHliTld1bWNFM2cvOEVFMldDMnZQNzkrOFBJeUFnRkJRVVlNMllNckt5c2xGNURYbDVlSHNSaXNkcWkweFZsMkxCaGlJMk54WVVMRjFqQkJCMGRIYVh2UzdGWWpQZnYzd09RcHYvaGNybEtyeXNmMU5GRVVWRVJkdXpZQVVDNm9rUGR6MThXVEtpb1ZGR3E5T2pSUTIwdEV4a3pNelBNbWpVTFBYcjBZRjZmTjIvZVFDUVNLYnhuSGp4NEFLRlFpQ1pObXFoOExRa2hoQkJDeWhzRkV3Z2hoQkJDQ0tra1FxRlFhZEZVV2ZvWGdVQ0FZOGVPZ2Mvbm8zYnQya2hNVEdScUk4aDc4K1lOQUxBSzFzcElKQkpzMjdZTjU4NmRnNzYrUG54OWZiVktjUVJJQjF0WHIxNE5EdzhQUEh2MkRHNXVidkQzOTFjWXZDOHFLb0pBSUZCYXhQYkpreWZZdG0wYmE1OXNNSG43OXUyczJkYXk1eU92ZCsvZU9IZnVIQUF3QSt3RkJRVndjM05UeU9rL2N1UklaR1ptWXZ6NDhRb3BodVJsWjJlalhyMTZUQzU3ZFFZTUdJRGV2WHRqLy83OU9ISGlCTUxDd3VEbzZJamF0V3N6UHk5MTkxSkc5clAvOU9rVHdzUERXY2U2ZGV1R2J0MjZJVFUxVmVYNXo1NDl3OXUzYnhFWEY0ZTR1RGk4ZWZNR1AvMzBFL3IyN1FzQXVIejVNa0pEUXdHQUNVZ2xKQ1F3d1NSOWZYMmxLWU1BN1FmYSsvYnRpODJiTjBNc0ZpTTNONWZaMzZ4Wk13UUZCU20wVDBwS1lnSk9QLzc0STdwMDZhTFJmVW9pRm90aGEydUwyN2R2dzliV0ZtbHBhU3BuNnBjbW1KQ1FrTUNrSFN0T0Z1QUtEQXhVdUthdHJTMDZkT2pBYlAvNTU1KzRjK2RPaWZlenNyS0NwYVVsaW9xS1lHWm1oZzhmUHNEWjJSbU5HalZpMmhRVUZEQTFPTDc2Nml1Tm53c2hoQkJDU0ZsUk1JRVFRZ2doaEpCS3NuMzdkbGFlOStMZXYzK1BuSndjREJzMkRJV0ZoUWdORGNYejU4OVplZnRUVWxLUW5wNE9JeU1qaFNDQldDeUduNThmd3NMQ29LT2pnMVdyVnFGRml4YWw2cXNzRUxGbzBTSWtKaVppMGFKRitQWFhYMkZoWWNFTXJ0NjlleGZMbGkxVGVuNWlZcUxLbFJXcUJtZFYrZXV2djVRR0xBRHBnTzZRSVVNQVNBZUw4L1B6VlY2SHorZkQwZEVSZ0hSQVZsZFhsM1g4MnJWck9IUG1EQ1pPbklnZVBYcEFUMDhQTTJiTXdPREJnNUdVbE1RTTZNb0c2dFhWWjFCRzlod1NFaEt3WnMwYTFyR2RPM2V5Vmhoa1oyZmo0c1dMZVB6NE1XSmpZd0dBbFcrZnkrVkNJcEd3VWlHbHBLVGcvdjM3ck92bTV1WXkrd3dORFZYMlRUWXdybWxxSlQwOVBXemJ0ZzJOR3pkVys1ckx5TmVyaUk2T0xyZGdnbzZPRGh3Y0hPRG82SWlkTzNmaTlPblQ4UFB6US92MjdSWGFhaHBNRUl2RmVQVG9FUklTRXRDZ1FRT0YxU3pGRlM4MERralRmTWtIRStMajQzSGp4ZzNvNmVrcHZiOVFLSVJBSUlDNXVUa0E2YW9YTHk4dmJOdTJEUWtKQ1hqNzlpM1Rsc3Zsd3NURUJQMzc5MWRhVTZXc1VsWW9UOTlWSVNSaTRKLzFkb1hQcjhLdzMrekt1emNoaEJCQ3RFYkJCRUlJSVlRUVFpcFpxMWF0VUs5ZVBXYjcvZnYzU0VoSVFKTW1UWmdaOFZGUlVRZ05EVVYwZERRcm1QRDQ4V01BVUpxdi8rWExsN2gyN1JyNGZENjh2THp3eFJkZnNJNGJHaHJpcTYrK1VzamxiMnhzREd0cmE0VUJXQ01qSTZ4YnR3NExGeTVFY25JeTd0MjdwM1ExaER3ZWp3Y2pJeU1NR1RKRUlmV1JtNXNibmo5L2puUG56ckZXVzl5NGNRTUJBUUVxWi9wSFJFUXdqN096czNIcDBpVm1kWUtqb3lNekVLNk5WcTFhS2F5Y3VIanhJbUpqWTdGMDZWSzBidDBhVTZkT1JZOGVQZENzV1ROV3pRVFpUSHdEQXdPdDdsbFlXQWdBYU5PbURWTTM0T3paczBoSVNFQmFXaHJPbnorUEZ5OWVBSkNtc1pGUDh3UUE5dmIyNk5peEk5cTJiWXVUSjAvaTVNbVRyTUYvSnljbk9EZzRBSkFPWHJ1NXVhRmp4NDd3OWZVRkFMV0ZrbVVCQVcwQ0pMTFVWNXFRRHl4RlJrWnFuQlpMVllCSTJRb2ZBd01EQ0lWQ1poQmUvbmNNVUYwQVduWk1MQllEQUw3OTlsdGtaV1doZWZQbUNBd014Tm16WjNIbzBDRWNPWElFYytiTXdkQ2hRNVgydGJDd0VOOS8vejF5YzNNVmlvL0wvUERERHdvcmF3QnBlclBObXplejlyVnUzUm9iTjI1VWVwMktJb0VFSEltNFV1OEpTTitYNHJ5TVNyNHZJWVFRUXJSRndRUkNDQ0dFRUVJcW1ZT0RBMnRBOGZyMTZ3Z01ESVNSa1JGR2pCZ0JRSnIyQmdCdTNyekptbjE4Ky9adEFGQUlGQUJBeTVZdHNYejVja2drRW5UcjFrMWhFTFoyN2RwWXNtUUpBTENPMWF0WGp5bVdMTDlmVjFjWHhzYkdXTDkrUGY3NjZ5K1ZnNmp5ek0zTmNmTGtTYVhIWklQWk9qbzZySG9EMXRiV3NMYTJWbnBPVGs0T3dzUERvYSt2ai96OGZPemF0UXRDb1JBRkJRVVlQbnc0QmcwYXhBelN5N3QyN1JxRVFpRUdEQmlnZFBCWVdWNS9IeDhmWEw5K0hVRkJRWWlMaThQU3BVdnh4UmRmWVBIaXhUQXhNV0hheVZJUnllL1RoS3lmbHBhV1RERGg1czJiU0VoSUFDQU5MTWo2YW1scGlmSGp4Nk5kdTNiWXRXc1hJaU1qTVduU0pLWm1nK3puSkI5TTRQUDVURzU5MmFvTExwZXJVWUJBdG5LZ2J0MjZXajJub3FJaTdOMjd0OFIyc3JROE5XdldSRkpTRWhJU0VqUmFOWFA3OW0yTUhEbFNvNzVNbURBQkR4OCt4UDM3OTdGeTVVcHMzTGlSOWJNdnZqSWhNek1UVVZGUnVIWHJGdTdkdThjRXBYSnljdENqUnc4TUdUS0VlZjJzcmExeDVNZ1JSRVpHTWdHYjRpSWpJNUdibTR2dTNidXJyV2VpaWFTa0pCdy9maHl0VzdlR25aMmR5bllTaVVSdGtFaGI1WGNsN1VrcVBZaEJDQ0dFRUcxUk1JRVFRZ2docEF4MHpEdERVbFFJaWFnQUVtRUJJSHNzS2dSRXl0T3lFRkpjLy83OTBiOS9mOVkrYzNOeldGcGFJaUVoQVhGeGNXamR1alh5OC9NUkdSa0pRSFd1OUsrLy9ob0E0TzN0amV2WHI1ZXBYK3ZXclVPM2J0MWdabWFtVVNCQkpCSXhzNytWa2MzOEZnZ0VLb3ZHY3JsY1Z2cWhpeGN2b3JDd0VJTUdEY0xseTVjeFpzd1luRGx6QnBzM2I0YXhzVEVUQkNudTd0Mjd5TXpNaEl1TEM2dG9zam9jRGdjREJneEF2Mzc5Y1Bic1dmeisrKy9JeU1oQW5UcDFXTzFrQmJDMXJVVWhXOUVnWDB4WEZtQm8zcnc1ZnZ2dE4ram82R0RpeEltd3RMUmswamNwSXdzbWFMczZRcFhrNUdUd2VEeXRCc0UvZnZ3SWIyOXZKZzJUS2tWRlJVeXFwV25UcG1IejVzMElDUW5CdkhuelNyeUhrWkVSYTFXSWZIOC9mdnpJMnNmbGNyRnMyVExNbkRrVGNYRnhDQWdJd01LRkM1bmp4VmNtWExod0FiLzk5aHNBNllvYUxwY0xzVmlNbzBlUEtyeG5aS3RUSGp4NGdOZXZYNk5Ka3lhczQyS3hHRWVPSEFFQWpCNDlXdVh6dVhyMUtoTThrbGQ4WDFwYUdrSkNRcENUazZNUVRCQ0x4UWdQRDhlUkkwY3djT0JBT0RrNXFieGZhUmowbmxpdTExTkg4Q2dFNGx6cHo1RlhxMEdsM1pjUVFnZ2hwVVBCQkVJSUlZU1FNcWc3KzBTSmJTU0Z1WUNvRUpKLy9tTUZISXBrKytXMmhRV1FGQlZLei9sbm0ybFhKQTFTU004Ui92OWFSVUtnU0FoSmtRZ1FGd0hpL3orV0ZBa0JzUWdTY1JGUUpKVHVFNWFjNDV4VXZjR0RCMlB2M3IwNGZmbzBQRHc4Y09uU0pSUVVGS0JObXpaTWJuVlYycmR2ejh6RWZ2TGtDZExUMDJGdWJxNTBZRlplV2xvYW5qMTdCa0Q3bWdEbno1L0gxcTFiUzJ4bmIyK3Y4bGlUSmsyd2UvZHVBTkxCMzJQSGpxRlJvMFpvMjdZdExsKytqQ1pObW1EcDBxVllzV0lGMXE5Zmo0TUhENnF0QlZBYVhDNFg5dmIyc0xhMlJtWm1KbXNWUlhaMk5wS1Rrd0dneE5leXVLeXNMQUJnMVVhUURYRHI2ZW5CeE1SRWJRRm1lZVVaVEhqejVnM3k4L05ScDA0ZGhJZUhvMzM3OWlVV3FZNkppWUd2cnk4eU1qSmdhV21KcEtRa2xXM3YzNytQbkp3Y3RHN2RHcmEydHRpN2R5OUNRa0x3L2ZmZnMxNExaVHAxNnFTMGFQU1dMVnVVMWgrcFU2Y09GaXhZQUM4dkwvenh4eC9vMnJVckJnNGNDRUF4bU5Dd1lVTjA2ZElGMXRiVzZOdTNMNlpObTRiTXpFeVZmWEp3Y0lDL3Z6OE9IVHFFcFV1WHNvNkZob2JpMWF0WDZOaXhJM3IxNnFYMnRYajQ4S0hDZnRudnFqb0NnUUNYTGwzQ3NXUEhtSUFXSUExZWFGc01YRFVPaklaN2xkTzFTaVpNZnN3RUU4RFR2REEySVlRUVFxb0dCUk1JSVlRUVFpb1lwNFloVU1Pd1N0TkhsRVJTbVB0UDRFRUVpSVgvZjF3a2xBWWh4S0ovZ2hKRi93OU1TTVNBUkNKdEszc3NFUU9TSWtBaStXZWZHQkQvODMrSkdCSlpHM0d4TnBKaWJlU3ZMeEZYV2ZxTDNLc0JWWEpmbVJFalJ1RGd3WU80ZE9rU2hnMGJoZ01IRHVCLzdOMTNlRlJsMnNmeDM4eGtNcE5HRWtJTEJLUWp2VWlKSUVvSGFVcFJRWVZGUlJUYnF5eFdiQWdyTmx3WGdWVVhGUkNWRlZRVUFWRkFPdEtraGc2aEdGb0lCSktRU1RMbC9TT2JrWkRNWk5JcDM4OTFjWm1jNXpuUHVXY0lBNTc3UFBjdGViOFpuNlYvLy83dWNpeGJHYnRYcndBQUlBQkpSRUZVdDI3VnM4OCtxd3NYTG1qa3lKRWVuNmcvZWZLay92NzN2MHZLTEJsemFhOEdYMVN2WGwwOWV2VElkV3pseXBYdXhzV1MxTEZqeHh3TmtDV3BYTGx5N3E5Lyt1a25KU1FrNk5GSHN6ZGx2Zm5tbXpWeTVFalZyVnRYZ1lHQlhtL0VPcDNPWE1lekVnVGZmUE9ObGk5Zjd2MkZYU0tyaWJMQllIQ1hqUEptNk5DaGlvNk9sdlJYTXFGTW1UTHU4YXdiM1BtNUdXeTMyM1hvMENGWkxKWWN1eVlLNHZmZmY1ZVV1VXZpelRmZjFQUFBQNitLRlNzcUlDQkFGU3BVeUJhdjArblV6Smt6OWRWWFg4bmxjdW1XVzI3UlUwODlwYnZ2dnR2aitsazMvVHQxNmlTejJhemJicnROQ3hZczBOeTVjelZzMkxCQ3gzKzV0bTNicW1QSGp2cnR0OSswYmRzMmR6SWhheGRJMXMrZHQvSmF1ZW5jdWJObXpKaWhaY3VXcVZldlhtclNwSW1rekQ4M0gzLzhzUXdHZzBhTUdPRjFqVkdqUnZuY015SExybDI3dEdqUklpMWZ2dHhkaXFsbHk1WWFNR0NBV3JaczZYUDhBQUFBaFVVeUFRQUFBSmtKRDVWdXZld3JVVWttRTV4T3A0NGNPWkx0YWZlUWtCRDE3OTlmWDMvOXRWNTg4VVhaYkRaVnExWXRYemRBSmFsWnMyWWFOR2lRWnMrZXJaZGZmbG52di85K2pxZXZqeDgvcnRHalJ5cytQbDQ5ZXZUUUF3ODhrTy9YWUxQWjFLMWJ0eHpOWjJmT25DbTczYTZ3c0RBbEppYXFhdFdxU2twSzByUFBQcHRyUHdOSk9uZnVuR2JNbUtHZ29DQjE3OTVkUzVZc3lUYWVsU2o1N2JmZjNBMkdjK1BwSnZjbm4zeWlHalZxNk5TcFUrNm14L25oY3JsOE9pOHJnU0Q5MVplZ1VxVy95cmxrbFh6eTlENWNhc2FNR1RwdzRJRE9uVHVuK1BoNHRXdlhMbC8xOGgwT2h5NWV2S2kzMzM1YlRxZFRGb3RGVHFkVFAvLzhzeVNwZmZ2MldyeDRzWHQrdTNidDNHV3pzbno3N2JmNjhzc3ZKV1VtU3U2Ly8zNnZEYkFQSHo2c2Rldld5V3ExcWx1M2JwS2tnUU1IYXRHaVJabzdkNjU2OWVxVm8xRnlVWGppaVNmVXJsMjdiT1hEc3VMTUxZbmxDN1BackJFalJ1ak5OOS9VeElrVE5XWEtGUG41K1duY3VIRktTVWx4OTdnb1NtdldyTkhxMWFzbFpTYWhldlRvb2Q2OWUrY29zd1FBQUZBU1NDWUFBQUFBcFd6dDJyV2FObTJheXBVcnAzZmVlU2ZiMkgzMzNhZGZmLzFWWjg2Y2tTUTk4OHd6SHZzTmVQUEFBdy9vMkxGaldyTm1qWjU3N2puOTR4Ly9VSGg0dUNScDFhcFYrdWMvLzZta3BDVGRkdHR0MmVyTSsyckZpaFdhTUdHQzdydnZ2bXpKaEsrKytrcGZmUEdGWG56eFJYMy8vZmRLVEV6VUs2KzhvcWVlZWtwang0N1ZtREZqY2kybnRHREJBcVdrcE9SWkNxZGl4WW81K2sxSW1lOXBSa2FHMnJWcmw2MUhRWmFzTlI5OTlGRU5IejdjcDljNGJkbzAvZmpqandvS0N0Sm5uMzNtVXhtb1MzY2NIRGh3UUpJVUZSWGxQbWF6MmJJMVVmWW1ORFJVdTNmdmxzRmdVTDE2OWZUb280OHFKaVpHOWV2WDkvZ3pZYmZidFdIREJxMWN1VkpyMTY3VlhYZmRwY0dEQjd2SEZ5OWVyS05IajZweDQ4YXFXYk5tcm12czI3ZFBGeTVjVUlzV0xYVG5uWGZxOTk5L1YvLysvWE1rR25JemRlcFVTWm03YkVKQ1F0eXZ2MmZQbnZycHA1ODBjZUpFVFpnd29VaWJDRXVaTjk0di83bkkybFZTbUpKQUhUdDIxSysvL3FxTkd6ZnFqVGZla01GZzBMNTkrOVN3WVVNTkhUbzB6L1BmZi85OS9ldGYvOHB4M05QdUdxUFJxTmF0VzZ0YnQyNktqbzdPOXJNOFo4NGNWYXhZVVRmZmZMTlB5U2dBQUlEQ0lwa0FBQUFBbEpMTm16ZHJ4b3daMnIxN3R5VGxXckptd1lJRjJSck5ybHExU2cwYk5zejN6VmVqMGFneFk4Wm8zTGh4V3JkdW5VYU9IS21ubm5wS2E5YXMwUysvL0NLajBhamh3NGZucTVsclZrUGxEUnMyYU42OGVRb0lDSENYZm5FNEhKbzBhWklXTGx5bysrNjdUNTA2ZGRMMzMzOHZTYXBXclpwZWV1a2xqUjA3Vms4ODhZVEdqaDJiN1FhN0pFVkhSMnZSb2tVYU9IQ2cxeGdhTkdpZ0JnMGE1RGgrMTExM0tURXhVYzg4ODR6WEJzeG1zem5QRzdGT3AxUC8rYzkvM09WNlVsSlM5UHJycjJ2QWdBRnEzNzY5ejhtZEF3Y095TS9QTDl0VDVUYWJ6ZWNuNWUrNDR3NE5IanhZQm9QQkhmUHc0Y01WRUJDZ1R6LzkxRjJPS0NrcFNkdTJiWk9VV1NKbnpKZ3g3alV1L2JrNWR1eVlwa3laSW9QQm9JY2ZmdGo5YzNpNS9mdjM2NE1QUGxEWHJsMzEzSFBQYWVMRWlUN0Z1MmpSSW0zWnNrVWhJU0c2OTk1N3M0ME5HVEpFUzVZczBlYk5telY3OXV4c0NZN2lrbFZteTlma2pTY3Z2dmlpUm80YzZXNHFYYTFhTlkwYk44Nm5HL290V3JSUTllclZjeHcvZVBDZ05tM2FsT1A0elRmZnJOZGV5NzJId2RxMWE3Vno1MDU5K09HSHV2SEdHL1A1S2dBQUFQS1BaQUlBQUFCUVFyS2VqSTZKaWRIOCtmTzFhOWN1U1prM0k0Y09IYXBiYjczVlBUYzVPVm1USjAvVzBxVkxKV1dXbkZtL2ZyMisrKzQ3eGNYRjZlOS8vN3Q3WjRHdnpHYXpYbi85ZFUyYU5Fa0xGaXh3MzZRc1U2YU1Ybm5sRlRWcjFpeGY2eDAvZmx5U0ZCY1hwNGlJQ0wzNTVwdXFXYk9tL3Z6elQwMllNRUg3OXUxVC8vNzljNjJMZi9QTk4rdlZWMS9WdUhIak5HTEVDTjF6enowYVBIaXcrNm54MnJWcmEvejQ4WVcrOFZ0WWUvZnUxYVJKazdSdjN6NFpEQVlOR0RCQTI3ZHYxKzdkdXpWKy9IaFZxRkJCL2ZyMTArMjMzKzYxRWZUZXZYdVZtSmlveG8wYlo3dnBiTFBaRkJFUjRUV0c0T0JnaFlXRnlXUXlaWHVxUGprNVdXbHBhWEs1WEFvSkNkRzhlZk8wY3VWS3hjVEV1Qk05Qm9OQkRSczIxSzIzM3FwYmI3M1ZmYTBUSjA3b3BaZGVVbXBxcXU2Ly8zN1ZyMS9mWXpJaE9UbFpVdjRhY2g4NGNFQ1RKMmVXQ1h2aWlTZmN1eEt5bEMxYlZrOC8vYlRlZXVzdGZmYlpaNHFJaUhDWFFicVV3K0Z3TjV1K2xOMXU5em1XTEZtdm83QS9VekV4TWU1ZUYxTG1leHdmSDUvak5lYW1RNGNPSG5zbTVKWk04T2JDaFF1U010OUxBQUNBa2tBeUFRQUFBQ2doV1RYMmYvcnBKMGxTK2ZMbE5XellNSFhwMHNYOWRMdkw1ZEx5NWN2MXlTZWY2TXlaTXpJWURCbytmTGp1dnZ0dWJkcTBTZVBHamRQNjlldjEwRU1QYWNpUUllcmR1N2ZQSlU0T0hEaWd4WXNYNTJnNG5KeWNyQjkrK0VGMnUxM05temQzTnlmT3kvejU4eVZsOWdCNDU1MTNWSzVjT2MyZVBWdXpaczFTV2xxYUJnMGFwSWNlZXNqaitXM2J0dFc3Nzc2cjhlUEhhOWFzV1Zxd1lJRjY5KzZ0UG4zNktEdzhQRnYvaUpMa2REcjF4eDkvYU42OGVWcS9mcjBrS1R3OFhNODk5NXk3NGUzV3JWdjEzLy8rVjVzMmJkTEhIMytzbVRObjZ2YmJiMWUvZnYyeTlVVElzbXpaTWttWlNaUXNLU2twU2s5UHozWVRPaXRaa0pTVTVENzI3TFBQNWhybm9VT0hKR1UydmpZWUROcTJiWnQyN05naEtYUEhSb2NPSGJJbEVMTEV4TVJvN05peE9uZnVuTnEyYmFzaFE0WjRmVDhTRXhNbHllZmVCbi8rK2FkZWZQRkZwYWVucTF1M2JoNTdmSFR1M05tZFdIdjMzWGQxOXV4WjNYUFBQZGwyVDZ4ZnYxNTkrL2IxNmJyZUpDUWt1UHRYRlBUbWUxeGNuRDc5OUZPdFdyVktVbVlENTBPSER1bnc0Y042NG9rbjFLOWZQOTE3NzcxZWswcjVsWlVVeWsxQ1FvS01SbU9leVNnQUFJQ2ljazBuRTlwOXM2VzBRd0FBQUFBa1NSczNiblRmL0EwS0N0S2dRWVBVdjMvL2JFK2FiOXk0VVRObXpORGV2WHNsWmQ2OGZlR0ZGOXlsZzFxMmJLbXBVNmRxL1BqeE9uRGdnS1pPbmFwdnZ2bEd2WHIxVW84ZVBWU3VYTGxzMTB4SlNkR09IVHYweHg5L2FPM2F0VHAxNnBTa3pCdldmZnIwVVo4K2ZiUng0MGJObVROSHExZXYxdXJWcXhVWUdLam16WnVyV2JObXFsV3JsbXJXck9ueDV1aVFJVVAweVNlZjZMMzMzbFBac21YMStPT1BLelkyVm1heldhTkhqMWIzN3QzemZGOGFOV3Frano3NlNKTW1UZEtxVmFzMGUvWnN0Vy9mM3FkZEY5T21UZFBKa3lkekhVdEpTWkVrL2ZPZi84eTFaNElrTlc3Y1dIZmNjWWVrekJJNDI3ZHYxOGFORzdWNjlXcWRQWHRXVXVadWpqNTkrbWpJa0NIWmVqYzBhOVpNelpvMTA4R0RCelY3OW15dFhMbFMzMzMzbmViTm02ZDI3ZHBwNE1DQjd2Skw1OCtmZDVlU3FsKy92dUxpNG1RMm0vWGRkOTlKeXR5WmtpVTBORlJCUVVIYXNXT0hGaTFhcENaTm11U2EzRGw1OHFUKy9lOS9TNUthTjI4dVNlcmJ0NjhhTm15bzIyNjdMZGNiLytucDZmcmlpeS8welRmZnlPbDBxbjM3OW5ycHBaZmNpYXpBd0VCSmYrMDRrVEp2Wm0vZHVsV1NWTFZxMVZ6ZngwdnQyYk5Icjd6eWloSVRFMVcvZm4zOTMvLzluOWY1STBlTzFJa1RKN1JwMHlaOSt1bW5pb21KMGJoeDQ5empBUUVCcWxDaFFvN3p6cDQ5bXkzaGttWHg0c1dxVWFPR3FsV3I1dDZCa0pLU29rbVRKa25LN0xHUjlmdm9jRGlVa1pFaHE5V3EwNmRQS3lrcFNTYVRLVWZacXRqWVdNMmRPMWRMbHk2VncrRlFlSGk0bm56eVNiVnYzMTQybTAxVHAwN1Zva1dMOU0wMzMyakJnZ1hxMmJPbmV2ZnVyY3FWSytmNWZsMzZlaVM1LzZ4bC9mZklrU055T3AwNVl0cTNiNTlTVWxJVUZSWGxjL0lQQUFDZ3NLN3BaQUlBQUFCd3BianBwcHZVc21WTE9Sd092ZlRTUzluNkl4dzdka3pqeG8xVGJHeXNKTWxrTXFsLy8vNjYvLzc3M1RkNHMxU3BVa1dUSjAvV2Q5OTlwNWt6WityTW1UT2FNV09HUWtORDFiSmxTMjNhdEVuNzkrL1h2bjM3ZE9qUUlibGNMdmU1OWVyVlU1Y3VYZFNwVXlkM2ZmMGFOV3FvYjkrK1dyNTh1WllzV2FKdDI3WnB6Wm8xV3JObWpmdThzTEF3bFN0WFR0V3JWOWZvMGFQZE55ODdkdXlvMXExYnUyOThEaDgrWERObnp0U3p6ejZiclM5QVhzTEN3dlRxcTY5cSsvYnRPbjM2dE04N0VpNU4wSGh5NmV1NG5NbGtVbUppb3RhdFc2ZlkyTmhzVDRHSGhZWHA5dHR2MXgxMzNPSDF5ZTlhdFdwcHpKZ3grdHZmL3FZdnYveFN5NVl0MDZwVnE3UnExU3JWcjE5Zjc3enpqcjc0NGdzbEp5ZXJlL2Z1MnJadG02WlBuKzQrMzJnMDVuanlmc0NBQVpvNWM2YmVmLy85dk40Q2hZZUh1ODl2M3J5NU83RndLYWZUcVY5KytVVXpaODVVZkh5OGpFYWpoZzBicG52dnZUZmJMb0Q2OWV2TFlEQm8xcXhaMnJCaGd5d1dpMDZlUEtuVHAwOHJNRERRcHpKWXMyYk5VbUppb21yVnFxVi8vT01mZVRZN05wdk5HamR1bk41Nzd6Mzk5dHR2NnQyN2Q3Yng1czJiYSt6WXNUbk8rL0RERDkwOUxDNzE5ZGRmS3k0dVRsSm0waXd3TUZEbno1OTMvem00Kys2NzNYTVRFeE0xYU5BZytmbjV5ZUZ3eU9WeXFVNmRPaklZREhLNVhGcTRjS0YrL2ZWWHhjVEV1R1B0MTYrZmhnd1o0djV6YWJWYU5XclVLSFh1M0ZsVHBreFJiR3lzNXN5Wm96bHo1cWhldlhxYU1HRkNydVdQMHRMU05ISGlSQVVGQmNucGRMcDNybVFsRHF0VnE2YWdvQ0RGeGNWcHhJZ1IyWkpERG9mRG5YRDBwUWsyQUFCQVVibHFrd2wxd2dLMFB6Rm43VXdBQUlDU1VqZk05L3JoZ05GbzFNc3Z2eXlyMVpyalNlS29xQ2hWcjE1ZGh3OGZWc2VPSFRWa3lKQWNEWWt2WlRLWmROZGRkNmxMbHk3NjZxdXZaTGZiMWFkUEh4MC9mbHlmZlBLSmJEYWJwTXlicVUyYU5GR2JObTBVSFIyZGEva2RLZk9HYUk4ZVBkU2pSdy9GeDhkcjgrYk4yckpsaTdadDI2YUVoQVFsSmlZcU1URlJBd2NPekJIN3Bic1dXcmR1cmRhdFd4ZjBMWExmU1BYVnh4OS9YT0JyWmZuMTExOTE4T0JCU1ZLNWN1WFV1blZydFcvZlhpMWF0UEM1c2JLVStYdjQvUFBQNi83Nzc5ZVhYMzZwcFV1WEtqSXlVbGFyVmQyNmRkUHExYXMxYk5nd0pTUWt1Qk1YRVJFUjZ0U3BrK3JYcjU5dHJTRkRocWhLbFNyYXRHbVR6cDA3bCt2MUFnSUNkTU1OTjZoMzc5NTVscmxKVFUzVk45OThvL2o0ZU5Xb1VVTlBQZldVR2pWcWxHUGVEVGZjb0ZHalJ1bkxMNy9Vdm4zNzVISzVaTEZZVkw5K2ZZMFlNY0tuOGowdnZQQ0NKaytlckNlZWVDTGJUZzV2L1B6ODlQenp6NnR2Mzc2NU50UE9qNmlvS0hjeUlUMDlYZW5wNlpLa2lJZ0kzWDMzM2VyVHA0OTdia1JFaEFJQ0FwU2FtaXFqMGFpYU5XdnE2YWVmbHBUWkIrSG8wYU9LaVltUnhXSlI5KzdkTlhqdzRCeTdmN0kwYmRwVUgzMzBrWll1WGFyWnMyZnI2TkdqNnRTcGs4YytDaGFMUldscGFZcUxpNVBKWkZLelpzM1VzV05ITld6WVVGTG03Kzhycjd5aWp6LytXRWVQSHRXUkkwZXluUjhXRnFiT25UdHI2TkNoaFhxL0FBQUE4c1BndXZSUnBhdklteHVPYU1IaHM2VWRCZ0FBdUk3MXFSR2hGMXBWeTNzaXJscW5YcW1iN2Z1SzQvWVYyN1ZzTnB2T25EbmpOWW5naTlXclYrdkVpUk5xMUtpUjZ0U3A0N0hFajY4U0V4TVZHeHVyaElTRVhCdkhYZ3VXTFZ1bU9uWHErRlRHeDFmSGp4K1gxV3AxMStkUFRrNzIrZVo2Y1lpTGk5TWZmL3loWHIxNjVTdEpVbG91WHJ5b1U2ZE9LU2dvS05jeVI5N1k3WFozSWlFOVBWMUJRVUVlRXlFdWwwc3VseXZYOXlRakkwT0xGaTFTeDQ0ZGZXcXVmS2s5ZS9ib3hodHZ6TmM1cGFVa1ArY3VkL2FUdTVWeExMT01sbi90ZGdyLzIrY2xkbTBBQUpCL1YyMHlZYy9aaTNwb3lkN1NEZ01BQUZ6SFB1MWFUemVHQitZOUVWZXQwcnpKQmdBbGdXUUNBQUR3MVpYL1NJb0hONVlOVkw5YXVXOHhCUUFBS0c0RDY1UW5rUUFBQUFBQXVHNWN0Y2tFU1hxc2FSVlZERFNYZGhnQUFPQTZVekhRckVjYVZ5N3RNQUFBQUFBQUtERlhkVEloME0rb0dkM3FxMjFrbWRJT0JRQUFYQ2ZhVlE3VmpPNzFGZWgzVmY4ekNnQUFBQUNBZkNsY043WXJRSWkvU2UrMnI2V2ZZaE8wNGVRRkhUcHZVK3dGVzJtSEJRQUFyaUUxeTFoVk16UkFyU1BMcUZmMXNxVWREZ0FBS0FYbno1K1h2NysvQWdJQ2NveWRPSEZDa1pHUnBSQVZBQUFsNTZwUEptVHBYU05Ddld0RWxIWVlBSzVDNTQrazZjL1ZTUjdISDRoZG9vTnBpZTd2eDNScHJWRzN0ZEI3djIvUjdCalBEZXFHTjJ1Z1IyOXFYS1N4QWdBQUFDZ2QvL25QZjdSKy9YcDk4Y1VYc2xxdDd1TzdkKy9XVTA4OXBjY2ZmMXgzM25sbmdkZi80WWNmTkhueVpGV29VRUZmZlBHRmpFWjJRUUlBcml6OHpRVGd1dWNmWlBJNlh0a2NsTzM3ZFVkT1NKS0dOYWt2UHkvL3dKOGRzMS9KNlJtRkR4QUFBQUJBcVVwSVNORFNwVXZWdFd2WGJJa0VTVnEyYkpuOC9QelVvVU9IQXErL2FkTW1UWjA2VlRWcTFGQjhmTHltVHAxYTJKQUJBQ2h5MTh6T0JBQW9LUDhRNzhtRVNITmd0dTgzSERrcHA4dWxjb0ZXM1ZHM2hyN2RjekRYODVJek12VDV0bDE2c2xYVElvc1ZBQUFBUU1uNzZxdXZaTEZZTkhqdzRHekhiVGFibGl4Wm9pWk5tdWpjdVhNNmQrNWNqbk5OSnBPcVZhdm1jZTJkTzNkcTNMaHhxbEdqaGlaT25LajU4K2ZyMDA4L1ZVUkVSSTdyQVFCUW1rZ21BTGp1bVN3R0dVeVN5NUg3ZUdYLzdEc1RrdE16dFBOa2dwcEVsdE93cGcwMGIrOGhPVnl1WE0vOU9tYWZCamVxcDNJQjFsekhBUUFBQUZ6WlRwNDhxWVVMRjJybzBLRUtDUWxSZkh5OEpLbDgrZkw2OWRkZmxaeWNyRC8rK0VNalJvekk5ZnpnNEdCOS8vMzN1WTV0MnJSSnI3Lyt1c3FYTDYrMzNucExRVUZCR2pSb2tJNGVQYXJQUHZ0TVo4NmMwZU9QUDA3Skl3REFGWUZrQWdCSThnODJLZTE4N3RtRVNITndqbVByRHA5UWs4aHlpZ3dPVk0vYTFUVi9mMnl1NTZZN25KcTJKVVl2dEwycFNPTUZBQUFBVURLbVRwMnFpaFVyYXVEQWdaSXlleWRzMkxCQjA2ZFAxK3paczlXc1dUT1BPd2ltVDUrdVU2ZE81VG8yYjk0OGZmenh4NnBldmJvbVRKaWdzTEF3OTlqbzBhUGw3Kyt2SDMvOFVjZU9IZE9vVWFOVXFWS2xvbjl4QUFEa0E2bHRBSkQzVWtlWGx6bVNwTi8vMXpkQmtoNW9WbDhHTDJ0L3QrZWdUcVpjTEV4NEFBQUFBRXJCbWpWcnRHN2RPajM1NUpNeW04MDZlUENnbGk5ZnJnRURCbWpac21VNmZmcTBIbmpnQWJWbzBTTFhYMEZCUWZMMzk4KzJabEpTa2w1NzdUVk5tVEpGalJzMzFudnZ2WmN0a1NCSlJxTlJUei85dElZT0hhcXRXN2ZxNFljZjFwdzVjNVNSUVU4MkFFRHBZV2NDQU1oN0UrWkljNkFNQnVuU1NrYXJEc1c1djY1V0prVGRhbGJUNGtOSGN6M2Y2WEpwNnFidGV1TzI2Q0tMRndBQUFFRHhTa3RMMHdjZmZLQktsU29wTGk1T3NiR3hXckZpaFNwWHJxeHUzYnJwa1VjZVVjdVdMZFdnUVFPUGEyUmtaTGlUQ1U2blV3c1hMdFRubjMrdUN4Y3U2S2FiYmxLblRwMjBidDA2aitkSFJrYXFWNjllV3I5K3ZUNzU1QlBObVROSGQ5eHhoKzY0NHc0RkIrZmNRUTBBUUhFaW1RQUFrdnhEUEcvVXNoajlWTTRZb0hoSHF2dll1ZFEwSFV3NHIxb1JvWktrQjVzMThKaE1rS1JGQjQ3b3dhWU5WRDJzVE5FRkRRQUFBS0RZV0N3V21jMW1wYVNrNk50dnYxVlNVcEtTa3BJMGNlSkVIVDU4V0VhalVTTkdqTkRGaXhkMTRzUUoxYXBWSzhjYWx5WVRwazZkcWg5KytFSGx5NWZYUC83eEQyM1pza1h2dnZ0dW5uR1l6V2JObVROSFgzNzVwZWJObTZmdnZ2dE92WHIxS3ZMWEN3QkFYa2dtQUlDOGx6bVNwQ3FXWU1WZlRNMTJiTjNoRSs1a1FxM3dVSFdzSHFYZkR2K1o2L2t1U1pNM2JkZDdYVzRwa25nQkFBQUFGTCt2dnZwS2tuVCsvSGtOSHo1Y2ZmcjBVWk1tVFNSSlgzLzl0U3dXaThhT0hhdnQyN2ZyMy8vK3R5cFVxSkR0L1BUMGRGa3NGa25TZmZmZEo0dkZvdnZ1dTArQmdZRnEzcnk1aGc0ZG1tY01Cb05CVnF0VkkwYU1VTisrZlhYNjlPa2NaWkVBQUNnSjlFd0FBR1UyWVBZbXlqL25GdUpMK3laSTBxTXRHbmxkWS9tUk9PMk1QNXYvNEFBQUFBQ1VxdmZlZTA4QkFRRWFNV0tFKzFoV2t1RGhoeDlXZW5xNjNuampqUnc5RFM3ZG1SQWVIcTZISDM1WWdZR1pQZG5NWnJNQ0FnTHkvR1cxV3QzclZhcFV5WjNNQUFDZ3BMRXpBUUNVOTg2RUtIUE9aTUs2eTVJSnRjSkRkVXZWU0swK2RpTEgzQ3p2cmR1czZYMjdGaXhJQUFBQUFDWHV5eSsvMU1hTkcvWEJCeC9JYXJYSzVYTHB6Smt6Q2d3TVZGQlFrQ3BYcnF6SEgzOWNFeWRPMUtlZmZxcEhIMzNVZmU2bE94TWs2ZnZ2djVmcjBtWnNCZENnUVFQZGVPT05oVm9EQUlDQ0lKa0FBSkpra014QlJtV2tPSE1kcnBMTHpvVERaeS9vUkZLS0lrT0MzTWVlYnQxTWEvODhLYWVILzBIWUdYOVdQeDg4b2g2MWJpaWF1QUVBQUFBVW01VXJWMnI2OU9tcVhMbXkvdnZmLytyNDhlT0tpNHRUV2xxYXBreVpvcnAxNjBxU2V2VG9vUlVyVnVqYmI3OVYyN1p0M2JzSDB0TFNzaVVUUHZ2c016a2NqaHpYc2R2dGNybGNNcGxNTWhxOUY1RVlPblFveVFRQVFLa2dtUUFBLytNZll2S1lUS2lheTg0RVNWcC81S1R1YlBSWG83WHFZV1YwZC8zYW1yMXJ2OGZyZkxCK3F6cmNFQ1dybi9mZEVBQ0EwdWRYcWI3c0ozZTd2M2NrSEpZcG9ub3BSZ1FBUmNlUmNEamI5MzZSRFVvcGtpdFhjbkt5L1B6OFpES1paTGZiMWJ4NWMvWHUzVnRSVVZHcVVhTkd0cm5QUFBPTVZxeFlvWVlORzdxUDJXeTJiTW1FK2ZQbjU3akc4ZVBIOWRoamo2bHExYXFhT0hHaXV5d1NBQUJYR3BJSkFQQS8vc0VtcFNnajE3SGNlaVpJbVUyWUwwMG1TTkxJbGszMDg4RWpTa3hMei9XY002azJUZHNTb3lkYVVlc1VBSzUwNXNyWmt3bTJuUXNWZE50anBSZ1JBQlFkMjg2RjJiNDNWMjdvWWViMXExdTNidXJSbzBlZXV3VWtxVUtGQ3JycnJydXlIYlBaYk5sNkhsek9aclBwOWRkZlYxQlFrTjU0NHcxM0l1SHMyYk1hUDM2OEhuendRVFZxNUwwM0d3QUFKWVVHekFEd1A5NzZKdmdiVGFyZ0Y1RGorT1Y5RXlRcHlPeW5wMW8zODNxdFdUdjI2TmlGNVB3SENRQW9VUUd0Qm1mN1BtWGxKN3E0OW5QWlR4OG9wWWdBb1BEc3B3L280dXBwU2xuNVNiYmpnYTBHbFZKRVZ5NC9QNzhjaVlTRWhBUnQzYnBWTzNmdTlIcHVTa3FLbkU2bngyU0MzVzdYK1BIakZSOGZyL0hqeHlzOFBOdzk1dS92ci9UMGREMy8vUE5hdjM1OTRWOElBQUJGZ0owSkFQQS9lVFZocnVJZnJOUDIxR3pIZHAxS1VGSmFoa0lzNW16SCs5YXRvYm03RDJqWG1iTzVybVYzdVRUeDl5MzZvRnY3d2dVTkFDaFc1cWltQ21nOVdLa2J2cFlrdWRJdkttblJCRWtUU2pjd0FDaGlnZEZENUZlbGNXbUhjVVZKUzB2VGloVXJkUHo0Y1hldmhMaTRPS1drcEVpU0Jnd1k0SFhYd083ZG1UdmJLbGFzbUdNc0l5TkRiNy85dHJadDI2WjMzbmtuVzhra3A5TXBnOEdnNTU1N1RpKy8vTEplZmZWVnZmamlpK3JRb1VNUnYwSUFBUEtIWkFJQS9JOS9zUGRrUXBRNVdGc1VuKzJZeXlYOWZ1U0V1dGF0bG1QK0srMWJhZkQzaXoydXQvclljZjBlZDFMUlZTb1ZMR0FBUUlrSTZmYWMwdll1bC9OOHp0MW9BSEF0TUlaR0tyanJxTklPNDRyajUrZW5Eei84VUNhVFNUVnExRkRkdW5YVnRXdFhSVVZGcVhMbHl0bVNCSk1tVFZKeWNySkNRME5sc1Zoa3M5bTBiTmt5K2ZuNTZhYWJic3EyN3VIRGgvWDY2NjhyTGk1T1lXRmgrdUNERDVTYW11citsWmFXbGlPV0NSTXlrOWdrRkFBQXBZbGtBZ0Q4ajZWTUhza0UvNUJjajY4N25Ic3lvVTdaTUEyNHNaYSszWFBRNDVwdnJkMnN1UU51bDU4UE5WZ0JBS1hEWUFsU3VjZC8xUG01enlwdDMvTFNEZ2NBaXBTbFhrZUZEbnhYQnYrZzBnN2xpbU15bWZURkYxOG9MQ3dzejdrdWwwdXJWNjlXUmtabUR6YUR3YURLbFN0cjFLaFJxbEtsU3JhNWtaR1JzdGxzaW9xS1VxVktsUlFjSEt5UWtCQ0ZoSVJrK3pycmUzOS9mNzMyMm10NjY2MjNWSzllUFVWR1JoYkw2d1VBSUM4R2w4dmxLdTBnQU9CS3NmZmJCTmx0dVg4c3JrcUswNWk0ZFRtT3Q2NVdTWXNldmpQWGM1TFNNOVRudi9PVm5KNTdZMmRKZXJKVlUvMnR5WTBGQ3hnQVVLSlNOODlWK29IVnNwL2VSOThFQUZjdHZ3cDE1RmV4cnZ4cnQxZEFpLzZsRnNmWlQrNVd4ckd0a2lULzJ1MFUvcmZQU3kyV29wU1JrU0dEd1NBL1A4L1BiK2JWbVBseXAwK2YxcjU5KzNUTExiY1VSWWdBQUJRSU94TUE0QkxtWUpQc05udXVZemY0aCtaNmZOT3hVMHBKdHl2SVArZEhhb2kvV1UrMmFxb0phelo1dk9ZbmYrelU3YlZ2VUlYQW5BMmVBUUJYbG9DYkJpcmdwb0dsSFFZQTRBcG1OcHZ6bkpPZlJJSWtWYWhRUVJVcVZDaG9TQUFBRkFucWFnREFKYXlobm5Pc1ZmeURaRElZY2h4M3VseGFzditveC9QNjMxaEx0Y056VDBSSVVwckRvYkVyMXVjdlVBQUFBQUFBQUtBRWtVd0FnRXY0ZSttYllESVlWTVdjZXkzWlgvY2U4WGllUWRJcjdWdDd2ZTc2NDZjMGYzK3NUekVDQUFBQUFBQUFKWTFrQWdCY0lxOG16RlU5TkdIK1plOFJlZXRBMDdCOFdmV3RXOFByMmhQWGJWRkNxaTNQR0FFQUFBQUFBSUNTUnM4RUFMaUV0NTBKVWxZeTRVU080d2tYYmZvajdyUnVpdkpjeC9TcFZrMjFKUGFZTG1iazNwTWhPU05EYjYvZHJIYzZ0OHRYekFBQUFNRFY2YThTb3E3VTgwcVBwZlJuU2ZFclYwUEdFSG93QUFEeWgyUUNBRnpDRW1MSy9IOGFEN3NNYnZDd00wSEtMSFhrTFprUVpyWG9zWlpOOU42NlB6ek9XWGI0VDYwNmVsenRxMVgyTldRQUFBRGdLdlhYUDdvejRuYm8zR2REU2pHVzYwdVp2bThvb05XZzBnNERBSENWb2N3UkFGektJUGtIZTk2ZEVPVWxtZkRMUHM5OUU3TGNWYisycW9kNlhrT1N4cTNhb09UMGpEelhBZ0FBQUs1dWhyeW5vSGdZZU84QkFQbkh6Z1FBdUl4L2lFbnBTWTVjeDJwYXkzZzhiOXZ4TXpxVGtxcHlRUUVlNTVnTUJyM2N2cldHLzdUVTQ1eXp0alM5djM2TFhzMmphVE1BQUFBaHUyMm5BQUFnQUVsRVFWUndOVE5hLzNySXhoZ2VKVk1vdTNOTENpV09BQUFGUVRJQkFDNWpLV05TOHZIY3gwS00vZ295bXBYaXpIM253TTk3RHV2K20rcDdYYjlaeFhMcVVlc0cvWHpRODA2R0gvZkZxbmVkR21wUnFielBjUU1BQUFCWEU3L0kra3JidjFLU0ZOanlIZ1hkK21ncFJ3UUFBTHloekJFQVhNYVNSeE5tYjMwVEZ1L051OVNSSkQxM2N3dUZXUzFlNTd5eWZKMlNNeWgzQkFBQUFBQUFnTkpITWdFQUxtTUo5WjVNYUJ4YXp1UFk4Z04vS3MyZWU0bWtTNVd4K0d0OGgyaXZjMDZscEdyOHFvMTVyZ1VBQUFBQUFBQVVONUlKQUhBWi94RHZ5WVIyRlQzWGNyMllZZGZhd3lkOHVrNTBsVW9hM0xDdTF6bExZby9wcC8ySGZWb1BBQUFBQUFBQUtDNGtFd0RnTW40QlJobk5Cby9qOVFMRHZKNy9pNCtsamlUcHFkWk5WVHM4MU91Y3Q5WnUwcDlKeVQ2dkNRQUFBQUFBQUJRMWtna0FrQXR2dXhOQ1hSYjVtengvZlA2eXovZGtndGxvMUZ1ZDIzbGR6MlozNklXbGErVjB1WHhlRndBQUFBQUFBQ2hLSkJNQUlCZmUraWFrWDNEb3RwcFJIc2NQbjcyZ2ZmR0pQbCtyZW1pSW5tN2R6T3VjUFFubjlNbVdHSi9YQkFBQUFBQUFBSW9TeVFRQXlJVTExTS96b0V2cVU3Mm0xL04vemNmdUJFbTZ1MEVkUlZlcDVIWE9wMXRpdE9OMFFyN1dCUUFBQUFBQUFJb0N5UVFBeUlXM25RbVMxSzZDNXliTVV2NzZKbVFaMXlGYVlWYUx4M0dYcEJlV3JWRnlSa2ErMXdZQUFBQUFBQUFLZzJRQ0FPVENFdVpsWjRLa29Bdy8xU3NmN25GODdlRVRTa20zNSt1YTRWYUx4bmVJOWpyblZFcXEzbHF6T1YvckFnQUFBQUFBQUlWRk1nRUFjdUVmYkpUQnl5ZWs3YnhEWGV0Vjh6anVkTG0wSkorbGppUXB1a29sRFdwUXgrdWNudzhlMFkvN1l2TzlOZ0FBQUFBQUFGQlFKQk1Bd0FPTGw3NEphZWZ0NmxidkJxL25GNlRVa1NUOVg1dG1xaDBlNm5YT202czNhay9DdVFLdER3QUFBQUFBQU9RWHlRUUE4TUFTNXJsdlF2b0ZoNktyUmlyRTR1OXh6cS83anNybHl2OTF6VWFqM3VyY1RuNUd6eC9SZHBkTFQvK3lVbWR0YWZtL0FBQUFBQUFBQUpCUEpCTUF3QU9ybDUwSkxxZmtTSEdxVTUycUh1Y2tYTFJwYzl6cEFsMjdlbWlJbm03VHpPdWNNeGR0R3ZYTEtqa0trckVBQUFBQUFBQUE4b0ZrQWdCNFlBbjF2RE5Ca3RMT08vSXVkYlRuY0lHdlA2aEJIVVZYcWVSMXpzNzRCTDI3N284Q1h3TUFBQUFBQUFEd0Jja0VBUERBRXVaNVo0SWsyYzdiMWNYTHpnUkorbVhmMFVMRk1LNUR0TUtzRnE5ejV1NCtvSjhQRnF3L0F3QUFBQUFBQU9BTGtna0E0SUYvc0ZFR0w1K1NhZWNkS2hjVW9KdWlLbmljcytQRUdaMUpTUzF3RE9GV2k4WjNpTTV6M3RpVkcyaklEQUFBQUFBQWdHSkRNZ0VBdkxDVzlidzd3WlpvbHlUMWJsRFQ2eG8veGh3cVZBelJWU3JwbmdaMXZNN0pjRHIxOU9LVk9rZERaZ0FBQUFBQUFCUURrZ2tBNElYVlM2bWp0RVNIWEU2cGY1UGFYdGY0ZHZ1QlFzY3hLcnE1R3BXUDhEcm5US3BOVC8reVVuYW5zOURYQXdBQUFBQUFBQzVGTWdFQXZMQ0dlKytia0hiZW9halFZTFdzV3RIam5OK1BuRkRjK2VSQ3hXRXlHUFIrdC9ZS3o2Ti9Ra3o4V1kxZnZiRlExd0lBQUFBQUFBQXVSeklCQUx5d2hwbThqbWVWT3VyWDJQdnVoTzkyRkg1M1FsbXJSZTkzYlMrandlQjEzay83RDJ2bTlqMkZ2aDRBQUFBQUFBQ1FoV1FDQUhoaExXdjJPbTQ3bDVWTXFPVjFYbEdVT3BLa3hoVWlORHE2ZVo3ekptM2NwcVdIL3l5U2F3SUFBQUFBQUFBa0V3REFDNk9mWkE3eS9GR1psVXlvR0J5b2RqVXFlNXkzNDhRWkhVbzRYeVF4M2QyZ2puclVxcGJudkpkL1c2ZnRweE9LNUpvQUFBQUFBQUM0dnBGTUFJQThlR3ZDYkR0cmQzL2RQNDlTUjNPMjdTK3ltRjV0MzBiMXk0VjduWlBoZE9yL0ZxL1EwUXRKUlhaZEFBQUFBQUFBWEo5SUpnQkFIcncxWVhha3UyUzN1U1JKZHpTcTViV2Z3Wnh0KzRvc0puK1RVUjkydjAwVkFnTzh6a3RLejlESWhiOHAvbUpxa1YwYkFBQUFBQUFBMXgrU0NRQ1FoenliTVArdjFGRjRnRVVkYWtWNW5CZDc5b0sySG84dnNyakNyQlpOdWIyRHJIN2U0enVWa3FwSEZ2eW14TFQwSXJzMkFBQUFjRDJ4Mld4eU9wMGxkcjF6NTg3cCtQSGpKWFk5QUFCOFFUSUJBUExnYldlQzlGY3lRWkw2NVZIcXFLZ2FNV2VwRVZaRzczVzV4ZXVPQ0VrNmVpRkpJeGYrSnB2ZFVhVFhCd0FBQUs1MVRxZFRvMGVQMXJ2dnZsdm9oRUpLU29ybXpwMHJsOHZsZGQ2c1diUDA3TFBQRnVwYUFBQVVOZTkzeUFBQThnOHh5V0NVWEI3K3Y4R1crRmN5b1UvRG1ocjE0d3BsT0hLZlBHZnJQcjNSL1dibGNlOC9YNktyVk5MTHQ3VFNHNnMyZUoyMy8yeWkvdStYbFpyYzR6YVpqZVNTQVFBQUFGOFlqVWFOR0RGQ1k4YU1rYisvdjU1NTVobkZ4c1pxeElnUlBwMXZOcHUxY09GQ1NkTFNwVXYxOGNjZjYvang0M3JxcWFlS00yd0FBSW9jeVFRQXlJdEJzb1Q1Wld1MmZLbExkeWFFV016cVhLZXFmdDV6Sk5lNThTbXBXbmZraE5wV2p5elNFUHZXcmFGOUNlYzBlNWYzSnMrYlQ1eldzMHZXYUdMWFcyUXF5b3dHQUFBQWNBMXIwcVNKM25qakRVMmJOazFuenB5UkpJMGVQVHJibk5UVVZCa01CbG10VnZleHRXdlhhdVBHamU3disvYnRxNWlZR00yZlAxOUJRVUY2NktHSDlOWmJiMm5ObWpYWjFzckl5SkRENFZDZlBuMXl4UExDQ3krb1hidDJSZm55QUFEd0Nja0VBUENCTmR4ek1pRXQwU0c1SlAzdjNuei94blU4SmhNazZkdnQrNHM4bVNCSm82S2I2L1RGVkMwNy9LZlhlYXVQSGRlcnkzL1hQenJlWE9ReEFBQUFBTmNTbTgybWUrKzlWdzgvL0xCdXYvMTJUWmt5UmF0WHI5YTRjZU0wZHV4WVJVZEh1K2RPbWpSSjI3WnQwN1JwMDJUNDM0TTdwMDZkeXBaTWtES1RFS2RPbmRLOGVmUFVzMmRQZGUvZVhVMmFOTWsyWjlteVpUcDA2SkNHRHgrZUk2WmF0V29Wd3lzRkFDQnZKQk1Bd0FmVzhEeWFNSjkzdUJzMTk2eGZYVlkvazhmK0JOL3ZPS0IzZXJlWHlWaTBPd09NQm9QZTdOUldqeTlhcnMwblRudWR1L2pRVVlVSFdEVTZ1bm1SeGdBQUFBQmNTMXd1bDVLU2twU1dsdVkrMXE1ZE83VnMyVkxqeDQvWHBFbVRWTE5tVGNYR3htckJnZ1VhUFhxME81SGdpZGxzMXV1dnY2NkVoQVJGUmtZcU1qSlN6WnRuLzNmNXdZTUhkZUxFQ2ZYczJiTllYaGNBQUFWQk1nRUFmR0FOOC81eG1YYk83azRtQkpqOTFMM2VEZm9oNWxDdWM4L2Iwclhzd0RGMXJWdXR5T1AwTXhqMHIyNjNhc1NDWmRwMTVxelh1Yk5qOXFtczFhSUhtelVvOGpnQUFBQ0FhNVhCWU5Eenp6K3Z4eDU3VEljT0hWTE5talUxZGVwVTFhbFRSMTI2ZFBGcGpiQ3dNSVdGaFduSGpoMzY2YWVmY296djNidFhGeTVjMElRSkUzS00xYXRYVC8zNzl5LzA2d0FBSUw5SUpnQ0FENnpoM2o4dVU4L1pGVnJENHY2K1g1UGFIcE1KVW1hcG8rSklKa2lTMWMra0tiZDMwRVB6bCtoUTRnV3ZjNmR1M3FIeVFRSHFVNmRHc2NRQ0FBQUFYRXZtelp1bktWT211TDkvKysyMzlmYmJiN3UvNzlhdG02eFdxK2JQbjUvajNMVnIxK3IwNmN3ZHhFYWpVWDM3OXBYZGJsZEtTb29rS1QwOVhmNysvcEtrcUtnb1JVVkZ1Y2V5N055NVV5YVQ5MTNUQUFBVUY1SUpBT0FEazc5QmZnRkcyVk9kdVk2bkpXYnZwOUM5WG5VRis1dVZuSjZSNi96NU1ZZjB6enR1VTRDNWVENkdRL3pOK3FoWEp6M3c0NitLUzByeE92ZU5sUnNVYURhcmMvV29Zb2tGQUFBQXVKWllyVmFOSHo4KzE3SFZxMWZyNTU5L3puVnM0Y0tGMnJadG0reDJ1NXhPcC9yMjdhdm16WnVyZWZQbU9uMzZ0RWFPSEtudTNidHI4T0RCQ2drSjBkcTFhL1hQZi81VEgzMzBrU0lpSWlSSnc0WU5VMUJRVUxHOU5nQUF2REdXZGdBQWNMWHcxamZCZGk1N01zSGZaRlRQK3A2ZjlyZlpIZnBscitjbXpVV2hyTldpajN0MVVyalY0bldlUzlKTHk5YnE5N2lUeFJvUEFBQUFjQzB3bVV4cTJyUnBycitxVktuaThieng0OGRyL3Z6NWV2REJCM09NbFM5ZlhvODg4b2lXTFZ1bUlVT0dhUEhpeFhJNEhFcE1USlREOFZjdnRuUG56aWs0T0xoWVhoY0FBSGtobVFBQVB2Slc2c2h1YzhtUjdzcDJyRi9qV2w3WG03dDlmNUhFNVUybG9FQjkxTE9qZ3YzTlh1YzVYQzZOK25XVll1Szk5MWtBQUFBQVVMVG16NSt2WjU5OVZwR1JrWm8rZmJyNjlldW5xS2dvMmUyWkR5eGRXdFpvenB3NUdqUm9VR21GQ2dDNHpsSG1DQUI4bEZjVFp0dFp1NElxL1hYVHZuT2RhZ29Mc0NneE5TM1grYi9zUGFxRWl6WkZCRnFMTk03TDFRb1AxWlFlSGZUSWdtV3lYZkpVMCtYU0hVNDl0dWczVGU3UlFZMHJSQlJyVEFBQUFNRFZLaVVsUlgzNjlNbDF6RzYzeTg4dmY3ZGEyclJwbzcxNzkycjA2TkZxMXF5Wm5uNzZhVVZHUmlvMk5sWlNabG1sTEZrOUZRQUFLQTNzVEFBQUgrWFpoUGxzOWxKSEpxTkJBNXJVOWpqZjduVHFxei8yRkVsc2VXbFl2cXcrNkg2clRBYUQxM2twR1hZOXV2QTNiVGgrcWtUaUFnQUFBSzRtSVNFaHFsV3Jsc2FNR2FPeVpjdXFSWXNXR2pObWpNeG1zenAxNnFUWFhudE5yNzc2YXI3V3JGQ2hna2FQSHEyUFB2cElvYUdoQ2cwTmxTU2RPblZLL3Y3KzlFZ0FBRnd4MkprQUFENnlsREhKWUpKY0hoN3VUMDNJa0JTUTdkaXdWZzMxNmZvWWoydE8rMzJubnJ5bFdSRkc2Vm5MeUFwNnMxTmJ2YkIwalZ4ZTVxVTVISHJxNXhWNnEzTTdkYmpCYzgxWEFBQUE0SHJUdVhObmRlN2NXVTZuVXhNbVRGQ2JObTBVSFIwdGYzOS8zWERERFlxT2pwWWtqUjA3Vm4zNzlzMXp2Umt6Wm1qdTNMblpqcTFidDA2U2xKNmVMcWZUbVdNWGhOVnExWnc1YzRyb0ZRRUE0RHVTQ1FEZ0swUG03b1RVTS9aY2gxTVRjaDV2VUxHc2JvcXFvTTEvbnM3MW5EL1BKMnZsb1RqZFdyTmtidHAzcmg2bFYyOXRyYkVyTjNpZFozZTU5T3lTMVpyUXFhMjYxS2hhSXJFQkFBQUFWNHZGaXhmTDZYUzZrd2VYMjd4NXN4bzBhSkRuT3RIUjBTcGZ2bnlPNDJmUG50V01HVE4weXkyM3FGV3JWdG5HOGx0R0NRQ0Fvc0xmUUFDUUR3RVJaby9KaEl3VXA1d1pMaG5OMlVzSkRXM1p3R015UVpLbWI5eFZZc2tFU2VwVHA0YVMwek0wOGZjdFh1ZTVKTDJ3YksxZWFkOUtkOVN0V1RMQkFRQUFBRmN3bDh1bFJZc1dhZkxreVJvNWNxVEtsaTByS1hPM3dLWk5tMVNuVGgzdDJyVkxxYW1wcWxLbGlnNGNPT0J4cmJTME5QM3l5eS9xMHFXTDZ0ZXY3ejZlbkp5c2wxNTZTWkowOU9oUjNYNzc3V3JkdW5YeHZqQUFBSHhBendRQXlJZkFDTzg1Mkl2eE9STU5keld0bzBDejUvTVc3SXBWd2tWYm9XUExqOEVONitwdlRXNzBhZTY0VlJ2MTFjNTl4UndSQUFBQWNHVmJzbVNKSG5ua0VYM3p6VGQ2OWRWWHM1VWY2dHUzcjdadTNhcFJvMGJwczg4K1U1czJiZFNxVlN1bHBhWEpaREpsVytmaXhZdHlPcDE2N0xISHRHalJvbXpqNjlldjE4aVJJN1Z2M3o0OThzZ2pDZzRPMXBneFkvVENDeSs0R3pJREFGQmEySmtBQVBsZ3pTT1prSG8yUThHVnpkbU9XZnhNdXFkNVBYMitJZmZlQ1hhblUxOXUzcU9uMnBkTTc0UXNUN1pxcW5TSFUxL0g1SjBvZUgvOUZxVmtaT2poNWcxTElESUFBQURneWhNVkZhVUhIbmhBYmRxMGtkR1kvZG5NL3YzN3ExKy9mdnJoaHg5a05wdmw1K2VuNzc3N1Rvc1dMVksxYXRYYzg1eE9wMWF1WENsSnNsZ3NtanAxcWlJaUlyUnc0VUw5OU5OUDJyOS92eUlqSS9YT08rK29TWk1tR2pod29KWXNXYUpwMDZicGtVY2VVWThlUFRSczJERDNqZ2dBQUVvU3lRUUF5SWU4bXpEblhnTHB3ZFlOUFNZVEpPblQ5Wm1ObUEwR2oxT0t4ZCtqbXl2Y2F0SFV6VHZ5blB2eEh6dDFJUzFkZjQ5dVhnS1JBUUFBQUZlV0cyLzB2clBYWURCbzRjS0Y3aDBFWnJOWk5XdlcxTk5QUCsyZVl6UWFWYTllUGJWczJWSVBQL3l3ZnY3NVozMzQ0WWR5T3AycVdMR2lIbnZzTWZYczJWTVdpOFY5VHBjdVhYVHp6VGRyK3ZUcCt1R0hIK1IwT2pWNjlPamllWkVBQUhoaGNMbGNydElPQWdDdUpvZVhuRmZLcVl4Y3gwd1dnMjRjR0pIcldKZVB2dFdXdUhpUDYzNDdyTGM2MUlvcWtoanphKzd1QTNwcjdXYWY1dmF0VzBPdnRHK3RFczU3QUFBQTRCcVQvT3RFcGF6OFdKSVUzSFdVZ201OXRKUWpLanBPcDFNR2cwR0dYSjRXY2pxZDdwME5OcHROczJiTlV1dldyZFdvVWFNY094NHV0My8vZmxXdVhGbEJRVUhGRWpjQUFON1FNd0VBOGluQVM2a2pSNXBMOWxSbnJtTi9hOW5BNjdvek4rNHFURmlGTXJCK2JZM3JFTzFUZ3VESGZiRjZjZGxhT2NsRkF3QUFvQkFNZnY1L2ZlUElmWWZ2MWNwb05PYWFTTWdheTJLMVdqVjgrSEExYWRJa3owU0NKTldwVTRkRUFnQ2cxSkJNQUlCOENpaWJSOThFRDZXTytqZkpveEh6N3NNbDNvajVVcmZYdWtIdmRybEZmajdVV2xvU2UwelBMbGtqdXpQM3hBa0FBQUNRRjFQNTJ1NnY3YWNQbEdJa0FBREFGeVFUQUNDZnJCRm1yK09la2dsQi9uNjZxMWxkaitmWm5VN04ycnk3VUxFVlZvY2JxbWhTajl0a01abnluTHZpYUp5ZVhMeFNOb2VIQmhJQUFBQ0FGK2JLamR4ZnA4ZitMcGN0cVJTakFRQUFlU0daQUFENTVCOXNsTkhzK2VuOTFJVGMreWxJMHZBMmpUeU9TZEpuNjJOVTJ0V0RXbGV1cUk5NmRwVFZMKytFd3NianAvVFEvQ1U2YTBzcmdjZ0FBQUJ3TFRHVnJTci9tdEdTSkdmS1dWMzRhV3dwUndRQUFMd2htUUFBQlJCWXpuTzVvb3RuUE5kN2JWQ3hySnBXTHVkeC9NL3p5VnArOE05Q3hWWVVHbGVJMEg5NmRWYXd2L2RkR0pLME55RlI5Mzcvcy9Za25DdUJ5QUFBQUhBdEtYUEhlUGZYdG0wLzZ1eTBlNVZ4ZExOY2FjbWxHQlVBQU1pTndlVXE3V2RnQWVEcWMzcmJSY1h2dk9oeHZPNmRaV1VPeWoxZk8yUGpMbzM2Y2FYSGMvczJyS25QQjNVcmJJaEY0bERpQlQyeVlKbk8rYkR6d045azFKc2QyNnJERFZWS0lESUFBQUJjSzFKV1QxUHk0bmRLTzR6clNwazd4aW1nNVQybEhRWUE0Q3JEemdRQUtJQzhtekI3TG5VMHNHbGRyNDJZRjVaeUkrWkwxUXdybytsOXU2cFNVR0NlYzlNZFRvMWVzbHJUdHU0cWdjZ0FBQUJ3clFpNlpiaEM3LzVBQnYrOC84MkpJc0p6cFFDQUFpQ1pBQUFGRUJDUlZ6TEJjNm1qSUg4L0RXaGF4K080M2VuVXpFMVh6ZzM1S2lGQityeHZGMVV0RSt6VC9JODI3OUFMeTlZcWpjYk1BQUFBOEpHMWNVOUZQUEdUQW04ZUtuUDFWaklFaEpWMlNBQUE0REtVT1FLQUF0b3pOMEdPdE53L1FvTXFtbFc5UzZqSGMvK0lPNjJ1SDMzbmNUd3FORmhiLzM2L0RKNzdQSmU0eExSMFBicGdtUTZjTysvVC9Ib1JZZnF3UndlVnRWcUtPVElBQUFBQUFBQVVOM1ltQUVBQkJaYnozSno0NGhuUFpZNGtxVVdWQ3FwZnNhekg4VC9QSit1M2c4Y0tIRnR4Q0xQNDY3TStYZFM2Y2tXZjV0T1lHUUFBQUFBQTROcEJNZ0VBQ3NoYnFTT1hRMHEvNEwzTXo0T3RHM29kbjdIeHlpbDFsQ1hRN0tmSlBXN1QvWTNxK1RUL3pFV2JIcHkvUk11UHhCVnpaQUFBQUFBQUFDaE9KQk1Bb0lBSzB6ZEJrdTVwVmsvK0pzOGZ3d3QyeCtyNGhaUUN4VmFjakFhRG5tN1RUT002Uk12a1F4MG1Hak1EQUFBQUFBQmMvVWdtQUVBQkJaYjNYT1pJeWp1WkVPVHZwN3VhMXZVNDduSkprMWR2TFZCc0plSDJXamZvazE2ZEZHcng5MmsralprQkFBQUFBQUN1WGlRVEFLQ0FqR2FEekVHZVAwYno2cHNnU1kvYzNOanIrSXlOdTVTWW1wYmYwRXBNMDRybDlHVy83cW9lR3VMVC9DV3h4L1RnL0NVNmE3dHlYeE1BQUFBQUFBQnlJcGtBQUlVUUVPRjVkMExxV2J0Y2VUeUUzN0JTaERyVWl2STRick03OU9tR21JS0dWeUlxQlFWcTVoM2QxQzRxMHFmNWV4TVNOZWpiUmRwMDRuUXhSd1lBQUFBQUFJQ2lRaklCQUFvaHNMeVh2Z2t1S1RVaDc5MEpqOS9TMU92NEordDJLTjNoekc5b0pTclE3S2NQdXQrcXZ6VzUwYWY1WjIxcGVuVGhiNXE4YWJ2c0xsY3hSd2NBQUFBQUFJRENJcGtBQUlXUVY5K0VpL0hlK3laSVVxZmFWZFdnWWxtUDQyZFNVdlhWSDN2eUhWdEpNMGg2c2xWVHZkV3ByZnlNdnYzMU1uM2JiZzM3NFZlZFRMbFl2TUVCQUFBQUFBQ2dVRWdtQUVBaEJKVDFrOEhrZWZ4aWZONDdFeVRweWZiTnZJNy9hOVVXWFMwUDhIZXBVVldmOXU2c2NLdkZwL2w3RXM1cDBMYy9hL21SdUdLT0RBQUFBQUFBQUFWRk1nRUFDc01nQlpienZEc2g1YlJ2eVlUK2pXc3JNaVRJNC9qUmMwbjZhZmVoZklkWFdocVdMNnV2K25WWHJmQlFuK1luWjJSbzlKTFZlblBOSnFVNThtZzBBUUFBQUFBQWdCSkhNZ0VBQ2luQVN6TEJtZUZTMnZtOGI0NzdHWTE2ckYwVHIzUCt0WEpMdm1NclRlVURBelNqYjFmZFZxMkt6K2Q4dCtlZzd2MStzUTZmVHlyR3lBQUFBQUFBQUpCZkpCTUFvSkNDS25ocHdpemZTeDBOYWRsQXdmNmVFeE5iNHVLMTdzaUpmTVZXMnF4K0prM3Nlb3VlYnQxTWZnYURUK2NjT1orays3NWZyTy8zSGl6bTZBQUFBQUFBQU9Bcmtna0FVRWg1TjJIMkxaa1FZakhyd1RZTnZjNzVjTlZXbitPNmt0emZ1SjQrNzl0VmtjR2VTemxkS3MzaDBEOVdiOUxvSmF1Vm5PN2Ird2NBQUFBQUFJRGlReklCQUFySmFEYklFdXE1Qy9QRmVMdlBhejNXcnFsTVJzOVA4Qy9lZTBUN3p5VG1LNzRyUmYxeTRmcHYveDdxVXFPcXorY3NQeEtuZTc1YnBOMW56aFZqWkFBQUFBQUFBTWdMeVFRQUtBTGVtakNuSnpua1NIUDV0RTc1b0FEZDNiU3Uxem1UVmwxZHZSTXVGV2oyMDF1ZDJ1clY5cTFsOWZPY2dMblVxWlJVRGZ2eFYwM2Z2bHUrdllzQUFBQUFBQUFvYWlRVEFLQUlCRllvbWxKSGt2Ui90emIzT3Y3ZnJmc1VuNUxxODNwWG9yNTFhMmpXbmQxVk02eU1UL01kTHBjbWI5eXVCMzVjb2orVGtvczVPZ0FBQUFBQUFGeU9aQUlBRklIQWNrWFRoRm1TNnBRTFU1ZTYxVHlPTzV3dVRWbTl6ZWYxcmxUVlEwTTA2ODd1dXJ0QkhaL1AyUm1mb0x1L1hhVHAyM2ZMNFdLZkFnQUFBQUFBUUVraG1RQUFSY0MvakVrbWkrZGVCeW1uODlkRStNbGJtbmtkLzN4RGpKTFNydjdHeFA0bW81Njd1WVUrNk5aZUlmN2VkM2RrU1hjNE5YbmpkdDMzL1dJZE9IZSttQ01FQUFBQUFBQ0FSRElCQUlwTVlIblBOOE5URSt4eU9YMWY2NVlhbGRXZ1lsbVA0OG5wR1pxeGNWYytvcnV5M1ZLMXN1WU02S2xHNVNOOFB1ZkF1Zk82Ny92Rm1yeHB1OUlkK1hoekFRQUFBQUFBa0c4a0V3Q2dpSGhMSnNpVm1WRElqNzkzdU1ucitFZHJ0OHZ1dkhadW9wY0x0T3JUUHAwMXZIbERlZDdqa1ozRDVkTDBiYnQxMTdjTHRlTjBRckhHQndBQUFBQUFjRDBqbVFBQVJTU3dmTkgxVFpDa3ZnMXJxbHA0aU1meEUwa3Btck50Zjc3V3ZOS1pEQVk5MnFLUi90TzdzOG9GV0gwK0x5NHBSUS9NWDZLMzFtNVdTa2Ira2pZQUFBQUFBQURJRzhrRUFDZ2lBUkZtZVh1a1ByL0pCS1BCb0pGdG0zaWQ4KzV2bStTOEJoc1JONnRZVHQ4TXVGM1JWU3JsNjd5NXV3OW93SndGK2ozdVpERkZCZ0FBQUFBQWNIMGltUUFBUmNSZ2xBSWlQTzlPeUc4eVFaS0czRlJmb1ZaL2orTkh6aVhwNnkxNzg3M3UxYUNNeFYrVGU5eW0xMjV0N1hOelprazZrMnJURXordjBNdkxmOWVGdFBSaWpCQUFBQUFBQU9ENlFUSUJBSXFRdDc0SmpqU1gwaTg0OHJWZWdObFBqOS9Tek91Y3Q1WnV2S1liRVBlcFUwUGYzdFZMWFdwVXpkZDVQeDg4b3Y1ekYycnhvYVBGRkJrQUFBQUFBTUQxZzJRQ0FCUWhyMDJZVmJEZENZL2UzRVRoQVJhUDQ4Y3ZwR2pHeGwzNVh2ZHFVdFpxMFZ1ZDJ1cURidTN6MVVzaDBaYW1NYit0MHhNL3I5Q1ppN1ppakJBQUFBQUFBT0RhUmpJQkFJcFFVQVh2eVlTVTAvbFBKZ1Q1KytudkhXN3lPdWY5Rlp0bHMrZHYxOFBWNkphcWxmWHRYYjAwNE1aYStUcnY5N2lUNmpkbmdUN2J1a3Rwam12L2ZRSUFBQUFBQUNocUpCTUFvQWlaTEFiNWg1ZzhqaWNmTDFnTi80ZmFORktGNEFDUDQ2ZVRVL1hKdWgwRld2dHFFMlQyMDR2dFd1cnpQbDFVdFV5d3orZWwydTJhdW5tSEJzeWg5QkVBQUFBQUFFQitrVXdBZ0NJV1ZNbno3Z1M3emFYMDVQejNOL0EzR2ZWQ3AxWmU1N3kvNGcrbHBOdnp2ZmJWcW5HRkNIMHo0SFk5Mkt5Qi9Bd0duODg3bVhKUlkzNWJwMkUvL3FxZDhRbkZHQ0VBQUFBQUFNQzFnMlFDQUJTeG9JcDVsRG82VmJEZENmZmZWRjgzaElkNEhFOUtTOWZrMVZzTHRQYlZ5bXcwNnJHYkdtdFd2KzZxV3pZc1grZnVqRCtyWVQ4dTBjdkwxK2xVU21veFJRZ0FBQUFBQUhCdElKa0FBRVVzT05MZjYzakt5ZnozVFpBa2s5R2dGenA3MzUwd2VmVlduYjBPR3czWERnL1ZyRHU3NlprMnpXUTFlUzR6bFp1ZkR4NVYvemtMOU8vTk81UnF2MzUyZGdBQUFBQUFBT1FIeVFRQUtHSW1mNE1zb1o1dmFLZWNMTmpPQkVrYTJLU082cFR6L0FUK3hReTcvclZxUzRIWHY1b1pEUWJkMTZpZTVnenNxWmFSRmZKMWJwckRvVSszN2xLL2J4Wm8vdjVZdVlvcFJnQUFBQUFBZ0tzVnlRUUFLQWJlU2gzWmJTNmxYM0FVYUYyandhQXhYVnQ3bmZPZjMzZnFWUExGQXExL0xZZ01EdFJIUFR2cTlWdmJxSXpGK3k2Unk1MUp0V25zeWcyNjkvdkYybnd5dnBnaUJBQUFBQUFBdVBxUVRBQ0FZaEJVeWZ0TjdPUlRCU3QxSkVsOUd0UlV3MG9SSHNmVDdBNjk5OXZtQXE5L3JlaGRwN3ErdjZ1WDdtbFFSNlo4TkdpV3BQMW5FL1hJZ21VYXZXUzEva3hLTHFZSUFRQUFBQUFBcmg0a0V3Q2dHT1RaaExtQWZST3l2Tll0MnV2NEY1dDNLKzQ4TjhGRExmNTY5dVlXbWpQd2RyV3ZWam5mNXk4L0VxZUJjeGZwZy9WYmxaeGV1Tjh6QUFBQUFBQ0FxeG5KQkFBb0JpWi9nNnhoeGRNM1FaSTYxNm1xRmxVODl3WEljRGcxWWVuR1FsM2pXbEt0VElqKzJiVzlQdTdWU1RYRHl1VHJYTHZUcVZrNzk2clBmK2RyMnRaZFNzNGdxUUFBQUFBQUFLNC9CcGZMUlo5SkFDZ0dKemVuS0dGUHFzZngycjNEdlRacXpzdmF3eWZVNTlNZlBJNGJETkttcCs5VjliTDV1M2wrclhPNlhKcS9QMWIvM3JSRFoxSnQrVDQvMk4rcyt4clYwNkNHZFJYaTczMEhDZ0FBQUFBQXdMWEM5UHJycjc5ZTJrRUF3TFhJNVpUT0gwbnpPRzRwWTFKQXVZTGZqSzRhRnFKTngwNHA5dXdGajNOT0pWL1VIWTFxRmZnYTF5S0R3YUFiSThJMW9INXRtUXdHeGNTZmxTTWZlZlYwaDFPYlQ1eld0N3NQS00zaFVMMkljRmxNQlU4S0FRQUFBQUFBWEEzWW1RQUF4Y1JwZDJuM2Z4TThqb2RVOVZlMVd3dTNhMkRueVFUZE5tV08xemtySHI5TGpidzBiTDdlblVwSjFaUk4yN1R3d0pFQ25SOWs5dFBnaG5VMXVGRTloVnE4Tjk0R0FBQUFBQUM0V3JFekFRQ0tpY0ZvVUZKY3V1eXB6bHpISFRhbnlqVUlsQXdGdjBhRjRFREZuRXpRL2pPSkh1Y2N2NUNpZ1UzcUZQd2kxN2hnZjdNNlZvOVMrMnBWZENqeHZFNmxYTXpYK1JsT3AvNDRHYSs1dXc4bzFlNVEzWWh3V2YzWXFRQUFBQUFBQUs0dDdFd0FnR0owYWt1S3p1enkzRGVoVnM4d1djUDlDbldOZmZHSmF2dmhiSG43TkovLzBCMXFXejJ5VU5lNVhpdzcvS2NtYmRpbVA1T1NDM1Irb05sUGR6ZW9veUdOYjJTbkFnQUFBQUFBdUdhd013RUFpcE5MT24vWWU5K0V3RUwwVFpDa2lDQ3JEcDQ1cjEybnpucWM4OGVmcHpXc1ZVTVpEWVhZQm5HZHFCRldSZ1ByMTFhd3hWODc0eE9VN3NoOVo0a25HVTZudHA0Nm96bTdEa1JsM3NJQUFDQUFTVVJCVk9oaWhsMTFJOEprOVN0Y3dnZ0FBQUFBQUtDMGtVd0FnR0xrRjJEVW1SalBPeE1NUm9OQ3Exc0tmWjNHa2VVMGJmMU9lZHFja0hEUnB0QUFpMXBWclZqb2ExMFBqQWFEbWxRb3A0SDFhOHZQWk5TK2hFU2xPL09YVkxEL0w2bnd6ZTc5U3M3SVVMMkljSklLQUFBQUFBRGcvOW03Ny9Db3F1MXY0Ti9wTTVuMFJob2hoU1FFRUtRSmlIUVVCSUtBTkFFTDRFWEIxM3V2aXFEK3ZLSW9vbDdMRlVFVVVLU0lJazBCZ1lBaXZVYWFBU1FoaFRTU2tETHAwK2Y5STJRa1ppYUZUR2FTOFAwOGp3K1p2ZGM1Wnc5Q21KeDE5bG90RnNzY0VSRTFzZVJZRlNyeTlCYm5oR0lnZXBKM28vb21WSm0zOHdqV25MNWtkVjRwRmVQM0Y2ZkJSNmxvL01YdU1xVmFIYjY3bElDTjhWZFJvdFhkMFRsa0loRWVidDhPVXp0SEljeTljWTIzaVlpSWlJaUlpSWpzamNrRUlxSW1sbk8rck5iZENXRWozS0h3YXZ3VDY2b0tEYnAvL0MySzFGcXJNVk83UitHemNZTWJmYTI3VlpsT2orOHZKZURiK0tzbzFsai9mYTVMNzRBMmVLeHpGUHExOWJkRkhvbUlpSWlJaUlpSXFNbXh6QkVSVVZNekNWQ1VZcjF2Z3RSRkJDZWZ4dlZOQUFDNVJBd25xUVMvSktaWmpmbmpSajVHUm9lZ2pZdFRvNjkzTjVLS2hPanU1NE5KSFNPZ2xFaVFrRjhJdGNIUTRQTmtscFJoYjlKMXhDYWxRU2dVSU56RERXS2hzQWxXVEVSRVJFUkVSRVJrRzl5WlFFVFV4RXdHNFBLbVBGaHJhS0Qwa3lCa3FKdE5ybVV3bXRCLzJRKzRlclBRYWt5UElGL3NlMmE4VGE1M3QxTWJEUGpoVWlMVy9mRW5WR3JyQ2FPNk9Fc2xHQnNWaHNjNlJhRU55MUFSRVJFUkVSRVJVVFBFWkFJUmtSMmsvbEtFc2h6THRmWUZRaUI2c2pjRU5ub3cvWGpxRGNSODlWT3RNVXZIRGNLMDdoMXNjMEdDMm1EQWxpdlhzTzdDRlJRMElxa2dGQWd3dUYwZ0h1c2NoWHZiZU50d2hVUkVSRVJFUkVSRWpjTmtBaEdSSGVSZHFrRE8rVEtyODhHRFhPRVNLTFhaOVdadTJvK2Y0cE9zem5zNXlmSDdpOVBnSW10OGVTWDZpOFpnd05ZclNWaDM4UXJ5S3RTTk9sZTB0d2VtZG83Q2c2RnRXUUtKaUlpSWlJaUlpQnlPeVFRaUlqdFFGeHFRdE50NjZTSFBTRG44ZXpuYjdIclpKZVhvK2NsR1ZPajBWbVBtM044Rjd6eDh2ODJ1U1gvUkdvellkalVKYXk5Y3djMXk2ODIzNjhOYkljZUVqaEdZRU4wZTdqTGJKWnlJaUlpSWlJaUlpQnFDeVFRaUlqdjVjMHMrREJyTDMzTEZUa0pFamZPMDZmVStQUGc3bHZ4Nnh1cThVQ0RBcVg5TlFaaVhiZm8xVUUxNm94R3h5V240TGo0QmYrWmJUeWJWaDFRa3hNUGhJWmgyVHhUQzNGMXR0RUlpSWlJaUlpSWlvdnBoTW9HSXlFNHlUNVJBbFd5OW5uN0VHQTlJWFVRMnU1NUdiMEN2LzMySHpLSlNxekdEd29PdzlhblJOcnNtV1hjK0p3L2ZYMHJBZ2RRTUdCdjVUMi9YTnQ0WUd4V0dCOE9DSVJmWjdzOE1FUkVSRVJFUkVaRTFUQ1lRRWRsSjBYVU5NbzZXV0ozMzc2bUVaNVRDcHRmY2ZTVVZqMi9jVzJ2TTJzZUdZM1RIVUp0ZWw2eTdXVjZCN3k4bFlQdlZaQlJydEkwNmwxSWl4dkR3ZGhnWEZZNW9idzhiclpDSWlJaUlpSWlJcUNZbUU0aUk3TVNvTmVISzVueXI4ODRCVXJRYmJQdnlOWTkrc3dzSGt6S3N6Z2U2T2VQTXZ4K0RUTXduM08xSll6RGc1OFJVZkhjcEFTbXE0a2FmTDlMVEhXT2p3akN5ZlFpY3BXeXNUZFJVZmtwSXhzbU1iQ1FWRmlIWkJuOTN5WGJDM0YzUjN0TWQ5d2Y1WTNSRWlLT1hRMFJFUkVUVTZqQ1pRRVJrUjhsN1Zhakl0OXdVV1NBRW9pZDdReUMwOFRYemk5QjM2U2JvalVhck1RdUc5TVQ4d1QxdGUyR3F0MU5aT2ZndS9pcU9wdDlvOUxta0lpRUdCZ2NpSmpJVWZRTDlJQlFJYkxCQ0lpcldhUEhHb1pNMitYdEtUZStCdHY1WU5MQVBYTm00bm9pSWlJaklaa1J2dnZubW00NWVCQkhSM1VKWGJrUjVyczd5cEFsdzhwWFl0RzhDQUhnNHlWR3MwZUpNZW83Vm1ETnAyWmpTTFFxdWN0NTBjWVFnRjJlTUNHK0hrUkVoTUptQUZGVXhkTFVrZjJwak1KbVFyQ3JHbnFUcjJQNW5FdklyTlBCM1ZzSmRMclB4cW9udUhzVWFMYWIrR0l2TGVZMXJwRTcyazFaY2luM0o2UmdURlFvcGU4c1FOVXVGaFlWSVNrcUNxNnNyeEdLeHpjK3YwK2tRRnhlSG9LQ2dCaCtyVnF0UlZsWUdtVXdHZ1lVSE00eEdJNHFMaXlFVUNpRzZnKzh4SlNVbGtFZ2tGczlOUkVUVW5ER1pRRVJrUjBLUkFJVkphcXZ6WXBrUXpnRzJ2NkhmcTYwZjFzZGRRWVhPOHE0SWc4bUVyS0pTak8wY2J2TnJVLzI1eXFUbzE5WWZrenBHd3R0SmdWUlZNVXEwVnBKUDlWQ3UxK05pYmg1K3VKeUl3MmxadUZsZUFVK0ZIQjVNTEJBMXlHdS9uY0NsbXdXT1hnWTFVS2xXaCt6U01nd0phZXZvcFJDUkJidDI3Y0s3Nzc2TDBhTkhRNmxVMnZ6OHExZXZ4ckpseTlDcFV5Y0VCQVRVKzdpU2toTE1talVMNTgrZngvRGh3eTNHZlAvOTkzajExVmZSdjM5L2VIcDZXb3hScTlYWXVIRWpPblRvVUNOWjh1YWJiMkxUcGsySWlZbXBWMExCWkRKaHk1WXR5TW5KUVdob3FIbWRXVmxaVUtsVTlmclB3NFA5dFlpSXFQRnNuLzRuSWlLckZONWlDQ1VDR0hXV0s4eVZabW1CSHJiL1ljcEZKc0ZiSS9yaS8yMzd6V3JNamt2Sk9KNTZBL2VIK052OCt0UXdTb2tZVXpwR1lITEhDQnhPeThSMzhRbUl1NUhicUhQK21WK0lQL01Mc2VyY0pZUzR1K0xCMExZWUZ0b1c0UjV1TmxvMVVldTBQeVVkaDlJeXE0MDkxaWtTNHpxRUk4emQ5bjF1Nk00bHE0cXg3Y28xZkg4NTBUeTJOeWtOdzBLRE1haGRvQU5YUmtTV0ZCUlVKbW1iNmliMzVNbVRzWHYzYml4ZHVoU3JWNitHUkZLL25sS2ZmUElKOHZQek1XN2NPSnc1YzZiYW5MZTNOM3g5ZmJGNTgyYTBiZHNXaFlXRk5XTGMzZDBSRVJHQlM1Y3VZZVBHalRoeDRnVGVmdnR0ZUh0N0F3QnljM1B4KysrL1kvTGt5UTNhbVhEMjdGbkV4OGNqTWpJU1FVRkIrUFhYWDdGOCtmSjZINzkzNzk0NzJrVkJSRVIwTy9aTUlDS3lzL1FqSlNoTzAxaWRqeHJuQ2JHVGpSc24zUExRbDl2d2U0YjFtOUpSUGg0NDh2OG1RU1RrbHV2bUpyMjRGTnYrVE1LdXhCUVVxcTMvK1dtb0VEY1hEQXNMeHJEUXRtalB4QUpSRGJOL1BvQ3oyVGZOcjZmZkU0Vi8zM2V2QTFkRWRmbmZxZlBZRUgvVi9McDNRQnNzZjNpUUExZEVSSllzV2JJRXg0OGZ4MGNmZmRUZ1kzMTlmZUh1N2w1bjNLWk5tNUNabVluWnMyZkQyZG01enZnTkd6Wmc3ZHExOFBEd2dNRmdnRWdrZ2xENDErZnlnUU1Ib3JDd0VJY09IWUtIaHdmVWFqWGtjbm0xYzNUdjNoM3o1ODhIQUp3K2ZScHZ2ZlVXWEYxZHNYanhZb1NGaFdIRmloWFl0bTBiSms2Y2FFNHdXRE55NUVqeitmUHo4L0dQZi93RC92NysrUFRUVHdGVWxuSXlHQXo0OWRkZk1YRGdRTWhrbGJ0UDlYbzlkdTNhaFUyYk5zSFoyUm1QUC82NDFWMFdSRVJFRGNGa0FoR1JuYW1TMU1nOFdXcDFQdUErWjNoRXlLM09OOFlmTi9JdzZQTXR0Y2E4TzdJZm51bDdUNU5jbnhwUGJ6TGg4UFZNL0hnMUdTY3lic0NXLzRpSHVMbGdXR2hiREFzTFptS0I2SmJSMys5RWRsbTUrZlcyaVNNUjdPcml3QlZSWGRLS1N6Qis4Mjd6NnlBWFovdzRhWlFEVjBSRWxzeWJOdzhYTGx5NG8yUC8rYzkvSWlZbUJ2UG16Y1BWcTFmclBxQVduM3p5Q2NMRHcvSDU1NS9qeHg5L3hNeVpNL0hZWTQ5aC92ejVrRXFsZVAzMTF5R1h5M0g1OG1YazVlWGg0NDgveG93Wk16QjQ4R0E4OWRSVEdEOStQS1pQbjI3MS9ILzg4UWZlZlBOTnZQYmFhd2dMQzhNVFR6eGhUbFJZbzlmcm9kZnJzWG56NW1wSmt3TUhEbURKa2lWNDVwbG5NR0hDQkFCQVNrb0szbjc3YlJRWEYyUENoQW53OFBEQXVuWHJZREFZTUhYcVZJd2NPYkpKZWxJUUVkSGRpZitpRUJIWm1VdWdESUQxWkVKSmxyYkprZ24zK0h0amVvOE8yUEQ3bjFaakZ2OXlDakdkd2hEZ2F2dHlTOVI0WW9FQVEwS0NNQ1FrQ0xubEZmanBhakorU2toR2RtbDUzUWZYSWJXb0JLdlBYOGJxODVmUnJpcXhFTm9XRVo1MVAvbEgxRnJkbmtnQXdFUkNDL0QzLzBjWkpkYi96U1VpeDhuUHowZGtaQ1RtekpuVDRHT3JlaUFNR1RJRVhicDBzUmlqMVdxeGFkTW1kT2pRQWIxNjliSjZMZzhQRCtqMWVoUVdGdUtOTjk1QS8vNzlBUUF2dlBBQ1huamhCWncrZlJyOSsvZkgrdlhya1o2ZWpoVXJWc0RmMzk4Yzg4VVhYK0NoaHg2Q3I2K3Z4ZlBmYzg4OTJMQmhBeFFLaFhrWHh0cTFhK0hqNDJOMVRkOSsreTIrK2VhYkdnbUhJVU9Hb0xpNEdDTkdqSUJlcjBkNmVqb0E0UFhYWDhmQmd3ZXhjZU5HVkZSVUlEUTBGQys5OUJLa1VxazVKaWdvcU42bG5vaUlpS3poemdRaUlnZTQ5bk1oTkNxRHhUbUJDT2c0MlJ0b29rcERlV1VWNlBIeFJwVFcwdGgzUUZnZ3RzK0lhWm9Ga00yWkFNUmw1ZURuYTZuNE5TVURGWHJMamJidlZMQ3JDNGFGVlNZV0lwbFlvTHRNejY4MlZYc2ROMnV5ZzFaQ0RjSC9iMFROM3lPUFBJTGV2WHZqdGRkZWE1THpsNWFXWXR5NGNSZzNiaHptenAxYlozeHNiQ3pXckZsVGJVeXIxVUlxbFpxL0xpa3BnWXVMaTNrTXFOeEZVUFhrdjVlWEY1WXZYNDZTa2hKczM3NGRVNlpNTWNmR3g4Zmp4UmRmeEl3Wk0vRFlZNDhCQUpZdFc0WStmZnFnWjgrZTFhNjdmdjE2ckZ1M0RqdDI3SUJDb2JDNDN1enNiRHorK09QMS9OMEF2dnJxS3dRSEI5Yzdub2lJeUJMdVRDQWljZ0NYQUNrMHFncUxjeVlEVUphcmc3Sk4wenc1NUsxVTROVmg5K0gvZGgrekduTTRPUlBmbkxtTXAzcDFiSkkxa0cwSkFQUUthSU5lQVczd1NyK2UrRFVsSFQ4bnB1Sk1WbzVOeWlDbEZaZmc2L09YOGZYNXkyanI2bnhyeDBJd29yeVlXQ0FpSXFLR1U2dlZLQzh2YjdMbXkzZWlvcUlDK2ZuNWVQbmxsKy9vQ2Y3WTJGaWtwcVlDcU95VnNINzllaHc3ZGd4dnZ2a20vUDM5c1d6Wk1nUUVCSmpMRTUwN2R3NC8vZlFUbkoyZGF5UVRESWJLaDQ3RVlqSFVhalYyN3R4cG5nc0pDYW0yMCtLOTk5NUR4NDZWbjlsVFVsTHdyMy85QzU5Ly9qbUNnb0lBQU5ldVhjT0xMNzdZNFBkRFJFUmtDWk1KUkVRTzRPd3ZSZDVseThrRUFDak4walpaTWdFQS90RzdNOWFkdVl5ck53dXR4cnl4OXppR1JyUkZXM2VXOUdoSjVDSVJSclVQd2FqMkljaXJVR05YWWdwK1RreEZpcXJZSnVkUEx5N0ZtZ3RYc09iQ0ZmZ3BuZEFueUE5OWcvelJKOUFQU2drL1ZoQVJFVkhkVkNvVkFDQXBLUW5yMXEycjkzRUNnYUJCVCtQZmlYNzkralVvbVNBV2l5RVVDaEVmSDI5T0pnd2RPaFFTaVFUdnZmY2U1czZkaTRVTEYyTFJva1VvS0Nnd24zdno1czFRS0JSNDlORkhhNXhUZjJ1WHFVZ2tRbGxabWZuM1NLUFJZTml3WWJXV2JTSWlJbXBLL0ttZmlNZ0JsRzBrRUlncWR5RllVcHFsUlp0dVRkZXpRQ1FVNExQeGcvSFFsOXVzeHBScDlYaG04Ni9ZL1kreFRiWU9hbHJlQ2ptZTZoS05wN3BFNDNKZUFZNm4zOEN2cVJsSUxGRFo1UHpaWmVYNDhXb3lmcnlhREtGQWdIdDh2ZEEzMEE5OWd2elIwZHNEUWtFVDFlb2lJaUtpRnMxa01rRXVsK1BxMWF2MWJxQmNWWEtvcVpJSkkwZU94T0RCZzNIMTZsVXNXTENnM3NmTm1qVUxVNlpNd2V6WnN6Rno1a3p6K0lBQkErRHA2WWtQUHZnQUhoNGU4UFgxTmZkVnVINzlPczZjT1lQcDA2ZkR5Y2tKRnk5ZXJOYjdRYS9YUXlnVVFpZ1V3dDNkM2J3ejRlbW5uNjV4L1ZkZWVhWEdXSDNLT2hFUkVkMEpKaE9JaUJ4QkFEajdTVkdTcWJVNHJWWVpvSzh3UXF3UU50a1NlZ1Q1WW02L3J2ajgyQVdyTWFmU3NySDZWRHllN3QyNXlkWkI5dEhSMnhNZHZUM3hkTGRPeUNvdHc3N2tOUHlha280cmVkWjNwelNFMFdUQ2hadzhYTWpKd3hkbjQrRW1rK0srZ0RhNHY2MC8rclVOZ0tkY1pwUHJFQkVSVWN2bjcrOWZyWFJQZmJ6eHhodElURXlzTnFaV3F6Rng0c1Jhajl1eFl3ZjI3TmxqY1c3Y3VISG1CSUJVS3EzV0MrR2RkOTVCV0ZoWXJlZWVQbjI2K1d1WlRBYVpyUHJubmM2ZE8yUE5talUxR2ltdldyVUtMaTR1bURCaEF0YXZYNCtOR3pkaTVjcVZDQWtKQVZCWjVxaXFEME5kNXMrZmovYnQyd01BTWpJeXNHalJJaXhhdEFoK2ZuNEFLaE1YaXhjdnJ0ZTVpSWlJNnNKa0FoR1JnemdIV0U4bUFFQnh1aGFla2ZJbVhjTi9IdXlOUFZkU2tGSmd2UVRPd3Iwbk1EeXFIY3NkdFNJQnprcnpqb1djc2dyOGtsS1pXTGlZbTIremF4UnB0Tmlma283OUtla0FnUFllYnVhU1NOMzlmQ0FSTmwyaWpJaUlpRnFmMHRKU09EczdWeHNUaThXWU1tV0t4WGl0Vm91Tkd6Y2lNaklTdlh2M3RoaFQxV3ZBRXJsY2JyWDVjWDNwZERxWVRLWnF5WVN6WjgvaTFLbFRtRE5uRHBSS0pXSmlZckI1ODJaOC9mWFhXTFJva2ZtNCtwWmE4dmYzUjJob0tBREFhRFFDQUFJREE4M05sblU2WGFQZUF4RVIwZTJZVENBaWNoRFh0bExjT0dOOXZqaGQwK1RKQktsSWlDOG5Ec09JbGR0aE5GbHUxYXZXRy9ETTVsL3g4OU5qd2FvMXJVOGJwUUxUT2tkaFd1Y281RldvOFd0S09nNmtadURzalZ5Yk5HK3VjcTJ3Q05jS2k3RGhqNnVRaTBUbzRlK0x2a0dWSlpGQzNKaW9JaUlpYXUxeWMzT1JuSnpjNE9QYzNkM1JvVU1IcThtRWFkT21XVHl1dExRVUd6ZHVSSWNPSGF6RzFHYmV2SGtOUHVidnpwNDlpeVZMbG1EaHdvWG8xcTBiakVZalZxeFlnY0RBUU1URXhBQUF2THk4RUJNVGc2MWJ0K0xLbFN1SWpvNkdYcSt2ZHpKaHdZSUZFTjU2U0tNcW1UQjM3bHdJYm4xd3J4b2pJaUt5QlNZVGlJZ2NSS3dRUXU0dWdscGx1WEZDV1k0T1JwMEpRa25UM3NIdkVlU0wvL2RBVnl3OWN0NXF6S20wYkt3OCtRZWU2WHRQazY2RkhNdGJJY2ZramhHWTNERUNLclVHQjFJejhHdEtPdUp1NU1KZ0pkbDBKOVFHQTQ1bDNNQ3hqQnNBenNIUDJRbDlBLzF4ZjVBZmVnZjZ3WW1ObkltSWlGcWR1TGc0ZlBMSkp3MCtybWZQbmxpeVpBbUtpNHZoNysvZkJDdXpiTW1TSlhXV09kcTBhUk9pb3FLc3pzZkh4Nk9zckF3K1BqN1E2L1g0K09PUGtacWFpb2tUSitMa3laTW9MeTlIV1ZrWkRJYktud2MyYk5pQXhZc1hOMmhud3F4WnM4emxrYkt5c3ZEcHA1L2krZWVmaDQrUEQ0REswa2VmZmZaWnZjNUZSRVJVRi82MFRrVGtRQzV0WlZDcnlpMVBtb0NTTEMzYzJqVjlyZmxYaDk2SDJEK3Y0K3BONi9YekYrMDdpUWNqZ3hIbTVkYms2eUhIYzVmTE1MNURPTVozQ0VleFJvdUQxek54SURVZEp6TnpvTGZ4RTI3WnBlWFlmalVKMjY4bVFYU3JrWE9mSUgvMERmUkROQnM1RXhFUnRRb0RCdzVFNTg0Tjc4TlZWV3BJcFZMQnpjMStuME96czdQcnZLRi8vLzMzQXdBdVhMaUF6cDA3MStpTjhNY2ZmOERMeXd0QlFVRXdtVXc0ZGVvVUFHRHo1czBRQ0FSd2NuS0NVcW1FVXFsRVlHQWdUcDgramF0WHIwS2owVlRyMzFDYnlNaEk4KzlyMWU5UFpHUWtnb09ESVJLSlVGSlNBZ0ExK2prUUVSSGRDU1lUaUlnY3lEVklpcHQvV0VrbUFDaEp0MDh5b2JMYzBWQU1XYkcxem5KSCs1NFp6M0pIZHhsWG1SUmpJa014SmpJVXBUb2RqcVJsNGRlVWRKekl5SWJHWUhsbnpaMHltRXc0bjVPSDh6bDUrT0wzUCtBc2thQ3pyeGZ1OGZWQ0YxOXYzT1ByQldkcC9aN1VJeUlpb3VhajZxYjVuVkNwVkRBWURIWk5KcXhkdTdaR2NzQVNqVWFEMHRKU2JOKyt2Vm9aSnJWYWpZU0VCQXdjT0JBQUlCQUlzSGp4WWpnN084UER3d05PVGs3bVVrUUFVRkpTZ3NPSEQ2TmR1M1lvS3l1cmNmTS9LU2tKdWJtNUNBd01ySE5OYVdscG1EMTdOaVFTQ1hRNkhRSURBODA3RllpSWlCcUR5UVFpSWdlU2U0b2hWZ2locjdEOHBIZEpsaFl3QWJERHpmdDcvTDN4ci83ZDhNbmhzMVpqem1ibVlzWHhDNWpicjJ2VEw0aWFKV2VKQkErSHQ4UEQ0ZTJnTmhodzdzWk5uTXpNeHNuTWJDUVZGdG44ZXFVNm5mbjhWVUxjWFhHUGp4ZTZ0UEhDUGI3ZUNITjM1ZTRGSWlLaVZ1ellzV01BWUc0MERBQUdnOEZjSHNpU3FzYkRScU1SV3EyMjF2TmIyZ1d3ZVBGaVJFWkcxcm0yMk5oWWZQamhoelhHejU0OUM1MU9oM3Z2dmRjODFxRkRCNnZuY1hGeHdhaFJvNkRWYXBHYW1scnQyaWtwS1hqNTVaZmg0ZUdCRXlkT1lNZU9IWGp3d1FjeGI5NDhCQVVGbWVNQ0FnTHcvdnZ2SXlvcUNpKzg4QUowT2gxa01objY5dTFyN3F0QVJFVFVHRXdtRUJFNW1HdGJLUW9TMUJibmpEb1RTck4xY1BhM3o1UFlyd3p0aWQxWFVtb3ZkN1QvRkVaMENHRzVJNEpjSkVMZklELzBEZklEQUJTb05UaWVmZ01uTTdOeEtqTWJoV3BOazF3M1ZWV01WRlV4ZGlhbUFBQ1VFakU2K1hpaGk2OFhPdC9hdmVBbXExOXBBQ0lpSW1vZWlvcUtzR0xGQ2pnN08wT2hVRUF1bHdNQU1qTXpjZkRnUVRnN082TjM3OTdtK05XclYyUExsaTExbnZlbm4zN0NUei85Vkd2TWpoMDd6T1dVcWx5K2ZCbEZSWFUvS0pHU2ttSngvT1RKa3dDQXJsMnRQNFJ6K1BCaG5EOS9IaTR1THBCS3BWQ3IxWWlMaTROS3BVS3ZYcjBBQUlXRmhaZy9mejRVQ2dYKzk3Ly9ZZmZ1M2Zqc3M4OFFHeHVMKys2N0QwZVBIb1ZVS29WSUpETC9kKzdjT1NpVlN1aDBPdWoxZWh3K2ZCZ0dnd0dkT25WQ1JFUkVuZStKaUlqSUdpWVRpSWdjekNWSVpqV1pBQUFsR1JxN0pSUEV3cnJMSGVrTVJwWTdJb3M4NVRLTWpnakI2SWdRbUFBa0ZxaHdNcU55VjhHNTdKdlEyYmpYUXBVeW5SNm5zM0p3T2l2SFBCYnM2bUxldVhDUHJ4ZmFlN2h4OXdJUkVWRXo1dXJxaXQ5Ly94M0Z4Y1V3M3ZhWlFTS1JJQ29xQ3JObno2NVdKbW53NE1IbXhzT05aV2xud3FwVnErcjFOTCsxM1JHSmlZbnc5ZldGbjUrZjFXTk5KaE4yNzk1ZDdSd2VIaDZZTUdFQ3hvd1pBNkN5RDRLSGh3Y1dMRmdBRHc4UFRKczJEUjA2ZE1DT0hUc1FHeHNMbFVwbDNvVlJseSsvL0xKZWNVUkVSTllJVENZcmQ0dUlpTWcrVE1DVnpma3c2aXgvT3hZcmhJZ2E3Mm5YSlMzNTlRdytQUGg3clRGdkR1K0Q1eCs0dDlZWW9pb2Fnd0huc20rYWt3dlhtcUFrVW0wVVlqRTYrWGorMVh1aGpUZmN1WHVCNnFIblY1dXF2WTZiTmRsQks2R0c0UDgzb3BiTlpETEJZRERBWkRMVjJRUzVLYTV0TkJycjFTK2hydlBrNWVYVnExZUJ5V1NDVHFlRFFDQ3crSDdMeXNycTdEZFJ0UXRCcjlmRFpES1orekZVSlVTRVFtR04zUmRFUkVRTnhaMEpSRVNPSmdCY0FxUW91bTY1Skl5K3dnaDFnUjV5VC90OXkzNTVjQS9zdkpSY2E3bWp4YitjeHFqb1VKWTdvbnFSaVVUb0UraUhQb0YvbFVRNmtYRURKek1xU3lJVk5GRkpwQ29WZWozaWJ1UWk3a2F1ZWN6WFNZRUlUM2UwOTNSRGUwOTN0UGR3UTZpN0s4U3NLVXhFUk9SUUFvRUFZckZqYmxjSUJJSkdKeEtxemxQZnBzY0NnY0RpN29ncTlXbGNMWkZJN0o1NElTS2l1dytUQ1VSRXpZQkxrUFZrQWdBVVoyanRta3lvS25jMDlJdXRNQmhyTDNlMGQvWTRpSVFzSDBNTjR5bVhZVlQ3RUl4cVgxbWVJT0cya2tqbmMyNUNhMmlha2tpM3l5MnZRRzU1Qlk1bDNEQ1BpUVVDQkx1NTNFb3lWQ1lZSWp6ZDRlZnMxT1RySVNJaUlpSWlJbXJPbUV3Z0ltb0dYQUtsZ0FDQWxjSnpKUmthK0hheDc4M01lL3k5TVc5UUQ3eC9JTTVxek5uTVhDdzllZzR2RE9odXg1VlJheFRwNlk1SVQzYzgwYVdEUTBzaTZVMG1KS3VLa2F3cVJteHltbmxjS1JHYmt3dm1KSU9YTzV6NUJDQVJFUkVSRVJIZEpaaE1JQ0pxQm9RU0FaUnRKQ2pMdHR3OFRWMW9nTDdDQ0xIQ3Z1VlhYaHpZSFQ5ZlRrRjhkcjdWbVBkK2pjUEE4Q0IwRC9TMTQ4cW9OZnQ3U2FSaWpSWVhjL01SZnpNZjhibjV1SFF6SHlYYStqVWF0SlV5blI0WGN2SndJU2V2MmpoTEpSRVJFUkVSRWRIZGdza0VJcUptd2pWSVpqV1pBQURGYVJwNFJ0bTNhWnBZS01US2ljUFFmL2tQVnNzZDZZMUdQUEZ0TEk3OWN6TGM1R3hvUzdibktwUGlnYmIrZUtDdHYza3N0YWdFOGJjbEdCSUxWRENZckd6dGFVSXNsVVJFUkVSRVJFUjNDeVlUaUlpYUNkZGdLVzVZcnlpRTRneXQzWk1KQUJEbDY0RUZRM3JoM1Y5T1c0MjVVVktHcDMvWWo4MVBqTExqeXVodUZ1TG1naEEzRjR5T3FPeTVvRFVZY1RtdndKeGNpTS9OUjNaWnVVUFdacTFVa2x3a2dyK0xFZ0hPU3ZpN0tCSG9vb1Mvc3hJQkxrb0V1RGpEWGNaazNOMUVyVmJEWklNRW1GQW9oRXdtc3pnM2E5WXNTQ1FTZlBIRkZ6WG1KazZjQ0FEWXZIbXplZXppeFl2UTYvVzFYdS9lZSsrRmtEdHZpSnFsck5JeTdFeEljZlF5cUpWNnBudG5SeStCaUlpYUFTWVRpSWlhQ2JGQ0NMbUhHT3BDeXpkeXluSjBNT3BNRUVyczMrejQzLzI3WVVkOFVxM2xqZzRrcHVQVEkrZndyLzdkN0xneW9rcFNrUkQzdHZIR3ZXMjh6V09GYWcwdTVPU1pkekJjdWxtQWlqcHVsRFlsdGNHQUZGVXhVbFRGRnVjVllqRUNiaVVZQWwyVTVzUkR3SzFmWFpsc2FGV21USm1Dc3JLeVJwOG5JaUlDbjMvK3VjVzUvUHg4U0t6MDlUQVlERFhHM256elRaU1VsTlI2dlIwN2RrQ2hVRUNsVXVHVFR6NXArSUxySVNZbUJqMTc5bXlTY3hPMVpsa2xaVmgxN3BLamwwR3RGSk1KUkVRRU1KbEFSTlNzdUxhVldrMG13QVNVWkdyaEZtTDVDZFNtSkJJS3NHYktReGl3ZkRNcWROWnZ4cjY5L3hUNnRQTkg3MkEvTzY2T3lESVB1UXlEMmdWaVVMdEFBSUR4MW82QnF1VENIN241U0M0c3N0YjMzTzRxOUhva0ZSWWh5VXJEYWFWRWZDdlI0Rnc5MFhEcmEyY3BtMEczTkFLQkFQZmRkOThkSGF2VmFuSHUzRGticndpUXlXUjQ3TEhIYW96djNMa1QrZmwvSlpUVmFqV09Iejl1OCtzRFlDS2hoVk9yMVpETDVkWEdjbk56NGUzdGJaTmRMZkh4OFlpTGk4TlRUejNWNkhNUkVSRVJVY013bVVCRTFJeTRCRW1SZTlGNmFaYmlkTWNrRXdBZ3pNc055OFlQeHF4Tis2M0dtRXpBa3h0amNmeWZrK0hwSkxjYVIrUUlRb0VBN1QzYzBON0REV09qd2dEYzJpMVFXSXlrd2lKY0sxUlYzc3d2S0VKdWVZV0RWMXRUbVU2UGE0VkZ1R1lsMmFBUWkrR2xrTU5USVlPblFnNHZoUnhlVGdwNHltVzN4cXZHNUZDSStSR3dPUkNMeFhqbm5YZnU2TmlDZ2dKTW5qelo0dHpMTDc4TW85R0lpb29LcU5WcXZQVFNTelZpcW5aRnZQVFNTMUFvRk9aMVNLVlNUSnMyclViOHNXUEhxaVVUdkx5OHNIVHBVcXZyVzdkdUhlTGk0dkRJSTQ5ZzZOQ2hEWHB2L3Y3K2RRZFJzL1hhYTY5QnI5ZWIvM3lvMVdyTW5Ea1RBd1lNd1B6NTh4dDkvb1NFQlB6d3d3K05UaWFvMVdwb05KcDZ4UW9FQXJpNnVqYnFldmJtNSt5RW1JaFFSeStEaUlpSVdobitKRWxFMUl6SVBjUVFLNFRRVnhndHpwZGthbUF5dWtEZ29ITFZZenVINDNocUZyNDZaWDBML2MyeUNzejRmaDkrbkRFR0F2dFhaQ0pxRUxsSWhHaHZEMFI3ZTFRYkw5WHBrRlJRWk40cGtIVHJKcjVLWGI4YlQ0NVFvZGNqbzZRVUdTV2xkY2JLeGFMcUNZYmJ2dmE4OVovM3JWK2RKUHk0MkpRcUt1NHNjVlhiVGRERXhFUVlEQVlZalpYL2xpUWtKTlNJdVgxT3FWUTIrUG9TaVFUUjBkRlc1OHZMS3hQalhidDJyVFdPSEdmejVzMG9MYTM3KzRVMUF3WU1RSGg0ZUxVeGxVcUYrUGg0akJ3NTBqeDIrdlJwYURRYURCdzRzRjdualltSnFYVmVyOWREcjlmWEdUZGh3Z1NNSGowYXhjVTFTOHVKUkNMczJiTUhXN1pzcWRlYTVISTVkdTdjV2EvWTVpTEFXY215TkVSRVJHUnovT21RaUtpWmNRMldvdUNxMnVLY1U1anczd0FBSUFCSlJFRlV5UUNVM3REQ0pkQnh0ZE1YUDl3UEo2OW40MUl0L1JPT3BtVGhnOS9pc0dBSVMxVlF5K1Fza2FCckcyOTB2YTBIQTFEWmg2RXFzVkNaYkZBaHViQVlwVHFkZzFaNlo5UjZBekpMeXBCWlVuZk5mcmxJWkU0d1ZPMXM4UHhiQXFMcWF5VVREdzJpMCtrd1pzd1ltNS8zeHg5L0JBQ01IVHNXRW9ta1dwUGxLdVBIandjQWJOdTJ6ZWJYQjRETXpFd0FRRkJRVUpPY254cnZ4eDkvUkc1dTdoMGYzN1p0MnhySmhDTkhqc0JrTW1ISWtDSG1zVDE3OXNESnlRbGhZV0VvS0NpbzlaeHVibTVZc21SSnJUR0hEaDNDcmwyNzZveno4ZkhCK3ZYcjhmUFBQOWVZVXlxVldMNThPWHIxNm1VZVMwbEp3UmRmZklFSkV5WlVHd2Nxa3c5RVJFUkV4R1FDRVZHejR4b2tzNXBNQUlEaTZ4cUhKaE1rSWlFMlRCMkJnWjl2UnJGYWF6WHVnOS9pY0grSVAvcUhCZHB4ZFVSTnkwTXVRMDkvWC9UMDk2MDJubE5XZ2FTcU1rbUZSYmhXVUlSVVZUSFVGcHJjdGpScWd3RlpwV1hJS3EwNzhTQVNDS0FRaXlHWGlDcC9GWXVoRUZkK3JaQlV2UlpEOGJkNSthMTVSVlg4clZoNTFiRzM1bHZiWmllQlFJREJnd2ZmMGJGYXJSWkhqeDYxOFlwc282eXNERVZGbGVXNEFnSUNITHdhc3ViYmI3KzFPdmZSUng5aDc5NjkyTDU5TzV5ZG5ldDl6ajE3OWlBd01CQmR1blFCQUdSa1pDQXVMZzRBTUhYcTFEcVBYN2x5SlRwM3JueWF2cmk0Mkx6RDVYWlZPMm04dmIxcnpGV05pMitWY3BzMmJacDVCOFBjdVhQeDhNTVBJeVltQmtLaEVJR0JnUWdNL09zelNtcHFLZ0RnNFljZlJuQndjTDNlTHhFUkVkSGRoc2tFSXFKbVJ0bEdBcEZVQUlQV2Nsdlk0blF0QW94d1dLa2pBQWoyY01IcVNROWkwcnFhVC92ZGJzYjMrM0Q4bjFQZzY2eXcwOHFJSEtPTlVvRTJTZ1h1RDZwZTZ6Mm5yQUpaSmFYSUxDbERSa2twTW90TGNhTzBEQm5GcGNpcnNKNDBiS2tNSmhOS2Rib20zYWtoRjRzZ0VRb2hGVlgrS2hFSmIvdFZCT250cjBWVnNVS0lMUnhqNmJYNFZuelZlRk1TaThWNDlkVlg3K2pZZ29LQ2VpY1RHbExLUnFmVFdkeXRvRktwNm4yTzlQUjBBSlZQaHN0a2p1bnpRL2FYbUppSXhNUkVUSjgrM1R5MmZ2MTZTQ1FTdlBYV1c4ak96c2JTcFV2eDNIUFBvWDM3OWhiUGNYdS9qRldyVm1IZnZuMlFTcXMvUUZGVjV1Z2YvL2hIdFhHajBRaXRWb3V2dnZyS25Benc4ZkdCajQrUE9jYlQwOU84bTBLdFZsZjdPM1QwNkZGSXBWSWtKQ1RVS0EwMmJOaXdodnhXRUJFUkViVmFUQ1lRRVRVM0FzQTFXSWJDYTVadk5CcjFKcFJtYWVFUzVMamRDUUF3TktJdG51dlhGY3VQWGJBYVUxaWh3WlBmeFdMbnJERVFDeDJZL1NCeWtLb2tRemMvbnhweldvTVJXU1dseUNncE15Y2NNbS83dFZ5bmQ4Q0tteisxM2dBMURBQmFWbWtwYTVxaVo4THRWQ29WeG8wYlozSE94Y1dseHBoYXJjYUtGU3Z1YUUxVldPTG83bFJWVHN2SnlRa0FrSlNVaEFNSERtRHMyTEhvMWFzWDR1UGpBUUNob2FIbTNRZDE2ZDY5ZTQxeVJ0dTJiY1BxMWF0cjlEQklTa3JDczg4K1crLzFscFNVNFAzMzM0ZElKSUx3dHM4b0gzLzhzZm5ycXQ0alRDWVFFUkVSVldJeWdZaW9HWEpyWnoyWkFBQkYxelVPVHlZQXdCc1A5Y2FaOUJ5Y1RzdTJHbk02TFJ2djdEK05ONGYzc2VQS2lKby9xVWlJRUhkWGhMaTdXcHhYcVRVMUVneVp0eElQMmFYbE1KZ3M3MTZpbHFPcGVpYmNUaTZYNDVGSEhxa3h2bjM3ZG92eFNxVVM3N3p6VG8zeGp6NzZDQmtaR2RYR2poNDlpaDA3ZHRTSXJhckRuNXFhaXZuejU5ZHJuUU1IRHNTb1VhUHFGVXZOVDBaR0JnNGVQR2grYlRRYThmSEhIME11bCtPeHh4Njc0L09lUFh1MlJxTmxhdzJZcTVxS045UnJyNzJHQVFNR1dKejc5dHR2OGMwMzM5elJlWW1JaUloYUl5WVRpSWlhb2JwS0haVmthR0Z5Y0trakFCQUxoVmo3MkhEY3YvUjdGRlpZZjByMnM2UG4wVDhzRUVNajJ0cHhkVVF0bTd0Y0JuZTVESjE4UEd2TUdVd21aSmVXVnl1aGxGV1ZjQ2d1aFVwanZaOEpOUTg5ZS9aRVFVRUJwRktwdWI3NzdmUjZQWktTa2lDVlNoRWFHbHBqWHF2VjR0eTVjM1ZlUnk2WDQrbW5uNjR4dm52M2JvdnhRcUhRNGxQakNrWE5jblc1dWJtMXJxR3dzQkNGaFlWMXJoRkFqVWErdG1TQ0FMTi9QdEJrNTY5TnBKY0g1dlhwNXBCcjI5TTMzM3dEc1ZnTTNhMFNaMmZPbkVGQ1FnTG16cDBMVDgvcTM4UE9uRG1EN095YUR5RkVSMGRYNjFVZ0ZvdlJ0V3RYdlBqaWk5WGk5dTdkaTAyYk5tSFZxbFhWeHRQVDA3Rnc0Y0pxdXd3YWF2NzgrYmp2dnZzd1ljS0VPejRIRVJFUlVXdkdaQUlSVVhNa0FGemJ5VkNZYUwzVVVVbW1GcTV0SGI4N3dkZFpnVFZUSHNMWU5UdHJqWHY2aC8wNDl2eGtCTGdxN2JReW90WkxKQkFnMEVXSlFCY2xlbG1ZMXhtTnlLOVFvN0JDZzBLMUdnVVZHcWpVR2hTb3E0OFZxalVvckZDM2lrYlJMYzNycjcrT0R6NzRBQmN2WHNTY09YUFFyMSsvYXZNM2I5N0UxS2xUNGV2cmEzR25nRWFqd2I1OSsrRGg0V0d6TlJrTUJrZ2trbnJIUC9qZ2cralpzMmVOOFRmZWVBT1ptWmw0NFlVWDZpeG5zM1hyVnF1SkRkc3g0V3oyelNhK3h0M3IzTGx6T0hUb0VDWk5tb1FmZnZnQkFOQzdkMjhzV0xBQVE0WU1xUkcvYmRzMmlFU2lHdVBQUHZ1c09abVFucDZPMGFOSEE2aHM2SDA3clZacmNkelQweE9mZmZZWjVITDVIYitYYTlldUlTUWs1STZQSnlJaUltcnRtRXdnSW1xbTNHcEpKZ0JBOFhWTnMwZ21BRUQvc0VETUc5UURIeDc4M1dwTXNWcUxKemJ1eFo1L2pHdnlwcVpFZHp1SlVBZy9wUlA4bEU3MWlsZnJEZFVTRFlWcVRXV3lvZUxXMTMrYjB4cnVySndJL1NVK1BoNzc5KzhIWUxsM1FWMWtNbG1OTWkrV3FGUXFpM0ZxdGJyR2RZMUdvOFZkRXRhNHVMaFlYSHRlWGg0QW9HdlhyZ2dNREt6ekhOU3k3ZHk1RTk3ZTNwZzhlYkk1bVFCWWIxcThaTWtTZE8zYXRkWnp2dmZlZTBoTFM3TTRWMVhtNk4vLy9uZU5PWTFHZzdGangyTHUzTGtOZUFkRVJFUkVWRjlNSmhBUk5WTjFsVG9xenREQVpIQ0JvT2JEZlE2eFlFaFBuTHgrQTBkVHNxekduTXU4aWYvc1BZNzNSajFneDVVUlVWM2tZaEVDbkpVSWNLN2Z6aUdOd1lCeW5mN1dmenFVM2ZxMVhLZEhtZm5YdjhiSy96WldwdE9qWEh0clRxK0g4UzdyLzJBMEd2SFpaNThCQUNRU0NkYXVYVnNqcHFwY1RHRmhJVjU2NmFVNnp6bDM3bHlMcFlJa0VnbnV2Ly8rR3VOSGpoeXBNYWJWYXVIbTVtWnVvR3hwUFhYSnk4dURScU9CU0NTQ241OWZ2WTVwYWdJSThNWElRWGE3WGtLK0NoK2ZxcnNFVldzeGJOZ3dEQjgrdkZFN0F2NXUrZkxsVnVlc05XQUcwT2drUWtOMzV4QVJFUkhkYlpoTUlDSnF4dHhDWkNoSXNMdzd3V1JBWmFtajRPYXhPMEVvRUdETmxJZHcvOUpOdUZsV1lUVnUxY2w0REFnTHdzaG9saEVnYXFsa0loRmtJaEU4NURLYm5LOUNYNWxvcUxndEdYRjdrcUpxVG1Nd1FHY3dRbWMwUW1zd1FHODBRbnZydGE3YW5CRTZZK1ZycmRFSXZhRXl2akxPNlBDeVR0OTk5eDJTazVNQlZONmt2M2p4b3RYWXV1YXJsSmFXV2h4WEtwVjQ5ZFZYYTR5Zk9YT20ybXVOUmdPajBZaWNuQnc4OWRSVGRWN1BtcXlzeW9TeW41K2Z4Vkkyam1GQ1QzOWZSeStpMWFwS1ZsV1ZIMnFNc3JJeVRKa3lwZFlZYXcyWWdjby94OG5KeWRpelp3LzY5ZXVIVjE1NXBkN1gxdWwwS0M4djUyNFpJaUlpb2xvd21VQkUxSXk1dGJPZVRBQ0FvdXZxWnBOTUFBQlBKem5XVGgyT1VhdC9SRzBQR3MvWjhpdCttenNCWVY1dTlsc2NFVFZiQ3JFWUNyRVlxTm5qdDBscHJDUWdxbDdyalVZOHZldFhtMTd6eUpFaitPYWJid0FBaXhZdFFvOGVQU3pHNWVYbDRja25uNFN2cnkvV3JGbFQ1M2tiVXA3SWtxcjY4KzNhdGNQdzRjTnJ6Ry9idHMxY3ZxZzJHUmtaQUlDZ29LQkdyWWRhcitQSGoxc3NZUlFZR0loNzc3MFhIM3p3UWEzSEh6eDRFRHQyN0xBWTk5Ly8vaGRoWVdGNDlORkg0ZXJxV21PK3RMUVV4NDRkdy9uejU5R25UNTlxY3lrcEtRQlFyUWswRVJFUkVWWEhaQUlSVVRQbTVDdUJXQzZBWG0zNXpueEpwaFltQTVwTnFTTUE2QjNzaDllSDljYmIrMDlaalNuVjZqQjUvVzRjbVBNb1hHVE5KeGxDUkhlWHFoMFc5cEtRa0lEMzNuc1BBREI1OG1UMDdkdlhhdXp0cFZhazB2cC9uMHhLU3NKMzMzMEhvTEl2Z2xhcnRkakF1YUtpY2dmWk8rKzhBNlZTYVg3S3UxT25UcGc0Y1dLTitOOSsrNjFleVlTcUVrbDE5VXFndTlmZXZYc3Q3bHJwMzc4L3VuZnZqdWpvYUZ5L2ZoMTZ2ZDdpOFZYSFd2cDdJUkFJNE9ucGllam9hQUJBYm00dTR1UGpFUjhmRDZQUmlPM2J0MlA3OXUxUUtCUTFtb1AvOXR0dkFBQWZINTlHdlQ4aUlpS2kxb3pKQkNLaVpzNjFuUXdGVjYyWE9pck8wTUN0blcxS2pkakt2d2QwdzdIVUxCeElUTGNhazV4ZmhLa2I5bURiVXpGc3lFeEVkNFgxNjlkRHE5V2lkKy9lR0R4NGNLMjlFQnJTTTZGZnYzNFlQMzQ4QUtDZ29BQ0hEaDB5enhrTWhtcXYvKzdRb1VOd2NYRkJyMTY5QURUK1JtcFZNb0U3RThpYVJZc1cxZG1BZWRHaVJjak56YlU0VjFjRDV0dDMreXhkdWhTblRwMkNSQ0pCdDI3ZDBMVnJWM1R2M2gyUmtaR29xS2pBbURGakVCZ1lpSVNFQlB6MDAwOFFDQVQ0MTcvK2hiRmp4MkxhdEdtSWlvckNtREZqR3ZlR2lZaUlpRm9SSmhPSWlKbzV0M1p5cThrRUFDaSszdnlTQ1FDd2V0S0Q2TGQwRTI2VWxGbU5PWjU2QTg5dE80Q1ZFNGZaY1dWRVJJNnhZTUVDckZ5NUVuUG56c1cxYTlmcTFRdWhQajBUUWtMKzZrSFRvMGNQN05peHcvdzZQejhmTXBrTXpzN09BQ3FiUDU4N2Q2N2FEVmVCUUlEdnYvKyt4cm51QkpNSkxjUEpreWRocUtWM1NFNU9EZ0RnMUtsVHRUWldEZzhQYjVKRzIxOTk5WlhWdVMxYnR1RHJyNyt1VndQbUtWT200TkZISDBXblRwMXE3R1J3ZG5iRzg4OC9qN05ueitLZGQ5NkJxNnNyUHZ6d1EremV2UnZidG0zRDNyMTdNV1BHRER6MzNITzJlVk5FUkVSRXJRQ1RDVVJFelp5VGo3akZsVG9DQURlNUZPdW1EY2VJbGR0aE1GcHZvTEQxNGpXRWU3bGp3WkNlZGx3ZEVaSDlPVHM3NDhVWFh3UUFkT3pZc2RwTi83L0x6OC9IakJrejRPdnJpOVdyVjlkNjN0djdKUWlGUWlnVWxjMG5Ta3RMOGRaYmIwR2owZUQ5OTkrSHY3OC9WcTFhaFI5KytBSGp4NC9ITTg4OEE2R3djbWZZNzcvL0RnRG8wcVhMSGI4L2s4bGtic0RNTWtmTjIrTEZpNkZXVzM5UW9VcFZXUzVybm52dU9Zd2RPOVpXeTdKSXBWSWhOallXTWxubGd4Tjc5dXlCaDRlSHhkaGx5NVpWZS8zM1VrYTN5ODdPeHJwMTY3Qi8vMzc0K2ZuaDdiZmZSbEJRRUdiUG5vM2h3NGRqNmRLbFdMcDBLV0pqWS9IdmYvOGI3ZHUzdDkyYklpSWlJbXFobUV3Z0ltb0IzRUxreVArend1S2N5UWdVcDJ2Z0Z0TDhkaWQwRC9URko0OE14RCszSDZ3MTdvUGY0aER1N1lZSlhTTHN0RElpSXNlNi9hYS9KVlUzVGdIVUdtZU5UcWZEd29VTGtacWFpbTdkdXNIYjJ4c0FNSExrU0J3NWNnVGJ0bTFEUmtZRy91Ly8vZzg1T1RuNDg4OC9FUmtaYWJGcGJYM2R2SGtUV3EwV01wbU1kZWVidWVYTGw5ZTZNNkcrcXY1Y05TV0pSSUt2dnZvS0psUGxnd21lbnA0MWRpQlVxVXFPMWNaa01tSHg0c1U0ZlBnd0JBSUJZbUppTUhQbVRQUHVIYUN5RWZtSEgzNkk3ZHUzWS9YcTFWaThlREZXcjE1dHNkY0RFUkVSMGQyRXlRUWlvaGJBclozTWFqSUJBSXF1Tjg5a0FnQk02OTRCS2ZuRitPVHcyVnJqbnR2NkcveGRsZWdYRW1DbmxSRVIyZGVaTTJld2UvZnVlc1ZxdFZvQVFGRlJFZDU2NjYxNkhUTm16QmgwNjlZTkdvMEdiNzc1Smk1ZXZJam82R2dzV3JUSTNOQTVNREFRUzVjdXhmejU4M0g2OUdtY09uVUtCdzlXSm55cm1qRC9uVnF0Um5aMk5rUWlFV1F5R2RScU5XYk5tbFVqcnFwaHJrNm53L1RwMCt1MTV0TFNVZ0RBN3QyN2NmandZZlA0UXc4OWhDZWZmTEplNTZDR0N3NE90dms1cFZJcDl1L2ZiM1crYytmT3RjNWJvMVFxc1cvZlBwaE1KcGhNcG5vbERHb2pFQWp3d0FNUHdOdmJHMlBHakVGQWdPWFBIUUtCQU9QSGowZlBuajJoMCttWVNDQWlJaUlDa3dsRVJDMkN3bHNNaVpNUXVuS2p4Zm5TTEMyTU9oT0VFb0dkVjFZL3J6OTRINjdscWJEemNyTFZHTDNSaUdrYjlpRDJtZkdJOHJGY3ZvQ0lxQ1hMek16RTBhTkhHM1NNUnFPcDl6RzlldlZDVkZRVVhuLzlkZnp4eHgrSWlJakF1KysrVzZQbXZidTdPejc4OEVNY1BYb1VRcUVReDQ4Zmg3dTdPNFlNR1dLT21UOS9QZ29LQ3VEazVJUWJOMjZncEtRRW5UcDFNdC9JemN2THM3aUd1dWF0SGFOV3E2dVYzYWxLTWhCVkVRZ0VFQWhzOHpsbjBLQkJHRFJvVUwxaW15THhRa1JFUk5SU01abEFSTlJDdUxhVElmOUtMYVdPTXJSd0QyMmV1eE1BNE11SlEzSGo2ekxFcGVkWWpTblI2RERobTEwNCtOeEVlRGxaYi9oSVJOUVNQZlRRUStqVHAwK1RuZC9OelEwNU9UbTRmdjA2b3FPanNXVEpFaWlWU291eHJxNnVHRGx5SlA3NzMvOENBT2JNbVZPdFFhMkhod2ZPblRzSG9QSm1mNGNPSGZEQ0N5OEFBT1J5T1dKalk1dnNmUkFSRVJFUlVmUEVaQUlSVVF2aFZrc3lBUUNLVXRUTk9wa2dFNHV3NmZHUkdQVDVGcVNyU3F6R1pSV1hZZExhbjdIcjZVZWdrUENmS1NKcVBaeWNuT0RrNU5TazF3Z0pDY0hISDM4TUh4K2ZlbDNycFpkZVFxZE9uYXJ0U2dDQVYxOTlGYSsrK2lwME9oMkVRaUZMdkJBUkVSRVJFUnBYY0pLSWlPeEc0VlZaNnNpYTBtd2RER3FUSFZmVWNPNEtHYlkrTlJwdWNtbXRjZWV6Ym1MbXB2MHdtcHIzK3lFaWFvN2F0V3RYNzZTRlVDakV5SkVqcmM1TEpCSW1Fb2lJaUlpSUNBQ1RDVVJFTFlwYmFDMmxmMHhBWWJMYStud3pFZTdsaGsxUGpJSlVWUHMvUWZ1dVhzZjhYUTJyTFU1RVJFUkVSRVJFUkUyRDlTT0lpRm9Rai9aeTVGMHF0enF2U2xiRHU2UENqaXU2TTczYXRzR1hFNGRoeHZmN2FvMWJjL29TMm51NzQ5bSs5OWhwWlVSRVJMYVRrSy9DN0o4UE9Ib1o1Q0FGRlZxa0Z4Y0RBSVFDQVdSTnZNdkhZRElDdDNaMXBoZXppVGtSRVJIWkhwTUpSRVF0aU5SWkNJV1hHQlg1ZW92em1pSUQxQVY2eUQyYi83ZjNNWjNDOE5xdysvRHVMNmRyalh0OXp6R0VlcnBpZUZRN082Mk1pSWpJTmtwMU9wek52dW5vWlpDRG1BQUlibjF0TUptZ014cWIvcUtDeWl0VzZDeC9WaVFpSWlKcURKWTVJaUpxWWR6RGFpbDFCS0F3V1dPbmxUVGVTd083NDlFdTdXdU5NWm1BbWQvdnc3bE0zb3doSWlLaWxrTlFkMGdydlhqOWxaV1ZJU3NyeXlibk9uNzhPUDc4ODArcjgrZlBuOGZubjM4T2pjYituNVd2WExtQ2Rldlc0ZVpOZnA0bElxS1dyZmsvdWtwRVJOVzRoY2h3STY2MDhuRTNDMVFwYXZqM1VMYVlIeUtYangrQ0c4VmxPSjU2dzJxTVdtL0FwSFUvNDlCekV4SGdxclRqNm9pSWlCb215c3NEWDR3YzdPaGxVRE9RcjliZzNLMmRLWEt4Q0Q1T1RWdUtNcU9vRkp1dkpBSUFnbHljbS9SYXRySi8vMzZzV0xFQ3NiR3hqVDdYc21YTDRPTGlnaSsvL0JKQVphSkNvVkJBS0t4OGhqSXhNUkhidDIvSEUwODhBWmxNWnZFY1JVVkZqVnFEVENhRFhGNzl3Uis5WG8vMzMzOGZucDZlZU9LSkp4cDFmaUlpSWtkak1vR0lxSVVSU1FWd0NaU2lKRU5yY2Q2b05hRWtVd3VYSUttZFYzWm5KQ0loTms1L0dBOTl1UTBKTjFWVzR3cksxWGowbTUzWTk4eDR1TWhheG5zaklxSzdqNHRVZ3A3K3ZvNWVCalVUdzBQYjJ1MWFjVGR5emNrRUowbkwvMUgvNk5HajJMNTl1OFc1Ly96blAzQjNkemUvdm5idEdtN2V2SW1SSTBlYXg5YXRXNGY5Ky9kajdkcTFjSEZ4cWZONkZSVVZtREJoUXFQV1BHYk1HRHovL1BQVnhqWnQyb1RNekV6azVPUWdKaWFtUWVjTERnN0c4dVhMRzdVbUlpSWlXMnI1bnpDSWlPNUM3bUZ5cThrRW9MSVJjMHRKSmdDQWkweUtyVS9GWU9EeXpTZ29WMXVOUzdpcHdvUnZkbUhyakJnNFN5VjJYQ0VSRVJFUjJWTmVYaDR1WHJ5SXFWT25RblNyZWZYWnMyZHgrZkpsOCtzcWh3OGZCZ0FNR2pUSVBCWVhGd2NQRDQ5NkpSSnUxN3QzYnd3ZE9yUkJ4K2oxZW56d3dRYzF4cXZLRzAyZlBoMzMzSE5QZzg0SkFBcEYwKzVtSVNJaWFpZ21FNGlJV2lDWFFDbUVVZ0dNV3N1MWpvb3p0REJvVFJCSlcwaXRJd0FCcmtyODhNUW9qRjc5STlSNmc5VzR1SXhjUExwbUo3YlBITk1xbnJvaklpSWl1cHVNSHo4ZXhsdk5xSFU2SFl4R0k4YU9IV3VlajR5TXJIWmpmdHEwYVpCS0t4K1NPWHIwS0hyMDZGRXRRV0EwR3JGLy8zNUVSMGNqS0NnSUFKQ2JtNHUwdERTTUh6Kyt3ZXRyMjdZdEJnOXVXS2t5clZaYkk1bVFrNU9EaFFzWElqZzRHQU1HREdqUStVUWlFWUtEZ3h0MERCRVJrVDN3TGd3UlVRc2tFQUx1N1dRb1NMVHlGTDhKS0VyVndET3k5bWJOelUyM1FCOThQZVVoVE4yd3A5YTR1SXhjVEZyN003WThOUnB5c2FqV1dDSWlJaUpxUHNyS3l0Qy9mMzkwN2RvVkZ5NWN3T0hEaHpGcjFpd0FRR3hzTENvcUtpd2VkL1hxVmFTa3BHRDY5T25WeG4vLy9YZms1ZVZoOU9qUjVyRXpaODRBQVBidTNZc0RCdzRBZ0xueDhvd1pNNm9kUDJqUUlEejMzSE8yZVhPM1pHZG5ZOEdDQlhCeWNrSjJkalptejU3ZG9PTmRYRnl3YmRzMm02NkppSWpJRnBoTUlDSnFvZHpENU5hVENhZ3NkZFRTa2drQU1EeXFIZDRlMFJmLzJYdWkxcmdUMTI5ZzZvYmQyRGg5SkJNS1JFUkVSQzFJNTg2ZEVSTVRBNFBCZ0NOSGpwaDdDY1RIeHlNcks4dmlNWHYyN0lHYm14djY5dTFiYlh6TGxpMEFVSzMwMGM4Ly93d3ZMeTlNbWpUSlBIYisvSG1jT0hFQzQ4ZVByOWFBdWJZZEFQUG16Y1BWcTFldHpqLzc3TE1ZTldwVWpmRk5telpCbzlIZzAwOC94Wnc1Y3pCbnpweHEvUnhxczNQblRxeFpzNlplc1VSRVJQYkdaQUlSVVF1bDhCWkQ0aXlFcnRSb2NiNGlYdzl0cVJGU1o2R2RWOVo0Yy90MVJYSkJNZGFjdmxScjNLR2tURXpkc0J2ZlB6NEtVbEhMZTU5RVJFUkVWRGVOUm9PREJ3OWl4SWdSa0VqKzZwdVZrSkNBczJmUFZvdTllUEVpRWhNVE1XM2F0R3Bsamd3R0EwNmNPSUdZbUJnNE96dlgrN29CQVFFMXlpVnBOQnA4OXRsbjBPbDBGbytiT1hNbUhubmtFYlJwMHdZQWNQMzZkZk51aWJxa3BhWFZLNDZJaU1nUm1Fd2dJbXJCUE1MbHlMMVFiblcrOEZvRjJ0eXJ0T09LYk9lRDBRK2dzRnlOSCtPVGFvMDdsSlNKeHpmdXhmcXBJNWhRSUNJaUltcUZEaDgrakxLeU1qejg4TVBWeHRldFd3ZXBWQXF0Vm1zZTI3cDFLNFJDSVVhTUdHR1RhL3Y0K0dENDhPSFZ4a3BMUy9IWlo1OVpQY2JGeGFWYVg0ZmZmdnNOcDArZnJ0ZjFTa3RMNzJ5aFJFUkVkc0JrQWhGUkMrWVJWbnN5UVpXaWFiSEpCS0ZBZ0pVVGh3RkFuUW1GWHhMUzhQakd2ZmgyMmdpSWhVd29FQkVSRWJVbUNvVUNBb0VBaHc4Znh1T1BQdzRBaUl1THc2bFRwL0RZWTQvaHUrKytNOGRxdFZvTUhEZ1FmbjUramxwdURVODk5UlRMSEJFUlVhdkFaQUlSVVFzbWRoTEN5VmVDOGx6TFc2ejE1VWFVWmV1ZzlKTlluRy91Uk1MS2hJTFdZTUR1SzZtMXh2NlNrSVlaMysvRG1pa1BNYUZBUkVSRTFJd3RYNzRjeTVjdk43OSs4TUVIelY5MzZOQ2hSdndERHp5QW1UTm40cXV2dmtLWExsM1F0V3RYN05xMUM5N2UzcGd3WVVLMVpNSTc3N3lEb3FLaXBuMEREYlJzMlRLc1dMR2lYckVHZ3dGeWVjdnJlMFpFUkhjSEpoT0lpRm80OXpDWjFXUUNBQlFtcTF0c01nR29UQ2lzbWZJUXBuMjdGNzhrMUY1RGR2ZVZWTXo0ZmgrK21USWNJcUhBVGlza0lpSWlvb1lZTVdJRWV2WHFoVE5uemlBMk5oYXZ2LzQ2QUdENzl1M1E2L1VXajVrMGFSSU9IejZNbFN0WFl2bnk1WGpnZ1Fjd2ZQandhamZlZFRvZERodzRZUEg0cWtiS0J3NGNxTmFBR1FCNjllb0ZoVUpoaTdkbTBhT1BQb3J1M2J2anhvMGI4UEx5Z3F1cnE5WFlDeGN1NE5TcFUwMjJGaUlpb3NaZ01vR0lxSVZ6YXlmRGpkT2xNRm51dzR6aTZ4b1k3M09HVU54eWI2NkxoVUtzbnpvQ2oyK3NYMEpoOXVaZnNITGlNQ1lVaUlpSWlKcWg4UEJ3REJnd0FBVUZCUkFJQkJnd1lBQUE0Tml4WThqS3lySjRqRkFveEpneFkvRFJSeDhoT3pzYlE0WU1nVkFvck5ZdlFhdlZZdG15WlJhUHIwcFNyRnExcXNiY3UrKytpL2J0MjFzODdzeVpNNGlKaVduUSs3dmRsaTFib05WcThjb3JyK0Q2OWV0NCsrMjNvVlJhTDBONi8vMzM0NEVISHJqajZ4RVJFVFVsSmhPSWlGbzRvVmdBMTdZeUZGM1hXSnczR1lHaVZBMDgycmZzN2RKU1VXVkNZY3I2bjNFb0tiUFcyS29lQzZzbURZTlF3SVFDRWQyNVNFOTNKQlNveksvVGlrc1E3T3BTeXhIa2FHbkZKZFZlZC9EeWNOQktpTWpXd3NQREFRQ1ptWmtXZXlJb2xVcnMzTG5UNHJHYk4yL0d5cFVyOGQxMzM4SFoyYm5HZkVWRmhjWGpRa0pDTUg3OCtHcGpHbzJtMWdiTXR5c3RMY1hDaFF0eDZkSWx5R1F5dlBycXExWmpEUVlEZERvZFpESVpkdTNhVmEvekV4RVIyUk9UQ1VSRXJZQjdtUFZrQWdEa1g2MW84Y2tFb0RLaHNISDZTRXpkc0x0ZUNRV3BTSVRQSHgwQzVoT0k2RTVGZVhsVVN5YnNUMDdIckhzN09uQkZWSmY5eWVuVlhuZndaaktCcUxVb0tDZ0FnQnBsaXBySzlPblRJWlZLMGExYnQycmpWVGY4bzZPamF6MyswcVZMZU8rOTl5QVNpUkFlSGc2WlRJYVhYMzRaUVVGQk5XTFBueitQVHovOUZDVWxKYlVtSElpSWlCeUp5UVFpb2xiQU9VQUtrVXdBZzhaa2NWNmpNa0Jkb0lmY3MrVi8yNWVMUmRnNGZTUW1mTE1MSjY3ZnFEWDJod3NKa0VsRStHVE1RQ1lVaU9pT1BCb2RqcDJKS2ViWDMxeTRBcmxZaEw1Qi9naHp0MTd6bXV3dldWV01ZK2xaK09iQ2xXcmo0enVFTzJoRlJHU05TcVZDV2xvYVZLcktaRzFhV21VWnkvTHk4aHF4UjQ4ZXhmSGp4eUVTaVhEMjdGbTR1TGdnSWlMQ0x1dnMzYnUzeFhHSlJJTGh3NGRiUFU2bFVtSERoZzNZdVhNbjdydnZQcnp5eWl1UVNDUll2bnc1bm4zMldZd2FOUXJqeG8yRG41OGY0dVBqc1huelpody9maHhEaGd6Qm5EbHo0Tzd1M2xSdmlZaUlxRkZhL2wwbElpSUNBSGhHS0hBenZ1WVBZRlVLRXRRSTZGTnpTM2RMSkJlTDhNT1RvekJwN2M5MUpoVFd4MVhlVlByZkl3UHRzVFFpYW1VNiszaGhRblI3YkxseURRQlFvZGZqazFQbjhjbXA4dzVlR2RYSDVJNFI2T2p0NmVobEVOSGZmUHZ0dC9qMjIyL05yMmZObW1YK3VrT0hEdFZpQXdNRGtaeWNES1BSaUlpSUNEeisrT05OdWpPaG9LQUFWNjVjcVR2d05qcWRydHJyMk5oWUhEcDBDUFBtemNPd1ljTWd1UFZVeXdzdnZJQ0hIMzRZLy8zdmY3RjkrM1lFQkFRZ016TVRFUkVSV0xac0dhS2lvbXoyUG9pSWlKb0Nrd2xFUksyRVo2UzgxbVNDS2tVTnZ4NUtDQ1d0NHhGOUo0a1lQenc1Q3VPKzNvRzRqTnhhWTlmSFhZRk1KTUw3bzluTWpvZ2E3dmxlWFhFMExRdlpaZGEveDFMejQ2ZDB3bk05dXpoNkdVUmt3WlFwVXpCbzBLQWE0MTkvL1RXS2k0dXJqWVdHaHVMcnI3KzIxOUp3NE1BQkhEaHdvRkhubUR4NU1oNTU1QkhJNVhMbzlYcWtwcVlpSVNFQmx5OWZSbng4UERJek14RWNISXpRMEZBVUZSVWhNVEVScjcvK09pSWlJdEMrZlh2NCt2ckN4OGNIM3Q3ZUNBa0pnVWdrc3RHN0l5SWlhaHdtRTRpSVdnbXhRZ2h6MFd1YkFBQWdBRWxFUVZTWFFDbEtNclVXNTAxR1FKV3NnV2RVeSsrZFVNVkpJc2JXR1RGNGRNM09PaE1LcTAvRlExV2h3WW9KUTlpVW1ZZ2FSQ2tSWStPNDRYamowRWtjVGE5OU54UTFELzJEQTdCb1lCODRTZmpqRGxGenMzRGhRb1NGaFZsc29QejIyMjg3WUVYVkRSOCtISk1tVFdyUU1YcTlIczg4ODB5MXNTTkhqbUR6NXMxSVQwK0hYcStIVXFsRXAwNmRNR2JNR1BUcTFRdHQyN1kxSC92SEgzL2c3Tm16dUhqeElyWnUzUXF0dHZMemZFaElDTDc4OGt2YnZERWlJaUliRUpoTUpzc0Z0b21JcU1VcHlkUWk3V0N4MVhtcGl3Z1JZMXBmSThwU3JRNWp2dm9KRjdMeTZvd2RHdEVXNjZhT2dGek1KN3lJcU9GK1Nrakd5WXhzSkJVV0lWbGwvZnN0MlYrNGh4dkNQZHpRTjhnUE1SR2hqbDRPa2QzRjNjakZzN3QvQXdCMDkvUEJ5bEZESEx3aSt6RVlEQkFLaGVaeVFzMUJjWEV4dnY3NmE3UnYzeDdSMGRFSURRMkZVQ2lzOHppRHdZRDA5SFNrcGFVaE1EQVE0ZUhzKzBKRVJNMEhrd2xFUksySkNiaTZyUUI2dGRGcVNPaERibkR5a2RoeFVmWlJyTlppMU9vZmNUbW5vTTdZZXdOOHNPV3AwZkJRTkYyOVhTSWlJaUo3dXB1VENVUkVSR1FmZGFmRmlZaW81UkNnempKR0JRbHFPeTNHdmx6bFV1eVk5UWc2dHFtNzBlYjVySnNZOXNWV3BLdEs3TEF5SWlJaUlpSWlJcUtXajhrRUlxSld4aU84OW1SQzBYVU5ESnJXdVNuTlF5SERqbG1QSU5MSHZjN1kxSUppREYyeEZYL20xcjJUZ1lpSWlJaUlpSWpvYnNka0FoRlJLeU5XQ09IYVZtbzl3QVFVSnJYTzNRbEFaVUpoWnowVEN2bmxhZ3ovY2p1T3BXYlpZV1ZFUkVSRVJFUkVSQzBYa3dsRVJLMlFSNFNpMXZtQ2hBbzdyY1F4dkpVSzdQN0hPTndiNEZObmJLbFdoL0ZyZHVHbitDUTdySXlJaUlpSWlJaUlxR1ZpQTJZaW9sWXE0Y2NDNk1xc04ySU9HZW9HcFYvcmE4UjhPN1hlZ0NjMjdzV3ZpZW4xaWw4MG9pK2U2OWUxaVZkRlJFUkVaSHUzTjJBbXF0TEQzeGRmamh6czZHVVFFVkVyd1owSlJFU3RsR2ZrM2IwN0FRRGtZaEcrZjN3a3BuWHZVSy80Ti9hZXdMeWRSNXA0VlVSRVJFUkU5aUZ3OUFLSWlLaFZZVEtCaUtpVjhnaVgxL3JUUTNHNkZ2b0s2enNYV2d1aFFJQ2w0d2JobGFHOTZoVy81dlFselB4K0gzU0cxdjk3UTBSRVJFU3RHMHRSRUJHUkxiSE1FUkZSSzVaeHRBUkYxelZXNTMyN09zR25zNU1kVitSWW15OGtZdTdXQXpEVzQ1KysrMFA4c1hINlNMaklXbmNwS0NJaUlpSWlJaUtpK3VET0JDS2lWc3d6VWw3cmZNRlY5VjMxdU5MRXJoSFkvT1FveU1TaU9tT1BwOTdBOEpYYmtGTmFib2VWRVJFUkVSRVJFUkUxYjB3bUVCRzFZazYrRWtoZHJOODQxNnVOS01uUzJuRkZqamNvUEFnL1B6MFc3Z3BabmJGWGN3c3hiTVZXcEJUOGYvYnVPenlxT3VzRCtIZjZUQ2FUTWlra0pBUkNRZ0toazlDa2c0QWJWcW9JQ2xJRVVaRjFXVkNVZlVGUXNRQ0t1a3NUQ3dxS0FydElVYVJJazA1Q3Iwa29nUkJTU0U4bTAyZmVQeUt6eEdUU3lFemE5L004UE1uY2UrNjlad2JOaEh2bWQwNmVFeklqSWlJaUlpSWlJcXE5V0V3Z0lxcm4xT0hsckU2STF6a3BrOXFqWTRBUGZudHBGQUxkWGN1TnZaZW53ZU9yLzR1enlmZWRrQmtSRVJFUkVSRVJVZTNFWWdJUlVUM24yVndPUVJrLzdRdnVHV0RVTkx4aHc4RnFOK3g3ZVJUYStIbVZHNXVqMVNQNmk1K3c4Vnk4RXpJaklpSWlJaUlpSXFwOVdFd2dJcXJuaEJJQjNKdVYzZEluKzNyRFc1MEFBTjVLQlg2ZE5nSjlRZ0xLalRXWUxaaiszLzJZdmYxM0dNd05yL2hDUkVSRVJFUkVSQTBiaXdsRVJBMkF1b1dpelAxWkNWcFlHK2o5Y1JlSkdKc24vQlZQdFd0Um9maHZZcTdnaVRWYmtKclB3Y3hFUkVSRVJFUkUxSEN3bUVCRTFBQW92TVdRZWRnZnhHeldXNUYvdDJFTlluNllTQ2pBNTZNSFlFNi9xQXJGbjcrWGdkN0xOK0g0N1JRSFowWkVSRVJFUkVSRVZEdXdtRUJFMUVDb3c4cGZuZERRdmRFL0NwOE43d3VCb1B6WXpFSWRobjI5SGF1T1hYQjhZa1JFUkVSRVJFUkVOWXpGQkNLaUJzSWpXQTZCL2NVSjBLUWFZY2d6T3kraFdtcDhaRXY4T0Q0YU1uRVpMOVlmekJZcjV2MTZEQk4vMkEydDBlU0U3SWlJaUlpSWlJaUlhZ2FMQ1VSRURZUlFESGcwbDVjWms5VkFCekgvMmVOaFFkano0a2dFdXJ0V0tQN25LN2N3WVBWL2NTc3J6OEdaRVJFUkVSRVJFUkhWREJZVGlJZ2FFSzl5V2gxbEoraGc1ZUlFQUVBYlB5LzhQdU5wOUE5dFVxSDR1UFJzOUZ1NUdidmpianM0TXlJaUlpSWlJaUlpNTJNeGdZaW9BWkY1aUtEd0V0dmRiekZaT1R2aEllNXlLVFpOR0ZMaHdjejVlaU9lL2U1WGZMQXZCbGFyZzVNaklpSWlJaUlpSW5JaWdkWEsyeDFFUkExSjdpMDk3aDdMdDd0ZnJCQWlmSVFhcU1BUTRvWmtmMElTbnQrNEIvbDZZNFhpKzRjMndaZGpCc0pkTG5Wd1prUkVSRVJFUkVSRWpzZVZDVVJFRFl4N014bkVDdnMvL2sxYUMzSnY2NTJZVWQzUXYwVVRISmcrR3VHK25oV0szMzg5Q2IyWGI4S2wxRXdIWjBaRVJFUkVSRVJFNUhnc0poQVJOVFFDd0x0VjJiTVQ3bDh1ZEZJeWRVdXcyZzM3WGhxRjRXMUNLaFIvTjdjQUExZi9Gejlkdk83Z3pJaUlpSWlJaUlpSUhJdkZCQ0tpQmtnZHBvQlFiTCtQa1Q3SERFMXF4ZHI1TkRRS2lSaGZqUm1JeFgvdENiR3cvTGRSZzltQ3FadCt3NXlmRDhOa3NUZ2hReUlpSWlJaUlpS2k2c2VaQ1VSRURWVGFXUTB5cnRnZnR1enFMMEhUL3U1T3pLanVpVTFLdzRRTnU1RldVTEdWSEZHQnZ2ajIyU2ZncDNKeGNHWkVSRVJFUkVSRVJOV0xLeE9JaUJvbzcxWXVaUTVaTGtneFFwZGpkbDVDZFZCVWswYjRmY1pvZEd2cVg2SDQyTHZwNlBIdmpmajFXcUtETXlNaUlpSWlJaUlpcWw0c0poQVJOVkFpdVFBZXdiSXlZekt1Y0haQ2VieVZDbXgvZmloZWZxeGRoZUp6dEhxTS8zNFhYdGowRzNKMUJnZG5SMFJFUkVSRVJFUlVQZGptaUlpb0FUUGttWkd3STl0K2dBQUlINjZHMklXMTU0cjQ2ZUoxek5oeUFEcFR4VlowK0NnVldENnlIeDRQQzNKd1prUkVSRVJFUkVSRWo0YkZCQ0tpQnU3Mi9sd1VwTmdmdHV6VlVnRy9TS1VUTTZyYnJxVm5ZZHozdTVDWWxWZmhZNTdwR0k0UGh2U0VTaVp4WUdaRVJFUkVSRVJFUkZYSFlnSVJVUU9uU1RVaWNWK3UzZjBDRWRCeWxCZUVraklHTEZBeCtYb0RwbTNlaHoxeHR5dDhqSi9LQlorUGZodzlneHM3TURNaUlpSWlJaUlpb3FwaE1ZR0lpSEQ5bDJ6b3l4aTIzS2lERXQ2dEZVN01xSDc0NHNRbExOeDl2TUp0andCZ1V1Y0l2UFBFWTFCS3hRN01qSWlJaUlpSWlJaW9jbGhNSUNJaTVDYnFjZmRvdnQzOUlwa0FMVWQ1QVZ5Y1VHazNNbk14WmVOZVhFekpxUEF4amQyVStITE1RSFFOOG5OZ1prUkVSRVJFUkVSRUZjZGlBaEVSQVZZZzdxY3NtTFFXdXlHTnU3bkNNMFR1eEtUcUQ1UEZnZy8zeGVMVHcyZFFtWGZkbDdxM3hmeEIzU0FYaXh5WEhCRVJFUkVSRVJGUkJiQ1lRRVJFQUlETWExcWtudGJZM1M5MUU2SEZrNTVPektqK09YVW5GUzlzK2cxM2N3c3FmRXl3MmcyclJ6K09xRUJmQjJaR1JFUkVSRVJFUkZRMkZoT0lpQWdBWURVRDEvNlRDWXZKL3R0Q1VGODNxQUtrVHN5cS9pa3dHREgzbHlQWWNDYXV3c2NJQlFMTTZOa2Vjd2QwZ1ZRa2RHQjJSRVJFUkVSRVJFU2xZekdCaUloczBzNXFrSEZGYTNlL2k2OEV3UVBkblpoUi9iWHIybTNNMkxJZjJWcDloWThKOVhiSFYyTUdvWTJmbHdNekl5SWlJaUlpSWlJcWljVUVJaUt5TWV1c3VMWWxFeWpqbmFINUV4NVFlSW1kbDFROWRsK2p4ZlQvN01mKzYwbVZPdTRmdlR0aDNzQXVEc3FLaUlpSWlJaUlpS2drRmhPSWlLaVk1T1A1eUxscC85UHlia0ZTTk9ubDVzU002cit2VGw3R1c3dU9RV2N5Vi9pWUpoNHEvR3RFWC9SdUh1REF6SWlJaUlpSWlJaUlpckNZUUVSRXhSanl6RWpZa1YxbVROZ3dOU1N1N04xZm5XNWs1bUxLeHIyNG1KSlJxZU9HdHduQiswTjZvSkdyaTRNeUl5SWlJaUlpSWlKaU1ZR0lpRXB4ZTM4dUNsS01kdmVyVzhqaDM4WFZpUmsxRENhTEJVdjJ4K0tUMzgvQ1VvbTNaNVZNaW5rRHUyQktsellRQ0J5WUlCRVJFUkVSRVJFMVdDd21FQkZSQ1pwVUl4TDM1ZHJkTHhBQzRhTzhJSkx5enJVam5FbE94K1FmOXVCdWJrR2xqbXZuNzQzbEkvdWhOUWMwRXhFUkVSRVJFVkUxWXpHQmlJaEtkZjJYYk9oejdQZnc5Mm5yQXQ5MmJLM2pLQVVHSS81djUxRjhkL3BhcFk0VENnU1kxRGtDOHdkMmhadGM2cURzaUlpSWlJaUlpS2loWVRHQmlJaEtsWnVveDkyaitYYjNDNlVDdEJ6cEJZSElpVWsxUUx1dTNjYU1MZnVScmJVL0ZMczBuZ29aNWcvc2lnbFJFV3g5UkVSRVJFUkVSRVNQak1VRUlpSXFuUldJK3lrTEpxM0Zib2hmSnlXOFdpbWNtRlREbEZXb3c0TGR4N0hoVEZ5bGoyM3Q1NFZsdy9vZ0t0RFhBWmtSRVJFUkVSRVJVVVBCWWdJUkVkbVZGYTlEU296OXZ2MGltUURoSTdnNndWbE8zVW5GMzM0NmdPc1o5dWRaMlBOMCt6QXNHOVliQ29uWUFaa1JFUkVSRVJFUlVYM0hZZ0lSRWRsbHRRQUoyN0pnTExTL09xRlJCeGQ0dCtic0JHZjYxK0Z6V0x3L0JqcVQvWmtXcGZGVHVXRHVnTTU0cG1OTGlJVHNmVVJFUkVSRVJFUkVGY2RpQWhFUmxTazdRWWQ3cCt5dlRoQktCQWdmcVlaUXpKdlR6cFNTcjhIcjJ3L2oxMnVKbFQ0MjNNY1RidzNxaGlkYU5uVkFaa1JFUkVSRVJFUlVIN0dZUUVSRVpiTUM4VnZMWHAzZzA5WUZ2dTI0T3FFbTdFOUl3dCszSHNTOVBFMmxqNDBNOU1YN1EzcHluZ0lSRVJFUkVSRVJsWXZGQkNJaUtsZjJEUjN1blNoamRZSVlDQi9oQmFHVXF4TnFnczVreHVMOU1WaDU5QUpNRnZ0RkgzditHaEdNaFlPN0kxanQ1b0RzaUlpSWlJaUlpS2crWURHQmlJaktad1VTdG1mQlVHRC9SclYzaEFLTk9pcWRtQlQ5MmEyc1BMeTkrd1IyWExsWjZXTkZRZ0VtUkVYZ3pmNVI4RllxSEpBZEVSRVJFUkVSRWRWbExDWVFFVkdGNU56VUkvbDR2dDM5QWxIUjZnU1JqS3NUYXRyWjVQdDQ0K2ZET0gwM3ZkTEh1a2pFbU5HekEyYjA3QUNsVk95QTdJaUlpSWlJaUlpb0xtSXhnWWlJS3FZQ3F4UFU0UXI0UjNGMVFtMng2OXB0dkxQbkJPTHVaMWY2V0crbEFuUDZSV0ZpNTFZUUM0VU95STZJaUlpSWlJaUk2aElXRTRpSXFNSnlFL1c0ZTdTTTFRbENJR3k0R21JRmJ6N1hGbWFMRlJ2T1hNT0grMk9RbWw5WTZlTUQzVjB4cTA4blRPd2M0WURzaUlpSWlJaUlpS2l1WURHQmlJZ3F6Z3BjL3lVYitseXozUkRQVURrYWQzVjFZbEpVRVZxakNlLzlkZ3BmbmJ3RWc3bnlRNXI5VkM2WTBiTURKbldPZ0VMQzlrZEVSRVJFUkVSRURRMkxDVVJFVkNsNWQvUklPbXgvZFFJRVFOZ3dOU1JLcms2b2paSnpDL0RCdmhqOGVDNE9WZmtOUU8waXgvUWU3VEMxYTF1b1pKTHFUNUNJaUlpSWlJaUlhaVVXRTRpSXFOS3UvMXoyNmdTUFlCa0NIbE01TVNPcXJMajcyWGg3OXduc2pydGRwZVBkNUZKTTY5WVdMejNXRHA0S1dUVm5SMFJFUkVSRVJFUzFEWXNKUkVSVWFYbEpCaVQ5bmxkbVRJdWhucENxUkU3S2lLb3E5bTQ2L3ZuTEVaeSttMTZsNDEwa1lrenUwaG96ZW5hQXI2dWltck1qSWlJaUlpSWlvdHFDeFFRaUlxcVNHenR6b01zMjJkM3ZGaVJEazE1Y25WQlg3THAyRysvc1BZRzQ5T3dxSFM4VGl6QStzaVZtOXU2RXhtN0thczZPaUlpSWlJaUlpR29haXdsRVJGUWwrWGNOdUhPbzdOVUpvWC8xaE15ZHF4UHFDb3ZWaWgvUHh1T0RmYWR3TDA5VHBYT0loVUtNNlJDRzJYMGowZFNUeFNRaUlpSWlJaUtpK29MRkJDSWlxckx5Vmllb0FxVUk2dVBteEl5b09oak5GbngzK2lvKy9mMHM3dVlXVk9rY0FnRXdvazBvWHVzYmlYQmZ6MnJPa0tqbWZIZjZHZzVjVDhMVjlLd3FyK1FoeHdqMzlVUkVJeThNYU5FRXozUU1yK2wwaUlpSWlJanFIUllUaUlpb3lncnVHWEQ3UU5tckUwS2lQU0QzRkRzcEk2cE9Kb3NGUDU2Tng2ZS9uOEd0ckxML25zdlNOeVFRVTdxMndSTXRtMElvRUZSamhrVE9rNlBWNDZYLzdNUGUrRHMxblFwVndNQ3dJS3grYWdBOE9DQ2VpSWlJaUtqYXNKaEFSRVNQNU9idUhHZ3o3SzlPY1BXWG9HbC9keWRtUk5YTllyWGlQeGNTc096Z0dTUms1RlQ1UEFIdXJwamNKUUlUb2lMZzVTS3Z4Z3lKSEN0SHEwZWZGWnVydkZLSGFrWVREeFVPenhnTmxVeGEwNmtRRVJFUkVkVUxMQ1lRRWRFaktVZ3g0dmIrM0RKam1nLzJnTUticXhQcU9vdlZpdTJYYitMamc2ZHhKUzJyeXVlUmlJUVkxam9FVTd1MVFlY21qYW94UXlMSEdQLzlMdng2TGJHbTA2QXFHTlV1Rkd0R1AxN1RhZFE1eWNuSlNFdExRNGNPSFNBVUNtczZIWnYwOUhRWWpVWUVCQVRVZENwRVJFUkVEUktMQ1VSRTlNaktXNTJnYkNSQnM4ZTVPcUUrMlhrMUVSOGRqTVg1ZXhtUGRKNjIvdDZZMnJVMW5tb2ZCcm1ZdzdxcDl0bDY2UWFtYk54YmJOdEwzZHRpUWxRRTU0SFVNbkhwMmZnbTVnclduTGhZYlB1Nlp3ZGpTS3ZnbWttcWp2cnl5eSt4Y2VORy9QTExMNUJLSzdheTQrelpzekNaN1A4dVVCNkZRb0UyYmRxVUdmUDIyMi9qeG8wYldMZHVYWld2UTBSRVJFUlZ4NCtKRWhIUkkydlVRWW5FMyt5dlR0Q2tHVkdRWW9TcnY4U0pXWkVqUmJkcWh1aFd6WERvUmpKV0hEMkhmUWxKVlRyUHhaUU0vSDNySWJ5MTZ6aWU3ZFFTVTd1MlFUTTFoM1pUN2ZIVnlVdkZIci9Tb3ozZWVhSjdEV1ZEWlFuMzljUUhRM3BBTEJKaTVkSHp0dTFmbjd6TVlvSVR2UHZ1dTlCcXRSQ0xTLzRUMDJxMVFxL1hReUtSUUNRcXZYQWNHQmlJVmF0V1BWSU9xMWF0Z3RGb3hNc3Z2d3lKaEw5ekVCRVJFVlUzRmhPSWlPaVJLUnRKb0d3a2dTYk5hRGNtL1lJR3J2NGVUc3lLbktGUFNBRDZoQVFnSVNNSHk0K2N3Nlp6OFRDWUxaVStUNjdPZ0ZYSExtRFZzUXZvMzZJSnBuWnRnNEZoUVJ6WVREWHVkblorc2NjVE8wZlVVQ1pVVVpNNlJ4UXJKaVJtVjMyQWZIMTEvZnAxR0kzMjM3TXpNek1CQU5ldVhTdnpwcnlmbng4OFBmKzNRbWY4K1BFWU4yNWNpYmlUSjA5aTNyeDUrUExMTDlHNGNlTnk4N05ZTEJnMmJGaUo3UWFEQVJhTEJVOCsrV1N4N1dQR2pJRzd1enUyYk5tQzZPaG9GaEtJaUlpSUhJUnRqb2lJcUZwb00weTR1YnZzNGJ4QmZkeWdDdVFnelBvc1E2UEZGeWN1NGF1VGw1Q3QxVC9TdVJxN0tURzZmUmllN2RRU29kNXNrMFUxdzJ2KzZtS1BNOTk5cVlZeW9jcmczMXZaeG80ZGF5c1lQSXBYWG5rRnc0Y1BCd0NNSERrU28wYU53cmh4NDNEKy9Ibk1temZQRm1jeW1XQXltU0NYeTBzOXo2SkZpOUMrZlh2Ylk2dlZpb01IRDVhSTI3SmxDMUpUVXpGOSt2UmkyNjlkdTRZdFc3YWdlL2Z1V0xod1lhMmE4MEJFUkVSVW4zQmxBaEVSVlF1RnR4aXFBQ255a3cxMlk5TE9hYUFLa0FMOHNIbTk1YTFVWU82QXpwalp1eU4rUEJ1SFZjY3U0RVptMlFPNjdibVhwOEZuaDgvaXM4Tm4wYjZ4TjhaMENNZlRIY0xncVpCVmM5WkVSQTNMeXBVcllUYWI3ZTcvNFljZnNHUEhEbno3N2JkbGZzcGZwVktWdXQxc05rT24wMkg1OHVWUUtCUjJqOWRvTkhqMTFWZEw1Q0lRQ05Ddlg3OFM4Yi8vL2p0eWMzT0w3ZnZoaHgrd1pjc1c5TzdkRzIrKytTWUxDVVJFUkVRT3hHSUNFUkZWRzc5SUpmTHZHUUE3YTk3MHVXWmt4V3VoRHJkL1k0SHFCNFZFak1sZFdtTlM1OWJZRlplSUZVZk80L2p0bENxZjcveTlESnkvbDRINXU0N2g4UlpCR05NeEhFK0VONFdNUTV1SmlDcE5yVmFYdWQvRnhRVUE0TzN0WGVFQnpLWFJhRFN3V095M3Z0Tm9OS1Z1czdkNDNtdzJ3MnExb3FDZ0FFYWpFY3VYTDhmdnYvK08vdjM3WThhTUdkRHI5ZERyaTFiRlNTUVN5R1FzUGhNUkVSRlZKeFlUaUlpbzJraFZJbmlGSzVCNVRXczNKdTFDSWR5RDVSQkp1VHloSVJBSWdMKzBiSWEvdEd5R0sybForT3JrSld3K0h3K053VlNsODVrdFZ1eU91NDNkY2JmaEpwZGllSnNRak8wWWpxNUJmdFdjT1JFUlBhcC8vZXRmRUpReCs2YTBRc09rU1pPUWsxTjIyOFFSSTBZVWU3eC8vMzdzMzcrL1JNeWYyeUVSRVJFUjBhTmhNWUdJaUtxVmJ6c1haTi9Vd1dJby9WT0ZGb01WNmVjMDhPL2k2dVRNcUtaRk5GTGo0Nkc5c1hCd2Qvem5mRHpXeGx6QjVkU3E5K3pPMHhtd0x2WXExc1ZlUlRPMUc4WjBDTU16SGNQUnhLUDB0aHRFUlBRLzZlbnBTRTlQTDNYZi9mdjNBUUNYTDE4dXRjMlJRQ0JBNjlhdHk3M0czTGx6SzlUbTZHSHZ2dnN1VEtiU0M4N3A2ZWxZdjM0OTd0NjlpNjVkdTJMa3lKRjJWMDU0ZTN1WG14OFJFUkVSVlE2TENVUkVWSzJFRWdFYXRWY2lKYWJBYmt4V2dnN3FjQVZrN214UjB4Q3BaQkpNN3RJYWs3dTBSbXhTR3RhZXVveWZMdDJBM21TL2YzZDVFclB5c0hoL0xCYnZqMFdYSUQrTTdSQ0dFVzFENFNibndHOGlvdExzM2JzWDMzenpUWmt4YytiTUtYVzdSQ0xCenAwN2kyMnpXQ3dRaVlxL3I3LzIybXZGSHV0ME9rZ2traEp4RDJ2WnNtV0piUmtaR2RpOGVUTjI3TmlCb0tBZ0xGbXlCQjA3ZGl3emR5SWlJaUtxZmdLcnZZYVVSRVJFVldVRkVyWm53VkJndjAreWk2OEV3UVBkblpnVTFXYTVPZ00ybkxtR2IySXU0M3BHMVFZMi81bEVKRVR2NWdFWTBpb1kwUkhCOEZGeVZnZFZudGY4MWNVZVo3NzdVZzFsUXBYQnY3Znk2WFE2RkJZV2x0aHV0VnB4OGVKRnRHdlh6dTZ4QW9FQW5wNmV4Ylk5K2VTVG1EQmhBa2FQSGcyTlJvT1RKMDhpSmlZR2t5ZFBocSt2THdCZzVNaVJtRHg1TW9ZTUdZTGR1M2VqUzVjdVNFbEpRWEJ3TUpSS1pZbnJKQ1FrWU51MmJkaTNiNTl0dFlLWGw1ZmR2RWFPSEltbm4zNjZRcytmaUlpSWlDcVBLeE9JaUtqNkNRRC9MaXJjM20vL3BuQmh1aEY1ZHd4d0MrSW54d2x3bDB2eDhtUHQ4UEpqN1hENFpqTFd4bHpCTDFkdXdWVEc0TTd5R00wVzdFdEl3cjZFSk16YS9qczZOMm1FSVJIQitHdEVjd1NyM2FvdmVTS2lPc2hxdGNMZDNiM0VLb0hEaHcvanZmZmV3OXk1YzlHL2YvOFN4K1htNXNMZHZlU0hBZlI2UGVSeU9Rb0tDckJ0MnpiOCtPT1BhTlNvRWRMVDArSHI2NHZzN0d4b3RWckk1WElrSmliaTY2Ky94bWVmZllidTNidmppU2VlUU9mT25TRVVDcEdYbDRkRGh3NWg5KzdkaUl1TEF3Q01HVE1HelpvMUsvUDVmUFRSUjZVT2RDWWlJaUtpNnNOaUFoRVJPWVNydndTdWpTVW91R2UwRzVONnVnQ3FRRFVFUWljbVJyVmVyK1lCNk5VOEFObGFQVGFmajhmR3MvRTRkKy8rSTU4M0ppa05NVWxwV0xqN0JNSjlQVEdrVlRDR1JBU2pRMk9mYXNpYWlLaHUrYzkvL29PZmZ2b0pQL3p3QTM3NjZTY2NQSGdRcTFldlJxOWV2ZEN6WjA5ODhza25DQTBOUlZCUWtPMlkxTlJVdlBUU1M1Z3laUXFlZlBKSjIvYUNnZ0pZclZhWXpXWk1uRGdSVnFzVmt5Wk53ckJodzdCMDZWSzgvdnJyTUp2TmtNdmxhTisrUFh4OWZiRmh3d1ljUG53WTI3WnR3N3g1ODlDeVpVdTgvdnJybURadEdzeG1NL3o5L1RGNDhHRHMzcjBiUFhyMFFLdFdyY3A4UHN1V0xYUFlhMFZFUkVSRVJWaE1JQ0lpaC9HUGNrWENqbXpBVGtNOVk2RUZHVmNLNGRQR3hibUpVWjNncVpCaFdyZTJtTmF0TFc1bTV1TDdNOWV3K1h3Q2tuUHR6K09vcUxqMGJNU2xaMlBab1RObzdLWkU5QitGaFI3TkdrTWtGRlJEOWtSRXRkdXBVNmZRdEdsVHlHUXk1T2JtSWpVMTFiWnYxcXhaZU9HRkYvRDIyMjlqeFlvVmtNdmxBQUEvUHo5MDdOZ1JxMWV2UnZ2MjdXMkZoZ2VEbkpzMWE0YjU4K2NqTkRRVXJxNnVBSUFKRXlhZ2I5KytPSGZ1SFByMjdXdHJlU1NSU05DL2YzLzA3dDBiTjIvZWhFYWpRVkJRRUVhTkdvWHc4SEQwN05rVDU4NmR3KzdkdTNIejVrMll6V1hQMVdIM1hpSWlJaUxIWXpHQmlJZ2NScW9TUVIwbVIxYWN6bTdNL1V1RjhBeVJRNnpnOGdTeXI3bVhPK1lQN0lwNWozZkZrVnZKMkhRK0h0c3YzVVNCd2Y3S2w0cTZsNmZCbHljdjRjdVRsK0F1bDJKd2VETU1pUWhHL3haTjRDTGhyMHBFVlA5a1oyY2pMaTRPenovL2ZLbjdWU29WWG4vOWRlelpzOGQyRTMvdDJyVVlNR0FBWG4zMVZVeWVQQmxMbHk3Rlo1OTlCcUZRaUlTRUJBQkFZR0FnenB3NWczWHIxbUh4NHNWNDVaVlhNR3JVS0F3YU5BaWJObTNDdVhQbjhObG5uMEVxbGNKZ01FQWtFdUhGRjEvRWdBRURNRzdjT0FEQUN5KzhVQ0tmbFN0WFFpZ3MrL2VFQnpNVmlJaUlpTWh4K0M5a0lpSnlLTjkyU3VUYzFNTmlMUDBUZzFZemtIcEdnOEFlS2lkblJuV1JRUEMvTmtoTG4reU5YNjdjd28vbjRuRHcrbDFZcXVGVHFiazZBemFkajhlbTgvR1FpMFhvR3hxSUlhMmE0eSt0bXNGVElhdUdaMEJFVlBQMjdkc0hxOVdLWHIxNjJZMkpqSXhFWkdRa0FDQS9QeDhiTm15QVZDckZ1SEhqTUduU0pLeFlzUUkvLy93emhnNGRpdVBIajhQTHl3dmUzdDc0N2JmZklKVktJWkZJYkhNU0JBSUIzbnp6VGJ6NDRvdll0MjhmMnJWcmgrblRwMlB1M0xtSWlvckNkOTk5aDU0OWU2SnAwNmFsNXZMUlJ4K1YyK1lvT2pxNjZpOElFUkVSRVZVSWl3bEVST1JRSXFrQXZ1MWNrSHJhL2xERTNFUTl2TUlWVUhqemJZa3FUaTRXWVZTN1VJeHFGNHJNUWgxMlhMNkpiWmR1NE1pdGU5VlNXTkNaek5oMTdUWjJYYnNOd1ZhZ25iODNlalVQUU8vbWdlalcxQjlLS2Y5N0phSzY2ZHk1Y3dnTEMwTkFRQUFBUUNRU2xkbEc2TUVnNUFjMzlJY09IWXJDd2tJTUhEZ1FPVGs1aUltSndhQkJnM0RuemgyY1BYc1diNzMxbHUyOFJtUFJDckpHalJyaG0yKytnWWVIQi9idTNRdWRUZ2VWU29VSkV5WmczNzU5K1BUVFQ3RnMyVElJQkd3MVIwUkVSRlJiOFYvQlJFVGtjRjdoQ21URmFXRW9zTmlOdVhjcUh5SFJuazdNaXVvVEx4YzVKbldPd0tUT0Vjalc2bTJGaGNPM2ttRzJQSHBod1dvRnp0L0x3UGw3R1ZoKzVEeEVRZ0U2QmZpaWQvTUE5R3dlZ0M1QmZwQ0xSZFh3VElpSUhHL1Jva1hJejgrM1BRNElDSUJPcDhPS0ZTc1FIQnhjTEZhcjFXTDc5dTFRS3BWbzNibzFBRUFvRk9MWlo1OEZBSHp6elRjd0dBeUlqbzdHMGFOSDRlSGhnZTdkdXdNb2FudTBjK2RPK1B2N3c4V2xhRDVTYm00dTFxMWJCM2QzZDdSczJSSVNpUVRUcGsxRFJrWUdMQllMUktLU1AwdGZlKzIxY3RzY1BTaGFFQkVSRVpIanNKaEFSRVNPSndEOG9seHg1MkNlM1JCZHRoblpOM1R3REpFN01UR3FqendWTWt5SWFvVUpVYTJRbzlYajV5czNzZTNTVFJ5NmViZGFDZ3NBWUxaWUVaT1VocGlrTkh4ODZBeWtJaUU2Qi9uOXNYSWhBSjBDZkNFUmNRNElFZFZlS3RYLzJncysvdmpqT0gzNk5IYnQyZ1dkcnZpY0k2RlFpSUNBQVB6Zi8vMGZaTEtTN2Q3YzNOelF0V3RYdEdqUkFpMWF0TUNBQVFNZ0ZoZjlNL1BsbDEvR3h4OS9qRVdMRnRsV1BvaEVJalJ0MmhTelpzMkNSQ0lCQUF3ZVBMak1YQ2RObW9RbVRacVVHYk53NGNMeW56UVJFUkVSUFJLQjFWb05mUUNJaUlncTROYmVYQlNtMi8va29FZ21RTmd3TllRU3RqaWc2cGVqMWVPWHE3ZXc3ZElOSExxUkRKUEYva3FaUjZXUWlOR3RxWjl0dmtON2Z4K0loUHp2dWk3eW1yKzYyT1BNZDErcW9VeW9NdmozNWp4V3F4VTVPVG53OU9UcVFpSWlJcUw2amlzVGlJaklhUnAzY2NYMVg3SUJPMlZzczk2Sys1Y0swYWlqMHJtSlVZUGdvWkJoWEtlV0dPNEZvTHNBQUNBQVNVUkJWTmVwSmZMMUJ1eS9maGQ3cmlYaXQ0UWtaR2kwMVhvdHJkR0VBOWZ2NHNEMXV3QUFwVlNNRGdHK2lBejBSVlNUUnVnUzVBY2ZwYUphcjBsRVZCTUVBZ0VMQ1VSRVJFUU5CSXNKUkVUa05ESjNFZFNoY21RbDZPekdaRnpWd2pOVURxbUsvZWZKY1ZReUtZYTFibzVoclp2RGFnWE9KS2RqVDl4dDdJbTdqUXNwR2RWK1BZM0JoS08zN3VIb3JYdTJiWTNkbElocTBnaVJnWTBRMmNRWEhScjdRQ0hocjJaRVJFUkVSRVJVTy9GZnJFUkU1RlMrSFpUSVNkVERZclN6UE1FS3BKN1dJS2l2bTNNVG93WkxJQUFpQTR0V0Rjd2QwQm5wQlZyc3ZwYUlQZkczY2VqR1hXZ01Kb2RjOTE2ZUJ0c3YzOFQyeXpjQkFFS0JBQkdOMUloczBxaG9CVU5nSTRUNWVFTEE3a2hFUkVSRVJFUlVDN0NZUUVSRVRpV1NDdURiMWdXcFp6UjJZL0tURFNoSU1jTFZYK0xFeklpSytMb3E4RnhVS3p3WDFRcEdzd1ZIYnQwcldyVVFmeHVKV2ZhSGlEOHFpOVdLUzZtWnVKU2FpVzlqcmdBQVZESUpPZ2I0MmxZdmRBM3lnOXFGUThxcGJ0Rm9ORkFxMmI2T2lJaUlpS2l1WXpHQmlJaWNUaDJ1UUZhOEZvWUMrd053VTA3bG84VlFOY0JQWlZNTmtvaUU2QmNhaUg2aGdmaGdTQThrWnVYaHlLMWsvSDR6R1lkdkppTzlvSHBuTGZ4WnZ0NkkzMjhXWGU4Qkg2VUM0YjZlQ1BQeExQYTFrYXVMUTNPaDZxWFQ2V0MxMmxtaFZRbENvUkF5bWF6VWZWT21USUZFSXNIcTFhdEw3QnM5ZWpRQVlQUG16Ylp0Rnk1Y2dNbFU5a3FjRGgwNlFDZ1VWaWkzL1B4OExGKytITEd4c2ZqaWl5K2dWcXNyZEZ4OWxLY3o0R0pxQnE2bVpTRlRZNy9WSDlVZWpkMlVlQzZxVlUyblFVUkVSRlNyc0poQVJFUk9KeEFDZnBHdXVIUEkvcWU4RFFVV1pNWnA0ZFdTUTJxcDltaW1ka016dFJ2R1J4YmRZSXEvbjRQRE41Tng1RlpSY1NGYnEzZDREdmMxV3R5L3BjV1JoK1l2QUlDYlhJb3dIMCswZkZCZzhDbjYyc1JEeFZaSnRkRFlzV09oMGRoZm9WVlJMVnEwd01xVkswdmRsNW1aQ1ltazlCVmVack81eExhRkN4Y2lQeisvek90dDM3NGRDa1hGZmk0ckZBcmN1blVMZVhsNStQZS8vNDBGQ3haVTZMajZSRzh5WStIdUUxaHo0bUpOcDBLVkZCbm95MklDRVJFUjBaK3dtRUJFUkRWQ0ZTaUZzcEVFbWpTajNaajA4eHE0TjVOQkxLL1lwMkNKbkMzTXh3TmhQaDZZMHJVMUFDQWhJd2ZIRTFOd0xMRm8yUEs5dkVlL1dWeFJlVG9EWXBQU0VKdVVWbXk3UUFBRXVxdlF3dHNEb2Q0ZUNQRjJSK2dmM3dlNHViTFFVSU1FQWdHNmRPbFNwV01OQmdQT25qMWJ6UmtCTXBrTXp6enpUSW50TzNic1FHWm1acVhPSlJhTDhmZS8veDB6Wjg3RWtTTkhjUFRvVWZUbzBhTzZVcTMxYm1YbFljVGFIVWpLS2J0QVEwUkVSRVJVVjdDWVFFUkVOYVp4TnhXdTc4aUMxVTYzSTRzSlNJa3BRSk5lSE1aTWRVTUxidyswOFBiQWhEOCt6WnFVazQ5amZ4UVhqaVdtNEdabXJ0TnpzbHFMOGtqS3ljZis2MG5GOXNuRklqVDNjbitvMEZEME5jekhFeW9aWjVZNG1sZ3N4cUpGaTZwMGJGWldGc2FNR1ZQcXZ0ZGZmeDBXaXdWYXJSWTZuUTZ6Wjg4dUVmTmdWY1RzMmJPaFVDaHNlVWlsVW93Yk42NUUvTkdqUnl0ZFRBQ0ExcTFibzIvZnZqaDQ4Q0JXckZpQnlNaEl5T1VOWSs3SHhCOTJGeXNrOUFrSlFDdGZOZHprcGJlbG90cWxzUnZuZkJBUkVSSDlHWXNKUkVSVVk2U3VRdmkwZFVINitVSzdNWGwzT0l5WjZxNG1IaXFNNmFEQ21BNWhBSUJzclI2eFNXazRjemNkcCsrbTRXenlmV1FWMWx6L2RKM0pqQ3RwV2JpU2xsVmluMG9tUldOM0pScTdLZUh2cGtSak45Yy92aFk5OW5kVHdsdkpObVNQU3F1dDJ0d052ZDUrUzYyRWhBU1l6V1pZTEVXVjJ2ajQrQkl4RCs5ejlIRGtLVk9tNE1pUkkxQ3IxY2pNekVSQVFJQkRyMWNidlAvYktWeE9MU3ErZUxuSThlV1lnZWpkdlA0L2J5SWlJaUtxMzFoTUlDS2lHdVVkNFlLY1czb1k4a3IyNzM0ZytVUSt3b2FxSVJBNU1URWlCL0JVeURBd0xBZ0R3NEpzMjI1bjUrUE0zVFNjdnB1T3M4bjNjZjdlZldpTlpRL0JkWVo4dlFGeDZRYkVwV2ZialpHSWhFV0ZCZFVmQlFkMzE0ZUtEMFZmL1ZSS1NFUnNWVllhbzlHSW9VT0hWdnQ1dDI3ZENnQVlQbnc0SkJKSnNTSExENHdjT1JJQXNHWExsbXEvL3AvNStmbGh4WW9WYU42OHVjT3ZWUnRZTEZhc09IcmU5bmpscVA0c0pCQVJFUkZSdmNCaUFoRVIxU2lCRUFqb3BzS3RQVGwyWTB5RkZxU2QwOEF2a2kwSHFQNXA2cWxDVTA4VlJyUU5CUUJZckZaY1M4KzJGUmpPM0UzSDFmUXNtQzNXR3M2MEpLUFpnanZaK2JpVFhYWlBlSlZNQWcrRkhKNEtHVHhkWlAvN1hpR0hwNHNNN3ZLaTdaNS9iUGR3a1VHdGtFTW1ydDhWUklGQWdINzkrbFhwV0lQQmdDTkhqbFJ6UmhVM2I5NDhYTHAweVdIbm56WnRHcUtqb3gxMmZrZTZtcDRGbmFtb1FONDF5QStQUDFROEpDSWlJaUtxeTFoTUlDS2lHdWZpSTRaSGN4bHlidHB2MjVFWnA0VkhzQXh5TmQrNnFINFRDZ1NJYUtSR1JDTTF4a2Uyc20wL2QrOCtydjdSa3VoYWVoYXVwR1lpTmQ5K2k3RGFKRjl2Ukw3ZVdPbEJ0REt4Q0o0S0dkd1ZSY1VGanhMRkNCazhYWXEyeThVaVNFUWlTRVJDU0VYQ291K0ZRa2pFUWtnZmZDOFNRaUdwUFQ5RHhHSXg1czZkVzZWanM3S3lLbHhNS0Nnb3FQQjVqVVpqcWFzVmNuS0tGM3kxV3ExdDdvSWpHQXdHaDUzYjBXSWVHb0xldnJGUERXWkNSRVJFUkZTOWFzKy9wb2lJcUVIejYrU0t2Q1FETEVZN243NjJBbmVQNVNOMGlDY2djRzV1UkxWQmg4WSs2UENuRzVONU9nTXVwbWJnWWtvbTR0TC9LRFNrWmFIQVlLeWhMS3VYM21SR2FuNmh3NG9tcmxJSkpDTGhIMzlFa0lxS0NnL2lod29TanVhSW1Ra1B5OG5Kd1lnUkkwcmRwMUtwU216VDZYUll0V3BWdWVkOS8vMzNiWE1YSEVFaXFidHpjdTdsL3E5NDQ2VnNHTU9taVlpSWlLaGhZREdCaUlocUJaRk1BTDlJSmU2ZHNQOEpXbjJ1R1puWHRQQnF4YUd2UkFEZ0pwZWlSN1BHNk5Hc2NiSHRTVG41dGxVTVY5SXljU1V0Q3duM2MyQnk0TTNmdXFpbWl5Nk9tcG53TUxsY2ptSERocFhZL3ROUFA1VWFyMVFxc1dqUm9oTGJQLzc0WTl5OWU5ZjJXQ2FUVlYrU1JFUkVSRVJVSjdDWVFFUkV0WVpuaUJ6WjEzWFFadGdmUHB0MlhnUDNwaktJWFRqUWxjaWVKaDRxTlBGUVlWQjRVOXMyczhXS3BKeDhKR2JuSVRFckQ3ZXljdi80bW9mYldYazFmbU85b1ltS2lrSldWaGFrVWluRTRwSy9rcHRNSnR5NGNRTlNxUlRCd2NFbDloc01CcHc5ZTdiYzY4amxja3lkT3JYRTlwMDdkNVlhTHhRSzBhWk5teExiRllxNlhjUU5YdlNWMDY2bE01bGhSZEVxdTB1cG1VNjdMaEVSRVJHUm83R1lRRVJFdFVwZ2R4VVNmczRHN0hVN01nUEpKL0xSdEwrN2N4TWpxdU5FUWdHYXFkM1FUTzBHaEpUY242SFIyb29MaWRsNVNNek1MZm8rS3c5cEJYVmpOa05kTW0vZVBDeFpzZ1FYTGx6QXl5Ky9qQjQ5ZWhUYmYvLytmVHo3N0xQdzlmVXRkYVdBWHEvSG5qMTc0T25wV1cwNW1jM21hbWt2OVBubm42T3dzQkRqeDQrSGowL0ptUUdIRGgxQ1RrNU9xU3NtSENWUDc5eGltZUNQZm55NTJvcTFveUlpSWlJaXFndFlUQ0Fpb2xwRjZpYUNkeXNGTXE3WTd5TmVrR0pFN20wOTNKdXl6UVpSZGZGV0t1Q3RWQ0NxU2FNUyt3eG1DOUx5TlgvTUw5QWdOYThRYVg5OG41WmZpSlEvdm1ZVjZtb2c4N3JwMHFWTDJMdDNMNERTWnhlVVJ5YVQ0Y2tubnl3M0xpY25wOVE0blU1WDRyb1dpNlhVVlJLVmtacWFpcTFidDhKa01zRnNOdU8xMTE0cnRqOG1KZ2FMRmkyQ1VDaEVTRWhJcWFzZ3FwdlZDZ2hxYU5hT25ibzRFUkVSRVZHZHhHSUNFUkhWT3I3dGxNaEoxTU5VYUwrL2UycHNBVlQrVWdpbG5NWk01R2hTa2REV09xazhTVG41eFFvTTl3dTB1Sy9SSWxPalJhWkdoOHpDQjE4YmJ1SEJZckhnMy8vK040Q2lRY1BmZnZ0dGlSaWpzZWlUOU5uWjJaZzllM2E1NTV3K2ZUcENRa291T1pGSUpIanNzY2RLYkQ5OCtIQ0piUWFEQWU3dTdraE9UcmFiVDNtKyt1b3JtRXdtS0JRS1BQLzg4eVgyUjBWRklTb3FDckd4c1ZpMGFCRldyVnBWcmFzclNpTVFBSXVpZTVRZldFMzJ4ZC9HZ2V0Rjh5WGErWHM3N2JwRVJFUkVSSTdHWWdJUkVkVTZBbEZSdTZQRWZibDJZMHc2SzFKT0Z5Q2dlK1UvMFV0RWpsUFJvZ01BWkJYcWtLSFJJVnVyUThhZml3MGFIVElLdGNqVDZsRmdNRUZqTU5yKzZFMW1CejhMeC9yaGh4OXc4K1pOQUVVMzZTOWN1R0EzdHJ6OUR4UVVsRDY4WHFsVVl1N2N1U1cyeDhURUZIdXMxK3Roc1ZpUWxwYUdTWk1tbFh1OTBseTZkQWtIRHg0RUFEejMzSE5RcTlVbFlnUUNBZDU4ODAyOCtPS0x5TXpNeEh2dnZZY2xTNVpBS0hUc0hKeVh1N2QxNlBrZmxxM1Iyb29KYm5LcDA2NUxSRVJFUk9Sb0xDWVFFVkd0cFBTVEZBMWt2bUgvMDhzNU40dGFIYmsyNXMwYW9ycEk3U0tIMmtWZXBXUHpkQVlVUEZSZzBCaU0wT2ovOS8yREFvVGVhSUxKWW9YSllvSFpZb0hKWW9YWit0QmpjL0Y5Sm92bGo4ZEYzeCs1ZGE5YW4vUGh3NGZ4elRmZkFBRGVlZWNkUkVaR2xocVhrWkdCaVJNbnd0ZlhGMnZYcmkzM3ZJL2Fua2lqMFFBQW1qWnRpc0dEQjVmWXYyWExGbVJrWk5nOTNtZzA0cE5QUGdFQUJBY0hZOFNJRVhaajNkM2Q4Y1liYjJET25EazRmLzQ4MXE1ZGl5bFRwanhTL2tSRVJFUkU1SGdzSmhBUlVhM2xGNlZFL2owRFRGcjc3WTd1SHN0SGk2RnFpTmp1aUtoQmNaTkxuZktwYjYvNXE2dnRYUEh4OGZqd3d3OEJBR1BHakVIMzd0M3R4ajQ4Q0ZrcXJmanp2SEhqQm43NDRRY0FSWE1SREFaRHFRT2N0ZHFpdVRTTEZpMkNVcW0welZWbzNibzFSbzhlWFNMK3dJRURaUllUZnZ6eFI5eTVjd2RDb1JDelo4OHV0N2pSc1dOSGpCNDlHcHMzYjhhUFAvNkl0bTNib2t1WExoVitua1JFUkVSRTVId3NKaEFSVWEwbEZBc1ErRmpaN1k3TWVpdVNqK2NqcUkrYkV6TWpJcXE4OWV2WHcyQXdvR3ZYcnVqWHIxK1pzeEFxTXpPaFI0OGVHRGx5SkFBZ0t5c0xodzRkc3Uwem04M0ZIdi9ab1VPSG9GS3AwTGx6WndDQWo0OVBoWi9QQS9IeDhmaisrKzhCQUNOSGprUjRlSGlGanBzOGVUSmlZMk54NjlZdExGMjZGR3ZXckhINC9BUWlJaUlpSXFvNkZoT0lpS2hXVS9wSjRORmNocHliZXJzeCtYY055TDFkMVBLSWlLaTJldU9OTjdCbXpScE1uejRkMTY5ZnI5QXNoSXJNVEdqV3JKbnQrOGpJU0d6ZnZ0MzJPRE16RXpLWkRLNnVyZ0NLaGorZlBYdTJXSHNsZ1VDQUgzLzhzY1M1S2tLajBXRFJva1V3bTgwSUNncXExTHdGaVVTQ09YUG1ZTWFNR2NqSnljR1NKVXZ3L3Z2dlF5RGdTak1pSWlJaW90cUl4UVFpSXFyMS9LTmNrWjlzZ0ZsdnRSdVRjcW9Bcm8ya0VNbDVFNHFJYWlkWFYxZk1talVMQUJBUkVWSHNwditmWldabVl2TGt5ZkQxOWNXWFgzNVo1bmtmYmlra0ZBcWhVQ2dBRkExbGZ2dnR0NkhYNjdGNDhXTDQrL3ZqaXkrK3dLWk5tekJ5NUVpOCtPS0x0c0hIcDArZkJnQzBhOWV1VXMvcGswOCtRVXBLQ3NSaU1mNzV6MzlDSnF0Y1VUYzBOQlRqeG8zRHVuWHJFQnNiaXkxYnRtRFVxRkdWT2djUkVSRVJFVG1Ic0tZVElDSWlLbzlRSWtCQWQxV1pNV2FERlhlUDV6a3BJeUtpUi9QZ3ByKzlQdy9mbEM4clRxRlFGSnV2OElEUmFNU0NCUXVRbUpnSVB6OC9lSHQ3QXdDaW82UGg3KytQTFZ1MllQNzgrU2dzTE1TdFc3ZHc3ZG8xaElXRndjMnQ0aTNqMXExYloydWhOSFhxVklTRWhGVHB0WGoyMldmUnZIbHpBTUJYWDMyRkd6ZHVWT2s4UkVSRVJFVGtXRnlaUUVSRWRZSXFRQXFQWUJseWJ0bHZkMVJ3ejRpY20zcDROR2U3SXlLcWZXSmlZckJ6NTg0S3hSb01CZ0JBYm00dTNuNzc3UW9kTTNUb1VIVHMyQkY2dlI0TEZ5N0VoUXNYMEtwVks3enp6anUyZ2tOQVFBRCs5YTkvWWM2Y09UaDE2aFJPbmp5Smd3Y1BBb0J0Q1BPZjZYUTZwS2FtUWlRUzJZb2N2LzMyRzlhdlh3OEFlT3l4eDJ3ekc2cENKQkpoOXV6WitOdmYvZ2FqMFlnUFAvd1FuMy8rdVczVkJCRVJFUkVSMVE0c0poQVJVWjNoMzlrVitmZkthWGNVV3dCWGZ3bkVDdDZFSXFMYUpUazVHVWVPSEtuVU1YcTl2c0xIZE83Y0dlSGg0WmczYng0dVhyeUlGaTFhNFAzMzM0ZGNMaThXNStIaGdZOCsrZ2hIamh5QlVDakVzV1BINE9IaGdmNzkrOXRpNXN5Wmc2eXNMTGk0dUNBbEpRWDUrZmxvM2JxMTdRYS9YQzZIWEM2SGw1Y1g1c3laODhoekRzTEN3akJxMUNqczM3OGZmL3ZiMzFoSUlDSWlJaUtxaFZoTUlDS2lPdU5CdTZNN0IrMjNNN0lZcmJoN05CL05IbmQzWW1aRVJPVWJOR2dRdW5YcjVyRHp1N3U3SXkwdERiZHYzMGFyVnEzd3dRY2ZRS2xVbGhycjV1YUc2T2hvTEYyNkZBRHc4c3N2UXlxVjJ2WjdlbnJpN05tekFJcGFNclZzMlJMLytNYy9iUHQ3OXV3SlB6OC9pTVZpdTllb3JJa1RKMkxNbURGd2QrZlBieUlpSWlLaTJvakZCQ0lpcWxOVUFWSzRONU1oTjlGK3V5Tk5taEZaOFRxb3crUjJZNGlJbk0zRnhRVXVMaTRPdlVhelpzMndiTmt5K1BqNFZPaGFzMmZQUnV2V3JZdXRTZ0NBdVhQbll1N2N1VEFhalJBS2hSQ0pSQ1dPRFEwTnJiYThBVUFtazFWNmdETVJFUkVSRVRrUDF3OFRFVkdkMDdpTEswU3lzbHRxcEo0dWdGRmpjVkpHUkVTMVI5T21UU3RjdEJBS2hZaU9qcmE3WHlLUmxGcElJQ0lpSWlLaWhvZkZCQ0lpcW5NZXREc3FpOVVDSkIzT0EreVBWeUFpSWlJaUlpSWlvZ3BpTVlHSWlPb2tWWUFVSHMzTGJvZWh6VFFoN2J6R1NSa1JFUkVSRVJFUkVkVmZMQ1lRRVZHZDVkOVpCWWxyMlc5bEdaZTFLRXczT2lraklpSWlJaUlpSXFMNmljVUVJaUtxczRSaUlLaVhHMUQyK0FRa0hjNkRXYzkrUjBSRVJCVng1Y29WWEw1OHVkck9aN1Zha1pHUlVXM25JeUlpSXFLYUlhN3BCSWlJaUI2RlhDMkdienNYcEo4dnRCdGowbG1SZENRUHpRYTRPekV6SWlLaXVrZW4wMkhod29VUUNBVDQvUFBQNGVIaDhjam5YTHAwS1M1ZXZJaXZ2LzRhRW9ta3pOajQrSGdZRElZeVkvejkvZUhsNWZYSWVXM2J0ZzNMbHkrSHI2OHYxcTlmRDZHUW43VWpJaUlpS2d1TENVUkVWT2Y1dEhGQmZySUIyZ3lUM1JoTnFoR1oxN1R3YXFsd1ltWkVSRVIxaTF3dXgrdXZ2NDU1OCtiaDJMRmppSTZPTHZjWXE5VUtuVTVuZC8rZ1FZT3dkKzllYk4yNkZYLzk2MTlMalJFSUJKREw1Zmpzczg5dzU4NGRHSTFHcUZTcVlqRTVPVGx3ZFhYRlN5KzloSDM3OXFHZ29LRFVjM1h2M2gzUFBmZGNtVG5IeHNaaTVjcVZDQTRPUm1KaUlsYXVYSWtaTTJhVTgweUppSWlJR2pZV0U0aUlxRjVvMHNzTjEzL09oc1ZvdjUxUjJsa05sSTBra0h2eTdZK0lpQnF1alJzMzRydnZ2aXMzYnRXcVZWaTFhbFdwK3lRU0NiWnMyUUlBdUhmdkhpWk5tbFR1K2Rhc1dZTTFhOWFVdXMvZjN4L3IxcTNEaWhVcjhQMzMzK1BZc1dOWXVIQmhzWmhubjMwVzgrZlBSNmRPbmFCU3FXQXlGZjhRZ2Nsa3dySmx5OUM5ZS9jeTg3aDA2UkxlZmZkZEJBY0g0K09QUDhhT0hUdncxVmRmd2N2TEM4ODg4MHk1ejRPSWlJaW9vZUxkRkNJaXFoY2tMa0lFZEhORjB1Rjh1ekZXQzNEblVCNUMvNnFHa08rQVJFVFVRSmxNSnVoME9reVpNZ1Vpa2FqU3g1ODRjUUpYcjE0dHNYMzgrUEdJaUlpb1VrNXl1YnpZNDRTRUJEei8vUE9seG1abloyUHQyclY0K3Vtbk1YRGdRTnYyelpzM3cyS3g0SWtubnJCN25kallXQ3hjdUJBK1BqNzQ4TU1Qb1ZRcU1YYnNXTnk1Y3dkZmYvMDFNakl5OE1vcnI3RGxFUkVSRVZFcGVDdUZpSWpxRGJjZ0dUeWFHNUJ6VTI4M3hxaXhJQ1VtSHdIZFZYWmppSWlJR29LUkkwZENLcFZXK3Jpc3JLeFNpd21ob2FHSWlJZ290bUpBTEJaRHFWUVdpN05ZTEVoUFQwZEtTZ3FTazVNaGtVZ3dlUERnWWpFUkVSSDQ5Tk5QaTIxN1VEaHdkM2ZIb0VHRHNHelpNaHc0Y0FBelo4NUVlbm82MXE1ZGk3Rmp4OExIeDZmVXZMZHUzWXJQUC84Y3pabzF3d2NmZkZCc0hzUnJyNzBHcVZTSzdkdTNJeWtwQ2JObXpZS2ZuMS9sWGhnaUlpS2llbzdGQkNJaXFsZjhPNnVnU1RmQ1dHQ3hHNU56VXc5VmdBeHVRWlcvZ1VKRVJGVFg5ZTNiRnlFaEliaDY5U3JpNCtNcmZYei8vdjNSc1dQSFV2ZTk5ZFpidUhEaGd1MXhpeFl0c0hMbFNuejQ0WWRJU2twQ1ptWW1zck96WWJFVXZVKzd1TGlnZGV2V0pZb0pWNjVjd1pOUFBsbnFOWVJDSVVhUEhvM0l5RWg4K09HSG1EcDFLb1JDSWRxMmJZdHg0OGFWaU0vUHo4ZEhIMzJFWThlT29XUEhqbGl3WUVHSkFvZFFLTVRNbVRQaDVlV0Y5ZXZYNDRVWFhzQ0VDUk13ZlBqd2NvZEdFeEVSRVRVVUxDWVFFVkc5SWhRRFFiM2NjR05YRG1CL2ZBS1NqK2REb2ZhRXhKVnRESWlJcUdFSkNBaEFRRUFBdnZ2dU85dmNnd2MwR2cwc0ZndGNYVjBoRUFoS1BmNkpKNTVBaXhZdFN0MDNhOVlzNkhRNkpDWW1Zc21TSmVqVXFSTUFJQ1FrQkg1K2Z2RDA5TVRSbzBlUm5aMk5aY3VXbFJpeS9FQ0xGaTB3Zi83OFl0dWVlKzQ1NlBWNkZCUVV3TlhWRmMyYk44ZlFvVVB4MldlZkFRQThQVDFoc1Zoc3Jac3NGZ3QyN3R5SnRXdlhJaTh2RDVHUmtlamZ2eitPSHo5dTk3WHg5L2ZIa0NGRGNQTGtTYXhac3dhYk4yL0dzR0hETUd6WU1MaTZ1dG85am9pSWlLZ2hZREdCaUlqcUhibGFqRWJ0WFpCMnJ0QnVqTVZreGUxRHVRajVpeWNFckNjUUVWRUROSDc4ZUl3ZlB4NEFZRFFhOGUyMzMyTFRwazBZTzNZc3BreVpVdW94OGZIeGRnc0FRRkdoSWpzN0d3c1dMTUJqanoxbW0zc3dldlJvVzh5dFc3ZFFVRkJRNm5sTUpoTzBXaTEwT2gwdVhMaUExTlJVcEthbUlpVWxCVURSeW9lcFU2ZWlWNjllK09LTEwzRGt5QkgwN3QwYjRlSGgrUExMTDVHVWxHU2JpYkJ5NVVwczI3WU5QajQrZU8rOTkzRDI3RmtzWGJxMDNOZEZJcEZnOCtiTitQNzc3N0YxNjFaczJiSUZRNFlNS2ZjNElpSWlvdnFPeFFRaUlxcVh2RnU3SVArZUVZWHBScnN4K2h3emtrL2tJL0F4ems4Z0lxS0d5V1F5NGNDQkExaTNiaDNNWmpQVWFqV3VYTGtDalVaVHJCVlFjbkl5UHYvOGN4dy9maHovL09jLzBhOWZ2MUxQcDlmcjhkWmJiOEhUMHhOdnZ2bW1iWkR4alJzM1lEYWJBUUM1dWJuUTYvWEZXaXcxYjk0Y1lyRVlvMGFOUW1GaDBZY0JWcTVjaVlDQUFEUnUzQmp0MjdmSHBVdVg4TW9ycjZDZ29BQ1RKMCtHUXFIQWpCa3pNR3pZTUFCQVVGQVEzbnZ2UGN5Y09SUGZmUE1OeG8wYkI1bE1obkhqeHNIRnhRVWRPM2JFaEFrVHluMU5CQUlCNUhJNXBrMmJocUZEaHlJOVBiM1lmQVVpSWlLaWhvckZCQ0lpcXJlYTlGUWg0ZWRzV0F6Mit4M2wzdEpENlN1Qlo2amNpWmtSRVJIVkhJUEJnTXVYTCtQRWlSUFl0MjhmOUhvOWhnOGZqckZqeDJMRmloWFl1M2N2Rml4WWdDVkxsdUQrL2Z2WXNHRUQ5dXpaQXo4L1A4eWJOdys5ZS9lMmUrNjllL2ZpMnJWcmtFZ2tlT3FwcHlBU2liQjE2MWJNbmowYkdvMm1XT3dycjd4aSszN0RoZzN3OGZIQjdObXo0ZTd1amlaTm1rQ3RWdHYyV3l3V0hENThHSUdCZ1JDTHhlamN1VE5HalJvRmlVU0NreWRQUXFQUklEZzRHSjkrK2ludTNMa0RpVVFDVDA5UHZQRENDN1p6U0NTU1NzOC84UFB6NHlCbUlpSWlvait3bUVCRVJQV1dXQ0ZFazU1dXVMMC90OHk0bEpnQ0tMd2xrSHVJbkpRWkVSRlJ6Vm00Y0NGaVltTGc3KytQcDU1NkNuLzV5MTlndFZyeHdRY2Y0TXlaTXhnM2JodzJiTmlBbVRObklqNCtIbWF6R1lNSEQ4YXNXYk5zS3cxS0l4QUlFQlVWaFhmZmZSY0FjT3JVS1J3NmRBZ0E4UDMzMzhOcUxTcnVyMTY5R3Rldlg4ZEhIMzFrTy9iQktvamV2WHRqNDhhTldMQmdBY3htTXl3V0Mwd21rMjFnODl5NWMyM0huRHAxQ3U3dTdsQ3IxVkNyMVhqODhjY3hZTUFBaElTRTJHSisrdWtuMjNXcktpSWlBaTFidG55a2N4QVJFUkhWQnl3bUVCRlJ2ZWJxTDRGM2F3VXlMbXZ0eGxndHdKMkR1UWlOOW9SUVd2cXdTU0lpb3ZyaUgvLzRCN0t6c3hFV0ZnYWowWWhkdTNiaDY2Ky9ocXVyS3o3KytHTzR1TGhnMjdadHVIcjFLdWJNbVlOang0NGhOallXT3AwT0xpNHVKYzZuMCtrQUFBcUZBbHF0RnRldlg4ZjQ4ZU54OHVSSmhJV0ZBVUN4bGtsaXNSaENvZER1UU9NK2ZmckEzOThmTXBrTVVxa1U1OCtmaDVlWEZ6cDI3SWhkdTNaaDgrYk5XTEJnQWJwMTYxYXN1TEZueng2Y09IRUMzYnAxczIzNyt1dXZiZTJWSG1ZeW1XQzFXaUVTaWNvc2tBREFoQWtUV0V3Z0lpSWlBb3NKUkVUVUFEUnFyNFEyd3dSTm12MzVDVWFOQlVsSDh0QzB2N3NUTXlPaTJxNk5ueGN1cFdiYUh0L0l6RVdJRjM5TzFHWTNNb3V2Um12bjcxMURtZFJlUGo0KzBHcTFXTDkrUGJadjM0N0N3a0tNR0RFQzQ4ZVBSMEpDQW1iT25HbTd3UjRhR29xMmJkdmkrZWVmeDlLbFN6Ri8vdndTTjkrMTJxS0N2Vnd1UjA1T0RyNzk5bHRFUlVYaDJMRmpHRHAwYUtYejgvUHpnMUFveE9IRGg3RnQyemJrNU9SZzNMaHhDQXdNaEt1cks2eFdLNVl0VzRiRml4Y2pKQ1FFeWNuSldMRmlCV0ppWXRDclY2OWl4WVFkTzNhVU9QKzllL2N3ZmZwME5HblNCQjkvL0RHa1VtbWxjeVFpSWlKcWlGaE1JQ0tpK2s4QU5Pbmxob1NmczJEVzJXOTFVSkJpUlBxRlF2aTJLL21wU3lKcW1ObzE5aTVXVE5oNjZRWm05K2xVZ3hsUmViWmV1bEhzY2J2R1BqV1VTZTIxZE9sUzdObXpCMnExR3RIUjBSZ3hZZ1NVU2lYV3IxK1BqUnMzb2x1M2JwZzBhUkttVFp1R216ZHZZc0NBQWZqNzMvK09qejc2Q0lzWEw4WS8vdkVQeU9YL216V1VrcElDQVBEeThvS3ZyeS9Dd3NJd2YvNTg1T2ZuNDRrbm5zREZpeGZ4emp2djJPSUxDd3RoTXBrd2V2Um8yN2JKa3ljak9qb2FhOWV1eGRHalIzSDc5bTAwYmRvVUkwZU94S0JCZzJDeFdHelhVYXZWR0Rac0dHYk9uSWxldlhyaHdJRURDQThQeDlLbFM5R2hRNGN5bjd0T3A4UENoUXVoVkNyeHpqdnYyQW9KV1ZsWldMUm9FWjUvL25tMGFkT20ybDVySWlJaW92cUV4UVFpSW1vUVJESUJtdlp4eDgwOU9VQVpyWlB2WHl5RWk0OEVydjZWRzlCSVJQWFR4TTZ0c2VGTW5PM3haNytmZ1l0RWpQNmhUUkR1NjFtRG1kR2Z4YVZuWTIvOEhYejIrNWxpMnlkMWpxaWhqR3F2cDU5K0dvOC8vamphdDI4UEFEaDA2QkRXcjErUCsvZnY0NldYWHNMdzRjTnR3NUlmZkIwOGVERFMwOU94YnQwNnhNZkg0K1dYWDBhWExsMEFBTGR1M1lKU3FZU3ZyeThBWU5xMGFYanR0ZGNRRWhJQ1Q4K2kvMCttVHAxYVprNFAyZ2dwRkFyMDZkTUhmZnIwUVZCUUVQTHk4ckJ4NDBaczNib1ZiZHUydGQzb2YrYVpaeUNSU1BERkYxK2djZVBHZVBYVlY5RzhlZk15cjJFeW1iQm8wU0xjdjM4Znk1WXRzK1VHQUZLcEZBYURBVys4OFFiZWV1c3RkTzNhdFZLdktSRVJFVkZEd0dJQ0VSRTFHQXB2TWZ3NktaRjZXbE5tWE5MaFBJUU84WVJFV1hZUFpTS3EvNklDZlRHNVMydXNQWFVaQUtBeG1ERHYxMk0xbkJWVjFBdmQycUJqQUZjbS9GblRwazNoNnVxS3JWdTNZdnYyN1VoSlNVSGZ2bjJ4ZVBGaStQZ1V2VjdYcjE4SEFIaDRlTmlPZSs2NTUrRHI2NHZseTVmai8vN3YvekJ4NGtUYmJJUUh4UUNyMVlyLy92ZS9BSUFiTjI1Z3dZSUZlUFhWRlBCSTR3QUFJQUJKUkVGVVZ6RjQ4T0FLNVRaMjdGaVl6V2FjTzNjT1c3WnN3YjU5KytEdjc0OVpzMmFoVjY5ZTJMUnBreTMycWFlZVFwczJiYkIwNlZLOCtPS0w2TnExSy9yMzc0L0l5RWk0dXhkdlIyWTBHckY0OFdLY1AzOGVTNVlzUVhCd3NHMmZ4V0tCUUNEQW5EbHpNRy9lUEx6MTFsdVlPM2N1K3ZidFc0VlhsNGlJaUtqK1lqR0JpSWdhRksrV0NoVGVOeUx2anNGdWpNVm94ZTJEdVFqNWl5Y0VyQ2NRTlhnTEJuWERucmpiU000dHFPbFVxQklDM0YweGJ5QS9YVjZhVHo3NUJEdDM3b1JjTGtmLy92M3gzbnZ2NGRxMWEvajExMTl0UTVSLytlVVh5T1Z5dEd2WHJ0aXhnd2NQUnFkT25iQmp4dzZNR1RNR1Y2NWN3WjA3ZHpCcTFDaFlyVmFzV0xFQ3g0OGZ4L1RwMDJHMVd2SGxsMTlpNHNTSmlJcUtRc3VXTGFGV3F5R1ZTaUVRQ0dDMVdtRTJtMkV5bWFEWDY5R3JWeTk4OWRWWE9INzhPSFE2SGJwMDZZSi8vdk9mNk5hdEd3UUNRYW5QcFdYTGx2amlpeTl3Nk5BaGJONjhHUjk4OEFFQVlONjhlZWpUcHc4QUlERXhFUXNYTGtSeWNqSThQRHp3NmFlZlFxdlYydjdvOWZvUzUzMXdIaFlVaUlpSWlQNkh4UVFpSW1wd0FoOXp3L1dzTEJnS0xIWmo5RGxtSkovSVIrQmpLaWRtUmtTMWtVb213ZSt2ak1aTC85bUh2ZkYzYWpvZHFvREI0VTJ4NnFrQmNKV3laVjFwQmc0Y2lMWnQyNkpuejU2MjJRZUhEeC9HK3ZYcmJURUJBUUdZTVdOR3NaVUpEL2o0K09ENTU1OEhBQnc0Y0FDZW5wN28yN2N2MXF4WmcyM2J0bUgwNk5FWU1XSUVBS0JQbno3WXNXTUhZbU5qc1huelpoUVVsRjZVYzNOenc5Q2hRK0hqNDRNWFhuZ0J2WHIxZ2twVnNmZGdvVkNJZnYzNm9WKy9ma2hOVGNYNTgrZlJ1M2R2MjM1L2YzL29kRG9FQmdiQ3o4OFBycTZ1VUtsVVVLbFV4YjUvOEZncWxXTEJnZ1g0OE1NUEVSNGVEbjkvLzRxOXNFUkVSRVQxbk1CcXRaYlJPWnFJaUtoKzB1ZWFjZVBYYkZqTlpjYzE3dUlLenhieXNvT0lxTUg0N3ZRMUhMaWVoS3ZwV1loTHo2N3BkT2doTFgzVmFOVklqZjZoVGZCc3AvQWF5K1A5MzA3aDQwTkZjeHZtRHVpTTEvcEcxbGd1VldFeW1TQVVDaUVVVm14cG5zRmdRRnhjSE5xMmJZdjA5SFRFeHNZaU9qcmFicnpWYW9YRllySDllWEF0b1ZCb2QvVkJkZERwZE1XR1JwY25QVDBkOGZIeDZObXpwOE55SWlJaUlxcHJXRXdnSXFJR0srK09BVW1IODhvT0VnREJBejNnNHNQRmZFUkVWTDY2WGt3Z0lpSWlJcktIbmFDSmlLakJjZ3VTUWgxZXpxY1VyY0R0Zzdrd2x0RVNpWWlJaUlpSWlJaW92bU14Z1lpSUdyVC9aKy9PdzZNczcvMlBmMmFmeWI2UXNFVldBUUZGRUJVRjZ5bUtHeXFub2xqQnF4VnJMY0k1OVdjckxRSmFzSHEwMGxaYjY5clNsclphckNoYXNXZ1ZXeFhVSWdLeWlZQVFJbHRDOW1YMm1XZCtmd1JHUXBMSkpFejI5K3U2dkpoNW52dCs1anV5ekdRK2M5L2YzbU5UNU15S3ZlckFDRVMwLzErVk1rSXM1Z01BQUFBQUFOMFRZUUlBb0hzelNmMi9uaWFyTS9aTFlxQTZyQVB2VjBua0NRQUFBQUFBb0JzaVRBQUFkSHRXbDFuOUwwbVR5Uko3WE0yUm9JNXNyR21ib2dBQUFBQUFBRG9RR2pBREFIQk05Y0dBdm55dmlZYk1rdnFNUzFIbTZVMzBXZ0FBZEVzbk5tQUdTaCs0bzcxTEFBQUFTQmhXSmdBQWNFeHFubDI1bzVLYUhIZjQ0eHE1aTRKdFVCRUFvTE14bVV6dFhRSUFBQURRS2dnVEFBQTRRYzVaU1Vyclo0ODlLQ0o5K1Y2VkFsWGh0aWtLQU5CcHNQQWJBQUFBWFJYYkhBRUFjSktJSWUxN3MxeSs4dGhoZ1MzWnJNR1RNMld4OHkxVUFBQUFBQURRdGJFeUFRQ0FrNWpNVXYrSjZiSTZZNzlNQnQyR3ZueTNVaEdqalFvREFBQUFBQUJvSjRRSkFBQTB3T295cS84bGFUSlpZby96RklkMDhJT21tellEQUFBQUFBQjBab1FKQUFBMHdwbHAxV2tYcFRVNXJ1ckxnSTVzcUdtRGlnQUFBQUFBQU5vSFlRSUFBREdrNXRtVk95cXB5WEZsdTMwcTNlbHRnNG9BQUFBQUFBRGFIbUVDQUFCTnlEa3JTV245N0UyT0s5emtWdFdYL2phb0NBQUFBQUFBb0cwUkpnQUFFSWU4Q1dseVpWdWJISGRnWGJYY2hjRTJxQWdBQUFBQUFLRHRFQ1lBQUJBSGsxa2FjRW02N0dsTmRHU09TQVh2VnNwWEhtcWJ3Z0FBQUFBQUFOb0FZUUlBQUhFeTIwMGFPQ2xkVmxmc2w4OUlXTnEvcGxLQkdxT05LZ01BQUFBQUFHaGRoQWtBQURTRDFXWFd3RW5wTWx0Tk1jZUZBeEh0Zjd0Q0lWK2tqU29EQUFBQUFBQm9QWVFKQUFBMGt6M05vdjZYcE1uVXhLdG8wR05vLzVvS0dVRUNCUUFBQUFBQTBMa1JKZ0FBMEFKSk9UYWQ5clcwSnNmNUs4TXErSGVsSXV4NEJBQUFBQUFBT2pIQ0JBQUFXaWcxejY0K0Y2UTBPYzVUSE5LQnRWVnRVQkVBQUFBQUFFRHJJRXdBQU9BVVpBNTJLdWZNcENiSFZSOE02UEQ2bWphb0NBQUFBQUFBSVBFSUV3QUFPRVc1WnljcGZhQ2p5WEhsWC9nSUZBQUFBQUFBUUtkRW1BQUFRQUxrWFppcWxONjJKc2VWZitIVGtRMEVDZ0FBQUFBQW9ITWhUQUFBSUJGTVVyLy9TcGN6MDlyazBMTGRQaFZ1Y3JkQlVRQUFBQUFBQUlsQm1BQUFRSUtZTE5LQVNlbHlwRm1hSEZ1NjAwdWdBQUFBQUFBQU9nM0NCQUFBRXNoaU4ybmc1Umx4QndwSHQzcmFvQ29BQUFBQUFJQlRRNWdBQUVDQ1dSeTFnWUk5dGVsQW9YaWJSOFhiQ1JRQUFBQUFBRURIUnBnQUFFQXJzRGhNR25oWnVtekpUYi9VSHQzaVVjbG4zamFvQ2dBQUFBQUFvR1VJRXdBQWFDVldsMWtETDgrUU5hbnBsOXVpelc2VjdmSzFRVlVBQUFBQUFBRE5SNWdBQUVBcnNpV1pOZWl5REZtZFRiL2tIdm1raGtBQkFBQUFBQUIwU0lRSkFBQzBNbHVLV1FNdlQ1ZkZZV3B5N0pGUGF0anlDQUFBQUFBQWREaW1TQ1FTYWU4aUFBRG9EdnlWWWVXL1ZhRndvT21YM3B3ems1UjdkbEliVkFVQUFBQUFBTkEwd2dRQUFOcVFyNkkyVURDQ1RiLzhaZzExcXZkNUtXMVFGUUFBQUFBQVFHeHNjd1FBUUJ0eVpsZzBjRks2ek5hbXg1YnQ5dW53K3ByV0x3b0FBQUFBQUtBSnJFd0FBS0FkZUV0RDJ2OU9aVndyRkRJR090UjNmR29iVkFVQUFBQUFBTkF3d2dRQUFOcUpyenlrL0RXVk11TG9vWkRlMzZHOENhbFMwejJjQVFBQUFBQUFFbzR3QVFDQWR1U3ZEQ3QvVFlYQ3ZxWmZqbE5Qcyt1MGk5SmtZcE5DQUFBQUFBRFF4Z2dUQUFCb1o0RWFRL2x2VlNqa05ab2NtOXpMcHY0VDB3a1VBQUFBQUFCQW15Sk1BQUNnQXdpNkRlVy9YYUdnTzQ1QW9hZE4vYjRlWHhObkFBQUFBQUNBUkNCTUFBQ2dnd2g1RE8xN3UwTEJtcVlEQldlbVJRTXV6WkRGUVJNRkFBQUFBQURRK2dnVEFBRG9RRUsraVBhdnFaQy9NdHprV0Z1eVdRTW1aY2lld3A1SEFBQUFBQUNnZFJFbUFBRFF3WVFEdFlHQ3I3enBRTUZpTjZuL0plbHlaYlBuRVFBQUFBQUFhRDJFQ1FBQWRFQkdNS0w5NzFUS1d4cHFjcXpKTFBYN3J6U2w5TEczUVdVQUFBQUFBS0E3SWt3QUFLQ0RNa0xIQW9XU3BnTUZTZXB6UVlveUJ6dGJ1U29BQUFBQUFOQWRFU1lBQU5DQlJjTFNnYlZWcWo0VWlHdDh6cGxKeWowN3FaV3JBZ0FBQUFBQTNRMWhBZ0FBSFYxRU9yUytSaFY3ZlhFTlQrdG5WOTZFTkpub3l3d0FBQUFBQUJLRU1BRUFnRTZpZUx0SFI3ZDQ0aHJyeXJhcS85ZlRaWEdhV3JrcUFBQUFBQURRSFJBbUFBRFFpVlRtKzNYd28yb3BqbGR2cTh1c0FaZWt5NUZoYWYzQ0FBQUFBQUJBbDBhWUFBQkFKK001R2xUQnY2dGtoSnArQ1RkWnBOTXVTbE5xbnIwTktnTUFBQUFBQUYwVllRSUFBSjJRdnpLcy9Xc3FGUExGOXpLZWUzYVNlb3hJb284Q0FBQUFBQUJvRWNJRUFBQTZxYURIMFA1M0toV29Dc2MxM3BsbFZmK3ZwOG5xSWxFQUFBQUFBQUROUTVnQUFFQW5aZ1FqMnYrdlNubExRbkdOdHpoTTZ2LzFkTGw2V0Z1NU1nQUFBQUFBMEpVUUpnQUEwTWxGRE9uZ0IxV3EraklRM3dTVDFQdmNGR1VOZGJadVlRQUFBQUFBb01zZ1RBQUFvSXM0dXRXajRtMmV1TWVuRDNTbzd3V3A5RkVBQUFBQUFBQk5Ja3dBQUtBTHFmclNyNE1mVkN0aXhEZmVtV1ZWLy85S2t6V0pSQUVBQUFBQUFEU09NQUVBZ0M3R1Z4NVN3YityRlBMR2x5aFk3Q2IxKzY4MEplWGFXcmt5QUFBQUFBRFFXUkVtQUFEUUJZVjlFUlc4V3lsdmFYeU5tV1dTZW8xTlZ2WXdWK3NXQmdBQUFBQUFPaVhDQkFBQXVxaUlJUjM2cUZxVisvMXh6MG5yNzFEZWVQb29BQUFBQUFDQXVnZ1RBQURvNGtwM2VsVzR5UjMzZUVlNlJhZGRuQ1pIbXFVVnF3SUFBQUFBQUowSllRSUFBTjJBdXpDb3d4L1hLRkFkam11OHlTTDFQamRGbWFjN1c3a3lBQUFBQUFEUUdSQW1BQURRVFJnaDZlQUhWYW8rR0loN1RtcWVYWG5qVTJXMm1WcXhNZ0FBQUFBQTBORVJKZ0FBME0yVWZuNXMyNk00M3dGWWs4enE5N1UwdVhwWVc3Y3dBQUFBQUFEUVlkRmVFUUNBYmliN0RKY0dYWkVocXl1K3R3RWhqNkY5YjFXb2VMc243Z0FDQU5EOWVEd2VmZm5sbDlIN0JRVUZxcTZ1YnNlS0FBQUFrRWlFQ1FBQWRFT3ViS3RPdnlaVFNibTIrQ1pFcEtOYlBNcC91MElocjlHNnhRRUFPb3pISG50TU45MTBrOWF1WGR2azJQLzg1eis2ODg0N1pSaTFyeE96WnMyS2F4NEFBQUE2Qi9ZckFBQ2dtN0xZVFJvNEtWMUh0M2xVdk0wVDF4eFBjVWg3WGk5WDN2aFVwZmExdDNLRkFJRFdzSDc5ZW5rODlmL2RIenAwcVByMjdSdTkvOG9ycjJqMTZ0VWFQSGl3SG4vOGNZMFlNVUxaMmRtTlhuZlRwazBhUFhxMHpPYmE3NnhGSWhGWkxKYkVQd0VBQUFDMEM4SUVBQUM2TTVPVU95cEp5YmsySFZoYnBYQ2c2WDJNakVCRVg3NWJwYXloVHZVYW15SVQ2eHdCb0ZOWnRteVpEaDQ4cUZBb3BGQW9KS2ZUS1VtNjQ0NDdvbUhDUC8vNVR6Mzk5Tk82NVpaYmRQMzExK3QvLy9kL05YLytmQzFac2tRWkdSbjFyaG1KUlBUSko1OW94b3daMFdPR1ljaHFyZjhqNTgwMzM2eXFxcW82eCs2NTV4NU5tREFoa1U4VEFBQUFDVVlEWmdBQUlLbTJOMExCdTFYeWxZZmlubU5Qc3lqdndsU2FNd05BSi9UQ0N5L281WmRmMW9vVksrb2NmL25sbC9Yc3M4L3F1dXV1MCt6WnN5VkpodzhmMXQxMzN5Mlh5Nlg3Nzc5ZnA1MTJXcDA1MjdadDB3OS8rRU10VzdaTWQ5MTFsM3crbjN3K24ydzJXM1Ixd21XWFhhWTc3N3hUVTZkTzFYbm5uYWV6eno1YjRYQllqei8rdU82Nzd6NWRmUEhGYmZQRUFRQUEwQ0o4bHhBQUFFaVNyRWxtRGJveVF6MUd1dUtlRTZnS2E5OC9LMVMwMmExSXVCV0xBd0MwT3JmYnJZY2ZmbGpQUFBPTVJvOGVyZkhqeDJ2TGxpM2FzbVdMaW91TE5YUG1UQlVXRm1yT25EbDY3YlhYRkE1LzlRLy92Ly85YnlVbko2dHYzNzZhT1hPbWJydnROa25TSlpkY290dHV1MDBaR1JsMXhnOGZQbHlUSjAvV0ZWZGMwZWJQRXdBQUFDM0Qxd2dCQUVDVXlTejFISjJzMUw0T0hWaGJGWGV6NVpMUHZLcjYwcSs4Q1dtc1VnQ0FUbWo3OXUxNjhNRUhsWldWcGJsejUrcUpKNTdRdmZmZVcyL2NEVGZjSUlmRG9ULzg0US82OE1NUDlkQkREOG52OSt1ZGQ5Nkpya0M0K3VxckZRd0c5ZVNUVCtxQ0N5N1FSUmRkcERWcjF0QS9BUUFBb0pQanAzMEFBRkJQVW81VlE2N04xT0dQYTFTNTN4L1huRUNOb1gzL3JGRDJHUzcxSEowc0U1OFpBVUNuTVhUb1VNMmJOMCtqUjQrV3lXU0t1V0pnL2ZyMXV1MjIyL1MxcjMxTlpyTlo3N3p6amp3ZWoxSlRVNk5qanE5Q09ONHpvYkgrQ1FBQUFPZzhlRGNIQUFBYVpMYVpsRGNoVlduOUhEcjBVYldNWUh4dGxrby85NnJxUU8wcWhhUWMzbW9BUUVlemV2VnFyVisvWGdjUEhwVGI3ZGFpUll0a3RWbzFlL1pzWFgzMTFYWEdPcDFPclZ5NVVwV1ZsUW9FQXNySnlkSEhIMytzc3JJeVhYdnR0VElNUXl0V3JKRE5acXN6eitmelNaTHNkcnNrS1JRS0VTWUFBQUIwY3ZSTUFBQUFNYVdkWnRlUWF6S2J0WDFSMEcwby82MEtIZGxRSXlQK2ZzNEFnRFpRVTFPajR1Sml1ZDF1aGNOaEZSY1hxNlNrUkpGSVJNRmdVTi80eGpkMDg4MDNhK0xFaVFvR2c1S2tsU3RYNnRlLy9uVzlhNjFaczBhRmhZWDFRb2pqWVlMTFZkdUhKeHdPczgwUkFBQkFKOGRYUXdBQVFKT3NTV1lOdWp4REpUdTlPcnJGclVoOHJSUlV0dHVucW9NQjVZMVBWWEpQVzlNVEFBQ3Q3c1liYjlTTk45Nm9GMTU0UVMrLy9MS2VldW9wU1ZKeGNiRWs2YnJycmxOT1RvNDJiZHFrOTk5L1ArYTFEaDA2cEt1dnZscDkrL2F0Yzl6dGRrdVNrcEtTSk5XR0NheE1BQUFBNk54NE53Y0FBT0pqa25xTWNDbTFqMTFmdmwrbFFIVTRybWtoajZIOWF5cVZlYnBUdmM1Smx0bG1hdVZDQVFDbjR1Yy8vN25zZHJzcUt5dWJISHZWVlZmSjZYVHEzWGZmclhPOHFxcEtrcFNlbmk2SmJZNEFBQUM2QXQ3TkFRQ0FabkZrV0hUNjFaa3EzRnlqc2wyK3VPZVZmK0ZUOWFHQWVwMlRyUFFCamxhc0VBQndLc2FORzZlVWxCUVZGQlJvLy83OU1jZjI2dFdyd2VNbEpTV3lXcTFLUzB1VFZCc21ITytmQUFBQWdNNkpuZ2tBQUtEWlRCYXA5N2twR25oWnVtd3A4YitkQ0hrTkhmeWdXdmx2VjhwZkdkL0tCZ0JBMjdyNDRvdDF4UlZYNk54enoyM3hOUW9MQzlXN2QyK1p6Yld2RWNGZ3NGNlRaZ0FBQUhRdXJFd0FBQUF0bHBScjA1QnJzM1IwaTFzbE83MVNKTDU1bnFOQmZmR1BjbVVQZFNuMzdDUzJQZ0tBZG1JWWhqWnQycVNkTzNjcUx5OVBrclJ3NFVKWnJWWjVQSjRXWDNmSGpoMGFNV0pFOUg0Z0VHQmxBZ0FBUUNkSG1BQUFBRTZKeVN6MUhKT3NqSUZPSGZ5d1NyN3lPRmNjUktUU1hWNVZGUGpVYTB5S01nYXg5UkVBdElVLy9PRVBLaWdvMEs1ZHUxUlZWYVY1OCtZcFBUMWQzLzN1ZHlWSjA2ZFBWM3A2dXI3NDRndjk1Uzkva1NSWnJkYTRleDVVVkZSb3k1WXQrc2xQZmhJOUZnZ0U2cXhNY0x2ZEtpNHVWakFZVE9BekF3QUFRR3NpVEFBQUFBbmh5TEJvOEZXWkt0bnAxZEd0YmtYaXpCVEN2b2dPZlZTdHN0MWU5YmtnVmM0TVMrc1dDZ0RkWEdGaG9kTFMwblRqalRkcTRNQ0JHamh3b0RJeU1sUmNYQ3hKT3ZQTU01V1RrMU5uenJlKzlhM283WEE0TEl1bDhYK3JWNjVjcVY2OWVtbmN1SEdTSkovUEo4TXc1SEs1b21PV0xWdW1aY3VXSmZKcEFRQUFvSlVSSmdBQWdNUXhTVDFHdUpUZTM2R0RIMVRMVXh6L04wNjlwU0h0L1VlNXNvWTQxWE4wc3N4MnRqNENnTmF3WU1HQ21PZExTa3EwYytkT2ZmcnBwOUVBWU5PbVRkcTJiWnRNSnBQZWYvOTlYWFBOTlEzT0xTZ28wTXN2djZ3SEgzeFEyN2R2VjJGaG9iWnUzU3BKR2pCZ1FIVGNONzd4RFYxMDBVVUtCb09hUDM5K2dwNFpBQUFBV2hOaEFnQUFTRGhic2xrREwwOVh4VDYvQ2pmV0tCeUlzNW1DcExJOVBsVVcrTlZ6VExJeVQzZTJZcFVBZ0lZRWcwRTk5OXh6TXB2Tm1qbHpwcVRhMVFWcjE2NVZKQkxSbURGak5IWHExQWJudnZqaWk1b3hZNGJHakJtamwxNTZTYzgrKzZ5Y1RxZG16SmdSN2Nsd3pqbm42Snh6enRIWlo1K3RVQ2lrOGVQSHEwZVBIbTMyL0FBQUFOQXlwa2drRXY5UDl3QUFBTTBVOWtWMCtKTWFWUlg0bXozWG1XRlJ6ekVwU3VsamEzb3dBS0RkUlNJUm1VeW1SdThEQUFDZzh5Sk1BQUFBYmFMNlVFQ0gvMU9qa005bzl0eWtIS3Q2alUyUks1dEZsUUFBQUFBQXRBZkNCQUFBMEdhTWtGUzgzYVBTblI1Rm1wOHBLTzAwdTNxT1RwWTlqU2JOQUFBQUFBQzBKY0lFQUFEUTVvSnVRNFdiYWxUMVphRDVrMDFTNW1DbmNzOU9sdFhKMWhrQUFBQUFBTFFGd2dRQUFOQnVQTVVoSFY1ZkxYOWx1Tmx6VFJZcCt3eVhja1lteVd3alZBQUFBQUFBb0RVUkpnQUFnUFlWa2NyMytsVDBxVnRoZi9QZmxsanNKdlVZbWFUc1lTNloyUDBJcmF4OHIwODFSNEx5VjRSYUZJS2g5VGpTTFhKbVdKWFN4NjZNUVk3MkxnY0FBQURvY2dnVEFBQkFoMkFFSXpxNnphT3lYZDRXOVZPd3VzenFNY0tsckNHRUNraThjQ0NpZ3g5VXErWndDN2JtUXB0TDZXTlgzb1JVV2V3ZFk5V1NwemdrYjBsUXZvcVFnbTVEL0FUV09seFpWdlVhbTl6ZVpRQUFBSFJaaEFrQUFLQkRDZFFZS3R4WW8rcURMZnZRMXVJd0tmc01sN0tIdWRqK0NBa1JEa1MwZDNXNWd1NFdwRnhvTjdaa3MwNi9Pck5kL3gySWhLWEQ2NnRWa2U5dnR4cTZrK1NlTmcyWWxON2VaUUFBQUhSWmhBa0FBS0JEOGhRSGRlUVR0M3hsb1JiTk45dE15aDdtVXZad1Y0ZjVkakk2cHkvZnEycHh1SVgybFQ3QW9id0pxZTN5MkVHUG9meTNLeFNzSVlScUs0UUpBQUFBcllzd0FRQUFkR2cxaHdNcSt0UXRYM25MOXFjM1dhU3NvUzcxR0pFa3E1TlFBYzFUVmVEWGdYWFZkWTVsbitGUzV1bE9PZExaVDZzajhWZUdWYmJIcDdKZDNqckgrMTJjcHRUVDdHMWV6LzQxbFhJWEJhUDNNNGM0bFp4amt6WEozT2ExZEJjV3Uxbk9UUDVlQWdBQXRCYkNCQUFBMENsVUZmaFZ0TVdqUUhVTFF3V3psSG02VXpramsvZ3dEM0hMZjd0U25xTmZmU0NjUGR5bFh1ZXdKM3RIVnJqSnJkS2RYd1VLeWIxc0duQnAyMzVidlhTWFY0V2Z1S1AzKzE2WVNsTm9BQUFBZEhyVzlpNEFBQUFnSG1uOUhVcnI1MUQ1UHArT2J2VW81R25lMWlFUlF5cmI3VlBaSHA4eUJqcVVjMmFTN0tsOGd4V3hCV3ZxaGxkWlE1enRWQW5pbFRYRVdTZE1PUG4zc0MyVWZ2N1Y0MmNOY3hFa0FBQUFvRXNnVEFBQUFKMkhTY29jN0ZUR1FLZktkbnRWdk4yanNMK1ppeXdqVXNVK3Z5cjIrWlhhMTY3c00xeEs3bVZyblhyUjZRVlBDcTBJb0RxK2szK1BBbTNjc3lBU1ZwMCtDVDFIczVJRkFBQUFYUU5oQWdBQTZIUk01cS8yclMvZDZWWEpUcStNWVBOM2JxdytGRkQxb1lBY2FaWmozeDUyeXN5N0l3Q253RmZ4VmRONFo2YVZmMU1BQUFEUVpmRFdGZ0FBZEZwbXEwazVaeVVwYTVoTEpUczhLdDNsVmFRRk81cjRxOEk2c3FGR1JaKzZsVG5JcWF3elhMS24wRmNCUVBNWm9hK0NUYk9OcHU4QUFBRG9PZ2dUQUFCQXAyZXhtOVJ6VExKNmpFaFM2ZWRlbGU1cTJVb0ZJeGhSNmE3YStTbDk3TW9lNWxKS0g3WkFBZ0FBQUFDQU1BRUFBSFFaRm9kSnVXY25xY2RJbDhyMytGU3kwNnVRdDJYN3BkY2NEcWptY0VEMlZJdXloemxydDBEaVc4WUFBQUFBZ0c2S01BRUFBSFE1WnF0SjJjTmR5aHJtVXVWK3Ywbys4OGhmMllMOWp5UUZxc002OG9sYmhadmRTdS92VU9aZ3A1SnlXYTBBQUFBQUFPaGVDQk1BQUVDWFpUSkxHWU1jeWhqa1VQWEJnRW8rODhoVEhHcDZZZ01pWWFsaW4xOFYrL3l5cFppVk9jaXBqTUZPMlpMb3JRQUFBQUFBNlBvSUV3QUFRTGVRbW1kWGFwNWRudUtRU25aNFZIMG8wT0pyQldzTUhkM3EwZEd0SGlYM3NpbHprRk5wL1J3eVdSSllNQUFBQUFBQUhRaGhBZ0FBNkZhU2NxenE5L1UwQmFyREt0dnRVL2xlWDR1YU5SL25MZ3pLWFJpVWVVTk5kQnNrVncvZVlnRUFBQUFBdWhaKzBnVUFBTjJTUGRXaVhtT1QxWE4wc2lyMisxUzJ5eWRmZWN1MlFKSWtJeGhSK1JjK2xYL2hrejNOY213YkpJZXNUclpCQWdBQUFBQjBmb1FKQUFDZ1d6TlpwTXpCVG1VT2RzcGJFbExwYnErcUN2eUtHQzIvWnFBcXJLSlAzU3I2MUsya1hKdlMrdG1WM3M4aHE0dGdBUUFBQUFEUU9SRW1BQUFBSE9QcVlWVmVqMVNGeDZhby9BdWZ5dlo0RlhTZlFxb2d5WE0wS00vUm9Bby9jY3VWYlZWYVA0ZlMrenRrU3laWUFBQUFBQUIwSG9RSkFBQUFKN0U0VE9veDBxVWVJMXlxUGhSUTJXNnZhbzRFVC9tNjN0S1F2S1VoRlcxMnk1bHBVVm8vaDlKT2M4aVJUdWRtQUFBQUFFREhScGdBQUFEUUdKT1VtbWRYYXA1ZGdScERaYnU4S3Qvbmt4Rm9lY1BtNDN6bFlmbktQVHE2eFNOSDJyRmdvWjlkemt6ZW5nRUFBQUFBT2g1K1dnVUFBSWlEUGNWYzI3QjVUTEtxRHdaVWtlOVR6ZUhBS2ZWV09NNWZGVmJ4ZG8rS3QzdGtUVElydGJkZEtYM3NTdWx0azlsbU92VUhBQUFBQUFEZ0ZCRW1BQUFBTklQSkxLWDFzeXV0bjEzaFFFU1ZCWDVWNXZ2a0tRNGw1UG9oajZIeXZUNlY3L1ZKSmltcGgxVXB4OElGVjVaVklsc0FBQUFBQUxRRHdnUUFBSUFXc3RoTnlocmlWTllRcDRKdVF4WDVQbFhrK3hXb0NpZm1BU0tTcHpna1QzRklSN2Q2WkxHYm9zRkNhbCs3TEE2U0JRQUFBQUJBMnlCTUFBQUFTQUJic2xrNVp5WXA1OHdrK2NwQ3FzajNxM0svVHlIZnFmZFhPQzY2RXFMQUwwbHlabGhxdDBQcVkxZFNqazBtYzhJZUNnQUFBQUNBT2dnVEFBQUFFc3laWlZXdkxLdDZuWk1zVDNGUVZRY0NxanJnVjlDZGdBWUxKL0JWaE9XcjhLcmtNNjlNRnNtVmJWTlNqbFZKT1RZbDVkaGtzYk55QVFBQUFBQ1FHSVFKQUFBQXJjVWtKZVhhbEpSclU2K3h5ZktWaDZMQmdyOGlRVnNoSFJNSlM1NmpRWG1PQmlWNUpVbU9ORXR0c0pCclUxSVBxK3hwbG9RK0pnQUFBQUNnK3lCTUFBQUFhQ1BPVEt1Y21WYmxqa3BTb01aUTlRRy9xZzc0RTlhOCtXVCtxckQ4VmVIYVpzNlNMQTVUZE5WQ1VvNU5ybXdyV3lNQkFBQUFBT0pDbUFBQUFOQU83Q2xtWlE5M0tYdTRTMkZmUkZYSGdnVjNVVkNSeE82R0ZCWDJSMVI5TUtEcWc0SGFBeWJKa1c2Uk05TXExN0dndzVsbFpYdWtOdUR6K1JTSm5Iby9EYlBaTElmRDBlQzUyMjY3VFRhYlRjODg4MHk5YzlPbVRaTWtyVml4SW5wczY5YXRDb1ZpQjF1alI0K1cyVXdDQlFBQUFIUkhoQWtBQUFEdHpPSTBLWE9JVTVsRG5ESkNrcnNvb0pvalFkVWNDU2hRbGRqdGtPcUlTUDZLc1B3VllWWG0rNk9IclM2em5KbVc2RW9LWjZaVmpsU0xSTWFRTURmZGRKUGNidmNwWDJmSWtDRjY2cW1uR2p4WFdsb3FtODNXNExsd3VQNmZxOFdMRjZ1NnVqcm00NzMyMm10eXVWeVNwSTBiTitxdmYvMXJNeXR1MnJ4NTg1U2JtNXZ3NndJQUFBQTROWVFKQUFBQUhZalpLcVgydFN1MXIxMVNza0plUTlXSEEzSWZDYXFtTUtDdy85Uy96ZDZVa05kUWpkZFF6ZUZnOUpqSklqa3pySFVDQm1lbVZXYmVUYmFZeVdUUytlZWYzNks1Z1VCQW16ZHZUbkJGa3NQaDBQVHAwK3NkWDdWcWxVcExTK3NjS3k4djE5YXRXeE5lZzgvblMvZzEwVENmenllNzNkNW1xMDNLeTh2bDlYclZwMCtmTm5rOEFBQUFKQlkvL2dFQUFIUmdWcGRabVlPZHloenNsQ1Q1eWtMUlZRdWU0dGJiRXVsa2tiRGtMUTNKVzFwM0d4eXJ5eXg3cWtYMlZJc2NxVi9kdHFkYVpMYXlsQ0VXcTlXcUJ4OThzRVZ6eThySzlNMXZmclBCY3ovNjBZOWtHSWE4WHE5OFBwL3V2dnZ1ZW1PT3I0cTQrKzY3NVhLNW9uWFk3WGJkZlBQTjljWi84TUVIOWNLRUNSTW1hTm15WlUzV3VuRGhRaDA2ZEVoMzNIR0hMcmpnZ2liSDkrelpzOGt4T0hXR1lXanUzTGs2N2JUVDlLTWYvZWlVQWdXMzI2MDMzbmhEMTE5L3ZVeW14di9lUC9mY2MvclBmLzZqNTU5L3ZzV1BCUUFBZ1BaRG1BQUFBTkNKT0xOcSt4cjBHT2xTSkN5NWp3WlZjemlnbXNLQS9CV3R1Q1ZTSTBKZVF5R3ZJYy9SWUwxekZvZnBoS0RCSW51S1JiWVVpNnhPazZ4T3M4dzJ3Z2F2MTl1aWVYNi92OUZ6ZS9ic1VUZ2NsbUhVSmsyN2QrK3VOK2JFYzhuSnlTMnF3ZVZ5cVcvZnZrMk9zMWdza3FUczdPeTR4cU50bU0xbWZlOTczOVBDaFF0bHQ5djFneC84UVBuNStmcmU5NzRYMTN5YnphYlZxMWRMa3Q1NTV4MDkrK3l6T256NHNPNjg4ODdXTEJzQUFBRHRpREFCQUFDZ2t6SlpwSlRlTnFYMHRrbEtWdGdma2Fja0tHOUpTSjdpb0x5bElSbG1xdmFZQUFBYzkwbEVRVlNoMXQ4V3FURmhmMFJlZjBqZWtvYWIrcHJNa3RWcGx0Vmxsc1Zoam9ZTVZwZFpWb2RaRnFlNTl2Nng0MTJ0WjBNd0dOU1VLVk1TZnQxWFgzMVZrdlNOYjN4RE5wdXRUcFBsNDZaT25TcEpXcmx5WmNJZi8yVEhHMDNUdUxuakdUVnFsSDc2MDU5cTZkS2xLaWtwa1NUTm5UdTN6aGl2MXl1VHlTU24weGs5OXVHSEgyckRoZzNSKzFPbVROR09IVHUwYXRVcUpTY242N2JiYnRQUGZ2WXpmZkRCQjNXdUZRd0dGUTZIZGUyMTE5YXI1WjU3N3RHRUNSTVMrZlFBQUFDUVlJUUpBQUFBWFlURllUcWgzNEpxR3l4WGh1VXBEc3BURXBTbkpOUzZEWjJiS1dKSVFZK2hvQ2UrdlpyTU5wTXNkcE1zZHJNc2poTnUyMDJ5T013bjNmL3Fka2RkQVdFeW1UUng0c1FXelEwRUFscTNibDJDSzJvZHgxZEJIRitoZ1BibjgvazBZOFlNM1g3NzdicnFxcXYwNUpOUGF0MjZkWHJnZ1FkMC8vMzMxOW1PNnZISEg5ZVdMVnUwZE9uUzZCWkdSVVZGZGNJRXFUYUVLQ29xMHF1dnZxckpreWZyaWl1dTBLaFJvK3FNK2RlLy9xVjkrL2JwdTkvOWJyMmFCZzhlM0FyUEZBQUFBSWxFbUFBQUFOQlZtU1JIaGtXT0RJc3loOVIrcXpnY2lNaGJXcnR5SWJwNklkaCtxeGVhd3doR1pBUWpDcnBiMWlqQ1pLNzlUeVpUN1cyVFNUcDJ6SFRzbUV5U3lXeVN5WFJzYkN1eVdxMmFQMzkraSthV2xaWEZIU2JVMU5URWZkMWdNTmpnYW9XS2lvcTRyOUhRTlNYQ2hJNGtFb21vdXJxNnpuWlpFeVpNMExubm5xc0hIM3hRanovK3VBWU5HcVQ4L0h6OTR4Ly8wTnk1YzJQMlFwQnF0ejFhdkhpeFNrdEwxYnQzYi9YdTNWdGp4b3lwTTJidjNyMDZjdVNJSmsrZTNDclBDd0FBQUsyTE1BRUFBS0Fic2RoTkoyeU5WQ3RZWThoWEVhcjlyendzZjBWSS91cXcxRGt5aHJoRkRCMXJXSDM4aWJYL0UyeU5uZ2tucXFpbzBIWFhYZGZndWRUVTFIckhmRDZmbm43NjZSYlYxSmpqWVlMVnlvOGVIWm5KWk5LOGVmTTBaODRjN2R1M1Q0TUdEZEpUVHoybElVT0dhTktrU1hGZEl5TWpReGtaR2RxMmJadGVmLzMxZXVkMzdkcWxxcW9xUGZ6d3cvWE9EUnMyTExyOUZnQUFBRG9tM3RFREFBQjBjN1lVczJ3cGRxWG0yYVBISW9ia3J3ekpWMUViTHZqS2EyK0h2QzFiRllENldxdG53b21jVHFmKys3Ly91OTd4VjE1NXBjSHh5Y25KZXZEQkIrc2QvK1V2ZjZtREJ3OUc3ei85OU5QYXRXdFhYRFZVVmxaS2twNTU1aG1scEtURU5lZUdHMjdRUlJkZEZOZllwbGdrSGRuZ1RzaTE0bkhpMzVHd3YzUDhmWG4xMVZmMTVKTlBSdTgvOHNnamV1U1JSNkwzTDcvOGNqbWRUcTFhdGFyZTNBOC8vRkJIang2VlZOc1hZOHFVS1FxRlFuSzdhLytmQndJQjJlMjEvN2JrNWVVcEx5OHZldTY0N2R1M3MzSUZBQUNnRXlCTUFBQUFRRDBtcytUTXRNcVphWlhraUI0M1FoRUZxc01LVkJ2SGZnMHJVQk9Xdnpxc1VKeTlEeUNkZSs2NUtpc3JrOTF1Yi9BYis2RlFTSHYzN3BYZGJ0ZkFnUVByblE4RUF0cThlWE9UaitOME9odmNuMzcxNnRVTmpqZWJ6VHJ6ekRQckhYZTVYSFh1NStmbmE4ZU9IVTArL29rS0NncmlIdnYxcjMrOVdkZU9KU3lwYkhmTFZvQ2NLbjlWNS9rNzRYUTZHd3lTSkduZHVuVjY4ODAzR3p5M2V2VnFiZG15UmFGUVNJWmhhTXFVS1JvelpvekdqQm1qbzBlUGF2YnMyYnJpaWlzMGZmcDBwYWFtNnNNUFA5UmpqejJtWjU1NVJ0bloyWktrbVRObktqazV1ZFdlR3dBQUFCS0RNQUVBQUFCeE0xdE54MEtHK3VjaWhoU29DZGNKR1k2SERrRjMrTmdXUTVDa2UrKzlWMHVXTE5IV3JWczFlL1pzVFpnd29jNzU0dUppelpneFE3bTV1UTErd092MysvWFdXMjhwTTdPQjM0Z1dDb2ZEc3Rsc1RRK1VOSC8rL0xpMld2cjQ0NC8xbTkvOFJwSjB4aGxuYU9IQ2hYRmRQeTB0TGE1eEhWLzdiNlVWTDR2Rm9yUFBQcnZCYy9uNStZM09PLzduYzhXS0ZWcTZkR21kY3prNU9abzFhNWIrOEljL2FQWHExWm85ZTdhU2twSlVVVkdoY1Bpclp2RGw1ZVZ4cjFvQkFBQkEreUZNQUFBQVFFS1l6SklqelNKSFdzUGJsUVRkaGdJMVlRWGRoa0plUTBGUFdFR3ZvWkRIaVA3YVhXemZ2bDF2di8yMnBJWjdGelRGNFhEbzJtdXZiWEpjUlVWRmcrTjhQbCs5eHpVTUkrNitCdkdHR0h2MjdJbmUzclZybDZ4V3EzcjA2QkhYM0lTSzNUczRzU0tScng2d0xSKzNnMW0xYXBYZWUrODkzWExMTFZxMmJKbis5cmUvS1M4dkw3b2wwb25iR3ExWXNVS1JTT2NKWGdBQUFMb3J3Z1FBQUFDMENWdXlXYlprYzh3eHRTR0RjZEt2dGIwYXdvR0l3c0dJak9QL2hUcm5oNCtHWVVTL3JXK3oyZlNuUC8ycDNwampUWXZMeTh0MTk5MTNOM25OT1hQbWFQRGd3ZldPMjJ3MmpSOC92dDd4dFd2WDFqc1dDQVNVbnA2dVE0Y09OVnBQYzdqZGJyMzMzbnVTcENsVHB1aTExMTdUSzYrOG90dHZ2NzNaMXpwVkkyZTBYWUJSK3JsWGhSdHJld0tZTGJIL3ZIY2ticmU3MFlBcUZBbzF1NEgydUhIanRHdlhMczJkTzFlalI0L1dYWGZkcGQ2OWUwZFhPVGlkenVqWTR6MFZBQUFBMExFUkpnQUFBS0REc0xyTXNycmkvd0RXQ05VTkYwNE1HOEtocjQ1SERFbVIybDhqeDM3VkNiY2pFVWxHUkpHSTZveDFGelgvUS9TbUxGKytYUHYyN1pOVSt5SDkxcTFiR3gzYjFQbmphbXBxR2p5ZW5KeXMrZlBuMXp1K1ljT0dPdmY5ZnI4TXcxQlJVWkZtenB6WjVPUEZZK1hLbGZKNnZSb3laSWkrODUzdjZLMjMzdExmLy81M1RaMDZOYnBYUGpxRzFOUlVEUjQ4V0RObnp0VFRUeit0QVFNRzZLcXJydEtTSlV2MHRhOTlUUmRlZUdHekd5VG41dVpxN3R5NXV2NzY2N1Y4K1hLbHA2ZExrb3FLaW1TMzIrbVJBQUFBMEFrUkpnQUFBS0RUTWx0Tk1sdE5rcXZwc1MyeDQvbVNoRjV2N2RxMVdyWnNtU1RwcHovOXFjYU9IZHZndUpLU0V0MXl5eTNLemMzVkgvLzR4eWF2Mjl4dmpaL003YTc5Sm4zLy92MTF4UlZYMUR1L2N1VktsWlRFLy8vaTRNR0RXcjU4dVNScCt2VHBTazVPMXRTcFUvWFh2LzVWano3NnFQN3YvLzd2bE9wRllsMTY2YVc2OU5KTFpSaUdIbjc0WVkwYk4wNFhYSENCN0hhNyt2ZnZyd3N1dUVDU2RQLzk5MnZLbENsTlh1OVBmL3FUWG5ycHBUckhQdnJvSTBtMUsyQU13NmkzQ3NMcGRHckZpaFVKZWtZQUFBQm9EWVFKQUFBQVFCdll2WHUzZnZhem4wbVN2dm5OYityQ0N5OXNkT3lKalpDYnN3WE0zcjE3b3gvaSszdytCUUtCQmhzNGU3MWVTYlhOYzVPVGs2TWY3STRjT1ZMVHBrMnJOLzdmLy81MzNHR0N4K1BSVDMvNlV3V0RRWTBZTVVJWFhYU1JKT25HRzIvVW0yKytxWTgvL2xndnZQQ0NicnJwcHJpZkY5ckdQLy81VHhtR0VRMFBUclp4NDBhTkdER2l5ZXRjY01FRnlzbkpxWGU4ckt4TWYvclRuM1RSUlJmcHZQUE9xM1B1VkFNeEFBQUF0RDdlc1FFQUFBQnQ0QzkvK1lzQ2dZREdqUnVuaVJNbnh1eUYwSnllQ1JNbVRORFVxVk1sMVg1WWU3eFBnU1NGdytFNjkwLzIzbnZ2S1RVMU5mckJia01mQURlSHorZlQ0c1dMbForZkw2ZlRxUi8vK01jeW1XcTdFQ2NuSjJ2dTNMbGFzR0NCZnYvNzN5c3RMVTJUSjA4K3BjZERZa1FpRWIzeHhodDY0b2tuTkh2MmJHVmxaVW1xWFMzd3lTZWZhTWlRSWZyc3M4L2s5WHJWdDI5ZmZmSEZGNDFleSsvMzY2MjMzdEtrU1pNMGZQanc2UEdhbWhvdFdMQkFrdlRsbDEvcXFxdXUwdm5ubjkrNlR3d0FBQUFKUlpnQUFBQUF0SUY1OCticHQ3LzlyZWJNbWFNdnZ2Z2lybDRJOGZSTUdEQmdRUFQyMkxGajlkcHJyMFh2bDVhV3l1RndLQ1VsUlZKdDgrZk5temZYMlY3SlpETHBoUmRlcUhldDVxcW9xTkI5OTkybnp6Ly9YR2F6V1FzV0xGRGZ2bjNyakRudnZQUDA3VzkvVzMvKzg1LzEyR09QcWJDd1VMZmVlbXMwY0VEYlc3Tm1qVjU4OFVVRkFnSDk1Q2MvcWJNcVljcVVLVnE2ZEtrMmJOZ2dzOW1zY2VQRzZienp6dE9PSFR2cTlWRHdlRHd5REVOejVzelJrU05INm15WHRYNzllajN4eEJNcUxpN1dyRm16dEhidFdpMWN1RkJqeDQ3VnJGbXpOSERnd0RaN3ZnQUFBR2c1d2dRQUFBQ2dEYVNrcE9pSFAveWhKR25FaUJGMVB2US9XV2xwcVc2OTlWYmw1dVpxNmRLbE1hOTc0dll3WnJOWkxsZHRBNG1hbWhyZGYvLzk4dnY5ZXVTUlI5UzdkMi85N25lLzA0c3Z2cWlwVTZkcTFxeFpNcHRybTExdjNMaFJralJxMUtnV1BiZFBQdmxFUzVZc1VYbDV1Y3htcys2KysrNUd0M0g2MXJlK3BhcXFLcjM2NnF0YXZueTV0bTdkcWgvODRBZnEzNzkvaXg0YnB5WXZMMCszM25xcnhvMGJGLzN6Y056VXFWTjEzWFhYNmU5Ly83dHNOcHVzVnF0V3JseXBOOTU0US8zNjlZdU9Nd3hENzcvL3ZpVEo0WERvcWFlZVVuWjJ0bGF2WHEzWFgzOWRlL2JzVWUvZXZiVmt5UktOR2pWS045eHdnOWFzV2FPbFM1ZHExcXhadXZMS0t6Vno1c3pvaWdnQUFBQjBUSVFKQUFBQVFCczc4VVAvaGpnY2p1anRXT01hRXd3R3RXalJJdTNmdjE5anhveFJqeDQ5SkVtVEowL1cyclZydFhMbFNoMDhlRkFMRnk1VVVWR1JQdi84Y3cwZE9sUnBhV25OZXB6UzBsSXRYYnBVYTlhc2lkWTZmLzc4bVAwZ0pPbC8vdWQvbEptWnFXWExsbW5IamgyYU5XdVdKazJhcEp0dXVrbDVlWG5OZnI1b3VUUE9PQ1BtZVpQSnBOV3JWeXMvUDE5U2JUK1BRWU1HNmE2NzdvcU9NWnZOR2pac21NNDk5MXpkZnZ2dGV2UE5OL1diMy94R2htR29aOCtlbWpObmppWlBubHpuei9Xa1NaTjA0WVVYYXRteVpmcjczLzh1d3pBMGQrN2Mxbm1TQUFBQVNBaFRKQktKdEhjUkFBQUFRRWUwNC9tNlRZZEgzdHlqeGRmYXNHR0RWcTllSGRmWVFDQ2dqei8rV0E2SG8xNmoyc1pNbVRKRlk4YU1rZC92MStMRmkvWEpKNTlvK1BEaFdySmtpWnhPWjNSY1JVV0ZmdnpqSHlzL1AxOExGaXpRdSsrK3F3OC8vRkIzMzMyM3Jyenl5bnJYOWZsOG1qRmpoandlajFhdlhpMnoyYXpTMGxLOTlOSkxldjMxMStYeitTUkpnd2NQMW4zMzNWZHZhNk5ZUHYzMFV6M3l5Q04xbWp1ZmVlYVp1dkhHRzVzTUpHSko1TzliYzVWKzdsWGhScmNreVd3emEvaU5YZWZiOW9aaHlHUXlOYmd0bFdFWTBaVU5QcDlQenozM25NNC8vM3lkZWVhWjlWWThuR3pQbmozcTA2ZVBrcE9UVzZWdUFBQUFKQVlyRXdBQUFJQTJjT2pRSWExYnQ2NVpjL3grZjl4enpqdnZQQTBiTmt6MzNudXZ0bTNicGlGRGh1aWhoeDZxRXlSSVVrWkdobjd4aTE5bzNicDFNcHZOK3ZEREQ1V1JrYUZMTHJra091YkhQLzZ4eXNyS2xKU1VwQ05IanFpNnVsb2pSNDZNZmlqODhNTVBhOHVXTFpKcW0vUisrOXZmMXRTcFUrdnRvOStVMGFOSDY0OS8vS09XTDErdWwxNTZTWUZBUVBuNStjMEtKTkIyWW9VQ0o1NXpPcDM2N25lL0cvZDFod3daY2twMUFRQUFvRzBRSmdBQUFBQnQ0UExMTDYvVDNEYlIwdFBUVlZSVXBJS0NBZzBmUGx3UFAveHdvOS8wVGt0TDArVEprL1h6bi85Y2tqUjc5bXpaN2Zibytjek1URzNldkZsUzdZZkVaNXh4aG43d2d4OUV6eTljdUZCMzNYV1h6ai8vZkUyZlB2MlU5cnAzT3AyNjlkWmJOWFhxVkwzMjJtc2FQbng0bmYzNEFRQUFBSFFNYkhNRUFBQUFOS0k5dDh0cHFZS0NBdVhrNUNncEthbkpzWVpoNk0wMzM5VGt5Wk1iUEI4TUJtVTJteHRjY1hEaXRqWWREZHNjQVFBQUFJbkh5Z1FBQUFDZ0MrbmZ2My9jWTgxbWM2TkJnbFRiYkRmV1hBQUFBQURkQjJFQ0FBQUFBTFNHU0VUdW9tQjdWOUZ0V094bU9UT2IxN2NEQUFBQThTTk1BQUFBQUlCV1lJUWkycittc3IzTDZEYVNlOW8wWUZKNmU1Y0JBQURRWmJFMkdRQUFBQUFBQUFBQXhNVEtCQUFBQUFCSUVMUFY5TlZ0Rzl2dXRDVm5Kai9lQWdBQXRDYmViUUVBQUFCQWd0aFR2d29QbkprV0RieU1iWGNBQUFEUU5iRE5FUUFBQUFBQUFBQUFpSWt3QVFBQUFBQUFBQUFBeEVTWUFBQUFBQUFBQUFBQVlpSk1BQUFBQUFBQUFBQUFNUkVtQUFBQUFBQUFBQUNBbUFnVEFBQUFBQUFBQUFCQVRJUUpBQUFBQUFBQUFBQWdKc0lFQUFBQUFBQUFBQUFRRTJFQ0FBQUFBQUFBQUFDSWlUQUJBQUFBQUFBQUFBREVSSmdBQUFBQU5NS1phYWx6UDFBZGJxZEtFSytUZjQrY21kWjJxZ1FBQUFEb1dnZ1RBQUFBZ0VhYy9FRjBaWUcvblNwQnZFNytQWEpsRVNZQUFBQUFpVUNZQUFBQUFEUWlhNGlyenYyU0hSNlZmdTZWdjVJVkNoMk52ektza3MrOEt0bmhxWE04YzRpem5Tb0NBQUFBdWhhK3BnTUFBQUEwd3RYRHFxd2hUcFh0OFVtU2pKQlV1TkV0eWQyK2hTRXVXY09jY21Yekl3OEFBQUNRQ0t4TUFBQUFBR0xvT1NaWnRpVGVObmMydGlTemVvNU9idTh5QUFBQWdDNkRuNG9BQUFDQUdNdzJrd1pmbmFtVVB2YjJMZ1Z4U3UxcjErbFhaOHBzTmJWM0tRQUFBRUNYd1pwZkFBQUFvQWtXdTBuOUo2YXBmSzlQTlVlQzhsZUU2SnZRd1RqU0xYSm1XSlhTeDY2TVFZNzJMZ2NBQUFEb2NnZ1RBQUFBZ0RobERuWXFjekFOZlFFQUFBQjBQMnh6QkFBQUFBQUFBQUFBWWlKTUFBQUFBQUFBQUFBQU1SRW1BQUFBQUFBQUFBQ0FtQWdUQUFBQUFBQUFBQUJBVElRSkFBQUFBQUFBQUFBZ0pzSUVBQUFBQUFBQUFBQVFFMkVDQUFBQUFLQlZoRUloQllQQjlpNERBQUFBQ1dCdDd3SUFBQUFBQU8wbkVva29GQW9wRUFnb0VBZ29HQXdxRUFqSTUvUFYrYy90ZHN2ajhjamo4V2o2OU9reW01ditidHFqano2cXRXdlhhdFdxVlhIVkVncUZWRlJVMU9TNHJLd3N1Vnl1T3NlS2lvcTBZY01HWFhQTk5YRTlGZ0FBQUpxSE1BRUFBQUFBdXBGSUpLTHAwNmVycXFwSzRYQllobUhFSEc4Mm0rVnl1ZVIwT3VWME91VndPSFRsbFZjcU96czc0YlVWRlJWcDVzeVpTazVPYmpTc3FLNnUxb0lGQ3pSeDRzVG9zY3JLU3MyZlAxOWVyMWNUSmt4UVptWm13bXNEQUFEbzdnZ1RBQUFBQUtBYk1abE0rdUVQZnlpLzN5K2J6U2E3M1M2YnpTYWJ6YVp0MjdicHQ3LzlyZTY5OTE2TkhUdFdEb2RETnBzdDV2WFdyVnVuZ29LQ0JzL3QyN2RQb1ZCSXp6Ly9mS08xekpneG85N3hSeDk5VkhsNWVRM091Zjc2Nit2Y0x5MHQxYng1OCtSMnUvWG9vNDhTSkFBQUFMUVN3Z1FBQUFBQTZHWXlNakpVV1ZrcFNRcUh3d3FIdy9MNWZOcTBhWk5zTnB1Y1RxZDI3dHpaNlB4Um8wYko0WEJJa3Q1OTkxMjk5OTU3Y2pxZDljWUZBZ0VaaHFFWFhuaWh3WE9TR2d3VDdyenpUcGxNcGdZZjIrZnpSVy92M3IxYml4WXRVamdjMWk5KzhRdjE3ZHMzeHJNR0FBREFxU0JNQUFBQUFJQnVadm55NWRxOGVYT2RZNkZRU0g2L1gwNm5VdzgvL0hETStiLzk3VytWbTVzYnZaK2FtcXFWSzFmV0c3ZGt5WkpHZXliODZsZS8waHR2dk5IZzlaOTY2aW4xNjlldndYUFhYbnV0SXBHSW5uLytlVDMzM0hNNjY2eXpkTTg5OXlnckswdUdZU2djRGplNW1nSUFBQUROUjVnQUFBQUFBTjNNb2tXTDZ0eVBSQ0phc0dDQmpodzVvcWVmZnJwZWMrTzJObWZPbkpnckUwd21reXdXaTJiTW1LR2JiNzQ1MmwvaDk3Ly92VFp1M0toZi9lcFhEYTZVQUFBQVFNc1JKZ0FBQUFCQU56SnQyalFGZzhFNnh3ekRrTmZybGMxbTAvVHAwK082enVUSmsvVzk3MzB2ZXYvNHRrVW5YN2VwY3cxNTZLR0gxTHQzYjIzYnRrMUxseTdWWTQ4OUZnME1icjMxVmtuU1RUZmRWR2ZPdSsrK3F4ZGZmRkUzM1hRVFFRSUFBRUFySUV3QUFBQUFnRzdrbm52dXFmTkJma0ZCZ1o1OTlsbE5uRGhSbDExMldkelg2ZG16Wi9SMmRYVzFycjc2NmtiSE5uYnVlRUFnMVc2ekpFbkxsaTJUVkJ0QUJJTkJGUmNYYThPR0RSb3pab3drNmRsbm41VWtWVlpXS2owOVhaSzBjZU5HUGZMSUk1b3dZVUkwYkFBQUFFQmlFU1lBQUFBQVFEY3lkdXpZNk8xQUlLRGYvZTUzU2s1TzFpMjMzS0tVbEpRbTU2ZWtwTWhpc2RRNTVuSzVORy9ldkhwalgzbmxGWDMyMldkYXVIQmh2WE92di82Nk5tM2FGTDFmV0ZpbzJiTm4xeHZuZERxakFjS0pycjc2YXQxeHh4MWF2MzY5SG5qZ0FZMGNPVklMRnk2c0UxQUFBQUFnY1FnVEFBQUFBS0FiaWtRaWV1U1JSNVNmbnk5Sm1qbHpabHp6SG4vOGNRMGZQcnpPTWF2VnFna1RKdFFiKzhFSEgyalhybDBObnR1d1lVT2QrM2w1ZVZxMWFwVnFhbW9VRG9kajFwQ1dsaWFUeWFUVnExZnIxNy8rdGM0NjZ5dzk4TUFETkY0R0FBQm9SWVFKQUFBQUFOQU5QZlhVVTNyLy9mY2xTWGZlZWFmT09lZWNtT09QSERtaStmUG50M3BkMy8vKzkxVllXQ2lydGY2UHE0WmhLQkFJNktXWFh0S0tGU3YwdDcvOVRlUEhqOWZDaFF0bHQ5c2xTVjZ2dDkwYlNBTUFBSFJGaEFrQUFBQUEwSTBZaHFFbm5uaENxMWF0MHFSSms3Um16UnFWbEpUb3dJRURNZWNWRnhjM2VpNFlET3JWVjErdGQvekFnUU1LaFVJTm5pc29LR2owZXQvNXpuYzBiZHEwZXNkMzd0eXBPKys4VTVKMDhjVVh5Mkt4NkpaYmJvbHViVlJZV0tqdmYvLzdtak5uamlaT25CanorUUFBQUtCNUNCTUFBQUFBb0p2dytYeDY2S0dIOU5GSEgrbm1tMi9XRFRmY29EVnIxdWdmLy9pSDFxeFpFM051cksySGZENmZubnp5eVViUE4zYk9iRFlyR0F6VzI1Nm9zTEJRMjdkdnJ6Zit4QUJpNk5DaEdqcDBhSjBhRmk5ZXJIQTRYRzhiSmdBQUFKdzZ3Z1FBQUFBQTZDWU13MUJwYWFrV0xGaWdpUk1ucXFhbVJwSjAxMTEzNmNJTEw0dzU5OENCQTdyOTl0c2JQSmVhbXFxVksxZldPNzVreVJLdFhidFdxMWF0YXZTNkw3MzBrdGF1WGF0Rml4WXBLeXRMcWFtcDJyaHhvM2J1M0NsSjJydDNyM3IwNktIMDlIUUZnMEdscHFiV2E3THM4L20wY09GQ0ZSUVU2S0dISGxLdlhyMWlQaGNBQUFBMEgyRUNBQUFBQUhRVFNVbEpldUtKSjJReW1lb2N2Ly8rKzF0OHpmSGp4MnZBZ0FFdG5sOVVWS1RQUHZ0TVRxZFRrdlRMWC81U1R6enhoQzY5OUZLTkdqVkswNlpOMDdScDA5UzNiMSs5L3Zycit0blBmcWJVMU5Uby9NcktTaTFldkZpZmYvNjU3cnZ2UG8wWk02YkZ0UUFBQUtCeGhBa0FBQUFBMEkyY0hDUkkwcHc1Y3pSNjlPaVk4d29MQy9XVG4veWszdkZMTHJtazBUbE9wMVBCWUZEaGNGZ1dpNlhCTWR1MmJWTmVYcDZTa3BMazlYcTFlUEZpSFRwMFNOT25UNjh6YnVUSWtYcmpqVGQweHgxMzZMNzc3dE9vVWFPMGQrOWVMVnEwU0ZWVlZWcThlTEhHalJzWDh6a0FBQUNnNVFnVEFBQUFBS0NicTZtcFVYbDVlY3d4VlZWVnpiN3VzR0hEdEdyVktpMWF0S2hPZndOSmlrUWkyck5uai9idTNhdHAwNmJKN1hicnJydnVraVQ5di8vMy8xUllXS2pQUHZ0TVZWVlZTazFOVlZKU2t1Njc3ejY5K09LTHlzakkwSi8vL0djdFg3NWN1Ym01K3MxdmZxUCsvZnMzdXo0QUFBREVqekFCQUFBQUFMcTU1Y3VYTjdweTRMaElKTkxzNjE1MjJXWGF2MysvM24vL2ZXM1pzcVhlZVpmTHBjc3V1MHpmL3ZhMzVYUTZkZHR0dCtuc3M4L1d2LzcxTC8zcVY3K1N4V0xSV1dlZEZlM25ZREtaOU0xdmZsTTdkdXpRaXkrK3FHdXV1VWJmK2M1MzVISzVtbDBiQUFBQW1zY1VhY2s3UWdBQUFBQkFQZTZpb1BhdnFaUWtKZVhhTlBDeTlIYXVxT3VxcnE2dTB6c0JBQUFBcmN2YzNnVUFBQUFBUUZkaHRuelZqeUJpOEwydDFrU1FBQUFBMExZSUV3QUFBQUFnUVp5WlgrMGtHNmdLdDJNbEFBQUFRR0lSSmdBQUFBQkFncGdza2kyNTlzZXNjQ0FpZDFHd25Tc0NBQUFBRW9Nd0FRQUFBQUFTS0d2b1Y4MkFELzJuV2thUTdZNEFBQURRK2RHQUdRQUFBQUFTN0l0L2xNdGZVYnZOa2RWbFZ1L3pVcFNVYlpVMWllOXpBUUFBb0hNaVRBQUFBQUNBQlBPV2hMVHZueFh0WFFaYVlPVE5QZHE3QkFBQWdBNkpyOFVBQUFBQVFJSzVlbGgxK2pXWnNxZFoycnNVQUFBQUlDRUlFd0FBQUFDZ0ZUalNMVHA5Y3FaeVJ5VXB0YTg5MnBnWkFBQUE2SXpZNWdnQUFBQUFBQUFBQU1URVYyTUFBQUFBQUFBQUFFQk1oQWtBQUFBQUFBQUFBQ0Ftd2dRQUFBQUFBQUFBQUJBVFlRSUFBQUFBQUFBQUFJaUpNQUVBQUFBQUFBQUFBTVJFbUFBQUFBQUFBQUFBQUdJaVRBQUFBQUFBQUFBQUFERVJKZ0FBQUFBQUFBQUFnSmdJRXdBQUFBQUFBQUFBUUV5RUNRQUFBQUFBQUFBQUlDYkNCQUFBQUFBQUFBQUFFQk5oQWdBQUFBQUFBQUFBaUlrd0FRQUFBQUFBQUFBQXhFU1lBQUFBQUFBQUFBQUFZaUpNQUFBQUFBQUFBQUFBTVJFbUFBQUFBQUFBQUFDQW1BZ1RBQUFBQUFBQUFBQkFUSVFKQUFBQUFBQUFBQUFnSnNJRUFBQUFBQUFBQUFBUUUyRUNBQUFBQUFBQUFBQ0lpVEFCQUFBQUFBQUFBQURFUkpnQUFBQUFBQUFBQUFCaUlrd0FBQUFBQUFBQUFBQXhFU1lBQUFBQUFBQUFBSUNZQ0JNQUFBQUFBQUFBQUVCTWhBa0FBQUFBQUFBQUFDQW13Z1FBQUFBQUFBQUFBQkFUWVFJQUFBQUFBQUFBQUlpSk1BRUFBQUFBQUFBQUFNUkVtQUFBQUFBQUFBQUFBR0lpVEFBQUFBQUFBQUFBQURFUkpnQUFBQUFBQUFBQWdKaitmM3QySUFBQUFBQWd5Tjk2Z3dsS0k1a0FBQUFBQUFBc21RQUFBQUFBQUN5WkFBQUFBQUFBTEprQUFBQUFBQUFzbVFBQUFBQUFBQ3laQUFBQUFBQUFMSmtBQUFBQUFBQXNtUUFBQUFBQUFDeVpBQUFBQUFBQUxKa0FBQUFBQUFBc21RQUFBQUFBQUt3QVVsQ21SNkN4ZmJRQUFBQUFTVVZPUks1Q1lJST0iLAoJIlRoZW1lIiA6ICIiLAoJIlR5cGUiIDogIm1pbmQiLAoJIlZlcnNpb24iIDogIiIKfQo="/>
    </extobj>
  </extobjs>
</s:customData>
</file>

<file path=customXml/itemProps31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2763</Words>
  <Application>WPS 演示</Application>
  <PresentationFormat>宽屏</PresentationFormat>
  <Paragraphs>225</Paragraphs>
  <Slides>15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4" baseType="lpstr">
      <vt:lpstr>Arial</vt:lpstr>
      <vt:lpstr>宋体</vt:lpstr>
      <vt:lpstr>Wingdings</vt:lpstr>
      <vt:lpstr>黑体</vt:lpstr>
      <vt:lpstr>阿里巴巴普惠体 R</vt:lpstr>
      <vt:lpstr>微软雅黑</vt:lpstr>
      <vt:lpstr>OPPOSans L</vt:lpstr>
      <vt:lpstr>汉仪玄宋 85S</vt:lpstr>
      <vt:lpstr>汉仪中黑 简</vt:lpstr>
      <vt:lpstr>Arial Unicode MS</vt:lpstr>
      <vt:lpstr>Calibri</vt:lpstr>
      <vt:lpstr>楷体</vt:lpstr>
      <vt:lpstr>Bookshelf Symbol 7</vt:lpstr>
      <vt:lpstr>Arial Black</vt:lpstr>
      <vt:lpstr>SimSun-ExtB</vt:lpstr>
      <vt:lpstr>文鼎古印体繁</vt:lpstr>
      <vt:lpstr>Segoe Print</vt:lpstr>
      <vt:lpstr>字心坊江南体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小忙</dc:creator>
  <cp:lastModifiedBy>开心的朱小琳</cp:lastModifiedBy>
  <cp:revision>119</cp:revision>
  <dcterms:created xsi:type="dcterms:W3CDTF">2022-08-19T07:47:00Z</dcterms:created>
  <dcterms:modified xsi:type="dcterms:W3CDTF">2023-11-22T08:28:15Z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TemplateUUID">
    <vt:lpwstr>v1.0_mb_l1CnuZ6Fb7ZwdubPGkH3fA==</vt:lpwstr>
  </property>
  <property fmtid="{D5CDD505-2E9C-101B-9397-08002B2CF9AE}" pid="4" name="ICV">
    <vt:lpwstr>D8EB2086E58942C894D60EA39DBD6F90_11</vt:lpwstr>
  </property>
</Properties>
</file>