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9"/>
  </p:notesMasterIdLst>
  <p:sldIdLst>
    <p:sldId id="384" r:id="rId5"/>
    <p:sldId id="458" r:id="rId6"/>
    <p:sldId id="474" r:id="rId7"/>
    <p:sldId id="283" r:id="rId8"/>
    <p:sldId id="440" r:id="rId9"/>
    <p:sldId id="459" r:id="rId10"/>
    <p:sldId id="442" r:id="rId11"/>
    <p:sldId id="490" r:id="rId12"/>
    <p:sldId id="441" r:id="rId13"/>
    <p:sldId id="491" r:id="rId14"/>
    <p:sldId id="492" r:id="rId15"/>
    <p:sldId id="460" r:id="rId16"/>
    <p:sldId id="493" r:id="rId17"/>
    <p:sldId id="457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yi shao" initials="js" lastIdx="10" clrIdx="0"/>
  <p:cmAuthor id="2" name="Microsoft 帐户" initials="M帐" lastIdx="10" clrIdx="1"/>
  <p:cmAuthor id="3" name="lenovo" initials="l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6BBC"/>
    <a:srgbClr val="0039B3"/>
    <a:srgbClr val="3C68B6"/>
    <a:srgbClr val="5E85CA"/>
    <a:srgbClr val="ED7F35"/>
    <a:srgbClr val="D2D2D2"/>
    <a:srgbClr val="F6D3BA"/>
    <a:srgbClr val="7B7B7B"/>
    <a:srgbClr val="F36C47"/>
    <a:srgbClr val="375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80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1212" y="-636"/>
      </p:cViewPr>
      <p:guideLst>
        <p:guide orient="horz" pos="224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DC373-7409-418F-8AA5-59C1036472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CB9D5-D526-4B9B-8BE8-040550A4BAE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917E-C6DD-4296-AA7C-DF2A1760A3DD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5510A-DA74-4DE8-AC04-122A1026CB3D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917E-C6DD-4296-AA7C-DF2A1760A3DD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6BD4B-A256-4CA8-81E2-E831A828FDE9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917E-C6DD-4296-AA7C-DF2A1760A3DD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DBEE3-3E83-4289-B089-F3EAEAB51AF8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917E-C6DD-4296-AA7C-DF2A1760A3DD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AC410-3DB4-4DF6-9C46-9EB74471E774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0D251-0C3D-43BD-B21B-95F31919D3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FDB0-D360-4966-A01C-1D1C6BB19A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0D251-0C3D-43BD-B21B-95F31919D3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FDB0-D360-4966-A01C-1D1C6BB19A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0D251-0C3D-43BD-B21B-95F31919D3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FDB0-D360-4966-A01C-1D1C6BB19A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0D251-0C3D-43BD-B21B-95F31919D3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FDB0-D360-4966-A01C-1D1C6BB19A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0D251-0C3D-43BD-B21B-95F31919D3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FDB0-D360-4966-A01C-1D1C6BB19A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0D251-0C3D-43BD-B21B-95F31919D3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FDB0-D360-4966-A01C-1D1C6BB19A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0D251-0C3D-43BD-B21B-95F31919D3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FDB0-D360-4966-A01C-1D1C6BB19A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917E-C6DD-4296-AA7C-DF2A1760A3DD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3E962-BA6D-461C-BAE5-12C247842BAA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0D251-0C3D-43BD-B21B-95F31919D3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FDB0-D360-4966-A01C-1D1C6BB19A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0D251-0C3D-43BD-B21B-95F31919D3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FDB0-D360-4966-A01C-1D1C6BB19A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0D251-0C3D-43BD-B21B-95F31919D3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FDB0-D360-4966-A01C-1D1C6BB19A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0D251-0C3D-43BD-B21B-95F31919D3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FDB0-D360-4966-A01C-1D1C6BB19A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0D251-0C3D-43BD-B21B-95F31919D3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FDB0-D360-4966-A01C-1D1C6BB19A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917E-C6DD-4296-AA7C-DF2A1760A3DD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D4C73-8737-47A8-9B6F-E957761C1E83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917E-C6DD-4296-AA7C-DF2A1760A3DD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215CC-07F8-4AC7-93AC-492F236859C4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917E-C6DD-4296-AA7C-DF2A1760A3DD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4CC43-C11F-429E-AD06-DB234084621C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917E-C6DD-4296-AA7C-DF2A1760A3DD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D0FA3-CE26-4B1E-A012-0318554CFC7D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917E-C6DD-4296-AA7C-DF2A1760A3DD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B5738-8CD9-4D2B-90C0-ADC3D3A2F8A0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917E-C6DD-4296-AA7C-DF2A1760A3DD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16664-3666-45FC-B60E-B13366059E0B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0">
              <a:srgbClr val="E6E6E5"/>
            </a:gs>
            <a:gs pos="100000">
              <a:schemeClr val="bg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>
                <a:sym typeface="Calibri Light" panose="020F0302020204030204" pitchFamily="34" charset="0"/>
              </a:rPr>
              <a:t>单击此处编辑母版标题样式</a:t>
            </a:r>
            <a:endParaRPr lang="zh-CN" smtClean="0">
              <a:sym typeface="Calibri Light" panose="020F03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单击此处编辑母版文本样式</a:t>
            </a:r>
            <a:endParaRPr lang="zh-CN" smtClean="0">
              <a:sym typeface="Calibri" panose="020F0502020204030204" pitchFamily="34" charset="0"/>
            </a:endParaRPr>
          </a:p>
          <a:p>
            <a:pPr lvl="1"/>
            <a:r>
              <a:rPr lang="zh-CN" smtClean="0">
                <a:sym typeface="Calibri" panose="020F0502020204030204" pitchFamily="34" charset="0"/>
              </a:rPr>
              <a:t>第二级</a:t>
            </a:r>
            <a:endParaRPr lang="zh-CN" smtClean="0">
              <a:sym typeface="Calibri" panose="020F0502020204030204" pitchFamily="34" charset="0"/>
            </a:endParaRPr>
          </a:p>
          <a:p>
            <a:pPr lvl="2"/>
            <a:r>
              <a:rPr lang="zh-CN" smtClean="0">
                <a:sym typeface="Calibri" panose="020F0502020204030204" pitchFamily="34" charset="0"/>
              </a:rPr>
              <a:t>第三级</a:t>
            </a:r>
            <a:endParaRPr lang="zh-CN" smtClean="0">
              <a:sym typeface="Calibri" panose="020F0502020204030204" pitchFamily="34" charset="0"/>
            </a:endParaRPr>
          </a:p>
          <a:p>
            <a:pPr lvl="3"/>
            <a:r>
              <a:rPr lang="zh-CN" smtClean="0">
                <a:sym typeface="Calibri" panose="020F0502020204030204" pitchFamily="34" charset="0"/>
              </a:rPr>
              <a:t>第四级</a:t>
            </a:r>
            <a:endParaRPr lang="zh-CN" smtClean="0">
              <a:sym typeface="Calibri" panose="020F0502020204030204" pitchFamily="34" charset="0"/>
            </a:endParaRPr>
          </a:p>
          <a:p>
            <a:pPr lvl="4"/>
            <a:r>
              <a:rPr lang="zh-CN" smtClean="0">
                <a:sym typeface="Calibri" panose="020F0502020204030204" pitchFamily="34" charset="0"/>
              </a:rPr>
              <a:t>第五级</a:t>
            </a:r>
            <a:endParaRPr lang="zh-CN" smtClean="0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2CFC917E-C6DD-4296-AA7C-DF2A1760A3DD}" type="datetime1">
              <a:rPr lang="zh-CN" altLang="en-US">
                <a:latin typeface="Arial" panose="020B0604020202020204" pitchFamily="34" charset="0"/>
              </a:rPr>
            </a:fld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EB0544BB-494F-45BD-BA9C-5F9D962259C2}" type="slidenum">
              <a:rPr lang="zh-CN" altLang="en-US">
                <a:latin typeface="Arial" panose="020B0604020202020204" pitchFamily="34" charset="0"/>
              </a:rPr>
            </a:fld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E6E5"/>
            </a:gs>
            <a:gs pos="100000">
              <a:schemeClr val="bg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6FB0D-3649-4659-A4EA-16B622D04D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C0CA1-3571-4BD4-9253-723F5D1C3D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E6E6E5"/>
            </a:gs>
            <a:gs pos="100000">
              <a:schemeClr val="bg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defRPr/>
            </a:pPr>
            <a:fld id="{5E60D251-0C3D-43BD-B21B-95F31919D3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defRPr/>
            </a:pPr>
            <a:fld id="{0519FDB0-D360-4966-A01C-1D1C6BB19A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图片 7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0" y="-1444454"/>
            <a:ext cx="12192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直角三角形 10"/>
          <p:cNvSpPr>
            <a:spLocks noChangeArrowheads="1"/>
          </p:cNvSpPr>
          <p:nvPr/>
        </p:nvSpPr>
        <p:spPr bwMode="auto">
          <a:xfrm rot="1740000" flipH="1">
            <a:off x="5101117" y="-4533851"/>
            <a:ext cx="7536263" cy="8994040"/>
          </a:xfrm>
          <a:prstGeom prst="rtTriangle">
            <a:avLst/>
          </a:prstGeom>
          <a:solidFill>
            <a:srgbClr val="F37D2A">
              <a:alpha val="50000"/>
            </a:srgbClr>
          </a:solidFill>
          <a:ln>
            <a:noFill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74015" y="1030605"/>
            <a:ext cx="11570970" cy="4691405"/>
            <a:chOff x="-1235075" y="3285670"/>
            <a:chExt cx="8535593" cy="3792896"/>
          </a:xfrm>
        </p:grpSpPr>
        <p:sp>
          <p:nvSpPr>
            <p:cNvPr id="16" name="文本框 15"/>
            <p:cNvSpPr txBox="1"/>
            <p:nvPr/>
          </p:nvSpPr>
          <p:spPr>
            <a:xfrm>
              <a:off x="-1235075" y="3785415"/>
              <a:ext cx="8051498" cy="670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altLang="zh-CN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双减</a:t>
              </a:r>
              <a:r>
                <a:rPr lang="en-US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r>
                <a:rPr altLang="zh-CN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背景下初中语文</a:t>
              </a:r>
              <a:r>
                <a:rPr lang="zh-CN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作业设计</a:t>
              </a:r>
              <a:r>
                <a:rPr altLang="zh-CN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</a:t>
              </a:r>
              <a:endParaRPr altLang="zh-CN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846126" y="6009702"/>
              <a:ext cx="4653308" cy="10688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r"/>
              <a:r>
                <a:rPr lang="zh-CN" altLang="zh-CN" sz="400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常州市丽华中学     吴仔俊</a:t>
              </a:r>
              <a:endParaRPr lang="zh-CN" altLang="zh-CN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/>
              <a:r>
                <a:rPr lang="zh-CN" altLang="zh-CN" sz="400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常州市翠竹中学     祝畅红</a:t>
              </a:r>
              <a:endParaRPr lang="zh-CN" altLang="zh-CN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10800000">
              <a:off x="6995718" y="3285670"/>
              <a:ext cx="304800" cy="178676"/>
            </a:xfrm>
            <a:prstGeom prst="triangl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115685" y="6177280"/>
            <a:ext cx="3648075" cy="7067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algn="dist"/>
            <a:r>
              <a:rPr lang="en-US" altLang="zh-CN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2023.11.21</a:t>
            </a:r>
            <a:endParaRPr lang="en-US" altLang="zh-CN" sz="400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28"/>
          <p:cNvSpPr/>
          <p:nvPr/>
        </p:nvSpPr>
        <p:spPr>
          <a:xfrm>
            <a:off x="1248540" y="3559438"/>
            <a:ext cx="1480978" cy="148097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7155" y="102871"/>
            <a:ext cx="6732134" cy="1366324"/>
            <a:chOff x="115735" y="1954531"/>
            <a:chExt cx="6732134" cy="1366324"/>
          </a:xfrm>
        </p:grpSpPr>
        <p:pic>
          <p:nvPicPr>
            <p:cNvPr id="1028" name="Picture 4" descr="C:\Users\Administrator\Desktop\景观绿化效果图\QQ图片20161206145100.jpg"/>
            <p:cNvPicPr>
              <a:picLocks noChangeAspect="1" noChangeArrowheads="1"/>
            </p:cNvPicPr>
            <p:nvPr/>
          </p:nvPicPr>
          <p:blipFill>
            <a:blip r:embed="rId1" cstate="print"/>
            <a:srcRect l="8118" r="9882" b="16565"/>
            <a:stretch>
              <a:fillRect/>
            </a:stretch>
          </p:blipFill>
          <p:spPr bwMode="auto">
            <a:xfrm>
              <a:off x="115735" y="1954531"/>
              <a:ext cx="3004655" cy="1359830"/>
            </a:xfrm>
            <a:prstGeom prst="rect">
              <a:avLst/>
            </a:prstGeom>
            <a:noFill/>
          </p:spPr>
        </p:pic>
        <p:grpSp>
          <p:nvGrpSpPr>
            <p:cNvPr id="28" name="组合 27"/>
            <p:cNvGrpSpPr/>
            <p:nvPr/>
          </p:nvGrpSpPr>
          <p:grpSpPr>
            <a:xfrm>
              <a:off x="1627893" y="1959806"/>
              <a:ext cx="5219976" cy="1361049"/>
              <a:chOff x="1467873" y="1959806"/>
              <a:chExt cx="5219976" cy="136104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722635" y="1965684"/>
                <a:ext cx="2723165" cy="1349293"/>
              </a:xfrm>
              <a:prstGeom prst="rect">
                <a:avLst/>
              </a:prstGeom>
              <a:solidFill>
                <a:srgbClr val="F4A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467873" y="1959806"/>
                <a:ext cx="1262171" cy="1361049"/>
              </a:xfrm>
              <a:prstGeom prst="triangle">
                <a:avLst>
                  <a:gd name="adj" fmla="val 100000"/>
                </a:avLst>
              </a:prstGeom>
              <a:solidFill>
                <a:srgbClr val="F4A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 rot="10800000">
                <a:off x="5439160" y="1965684"/>
                <a:ext cx="1248689" cy="1349293"/>
              </a:xfrm>
              <a:prstGeom prst="triangle">
                <a:avLst>
                  <a:gd name="adj" fmla="val 100000"/>
                </a:avLst>
              </a:prstGeom>
              <a:solidFill>
                <a:srgbClr val="F4A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椭圆 1"/>
          <p:cNvSpPr/>
          <p:nvPr/>
        </p:nvSpPr>
        <p:spPr>
          <a:xfrm>
            <a:off x="9402178" y="-2460175"/>
            <a:ext cx="5146766" cy="5146766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9911932" y="3873554"/>
            <a:ext cx="2063629" cy="2063629"/>
          </a:xfrm>
          <a:prstGeom prst="ellipse">
            <a:avLst/>
          </a:prstGeom>
          <a:solidFill>
            <a:srgbClr val="F37D2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57960" y="273722"/>
            <a:ext cx="1480978" cy="1480978"/>
          </a:xfrm>
          <a:prstGeom prst="ellipse">
            <a:avLst/>
          </a:prstGeom>
          <a:solidFill>
            <a:srgbClr val="F37D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11377422" y="-2375271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3083975" y="6858000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77545" y="955040"/>
            <a:ext cx="1059243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2、实践阶段（23年11月——25年9月）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(1) 开展实地调查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时间：23年11月至23年12月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活动：选取语文作业设计具有典型特征的学校进行实地调查，与师生深度交流。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成果：完成实地调查报告，明确当前现状及挑战。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(2) 实施案例分析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时间：23年12月至24年12月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活动：筛选并深入分析成功与失败的语文作业设计案例。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成果：形成案例分析报告，总结成功经验与存在问题。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(3) 设计并实施改进措施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时间：24年12月至25年9月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活动：基于实地调查和案例分析，设计具体的语文作业改进措施；在小范围内实施并调整。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成果：形成改进措施报告，记录实践过程中的调整与完善。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61490" y="425450"/>
            <a:ext cx="30168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 dirty="0">
                <a:solidFill>
                  <a:srgbClr val="003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七、研究进度</a:t>
            </a:r>
            <a:endParaRPr lang="zh-CN" altLang="en-US" sz="3200" b="1" dirty="0">
              <a:solidFill>
                <a:srgbClr val="003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7 0.08565 L -0.35 0.6632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2886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1.85185E-6 L 0.29818 -0.5761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2" grpId="0" bldLvl="0" animBg="1"/>
      <p:bldP spid="3" grpId="0" bldLvl="0" animBg="1"/>
      <p:bldP spid="30" grpId="0" bldLvl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28"/>
          <p:cNvSpPr/>
          <p:nvPr/>
        </p:nvSpPr>
        <p:spPr>
          <a:xfrm>
            <a:off x="1248540" y="3559438"/>
            <a:ext cx="1480978" cy="148097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7155" y="102871"/>
            <a:ext cx="6732134" cy="1366324"/>
            <a:chOff x="115735" y="1954531"/>
            <a:chExt cx="6732134" cy="1366324"/>
          </a:xfrm>
        </p:grpSpPr>
        <p:pic>
          <p:nvPicPr>
            <p:cNvPr id="1028" name="Picture 4" descr="C:\Users\Administrator\Desktop\景观绿化效果图\QQ图片20161206145100.jpg"/>
            <p:cNvPicPr>
              <a:picLocks noChangeAspect="1" noChangeArrowheads="1"/>
            </p:cNvPicPr>
            <p:nvPr/>
          </p:nvPicPr>
          <p:blipFill>
            <a:blip r:embed="rId1" cstate="print"/>
            <a:srcRect l="8118" r="9882" b="16565"/>
            <a:stretch>
              <a:fillRect/>
            </a:stretch>
          </p:blipFill>
          <p:spPr bwMode="auto">
            <a:xfrm>
              <a:off x="115735" y="1954531"/>
              <a:ext cx="3004655" cy="1359830"/>
            </a:xfrm>
            <a:prstGeom prst="rect">
              <a:avLst/>
            </a:prstGeom>
            <a:noFill/>
          </p:spPr>
        </p:pic>
        <p:grpSp>
          <p:nvGrpSpPr>
            <p:cNvPr id="28" name="组合 27"/>
            <p:cNvGrpSpPr/>
            <p:nvPr/>
          </p:nvGrpSpPr>
          <p:grpSpPr>
            <a:xfrm>
              <a:off x="1627893" y="1959806"/>
              <a:ext cx="5219976" cy="1361049"/>
              <a:chOff x="1467873" y="1959806"/>
              <a:chExt cx="5219976" cy="136104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722635" y="1965684"/>
                <a:ext cx="2723165" cy="1349293"/>
              </a:xfrm>
              <a:prstGeom prst="rect">
                <a:avLst/>
              </a:prstGeom>
              <a:solidFill>
                <a:srgbClr val="F4A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467873" y="1959806"/>
                <a:ext cx="1262171" cy="1361049"/>
              </a:xfrm>
              <a:prstGeom prst="triangle">
                <a:avLst>
                  <a:gd name="adj" fmla="val 100000"/>
                </a:avLst>
              </a:prstGeom>
              <a:solidFill>
                <a:srgbClr val="F4A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 rot="10800000">
                <a:off x="5439160" y="1965684"/>
                <a:ext cx="1248689" cy="1349293"/>
              </a:xfrm>
              <a:prstGeom prst="triangle">
                <a:avLst>
                  <a:gd name="adj" fmla="val 100000"/>
                </a:avLst>
              </a:prstGeom>
              <a:solidFill>
                <a:srgbClr val="F4A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椭圆 1"/>
          <p:cNvSpPr/>
          <p:nvPr/>
        </p:nvSpPr>
        <p:spPr>
          <a:xfrm>
            <a:off x="9402178" y="-2460175"/>
            <a:ext cx="5146766" cy="5146766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9911932" y="3873554"/>
            <a:ext cx="2063629" cy="2063629"/>
          </a:xfrm>
          <a:prstGeom prst="ellipse">
            <a:avLst/>
          </a:prstGeom>
          <a:solidFill>
            <a:srgbClr val="F37D2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57960" y="273722"/>
            <a:ext cx="1480978" cy="1480978"/>
          </a:xfrm>
          <a:prstGeom prst="ellipse">
            <a:avLst/>
          </a:prstGeom>
          <a:solidFill>
            <a:srgbClr val="F37D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11377422" y="-2375271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3083975" y="6858000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016635" y="568325"/>
            <a:ext cx="1066292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3、结题阶段（25年9月——26年11月）</a:t>
            </a:r>
            <a:endParaRPr lang="en-US" altLang="zh-CN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(1) 整理分析数据</a:t>
            </a:r>
            <a:endParaRPr lang="en-US" altLang="zh-CN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时间：25年9月初</a:t>
            </a:r>
            <a:endParaRPr lang="en-US" altLang="zh-CN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活动：系统整理并分析所有收集数据，对语文作业设计的实施效果进行综合评估。</a:t>
            </a:r>
            <a:endParaRPr lang="en-US" altLang="zh-CN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成果：完成数据分析报告。</a:t>
            </a:r>
            <a:endParaRPr lang="en-US" altLang="zh-CN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(2) 撰写研究报告</a:t>
            </a:r>
            <a:endParaRPr lang="en-US" altLang="zh-CN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时间：25年9月中至25年12月上旬</a:t>
            </a:r>
            <a:endParaRPr lang="en-US" altLang="zh-CN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活动：集中撰写研究报告，详细描述研究的主要发现、结论和建议。</a:t>
            </a:r>
            <a:endParaRPr lang="en-US" altLang="zh-CN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成果：完成研究报告初稿。</a:t>
            </a:r>
            <a:endParaRPr lang="en-US" altLang="zh-CN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(3) 总结研究成果</a:t>
            </a:r>
            <a:endParaRPr lang="en-US" altLang="zh-CN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时间：26年9月中旬</a:t>
            </a:r>
            <a:endParaRPr lang="en-US" altLang="zh-CN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活动：课题组成员讨论并总结研究成果，明确研究的理论和实践意义。</a:t>
            </a:r>
            <a:endParaRPr lang="en-US" altLang="zh-CN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成果：形成研究成果总结报告。</a:t>
            </a:r>
            <a:endParaRPr lang="en-US" altLang="zh-CN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(4) 推广研究成果：</a:t>
            </a:r>
            <a:endParaRPr lang="en-US" altLang="zh-CN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时间：26年9月下旬至26年11月</a:t>
            </a:r>
            <a:endParaRPr lang="en-US" altLang="zh-CN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活动：组织研究成果发布会，与教育部门、学校及相关研究人员共享研究成果；通过学术论文、教育杂志等渠道发布研究成果。</a:t>
            </a:r>
            <a:endParaRPr lang="en-US" altLang="zh-CN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成果：确保研究成果在教育领域得到广泛应用和参考。</a:t>
            </a:r>
            <a:endParaRPr lang="en-US" altLang="zh-CN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41475" y="118110"/>
            <a:ext cx="30168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3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七、研究进度</a:t>
            </a:r>
            <a:endParaRPr lang="zh-CN" altLang="en-US" sz="3200" b="1" dirty="0">
              <a:solidFill>
                <a:srgbClr val="003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7 0.08565 L -0.35 0.6632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2886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1.85185E-6 L 0.29818 -0.5761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2" grpId="0" bldLvl="0" animBg="1"/>
      <p:bldP spid="3" grpId="0" bldLvl="0" animBg="1"/>
      <p:bldP spid="30" grpId="0" bldLvl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28"/>
          <p:cNvSpPr/>
          <p:nvPr/>
        </p:nvSpPr>
        <p:spPr>
          <a:xfrm>
            <a:off x="1248540" y="3559438"/>
            <a:ext cx="1480978" cy="148097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7155" y="102871"/>
            <a:ext cx="6732134" cy="1366324"/>
            <a:chOff x="115735" y="1954531"/>
            <a:chExt cx="6732134" cy="1366324"/>
          </a:xfrm>
        </p:grpSpPr>
        <p:pic>
          <p:nvPicPr>
            <p:cNvPr id="1028" name="Picture 4" descr="C:\Users\Administrator\Desktop\景观绿化效果图\QQ图片20161206145100.jpg"/>
            <p:cNvPicPr>
              <a:picLocks noChangeAspect="1" noChangeArrowheads="1"/>
            </p:cNvPicPr>
            <p:nvPr/>
          </p:nvPicPr>
          <p:blipFill>
            <a:blip r:embed="rId1" cstate="print"/>
            <a:srcRect l="8118" r="9882" b="16565"/>
            <a:stretch>
              <a:fillRect/>
            </a:stretch>
          </p:blipFill>
          <p:spPr bwMode="auto">
            <a:xfrm>
              <a:off x="115735" y="1954531"/>
              <a:ext cx="3004655" cy="1359830"/>
            </a:xfrm>
            <a:prstGeom prst="rect">
              <a:avLst/>
            </a:prstGeom>
            <a:noFill/>
          </p:spPr>
        </p:pic>
        <p:grpSp>
          <p:nvGrpSpPr>
            <p:cNvPr id="28" name="组合 27"/>
            <p:cNvGrpSpPr/>
            <p:nvPr/>
          </p:nvGrpSpPr>
          <p:grpSpPr>
            <a:xfrm>
              <a:off x="1627893" y="1959806"/>
              <a:ext cx="5219976" cy="1361049"/>
              <a:chOff x="1467873" y="1959806"/>
              <a:chExt cx="5219976" cy="136104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722635" y="1965684"/>
                <a:ext cx="2723165" cy="1349293"/>
              </a:xfrm>
              <a:prstGeom prst="rect">
                <a:avLst/>
              </a:prstGeom>
              <a:solidFill>
                <a:srgbClr val="F4A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467873" y="1959806"/>
                <a:ext cx="1262171" cy="1361049"/>
              </a:xfrm>
              <a:prstGeom prst="triangle">
                <a:avLst>
                  <a:gd name="adj" fmla="val 100000"/>
                </a:avLst>
              </a:prstGeom>
              <a:solidFill>
                <a:srgbClr val="F4A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 rot="10800000">
                <a:off x="5439160" y="1965684"/>
                <a:ext cx="1248689" cy="1349293"/>
              </a:xfrm>
              <a:prstGeom prst="triangle">
                <a:avLst>
                  <a:gd name="adj" fmla="val 100000"/>
                </a:avLst>
              </a:prstGeom>
              <a:solidFill>
                <a:srgbClr val="F4A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" name="文本框 18"/>
          <p:cNvSpPr txBox="1"/>
          <p:nvPr/>
        </p:nvSpPr>
        <p:spPr>
          <a:xfrm>
            <a:off x="1761490" y="425450"/>
            <a:ext cx="4271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3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八、预期成果</a:t>
            </a:r>
            <a:endParaRPr lang="zh-CN" altLang="en-US" sz="3200" b="1" dirty="0">
              <a:solidFill>
                <a:srgbClr val="003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9402178" y="-2460175"/>
            <a:ext cx="5146766" cy="5146766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9911932" y="3873554"/>
            <a:ext cx="2063629" cy="2063629"/>
          </a:xfrm>
          <a:prstGeom prst="ellipse">
            <a:avLst/>
          </a:prstGeom>
          <a:solidFill>
            <a:srgbClr val="F37D2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57960" y="273722"/>
            <a:ext cx="1480978" cy="1480978"/>
          </a:xfrm>
          <a:prstGeom prst="ellipse">
            <a:avLst/>
          </a:prstGeom>
          <a:solidFill>
            <a:srgbClr val="F37D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11377422" y="-2375271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3083975" y="6858000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77545" y="1288415"/>
            <a:ext cx="1059243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1、预期理论成果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此次课题研究将形成关于“双减”背景下语文作业设计研究的研究报告一套，主要包含了开题报告、调查报告、中期报告、结题报告；形成关于“双减”背景下语文作业设计研究的相关论文、案例分析、阶段总结与反思、PPT等。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2、预期实践成果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通过实地调查和案例分析，深入了解“双减”政策下语文作业设计的真实情况，并总结成功案例的经验与存在问题的原因。基于此，我们将设计符合“双减”背景的语文作业改进措施，并在实践中不断调整完善，期望通过本研究，能够提高语文作业的设计质量，促进学生的全面发展和提高学习效率，同时，希望研究成果能为教育界相关人士提供有益参考，推动语文教育改革的深入发展。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7 0.08565 L -0.35 0.6632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2886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1.85185E-6 L 0.29818 -0.5761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19" grpId="0"/>
      <p:bldP spid="2" grpId="0" bldLvl="0" animBg="1"/>
      <p:bldP spid="3" grpId="0" bldLvl="0" animBg="1"/>
      <p:bldP spid="3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28"/>
          <p:cNvSpPr/>
          <p:nvPr/>
        </p:nvSpPr>
        <p:spPr>
          <a:xfrm>
            <a:off x="1248540" y="3559438"/>
            <a:ext cx="1480978" cy="148097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7155" y="102871"/>
            <a:ext cx="6732134" cy="1366324"/>
            <a:chOff x="115735" y="1954531"/>
            <a:chExt cx="6732134" cy="1366324"/>
          </a:xfrm>
        </p:grpSpPr>
        <p:pic>
          <p:nvPicPr>
            <p:cNvPr id="1028" name="Picture 4" descr="C:\Users\Administrator\Desktop\景观绿化效果图\QQ图片20161206145100.jpg"/>
            <p:cNvPicPr>
              <a:picLocks noChangeAspect="1" noChangeArrowheads="1"/>
            </p:cNvPicPr>
            <p:nvPr/>
          </p:nvPicPr>
          <p:blipFill>
            <a:blip r:embed="rId1" cstate="print"/>
            <a:srcRect l="8118" r="9882" b="16565"/>
            <a:stretch>
              <a:fillRect/>
            </a:stretch>
          </p:blipFill>
          <p:spPr bwMode="auto">
            <a:xfrm>
              <a:off x="115735" y="1954531"/>
              <a:ext cx="3004655" cy="1359830"/>
            </a:xfrm>
            <a:prstGeom prst="rect">
              <a:avLst/>
            </a:prstGeom>
            <a:noFill/>
          </p:spPr>
        </p:pic>
        <p:grpSp>
          <p:nvGrpSpPr>
            <p:cNvPr id="28" name="组合 27"/>
            <p:cNvGrpSpPr/>
            <p:nvPr/>
          </p:nvGrpSpPr>
          <p:grpSpPr>
            <a:xfrm>
              <a:off x="1627893" y="1959806"/>
              <a:ext cx="5219976" cy="1361049"/>
              <a:chOff x="1467873" y="1959806"/>
              <a:chExt cx="5219976" cy="136104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722635" y="1965684"/>
                <a:ext cx="2723165" cy="1349293"/>
              </a:xfrm>
              <a:prstGeom prst="rect">
                <a:avLst/>
              </a:prstGeom>
              <a:solidFill>
                <a:srgbClr val="F4A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467873" y="1959806"/>
                <a:ext cx="1262171" cy="1361049"/>
              </a:xfrm>
              <a:prstGeom prst="triangle">
                <a:avLst>
                  <a:gd name="adj" fmla="val 100000"/>
                </a:avLst>
              </a:prstGeom>
              <a:solidFill>
                <a:srgbClr val="F4A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 rot="10800000">
                <a:off x="5439160" y="1965684"/>
                <a:ext cx="1248689" cy="1349293"/>
              </a:xfrm>
              <a:prstGeom prst="triangle">
                <a:avLst>
                  <a:gd name="adj" fmla="val 100000"/>
                </a:avLst>
              </a:prstGeom>
              <a:solidFill>
                <a:srgbClr val="F4A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" name="文本框 18"/>
          <p:cNvSpPr txBox="1"/>
          <p:nvPr/>
        </p:nvSpPr>
        <p:spPr>
          <a:xfrm>
            <a:off x="1761490" y="425450"/>
            <a:ext cx="4271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3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九、可行性分析</a:t>
            </a:r>
            <a:endParaRPr lang="zh-CN" altLang="en-US" sz="3200" b="1" dirty="0">
              <a:solidFill>
                <a:srgbClr val="003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9402178" y="-2460175"/>
            <a:ext cx="5146766" cy="5146766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9911932" y="3873554"/>
            <a:ext cx="2063629" cy="2063629"/>
          </a:xfrm>
          <a:prstGeom prst="ellipse">
            <a:avLst/>
          </a:prstGeom>
          <a:solidFill>
            <a:srgbClr val="F37D2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57960" y="273722"/>
            <a:ext cx="1480978" cy="1480978"/>
          </a:xfrm>
          <a:prstGeom prst="ellipse">
            <a:avLst/>
          </a:prstGeom>
          <a:solidFill>
            <a:srgbClr val="F37D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11377422" y="-2375271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3083975" y="6858000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77545" y="1581785"/>
            <a:ext cx="1059243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1.主持人、核心成员的学术或学科背景、研究经历、研究能力、研究成果等。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研究基础，包括围绕本课题所开展的文献搜集、先期调研和已有相关成果等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.完成研究任务的保障条件，包括研究资料的获得、研究经费的筹措、研究时间的保障等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7 0.08565 L -0.35 0.6632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2886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1.85185E-6 L 0.29818 -0.5761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19" grpId="0"/>
      <p:bldP spid="2" grpId="0" bldLvl="0" animBg="1"/>
      <p:bldP spid="3" grpId="0" bldLvl="0" animBg="1"/>
      <p:bldP spid="3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图片 7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0" y="-1421594"/>
            <a:ext cx="12192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直角三角形 10"/>
          <p:cNvSpPr>
            <a:spLocks noChangeArrowheads="1"/>
          </p:cNvSpPr>
          <p:nvPr/>
        </p:nvSpPr>
        <p:spPr bwMode="auto">
          <a:xfrm rot="1740000" flipH="1">
            <a:off x="5101117" y="-4533851"/>
            <a:ext cx="7536263" cy="8994040"/>
          </a:xfrm>
          <a:prstGeom prst="rtTriangle">
            <a:avLst/>
          </a:prstGeom>
          <a:solidFill>
            <a:srgbClr val="F37D2A">
              <a:alpha val="50000"/>
            </a:srgbClr>
          </a:solidFill>
          <a:ln>
            <a:noFill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240915" y="2176145"/>
            <a:ext cx="8354695" cy="1435100"/>
            <a:chOff x="523798" y="3285670"/>
            <a:chExt cx="6776720" cy="1435100"/>
          </a:xfrm>
        </p:grpSpPr>
        <p:sp>
          <p:nvSpPr>
            <p:cNvPr id="16" name="文本框 15"/>
            <p:cNvSpPr txBox="1"/>
            <p:nvPr/>
          </p:nvSpPr>
          <p:spPr>
            <a:xfrm>
              <a:off x="523798" y="3798750"/>
              <a:ext cx="5325780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sz="54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衷心感谢专家指正！</a:t>
              </a:r>
              <a:endParaRPr lang="zh-CN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10800000">
              <a:off x="6995718" y="3285670"/>
              <a:ext cx="304800" cy="178676"/>
            </a:xfrm>
            <a:prstGeom prst="triangl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28"/>
          <p:cNvSpPr/>
          <p:nvPr/>
        </p:nvSpPr>
        <p:spPr>
          <a:xfrm>
            <a:off x="1248540" y="3559438"/>
            <a:ext cx="1480978" cy="148097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7155" y="102871"/>
            <a:ext cx="6732134" cy="1366324"/>
            <a:chOff x="115735" y="1954531"/>
            <a:chExt cx="6732134" cy="1366324"/>
          </a:xfrm>
        </p:grpSpPr>
        <p:pic>
          <p:nvPicPr>
            <p:cNvPr id="1028" name="Picture 4" descr="C:\Users\Administrator\Desktop\景观绿化效果图\QQ图片20161206145100.jpg"/>
            <p:cNvPicPr>
              <a:picLocks noChangeAspect="1" noChangeArrowheads="1"/>
            </p:cNvPicPr>
            <p:nvPr/>
          </p:nvPicPr>
          <p:blipFill>
            <a:blip r:embed="rId1" cstate="print"/>
            <a:srcRect l="8118" r="9882" b="16565"/>
            <a:stretch>
              <a:fillRect/>
            </a:stretch>
          </p:blipFill>
          <p:spPr bwMode="auto">
            <a:xfrm>
              <a:off x="115735" y="1954531"/>
              <a:ext cx="3004655" cy="1359830"/>
            </a:xfrm>
            <a:prstGeom prst="rect">
              <a:avLst/>
            </a:prstGeom>
            <a:noFill/>
          </p:spPr>
        </p:pic>
        <p:grpSp>
          <p:nvGrpSpPr>
            <p:cNvPr id="28" name="组合 27"/>
            <p:cNvGrpSpPr/>
            <p:nvPr/>
          </p:nvGrpSpPr>
          <p:grpSpPr>
            <a:xfrm>
              <a:off x="1627893" y="1959806"/>
              <a:ext cx="5219976" cy="1361049"/>
              <a:chOff x="1467873" y="1959806"/>
              <a:chExt cx="5219976" cy="136104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722635" y="1965684"/>
                <a:ext cx="2723165" cy="1349293"/>
              </a:xfrm>
              <a:prstGeom prst="rect">
                <a:avLst/>
              </a:prstGeom>
              <a:solidFill>
                <a:srgbClr val="F4A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467873" y="1959806"/>
                <a:ext cx="1262171" cy="1361049"/>
              </a:xfrm>
              <a:prstGeom prst="triangle">
                <a:avLst>
                  <a:gd name="adj" fmla="val 100000"/>
                </a:avLst>
              </a:prstGeom>
              <a:solidFill>
                <a:srgbClr val="F4A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 rot="10800000">
                <a:off x="5439160" y="1965684"/>
                <a:ext cx="1248689" cy="1349293"/>
              </a:xfrm>
              <a:prstGeom prst="triangle">
                <a:avLst>
                  <a:gd name="adj" fmla="val 100000"/>
                </a:avLst>
              </a:prstGeom>
              <a:solidFill>
                <a:srgbClr val="F4A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" name="文本框 18"/>
          <p:cNvSpPr txBox="1"/>
          <p:nvPr/>
        </p:nvSpPr>
        <p:spPr>
          <a:xfrm>
            <a:off x="315595" y="497205"/>
            <a:ext cx="6012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3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一、研究目标</a:t>
            </a:r>
            <a:endParaRPr lang="zh-CN" altLang="en-US" sz="3200" b="1" dirty="0">
              <a:solidFill>
                <a:srgbClr val="003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9402178" y="-2460175"/>
            <a:ext cx="5146766" cy="5146766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9911932" y="3873554"/>
            <a:ext cx="2063629" cy="2063629"/>
          </a:xfrm>
          <a:prstGeom prst="ellipse">
            <a:avLst/>
          </a:prstGeom>
          <a:solidFill>
            <a:srgbClr val="F37D2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89075" y="258482"/>
            <a:ext cx="1480978" cy="1480978"/>
          </a:xfrm>
          <a:prstGeom prst="ellipse">
            <a:avLst/>
          </a:prstGeom>
          <a:solidFill>
            <a:srgbClr val="F37D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11377422" y="-2375271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3083975" y="6858000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88950" y="1850390"/>
            <a:ext cx="1059243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1.总目标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在“双减”政策背景下，深入探索初中语文作业设计的科学方法，以减轻学生的课业负担，提升作业质量，增强学生的学习效果，并促进学生的全面发展。研究将构建科学合理的语文作业设计措施，创新作业路径，提升学生语文学习效率，以实现学生个性发展和自主学习能力的培养。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7 0.08565 L -0.35 0.6632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2886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1.85185E-6 L 0.29818 -0.5761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19" grpId="0"/>
      <p:bldP spid="2" grpId="0" bldLvl="0" animBg="1"/>
      <p:bldP spid="3" grpId="0" bldLvl="0" animBg="1"/>
      <p:bldP spid="3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28"/>
          <p:cNvSpPr/>
          <p:nvPr/>
        </p:nvSpPr>
        <p:spPr>
          <a:xfrm>
            <a:off x="1248540" y="3559438"/>
            <a:ext cx="1480978" cy="148097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7155" y="102871"/>
            <a:ext cx="6732134" cy="1366324"/>
            <a:chOff x="115735" y="1954531"/>
            <a:chExt cx="6732134" cy="1366324"/>
          </a:xfrm>
        </p:grpSpPr>
        <p:pic>
          <p:nvPicPr>
            <p:cNvPr id="1028" name="Picture 4" descr="C:\Users\Administrator\Desktop\景观绿化效果图\QQ图片20161206145100.jpg"/>
            <p:cNvPicPr>
              <a:picLocks noChangeAspect="1" noChangeArrowheads="1"/>
            </p:cNvPicPr>
            <p:nvPr/>
          </p:nvPicPr>
          <p:blipFill>
            <a:blip r:embed="rId1" cstate="print"/>
            <a:srcRect l="8118" r="9882" b="16565"/>
            <a:stretch>
              <a:fillRect/>
            </a:stretch>
          </p:blipFill>
          <p:spPr bwMode="auto">
            <a:xfrm>
              <a:off x="115735" y="1954531"/>
              <a:ext cx="3004655" cy="1359830"/>
            </a:xfrm>
            <a:prstGeom prst="rect">
              <a:avLst/>
            </a:prstGeom>
            <a:noFill/>
          </p:spPr>
        </p:pic>
        <p:grpSp>
          <p:nvGrpSpPr>
            <p:cNvPr id="28" name="组合 27"/>
            <p:cNvGrpSpPr/>
            <p:nvPr/>
          </p:nvGrpSpPr>
          <p:grpSpPr>
            <a:xfrm>
              <a:off x="1627893" y="1959806"/>
              <a:ext cx="5219976" cy="1361049"/>
              <a:chOff x="1467873" y="1959806"/>
              <a:chExt cx="5219976" cy="136104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722635" y="1965684"/>
                <a:ext cx="2723165" cy="1349293"/>
              </a:xfrm>
              <a:prstGeom prst="rect">
                <a:avLst/>
              </a:prstGeom>
              <a:solidFill>
                <a:srgbClr val="F4A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467873" y="1959806"/>
                <a:ext cx="1262171" cy="1361049"/>
              </a:xfrm>
              <a:prstGeom prst="triangle">
                <a:avLst>
                  <a:gd name="adj" fmla="val 100000"/>
                </a:avLst>
              </a:prstGeom>
              <a:solidFill>
                <a:srgbClr val="F4A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 rot="10800000">
                <a:off x="5439160" y="1965684"/>
                <a:ext cx="1248689" cy="1349293"/>
              </a:xfrm>
              <a:prstGeom prst="triangle">
                <a:avLst>
                  <a:gd name="adj" fmla="val 100000"/>
                </a:avLst>
              </a:prstGeom>
              <a:solidFill>
                <a:srgbClr val="F4A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" name="文本框 18"/>
          <p:cNvSpPr txBox="1"/>
          <p:nvPr/>
        </p:nvSpPr>
        <p:spPr>
          <a:xfrm>
            <a:off x="315595" y="497205"/>
            <a:ext cx="6012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3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一、研究目标</a:t>
            </a:r>
            <a:endParaRPr lang="zh-CN" altLang="en-US" sz="3200" b="1" dirty="0">
              <a:solidFill>
                <a:srgbClr val="003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9402178" y="-2460175"/>
            <a:ext cx="5146766" cy="5146766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9911932" y="3873554"/>
            <a:ext cx="2063629" cy="2063629"/>
          </a:xfrm>
          <a:prstGeom prst="ellipse">
            <a:avLst/>
          </a:prstGeom>
          <a:solidFill>
            <a:srgbClr val="F37D2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89075" y="258482"/>
            <a:ext cx="1480978" cy="1480978"/>
          </a:xfrm>
          <a:prstGeom prst="ellipse">
            <a:avLst/>
          </a:prstGeom>
          <a:solidFill>
            <a:srgbClr val="F37D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11377422" y="-2375271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3083975" y="6858000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88950" y="1834515"/>
            <a:ext cx="1059243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.子目标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（1）构建“双减”背景下语文作业设计措施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（2）构建“双减”背景下语文作业创新路径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（3）构建“双减”背景下学生语文学习效率提升措施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7 0.08565 L -0.35 0.6632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2886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1.85185E-6 L 0.29818 -0.5761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19" grpId="0"/>
      <p:bldP spid="2" grpId="0" bldLvl="0" animBg="1"/>
      <p:bldP spid="3" grpId="0" bldLvl="0" animBg="1"/>
      <p:bldP spid="3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28"/>
          <p:cNvSpPr/>
          <p:nvPr/>
        </p:nvSpPr>
        <p:spPr>
          <a:xfrm>
            <a:off x="1248540" y="3559438"/>
            <a:ext cx="1480978" cy="148097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7155" y="102871"/>
            <a:ext cx="6732134" cy="1366324"/>
            <a:chOff x="115735" y="1954531"/>
            <a:chExt cx="6732134" cy="1366324"/>
          </a:xfrm>
        </p:grpSpPr>
        <p:pic>
          <p:nvPicPr>
            <p:cNvPr id="1028" name="Picture 4" descr="C:\Users\Administrator\Desktop\景观绿化效果图\QQ图片20161206145100.jpg"/>
            <p:cNvPicPr>
              <a:picLocks noChangeAspect="1" noChangeArrowheads="1"/>
            </p:cNvPicPr>
            <p:nvPr/>
          </p:nvPicPr>
          <p:blipFill>
            <a:blip r:embed="rId1" cstate="print"/>
            <a:srcRect l="8118" r="9882" b="16565"/>
            <a:stretch>
              <a:fillRect/>
            </a:stretch>
          </p:blipFill>
          <p:spPr bwMode="auto">
            <a:xfrm>
              <a:off x="115735" y="1954531"/>
              <a:ext cx="3004655" cy="1359830"/>
            </a:xfrm>
            <a:prstGeom prst="rect">
              <a:avLst/>
            </a:prstGeom>
            <a:noFill/>
          </p:spPr>
        </p:pic>
        <p:grpSp>
          <p:nvGrpSpPr>
            <p:cNvPr id="28" name="组合 27"/>
            <p:cNvGrpSpPr/>
            <p:nvPr/>
          </p:nvGrpSpPr>
          <p:grpSpPr>
            <a:xfrm>
              <a:off x="1627893" y="1959806"/>
              <a:ext cx="5219976" cy="1361049"/>
              <a:chOff x="1467873" y="1959806"/>
              <a:chExt cx="5219976" cy="136104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722635" y="1965684"/>
                <a:ext cx="2723165" cy="1349293"/>
              </a:xfrm>
              <a:prstGeom prst="rect">
                <a:avLst/>
              </a:prstGeom>
              <a:solidFill>
                <a:srgbClr val="F4A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467873" y="1959806"/>
                <a:ext cx="1262171" cy="1361049"/>
              </a:xfrm>
              <a:prstGeom prst="triangle">
                <a:avLst>
                  <a:gd name="adj" fmla="val 100000"/>
                </a:avLst>
              </a:prstGeom>
              <a:solidFill>
                <a:srgbClr val="F4A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 rot="10800000">
                <a:off x="5439160" y="1965684"/>
                <a:ext cx="1248689" cy="1349293"/>
              </a:xfrm>
              <a:prstGeom prst="triangle">
                <a:avLst>
                  <a:gd name="adj" fmla="val 100000"/>
                </a:avLst>
              </a:prstGeom>
              <a:solidFill>
                <a:srgbClr val="F4A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椭圆 1"/>
          <p:cNvSpPr/>
          <p:nvPr/>
        </p:nvSpPr>
        <p:spPr>
          <a:xfrm>
            <a:off x="9402178" y="-2460175"/>
            <a:ext cx="5146766" cy="5146766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9911932" y="3873554"/>
            <a:ext cx="2063629" cy="2063629"/>
          </a:xfrm>
          <a:prstGeom prst="ellipse">
            <a:avLst/>
          </a:prstGeom>
          <a:solidFill>
            <a:srgbClr val="F37D2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57960" y="273722"/>
            <a:ext cx="1480978" cy="1480978"/>
          </a:xfrm>
          <a:prstGeom prst="ellipse">
            <a:avLst/>
          </a:prstGeom>
          <a:solidFill>
            <a:srgbClr val="F37D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11377422" y="-2375271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3083975" y="6858000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08965" y="1325245"/>
            <a:ext cx="1059243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1.研究构建“双减”背景下语文作业设计的措施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(1) 深入分析当前语文作业设计的现状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(2) 研究“双减”政策的具体要求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(3) 调研教师和学生对语文作业的需求和期望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2.研究构建“双减”背景下语文作业创新的路径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(1) 研究国内外先进的作业设计理念和方法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(2) 探索与技术手段的结合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(3) 尝试跨学科的作业设计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3.研究构建“双减”背景下学生语文学习效率提升的措施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(1) 对比研究不同作业设计策略下的学习效果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(2) 深入研究学生的个体差异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(3) 评估学生自主学习能力和非学术性技能的发展情况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5595" y="558800"/>
            <a:ext cx="6012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 dirty="0">
                <a:solidFill>
                  <a:srgbClr val="003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二、研究内容</a:t>
            </a:r>
            <a:endParaRPr lang="zh-CN" altLang="en-US" sz="3200" b="1" dirty="0">
              <a:solidFill>
                <a:srgbClr val="003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7 0.08565 L -0.35 0.6632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2886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1.85185E-6 L 0.29818 -0.5761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3" grpId="0" animBg="1"/>
      <p:bldP spid="30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28"/>
          <p:cNvSpPr/>
          <p:nvPr/>
        </p:nvSpPr>
        <p:spPr>
          <a:xfrm>
            <a:off x="1248540" y="3559438"/>
            <a:ext cx="1480978" cy="148097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7155" y="102871"/>
            <a:ext cx="6732134" cy="1366324"/>
            <a:chOff x="115735" y="1954531"/>
            <a:chExt cx="6732134" cy="1366324"/>
          </a:xfrm>
        </p:grpSpPr>
        <p:pic>
          <p:nvPicPr>
            <p:cNvPr id="1028" name="Picture 4" descr="C:\Users\Administrator\Desktop\景观绿化效果图\QQ图片20161206145100.jpg"/>
            <p:cNvPicPr>
              <a:picLocks noChangeAspect="1" noChangeArrowheads="1"/>
            </p:cNvPicPr>
            <p:nvPr/>
          </p:nvPicPr>
          <p:blipFill>
            <a:blip r:embed="rId1" cstate="print"/>
            <a:srcRect l="8118" r="9882" b="16565"/>
            <a:stretch>
              <a:fillRect/>
            </a:stretch>
          </p:blipFill>
          <p:spPr bwMode="auto">
            <a:xfrm>
              <a:off x="115735" y="1954531"/>
              <a:ext cx="3004655" cy="1359830"/>
            </a:xfrm>
            <a:prstGeom prst="rect">
              <a:avLst/>
            </a:prstGeom>
            <a:noFill/>
          </p:spPr>
        </p:pic>
        <p:grpSp>
          <p:nvGrpSpPr>
            <p:cNvPr id="28" name="组合 27"/>
            <p:cNvGrpSpPr/>
            <p:nvPr/>
          </p:nvGrpSpPr>
          <p:grpSpPr>
            <a:xfrm>
              <a:off x="1627893" y="1959806"/>
              <a:ext cx="5219976" cy="1361049"/>
              <a:chOff x="1467873" y="1959806"/>
              <a:chExt cx="5219976" cy="136104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722635" y="1965684"/>
                <a:ext cx="2723165" cy="1349293"/>
              </a:xfrm>
              <a:prstGeom prst="rect">
                <a:avLst/>
              </a:prstGeom>
              <a:solidFill>
                <a:srgbClr val="F4A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467873" y="1959806"/>
                <a:ext cx="1262171" cy="1361049"/>
              </a:xfrm>
              <a:prstGeom prst="triangle">
                <a:avLst>
                  <a:gd name="adj" fmla="val 100000"/>
                </a:avLst>
              </a:prstGeom>
              <a:solidFill>
                <a:srgbClr val="F4A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 rot="10800000">
                <a:off x="5439160" y="1965684"/>
                <a:ext cx="1248689" cy="1349293"/>
              </a:xfrm>
              <a:prstGeom prst="triangle">
                <a:avLst>
                  <a:gd name="adj" fmla="val 100000"/>
                </a:avLst>
              </a:prstGeom>
              <a:solidFill>
                <a:srgbClr val="F4A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椭圆 1"/>
          <p:cNvSpPr/>
          <p:nvPr/>
        </p:nvSpPr>
        <p:spPr>
          <a:xfrm>
            <a:off x="9402178" y="-2460175"/>
            <a:ext cx="5146766" cy="5146766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9911932" y="3873554"/>
            <a:ext cx="2063629" cy="2063629"/>
          </a:xfrm>
          <a:prstGeom prst="ellipse">
            <a:avLst/>
          </a:prstGeom>
          <a:solidFill>
            <a:srgbClr val="F37D2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57960" y="273722"/>
            <a:ext cx="1480978" cy="1480978"/>
          </a:xfrm>
          <a:prstGeom prst="ellipse">
            <a:avLst/>
          </a:prstGeom>
          <a:solidFill>
            <a:srgbClr val="F37D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11377422" y="-2375271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3083975" y="6858000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15645" y="2216150"/>
            <a:ext cx="10592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文献研究法、实地调查法、案例分析法、行动研究法和经验总结法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5595" y="558800"/>
            <a:ext cx="6012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3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三、研究方法</a:t>
            </a:r>
            <a:endParaRPr lang="zh-CN" altLang="en-US" sz="3200" b="1" dirty="0">
              <a:solidFill>
                <a:srgbClr val="003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7 0.08565 L -0.35 0.6632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2886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1.85185E-6 L 0.29818 -0.5761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2" grpId="0" bldLvl="0" animBg="1"/>
      <p:bldP spid="3" grpId="0" bldLvl="0" animBg="1"/>
      <p:bldP spid="30" grpId="0" bldLvl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28"/>
          <p:cNvSpPr/>
          <p:nvPr/>
        </p:nvSpPr>
        <p:spPr>
          <a:xfrm>
            <a:off x="1248540" y="3559438"/>
            <a:ext cx="1480978" cy="148097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7155" y="102871"/>
            <a:ext cx="6732134" cy="1366324"/>
            <a:chOff x="115735" y="1954531"/>
            <a:chExt cx="6732134" cy="1366324"/>
          </a:xfrm>
        </p:grpSpPr>
        <p:pic>
          <p:nvPicPr>
            <p:cNvPr id="1028" name="Picture 4" descr="C:\Users\Administrator\Desktop\景观绿化效果图\QQ图片20161206145100.jpg"/>
            <p:cNvPicPr>
              <a:picLocks noChangeAspect="1" noChangeArrowheads="1"/>
            </p:cNvPicPr>
            <p:nvPr/>
          </p:nvPicPr>
          <p:blipFill>
            <a:blip r:embed="rId1" cstate="print"/>
            <a:srcRect l="8118" r="9882" b="16565"/>
            <a:stretch>
              <a:fillRect/>
            </a:stretch>
          </p:blipFill>
          <p:spPr bwMode="auto">
            <a:xfrm>
              <a:off x="115735" y="1954531"/>
              <a:ext cx="3004655" cy="1359830"/>
            </a:xfrm>
            <a:prstGeom prst="rect">
              <a:avLst/>
            </a:prstGeom>
            <a:noFill/>
          </p:spPr>
        </p:pic>
        <p:grpSp>
          <p:nvGrpSpPr>
            <p:cNvPr id="28" name="组合 27"/>
            <p:cNvGrpSpPr/>
            <p:nvPr/>
          </p:nvGrpSpPr>
          <p:grpSpPr>
            <a:xfrm>
              <a:off x="1627893" y="1959806"/>
              <a:ext cx="5219976" cy="1361049"/>
              <a:chOff x="1467873" y="1959806"/>
              <a:chExt cx="5219976" cy="136104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722635" y="1965684"/>
                <a:ext cx="2723165" cy="1349293"/>
              </a:xfrm>
              <a:prstGeom prst="rect">
                <a:avLst/>
              </a:prstGeom>
              <a:solidFill>
                <a:srgbClr val="F4A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467873" y="1959806"/>
                <a:ext cx="1262171" cy="1361049"/>
              </a:xfrm>
              <a:prstGeom prst="triangle">
                <a:avLst>
                  <a:gd name="adj" fmla="val 100000"/>
                </a:avLst>
              </a:prstGeom>
              <a:solidFill>
                <a:srgbClr val="F4A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 rot="10800000">
                <a:off x="5439160" y="1965684"/>
                <a:ext cx="1248689" cy="1349293"/>
              </a:xfrm>
              <a:prstGeom prst="triangle">
                <a:avLst>
                  <a:gd name="adj" fmla="val 100000"/>
                </a:avLst>
              </a:prstGeom>
              <a:solidFill>
                <a:srgbClr val="F4A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椭圆 1"/>
          <p:cNvSpPr/>
          <p:nvPr/>
        </p:nvSpPr>
        <p:spPr>
          <a:xfrm>
            <a:off x="9402178" y="-2460175"/>
            <a:ext cx="5146766" cy="5146766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9911932" y="3873554"/>
            <a:ext cx="2063629" cy="2063629"/>
          </a:xfrm>
          <a:prstGeom prst="ellipse">
            <a:avLst/>
          </a:prstGeom>
          <a:solidFill>
            <a:srgbClr val="F37D2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57960" y="273722"/>
            <a:ext cx="1480978" cy="1480978"/>
          </a:xfrm>
          <a:prstGeom prst="ellipse">
            <a:avLst/>
          </a:prstGeom>
          <a:solidFill>
            <a:srgbClr val="F37D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11377422" y="-2375271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3083975" y="6858000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15595" y="497205"/>
            <a:ext cx="6012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3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四、研究思路</a:t>
            </a:r>
            <a:endParaRPr lang="zh-CN" altLang="en-US" sz="3200" b="1" dirty="0">
              <a:solidFill>
                <a:srgbClr val="003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1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" y="1080770"/>
            <a:ext cx="11495405" cy="5349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7 0.08565 L -0.35 0.6632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2886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1.85185E-6 L 0.29818 -0.5761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2" grpId="0" bldLvl="0" animBg="1"/>
      <p:bldP spid="3" grpId="0" bldLvl="0" animBg="1"/>
      <p:bldP spid="30" grpId="0" bldLvl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28"/>
          <p:cNvSpPr/>
          <p:nvPr/>
        </p:nvSpPr>
        <p:spPr>
          <a:xfrm>
            <a:off x="1248540" y="3559438"/>
            <a:ext cx="1480978" cy="148097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7155" y="102871"/>
            <a:ext cx="6732134" cy="1366324"/>
            <a:chOff x="115735" y="1954531"/>
            <a:chExt cx="6732134" cy="1366324"/>
          </a:xfrm>
        </p:grpSpPr>
        <p:pic>
          <p:nvPicPr>
            <p:cNvPr id="1028" name="Picture 4" descr="C:\Users\Administrator\Desktop\景观绿化效果图\QQ图片20161206145100.jpg"/>
            <p:cNvPicPr>
              <a:picLocks noChangeAspect="1" noChangeArrowheads="1"/>
            </p:cNvPicPr>
            <p:nvPr/>
          </p:nvPicPr>
          <p:blipFill>
            <a:blip r:embed="rId1" cstate="print"/>
            <a:srcRect l="8118" r="9882" b="16565"/>
            <a:stretch>
              <a:fillRect/>
            </a:stretch>
          </p:blipFill>
          <p:spPr bwMode="auto">
            <a:xfrm>
              <a:off x="115735" y="1954531"/>
              <a:ext cx="3004655" cy="1359830"/>
            </a:xfrm>
            <a:prstGeom prst="rect">
              <a:avLst/>
            </a:prstGeom>
            <a:noFill/>
          </p:spPr>
        </p:pic>
        <p:grpSp>
          <p:nvGrpSpPr>
            <p:cNvPr id="28" name="组合 27"/>
            <p:cNvGrpSpPr/>
            <p:nvPr/>
          </p:nvGrpSpPr>
          <p:grpSpPr>
            <a:xfrm>
              <a:off x="1627893" y="1959806"/>
              <a:ext cx="5219976" cy="1361049"/>
              <a:chOff x="1467873" y="1959806"/>
              <a:chExt cx="5219976" cy="136104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722635" y="1965684"/>
                <a:ext cx="2723165" cy="1349293"/>
              </a:xfrm>
              <a:prstGeom prst="rect">
                <a:avLst/>
              </a:prstGeom>
              <a:solidFill>
                <a:srgbClr val="F4A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467873" y="1959806"/>
                <a:ext cx="1262171" cy="1361049"/>
              </a:xfrm>
              <a:prstGeom prst="triangle">
                <a:avLst>
                  <a:gd name="adj" fmla="val 100000"/>
                </a:avLst>
              </a:prstGeom>
              <a:solidFill>
                <a:srgbClr val="F4A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 rot="10800000">
                <a:off x="5439160" y="1965684"/>
                <a:ext cx="1248689" cy="1349293"/>
              </a:xfrm>
              <a:prstGeom prst="triangle">
                <a:avLst>
                  <a:gd name="adj" fmla="val 100000"/>
                </a:avLst>
              </a:prstGeom>
              <a:solidFill>
                <a:srgbClr val="F4A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" name="文本框 18"/>
          <p:cNvSpPr txBox="1"/>
          <p:nvPr/>
        </p:nvSpPr>
        <p:spPr>
          <a:xfrm>
            <a:off x="139700" y="398780"/>
            <a:ext cx="7265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3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五、创新之处</a:t>
            </a:r>
            <a:endParaRPr lang="zh-CN" altLang="en-US" sz="3200" b="1" dirty="0">
              <a:solidFill>
                <a:srgbClr val="003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9402178" y="-2460175"/>
            <a:ext cx="5146766" cy="5146766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9911932" y="3873554"/>
            <a:ext cx="2063629" cy="2063629"/>
          </a:xfrm>
          <a:prstGeom prst="ellipse">
            <a:avLst/>
          </a:prstGeom>
          <a:solidFill>
            <a:srgbClr val="F37D2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57960" y="273722"/>
            <a:ext cx="1480978" cy="1480978"/>
          </a:xfrm>
          <a:prstGeom prst="ellipse">
            <a:avLst/>
          </a:prstGeom>
          <a:solidFill>
            <a:srgbClr val="F37D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11377422" y="-2375271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3083975" y="6858000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08965" y="1850390"/>
            <a:ext cx="1059243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创新一：尝试跨学科融合，将语文作业与其他学科内容相结合，创造丰富多样的作业形式。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创新二：探索利用数字化工具助力作业创新，提高学生的互动性和参与度，通过这些措施，期望在减轻学生课业负担的同时，促进他们自主学习能力的提升，为学生的全面发展打下坚实基础。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7 0.08565 L -0.35 0.6632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2886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1.85185E-6 L 0.29818 -0.5761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19" grpId="0"/>
      <p:bldP spid="2" grpId="0" bldLvl="0" animBg="1"/>
      <p:bldP spid="3" grpId="0" bldLvl="0" animBg="1"/>
      <p:bldP spid="3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28"/>
          <p:cNvSpPr/>
          <p:nvPr/>
        </p:nvSpPr>
        <p:spPr>
          <a:xfrm>
            <a:off x="1248540" y="3559438"/>
            <a:ext cx="1480978" cy="148097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7155" y="102871"/>
            <a:ext cx="6732134" cy="1366324"/>
            <a:chOff x="115735" y="1954531"/>
            <a:chExt cx="6732134" cy="1366324"/>
          </a:xfrm>
        </p:grpSpPr>
        <p:pic>
          <p:nvPicPr>
            <p:cNvPr id="1028" name="Picture 4" descr="C:\Users\Administrator\Desktop\景观绿化效果图\QQ图片20161206145100.jpg"/>
            <p:cNvPicPr>
              <a:picLocks noChangeAspect="1" noChangeArrowheads="1"/>
            </p:cNvPicPr>
            <p:nvPr/>
          </p:nvPicPr>
          <p:blipFill>
            <a:blip r:embed="rId1" cstate="print"/>
            <a:srcRect l="8118" r="9882" b="16565"/>
            <a:stretch>
              <a:fillRect/>
            </a:stretch>
          </p:blipFill>
          <p:spPr bwMode="auto">
            <a:xfrm>
              <a:off x="115735" y="1954531"/>
              <a:ext cx="3004655" cy="1359830"/>
            </a:xfrm>
            <a:prstGeom prst="rect">
              <a:avLst/>
            </a:prstGeom>
            <a:noFill/>
          </p:spPr>
        </p:pic>
        <p:grpSp>
          <p:nvGrpSpPr>
            <p:cNvPr id="28" name="组合 27"/>
            <p:cNvGrpSpPr/>
            <p:nvPr/>
          </p:nvGrpSpPr>
          <p:grpSpPr>
            <a:xfrm>
              <a:off x="1627893" y="1959806"/>
              <a:ext cx="5219976" cy="1361049"/>
              <a:chOff x="1467873" y="1959806"/>
              <a:chExt cx="5219976" cy="136104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722635" y="1965684"/>
                <a:ext cx="2723165" cy="1349293"/>
              </a:xfrm>
              <a:prstGeom prst="rect">
                <a:avLst/>
              </a:prstGeom>
              <a:solidFill>
                <a:srgbClr val="F4A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467873" y="1959806"/>
                <a:ext cx="1262171" cy="1361049"/>
              </a:xfrm>
              <a:prstGeom prst="triangle">
                <a:avLst>
                  <a:gd name="adj" fmla="val 100000"/>
                </a:avLst>
              </a:prstGeom>
              <a:solidFill>
                <a:srgbClr val="F4A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 rot="10800000">
                <a:off x="5439160" y="1965684"/>
                <a:ext cx="1248689" cy="1349293"/>
              </a:xfrm>
              <a:prstGeom prst="triangle">
                <a:avLst>
                  <a:gd name="adj" fmla="val 100000"/>
                </a:avLst>
              </a:prstGeom>
              <a:solidFill>
                <a:srgbClr val="F4A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" name="文本框 18"/>
          <p:cNvSpPr txBox="1"/>
          <p:nvPr/>
        </p:nvSpPr>
        <p:spPr>
          <a:xfrm>
            <a:off x="603250" y="425450"/>
            <a:ext cx="31769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3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六、组织分工</a:t>
            </a:r>
            <a:endParaRPr lang="zh-CN" altLang="en-US" sz="3200" b="1" dirty="0">
              <a:solidFill>
                <a:srgbClr val="003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9402178" y="-2460175"/>
            <a:ext cx="5146766" cy="5146766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9911932" y="3873554"/>
            <a:ext cx="2063629" cy="2063629"/>
          </a:xfrm>
          <a:prstGeom prst="ellipse">
            <a:avLst/>
          </a:prstGeom>
          <a:solidFill>
            <a:srgbClr val="F37D2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57960" y="273722"/>
            <a:ext cx="1480978" cy="1480978"/>
          </a:xfrm>
          <a:prstGeom prst="ellipse">
            <a:avLst/>
          </a:prstGeom>
          <a:solidFill>
            <a:srgbClr val="F37D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11377422" y="-2375271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3083975" y="6858000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935" y="546100"/>
            <a:ext cx="6825615" cy="6106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7 0.08565 L -0.35 0.6632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2886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1.85185E-6 L 0.29818 -0.5761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19" grpId="0"/>
      <p:bldP spid="2" grpId="0" bldLvl="0" animBg="1"/>
      <p:bldP spid="3" grpId="0" bldLvl="0" animBg="1"/>
      <p:bldP spid="3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28"/>
          <p:cNvSpPr/>
          <p:nvPr/>
        </p:nvSpPr>
        <p:spPr>
          <a:xfrm>
            <a:off x="1248540" y="3559438"/>
            <a:ext cx="1480978" cy="148097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7155" y="102871"/>
            <a:ext cx="6732134" cy="1366324"/>
            <a:chOff x="115735" y="1954531"/>
            <a:chExt cx="6732134" cy="1366324"/>
          </a:xfrm>
        </p:grpSpPr>
        <p:pic>
          <p:nvPicPr>
            <p:cNvPr id="1028" name="Picture 4" descr="C:\Users\Administrator\Desktop\景观绿化效果图\QQ图片20161206145100.jpg"/>
            <p:cNvPicPr>
              <a:picLocks noChangeAspect="1" noChangeArrowheads="1"/>
            </p:cNvPicPr>
            <p:nvPr/>
          </p:nvPicPr>
          <p:blipFill>
            <a:blip r:embed="rId1" cstate="print"/>
            <a:srcRect l="8118" r="9882" b="16565"/>
            <a:stretch>
              <a:fillRect/>
            </a:stretch>
          </p:blipFill>
          <p:spPr bwMode="auto">
            <a:xfrm>
              <a:off x="115735" y="1954531"/>
              <a:ext cx="3004655" cy="1359830"/>
            </a:xfrm>
            <a:prstGeom prst="rect">
              <a:avLst/>
            </a:prstGeom>
            <a:noFill/>
          </p:spPr>
        </p:pic>
        <p:grpSp>
          <p:nvGrpSpPr>
            <p:cNvPr id="28" name="组合 27"/>
            <p:cNvGrpSpPr/>
            <p:nvPr/>
          </p:nvGrpSpPr>
          <p:grpSpPr>
            <a:xfrm>
              <a:off x="1627893" y="1959806"/>
              <a:ext cx="5219976" cy="1361049"/>
              <a:chOff x="1467873" y="1959806"/>
              <a:chExt cx="5219976" cy="136104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722635" y="1965684"/>
                <a:ext cx="2723165" cy="1349293"/>
              </a:xfrm>
              <a:prstGeom prst="rect">
                <a:avLst/>
              </a:prstGeom>
              <a:solidFill>
                <a:srgbClr val="F4A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467873" y="1959806"/>
                <a:ext cx="1262171" cy="1361049"/>
              </a:xfrm>
              <a:prstGeom prst="triangle">
                <a:avLst>
                  <a:gd name="adj" fmla="val 100000"/>
                </a:avLst>
              </a:prstGeom>
              <a:solidFill>
                <a:srgbClr val="F4A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 rot="10800000">
                <a:off x="5439160" y="1965684"/>
                <a:ext cx="1248689" cy="1349293"/>
              </a:xfrm>
              <a:prstGeom prst="triangle">
                <a:avLst>
                  <a:gd name="adj" fmla="val 100000"/>
                </a:avLst>
              </a:prstGeom>
              <a:solidFill>
                <a:srgbClr val="F4A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" name="文本框 18"/>
          <p:cNvSpPr txBox="1"/>
          <p:nvPr/>
        </p:nvSpPr>
        <p:spPr>
          <a:xfrm>
            <a:off x="1761490" y="425450"/>
            <a:ext cx="30168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39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七、研究进度</a:t>
            </a:r>
            <a:endParaRPr lang="zh-CN" altLang="en-US" sz="3200" b="1" dirty="0">
              <a:solidFill>
                <a:srgbClr val="0039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9402178" y="-2460175"/>
            <a:ext cx="5146766" cy="5146766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9911932" y="3873554"/>
            <a:ext cx="2063629" cy="2063629"/>
          </a:xfrm>
          <a:prstGeom prst="ellipse">
            <a:avLst/>
          </a:prstGeom>
          <a:solidFill>
            <a:srgbClr val="F37D2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57960" y="273722"/>
            <a:ext cx="1480978" cy="1480978"/>
          </a:xfrm>
          <a:prstGeom prst="ellipse">
            <a:avLst/>
          </a:prstGeom>
          <a:solidFill>
            <a:srgbClr val="F37D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11377422" y="-2375271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3083975" y="6858000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77545" y="955040"/>
            <a:ext cx="1059243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1、准备阶段（23年7月——23年11月）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(1) 明确研究目标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时间：23年10月上旬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活动：组织课题组成员会议，讨论并确定研究目标，明确研究的核心内容和主要方向。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(2) 进行文献研究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时间：23年10月中旬至23年11月下旬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活动：分工合作，分别收集国内外关于“双减”政策、语文作业设计等相关文献资料；定期召开文献讨论会，共享并分析所收集资料。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成果：完成文献综述报告。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(3) 制定研究计划：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时间：23年11月末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活动：基于文献研究和讨论，制定详细的研究计划，明确研究方法、步骤和预期成果。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成果：形成课题研究计划书。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7 0.08565 L -0.35 0.6632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2886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1.85185E-6 L 0.29818 -0.5761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19" grpId="0"/>
      <p:bldP spid="2" grpId="0" bldLvl="0" animBg="1"/>
      <p:bldP spid="3" grpId="0" bldLvl="0" animBg="1"/>
      <p:bldP spid="30" grpId="0" bldLvl="0" animBg="1"/>
    </p:bldLst>
  </p:timing>
</p:sld>
</file>

<file path=ppt/theme/theme1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2044</Words>
  <Application>WPS 演示</Application>
  <PresentationFormat>自定义</PresentationFormat>
  <Paragraphs>120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Calibri Light</vt:lpstr>
      <vt:lpstr>Calibri</vt:lpstr>
      <vt:lpstr>微软雅黑</vt:lpstr>
      <vt:lpstr>Calibri</vt:lpstr>
      <vt:lpstr>楷体</vt:lpstr>
      <vt:lpstr>Arial Unicode MS</vt:lpstr>
      <vt:lpstr>1_Office 主题</vt:lpstr>
      <vt:lpstr>2_Office 主题</vt:lpstr>
      <vt:lpstr>3_Office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zajun</cp:lastModifiedBy>
  <cp:revision>282</cp:revision>
  <dcterms:created xsi:type="dcterms:W3CDTF">2016-04-10T11:44:00Z</dcterms:created>
  <dcterms:modified xsi:type="dcterms:W3CDTF">2023-11-20T14:00:08Z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KSORubyTemplateID">
    <vt:lpwstr>8</vt:lpwstr>
  </property>
</Properties>
</file>