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8" r:id="rId3"/>
    <p:sldId id="351" r:id="rId4"/>
    <p:sldId id="289" r:id="rId6"/>
    <p:sldId id="292" r:id="rId7"/>
    <p:sldId id="313" r:id="rId8"/>
    <p:sldId id="314" r:id="rId9"/>
    <p:sldId id="315" r:id="rId10"/>
    <p:sldId id="316" r:id="rId11"/>
    <p:sldId id="323" r:id="rId12"/>
    <p:sldId id="367" r:id="rId13"/>
    <p:sldId id="291" r:id="rId14"/>
    <p:sldId id="296" r:id="rId15"/>
    <p:sldId id="299" r:id="rId16"/>
    <p:sldId id="301" r:id="rId17"/>
    <p:sldId id="302" r:id="rId18"/>
    <p:sldId id="329" r:id="rId19"/>
    <p:sldId id="311" r:id="rId20"/>
    <p:sldId id="330" r:id="rId21"/>
    <p:sldId id="331" r:id="rId22"/>
    <p:sldId id="355" r:id="rId23"/>
    <p:sldId id="308" r:id="rId24"/>
    <p:sldId id="332" r:id="rId25"/>
    <p:sldId id="333" r:id="rId26"/>
    <p:sldId id="368" r:id="rId27"/>
    <p:sldId id="356" r:id="rId28"/>
    <p:sldId id="282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CC3E4"/>
    <a:srgbClr val="FF0000"/>
    <a:srgbClr val="3333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25"/>
    <p:restoredTop sz="94684"/>
  </p:normalViewPr>
  <p:slideViewPr>
    <p:cSldViewPr showGuides="1">
      <p:cViewPr>
        <p:scale>
          <a:sx n="75" d="100"/>
          <a:sy n="75" d="100"/>
        </p:scale>
        <p:origin x="-1290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在一个阳光明媚的早晨，鼠小弟来到了一棵高大的苹果树下，苹果树上的苹果红彤彤的，看得鼠小弟直流口水。鼠小弟可是从来没有尝过苹果的味道，今天它多么想尝一尝啊！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鼠小弟想：既然小鸟可以这么轻松地摘走苹果，我肯定也可以。于是，它闭紧双眼，使劲上下扇动着手臂，跳来跳去，眼看双脚离开了地面，可就是飞不起来，离树上的苹果还差一大截呢！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鼠小弟看到猴子这么容易就爬上了树，觉得自己也能爬树。于是，它手脚并用，学猴子那样往树干上一跃，咬紧牙关，使劲扒着树干，谁知刚扒上树干，就滑了下来，连树皮都被它抠了下来，还屁股着地，疼得它直咧嘴呢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鼠小弟看到大象吃苹果的样子，心里又想：“假如我也有长长的鼻子，就能吸到苹果了。”于是，鼠小弟用手撑着地，用腿使劲把鼻子拉得好长好长，还摔了好几个跟斗，可是它的鼻子还是太短了，根本够不着苹果，鼠小弟非常失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鼠小弟见了长颈鹿心想：长颈鹿有长脖子就能够着苹果，我也要有长脖子。鼠小弟一边想一边使劲地将自己的脖子向上伸，向上扯，可惜还是没有成功。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嗯</a:t>
            </a:r>
            <a:r>
              <a:rPr lang="en-US" altLang="zh-CN" dirty="0">
                <a:solidFill>
                  <a:srgbClr val="1CC3E4"/>
                </a:solidFill>
                <a:sym typeface="+mn-ea"/>
              </a:rPr>
              <a:t>,</a:t>
            </a:r>
            <a:r>
              <a:rPr lang="zh-CN" altLang="en-US" dirty="0">
                <a:solidFill>
                  <a:srgbClr val="1CC3E4"/>
                </a:solidFill>
                <a:sym typeface="+mn-ea"/>
              </a:rPr>
              <a:t>既然袋鼠都能吃到苹果，我也要跳高拿到苹果，鼠小弟这么想着。可是任它怎么跳，都跟苹果树上的苹果差着十万八千里的距离呢！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这时，鼠小弟抬头望了望苹果树，惊讶地发现树上只剩两颗苹果了，它非常着急。现在，不管三七二十一了，学着犀牛的样子狠狠地朝苹果树撞去，可怜它力气太小了，它那小小的身体都被撞弯了，苹果树却纹丝不动。连片小树叶都不会动下。鼠小弟自已还被撞得头昏眼花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这时，黑溜溜的海狮来到苹果树下，发现鼠小弟无精打采地躺在那里，它十分关切地低着头问鼠小弟：“你怎么了？难道发生了什么事吗？”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b="1" dirty="0">
                <a:solidFill>
                  <a:srgbClr val="1CC3E4"/>
                </a:solidFill>
                <a:sym typeface="+mn-ea"/>
              </a:rPr>
              <a:t>鼠小弟没有回答它的问题，却连珠炮似地问海狮：“你会飞吗？”，“你会爬树吗？”“你有长鼻子吗？”“你有长脖子吗？”“你能跳得高吗？”你的力气够大吗？”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algn="l" eaLnBrk="1" hangingPunct="1">
              <a:buClrTx/>
              <a:buSzTx/>
              <a:buFontTx/>
            </a:pPr>
            <a:r>
              <a:rPr lang="zh-CN" altLang="en-US" dirty="0">
                <a:solidFill>
                  <a:srgbClr val="1CC3E4"/>
                </a:solidFill>
                <a:sym typeface="+mn-ea"/>
              </a:rPr>
              <a:t>海狮一边说一边请鼠小弟爬到了它的头上，只见它把鼠小弟往树上轻轻一顶。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rgbClr val="1CC3E4"/>
                </a:solidFill>
                <a:sym typeface="+mn-ea"/>
              </a:rPr>
              <a:t>鼠小弟正好够着树枝，它稳稳地坐在树杈上，立刻摘下一个苹果扛在肩膀上，随即又摘了个苹果抛向了海狮。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瞧！一只小鸟扇动着雪白的翅膀从远处飞来，扑棱棱地飞到苹果树前，张大嘴巴，“啊呜”一口，叼走了一个红苹果，然后高兴地飞走了。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b="1" smtClean="0">
                <a:ln>
                  <a:noFill/>
                </a:ln>
                <a:solidFill>
                  <a:srgbClr val="1CC3E4"/>
                </a:solidFill>
                <a:effectLst/>
                <a:latin typeface="Arial" panose="020B0604020202090204" pitchFamily="34" charset="0"/>
                <a:ea typeface="宋体" pitchFamily="2" charset="-122"/>
                <a:sym typeface="+mn-ea"/>
              </a:rPr>
              <a:t>这时</a:t>
            </a:r>
            <a:r>
              <a:rPr lang="en-US" altLang="zh-CN" b="1" smtClean="0">
                <a:ln>
                  <a:noFill/>
                </a:ln>
                <a:solidFill>
                  <a:srgbClr val="1CC3E4"/>
                </a:solidFill>
                <a:effectLst/>
                <a:latin typeface="Arial" panose="020B0604020202090204" pitchFamily="34" charset="0"/>
                <a:ea typeface="宋体" pitchFamily="2" charset="-122"/>
                <a:sym typeface="+mn-ea"/>
              </a:rPr>
              <a:t>,</a:t>
            </a:r>
            <a:r>
              <a:rPr lang="zh-CN" altLang="en-US" b="1" smtClean="0">
                <a:ln>
                  <a:noFill/>
                </a:ln>
                <a:solidFill>
                  <a:srgbClr val="1CC3E4"/>
                </a:solidFill>
                <a:effectLst/>
                <a:latin typeface="Arial" panose="020B0604020202090204" pitchFamily="34" charset="0"/>
                <a:ea typeface="宋体" pitchFamily="2" charset="-122"/>
                <a:sym typeface="+mn-ea"/>
              </a:rPr>
              <a:t>穿了一件棕色大衣的猴子也飞快地向苹果树走来，只见它三下五除二“噔噔噔噔”地爬到了大树上，拿了一个红苹果便开心地回家了。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突然，鼠小弟又看到一只笨重的大象“咚咚咚”地从远处走来，走到苹果树下的时候，它不紧不慢地伸出了它那长长的鼻子，放到了苹果前，轻轻一吸，一个又大又红的苹果立刻进入了它的肚子，然后它也心满意足地离开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一只长颈鹿趾高气昂地来到苹果树下，只见它伸长了脖子，很轻松地用嘴巴咬住了一个苹果。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袋鼠妈妈一蹦一跳地来到苹果树下，它的口袋里还装着自己的宝宝呢！只见它“铛”的一下，双脚就离开了地面，它轻轻一伸手</a:t>
            </a:r>
            <a:r>
              <a:rPr lang="en-US" altLang="zh-CN" b="1" dirty="0">
                <a:solidFill>
                  <a:srgbClr val="1CC3E4"/>
                </a:solidFill>
                <a:sym typeface="+mn-ea"/>
              </a:rPr>
              <a:t>,</a:t>
            </a:r>
            <a:r>
              <a:rPr lang="zh-CN" altLang="en-US" b="1" dirty="0">
                <a:solidFill>
                  <a:srgbClr val="1CC3E4"/>
                </a:solidFill>
                <a:sym typeface="+mn-ea"/>
              </a:rPr>
              <a:t>嘎吱一声，就摘下了一个苹果，然后也飞快地一蹦一跳地离开了。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sym typeface="+mn-ea"/>
              </a:rPr>
              <a:t>只见一只犀牛快速朝苹果树冲来，用它那两只犀利的角使劲向苹果树树干撞去，“哐当”一声，树干被撞得歪向一边，一颗苹果也随即掉了下来，犀牛抬起头，张大嘴巴“啊唔”一口就把苹果吞了下去。然后头也不回地离开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>
                <a:solidFill>
                  <a:srgbClr val="1CC3E4"/>
                </a:solidFill>
                <a:latin typeface="Arial" panose="020B0604020202090204" pitchFamily="34" charset="0"/>
                <a:sym typeface="+mn-ea"/>
              </a:rPr>
              <a:t>我们的鼠小弟看着一个又一个有本领的动物都拿走了苹果，它一开始是向它们求助，但是他太小了，声音也太小了。而且这些动物们又都只关心树上的又大又红，又香又甜的苹果，根本就没有听到我们的鼠小弟的喊叫声。这下鼠小弟还是得自己动脑筋想办法了。他又会想些什么办法呢？</a:t>
            </a:r>
            <a:r>
              <a:rPr lang="en-US" altLang="zh-CN" b="1" dirty="0">
                <a:solidFill>
                  <a:srgbClr val="1CC3E4"/>
                </a:solidFill>
                <a:latin typeface="Arial" panose="020B0604020202090204" pitchFamily="34" charset="0"/>
                <a:sym typeface="+mn-ea"/>
              </a:rPr>
              <a:t>(</a:t>
            </a:r>
            <a:r>
              <a:rPr lang="zh-CN" altLang="en-US" b="1" dirty="0">
                <a:solidFill>
                  <a:srgbClr val="1CC3E4"/>
                </a:solidFill>
                <a:latin typeface="Arial" panose="020B0604020202090204" pitchFamily="34" charset="0"/>
                <a:sym typeface="+mn-ea"/>
              </a:rPr>
              <a:t>开始排列展板）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eaLnBrk="1" hangingPunct="1"/>
            <a:r>
              <a:rPr lang="zh-CN" altLang="en-US" dirty="0">
                <a:sym typeface="+mn-ea"/>
              </a:rPr>
              <a:t>请选择你喜欢图片来讲述或表演下鼠小弟的动作、表情。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C3E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blinds dir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0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4130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5"/>
          <p:cNvSpPr>
            <a:spLocks noGrp="1"/>
          </p:cNvSpPr>
          <p:nvPr>
            <p:ph idx="1"/>
          </p:nvPr>
        </p:nvSpPr>
        <p:spPr>
          <a:xfrm>
            <a:off x="4572000" y="1981200"/>
            <a:ext cx="4267200" cy="4525963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endParaRPr lang="zh-CN" altLang="en-US" dirty="0">
              <a:solidFill>
                <a:srgbClr val="1CC3E4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1295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1600"/>
            <a:ext cx="2667000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14800"/>
            <a:ext cx="2514600" cy="246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114800"/>
            <a:ext cx="2667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9540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3" name="Picture 7" descr="013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8100" y="4102100"/>
            <a:ext cx="2755900" cy="275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78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Oval 5"/>
          <p:cNvSpPr/>
          <p:nvPr/>
        </p:nvSpPr>
        <p:spPr>
          <a:xfrm>
            <a:off x="2667000" y="1600200"/>
            <a:ext cx="4114800" cy="3657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229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09800"/>
            <a:ext cx="3048000" cy="2452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15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2209800" cy="50292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1CC3E4"/>
                </a:solidFill>
                <a:latin typeface="+mn-lt"/>
                <a:ea typeface="+mn-ea"/>
                <a:cs typeface="+mn-cs"/>
              </a:rPr>
              <a:t>        </a:t>
            </a:r>
            <a:endParaRPr lang="zh-CN" altLang="en-US" sz="2400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endParaRPr lang="en-US" altLang="zh-CN" sz="2400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Oval 5"/>
          <p:cNvSpPr/>
          <p:nvPr/>
        </p:nvSpPr>
        <p:spPr>
          <a:xfrm>
            <a:off x="2438400" y="1219200"/>
            <a:ext cx="4724400" cy="3581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28800"/>
            <a:ext cx="3048000" cy="252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1"/>
          <p:cNvSpPr/>
          <p:nvPr>
            <p:ph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Oval 5"/>
          <p:cNvSpPr/>
          <p:nvPr/>
        </p:nvSpPr>
        <p:spPr>
          <a:xfrm>
            <a:off x="2743200" y="1524000"/>
            <a:ext cx="4114800" cy="3733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09800"/>
            <a:ext cx="3048000" cy="240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Oval 5"/>
          <p:cNvSpPr/>
          <p:nvPr/>
        </p:nvSpPr>
        <p:spPr>
          <a:xfrm>
            <a:off x="2971800" y="1295400"/>
            <a:ext cx="4495800" cy="403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28800"/>
            <a:ext cx="2749550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Oval 5"/>
          <p:cNvSpPr/>
          <p:nvPr/>
        </p:nvSpPr>
        <p:spPr>
          <a:xfrm>
            <a:off x="2743200" y="1676400"/>
            <a:ext cx="3581400" cy="3352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33600"/>
            <a:ext cx="2092325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3186" name="Picture 2" descr="IMG_0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75" y="0"/>
            <a:ext cx="70040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7" name="Picture 3" descr="0013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8" name="Picture 4" descr="013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267200"/>
            <a:ext cx="2755900" cy="275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Oval 13"/>
          <p:cNvSpPr/>
          <p:nvPr/>
        </p:nvSpPr>
        <p:spPr>
          <a:xfrm>
            <a:off x="3505200" y="1447800"/>
            <a:ext cx="2895600" cy="3048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93199" name="Picture 15" descr="013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19050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931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93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49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8435" name="Rectangle 50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zh-CN" sz="2800" dirty="0"/>
          </a:p>
        </p:txBody>
      </p:sp>
      <p:sp>
        <p:nvSpPr>
          <p:cNvPr id="18436" name="Rectangle 51"/>
          <p:cNvSpPr>
            <a:spLocks noGrp="1" noTextEdit="1"/>
          </p:cNvSpPr>
          <p:nvPr>
            <p:ph type="chart" sz="half" idx="2"/>
          </p:nvPr>
        </p:nvSpPr>
        <p:spPr/>
      </p:sp>
      <p:pic>
        <p:nvPicPr>
          <p:cNvPr id="18437" name="Picture 4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8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Cloud"/>
          <p:cNvSpPr>
            <a:spLocks noChangeAspect="1" noEditPoints="1"/>
          </p:cNvSpPr>
          <p:nvPr/>
        </p:nvSpPr>
        <p:spPr>
          <a:xfrm>
            <a:off x="5943600" y="4800600"/>
            <a:ext cx="3657600" cy="2357438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1921087" y="128646156"/>
              </a:cxn>
              <a:cxn ang="0">
                <a:pos x="309676800" y="257018368"/>
              </a:cxn>
              <a:cxn ang="0">
                <a:pos x="618837472" y="128646156"/>
              </a:cxn>
              <a:cxn ang="0">
                <a:pos x="309676800" y="14710959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39" name="Cloud"/>
          <p:cNvSpPr>
            <a:spLocks noChangeAspect="1" noEditPoints="1"/>
          </p:cNvSpPr>
          <p:nvPr/>
        </p:nvSpPr>
        <p:spPr>
          <a:xfrm>
            <a:off x="5486400" y="4572000"/>
            <a:ext cx="2667000" cy="16510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1021486" y="63097245"/>
              </a:cxn>
              <a:cxn ang="0">
                <a:pos x="164650208" y="126060118"/>
              </a:cxn>
              <a:cxn ang="0">
                <a:pos x="329026061" y="63097245"/>
              </a:cxn>
              <a:cxn ang="0">
                <a:pos x="164650208" y="7215252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pPr eaLnBrk="1" hangingPunct="1"/>
            <a:r>
              <a:rPr lang="zh-CN" altLang="en-US" sz="3200" dirty="0">
                <a:latin typeface="Arial" panose="020B0604020202090204" pitchFamily="34" charset="0"/>
              </a:rPr>
              <a:t>这会儿谁来啦？</a:t>
            </a:r>
            <a:endParaRPr lang="zh-CN" altLang="en-US" sz="3200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3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6"/>
          <p:cNvSpPr>
            <a:spLocks noGrp="1"/>
          </p:cNvSpPr>
          <p:nvPr>
            <p:ph/>
          </p:nvPr>
        </p:nvSpPr>
        <p:spPr>
          <a:xfrm>
            <a:off x="6858000" y="2514600"/>
            <a:ext cx="2133600" cy="4572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1400" dirty="0"/>
              <a:t>海狮和别的动物出现有什么不同？</a:t>
            </a:r>
            <a:endParaRPr lang="zh-CN" altLang="en-US" sz="1400" dirty="0"/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3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0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6"/>
          <p:cNvSpPr>
            <a:spLocks noGrp="1"/>
          </p:cNvSpPr>
          <p:nvPr>
            <p:ph type="subTitle" idx="1"/>
          </p:nvPr>
        </p:nvSpPr>
        <p:spPr>
          <a:xfrm>
            <a:off x="7010400" y="5486400"/>
            <a:ext cx="1905000" cy="762000"/>
          </a:xfrm>
        </p:spPr>
        <p:txBody>
          <a:bodyPr vert="horz" wrap="square" lIns="91440" tIns="45720" rIns="91440" bIns="45720" anchor="t" anchorCtr="0"/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zh-CN" altLang="en-US" sz="1400" dirty="0">
                <a:latin typeface="+mn-lt"/>
                <a:ea typeface="+mn-ea"/>
                <a:cs typeface="+mn-cs"/>
              </a:rPr>
              <a:t>你来帮鼠小弟想个办法得到苹果好吗？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sz="4000" dirty="0"/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altLang="zh-CN" dirty="0"/>
              <a:t>          </a:t>
            </a:r>
            <a:r>
              <a:rPr lang="zh-CN" altLang="en-US" dirty="0"/>
              <a:t>这时，海狮回答道：“这些本领我都不会啊！不过，我猜你一定是想吃树上的苹果吧？我可有个绝活。。。。。。</a:t>
            </a:r>
            <a:endParaRPr lang="zh-CN" altLang="en-US" dirty="0"/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None/>
            </a:pPr>
            <a:endParaRPr lang="zh-CN" altLang="en-US" dirty="0"/>
          </a:p>
          <a:p>
            <a:pPr eaLnBrk="1" hangingPunct="1"/>
            <a:r>
              <a:rPr lang="zh-CN" altLang="en-US" dirty="0"/>
              <a:t>       海狮和鼠小弟这一对好朋友到底会不会想到好办法呢？海狮的绝活有没有派上用场？</a:t>
            </a:r>
            <a:endParaRPr lang="zh-CN" altLang="en-US" dirty="0"/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None/>
            </a:pPr>
            <a:r>
              <a:rPr lang="zh-CN" altLang="en-US" dirty="0"/>
              <a:t>         </a:t>
            </a:r>
            <a:endParaRPr lang="zh-CN" altLang="en-US" dirty="0"/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None/>
            </a:pPr>
            <a:r>
              <a:rPr lang="zh-CN" altLang="en-US" dirty="0"/>
              <a:t>           </a:t>
            </a:r>
            <a:endParaRPr lang="zh-CN" altLang="en-US" dirty="0"/>
          </a:p>
        </p:txBody>
      </p:sp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2532" name="Picture 4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38200"/>
            <a:ext cx="27432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6"/>
          <p:cNvSpPr txBox="1"/>
          <p:nvPr/>
        </p:nvSpPr>
        <p:spPr>
          <a:xfrm>
            <a:off x="5181600" y="1752600"/>
            <a:ext cx="2819400" cy="3565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400" dirty="0">
                <a:solidFill>
                  <a:srgbClr val="1CC3E4"/>
                </a:solidFill>
                <a:latin typeface="Arial" panose="020B0604020202090204" pitchFamily="34" charset="0"/>
              </a:rPr>
              <a:t>咦！鼠小弟怎么上树呀</a:t>
            </a:r>
            <a:r>
              <a:rPr lang="en-US" altLang="zh-CN" sz="9600" dirty="0">
                <a:solidFill>
                  <a:srgbClr val="FF0000"/>
                </a:solidFill>
                <a:latin typeface="Arial" panose="020B0604020202090204" pitchFamily="34" charset="0"/>
              </a:rPr>
              <a:t>?</a:t>
            </a:r>
            <a:r>
              <a:rPr lang="en-US" altLang="zh-CN" sz="6000" dirty="0">
                <a:solidFill>
                  <a:srgbClr val="FF0000"/>
                </a:solidFill>
                <a:latin typeface="Arial" panose="020B0604020202090204" pitchFamily="34" charset="0"/>
              </a:rPr>
              <a:t>???</a:t>
            </a:r>
            <a:endParaRPr lang="en-US" altLang="zh-CN" sz="6000" dirty="0">
              <a:solidFill>
                <a:srgbClr val="FF0000"/>
              </a:solidFill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3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Rectangle 7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3657600" cy="2819400"/>
          </a:xfrm>
        </p:spPr>
        <p:txBody>
          <a:bodyPr vert="horz" wrap="square" lIns="91440" tIns="45720" rIns="91440" bIns="45720" anchor="t" anchorCtr="0"/>
          <a:p>
            <a:pPr algn="l" eaLnBrk="1" hangingPunct="1">
              <a:buClrTx/>
              <a:buSzTx/>
              <a:buFontTx/>
            </a:pPr>
            <a:r>
              <a:rPr lang="en-US" altLang="zh-CN" dirty="0">
                <a:solidFill>
                  <a:srgbClr val="1CC3E4"/>
                </a:solidFill>
                <a:latin typeface="+mn-lt"/>
                <a:ea typeface="+mn-ea"/>
                <a:cs typeface="+mn-cs"/>
              </a:rPr>
              <a:t>        </a:t>
            </a:r>
            <a:endParaRPr lang="en-US" altLang="zh-CN" sz="2400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3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9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3581400" cy="4343400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zh-CN" altLang="en-US" sz="2400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zh-CN" altLang="en-US" sz="2400" b="1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1CC3E4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zh-CN" altLang="en-US" sz="3200" b="1" dirty="0">
                <a:solidFill>
                  <a:srgbClr val="1CC3E4"/>
                </a:solidFill>
                <a:latin typeface="+mn-lt"/>
                <a:ea typeface="+mn-ea"/>
                <a:cs typeface="+mn-cs"/>
              </a:rPr>
              <a:t>啊！这可真是个很棒的主意哟！</a:t>
            </a:r>
            <a:endParaRPr lang="zh-CN" altLang="en-US" sz="3200" b="1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sz="3200" dirty="0">
                <a:solidFill>
                  <a:srgbClr val="1CC3E4"/>
                </a:solidFill>
                <a:latin typeface="+mn-lt"/>
                <a:ea typeface="+mn-ea"/>
                <a:cs typeface="+mn-cs"/>
              </a:rPr>
              <a:t>     </a:t>
            </a:r>
            <a:endParaRPr lang="zh-CN" altLang="en-US" sz="3200" dirty="0">
              <a:solidFill>
                <a:srgbClr val="1CC3E4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br>
              <a:rPr lang="en-US" altLang="zh-CN" sz="2400" dirty="0"/>
            </a:br>
            <a:r>
              <a:rPr lang="en-US" altLang="zh-CN" sz="2400" dirty="0"/>
              <a:t> </a:t>
            </a:r>
            <a:br>
              <a:rPr lang="en-US" altLang="zh-CN" sz="2400" dirty="0"/>
            </a:br>
            <a:r>
              <a:rPr lang="en-US" altLang="zh-CN" sz="2400" dirty="0"/>
              <a:t>        </a:t>
            </a:r>
            <a:r>
              <a:rPr lang="zh-CN" altLang="en-US" sz="2000" dirty="0"/>
              <a:t>它们还玩起了特别好玩的顶球游戏。看，一个苹果还缺了一口，肯定是咱们的鼠小弟干的，看来它还是很贪吃的。此时此刻，我们可爱的鼠小弟感觉自己就像是朵幸福的云，特别地开心、快乐！</a:t>
            </a:r>
            <a:endParaRPr lang="zh-CN" altLang="en-US" sz="2000" dirty="0"/>
          </a:p>
        </p:txBody>
      </p:sp>
      <p:pic>
        <p:nvPicPr>
          <p:cNvPr id="249860" name="Picture 4" descr="IMG_00118_缩小大小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19200" y="1828800"/>
            <a:ext cx="7391400" cy="50292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subTitle" idx="1"/>
          </p:nvPr>
        </p:nvSpPr>
        <p:spPr>
          <a:xfrm>
            <a:off x="914400" y="457200"/>
            <a:ext cx="6858000" cy="58674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en-US" altLang="zh-CN" sz="28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2800" dirty="0">
                <a:latin typeface="+mn-lt"/>
                <a:ea typeface="+mn-ea"/>
                <a:cs typeface="+mn-cs"/>
              </a:rPr>
              <a:t>      1</a:t>
            </a:r>
            <a:r>
              <a:rPr lang="zh-CN" altLang="en-US" sz="2800" dirty="0">
                <a:latin typeface="+mn-lt"/>
                <a:ea typeface="+mn-ea"/>
                <a:cs typeface="+mn-cs"/>
              </a:rPr>
              <a:t>、</a:t>
            </a:r>
            <a:r>
              <a:rPr lang="zh-CN" altLang="en-US" sz="2800" b="1" dirty="0">
                <a:latin typeface="+mn-lt"/>
                <a:ea typeface="+mn-ea"/>
                <a:cs typeface="+mn-cs"/>
              </a:rPr>
              <a:t>如果我们像小鸟、小猴、大象、袋鼠、长颈鹿、犀牛一样有本领的时候，请不要忘了往下看看，或许就有那么一只小小的鼠小弟在等着你们的帮助呢！</a:t>
            </a:r>
            <a:endParaRPr lang="zh-CN" altLang="en-US" sz="2800" b="1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zh-CN" altLang="en-US" sz="2800" b="1" dirty="0">
                <a:latin typeface="+mn-lt"/>
                <a:ea typeface="+mn-ea"/>
                <a:cs typeface="+mn-cs"/>
              </a:rPr>
              <a:t>      </a:t>
            </a:r>
            <a:endParaRPr lang="zh-CN" altLang="en-US" sz="2800" b="1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zh-CN" altLang="en-US" sz="2800" b="1" dirty="0">
                <a:latin typeface="+mn-lt"/>
                <a:ea typeface="+mn-ea"/>
                <a:cs typeface="+mn-cs"/>
              </a:rPr>
              <a:t>       </a:t>
            </a:r>
            <a:r>
              <a:rPr lang="en-US" altLang="zh-CN" sz="2800" b="1" dirty="0">
                <a:latin typeface="+mn-lt"/>
                <a:ea typeface="+mn-ea"/>
                <a:cs typeface="+mn-cs"/>
              </a:rPr>
              <a:t>2</a:t>
            </a:r>
            <a:r>
              <a:rPr lang="zh-CN" altLang="en-US" sz="2800" b="1" dirty="0">
                <a:latin typeface="+mn-lt"/>
                <a:ea typeface="+mn-ea"/>
                <a:cs typeface="+mn-cs"/>
              </a:rPr>
              <a:t>、当然如果我们像鼠小弟一样，又矮又小，暂时还没有更多的本领，那么更不要放弃，要更努力去学习本领，要保持积极乐观的心态。</a:t>
            </a:r>
            <a:endParaRPr lang="zh-CN" altLang="en-US" sz="2800" b="1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endParaRPr lang="zh-CN" altLang="en-US" sz="2800" b="1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zh-CN" altLang="en-US" sz="2800" b="1" dirty="0">
                <a:latin typeface="+mn-lt"/>
                <a:ea typeface="+mn-ea"/>
                <a:cs typeface="+mn-cs"/>
              </a:rPr>
              <a:t>        </a:t>
            </a:r>
            <a:r>
              <a:rPr lang="en-US" altLang="zh-CN" sz="2800" b="1" dirty="0">
                <a:latin typeface="+mn-lt"/>
                <a:ea typeface="+mn-ea"/>
                <a:cs typeface="+mn-cs"/>
              </a:rPr>
              <a:t>3</a:t>
            </a:r>
            <a:r>
              <a:rPr lang="zh-CN" altLang="en-US" sz="2800" b="1" dirty="0">
                <a:latin typeface="+mn-lt"/>
                <a:ea typeface="+mn-ea"/>
                <a:cs typeface="+mn-cs"/>
              </a:rPr>
              <a:t>、而且请相信我们也一定会遇到象海狮这样的善良有爱心的好朋友，把本来一个人不可能完成的事情，通过大家一起互相合作，来共同实现美好的愿望。”</a:t>
            </a:r>
            <a:endParaRPr lang="zh-CN" altLang="en-US" sz="2800" b="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0506070952373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1981200"/>
            <a:ext cx="5791200" cy="467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3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1148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6000" b="1" dirty="0">
                <a:solidFill>
                  <a:schemeClr val="tx1"/>
                </a:solidFill>
                <a:ea typeface="黑体" pitchFamily="49" charset="-122"/>
              </a:rPr>
              <a:t>  </a:t>
            </a:r>
            <a:r>
              <a:rPr lang="zh-CN" altLang="en-US" sz="6000" b="1" dirty="0">
                <a:solidFill>
                  <a:schemeClr val="tx1"/>
                </a:solidFill>
                <a:ea typeface="黑体" pitchFamily="49" charset="-122"/>
              </a:rPr>
              <a:t>再   见</a:t>
            </a:r>
            <a:endParaRPr lang="zh-CN" altLang="en-US" sz="6000" b="1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27652" name="Rectangle 4"/>
          <p:cNvSpPr>
            <a:spLocks noGrp="1"/>
          </p:cNvSpPr>
          <p:nvPr>
            <p:ph idx="1"/>
          </p:nvPr>
        </p:nvSpPr>
        <p:spPr>
          <a:xfrm>
            <a:off x="1905000" y="2865438"/>
            <a:ext cx="5791200" cy="4525962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dirty="0"/>
              <a:t>           </a:t>
            </a:r>
            <a:endParaRPr lang="en-US" altLang="zh-CN" sz="4800" dirty="0">
              <a:ea typeface="黑体" pitchFamily="49" charset="-122"/>
            </a:endParaRPr>
          </a:p>
        </p:txBody>
      </p:sp>
      <p:pic>
        <p:nvPicPr>
          <p:cNvPr id="27653" name="Picture 5" descr="0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590800"/>
            <a:ext cx="193833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1062296619_77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28905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7" descr="00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8600"/>
            <a:ext cx="1208088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 descr="4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92088"/>
            <a:ext cx="1828800" cy="171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75045FC811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0"/>
            <a:ext cx="2057400" cy="1903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0"/>
            <a:ext cx="9144000" cy="695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Rectangle 9"/>
          <p:cNvSpPr>
            <a:spLocks noGrp="1"/>
          </p:cNvSpPr>
          <p:nvPr>
            <p:ph sz="half" idx="2"/>
          </p:nvPr>
        </p:nvSpPr>
        <p:spPr>
          <a:xfrm>
            <a:off x="7467600" y="5257800"/>
            <a:ext cx="1676400" cy="1143000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zh-CN" altLang="en-US" sz="1400" dirty="0">
                <a:latin typeface="+mn-lt"/>
                <a:ea typeface="+mn-ea"/>
                <a:cs typeface="+mn-cs"/>
              </a:rPr>
              <a:t>鼠小弟看到了会想什么？会做什么</a:t>
            </a:r>
            <a:r>
              <a:rPr lang="en-US" altLang="zh-CN" sz="1400" dirty="0">
                <a:latin typeface="+mn-lt"/>
                <a:ea typeface="+mn-ea"/>
                <a:cs typeface="+mn-cs"/>
              </a:rPr>
              <a:t>?</a:t>
            </a:r>
            <a:endParaRPr lang="en-US" altLang="zh-CN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 flipV="1">
            <a:off x="457200" y="2057400"/>
            <a:ext cx="8229600" cy="762000"/>
          </a:xfrm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pic>
        <p:nvPicPr>
          <p:cNvPr id="7171" name="Picture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5"/>
          <p:cNvSpPr>
            <a:spLocks noGrp="1"/>
          </p:cNvSpPr>
          <p:nvPr>
            <p:ph type="title"/>
          </p:nvPr>
        </p:nvSpPr>
        <p:spPr>
          <a:xfrm>
            <a:off x="152400" y="0"/>
            <a:ext cx="533400" cy="457200"/>
          </a:xfrm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sz="4000" dirty="0"/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0244" name="Picture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WPS 文字</Application>
  <PresentationFormat>全屏显示(4:3)</PresentationFormat>
  <Paragraphs>37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黑体</vt:lpstr>
      <vt:lpstr>汉仪中黑KW</vt:lpstr>
      <vt:lpstr>默认设计模板</vt:lpstr>
      <vt:lpstr>PowerPoint 演示文稿</vt:lpstr>
      <vt:lpstr>       在一个阳光明媚的早晨，鼠小弟来到了一棵高大的苹果树下，苹果树上的苹果红彤彤的，看得鼠小弟直流口水。鼠小弟可是从来没有尝过苹果的味道，今天它多么想尝一尝啊！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它们还玩起了特别好玩的顶球游戏。看，一个苹果还缺了一口，肯定是咱们的鼠小弟干的，看来它还是很贪吃的。此时此刻，我们可爱的鼠小弟感觉自己就像是朵幸福的云，特别地开心、快乐！</vt:lpstr>
      <vt:lpstr>PowerPoint 演示文稿</vt:lpstr>
      <vt:lpstr>  再   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Lvan</cp:lastModifiedBy>
  <cp:revision>118</cp:revision>
  <dcterms:created xsi:type="dcterms:W3CDTF">2023-11-01T00:57:07Z</dcterms:created>
  <dcterms:modified xsi:type="dcterms:W3CDTF">2023-11-01T00:57:07Z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B3232B14DCF20448BAA04165F6FC5233_43</vt:lpwstr>
  </property>
  <property fmtid="{D5CDD505-2E9C-101B-9397-08002B2CF9AE}" pid="4" name="KSOProductBuildVer">
    <vt:lpwstr>2052-6.2.2.8394</vt:lpwstr>
  </property>
</Properties>
</file>