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1845" r:id="rId3"/>
    <p:sldId id="1844" r:id="rId4"/>
    <p:sldId id="1819" r:id="rId5"/>
    <p:sldId id="1799" r:id="rId6"/>
    <p:sldId id="1751" r:id="rId7"/>
    <p:sldId id="1753" r:id="rId8"/>
    <p:sldId id="1755" r:id="rId9"/>
    <p:sldId id="1746" r:id="rId10"/>
    <p:sldId id="1783" r:id="rId11"/>
    <p:sldId id="1780" r:id="rId12"/>
    <p:sldId id="1752" r:id="rId13"/>
    <p:sldId id="1767" r:id="rId14"/>
    <p:sldId id="1757" r:id="rId15"/>
    <p:sldId id="1782" r:id="rId16"/>
    <p:sldId id="1784" r:id="rId17"/>
    <p:sldId id="1754" r:id="rId18"/>
    <p:sldId id="1758" r:id="rId19"/>
    <p:sldId id="1747" r:id="rId20"/>
    <p:sldId id="1759" r:id="rId21"/>
    <p:sldId id="1768" r:id="rId22"/>
    <p:sldId id="1797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28" userDrawn="1">
          <p15:clr>
            <a:srgbClr val="A4A3A4"/>
          </p15:clr>
        </p15:guide>
        <p15:guide id="2" pos="7250" userDrawn="1">
          <p15:clr>
            <a:srgbClr val="A4A3A4"/>
          </p15:clr>
        </p15:guide>
        <p15:guide id="3" orient="horz" pos="641" userDrawn="1">
          <p15:clr>
            <a:srgbClr val="A4A3A4"/>
          </p15:clr>
        </p15:guide>
        <p15:guide id="4" orient="horz" pos="70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6F6C"/>
    <a:srgbClr val="ABDADA"/>
    <a:srgbClr val="FF1B3B"/>
    <a:srgbClr val="D03C1E"/>
    <a:srgbClr val="DB4F29"/>
    <a:srgbClr val="C83E22"/>
    <a:srgbClr val="E37159"/>
    <a:srgbClr val="4561A8"/>
    <a:srgbClr val="E26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32" y="66"/>
      </p:cViewPr>
      <p:guideLst>
        <p:guide pos="428"/>
        <p:guide pos="7250"/>
        <p:guide orient="horz" pos="641"/>
        <p:guide orient="horz" pos="706"/>
        <p:guide orient="horz" pos="3928"/>
        <p:guide orient="horz" pos="38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BD182-9B41-459D-A88E-9FF845F9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818EA-B88A-491D-8855-BBA3DB5B3F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微信图片_2022050609230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7745" y="6350"/>
            <a:ext cx="1056640" cy="414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2488"/>
            <a:ext cx="12192000" cy="335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25371" r="21482" b="19630"/>
          <a:stretch>
            <a:fillRect/>
          </a:stretch>
        </p:blipFill>
        <p:spPr>
          <a:xfrm>
            <a:off x="4354220" y="277141"/>
            <a:ext cx="759691" cy="677562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5178202" y="32353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安全卫生方面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02407" y="185738"/>
            <a:ext cx="11787187" cy="648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/>
          </a:p>
        </p:txBody>
      </p:sp>
      <p:pic>
        <p:nvPicPr>
          <p:cNvPr id="7" name="图片 6" descr="微信图片_2022050609230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2130" y="248285"/>
            <a:ext cx="1088390" cy="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02407" y="185738"/>
            <a:ext cx="11787187" cy="648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5087317" y="424905"/>
            <a:ext cx="3005951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圆简" panose="02010600000101010101" pitchFamily="2" charset="-122"/>
                <a:ea typeface="汉仪粗圆简" panose="02010600000101010101" pitchFamily="2" charset="-122"/>
                <a:cs typeface="+mn-ea"/>
                <a:sym typeface="+mn-lt"/>
              </a:rPr>
              <a:t>情绪的作用</a:t>
            </a:r>
            <a:endParaRPr lang="zh-CN" altLang="en-US" sz="4400" b="0" dirty="0">
              <a:solidFill>
                <a:schemeClr val="tx1">
                  <a:lumMod val="75000"/>
                  <a:lumOff val="25000"/>
                </a:schemeClr>
              </a:solidFill>
              <a:latin typeface="汉仪粗圆简" panose="02010600000101010101" pitchFamily="2" charset="-122"/>
              <a:ea typeface="汉仪粗圆简" panose="02010600000101010101" pitchFamily="2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9" b="46389"/>
          <a:stretch>
            <a:fillRect/>
          </a:stretch>
        </p:blipFill>
        <p:spPr>
          <a:xfrm>
            <a:off x="4191000" y="381000"/>
            <a:ext cx="857250" cy="857250"/>
          </a:xfrm>
          <a:prstGeom prst="rect">
            <a:avLst/>
          </a:prstGeom>
        </p:spPr>
      </p:pic>
      <p:pic>
        <p:nvPicPr>
          <p:cNvPr id="3" name="图片 2" descr="微信图片_2022050609230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2130" y="248285"/>
            <a:ext cx="1088390" cy="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02407" y="185738"/>
            <a:ext cx="11787187" cy="648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3906319" y="424905"/>
            <a:ext cx="5262979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圆简" panose="02010600000101010101" pitchFamily="2" charset="-122"/>
                <a:ea typeface="汉仪粗圆简" panose="02010600000101010101" pitchFamily="2" charset="-122"/>
                <a:cs typeface="+mn-ea"/>
                <a:sym typeface="+mn-lt"/>
              </a:rPr>
              <a:t>小学生情绪管理方法</a:t>
            </a:r>
            <a:endParaRPr lang="zh-CN" altLang="en-US" sz="4400" b="0" dirty="0">
              <a:solidFill>
                <a:schemeClr val="tx1">
                  <a:lumMod val="75000"/>
                  <a:lumOff val="25000"/>
                </a:schemeClr>
              </a:solidFill>
              <a:latin typeface="汉仪粗圆简" panose="02010600000101010101" pitchFamily="2" charset="-122"/>
              <a:ea typeface="汉仪粗圆简" panose="02010600000101010101" pitchFamily="2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9" b="46389"/>
          <a:stretch>
            <a:fillRect/>
          </a:stretch>
        </p:blipFill>
        <p:spPr>
          <a:xfrm>
            <a:off x="3010002" y="381000"/>
            <a:ext cx="857250" cy="857250"/>
          </a:xfrm>
          <a:prstGeom prst="rect">
            <a:avLst/>
          </a:prstGeom>
        </p:spPr>
      </p:pic>
      <p:pic>
        <p:nvPicPr>
          <p:cNvPr id="7" name="图片 6" descr="微信图片_2022050609230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2130" y="248285"/>
            <a:ext cx="1088390" cy="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147C3-2286-4A83-B729-2A1E771828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0BF8-5A2F-436E-9A3D-82E535CD545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微信图片_2022050609230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188700" y="59690"/>
            <a:ext cx="940435" cy="3689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png"/><Relationship Id="rId3" Type="http://schemas.openxmlformats.org/officeDocument/2006/relationships/tags" Target="../tags/tag2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39.jpeg"/><Relationship Id="rId3" Type="http://schemas.openxmlformats.org/officeDocument/2006/relationships/tags" Target="../tags/tag3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media" Target="../media/media6.m4a"/><Relationship Id="rId3" Type="http://schemas.openxmlformats.org/officeDocument/2006/relationships/audio" Target="../media/media6.m4a"/><Relationship Id="rId2" Type="http://schemas.openxmlformats.org/officeDocument/2006/relationships/image" Target="../media/image40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microsoft.com/office/2007/relationships/media" Target="file:///C:\Users\70_de\Desktop\&#25105;&#30340;&#24773;&#32490;&#25105;&#20570;&#20027;616\&#38899;&#25928;.wav" TargetMode="External"/><Relationship Id="rId2" Type="http://schemas.openxmlformats.org/officeDocument/2006/relationships/audio" Target="file:///C:\Users\70_de\Desktop\&#25105;&#30340;&#24773;&#32490;&#25105;&#20570;&#20027;616\&#38899;&#25928;.wav" TargetMode="Externa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media" Target="file:///C:\Users\70_de\Desktop\&#25105;&#30340;&#24773;&#32490;&#25105;&#20570;&#20027;616\&#38899;&#25928;.wav" TargetMode="External"/><Relationship Id="rId4" Type="http://schemas.openxmlformats.org/officeDocument/2006/relationships/audio" Target="file:///C:\Users\70_de\Desktop\&#25105;&#30340;&#24773;&#32490;&#25105;&#20570;&#20027;616\&#38899;&#25928;.wav" TargetMode="Externa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11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6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539088" y="2656888"/>
            <a:ext cx="7107396" cy="126623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52315"/>
              </a:avLst>
            </a:prstTxWarp>
            <a:spAutoFit/>
          </a:bodyPr>
          <a:lstStyle/>
          <a:p>
            <a:pPr algn="ctr"/>
            <a:r>
              <a:rPr lang="zh-CN" altLang="en-US" sz="8800" dirty="0">
                <a:solidFill>
                  <a:srgbClr val="EB4E2B"/>
                </a:solidFill>
                <a:latin typeface="造字工房悦圆（非商用）常规体" pitchFamily="50" charset="-122"/>
                <a:ea typeface="造字工房悦圆（非商用）常规体" pitchFamily="50" charset="-122"/>
                <a:sym typeface="Arial" panose="020B0604020202020204"/>
              </a:rPr>
              <a:t>欢迎来到</a:t>
            </a:r>
            <a:r>
              <a:rPr lang="zh-CN" altLang="en-US" sz="8800" dirty="0">
                <a:solidFill>
                  <a:srgbClr val="00B0F0"/>
                </a:solidFill>
                <a:latin typeface="造字工房悦圆（非商用）常规体" pitchFamily="50" charset="-122"/>
                <a:ea typeface="造字工房悦圆（非商用）常规体" pitchFamily="50" charset="-122"/>
                <a:sym typeface="Arial" panose="020B0604020202020204"/>
              </a:rPr>
              <a:t>心理健康课</a:t>
            </a:r>
            <a:endParaRPr lang="zh-CN" altLang="en-US" sz="8800" dirty="0">
              <a:solidFill>
                <a:srgbClr val="00B0F0"/>
              </a:solidFill>
              <a:latin typeface="造字工房悦圆（非商用）常规体" pitchFamily="50" charset="-122"/>
              <a:ea typeface="造字工房悦圆（非商用）常规体" pitchFamily="50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233680"/>
            <a:ext cx="11111865" cy="63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111837" y="-397573"/>
            <a:ext cx="9273540" cy="7255510"/>
            <a:chOff x="3282" y="-608"/>
            <a:chExt cx="15512" cy="1202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lum brigh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8" b="13368"/>
            <a:stretch>
              <a:fillRect/>
            </a:stretch>
          </p:blipFill>
          <p:spPr>
            <a:xfrm>
              <a:off x="3282" y="-608"/>
              <a:ext cx="15512" cy="12020"/>
            </a:xfrm>
            <a:prstGeom prst="rect">
              <a:avLst/>
            </a:prstGeom>
          </p:spPr>
        </p:pic>
        <p:sp>
          <p:nvSpPr>
            <p:cNvPr id="20" name="文本框 16"/>
            <p:cNvSpPr txBox="1"/>
            <p:nvPr/>
          </p:nvSpPr>
          <p:spPr>
            <a:xfrm>
              <a:off x="7303" y="2250"/>
              <a:ext cx="9896" cy="5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这是</a:t>
              </a:r>
              <a:r>
                <a:rPr lang="en-US" altLang="zh-CN" sz="2800" u="sng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        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情绪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因为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……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 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（什么事情）</a:t>
              </a:r>
              <a:r>
                <a:rPr lang="en-US" altLang="zh-CN" sz="2800" u="sng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        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          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于是我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……  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（怎么做）</a:t>
              </a:r>
              <a:r>
                <a:rPr lang="en-US" altLang="zh-CN" sz="2800" u="sng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    </a:t>
              </a:r>
              <a:endParaRPr lang="en-US" altLang="zh-CN" sz="2800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364" y="2358"/>
              <a:ext cx="686" cy="4866"/>
              <a:chOff x="6652" y="2135"/>
              <a:chExt cx="686" cy="486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652" y="2135"/>
                <a:ext cx="686" cy="655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1</a:t>
                </a:r>
                <a:endParaRPr lang="en-US" altLang="zh-CN" sz="32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653" y="4193"/>
                <a:ext cx="685" cy="687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2</a:t>
                </a:r>
                <a:endParaRPr lang="en-US" altLang="zh-CN" sz="3200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653" y="6282"/>
                <a:ext cx="685" cy="719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3</a:t>
                </a:r>
                <a:endParaRPr lang="en-US" altLang="zh-CN" sz="3200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9120"/>
          <a:stretch>
            <a:fillRect/>
          </a:stretch>
        </p:blipFill>
        <p:spPr>
          <a:xfrm>
            <a:off x="424180" y="496570"/>
            <a:ext cx="1539240" cy="586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10845"/>
            <a:ext cx="11168380" cy="621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乌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1445" y="-137795"/>
            <a:ext cx="4308475" cy="287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21640"/>
            <a:ext cx="11089640" cy="619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乌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1445" y="-137795"/>
            <a:ext cx="4308475" cy="287210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787900" y="2216785"/>
            <a:ext cx="2959735" cy="4436745"/>
            <a:chOff x="7078" y="4377"/>
            <a:chExt cx="3840" cy="5756"/>
          </a:xfrm>
        </p:grpSpPr>
        <p:pic>
          <p:nvPicPr>
            <p:cNvPr id="7" name="图片 6" descr="人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8" y="4417"/>
              <a:ext cx="3811" cy="5717"/>
            </a:xfrm>
            <a:prstGeom prst="rect">
              <a:avLst/>
            </a:prstGeom>
          </p:spPr>
        </p:pic>
        <p:pic>
          <p:nvPicPr>
            <p:cNvPr id="9" name="图片 8" descr="人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8" y="4417"/>
              <a:ext cx="3811" cy="5717"/>
            </a:xfrm>
            <a:prstGeom prst="rect">
              <a:avLst/>
            </a:prstGeom>
          </p:spPr>
        </p:pic>
        <p:pic>
          <p:nvPicPr>
            <p:cNvPr id="10" name="图片 9" descr="人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3" y="4377"/>
              <a:ext cx="3811" cy="57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366395"/>
            <a:ext cx="11156950" cy="625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乌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1445" y="-137795"/>
            <a:ext cx="4308475" cy="2872105"/>
          </a:xfrm>
          <a:prstGeom prst="rect">
            <a:avLst/>
          </a:prstGeom>
        </p:spPr>
      </p:pic>
      <p:pic>
        <p:nvPicPr>
          <p:cNvPr id="8" name="图片 7" descr="人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995" y="796925"/>
            <a:ext cx="3933825" cy="5901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62255" y="344805"/>
            <a:ext cx="11068685" cy="627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868170" y="-365760"/>
            <a:ext cx="9629140" cy="7632700"/>
            <a:chOff x="3209" y="-610"/>
            <a:chExt cx="15512" cy="1202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lum brigh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8" b="13368"/>
            <a:stretch>
              <a:fillRect/>
            </a:stretch>
          </p:blipFill>
          <p:spPr>
            <a:xfrm>
              <a:off x="3209" y="-610"/>
              <a:ext cx="15512" cy="12020"/>
            </a:xfrm>
            <a:prstGeom prst="rect">
              <a:avLst/>
            </a:prstGeom>
          </p:spPr>
        </p:pic>
        <p:sp>
          <p:nvSpPr>
            <p:cNvPr id="20" name="文本框 16"/>
            <p:cNvSpPr txBox="1"/>
            <p:nvPr/>
          </p:nvSpPr>
          <p:spPr>
            <a:xfrm>
              <a:off x="7382" y="2275"/>
              <a:ext cx="9896" cy="5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在画中添加一个火柴人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代表自己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请给火柴人加上一件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“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武器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”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，帮助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Ta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调整强烈的情绪，画一画。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这些增添的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“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武器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”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，让你想起了生活中的什么人，物或事？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364" y="2358"/>
              <a:ext cx="686" cy="5309"/>
              <a:chOff x="6652" y="2135"/>
              <a:chExt cx="686" cy="5309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652" y="2135"/>
                <a:ext cx="686" cy="655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4</a:t>
                </a:r>
                <a:endParaRPr lang="en-US" altLang="zh-CN" sz="32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652" y="4100"/>
                <a:ext cx="685" cy="687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5</a:t>
                </a:r>
                <a:endParaRPr lang="en-US" altLang="zh-CN" sz="3200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652" y="6725"/>
                <a:ext cx="685" cy="719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6</a:t>
                </a:r>
                <a:endParaRPr lang="en-US" altLang="zh-CN" sz="3200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9120"/>
          <a:stretch>
            <a:fillRect/>
          </a:stretch>
        </p:blipFill>
        <p:spPr>
          <a:xfrm>
            <a:off x="424180" y="496570"/>
            <a:ext cx="1539240" cy="5865495"/>
          </a:xfrm>
          <a:prstGeom prst="rect">
            <a:avLst/>
          </a:prstGeom>
        </p:spPr>
      </p:pic>
      <p:pic>
        <p:nvPicPr>
          <p:cNvPr id="5" name="画画音乐3分钟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0295" y="698119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33070"/>
            <a:ext cx="11124565" cy="597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68195" y="-378533"/>
            <a:ext cx="9461500" cy="7100570"/>
            <a:chOff x="3209" y="-594"/>
            <a:chExt cx="15512" cy="1202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lum brigh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8" b="13368"/>
            <a:stretch>
              <a:fillRect/>
            </a:stretch>
          </p:blipFill>
          <p:spPr>
            <a:xfrm>
              <a:off x="3209" y="-594"/>
              <a:ext cx="15512" cy="12020"/>
            </a:xfrm>
            <a:prstGeom prst="rect">
              <a:avLst/>
            </a:prstGeom>
          </p:spPr>
        </p:pic>
        <p:sp>
          <p:nvSpPr>
            <p:cNvPr id="20" name="文本框 16"/>
            <p:cNvSpPr txBox="1"/>
            <p:nvPr/>
          </p:nvSpPr>
          <p:spPr>
            <a:xfrm>
              <a:off x="7514" y="2275"/>
              <a:ext cx="9896" cy="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我本来的情绪是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……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我加上了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……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（什么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事物）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这让我想起了</a:t>
              </a:r>
              <a:r>
                <a:rPr lang="en-US" altLang="zh-CN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……</a:t>
              </a:r>
              <a:endPara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364" y="2358"/>
              <a:ext cx="686" cy="5179"/>
              <a:chOff x="6652" y="2135"/>
              <a:chExt cx="686" cy="5179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652" y="2135"/>
                <a:ext cx="686" cy="655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4</a:t>
                </a:r>
                <a:endParaRPr lang="en-US" altLang="zh-CN" sz="32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652" y="4388"/>
                <a:ext cx="559" cy="605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5</a:t>
                </a:r>
                <a:endParaRPr lang="en-US" altLang="zh-CN" sz="3200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652" y="6485"/>
                <a:ext cx="685" cy="829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6</a:t>
                </a:r>
                <a:endParaRPr lang="en-US" altLang="zh-CN" sz="3200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9120"/>
          <a:stretch>
            <a:fillRect/>
          </a:stretch>
        </p:blipFill>
        <p:spPr>
          <a:xfrm>
            <a:off x="424180" y="496570"/>
            <a:ext cx="1539240" cy="586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00050"/>
            <a:ext cx="11212195" cy="62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文本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" y="-390525"/>
            <a:ext cx="10737850" cy="73386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10" y="1916430"/>
            <a:ext cx="2966720" cy="1978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40" y="2245360"/>
            <a:ext cx="3551555" cy="23672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610" y="1916430"/>
            <a:ext cx="3232150" cy="2154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095" y="3906520"/>
            <a:ext cx="3696970" cy="2461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055" y="3759835"/>
            <a:ext cx="4127500" cy="2754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小青蛙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8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1791950" cy="7015489"/>
          </a:xfrm>
          <a:prstGeom prst="rect">
            <a:avLst/>
          </a:prstGeom>
        </p:spPr>
      </p:pic>
      <p:pic>
        <p:nvPicPr>
          <p:cNvPr id="9" name="图片 8" descr="7ed28325da514529b0ebaa66eaef8b6d[1]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151" r="51799" b="15097"/>
          <a:stretch>
            <a:fillRect/>
          </a:stretch>
        </p:blipFill>
        <p:spPr>
          <a:xfrm>
            <a:off x="1774825" y="674370"/>
            <a:ext cx="3333750" cy="56667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7ed28325da514529b0ebaa66eaef8b6d[1]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8595" t="2151" b="15097"/>
          <a:stretch>
            <a:fillRect/>
          </a:stretch>
        </p:blipFill>
        <p:spPr>
          <a:xfrm>
            <a:off x="6710045" y="674370"/>
            <a:ext cx="3555365" cy="566674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78155"/>
            <a:ext cx="11511280" cy="6145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438140" y="635000"/>
            <a:ext cx="6346825" cy="4820285"/>
            <a:chOff x="1029798" y="1917001"/>
            <a:chExt cx="6213589" cy="445756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5" t="20535" r="19027" b="18645"/>
            <a:stretch>
              <a:fillRect/>
            </a:stretch>
          </p:blipFill>
          <p:spPr>
            <a:xfrm>
              <a:off x="1029798" y="1917001"/>
              <a:ext cx="6213589" cy="445756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07778" y="3379095"/>
              <a:ext cx="4709173" cy="653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/>
              <a:r>
                <a:rPr lang="zh-CN" altLang="en-US" sz="4000" dirty="0">
                  <a:solidFill>
                    <a:srgbClr val="7A6F6C"/>
                  </a:solidFill>
                  <a:latin typeface="Adobe 黑体 Std R" panose="020B0400000000000000" charset="-122"/>
                  <a:ea typeface="Adobe 黑体 Std R" panose="020B0400000000000000" charset="-122"/>
                  <a:sym typeface="+mn-ea"/>
                </a:rPr>
                <a:t>　　</a:t>
              </a:r>
              <a:endParaRPr lang="zh-CN" altLang="en-US" sz="4000" dirty="0">
                <a:solidFill>
                  <a:srgbClr val="7A6F6C"/>
                </a:solidFill>
                <a:latin typeface="Adobe 黑体 Std R" panose="020B0400000000000000" charset="-122"/>
                <a:ea typeface="Adobe 黑体 Std R" panose="020B0400000000000000" charset="-122"/>
                <a:sym typeface="+mn-ea"/>
              </a:endParaRPr>
            </a:p>
          </p:txBody>
        </p:sp>
      </p:grpSp>
      <p:pic>
        <p:nvPicPr>
          <p:cNvPr id="6" name="图片 5" descr="IMG_4427(20231009-09214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" y="1181100"/>
            <a:ext cx="4876800" cy="4495800"/>
          </a:xfrm>
          <a:prstGeom prst="rect">
            <a:avLst/>
          </a:prstGeom>
        </p:spPr>
      </p:pic>
      <p:pic>
        <p:nvPicPr>
          <p:cNvPr id="3" name="呼吸61(1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8415" y="1739900"/>
            <a:ext cx="2068830" cy="1441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5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3" y="298860"/>
            <a:ext cx="9968254" cy="656507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26060" r="55089" b="16583"/>
          <a:stretch>
            <a:fillRect/>
          </a:stretch>
        </p:blipFill>
        <p:spPr>
          <a:xfrm>
            <a:off x="9498965" y="2648794"/>
            <a:ext cx="1181101" cy="150918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26060" r="55089" b="16583"/>
          <a:stretch>
            <a:fillRect/>
          </a:stretch>
        </p:blipFill>
        <p:spPr>
          <a:xfrm flipH="1">
            <a:off x="1574799" y="574884"/>
            <a:ext cx="1181101" cy="1509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2336165"/>
            <a:ext cx="3529330" cy="35293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69540" y="730250"/>
            <a:ext cx="47739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热身小游戏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57905" y="1929130"/>
            <a:ext cx="740854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雨点变奏曲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2800" b="1"/>
              <a:t>游戏方法：按照老师的口令完成相应的动作</a:t>
            </a:r>
            <a:endParaRPr lang="zh-CN" altLang="en-US" sz="2800" b="1"/>
          </a:p>
          <a:p>
            <a:pPr algn="l"/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手指相互敲击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两手轮拍大腿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大力鼓掌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暴雨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轮流跺脚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雨过天晴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双手比作太阳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97840"/>
            <a:ext cx="11485245" cy="6125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青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5235" y="2345055"/>
            <a:ext cx="2852420" cy="427863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57480" y="635"/>
            <a:ext cx="9370695" cy="6857365"/>
            <a:chOff x="-2143866" y="1507222"/>
            <a:chExt cx="7302740" cy="624374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5" t="20535" r="19027" b="18645"/>
            <a:stretch>
              <a:fillRect/>
            </a:stretch>
          </p:blipFill>
          <p:spPr>
            <a:xfrm>
              <a:off x="-2143866" y="1507222"/>
              <a:ext cx="7302740" cy="62437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-1501149" y="2537804"/>
              <a:ext cx="6116222" cy="3614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7A6F6C"/>
                  </a:solidFill>
                  <a:latin typeface="Adobe 黑体 Std R" panose="020B0400000000000000" charset="-122"/>
                  <a:ea typeface="Adobe 黑体 Std R" panose="020B0400000000000000" charset="-122"/>
                  <a:sym typeface="+mn-ea"/>
                </a:rPr>
                <a:t>　　呼吸是我们随时随地可以用的，非常有力量的宝贝。</a:t>
              </a:r>
              <a:endParaRPr lang="zh-CN" altLang="en-US" sz="2800" dirty="0">
                <a:solidFill>
                  <a:srgbClr val="7A6F6C"/>
                </a:solidFill>
                <a:latin typeface="Adobe 黑体 Std R" panose="020B0400000000000000" charset="-122"/>
                <a:ea typeface="Adobe 黑体 Std R" panose="020B0400000000000000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7A6F6C"/>
                  </a:solidFill>
                  <a:latin typeface="Adobe 黑体 Std R" panose="020B0400000000000000" charset="-122"/>
                  <a:ea typeface="Adobe 黑体 Std R" panose="020B0400000000000000" charset="-122"/>
                  <a:sym typeface="+mn-ea"/>
                </a:rPr>
                <a:t>　　同学们，当我们觉得快控制不住生气的时候，我们可以深深呼吸；</a:t>
              </a:r>
              <a:endParaRPr lang="zh-CN" altLang="en-US" sz="2800" dirty="0">
                <a:solidFill>
                  <a:srgbClr val="7A6F6C"/>
                </a:solidFill>
                <a:latin typeface="Adobe 黑体 Std R" panose="020B0400000000000000" charset="-122"/>
                <a:ea typeface="Adobe 黑体 Std R" panose="020B0400000000000000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7A6F6C"/>
                  </a:solidFill>
                  <a:latin typeface="Adobe 黑体 Std R" panose="020B0400000000000000" charset="-122"/>
                  <a:ea typeface="Adobe 黑体 Std R" panose="020B0400000000000000" charset="-122"/>
                  <a:sym typeface="+mn-ea"/>
                </a:rPr>
                <a:t>　　当我们觉得非常激动的时候，可以深深呼吸；</a:t>
              </a:r>
              <a:endParaRPr lang="zh-CN" altLang="en-US" sz="2800" dirty="0">
                <a:solidFill>
                  <a:srgbClr val="7A6F6C"/>
                </a:solidFill>
                <a:latin typeface="Adobe 黑体 Std R" panose="020B0400000000000000" charset="-122"/>
                <a:ea typeface="Adobe 黑体 Std R" panose="020B0400000000000000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7A6F6C"/>
                  </a:solidFill>
                  <a:latin typeface="Adobe 黑体 Std R" panose="020B0400000000000000" charset="-122"/>
                  <a:ea typeface="Adobe 黑体 Std R" panose="020B0400000000000000" charset="-122"/>
                  <a:sym typeface="+mn-ea"/>
                </a:rPr>
                <a:t>　　当我们无聊的时候，也可以练习深深呼吸。</a:t>
              </a:r>
              <a:endParaRPr lang="zh-CN" altLang="en-US" sz="2800" dirty="0">
                <a:solidFill>
                  <a:srgbClr val="7A6F6C"/>
                </a:solidFill>
                <a:latin typeface="Adobe 黑体 Std R" panose="020B0400000000000000" charset="-122"/>
                <a:ea typeface="Adobe 黑体 Std R" panose="020B0400000000000000" charset="-122"/>
                <a:sym typeface="+mn-ea"/>
              </a:endParaRPr>
            </a:p>
          </p:txBody>
        </p:sp>
      </p:grpSp>
      <p:pic>
        <p:nvPicPr>
          <p:cNvPr id="3" name="小青蛙03 新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5" y="712406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5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6385" y="472440"/>
            <a:ext cx="11684635" cy="6230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青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735" y="1532890"/>
            <a:ext cx="2852420" cy="427863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653155" y="857250"/>
            <a:ext cx="8161020" cy="5143500"/>
            <a:chOff x="853244" y="2274616"/>
            <a:chExt cx="6418740" cy="460436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5" t="20535" r="19027" b="18645"/>
            <a:stretch>
              <a:fillRect/>
            </a:stretch>
          </p:blipFill>
          <p:spPr>
            <a:xfrm>
              <a:off x="853244" y="2274616"/>
              <a:ext cx="6418740" cy="460436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07778" y="3379095"/>
              <a:ext cx="4709173" cy="632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/>
              <a:r>
                <a:rPr lang="zh-CN" altLang="en-US" sz="4000" dirty="0">
                  <a:solidFill>
                    <a:srgbClr val="7A6F6C"/>
                  </a:solidFill>
                  <a:latin typeface="Adobe 黑体 Std R" panose="020B0400000000000000" charset="-122"/>
                  <a:ea typeface="Adobe 黑体 Std R" panose="020B0400000000000000" charset="-122"/>
                  <a:sym typeface="+mn-ea"/>
                </a:rPr>
                <a:t>　　</a:t>
              </a:r>
              <a:endParaRPr lang="zh-CN" altLang="en-US" sz="4000" dirty="0">
                <a:solidFill>
                  <a:srgbClr val="7A6F6C"/>
                </a:solidFill>
                <a:latin typeface="Adobe 黑体 Std R" panose="020B0400000000000000" charset="-122"/>
                <a:ea typeface="Adobe 黑体 Std R" panose="020B0400000000000000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570" y="2637790"/>
            <a:ext cx="4495800" cy="186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3" y="298860"/>
            <a:ext cx="9968254" cy="65650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0" y="1018540"/>
            <a:ext cx="8070215" cy="47694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26060" r="55089" b="16583"/>
          <a:stretch>
            <a:fillRect/>
          </a:stretch>
        </p:blipFill>
        <p:spPr>
          <a:xfrm>
            <a:off x="9498965" y="2648794"/>
            <a:ext cx="1181101" cy="150918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26060" r="55089" b="16583"/>
          <a:stretch>
            <a:fillRect/>
          </a:stretch>
        </p:blipFill>
        <p:spPr>
          <a:xfrm flipH="1">
            <a:off x="1574799" y="574884"/>
            <a:ext cx="1181101" cy="1509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6750"/>
            <a:ext cx="3529330" cy="3529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73685" y="454660"/>
            <a:ext cx="1100074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青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5610" y="114935"/>
            <a:ext cx="4195445" cy="6293485"/>
          </a:xfrm>
          <a:prstGeom prst="rect">
            <a:avLst/>
          </a:prstGeom>
        </p:spPr>
      </p:pic>
      <p:pic>
        <p:nvPicPr>
          <p:cNvPr id="7" name="音效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6700" y="7248525"/>
            <a:ext cx="495300" cy="4953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16430" y="2376805"/>
            <a:ext cx="2926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弗洛格</a:t>
            </a:r>
            <a:endParaRPr lang="zh-CN" altLang="en-US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3685" y="444500"/>
            <a:ext cx="11122660" cy="6179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0"/>
            <a:ext cx="7010400" cy="19431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6" y="4166235"/>
            <a:ext cx="1644656" cy="24574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025" y="508000"/>
            <a:ext cx="1047750" cy="1047750"/>
          </a:xfrm>
          <a:prstGeom prst="rect">
            <a:avLst/>
          </a:prstGeom>
        </p:spPr>
      </p:pic>
      <p:pic>
        <p:nvPicPr>
          <p:cNvPr id="4" name="图片 3" descr="IMG_4632(20231020-13524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1668780"/>
            <a:ext cx="7020560" cy="485775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034665" y="2378710"/>
            <a:ext cx="1028700" cy="103949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73685" y="288925"/>
            <a:ext cx="11101070" cy="633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青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2990" y="233680"/>
            <a:ext cx="1828800" cy="2743200"/>
          </a:xfrm>
          <a:prstGeom prst="rect">
            <a:avLst/>
          </a:prstGeom>
        </p:spPr>
      </p:pic>
      <p:pic>
        <p:nvPicPr>
          <p:cNvPr id="5" name="图片 4" descr="2D34A232D814CABCDEDB131E3231E6A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065" y="3555365"/>
            <a:ext cx="2653030" cy="251650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6" name="图片 5" descr="E91F8A14C1F674A2C7A330D2F84972B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445" y="3555365"/>
            <a:ext cx="2653665" cy="251587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7" name="音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6700" y="7248525"/>
            <a:ext cx="495300" cy="4953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01515" y="1080770"/>
            <a:ext cx="6583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弗洛格的情绪卡</a:t>
            </a:r>
            <a:endParaRPr lang="zh-CN" altLang="en-US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小青蛙上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96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0960"/>
            <a:ext cx="11791950" cy="7015489"/>
          </a:xfrm>
          <a:prstGeom prst="rect">
            <a:avLst/>
          </a:prstGeom>
        </p:spPr>
      </p:pic>
      <p:pic>
        <p:nvPicPr>
          <p:cNvPr id="2" name="图片 1" descr="青蛙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960" y="862330"/>
            <a:ext cx="1457325" cy="218630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>
            <a:off x="3199130" y="3137535"/>
            <a:ext cx="8255" cy="224980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54391"/>
          <a:stretch>
            <a:fillRect/>
          </a:stretch>
        </p:blipFill>
        <p:spPr>
          <a:xfrm>
            <a:off x="1173480" y="3182620"/>
            <a:ext cx="1859280" cy="771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63835"/>
          <a:stretch>
            <a:fillRect/>
          </a:stretch>
        </p:blipFill>
        <p:spPr>
          <a:xfrm>
            <a:off x="3543935" y="3182620"/>
            <a:ext cx="1473835" cy="771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49610"/>
          <a:stretch>
            <a:fillRect/>
          </a:stretch>
        </p:blipFill>
        <p:spPr>
          <a:xfrm>
            <a:off x="838835" y="4177665"/>
            <a:ext cx="2360295" cy="850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49860"/>
          <a:stretch>
            <a:fillRect/>
          </a:stretch>
        </p:blipFill>
        <p:spPr>
          <a:xfrm>
            <a:off x="3106420" y="4124325"/>
            <a:ext cx="2348230" cy="850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2690" y="4680585"/>
            <a:ext cx="2223135" cy="190563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7560">
            <a:off x="7758587" y="1049889"/>
            <a:ext cx="1459188" cy="14591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740" y="2877185"/>
            <a:ext cx="8061960" cy="1569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5115" y="222885"/>
            <a:ext cx="11101070" cy="639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68195" y="-387985"/>
            <a:ext cx="9484360" cy="7632700"/>
            <a:chOff x="3209" y="-610"/>
            <a:chExt cx="15512" cy="1202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lum brigh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8" b="13368"/>
            <a:stretch>
              <a:fillRect/>
            </a:stretch>
          </p:blipFill>
          <p:spPr>
            <a:xfrm>
              <a:off x="3209" y="-610"/>
              <a:ext cx="15512" cy="12020"/>
            </a:xfrm>
            <a:prstGeom prst="rect">
              <a:avLst/>
            </a:prstGeom>
          </p:spPr>
        </p:pic>
        <p:sp>
          <p:nvSpPr>
            <p:cNvPr id="20" name="文本框 16"/>
            <p:cNvSpPr txBox="1"/>
            <p:nvPr/>
          </p:nvSpPr>
          <p:spPr>
            <a:xfrm>
              <a:off x="7379" y="2275"/>
              <a:ext cx="9896" cy="6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画一画当时非常强烈的情绪。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可以选择不同的颜色、线条、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形状来表达。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不用在意画的</a:t>
              </a: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水平，真实表达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就可以。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364" y="2358"/>
              <a:ext cx="686" cy="5309"/>
              <a:chOff x="6652" y="2135"/>
              <a:chExt cx="686" cy="5309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652" y="2135"/>
                <a:ext cx="686" cy="655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1</a:t>
                </a:r>
                <a:endParaRPr lang="en-US" altLang="zh-CN" sz="32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652" y="4100"/>
                <a:ext cx="685" cy="687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2</a:t>
                </a:r>
                <a:endParaRPr lang="en-US" altLang="zh-CN" sz="3200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652" y="6725"/>
                <a:ext cx="685" cy="719"/>
              </a:xfrm>
              <a:prstGeom prst="ellipse">
                <a:avLst/>
              </a:prstGeom>
              <a:solidFill>
                <a:srgbClr val="ABD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/>
                  <a:t>3</a:t>
                </a:r>
                <a:endParaRPr lang="en-US" altLang="zh-CN" sz="3200"/>
              </a:p>
            </p:txBody>
          </p:sp>
        </p:grpSp>
      </p:grpSp>
      <p:pic>
        <p:nvPicPr>
          <p:cNvPr id="3" name="画画音乐3分30秒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8940" y="7245350"/>
            <a:ext cx="495300" cy="495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9120"/>
          <a:stretch>
            <a:fillRect/>
          </a:stretch>
        </p:blipFill>
        <p:spPr>
          <a:xfrm>
            <a:off x="424180" y="496570"/>
            <a:ext cx="1539240" cy="586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0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70*5170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27*5027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PLACING_PICTURE_USER_VIEWPORT" val="{&quot;height&quot;:11878,&quot;width&quot;:11997}"/>
</p:tagLst>
</file>

<file path=ppt/tags/tag4.xml><?xml version="1.0" encoding="utf-8"?>
<p:tagLst xmlns:p="http://schemas.openxmlformats.org/presentationml/2006/main">
  <p:tag name="KSO_WM_UNIT_PLACING_PICTURE_USER_VIEWPORT" val="{&quot;height&quot;:11878,&quot;width&quot;:11997}"/>
</p:tagLst>
</file>

<file path=ppt/tags/tag5.xml><?xml version="1.0" encoding="utf-8"?>
<p:tagLst xmlns:p="http://schemas.openxmlformats.org/presentationml/2006/main">
  <p:tag name="COMMONDATA" val="eyJoZGlkIjoiZTNiMmJjMGUyMDNhMGI0MjllZTc4OTE3ODRjOTBjMWQifQ=="/>
  <p:tag name="commondata" val="eyJoZGlkIjoiNGYwMDcyNGE2Yjg3NzBkZGRkMjhiMzdmMmM0ZjA3Mj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1B3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dwzq12l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1B3B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1B3B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WPS 演示</Application>
  <PresentationFormat>宽屏</PresentationFormat>
  <Paragraphs>82</Paragraphs>
  <Slides>21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汉仪粗圆简</vt:lpstr>
      <vt:lpstr>造字工房悦圆（非商用）常规体</vt:lpstr>
      <vt:lpstr>Arial</vt:lpstr>
      <vt:lpstr>仿宋</vt:lpstr>
      <vt:lpstr>华文行楷</vt:lpstr>
      <vt:lpstr>黑体</vt:lpstr>
      <vt:lpstr>微软雅黑</vt:lpstr>
      <vt:lpstr>Arial Unicode MS</vt:lpstr>
      <vt:lpstr>思源黑体 CN</vt:lpstr>
      <vt:lpstr>等线</vt:lpstr>
      <vt:lpstr>Adobe 黑体 Std R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47</cp:revision>
  <dcterms:created xsi:type="dcterms:W3CDTF">2021-04-13T12:12:00Z</dcterms:created>
  <dcterms:modified xsi:type="dcterms:W3CDTF">2023-11-07T06:42:17Z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D5397AA837E04BEF8559E46D75B1775D</vt:lpwstr>
  </property>
  <property fmtid="{D5CDD505-2E9C-101B-9397-08002B2CF9AE}" pid="3" name="KSOProductBuildVer">
    <vt:lpwstr>2052-12.1.0.15712</vt:lpwstr>
  </property>
</Properties>
</file>