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3"/>
    <p:sldId id="257" r:id="rId4"/>
    <p:sldId id="258" r:id="rId5"/>
    <p:sldId id="307" r:id="rId6"/>
    <p:sldId id="312" r:id="rId7"/>
    <p:sldId id="313" r:id="rId8"/>
    <p:sldId id="314" r:id="rId9"/>
    <p:sldId id="315" r:id="rId11"/>
    <p:sldId id="364" r:id="rId12"/>
    <p:sldId id="365" r:id="rId13"/>
    <p:sldId id="366" r:id="rId14"/>
    <p:sldId id="367" r:id="rId15"/>
    <p:sldId id="368" r:id="rId16"/>
    <p:sldId id="262" r:id="rId17"/>
    <p:sldId id="323" r:id="rId18"/>
    <p:sldId id="430" r:id="rId19"/>
    <p:sldId id="322" r:id="rId20"/>
    <p:sldId id="369" r:id="rId21"/>
    <p:sldId id="370" r:id="rId22"/>
    <p:sldId id="371" r:id="rId23"/>
    <p:sldId id="372" r:id="rId24"/>
    <p:sldId id="373" r:id="rId25"/>
    <p:sldId id="374" r:id="rId26"/>
    <p:sldId id="375" r:id="rId27"/>
    <p:sldId id="376" r:id="rId28"/>
    <p:sldId id="417" r:id="rId29"/>
    <p:sldId id="418" r:id="rId30"/>
    <p:sldId id="419" r:id="rId31"/>
    <p:sldId id="422" r:id="rId32"/>
    <p:sldId id="423" r:id="rId33"/>
    <p:sldId id="425" r:id="rId34"/>
    <p:sldId id="426" r:id="rId35"/>
    <p:sldId id="427" r:id="rId36"/>
    <p:sldId id="428" r:id="rId37"/>
    <p:sldId id="429" r:id="rId38"/>
    <p:sldId id="359" r:id="rId39"/>
    <p:sldId id="265" r:id="rId40"/>
  </p:sldIdLst>
  <p:sldSz cx="12192000" cy="6858000"/>
  <p:notesSz cx="6858000" cy="9144000"/>
  <p:custDataLst>
    <p:tags r:id="rId44"/>
  </p:custDataLst>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9pPr>
  </p:defaultTextStyle>
  <p:extLst>
    <p:ext uri="{EFAFB233-063F-42B5-8137-9DF3F51BA10A}">
      <p15:sldGuideLst xmlns:p15="http://schemas.microsoft.com/office/powerpoint/2012/main">
        <p15:guide id="1" orient="horz" pos="224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C759"/>
    <a:srgbClr val="F96C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56"/>
  </p:normalViewPr>
  <p:slideViewPr>
    <p:cSldViewPr showGuides="1">
      <p:cViewPr varScale="1">
        <p:scale>
          <a:sx n="64" d="100"/>
          <a:sy n="64" d="100"/>
        </p:scale>
        <p:origin x="216" y="72"/>
      </p:cViewPr>
      <p:guideLst>
        <p:guide orient="horz" pos="2242"/>
        <p:guide pos="3840"/>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4" Type="http://schemas.openxmlformats.org/officeDocument/2006/relationships/tags" Target="tags/tag1.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7200"/>
          </a:xfrm>
          <a:prstGeom prst="rect">
            <a:avLst/>
          </a:prstGeom>
          <a:noFill/>
          <a:ln>
            <a:noFill/>
          </a:ln>
        </p:spPr>
        <p:txBody>
          <a:bodyPr vert="horz" wrap="square" lIns="91440" tIns="45720" rIns="91440" bIns="45720" numCol="1" anchor="t" anchorCtr="0" compatLnSpc="1"/>
          <a:lstStyle>
            <a:lvl1pPr>
              <a:defRPr sz="1200"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日期占位符 2"/>
          <p:cNvSpPr>
            <a:spLocks noGrp="1" noChangeArrowheads="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lstStyle>
            <a:lvl1pPr algn="r">
              <a:defRPr smtClean="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C2B0103-17A5-40B2-8C75-F6347E87C609}"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2" name="幻灯片图像占位符 3"/>
          <p:cNvSpPr>
            <a:spLocks noGrp="1" noRot="1" noChangeAspect="1"/>
          </p:cNvSpPr>
          <p:nvPr>
            <p:ph type="sldImg"/>
          </p:nvPr>
        </p:nvSpPr>
        <p:spPr>
          <a:xfrm>
            <a:off x="381000" y="685800"/>
            <a:ext cx="6096000" cy="3429000"/>
          </a:xfrm>
          <a:prstGeom prst="rect">
            <a:avLst/>
          </a:prstGeom>
          <a:noFill/>
          <a:ln w="12700">
            <a:noFill/>
          </a:ln>
        </p:spPr>
      </p:sp>
      <p:sp>
        <p:nvSpPr>
          <p:cNvPr id="2053" name="备注占位符 4"/>
          <p:cNvSpPr>
            <a:spLocks noGrp="1" noRot="1" noChangeAspect="1" noChangeArrowheads="1"/>
          </p:cNvSpPr>
          <p:nvPr/>
        </p:nvSpPr>
        <p:spPr bwMode="auto">
          <a:xfrm>
            <a:off x="685800" y="4343400"/>
            <a:ext cx="5486400" cy="4114800"/>
          </a:xfrm>
          <a:prstGeom prst="rect">
            <a:avLst/>
          </a:prstGeom>
          <a:noFill/>
          <a:ln>
            <a:noFill/>
          </a:ln>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l" defTabSz="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4" name="页脚占位符 5"/>
          <p:cNvSpPr>
            <a:spLocks noGrp="1" noChangeArrowheads="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lstStyle>
            <a:lvl1pPr>
              <a:defRPr sz="1200"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灯片编号占位符 6"/>
          <p:cNvSpPr>
            <a:spLocks noGrp="1" noChangeArrowheads="1"/>
          </p:cNvSpPr>
          <p:nvPr>
            <p:ph type="sldNum" sz="quarter" idx="5"/>
          </p:nvPr>
        </p:nvSpPr>
        <p:spPr bwMode="auto">
          <a:xfrm>
            <a:off x="3884613" y="8685213"/>
            <a:ext cx="2971800" cy="457200"/>
          </a:xfrm>
          <a:prstGeom prst="rect">
            <a:avLst/>
          </a:prstGeom>
          <a:noFill/>
          <a:ln>
            <a:noFill/>
          </a:ln>
        </p:spPr>
        <p:txBody>
          <a:bodyPr vert="horz" wrap="square" lIns="91440" tIns="45720" rIns="91440" bIns="45720" numCol="1" anchor="b" anchorCtr="0" compatLnSpc="1"/>
          <a:lstStyle/>
          <a:p>
            <a:pPr lvl="0" algn="r"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z="1200" strike="noStrike" noProof="1"/>
          </a:p>
        </p:txBody>
      </p:sp>
    </p:spTree>
  </p:cSld>
  <p:clrMap bg1="lt1" tx1="dk1" bg2="lt2" tx2="dk2" accent1="accent1" accent2="accent2" accent3="accent3" accent4="accent4" accent5="accent5" accent6="accent6" hlink="hlink" folHlink="folHlink"/>
  <p:hf sldNum="0"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幻灯片图像占位符 1"/>
          <p:cNvSpPr>
            <a:spLocks noGrp="1" noRot="1" noChangeAspect="1"/>
          </p:cNvSpPr>
          <p:nvPr>
            <p:ph type="sldImg"/>
          </p:nvPr>
        </p:nvSpPr>
        <p:spPr/>
      </p:sp>
      <p:sp>
        <p:nvSpPr>
          <p:cNvPr id="3" name="日期占位符 2"/>
          <p:cNvSpPr>
            <a:spLocks noGrp="1"/>
          </p:cNvSpPr>
          <p:nvPr>
            <p:ph type="dt" sz="half" idx="1"/>
          </p:nvPr>
        </p:nvSpPr>
        <p:spPr/>
        <p:txBody>
          <a:bodyPr wrap="square" lIns="91440" tIns="45720" rIns="91440" bIns="45720" numCol="1" anchor="t" anchorCtr="0" compatLnSpc="1"/>
          <a:lstStyle/>
          <a:p>
            <a:pPr marL="0" marR="0" lvl="0" algn="r" defTabSz="914400" rtl="0" eaLnBrk="1" fontAlgn="base" latinLnBrk="0" hangingPunct="1">
              <a:lnSpc>
                <a:spcPct val="100000"/>
              </a:lnSpc>
              <a:buClrTx/>
              <a:buSzTx/>
              <a:buFont typeface="Arial" panose="020B0604020202020204" pitchFamily="34" charset="0"/>
              <a:buNone/>
              <a:defRPr/>
            </a:pPr>
            <a:fld id="{9C2B0103-17A5-40B2-8C75-F6347E87C609}"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sym typeface="+mn-ea"/>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sym typeface="+mn-ea"/>
            </a:endParaRPr>
          </a:p>
        </p:txBody>
      </p:sp>
      <p:sp>
        <p:nvSpPr>
          <p:cNvPr id="10243" name="文本占位符 3"/>
          <p:cNvSpPr>
            <a:spLocks noGrp="1"/>
          </p:cNvSpPr>
          <p:nvPr>
            <p:ph type="body" sz="quarter"/>
          </p:nvPr>
        </p:nvSpPr>
        <p:spPr>
          <a:xfrm>
            <a:off x="661988" y="3932238"/>
            <a:ext cx="5295900" cy="3216275"/>
          </a:xfrm>
          <a:prstGeom prst="rect">
            <a:avLst/>
          </a:prstGeom>
          <a:noFill/>
          <a:ln w="9525">
            <a:noFill/>
          </a:ln>
        </p:spPr>
        <p:txBody>
          <a:bodyPr anchor="t"/>
          <a:lstStyle/>
          <a:p>
            <a:pPr lvl="0"/>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p:cNvSpPr>
          <p:nvPr>
            <p:ph type="sldImg"/>
          </p:nvPr>
        </p:nvSpPr>
        <p:spPr/>
      </p:sp>
      <p:sp>
        <p:nvSpPr>
          <p:cNvPr id="3" name="日期占位符 2"/>
          <p:cNvSpPr>
            <a:spLocks noGrp="1"/>
          </p:cNvSpPr>
          <p:nvPr>
            <p:ph type="dt" sz="half" idx="1"/>
          </p:nvPr>
        </p:nvSpPr>
        <p:spPr/>
        <p:txBody>
          <a:bodyPr wrap="square" lIns="91440" tIns="45720" rIns="91440" bIns="45720" numCol="1" anchor="t" anchorCtr="0" compatLnSpc="1"/>
          <a:lstStyle/>
          <a:p>
            <a:pPr marL="0" marR="0" lvl="0" algn="r" defTabSz="914400" rtl="0" eaLnBrk="1" fontAlgn="base" latinLnBrk="0" hangingPunct="1">
              <a:lnSpc>
                <a:spcPct val="100000"/>
              </a:lnSpc>
              <a:buClrTx/>
              <a:buSzTx/>
              <a:buFont typeface="Arial" panose="020B0604020202020204" pitchFamily="34" charset="0"/>
              <a:buNone/>
              <a:defRPr/>
            </a:pPr>
            <a:fld id="{9C2B0103-17A5-40B2-8C75-F6347E87C609}"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sym typeface="+mn-ea"/>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sym typeface="+mn-ea"/>
            </a:endParaRPr>
          </a:p>
        </p:txBody>
      </p:sp>
      <p:sp>
        <p:nvSpPr>
          <p:cNvPr id="13315" name="文本占位符 3"/>
          <p:cNvSpPr>
            <a:spLocks noGrp="1"/>
          </p:cNvSpPr>
          <p:nvPr>
            <p:ph type="body" sz="quarter"/>
          </p:nvPr>
        </p:nvSpPr>
        <p:spPr>
          <a:xfrm>
            <a:off x="661988" y="3932238"/>
            <a:ext cx="5295900" cy="3216275"/>
          </a:xfrm>
          <a:prstGeom prst="rect">
            <a:avLst/>
          </a:prstGeom>
          <a:noFill/>
          <a:ln w="9525">
            <a:noFill/>
          </a:ln>
        </p:spPr>
        <p:txBody>
          <a:bodyPr anchor="t"/>
          <a:lstStyle/>
          <a:p>
            <a:pPr lvl="0"/>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p:cNvSpPr>
          <p:nvPr>
            <p:ph type="sldImg"/>
          </p:nvPr>
        </p:nvSpPr>
        <p:spPr/>
      </p:sp>
      <p:sp>
        <p:nvSpPr>
          <p:cNvPr id="3" name="日期占位符 2"/>
          <p:cNvSpPr>
            <a:spLocks noGrp="1"/>
          </p:cNvSpPr>
          <p:nvPr>
            <p:ph type="dt" sz="half" idx="1"/>
          </p:nvPr>
        </p:nvSpPr>
        <p:spPr/>
        <p:txBody>
          <a:bodyPr wrap="square" lIns="91440" tIns="45720" rIns="91440" bIns="45720" numCol="1" anchor="t" anchorCtr="0" compatLnSpc="1"/>
          <a:lstStyle/>
          <a:p>
            <a:pPr marL="0" marR="0" lvl="0" algn="r" defTabSz="914400" rtl="0" eaLnBrk="1" fontAlgn="base" latinLnBrk="0" hangingPunct="1">
              <a:lnSpc>
                <a:spcPct val="100000"/>
              </a:lnSpc>
              <a:buClrTx/>
              <a:buSzTx/>
              <a:buFont typeface="Arial" panose="020B0604020202020204" pitchFamily="34" charset="0"/>
              <a:buNone/>
              <a:defRPr/>
            </a:pPr>
            <a:fld id="{9C2B0103-17A5-40B2-8C75-F6347E87C609}"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sym typeface="+mn-ea"/>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sym typeface="+mn-ea"/>
            </a:endParaRPr>
          </a:p>
        </p:txBody>
      </p:sp>
      <p:sp>
        <p:nvSpPr>
          <p:cNvPr id="16387" name="文本占位符 3"/>
          <p:cNvSpPr>
            <a:spLocks noGrp="1"/>
          </p:cNvSpPr>
          <p:nvPr>
            <p:ph type="body" sz="quarter"/>
          </p:nvPr>
        </p:nvSpPr>
        <p:spPr>
          <a:xfrm>
            <a:off x="661988" y="3932238"/>
            <a:ext cx="5295900" cy="3216275"/>
          </a:xfrm>
          <a:prstGeom prst="rect">
            <a:avLst/>
          </a:prstGeom>
          <a:noFill/>
          <a:ln w="9525">
            <a:noFill/>
          </a:ln>
        </p:spPr>
        <p:txBody>
          <a:bodyPr anchor="t"/>
          <a:lstStyle/>
          <a:p>
            <a:pPr lvl="0"/>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a:t>单击此处编辑母版副标题样式</a:t>
            </a:r>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a:prstGeom prst="rect">
            <a:avLst/>
          </a:prstGeo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77200" cy="5851525"/>
          </a:xfrm>
          <a:prstGeom prst="rect">
            <a:avLst/>
          </a:prstGeo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609600" y="1600200"/>
            <a:ext cx="10972800" cy="4525963"/>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a:prstGeom prst="rect">
            <a:avLst/>
          </a:prstGeom>
        </p:spPr>
        <p:txBody>
          <a:bodyPr anchor="t"/>
          <a:lstStyle>
            <a:lvl1pPr algn="l">
              <a:defRPr sz="4000" b="1" cap="all"/>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963613"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a:t>单击此处编辑母版文本样式</a:t>
            </a:r>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AFAFA">
                <a:alpha val="100000"/>
              </a:srgbClr>
            </a:gs>
            <a:gs pos="50000">
              <a:srgbClr val="FBFBFB">
                <a:alpha val="100000"/>
              </a:srgbClr>
            </a:gs>
            <a:gs pos="100000">
              <a:srgbClr val="FCFCFC">
                <a:alpha val="100000"/>
              </a:srgbClr>
            </a:gs>
          </a:gsLst>
          <a:lin ang="5400000" scaled="1"/>
          <a:tileRect/>
        </a:gradFill>
        <a:effectLst/>
      </p:bgPr>
    </p:bg>
    <p:spTree>
      <p:nvGrpSpPr>
        <p:cNvPr id="1" name=""/>
        <p:cNvGrpSpPr/>
        <p:nvPr/>
      </p:nvGrpSpPr>
      <p:grpSpPr>
        <a:xfrm>
          <a:off x="0" y="0"/>
          <a:ext cx="0" cy="0"/>
          <a:chOff x="0" y="0"/>
          <a:chExt cx="0" cy="0"/>
        </a:xfrm>
      </p:grpSpPr>
      <p:sp>
        <p:nvSpPr>
          <p:cNvPr id="1026" name="矩形 2"/>
          <p:cNvSpPr/>
          <p:nvPr/>
        </p:nvSpPr>
        <p:spPr>
          <a:xfrm>
            <a:off x="0" y="854075"/>
            <a:ext cx="12193588" cy="115888"/>
          </a:xfrm>
          <a:prstGeom prst="rect">
            <a:avLst/>
          </a:prstGeom>
          <a:solidFill>
            <a:srgbClr val="A5A5A5"/>
          </a:solidFill>
          <a:ln w="25400">
            <a:noFill/>
          </a:ln>
        </p:spPr>
        <p:txBody>
          <a:bodyPr anchor="ctr"/>
          <a:lstStyle/>
          <a:p>
            <a:pPr lvl="0" indent="0"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7" name="燕尾形 1"/>
          <p:cNvSpPr/>
          <p:nvPr/>
        </p:nvSpPr>
        <p:spPr>
          <a:xfrm>
            <a:off x="11701463" y="908050"/>
            <a:ext cx="215900" cy="431800"/>
          </a:xfrm>
          <a:prstGeom prst="chevron">
            <a:avLst>
              <a:gd name="adj" fmla="val 50000"/>
            </a:avLst>
          </a:prstGeom>
          <a:solidFill>
            <a:srgbClr val="CD1F06"/>
          </a:solidFill>
          <a:ln w="3175">
            <a:noFill/>
          </a:ln>
        </p:spPr>
        <p:txBody>
          <a:bodyPr anchor="ctr"/>
          <a:lstStyle/>
          <a:p>
            <a:pPr lvl="0" indent="0"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8" name="燕尾形 9"/>
          <p:cNvSpPr/>
          <p:nvPr/>
        </p:nvSpPr>
        <p:spPr>
          <a:xfrm>
            <a:off x="11853863" y="908050"/>
            <a:ext cx="215900" cy="431800"/>
          </a:xfrm>
          <a:prstGeom prst="chevron">
            <a:avLst>
              <a:gd name="adj" fmla="val 50000"/>
            </a:avLst>
          </a:prstGeom>
          <a:solidFill>
            <a:srgbClr val="CD1F06"/>
          </a:solidFill>
          <a:ln w="3175">
            <a:noFill/>
          </a:ln>
        </p:spPr>
        <p:txBody>
          <a:bodyPr anchor="ctr"/>
          <a:lstStyle/>
          <a:p>
            <a:pPr lvl="0" indent="0"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9" name="椭圆 14"/>
          <p:cNvSpPr/>
          <p:nvPr/>
        </p:nvSpPr>
        <p:spPr>
          <a:xfrm>
            <a:off x="803275" y="866775"/>
            <a:ext cx="87313" cy="87313"/>
          </a:xfrm>
          <a:prstGeom prst="ellipse">
            <a:avLst/>
          </a:prstGeom>
          <a:solidFill>
            <a:srgbClr val="F6F6F6"/>
          </a:solidFill>
          <a:ln w="25400">
            <a:noFill/>
          </a:ln>
        </p:spPr>
        <p:txBody>
          <a:bodyPr anchor="ctr"/>
          <a:lstStyle/>
          <a:p>
            <a:pPr lvl="0" indent="0"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30" name="椭圆 14"/>
          <p:cNvSpPr>
            <a:spLocks noChangeAspect="1"/>
          </p:cNvSpPr>
          <p:nvPr/>
        </p:nvSpPr>
        <p:spPr>
          <a:xfrm>
            <a:off x="565150" y="188913"/>
            <a:ext cx="563563" cy="719137"/>
          </a:xfrm>
          <a:custGeom>
            <a:avLst/>
            <a:gdLst/>
            <a:ahLst/>
            <a:cxnLst>
              <a:cxn ang="0">
                <a:pos x="232313" y="0"/>
              </a:cxn>
              <a:cxn ang="0">
                <a:pos x="464626" y="236730"/>
              </a:cxn>
              <a:cxn ang="0">
                <a:pos x="392315" y="407711"/>
              </a:cxn>
              <a:cxn ang="0">
                <a:pos x="232185" y="598497"/>
              </a:cxn>
              <a:cxn ang="0">
                <a:pos x="71445" y="406983"/>
              </a:cxn>
              <a:cxn ang="0">
                <a:pos x="40685" y="370334"/>
              </a:cxn>
              <a:cxn ang="0">
                <a:pos x="40310" y="369888"/>
              </a:cxn>
              <a:cxn ang="0">
                <a:pos x="40324" y="369888"/>
              </a:cxn>
              <a:cxn ang="0">
                <a:pos x="0" y="236730"/>
              </a:cxn>
              <a:cxn ang="0">
                <a:pos x="232313" y="0"/>
              </a:cxn>
            </a:cxnLst>
            <a:rect l="0" t="0" r="0" b="0"/>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CD1F06"/>
          </a:solidFill>
          <a:ln w="3175">
            <a:noFill/>
          </a:ln>
        </p:spPr>
        <p:txBody>
          <a:bodyPr/>
          <a:lstStyle/>
          <a:p>
            <a:endParaRPr lang="zh-CN" altLang="en-US"/>
          </a:p>
        </p:txBody>
      </p:sp>
      <p:sp>
        <p:nvSpPr>
          <p:cNvPr id="1031" name="矩形 16"/>
          <p:cNvSpPr/>
          <p:nvPr/>
        </p:nvSpPr>
        <p:spPr>
          <a:xfrm>
            <a:off x="409575" y="279400"/>
            <a:ext cx="792163" cy="369888"/>
          </a:xfrm>
          <a:prstGeom prst="rect">
            <a:avLst/>
          </a:prstGeom>
          <a:noFill/>
          <a:ln w="9525">
            <a:noFill/>
          </a:ln>
        </p:spPr>
        <p:txBody>
          <a:bodyPr anchor="t"/>
          <a:lstStyle/>
          <a:p>
            <a:pPr lvl="0" indent="0" algn="ctr"/>
            <a:r>
              <a:rPr lang="zh-CN" altLang="en-US" dirty="0">
                <a:solidFill>
                  <a:srgbClr val="3F3F3F"/>
                </a:solidFill>
                <a:latin typeface="Arial Unicode MS" pitchFamily="34" charset="-122"/>
                <a:ea typeface="Arial Unicode MS" pitchFamily="34" charset="-122"/>
                <a:sym typeface="Arial Unicode MS" pitchFamily="34" charset="-122"/>
              </a:rPr>
              <a:t> </a:t>
            </a:r>
            <a:fld id="{9A0DB2DC-4C9A-4742-B13C-FB6460FD3503}" type="slidenum">
              <a:rPr lang="zh-CN" altLang="en-US" dirty="0">
                <a:solidFill>
                  <a:schemeClr val="bg1"/>
                </a:solidFill>
                <a:latin typeface="Arial Unicode MS" pitchFamily="34" charset="-122"/>
                <a:ea typeface="Arial Unicode MS" pitchFamily="34" charset="-122"/>
                <a:sym typeface="Arial Unicode MS" pitchFamily="34" charset="-122"/>
              </a:rPr>
            </a:fld>
            <a:r>
              <a:rPr lang="zh-CN" altLang="en-US" dirty="0">
                <a:solidFill>
                  <a:srgbClr val="3F3F3F"/>
                </a:solidFill>
                <a:latin typeface="Arial Unicode MS" pitchFamily="34" charset="-122"/>
                <a:ea typeface="Arial Unicode MS" pitchFamily="34" charset="-122"/>
                <a:sym typeface="Arial Unicode MS" pitchFamily="34" charset="-122"/>
              </a:rPr>
              <a:t>  </a:t>
            </a:r>
            <a:endParaRPr lang="zh-CN" altLang="en-US" dirty="0">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0.png"/><Relationship Id="rId1" Type="http://schemas.openxmlformats.org/officeDocument/2006/relationships/image" Target="../media/image19.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2.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2.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2.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2.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5.jpeg"/><Relationship Id="rId1"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2.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4.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descr="房子旁边有许多建筑&#10;&#10;描述已自动生成"/>
          <p:cNvPicPr>
            <a:picLocks noChangeAspect="1"/>
          </p:cNvPicPr>
          <p:nvPr/>
        </p:nvPicPr>
        <p:blipFill>
          <a:blip r:embed="rId1">
            <a:alphaModFix amt="34000"/>
            <a:extLst>
              <a:ext uri="{28A0092B-C50C-407E-A947-70E740481C1C}">
                <a14:useLocalDpi xmlns:a14="http://schemas.microsoft.com/office/drawing/2010/main" val="0"/>
              </a:ext>
            </a:extLst>
          </a:blip>
          <a:stretch>
            <a:fillRect/>
          </a:stretch>
        </p:blipFill>
        <p:spPr>
          <a:xfrm>
            <a:off x="0" y="0"/>
            <a:ext cx="12112914" cy="6858000"/>
          </a:xfrm>
          <a:prstGeom prst="rect">
            <a:avLst/>
          </a:prstGeom>
        </p:spPr>
      </p:pic>
      <p:sp>
        <p:nvSpPr>
          <p:cNvPr id="3074" name="矩形 27"/>
          <p:cNvSpPr/>
          <p:nvPr/>
        </p:nvSpPr>
        <p:spPr>
          <a:xfrm>
            <a:off x="551615" y="1268850"/>
            <a:ext cx="4102100" cy="646331"/>
          </a:xfrm>
          <a:prstGeom prst="rect">
            <a:avLst/>
          </a:prstGeom>
          <a:noFill/>
          <a:ln w="9525">
            <a:noFill/>
          </a:ln>
        </p:spPr>
        <p:txBody>
          <a:bodyPr anchor="ctr">
            <a:spAutoFit/>
          </a:bodyPr>
          <a:lstStyle/>
          <a:p>
            <a:pPr lvl="0" indent="0"/>
            <a:r>
              <a:rPr lang="zh-CN" altLang="zh-CN" sz="3600" dirty="0">
                <a:latin typeface="华康俪金黑W8(P)" panose="020B0800000000000000" pitchFamily="2" charset="-122"/>
                <a:ea typeface="华康俪金黑W8(P)" panose="020B0800000000000000" pitchFamily="2" charset="-122"/>
                <a:sym typeface="宋体" panose="02010600030101010101" pitchFamily="2" charset="-122"/>
              </a:rPr>
              <a:t>教育教学论文</a:t>
            </a:r>
            <a:endParaRPr lang="zh-CN" altLang="zh-CN" sz="3600" dirty="0">
              <a:latin typeface="华康俪金黑W8(P)" panose="020B0800000000000000" pitchFamily="2" charset="-122"/>
              <a:ea typeface="华康俪金黑W8(P)" panose="020B0800000000000000" pitchFamily="2" charset="-122"/>
              <a:sym typeface="宋体" panose="02010600030101010101" pitchFamily="2" charset="-122"/>
            </a:endParaRPr>
          </a:p>
        </p:txBody>
      </p:sp>
      <p:sp>
        <p:nvSpPr>
          <p:cNvPr id="3075" name="TextBox 3"/>
          <p:cNvSpPr/>
          <p:nvPr/>
        </p:nvSpPr>
        <p:spPr>
          <a:xfrm>
            <a:off x="2999785" y="2569469"/>
            <a:ext cx="7213600" cy="1311275"/>
          </a:xfrm>
          <a:prstGeom prst="rect">
            <a:avLst/>
          </a:prstGeom>
          <a:noFill/>
          <a:ln w="9525">
            <a:noFill/>
          </a:ln>
        </p:spPr>
        <p:txBody>
          <a:bodyPr anchor="ctr">
            <a:spAutoFit/>
          </a:bodyPr>
          <a:lstStyle/>
          <a:p>
            <a:pPr lvl="0" indent="0"/>
            <a:r>
              <a:rPr lang="zh-CN" altLang="zh-CN" sz="8000" dirty="0">
                <a:solidFill>
                  <a:srgbClr val="CD1F06"/>
                </a:solidFill>
                <a:latin typeface="华康俪金黑W8(P)" panose="020B0800000000000000" pitchFamily="2" charset="-122"/>
                <a:ea typeface="华康俪金黑W8(P)" panose="020B0800000000000000" pitchFamily="2" charset="-122"/>
              </a:rPr>
              <a:t>写作与投稿</a:t>
            </a:r>
            <a:endParaRPr lang="zh-CN" altLang="zh-CN" sz="8000" dirty="0">
              <a:solidFill>
                <a:srgbClr val="CD1F06"/>
              </a:solidFill>
              <a:latin typeface="华康俪金黑W8(P)" panose="020B0800000000000000" pitchFamily="2" charset="-122"/>
              <a:ea typeface="华康俪金黑W8(P)" panose="020B0800000000000000" pitchFamily="2" charset="-122"/>
              <a:sym typeface="经典繁仿黑" pitchFamily="1" charset="-122"/>
            </a:endParaRPr>
          </a:p>
        </p:txBody>
      </p:sp>
      <p:sp>
        <p:nvSpPr>
          <p:cNvPr id="8" name="矩形 27"/>
          <p:cNvSpPr/>
          <p:nvPr/>
        </p:nvSpPr>
        <p:spPr>
          <a:xfrm>
            <a:off x="3863845" y="4359547"/>
            <a:ext cx="3889924" cy="1198880"/>
          </a:xfrm>
          <a:prstGeom prst="rect">
            <a:avLst/>
          </a:prstGeom>
          <a:noFill/>
          <a:ln w="9525">
            <a:noFill/>
          </a:ln>
        </p:spPr>
        <p:txBody>
          <a:bodyPr wrap="square" anchor="ctr">
            <a:spAutoFit/>
          </a:bodyPr>
          <a:lstStyle/>
          <a:p>
            <a:pPr lvl="0" indent="0" algn="ctr"/>
            <a:r>
              <a:rPr lang="zh-CN" altLang="en-US" sz="3600" dirty="0">
                <a:latin typeface="华康俪金黑W8(P)" panose="020B0800000000000000" pitchFamily="2" charset="-122"/>
                <a:ea typeface="华康俪金黑W8(P)" panose="020B0800000000000000" pitchFamily="2" charset="-122"/>
                <a:sym typeface="宋体" panose="02010600030101010101" pitchFamily="2" charset="-122"/>
              </a:rPr>
              <a:t>冯凯</a:t>
            </a:r>
            <a:endParaRPr lang="en-US" altLang="zh-CN" sz="3600" dirty="0">
              <a:latin typeface="华康俪金黑W8(P)" panose="020B0800000000000000" pitchFamily="2" charset="-122"/>
              <a:ea typeface="华康俪金黑W8(P)" panose="020B0800000000000000" pitchFamily="2" charset="-122"/>
              <a:sym typeface="宋体" panose="02010600030101010101" pitchFamily="2" charset="-122"/>
            </a:endParaRPr>
          </a:p>
          <a:p>
            <a:pPr lvl="0" indent="0" algn="ctr"/>
            <a:endParaRPr lang="zh-CN" altLang="zh-CN" sz="3600" dirty="0">
              <a:latin typeface="华康俪金黑W8(P)" panose="020B0800000000000000" pitchFamily="2" charset="-122"/>
              <a:ea typeface="华康俪金黑W8(P)" panose="020B0800000000000000" pitchFamily="2" charset="-122"/>
              <a:sym typeface="宋体" panose="02010600030101010101" pitchFamily="2" charset="-122"/>
            </a:endParaRPr>
          </a:p>
        </p:txBody>
      </p:sp>
    </p:spTree>
  </p:cSld>
  <p:clrMapOvr>
    <a:masterClrMapping/>
  </p:clrMapOvr>
  <p:transition>
    <p:cover dir="l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燕尾形 2"/>
          <p:cNvSpPr/>
          <p:nvPr/>
        </p:nvSpPr>
        <p:spPr>
          <a:xfrm>
            <a:off x="1273175" y="363538"/>
            <a:ext cx="2592388" cy="431800"/>
          </a:xfrm>
          <a:prstGeom prst="chevron">
            <a:avLst>
              <a:gd name="adj" fmla="val 26599"/>
            </a:avLst>
          </a:prstGeom>
          <a:solidFill>
            <a:srgbClr val="CD1F06"/>
          </a:solidFill>
          <a:ln w="3175">
            <a:noFill/>
          </a:ln>
        </p:spPr>
        <p:txBody>
          <a:bodyPr anchor="ctr"/>
          <a:lstStyle/>
          <a:p>
            <a:pPr lvl="0" indent="0"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4338" name="TextBox 5"/>
          <p:cNvSpPr/>
          <p:nvPr/>
        </p:nvSpPr>
        <p:spPr>
          <a:xfrm>
            <a:off x="890270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宋体" panose="02010600030101010101" pitchFamily="2" charset="-122"/>
              </a:rPr>
              <a:t>04  结束语</a:t>
            </a:r>
            <a:endParaRPr lang="zh-CN" altLang="zh-CN" sz="1600" dirty="0">
              <a:solidFill>
                <a:srgbClr val="7F7F7F"/>
              </a:solidFill>
              <a:latin typeface="Impact" panose="020B0806030902050204" pitchFamily="34" charset="0"/>
              <a:ea typeface="微软雅黑" panose="020B0503020204020204" pitchFamily="34" charset="-122"/>
            </a:endParaRPr>
          </a:p>
        </p:txBody>
      </p:sp>
      <p:sp>
        <p:nvSpPr>
          <p:cNvPr id="14339" name="TextBox 6"/>
          <p:cNvSpPr/>
          <p:nvPr/>
        </p:nvSpPr>
        <p:spPr>
          <a:xfrm>
            <a:off x="1454150" y="447675"/>
            <a:ext cx="2266950" cy="261938"/>
          </a:xfrm>
          <a:prstGeom prst="rect">
            <a:avLst/>
          </a:prstGeom>
          <a:noFill/>
          <a:ln w="9525">
            <a:noFill/>
          </a:ln>
        </p:spPr>
        <p:txBody>
          <a:bodyPr lIns="0" tIns="0" rIns="0" bIns="0" anchor="ctr">
            <a:spAutoFit/>
          </a:bodyPr>
          <a:lstStyle/>
          <a:p>
            <a:pPr lvl="0" indent="0" algn="ctr"/>
            <a:r>
              <a:rPr lang="zh-CN" altLang="zh-CN" sz="1600" dirty="0">
                <a:solidFill>
                  <a:schemeClr val="bg1"/>
                </a:solidFill>
                <a:latin typeface="Impact" panose="020B0806030902050204" pitchFamily="34" charset="0"/>
                <a:ea typeface="微软雅黑" panose="020B0503020204020204" pitchFamily="34" charset="-122"/>
                <a:sym typeface="Impact" panose="020B0806030902050204" pitchFamily="34" charset="0"/>
              </a:rPr>
              <a:t>01  教育教学论文的概述</a:t>
            </a:r>
            <a:endParaRPr lang="zh-CN"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40" name="TextBox 10"/>
          <p:cNvSpPr/>
          <p:nvPr/>
        </p:nvSpPr>
        <p:spPr>
          <a:xfrm>
            <a:off x="393700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Impact" panose="020B0806030902050204" pitchFamily="34" charset="0"/>
              </a:rPr>
              <a:t>02  教育教学论文的撰写</a:t>
            </a:r>
            <a:endParaRPr lang="zh-CN" altLang="zh-CN" sz="16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41" name="TextBox 11"/>
          <p:cNvSpPr/>
          <p:nvPr/>
        </p:nvSpPr>
        <p:spPr>
          <a:xfrm>
            <a:off x="641985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宋体" panose="02010600030101010101" pitchFamily="2" charset="-122"/>
              </a:rPr>
              <a:t>03  教育教学论文的投稿</a:t>
            </a:r>
            <a:endParaRPr lang="zh-CN" altLang="zh-CN" sz="1600" dirty="0">
              <a:solidFill>
                <a:srgbClr val="7F7F7F"/>
              </a:solidFill>
              <a:latin typeface="Impact" panose="020B0806030902050204" pitchFamily="34" charset="0"/>
              <a:ea typeface="微软雅黑" panose="020B0503020204020204" pitchFamily="34" charset="-122"/>
            </a:endParaRPr>
          </a:p>
        </p:txBody>
      </p:sp>
      <p:sp>
        <p:nvSpPr>
          <p:cNvPr id="14342" name="TextBox 8"/>
          <p:cNvSpPr/>
          <p:nvPr/>
        </p:nvSpPr>
        <p:spPr>
          <a:xfrm>
            <a:off x="768350" y="1123950"/>
            <a:ext cx="4968875" cy="457200"/>
          </a:xfrm>
          <a:prstGeom prst="rect">
            <a:avLst/>
          </a:prstGeom>
          <a:noFill/>
          <a:ln w="9525">
            <a:noFill/>
          </a:ln>
        </p:spPr>
        <p:txBody>
          <a:bodyPr anchor="t">
            <a:spAutoFit/>
          </a:bodyPr>
          <a:lstStyle/>
          <a:p>
            <a:pPr lvl="0" indent="0">
              <a:spcBef>
                <a:spcPct val="50000"/>
              </a:spcBef>
            </a:pPr>
            <a:r>
              <a:rPr lang="zh-CN" altLang="en-US" sz="24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第三节</a:t>
            </a:r>
            <a:r>
              <a:rPr lang="en-US" altLang="zh-CN" sz="24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  </a:t>
            </a:r>
            <a:r>
              <a:rPr lang="zh-CN" altLang="en-US" sz="2400" dirty="0">
                <a:solidFill>
                  <a:srgbClr val="5F5E5C"/>
                </a:solidFill>
                <a:latin typeface="华康俪金黑W8(P)" panose="020B0800000000000000" pitchFamily="2" charset="-122"/>
                <a:ea typeface="华康俪金黑W8(P)" panose="020B0800000000000000" pitchFamily="2" charset="-122"/>
                <a:sym typeface="宋体" panose="02010600030101010101" pitchFamily="2" charset="-122"/>
              </a:rPr>
              <a:t>教育教学论文的主要类型</a:t>
            </a:r>
            <a:endParaRPr lang="zh-CN" altLang="en-US" sz="2400" dirty="0">
              <a:solidFill>
                <a:srgbClr val="5F5E5C"/>
              </a:solidFill>
              <a:latin typeface="华康俪金黑W8(P)" panose="020B0800000000000000" pitchFamily="2" charset="-122"/>
              <a:ea typeface="华康俪金黑W8(P)" panose="020B0800000000000000" pitchFamily="2" charset="-122"/>
              <a:sym typeface="宋体" panose="02010600030101010101" pitchFamily="2" charset="-122"/>
            </a:endParaRPr>
          </a:p>
        </p:txBody>
      </p:sp>
      <p:sp>
        <p:nvSpPr>
          <p:cNvPr id="14343" name="TextBox 6"/>
          <p:cNvSpPr/>
          <p:nvPr/>
        </p:nvSpPr>
        <p:spPr>
          <a:xfrm>
            <a:off x="4914900" y="2335213"/>
            <a:ext cx="5276850" cy="417512"/>
          </a:xfrm>
          <a:prstGeom prst="rect">
            <a:avLst/>
          </a:prstGeom>
          <a:noFill/>
          <a:ln w="9525">
            <a:noFill/>
          </a:ln>
        </p:spPr>
        <p:txBody>
          <a:bodyPr anchor="t">
            <a:spAutoFit/>
          </a:bodyPr>
          <a:lstStyle/>
          <a:p>
            <a:pPr marL="457200" lvl="0" indent="-457200">
              <a:buClr>
                <a:schemeClr val="tx1"/>
              </a:buClr>
            </a:pPr>
            <a:r>
              <a:rPr lang="en-US" altLang="zh-CN" sz="2000" b="1" dirty="0">
                <a:solidFill>
                  <a:srgbClr val="5F5E5C"/>
                </a:solidFill>
                <a:latin typeface="微软雅黑" panose="020B0503020204020204" pitchFamily="34" charset="-122"/>
                <a:ea typeface="微软雅黑" panose="020B0503020204020204" pitchFamily="34" charset="-122"/>
              </a:rPr>
              <a:t>1.3.4 教育实验类论文</a:t>
            </a:r>
            <a:endParaRPr lang="en-US" altLang="zh-CN" sz="2000" b="1" dirty="0">
              <a:solidFill>
                <a:srgbClr val="5F5E5C"/>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0249" name="TextBox 7"/>
          <p:cNvSpPr/>
          <p:nvPr/>
        </p:nvSpPr>
        <p:spPr>
          <a:xfrm>
            <a:off x="4914900" y="3400425"/>
            <a:ext cx="6937375" cy="803275"/>
          </a:xfrm>
          <a:prstGeom prst="rect">
            <a:avLst/>
          </a:prstGeom>
          <a:noFill/>
          <a:ln w="9525">
            <a:noFill/>
          </a:ln>
        </p:spPr>
        <p:txBody>
          <a:bodyPr wrap="square" anchor="t">
            <a:spAutoFit/>
          </a:bodyPr>
          <a:lstStyle/>
          <a:p>
            <a:pPr lvl="0" indent="0">
              <a:lnSpc>
                <a:spcPct val="130000"/>
              </a:lnSpc>
            </a:pPr>
            <a:r>
              <a:rPr lang="zh-CN" altLang="en-US" dirty="0">
                <a:solidFill>
                  <a:srgbClr val="5F5E5C"/>
                </a:solidFill>
                <a:latin typeface="微软雅黑" panose="020B0503020204020204" pitchFamily="34" charset="-122"/>
                <a:ea typeface="微软雅黑" panose="020B0503020204020204" pitchFamily="34" charset="-122"/>
              </a:rPr>
              <a:t>运用</a:t>
            </a:r>
            <a:r>
              <a:rPr lang="zh-CN" altLang="en-US" b="1" dirty="0">
                <a:solidFill>
                  <a:srgbClr val="5F5E5C"/>
                </a:solidFill>
                <a:latin typeface="微软雅黑" panose="020B0503020204020204" pitchFamily="34" charset="-122"/>
                <a:ea typeface="微软雅黑" panose="020B0503020204020204" pitchFamily="34" charset="-122"/>
              </a:rPr>
              <a:t>教育实验法</a:t>
            </a:r>
            <a:r>
              <a:rPr lang="zh-CN" altLang="en-US" dirty="0">
                <a:solidFill>
                  <a:srgbClr val="5F5E5C"/>
                </a:solidFill>
                <a:latin typeface="微软雅黑" panose="020B0503020204020204" pitchFamily="34" charset="-122"/>
                <a:ea typeface="微软雅黑" panose="020B0503020204020204" pitchFamily="34" charset="-122"/>
              </a:rPr>
              <a:t>，对某个</a:t>
            </a:r>
            <a:r>
              <a:rPr lang="zh-CN" altLang="en-US" b="1" dirty="0">
                <a:solidFill>
                  <a:srgbClr val="5F5E5C"/>
                </a:solidFill>
                <a:latin typeface="微软雅黑" panose="020B0503020204020204" pitchFamily="34" charset="-122"/>
                <a:ea typeface="微软雅黑" panose="020B0503020204020204" pitchFamily="34" charset="-122"/>
              </a:rPr>
              <a:t>教育问题进行科学实验后</a:t>
            </a:r>
            <a:r>
              <a:rPr lang="zh-CN" altLang="en-US" dirty="0">
                <a:solidFill>
                  <a:srgbClr val="5F5E5C"/>
                </a:solidFill>
                <a:latin typeface="微软雅黑" panose="020B0503020204020204" pitchFamily="34" charset="-122"/>
                <a:ea typeface="微软雅黑" panose="020B0503020204020204" pitchFamily="34" charset="-122"/>
              </a:rPr>
              <a:t>所撰写的论文。</a:t>
            </a:r>
            <a:endParaRPr lang="zh-CN" altLang="en-US" dirty="0">
              <a:solidFill>
                <a:srgbClr val="5F5E5C"/>
              </a:solidFill>
              <a:latin typeface="微软雅黑" panose="020B0503020204020204" pitchFamily="34" charset="-122"/>
              <a:ea typeface="微软雅黑" panose="020B0503020204020204" pitchFamily="34" charset="-122"/>
            </a:endParaRPr>
          </a:p>
          <a:p>
            <a:pPr lvl="0" indent="0">
              <a:lnSpc>
                <a:spcPct val="130000"/>
              </a:lnSpc>
            </a:pPr>
            <a:endParaRPr lang="zh-CN" altLang="en-US" dirty="0">
              <a:solidFill>
                <a:srgbClr val="5F5E5C"/>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0250" name="TextBox 6"/>
          <p:cNvSpPr/>
          <p:nvPr/>
        </p:nvSpPr>
        <p:spPr>
          <a:xfrm>
            <a:off x="4914900" y="4708525"/>
            <a:ext cx="7488238" cy="447675"/>
          </a:xfrm>
          <a:prstGeom prst="rect">
            <a:avLst/>
          </a:prstGeom>
          <a:noFill/>
          <a:ln w="9525">
            <a:noFill/>
          </a:ln>
        </p:spPr>
        <p:txBody>
          <a:bodyPr anchor="t">
            <a:spAutoFit/>
          </a:bodyPr>
          <a:lstStyle/>
          <a:p>
            <a:pPr lvl="0" indent="0">
              <a:lnSpc>
                <a:spcPct val="130000"/>
              </a:lnSpc>
            </a:pPr>
            <a:r>
              <a:rPr lang="zh-CN" altLang="en-US" dirty="0">
                <a:solidFill>
                  <a:srgbClr val="5F5E5C"/>
                </a:solidFill>
                <a:latin typeface="微软雅黑" panose="020B0503020204020204" pitchFamily="34" charset="-122"/>
                <a:ea typeface="微软雅黑" panose="020B0503020204020204" pitchFamily="34" charset="-122"/>
                <a:sym typeface="宋体" panose="02010600030101010101" pitchFamily="2" charset="-122"/>
              </a:rPr>
              <a:t>例如：</a:t>
            </a:r>
            <a:r>
              <a:rPr lang="zh-CN" altLang="en-US" b="1" dirty="0">
                <a:solidFill>
                  <a:srgbClr val="CD1F06"/>
                </a:solidFill>
                <a:latin typeface="微软雅黑" panose="020B0503020204020204" pitchFamily="34" charset="-122"/>
                <a:ea typeface="微软雅黑" panose="020B0503020204020204" pitchFamily="34" charset="-122"/>
                <a:sym typeface="宋体" panose="02010600030101010101" pitchFamily="2" charset="-122"/>
              </a:rPr>
              <a:t>《</a:t>
            </a:r>
            <a:r>
              <a:rPr lang="zh-CN" altLang="en-US" b="1" dirty="0">
                <a:solidFill>
                  <a:srgbClr val="CD1F06"/>
                </a:solidFill>
                <a:latin typeface="微软雅黑" panose="020B0503020204020204" pitchFamily="34" charset="-122"/>
                <a:ea typeface="微软雅黑" panose="020B0503020204020204" pitchFamily="34" charset="-122"/>
              </a:rPr>
              <a:t>游戏改变学习状态</a:t>
            </a:r>
            <a:r>
              <a:rPr lang="zh-CN" altLang="en-US" b="1" dirty="0">
                <a:solidFill>
                  <a:srgbClr val="CD1F06"/>
                </a:solidFill>
                <a:latin typeface="微软雅黑" panose="020B0503020204020204" pitchFamily="34" charset="-122"/>
                <a:ea typeface="微软雅黑" panose="020B0503020204020204" pitchFamily="34" charset="-122"/>
                <a:sym typeface="宋体" panose="02010600030101010101" pitchFamily="2" charset="-122"/>
              </a:rPr>
              <a:t>》</a:t>
            </a:r>
            <a:endParaRPr lang="zh-CN" altLang="en-US" b="1" dirty="0">
              <a:solidFill>
                <a:srgbClr val="CD1F06"/>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4346" name="Picture 2" descr="D:\微信\素材库\2016\9\14\2016914101346_8008700.JPG2016914101346_8008700"/>
          <p:cNvPicPr>
            <a:picLocks noChangeAspect="1"/>
          </p:cNvPicPr>
          <p:nvPr/>
        </p:nvPicPr>
        <p:blipFill>
          <a:blip r:embed="rId1"/>
          <a:stretch>
            <a:fillRect/>
          </a:stretch>
        </p:blipFill>
        <p:spPr>
          <a:xfrm>
            <a:off x="846138" y="2608263"/>
            <a:ext cx="3482975" cy="2100262"/>
          </a:xfrm>
          <a:prstGeom prst="rect">
            <a:avLst/>
          </a:prstGeom>
          <a:noFill/>
          <a:ln w="28575" cap="flat" cmpd="sng">
            <a:solidFill>
              <a:schemeClr val="bg1"/>
            </a:solidFill>
            <a:prstDash val="solid"/>
            <a:bevel/>
            <a:headEnd type="none" w="med" len="med"/>
            <a:tailEnd type="none" w="med" len="me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0249"/>
                                        </p:tgtEl>
                                        <p:attrNameLst>
                                          <p:attrName>style.visibility</p:attrName>
                                        </p:attrNameLst>
                                      </p:cBhvr>
                                      <p:to>
                                        <p:strVal val="visible"/>
                                      </p:to>
                                    </p:set>
                                    <p:anim calcmode="lin" valueType="num">
                                      <p:cBhvr>
                                        <p:cTn id="7" dur="500" fill="hold"/>
                                        <p:tgtEl>
                                          <p:spTgt spid="10249"/>
                                        </p:tgtEl>
                                        <p:attrNameLst>
                                          <p:attrName>ppt_x</p:attrName>
                                        </p:attrNameLst>
                                      </p:cBhvr>
                                      <p:tavLst>
                                        <p:tav tm="0">
                                          <p:val>
                                            <p:strVal val="#ppt_x"/>
                                          </p:val>
                                        </p:tav>
                                        <p:tav tm="100000">
                                          <p:val>
                                            <p:strVal val="#ppt_x"/>
                                          </p:val>
                                        </p:tav>
                                      </p:tavLst>
                                    </p:anim>
                                    <p:anim calcmode="lin" valueType="num">
                                      <p:cBhvr>
                                        <p:cTn id="8" dur="500" fill="hold"/>
                                        <p:tgtEl>
                                          <p:spTgt spid="10249"/>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0250"/>
                                        </p:tgtEl>
                                        <p:attrNameLst>
                                          <p:attrName>style.visibility</p:attrName>
                                        </p:attrNameLst>
                                      </p:cBhvr>
                                      <p:to>
                                        <p:strVal val="visible"/>
                                      </p:to>
                                    </p:set>
                                    <p:anim calcmode="lin" valueType="num">
                                      <p:cBhvr>
                                        <p:cTn id="11" dur="500" fill="hold"/>
                                        <p:tgtEl>
                                          <p:spTgt spid="10250"/>
                                        </p:tgtEl>
                                        <p:attrNameLst>
                                          <p:attrName>ppt_x</p:attrName>
                                        </p:attrNameLst>
                                      </p:cBhvr>
                                      <p:tavLst>
                                        <p:tav tm="0">
                                          <p:val>
                                            <p:strVal val="#ppt_x"/>
                                          </p:val>
                                        </p:tav>
                                        <p:tav tm="100000">
                                          <p:val>
                                            <p:strVal val="#ppt_x"/>
                                          </p:val>
                                        </p:tav>
                                      </p:tavLst>
                                    </p:anim>
                                    <p:anim calcmode="lin" valueType="num">
                                      <p:cBhvr>
                                        <p:cTn id="12" dur="500" fill="hold"/>
                                        <p:tgtEl>
                                          <p:spTgt spid="102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bldLvl="0"/>
      <p:bldP spid="10250" grpId="0" bldLvl="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燕尾形 2"/>
          <p:cNvSpPr/>
          <p:nvPr/>
        </p:nvSpPr>
        <p:spPr>
          <a:xfrm>
            <a:off x="1273175" y="363538"/>
            <a:ext cx="2592388" cy="431800"/>
          </a:xfrm>
          <a:prstGeom prst="chevron">
            <a:avLst>
              <a:gd name="adj" fmla="val 26599"/>
            </a:avLst>
          </a:prstGeom>
          <a:solidFill>
            <a:srgbClr val="CD1F06"/>
          </a:solidFill>
          <a:ln w="3175">
            <a:noFill/>
          </a:ln>
        </p:spPr>
        <p:txBody>
          <a:bodyPr anchor="ctr"/>
          <a:lstStyle/>
          <a:p>
            <a:pPr lvl="0" indent="0"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62" name="TextBox 5"/>
          <p:cNvSpPr/>
          <p:nvPr/>
        </p:nvSpPr>
        <p:spPr>
          <a:xfrm>
            <a:off x="890270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rPr>
              <a:t>04  </a:t>
            </a:r>
            <a:r>
              <a:rPr lang="zh-CN" altLang="zh-CN" sz="1600" dirty="0">
                <a:solidFill>
                  <a:srgbClr val="7F7F7F"/>
                </a:solidFill>
                <a:latin typeface="Impact" panose="020B0806030902050204" pitchFamily="34" charset="0"/>
                <a:ea typeface="微软雅黑" panose="020B0503020204020204" pitchFamily="34" charset="-122"/>
                <a:sym typeface="宋体" panose="02010600030101010101" pitchFamily="2" charset="-122"/>
              </a:rPr>
              <a:t>结束语</a:t>
            </a:r>
            <a:endParaRPr lang="zh-CN" altLang="zh-CN" sz="1600" dirty="0">
              <a:solidFill>
                <a:srgbClr val="7F7F7F"/>
              </a:solidFill>
              <a:latin typeface="Impact" panose="020B0806030902050204" pitchFamily="34" charset="0"/>
              <a:ea typeface="微软雅黑" panose="020B0503020204020204" pitchFamily="34" charset="-122"/>
            </a:endParaRPr>
          </a:p>
        </p:txBody>
      </p:sp>
      <p:sp>
        <p:nvSpPr>
          <p:cNvPr id="15363" name="TextBox 6"/>
          <p:cNvSpPr/>
          <p:nvPr/>
        </p:nvSpPr>
        <p:spPr>
          <a:xfrm>
            <a:off x="1454150" y="447675"/>
            <a:ext cx="2266950" cy="261938"/>
          </a:xfrm>
          <a:prstGeom prst="rect">
            <a:avLst/>
          </a:prstGeom>
          <a:noFill/>
          <a:ln w="9525">
            <a:noFill/>
          </a:ln>
        </p:spPr>
        <p:txBody>
          <a:bodyPr lIns="0" tIns="0" rIns="0" bIns="0" anchor="ctr">
            <a:spAutoFit/>
          </a:bodyPr>
          <a:lstStyle/>
          <a:p>
            <a:pPr lvl="0" indent="0" algn="ctr"/>
            <a:r>
              <a:rPr lang="zh-CN" altLang="zh-CN" sz="1600" dirty="0">
                <a:solidFill>
                  <a:schemeClr val="bg1"/>
                </a:solidFill>
                <a:latin typeface="Impact" panose="020B0806030902050204" pitchFamily="34" charset="0"/>
                <a:ea typeface="微软雅黑" panose="020B0503020204020204" pitchFamily="34" charset="-122"/>
                <a:sym typeface="Impact" panose="020B0806030902050204" pitchFamily="34" charset="0"/>
              </a:rPr>
              <a:t>01  教育教学论文的概述</a:t>
            </a:r>
            <a:endParaRPr lang="zh-CN"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64" name="TextBox 10"/>
          <p:cNvSpPr/>
          <p:nvPr/>
        </p:nvSpPr>
        <p:spPr>
          <a:xfrm>
            <a:off x="393700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Impact" panose="020B0806030902050204" pitchFamily="34" charset="0"/>
              </a:rPr>
              <a:t>02  教育教学论文的撰写</a:t>
            </a:r>
            <a:endParaRPr lang="zh-CN" altLang="zh-CN" sz="16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65" name="TextBox 11"/>
          <p:cNvSpPr/>
          <p:nvPr/>
        </p:nvSpPr>
        <p:spPr>
          <a:xfrm>
            <a:off x="641985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rPr>
              <a:t>03  </a:t>
            </a:r>
            <a:r>
              <a:rPr lang="zh-CN" altLang="zh-CN" sz="1600" dirty="0">
                <a:solidFill>
                  <a:srgbClr val="7F7F7F"/>
                </a:solidFill>
                <a:latin typeface="Impact" panose="020B0806030902050204" pitchFamily="34" charset="0"/>
                <a:ea typeface="微软雅黑" panose="020B0503020204020204" pitchFamily="34" charset="-122"/>
                <a:sym typeface="宋体" panose="02010600030101010101" pitchFamily="2" charset="-122"/>
              </a:rPr>
              <a:t>教育教学论文的投稿</a:t>
            </a:r>
            <a:endParaRPr lang="zh-CN" altLang="zh-CN" sz="1600" dirty="0">
              <a:solidFill>
                <a:srgbClr val="7F7F7F"/>
              </a:solidFill>
              <a:latin typeface="Impact" panose="020B0806030902050204" pitchFamily="34" charset="0"/>
              <a:ea typeface="微软雅黑" panose="020B0503020204020204" pitchFamily="34" charset="-122"/>
            </a:endParaRPr>
          </a:p>
        </p:txBody>
      </p:sp>
      <p:sp>
        <p:nvSpPr>
          <p:cNvPr id="15366" name="TextBox 8"/>
          <p:cNvSpPr/>
          <p:nvPr/>
        </p:nvSpPr>
        <p:spPr>
          <a:xfrm>
            <a:off x="768350" y="1123950"/>
            <a:ext cx="4968875" cy="457200"/>
          </a:xfrm>
          <a:prstGeom prst="rect">
            <a:avLst/>
          </a:prstGeom>
          <a:noFill/>
          <a:ln w="9525">
            <a:noFill/>
          </a:ln>
        </p:spPr>
        <p:txBody>
          <a:bodyPr anchor="t">
            <a:spAutoFit/>
          </a:bodyPr>
          <a:lstStyle/>
          <a:p>
            <a:pPr lvl="0" indent="0">
              <a:spcBef>
                <a:spcPct val="50000"/>
              </a:spcBef>
            </a:pPr>
            <a:r>
              <a:rPr lang="zh-CN" altLang="en-US" sz="24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第三节</a:t>
            </a:r>
            <a:r>
              <a:rPr lang="en-US" altLang="zh-CN" sz="24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  </a:t>
            </a:r>
            <a:r>
              <a:rPr lang="zh-CN" altLang="en-US" sz="2400" dirty="0">
                <a:solidFill>
                  <a:srgbClr val="5F5E5C"/>
                </a:solidFill>
                <a:latin typeface="华康俪金黑W8(P)" panose="020B0800000000000000" pitchFamily="2" charset="-122"/>
                <a:ea typeface="华康俪金黑W8(P)" panose="020B0800000000000000" pitchFamily="2" charset="-122"/>
                <a:sym typeface="宋体" panose="02010600030101010101" pitchFamily="2" charset="-122"/>
              </a:rPr>
              <a:t>教育教学论文的主要类型</a:t>
            </a:r>
            <a:endParaRPr lang="zh-CN" altLang="en-US" sz="2400" dirty="0">
              <a:solidFill>
                <a:srgbClr val="5F5E5C"/>
              </a:solidFill>
              <a:latin typeface="华康俪金黑W8(P)" panose="020B0800000000000000" pitchFamily="2" charset="-122"/>
              <a:ea typeface="华康俪金黑W8(P)" panose="020B0800000000000000" pitchFamily="2" charset="-122"/>
              <a:sym typeface="宋体" panose="02010600030101010101" pitchFamily="2" charset="-122"/>
            </a:endParaRPr>
          </a:p>
        </p:txBody>
      </p:sp>
      <p:sp>
        <p:nvSpPr>
          <p:cNvPr id="15367" name="TextBox 6"/>
          <p:cNvSpPr/>
          <p:nvPr/>
        </p:nvSpPr>
        <p:spPr>
          <a:xfrm>
            <a:off x="768350" y="1581150"/>
            <a:ext cx="5276850" cy="487363"/>
          </a:xfrm>
          <a:prstGeom prst="rect">
            <a:avLst/>
          </a:prstGeom>
          <a:noFill/>
          <a:ln w="9525">
            <a:noFill/>
          </a:ln>
        </p:spPr>
        <p:txBody>
          <a:bodyPr anchor="t">
            <a:spAutoFit/>
          </a:bodyPr>
          <a:lstStyle/>
          <a:p>
            <a:pPr lvl="0" indent="0">
              <a:lnSpc>
                <a:spcPct val="130000"/>
              </a:lnSpc>
            </a:pPr>
            <a:r>
              <a:rPr lang="en-US" altLang="zh-CN" sz="2000" b="1" dirty="0">
                <a:solidFill>
                  <a:srgbClr val="5F5E5C"/>
                </a:solidFill>
                <a:latin typeface="微软雅黑" panose="020B0503020204020204" pitchFamily="34" charset="-122"/>
                <a:ea typeface="微软雅黑" panose="020B0503020204020204" pitchFamily="34" charset="-122"/>
              </a:rPr>
              <a:t>1.3.5 教育史类论文</a:t>
            </a:r>
            <a:endParaRPr lang="en-US" altLang="zh-CN" sz="2000" b="1" dirty="0">
              <a:solidFill>
                <a:srgbClr val="5F5E5C"/>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9225" name="TextBox 7"/>
          <p:cNvSpPr/>
          <p:nvPr/>
        </p:nvSpPr>
        <p:spPr>
          <a:xfrm>
            <a:off x="768350" y="3244850"/>
            <a:ext cx="6480175" cy="803275"/>
          </a:xfrm>
          <a:prstGeom prst="rect">
            <a:avLst/>
          </a:prstGeom>
          <a:noFill/>
          <a:ln w="9525">
            <a:noFill/>
          </a:ln>
        </p:spPr>
        <p:txBody>
          <a:bodyPr anchor="t">
            <a:spAutoFit/>
          </a:bodyPr>
          <a:lstStyle/>
          <a:p>
            <a:pPr lvl="0" indent="0">
              <a:lnSpc>
                <a:spcPct val="130000"/>
              </a:lnSpc>
            </a:pPr>
            <a:r>
              <a:rPr lang="zh-CN" altLang="en-US" dirty="0">
                <a:solidFill>
                  <a:srgbClr val="5F5E5C"/>
                </a:solidFill>
                <a:latin typeface="微软雅黑" panose="020B0503020204020204" pitchFamily="34" charset="-122"/>
                <a:ea typeface="微软雅黑" panose="020B0503020204020204" pitchFamily="34" charset="-122"/>
              </a:rPr>
              <a:t>运用教育历史研究法，</a:t>
            </a:r>
            <a:r>
              <a:rPr lang="zh-CN" altLang="en-US" b="1" dirty="0">
                <a:solidFill>
                  <a:srgbClr val="5F5E5C"/>
                </a:solidFill>
                <a:latin typeface="微软雅黑" panose="020B0503020204020204" pitchFamily="34" charset="-122"/>
                <a:ea typeface="微软雅黑" panose="020B0503020204020204" pitchFamily="34" charset="-122"/>
              </a:rPr>
              <a:t>对中外历史上某个教育事件、人物或某种教育思想、制度、方法等进行研究后所撰写的论文。</a:t>
            </a:r>
            <a:endParaRPr lang="zh-CN" altLang="en-US" b="1" dirty="0">
              <a:solidFill>
                <a:srgbClr val="5F5E5C"/>
              </a:solidFill>
              <a:latin typeface="微软雅黑" panose="020B0503020204020204" pitchFamily="34" charset="-122"/>
              <a:ea typeface="微软雅黑" panose="020B0503020204020204" pitchFamily="34" charset="-122"/>
            </a:endParaRPr>
          </a:p>
        </p:txBody>
      </p:sp>
      <p:sp>
        <p:nvSpPr>
          <p:cNvPr id="9226" name="TextBox 6"/>
          <p:cNvSpPr/>
          <p:nvPr/>
        </p:nvSpPr>
        <p:spPr>
          <a:xfrm>
            <a:off x="768350" y="4689475"/>
            <a:ext cx="6480175" cy="447675"/>
          </a:xfrm>
          <a:prstGeom prst="rect">
            <a:avLst/>
          </a:prstGeom>
          <a:noFill/>
          <a:ln w="9525">
            <a:noFill/>
          </a:ln>
        </p:spPr>
        <p:txBody>
          <a:bodyPr anchor="t">
            <a:spAutoFit/>
          </a:bodyPr>
          <a:lstStyle/>
          <a:p>
            <a:pPr lvl="0" indent="0">
              <a:lnSpc>
                <a:spcPct val="130000"/>
              </a:lnSpc>
            </a:pPr>
            <a:r>
              <a:rPr lang="zh-CN" altLang="en-US" dirty="0">
                <a:solidFill>
                  <a:srgbClr val="5F5E5C"/>
                </a:solidFill>
                <a:latin typeface="微软雅黑" panose="020B0503020204020204" pitchFamily="34" charset="-122"/>
                <a:ea typeface="微软雅黑" panose="020B0503020204020204" pitchFamily="34" charset="-122"/>
                <a:sym typeface="宋体" panose="02010600030101010101" pitchFamily="2" charset="-122"/>
              </a:rPr>
              <a:t>例如：</a:t>
            </a:r>
            <a:r>
              <a:rPr lang="zh-CN" altLang="en-US" b="1" dirty="0">
                <a:solidFill>
                  <a:srgbClr val="CD1F06"/>
                </a:solidFill>
                <a:latin typeface="微软雅黑" panose="020B0503020204020204" pitchFamily="34" charset="-122"/>
                <a:ea typeface="微软雅黑" panose="020B0503020204020204" pitchFamily="34" charset="-122"/>
                <a:sym typeface="宋体" panose="02010600030101010101" pitchFamily="2" charset="-122"/>
              </a:rPr>
              <a:t>《</a:t>
            </a:r>
            <a:r>
              <a:rPr lang="zh-CN" altLang="en-US" b="1" dirty="0">
                <a:solidFill>
                  <a:srgbClr val="CD1F06"/>
                </a:solidFill>
                <a:latin typeface="微软雅黑" panose="020B0503020204020204" pitchFamily="34" charset="-122"/>
                <a:ea typeface="微软雅黑" panose="020B0503020204020204" pitchFamily="34" charset="-122"/>
              </a:rPr>
              <a:t>从陶行知的考试观看他的素质教育思想</a:t>
            </a:r>
            <a:r>
              <a:rPr lang="zh-CN" altLang="en-US" b="1" dirty="0">
                <a:solidFill>
                  <a:srgbClr val="CD1F06"/>
                </a:solidFill>
                <a:latin typeface="微软雅黑" panose="020B0503020204020204" pitchFamily="34" charset="-122"/>
                <a:ea typeface="微软雅黑" panose="020B0503020204020204" pitchFamily="34" charset="-122"/>
                <a:sym typeface="宋体" panose="02010600030101010101" pitchFamily="2" charset="-122"/>
              </a:rPr>
              <a:t>》</a:t>
            </a:r>
            <a:endParaRPr lang="zh-CN" altLang="en-US" b="1" dirty="0">
              <a:solidFill>
                <a:srgbClr val="CD1F06"/>
              </a:solidFill>
              <a:latin typeface="微软雅黑" panose="020B0503020204020204" pitchFamily="34" charset="-122"/>
              <a:ea typeface="微软雅黑" panose="020B0503020204020204" pitchFamily="34" charset="-122"/>
              <a:sym typeface="宋体" panose="02010600030101010101" pitchFamily="2" charset="-122"/>
            </a:endParaRPr>
          </a:p>
        </p:txBody>
      </p:sp>
      <p:pic>
        <p:nvPicPr>
          <p:cNvPr id="15370" name="Picture 2" descr="D:\微信\素材库\2016\9\14\2016914101334_2239779.JPG2016914101334_2239779"/>
          <p:cNvPicPr>
            <a:picLocks noChangeAspect="1"/>
          </p:cNvPicPr>
          <p:nvPr/>
        </p:nvPicPr>
        <p:blipFill>
          <a:blip r:embed="rId1"/>
          <a:stretch>
            <a:fillRect/>
          </a:stretch>
        </p:blipFill>
        <p:spPr>
          <a:xfrm>
            <a:off x="7327900" y="3171825"/>
            <a:ext cx="4562475" cy="2806700"/>
          </a:xfrm>
          <a:prstGeom prst="rect">
            <a:avLst/>
          </a:prstGeom>
          <a:noFill/>
          <a:ln w="28575" cap="flat" cmpd="sng">
            <a:solidFill>
              <a:schemeClr val="bg1"/>
            </a:solidFill>
            <a:prstDash val="solid"/>
            <a:bevel/>
            <a:headEnd type="none" w="med" len="med"/>
            <a:tailEnd type="none" w="med" len="me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9225"/>
                                        </p:tgtEl>
                                        <p:attrNameLst>
                                          <p:attrName>style.visibility</p:attrName>
                                        </p:attrNameLst>
                                      </p:cBhvr>
                                      <p:to>
                                        <p:strVal val="visible"/>
                                      </p:to>
                                    </p:set>
                                    <p:anim calcmode="lin" valueType="num">
                                      <p:cBhvr>
                                        <p:cTn id="7" dur="500" fill="hold"/>
                                        <p:tgtEl>
                                          <p:spTgt spid="9225"/>
                                        </p:tgtEl>
                                        <p:attrNameLst>
                                          <p:attrName>ppt_x</p:attrName>
                                        </p:attrNameLst>
                                      </p:cBhvr>
                                      <p:tavLst>
                                        <p:tav tm="0">
                                          <p:val>
                                            <p:strVal val="#ppt_x"/>
                                          </p:val>
                                        </p:tav>
                                        <p:tav tm="100000">
                                          <p:val>
                                            <p:strVal val="#ppt_x"/>
                                          </p:val>
                                        </p:tav>
                                      </p:tavLst>
                                    </p:anim>
                                    <p:anim calcmode="lin" valueType="num">
                                      <p:cBhvr>
                                        <p:cTn id="8" dur="500" fill="hold"/>
                                        <p:tgtEl>
                                          <p:spTgt spid="9225"/>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9226"/>
                                        </p:tgtEl>
                                        <p:attrNameLst>
                                          <p:attrName>style.visibility</p:attrName>
                                        </p:attrNameLst>
                                      </p:cBhvr>
                                      <p:to>
                                        <p:strVal val="visible"/>
                                      </p:to>
                                    </p:set>
                                    <p:anim calcmode="lin" valueType="num">
                                      <p:cBhvr>
                                        <p:cTn id="11" dur="500" fill="hold"/>
                                        <p:tgtEl>
                                          <p:spTgt spid="9226"/>
                                        </p:tgtEl>
                                        <p:attrNameLst>
                                          <p:attrName>ppt_x</p:attrName>
                                        </p:attrNameLst>
                                      </p:cBhvr>
                                      <p:tavLst>
                                        <p:tav tm="0">
                                          <p:val>
                                            <p:strVal val="#ppt_x"/>
                                          </p:val>
                                        </p:tav>
                                        <p:tav tm="100000">
                                          <p:val>
                                            <p:strVal val="#ppt_x"/>
                                          </p:val>
                                        </p:tav>
                                      </p:tavLst>
                                    </p:anim>
                                    <p:anim calcmode="lin" valueType="num">
                                      <p:cBhvr>
                                        <p:cTn id="12" dur="500" fill="hold"/>
                                        <p:tgtEl>
                                          <p:spTgt spid="92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bldLvl="0"/>
      <p:bldP spid="9226" grpId="0" bldLvl="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燕尾形 2"/>
          <p:cNvSpPr/>
          <p:nvPr/>
        </p:nvSpPr>
        <p:spPr>
          <a:xfrm>
            <a:off x="1273175" y="363538"/>
            <a:ext cx="2592388" cy="431800"/>
          </a:xfrm>
          <a:prstGeom prst="chevron">
            <a:avLst>
              <a:gd name="adj" fmla="val 26599"/>
            </a:avLst>
          </a:prstGeom>
          <a:solidFill>
            <a:srgbClr val="CD1F06"/>
          </a:solidFill>
          <a:ln w="3175">
            <a:noFill/>
          </a:ln>
        </p:spPr>
        <p:txBody>
          <a:bodyPr anchor="ctr"/>
          <a:lstStyle/>
          <a:p>
            <a:pPr lvl="0" indent="0"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10" name="TextBox 5"/>
          <p:cNvSpPr/>
          <p:nvPr/>
        </p:nvSpPr>
        <p:spPr>
          <a:xfrm>
            <a:off x="890270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宋体" panose="02010600030101010101" pitchFamily="2" charset="-122"/>
              </a:rPr>
              <a:t>04  结束语</a:t>
            </a:r>
            <a:endParaRPr lang="zh-CN" altLang="zh-CN" sz="1600" dirty="0">
              <a:solidFill>
                <a:srgbClr val="7F7F7F"/>
              </a:solidFill>
              <a:latin typeface="Impact" panose="020B0806030902050204" pitchFamily="34" charset="0"/>
              <a:ea typeface="微软雅黑" panose="020B0503020204020204" pitchFamily="34" charset="-122"/>
            </a:endParaRPr>
          </a:p>
        </p:txBody>
      </p:sp>
      <p:sp>
        <p:nvSpPr>
          <p:cNvPr id="17411" name="TextBox 6"/>
          <p:cNvSpPr/>
          <p:nvPr/>
        </p:nvSpPr>
        <p:spPr>
          <a:xfrm>
            <a:off x="1454150" y="447675"/>
            <a:ext cx="2266950" cy="261938"/>
          </a:xfrm>
          <a:prstGeom prst="rect">
            <a:avLst/>
          </a:prstGeom>
          <a:noFill/>
          <a:ln w="9525">
            <a:noFill/>
          </a:ln>
        </p:spPr>
        <p:txBody>
          <a:bodyPr lIns="0" tIns="0" rIns="0" bIns="0" anchor="ctr">
            <a:spAutoFit/>
          </a:bodyPr>
          <a:lstStyle/>
          <a:p>
            <a:pPr lvl="0" indent="0" algn="ctr"/>
            <a:r>
              <a:rPr lang="zh-CN" altLang="zh-CN" sz="1600" dirty="0">
                <a:solidFill>
                  <a:schemeClr val="bg1"/>
                </a:solidFill>
                <a:latin typeface="Impact" panose="020B0806030902050204" pitchFamily="34" charset="0"/>
                <a:ea typeface="微软雅黑" panose="020B0503020204020204" pitchFamily="34" charset="-122"/>
                <a:sym typeface="Impact" panose="020B0806030902050204" pitchFamily="34" charset="0"/>
              </a:rPr>
              <a:t>01  教育教学论文的概述</a:t>
            </a:r>
            <a:endParaRPr lang="zh-CN"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12" name="TextBox 10"/>
          <p:cNvSpPr/>
          <p:nvPr/>
        </p:nvSpPr>
        <p:spPr>
          <a:xfrm>
            <a:off x="393700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Impact" panose="020B0806030902050204" pitchFamily="34" charset="0"/>
              </a:rPr>
              <a:t>02  教育教学论文的撰写</a:t>
            </a:r>
            <a:endParaRPr lang="zh-CN" altLang="zh-CN" sz="16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13" name="TextBox 11"/>
          <p:cNvSpPr/>
          <p:nvPr/>
        </p:nvSpPr>
        <p:spPr>
          <a:xfrm>
            <a:off x="641985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宋体" panose="02010600030101010101" pitchFamily="2" charset="-122"/>
              </a:rPr>
              <a:t>03  教育教学论文的投稿</a:t>
            </a:r>
            <a:endParaRPr lang="zh-CN" altLang="zh-CN" sz="1600" dirty="0">
              <a:solidFill>
                <a:srgbClr val="7F7F7F"/>
              </a:solidFill>
              <a:latin typeface="Impact" panose="020B0806030902050204" pitchFamily="34" charset="0"/>
              <a:ea typeface="微软雅黑" panose="020B0503020204020204" pitchFamily="34" charset="-122"/>
            </a:endParaRPr>
          </a:p>
        </p:txBody>
      </p:sp>
      <p:sp>
        <p:nvSpPr>
          <p:cNvPr id="17414" name="TextBox 8"/>
          <p:cNvSpPr/>
          <p:nvPr/>
        </p:nvSpPr>
        <p:spPr>
          <a:xfrm>
            <a:off x="768350" y="1123950"/>
            <a:ext cx="4968875" cy="457200"/>
          </a:xfrm>
          <a:prstGeom prst="rect">
            <a:avLst/>
          </a:prstGeom>
          <a:noFill/>
          <a:ln w="9525">
            <a:noFill/>
          </a:ln>
        </p:spPr>
        <p:txBody>
          <a:bodyPr anchor="t">
            <a:spAutoFit/>
          </a:bodyPr>
          <a:lstStyle/>
          <a:p>
            <a:pPr lvl="0" indent="0">
              <a:spcBef>
                <a:spcPct val="50000"/>
              </a:spcBef>
            </a:pPr>
            <a:r>
              <a:rPr lang="zh-CN" altLang="en-US" sz="24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第三节</a:t>
            </a:r>
            <a:r>
              <a:rPr lang="en-US" altLang="zh-CN" sz="24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  </a:t>
            </a:r>
            <a:r>
              <a:rPr lang="zh-CN" altLang="en-US" sz="2400" dirty="0">
                <a:solidFill>
                  <a:srgbClr val="5F5E5C"/>
                </a:solidFill>
                <a:latin typeface="华康俪金黑W8(P)" panose="020B0800000000000000" pitchFamily="2" charset="-122"/>
                <a:ea typeface="华康俪金黑W8(P)" panose="020B0800000000000000" pitchFamily="2" charset="-122"/>
                <a:sym typeface="宋体" panose="02010600030101010101" pitchFamily="2" charset="-122"/>
              </a:rPr>
              <a:t>教育教学论文的主要类型</a:t>
            </a:r>
            <a:endParaRPr lang="zh-CN" altLang="en-US" sz="2400" dirty="0">
              <a:solidFill>
                <a:srgbClr val="5F5E5C"/>
              </a:solidFill>
              <a:latin typeface="华康俪金黑W8(P)" panose="020B0800000000000000" pitchFamily="2" charset="-122"/>
              <a:ea typeface="华康俪金黑W8(P)" panose="020B0800000000000000" pitchFamily="2" charset="-122"/>
              <a:sym typeface="宋体" panose="02010600030101010101" pitchFamily="2" charset="-122"/>
            </a:endParaRPr>
          </a:p>
        </p:txBody>
      </p:sp>
      <p:sp>
        <p:nvSpPr>
          <p:cNvPr id="17415" name="TextBox 6"/>
          <p:cNvSpPr/>
          <p:nvPr/>
        </p:nvSpPr>
        <p:spPr>
          <a:xfrm>
            <a:off x="4914900" y="2016125"/>
            <a:ext cx="5276850" cy="487363"/>
          </a:xfrm>
          <a:prstGeom prst="rect">
            <a:avLst/>
          </a:prstGeom>
          <a:noFill/>
          <a:ln w="9525">
            <a:noFill/>
          </a:ln>
        </p:spPr>
        <p:txBody>
          <a:bodyPr anchor="t">
            <a:spAutoFit/>
          </a:bodyPr>
          <a:lstStyle/>
          <a:p>
            <a:pPr lvl="0" indent="0">
              <a:lnSpc>
                <a:spcPct val="130000"/>
              </a:lnSpc>
            </a:pPr>
            <a:r>
              <a:rPr lang="en-US" altLang="zh-CN" sz="2000" b="1" dirty="0">
                <a:solidFill>
                  <a:srgbClr val="5F5E5C"/>
                </a:solidFill>
                <a:latin typeface="微软雅黑" panose="020B0503020204020204" pitchFamily="34" charset="-122"/>
                <a:ea typeface="微软雅黑" panose="020B0503020204020204" pitchFamily="34" charset="-122"/>
              </a:rPr>
              <a:t>1.3.6 </a:t>
            </a:r>
            <a:r>
              <a:rPr lang="zh-CN" altLang="en-US" sz="2000" b="1" dirty="0">
                <a:solidFill>
                  <a:srgbClr val="5F5E5C"/>
                </a:solidFill>
                <a:latin typeface="微软雅黑" panose="020B0503020204020204" pitchFamily="34" charset="-122"/>
                <a:ea typeface="微软雅黑" panose="020B0503020204020204" pitchFamily="34" charset="-122"/>
              </a:rPr>
              <a:t>教育专题研究类论文</a:t>
            </a:r>
            <a:endParaRPr lang="zh-CN" altLang="en-US" sz="2000" b="1" dirty="0">
              <a:solidFill>
                <a:srgbClr val="5F5E5C"/>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0249" name="TextBox 7"/>
          <p:cNvSpPr/>
          <p:nvPr/>
        </p:nvSpPr>
        <p:spPr>
          <a:xfrm>
            <a:off x="4914900" y="3143250"/>
            <a:ext cx="6937375" cy="803275"/>
          </a:xfrm>
          <a:prstGeom prst="rect">
            <a:avLst/>
          </a:prstGeom>
          <a:noFill/>
          <a:ln w="9525">
            <a:noFill/>
          </a:ln>
        </p:spPr>
        <p:txBody>
          <a:bodyPr wrap="square" anchor="t">
            <a:spAutoFit/>
          </a:bodyPr>
          <a:lstStyle/>
          <a:p>
            <a:pPr lvl="0" indent="0">
              <a:lnSpc>
                <a:spcPct val="130000"/>
              </a:lnSpc>
            </a:pPr>
            <a:r>
              <a:rPr lang="zh-CN" altLang="en-US" dirty="0">
                <a:solidFill>
                  <a:srgbClr val="5F5E5C"/>
                </a:solidFill>
                <a:latin typeface="微软雅黑" panose="020B0503020204020204" pitchFamily="34" charset="-122"/>
                <a:ea typeface="微软雅黑" panose="020B0503020204020204" pitchFamily="34" charset="-122"/>
              </a:rPr>
              <a:t>运用文献资料研究法，</a:t>
            </a:r>
            <a:r>
              <a:rPr lang="zh-CN" altLang="en-US" b="1" dirty="0">
                <a:solidFill>
                  <a:srgbClr val="5F5E5C"/>
                </a:solidFill>
                <a:latin typeface="微软雅黑" panose="020B0503020204020204" pitchFamily="34" charset="-122"/>
                <a:ea typeface="微软雅黑" panose="020B0503020204020204" pitchFamily="34" charset="-122"/>
              </a:rPr>
              <a:t>对教育理论或实践中的某个问题进行研究，予以新的认识与发展所撰写的论文。</a:t>
            </a:r>
            <a:endParaRPr lang="zh-CN" altLang="en-US" b="1" dirty="0">
              <a:solidFill>
                <a:srgbClr val="5F5E5C"/>
              </a:solidFill>
              <a:latin typeface="微软雅黑" panose="020B0503020204020204" pitchFamily="34" charset="-122"/>
              <a:ea typeface="微软雅黑" panose="020B0503020204020204" pitchFamily="34" charset="-122"/>
            </a:endParaRPr>
          </a:p>
        </p:txBody>
      </p:sp>
      <p:sp>
        <p:nvSpPr>
          <p:cNvPr id="10250" name="TextBox 6"/>
          <p:cNvSpPr/>
          <p:nvPr/>
        </p:nvSpPr>
        <p:spPr>
          <a:xfrm>
            <a:off x="4914900" y="4953000"/>
            <a:ext cx="7488238" cy="447675"/>
          </a:xfrm>
          <a:prstGeom prst="rect">
            <a:avLst/>
          </a:prstGeom>
          <a:noFill/>
          <a:ln w="9525">
            <a:noFill/>
          </a:ln>
        </p:spPr>
        <p:txBody>
          <a:bodyPr anchor="t">
            <a:spAutoFit/>
          </a:bodyPr>
          <a:lstStyle/>
          <a:p>
            <a:pPr lvl="0" indent="0">
              <a:lnSpc>
                <a:spcPct val="130000"/>
              </a:lnSpc>
            </a:pPr>
            <a:r>
              <a:rPr lang="zh-CN" altLang="en-US" dirty="0">
                <a:solidFill>
                  <a:srgbClr val="5F5E5C"/>
                </a:solidFill>
                <a:latin typeface="微软雅黑" panose="020B0503020204020204" pitchFamily="34" charset="-122"/>
                <a:ea typeface="微软雅黑" panose="020B0503020204020204" pitchFamily="34" charset="-122"/>
                <a:sym typeface="宋体" panose="02010600030101010101" pitchFamily="2" charset="-122"/>
              </a:rPr>
              <a:t>例如：</a:t>
            </a:r>
            <a:r>
              <a:rPr lang="zh-CN" altLang="en-US" b="1" dirty="0">
                <a:solidFill>
                  <a:srgbClr val="CD1F06"/>
                </a:solidFill>
                <a:latin typeface="微软雅黑" panose="020B0503020204020204" pitchFamily="34" charset="-122"/>
                <a:ea typeface="微软雅黑" panose="020B0503020204020204" pitchFamily="34" charset="-122"/>
                <a:sym typeface="宋体" panose="02010600030101010101" pitchFamily="2" charset="-122"/>
              </a:rPr>
              <a:t>《</a:t>
            </a:r>
            <a:r>
              <a:rPr lang="zh-CN" altLang="en-US" b="1" dirty="0">
                <a:solidFill>
                  <a:srgbClr val="CD1F06"/>
                </a:solidFill>
                <a:latin typeface="微软雅黑" panose="020B0503020204020204" pitchFamily="34" charset="-122"/>
                <a:ea typeface="微软雅黑" panose="020B0503020204020204" pitchFamily="34" charset="-122"/>
              </a:rPr>
              <a:t>全面发展：一种不可能实现的教育追求</a:t>
            </a:r>
            <a:r>
              <a:rPr lang="zh-CN" altLang="en-US" b="1" dirty="0">
                <a:solidFill>
                  <a:srgbClr val="CD1F06"/>
                </a:solidFill>
                <a:latin typeface="微软雅黑" panose="020B0503020204020204" pitchFamily="34" charset="-122"/>
                <a:ea typeface="微软雅黑" panose="020B0503020204020204" pitchFamily="34" charset="-122"/>
                <a:sym typeface="宋体" panose="02010600030101010101" pitchFamily="2" charset="-122"/>
              </a:rPr>
              <a:t>》</a:t>
            </a:r>
            <a:endParaRPr lang="zh-CN" altLang="en-US" b="1" dirty="0">
              <a:solidFill>
                <a:srgbClr val="CD1F06"/>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7418" name="Picture 2" descr="D:\微信\素材库\2016\9\14\2016914101312_2185946.JPG2016914101312_2185946"/>
          <p:cNvPicPr>
            <a:picLocks noChangeAspect="1"/>
          </p:cNvPicPr>
          <p:nvPr/>
        </p:nvPicPr>
        <p:blipFill>
          <a:blip r:embed="rId1"/>
          <a:stretch>
            <a:fillRect/>
          </a:stretch>
        </p:blipFill>
        <p:spPr>
          <a:xfrm>
            <a:off x="846138" y="3060700"/>
            <a:ext cx="3482975" cy="2187575"/>
          </a:xfrm>
          <a:prstGeom prst="rect">
            <a:avLst/>
          </a:prstGeom>
          <a:noFill/>
          <a:ln w="28575" cap="flat" cmpd="sng">
            <a:solidFill>
              <a:schemeClr val="bg1"/>
            </a:solidFill>
            <a:prstDash val="solid"/>
            <a:bevel/>
            <a:headEnd type="none" w="med" len="med"/>
            <a:tailEnd type="none" w="med" len="me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0249"/>
                                        </p:tgtEl>
                                        <p:attrNameLst>
                                          <p:attrName>style.visibility</p:attrName>
                                        </p:attrNameLst>
                                      </p:cBhvr>
                                      <p:to>
                                        <p:strVal val="visible"/>
                                      </p:to>
                                    </p:set>
                                    <p:anim calcmode="lin" valueType="num">
                                      <p:cBhvr>
                                        <p:cTn id="7" dur="500" fill="hold"/>
                                        <p:tgtEl>
                                          <p:spTgt spid="10249"/>
                                        </p:tgtEl>
                                        <p:attrNameLst>
                                          <p:attrName>ppt_x</p:attrName>
                                        </p:attrNameLst>
                                      </p:cBhvr>
                                      <p:tavLst>
                                        <p:tav tm="0">
                                          <p:val>
                                            <p:strVal val="#ppt_x"/>
                                          </p:val>
                                        </p:tav>
                                        <p:tav tm="100000">
                                          <p:val>
                                            <p:strVal val="#ppt_x"/>
                                          </p:val>
                                        </p:tav>
                                      </p:tavLst>
                                    </p:anim>
                                    <p:anim calcmode="lin" valueType="num">
                                      <p:cBhvr>
                                        <p:cTn id="8" dur="500" fill="hold"/>
                                        <p:tgtEl>
                                          <p:spTgt spid="10249"/>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0250"/>
                                        </p:tgtEl>
                                        <p:attrNameLst>
                                          <p:attrName>style.visibility</p:attrName>
                                        </p:attrNameLst>
                                      </p:cBhvr>
                                      <p:to>
                                        <p:strVal val="visible"/>
                                      </p:to>
                                    </p:set>
                                    <p:anim calcmode="lin" valueType="num">
                                      <p:cBhvr>
                                        <p:cTn id="11" dur="500" fill="hold"/>
                                        <p:tgtEl>
                                          <p:spTgt spid="10250"/>
                                        </p:tgtEl>
                                        <p:attrNameLst>
                                          <p:attrName>ppt_x</p:attrName>
                                        </p:attrNameLst>
                                      </p:cBhvr>
                                      <p:tavLst>
                                        <p:tav tm="0">
                                          <p:val>
                                            <p:strVal val="#ppt_x"/>
                                          </p:val>
                                        </p:tav>
                                        <p:tav tm="100000">
                                          <p:val>
                                            <p:strVal val="#ppt_x"/>
                                          </p:val>
                                        </p:tav>
                                      </p:tavLst>
                                    </p:anim>
                                    <p:anim calcmode="lin" valueType="num">
                                      <p:cBhvr>
                                        <p:cTn id="12" dur="500" fill="hold"/>
                                        <p:tgtEl>
                                          <p:spTgt spid="102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bldLvl="0"/>
      <p:bldP spid="10250" grpId="0" bldLvl="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燕尾形 2"/>
          <p:cNvSpPr/>
          <p:nvPr/>
        </p:nvSpPr>
        <p:spPr>
          <a:xfrm>
            <a:off x="1273175" y="363538"/>
            <a:ext cx="2592388" cy="431800"/>
          </a:xfrm>
          <a:prstGeom prst="chevron">
            <a:avLst>
              <a:gd name="adj" fmla="val 26599"/>
            </a:avLst>
          </a:prstGeom>
          <a:solidFill>
            <a:srgbClr val="CD1F06"/>
          </a:solidFill>
          <a:ln w="3175">
            <a:noFill/>
          </a:ln>
        </p:spPr>
        <p:txBody>
          <a:bodyPr anchor="ctr"/>
          <a:lstStyle/>
          <a:p>
            <a:pPr lvl="0" indent="0"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34" name="TextBox 5"/>
          <p:cNvSpPr/>
          <p:nvPr/>
        </p:nvSpPr>
        <p:spPr>
          <a:xfrm>
            <a:off x="890270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宋体" panose="02010600030101010101" pitchFamily="2" charset="-122"/>
              </a:rPr>
              <a:t>04  结束语</a:t>
            </a:r>
            <a:endParaRPr lang="zh-CN" altLang="zh-CN" sz="1600" dirty="0">
              <a:solidFill>
                <a:srgbClr val="7F7F7F"/>
              </a:solidFill>
              <a:latin typeface="Impact" panose="020B0806030902050204" pitchFamily="34" charset="0"/>
              <a:ea typeface="微软雅黑" panose="020B0503020204020204" pitchFamily="34" charset="-122"/>
            </a:endParaRPr>
          </a:p>
        </p:txBody>
      </p:sp>
      <p:sp>
        <p:nvSpPr>
          <p:cNvPr id="18435" name="TextBox 6"/>
          <p:cNvSpPr/>
          <p:nvPr/>
        </p:nvSpPr>
        <p:spPr>
          <a:xfrm>
            <a:off x="1454150" y="447675"/>
            <a:ext cx="2266950" cy="261938"/>
          </a:xfrm>
          <a:prstGeom prst="rect">
            <a:avLst/>
          </a:prstGeom>
          <a:noFill/>
          <a:ln w="9525">
            <a:noFill/>
          </a:ln>
        </p:spPr>
        <p:txBody>
          <a:bodyPr lIns="0" tIns="0" rIns="0" bIns="0" anchor="ctr">
            <a:spAutoFit/>
          </a:bodyPr>
          <a:lstStyle/>
          <a:p>
            <a:pPr lvl="0" indent="0" algn="ctr"/>
            <a:r>
              <a:rPr lang="zh-CN" altLang="zh-CN" sz="1600" dirty="0">
                <a:solidFill>
                  <a:schemeClr val="bg1"/>
                </a:solidFill>
                <a:latin typeface="Impact" panose="020B0806030902050204" pitchFamily="34" charset="0"/>
                <a:ea typeface="微软雅黑" panose="020B0503020204020204" pitchFamily="34" charset="-122"/>
                <a:sym typeface="Impact" panose="020B0806030902050204" pitchFamily="34" charset="0"/>
              </a:rPr>
              <a:t>01  教育教学论文的概述</a:t>
            </a:r>
            <a:endParaRPr lang="zh-CN"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36" name="TextBox 10"/>
          <p:cNvSpPr/>
          <p:nvPr/>
        </p:nvSpPr>
        <p:spPr>
          <a:xfrm>
            <a:off x="393700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Impact" panose="020B0806030902050204" pitchFamily="34" charset="0"/>
              </a:rPr>
              <a:t>02  教育教学论文的撰写</a:t>
            </a:r>
            <a:endParaRPr lang="zh-CN" altLang="zh-CN" sz="16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37" name="TextBox 11"/>
          <p:cNvSpPr/>
          <p:nvPr/>
        </p:nvSpPr>
        <p:spPr>
          <a:xfrm>
            <a:off x="641985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宋体" panose="02010600030101010101" pitchFamily="2" charset="-122"/>
              </a:rPr>
              <a:t>03  教育教学论文的投稿</a:t>
            </a:r>
            <a:endParaRPr lang="zh-CN" altLang="zh-CN" sz="1600" dirty="0">
              <a:solidFill>
                <a:srgbClr val="7F7F7F"/>
              </a:solidFill>
              <a:latin typeface="Impact" panose="020B0806030902050204" pitchFamily="34" charset="0"/>
              <a:ea typeface="微软雅黑" panose="020B0503020204020204" pitchFamily="34" charset="-122"/>
            </a:endParaRPr>
          </a:p>
        </p:txBody>
      </p:sp>
      <p:sp>
        <p:nvSpPr>
          <p:cNvPr id="18438" name="TextBox 8"/>
          <p:cNvSpPr/>
          <p:nvPr/>
        </p:nvSpPr>
        <p:spPr>
          <a:xfrm>
            <a:off x="768350" y="1123950"/>
            <a:ext cx="4968875" cy="427038"/>
          </a:xfrm>
          <a:prstGeom prst="rect">
            <a:avLst/>
          </a:prstGeom>
          <a:noFill/>
          <a:ln w="9525">
            <a:noFill/>
          </a:ln>
        </p:spPr>
        <p:txBody>
          <a:bodyPr anchor="t">
            <a:spAutoFit/>
          </a:bodyPr>
          <a:lstStyle/>
          <a:p>
            <a:pPr lvl="0" indent="0"/>
            <a:r>
              <a:rPr lang="zh-CN" altLang="en-US" sz="22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第四节</a:t>
            </a:r>
            <a:r>
              <a:rPr lang="en-US" altLang="zh-CN" sz="22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  </a:t>
            </a:r>
            <a:r>
              <a:rPr lang="zh-CN" altLang="en-US" sz="2200" dirty="0">
                <a:solidFill>
                  <a:srgbClr val="5F5E5C"/>
                </a:solidFill>
                <a:latin typeface="华康俪金黑W8(P)" panose="020B0800000000000000" pitchFamily="2" charset="-122"/>
                <a:ea typeface="华康俪金黑W8(P)" panose="020B0800000000000000" pitchFamily="2" charset="-122"/>
                <a:sym typeface="宋体" panose="02010600030101010101" pitchFamily="2" charset="-122"/>
              </a:rPr>
              <a:t>教育教学论文的体例</a:t>
            </a:r>
            <a:endParaRPr lang="zh-CN" altLang="en-US" sz="2200" dirty="0">
              <a:solidFill>
                <a:srgbClr val="5F5E5C"/>
              </a:solidFill>
              <a:latin typeface="华康俪金黑W8(P)" panose="020B0800000000000000" pitchFamily="2" charset="-122"/>
              <a:ea typeface="华康俪金黑W8(P)" panose="020B0800000000000000" pitchFamily="2" charset="-122"/>
            </a:endParaRPr>
          </a:p>
        </p:txBody>
      </p:sp>
      <p:sp>
        <p:nvSpPr>
          <p:cNvPr id="18439" name="矩形 9"/>
          <p:cNvSpPr/>
          <p:nvPr/>
        </p:nvSpPr>
        <p:spPr>
          <a:xfrm>
            <a:off x="768350" y="3811588"/>
            <a:ext cx="11088688" cy="107950"/>
          </a:xfrm>
          <a:prstGeom prst="rect">
            <a:avLst/>
          </a:prstGeom>
          <a:solidFill>
            <a:srgbClr val="CD1F06"/>
          </a:solidFill>
          <a:ln w="25400">
            <a:noFill/>
          </a:ln>
        </p:spPr>
        <p:txBody>
          <a:bodyPr anchor="ctr"/>
          <a:lstStyle/>
          <a:p>
            <a:pPr lvl="0" indent="0"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71" name="TextBox 6"/>
          <p:cNvSpPr/>
          <p:nvPr/>
        </p:nvSpPr>
        <p:spPr>
          <a:xfrm>
            <a:off x="806450" y="4100513"/>
            <a:ext cx="10225088" cy="2551468"/>
          </a:xfrm>
          <a:prstGeom prst="rect">
            <a:avLst/>
          </a:prstGeom>
          <a:noFill/>
          <a:ln w="9525">
            <a:noFill/>
          </a:ln>
        </p:spPr>
        <p:txBody>
          <a:bodyPr wrap="square" anchor="t">
            <a:spAutoFit/>
          </a:bodyPr>
          <a:lstStyle/>
          <a:p>
            <a:pPr marL="457200" lvl="0" indent="-457200" algn="l" fontAlgn="base">
              <a:lnSpc>
                <a:spcPct val="150000"/>
              </a:lnSpc>
              <a:buClr>
                <a:schemeClr val="tx1"/>
              </a:buClr>
            </a:pPr>
            <a:r>
              <a:rPr lang="zh-CN" altLang="en-US" b="1" strike="noStrike" noProof="1">
                <a:solidFill>
                  <a:srgbClr val="CD1F06"/>
                </a:solidFill>
                <a:latin typeface="微软雅黑" panose="020B0503020204020204" pitchFamily="34" charset="-122"/>
                <a:ea typeface="微软雅黑" panose="020B0503020204020204" pitchFamily="34" charset="-122"/>
                <a:cs typeface="+mn-ea"/>
                <a:sym typeface="+mn-ea"/>
              </a:rPr>
              <a:t>以直接研究、获取第一手资料为主而撰写的论文。</a:t>
            </a:r>
            <a:endParaRPr lang="zh-CN" altLang="en-US" b="1" strike="noStrike" noProof="1">
              <a:solidFill>
                <a:srgbClr val="CD1F06"/>
              </a:solidFill>
              <a:latin typeface="微软雅黑" panose="020B0503020204020204" pitchFamily="34" charset="-122"/>
              <a:ea typeface="微软雅黑" panose="020B0503020204020204" pitchFamily="34" charset="-122"/>
              <a:cs typeface="+mn-ea"/>
              <a:sym typeface="+mn-ea"/>
            </a:endParaRPr>
          </a:p>
          <a:p>
            <a:pPr marL="457200" lvl="0" indent="-457200" algn="r" fontAlgn="base">
              <a:lnSpc>
                <a:spcPct val="150000"/>
              </a:lnSpc>
              <a:buClr>
                <a:schemeClr val="tx1"/>
              </a:buClr>
            </a:pPr>
            <a:r>
              <a:rPr lang="en-US" altLang="zh-CN" sz="1800" strike="noStrike" noProof="1">
                <a:solidFill>
                  <a:srgbClr val="5F5E5C"/>
                </a:solidFill>
                <a:latin typeface="微软雅黑" panose="020B0503020204020204" pitchFamily="34" charset="-122"/>
                <a:ea typeface="微软雅黑" panose="020B0503020204020204" pitchFamily="34" charset="-122"/>
                <a:cs typeface="+mn-ea"/>
                <a:sym typeface="+mn-ea"/>
              </a:rPr>
              <a:t>		</a:t>
            </a:r>
            <a:r>
              <a:rPr lang="zh-CN" altLang="en-US" sz="1800" strike="noStrike" noProof="1">
                <a:solidFill>
                  <a:srgbClr val="5F5E5C"/>
                </a:solidFill>
                <a:latin typeface="微软雅黑" panose="020B0503020204020204" pitchFamily="34" charset="-122"/>
                <a:ea typeface="微软雅黑" panose="020B0503020204020204" pitchFamily="34" charset="-122"/>
                <a:cs typeface="+mn-ea"/>
                <a:sym typeface="+mn-ea"/>
              </a:rPr>
              <a:t>例：《经济发达地区青年女教师的心理需求与调适》</a:t>
            </a:r>
            <a:endParaRPr lang="zh-CN" altLang="en-US" sz="1600" strike="noStrike" noProof="1">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lvl="0" fontAlgn="base">
              <a:lnSpc>
                <a:spcPct val="130000"/>
              </a:lnSpc>
              <a:spcAft>
                <a:spcPts val="300"/>
              </a:spcAft>
              <a:buFont typeface="Calibri" panose="020F0502020204030204" pitchFamily="34" charset="0"/>
            </a:pPr>
            <a:r>
              <a:rPr lang="zh-CN" altLang="en-US" b="1" strike="noStrike" noProof="1">
                <a:solidFill>
                  <a:srgbClr val="CD1F06"/>
                </a:solidFill>
                <a:latin typeface="微软雅黑" panose="020B0503020204020204" pitchFamily="34" charset="-122"/>
                <a:ea typeface="微软雅黑" panose="020B0503020204020204" pitchFamily="34" charset="-122"/>
                <a:cs typeface="+mn-ea"/>
                <a:sym typeface="+mn-ea"/>
              </a:rPr>
              <a:t>以研究间接的第二手资料为主而撰写的论文 。</a:t>
            </a:r>
            <a:endParaRPr lang="zh-CN" altLang="en-US" b="1" strike="noStrike" noProof="1">
              <a:latin typeface="黑体" panose="02010609060101010101" charset="-122"/>
              <a:ea typeface="黑体" panose="02010609060101010101" charset="-122"/>
            </a:endParaRPr>
          </a:p>
          <a:p>
            <a:pPr lvl="0" algn="r" fontAlgn="base">
              <a:lnSpc>
                <a:spcPct val="130000"/>
              </a:lnSpc>
              <a:spcAft>
                <a:spcPts val="300"/>
              </a:spcAft>
              <a:buFont typeface="Calibri" panose="020F0502020204030204" pitchFamily="34" charset="0"/>
            </a:pPr>
            <a:r>
              <a:rPr lang="en-US" altLang="zh-CN" strike="noStrike" noProof="1">
                <a:solidFill>
                  <a:srgbClr val="5F5E5C"/>
                </a:solidFill>
                <a:latin typeface="微软雅黑" panose="020B0503020204020204" pitchFamily="34" charset="-122"/>
                <a:ea typeface="微软雅黑" panose="020B0503020204020204" pitchFamily="34" charset="-122"/>
                <a:cs typeface="+mn-ea"/>
                <a:sym typeface="+mn-ea"/>
              </a:rPr>
              <a:t>	</a:t>
            </a:r>
            <a:r>
              <a:rPr lang="zh-CN" altLang="en-US" strike="noStrike" noProof="1">
                <a:solidFill>
                  <a:srgbClr val="5F5E5C"/>
                </a:solidFill>
                <a:latin typeface="微软雅黑" panose="020B0503020204020204" pitchFamily="34" charset="-122"/>
                <a:ea typeface="微软雅黑" panose="020B0503020204020204" pitchFamily="34" charset="-122"/>
                <a:cs typeface="+mn-ea"/>
                <a:sym typeface="+mn-ea"/>
              </a:rPr>
              <a:t>例：《对话：孔子教学的主要样态》</a:t>
            </a:r>
            <a:endParaRPr lang="zh-CN" altLang="en-US" b="1" strike="noStrike" noProof="1">
              <a:solidFill>
                <a:srgbClr val="CD1F06"/>
              </a:solidFill>
              <a:latin typeface="微软雅黑" panose="020B0503020204020204" pitchFamily="34" charset="-122"/>
              <a:ea typeface="微软雅黑" panose="020B0503020204020204" pitchFamily="34" charset="-122"/>
              <a:sym typeface="微软雅黑" panose="020B0503020204020204" pitchFamily="34" charset="-122"/>
            </a:endParaRPr>
          </a:p>
          <a:p>
            <a:pPr marL="457200" lvl="0" indent="-457200" fontAlgn="base">
              <a:lnSpc>
                <a:spcPct val="150000"/>
              </a:lnSpc>
              <a:buClr>
                <a:schemeClr val="tx1"/>
              </a:buClr>
            </a:pPr>
            <a:r>
              <a:rPr lang="zh-CN" altLang="en-US" b="1" strike="noStrike" noProof="1">
                <a:solidFill>
                  <a:srgbClr val="CD1F06"/>
                </a:solidFill>
                <a:latin typeface="微软雅黑" panose="020B0503020204020204" pitchFamily="34" charset="-122"/>
                <a:ea typeface="微软雅黑" panose="020B0503020204020204" pitchFamily="34" charset="-122"/>
                <a:cs typeface="+mn-ea"/>
                <a:sym typeface="+mn-ea"/>
              </a:rPr>
              <a:t>综合运用第一、第二手资料撰写的论文 。</a:t>
            </a:r>
            <a:endParaRPr lang="zh-CN" altLang="en-US" b="1" strike="noStrike" noProof="1">
              <a:latin typeface="黑体" panose="02010609060101010101" charset="-122"/>
              <a:ea typeface="黑体" panose="02010609060101010101" charset="-122"/>
              <a:sym typeface="+mn-ea"/>
            </a:endParaRPr>
          </a:p>
          <a:p>
            <a:pPr marL="457200" lvl="0" indent="-457200" algn="r" fontAlgn="base">
              <a:lnSpc>
                <a:spcPct val="150000"/>
              </a:lnSpc>
              <a:buClr>
                <a:schemeClr val="tx1"/>
              </a:buClr>
            </a:pPr>
            <a:r>
              <a:rPr lang="en-US" altLang="zh-CN" strike="noStrike" noProof="1">
                <a:solidFill>
                  <a:srgbClr val="5F5E5C"/>
                </a:solidFill>
                <a:latin typeface="微软雅黑" panose="020B0503020204020204" pitchFamily="34" charset="-122"/>
                <a:ea typeface="微软雅黑" panose="020B0503020204020204" pitchFamily="34" charset="-122"/>
                <a:cs typeface="+mn-ea"/>
                <a:sym typeface="+mn-ea"/>
              </a:rPr>
              <a:t>		</a:t>
            </a:r>
            <a:r>
              <a:rPr lang="zh-CN" altLang="en-US" strike="noStrike" noProof="1">
                <a:solidFill>
                  <a:srgbClr val="5F5E5C"/>
                </a:solidFill>
                <a:latin typeface="微软雅黑" panose="020B0503020204020204" pitchFamily="34" charset="-122"/>
                <a:ea typeface="微软雅黑" panose="020B0503020204020204" pitchFamily="34" charset="-122"/>
                <a:cs typeface="+mn-ea"/>
                <a:sym typeface="+mn-ea"/>
              </a:rPr>
              <a:t>例：《生活：学生生命生长的源泉》</a:t>
            </a:r>
            <a:endParaRPr lang="zh-CN" altLang="en-US" strike="noStrike" noProof="1">
              <a:solidFill>
                <a:srgbClr val="5F5E5C"/>
              </a:solidFill>
              <a:latin typeface="微软雅黑" panose="020B0503020204020204" pitchFamily="34" charset="-122"/>
              <a:ea typeface="微软雅黑" panose="020B0503020204020204" pitchFamily="34" charset="-122"/>
              <a:cs typeface="+mn-ea"/>
            </a:endParaRPr>
          </a:p>
        </p:txBody>
      </p:sp>
      <p:pic>
        <p:nvPicPr>
          <p:cNvPr id="18441" name="图片 1" descr="D:\微信\素材库\2016\9\14\20141114182300_eBwJL.thumb.700_0.jpeg20141114182300_eBwJL.thumb.700_0"/>
          <p:cNvPicPr>
            <a:picLocks noChangeAspect="1"/>
          </p:cNvPicPr>
          <p:nvPr/>
        </p:nvPicPr>
        <p:blipFill>
          <a:blip r:embed="rId1"/>
          <a:srcRect/>
          <a:stretch>
            <a:fillRect/>
          </a:stretch>
        </p:blipFill>
        <p:spPr>
          <a:xfrm>
            <a:off x="876777" y="1893888"/>
            <a:ext cx="2594610" cy="1824037"/>
          </a:xfrm>
          <a:prstGeom prst="rect">
            <a:avLst/>
          </a:prstGeom>
          <a:noFill/>
          <a:ln w="28575" cap="flat" cmpd="sng">
            <a:solidFill>
              <a:schemeClr val="bg1"/>
            </a:solidFill>
            <a:prstDash val="solid"/>
            <a:bevel/>
            <a:headEnd type="none" w="med" len="med"/>
            <a:tailEnd type="none" w="med" len="med"/>
          </a:ln>
        </p:spPr>
      </p:pic>
      <p:pic>
        <p:nvPicPr>
          <p:cNvPr id="18442" name="Picture 2" descr="D:\微信\素材库\2016\9\14\20151006223717_kzsaf.jpg20151006223717_kzsaf"/>
          <p:cNvPicPr>
            <a:picLocks noChangeAspect="1"/>
          </p:cNvPicPr>
          <p:nvPr/>
        </p:nvPicPr>
        <p:blipFill>
          <a:blip r:embed="rId2"/>
          <a:srcRect/>
          <a:stretch>
            <a:fillRect/>
          </a:stretch>
        </p:blipFill>
        <p:spPr>
          <a:xfrm>
            <a:off x="3735705" y="1892300"/>
            <a:ext cx="2526665" cy="1825625"/>
          </a:xfrm>
          <a:prstGeom prst="rect">
            <a:avLst/>
          </a:prstGeom>
          <a:noFill/>
          <a:ln w="28575" cap="flat" cmpd="sng">
            <a:solidFill>
              <a:schemeClr val="bg1"/>
            </a:solidFill>
            <a:prstDash val="solid"/>
            <a:bevel/>
            <a:headEnd type="none" w="med" len="med"/>
            <a:tailEnd type="none" w="med" len="med"/>
          </a:ln>
        </p:spPr>
      </p:pic>
      <p:pic>
        <p:nvPicPr>
          <p:cNvPr id="18443" name="Picture 4" descr="D:\微信\素材库\2016\9\14\20150726190300_ZnAwc.thumb.700_0.jpeg20150726190300_ZnAwc.thumb.700_0"/>
          <p:cNvPicPr>
            <a:picLocks noChangeAspect="1"/>
          </p:cNvPicPr>
          <p:nvPr/>
        </p:nvPicPr>
        <p:blipFill>
          <a:blip r:embed="rId3"/>
          <a:srcRect/>
          <a:stretch>
            <a:fillRect/>
          </a:stretch>
        </p:blipFill>
        <p:spPr>
          <a:xfrm>
            <a:off x="6606223" y="1892300"/>
            <a:ext cx="2433955" cy="1825625"/>
          </a:xfrm>
          <a:prstGeom prst="rect">
            <a:avLst/>
          </a:prstGeom>
          <a:noFill/>
          <a:ln w="28575" cap="flat" cmpd="sng">
            <a:solidFill>
              <a:schemeClr val="bg1"/>
            </a:solidFill>
            <a:prstDash val="solid"/>
            <a:bevel/>
            <a:headEnd type="none" w="med" len="med"/>
            <a:tailEnd type="none" w="med" len="me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grpId="0" nodeType="clickEffect">
                                  <p:stCondLst>
                                    <p:cond delay="0"/>
                                  </p:stCondLst>
                                  <p:childTnLst>
                                    <p:set>
                                      <p:cBhvr>
                                        <p:cTn id="6" dur="1" fill="hold">
                                          <p:stCondLst>
                                            <p:cond delay="0"/>
                                          </p:stCondLst>
                                        </p:cTn>
                                        <p:tgtEl>
                                          <p:spTgt spid="15371">
                                            <p:txEl>
                                              <p:pRg st="0" end="0"/>
                                            </p:txEl>
                                          </p:spTgt>
                                        </p:tgtEl>
                                        <p:attrNameLst>
                                          <p:attrName>style.visibility</p:attrName>
                                        </p:attrNameLst>
                                      </p:cBhvr>
                                      <p:to>
                                        <p:strVal val="visible"/>
                                      </p:to>
                                    </p:set>
                                    <p:anim calcmode="lin" valueType="num">
                                      <p:cBhvr>
                                        <p:cTn id="7" dur="500" fill="hold"/>
                                        <p:tgtEl>
                                          <p:spTgt spid="15371">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1537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decel="100000" fill="hold" grpId="0" nodeType="clickEffect">
                                  <p:stCondLst>
                                    <p:cond delay="0"/>
                                  </p:stCondLst>
                                  <p:childTnLst>
                                    <p:set>
                                      <p:cBhvr>
                                        <p:cTn id="12" dur="1" fill="hold">
                                          <p:stCondLst>
                                            <p:cond delay="0"/>
                                          </p:stCondLst>
                                        </p:cTn>
                                        <p:tgtEl>
                                          <p:spTgt spid="15371">
                                            <p:txEl>
                                              <p:pRg st="1" end="1"/>
                                            </p:txEl>
                                          </p:spTgt>
                                        </p:tgtEl>
                                        <p:attrNameLst>
                                          <p:attrName>style.visibility</p:attrName>
                                        </p:attrNameLst>
                                      </p:cBhvr>
                                      <p:to>
                                        <p:strVal val="visible"/>
                                      </p:to>
                                    </p:set>
                                    <p:anim calcmode="lin" valueType="num">
                                      <p:cBhvr>
                                        <p:cTn id="13" dur="500" fill="hold"/>
                                        <p:tgtEl>
                                          <p:spTgt spid="15371">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1537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decel="100000" fill="hold" grpId="0" nodeType="clickEffect">
                                  <p:stCondLst>
                                    <p:cond delay="0"/>
                                  </p:stCondLst>
                                  <p:childTnLst>
                                    <p:set>
                                      <p:cBhvr>
                                        <p:cTn id="18" dur="1" fill="hold">
                                          <p:stCondLst>
                                            <p:cond delay="0"/>
                                          </p:stCondLst>
                                        </p:cTn>
                                        <p:tgtEl>
                                          <p:spTgt spid="15371">
                                            <p:txEl>
                                              <p:pRg st="2" end="2"/>
                                            </p:txEl>
                                          </p:spTgt>
                                        </p:tgtEl>
                                        <p:attrNameLst>
                                          <p:attrName>style.visibility</p:attrName>
                                        </p:attrNameLst>
                                      </p:cBhvr>
                                      <p:to>
                                        <p:strVal val="visible"/>
                                      </p:to>
                                    </p:set>
                                    <p:anim calcmode="lin" valueType="num">
                                      <p:cBhvr>
                                        <p:cTn id="19" dur="500" fill="hold"/>
                                        <p:tgtEl>
                                          <p:spTgt spid="15371">
                                            <p:txEl>
                                              <p:pRg st="2" end="2"/>
                                            </p:txEl>
                                          </p:spTgt>
                                        </p:tgtEl>
                                        <p:attrNameLst>
                                          <p:attrName>ppt_x</p:attrName>
                                        </p:attrNameLst>
                                      </p:cBhvr>
                                      <p:tavLst>
                                        <p:tav tm="0">
                                          <p:val>
                                            <p:strVal val="#ppt_x"/>
                                          </p:val>
                                        </p:tav>
                                        <p:tav tm="100000">
                                          <p:val>
                                            <p:strVal val="#ppt_x"/>
                                          </p:val>
                                        </p:tav>
                                      </p:tavLst>
                                    </p:anim>
                                    <p:anim calcmode="lin" valueType="num">
                                      <p:cBhvr>
                                        <p:cTn id="20" dur="500" fill="hold"/>
                                        <p:tgtEl>
                                          <p:spTgt spid="15371">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decel="100000" fill="hold" grpId="0" nodeType="clickEffect">
                                  <p:stCondLst>
                                    <p:cond delay="0"/>
                                  </p:stCondLst>
                                  <p:childTnLst>
                                    <p:set>
                                      <p:cBhvr>
                                        <p:cTn id="24" dur="1" fill="hold">
                                          <p:stCondLst>
                                            <p:cond delay="0"/>
                                          </p:stCondLst>
                                        </p:cTn>
                                        <p:tgtEl>
                                          <p:spTgt spid="15371">
                                            <p:txEl>
                                              <p:pRg st="3" end="3"/>
                                            </p:txEl>
                                          </p:spTgt>
                                        </p:tgtEl>
                                        <p:attrNameLst>
                                          <p:attrName>style.visibility</p:attrName>
                                        </p:attrNameLst>
                                      </p:cBhvr>
                                      <p:to>
                                        <p:strVal val="visible"/>
                                      </p:to>
                                    </p:set>
                                    <p:anim calcmode="lin" valueType="num">
                                      <p:cBhvr>
                                        <p:cTn id="25" dur="500" fill="hold"/>
                                        <p:tgtEl>
                                          <p:spTgt spid="15371">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15371">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decel="100000" fill="hold" grpId="0" nodeType="clickEffect">
                                  <p:stCondLst>
                                    <p:cond delay="0"/>
                                  </p:stCondLst>
                                  <p:childTnLst>
                                    <p:set>
                                      <p:cBhvr>
                                        <p:cTn id="30" dur="1" fill="hold">
                                          <p:stCondLst>
                                            <p:cond delay="0"/>
                                          </p:stCondLst>
                                        </p:cTn>
                                        <p:tgtEl>
                                          <p:spTgt spid="15371">
                                            <p:txEl>
                                              <p:pRg st="4" end="4"/>
                                            </p:txEl>
                                          </p:spTgt>
                                        </p:tgtEl>
                                        <p:attrNameLst>
                                          <p:attrName>style.visibility</p:attrName>
                                        </p:attrNameLst>
                                      </p:cBhvr>
                                      <p:to>
                                        <p:strVal val="visible"/>
                                      </p:to>
                                    </p:set>
                                    <p:anim calcmode="lin" valueType="num">
                                      <p:cBhvr>
                                        <p:cTn id="31" dur="500" fill="hold"/>
                                        <p:tgtEl>
                                          <p:spTgt spid="15371">
                                            <p:txEl>
                                              <p:pRg st="4" end="4"/>
                                            </p:txEl>
                                          </p:spTgt>
                                        </p:tgtEl>
                                        <p:attrNameLst>
                                          <p:attrName>ppt_x</p:attrName>
                                        </p:attrNameLst>
                                      </p:cBhvr>
                                      <p:tavLst>
                                        <p:tav tm="0">
                                          <p:val>
                                            <p:strVal val="#ppt_x"/>
                                          </p:val>
                                        </p:tav>
                                        <p:tav tm="100000">
                                          <p:val>
                                            <p:strVal val="#ppt_x"/>
                                          </p:val>
                                        </p:tav>
                                      </p:tavLst>
                                    </p:anim>
                                    <p:anim calcmode="lin" valueType="num">
                                      <p:cBhvr>
                                        <p:cTn id="32" dur="500" fill="hold"/>
                                        <p:tgtEl>
                                          <p:spTgt spid="15371">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decel="100000" fill="hold" grpId="0" nodeType="clickEffect">
                                  <p:stCondLst>
                                    <p:cond delay="0"/>
                                  </p:stCondLst>
                                  <p:childTnLst>
                                    <p:set>
                                      <p:cBhvr>
                                        <p:cTn id="36" dur="1" fill="hold">
                                          <p:stCondLst>
                                            <p:cond delay="0"/>
                                          </p:stCondLst>
                                        </p:cTn>
                                        <p:tgtEl>
                                          <p:spTgt spid="15371">
                                            <p:txEl>
                                              <p:pRg st="5" end="5"/>
                                            </p:txEl>
                                          </p:spTgt>
                                        </p:tgtEl>
                                        <p:attrNameLst>
                                          <p:attrName>style.visibility</p:attrName>
                                        </p:attrNameLst>
                                      </p:cBhvr>
                                      <p:to>
                                        <p:strVal val="visible"/>
                                      </p:to>
                                    </p:set>
                                    <p:anim calcmode="lin" valueType="num">
                                      <p:cBhvr>
                                        <p:cTn id="37" dur="500" fill="hold"/>
                                        <p:tgtEl>
                                          <p:spTgt spid="15371">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15371">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1" grpId="0" bldLvl="0" uiExpand="1" build="allAtOnce"/>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Rectangle 6"/>
          <p:cNvSpPr/>
          <p:nvPr/>
        </p:nvSpPr>
        <p:spPr>
          <a:xfrm>
            <a:off x="0" y="0"/>
            <a:ext cx="4008438" cy="6858000"/>
          </a:xfrm>
          <a:prstGeom prst="rect">
            <a:avLst/>
          </a:prstGeom>
          <a:solidFill>
            <a:srgbClr val="CD1F06"/>
          </a:solidFill>
          <a:ln w="25400">
            <a:noFill/>
          </a:ln>
        </p:spPr>
        <p:txBody>
          <a:bodyPr anchor="ctr"/>
          <a:lstStyle/>
          <a:p>
            <a:pPr lvl="0" indent="0" algn="ctr"/>
            <a:endParaRPr lang="zh-CN" altLang="zh-CN" dirty="0">
              <a:solidFill>
                <a:srgbClr val="FFFFFF"/>
              </a:solidFill>
              <a:latin typeface="Calibri" panose="020F0502020204030204" pitchFamily="34" charset="0"/>
              <a:ea typeface="Calibri" panose="020F0502020204030204" pitchFamily="34" charset="0"/>
              <a:sym typeface="Calibri" panose="020F0502020204030204" pitchFamily="34" charset="0"/>
            </a:endParaRPr>
          </a:p>
        </p:txBody>
      </p:sp>
      <p:sp>
        <p:nvSpPr>
          <p:cNvPr id="19458" name="TextBox 15"/>
          <p:cNvSpPr/>
          <p:nvPr/>
        </p:nvSpPr>
        <p:spPr>
          <a:xfrm>
            <a:off x="11085513" y="6330950"/>
            <a:ext cx="982662" cy="338138"/>
          </a:xfrm>
          <a:prstGeom prst="rect">
            <a:avLst/>
          </a:prstGeom>
          <a:noFill/>
          <a:ln w="9525">
            <a:noFill/>
          </a:ln>
        </p:spPr>
        <p:txBody>
          <a:bodyPr wrap="none" anchor="t">
            <a:spAutoFit/>
          </a:bodyPr>
          <a:lstStyle/>
          <a:p>
            <a:pPr lvl="0" indent="0"/>
            <a:r>
              <a:rPr lang="zh-CN" altLang="zh-CN" sz="1600" dirty="0">
                <a:solidFill>
                  <a:srgbClr val="7F7F7F"/>
                </a:solidFill>
                <a:latin typeface="Calibri" panose="020F0502020204030204" pitchFamily="34" charset="0"/>
                <a:ea typeface="Calibri" panose="020F0502020204030204" pitchFamily="34" charset="0"/>
                <a:sym typeface="Calibri" panose="020F0502020204030204" pitchFamily="34" charset="0"/>
              </a:rPr>
              <a:t>—  </a:t>
            </a:r>
            <a:r>
              <a:rPr lang="zh-CN" altLang="zh-CN" sz="1600" dirty="0">
                <a:solidFill>
                  <a:srgbClr val="7F7F7F"/>
                </a:solidFill>
                <a:latin typeface="Calibri" panose="020F0502020204030204" pitchFamily="34" charset="0"/>
                <a:ea typeface="宋体" panose="02010600030101010101" pitchFamily="2" charset="-122"/>
                <a:sym typeface="宋体" panose="02010600030101010101" pitchFamily="2" charset="-122"/>
              </a:rPr>
              <a:t>* </a:t>
            </a:r>
            <a:r>
              <a:rPr lang="zh-CN" altLang="zh-CN" sz="1600" dirty="0">
                <a:solidFill>
                  <a:srgbClr val="7F7F7F"/>
                </a:solidFill>
                <a:latin typeface="Calibri" panose="020F0502020204030204" pitchFamily="34" charset="0"/>
                <a:ea typeface="Calibri" panose="020F0502020204030204" pitchFamily="34" charset="0"/>
                <a:sym typeface="Calibri" panose="020F0502020204030204" pitchFamily="34" charset="0"/>
              </a:rPr>
              <a:t>—</a:t>
            </a:r>
            <a:r>
              <a:rPr lang="zh-CN" altLang="zh-CN" sz="1600" dirty="0">
                <a:solidFill>
                  <a:srgbClr val="7F7F7F"/>
                </a:solidFill>
                <a:latin typeface="Calibri" panose="020F0502020204030204" pitchFamily="34" charset="0"/>
                <a:ea typeface="宋体" panose="02010600030101010101" pitchFamily="2" charset="-122"/>
                <a:sym typeface="宋体" panose="02010600030101010101" pitchFamily="2" charset="-122"/>
              </a:rPr>
              <a:t> </a:t>
            </a:r>
            <a:endParaRPr lang="zh-CN" altLang="zh-CN" sz="1600" b="1"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59" name="TextBox 15"/>
          <p:cNvSpPr/>
          <p:nvPr/>
        </p:nvSpPr>
        <p:spPr>
          <a:xfrm>
            <a:off x="1489075" y="2586038"/>
            <a:ext cx="2374900" cy="1066800"/>
          </a:xfrm>
          <a:prstGeom prst="rect">
            <a:avLst/>
          </a:prstGeom>
          <a:noFill/>
          <a:ln w="9525">
            <a:noFill/>
          </a:ln>
        </p:spPr>
        <p:txBody>
          <a:bodyPr anchor="t">
            <a:spAutoFit/>
          </a:bodyPr>
          <a:lstStyle/>
          <a:p>
            <a:pPr lvl="0" indent="0" algn="ctr"/>
            <a:r>
              <a:rPr lang="zh-CN" altLang="zh-CN" sz="3200" dirty="0">
                <a:solidFill>
                  <a:schemeClr val="bg1"/>
                </a:solidFill>
                <a:latin typeface="微软简中圆" charset="0"/>
                <a:ea typeface="Adobe 宋体 Std L" panose="02020300000000000000" pitchFamily="18" charset="-122"/>
                <a:sym typeface="微软简中圆" charset="0"/>
              </a:rPr>
              <a:t>Transition Page</a:t>
            </a:r>
            <a:endParaRPr lang="zh-CN" altLang="zh-CN" sz="3200" dirty="0">
              <a:solidFill>
                <a:schemeClr val="bg1"/>
              </a:solidFill>
              <a:latin typeface="微软简中圆" charset="0"/>
              <a:ea typeface="Adobe 宋体 Std L" panose="02020300000000000000" pitchFamily="18" charset="-122"/>
              <a:sym typeface="微软简中圆" charset="0"/>
            </a:endParaRPr>
          </a:p>
        </p:txBody>
      </p:sp>
      <p:sp>
        <p:nvSpPr>
          <p:cNvPr id="19460" name="文本框 52"/>
          <p:cNvSpPr/>
          <p:nvPr/>
        </p:nvSpPr>
        <p:spPr>
          <a:xfrm>
            <a:off x="1489075" y="1700213"/>
            <a:ext cx="2374900" cy="862012"/>
          </a:xfrm>
          <a:prstGeom prst="rect">
            <a:avLst/>
          </a:prstGeom>
          <a:noFill/>
          <a:ln w="9525">
            <a:noFill/>
          </a:ln>
        </p:spPr>
        <p:txBody>
          <a:bodyPr anchor="t">
            <a:spAutoFit/>
          </a:bodyPr>
          <a:lstStyle/>
          <a:p>
            <a:pPr lvl="0" indent="0" algn="ctr"/>
            <a:r>
              <a:rPr lang="zh-CN" altLang="zh-CN" sz="5000" b="1" dirty="0">
                <a:solidFill>
                  <a:schemeClr val="bg1"/>
                </a:solidFill>
                <a:latin typeface="Arial" panose="020B0604020202020204" pitchFamily="34" charset="0"/>
                <a:ea typeface="微软雅黑" panose="020B0503020204020204" pitchFamily="34" charset="-122"/>
              </a:rPr>
              <a:t>过渡页</a:t>
            </a:r>
            <a:endParaRPr lang="zh-CN" altLang="zh-CN" dirty="0">
              <a:latin typeface="Arial" panose="020B0604020202020204" pitchFamily="34" charset="0"/>
              <a:ea typeface="宋体" panose="02010600030101010101" pitchFamily="2" charset="-122"/>
            </a:endParaRPr>
          </a:p>
        </p:txBody>
      </p:sp>
      <p:sp>
        <p:nvSpPr>
          <p:cNvPr id="19461" name="TextBox 5"/>
          <p:cNvSpPr/>
          <p:nvPr/>
        </p:nvSpPr>
        <p:spPr>
          <a:xfrm>
            <a:off x="5357813" y="4070350"/>
            <a:ext cx="3833812" cy="392113"/>
          </a:xfrm>
          <a:prstGeom prst="rect">
            <a:avLst/>
          </a:prstGeom>
          <a:noFill/>
          <a:ln w="9525">
            <a:noFill/>
          </a:ln>
        </p:spPr>
        <p:txBody>
          <a:bodyPr lIns="0" tIns="0" rIns="0" bIns="0" anchor="ctr">
            <a:spAutoFit/>
          </a:bodyPr>
          <a:lstStyle/>
          <a:p>
            <a:pPr lvl="0" indent="0"/>
            <a:r>
              <a:rPr lang="en-US" altLang="zh-CN" sz="2400" dirty="0">
                <a:solidFill>
                  <a:srgbClr val="7F7F7F"/>
                </a:solidFill>
                <a:latin typeface="Impact" panose="020B0806030902050204" pitchFamily="34" charset="0"/>
                <a:ea typeface="微软雅黑" panose="020B0503020204020204" pitchFamily="34" charset="-122"/>
                <a:sym typeface="Impact" panose="020B0806030902050204" pitchFamily="34" charset="0"/>
              </a:rPr>
              <a:t>04    </a:t>
            </a:r>
            <a:r>
              <a:rPr lang="zh-CN" altLang="en-US" sz="2400" dirty="0">
                <a:solidFill>
                  <a:srgbClr val="7F7F7F"/>
                </a:solidFill>
                <a:latin typeface="Impact" panose="020B0806030902050204" pitchFamily="34" charset="0"/>
                <a:ea typeface="微软雅黑" panose="020B0503020204020204" pitchFamily="34" charset="-122"/>
                <a:sym typeface="Impact" panose="020B0806030902050204" pitchFamily="34" charset="0"/>
              </a:rPr>
              <a:t>结束语</a:t>
            </a:r>
            <a:endParaRPr lang="zh-CN" altLang="en-US" sz="2400" dirty="0">
              <a:solidFill>
                <a:srgbClr val="7F7F7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9462" name="TextBox 6"/>
          <p:cNvSpPr/>
          <p:nvPr/>
        </p:nvSpPr>
        <p:spPr>
          <a:xfrm>
            <a:off x="5357813" y="1838325"/>
            <a:ext cx="3833812" cy="392113"/>
          </a:xfrm>
          <a:prstGeom prst="rect">
            <a:avLst/>
          </a:prstGeom>
          <a:noFill/>
          <a:ln w="9525">
            <a:noFill/>
          </a:ln>
        </p:spPr>
        <p:txBody>
          <a:bodyPr lIns="0" tIns="0" rIns="0" bIns="0" anchor="ctr">
            <a:spAutoFit/>
          </a:bodyPr>
          <a:lstStyle/>
          <a:p>
            <a:pPr lvl="0" indent="0"/>
            <a:r>
              <a:rPr lang="en-US" altLang="zh-CN" sz="2400" dirty="0">
                <a:solidFill>
                  <a:srgbClr val="7F7F7F"/>
                </a:solidFill>
                <a:latin typeface="Impact" panose="020B0806030902050204" pitchFamily="34" charset="0"/>
                <a:ea typeface="微软雅黑" panose="020B0503020204020204" pitchFamily="34" charset="-122"/>
                <a:sym typeface="Impact" panose="020B0806030902050204" pitchFamily="34" charset="0"/>
              </a:rPr>
              <a:t>01    </a:t>
            </a:r>
            <a:r>
              <a:rPr lang="zh-CN" altLang="en-US" sz="2400" dirty="0">
                <a:solidFill>
                  <a:srgbClr val="7F7F7F"/>
                </a:solidFill>
                <a:latin typeface="微软雅黑" panose="020B0503020204020204" pitchFamily="34" charset="-122"/>
                <a:ea typeface="微软雅黑" panose="020B0503020204020204" pitchFamily="34" charset="-122"/>
                <a:sym typeface="宋体" panose="02010600030101010101" pitchFamily="2" charset="-122"/>
              </a:rPr>
              <a:t>教育教学论文的概述</a:t>
            </a:r>
            <a:endParaRPr lang="zh-CN" altLang="en-US" sz="2400" dirty="0">
              <a:solidFill>
                <a:srgbClr val="7F7F7F"/>
              </a:solidFill>
              <a:latin typeface="微软雅黑" panose="020B0503020204020204" pitchFamily="34" charset="-122"/>
              <a:ea typeface="微软雅黑" panose="020B0503020204020204" pitchFamily="34" charset="-122"/>
            </a:endParaRPr>
          </a:p>
        </p:txBody>
      </p:sp>
      <p:sp>
        <p:nvSpPr>
          <p:cNvPr id="19463" name="TextBox 10"/>
          <p:cNvSpPr/>
          <p:nvPr/>
        </p:nvSpPr>
        <p:spPr>
          <a:xfrm>
            <a:off x="5357813" y="2582863"/>
            <a:ext cx="3833812" cy="390525"/>
          </a:xfrm>
          <a:prstGeom prst="rect">
            <a:avLst/>
          </a:prstGeom>
          <a:noFill/>
          <a:ln w="9525">
            <a:noFill/>
          </a:ln>
        </p:spPr>
        <p:txBody>
          <a:bodyPr lIns="0" tIns="0" rIns="0" bIns="0" anchor="ctr">
            <a:spAutoFit/>
          </a:bodyPr>
          <a:lstStyle/>
          <a:p>
            <a:pPr lvl="0" indent="0"/>
            <a:r>
              <a:rPr lang="en-US" altLang="zh-CN" sz="2400" dirty="0">
                <a:solidFill>
                  <a:srgbClr val="C00000"/>
                </a:solidFill>
                <a:latin typeface="Impact" panose="020B0806030902050204" pitchFamily="34" charset="0"/>
                <a:ea typeface="微软雅黑" panose="020B0503020204020204" pitchFamily="34" charset="-122"/>
                <a:sym typeface="Impact" panose="020B0806030902050204" pitchFamily="34" charset="0"/>
              </a:rPr>
              <a:t>02    </a:t>
            </a:r>
            <a:r>
              <a:rPr lang="zh-CN" altLang="zh-CN" sz="2400" dirty="0">
                <a:solidFill>
                  <a:srgbClr val="CD1F06"/>
                </a:solidFill>
                <a:latin typeface="微软雅黑" panose="020B0503020204020204" pitchFamily="34" charset="-122"/>
                <a:ea typeface="微软雅黑" panose="020B0503020204020204" pitchFamily="34" charset="-122"/>
                <a:sym typeface="宋体" panose="02010600030101010101" pitchFamily="2" charset="-122"/>
              </a:rPr>
              <a:t>教育教学论文的投稿</a:t>
            </a:r>
            <a:endParaRPr lang="zh-CN" altLang="en-US" sz="24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64" name="TextBox 11"/>
          <p:cNvSpPr/>
          <p:nvPr/>
        </p:nvSpPr>
        <p:spPr>
          <a:xfrm>
            <a:off x="5357813" y="3325813"/>
            <a:ext cx="3833812" cy="392112"/>
          </a:xfrm>
          <a:prstGeom prst="rect">
            <a:avLst/>
          </a:prstGeom>
          <a:noFill/>
          <a:ln w="9525">
            <a:noFill/>
          </a:ln>
        </p:spPr>
        <p:txBody>
          <a:bodyPr lIns="0" tIns="0" rIns="0" bIns="0" anchor="ctr">
            <a:spAutoFit/>
          </a:bodyPr>
          <a:lstStyle/>
          <a:p>
            <a:pPr lvl="0" indent="0"/>
            <a:r>
              <a:rPr lang="en-US" altLang="zh-CN" sz="2400" dirty="0">
                <a:solidFill>
                  <a:srgbClr val="7F7F7F"/>
                </a:solidFill>
                <a:latin typeface="Impact" panose="020B0806030902050204" pitchFamily="34" charset="0"/>
                <a:ea typeface="微软雅黑" panose="020B0503020204020204" pitchFamily="34" charset="-122"/>
                <a:sym typeface="Impact" panose="020B0806030902050204" pitchFamily="34" charset="0"/>
              </a:rPr>
              <a:t>03    </a:t>
            </a:r>
            <a:r>
              <a:rPr lang="zh-CN" altLang="en-US" sz="2400" dirty="0">
                <a:solidFill>
                  <a:srgbClr val="7F7F7F"/>
                </a:solidFill>
                <a:latin typeface="Impact" panose="020B0806030902050204" pitchFamily="34" charset="0"/>
                <a:ea typeface="微软雅黑" panose="020B0503020204020204" pitchFamily="34" charset="-122"/>
                <a:sym typeface="宋体" panose="02010600030101010101" pitchFamily="2" charset="-122"/>
              </a:rPr>
              <a:t>教育教学论文的撰写</a:t>
            </a:r>
            <a:endParaRPr lang="zh-CN" altLang="en-US" sz="2400" dirty="0">
              <a:solidFill>
                <a:srgbClr val="7F7F7F"/>
              </a:solidFill>
              <a:latin typeface="Impact" panose="020B0806030902050204" pitchFamily="34" charset="0"/>
              <a:ea typeface="微软雅黑" panose="020B0503020204020204" pitchFamily="34" charset="-122"/>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燕尾形 1"/>
          <p:cNvSpPr/>
          <p:nvPr/>
        </p:nvSpPr>
        <p:spPr>
          <a:xfrm>
            <a:off x="3779838" y="363538"/>
            <a:ext cx="2592387" cy="431800"/>
          </a:xfrm>
          <a:prstGeom prst="chevron">
            <a:avLst>
              <a:gd name="adj" fmla="val 26599"/>
            </a:avLst>
          </a:prstGeom>
          <a:solidFill>
            <a:srgbClr val="CD1F06"/>
          </a:solidFill>
          <a:ln w="3175">
            <a:noFill/>
          </a:ln>
        </p:spPr>
        <p:txBody>
          <a:bodyPr anchor="ctr"/>
          <a:lstStyle/>
          <a:p>
            <a:pPr lvl="0" indent="0"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482" name="TextBox 5"/>
          <p:cNvSpPr/>
          <p:nvPr/>
        </p:nvSpPr>
        <p:spPr>
          <a:xfrm>
            <a:off x="890270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宋体" panose="02010600030101010101" pitchFamily="2" charset="-122"/>
              </a:rPr>
              <a:t>04  结束语</a:t>
            </a:r>
            <a:endParaRPr lang="zh-CN" altLang="zh-CN" sz="1600" dirty="0">
              <a:solidFill>
                <a:srgbClr val="7F7F7F"/>
              </a:solidFill>
              <a:latin typeface="Impact" panose="020B0806030902050204" pitchFamily="34" charset="0"/>
              <a:ea typeface="微软雅黑" panose="020B0503020204020204" pitchFamily="34" charset="-122"/>
            </a:endParaRPr>
          </a:p>
        </p:txBody>
      </p:sp>
      <p:sp>
        <p:nvSpPr>
          <p:cNvPr id="20483" name="TextBox 6"/>
          <p:cNvSpPr/>
          <p:nvPr/>
        </p:nvSpPr>
        <p:spPr>
          <a:xfrm>
            <a:off x="145415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Impact" panose="020B0806030902050204" pitchFamily="34" charset="0"/>
              </a:rPr>
              <a:t>01  教育教学论文的概述</a:t>
            </a:r>
            <a:endParaRPr lang="zh-CN" altLang="zh-CN" sz="1600" dirty="0">
              <a:solidFill>
                <a:srgbClr val="7F7F7F"/>
              </a:solidFill>
              <a:latin typeface="Impact" panose="020B0806030902050204" pitchFamily="34" charset="0"/>
              <a:ea typeface="微软雅黑" panose="020B0503020204020204" pitchFamily="34" charset="-122"/>
              <a:sym typeface="微软雅黑" panose="020B0503020204020204" pitchFamily="34" charset="-122"/>
            </a:endParaRPr>
          </a:p>
        </p:txBody>
      </p:sp>
      <p:sp>
        <p:nvSpPr>
          <p:cNvPr id="20484" name="TextBox 10"/>
          <p:cNvSpPr/>
          <p:nvPr/>
        </p:nvSpPr>
        <p:spPr>
          <a:xfrm>
            <a:off x="3937000" y="447675"/>
            <a:ext cx="2266950" cy="261938"/>
          </a:xfrm>
          <a:prstGeom prst="rect">
            <a:avLst/>
          </a:prstGeom>
          <a:noFill/>
          <a:ln w="9525">
            <a:noFill/>
          </a:ln>
        </p:spPr>
        <p:txBody>
          <a:bodyPr lIns="0" tIns="0" rIns="0" bIns="0" anchor="ctr">
            <a:spAutoFit/>
          </a:bodyPr>
          <a:lstStyle/>
          <a:p>
            <a:pPr lvl="0" indent="0" algn="ctr"/>
            <a:r>
              <a:rPr lang="zh-CN" altLang="zh-CN" sz="1600" dirty="0">
                <a:solidFill>
                  <a:schemeClr val="bg1"/>
                </a:solidFill>
                <a:latin typeface="Impact" panose="020B0806030902050204" pitchFamily="34" charset="0"/>
                <a:ea typeface="微软雅黑" panose="020B0503020204020204" pitchFamily="34" charset="-122"/>
                <a:sym typeface="Impact" panose="020B0806030902050204" pitchFamily="34" charset="0"/>
              </a:rPr>
              <a:t>02  教育教学论文的撰写</a:t>
            </a:r>
            <a:endParaRPr lang="zh-CN" altLang="zh-CN" sz="1600" dirty="0">
              <a:solidFill>
                <a:schemeClr val="bg1"/>
              </a:solidFill>
              <a:latin typeface="Impact" panose="020B0806030902050204" pitchFamily="34" charset="0"/>
              <a:ea typeface="微软雅黑" panose="020B0503020204020204" pitchFamily="34" charset="-122"/>
              <a:sym typeface="微软雅黑" panose="020B0503020204020204" pitchFamily="34" charset="-122"/>
            </a:endParaRPr>
          </a:p>
        </p:txBody>
      </p:sp>
      <p:sp>
        <p:nvSpPr>
          <p:cNvPr id="20485" name="TextBox 11"/>
          <p:cNvSpPr/>
          <p:nvPr/>
        </p:nvSpPr>
        <p:spPr>
          <a:xfrm>
            <a:off x="641985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宋体" panose="02010600030101010101" pitchFamily="2" charset="-122"/>
              </a:rPr>
              <a:t>03  教育教学论文的投稿</a:t>
            </a:r>
            <a:endParaRPr lang="zh-CN" altLang="zh-CN" sz="1600" dirty="0">
              <a:solidFill>
                <a:srgbClr val="7F7F7F"/>
              </a:solidFill>
              <a:latin typeface="Impact" panose="020B0806030902050204" pitchFamily="34" charset="0"/>
              <a:ea typeface="微软雅黑" panose="020B0503020204020204" pitchFamily="34" charset="-122"/>
            </a:endParaRPr>
          </a:p>
        </p:txBody>
      </p:sp>
      <p:sp>
        <p:nvSpPr>
          <p:cNvPr id="20486" name="TextBox 8"/>
          <p:cNvSpPr/>
          <p:nvPr/>
        </p:nvSpPr>
        <p:spPr>
          <a:xfrm>
            <a:off x="768350" y="1123950"/>
            <a:ext cx="6910388" cy="731838"/>
          </a:xfrm>
          <a:prstGeom prst="rect">
            <a:avLst/>
          </a:prstGeom>
          <a:noFill/>
          <a:ln w="9525">
            <a:noFill/>
          </a:ln>
        </p:spPr>
        <p:txBody>
          <a:bodyPr wrap="square" anchor="t">
            <a:spAutoFit/>
          </a:bodyPr>
          <a:lstStyle/>
          <a:p>
            <a:pPr lvl="0" indent="0"/>
            <a:r>
              <a:rPr lang="zh-CN" altLang="en-US" sz="24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第一节</a:t>
            </a:r>
            <a:r>
              <a:rPr lang="en-US" altLang="zh-CN" sz="24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  </a:t>
            </a:r>
            <a:r>
              <a:rPr lang="zh-CN" altLang="en-US" sz="24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教育</a:t>
            </a:r>
            <a:r>
              <a:rPr lang="zh-CN" altLang="en-US" sz="2400" dirty="0">
                <a:solidFill>
                  <a:srgbClr val="5F5E5C"/>
                </a:solidFill>
                <a:latin typeface="华康俪金黑W8(P)" panose="020B0800000000000000" pitchFamily="2" charset="-122"/>
                <a:ea typeface="华康俪金黑W8(P)" panose="020B0800000000000000" pitchFamily="2" charset="-122"/>
              </a:rPr>
              <a:t>教学论文的基本结构</a:t>
            </a:r>
            <a:endParaRPr lang="zh-CN" altLang="en-US" sz="2400" dirty="0">
              <a:solidFill>
                <a:srgbClr val="5F5E5C"/>
              </a:solidFill>
              <a:latin typeface="华康俪金黑W8(P)" panose="020B0800000000000000" pitchFamily="2" charset="-122"/>
              <a:ea typeface="华康俪金黑W8(P)" panose="020B0800000000000000" pitchFamily="2" charset="-122"/>
            </a:endParaRPr>
          </a:p>
          <a:p>
            <a:pPr lvl="0" indent="0"/>
            <a:endParaRPr lang="zh-CN" altLang="en-US" dirty="0">
              <a:latin typeface="Arial" panose="020B0604020202020204" pitchFamily="34" charset="0"/>
              <a:ea typeface="宋体" panose="02010600030101010101" pitchFamily="2" charset="-122"/>
            </a:endParaRPr>
          </a:p>
        </p:txBody>
      </p:sp>
      <p:sp>
        <p:nvSpPr>
          <p:cNvPr id="20489" name="TextBox 7"/>
          <p:cNvSpPr/>
          <p:nvPr/>
        </p:nvSpPr>
        <p:spPr>
          <a:xfrm>
            <a:off x="4367213" y="2892425"/>
            <a:ext cx="7488238" cy="1128514"/>
          </a:xfrm>
          <a:prstGeom prst="rect">
            <a:avLst/>
          </a:prstGeom>
          <a:noFill/>
          <a:ln w="9525">
            <a:noFill/>
          </a:ln>
        </p:spPr>
        <p:txBody>
          <a:bodyPr anchor="t">
            <a:spAutoFit/>
          </a:bodyPr>
          <a:lstStyle/>
          <a:p>
            <a:pPr marL="457200" indent="-457200" algn="l" defTabSz="914400" fontAlgn="base">
              <a:lnSpc>
                <a:spcPct val="150000"/>
              </a:lnSpc>
              <a:buClr>
                <a:schemeClr val="tx1"/>
              </a:buClr>
              <a:buNone/>
            </a:pPr>
            <a:r>
              <a:rPr lang="zh-CN" altLang="en-US" sz="1800" b="1" strike="noStrike" noProof="1">
                <a:solidFill>
                  <a:srgbClr val="CD1F06"/>
                </a:solidFill>
                <a:latin typeface="微软雅黑" panose="020B0503020204020204" pitchFamily="34" charset="-122"/>
                <a:ea typeface="微软雅黑" panose="020B0503020204020204" pitchFamily="34" charset="-122"/>
                <a:cs typeface="+mn-ea"/>
                <a:sym typeface="+mn-ea"/>
              </a:rPr>
              <a:t>——可以是一句话点明题意</a:t>
            </a:r>
            <a:endParaRPr lang="zh-CN" altLang="en-US" sz="1800" b="1" strike="noStrike" kern="1200" baseline="0" noProof="1">
              <a:solidFill>
                <a:srgbClr val="CD1F06"/>
              </a:solidFill>
              <a:latin typeface="微软雅黑" panose="020B0503020204020204" pitchFamily="34" charset="-122"/>
              <a:ea typeface="微软雅黑" panose="020B0503020204020204" pitchFamily="34" charset="-122"/>
              <a:cs typeface="+mn-ea"/>
            </a:endParaRPr>
          </a:p>
          <a:p>
            <a:pPr marL="457200" indent="-457200" algn="r" defTabSz="914400" fontAlgn="base">
              <a:lnSpc>
                <a:spcPct val="150000"/>
              </a:lnSpc>
              <a:buClr>
                <a:schemeClr val="tx1"/>
              </a:buClr>
              <a:buNone/>
            </a:pPr>
            <a:r>
              <a:rPr lang="zh-CN" altLang="en-US" sz="1800" strike="noStrike" noProof="1">
                <a:solidFill>
                  <a:srgbClr val="5F5E5C"/>
                </a:solidFill>
                <a:latin typeface="微软雅黑" panose="020B0503020204020204" pitchFamily="34" charset="-122"/>
                <a:ea typeface="微软雅黑" panose="020B0503020204020204" pitchFamily="34" charset="-122"/>
                <a:cs typeface="+mn-ea"/>
                <a:sym typeface="+mn-ea"/>
              </a:rPr>
              <a:t>例如：《作文教学：有意思胜过有意义》</a:t>
            </a:r>
            <a:endParaRPr lang="zh-CN" altLang="en-US" sz="1800" strike="noStrike" kern="1200" baseline="0" noProof="1">
              <a:solidFill>
                <a:srgbClr val="5F5E5C"/>
              </a:solidFill>
              <a:latin typeface="微软雅黑" panose="020B0503020204020204" pitchFamily="34" charset="-122"/>
              <a:ea typeface="微软雅黑" panose="020B0503020204020204" pitchFamily="34" charset="-122"/>
              <a:cs typeface="+mn-ea"/>
            </a:endParaRPr>
          </a:p>
          <a:p>
            <a:pPr marL="812800" indent="-812800" algn="l" defTabSz="914400" fontAlgn="base">
              <a:lnSpc>
                <a:spcPct val="80000"/>
              </a:lnSpc>
              <a:buNone/>
            </a:pPr>
            <a:r>
              <a:rPr lang="en-US" altLang="zh-CN" sz="1600" b="1" strike="noStrike" noProof="1">
                <a:effectLst>
                  <a:outerShdw blurRad="38100" dist="38100" dir="2700000">
                    <a:srgbClr val="C0C0C0"/>
                  </a:outerShdw>
                </a:effectLst>
                <a:latin typeface="Arial" panose="020B0604020202020204" pitchFamily="34" charset="0"/>
                <a:ea typeface="黑体" panose="02010609060101010101" charset="-122"/>
                <a:cs typeface="+mn-ea"/>
                <a:sym typeface="+mn-ea"/>
              </a:rPr>
              <a:t>      </a:t>
            </a:r>
            <a:endParaRPr lang="zh-CN" altLang="en-US" sz="1600" b="1" strike="noStrike" noProof="1">
              <a:solidFill>
                <a:srgbClr val="E6781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90" name="TextBox 6"/>
          <p:cNvSpPr/>
          <p:nvPr/>
        </p:nvSpPr>
        <p:spPr>
          <a:xfrm>
            <a:off x="4367213" y="3816350"/>
            <a:ext cx="7488238" cy="981807"/>
          </a:xfrm>
          <a:prstGeom prst="rect">
            <a:avLst/>
          </a:prstGeom>
          <a:noFill/>
          <a:ln w="9525">
            <a:noFill/>
          </a:ln>
        </p:spPr>
        <p:txBody>
          <a:bodyPr anchor="t">
            <a:spAutoFit/>
          </a:bodyPr>
          <a:lstStyle/>
          <a:p>
            <a:pPr marL="812800" indent="-812800" algn="l" defTabSz="914400" fontAlgn="base">
              <a:lnSpc>
                <a:spcPct val="80000"/>
              </a:lnSpc>
              <a:buNone/>
            </a:pPr>
            <a:r>
              <a:rPr lang="zh-CN" altLang="en-US" sz="1800" b="1" strike="noStrike" noProof="1">
                <a:solidFill>
                  <a:srgbClr val="CD1F06"/>
                </a:solidFill>
                <a:latin typeface="微软雅黑" panose="020B0503020204020204" pitchFamily="34" charset="-122"/>
                <a:ea typeface="微软雅黑" panose="020B0503020204020204" pitchFamily="34" charset="-122"/>
                <a:cs typeface="+mn-ea"/>
                <a:sym typeface="+mn-ea"/>
              </a:rPr>
              <a:t>——可以是虚实相生的</a:t>
            </a:r>
            <a:endParaRPr lang="zh-CN" altLang="en-US" sz="1600" b="1" strike="noStrike" kern="1200" baseline="0" noProof="1">
              <a:effectLst>
                <a:outerShdw blurRad="38100" dist="38100" dir="2700000">
                  <a:srgbClr val="C0C0C0"/>
                </a:outerShdw>
              </a:effectLst>
              <a:latin typeface="Arial" panose="020B0604020202020204" pitchFamily="34" charset="0"/>
              <a:ea typeface="黑体" panose="02010609060101010101" charset="-122"/>
            </a:endParaRPr>
          </a:p>
          <a:p>
            <a:pPr marL="812800" indent="-812800" algn="r" defTabSz="914400" fontAlgn="base">
              <a:lnSpc>
                <a:spcPct val="170000"/>
              </a:lnSpc>
              <a:buNone/>
            </a:pPr>
            <a:r>
              <a:rPr lang="zh-CN" altLang="en-US" sz="1800" strike="noStrike" noProof="1">
                <a:solidFill>
                  <a:srgbClr val="5F5E5C"/>
                </a:solidFill>
                <a:latin typeface="微软雅黑" panose="020B0503020204020204" pitchFamily="34" charset="-122"/>
                <a:ea typeface="微软雅黑" panose="020B0503020204020204" pitchFamily="34" charset="-122"/>
                <a:cs typeface="+mn-ea"/>
                <a:sym typeface="+mn-ea"/>
              </a:rPr>
              <a:t>例如：《向青草更青处漫溯——探觅“解决问题策略”的策略》</a:t>
            </a:r>
            <a:endParaRPr lang="en-US" altLang="zh-CN" sz="1600" b="1" strike="noStrike" kern="1200" baseline="0" noProof="1">
              <a:effectLst>
                <a:outerShdw blurRad="38100" dist="38100" dir="2700000">
                  <a:srgbClr val="C0C0C0"/>
                </a:outerShdw>
              </a:effectLst>
              <a:latin typeface="Arial" panose="020B0604020202020204" pitchFamily="34" charset="0"/>
              <a:ea typeface="黑体" panose="02010609060101010101" charset="-122"/>
            </a:endParaRPr>
          </a:p>
          <a:p>
            <a:pPr marL="812800" indent="-812800" algn="l" defTabSz="914400" fontAlgn="base">
              <a:lnSpc>
                <a:spcPct val="80000"/>
              </a:lnSpc>
              <a:buNone/>
            </a:pPr>
            <a:r>
              <a:rPr lang="en-US" altLang="zh-CN" sz="1600" b="1" strike="noStrike" noProof="1">
                <a:effectLst>
                  <a:outerShdw blurRad="38100" dist="38100" dir="2700000">
                    <a:srgbClr val="C0C0C0"/>
                  </a:outerShdw>
                </a:effectLst>
                <a:latin typeface="Arial" panose="020B0604020202020204" pitchFamily="34" charset="0"/>
                <a:ea typeface="黑体" panose="02010609060101010101" charset="-122"/>
                <a:cs typeface="+mn-ea"/>
                <a:sym typeface="+mn-ea"/>
              </a:rPr>
              <a:t>     </a:t>
            </a:r>
            <a:endParaRPr lang="zh-CN" altLang="en-US" sz="1600" strike="noStrike" noProof="1">
              <a:solidFill>
                <a:srgbClr val="5F5E5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矩形 7"/>
          <p:cNvSpPr/>
          <p:nvPr/>
        </p:nvSpPr>
        <p:spPr>
          <a:xfrm>
            <a:off x="768350" y="2601913"/>
            <a:ext cx="11088688" cy="107950"/>
          </a:xfrm>
          <a:prstGeom prst="rect">
            <a:avLst/>
          </a:prstGeom>
          <a:solidFill>
            <a:srgbClr val="CD1F06"/>
          </a:solidFill>
          <a:ln w="25400">
            <a:noFill/>
          </a:ln>
        </p:spPr>
        <p:txBody>
          <a:bodyPr anchor="ctr"/>
          <a:lstStyle/>
          <a:p>
            <a:pPr lvl="0" indent="0"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 name="TextBox 6"/>
          <p:cNvSpPr/>
          <p:nvPr/>
        </p:nvSpPr>
        <p:spPr>
          <a:xfrm>
            <a:off x="8616950" y="2135188"/>
            <a:ext cx="3240088" cy="487362"/>
          </a:xfrm>
          <a:prstGeom prst="rect">
            <a:avLst/>
          </a:prstGeom>
          <a:noFill/>
          <a:ln w="9525">
            <a:noFill/>
          </a:ln>
        </p:spPr>
        <p:txBody>
          <a:bodyPr anchor="t">
            <a:spAutoFit/>
          </a:bodyPr>
          <a:lstStyle/>
          <a:p>
            <a:pPr lvl="0" indent="0" algn="r">
              <a:lnSpc>
                <a:spcPct val="130000"/>
              </a:lnSpc>
            </a:pPr>
            <a:r>
              <a:rPr lang="en-US" altLang="zh-CN" sz="2000" b="1" dirty="0">
                <a:solidFill>
                  <a:srgbClr val="5F5E5C"/>
                </a:solidFill>
                <a:latin typeface="微软雅黑" panose="020B0503020204020204" pitchFamily="34" charset="-122"/>
                <a:ea typeface="微软雅黑" panose="020B0503020204020204" pitchFamily="34" charset="-122"/>
              </a:rPr>
              <a:t>2.1.1 </a:t>
            </a:r>
            <a:r>
              <a:rPr lang="zh-CN" altLang="en-US" sz="2000" b="1" dirty="0">
                <a:solidFill>
                  <a:srgbClr val="5F5E5C"/>
                </a:solidFill>
                <a:latin typeface="微软雅黑" panose="020B0503020204020204" pitchFamily="34" charset="-122"/>
                <a:ea typeface="微软雅黑" panose="020B0503020204020204" pitchFamily="34" charset="-122"/>
              </a:rPr>
              <a:t>题目</a:t>
            </a:r>
            <a:endParaRPr lang="zh-CN" altLang="en-US" sz="2000" b="1" dirty="0">
              <a:solidFill>
                <a:srgbClr val="5F5E5C"/>
              </a:solidFill>
              <a:latin typeface="微软雅黑" panose="020B0503020204020204" pitchFamily="34" charset="-122"/>
              <a:ea typeface="微软雅黑" panose="020B0503020204020204" pitchFamily="34" charset="-122"/>
            </a:endParaRPr>
          </a:p>
        </p:txBody>
      </p:sp>
      <p:pic>
        <p:nvPicPr>
          <p:cNvPr id="20491" name="Picture 2" descr="D:\微信\素材库\2016\9\14\14779.jpg14779"/>
          <p:cNvPicPr>
            <a:picLocks noChangeAspect="1"/>
          </p:cNvPicPr>
          <p:nvPr/>
        </p:nvPicPr>
        <p:blipFill>
          <a:blip r:embed="rId1"/>
          <a:srcRect/>
          <a:stretch>
            <a:fillRect/>
          </a:stretch>
        </p:blipFill>
        <p:spPr>
          <a:xfrm>
            <a:off x="932180" y="1855470"/>
            <a:ext cx="3219450" cy="4238625"/>
          </a:xfrm>
          <a:prstGeom prst="rect">
            <a:avLst/>
          </a:prstGeom>
          <a:noFill/>
          <a:ln w="28575" cap="flat" cmpd="sng">
            <a:solidFill>
              <a:schemeClr val="bg1"/>
            </a:solidFill>
            <a:prstDash val="solid"/>
            <a:bevel/>
            <a:headEnd type="none" w="med" len="med"/>
            <a:tailEnd type="none" w="med" len="med"/>
          </a:ln>
        </p:spPr>
      </p:pic>
      <p:sp>
        <p:nvSpPr>
          <p:cNvPr id="20492" name="矩形 11"/>
          <p:cNvSpPr/>
          <p:nvPr/>
        </p:nvSpPr>
        <p:spPr>
          <a:xfrm>
            <a:off x="3141663" y="5591175"/>
            <a:ext cx="8713787" cy="503238"/>
          </a:xfrm>
          <a:prstGeom prst="rect">
            <a:avLst/>
          </a:prstGeom>
          <a:solidFill>
            <a:srgbClr val="CD1F06">
              <a:alpha val="74117"/>
            </a:srgbClr>
          </a:solidFill>
          <a:ln w="25400">
            <a:noFill/>
          </a:ln>
        </p:spPr>
        <p:txBody>
          <a:bodyPr anchor="ctr"/>
          <a:lstStyle/>
          <a:p>
            <a:pPr lvl="0" indent="0"/>
            <a:endParaRPr lang="zh-CN" altLang="en-US" dirty="0">
              <a:latin typeface="Arial" panose="020B0604020202020204" pitchFamily="34" charset="0"/>
              <a:ea typeface="宋体" panose="02010600030101010101" pitchFamily="2" charset="-122"/>
            </a:endParaRPr>
          </a:p>
        </p:txBody>
      </p:sp>
      <p:sp>
        <p:nvSpPr>
          <p:cNvPr id="4" name="TextBox 7"/>
          <p:cNvSpPr/>
          <p:nvPr/>
        </p:nvSpPr>
        <p:spPr>
          <a:xfrm>
            <a:off x="4367213" y="4659313"/>
            <a:ext cx="7488237" cy="758190"/>
          </a:xfrm>
          <a:prstGeom prst="rect">
            <a:avLst/>
          </a:prstGeom>
          <a:noFill/>
          <a:ln w="9525">
            <a:noFill/>
          </a:ln>
        </p:spPr>
        <p:txBody>
          <a:bodyPr anchor="t">
            <a:spAutoFit/>
          </a:bodyPr>
          <a:lstStyle/>
          <a:p>
            <a:pPr marL="812800" lvl="0" indent="-812800" defTabSz="914400">
              <a:lnSpc>
                <a:spcPct val="80000"/>
              </a:lnSpc>
            </a:pPr>
            <a:r>
              <a:rPr lang="zh-CN" altLang="en-US" b="1" dirty="0">
                <a:solidFill>
                  <a:srgbClr val="CD1F06"/>
                </a:solidFill>
                <a:latin typeface="微软雅黑" panose="020B0503020204020204" pitchFamily="34" charset="-122"/>
                <a:ea typeface="微软雅黑" panose="020B0503020204020204" pitchFamily="34" charset="-122"/>
              </a:rPr>
              <a:t>——可以是问题式的</a:t>
            </a:r>
            <a:endParaRPr lang="zh-CN" altLang="en-US" b="1" dirty="0">
              <a:solidFill>
                <a:srgbClr val="CD1F06"/>
              </a:solidFill>
              <a:latin typeface="微软雅黑" panose="020B0503020204020204" pitchFamily="34" charset="-122"/>
              <a:ea typeface="微软雅黑" panose="020B0503020204020204" pitchFamily="34" charset="-122"/>
            </a:endParaRPr>
          </a:p>
          <a:p>
            <a:pPr marL="812800" lvl="0" indent="-812800" algn="r" defTabSz="914400">
              <a:lnSpc>
                <a:spcPct val="140000"/>
              </a:lnSpc>
            </a:pPr>
            <a:r>
              <a:rPr lang="zh-CN" altLang="en-US" dirty="0">
                <a:solidFill>
                  <a:srgbClr val="5F5E5C"/>
                </a:solidFill>
                <a:latin typeface="微软雅黑" panose="020B0503020204020204" pitchFamily="34" charset="-122"/>
                <a:ea typeface="微软雅黑" panose="020B0503020204020204" pitchFamily="34" charset="-122"/>
              </a:rPr>
              <a:t>例如：《作业：真的需要教师逐一批改吗》</a:t>
            </a:r>
            <a:endParaRPr lang="zh-CN" altLang="en-US" dirty="0">
              <a:solidFill>
                <a:srgbClr val="5F5E5C"/>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20489">
                                            <p:txEl>
                                              <p:pRg st="0" end="0"/>
                                            </p:txEl>
                                          </p:spTgt>
                                        </p:tgtEl>
                                        <p:attrNameLst>
                                          <p:attrName>style.visibility</p:attrName>
                                        </p:attrNameLst>
                                      </p:cBhvr>
                                      <p:to>
                                        <p:strVal val="visible"/>
                                      </p:to>
                                    </p:set>
                                    <p:anim calcmode="lin" valueType="num">
                                      <p:cBhvr>
                                        <p:cTn id="7" dur="500" fill="hold"/>
                                        <p:tgtEl>
                                          <p:spTgt spid="20489">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2048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100000" fill="hold" grpId="0" nodeType="clickEffect">
                                  <p:stCondLst>
                                    <p:cond delay="0"/>
                                  </p:stCondLst>
                                  <p:childTnLst>
                                    <p:set>
                                      <p:cBhvr>
                                        <p:cTn id="12" dur="1" fill="hold">
                                          <p:stCondLst>
                                            <p:cond delay="0"/>
                                          </p:stCondLst>
                                        </p:cTn>
                                        <p:tgtEl>
                                          <p:spTgt spid="20489">
                                            <p:txEl>
                                              <p:pRg st="1" end="1"/>
                                            </p:txEl>
                                          </p:spTgt>
                                        </p:tgtEl>
                                        <p:attrNameLst>
                                          <p:attrName>style.visibility</p:attrName>
                                        </p:attrNameLst>
                                      </p:cBhvr>
                                      <p:to>
                                        <p:strVal val="visible"/>
                                      </p:to>
                                    </p:set>
                                    <p:anim calcmode="lin" valueType="num">
                                      <p:cBhvr>
                                        <p:cTn id="13" dur="500" fill="hold"/>
                                        <p:tgtEl>
                                          <p:spTgt spid="20489">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2048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decel="100000" fill="hold" grpId="0" nodeType="clickEffect">
                                  <p:stCondLst>
                                    <p:cond delay="0"/>
                                  </p:stCondLst>
                                  <p:childTnLst>
                                    <p:set>
                                      <p:cBhvr>
                                        <p:cTn id="18" dur="1" fill="hold">
                                          <p:stCondLst>
                                            <p:cond delay="0"/>
                                          </p:stCondLst>
                                        </p:cTn>
                                        <p:tgtEl>
                                          <p:spTgt spid="20490">
                                            <p:txEl>
                                              <p:pRg st="0" end="0"/>
                                            </p:txEl>
                                          </p:spTgt>
                                        </p:tgtEl>
                                        <p:attrNameLst>
                                          <p:attrName>style.visibility</p:attrName>
                                        </p:attrNameLst>
                                      </p:cBhvr>
                                      <p:to>
                                        <p:strVal val="visible"/>
                                      </p:to>
                                    </p:set>
                                    <p:anim calcmode="lin" valueType="num">
                                      <p:cBhvr>
                                        <p:cTn id="19" dur="500" fill="hold"/>
                                        <p:tgtEl>
                                          <p:spTgt spid="20490">
                                            <p:txEl>
                                              <p:pRg st="0" end="0"/>
                                            </p:txEl>
                                          </p:spTgt>
                                        </p:tgtEl>
                                        <p:attrNameLst>
                                          <p:attrName>ppt_x</p:attrName>
                                        </p:attrNameLst>
                                      </p:cBhvr>
                                      <p:tavLst>
                                        <p:tav tm="0">
                                          <p:val>
                                            <p:strVal val="#ppt_x"/>
                                          </p:val>
                                        </p:tav>
                                        <p:tav tm="100000">
                                          <p:val>
                                            <p:strVal val="#ppt_x"/>
                                          </p:val>
                                        </p:tav>
                                      </p:tavLst>
                                    </p:anim>
                                    <p:anim calcmode="lin" valueType="num">
                                      <p:cBhvr>
                                        <p:cTn id="20" dur="500" fill="hold"/>
                                        <p:tgtEl>
                                          <p:spTgt spid="2049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decel="100000" fill="hold" grpId="0" nodeType="clickEffect">
                                  <p:stCondLst>
                                    <p:cond delay="0"/>
                                  </p:stCondLst>
                                  <p:childTnLst>
                                    <p:set>
                                      <p:cBhvr>
                                        <p:cTn id="24" dur="1" fill="hold">
                                          <p:stCondLst>
                                            <p:cond delay="0"/>
                                          </p:stCondLst>
                                        </p:cTn>
                                        <p:tgtEl>
                                          <p:spTgt spid="20490">
                                            <p:txEl>
                                              <p:pRg st="1" end="1"/>
                                            </p:txEl>
                                          </p:spTgt>
                                        </p:tgtEl>
                                        <p:attrNameLst>
                                          <p:attrName>style.visibility</p:attrName>
                                        </p:attrNameLst>
                                      </p:cBhvr>
                                      <p:to>
                                        <p:strVal val="visible"/>
                                      </p:to>
                                    </p:set>
                                    <p:anim calcmode="lin" valueType="num">
                                      <p:cBhvr>
                                        <p:cTn id="25" dur="500" fill="hold"/>
                                        <p:tgtEl>
                                          <p:spTgt spid="20490">
                                            <p:txEl>
                                              <p:pRg st="1" end="1"/>
                                            </p:txEl>
                                          </p:spTgt>
                                        </p:tgtEl>
                                        <p:attrNameLst>
                                          <p:attrName>ppt_x</p:attrName>
                                        </p:attrNameLst>
                                      </p:cBhvr>
                                      <p:tavLst>
                                        <p:tav tm="0">
                                          <p:val>
                                            <p:strVal val="#ppt_x"/>
                                          </p:val>
                                        </p:tav>
                                        <p:tav tm="100000">
                                          <p:val>
                                            <p:strVal val="#ppt_x"/>
                                          </p:val>
                                        </p:tav>
                                      </p:tavLst>
                                    </p:anim>
                                    <p:anim calcmode="lin" valueType="num">
                                      <p:cBhvr>
                                        <p:cTn id="26" dur="500" fill="hold"/>
                                        <p:tgtEl>
                                          <p:spTgt spid="20490">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decel="10000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p:cTn id="3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calcmode="lin" valueType="num">
                                      <p:cBhvr additive="base">
                                        <p:cTn id="3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9" grpId="0" bldLvl="0" uiExpand="1" build="allAtOnce"/>
      <p:bldP spid="20490" grpId="0" bldLvl="0" uiExpand="1" build="allAtOnce"/>
      <p:bldP spid="4" grpId="0" bldLvl="0" uiExpan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燕尾形 1"/>
          <p:cNvSpPr/>
          <p:nvPr/>
        </p:nvSpPr>
        <p:spPr>
          <a:xfrm>
            <a:off x="3779838" y="363538"/>
            <a:ext cx="2592387" cy="431800"/>
          </a:xfrm>
          <a:prstGeom prst="chevron">
            <a:avLst>
              <a:gd name="adj" fmla="val 26599"/>
            </a:avLst>
          </a:prstGeom>
          <a:solidFill>
            <a:srgbClr val="CD1F06"/>
          </a:solidFill>
          <a:ln w="3175">
            <a:noFill/>
          </a:ln>
        </p:spPr>
        <p:txBody>
          <a:bodyPr anchor="ctr"/>
          <a:lstStyle/>
          <a:p>
            <a:pPr lvl="0" indent="0"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482" name="TextBox 5"/>
          <p:cNvSpPr/>
          <p:nvPr/>
        </p:nvSpPr>
        <p:spPr>
          <a:xfrm>
            <a:off x="890270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宋体" panose="02010600030101010101" pitchFamily="2" charset="-122"/>
              </a:rPr>
              <a:t>04  结束语</a:t>
            </a:r>
            <a:endParaRPr lang="zh-CN" altLang="zh-CN" sz="1600" dirty="0">
              <a:solidFill>
                <a:srgbClr val="7F7F7F"/>
              </a:solidFill>
              <a:latin typeface="Impact" panose="020B0806030902050204" pitchFamily="34" charset="0"/>
              <a:ea typeface="微软雅黑" panose="020B0503020204020204" pitchFamily="34" charset="-122"/>
            </a:endParaRPr>
          </a:p>
        </p:txBody>
      </p:sp>
      <p:sp>
        <p:nvSpPr>
          <p:cNvPr id="20483" name="TextBox 6"/>
          <p:cNvSpPr/>
          <p:nvPr/>
        </p:nvSpPr>
        <p:spPr>
          <a:xfrm>
            <a:off x="145415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Impact" panose="020B0806030902050204" pitchFamily="34" charset="0"/>
              </a:rPr>
              <a:t>01  教育教学论文的概述</a:t>
            </a:r>
            <a:endParaRPr lang="zh-CN" altLang="zh-CN" sz="1600" dirty="0">
              <a:solidFill>
                <a:srgbClr val="7F7F7F"/>
              </a:solidFill>
              <a:latin typeface="Impact" panose="020B0806030902050204" pitchFamily="34" charset="0"/>
              <a:ea typeface="微软雅黑" panose="020B0503020204020204" pitchFamily="34" charset="-122"/>
              <a:sym typeface="微软雅黑" panose="020B0503020204020204" pitchFamily="34" charset="-122"/>
            </a:endParaRPr>
          </a:p>
        </p:txBody>
      </p:sp>
      <p:sp>
        <p:nvSpPr>
          <p:cNvPr id="20484" name="TextBox 10"/>
          <p:cNvSpPr/>
          <p:nvPr/>
        </p:nvSpPr>
        <p:spPr>
          <a:xfrm>
            <a:off x="3937000" y="447675"/>
            <a:ext cx="2266950" cy="261938"/>
          </a:xfrm>
          <a:prstGeom prst="rect">
            <a:avLst/>
          </a:prstGeom>
          <a:noFill/>
          <a:ln w="9525">
            <a:noFill/>
          </a:ln>
        </p:spPr>
        <p:txBody>
          <a:bodyPr lIns="0" tIns="0" rIns="0" bIns="0" anchor="ctr">
            <a:spAutoFit/>
          </a:bodyPr>
          <a:lstStyle/>
          <a:p>
            <a:pPr lvl="0" indent="0" algn="ctr"/>
            <a:r>
              <a:rPr lang="zh-CN" altLang="zh-CN" sz="1600" dirty="0">
                <a:solidFill>
                  <a:schemeClr val="bg1"/>
                </a:solidFill>
                <a:latin typeface="Impact" panose="020B0806030902050204" pitchFamily="34" charset="0"/>
                <a:ea typeface="微软雅黑" panose="020B0503020204020204" pitchFamily="34" charset="-122"/>
                <a:sym typeface="Impact" panose="020B0806030902050204" pitchFamily="34" charset="0"/>
              </a:rPr>
              <a:t>02  教育教学论文的撰写</a:t>
            </a:r>
            <a:endParaRPr lang="zh-CN" altLang="zh-CN" sz="1600" dirty="0">
              <a:solidFill>
                <a:schemeClr val="bg1"/>
              </a:solidFill>
              <a:latin typeface="Impact" panose="020B0806030902050204" pitchFamily="34" charset="0"/>
              <a:ea typeface="微软雅黑" panose="020B0503020204020204" pitchFamily="34" charset="-122"/>
              <a:sym typeface="微软雅黑" panose="020B0503020204020204" pitchFamily="34" charset="-122"/>
            </a:endParaRPr>
          </a:p>
        </p:txBody>
      </p:sp>
      <p:sp>
        <p:nvSpPr>
          <p:cNvPr id="20485" name="TextBox 11"/>
          <p:cNvSpPr/>
          <p:nvPr/>
        </p:nvSpPr>
        <p:spPr>
          <a:xfrm>
            <a:off x="641985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宋体" panose="02010600030101010101" pitchFamily="2" charset="-122"/>
              </a:rPr>
              <a:t>03  教育教学论文的投稿</a:t>
            </a:r>
            <a:endParaRPr lang="zh-CN" altLang="zh-CN" sz="1600" dirty="0">
              <a:solidFill>
                <a:srgbClr val="7F7F7F"/>
              </a:solidFill>
              <a:latin typeface="Impact" panose="020B0806030902050204" pitchFamily="34" charset="0"/>
              <a:ea typeface="微软雅黑" panose="020B0503020204020204" pitchFamily="34" charset="-122"/>
            </a:endParaRPr>
          </a:p>
        </p:txBody>
      </p:sp>
      <p:sp>
        <p:nvSpPr>
          <p:cNvPr id="20486" name="TextBox 8"/>
          <p:cNvSpPr/>
          <p:nvPr/>
        </p:nvSpPr>
        <p:spPr>
          <a:xfrm>
            <a:off x="768350" y="1123950"/>
            <a:ext cx="6910388" cy="731838"/>
          </a:xfrm>
          <a:prstGeom prst="rect">
            <a:avLst/>
          </a:prstGeom>
          <a:noFill/>
          <a:ln w="9525">
            <a:noFill/>
          </a:ln>
        </p:spPr>
        <p:txBody>
          <a:bodyPr wrap="square" anchor="t">
            <a:spAutoFit/>
          </a:bodyPr>
          <a:lstStyle/>
          <a:p>
            <a:pPr lvl="0" indent="0"/>
            <a:r>
              <a:rPr lang="zh-CN" altLang="en-US" sz="24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第一节</a:t>
            </a:r>
            <a:r>
              <a:rPr lang="en-US" altLang="zh-CN" sz="24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  </a:t>
            </a:r>
            <a:r>
              <a:rPr lang="zh-CN" altLang="en-US" sz="24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教育</a:t>
            </a:r>
            <a:r>
              <a:rPr lang="zh-CN" altLang="en-US" sz="2400" dirty="0">
                <a:solidFill>
                  <a:srgbClr val="5F5E5C"/>
                </a:solidFill>
                <a:latin typeface="华康俪金黑W8(P)" panose="020B0800000000000000" pitchFamily="2" charset="-122"/>
                <a:ea typeface="华康俪金黑W8(P)" panose="020B0800000000000000" pitchFamily="2" charset="-122"/>
              </a:rPr>
              <a:t>教学论文的基本结构</a:t>
            </a:r>
            <a:endParaRPr lang="zh-CN" altLang="en-US" sz="2400" dirty="0">
              <a:solidFill>
                <a:srgbClr val="5F5E5C"/>
              </a:solidFill>
              <a:latin typeface="华康俪金黑W8(P)" panose="020B0800000000000000" pitchFamily="2" charset="-122"/>
              <a:ea typeface="华康俪金黑W8(P)" panose="020B0800000000000000" pitchFamily="2" charset="-122"/>
            </a:endParaRPr>
          </a:p>
          <a:p>
            <a:pPr lvl="0" indent="0"/>
            <a:endParaRPr lang="zh-CN" altLang="en-US" dirty="0">
              <a:latin typeface="Arial" panose="020B0604020202020204" pitchFamily="34" charset="0"/>
              <a:ea typeface="宋体" panose="02010600030101010101" pitchFamily="2" charset="-122"/>
            </a:endParaRPr>
          </a:p>
        </p:txBody>
      </p:sp>
      <p:sp>
        <p:nvSpPr>
          <p:cNvPr id="20489" name="TextBox 7"/>
          <p:cNvSpPr/>
          <p:nvPr/>
        </p:nvSpPr>
        <p:spPr>
          <a:xfrm>
            <a:off x="5636895" y="3006725"/>
            <a:ext cx="4231005" cy="1188720"/>
          </a:xfrm>
          <a:prstGeom prst="rect">
            <a:avLst/>
          </a:prstGeom>
          <a:noFill/>
          <a:ln w="9525">
            <a:noFill/>
          </a:ln>
        </p:spPr>
        <p:txBody>
          <a:bodyPr wrap="square" anchor="t">
            <a:spAutoFit/>
          </a:bodyPr>
          <a:lstStyle/>
          <a:p>
            <a:pPr marL="457200" indent="-457200" algn="l" defTabSz="914400" fontAlgn="base">
              <a:lnSpc>
                <a:spcPct val="200000"/>
              </a:lnSpc>
              <a:buClr>
                <a:schemeClr val="tx1"/>
              </a:buClr>
              <a:buNone/>
            </a:pPr>
            <a:r>
              <a:rPr lang="zh-CN" altLang="en-US" b="1" dirty="0">
                <a:solidFill>
                  <a:srgbClr val="CD1F06"/>
                </a:solidFill>
                <a:latin typeface="微软雅黑" panose="020B0503020204020204" pitchFamily="34" charset="-122"/>
                <a:ea typeface="微软雅黑" panose="020B0503020204020204" pitchFamily="34" charset="-122"/>
                <a:cs typeface="+mn-ea"/>
                <a:sym typeface="+mn-ea"/>
              </a:rPr>
              <a:t>题目下或文末，以示文责自负</a:t>
            </a:r>
            <a:endParaRPr lang="zh-CN" altLang="en-US" sz="1800" b="1" strike="noStrike" kern="1200" baseline="0" noProof="1">
              <a:solidFill>
                <a:srgbClr val="CD1F06"/>
              </a:solidFill>
              <a:latin typeface="微软雅黑" panose="020B0503020204020204" pitchFamily="34" charset="-122"/>
              <a:ea typeface="微软雅黑" panose="020B0503020204020204" pitchFamily="34" charset="-122"/>
              <a:cs typeface="+mn-ea"/>
            </a:endParaRPr>
          </a:p>
          <a:p>
            <a:pPr marL="812800" indent="-812800" algn="l" defTabSz="914400" fontAlgn="base">
              <a:lnSpc>
                <a:spcPct val="200000"/>
              </a:lnSpc>
              <a:buNone/>
            </a:pPr>
            <a:r>
              <a:rPr lang="zh-CN" altLang="en-US" b="1" dirty="0">
                <a:solidFill>
                  <a:srgbClr val="5F5E5C"/>
                </a:solidFill>
                <a:latin typeface="微软雅黑" panose="020B0503020204020204" pitchFamily="34" charset="-122"/>
                <a:ea typeface="微软雅黑" panose="020B0503020204020204" pitchFamily="34" charset="-122"/>
                <a:cs typeface="+mn-ea"/>
                <a:sym typeface="+mn-ea"/>
              </a:rPr>
              <a:t>名字在前，单位在后</a:t>
            </a:r>
            <a:r>
              <a:rPr lang="en-US" altLang="zh-CN" sz="1600" b="1" strike="noStrike" noProof="1">
                <a:effectLst>
                  <a:outerShdw blurRad="38100" dist="38100" dir="2700000">
                    <a:srgbClr val="C0C0C0"/>
                  </a:outerShdw>
                </a:effectLst>
                <a:latin typeface="Arial" panose="020B0604020202020204" pitchFamily="34" charset="0"/>
                <a:ea typeface="黑体" panose="02010609060101010101" charset="-122"/>
                <a:cs typeface="+mn-ea"/>
                <a:sym typeface="+mn-ea"/>
              </a:rPr>
              <a:t>      </a:t>
            </a:r>
            <a:endParaRPr lang="zh-CN" altLang="en-US" sz="1600" b="1" strike="noStrike" noProof="1">
              <a:solidFill>
                <a:srgbClr val="E6781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90" name="TextBox 6"/>
          <p:cNvSpPr/>
          <p:nvPr/>
        </p:nvSpPr>
        <p:spPr>
          <a:xfrm>
            <a:off x="5636895" y="4354195"/>
            <a:ext cx="5946140" cy="1207770"/>
          </a:xfrm>
          <a:prstGeom prst="rect">
            <a:avLst/>
          </a:prstGeom>
          <a:noFill/>
          <a:ln w="9525">
            <a:noFill/>
          </a:ln>
        </p:spPr>
        <p:txBody>
          <a:bodyPr wrap="square" anchor="t">
            <a:spAutoFit/>
          </a:bodyPr>
          <a:lstStyle/>
          <a:p>
            <a:pPr marL="812800" indent="-812800" algn="l" defTabSz="914400" fontAlgn="base">
              <a:lnSpc>
                <a:spcPct val="100000"/>
              </a:lnSpc>
              <a:buNone/>
            </a:pPr>
            <a:r>
              <a:rPr lang="zh-CN" altLang="en-US" sz="1800" dirty="0">
                <a:solidFill>
                  <a:srgbClr val="5F5E5C"/>
                </a:solidFill>
                <a:latin typeface="微软雅黑" panose="020B0503020204020204" pitchFamily="34" charset="-122"/>
                <a:ea typeface="微软雅黑" panose="020B0503020204020204" pitchFamily="34" charset="-122"/>
                <a:cs typeface="+mn-ea"/>
                <a:sym typeface="+mn-ea"/>
              </a:rPr>
              <a:t>用脚注或尾注说明作者出生日期、性别、籍贯、研究方向、公开发表的论文（代表作）和联系方式等</a:t>
            </a:r>
            <a:endParaRPr lang="zh-CN" altLang="en-US" sz="1800" b="1" strike="noStrike" kern="1200" baseline="0" noProof="1">
              <a:solidFill>
                <a:srgbClr val="CD1F06"/>
              </a:solidFill>
              <a:latin typeface="微软雅黑" panose="020B0503020204020204" pitchFamily="34" charset="-122"/>
              <a:ea typeface="微软雅黑" panose="020B0503020204020204" pitchFamily="34" charset="-122"/>
              <a:cs typeface="+mn-ea"/>
            </a:endParaRPr>
          </a:p>
          <a:p>
            <a:pPr marL="812800" indent="-812800" algn="r" defTabSz="914400" fontAlgn="base">
              <a:lnSpc>
                <a:spcPct val="200000"/>
              </a:lnSpc>
              <a:buNone/>
            </a:pPr>
            <a:r>
              <a:rPr lang="zh-CN" altLang="en-US" b="1" dirty="0">
                <a:solidFill>
                  <a:srgbClr val="CD1F06"/>
                </a:solidFill>
                <a:latin typeface="微软雅黑" panose="020B0503020204020204" pitchFamily="34" charset="-122"/>
                <a:ea typeface="微软雅黑" panose="020B0503020204020204" pitchFamily="34" charset="-122"/>
                <a:cs typeface="+mn-ea"/>
                <a:sym typeface="+mn-ea"/>
              </a:rPr>
              <a:t>有效到第三作者</a:t>
            </a:r>
            <a:endParaRPr lang="zh-CN" altLang="en-US" sz="1800" b="1" strike="noStrike" noProof="1">
              <a:solidFill>
                <a:srgbClr val="CD1F06"/>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 name="矩形 7"/>
          <p:cNvSpPr/>
          <p:nvPr/>
        </p:nvSpPr>
        <p:spPr>
          <a:xfrm>
            <a:off x="768350" y="2601913"/>
            <a:ext cx="11088688" cy="107950"/>
          </a:xfrm>
          <a:prstGeom prst="rect">
            <a:avLst/>
          </a:prstGeom>
          <a:solidFill>
            <a:srgbClr val="CD1F06"/>
          </a:solidFill>
          <a:ln w="25400">
            <a:noFill/>
          </a:ln>
        </p:spPr>
        <p:txBody>
          <a:bodyPr anchor="ctr"/>
          <a:lstStyle/>
          <a:p>
            <a:pPr lvl="0" indent="0"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 name="TextBox 6"/>
          <p:cNvSpPr/>
          <p:nvPr/>
        </p:nvSpPr>
        <p:spPr>
          <a:xfrm>
            <a:off x="8616950" y="2135188"/>
            <a:ext cx="3240088" cy="487680"/>
          </a:xfrm>
          <a:prstGeom prst="rect">
            <a:avLst/>
          </a:prstGeom>
          <a:noFill/>
          <a:ln w="9525">
            <a:noFill/>
          </a:ln>
        </p:spPr>
        <p:txBody>
          <a:bodyPr anchor="t">
            <a:spAutoFit/>
          </a:bodyPr>
          <a:lstStyle/>
          <a:p>
            <a:pPr lvl="0" indent="0" algn="r">
              <a:lnSpc>
                <a:spcPct val="130000"/>
              </a:lnSpc>
            </a:pPr>
            <a:r>
              <a:rPr lang="en-US" altLang="zh-CN" sz="2000" b="1" dirty="0">
                <a:solidFill>
                  <a:srgbClr val="5F5E5C"/>
                </a:solidFill>
                <a:latin typeface="微软雅黑" panose="020B0503020204020204" pitchFamily="34" charset="-122"/>
                <a:ea typeface="微软雅黑" panose="020B0503020204020204" pitchFamily="34" charset="-122"/>
              </a:rPr>
              <a:t>2.1.2 </a:t>
            </a:r>
            <a:r>
              <a:rPr lang="zh-CN" altLang="en-US" sz="2000" b="1" dirty="0">
                <a:solidFill>
                  <a:srgbClr val="5F5E5C"/>
                </a:solidFill>
                <a:latin typeface="微软雅黑" panose="020B0503020204020204" pitchFamily="34" charset="-122"/>
                <a:ea typeface="微软雅黑" panose="020B0503020204020204" pitchFamily="34" charset="-122"/>
              </a:rPr>
              <a:t>题目</a:t>
            </a:r>
            <a:endParaRPr lang="zh-CN" altLang="en-US" sz="2000" b="1" dirty="0">
              <a:solidFill>
                <a:srgbClr val="5F5E5C"/>
              </a:solidFill>
              <a:latin typeface="微软雅黑" panose="020B0503020204020204" pitchFamily="34" charset="-122"/>
              <a:ea typeface="微软雅黑" panose="020B0503020204020204" pitchFamily="34" charset="-122"/>
            </a:endParaRPr>
          </a:p>
        </p:txBody>
      </p:sp>
      <p:pic>
        <p:nvPicPr>
          <p:cNvPr id="20491" name="Picture 2" descr="D:\微信\素材库\2016\9\14\署名手计算机文-45883976.jpg署名手计算机文-45883976"/>
          <p:cNvPicPr>
            <a:picLocks noChangeAspect="1"/>
          </p:cNvPicPr>
          <p:nvPr/>
        </p:nvPicPr>
        <p:blipFill>
          <a:blip r:embed="rId1"/>
          <a:srcRect/>
          <a:stretch>
            <a:fillRect/>
          </a:stretch>
        </p:blipFill>
        <p:spPr>
          <a:xfrm>
            <a:off x="932180" y="2912745"/>
            <a:ext cx="4170045" cy="2751455"/>
          </a:xfrm>
          <a:prstGeom prst="rect">
            <a:avLst/>
          </a:prstGeom>
          <a:noFill/>
          <a:ln w="28575" cap="flat" cmpd="sng">
            <a:solidFill>
              <a:schemeClr val="bg1"/>
            </a:solidFill>
            <a:prstDash val="solid"/>
            <a:bevel/>
            <a:headEnd type="none" w="med" len="med"/>
            <a:tailEnd type="none" w="med" len="med"/>
          </a:ln>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20489">
                                            <p:txEl>
                                              <p:pRg st="0" end="0"/>
                                            </p:txEl>
                                          </p:spTgt>
                                        </p:tgtEl>
                                        <p:attrNameLst>
                                          <p:attrName>style.visibility</p:attrName>
                                        </p:attrNameLst>
                                      </p:cBhvr>
                                      <p:to>
                                        <p:strVal val="visible"/>
                                      </p:to>
                                    </p:set>
                                    <p:anim calcmode="lin" valueType="num">
                                      <p:cBhvr>
                                        <p:cTn id="7" dur="500" fill="hold"/>
                                        <p:tgtEl>
                                          <p:spTgt spid="20489">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2048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489">
                                            <p:txEl>
                                              <p:pRg st="1" end="1"/>
                                            </p:txEl>
                                          </p:spTgt>
                                        </p:tgtEl>
                                        <p:attrNameLst>
                                          <p:attrName>style.visibility</p:attrName>
                                        </p:attrNameLst>
                                      </p:cBhvr>
                                      <p:to>
                                        <p:strVal val="visible"/>
                                      </p:to>
                                    </p:set>
                                    <p:anim calcmode="lin" valueType="num">
                                      <p:cBhvr additive="base">
                                        <p:cTn id="13" dur="500" fill="hold"/>
                                        <p:tgtEl>
                                          <p:spTgt spid="2048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decel="100000" fill="hold" grpId="0" nodeType="clickEffect">
                                  <p:stCondLst>
                                    <p:cond delay="0"/>
                                  </p:stCondLst>
                                  <p:childTnLst>
                                    <p:set>
                                      <p:cBhvr>
                                        <p:cTn id="18" dur="1" fill="hold">
                                          <p:stCondLst>
                                            <p:cond delay="0"/>
                                          </p:stCondLst>
                                        </p:cTn>
                                        <p:tgtEl>
                                          <p:spTgt spid="20490">
                                            <p:txEl>
                                              <p:pRg st="0" end="0"/>
                                            </p:txEl>
                                          </p:spTgt>
                                        </p:tgtEl>
                                        <p:attrNameLst>
                                          <p:attrName>style.visibility</p:attrName>
                                        </p:attrNameLst>
                                      </p:cBhvr>
                                      <p:to>
                                        <p:strVal val="visible"/>
                                      </p:to>
                                    </p:set>
                                    <p:anim calcmode="lin" valueType="num">
                                      <p:cBhvr>
                                        <p:cTn id="19" dur="500" fill="hold"/>
                                        <p:tgtEl>
                                          <p:spTgt spid="20490">
                                            <p:txEl>
                                              <p:pRg st="0" end="0"/>
                                            </p:txEl>
                                          </p:spTgt>
                                        </p:tgtEl>
                                        <p:attrNameLst>
                                          <p:attrName>ppt_x</p:attrName>
                                        </p:attrNameLst>
                                      </p:cBhvr>
                                      <p:tavLst>
                                        <p:tav tm="0">
                                          <p:val>
                                            <p:strVal val="#ppt_x"/>
                                          </p:val>
                                        </p:tav>
                                        <p:tav tm="100000">
                                          <p:val>
                                            <p:strVal val="#ppt_x"/>
                                          </p:val>
                                        </p:tav>
                                      </p:tavLst>
                                    </p:anim>
                                    <p:anim calcmode="lin" valueType="num">
                                      <p:cBhvr>
                                        <p:cTn id="20" dur="500" fill="hold"/>
                                        <p:tgtEl>
                                          <p:spTgt spid="2049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decel="100000" fill="hold" grpId="0" nodeType="clickEffect">
                                  <p:stCondLst>
                                    <p:cond delay="0"/>
                                  </p:stCondLst>
                                  <p:childTnLst>
                                    <p:set>
                                      <p:cBhvr>
                                        <p:cTn id="24" dur="1" fill="hold">
                                          <p:stCondLst>
                                            <p:cond delay="0"/>
                                          </p:stCondLst>
                                        </p:cTn>
                                        <p:tgtEl>
                                          <p:spTgt spid="20490">
                                            <p:txEl>
                                              <p:pRg st="1" end="1"/>
                                            </p:txEl>
                                          </p:spTgt>
                                        </p:tgtEl>
                                        <p:attrNameLst>
                                          <p:attrName>style.visibility</p:attrName>
                                        </p:attrNameLst>
                                      </p:cBhvr>
                                      <p:to>
                                        <p:strVal val="visible"/>
                                      </p:to>
                                    </p:set>
                                    <p:anim calcmode="lin" valueType="num">
                                      <p:cBhvr>
                                        <p:cTn id="25" dur="500" fill="hold"/>
                                        <p:tgtEl>
                                          <p:spTgt spid="20490">
                                            <p:txEl>
                                              <p:pRg st="1" end="1"/>
                                            </p:txEl>
                                          </p:spTgt>
                                        </p:tgtEl>
                                        <p:attrNameLst>
                                          <p:attrName>ppt_x</p:attrName>
                                        </p:attrNameLst>
                                      </p:cBhvr>
                                      <p:tavLst>
                                        <p:tav tm="0">
                                          <p:val>
                                            <p:strVal val="#ppt_x"/>
                                          </p:val>
                                        </p:tav>
                                        <p:tav tm="100000">
                                          <p:val>
                                            <p:strVal val="#ppt_x"/>
                                          </p:val>
                                        </p:tav>
                                      </p:tavLst>
                                    </p:anim>
                                    <p:anim calcmode="lin" valueType="num">
                                      <p:cBhvr>
                                        <p:cTn id="26" dur="500" fill="hold"/>
                                        <p:tgtEl>
                                          <p:spTgt spid="20490">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9" grpId="0" bldLvl="0" uiExpand="1" build="allAtOnce"/>
      <p:bldP spid="20490" grpId="0" bldLvl="0" uiExpand="1"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燕尾形 1"/>
          <p:cNvSpPr/>
          <p:nvPr/>
        </p:nvSpPr>
        <p:spPr>
          <a:xfrm>
            <a:off x="3779838" y="363538"/>
            <a:ext cx="2592387" cy="431800"/>
          </a:xfrm>
          <a:prstGeom prst="chevron">
            <a:avLst>
              <a:gd name="adj" fmla="val 26599"/>
            </a:avLst>
          </a:prstGeom>
          <a:solidFill>
            <a:srgbClr val="CD1F06"/>
          </a:solidFill>
          <a:ln w="3175">
            <a:noFill/>
          </a:ln>
        </p:spPr>
        <p:txBody>
          <a:bodyPr anchor="ctr"/>
          <a:lstStyle/>
          <a:p>
            <a:pPr lvl="0" indent="0"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06" name="TextBox 5"/>
          <p:cNvSpPr/>
          <p:nvPr/>
        </p:nvSpPr>
        <p:spPr>
          <a:xfrm>
            <a:off x="890270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宋体" panose="02010600030101010101" pitchFamily="2" charset="-122"/>
              </a:rPr>
              <a:t>04  结束语</a:t>
            </a:r>
            <a:endParaRPr lang="zh-CN" altLang="zh-CN" sz="1600" dirty="0">
              <a:solidFill>
                <a:srgbClr val="7F7F7F"/>
              </a:solidFill>
              <a:latin typeface="Impact" panose="020B0806030902050204" pitchFamily="34" charset="0"/>
              <a:ea typeface="微软雅黑" panose="020B0503020204020204" pitchFamily="34" charset="-122"/>
            </a:endParaRPr>
          </a:p>
        </p:txBody>
      </p:sp>
      <p:sp>
        <p:nvSpPr>
          <p:cNvPr id="21507" name="TextBox 6"/>
          <p:cNvSpPr/>
          <p:nvPr/>
        </p:nvSpPr>
        <p:spPr>
          <a:xfrm>
            <a:off x="145415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Impact" panose="020B0806030902050204" pitchFamily="34" charset="0"/>
              </a:rPr>
              <a:t>01  教育教学论文的概述</a:t>
            </a:r>
            <a:endParaRPr lang="zh-CN" altLang="zh-CN" sz="16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08" name="TextBox 10"/>
          <p:cNvSpPr/>
          <p:nvPr/>
        </p:nvSpPr>
        <p:spPr>
          <a:xfrm>
            <a:off x="3937000" y="447675"/>
            <a:ext cx="2266950" cy="261938"/>
          </a:xfrm>
          <a:prstGeom prst="rect">
            <a:avLst/>
          </a:prstGeom>
          <a:noFill/>
          <a:ln w="9525">
            <a:noFill/>
          </a:ln>
        </p:spPr>
        <p:txBody>
          <a:bodyPr lIns="0" tIns="0" rIns="0" bIns="0" anchor="ctr">
            <a:spAutoFit/>
          </a:bodyPr>
          <a:lstStyle/>
          <a:p>
            <a:pPr lvl="0" indent="0" algn="ctr"/>
            <a:r>
              <a:rPr lang="zh-CN" altLang="zh-CN" sz="1600" dirty="0">
                <a:solidFill>
                  <a:schemeClr val="bg1"/>
                </a:solidFill>
                <a:latin typeface="Impact" panose="020B0806030902050204" pitchFamily="34" charset="0"/>
                <a:ea typeface="微软雅黑" panose="020B0503020204020204" pitchFamily="34" charset="-122"/>
                <a:sym typeface="Impact" panose="020B0806030902050204" pitchFamily="34" charset="0"/>
              </a:rPr>
              <a:t>02  教育教学论文的撰写</a:t>
            </a:r>
            <a:endParaRPr lang="zh-CN"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09" name="TextBox 11"/>
          <p:cNvSpPr/>
          <p:nvPr/>
        </p:nvSpPr>
        <p:spPr>
          <a:xfrm>
            <a:off x="641985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宋体" panose="02010600030101010101" pitchFamily="2" charset="-122"/>
              </a:rPr>
              <a:t>03  教育教学论文的投稿</a:t>
            </a:r>
            <a:endParaRPr lang="zh-CN" altLang="zh-CN" sz="1600" dirty="0">
              <a:solidFill>
                <a:srgbClr val="7F7F7F"/>
              </a:solidFill>
              <a:latin typeface="Impact" panose="020B0806030902050204" pitchFamily="34" charset="0"/>
              <a:ea typeface="微软雅黑" panose="020B0503020204020204" pitchFamily="34" charset="-122"/>
            </a:endParaRPr>
          </a:p>
        </p:txBody>
      </p:sp>
      <p:sp>
        <p:nvSpPr>
          <p:cNvPr id="21510" name="TextBox 8"/>
          <p:cNvSpPr/>
          <p:nvPr/>
        </p:nvSpPr>
        <p:spPr>
          <a:xfrm>
            <a:off x="768350" y="1123950"/>
            <a:ext cx="4968875" cy="457200"/>
          </a:xfrm>
          <a:prstGeom prst="rect">
            <a:avLst/>
          </a:prstGeom>
          <a:noFill/>
          <a:ln w="9525">
            <a:noFill/>
          </a:ln>
        </p:spPr>
        <p:txBody>
          <a:bodyPr anchor="t">
            <a:spAutoFit/>
          </a:bodyPr>
          <a:lstStyle/>
          <a:p>
            <a:pPr lvl="0" indent="0"/>
            <a:r>
              <a:rPr lang="zh-CN" altLang="en-US" sz="24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第一节</a:t>
            </a:r>
            <a:r>
              <a:rPr lang="en-US" altLang="zh-CN" sz="24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 </a:t>
            </a:r>
            <a:r>
              <a:rPr lang="zh-CN" altLang="en-US" sz="24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教育</a:t>
            </a:r>
            <a:r>
              <a:rPr lang="zh-CN" altLang="en-US" sz="2400" dirty="0">
                <a:solidFill>
                  <a:srgbClr val="5F5E5C"/>
                </a:solidFill>
                <a:latin typeface="华康俪金黑W8(P)" panose="020B0800000000000000" pitchFamily="2" charset="-122"/>
                <a:ea typeface="华康俪金黑W8(P)" panose="020B0800000000000000" pitchFamily="2" charset="-122"/>
                <a:sym typeface="宋体" panose="02010600030101010101" pitchFamily="2" charset="-122"/>
              </a:rPr>
              <a:t>教学论文的基本结构</a:t>
            </a:r>
            <a:endParaRPr lang="zh-CN" altLang="en-US" sz="2400" dirty="0">
              <a:solidFill>
                <a:srgbClr val="5F5E5C"/>
              </a:solidFill>
              <a:latin typeface="华康俪金黑W8(P)" panose="020B0800000000000000" pitchFamily="2" charset="-122"/>
              <a:ea typeface="华康俪金黑W8(P)" panose="020B0800000000000000" pitchFamily="2" charset="-122"/>
              <a:sym typeface="宋体" panose="02010600030101010101" pitchFamily="2" charset="-122"/>
            </a:endParaRPr>
          </a:p>
        </p:txBody>
      </p:sp>
      <p:sp>
        <p:nvSpPr>
          <p:cNvPr id="21511" name="TextBox 6"/>
          <p:cNvSpPr/>
          <p:nvPr/>
        </p:nvSpPr>
        <p:spPr>
          <a:xfrm>
            <a:off x="768350" y="1528763"/>
            <a:ext cx="5276850" cy="487362"/>
          </a:xfrm>
          <a:prstGeom prst="rect">
            <a:avLst/>
          </a:prstGeom>
          <a:noFill/>
          <a:ln w="9525">
            <a:noFill/>
          </a:ln>
        </p:spPr>
        <p:txBody>
          <a:bodyPr anchor="t">
            <a:spAutoFit/>
          </a:bodyPr>
          <a:lstStyle/>
          <a:p>
            <a:pPr lvl="0" indent="0">
              <a:lnSpc>
                <a:spcPct val="130000"/>
              </a:lnSpc>
            </a:pPr>
            <a:r>
              <a:rPr lang="en-US" altLang="zh-CN" sz="2000" b="1" dirty="0">
                <a:solidFill>
                  <a:srgbClr val="5F5E5C"/>
                </a:solidFill>
                <a:latin typeface="微软雅黑" panose="020B0503020204020204" pitchFamily="34" charset="-122"/>
                <a:ea typeface="微软雅黑" panose="020B0503020204020204" pitchFamily="34" charset="-122"/>
              </a:rPr>
              <a:t>2.1.3 内容提要</a:t>
            </a:r>
            <a:endParaRPr lang="en-US" altLang="zh-CN" sz="2000" b="1" dirty="0">
              <a:solidFill>
                <a:srgbClr val="5F5E5C"/>
              </a:solidFill>
              <a:latin typeface="微软雅黑" panose="020B0503020204020204" pitchFamily="34" charset="-122"/>
              <a:ea typeface="微软雅黑" panose="020B0503020204020204" pitchFamily="34" charset="-122"/>
            </a:endParaRPr>
          </a:p>
        </p:txBody>
      </p:sp>
      <p:sp>
        <p:nvSpPr>
          <p:cNvPr id="19465" name="TextBox 6"/>
          <p:cNvSpPr/>
          <p:nvPr/>
        </p:nvSpPr>
        <p:spPr>
          <a:xfrm>
            <a:off x="1028700" y="2016125"/>
            <a:ext cx="6480175" cy="1738313"/>
          </a:xfrm>
          <a:prstGeom prst="rect">
            <a:avLst/>
          </a:prstGeom>
          <a:noFill/>
          <a:ln w="9525">
            <a:noFill/>
          </a:ln>
        </p:spPr>
        <p:txBody>
          <a:bodyPr anchor="t">
            <a:spAutoFit/>
          </a:bodyPr>
          <a:lstStyle/>
          <a:p>
            <a:pPr lvl="0" indent="0" defTabSz="914400">
              <a:lnSpc>
                <a:spcPct val="150000"/>
              </a:lnSpc>
            </a:pPr>
            <a:r>
              <a:rPr lang="zh-CN" altLang="en-US" dirty="0">
                <a:solidFill>
                  <a:srgbClr val="5F5E5C"/>
                </a:solidFill>
                <a:latin typeface="微软雅黑" panose="020B0503020204020204" pitchFamily="34" charset="-122"/>
                <a:ea typeface="微软雅黑" panose="020B0503020204020204" pitchFamily="34" charset="-122"/>
              </a:rPr>
              <a:t>不超过200字，适用比较长的论文；</a:t>
            </a:r>
            <a:endParaRPr lang="zh-CN" altLang="en-US" sz="2000" dirty="0">
              <a:solidFill>
                <a:srgbClr val="5F5E5C"/>
              </a:solidFill>
              <a:latin typeface="微软雅黑" panose="020B0503020204020204" pitchFamily="34" charset="-122"/>
              <a:ea typeface="微软雅黑" panose="020B0503020204020204" pitchFamily="34" charset="-122"/>
            </a:endParaRPr>
          </a:p>
          <a:p>
            <a:pPr lvl="0" indent="0" defTabSz="914400">
              <a:lnSpc>
                <a:spcPct val="150000"/>
              </a:lnSpc>
            </a:pPr>
            <a:r>
              <a:rPr lang="zh-CN" altLang="en-US" dirty="0">
                <a:solidFill>
                  <a:srgbClr val="C00000"/>
                </a:solidFill>
                <a:latin typeface="微软雅黑" panose="020B0503020204020204" pitchFamily="34" charset="-122"/>
                <a:ea typeface="微软雅黑" panose="020B0503020204020204" pitchFamily="34" charset="-122"/>
              </a:rPr>
              <a:t>概括全文主要观点，文字准确精炼，能引发读者兴趣；</a:t>
            </a:r>
            <a:endParaRPr lang="zh-CN" altLang="en-US" sz="2000" dirty="0">
              <a:solidFill>
                <a:srgbClr val="C00000"/>
              </a:solidFill>
              <a:latin typeface="微软雅黑" panose="020B0503020204020204" pitchFamily="34" charset="-122"/>
              <a:ea typeface="微软雅黑" panose="020B0503020204020204" pitchFamily="34" charset="-122"/>
            </a:endParaRPr>
          </a:p>
          <a:p>
            <a:pPr lvl="0" indent="0" defTabSz="914400">
              <a:lnSpc>
                <a:spcPct val="150000"/>
              </a:lnSpc>
            </a:pPr>
            <a:r>
              <a:rPr lang="zh-CN" altLang="en-US" dirty="0">
                <a:solidFill>
                  <a:srgbClr val="5F5E5C"/>
                </a:solidFill>
                <a:latin typeface="微软雅黑" panose="020B0503020204020204" pitchFamily="34" charset="-122"/>
                <a:ea typeface="微软雅黑" panose="020B0503020204020204" pitchFamily="34" charset="-122"/>
              </a:rPr>
              <a:t>定稿后再写，把本论各段主题词提炼出来，链接成摘要；</a:t>
            </a:r>
            <a:endParaRPr lang="zh-CN" altLang="en-US" sz="2000" dirty="0">
              <a:solidFill>
                <a:srgbClr val="5F5E5C"/>
              </a:solidFill>
              <a:latin typeface="微软雅黑" panose="020B0503020204020204" pitchFamily="34" charset="-122"/>
              <a:ea typeface="微软雅黑" panose="020B0503020204020204" pitchFamily="34" charset="-122"/>
            </a:endParaRPr>
          </a:p>
          <a:p>
            <a:pPr lvl="0" indent="0" defTabSz="914400">
              <a:lnSpc>
                <a:spcPct val="150000"/>
              </a:lnSpc>
            </a:pPr>
            <a:r>
              <a:rPr lang="zh-CN" altLang="en-US" dirty="0">
                <a:solidFill>
                  <a:srgbClr val="C00000"/>
                </a:solidFill>
                <a:latin typeface="微软雅黑" panose="020B0503020204020204" pitchFamily="34" charset="-122"/>
                <a:ea typeface="微软雅黑" panose="020B0503020204020204" pitchFamily="34" charset="-122"/>
              </a:rPr>
              <a:t>不要出现第一人称和目的、背景等。</a:t>
            </a:r>
            <a:endParaRPr lang="zh-CN" altLang="en-US" dirty="0">
              <a:solidFill>
                <a:srgbClr val="C00000"/>
              </a:solidFill>
              <a:latin typeface="微软雅黑" panose="020B0503020204020204" pitchFamily="34" charset="-122"/>
              <a:ea typeface="微软雅黑" panose="020B0503020204020204" pitchFamily="34" charset="-122"/>
            </a:endParaRPr>
          </a:p>
        </p:txBody>
      </p:sp>
      <p:pic>
        <p:nvPicPr>
          <p:cNvPr id="21513" name="Picture 2" descr="D:\微信\素材库\2016\9\14\20140311_154343.jpg20140311_154343"/>
          <p:cNvPicPr>
            <a:picLocks noChangeAspect="1"/>
          </p:cNvPicPr>
          <p:nvPr/>
        </p:nvPicPr>
        <p:blipFill>
          <a:blip r:embed="rId1"/>
          <a:srcRect/>
          <a:stretch>
            <a:fillRect/>
          </a:stretch>
        </p:blipFill>
        <p:spPr>
          <a:xfrm>
            <a:off x="7198678" y="2454593"/>
            <a:ext cx="4757420" cy="3310890"/>
          </a:xfrm>
          <a:prstGeom prst="rect">
            <a:avLst/>
          </a:prstGeom>
          <a:noFill/>
          <a:ln w="9525">
            <a:noFill/>
          </a:ln>
        </p:spPr>
      </p:pic>
      <p:sp>
        <p:nvSpPr>
          <p:cNvPr id="3" name="TextBox 7"/>
          <p:cNvSpPr/>
          <p:nvPr/>
        </p:nvSpPr>
        <p:spPr>
          <a:xfrm>
            <a:off x="1028700" y="4354513"/>
            <a:ext cx="6480175" cy="1736725"/>
          </a:xfrm>
          <a:prstGeom prst="rect">
            <a:avLst/>
          </a:prstGeom>
          <a:noFill/>
          <a:ln w="9525">
            <a:noFill/>
          </a:ln>
        </p:spPr>
        <p:txBody>
          <a:bodyPr anchor="t">
            <a:spAutoFit/>
          </a:bodyPr>
          <a:lstStyle/>
          <a:p>
            <a:pPr algn="l" defTabSz="914400" fontAlgn="base">
              <a:lnSpc>
                <a:spcPct val="150000"/>
              </a:lnSpc>
              <a:buNone/>
            </a:pPr>
            <a:r>
              <a:rPr lang="zh-CN" altLang="en-US" sz="1800" b="1" strike="noStrike" noProof="1">
                <a:solidFill>
                  <a:srgbClr val="5F5E5C"/>
                </a:solidFill>
                <a:latin typeface="微软雅黑" panose="020B0503020204020204" pitchFamily="34" charset="-122"/>
                <a:ea typeface="微软雅黑" panose="020B0503020204020204" pitchFamily="34" charset="-122"/>
                <a:cs typeface="+mn-ea"/>
                <a:sym typeface="+mn-ea"/>
              </a:rPr>
              <a:t>辅助划出论文论述边界，便于CNKI检索；</a:t>
            </a:r>
            <a:endParaRPr lang="zh-CN" altLang="en-US" sz="1800" b="1" strike="noStrike" kern="1200" baseline="0" noProof="1">
              <a:solidFill>
                <a:srgbClr val="5F5E5C"/>
              </a:solidFill>
              <a:latin typeface="微软雅黑" panose="020B0503020204020204" pitchFamily="34" charset="-122"/>
              <a:ea typeface="微软雅黑" panose="020B0503020204020204" pitchFamily="34" charset="-122"/>
              <a:cs typeface="+mn-ea"/>
              <a:sym typeface="+mn-ea"/>
            </a:endParaRPr>
          </a:p>
          <a:p>
            <a:pPr algn="l" defTabSz="914400" fontAlgn="base">
              <a:lnSpc>
                <a:spcPct val="150000"/>
              </a:lnSpc>
              <a:buNone/>
            </a:pPr>
            <a:r>
              <a:rPr lang="zh-CN" altLang="en-US" sz="1800" strike="noStrike" noProof="1">
                <a:solidFill>
                  <a:srgbClr val="5F5E5C"/>
                </a:solidFill>
                <a:latin typeface="微软雅黑" panose="020B0503020204020204" pitchFamily="34" charset="-122"/>
                <a:ea typeface="微软雅黑" panose="020B0503020204020204" pitchFamily="34" charset="-122"/>
                <a:cs typeface="+mn-ea"/>
                <a:sym typeface="+mn-ea"/>
              </a:rPr>
              <a:t>先确定关键词再进行写作；</a:t>
            </a:r>
            <a:endParaRPr lang="zh-CN" altLang="en-US" sz="1800" strike="noStrike" kern="1200" baseline="0" noProof="1">
              <a:solidFill>
                <a:srgbClr val="5F5E5C"/>
              </a:solidFill>
              <a:latin typeface="微软雅黑" panose="020B0503020204020204" pitchFamily="34" charset="-122"/>
              <a:ea typeface="微软雅黑" panose="020B0503020204020204" pitchFamily="34" charset="-122"/>
              <a:cs typeface="+mn-ea"/>
            </a:endParaRPr>
          </a:p>
          <a:p>
            <a:pPr algn="l" defTabSz="914400" fontAlgn="base">
              <a:lnSpc>
                <a:spcPct val="150000"/>
              </a:lnSpc>
              <a:buNone/>
            </a:pPr>
            <a:r>
              <a:rPr lang="zh-CN" altLang="en-US" sz="1800" b="1" strike="noStrike" noProof="1">
                <a:solidFill>
                  <a:srgbClr val="5F5E5C"/>
                </a:solidFill>
                <a:latin typeface="微软雅黑" panose="020B0503020204020204" pitchFamily="34" charset="-122"/>
                <a:ea typeface="微软雅黑" panose="020B0503020204020204" pitchFamily="34" charset="-122"/>
                <a:cs typeface="+mn-ea"/>
                <a:sym typeface="+mn-ea"/>
              </a:rPr>
              <a:t>每篇3至8个；</a:t>
            </a:r>
            <a:endParaRPr lang="zh-CN" altLang="en-US" sz="1800" b="1" strike="noStrike" noProof="1">
              <a:solidFill>
                <a:srgbClr val="5F5E5C"/>
              </a:solidFill>
              <a:latin typeface="微软雅黑" panose="020B0503020204020204" pitchFamily="34" charset="-122"/>
              <a:ea typeface="微软雅黑" panose="020B0503020204020204" pitchFamily="34" charset="-122"/>
              <a:cs typeface="+mn-ea"/>
              <a:sym typeface="+mn-ea"/>
            </a:endParaRPr>
          </a:p>
          <a:p>
            <a:pPr algn="l" defTabSz="914400" fontAlgn="base">
              <a:lnSpc>
                <a:spcPct val="150000"/>
              </a:lnSpc>
              <a:buNone/>
            </a:pPr>
            <a:r>
              <a:rPr lang="en-US" altLang="zh-CN" sz="1800" strike="noStrike" noProof="1">
                <a:solidFill>
                  <a:srgbClr val="5F5E5C"/>
                </a:solidFill>
                <a:latin typeface="微软雅黑" panose="020B0503020204020204" pitchFamily="34" charset="-122"/>
                <a:ea typeface="微软雅黑" panose="020B0503020204020204" pitchFamily="34" charset="-122"/>
                <a:cs typeface="+mn-ea"/>
                <a:sym typeface="+mn-ea"/>
              </a:rPr>
              <a:t>“</a:t>
            </a:r>
            <a:r>
              <a:rPr lang="zh-CN" altLang="en-US" sz="1800" strike="noStrike" noProof="1">
                <a:solidFill>
                  <a:srgbClr val="5F5E5C"/>
                </a:solidFill>
                <a:latin typeface="微软雅黑" panose="020B0503020204020204" pitchFamily="34" charset="-122"/>
                <a:ea typeface="微软雅黑" panose="020B0503020204020204" pitchFamily="34" charset="-122"/>
                <a:cs typeface="+mn-ea"/>
                <a:sym typeface="+mn-ea"/>
              </a:rPr>
              <a:t>探索、启示、思考、对策”等不宜作关键词。</a:t>
            </a:r>
            <a:r>
              <a:rPr lang="zh-CN" altLang="en-US" sz="1600" b="1" strike="noStrike" noProof="1">
                <a:effectLst>
                  <a:outerShdw blurRad="38100" dist="38100" dir="2700000">
                    <a:srgbClr val="C0C0C0"/>
                  </a:outerShdw>
                </a:effectLst>
                <a:latin typeface="黑体" panose="02010609060101010101" charset="-122"/>
                <a:ea typeface="黑体" panose="02010609060101010101" charset="-122"/>
                <a:cs typeface="+mn-ea"/>
                <a:sym typeface="+mn-ea"/>
              </a:rPr>
              <a:t>  </a:t>
            </a:r>
            <a:endParaRPr lang="zh-CN" altLang="en-US" sz="1600" strike="noStrike" noProof="1">
              <a:solidFill>
                <a:srgbClr val="5F5E5C"/>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1515" name="TextBox 6"/>
          <p:cNvSpPr/>
          <p:nvPr/>
        </p:nvSpPr>
        <p:spPr>
          <a:xfrm>
            <a:off x="768350" y="3865563"/>
            <a:ext cx="5276850" cy="488950"/>
          </a:xfrm>
          <a:prstGeom prst="rect">
            <a:avLst/>
          </a:prstGeom>
          <a:noFill/>
          <a:ln w="9525">
            <a:noFill/>
          </a:ln>
        </p:spPr>
        <p:txBody>
          <a:bodyPr anchor="t">
            <a:spAutoFit/>
          </a:bodyPr>
          <a:lstStyle/>
          <a:p>
            <a:pPr lvl="0" indent="0">
              <a:lnSpc>
                <a:spcPct val="130000"/>
              </a:lnSpc>
            </a:pPr>
            <a:r>
              <a:rPr lang="en-US" altLang="zh-CN" sz="2000" b="1" dirty="0">
                <a:solidFill>
                  <a:srgbClr val="5F5E5C"/>
                </a:solidFill>
                <a:latin typeface="微软雅黑" panose="020B0503020204020204" pitchFamily="34" charset="-122"/>
                <a:ea typeface="微软雅黑" panose="020B0503020204020204" pitchFamily="34" charset="-122"/>
              </a:rPr>
              <a:t>2.1.4 </a:t>
            </a:r>
            <a:r>
              <a:rPr lang="zh-CN" altLang="en-US" sz="2000" b="1" dirty="0">
                <a:solidFill>
                  <a:srgbClr val="5F5E5C"/>
                </a:solidFill>
                <a:latin typeface="微软雅黑" panose="020B0503020204020204" pitchFamily="34" charset="-122"/>
                <a:ea typeface="微软雅黑" panose="020B0503020204020204" pitchFamily="34" charset="-122"/>
              </a:rPr>
              <a:t>关键词</a:t>
            </a:r>
            <a:endParaRPr lang="zh-CN" altLang="en-US" sz="2000" b="1" dirty="0">
              <a:solidFill>
                <a:srgbClr val="5F5E5C"/>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grpId="0" nodeType="clickEffect">
                                  <p:stCondLst>
                                    <p:cond delay="0"/>
                                  </p:stCondLst>
                                  <p:childTnLst>
                                    <p:set>
                                      <p:cBhvr>
                                        <p:cTn id="6" dur="1" fill="hold">
                                          <p:stCondLst>
                                            <p:cond delay="0"/>
                                          </p:stCondLst>
                                        </p:cTn>
                                        <p:tgtEl>
                                          <p:spTgt spid="19465">
                                            <p:txEl>
                                              <p:pRg st="0" end="0"/>
                                            </p:txEl>
                                          </p:spTgt>
                                        </p:tgtEl>
                                        <p:attrNameLst>
                                          <p:attrName>style.visibility</p:attrName>
                                        </p:attrNameLst>
                                      </p:cBhvr>
                                      <p:to>
                                        <p:strVal val="visible"/>
                                      </p:to>
                                    </p:set>
                                    <p:anim calcmode="lin" valueType="num">
                                      <p:cBhvr>
                                        <p:cTn id="7" dur="500" fill="hold"/>
                                        <p:tgtEl>
                                          <p:spTgt spid="19465">
                                            <p:txEl>
                                              <p:pRg st="0" end="0"/>
                                            </p:txEl>
                                          </p:spTgt>
                                        </p:tgtEl>
                                        <p:attrNameLst>
                                          <p:attrName>ppt_x</p:attrName>
                                        </p:attrNameLst>
                                      </p:cBhvr>
                                      <p:tavLst>
                                        <p:tav tm="0">
                                          <p:val>
                                            <p:strVal val="1+#ppt_w/2"/>
                                          </p:val>
                                        </p:tav>
                                        <p:tav tm="100000">
                                          <p:val>
                                            <p:strVal val="#ppt_x"/>
                                          </p:val>
                                        </p:tav>
                                      </p:tavLst>
                                    </p:anim>
                                    <p:anim calcmode="lin" valueType="num">
                                      <p:cBhvr>
                                        <p:cTn id="8" dur="500" fill="hold"/>
                                        <p:tgtEl>
                                          <p:spTgt spid="1946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grpId="0" nodeType="clickEffect">
                                  <p:stCondLst>
                                    <p:cond delay="0"/>
                                  </p:stCondLst>
                                  <p:childTnLst>
                                    <p:set>
                                      <p:cBhvr>
                                        <p:cTn id="12" dur="1" fill="hold">
                                          <p:stCondLst>
                                            <p:cond delay="0"/>
                                          </p:stCondLst>
                                        </p:cTn>
                                        <p:tgtEl>
                                          <p:spTgt spid="19465">
                                            <p:txEl>
                                              <p:pRg st="1" end="1"/>
                                            </p:txEl>
                                          </p:spTgt>
                                        </p:tgtEl>
                                        <p:attrNameLst>
                                          <p:attrName>style.visibility</p:attrName>
                                        </p:attrNameLst>
                                      </p:cBhvr>
                                      <p:to>
                                        <p:strVal val="visible"/>
                                      </p:to>
                                    </p:set>
                                    <p:anim calcmode="lin" valueType="num">
                                      <p:cBhvr>
                                        <p:cTn id="13" dur="500" fill="hold"/>
                                        <p:tgtEl>
                                          <p:spTgt spid="19465">
                                            <p:txEl>
                                              <p:pRg st="1" end="1"/>
                                            </p:txEl>
                                          </p:spTgt>
                                        </p:tgtEl>
                                        <p:attrNameLst>
                                          <p:attrName>ppt_x</p:attrName>
                                        </p:attrNameLst>
                                      </p:cBhvr>
                                      <p:tavLst>
                                        <p:tav tm="0">
                                          <p:val>
                                            <p:strVal val="1+#ppt_w/2"/>
                                          </p:val>
                                        </p:tav>
                                        <p:tav tm="100000">
                                          <p:val>
                                            <p:strVal val="#ppt_x"/>
                                          </p:val>
                                        </p:tav>
                                      </p:tavLst>
                                    </p:anim>
                                    <p:anim calcmode="lin" valueType="num">
                                      <p:cBhvr>
                                        <p:cTn id="14" dur="500" fill="hold"/>
                                        <p:tgtEl>
                                          <p:spTgt spid="1946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grpId="0" nodeType="clickEffect">
                                  <p:stCondLst>
                                    <p:cond delay="0"/>
                                  </p:stCondLst>
                                  <p:childTnLst>
                                    <p:set>
                                      <p:cBhvr>
                                        <p:cTn id="18" dur="1" fill="hold">
                                          <p:stCondLst>
                                            <p:cond delay="0"/>
                                          </p:stCondLst>
                                        </p:cTn>
                                        <p:tgtEl>
                                          <p:spTgt spid="19465">
                                            <p:txEl>
                                              <p:pRg st="2" end="2"/>
                                            </p:txEl>
                                          </p:spTgt>
                                        </p:tgtEl>
                                        <p:attrNameLst>
                                          <p:attrName>style.visibility</p:attrName>
                                        </p:attrNameLst>
                                      </p:cBhvr>
                                      <p:to>
                                        <p:strVal val="visible"/>
                                      </p:to>
                                    </p:set>
                                    <p:anim calcmode="lin" valueType="num">
                                      <p:cBhvr>
                                        <p:cTn id="19" dur="500" fill="hold"/>
                                        <p:tgtEl>
                                          <p:spTgt spid="19465">
                                            <p:txEl>
                                              <p:pRg st="2" end="2"/>
                                            </p:txEl>
                                          </p:spTgt>
                                        </p:tgtEl>
                                        <p:attrNameLst>
                                          <p:attrName>ppt_x</p:attrName>
                                        </p:attrNameLst>
                                      </p:cBhvr>
                                      <p:tavLst>
                                        <p:tav tm="0">
                                          <p:val>
                                            <p:strVal val="1+#ppt_w/2"/>
                                          </p:val>
                                        </p:tav>
                                        <p:tav tm="100000">
                                          <p:val>
                                            <p:strVal val="#ppt_x"/>
                                          </p:val>
                                        </p:tav>
                                      </p:tavLst>
                                    </p:anim>
                                    <p:anim calcmode="lin" valueType="num">
                                      <p:cBhvr>
                                        <p:cTn id="20" dur="500" fill="hold"/>
                                        <p:tgtEl>
                                          <p:spTgt spid="1946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decel="100000" fill="hold" grpId="0" nodeType="clickEffect">
                                  <p:stCondLst>
                                    <p:cond delay="0"/>
                                  </p:stCondLst>
                                  <p:childTnLst>
                                    <p:set>
                                      <p:cBhvr>
                                        <p:cTn id="24" dur="1" fill="hold">
                                          <p:stCondLst>
                                            <p:cond delay="0"/>
                                          </p:stCondLst>
                                        </p:cTn>
                                        <p:tgtEl>
                                          <p:spTgt spid="19465">
                                            <p:txEl>
                                              <p:pRg st="3" end="3"/>
                                            </p:txEl>
                                          </p:spTgt>
                                        </p:tgtEl>
                                        <p:attrNameLst>
                                          <p:attrName>style.visibility</p:attrName>
                                        </p:attrNameLst>
                                      </p:cBhvr>
                                      <p:to>
                                        <p:strVal val="visible"/>
                                      </p:to>
                                    </p:set>
                                    <p:anim calcmode="lin" valueType="num">
                                      <p:cBhvr>
                                        <p:cTn id="25" dur="500" fill="hold"/>
                                        <p:tgtEl>
                                          <p:spTgt spid="19465">
                                            <p:txEl>
                                              <p:pRg st="3" end="3"/>
                                            </p:txEl>
                                          </p:spTgt>
                                        </p:tgtEl>
                                        <p:attrNameLst>
                                          <p:attrName>ppt_x</p:attrName>
                                        </p:attrNameLst>
                                      </p:cBhvr>
                                      <p:tavLst>
                                        <p:tav tm="0">
                                          <p:val>
                                            <p:strVal val="1+#ppt_w/2"/>
                                          </p:val>
                                        </p:tav>
                                        <p:tav tm="100000">
                                          <p:val>
                                            <p:strVal val="#ppt_x"/>
                                          </p:val>
                                        </p:tav>
                                      </p:tavLst>
                                    </p:anim>
                                    <p:anim calcmode="lin" valueType="num">
                                      <p:cBhvr>
                                        <p:cTn id="26" dur="500" fill="hold"/>
                                        <p:tgtEl>
                                          <p:spTgt spid="1946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515"/>
                                        </p:tgtEl>
                                        <p:attrNameLst>
                                          <p:attrName>style.visibility</p:attrName>
                                        </p:attrNameLst>
                                      </p:cBhvr>
                                      <p:to>
                                        <p:strVal val="visible"/>
                                      </p:to>
                                    </p:set>
                                    <p:anim calcmode="lin" valueType="num">
                                      <p:cBhvr additive="base">
                                        <p:cTn id="31" dur="500" fill="hold"/>
                                        <p:tgtEl>
                                          <p:spTgt spid="21515"/>
                                        </p:tgtEl>
                                        <p:attrNameLst>
                                          <p:attrName>ppt_x</p:attrName>
                                        </p:attrNameLst>
                                      </p:cBhvr>
                                      <p:tavLst>
                                        <p:tav tm="0">
                                          <p:val>
                                            <p:strVal val="#ppt_x"/>
                                          </p:val>
                                        </p:tav>
                                        <p:tav tm="100000">
                                          <p:val>
                                            <p:strVal val="#ppt_x"/>
                                          </p:val>
                                        </p:tav>
                                      </p:tavLst>
                                    </p:anim>
                                    <p:anim calcmode="lin" valueType="num">
                                      <p:cBhvr additive="base">
                                        <p:cTn id="32" dur="500" fill="hold"/>
                                        <p:tgtEl>
                                          <p:spTgt spid="215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decel="100000" fill="hold" grpId="0"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 calcmode="lin" valueType="num">
                                      <p:cBhvr>
                                        <p:cTn id="3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decel="10000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 calcmode="lin" valueType="num">
                                      <p:cBhvr>
                                        <p:cTn id="4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 calcmode="lin" valueType="num">
                                      <p:cBhvr>
                                        <p:cTn id="4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decel="100000" fill="hold" grpId="0"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 calcmode="lin" valueType="num">
                                      <p:cBhvr>
                                        <p:cTn id="5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5" grpId="0" bldLvl="0" build="allAtOnce"/>
      <p:bldP spid="3" grpId="0" bldLvl="0" uiExpand="1" build="allAtOnce"/>
      <p:bldP spid="215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燕尾形 1"/>
          <p:cNvSpPr/>
          <p:nvPr/>
        </p:nvSpPr>
        <p:spPr>
          <a:xfrm>
            <a:off x="3779838" y="363538"/>
            <a:ext cx="2592387" cy="431800"/>
          </a:xfrm>
          <a:prstGeom prst="chevron">
            <a:avLst>
              <a:gd name="adj" fmla="val 26599"/>
            </a:avLst>
          </a:prstGeom>
          <a:solidFill>
            <a:srgbClr val="CD1F06"/>
          </a:solidFill>
          <a:ln w="3175">
            <a:noFill/>
          </a:ln>
        </p:spPr>
        <p:txBody>
          <a:bodyPr anchor="ctr"/>
          <a:lstStyle/>
          <a:p>
            <a:pPr lvl="0" indent="0"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30" name="TextBox 5"/>
          <p:cNvSpPr/>
          <p:nvPr/>
        </p:nvSpPr>
        <p:spPr>
          <a:xfrm>
            <a:off x="890270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宋体" panose="02010600030101010101" pitchFamily="2" charset="-122"/>
              </a:rPr>
              <a:t>04  结束语</a:t>
            </a:r>
            <a:endParaRPr lang="zh-CN" altLang="zh-CN" sz="1600" dirty="0">
              <a:solidFill>
                <a:srgbClr val="7F7F7F"/>
              </a:solidFill>
              <a:latin typeface="Impact" panose="020B0806030902050204" pitchFamily="34" charset="0"/>
              <a:ea typeface="微软雅黑" panose="020B0503020204020204" pitchFamily="34" charset="-122"/>
            </a:endParaRPr>
          </a:p>
        </p:txBody>
      </p:sp>
      <p:sp>
        <p:nvSpPr>
          <p:cNvPr id="22531" name="TextBox 6"/>
          <p:cNvSpPr/>
          <p:nvPr/>
        </p:nvSpPr>
        <p:spPr>
          <a:xfrm>
            <a:off x="145415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Impact" panose="020B0806030902050204" pitchFamily="34" charset="0"/>
              </a:rPr>
              <a:t>01  教育教学论文的概述</a:t>
            </a:r>
            <a:endParaRPr lang="zh-CN" altLang="zh-CN" sz="16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32" name="TextBox 10"/>
          <p:cNvSpPr/>
          <p:nvPr/>
        </p:nvSpPr>
        <p:spPr>
          <a:xfrm>
            <a:off x="3937000" y="447675"/>
            <a:ext cx="2266950" cy="261938"/>
          </a:xfrm>
          <a:prstGeom prst="rect">
            <a:avLst/>
          </a:prstGeom>
          <a:noFill/>
          <a:ln w="9525">
            <a:noFill/>
          </a:ln>
        </p:spPr>
        <p:txBody>
          <a:bodyPr lIns="0" tIns="0" rIns="0" bIns="0" anchor="ctr">
            <a:spAutoFit/>
          </a:bodyPr>
          <a:lstStyle/>
          <a:p>
            <a:pPr lvl="0" indent="0" algn="ctr"/>
            <a:r>
              <a:rPr lang="zh-CN" altLang="zh-CN" sz="1600" dirty="0">
                <a:solidFill>
                  <a:schemeClr val="bg1"/>
                </a:solidFill>
                <a:latin typeface="Impact" panose="020B0806030902050204" pitchFamily="34" charset="0"/>
                <a:ea typeface="微软雅黑" panose="020B0503020204020204" pitchFamily="34" charset="-122"/>
                <a:sym typeface="Impact" panose="020B0806030902050204" pitchFamily="34" charset="0"/>
              </a:rPr>
              <a:t>02  教育教学论文的撰写</a:t>
            </a:r>
            <a:endParaRPr lang="zh-CN"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33" name="TextBox 11"/>
          <p:cNvSpPr/>
          <p:nvPr/>
        </p:nvSpPr>
        <p:spPr>
          <a:xfrm>
            <a:off x="641985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宋体" panose="02010600030101010101" pitchFamily="2" charset="-122"/>
              </a:rPr>
              <a:t>03  教育教学论文的投稿</a:t>
            </a:r>
            <a:endParaRPr lang="zh-CN" altLang="zh-CN" sz="1600" dirty="0">
              <a:solidFill>
                <a:srgbClr val="7F7F7F"/>
              </a:solidFill>
              <a:latin typeface="Impact" panose="020B0806030902050204" pitchFamily="34" charset="0"/>
              <a:ea typeface="微软雅黑" panose="020B0503020204020204" pitchFamily="34" charset="-122"/>
            </a:endParaRPr>
          </a:p>
        </p:txBody>
      </p:sp>
      <p:sp>
        <p:nvSpPr>
          <p:cNvPr id="22534" name="TextBox 8"/>
          <p:cNvSpPr/>
          <p:nvPr/>
        </p:nvSpPr>
        <p:spPr>
          <a:xfrm>
            <a:off x="768350" y="1123950"/>
            <a:ext cx="4968875" cy="457200"/>
          </a:xfrm>
          <a:prstGeom prst="rect">
            <a:avLst/>
          </a:prstGeom>
          <a:noFill/>
          <a:ln w="9525">
            <a:noFill/>
          </a:ln>
        </p:spPr>
        <p:txBody>
          <a:bodyPr anchor="t">
            <a:spAutoFit/>
          </a:bodyPr>
          <a:lstStyle/>
          <a:p>
            <a:pPr lvl="0" indent="0"/>
            <a:r>
              <a:rPr lang="zh-CN" altLang="en-US" sz="24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第一节</a:t>
            </a:r>
            <a:r>
              <a:rPr lang="en-US" altLang="zh-CN" sz="24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  </a:t>
            </a:r>
            <a:r>
              <a:rPr lang="zh-CN" altLang="en-US" sz="24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教育</a:t>
            </a:r>
            <a:r>
              <a:rPr lang="zh-CN" altLang="en-US" sz="2400" dirty="0">
                <a:solidFill>
                  <a:srgbClr val="5F5E5C"/>
                </a:solidFill>
                <a:latin typeface="华康俪金黑W8(P)" panose="020B0800000000000000" pitchFamily="2" charset="-122"/>
                <a:ea typeface="华康俪金黑W8(P)" panose="020B0800000000000000" pitchFamily="2" charset="-122"/>
                <a:sym typeface="宋体" panose="02010600030101010101" pitchFamily="2" charset="-122"/>
              </a:rPr>
              <a:t>教学论文的基本结构</a:t>
            </a:r>
            <a:endParaRPr lang="zh-CN" altLang="en-US" sz="2400" dirty="0">
              <a:solidFill>
                <a:srgbClr val="5F5E5C"/>
              </a:solidFill>
              <a:latin typeface="华康俪金黑W8(P)" panose="020B0800000000000000" pitchFamily="2" charset="-122"/>
              <a:ea typeface="华康俪金黑W8(P)" panose="020B0800000000000000" pitchFamily="2" charset="-122"/>
              <a:sym typeface="宋体" panose="02010600030101010101" pitchFamily="2" charset="-122"/>
            </a:endParaRPr>
          </a:p>
        </p:txBody>
      </p:sp>
      <p:sp>
        <p:nvSpPr>
          <p:cNvPr id="22535" name="TextBox 6"/>
          <p:cNvSpPr/>
          <p:nvPr/>
        </p:nvSpPr>
        <p:spPr>
          <a:xfrm>
            <a:off x="768350" y="1746250"/>
            <a:ext cx="5276850" cy="487363"/>
          </a:xfrm>
          <a:prstGeom prst="rect">
            <a:avLst/>
          </a:prstGeom>
          <a:noFill/>
          <a:ln w="9525">
            <a:noFill/>
          </a:ln>
        </p:spPr>
        <p:txBody>
          <a:bodyPr anchor="t">
            <a:spAutoFit/>
          </a:bodyPr>
          <a:lstStyle/>
          <a:p>
            <a:pPr lvl="0" indent="0">
              <a:lnSpc>
                <a:spcPct val="130000"/>
              </a:lnSpc>
            </a:pPr>
            <a:r>
              <a:rPr lang="en-US" altLang="zh-CN" sz="2000" b="1" dirty="0">
                <a:solidFill>
                  <a:srgbClr val="5F5E5C"/>
                </a:solidFill>
                <a:latin typeface="微软雅黑" panose="020B0503020204020204" pitchFamily="34" charset="-122"/>
                <a:ea typeface="微软雅黑" panose="020B0503020204020204" pitchFamily="34" charset="-122"/>
              </a:rPr>
              <a:t>2.1.5 </a:t>
            </a:r>
            <a:r>
              <a:rPr lang="zh-CN" altLang="en-US" sz="2000" b="1" dirty="0">
                <a:solidFill>
                  <a:srgbClr val="5F5E5C"/>
                </a:solidFill>
                <a:latin typeface="微软雅黑" panose="020B0503020204020204" pitchFamily="34" charset="-122"/>
                <a:ea typeface="微软雅黑" panose="020B0503020204020204" pitchFamily="34" charset="-122"/>
              </a:rPr>
              <a:t>引论</a:t>
            </a:r>
            <a:endParaRPr lang="zh-CN" altLang="en-US" sz="2000" b="1" dirty="0">
              <a:solidFill>
                <a:srgbClr val="5F5E5C"/>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9465" name="TextBox 6"/>
          <p:cNvSpPr/>
          <p:nvPr/>
        </p:nvSpPr>
        <p:spPr>
          <a:xfrm>
            <a:off x="1028700" y="2233613"/>
            <a:ext cx="6480175" cy="1738312"/>
          </a:xfrm>
          <a:prstGeom prst="rect">
            <a:avLst/>
          </a:prstGeom>
          <a:noFill/>
          <a:ln w="9525">
            <a:noFill/>
          </a:ln>
        </p:spPr>
        <p:txBody>
          <a:bodyPr anchor="t">
            <a:spAutoFit/>
          </a:bodyPr>
          <a:lstStyle/>
          <a:p>
            <a:pPr marL="812800" lvl="0" indent="-812800" defTabSz="914400">
              <a:lnSpc>
                <a:spcPct val="150000"/>
              </a:lnSpc>
            </a:pPr>
            <a:r>
              <a:rPr lang="zh-CN" altLang="en-US" b="1" dirty="0">
                <a:solidFill>
                  <a:srgbClr val="5F5E5C"/>
                </a:solidFill>
                <a:latin typeface="微软雅黑" panose="020B0503020204020204" pitchFamily="34" charset="-122"/>
                <a:ea typeface="微软雅黑" panose="020B0503020204020204" pitchFamily="34" charset="-122"/>
              </a:rPr>
              <a:t>论文的前言；</a:t>
            </a:r>
            <a:endParaRPr lang="zh-CN" altLang="en-US" b="1" dirty="0">
              <a:solidFill>
                <a:srgbClr val="5F5E5C"/>
              </a:solidFill>
              <a:latin typeface="微软雅黑" panose="020B0503020204020204" pitchFamily="34" charset="-122"/>
              <a:ea typeface="微软雅黑" panose="020B0503020204020204" pitchFamily="34" charset="-122"/>
            </a:endParaRPr>
          </a:p>
          <a:p>
            <a:pPr marL="812800" lvl="0" indent="-812800" defTabSz="914400">
              <a:lnSpc>
                <a:spcPct val="150000"/>
              </a:lnSpc>
            </a:pPr>
            <a:r>
              <a:rPr lang="zh-CN" altLang="en-US" dirty="0">
                <a:solidFill>
                  <a:srgbClr val="C00000"/>
                </a:solidFill>
                <a:latin typeface="微软雅黑" panose="020B0503020204020204" pitchFamily="34" charset="-122"/>
                <a:ea typeface="微软雅黑" panose="020B0503020204020204" pitchFamily="34" charset="-122"/>
              </a:rPr>
              <a:t>调查类的，说明目的、原因、意义；</a:t>
            </a:r>
            <a:endParaRPr lang="zh-CN" altLang="en-US" dirty="0">
              <a:solidFill>
                <a:srgbClr val="C00000"/>
              </a:solidFill>
              <a:latin typeface="微软雅黑" panose="020B0503020204020204" pitchFamily="34" charset="-122"/>
              <a:ea typeface="微软雅黑" panose="020B0503020204020204" pitchFamily="34" charset="-122"/>
            </a:endParaRPr>
          </a:p>
          <a:p>
            <a:pPr marL="812800" lvl="0" indent="-812800" defTabSz="914400">
              <a:lnSpc>
                <a:spcPct val="150000"/>
              </a:lnSpc>
            </a:pPr>
            <a:r>
              <a:rPr lang="zh-CN" altLang="en-US" dirty="0">
                <a:solidFill>
                  <a:srgbClr val="C00000"/>
                </a:solidFill>
                <a:latin typeface="微软雅黑" panose="020B0503020204020204" pitchFamily="34" charset="-122"/>
                <a:ea typeface="微软雅黑" panose="020B0503020204020204" pitchFamily="34" charset="-122"/>
              </a:rPr>
              <a:t>实验类的，说明缘由、目的、假设；</a:t>
            </a:r>
            <a:endParaRPr lang="zh-CN" altLang="en-US" dirty="0">
              <a:solidFill>
                <a:srgbClr val="C00000"/>
              </a:solidFill>
              <a:latin typeface="微软雅黑" panose="020B0503020204020204" pitchFamily="34" charset="-122"/>
              <a:ea typeface="微软雅黑" panose="020B0503020204020204" pitchFamily="34" charset="-122"/>
            </a:endParaRPr>
          </a:p>
          <a:p>
            <a:pPr marL="812800" lvl="0" indent="-812800" defTabSz="914400">
              <a:lnSpc>
                <a:spcPct val="150000"/>
              </a:lnSpc>
            </a:pPr>
            <a:r>
              <a:rPr lang="zh-CN" altLang="en-US" b="1" dirty="0">
                <a:solidFill>
                  <a:srgbClr val="5F5E5C"/>
                </a:solidFill>
                <a:latin typeface="微软雅黑" panose="020B0503020204020204" pitchFamily="34" charset="-122"/>
                <a:ea typeface="微软雅黑" panose="020B0503020204020204" pitchFamily="34" charset="-122"/>
              </a:rPr>
              <a:t>经验总结类的，说明时间、背景、方法、成绩或效果等。</a:t>
            </a:r>
            <a:endParaRPr lang="zh-CN" altLang="en-US" b="1" dirty="0">
              <a:solidFill>
                <a:srgbClr val="5F5E5C"/>
              </a:solidFill>
              <a:latin typeface="微软雅黑" panose="020B0503020204020204" pitchFamily="34" charset="-122"/>
              <a:ea typeface="微软雅黑" panose="020B0503020204020204" pitchFamily="34" charset="-122"/>
            </a:endParaRPr>
          </a:p>
        </p:txBody>
      </p:sp>
      <p:sp>
        <p:nvSpPr>
          <p:cNvPr id="3" name="TextBox 7"/>
          <p:cNvSpPr/>
          <p:nvPr/>
        </p:nvSpPr>
        <p:spPr>
          <a:xfrm>
            <a:off x="1028700" y="4594225"/>
            <a:ext cx="6480175" cy="1736725"/>
          </a:xfrm>
          <a:prstGeom prst="rect">
            <a:avLst/>
          </a:prstGeom>
          <a:noFill/>
          <a:ln w="9525">
            <a:noFill/>
          </a:ln>
        </p:spPr>
        <p:txBody>
          <a:bodyPr anchor="t">
            <a:spAutoFit/>
          </a:bodyPr>
          <a:lstStyle/>
          <a:p>
            <a:pPr marL="812800" lvl="0" indent="-812800" defTabSz="914400">
              <a:lnSpc>
                <a:spcPct val="150000"/>
              </a:lnSpc>
            </a:pPr>
            <a:r>
              <a:rPr lang="zh-CN" altLang="en-US" dirty="0">
                <a:solidFill>
                  <a:srgbClr val="5F5E5C"/>
                </a:solidFill>
                <a:latin typeface="微软雅黑" panose="020B0503020204020204" pitchFamily="34" charset="-122"/>
                <a:ea typeface="微软雅黑" panose="020B0503020204020204" pitchFamily="34" charset="-122"/>
              </a:rPr>
              <a:t>证实或推翻某一观点；</a:t>
            </a:r>
            <a:endParaRPr lang="zh-CN" altLang="en-US" dirty="0">
              <a:solidFill>
                <a:srgbClr val="5F5E5C"/>
              </a:solidFill>
              <a:latin typeface="微软雅黑" panose="020B0503020204020204" pitchFamily="34" charset="-122"/>
              <a:ea typeface="微软雅黑" panose="020B0503020204020204" pitchFamily="34" charset="-122"/>
            </a:endParaRPr>
          </a:p>
          <a:p>
            <a:pPr marL="812800" lvl="0" indent="-812800" defTabSz="914400">
              <a:lnSpc>
                <a:spcPct val="150000"/>
              </a:lnSpc>
            </a:pPr>
            <a:r>
              <a:rPr lang="zh-CN" altLang="en-US" dirty="0">
                <a:solidFill>
                  <a:srgbClr val="C00000"/>
                </a:solidFill>
                <a:latin typeface="微软雅黑" panose="020B0503020204020204" pitchFamily="34" charset="-122"/>
                <a:ea typeface="微软雅黑" panose="020B0503020204020204" pitchFamily="34" charset="-122"/>
              </a:rPr>
              <a:t>提出问题——是什么；</a:t>
            </a:r>
            <a:endParaRPr lang="zh-CN" altLang="en-US" dirty="0">
              <a:solidFill>
                <a:srgbClr val="C00000"/>
              </a:solidFill>
              <a:latin typeface="微软雅黑" panose="020B0503020204020204" pitchFamily="34" charset="-122"/>
              <a:ea typeface="微软雅黑" panose="020B0503020204020204" pitchFamily="34" charset="-122"/>
            </a:endParaRPr>
          </a:p>
          <a:p>
            <a:pPr marL="812800" lvl="0" indent="-812800" defTabSz="914400">
              <a:lnSpc>
                <a:spcPct val="150000"/>
              </a:lnSpc>
            </a:pPr>
            <a:r>
              <a:rPr lang="zh-CN" altLang="en-US" dirty="0">
                <a:solidFill>
                  <a:srgbClr val="C00000"/>
                </a:solidFill>
                <a:latin typeface="微软雅黑" panose="020B0503020204020204" pitchFamily="34" charset="-122"/>
                <a:ea typeface="微软雅黑" panose="020B0503020204020204" pitchFamily="34" charset="-122"/>
              </a:rPr>
              <a:t>分析问题——为什么；</a:t>
            </a:r>
            <a:endParaRPr lang="zh-CN" altLang="en-US" dirty="0">
              <a:solidFill>
                <a:srgbClr val="C00000"/>
              </a:solidFill>
              <a:latin typeface="微软雅黑" panose="020B0503020204020204" pitchFamily="34" charset="-122"/>
              <a:ea typeface="微软雅黑" panose="020B0503020204020204" pitchFamily="34" charset="-122"/>
            </a:endParaRPr>
          </a:p>
          <a:p>
            <a:pPr marL="812800" lvl="0" indent="-812800" defTabSz="914400">
              <a:lnSpc>
                <a:spcPct val="150000"/>
              </a:lnSpc>
            </a:pPr>
            <a:r>
              <a:rPr lang="zh-CN" altLang="en-US" dirty="0">
                <a:solidFill>
                  <a:srgbClr val="5F5E5C"/>
                </a:solidFill>
                <a:latin typeface="微软雅黑" panose="020B0503020204020204" pitchFamily="34" charset="-122"/>
                <a:ea typeface="微软雅黑" panose="020B0503020204020204" pitchFamily="34" charset="-122"/>
              </a:rPr>
              <a:t>解决问题——怎么办。</a:t>
            </a:r>
            <a:endParaRPr lang="zh-CN" altLang="en-US" sz="1600" dirty="0">
              <a:solidFill>
                <a:srgbClr val="5F5E5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38" name="TextBox 6"/>
          <p:cNvSpPr/>
          <p:nvPr/>
        </p:nvSpPr>
        <p:spPr>
          <a:xfrm>
            <a:off x="768350" y="4105275"/>
            <a:ext cx="5276850" cy="487363"/>
          </a:xfrm>
          <a:prstGeom prst="rect">
            <a:avLst/>
          </a:prstGeom>
          <a:noFill/>
          <a:ln w="9525">
            <a:noFill/>
          </a:ln>
        </p:spPr>
        <p:txBody>
          <a:bodyPr anchor="t">
            <a:spAutoFit/>
          </a:bodyPr>
          <a:lstStyle/>
          <a:p>
            <a:pPr lvl="0" indent="0">
              <a:lnSpc>
                <a:spcPct val="130000"/>
              </a:lnSpc>
            </a:pPr>
            <a:r>
              <a:rPr lang="en-US" altLang="zh-CN" sz="2000" b="1" dirty="0">
                <a:solidFill>
                  <a:srgbClr val="5F5E5C"/>
                </a:solidFill>
                <a:latin typeface="微软雅黑" panose="020B0503020204020204" pitchFamily="34" charset="-122"/>
                <a:ea typeface="微软雅黑" panose="020B0503020204020204" pitchFamily="34" charset="-122"/>
              </a:rPr>
              <a:t>2.1.6 </a:t>
            </a:r>
            <a:r>
              <a:rPr lang="zh-CN" altLang="en-US" sz="2000" b="1" dirty="0">
                <a:solidFill>
                  <a:srgbClr val="5F5E5C"/>
                </a:solidFill>
                <a:latin typeface="微软雅黑" panose="020B0503020204020204" pitchFamily="34" charset="-122"/>
                <a:ea typeface="微软雅黑" panose="020B0503020204020204" pitchFamily="34" charset="-122"/>
              </a:rPr>
              <a:t>主论</a:t>
            </a:r>
            <a:endParaRPr lang="zh-CN" altLang="en-US" sz="2000" b="1" dirty="0">
              <a:solidFill>
                <a:srgbClr val="5F5E5C"/>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 name="TextBox 7"/>
          <p:cNvSpPr/>
          <p:nvPr/>
        </p:nvSpPr>
        <p:spPr>
          <a:xfrm>
            <a:off x="4689475" y="4594225"/>
            <a:ext cx="6480175" cy="1325563"/>
          </a:xfrm>
          <a:prstGeom prst="rect">
            <a:avLst/>
          </a:prstGeom>
          <a:noFill/>
          <a:ln w="9525">
            <a:noFill/>
          </a:ln>
        </p:spPr>
        <p:txBody>
          <a:bodyPr anchor="t">
            <a:spAutoFit/>
          </a:bodyPr>
          <a:lstStyle/>
          <a:p>
            <a:pPr marL="812800" lvl="0" indent="-812800" defTabSz="914400">
              <a:lnSpc>
                <a:spcPct val="150000"/>
              </a:lnSpc>
            </a:pPr>
            <a:r>
              <a:rPr lang="zh-CN" altLang="en-US" dirty="0">
                <a:solidFill>
                  <a:srgbClr val="5F5E5C"/>
                </a:solidFill>
                <a:latin typeface="微软雅黑" panose="020B0503020204020204" pitchFamily="34" charset="-122"/>
                <a:ea typeface="微软雅黑" panose="020B0503020204020204" pitchFamily="34" charset="-122"/>
              </a:rPr>
              <a:t>小结整个研究工作；</a:t>
            </a:r>
            <a:endParaRPr lang="zh-CN" altLang="en-US" dirty="0">
              <a:solidFill>
                <a:srgbClr val="5F5E5C"/>
              </a:solidFill>
              <a:latin typeface="微软雅黑" panose="020B0503020204020204" pitchFamily="34" charset="-122"/>
              <a:ea typeface="微软雅黑" panose="020B0503020204020204" pitchFamily="34" charset="-122"/>
            </a:endParaRPr>
          </a:p>
          <a:p>
            <a:pPr marL="812800" lvl="0" indent="-812800" defTabSz="914400">
              <a:lnSpc>
                <a:spcPct val="150000"/>
              </a:lnSpc>
            </a:pPr>
            <a:r>
              <a:rPr lang="zh-CN" altLang="en-US" b="1" dirty="0">
                <a:solidFill>
                  <a:srgbClr val="5F5E5C"/>
                </a:solidFill>
                <a:latin typeface="微软雅黑" panose="020B0503020204020204" pitchFamily="34" charset="-122"/>
                <a:ea typeface="微软雅黑" panose="020B0503020204020204" pitchFamily="34" charset="-122"/>
              </a:rPr>
              <a:t>简要归纳成果或观点；</a:t>
            </a:r>
            <a:endParaRPr lang="zh-CN" altLang="en-US" b="1" dirty="0">
              <a:solidFill>
                <a:srgbClr val="5F5E5C"/>
              </a:solidFill>
              <a:latin typeface="微软雅黑" panose="020B0503020204020204" pitchFamily="34" charset="-122"/>
              <a:ea typeface="微软雅黑" panose="020B0503020204020204" pitchFamily="34" charset="-122"/>
            </a:endParaRPr>
          </a:p>
          <a:p>
            <a:pPr marL="812800" lvl="0" indent="-812800" defTabSz="914400">
              <a:lnSpc>
                <a:spcPct val="150000"/>
              </a:lnSpc>
            </a:pPr>
            <a:r>
              <a:rPr lang="zh-CN" altLang="en-US" dirty="0">
                <a:solidFill>
                  <a:srgbClr val="5F5E5C"/>
                </a:solidFill>
                <a:latin typeface="微软雅黑" panose="020B0503020204020204" pitchFamily="34" charset="-122"/>
                <a:ea typeface="微软雅黑" panose="020B0503020204020204" pitchFamily="34" charset="-122"/>
              </a:rPr>
              <a:t>提出今后研究的方向或有价值的建议。</a:t>
            </a:r>
            <a:endParaRPr lang="zh-CN" altLang="en-US" dirty="0">
              <a:solidFill>
                <a:srgbClr val="5F5E5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40" name="TextBox 6"/>
          <p:cNvSpPr/>
          <p:nvPr/>
        </p:nvSpPr>
        <p:spPr>
          <a:xfrm>
            <a:off x="4475163" y="4105275"/>
            <a:ext cx="5276850" cy="487363"/>
          </a:xfrm>
          <a:prstGeom prst="rect">
            <a:avLst/>
          </a:prstGeom>
          <a:noFill/>
          <a:ln w="9525">
            <a:noFill/>
          </a:ln>
        </p:spPr>
        <p:txBody>
          <a:bodyPr anchor="t">
            <a:spAutoFit/>
          </a:bodyPr>
          <a:lstStyle/>
          <a:p>
            <a:pPr lvl="0" indent="0">
              <a:lnSpc>
                <a:spcPct val="130000"/>
              </a:lnSpc>
            </a:pPr>
            <a:r>
              <a:rPr lang="en-US" altLang="zh-CN" sz="2000" b="1" dirty="0">
                <a:solidFill>
                  <a:srgbClr val="5F5E5C"/>
                </a:solidFill>
                <a:latin typeface="微软雅黑" panose="020B0503020204020204" pitchFamily="34" charset="-122"/>
                <a:ea typeface="微软雅黑" panose="020B0503020204020204" pitchFamily="34" charset="-122"/>
              </a:rPr>
              <a:t>2.1.7 </a:t>
            </a:r>
            <a:r>
              <a:rPr lang="zh-CN" altLang="en-US" sz="2000" b="1" dirty="0">
                <a:solidFill>
                  <a:srgbClr val="5F5E5C"/>
                </a:solidFill>
                <a:latin typeface="微软雅黑" panose="020B0503020204020204" pitchFamily="34" charset="-122"/>
                <a:ea typeface="微软雅黑" panose="020B0503020204020204" pitchFamily="34" charset="-122"/>
              </a:rPr>
              <a:t>结论</a:t>
            </a:r>
            <a:endParaRPr lang="zh-CN" altLang="en-US" sz="2000" b="1" dirty="0">
              <a:solidFill>
                <a:srgbClr val="5F5E5C"/>
              </a:solidFill>
              <a:latin typeface="微软雅黑" panose="020B0503020204020204" pitchFamily="34" charset="-122"/>
              <a:ea typeface="微软雅黑" panose="020B0503020204020204" pitchFamily="34" charset="-122"/>
              <a:sym typeface="宋体" panose="02010600030101010101" pitchFamily="2" charset="-122"/>
            </a:endParaRPr>
          </a:p>
        </p:txBody>
      </p:sp>
      <p:pic>
        <p:nvPicPr>
          <p:cNvPr id="22541" name="Picture 2" descr="D:\微信\素材库\2016\9\14\240383-140G10T02422.jpg240383-140G10T02422"/>
          <p:cNvPicPr>
            <a:picLocks noChangeAspect="1"/>
          </p:cNvPicPr>
          <p:nvPr/>
        </p:nvPicPr>
        <p:blipFill>
          <a:blip r:embed="rId1"/>
          <a:srcRect/>
          <a:stretch>
            <a:fillRect/>
          </a:stretch>
        </p:blipFill>
        <p:spPr>
          <a:xfrm>
            <a:off x="7894638" y="2288223"/>
            <a:ext cx="3830637" cy="2554605"/>
          </a:xfrm>
          <a:prstGeom prst="rect">
            <a:avLst/>
          </a:prstGeom>
          <a:noFill/>
          <a:ln w="9525">
            <a:noFill/>
          </a:ln>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grpId="0" nodeType="clickEffect">
                                  <p:stCondLst>
                                    <p:cond delay="0"/>
                                  </p:stCondLst>
                                  <p:childTnLst>
                                    <p:set>
                                      <p:cBhvr>
                                        <p:cTn id="6" dur="1" fill="hold">
                                          <p:stCondLst>
                                            <p:cond delay="0"/>
                                          </p:stCondLst>
                                        </p:cTn>
                                        <p:tgtEl>
                                          <p:spTgt spid="19465">
                                            <p:txEl>
                                              <p:pRg st="0" end="0"/>
                                            </p:txEl>
                                          </p:spTgt>
                                        </p:tgtEl>
                                        <p:attrNameLst>
                                          <p:attrName>style.visibility</p:attrName>
                                        </p:attrNameLst>
                                      </p:cBhvr>
                                      <p:to>
                                        <p:strVal val="visible"/>
                                      </p:to>
                                    </p:set>
                                    <p:anim calcmode="lin" valueType="num">
                                      <p:cBhvr>
                                        <p:cTn id="7" dur="500" fill="hold"/>
                                        <p:tgtEl>
                                          <p:spTgt spid="19465">
                                            <p:txEl>
                                              <p:pRg st="0" end="0"/>
                                            </p:txEl>
                                          </p:spTgt>
                                        </p:tgtEl>
                                        <p:attrNameLst>
                                          <p:attrName>ppt_x</p:attrName>
                                        </p:attrNameLst>
                                      </p:cBhvr>
                                      <p:tavLst>
                                        <p:tav tm="0">
                                          <p:val>
                                            <p:strVal val="1+#ppt_w/2"/>
                                          </p:val>
                                        </p:tav>
                                        <p:tav tm="100000">
                                          <p:val>
                                            <p:strVal val="#ppt_x"/>
                                          </p:val>
                                        </p:tav>
                                      </p:tavLst>
                                    </p:anim>
                                    <p:anim calcmode="lin" valueType="num">
                                      <p:cBhvr>
                                        <p:cTn id="8" dur="500" fill="hold"/>
                                        <p:tgtEl>
                                          <p:spTgt spid="1946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grpId="0" nodeType="clickEffect">
                                  <p:stCondLst>
                                    <p:cond delay="0"/>
                                  </p:stCondLst>
                                  <p:childTnLst>
                                    <p:set>
                                      <p:cBhvr>
                                        <p:cTn id="12" dur="1" fill="hold">
                                          <p:stCondLst>
                                            <p:cond delay="0"/>
                                          </p:stCondLst>
                                        </p:cTn>
                                        <p:tgtEl>
                                          <p:spTgt spid="19465">
                                            <p:txEl>
                                              <p:pRg st="1" end="1"/>
                                            </p:txEl>
                                          </p:spTgt>
                                        </p:tgtEl>
                                        <p:attrNameLst>
                                          <p:attrName>style.visibility</p:attrName>
                                        </p:attrNameLst>
                                      </p:cBhvr>
                                      <p:to>
                                        <p:strVal val="visible"/>
                                      </p:to>
                                    </p:set>
                                    <p:anim calcmode="lin" valueType="num">
                                      <p:cBhvr>
                                        <p:cTn id="13" dur="500" fill="hold"/>
                                        <p:tgtEl>
                                          <p:spTgt spid="19465">
                                            <p:txEl>
                                              <p:pRg st="1" end="1"/>
                                            </p:txEl>
                                          </p:spTgt>
                                        </p:tgtEl>
                                        <p:attrNameLst>
                                          <p:attrName>ppt_x</p:attrName>
                                        </p:attrNameLst>
                                      </p:cBhvr>
                                      <p:tavLst>
                                        <p:tav tm="0">
                                          <p:val>
                                            <p:strVal val="1+#ppt_w/2"/>
                                          </p:val>
                                        </p:tav>
                                        <p:tav tm="100000">
                                          <p:val>
                                            <p:strVal val="#ppt_x"/>
                                          </p:val>
                                        </p:tav>
                                      </p:tavLst>
                                    </p:anim>
                                    <p:anim calcmode="lin" valueType="num">
                                      <p:cBhvr>
                                        <p:cTn id="14" dur="500" fill="hold"/>
                                        <p:tgtEl>
                                          <p:spTgt spid="1946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grpId="0" nodeType="clickEffect">
                                  <p:stCondLst>
                                    <p:cond delay="0"/>
                                  </p:stCondLst>
                                  <p:childTnLst>
                                    <p:set>
                                      <p:cBhvr>
                                        <p:cTn id="18" dur="1" fill="hold">
                                          <p:stCondLst>
                                            <p:cond delay="0"/>
                                          </p:stCondLst>
                                        </p:cTn>
                                        <p:tgtEl>
                                          <p:spTgt spid="19465">
                                            <p:txEl>
                                              <p:pRg st="2" end="2"/>
                                            </p:txEl>
                                          </p:spTgt>
                                        </p:tgtEl>
                                        <p:attrNameLst>
                                          <p:attrName>style.visibility</p:attrName>
                                        </p:attrNameLst>
                                      </p:cBhvr>
                                      <p:to>
                                        <p:strVal val="visible"/>
                                      </p:to>
                                    </p:set>
                                    <p:anim calcmode="lin" valueType="num">
                                      <p:cBhvr>
                                        <p:cTn id="19" dur="500" fill="hold"/>
                                        <p:tgtEl>
                                          <p:spTgt spid="19465">
                                            <p:txEl>
                                              <p:pRg st="2" end="2"/>
                                            </p:txEl>
                                          </p:spTgt>
                                        </p:tgtEl>
                                        <p:attrNameLst>
                                          <p:attrName>ppt_x</p:attrName>
                                        </p:attrNameLst>
                                      </p:cBhvr>
                                      <p:tavLst>
                                        <p:tav tm="0">
                                          <p:val>
                                            <p:strVal val="1+#ppt_w/2"/>
                                          </p:val>
                                        </p:tav>
                                        <p:tav tm="100000">
                                          <p:val>
                                            <p:strVal val="#ppt_x"/>
                                          </p:val>
                                        </p:tav>
                                      </p:tavLst>
                                    </p:anim>
                                    <p:anim calcmode="lin" valueType="num">
                                      <p:cBhvr>
                                        <p:cTn id="20" dur="500" fill="hold"/>
                                        <p:tgtEl>
                                          <p:spTgt spid="1946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decel="100000" fill="hold" grpId="0" nodeType="clickEffect">
                                  <p:stCondLst>
                                    <p:cond delay="0"/>
                                  </p:stCondLst>
                                  <p:childTnLst>
                                    <p:set>
                                      <p:cBhvr>
                                        <p:cTn id="24" dur="1" fill="hold">
                                          <p:stCondLst>
                                            <p:cond delay="0"/>
                                          </p:stCondLst>
                                        </p:cTn>
                                        <p:tgtEl>
                                          <p:spTgt spid="19465">
                                            <p:txEl>
                                              <p:pRg st="3" end="3"/>
                                            </p:txEl>
                                          </p:spTgt>
                                        </p:tgtEl>
                                        <p:attrNameLst>
                                          <p:attrName>style.visibility</p:attrName>
                                        </p:attrNameLst>
                                      </p:cBhvr>
                                      <p:to>
                                        <p:strVal val="visible"/>
                                      </p:to>
                                    </p:set>
                                    <p:anim calcmode="lin" valueType="num">
                                      <p:cBhvr>
                                        <p:cTn id="25" dur="500" fill="hold"/>
                                        <p:tgtEl>
                                          <p:spTgt spid="19465">
                                            <p:txEl>
                                              <p:pRg st="3" end="3"/>
                                            </p:txEl>
                                          </p:spTgt>
                                        </p:tgtEl>
                                        <p:attrNameLst>
                                          <p:attrName>ppt_x</p:attrName>
                                        </p:attrNameLst>
                                      </p:cBhvr>
                                      <p:tavLst>
                                        <p:tav tm="0">
                                          <p:val>
                                            <p:strVal val="1+#ppt_w/2"/>
                                          </p:val>
                                        </p:tav>
                                        <p:tav tm="100000">
                                          <p:val>
                                            <p:strVal val="#ppt_x"/>
                                          </p:val>
                                        </p:tav>
                                      </p:tavLst>
                                    </p:anim>
                                    <p:anim calcmode="lin" valueType="num">
                                      <p:cBhvr>
                                        <p:cTn id="26" dur="500" fill="hold"/>
                                        <p:tgtEl>
                                          <p:spTgt spid="1946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538"/>
                                        </p:tgtEl>
                                        <p:attrNameLst>
                                          <p:attrName>style.visibility</p:attrName>
                                        </p:attrNameLst>
                                      </p:cBhvr>
                                      <p:to>
                                        <p:strVal val="visible"/>
                                      </p:to>
                                    </p:set>
                                    <p:anim calcmode="lin" valueType="num">
                                      <p:cBhvr additive="base">
                                        <p:cTn id="31" dur="500" fill="hold"/>
                                        <p:tgtEl>
                                          <p:spTgt spid="22538"/>
                                        </p:tgtEl>
                                        <p:attrNameLst>
                                          <p:attrName>ppt_x</p:attrName>
                                        </p:attrNameLst>
                                      </p:cBhvr>
                                      <p:tavLst>
                                        <p:tav tm="0">
                                          <p:val>
                                            <p:strVal val="#ppt_x"/>
                                          </p:val>
                                        </p:tav>
                                        <p:tav tm="100000">
                                          <p:val>
                                            <p:strVal val="#ppt_x"/>
                                          </p:val>
                                        </p:tav>
                                      </p:tavLst>
                                    </p:anim>
                                    <p:anim calcmode="lin" valueType="num">
                                      <p:cBhvr additive="base">
                                        <p:cTn id="32" dur="500" fill="hold"/>
                                        <p:tgtEl>
                                          <p:spTgt spid="2253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decel="100000" fill="hold" grpId="0"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 calcmode="lin" valueType="num">
                                      <p:cBhvr>
                                        <p:cTn id="3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decel="10000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 calcmode="lin" valueType="num">
                                      <p:cBhvr>
                                        <p:cTn id="4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 calcmode="lin" valueType="num">
                                      <p:cBhvr>
                                        <p:cTn id="4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 calcmode="lin" valueType="num">
                                      <p:cBhvr additive="base">
                                        <p:cTn id="5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2540"/>
                                        </p:tgtEl>
                                        <p:attrNameLst>
                                          <p:attrName>style.visibility</p:attrName>
                                        </p:attrNameLst>
                                      </p:cBhvr>
                                      <p:to>
                                        <p:strVal val="visible"/>
                                      </p:to>
                                    </p:set>
                                    <p:anim calcmode="lin" valueType="num">
                                      <p:cBhvr additive="base">
                                        <p:cTn id="61" dur="500" fill="hold"/>
                                        <p:tgtEl>
                                          <p:spTgt spid="22540"/>
                                        </p:tgtEl>
                                        <p:attrNameLst>
                                          <p:attrName>ppt_x</p:attrName>
                                        </p:attrNameLst>
                                      </p:cBhvr>
                                      <p:tavLst>
                                        <p:tav tm="0">
                                          <p:val>
                                            <p:strVal val="#ppt_x"/>
                                          </p:val>
                                        </p:tav>
                                        <p:tav tm="100000">
                                          <p:val>
                                            <p:strVal val="#ppt_x"/>
                                          </p:val>
                                        </p:tav>
                                      </p:tavLst>
                                    </p:anim>
                                    <p:anim calcmode="lin" valueType="num">
                                      <p:cBhvr additive="base">
                                        <p:cTn id="62" dur="500" fill="hold"/>
                                        <p:tgtEl>
                                          <p:spTgt spid="2254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decel="100000" fill="hold" grpId="0" nodeType="clickEffect">
                                  <p:stCondLst>
                                    <p:cond delay="0"/>
                                  </p:stCondLst>
                                  <p:childTnLst>
                                    <p:set>
                                      <p:cBhvr>
                                        <p:cTn id="66" dur="1" fill="hold">
                                          <p:stCondLst>
                                            <p:cond delay="0"/>
                                          </p:stCondLst>
                                        </p:cTn>
                                        <p:tgtEl>
                                          <p:spTgt spid="5">
                                            <p:txEl>
                                              <p:pRg st="0" end="0"/>
                                            </p:txEl>
                                          </p:spTgt>
                                        </p:tgtEl>
                                        <p:attrNameLst>
                                          <p:attrName>style.visibility</p:attrName>
                                        </p:attrNameLst>
                                      </p:cBhvr>
                                      <p:to>
                                        <p:strVal val="visible"/>
                                      </p:to>
                                    </p:set>
                                    <p:anim calcmode="lin" valueType="num">
                                      <p:cBhvr>
                                        <p:cTn id="6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6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decel="100000" fill="hold" grpId="0" nodeType="clickEffect">
                                  <p:stCondLst>
                                    <p:cond delay="0"/>
                                  </p:stCondLst>
                                  <p:childTnLst>
                                    <p:set>
                                      <p:cBhvr>
                                        <p:cTn id="72" dur="1" fill="hold">
                                          <p:stCondLst>
                                            <p:cond delay="0"/>
                                          </p:stCondLst>
                                        </p:cTn>
                                        <p:tgtEl>
                                          <p:spTgt spid="5">
                                            <p:txEl>
                                              <p:pRg st="1" end="1"/>
                                            </p:txEl>
                                          </p:spTgt>
                                        </p:tgtEl>
                                        <p:attrNameLst>
                                          <p:attrName>style.visibility</p:attrName>
                                        </p:attrNameLst>
                                      </p:cBhvr>
                                      <p:to>
                                        <p:strVal val="visible"/>
                                      </p:to>
                                    </p:set>
                                    <p:anim calcmode="lin" valueType="num">
                                      <p:cBhvr>
                                        <p:cTn id="7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7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decel="100000" fill="hold" grpId="0" nodeType="clickEffect">
                                  <p:stCondLst>
                                    <p:cond delay="0"/>
                                  </p:stCondLst>
                                  <p:childTnLst>
                                    <p:set>
                                      <p:cBhvr>
                                        <p:cTn id="78" dur="1" fill="hold">
                                          <p:stCondLst>
                                            <p:cond delay="0"/>
                                          </p:stCondLst>
                                        </p:cTn>
                                        <p:tgtEl>
                                          <p:spTgt spid="5">
                                            <p:txEl>
                                              <p:pRg st="2" end="2"/>
                                            </p:txEl>
                                          </p:spTgt>
                                        </p:tgtEl>
                                        <p:attrNameLst>
                                          <p:attrName>style.visibility</p:attrName>
                                        </p:attrNameLst>
                                      </p:cBhvr>
                                      <p:to>
                                        <p:strVal val="visible"/>
                                      </p:to>
                                    </p:set>
                                    <p:anim calcmode="lin" valueType="num">
                                      <p:cBhvr>
                                        <p:cTn id="7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8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5" grpId="0" bldLvl="0" uiExpand="1" build="allAtOnce"/>
      <p:bldP spid="3" grpId="0" bldLvl="0" uiExpand="1" build="allAtOnce"/>
      <p:bldP spid="22538" grpId="0"/>
      <p:bldP spid="5" grpId="0" bldLvl="0" uiExpand="1" build="allAtOnce"/>
      <p:bldP spid="2254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燕尾形 1"/>
          <p:cNvSpPr/>
          <p:nvPr/>
        </p:nvSpPr>
        <p:spPr>
          <a:xfrm>
            <a:off x="3779838" y="363538"/>
            <a:ext cx="2592387" cy="431800"/>
          </a:xfrm>
          <a:prstGeom prst="chevron">
            <a:avLst>
              <a:gd name="adj" fmla="val 26599"/>
            </a:avLst>
          </a:prstGeom>
          <a:solidFill>
            <a:srgbClr val="CD1F06"/>
          </a:solidFill>
          <a:ln w="3175">
            <a:noFill/>
          </a:ln>
        </p:spPr>
        <p:txBody>
          <a:bodyPr anchor="ctr"/>
          <a:lstStyle/>
          <a:p>
            <a:pPr lvl="0" indent="0"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54" name="TextBox 5"/>
          <p:cNvSpPr/>
          <p:nvPr/>
        </p:nvSpPr>
        <p:spPr>
          <a:xfrm>
            <a:off x="890270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宋体" panose="02010600030101010101" pitchFamily="2" charset="-122"/>
              </a:rPr>
              <a:t>04  结束语</a:t>
            </a:r>
            <a:endParaRPr lang="zh-CN" altLang="zh-CN" sz="1600" dirty="0">
              <a:solidFill>
                <a:srgbClr val="7F7F7F"/>
              </a:solidFill>
              <a:latin typeface="Impact" panose="020B0806030902050204" pitchFamily="34" charset="0"/>
              <a:ea typeface="微软雅黑" panose="020B0503020204020204" pitchFamily="34" charset="-122"/>
            </a:endParaRPr>
          </a:p>
        </p:txBody>
      </p:sp>
      <p:sp>
        <p:nvSpPr>
          <p:cNvPr id="23555" name="TextBox 6"/>
          <p:cNvSpPr/>
          <p:nvPr/>
        </p:nvSpPr>
        <p:spPr>
          <a:xfrm>
            <a:off x="145415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Impact" panose="020B0806030902050204" pitchFamily="34" charset="0"/>
              </a:rPr>
              <a:t>01  教育教学论文的概述</a:t>
            </a:r>
            <a:endParaRPr lang="zh-CN" altLang="zh-CN" sz="16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556" name="TextBox 10"/>
          <p:cNvSpPr/>
          <p:nvPr/>
        </p:nvSpPr>
        <p:spPr>
          <a:xfrm>
            <a:off x="3937000" y="447675"/>
            <a:ext cx="2266950" cy="261938"/>
          </a:xfrm>
          <a:prstGeom prst="rect">
            <a:avLst/>
          </a:prstGeom>
          <a:noFill/>
          <a:ln w="9525">
            <a:noFill/>
          </a:ln>
        </p:spPr>
        <p:txBody>
          <a:bodyPr lIns="0" tIns="0" rIns="0" bIns="0" anchor="ctr">
            <a:spAutoFit/>
          </a:bodyPr>
          <a:lstStyle/>
          <a:p>
            <a:pPr lvl="0" indent="0" algn="ctr"/>
            <a:r>
              <a:rPr lang="zh-CN" altLang="zh-CN" sz="1600" dirty="0">
                <a:solidFill>
                  <a:schemeClr val="bg1"/>
                </a:solidFill>
                <a:latin typeface="Impact" panose="020B0806030902050204" pitchFamily="34" charset="0"/>
                <a:ea typeface="微软雅黑" panose="020B0503020204020204" pitchFamily="34" charset="-122"/>
                <a:sym typeface="Impact" panose="020B0806030902050204" pitchFamily="34" charset="0"/>
              </a:rPr>
              <a:t>02  教育教学论文的撰写</a:t>
            </a:r>
            <a:endParaRPr lang="zh-CN"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557" name="TextBox 11"/>
          <p:cNvSpPr/>
          <p:nvPr/>
        </p:nvSpPr>
        <p:spPr>
          <a:xfrm>
            <a:off x="641985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宋体" panose="02010600030101010101" pitchFamily="2" charset="-122"/>
              </a:rPr>
              <a:t>03  教育教学论文的投稿</a:t>
            </a:r>
            <a:endParaRPr lang="zh-CN" altLang="zh-CN" sz="1600" dirty="0">
              <a:solidFill>
                <a:srgbClr val="7F7F7F"/>
              </a:solidFill>
              <a:latin typeface="Impact" panose="020B0806030902050204" pitchFamily="34" charset="0"/>
              <a:ea typeface="微软雅黑" panose="020B0503020204020204" pitchFamily="34" charset="-122"/>
            </a:endParaRPr>
          </a:p>
        </p:txBody>
      </p:sp>
      <p:pic>
        <p:nvPicPr>
          <p:cNvPr id="23558" name="图片 1" descr="D:\微信\素材库\2016\9\14\090619ny7ef6ayx69x7f9h.jpg090619ny7ef6ayx69x7f9h"/>
          <p:cNvPicPr>
            <a:picLocks noChangeAspect="1"/>
          </p:cNvPicPr>
          <p:nvPr/>
        </p:nvPicPr>
        <p:blipFill>
          <a:blip r:embed="rId1"/>
          <a:srcRect/>
          <a:stretch>
            <a:fillRect/>
          </a:stretch>
        </p:blipFill>
        <p:spPr>
          <a:xfrm>
            <a:off x="6194902" y="1817688"/>
            <a:ext cx="5590540" cy="3719195"/>
          </a:xfrm>
          <a:prstGeom prst="rect">
            <a:avLst/>
          </a:prstGeom>
          <a:noFill/>
          <a:ln w="28575" cap="flat" cmpd="sng">
            <a:solidFill>
              <a:schemeClr val="bg1"/>
            </a:solidFill>
            <a:prstDash val="solid"/>
            <a:bevel/>
            <a:headEnd type="none" w="med" len="med"/>
            <a:tailEnd type="none" w="med" len="med"/>
          </a:ln>
        </p:spPr>
      </p:pic>
      <p:sp>
        <p:nvSpPr>
          <p:cNvPr id="23559" name="矩形 17"/>
          <p:cNvSpPr/>
          <p:nvPr/>
        </p:nvSpPr>
        <p:spPr>
          <a:xfrm>
            <a:off x="768350" y="5537200"/>
            <a:ext cx="11017250" cy="915988"/>
          </a:xfrm>
          <a:prstGeom prst="rect">
            <a:avLst/>
          </a:prstGeom>
          <a:solidFill>
            <a:srgbClr val="CD1F06">
              <a:alpha val="85097"/>
            </a:srgbClr>
          </a:solidFill>
          <a:ln w="25400">
            <a:noFill/>
          </a:ln>
        </p:spPr>
        <p:txBody>
          <a:bodyPr anchor="ctr"/>
          <a:lstStyle/>
          <a:p>
            <a:pPr lvl="0" indent="0"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60" name="TextBox 8"/>
          <p:cNvSpPr/>
          <p:nvPr/>
        </p:nvSpPr>
        <p:spPr>
          <a:xfrm>
            <a:off x="768350" y="1123950"/>
            <a:ext cx="4103688" cy="830997"/>
          </a:xfrm>
          <a:prstGeom prst="rect">
            <a:avLst/>
          </a:prstGeom>
          <a:noFill/>
          <a:ln w="9525">
            <a:noFill/>
          </a:ln>
        </p:spPr>
        <p:txBody>
          <a:bodyPr anchor="t">
            <a:spAutoFit/>
          </a:bodyPr>
          <a:lstStyle/>
          <a:p>
            <a:pPr lvl="0" indent="0"/>
            <a:r>
              <a:rPr lang="zh-CN" altLang="en-US" sz="24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第一节</a:t>
            </a:r>
            <a:r>
              <a:rPr lang="en-US" altLang="zh-CN" sz="24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  </a:t>
            </a:r>
            <a:r>
              <a:rPr lang="zh-CN" altLang="en-US" sz="24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教育</a:t>
            </a:r>
            <a:r>
              <a:rPr lang="zh-CN" altLang="en-US" sz="2400" dirty="0">
                <a:solidFill>
                  <a:srgbClr val="5F5E5C"/>
                </a:solidFill>
                <a:latin typeface="华康俪金黑W8(P)" panose="020B0800000000000000" pitchFamily="2" charset="-122"/>
                <a:ea typeface="华康俪金黑W8(P)" panose="020B0800000000000000" pitchFamily="2" charset="-122"/>
                <a:sym typeface="宋体" panose="02010600030101010101" pitchFamily="2" charset="-122"/>
              </a:rPr>
              <a:t>教学论文的基本结构</a:t>
            </a:r>
            <a:endParaRPr lang="zh-CN" altLang="en-US" sz="2400" dirty="0">
              <a:solidFill>
                <a:srgbClr val="5F5E5C"/>
              </a:solidFill>
              <a:latin typeface="华康俪金黑W8(P)" panose="020B0800000000000000" pitchFamily="2" charset="-122"/>
              <a:ea typeface="华康俪金黑W8(P)" panose="020B0800000000000000" pitchFamily="2" charset="-122"/>
              <a:sym typeface="宋体" panose="02010600030101010101" pitchFamily="2" charset="-122"/>
            </a:endParaRPr>
          </a:p>
        </p:txBody>
      </p:sp>
      <p:sp>
        <p:nvSpPr>
          <p:cNvPr id="23561" name="TextBox 6"/>
          <p:cNvSpPr/>
          <p:nvPr/>
        </p:nvSpPr>
        <p:spPr>
          <a:xfrm>
            <a:off x="768350" y="2016125"/>
            <a:ext cx="4103688" cy="487363"/>
          </a:xfrm>
          <a:prstGeom prst="rect">
            <a:avLst/>
          </a:prstGeom>
          <a:noFill/>
          <a:ln w="9525">
            <a:noFill/>
          </a:ln>
        </p:spPr>
        <p:txBody>
          <a:bodyPr anchor="t">
            <a:spAutoFit/>
          </a:bodyPr>
          <a:lstStyle/>
          <a:p>
            <a:pPr lvl="0" indent="0">
              <a:lnSpc>
                <a:spcPct val="130000"/>
              </a:lnSpc>
            </a:pPr>
            <a:r>
              <a:rPr lang="en-US" altLang="zh-CN" sz="2000" b="1" dirty="0">
                <a:solidFill>
                  <a:srgbClr val="5F5E5C"/>
                </a:solidFill>
                <a:latin typeface="微软雅黑" panose="020B0503020204020204" pitchFamily="34" charset="-122"/>
                <a:ea typeface="微软雅黑" panose="020B0503020204020204" pitchFamily="34" charset="-122"/>
              </a:rPr>
              <a:t>2.1.8 </a:t>
            </a:r>
            <a:r>
              <a:rPr lang="en-US" altLang="zh-CN" sz="2000" b="1" dirty="0">
                <a:solidFill>
                  <a:srgbClr val="5F5E5C"/>
                </a:solidFill>
                <a:latin typeface="微软雅黑" panose="020B0503020204020204" pitchFamily="34" charset="-122"/>
                <a:ea typeface="微软雅黑" panose="020B0503020204020204" pitchFamily="34" charset="-122"/>
                <a:sym typeface="宋体" panose="02010600030101010101" pitchFamily="2" charset="-122"/>
              </a:rPr>
              <a:t>引文或参考文献</a:t>
            </a:r>
            <a:endParaRPr lang="en-US" altLang="zh-CN" sz="2000" b="1" dirty="0">
              <a:solidFill>
                <a:srgbClr val="5F5E5C"/>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7659" name="TextBox 6"/>
          <p:cNvSpPr/>
          <p:nvPr/>
        </p:nvSpPr>
        <p:spPr>
          <a:xfrm>
            <a:off x="768350" y="5805488"/>
            <a:ext cx="11052175" cy="379412"/>
          </a:xfrm>
          <a:prstGeom prst="rect">
            <a:avLst/>
          </a:prstGeom>
          <a:noFill/>
          <a:ln w="9525">
            <a:noFill/>
          </a:ln>
        </p:spPr>
        <p:txBody>
          <a:bodyPr anchor="t">
            <a:spAutoFit/>
          </a:bodyPr>
          <a:lstStyle/>
          <a:p>
            <a:pPr marL="812800" lvl="0" indent="-812800" defTabSz="914400">
              <a:lnSpc>
                <a:spcPct val="90000"/>
              </a:lnSpc>
            </a:pPr>
            <a:r>
              <a:rPr lang="en-US" altLang="zh-CN" b="1">
                <a:latin typeface="Arial" panose="020B0604020202020204" pitchFamily="34" charset="0"/>
                <a:ea typeface="宋体" panose="02010600030101010101" pitchFamily="2" charset="-122"/>
              </a:rPr>
              <a:t>           </a:t>
            </a:r>
            <a:r>
              <a:rPr lang="zh-CN" altLang="en-US" b="1" dirty="0">
                <a:solidFill>
                  <a:schemeClr val="bg1"/>
                </a:solidFill>
                <a:latin typeface="微软雅黑" panose="020B0503020204020204" pitchFamily="34" charset="-122"/>
                <a:ea typeface="微软雅黑" panose="020B0503020204020204" pitchFamily="34" charset="-122"/>
              </a:rPr>
              <a:t>尊重知识产权，反学术不端</a:t>
            </a:r>
            <a:endParaRPr lang="zh-CN" altLang="en-US" b="1" dirty="0">
              <a:solidFill>
                <a:srgbClr val="5F5E5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563" name="文本框 1"/>
          <p:cNvSpPr txBox="1"/>
          <p:nvPr/>
        </p:nvSpPr>
        <p:spPr>
          <a:xfrm>
            <a:off x="1239838" y="2690813"/>
            <a:ext cx="2540000" cy="1736725"/>
          </a:xfrm>
          <a:prstGeom prst="rect">
            <a:avLst/>
          </a:prstGeom>
          <a:noFill/>
          <a:ln w="9525">
            <a:noFill/>
          </a:ln>
        </p:spPr>
        <p:txBody>
          <a:bodyPr wrap="square" anchor="t">
            <a:spAutoFit/>
          </a:bodyPr>
          <a:lstStyle/>
          <a:p>
            <a:pPr marL="812800" lvl="0" indent="-812800" defTabSz="914400">
              <a:lnSpc>
                <a:spcPct val="200000"/>
              </a:lnSpc>
            </a:pPr>
            <a:r>
              <a:rPr lang="zh-CN" altLang="en-US" dirty="0">
                <a:solidFill>
                  <a:srgbClr val="5F5E5C"/>
                </a:solidFill>
                <a:latin typeface="微软雅黑" panose="020B0503020204020204" pitchFamily="34" charset="-122"/>
                <a:ea typeface="微软雅黑" panose="020B0503020204020204" pitchFamily="34" charset="-122"/>
                <a:sym typeface="宋体" panose="02010600030101010101" pitchFamily="2" charset="-122"/>
              </a:rPr>
              <a:t>一是夹注</a:t>
            </a:r>
            <a:endParaRPr lang="zh-CN" altLang="en-US" dirty="0">
              <a:solidFill>
                <a:srgbClr val="5F5E5C"/>
              </a:solidFill>
              <a:latin typeface="微软雅黑" panose="020B0503020204020204" pitchFamily="34" charset="-122"/>
              <a:ea typeface="微软雅黑" panose="020B0503020204020204" pitchFamily="34" charset="-122"/>
            </a:endParaRPr>
          </a:p>
          <a:p>
            <a:pPr marL="812800" lvl="0" indent="-812800" defTabSz="914400">
              <a:lnSpc>
                <a:spcPct val="200000"/>
              </a:lnSpc>
            </a:pPr>
            <a:r>
              <a:rPr lang="zh-CN" altLang="en-US" dirty="0">
                <a:solidFill>
                  <a:srgbClr val="5F5E5C"/>
                </a:solidFill>
                <a:latin typeface="微软雅黑" panose="020B0503020204020204" pitchFamily="34" charset="-122"/>
                <a:ea typeface="微软雅黑" panose="020B0503020204020204" pitchFamily="34" charset="-122"/>
                <a:sym typeface="宋体" panose="02010600030101010101" pitchFamily="2" charset="-122"/>
              </a:rPr>
              <a:t>二是脚注</a:t>
            </a:r>
            <a:endParaRPr lang="zh-CN" altLang="en-US" dirty="0">
              <a:solidFill>
                <a:srgbClr val="5F5E5C"/>
              </a:solidFill>
              <a:latin typeface="微软雅黑" panose="020B0503020204020204" pitchFamily="34" charset="-122"/>
              <a:ea typeface="微软雅黑" panose="020B0503020204020204" pitchFamily="34" charset="-122"/>
            </a:endParaRPr>
          </a:p>
          <a:p>
            <a:pPr marL="812800" lvl="0" indent="-812800" defTabSz="914400">
              <a:lnSpc>
                <a:spcPct val="200000"/>
              </a:lnSpc>
            </a:pPr>
            <a:r>
              <a:rPr lang="zh-CN" altLang="en-US" dirty="0">
                <a:solidFill>
                  <a:srgbClr val="5F5E5C"/>
                </a:solidFill>
                <a:latin typeface="微软雅黑" panose="020B0503020204020204" pitchFamily="34" charset="-122"/>
                <a:ea typeface="微软雅黑" panose="020B0503020204020204" pitchFamily="34" charset="-122"/>
                <a:sym typeface="宋体" panose="02010600030101010101" pitchFamily="2" charset="-122"/>
              </a:rPr>
              <a:t>三是尾注</a:t>
            </a:r>
            <a:endParaRPr lang="zh-CN" altLang="en-US">
              <a:latin typeface="Arial" panose="020B0604020202020204" pitchFamily="34" charset="0"/>
              <a:ea typeface="宋体" panose="0201060003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grpId="0" nodeType="clickEffect">
                                  <p:stCondLst>
                                    <p:cond delay="0"/>
                                  </p:stCondLst>
                                  <p:childTnLst>
                                    <p:set>
                                      <p:cBhvr>
                                        <p:cTn id="6" dur="1" fill="hold">
                                          <p:stCondLst>
                                            <p:cond delay="0"/>
                                          </p:stCondLst>
                                        </p:cTn>
                                        <p:tgtEl>
                                          <p:spTgt spid="27659"/>
                                        </p:tgtEl>
                                        <p:attrNameLst>
                                          <p:attrName>style.visibility</p:attrName>
                                        </p:attrNameLst>
                                      </p:cBhvr>
                                      <p:to>
                                        <p:strVal val="visible"/>
                                      </p:to>
                                    </p:set>
                                    <p:anim calcmode="lin" valueType="num">
                                      <p:cBhvr>
                                        <p:cTn id="7" dur="500" fill="hold"/>
                                        <p:tgtEl>
                                          <p:spTgt spid="27659"/>
                                        </p:tgtEl>
                                        <p:attrNameLst>
                                          <p:attrName>ppt_x</p:attrName>
                                        </p:attrNameLst>
                                      </p:cBhvr>
                                      <p:tavLst>
                                        <p:tav tm="0">
                                          <p:val>
                                            <p:strVal val="#ppt_x"/>
                                          </p:val>
                                        </p:tav>
                                        <p:tav tm="100000">
                                          <p:val>
                                            <p:strVal val="#ppt_x"/>
                                          </p:val>
                                        </p:tav>
                                      </p:tavLst>
                                    </p:anim>
                                    <p:anim calcmode="lin" valueType="num">
                                      <p:cBhvr>
                                        <p:cTn id="8" dur="500" fill="hold"/>
                                        <p:tgtEl>
                                          <p:spTgt spid="2765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63">
                                            <p:txEl>
                                              <p:pRg st="0" end="0"/>
                                            </p:txEl>
                                          </p:spTgt>
                                        </p:tgtEl>
                                        <p:attrNameLst>
                                          <p:attrName>style.visibility</p:attrName>
                                        </p:attrNameLst>
                                      </p:cBhvr>
                                      <p:to>
                                        <p:strVal val="visible"/>
                                      </p:to>
                                    </p:set>
                                    <p:anim calcmode="lin" valueType="num">
                                      <p:cBhvr additive="base">
                                        <p:cTn id="13" dur="500" fill="hold"/>
                                        <p:tgtEl>
                                          <p:spTgt spid="2356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63">
                                            <p:txEl>
                                              <p:pRg st="1" end="1"/>
                                            </p:txEl>
                                          </p:spTgt>
                                        </p:tgtEl>
                                        <p:attrNameLst>
                                          <p:attrName>style.visibility</p:attrName>
                                        </p:attrNameLst>
                                      </p:cBhvr>
                                      <p:to>
                                        <p:strVal val="visible"/>
                                      </p:to>
                                    </p:set>
                                    <p:anim calcmode="lin" valueType="num">
                                      <p:cBhvr additive="base">
                                        <p:cTn id="19" dur="500" fill="hold"/>
                                        <p:tgtEl>
                                          <p:spTgt spid="2356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563">
                                            <p:txEl>
                                              <p:pRg st="2" end="2"/>
                                            </p:txEl>
                                          </p:spTgt>
                                        </p:tgtEl>
                                        <p:attrNameLst>
                                          <p:attrName>style.visibility</p:attrName>
                                        </p:attrNameLst>
                                      </p:cBhvr>
                                      <p:to>
                                        <p:strVal val="visible"/>
                                      </p:to>
                                    </p:set>
                                    <p:anim calcmode="lin" valueType="num">
                                      <p:cBhvr additive="base">
                                        <p:cTn id="25" dur="500" fill="hold"/>
                                        <p:tgtEl>
                                          <p:spTgt spid="2356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9" grpId="0" bldLvl="0"/>
      <p:bldP spid="23563" grpId="0" bldLvl="0" uiExpand="1" build="allAtOnce"/>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7" name="Rectangle 6"/>
          <p:cNvSpPr/>
          <p:nvPr/>
        </p:nvSpPr>
        <p:spPr>
          <a:xfrm>
            <a:off x="0" y="0"/>
            <a:ext cx="4008438" cy="6858000"/>
          </a:xfrm>
          <a:prstGeom prst="rect">
            <a:avLst/>
          </a:prstGeom>
          <a:solidFill>
            <a:srgbClr val="CD1F06"/>
          </a:solidFill>
          <a:ln w="25400">
            <a:noFill/>
          </a:ln>
        </p:spPr>
        <p:txBody>
          <a:bodyPr anchor="ctr"/>
          <a:lstStyle/>
          <a:p>
            <a:pPr lvl="0" indent="0" algn="ctr"/>
            <a:endParaRPr lang="zh-CN" altLang="zh-CN" dirty="0">
              <a:solidFill>
                <a:srgbClr val="FFFFFF"/>
              </a:solidFill>
              <a:latin typeface="Calibri" panose="020F0502020204030204" pitchFamily="34" charset="0"/>
              <a:ea typeface="Calibri" panose="020F0502020204030204" pitchFamily="34" charset="0"/>
              <a:sym typeface="Calibri" panose="020F0502020204030204" pitchFamily="34" charset="0"/>
            </a:endParaRPr>
          </a:p>
        </p:txBody>
      </p:sp>
      <p:sp>
        <p:nvSpPr>
          <p:cNvPr id="4098" name="TextBox 15"/>
          <p:cNvSpPr/>
          <p:nvPr/>
        </p:nvSpPr>
        <p:spPr>
          <a:xfrm>
            <a:off x="1489075" y="2586038"/>
            <a:ext cx="2374900" cy="1066800"/>
          </a:xfrm>
          <a:prstGeom prst="rect">
            <a:avLst/>
          </a:prstGeom>
          <a:noFill/>
          <a:ln w="9525">
            <a:noFill/>
          </a:ln>
        </p:spPr>
        <p:txBody>
          <a:bodyPr anchor="t">
            <a:spAutoFit/>
          </a:bodyPr>
          <a:lstStyle/>
          <a:p>
            <a:pPr lvl="0" indent="0" algn="ctr"/>
            <a:r>
              <a:rPr lang="zh-CN" altLang="zh-CN" sz="3200" dirty="0">
                <a:solidFill>
                  <a:schemeClr val="bg1"/>
                </a:solidFill>
                <a:latin typeface="微软简中圆" charset="0"/>
                <a:ea typeface="Adobe 宋体 Std L" panose="02020300000000000000" pitchFamily="18" charset="-122"/>
                <a:sym typeface="微软简中圆" charset="0"/>
              </a:rPr>
              <a:t>Contents Page</a:t>
            </a:r>
            <a:endParaRPr lang="zh-CN" altLang="zh-CN" sz="3200" dirty="0">
              <a:solidFill>
                <a:schemeClr val="bg1"/>
              </a:solidFill>
              <a:latin typeface="微软简中圆" charset="0"/>
              <a:ea typeface="Adobe 宋体 Std L" panose="02020300000000000000" pitchFamily="18" charset="-122"/>
              <a:sym typeface="微软简中圆" charset="0"/>
            </a:endParaRPr>
          </a:p>
        </p:txBody>
      </p:sp>
      <p:sp>
        <p:nvSpPr>
          <p:cNvPr id="4099" name="文本框 52"/>
          <p:cNvSpPr/>
          <p:nvPr/>
        </p:nvSpPr>
        <p:spPr>
          <a:xfrm>
            <a:off x="1489075" y="1700213"/>
            <a:ext cx="2374900" cy="862012"/>
          </a:xfrm>
          <a:prstGeom prst="rect">
            <a:avLst/>
          </a:prstGeom>
          <a:noFill/>
          <a:ln w="9525">
            <a:noFill/>
          </a:ln>
        </p:spPr>
        <p:txBody>
          <a:bodyPr anchor="t">
            <a:spAutoFit/>
          </a:bodyPr>
          <a:lstStyle/>
          <a:p>
            <a:pPr lvl="0" indent="0" algn="ctr"/>
            <a:r>
              <a:rPr lang="zh-CN" altLang="zh-CN" sz="5000" b="1" dirty="0">
                <a:solidFill>
                  <a:schemeClr val="bg1"/>
                </a:solidFill>
                <a:latin typeface="Arial" panose="020B0604020202020204" pitchFamily="34" charset="0"/>
                <a:ea typeface="微软雅黑" panose="020B0503020204020204" pitchFamily="34" charset="-122"/>
              </a:rPr>
              <a:t>目录页</a:t>
            </a:r>
            <a:endParaRPr lang="zh-CN" altLang="zh-CN" sz="5000" b="1" dirty="0">
              <a:solidFill>
                <a:schemeClr val="bg1"/>
              </a:solidFill>
              <a:latin typeface="Arial" panose="020B0604020202020204" pitchFamily="34" charset="0"/>
              <a:ea typeface="微软雅黑" panose="020B0503020204020204" pitchFamily="34" charset="-122"/>
            </a:endParaRPr>
          </a:p>
        </p:txBody>
      </p:sp>
      <p:sp>
        <p:nvSpPr>
          <p:cNvPr id="4100" name="TextBox 15"/>
          <p:cNvSpPr/>
          <p:nvPr/>
        </p:nvSpPr>
        <p:spPr>
          <a:xfrm>
            <a:off x="11085513" y="6330950"/>
            <a:ext cx="982662" cy="338138"/>
          </a:xfrm>
          <a:prstGeom prst="rect">
            <a:avLst/>
          </a:prstGeom>
          <a:noFill/>
          <a:ln w="9525">
            <a:noFill/>
          </a:ln>
        </p:spPr>
        <p:txBody>
          <a:bodyPr wrap="none" anchor="t">
            <a:spAutoFit/>
          </a:bodyPr>
          <a:lstStyle/>
          <a:p>
            <a:pPr lvl="0" indent="0"/>
            <a:r>
              <a:rPr lang="zh-CN" altLang="zh-CN" sz="1600" dirty="0">
                <a:solidFill>
                  <a:srgbClr val="7F7F7F"/>
                </a:solidFill>
                <a:latin typeface="Calibri" panose="020F0502020204030204" pitchFamily="34" charset="0"/>
                <a:ea typeface="Calibri" panose="020F0502020204030204" pitchFamily="34" charset="0"/>
                <a:sym typeface="Calibri" panose="020F0502020204030204" pitchFamily="34" charset="0"/>
              </a:rPr>
              <a:t>—  </a:t>
            </a:r>
            <a:r>
              <a:rPr lang="zh-CN" altLang="zh-CN" sz="1600" dirty="0">
                <a:solidFill>
                  <a:srgbClr val="7F7F7F"/>
                </a:solidFill>
                <a:latin typeface="Calibri" panose="020F0502020204030204" pitchFamily="34" charset="0"/>
                <a:ea typeface="宋体" panose="02010600030101010101" pitchFamily="2" charset="-122"/>
                <a:sym typeface="宋体" panose="02010600030101010101" pitchFamily="2" charset="-122"/>
              </a:rPr>
              <a:t>* </a:t>
            </a:r>
            <a:r>
              <a:rPr lang="zh-CN" altLang="zh-CN" sz="1600" dirty="0">
                <a:solidFill>
                  <a:srgbClr val="7F7F7F"/>
                </a:solidFill>
                <a:latin typeface="Calibri" panose="020F0502020204030204" pitchFamily="34" charset="0"/>
                <a:ea typeface="Calibri" panose="020F0502020204030204" pitchFamily="34" charset="0"/>
                <a:sym typeface="Calibri" panose="020F0502020204030204" pitchFamily="34" charset="0"/>
              </a:rPr>
              <a:t>—</a:t>
            </a:r>
            <a:r>
              <a:rPr lang="zh-CN" altLang="zh-CN" sz="1600" dirty="0">
                <a:solidFill>
                  <a:srgbClr val="7F7F7F"/>
                </a:solidFill>
                <a:latin typeface="Calibri" panose="020F0502020204030204" pitchFamily="34" charset="0"/>
                <a:ea typeface="宋体" panose="02010600030101010101" pitchFamily="2" charset="-122"/>
                <a:sym typeface="宋体" panose="02010600030101010101" pitchFamily="2" charset="-122"/>
              </a:rPr>
              <a:t> </a:t>
            </a:r>
            <a:endParaRPr lang="zh-CN" altLang="zh-CN" sz="1600" b="1"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01" name="TextBox 5"/>
          <p:cNvSpPr/>
          <p:nvPr/>
        </p:nvSpPr>
        <p:spPr>
          <a:xfrm>
            <a:off x="5357813" y="4070350"/>
            <a:ext cx="3832225" cy="392113"/>
          </a:xfrm>
          <a:prstGeom prst="rect">
            <a:avLst/>
          </a:prstGeom>
          <a:noFill/>
          <a:ln w="9525">
            <a:noFill/>
          </a:ln>
        </p:spPr>
        <p:txBody>
          <a:bodyPr lIns="0" tIns="0" rIns="0" bIns="0" anchor="ctr">
            <a:spAutoFit/>
          </a:bodyPr>
          <a:lstStyle/>
          <a:p>
            <a:pPr lvl="0" indent="0"/>
            <a:r>
              <a:rPr lang="zh-CN" altLang="zh-CN" sz="2400" dirty="0">
                <a:solidFill>
                  <a:srgbClr val="CD1F06"/>
                </a:solidFill>
                <a:latin typeface="Impact" panose="020B0806030902050204" pitchFamily="34" charset="0"/>
                <a:ea typeface="微软雅黑" panose="020B0503020204020204" pitchFamily="34" charset="-122"/>
                <a:sym typeface="Impact" panose="020B0806030902050204" pitchFamily="34" charset="0"/>
              </a:rPr>
              <a:t>04    结束语</a:t>
            </a:r>
            <a:endParaRPr lang="zh-CN" altLang="zh-CN" sz="2400" dirty="0">
              <a:solidFill>
                <a:srgbClr val="CD1F0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02" name="TextBox 6"/>
          <p:cNvSpPr/>
          <p:nvPr/>
        </p:nvSpPr>
        <p:spPr>
          <a:xfrm>
            <a:off x="5357813" y="1838325"/>
            <a:ext cx="3832225" cy="392113"/>
          </a:xfrm>
          <a:prstGeom prst="rect">
            <a:avLst/>
          </a:prstGeom>
          <a:noFill/>
          <a:ln w="9525">
            <a:noFill/>
          </a:ln>
        </p:spPr>
        <p:txBody>
          <a:bodyPr lIns="0" tIns="0" rIns="0" bIns="0" anchor="ctr">
            <a:spAutoFit/>
          </a:bodyPr>
          <a:lstStyle/>
          <a:p>
            <a:pPr lvl="0" indent="0"/>
            <a:r>
              <a:rPr lang="zh-CN" altLang="zh-CN" sz="2400" dirty="0">
                <a:solidFill>
                  <a:srgbClr val="CD1F06"/>
                </a:solidFill>
                <a:latin typeface="Impact" panose="020B0806030902050204" pitchFamily="34" charset="0"/>
                <a:ea typeface="微软雅黑" panose="020B0503020204020204" pitchFamily="34" charset="-122"/>
                <a:sym typeface="Impact" panose="020B0806030902050204" pitchFamily="34" charset="0"/>
              </a:rPr>
              <a:t>01    </a:t>
            </a:r>
            <a:r>
              <a:rPr lang="zh-CN" altLang="zh-CN" sz="2400" dirty="0">
                <a:solidFill>
                  <a:srgbClr val="CD1F06"/>
                </a:solidFill>
                <a:latin typeface="微软雅黑" panose="020B0503020204020204" pitchFamily="34" charset="-122"/>
                <a:ea typeface="微软雅黑" panose="020B0503020204020204" pitchFamily="34" charset="-122"/>
              </a:rPr>
              <a:t>教育教学论文的概述</a:t>
            </a:r>
            <a:endParaRPr lang="zh-CN" altLang="zh-CN" sz="2400" dirty="0">
              <a:solidFill>
                <a:srgbClr val="CD1F0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03" name="TextBox 10"/>
          <p:cNvSpPr/>
          <p:nvPr/>
        </p:nvSpPr>
        <p:spPr>
          <a:xfrm>
            <a:off x="5357813" y="2582863"/>
            <a:ext cx="3832225" cy="390525"/>
          </a:xfrm>
          <a:prstGeom prst="rect">
            <a:avLst/>
          </a:prstGeom>
          <a:noFill/>
          <a:ln w="9525">
            <a:noFill/>
          </a:ln>
        </p:spPr>
        <p:txBody>
          <a:bodyPr lIns="0" tIns="0" rIns="0" bIns="0" anchor="ctr">
            <a:spAutoFit/>
          </a:bodyPr>
          <a:lstStyle/>
          <a:p>
            <a:pPr lvl="0" indent="0"/>
            <a:r>
              <a:rPr lang="zh-CN" altLang="zh-CN" sz="2400" dirty="0">
                <a:solidFill>
                  <a:srgbClr val="CD1F06"/>
                </a:solidFill>
                <a:latin typeface="Impact" panose="020B0806030902050204" pitchFamily="34" charset="0"/>
                <a:ea typeface="微软雅黑" panose="020B0503020204020204" pitchFamily="34" charset="-122"/>
                <a:sym typeface="Impact" panose="020B0806030902050204" pitchFamily="34" charset="0"/>
              </a:rPr>
              <a:t>02    </a:t>
            </a:r>
            <a:r>
              <a:rPr lang="zh-CN" altLang="zh-CN" sz="2400" dirty="0">
                <a:solidFill>
                  <a:srgbClr val="CD1F06"/>
                </a:solidFill>
                <a:latin typeface="微软雅黑" panose="020B0503020204020204" pitchFamily="34" charset="-122"/>
                <a:ea typeface="微软雅黑" panose="020B0503020204020204" pitchFamily="34" charset="-122"/>
              </a:rPr>
              <a:t>教育教学论文的撰写</a:t>
            </a:r>
            <a:endParaRPr lang="zh-CN" altLang="zh-CN" sz="2400" dirty="0">
              <a:solidFill>
                <a:srgbClr val="CD1F0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04" name="TextBox 11"/>
          <p:cNvSpPr/>
          <p:nvPr/>
        </p:nvSpPr>
        <p:spPr>
          <a:xfrm>
            <a:off x="5357813" y="3325813"/>
            <a:ext cx="3832225" cy="392112"/>
          </a:xfrm>
          <a:prstGeom prst="rect">
            <a:avLst/>
          </a:prstGeom>
          <a:noFill/>
          <a:ln w="9525">
            <a:noFill/>
          </a:ln>
        </p:spPr>
        <p:txBody>
          <a:bodyPr lIns="0" tIns="0" rIns="0" bIns="0" anchor="ctr">
            <a:spAutoFit/>
          </a:bodyPr>
          <a:lstStyle/>
          <a:p>
            <a:pPr lvl="0" indent="0"/>
            <a:r>
              <a:rPr lang="zh-CN" altLang="zh-CN" sz="2400" dirty="0">
                <a:solidFill>
                  <a:srgbClr val="CD1F06"/>
                </a:solidFill>
                <a:latin typeface="Impact" panose="020B0806030902050204" pitchFamily="34" charset="0"/>
                <a:ea typeface="微软雅黑" panose="020B0503020204020204" pitchFamily="34" charset="-122"/>
                <a:sym typeface="Impact" panose="020B0806030902050204" pitchFamily="34" charset="0"/>
              </a:rPr>
              <a:t>03    </a:t>
            </a:r>
            <a:r>
              <a:rPr lang="zh-CN" altLang="zh-CN" sz="2400" dirty="0">
                <a:solidFill>
                  <a:srgbClr val="CD1F06"/>
                </a:solidFill>
                <a:latin typeface="微软雅黑" panose="020B0503020204020204" pitchFamily="34" charset="-122"/>
                <a:ea typeface="微软雅黑" panose="020B0503020204020204" pitchFamily="34" charset="-122"/>
              </a:rPr>
              <a:t>教育教学论文的投稿</a:t>
            </a:r>
            <a:endParaRPr lang="zh-CN" altLang="zh-CN" sz="2400" dirty="0">
              <a:solidFill>
                <a:srgbClr val="CD1F06"/>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p:pull dir="l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燕尾形 1"/>
          <p:cNvSpPr/>
          <p:nvPr/>
        </p:nvSpPr>
        <p:spPr>
          <a:xfrm>
            <a:off x="3779838" y="363538"/>
            <a:ext cx="2592387" cy="431800"/>
          </a:xfrm>
          <a:prstGeom prst="chevron">
            <a:avLst>
              <a:gd name="adj" fmla="val 26599"/>
            </a:avLst>
          </a:prstGeom>
          <a:solidFill>
            <a:srgbClr val="CD1F06"/>
          </a:solidFill>
          <a:ln w="3175">
            <a:noFill/>
          </a:ln>
        </p:spPr>
        <p:txBody>
          <a:bodyPr anchor="ctr"/>
          <a:lstStyle/>
          <a:p>
            <a:pPr lvl="0" indent="0"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578" name="TextBox 5"/>
          <p:cNvSpPr/>
          <p:nvPr/>
        </p:nvSpPr>
        <p:spPr>
          <a:xfrm>
            <a:off x="890270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宋体" panose="02010600030101010101" pitchFamily="2" charset="-122"/>
              </a:rPr>
              <a:t>04  结束语</a:t>
            </a:r>
            <a:endParaRPr lang="zh-CN" altLang="zh-CN" sz="1600" dirty="0">
              <a:solidFill>
                <a:srgbClr val="7F7F7F"/>
              </a:solidFill>
              <a:latin typeface="Impact" panose="020B0806030902050204" pitchFamily="34" charset="0"/>
              <a:ea typeface="微软雅黑" panose="020B0503020204020204" pitchFamily="34" charset="-122"/>
            </a:endParaRPr>
          </a:p>
        </p:txBody>
      </p:sp>
      <p:sp>
        <p:nvSpPr>
          <p:cNvPr id="24579" name="TextBox 6"/>
          <p:cNvSpPr/>
          <p:nvPr/>
        </p:nvSpPr>
        <p:spPr>
          <a:xfrm>
            <a:off x="145415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Impact" panose="020B0806030902050204" pitchFamily="34" charset="0"/>
              </a:rPr>
              <a:t>01  教育教学论文的概述</a:t>
            </a:r>
            <a:endParaRPr lang="zh-CN" altLang="zh-CN" sz="16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80" name="TextBox 10"/>
          <p:cNvSpPr/>
          <p:nvPr/>
        </p:nvSpPr>
        <p:spPr>
          <a:xfrm>
            <a:off x="3937000" y="447675"/>
            <a:ext cx="2266950" cy="261938"/>
          </a:xfrm>
          <a:prstGeom prst="rect">
            <a:avLst/>
          </a:prstGeom>
          <a:noFill/>
          <a:ln w="9525">
            <a:noFill/>
          </a:ln>
        </p:spPr>
        <p:txBody>
          <a:bodyPr lIns="0" tIns="0" rIns="0" bIns="0" anchor="ctr">
            <a:spAutoFit/>
          </a:bodyPr>
          <a:lstStyle/>
          <a:p>
            <a:pPr lvl="0" indent="0" algn="ctr"/>
            <a:r>
              <a:rPr lang="zh-CN" altLang="zh-CN" sz="1600" dirty="0">
                <a:solidFill>
                  <a:schemeClr val="bg1"/>
                </a:solidFill>
                <a:latin typeface="Impact" panose="020B0806030902050204" pitchFamily="34" charset="0"/>
                <a:ea typeface="微软雅黑" panose="020B0503020204020204" pitchFamily="34" charset="-122"/>
                <a:sym typeface="Impact" panose="020B0806030902050204" pitchFamily="34" charset="0"/>
              </a:rPr>
              <a:t>02  教育教学论文的撰写</a:t>
            </a:r>
            <a:endParaRPr lang="zh-CN"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81" name="TextBox 11"/>
          <p:cNvSpPr/>
          <p:nvPr/>
        </p:nvSpPr>
        <p:spPr>
          <a:xfrm>
            <a:off x="641985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宋体" panose="02010600030101010101" pitchFamily="2" charset="-122"/>
              </a:rPr>
              <a:t>03  教育教学论文的投稿</a:t>
            </a:r>
            <a:endParaRPr lang="zh-CN" altLang="zh-CN" sz="1600" dirty="0">
              <a:solidFill>
                <a:srgbClr val="7F7F7F"/>
              </a:solidFill>
              <a:latin typeface="Impact" panose="020B0806030902050204" pitchFamily="34" charset="0"/>
              <a:ea typeface="微软雅黑" panose="020B0503020204020204" pitchFamily="34" charset="-122"/>
            </a:endParaRPr>
          </a:p>
        </p:txBody>
      </p:sp>
      <p:sp>
        <p:nvSpPr>
          <p:cNvPr id="24582" name="TextBox 8"/>
          <p:cNvSpPr/>
          <p:nvPr/>
        </p:nvSpPr>
        <p:spPr>
          <a:xfrm>
            <a:off x="768350" y="1123950"/>
            <a:ext cx="4968875" cy="427038"/>
          </a:xfrm>
          <a:prstGeom prst="rect">
            <a:avLst/>
          </a:prstGeom>
          <a:noFill/>
          <a:ln w="9525">
            <a:noFill/>
          </a:ln>
        </p:spPr>
        <p:txBody>
          <a:bodyPr anchor="t">
            <a:spAutoFit/>
          </a:bodyPr>
          <a:lstStyle/>
          <a:p>
            <a:pPr lvl="0" indent="0"/>
            <a:r>
              <a:rPr lang="zh-CN" altLang="en-US" sz="22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第二节</a:t>
            </a:r>
            <a:r>
              <a:rPr lang="en-US" altLang="zh-CN" sz="22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  </a:t>
            </a:r>
            <a:r>
              <a:rPr lang="zh-CN" altLang="en-US" sz="2200" dirty="0">
                <a:solidFill>
                  <a:srgbClr val="5F5E5C"/>
                </a:solidFill>
                <a:latin typeface="华康俪金黑W8(P)" panose="020B0800000000000000" pitchFamily="2" charset="-122"/>
                <a:ea typeface="华康俪金黑W8(P)" panose="020B0800000000000000" pitchFamily="2" charset="-122"/>
              </a:rPr>
              <a:t>教育教学论文写作的一般流程</a:t>
            </a:r>
            <a:endParaRPr lang="zh-CN" altLang="en-US" sz="2200" dirty="0">
              <a:solidFill>
                <a:srgbClr val="5F5E5C"/>
              </a:solidFill>
              <a:latin typeface="华康俪金黑W8(P)" panose="020B0800000000000000" pitchFamily="2" charset="-122"/>
              <a:ea typeface="华康俪金黑W8(P)" panose="020B0800000000000000" pitchFamily="2" charset="-122"/>
            </a:endParaRPr>
          </a:p>
        </p:txBody>
      </p:sp>
      <p:sp>
        <p:nvSpPr>
          <p:cNvPr id="24583" name="TextBox 6"/>
          <p:cNvSpPr/>
          <p:nvPr/>
        </p:nvSpPr>
        <p:spPr>
          <a:xfrm>
            <a:off x="768350" y="1528763"/>
            <a:ext cx="5276850" cy="487362"/>
          </a:xfrm>
          <a:prstGeom prst="rect">
            <a:avLst/>
          </a:prstGeom>
          <a:noFill/>
          <a:ln w="9525">
            <a:noFill/>
          </a:ln>
        </p:spPr>
        <p:txBody>
          <a:bodyPr anchor="t">
            <a:spAutoFit/>
          </a:bodyPr>
          <a:lstStyle/>
          <a:p>
            <a:pPr lvl="0" indent="0">
              <a:lnSpc>
                <a:spcPct val="130000"/>
              </a:lnSpc>
            </a:pPr>
            <a:r>
              <a:rPr lang="en-US" altLang="zh-CN" sz="2000" b="1" dirty="0">
                <a:solidFill>
                  <a:srgbClr val="5F5E5C"/>
                </a:solidFill>
                <a:latin typeface="微软雅黑" panose="020B0503020204020204" pitchFamily="34" charset="-122"/>
                <a:ea typeface="微软雅黑" panose="020B0503020204020204" pitchFamily="34" charset="-122"/>
              </a:rPr>
              <a:t>2.2.1 寻找论题</a:t>
            </a:r>
            <a:endParaRPr lang="en-US" altLang="zh-CN" sz="2000" b="1" dirty="0">
              <a:solidFill>
                <a:srgbClr val="5F5E5C"/>
              </a:solidFill>
              <a:latin typeface="微软雅黑" panose="020B0503020204020204" pitchFamily="34" charset="-122"/>
              <a:ea typeface="微软雅黑" panose="020B0503020204020204" pitchFamily="34" charset="-122"/>
            </a:endParaRPr>
          </a:p>
        </p:txBody>
      </p:sp>
      <p:sp>
        <p:nvSpPr>
          <p:cNvPr id="23561" name="TextBox 7"/>
          <p:cNvSpPr/>
          <p:nvPr/>
        </p:nvSpPr>
        <p:spPr>
          <a:xfrm>
            <a:off x="768350" y="2168525"/>
            <a:ext cx="5603875" cy="3830955"/>
          </a:xfrm>
          <a:prstGeom prst="rect">
            <a:avLst/>
          </a:prstGeom>
          <a:noFill/>
          <a:ln w="9525">
            <a:noFill/>
          </a:ln>
        </p:spPr>
        <p:txBody>
          <a:bodyPr wrap="square" anchor="t">
            <a:spAutoFit/>
          </a:bodyPr>
          <a:lstStyle/>
          <a:p>
            <a:pPr marL="812800" lvl="0" indent="-812800" defTabSz="914400">
              <a:lnSpc>
                <a:spcPct val="150000"/>
              </a:lnSpc>
            </a:pPr>
            <a:r>
              <a:rPr lang="zh-CN" altLang="en-US" b="1" dirty="0">
                <a:latin typeface="微软雅黑" panose="020B0503020204020204" pitchFamily="34" charset="-122"/>
                <a:ea typeface="微软雅黑" panose="020B0503020204020204" pitchFamily="34" charset="-122"/>
              </a:rPr>
              <a:t>路径一：在教育热点的反向寻找</a:t>
            </a:r>
            <a:endParaRPr lang="zh-CN" altLang="en-US" sz="2000" b="1" dirty="0">
              <a:latin typeface="微软雅黑" panose="020B0503020204020204" pitchFamily="34" charset="-122"/>
              <a:ea typeface="微软雅黑" panose="020B0503020204020204" pitchFamily="34" charset="-122"/>
            </a:endParaRPr>
          </a:p>
          <a:p>
            <a:pPr marL="812800" lvl="0" indent="-812800" defTabSz="914400">
              <a:lnSpc>
                <a:spcPct val="150000"/>
              </a:lnSpc>
            </a:pPr>
            <a:r>
              <a:rPr lang="zh-CN" altLang="en-US" dirty="0">
                <a:latin typeface="微软雅黑" panose="020B0503020204020204" pitchFamily="34" charset="-122"/>
                <a:ea typeface="微软雅黑" panose="020B0503020204020204" pitchFamily="34" charset="-122"/>
              </a:rPr>
              <a:t>         例如：</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距离之美：师生相处的一种境界</a:t>
            </a:r>
            <a:r>
              <a:rPr lang="en-US" altLang="zh-CN" dirty="0">
                <a:latin typeface="微软雅黑" panose="020B0503020204020204" pitchFamily="34" charset="-122"/>
                <a:ea typeface="微软雅黑" panose="020B0503020204020204" pitchFamily="34" charset="-122"/>
              </a:rPr>
              <a:t>》</a:t>
            </a:r>
            <a:endParaRPr lang="en-US" altLang="zh-CN" sz="2400" dirty="0">
              <a:latin typeface="微软雅黑" panose="020B0503020204020204" pitchFamily="34" charset="-122"/>
              <a:ea typeface="微软雅黑" panose="020B0503020204020204" pitchFamily="34" charset="-122"/>
            </a:endParaRPr>
          </a:p>
          <a:p>
            <a:pPr marL="812800" lvl="0" indent="-812800" defTabSz="914400">
              <a:lnSpc>
                <a:spcPct val="150000"/>
              </a:lnSpc>
            </a:pPr>
            <a:r>
              <a:rPr lang="zh-CN" altLang="en-US" b="1" dirty="0">
                <a:latin typeface="微软雅黑" panose="020B0503020204020204" pitchFamily="34" charset="-122"/>
                <a:ea typeface="微软雅黑" panose="020B0503020204020204" pitchFamily="34" charset="-122"/>
              </a:rPr>
              <a:t>路径二：在教育常识的观照下寻找</a:t>
            </a:r>
            <a:endParaRPr lang="zh-CN" altLang="en-US" sz="2000" b="1" dirty="0">
              <a:latin typeface="微软雅黑" panose="020B0503020204020204" pitchFamily="34" charset="-122"/>
              <a:ea typeface="微软雅黑" panose="020B0503020204020204" pitchFamily="34" charset="-122"/>
            </a:endParaRPr>
          </a:p>
          <a:p>
            <a:pPr marL="812800" lvl="0" indent="-812800" defTabSz="914400">
              <a:lnSpc>
                <a:spcPct val="150000"/>
              </a:lnSpc>
            </a:pPr>
            <a:r>
              <a:rPr lang="zh-CN" altLang="en-US" dirty="0">
                <a:latin typeface="微软雅黑" panose="020B0503020204020204" pitchFamily="34" charset="-122"/>
                <a:ea typeface="微软雅黑" panose="020B0503020204020204" pitchFamily="34" charset="-122"/>
              </a:rPr>
              <a:t>         例如：</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从忌讳走向善待</a:t>
            </a:r>
            <a:r>
              <a:rPr lang="en-US" altLang="zh-CN" dirty="0">
                <a:latin typeface="微软雅黑" panose="020B0503020204020204" pitchFamily="34" charset="-122"/>
                <a:ea typeface="微软雅黑" panose="020B0503020204020204" pitchFamily="34" charset="-122"/>
              </a:rPr>
              <a:t>》</a:t>
            </a:r>
            <a:endParaRPr lang="en-US" altLang="zh-CN" sz="2400" dirty="0">
              <a:latin typeface="微软雅黑" panose="020B0503020204020204" pitchFamily="34" charset="-122"/>
              <a:ea typeface="微软雅黑" panose="020B0503020204020204" pitchFamily="34" charset="-122"/>
            </a:endParaRPr>
          </a:p>
          <a:p>
            <a:pPr marL="812800" lvl="0" indent="-812800" defTabSz="914400">
              <a:lnSpc>
                <a:spcPct val="150000"/>
              </a:lnSpc>
            </a:pPr>
            <a:r>
              <a:rPr lang="zh-CN" altLang="en-US" b="1" dirty="0">
                <a:latin typeface="微软雅黑" panose="020B0503020204020204" pitchFamily="34" charset="-122"/>
                <a:ea typeface="微软雅黑" panose="020B0503020204020204" pitchFamily="34" charset="-122"/>
              </a:rPr>
              <a:t>路径三：在课堂遭遇中寻找</a:t>
            </a:r>
            <a:endParaRPr lang="zh-CN" altLang="en-US" sz="2000" b="1" dirty="0">
              <a:latin typeface="微软雅黑" panose="020B0503020204020204" pitchFamily="34" charset="-122"/>
              <a:ea typeface="微软雅黑" panose="020B0503020204020204" pitchFamily="34" charset="-122"/>
            </a:endParaRPr>
          </a:p>
          <a:p>
            <a:pPr marL="812800" lvl="0" indent="-812800" defTabSz="914400">
              <a:lnSpc>
                <a:spcPct val="150000"/>
              </a:lnSpc>
            </a:pPr>
            <a:r>
              <a:rPr lang="zh-CN" altLang="en-US" dirty="0">
                <a:latin typeface="微软雅黑" panose="020B0503020204020204" pitchFamily="34" charset="-122"/>
                <a:ea typeface="微软雅黑" panose="020B0503020204020204" pitchFamily="34" charset="-122"/>
              </a:rPr>
              <a:t>         例如：</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嘀咕，一种不可忽视的教学资源</a:t>
            </a:r>
            <a:r>
              <a:rPr lang="en-US" altLang="zh-CN"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pPr marL="812800" lvl="0" indent="-812800" defTabSz="914400">
              <a:lnSpc>
                <a:spcPct val="150000"/>
              </a:lnSpc>
            </a:pPr>
            <a:r>
              <a:rPr lang="zh-CN" altLang="en-US" b="1" dirty="0">
                <a:latin typeface="微软雅黑" panose="020B0503020204020204" pitchFamily="34" charset="-122"/>
                <a:ea typeface="微软雅黑" panose="020B0503020204020204" pitchFamily="34" charset="-122"/>
                <a:sym typeface="宋体" panose="02010600030101010101" pitchFamily="2" charset="-122"/>
              </a:rPr>
              <a:t>路径四：在学科的交叉地带寻找</a:t>
            </a:r>
            <a:endParaRPr lang="zh-CN" altLang="en-US" b="1" dirty="0">
              <a:latin typeface="微软雅黑" panose="020B0503020204020204" pitchFamily="34" charset="-122"/>
              <a:ea typeface="微软雅黑" panose="020B0503020204020204" pitchFamily="34" charset="-122"/>
              <a:sym typeface="宋体" panose="02010600030101010101" pitchFamily="2" charset="-122"/>
            </a:endParaRPr>
          </a:p>
          <a:p>
            <a:pPr marL="812800" lvl="0" indent="-812800" defTabSz="914400">
              <a:lnSpc>
                <a:spcPct val="150000"/>
              </a:lnSpc>
            </a:pPr>
            <a:r>
              <a:rPr lang="zh-CN" altLang="en-US" dirty="0">
                <a:latin typeface="微软雅黑" panose="020B0503020204020204" pitchFamily="34" charset="-122"/>
                <a:ea typeface="微软雅黑" panose="020B0503020204020204" pitchFamily="34" charset="-122"/>
                <a:sym typeface="宋体" panose="02010600030101010101" pitchFamily="2" charset="-122"/>
              </a:rPr>
              <a:t>         例如：</a:t>
            </a:r>
            <a:r>
              <a:rPr lang="en-US" altLang="zh-CN" dirty="0">
                <a:latin typeface="微软雅黑" panose="020B0503020204020204" pitchFamily="34" charset="-122"/>
                <a:ea typeface="微软雅黑" panose="020B0503020204020204" pitchFamily="34" charset="-122"/>
                <a:sym typeface="宋体" panose="02010600030101010101" pitchFamily="2" charset="-122"/>
              </a:rPr>
              <a:t>《</a:t>
            </a:r>
            <a:r>
              <a:rPr lang="zh-CN" altLang="en-US" dirty="0">
                <a:latin typeface="微软雅黑" panose="020B0503020204020204" pitchFamily="34" charset="-122"/>
                <a:ea typeface="微软雅黑" panose="020B0503020204020204" pitchFamily="34" charset="-122"/>
                <a:sym typeface="宋体" panose="02010600030101010101" pitchFamily="2" charset="-122"/>
              </a:rPr>
              <a:t>孙子兵法与学校管理</a:t>
            </a:r>
            <a:r>
              <a:rPr lang="en-US" altLang="zh-CN" dirty="0">
                <a:latin typeface="微软雅黑" panose="020B0503020204020204" pitchFamily="34" charset="-122"/>
                <a:ea typeface="微软雅黑" panose="020B0503020204020204" pitchFamily="34" charset="-122"/>
                <a:sym typeface="宋体" panose="02010600030101010101" pitchFamily="2" charset="-122"/>
              </a:rPr>
              <a:t>》</a:t>
            </a:r>
            <a:endParaRPr lang="en-US" altLang="zh-CN" dirty="0">
              <a:latin typeface="微软雅黑" panose="020B0503020204020204" pitchFamily="34" charset="-122"/>
              <a:ea typeface="微软雅黑" panose="020B0503020204020204" pitchFamily="34" charset="-122"/>
              <a:sym typeface="宋体" panose="02010600030101010101" pitchFamily="2" charset="-122"/>
            </a:endParaRPr>
          </a:p>
          <a:p>
            <a:pPr marL="812800" lvl="0" indent="-812800" defTabSz="914400">
              <a:lnSpc>
                <a:spcPct val="150000"/>
              </a:lnSpc>
            </a:pPr>
            <a:endParaRPr lang="en-US" altLang="zh-CN" b="1" dirty="0">
              <a:solidFill>
                <a:srgbClr val="E67819"/>
              </a:solidFill>
              <a:latin typeface="微软雅黑" panose="020B0503020204020204" pitchFamily="34" charset="-122"/>
              <a:ea typeface="微软雅黑" panose="020B0503020204020204" pitchFamily="34" charset="-122"/>
            </a:endParaRPr>
          </a:p>
        </p:txBody>
      </p:sp>
      <p:sp>
        <p:nvSpPr>
          <p:cNvPr id="23562" name="TextBox 6"/>
          <p:cNvSpPr/>
          <p:nvPr/>
        </p:nvSpPr>
        <p:spPr>
          <a:xfrm>
            <a:off x="6372225" y="1882775"/>
            <a:ext cx="5614988" cy="1738313"/>
          </a:xfrm>
          <a:prstGeom prst="rect">
            <a:avLst/>
          </a:prstGeom>
          <a:noFill/>
          <a:ln w="9525">
            <a:noFill/>
          </a:ln>
        </p:spPr>
        <p:txBody>
          <a:bodyPr wrap="square" anchor="t">
            <a:spAutoFit/>
          </a:bodyPr>
          <a:lstStyle/>
          <a:p>
            <a:pPr marL="812800" lvl="0" indent="-812800" defTabSz="914400">
              <a:lnSpc>
                <a:spcPct val="150000"/>
              </a:lnSpc>
            </a:pPr>
            <a:r>
              <a:rPr lang="zh-CN" altLang="en-US" b="1" dirty="0">
                <a:latin typeface="微软雅黑" panose="020B0503020204020204" pitchFamily="34" charset="-122"/>
                <a:ea typeface="微软雅黑" panose="020B0503020204020204" pitchFamily="34" charset="-122"/>
              </a:rPr>
              <a:t>路径五：在定论的背后寻找</a:t>
            </a:r>
            <a:endParaRPr lang="zh-CN" altLang="en-US" sz="2000" b="1" dirty="0">
              <a:latin typeface="微软雅黑" panose="020B0503020204020204" pitchFamily="34" charset="-122"/>
              <a:ea typeface="微软雅黑" panose="020B0503020204020204" pitchFamily="34" charset="-122"/>
            </a:endParaRPr>
          </a:p>
          <a:p>
            <a:pPr marL="812800" lvl="0" indent="-812800" defTabSz="914400">
              <a:lnSpc>
                <a:spcPct val="150000"/>
              </a:lnSpc>
            </a:pPr>
            <a:r>
              <a:rPr lang="zh-CN" altLang="en-US" dirty="0">
                <a:latin typeface="微软雅黑" panose="020B0503020204020204" pitchFamily="34" charset="-122"/>
                <a:ea typeface="微软雅黑" panose="020B0503020204020204" pitchFamily="34" charset="-122"/>
              </a:rPr>
              <a:t>         例如：</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论“特级教师”评选应当缓行</a:t>
            </a:r>
            <a:r>
              <a:rPr lang="en-US" altLang="zh-CN" dirty="0">
                <a:latin typeface="微软雅黑" panose="020B0503020204020204" pitchFamily="34" charset="-122"/>
                <a:ea typeface="微软雅黑" panose="020B0503020204020204" pitchFamily="34" charset="-122"/>
              </a:rPr>
              <a:t>》</a:t>
            </a:r>
            <a:endParaRPr lang="en-US" altLang="zh-CN" sz="2400" dirty="0">
              <a:latin typeface="微软雅黑" panose="020B0503020204020204" pitchFamily="34" charset="-122"/>
              <a:ea typeface="微软雅黑" panose="020B0503020204020204" pitchFamily="34" charset="-122"/>
            </a:endParaRPr>
          </a:p>
          <a:p>
            <a:pPr marL="812800" lvl="0" indent="-812800" defTabSz="914400">
              <a:lnSpc>
                <a:spcPct val="150000"/>
              </a:lnSpc>
            </a:pPr>
            <a:r>
              <a:rPr lang="zh-CN" altLang="en-US" b="1" dirty="0">
                <a:latin typeface="微软雅黑" panose="020B0503020204020204" pitchFamily="34" charset="-122"/>
                <a:ea typeface="微软雅黑" panose="020B0503020204020204" pitchFamily="34" charset="-122"/>
              </a:rPr>
              <a:t>路径六：在学科前沿中寻找</a:t>
            </a:r>
            <a:endParaRPr lang="zh-CN" altLang="en-US" sz="2000" b="1" dirty="0">
              <a:latin typeface="微软雅黑" panose="020B0503020204020204" pitchFamily="34" charset="-122"/>
              <a:ea typeface="微软雅黑" panose="020B0503020204020204" pitchFamily="34" charset="-122"/>
            </a:endParaRPr>
          </a:p>
          <a:p>
            <a:pPr marL="812800" lvl="0" indent="-812800" defTabSz="914400">
              <a:lnSpc>
                <a:spcPct val="150000"/>
              </a:lnSpc>
            </a:pPr>
            <a:r>
              <a:rPr lang="zh-CN" altLang="en-US" dirty="0">
                <a:latin typeface="微软雅黑" panose="020B0503020204020204" pitchFamily="34" charset="-122"/>
                <a:ea typeface="微软雅黑" panose="020B0503020204020204" pitchFamily="34" charset="-122"/>
              </a:rPr>
              <a:t>         例如：</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让学习真正发生</a:t>
            </a:r>
            <a:r>
              <a:rPr lang="en-US" altLang="zh-CN" dirty="0">
                <a:latin typeface="微软雅黑" panose="020B0503020204020204" pitchFamily="34" charset="-122"/>
                <a:ea typeface="微软雅黑" panose="020B0503020204020204" pitchFamily="34" charset="-122"/>
              </a:rPr>
              <a:t>》</a:t>
            </a:r>
            <a:endParaRPr lang="en-US" altLang="zh-CN" b="1" dirty="0">
              <a:solidFill>
                <a:srgbClr val="E67819"/>
              </a:solidFill>
              <a:latin typeface="微软雅黑" panose="020B0503020204020204" pitchFamily="34" charset="-122"/>
              <a:ea typeface="微软雅黑" panose="020B0503020204020204" pitchFamily="34" charset="-122"/>
            </a:endParaRPr>
          </a:p>
        </p:txBody>
      </p:sp>
      <p:pic>
        <p:nvPicPr>
          <p:cNvPr id="24586" name="Picture 4" descr="D:\微信\素材库\2016\9\14\2016914101352_2414462.JPG2016914101352_2414462"/>
          <p:cNvPicPr>
            <a:picLocks noChangeAspect="1"/>
          </p:cNvPicPr>
          <p:nvPr/>
        </p:nvPicPr>
        <p:blipFill>
          <a:blip r:embed="rId1"/>
          <a:stretch>
            <a:fillRect/>
          </a:stretch>
        </p:blipFill>
        <p:spPr>
          <a:xfrm>
            <a:off x="7050088" y="3756025"/>
            <a:ext cx="3771900" cy="2511425"/>
          </a:xfrm>
          <a:prstGeom prst="rect">
            <a:avLst/>
          </a:prstGeom>
          <a:noFill/>
          <a:ln w="28575" cap="flat" cmpd="sng">
            <a:solidFill>
              <a:schemeClr val="bg1"/>
            </a:solidFill>
            <a:prstDash val="solid"/>
            <a:bevel/>
            <a:headEnd type="none" w="med" len="med"/>
            <a:tailEnd type="none" w="med" len="me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23561">
                                            <p:txEl>
                                              <p:pRg st="0" end="0"/>
                                            </p:txEl>
                                          </p:spTgt>
                                        </p:tgtEl>
                                        <p:attrNameLst>
                                          <p:attrName>style.visibility</p:attrName>
                                        </p:attrNameLst>
                                      </p:cBhvr>
                                      <p:to>
                                        <p:strVal val="visible"/>
                                      </p:to>
                                    </p:set>
                                    <p:anim calcmode="lin" valueType="num">
                                      <p:cBhvr>
                                        <p:cTn id="7" dur="500" fill="hold"/>
                                        <p:tgtEl>
                                          <p:spTgt spid="23561">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2356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100000" fill="hold" grpId="0" nodeType="clickEffect">
                                  <p:stCondLst>
                                    <p:cond delay="0"/>
                                  </p:stCondLst>
                                  <p:childTnLst>
                                    <p:set>
                                      <p:cBhvr>
                                        <p:cTn id="12" dur="1" fill="hold">
                                          <p:stCondLst>
                                            <p:cond delay="0"/>
                                          </p:stCondLst>
                                        </p:cTn>
                                        <p:tgtEl>
                                          <p:spTgt spid="23561">
                                            <p:txEl>
                                              <p:pRg st="1" end="1"/>
                                            </p:txEl>
                                          </p:spTgt>
                                        </p:tgtEl>
                                        <p:attrNameLst>
                                          <p:attrName>style.visibility</p:attrName>
                                        </p:attrNameLst>
                                      </p:cBhvr>
                                      <p:to>
                                        <p:strVal val="visible"/>
                                      </p:to>
                                    </p:set>
                                    <p:anim calcmode="lin" valueType="num">
                                      <p:cBhvr>
                                        <p:cTn id="13" dur="500" fill="hold"/>
                                        <p:tgtEl>
                                          <p:spTgt spid="23561">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2356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decel="100000" fill="hold" grpId="0" nodeType="clickEffect">
                                  <p:stCondLst>
                                    <p:cond delay="0"/>
                                  </p:stCondLst>
                                  <p:childTnLst>
                                    <p:set>
                                      <p:cBhvr>
                                        <p:cTn id="18" dur="1" fill="hold">
                                          <p:stCondLst>
                                            <p:cond delay="0"/>
                                          </p:stCondLst>
                                        </p:cTn>
                                        <p:tgtEl>
                                          <p:spTgt spid="23561">
                                            <p:txEl>
                                              <p:pRg st="2" end="2"/>
                                            </p:txEl>
                                          </p:spTgt>
                                        </p:tgtEl>
                                        <p:attrNameLst>
                                          <p:attrName>style.visibility</p:attrName>
                                        </p:attrNameLst>
                                      </p:cBhvr>
                                      <p:to>
                                        <p:strVal val="visible"/>
                                      </p:to>
                                    </p:set>
                                    <p:anim calcmode="lin" valueType="num">
                                      <p:cBhvr>
                                        <p:cTn id="19" dur="500" fill="hold"/>
                                        <p:tgtEl>
                                          <p:spTgt spid="23561">
                                            <p:txEl>
                                              <p:pRg st="2" end="2"/>
                                            </p:txEl>
                                          </p:spTgt>
                                        </p:tgtEl>
                                        <p:attrNameLst>
                                          <p:attrName>ppt_x</p:attrName>
                                        </p:attrNameLst>
                                      </p:cBhvr>
                                      <p:tavLst>
                                        <p:tav tm="0">
                                          <p:val>
                                            <p:strVal val="#ppt_x"/>
                                          </p:val>
                                        </p:tav>
                                        <p:tav tm="100000">
                                          <p:val>
                                            <p:strVal val="#ppt_x"/>
                                          </p:val>
                                        </p:tav>
                                      </p:tavLst>
                                    </p:anim>
                                    <p:anim calcmode="lin" valueType="num">
                                      <p:cBhvr>
                                        <p:cTn id="20" dur="500" fill="hold"/>
                                        <p:tgtEl>
                                          <p:spTgt spid="2356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decel="100000" fill="hold" grpId="0" nodeType="clickEffect">
                                  <p:stCondLst>
                                    <p:cond delay="0"/>
                                  </p:stCondLst>
                                  <p:childTnLst>
                                    <p:set>
                                      <p:cBhvr>
                                        <p:cTn id="24" dur="1" fill="hold">
                                          <p:stCondLst>
                                            <p:cond delay="0"/>
                                          </p:stCondLst>
                                        </p:cTn>
                                        <p:tgtEl>
                                          <p:spTgt spid="23561">
                                            <p:txEl>
                                              <p:pRg st="3" end="3"/>
                                            </p:txEl>
                                          </p:spTgt>
                                        </p:tgtEl>
                                        <p:attrNameLst>
                                          <p:attrName>style.visibility</p:attrName>
                                        </p:attrNameLst>
                                      </p:cBhvr>
                                      <p:to>
                                        <p:strVal val="visible"/>
                                      </p:to>
                                    </p:set>
                                    <p:anim calcmode="lin" valueType="num">
                                      <p:cBhvr>
                                        <p:cTn id="25" dur="500" fill="hold"/>
                                        <p:tgtEl>
                                          <p:spTgt spid="23561">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2356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decel="100000" fill="hold" grpId="0" nodeType="clickEffect">
                                  <p:stCondLst>
                                    <p:cond delay="0"/>
                                  </p:stCondLst>
                                  <p:childTnLst>
                                    <p:set>
                                      <p:cBhvr>
                                        <p:cTn id="30" dur="1" fill="hold">
                                          <p:stCondLst>
                                            <p:cond delay="0"/>
                                          </p:stCondLst>
                                        </p:cTn>
                                        <p:tgtEl>
                                          <p:spTgt spid="23561">
                                            <p:txEl>
                                              <p:pRg st="4" end="4"/>
                                            </p:txEl>
                                          </p:spTgt>
                                        </p:tgtEl>
                                        <p:attrNameLst>
                                          <p:attrName>style.visibility</p:attrName>
                                        </p:attrNameLst>
                                      </p:cBhvr>
                                      <p:to>
                                        <p:strVal val="visible"/>
                                      </p:to>
                                    </p:set>
                                    <p:anim calcmode="lin" valueType="num">
                                      <p:cBhvr>
                                        <p:cTn id="31" dur="500" fill="hold"/>
                                        <p:tgtEl>
                                          <p:spTgt spid="23561">
                                            <p:txEl>
                                              <p:pRg st="4" end="4"/>
                                            </p:txEl>
                                          </p:spTgt>
                                        </p:tgtEl>
                                        <p:attrNameLst>
                                          <p:attrName>ppt_x</p:attrName>
                                        </p:attrNameLst>
                                      </p:cBhvr>
                                      <p:tavLst>
                                        <p:tav tm="0">
                                          <p:val>
                                            <p:strVal val="#ppt_x"/>
                                          </p:val>
                                        </p:tav>
                                        <p:tav tm="100000">
                                          <p:val>
                                            <p:strVal val="#ppt_x"/>
                                          </p:val>
                                        </p:tav>
                                      </p:tavLst>
                                    </p:anim>
                                    <p:anim calcmode="lin" valueType="num">
                                      <p:cBhvr>
                                        <p:cTn id="32" dur="500" fill="hold"/>
                                        <p:tgtEl>
                                          <p:spTgt spid="2356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decel="100000" fill="hold" grpId="0" nodeType="clickEffect">
                                  <p:stCondLst>
                                    <p:cond delay="0"/>
                                  </p:stCondLst>
                                  <p:childTnLst>
                                    <p:set>
                                      <p:cBhvr>
                                        <p:cTn id="36" dur="1" fill="hold">
                                          <p:stCondLst>
                                            <p:cond delay="0"/>
                                          </p:stCondLst>
                                        </p:cTn>
                                        <p:tgtEl>
                                          <p:spTgt spid="23561">
                                            <p:txEl>
                                              <p:pRg st="5" end="5"/>
                                            </p:txEl>
                                          </p:spTgt>
                                        </p:tgtEl>
                                        <p:attrNameLst>
                                          <p:attrName>style.visibility</p:attrName>
                                        </p:attrNameLst>
                                      </p:cBhvr>
                                      <p:to>
                                        <p:strVal val="visible"/>
                                      </p:to>
                                    </p:set>
                                    <p:anim calcmode="lin" valueType="num">
                                      <p:cBhvr>
                                        <p:cTn id="37" dur="500" fill="hold"/>
                                        <p:tgtEl>
                                          <p:spTgt spid="23561">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2356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decel="100000" fill="hold" grpId="0" nodeType="clickEffect">
                                  <p:stCondLst>
                                    <p:cond delay="0"/>
                                  </p:stCondLst>
                                  <p:childTnLst>
                                    <p:set>
                                      <p:cBhvr>
                                        <p:cTn id="42" dur="1" fill="hold">
                                          <p:stCondLst>
                                            <p:cond delay="0"/>
                                          </p:stCondLst>
                                        </p:cTn>
                                        <p:tgtEl>
                                          <p:spTgt spid="23561">
                                            <p:txEl>
                                              <p:pRg st="6" end="6"/>
                                            </p:txEl>
                                          </p:spTgt>
                                        </p:tgtEl>
                                        <p:attrNameLst>
                                          <p:attrName>style.visibility</p:attrName>
                                        </p:attrNameLst>
                                      </p:cBhvr>
                                      <p:to>
                                        <p:strVal val="visible"/>
                                      </p:to>
                                    </p:set>
                                    <p:anim calcmode="lin" valueType="num">
                                      <p:cBhvr>
                                        <p:cTn id="43" dur="500" fill="hold"/>
                                        <p:tgtEl>
                                          <p:spTgt spid="23561">
                                            <p:txEl>
                                              <p:pRg st="6" end="6"/>
                                            </p:txEl>
                                          </p:spTgt>
                                        </p:tgtEl>
                                        <p:attrNameLst>
                                          <p:attrName>ppt_x</p:attrName>
                                        </p:attrNameLst>
                                      </p:cBhvr>
                                      <p:tavLst>
                                        <p:tav tm="0">
                                          <p:val>
                                            <p:strVal val="#ppt_x"/>
                                          </p:val>
                                        </p:tav>
                                        <p:tav tm="100000">
                                          <p:val>
                                            <p:strVal val="#ppt_x"/>
                                          </p:val>
                                        </p:tav>
                                      </p:tavLst>
                                    </p:anim>
                                    <p:anim calcmode="lin" valueType="num">
                                      <p:cBhvr>
                                        <p:cTn id="44" dur="500" fill="hold"/>
                                        <p:tgtEl>
                                          <p:spTgt spid="23561">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0"/>
                                  </p:stCondLst>
                                  <p:childTnLst>
                                    <p:set>
                                      <p:cBhvr>
                                        <p:cTn id="46" dur="1" fill="hold">
                                          <p:stCondLst>
                                            <p:cond delay="0"/>
                                          </p:stCondLst>
                                        </p:cTn>
                                        <p:tgtEl>
                                          <p:spTgt spid="23561">
                                            <p:txEl>
                                              <p:pRg st="7" end="7"/>
                                            </p:txEl>
                                          </p:spTgt>
                                        </p:tgtEl>
                                        <p:attrNameLst>
                                          <p:attrName>style.visibility</p:attrName>
                                        </p:attrNameLst>
                                      </p:cBhvr>
                                      <p:to>
                                        <p:strVal val="visible"/>
                                      </p:to>
                                    </p:set>
                                    <p:anim calcmode="lin" valueType="num">
                                      <p:cBhvr>
                                        <p:cTn id="47" dur="500" fill="hold"/>
                                        <p:tgtEl>
                                          <p:spTgt spid="23561">
                                            <p:txEl>
                                              <p:pRg st="7" end="7"/>
                                            </p:txEl>
                                          </p:spTgt>
                                        </p:tgtEl>
                                        <p:attrNameLst>
                                          <p:attrName>ppt_x</p:attrName>
                                        </p:attrNameLst>
                                      </p:cBhvr>
                                      <p:tavLst>
                                        <p:tav tm="0">
                                          <p:val>
                                            <p:strVal val="#ppt_x"/>
                                          </p:val>
                                        </p:tav>
                                        <p:tav tm="100000">
                                          <p:val>
                                            <p:strVal val="#ppt_x"/>
                                          </p:val>
                                        </p:tav>
                                      </p:tavLst>
                                    </p:anim>
                                    <p:anim calcmode="lin" valueType="num">
                                      <p:cBhvr>
                                        <p:cTn id="48" dur="500" fill="hold"/>
                                        <p:tgtEl>
                                          <p:spTgt spid="2356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1" decel="100000" fill="hold" grpId="0" nodeType="clickEffect">
                                  <p:stCondLst>
                                    <p:cond delay="0"/>
                                  </p:stCondLst>
                                  <p:childTnLst>
                                    <p:set>
                                      <p:cBhvr>
                                        <p:cTn id="52" dur="1" fill="hold">
                                          <p:stCondLst>
                                            <p:cond delay="0"/>
                                          </p:stCondLst>
                                        </p:cTn>
                                        <p:tgtEl>
                                          <p:spTgt spid="23562">
                                            <p:txEl>
                                              <p:pRg st="0" end="0"/>
                                            </p:txEl>
                                          </p:spTgt>
                                        </p:tgtEl>
                                        <p:attrNameLst>
                                          <p:attrName>style.visibility</p:attrName>
                                        </p:attrNameLst>
                                      </p:cBhvr>
                                      <p:to>
                                        <p:strVal val="visible"/>
                                      </p:to>
                                    </p:set>
                                    <p:anim calcmode="lin" valueType="num">
                                      <p:cBhvr>
                                        <p:cTn id="53" dur="500" fill="hold"/>
                                        <p:tgtEl>
                                          <p:spTgt spid="23562">
                                            <p:txEl>
                                              <p:pRg st="0" end="0"/>
                                            </p:txEl>
                                          </p:spTgt>
                                        </p:tgtEl>
                                        <p:attrNameLst>
                                          <p:attrName>ppt_x</p:attrName>
                                        </p:attrNameLst>
                                      </p:cBhvr>
                                      <p:tavLst>
                                        <p:tav tm="0">
                                          <p:val>
                                            <p:strVal val="#ppt_x"/>
                                          </p:val>
                                        </p:tav>
                                        <p:tav tm="100000">
                                          <p:val>
                                            <p:strVal val="#ppt_x"/>
                                          </p:val>
                                        </p:tav>
                                      </p:tavLst>
                                    </p:anim>
                                    <p:anim calcmode="lin" valueType="num">
                                      <p:cBhvr>
                                        <p:cTn id="54" dur="500" fill="hold"/>
                                        <p:tgtEl>
                                          <p:spTgt spid="2356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1" decel="100000" fill="hold" grpId="0" nodeType="clickEffect">
                                  <p:stCondLst>
                                    <p:cond delay="0"/>
                                  </p:stCondLst>
                                  <p:childTnLst>
                                    <p:set>
                                      <p:cBhvr>
                                        <p:cTn id="58" dur="1" fill="hold">
                                          <p:stCondLst>
                                            <p:cond delay="0"/>
                                          </p:stCondLst>
                                        </p:cTn>
                                        <p:tgtEl>
                                          <p:spTgt spid="23562">
                                            <p:txEl>
                                              <p:pRg st="1" end="1"/>
                                            </p:txEl>
                                          </p:spTgt>
                                        </p:tgtEl>
                                        <p:attrNameLst>
                                          <p:attrName>style.visibility</p:attrName>
                                        </p:attrNameLst>
                                      </p:cBhvr>
                                      <p:to>
                                        <p:strVal val="visible"/>
                                      </p:to>
                                    </p:set>
                                    <p:anim calcmode="lin" valueType="num">
                                      <p:cBhvr>
                                        <p:cTn id="59" dur="500" fill="hold"/>
                                        <p:tgtEl>
                                          <p:spTgt spid="23562">
                                            <p:txEl>
                                              <p:pRg st="1" end="1"/>
                                            </p:txEl>
                                          </p:spTgt>
                                        </p:tgtEl>
                                        <p:attrNameLst>
                                          <p:attrName>ppt_x</p:attrName>
                                        </p:attrNameLst>
                                      </p:cBhvr>
                                      <p:tavLst>
                                        <p:tav tm="0">
                                          <p:val>
                                            <p:strVal val="#ppt_x"/>
                                          </p:val>
                                        </p:tav>
                                        <p:tav tm="100000">
                                          <p:val>
                                            <p:strVal val="#ppt_x"/>
                                          </p:val>
                                        </p:tav>
                                      </p:tavLst>
                                    </p:anim>
                                    <p:anim calcmode="lin" valueType="num">
                                      <p:cBhvr>
                                        <p:cTn id="60" dur="500" fill="hold"/>
                                        <p:tgtEl>
                                          <p:spTgt spid="2356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1" decel="100000" fill="hold" grpId="0" nodeType="clickEffect">
                                  <p:stCondLst>
                                    <p:cond delay="0"/>
                                  </p:stCondLst>
                                  <p:childTnLst>
                                    <p:set>
                                      <p:cBhvr>
                                        <p:cTn id="64" dur="1" fill="hold">
                                          <p:stCondLst>
                                            <p:cond delay="0"/>
                                          </p:stCondLst>
                                        </p:cTn>
                                        <p:tgtEl>
                                          <p:spTgt spid="23562">
                                            <p:txEl>
                                              <p:pRg st="2" end="2"/>
                                            </p:txEl>
                                          </p:spTgt>
                                        </p:tgtEl>
                                        <p:attrNameLst>
                                          <p:attrName>style.visibility</p:attrName>
                                        </p:attrNameLst>
                                      </p:cBhvr>
                                      <p:to>
                                        <p:strVal val="visible"/>
                                      </p:to>
                                    </p:set>
                                    <p:anim calcmode="lin" valueType="num">
                                      <p:cBhvr>
                                        <p:cTn id="65" dur="500" fill="hold"/>
                                        <p:tgtEl>
                                          <p:spTgt spid="23562">
                                            <p:txEl>
                                              <p:pRg st="2" end="2"/>
                                            </p:txEl>
                                          </p:spTgt>
                                        </p:tgtEl>
                                        <p:attrNameLst>
                                          <p:attrName>ppt_x</p:attrName>
                                        </p:attrNameLst>
                                      </p:cBhvr>
                                      <p:tavLst>
                                        <p:tav tm="0">
                                          <p:val>
                                            <p:strVal val="#ppt_x"/>
                                          </p:val>
                                        </p:tav>
                                        <p:tav tm="100000">
                                          <p:val>
                                            <p:strVal val="#ppt_x"/>
                                          </p:val>
                                        </p:tav>
                                      </p:tavLst>
                                    </p:anim>
                                    <p:anim calcmode="lin" valueType="num">
                                      <p:cBhvr>
                                        <p:cTn id="66" dur="500" fill="hold"/>
                                        <p:tgtEl>
                                          <p:spTgt spid="2356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1" decel="100000" fill="hold" grpId="0" nodeType="clickEffect">
                                  <p:stCondLst>
                                    <p:cond delay="0"/>
                                  </p:stCondLst>
                                  <p:childTnLst>
                                    <p:set>
                                      <p:cBhvr>
                                        <p:cTn id="70" dur="1" fill="hold">
                                          <p:stCondLst>
                                            <p:cond delay="0"/>
                                          </p:stCondLst>
                                        </p:cTn>
                                        <p:tgtEl>
                                          <p:spTgt spid="23562">
                                            <p:txEl>
                                              <p:pRg st="3" end="3"/>
                                            </p:txEl>
                                          </p:spTgt>
                                        </p:tgtEl>
                                        <p:attrNameLst>
                                          <p:attrName>style.visibility</p:attrName>
                                        </p:attrNameLst>
                                      </p:cBhvr>
                                      <p:to>
                                        <p:strVal val="visible"/>
                                      </p:to>
                                    </p:set>
                                    <p:anim calcmode="lin" valueType="num">
                                      <p:cBhvr>
                                        <p:cTn id="71" dur="500" fill="hold"/>
                                        <p:tgtEl>
                                          <p:spTgt spid="23562">
                                            <p:txEl>
                                              <p:pRg st="3" end="3"/>
                                            </p:txEl>
                                          </p:spTgt>
                                        </p:tgtEl>
                                        <p:attrNameLst>
                                          <p:attrName>ppt_x</p:attrName>
                                        </p:attrNameLst>
                                      </p:cBhvr>
                                      <p:tavLst>
                                        <p:tav tm="0">
                                          <p:val>
                                            <p:strVal val="#ppt_x"/>
                                          </p:val>
                                        </p:tav>
                                        <p:tav tm="100000">
                                          <p:val>
                                            <p:strVal val="#ppt_x"/>
                                          </p:val>
                                        </p:tav>
                                      </p:tavLst>
                                    </p:anim>
                                    <p:anim calcmode="lin" valueType="num">
                                      <p:cBhvr>
                                        <p:cTn id="72" dur="500" fill="hold"/>
                                        <p:tgtEl>
                                          <p:spTgt spid="23562">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1" grpId="0" bldLvl="0" uiExpand="1" build="allAtOnce"/>
      <p:bldP spid="23562" grpId="0" bldLvl="0" uiExpand="1"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燕尾形 1"/>
          <p:cNvSpPr/>
          <p:nvPr/>
        </p:nvSpPr>
        <p:spPr>
          <a:xfrm>
            <a:off x="3779838" y="363538"/>
            <a:ext cx="2592387" cy="431800"/>
          </a:xfrm>
          <a:prstGeom prst="chevron">
            <a:avLst>
              <a:gd name="adj" fmla="val 26599"/>
            </a:avLst>
          </a:prstGeom>
          <a:solidFill>
            <a:srgbClr val="CD1F06"/>
          </a:solidFill>
          <a:ln w="3175">
            <a:noFill/>
          </a:ln>
        </p:spPr>
        <p:txBody>
          <a:bodyPr anchor="ctr"/>
          <a:lstStyle/>
          <a:p>
            <a:pPr lvl="0" indent="0"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02" name="TextBox 5"/>
          <p:cNvSpPr/>
          <p:nvPr/>
        </p:nvSpPr>
        <p:spPr>
          <a:xfrm>
            <a:off x="890270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宋体" panose="02010600030101010101" pitchFamily="2" charset="-122"/>
              </a:rPr>
              <a:t>04  结束语</a:t>
            </a:r>
            <a:endParaRPr lang="zh-CN" altLang="zh-CN" sz="1600" dirty="0">
              <a:solidFill>
                <a:srgbClr val="7F7F7F"/>
              </a:solidFill>
              <a:latin typeface="Impact" panose="020B0806030902050204" pitchFamily="34" charset="0"/>
              <a:ea typeface="微软雅黑" panose="020B0503020204020204" pitchFamily="34" charset="-122"/>
            </a:endParaRPr>
          </a:p>
        </p:txBody>
      </p:sp>
      <p:sp>
        <p:nvSpPr>
          <p:cNvPr id="25603" name="TextBox 6"/>
          <p:cNvSpPr/>
          <p:nvPr/>
        </p:nvSpPr>
        <p:spPr>
          <a:xfrm>
            <a:off x="145415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Impact" panose="020B0806030902050204" pitchFamily="34" charset="0"/>
              </a:rPr>
              <a:t>01  教育教学论文的概述</a:t>
            </a:r>
            <a:endParaRPr lang="zh-CN" altLang="zh-CN" sz="16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04" name="TextBox 10"/>
          <p:cNvSpPr/>
          <p:nvPr/>
        </p:nvSpPr>
        <p:spPr>
          <a:xfrm>
            <a:off x="3937000" y="447675"/>
            <a:ext cx="2266950" cy="261938"/>
          </a:xfrm>
          <a:prstGeom prst="rect">
            <a:avLst/>
          </a:prstGeom>
          <a:noFill/>
          <a:ln w="9525">
            <a:noFill/>
          </a:ln>
        </p:spPr>
        <p:txBody>
          <a:bodyPr lIns="0" tIns="0" rIns="0" bIns="0" anchor="ctr">
            <a:spAutoFit/>
          </a:bodyPr>
          <a:lstStyle/>
          <a:p>
            <a:pPr lvl="0" indent="0" algn="ctr"/>
            <a:r>
              <a:rPr lang="zh-CN" altLang="zh-CN" sz="1600" dirty="0">
                <a:solidFill>
                  <a:schemeClr val="bg1"/>
                </a:solidFill>
                <a:latin typeface="Impact" panose="020B0806030902050204" pitchFamily="34" charset="0"/>
                <a:ea typeface="微软雅黑" panose="020B0503020204020204" pitchFamily="34" charset="-122"/>
                <a:sym typeface="Impact" panose="020B0806030902050204" pitchFamily="34" charset="0"/>
              </a:rPr>
              <a:t>02  教育教学论文的撰写</a:t>
            </a:r>
            <a:endParaRPr lang="zh-CN"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05" name="TextBox 11"/>
          <p:cNvSpPr/>
          <p:nvPr/>
        </p:nvSpPr>
        <p:spPr>
          <a:xfrm>
            <a:off x="641985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宋体" panose="02010600030101010101" pitchFamily="2" charset="-122"/>
              </a:rPr>
              <a:t>03  教育教学论文的投稿</a:t>
            </a:r>
            <a:endParaRPr lang="zh-CN" altLang="zh-CN" sz="1600" dirty="0">
              <a:solidFill>
                <a:srgbClr val="7F7F7F"/>
              </a:solidFill>
              <a:latin typeface="Impact" panose="020B0806030902050204" pitchFamily="34" charset="0"/>
              <a:ea typeface="微软雅黑" panose="020B0503020204020204" pitchFamily="34" charset="-122"/>
            </a:endParaRPr>
          </a:p>
        </p:txBody>
      </p:sp>
      <p:sp>
        <p:nvSpPr>
          <p:cNvPr id="25606" name="TextBox 8"/>
          <p:cNvSpPr/>
          <p:nvPr/>
        </p:nvSpPr>
        <p:spPr>
          <a:xfrm>
            <a:off x="768350" y="1123950"/>
            <a:ext cx="4968875" cy="427038"/>
          </a:xfrm>
          <a:prstGeom prst="rect">
            <a:avLst/>
          </a:prstGeom>
          <a:noFill/>
          <a:ln w="9525">
            <a:noFill/>
          </a:ln>
        </p:spPr>
        <p:txBody>
          <a:bodyPr anchor="t">
            <a:spAutoFit/>
          </a:bodyPr>
          <a:lstStyle/>
          <a:p>
            <a:pPr lvl="0" indent="0"/>
            <a:r>
              <a:rPr lang="zh-CN" altLang="en-US" sz="22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第二节</a:t>
            </a:r>
            <a:r>
              <a:rPr lang="en-US" altLang="zh-CN" sz="22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  </a:t>
            </a:r>
            <a:r>
              <a:rPr lang="zh-CN" altLang="en-US" sz="2200" dirty="0">
                <a:solidFill>
                  <a:srgbClr val="5F5E5C"/>
                </a:solidFill>
                <a:latin typeface="华康俪金黑W8(P)" panose="020B0800000000000000" pitchFamily="2" charset="-122"/>
                <a:ea typeface="华康俪金黑W8(P)" panose="020B0800000000000000" pitchFamily="2" charset="-122"/>
                <a:sym typeface="宋体" panose="02010600030101010101" pitchFamily="2" charset="-122"/>
              </a:rPr>
              <a:t>教育教学论文写作的一般流程</a:t>
            </a:r>
            <a:endParaRPr lang="zh-CN" altLang="en-US" sz="2200" dirty="0">
              <a:solidFill>
                <a:srgbClr val="5F5E5C"/>
              </a:solidFill>
              <a:latin typeface="华康俪金黑W8(P)" panose="020B0800000000000000" pitchFamily="2" charset="-122"/>
              <a:ea typeface="华康俪金黑W8(P)" panose="020B0800000000000000" pitchFamily="2" charset="-122"/>
            </a:endParaRPr>
          </a:p>
        </p:txBody>
      </p:sp>
      <p:sp>
        <p:nvSpPr>
          <p:cNvPr id="25607" name="TextBox 6"/>
          <p:cNvSpPr/>
          <p:nvPr/>
        </p:nvSpPr>
        <p:spPr>
          <a:xfrm>
            <a:off x="768350" y="1528763"/>
            <a:ext cx="5276850" cy="487362"/>
          </a:xfrm>
          <a:prstGeom prst="rect">
            <a:avLst/>
          </a:prstGeom>
          <a:noFill/>
          <a:ln w="9525">
            <a:noFill/>
          </a:ln>
        </p:spPr>
        <p:txBody>
          <a:bodyPr anchor="t">
            <a:spAutoFit/>
          </a:bodyPr>
          <a:lstStyle/>
          <a:p>
            <a:pPr lvl="0" indent="0">
              <a:lnSpc>
                <a:spcPct val="130000"/>
              </a:lnSpc>
            </a:pPr>
            <a:r>
              <a:rPr lang="en-US" altLang="zh-CN" sz="2000" b="1" dirty="0">
                <a:solidFill>
                  <a:srgbClr val="5F5E5C"/>
                </a:solidFill>
                <a:latin typeface="微软雅黑" panose="020B0503020204020204" pitchFamily="34" charset="-122"/>
                <a:ea typeface="微软雅黑" panose="020B0503020204020204" pitchFamily="34" charset="-122"/>
              </a:rPr>
              <a:t>2.2.2 </a:t>
            </a:r>
            <a:r>
              <a:rPr lang="zh-CN" altLang="en-US" sz="2000" b="1" dirty="0">
                <a:solidFill>
                  <a:srgbClr val="5F5E5C"/>
                </a:solidFill>
                <a:latin typeface="微软雅黑" panose="020B0503020204020204" pitchFamily="34" charset="-122"/>
                <a:ea typeface="微软雅黑" panose="020B0503020204020204" pitchFamily="34" charset="-122"/>
              </a:rPr>
              <a:t>确定论点</a:t>
            </a:r>
            <a:endParaRPr lang="zh-CN" altLang="en-US" sz="2000" b="1" dirty="0">
              <a:solidFill>
                <a:srgbClr val="5F5E5C"/>
              </a:solidFill>
              <a:latin typeface="微软雅黑" panose="020B0503020204020204" pitchFamily="34" charset="-122"/>
              <a:ea typeface="微软雅黑" panose="020B0503020204020204" pitchFamily="34" charset="-122"/>
              <a:sym typeface="宋体" panose="02010600030101010101" pitchFamily="2" charset="-122"/>
            </a:endParaRPr>
          </a:p>
        </p:txBody>
      </p:sp>
      <p:pic>
        <p:nvPicPr>
          <p:cNvPr id="25608" name="Picture 2" descr="D:\微信\素材库\2016\9\14\Img391328376.jpgImg391328376"/>
          <p:cNvPicPr>
            <a:picLocks noChangeAspect="1"/>
          </p:cNvPicPr>
          <p:nvPr/>
        </p:nvPicPr>
        <p:blipFill>
          <a:blip r:embed="rId1"/>
          <a:srcRect/>
          <a:stretch>
            <a:fillRect/>
          </a:stretch>
        </p:blipFill>
        <p:spPr>
          <a:xfrm>
            <a:off x="7431247" y="2470150"/>
            <a:ext cx="3989070" cy="2960688"/>
          </a:xfrm>
          <a:prstGeom prst="rect">
            <a:avLst/>
          </a:prstGeom>
          <a:noFill/>
          <a:ln w="28575" cap="flat" cmpd="sng">
            <a:solidFill>
              <a:schemeClr val="bg1"/>
            </a:solidFill>
            <a:prstDash val="solid"/>
            <a:bevel/>
            <a:headEnd type="none" w="med" len="med"/>
            <a:tailEnd type="none" w="med" len="med"/>
          </a:ln>
        </p:spPr>
      </p:pic>
      <p:sp>
        <p:nvSpPr>
          <p:cNvPr id="22538" name="TextBox 7"/>
          <p:cNvSpPr/>
          <p:nvPr/>
        </p:nvSpPr>
        <p:spPr>
          <a:xfrm>
            <a:off x="768350" y="2327275"/>
            <a:ext cx="6119813" cy="2562240"/>
          </a:xfrm>
          <a:prstGeom prst="rect">
            <a:avLst/>
          </a:prstGeom>
          <a:noFill/>
          <a:ln w="9525">
            <a:noFill/>
          </a:ln>
        </p:spPr>
        <p:txBody>
          <a:bodyPr anchor="t">
            <a:spAutoFit/>
          </a:bodyPr>
          <a:lstStyle/>
          <a:p>
            <a:pPr marL="812800" lvl="0" indent="-812800" defTabSz="914400">
              <a:lnSpc>
                <a:spcPct val="150000"/>
              </a:lnSpc>
            </a:pPr>
            <a:r>
              <a:rPr lang="zh-CN" altLang="en-US" b="1" dirty="0">
                <a:latin typeface="微软雅黑" panose="020B0503020204020204" pitchFamily="34" charset="-122"/>
                <a:ea typeface="微软雅黑" panose="020B0503020204020204" pitchFamily="34" charset="-122"/>
              </a:rPr>
              <a:t>一是角度：新颖独到          </a:t>
            </a:r>
            <a:endParaRPr lang="zh-CN" altLang="en-US" b="1" dirty="0">
              <a:latin typeface="微软雅黑" panose="020B0503020204020204" pitchFamily="34" charset="-122"/>
              <a:ea typeface="微软雅黑" panose="020B0503020204020204" pitchFamily="34" charset="-122"/>
            </a:endParaRPr>
          </a:p>
          <a:p>
            <a:pPr marL="812800" lvl="0" indent="-812800" algn="r" defTabSz="914400">
              <a:lnSpc>
                <a:spcPct val="150000"/>
              </a:lnSpc>
            </a:pPr>
            <a:r>
              <a:rPr lang="en-US" altLang="zh-CN" b="1" dirty="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例如：</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关于“教学反思”的反思</a:t>
            </a:r>
            <a:r>
              <a:rPr lang="en-US" altLang="zh-CN"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pPr marL="812800" lvl="0" indent="-812800" defTabSz="914400">
              <a:lnSpc>
                <a:spcPct val="150000"/>
              </a:lnSpc>
            </a:pPr>
            <a:r>
              <a:rPr lang="zh-CN" altLang="en-US" b="1" dirty="0">
                <a:latin typeface="微软雅黑" panose="020B0503020204020204" pitchFamily="34" charset="-122"/>
                <a:ea typeface="微软雅黑" panose="020B0503020204020204" pitchFamily="34" charset="-122"/>
              </a:rPr>
              <a:t>二是高度：见别人所不见    </a:t>
            </a:r>
            <a:endParaRPr lang="zh-CN" altLang="en-US" b="1" dirty="0">
              <a:latin typeface="微软雅黑" panose="020B0503020204020204" pitchFamily="34" charset="-122"/>
              <a:ea typeface="微软雅黑" panose="020B0503020204020204" pitchFamily="34" charset="-122"/>
            </a:endParaRPr>
          </a:p>
          <a:p>
            <a:pPr marL="812800" lvl="0" indent="-812800" algn="r" defTabSz="914400">
              <a:lnSpc>
                <a:spcPct val="150000"/>
              </a:lnSpc>
            </a:pPr>
            <a:r>
              <a:rPr lang="zh-CN" altLang="en-US" dirty="0">
                <a:latin typeface="微软雅黑" panose="020B0503020204020204" pitchFamily="34" charset="-122"/>
                <a:ea typeface="微软雅黑" panose="020B0503020204020204" pitchFamily="34" charset="-122"/>
              </a:rPr>
              <a:t>          例如：</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非正式组织：教师专业成长的第二条道路</a:t>
            </a:r>
            <a:r>
              <a:rPr lang="en-US" altLang="zh-CN" dirty="0">
                <a:latin typeface="微软雅黑" panose="020B0503020204020204" pitchFamily="34" charset="-122"/>
                <a:ea typeface="微软雅黑" panose="020B0503020204020204" pitchFamily="34" charset="-122"/>
              </a:rPr>
              <a:t>》 </a:t>
            </a:r>
            <a:endParaRPr lang="en-US" altLang="zh-CN" dirty="0">
              <a:latin typeface="微软雅黑" panose="020B0503020204020204" pitchFamily="34" charset="-122"/>
              <a:ea typeface="微软雅黑" panose="020B0503020204020204" pitchFamily="34" charset="-122"/>
            </a:endParaRPr>
          </a:p>
          <a:p>
            <a:pPr marL="812800" lvl="0" indent="-812800" defTabSz="914400">
              <a:lnSpc>
                <a:spcPct val="150000"/>
              </a:lnSpc>
            </a:pPr>
            <a:endParaRPr lang="en-US" altLang="zh-CN" dirty="0">
              <a:latin typeface="微软雅黑" panose="020B0503020204020204" pitchFamily="34" charset="-122"/>
              <a:ea typeface="微软雅黑" panose="020B0503020204020204" pitchFamily="34" charset="-122"/>
            </a:endParaRPr>
          </a:p>
          <a:p>
            <a:pPr marL="812800" lvl="0" indent="-812800" defTabSz="914400">
              <a:lnSpc>
                <a:spcPct val="150000"/>
              </a:lnSpc>
            </a:pPr>
            <a:endParaRPr lang="zh-CN" altLang="en-US" b="1" dirty="0">
              <a:solidFill>
                <a:srgbClr val="E6781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39" name="TextBox 6"/>
          <p:cNvSpPr/>
          <p:nvPr/>
        </p:nvSpPr>
        <p:spPr>
          <a:xfrm>
            <a:off x="768350" y="4078288"/>
            <a:ext cx="6119813" cy="1738312"/>
          </a:xfrm>
          <a:prstGeom prst="rect">
            <a:avLst/>
          </a:prstGeom>
          <a:noFill/>
          <a:ln w="9525">
            <a:noFill/>
          </a:ln>
        </p:spPr>
        <p:txBody>
          <a:bodyPr anchor="t">
            <a:spAutoFit/>
          </a:bodyPr>
          <a:lstStyle/>
          <a:p>
            <a:pPr marL="812800" lvl="0" indent="-812800" defTabSz="914400">
              <a:lnSpc>
                <a:spcPct val="150000"/>
              </a:lnSpc>
            </a:pPr>
            <a:r>
              <a:rPr lang="zh-CN" altLang="en-US" b="1" dirty="0">
                <a:latin typeface="微软雅黑" panose="020B0503020204020204" pitchFamily="34" charset="-122"/>
                <a:ea typeface="微软雅黑" panose="020B0503020204020204" pitchFamily="34" charset="-122"/>
                <a:sym typeface="宋体" panose="02010600030101010101" pitchFamily="2" charset="-122"/>
              </a:rPr>
              <a:t>三是深度：不同凡响      </a:t>
            </a:r>
            <a:endParaRPr lang="zh-CN" altLang="en-US" b="1" dirty="0">
              <a:latin typeface="微软雅黑" panose="020B0503020204020204" pitchFamily="34" charset="-122"/>
              <a:ea typeface="微软雅黑" panose="020B0503020204020204" pitchFamily="34" charset="-122"/>
              <a:sym typeface="宋体" panose="02010600030101010101" pitchFamily="2" charset="-122"/>
            </a:endParaRPr>
          </a:p>
          <a:p>
            <a:pPr marL="812800" lvl="0" indent="-812800" algn="r" defTabSz="914400">
              <a:lnSpc>
                <a:spcPct val="150000"/>
              </a:lnSpc>
            </a:pPr>
            <a:r>
              <a:rPr lang="zh-CN" altLang="en-US" dirty="0">
                <a:latin typeface="微软雅黑" panose="020B0503020204020204" pitchFamily="34" charset="-122"/>
                <a:ea typeface="微软雅黑" panose="020B0503020204020204" pitchFamily="34" charset="-122"/>
                <a:sym typeface="宋体" panose="02010600030101010101" pitchFamily="2" charset="-122"/>
              </a:rPr>
              <a:t>例如：</a:t>
            </a:r>
            <a:r>
              <a:rPr lang="en-US" altLang="zh-CN" dirty="0">
                <a:latin typeface="微软雅黑" panose="020B0503020204020204" pitchFamily="34" charset="-122"/>
                <a:ea typeface="微软雅黑" panose="020B0503020204020204" pitchFamily="34" charset="-122"/>
                <a:sym typeface="宋体" panose="02010600030101010101" pitchFamily="2" charset="-122"/>
              </a:rPr>
              <a:t>《</a:t>
            </a:r>
            <a:r>
              <a:rPr lang="zh-CN" altLang="en-US" dirty="0">
                <a:latin typeface="微软雅黑" panose="020B0503020204020204" pitchFamily="34" charset="-122"/>
                <a:ea typeface="微软雅黑" panose="020B0503020204020204" pitchFamily="34" charset="-122"/>
                <a:sym typeface="宋体" panose="02010600030101010101" pitchFamily="2" charset="-122"/>
              </a:rPr>
              <a:t>从“众人推车”到“发动引擎”</a:t>
            </a:r>
            <a:r>
              <a:rPr lang="en-US" altLang="zh-CN">
                <a:latin typeface="微软雅黑" panose="020B0503020204020204" pitchFamily="34" charset="-122"/>
                <a:ea typeface="微软雅黑" panose="020B0503020204020204" pitchFamily="34" charset="-122"/>
                <a:sym typeface="宋体" panose="02010600030101010101" pitchFamily="2" charset="-122"/>
              </a:rPr>
              <a:t>》</a:t>
            </a:r>
            <a:endParaRPr lang="en-US" altLang="zh-CN">
              <a:latin typeface="微软雅黑" panose="020B0503020204020204" pitchFamily="34" charset="-122"/>
              <a:ea typeface="微软雅黑" panose="020B0503020204020204" pitchFamily="34" charset="-122"/>
            </a:endParaRPr>
          </a:p>
          <a:p>
            <a:pPr marL="812800" lvl="0" indent="-812800" defTabSz="914400">
              <a:lnSpc>
                <a:spcPct val="150000"/>
              </a:lnSpc>
            </a:pPr>
            <a:r>
              <a:rPr lang="zh-CN" altLang="en-US" b="1" dirty="0">
                <a:latin typeface="微软雅黑" panose="020B0503020204020204" pitchFamily="34" charset="-122"/>
                <a:ea typeface="微软雅黑" panose="020B0503020204020204" pitchFamily="34" charset="-122"/>
                <a:sym typeface="宋体" panose="02010600030101010101" pitchFamily="2" charset="-122"/>
              </a:rPr>
              <a:t>四是温度： 人文关怀       </a:t>
            </a:r>
            <a:endParaRPr lang="zh-CN" altLang="en-US" b="1" dirty="0">
              <a:latin typeface="微软雅黑" panose="020B0503020204020204" pitchFamily="34" charset="-122"/>
              <a:ea typeface="微软雅黑" panose="020B0503020204020204" pitchFamily="34" charset="-122"/>
              <a:sym typeface="宋体" panose="02010600030101010101" pitchFamily="2" charset="-122"/>
            </a:endParaRPr>
          </a:p>
          <a:p>
            <a:pPr marL="812800" lvl="0" indent="-812800" algn="r" defTabSz="914400">
              <a:lnSpc>
                <a:spcPct val="150000"/>
              </a:lnSpc>
            </a:pPr>
            <a:r>
              <a:rPr lang="zh-CN" altLang="en-US" dirty="0">
                <a:latin typeface="微软雅黑" panose="020B0503020204020204" pitchFamily="34" charset="-122"/>
                <a:ea typeface="微软雅黑" panose="020B0503020204020204" pitchFamily="34" charset="-122"/>
                <a:sym typeface="宋体" panose="02010600030101010101" pitchFamily="2" charset="-122"/>
              </a:rPr>
              <a:t>例如：</a:t>
            </a:r>
            <a:r>
              <a:rPr lang="en-US" altLang="zh-CN" dirty="0">
                <a:latin typeface="微软雅黑" panose="020B0503020204020204" pitchFamily="34" charset="-122"/>
                <a:ea typeface="微软雅黑" panose="020B0503020204020204" pitchFamily="34" charset="-122"/>
                <a:sym typeface="宋体" panose="02010600030101010101" pitchFamily="2" charset="-122"/>
              </a:rPr>
              <a:t>《</a:t>
            </a:r>
            <a:r>
              <a:rPr lang="zh-CN" altLang="en-US" dirty="0">
                <a:latin typeface="微软雅黑" panose="020B0503020204020204" pitchFamily="34" charset="-122"/>
                <a:ea typeface="微软雅黑" panose="020B0503020204020204" pitchFamily="34" charset="-122"/>
                <a:sym typeface="宋体" panose="02010600030101010101" pitchFamily="2" charset="-122"/>
              </a:rPr>
              <a:t>为他者：学校管理应有的伦理关怀</a:t>
            </a:r>
            <a:r>
              <a:rPr lang="en-US" altLang="zh-CN">
                <a:latin typeface="微软雅黑" panose="020B0503020204020204" pitchFamily="34" charset="-122"/>
                <a:ea typeface="微软雅黑" panose="020B0503020204020204" pitchFamily="34" charset="-122"/>
                <a:sym typeface="宋体" panose="02010600030101010101" pitchFamily="2" charset="-122"/>
              </a:rPr>
              <a:t>》</a:t>
            </a:r>
            <a:endParaRPr lang="zh-CN" altLang="en-US" dirty="0">
              <a:solidFill>
                <a:srgbClr val="5F5E5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11" name="矩形 7"/>
          <p:cNvSpPr/>
          <p:nvPr/>
        </p:nvSpPr>
        <p:spPr>
          <a:xfrm>
            <a:off x="768350" y="2068513"/>
            <a:ext cx="11088688" cy="107950"/>
          </a:xfrm>
          <a:prstGeom prst="rect">
            <a:avLst/>
          </a:prstGeom>
          <a:solidFill>
            <a:srgbClr val="CD1F06"/>
          </a:solidFill>
          <a:ln w="25400">
            <a:noFill/>
          </a:ln>
        </p:spPr>
        <p:txBody>
          <a:bodyPr anchor="ctr"/>
          <a:lstStyle/>
          <a:p>
            <a:pPr lvl="0" indent="0"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grpId="0" nodeType="clickEffect">
                                  <p:stCondLst>
                                    <p:cond delay="0"/>
                                  </p:stCondLst>
                                  <p:childTnLst>
                                    <p:set>
                                      <p:cBhvr>
                                        <p:cTn id="6" dur="1" fill="hold">
                                          <p:stCondLst>
                                            <p:cond delay="0"/>
                                          </p:stCondLst>
                                        </p:cTn>
                                        <p:tgtEl>
                                          <p:spTgt spid="22538">
                                            <p:txEl>
                                              <p:pRg st="0" end="0"/>
                                            </p:txEl>
                                          </p:spTgt>
                                        </p:tgtEl>
                                        <p:attrNameLst>
                                          <p:attrName>style.visibility</p:attrName>
                                        </p:attrNameLst>
                                      </p:cBhvr>
                                      <p:to>
                                        <p:strVal val="visible"/>
                                      </p:to>
                                    </p:set>
                                    <p:anim calcmode="lin" valueType="num">
                                      <p:cBhvr>
                                        <p:cTn id="7" dur="500" fill="hold"/>
                                        <p:tgtEl>
                                          <p:spTgt spid="22538">
                                            <p:txEl>
                                              <p:pRg st="0" end="0"/>
                                            </p:txEl>
                                          </p:spTgt>
                                        </p:tgtEl>
                                        <p:attrNameLst>
                                          <p:attrName>ppt_x</p:attrName>
                                        </p:attrNameLst>
                                      </p:cBhvr>
                                      <p:tavLst>
                                        <p:tav tm="0">
                                          <p:val>
                                            <p:strVal val="0-#ppt_w/2"/>
                                          </p:val>
                                        </p:tav>
                                        <p:tav tm="100000">
                                          <p:val>
                                            <p:strVal val="#ppt_x"/>
                                          </p:val>
                                        </p:tav>
                                      </p:tavLst>
                                    </p:anim>
                                    <p:anim calcmode="lin" valueType="num">
                                      <p:cBhvr>
                                        <p:cTn id="8" dur="500" fill="hold"/>
                                        <p:tgtEl>
                                          <p:spTgt spid="2253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decel="100000" fill="hold" grpId="0" nodeType="clickEffect">
                                  <p:stCondLst>
                                    <p:cond delay="0"/>
                                  </p:stCondLst>
                                  <p:childTnLst>
                                    <p:set>
                                      <p:cBhvr>
                                        <p:cTn id="12" dur="1" fill="hold">
                                          <p:stCondLst>
                                            <p:cond delay="0"/>
                                          </p:stCondLst>
                                        </p:cTn>
                                        <p:tgtEl>
                                          <p:spTgt spid="22538">
                                            <p:txEl>
                                              <p:pRg st="1" end="1"/>
                                            </p:txEl>
                                          </p:spTgt>
                                        </p:tgtEl>
                                        <p:attrNameLst>
                                          <p:attrName>style.visibility</p:attrName>
                                        </p:attrNameLst>
                                      </p:cBhvr>
                                      <p:to>
                                        <p:strVal val="visible"/>
                                      </p:to>
                                    </p:set>
                                    <p:anim calcmode="lin" valueType="num">
                                      <p:cBhvr>
                                        <p:cTn id="13" dur="500" fill="hold"/>
                                        <p:tgtEl>
                                          <p:spTgt spid="22538">
                                            <p:txEl>
                                              <p:pRg st="1" end="1"/>
                                            </p:txEl>
                                          </p:spTgt>
                                        </p:tgtEl>
                                        <p:attrNameLst>
                                          <p:attrName>ppt_x</p:attrName>
                                        </p:attrNameLst>
                                      </p:cBhvr>
                                      <p:tavLst>
                                        <p:tav tm="0">
                                          <p:val>
                                            <p:strVal val="0-#ppt_w/2"/>
                                          </p:val>
                                        </p:tav>
                                        <p:tav tm="100000">
                                          <p:val>
                                            <p:strVal val="#ppt_x"/>
                                          </p:val>
                                        </p:tav>
                                      </p:tavLst>
                                    </p:anim>
                                    <p:anim calcmode="lin" valueType="num">
                                      <p:cBhvr>
                                        <p:cTn id="14" dur="500" fill="hold"/>
                                        <p:tgtEl>
                                          <p:spTgt spid="2253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decel="100000" fill="hold" grpId="0" nodeType="clickEffect">
                                  <p:stCondLst>
                                    <p:cond delay="0"/>
                                  </p:stCondLst>
                                  <p:childTnLst>
                                    <p:set>
                                      <p:cBhvr>
                                        <p:cTn id="18" dur="1" fill="hold">
                                          <p:stCondLst>
                                            <p:cond delay="0"/>
                                          </p:stCondLst>
                                        </p:cTn>
                                        <p:tgtEl>
                                          <p:spTgt spid="22538">
                                            <p:txEl>
                                              <p:pRg st="2" end="2"/>
                                            </p:txEl>
                                          </p:spTgt>
                                        </p:tgtEl>
                                        <p:attrNameLst>
                                          <p:attrName>style.visibility</p:attrName>
                                        </p:attrNameLst>
                                      </p:cBhvr>
                                      <p:to>
                                        <p:strVal val="visible"/>
                                      </p:to>
                                    </p:set>
                                    <p:anim calcmode="lin" valueType="num">
                                      <p:cBhvr>
                                        <p:cTn id="19" dur="500" fill="hold"/>
                                        <p:tgtEl>
                                          <p:spTgt spid="22538">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2253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decel="100000" fill="hold" grpId="0" nodeType="clickEffect">
                                  <p:stCondLst>
                                    <p:cond delay="0"/>
                                  </p:stCondLst>
                                  <p:childTnLst>
                                    <p:set>
                                      <p:cBhvr>
                                        <p:cTn id="24" dur="1" fill="hold">
                                          <p:stCondLst>
                                            <p:cond delay="0"/>
                                          </p:stCondLst>
                                        </p:cTn>
                                        <p:tgtEl>
                                          <p:spTgt spid="22538">
                                            <p:txEl>
                                              <p:pRg st="3" end="3"/>
                                            </p:txEl>
                                          </p:spTgt>
                                        </p:tgtEl>
                                        <p:attrNameLst>
                                          <p:attrName>style.visibility</p:attrName>
                                        </p:attrNameLst>
                                      </p:cBhvr>
                                      <p:to>
                                        <p:strVal val="visible"/>
                                      </p:to>
                                    </p:set>
                                    <p:anim calcmode="lin" valueType="num">
                                      <p:cBhvr>
                                        <p:cTn id="25" dur="500" fill="hold"/>
                                        <p:tgtEl>
                                          <p:spTgt spid="22538">
                                            <p:txEl>
                                              <p:pRg st="3" end="3"/>
                                            </p:txEl>
                                          </p:spTgt>
                                        </p:tgtEl>
                                        <p:attrNameLst>
                                          <p:attrName>ppt_x</p:attrName>
                                        </p:attrNameLst>
                                      </p:cBhvr>
                                      <p:tavLst>
                                        <p:tav tm="0">
                                          <p:val>
                                            <p:strVal val="0-#ppt_w/2"/>
                                          </p:val>
                                        </p:tav>
                                        <p:tav tm="100000">
                                          <p:val>
                                            <p:strVal val="#ppt_x"/>
                                          </p:val>
                                        </p:tav>
                                      </p:tavLst>
                                    </p:anim>
                                    <p:anim calcmode="lin" valueType="num">
                                      <p:cBhvr>
                                        <p:cTn id="26" dur="500" fill="hold"/>
                                        <p:tgtEl>
                                          <p:spTgt spid="2253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decel="100000" fill="hold" grpId="0" nodeType="clickEffect">
                                  <p:stCondLst>
                                    <p:cond delay="0"/>
                                  </p:stCondLst>
                                  <p:childTnLst>
                                    <p:set>
                                      <p:cBhvr>
                                        <p:cTn id="30" dur="1" fill="hold">
                                          <p:stCondLst>
                                            <p:cond delay="0"/>
                                          </p:stCondLst>
                                        </p:cTn>
                                        <p:tgtEl>
                                          <p:spTgt spid="22539">
                                            <p:txEl>
                                              <p:pRg st="0" end="0"/>
                                            </p:txEl>
                                          </p:spTgt>
                                        </p:tgtEl>
                                        <p:attrNameLst>
                                          <p:attrName>style.visibility</p:attrName>
                                        </p:attrNameLst>
                                      </p:cBhvr>
                                      <p:to>
                                        <p:strVal val="visible"/>
                                      </p:to>
                                    </p:set>
                                    <p:anim calcmode="lin" valueType="num">
                                      <p:cBhvr>
                                        <p:cTn id="31" dur="500" fill="hold"/>
                                        <p:tgtEl>
                                          <p:spTgt spid="22539">
                                            <p:txEl>
                                              <p:pRg st="0" end="0"/>
                                            </p:txEl>
                                          </p:spTgt>
                                        </p:tgtEl>
                                        <p:attrNameLst>
                                          <p:attrName>ppt_x</p:attrName>
                                        </p:attrNameLst>
                                      </p:cBhvr>
                                      <p:tavLst>
                                        <p:tav tm="0">
                                          <p:val>
                                            <p:strVal val="1+#ppt_w/2"/>
                                          </p:val>
                                        </p:tav>
                                        <p:tav tm="100000">
                                          <p:val>
                                            <p:strVal val="#ppt_x"/>
                                          </p:val>
                                        </p:tav>
                                      </p:tavLst>
                                    </p:anim>
                                    <p:anim calcmode="lin" valueType="num">
                                      <p:cBhvr>
                                        <p:cTn id="32" dur="500" fill="hold"/>
                                        <p:tgtEl>
                                          <p:spTgt spid="225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decel="100000" fill="hold" grpId="0" nodeType="clickEffect">
                                  <p:stCondLst>
                                    <p:cond delay="0"/>
                                  </p:stCondLst>
                                  <p:childTnLst>
                                    <p:set>
                                      <p:cBhvr>
                                        <p:cTn id="36" dur="1" fill="hold">
                                          <p:stCondLst>
                                            <p:cond delay="0"/>
                                          </p:stCondLst>
                                        </p:cTn>
                                        <p:tgtEl>
                                          <p:spTgt spid="22539">
                                            <p:txEl>
                                              <p:pRg st="1" end="1"/>
                                            </p:txEl>
                                          </p:spTgt>
                                        </p:tgtEl>
                                        <p:attrNameLst>
                                          <p:attrName>style.visibility</p:attrName>
                                        </p:attrNameLst>
                                      </p:cBhvr>
                                      <p:to>
                                        <p:strVal val="visible"/>
                                      </p:to>
                                    </p:set>
                                    <p:anim calcmode="lin" valueType="num">
                                      <p:cBhvr>
                                        <p:cTn id="37" dur="500" fill="hold"/>
                                        <p:tgtEl>
                                          <p:spTgt spid="22539">
                                            <p:txEl>
                                              <p:pRg st="1" end="1"/>
                                            </p:txEl>
                                          </p:spTgt>
                                        </p:tgtEl>
                                        <p:attrNameLst>
                                          <p:attrName>ppt_x</p:attrName>
                                        </p:attrNameLst>
                                      </p:cBhvr>
                                      <p:tavLst>
                                        <p:tav tm="0">
                                          <p:val>
                                            <p:strVal val="1+#ppt_w/2"/>
                                          </p:val>
                                        </p:tav>
                                        <p:tav tm="100000">
                                          <p:val>
                                            <p:strVal val="#ppt_x"/>
                                          </p:val>
                                        </p:tav>
                                      </p:tavLst>
                                    </p:anim>
                                    <p:anim calcmode="lin" valueType="num">
                                      <p:cBhvr>
                                        <p:cTn id="38" dur="500" fill="hold"/>
                                        <p:tgtEl>
                                          <p:spTgt spid="225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decel="100000" fill="hold" grpId="0" nodeType="clickEffect">
                                  <p:stCondLst>
                                    <p:cond delay="0"/>
                                  </p:stCondLst>
                                  <p:childTnLst>
                                    <p:set>
                                      <p:cBhvr>
                                        <p:cTn id="42" dur="1" fill="hold">
                                          <p:stCondLst>
                                            <p:cond delay="0"/>
                                          </p:stCondLst>
                                        </p:cTn>
                                        <p:tgtEl>
                                          <p:spTgt spid="22539">
                                            <p:txEl>
                                              <p:pRg st="2" end="2"/>
                                            </p:txEl>
                                          </p:spTgt>
                                        </p:tgtEl>
                                        <p:attrNameLst>
                                          <p:attrName>style.visibility</p:attrName>
                                        </p:attrNameLst>
                                      </p:cBhvr>
                                      <p:to>
                                        <p:strVal val="visible"/>
                                      </p:to>
                                    </p:set>
                                    <p:anim calcmode="lin" valueType="num">
                                      <p:cBhvr>
                                        <p:cTn id="43" dur="500" fill="hold"/>
                                        <p:tgtEl>
                                          <p:spTgt spid="22539">
                                            <p:txEl>
                                              <p:pRg st="2" end="2"/>
                                            </p:txEl>
                                          </p:spTgt>
                                        </p:tgtEl>
                                        <p:attrNameLst>
                                          <p:attrName>ppt_x</p:attrName>
                                        </p:attrNameLst>
                                      </p:cBhvr>
                                      <p:tavLst>
                                        <p:tav tm="0">
                                          <p:val>
                                            <p:strVal val="1+#ppt_w/2"/>
                                          </p:val>
                                        </p:tav>
                                        <p:tav tm="100000">
                                          <p:val>
                                            <p:strVal val="#ppt_x"/>
                                          </p:val>
                                        </p:tav>
                                      </p:tavLst>
                                    </p:anim>
                                    <p:anim calcmode="lin" valueType="num">
                                      <p:cBhvr>
                                        <p:cTn id="44" dur="500" fill="hold"/>
                                        <p:tgtEl>
                                          <p:spTgt spid="225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decel="100000" fill="hold" grpId="0" nodeType="clickEffect">
                                  <p:stCondLst>
                                    <p:cond delay="0"/>
                                  </p:stCondLst>
                                  <p:childTnLst>
                                    <p:set>
                                      <p:cBhvr>
                                        <p:cTn id="48" dur="1" fill="hold">
                                          <p:stCondLst>
                                            <p:cond delay="0"/>
                                          </p:stCondLst>
                                        </p:cTn>
                                        <p:tgtEl>
                                          <p:spTgt spid="22539">
                                            <p:txEl>
                                              <p:pRg st="3" end="3"/>
                                            </p:txEl>
                                          </p:spTgt>
                                        </p:tgtEl>
                                        <p:attrNameLst>
                                          <p:attrName>style.visibility</p:attrName>
                                        </p:attrNameLst>
                                      </p:cBhvr>
                                      <p:to>
                                        <p:strVal val="visible"/>
                                      </p:to>
                                    </p:set>
                                    <p:anim calcmode="lin" valueType="num">
                                      <p:cBhvr>
                                        <p:cTn id="49" dur="500" fill="hold"/>
                                        <p:tgtEl>
                                          <p:spTgt spid="22539">
                                            <p:txEl>
                                              <p:pRg st="3" end="3"/>
                                            </p:txEl>
                                          </p:spTgt>
                                        </p:tgtEl>
                                        <p:attrNameLst>
                                          <p:attrName>ppt_x</p:attrName>
                                        </p:attrNameLst>
                                      </p:cBhvr>
                                      <p:tavLst>
                                        <p:tav tm="0">
                                          <p:val>
                                            <p:strVal val="1+#ppt_w/2"/>
                                          </p:val>
                                        </p:tav>
                                        <p:tav tm="100000">
                                          <p:val>
                                            <p:strVal val="#ppt_x"/>
                                          </p:val>
                                        </p:tav>
                                      </p:tavLst>
                                    </p:anim>
                                    <p:anim calcmode="lin" valueType="num">
                                      <p:cBhvr>
                                        <p:cTn id="50" dur="500" fill="hold"/>
                                        <p:tgtEl>
                                          <p:spTgt spid="2253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8" grpId="0" bldLvl="0" uiExpand="1" build="allAtOnce"/>
      <p:bldP spid="22539" grpId="0" bldLvl="0" uiExpand="1"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燕尾形 1"/>
          <p:cNvSpPr/>
          <p:nvPr/>
        </p:nvSpPr>
        <p:spPr>
          <a:xfrm>
            <a:off x="3779838" y="363538"/>
            <a:ext cx="2592387" cy="431800"/>
          </a:xfrm>
          <a:prstGeom prst="chevron">
            <a:avLst>
              <a:gd name="adj" fmla="val 26599"/>
            </a:avLst>
          </a:prstGeom>
          <a:solidFill>
            <a:srgbClr val="CD1F06"/>
          </a:solidFill>
          <a:ln w="3175">
            <a:noFill/>
          </a:ln>
        </p:spPr>
        <p:txBody>
          <a:bodyPr anchor="ctr"/>
          <a:lstStyle/>
          <a:p>
            <a:pPr lvl="0" indent="0"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26" name="TextBox 5"/>
          <p:cNvSpPr/>
          <p:nvPr/>
        </p:nvSpPr>
        <p:spPr>
          <a:xfrm>
            <a:off x="890270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宋体" panose="02010600030101010101" pitchFamily="2" charset="-122"/>
              </a:rPr>
              <a:t>04  结束语</a:t>
            </a:r>
            <a:endParaRPr lang="zh-CN" altLang="zh-CN" sz="1600" dirty="0">
              <a:solidFill>
                <a:srgbClr val="7F7F7F"/>
              </a:solidFill>
              <a:latin typeface="Impact" panose="020B0806030902050204" pitchFamily="34" charset="0"/>
              <a:ea typeface="微软雅黑" panose="020B0503020204020204" pitchFamily="34" charset="-122"/>
            </a:endParaRPr>
          </a:p>
        </p:txBody>
      </p:sp>
      <p:sp>
        <p:nvSpPr>
          <p:cNvPr id="26627" name="TextBox 6"/>
          <p:cNvSpPr/>
          <p:nvPr/>
        </p:nvSpPr>
        <p:spPr>
          <a:xfrm>
            <a:off x="145415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Impact" panose="020B0806030902050204" pitchFamily="34" charset="0"/>
              </a:rPr>
              <a:t>01  教育教学论文的概述</a:t>
            </a:r>
            <a:endParaRPr lang="zh-CN" altLang="zh-CN" sz="16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28" name="TextBox 10"/>
          <p:cNvSpPr/>
          <p:nvPr/>
        </p:nvSpPr>
        <p:spPr>
          <a:xfrm>
            <a:off x="3937000" y="447675"/>
            <a:ext cx="2266950" cy="261938"/>
          </a:xfrm>
          <a:prstGeom prst="rect">
            <a:avLst/>
          </a:prstGeom>
          <a:noFill/>
          <a:ln w="9525">
            <a:noFill/>
          </a:ln>
        </p:spPr>
        <p:txBody>
          <a:bodyPr lIns="0" tIns="0" rIns="0" bIns="0" anchor="ctr">
            <a:spAutoFit/>
          </a:bodyPr>
          <a:lstStyle/>
          <a:p>
            <a:pPr lvl="0" indent="0" algn="ctr"/>
            <a:r>
              <a:rPr lang="zh-CN" altLang="zh-CN" sz="1600" dirty="0">
                <a:solidFill>
                  <a:schemeClr val="bg1"/>
                </a:solidFill>
                <a:latin typeface="Impact" panose="020B0806030902050204" pitchFamily="34" charset="0"/>
                <a:ea typeface="微软雅黑" panose="020B0503020204020204" pitchFamily="34" charset="-122"/>
                <a:sym typeface="Impact" panose="020B0806030902050204" pitchFamily="34" charset="0"/>
              </a:rPr>
              <a:t>02  教育教学论文的撰写</a:t>
            </a:r>
            <a:endParaRPr lang="zh-CN"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29" name="TextBox 11"/>
          <p:cNvSpPr/>
          <p:nvPr/>
        </p:nvSpPr>
        <p:spPr>
          <a:xfrm>
            <a:off x="641985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宋体" panose="02010600030101010101" pitchFamily="2" charset="-122"/>
              </a:rPr>
              <a:t>03  教育教学论文的投稿</a:t>
            </a:r>
            <a:endParaRPr lang="zh-CN" altLang="zh-CN" sz="1600" dirty="0">
              <a:solidFill>
                <a:srgbClr val="7F7F7F"/>
              </a:solidFill>
              <a:latin typeface="Impact" panose="020B0806030902050204" pitchFamily="34" charset="0"/>
              <a:ea typeface="微软雅黑" panose="020B0503020204020204" pitchFamily="34" charset="-122"/>
            </a:endParaRPr>
          </a:p>
        </p:txBody>
      </p:sp>
      <p:sp>
        <p:nvSpPr>
          <p:cNvPr id="26630" name="TextBox 8"/>
          <p:cNvSpPr/>
          <p:nvPr/>
        </p:nvSpPr>
        <p:spPr>
          <a:xfrm>
            <a:off x="768350" y="1123950"/>
            <a:ext cx="4968875" cy="427038"/>
          </a:xfrm>
          <a:prstGeom prst="rect">
            <a:avLst/>
          </a:prstGeom>
          <a:noFill/>
          <a:ln w="9525">
            <a:noFill/>
          </a:ln>
        </p:spPr>
        <p:txBody>
          <a:bodyPr anchor="t">
            <a:spAutoFit/>
          </a:bodyPr>
          <a:lstStyle/>
          <a:p>
            <a:pPr lvl="0" indent="0"/>
            <a:r>
              <a:rPr lang="zh-CN" altLang="en-US" sz="22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第二节</a:t>
            </a:r>
            <a:r>
              <a:rPr lang="en-US" altLang="zh-CN" sz="22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  </a:t>
            </a:r>
            <a:r>
              <a:rPr lang="zh-CN" altLang="en-US" sz="2200" dirty="0">
                <a:solidFill>
                  <a:srgbClr val="5F5E5C"/>
                </a:solidFill>
                <a:latin typeface="华康俪金黑W8(P)" panose="020B0800000000000000" pitchFamily="2" charset="-122"/>
                <a:ea typeface="华康俪金黑W8(P)" panose="020B0800000000000000" pitchFamily="2" charset="-122"/>
                <a:sym typeface="宋体" panose="02010600030101010101" pitchFamily="2" charset="-122"/>
              </a:rPr>
              <a:t>教育教学论文写作的一般流程</a:t>
            </a:r>
            <a:endParaRPr lang="zh-CN" altLang="en-US" sz="2200" dirty="0">
              <a:solidFill>
                <a:srgbClr val="5F5E5C"/>
              </a:solidFill>
              <a:latin typeface="华康俪金黑W8(P)" panose="020B0800000000000000" pitchFamily="2" charset="-122"/>
              <a:ea typeface="华康俪金黑W8(P)" panose="020B0800000000000000" pitchFamily="2" charset="-122"/>
            </a:endParaRPr>
          </a:p>
        </p:txBody>
      </p:sp>
      <p:sp>
        <p:nvSpPr>
          <p:cNvPr id="26631" name="TextBox 6"/>
          <p:cNvSpPr/>
          <p:nvPr/>
        </p:nvSpPr>
        <p:spPr>
          <a:xfrm>
            <a:off x="768350" y="1528763"/>
            <a:ext cx="5276850" cy="487362"/>
          </a:xfrm>
          <a:prstGeom prst="rect">
            <a:avLst/>
          </a:prstGeom>
          <a:noFill/>
          <a:ln w="9525">
            <a:noFill/>
          </a:ln>
        </p:spPr>
        <p:txBody>
          <a:bodyPr anchor="t">
            <a:spAutoFit/>
          </a:bodyPr>
          <a:lstStyle/>
          <a:p>
            <a:pPr lvl="0" indent="0">
              <a:lnSpc>
                <a:spcPct val="130000"/>
              </a:lnSpc>
            </a:pPr>
            <a:r>
              <a:rPr lang="en-US" altLang="zh-CN" sz="2000" b="1" dirty="0">
                <a:solidFill>
                  <a:srgbClr val="5F5E5C"/>
                </a:solidFill>
                <a:latin typeface="微软雅黑" panose="020B0503020204020204" pitchFamily="34" charset="-122"/>
                <a:ea typeface="微软雅黑" panose="020B0503020204020204" pitchFamily="34" charset="-122"/>
              </a:rPr>
              <a:t>2.2.3 </a:t>
            </a:r>
            <a:r>
              <a:rPr lang="zh-CN" altLang="en-US" sz="2000" b="1" dirty="0">
                <a:solidFill>
                  <a:srgbClr val="5F5E5C"/>
                </a:solidFill>
                <a:latin typeface="微软雅黑" panose="020B0503020204020204" pitchFamily="34" charset="-122"/>
                <a:ea typeface="微软雅黑" panose="020B0503020204020204" pitchFamily="34" charset="-122"/>
              </a:rPr>
              <a:t>资料搜集</a:t>
            </a:r>
            <a:endParaRPr lang="zh-CN" altLang="en-US" sz="2000" b="1" dirty="0">
              <a:solidFill>
                <a:srgbClr val="5F5E5C"/>
              </a:solidFill>
              <a:latin typeface="微软雅黑" panose="020B0503020204020204" pitchFamily="34" charset="-122"/>
              <a:ea typeface="微软雅黑" panose="020B0503020204020204" pitchFamily="34" charset="-122"/>
              <a:sym typeface="宋体" panose="02010600030101010101" pitchFamily="2" charset="-122"/>
            </a:endParaRPr>
          </a:p>
        </p:txBody>
      </p:sp>
      <p:pic>
        <p:nvPicPr>
          <p:cNvPr id="26632" name="Picture 2" descr="D:\微信\素材库\2016\9\14\1427542604258.jpeg1427542604258"/>
          <p:cNvPicPr>
            <a:picLocks noChangeAspect="1"/>
          </p:cNvPicPr>
          <p:nvPr/>
        </p:nvPicPr>
        <p:blipFill>
          <a:blip r:embed="rId1"/>
          <a:srcRect/>
          <a:stretch>
            <a:fillRect/>
          </a:stretch>
        </p:blipFill>
        <p:spPr>
          <a:xfrm>
            <a:off x="5598002" y="2352199"/>
            <a:ext cx="4224020" cy="2153920"/>
          </a:xfrm>
          <a:prstGeom prst="rect">
            <a:avLst/>
          </a:prstGeom>
          <a:noFill/>
          <a:ln w="28575" cap="flat" cmpd="sng">
            <a:solidFill>
              <a:schemeClr val="bg1"/>
            </a:solidFill>
            <a:prstDash val="solid"/>
            <a:bevel/>
            <a:headEnd type="none" w="med" len="med"/>
            <a:tailEnd type="none" w="med" len="med"/>
          </a:ln>
        </p:spPr>
      </p:pic>
      <p:sp>
        <p:nvSpPr>
          <p:cNvPr id="22538" name="TextBox 7"/>
          <p:cNvSpPr/>
          <p:nvPr/>
        </p:nvSpPr>
        <p:spPr>
          <a:xfrm>
            <a:off x="1076325" y="4847590"/>
            <a:ext cx="10093325" cy="1325880"/>
          </a:xfrm>
          <a:prstGeom prst="rect">
            <a:avLst/>
          </a:prstGeom>
          <a:noFill/>
          <a:ln w="9525">
            <a:noFill/>
          </a:ln>
        </p:spPr>
        <p:txBody>
          <a:bodyPr wrap="square" anchor="t">
            <a:spAutoFit/>
          </a:bodyPr>
          <a:lstStyle/>
          <a:p>
            <a:pPr marL="812800" lvl="0" indent="-812800" defTabSz="914400">
              <a:lnSpc>
                <a:spcPct val="150000"/>
              </a:lnSpc>
            </a:pPr>
            <a:r>
              <a:rPr lang="zh-CN" altLang="en-US">
                <a:latin typeface="微软雅黑" panose="020B0503020204020204" pitchFamily="34" charset="-122"/>
                <a:ea typeface="微软雅黑" panose="020B0503020204020204" pitchFamily="34" charset="-122"/>
              </a:rPr>
              <a:t>一是面向相关的实践，注意整理自己和他人的教育教学案例；</a:t>
            </a:r>
            <a:endParaRPr lang="zh-CN" altLang="en-US">
              <a:latin typeface="微软雅黑" panose="020B0503020204020204" pitchFamily="34" charset="-122"/>
              <a:ea typeface="微软雅黑" panose="020B0503020204020204" pitchFamily="34" charset="-122"/>
            </a:endParaRPr>
          </a:p>
          <a:p>
            <a:pPr marL="812800" lvl="0" indent="-812800" defTabSz="914400">
              <a:lnSpc>
                <a:spcPct val="150000"/>
              </a:lnSpc>
            </a:pPr>
            <a:r>
              <a:rPr lang="zh-CN" altLang="en-US">
                <a:latin typeface="微软雅黑" panose="020B0503020204020204" pitchFamily="34" charset="-122"/>
                <a:ea typeface="微软雅黑" panose="020B0503020204020204" pitchFamily="34" charset="-122"/>
              </a:rPr>
              <a:t>二是面向相关的理论，注意搜集</a:t>
            </a:r>
            <a:r>
              <a:rPr lang="zh-CN" altLang="en-US">
                <a:solidFill>
                  <a:srgbClr val="C00000"/>
                </a:solidFill>
                <a:latin typeface="微软雅黑" panose="020B0503020204020204" pitchFamily="34" charset="-122"/>
                <a:ea typeface="微软雅黑" panose="020B0503020204020204" pitchFamily="34" charset="-122"/>
              </a:rPr>
              <a:t>教育学、心理学、社会学、哲学等</a:t>
            </a:r>
            <a:r>
              <a:rPr lang="zh-CN" altLang="en-US">
                <a:latin typeface="微软雅黑" panose="020B0503020204020204" pitchFamily="34" charset="-122"/>
                <a:ea typeface="微软雅黑" panose="020B0503020204020204" pitchFamily="34" charset="-122"/>
              </a:rPr>
              <a:t>方面名家的论述；</a:t>
            </a:r>
            <a:endParaRPr lang="zh-CN" altLang="en-US">
              <a:latin typeface="微软雅黑" panose="020B0503020204020204" pitchFamily="34" charset="-122"/>
              <a:ea typeface="微软雅黑" panose="020B0503020204020204" pitchFamily="34" charset="-122"/>
            </a:endParaRPr>
          </a:p>
          <a:p>
            <a:pPr marL="812800" lvl="0" indent="-812800" defTabSz="914400">
              <a:lnSpc>
                <a:spcPct val="150000"/>
              </a:lnSpc>
            </a:pPr>
            <a:r>
              <a:rPr lang="zh-CN" altLang="en-US">
                <a:latin typeface="微软雅黑" panose="020B0503020204020204" pitchFamily="34" charset="-122"/>
                <a:ea typeface="微软雅黑" panose="020B0503020204020204" pitchFamily="34" charset="-122"/>
              </a:rPr>
              <a:t>三是面向相关的网络，注意检索同一论题有影响力的文章。</a:t>
            </a:r>
            <a:endParaRPr lang="zh-CN" altLang="en-US" b="1">
              <a:solidFill>
                <a:srgbClr val="E67819"/>
              </a:solidFill>
              <a:latin typeface="微软雅黑" panose="020B0503020204020204" pitchFamily="34" charset="-122"/>
              <a:ea typeface="微软雅黑" panose="020B0503020204020204" pitchFamily="34" charset="-122"/>
            </a:endParaRPr>
          </a:p>
        </p:txBody>
      </p:sp>
      <p:sp>
        <p:nvSpPr>
          <p:cNvPr id="26634" name="矩形 7"/>
          <p:cNvSpPr/>
          <p:nvPr/>
        </p:nvSpPr>
        <p:spPr>
          <a:xfrm>
            <a:off x="768350" y="2068513"/>
            <a:ext cx="11088688" cy="107950"/>
          </a:xfrm>
          <a:prstGeom prst="rect">
            <a:avLst/>
          </a:prstGeom>
          <a:solidFill>
            <a:srgbClr val="CD1F06"/>
          </a:solidFill>
          <a:ln w="25400">
            <a:noFill/>
          </a:ln>
        </p:spPr>
        <p:txBody>
          <a:bodyPr anchor="ctr"/>
          <a:lstStyle/>
          <a:p>
            <a:pPr lvl="0" indent="0"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pic>
        <p:nvPicPr>
          <p:cNvPr id="2" name="图片 1"/>
          <p:cNvPicPr>
            <a:picLocks noChangeAspect="1"/>
          </p:cNvPicPr>
          <p:nvPr/>
        </p:nvPicPr>
        <p:blipFill>
          <a:blip r:embed="rId2"/>
          <a:stretch>
            <a:fillRect/>
          </a:stretch>
        </p:blipFill>
        <p:spPr>
          <a:xfrm>
            <a:off x="1651000" y="2352040"/>
            <a:ext cx="3511550" cy="215392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grpId="0" nodeType="clickEffect">
                                  <p:stCondLst>
                                    <p:cond delay="0"/>
                                  </p:stCondLst>
                                  <p:childTnLst>
                                    <p:set>
                                      <p:cBhvr>
                                        <p:cTn id="6" dur="1" fill="hold">
                                          <p:stCondLst>
                                            <p:cond delay="0"/>
                                          </p:stCondLst>
                                        </p:cTn>
                                        <p:tgtEl>
                                          <p:spTgt spid="22538">
                                            <p:txEl>
                                              <p:pRg st="0" end="0"/>
                                            </p:txEl>
                                          </p:spTgt>
                                        </p:tgtEl>
                                        <p:attrNameLst>
                                          <p:attrName>style.visibility</p:attrName>
                                        </p:attrNameLst>
                                      </p:cBhvr>
                                      <p:to>
                                        <p:strVal val="visible"/>
                                      </p:to>
                                    </p:set>
                                    <p:anim calcmode="lin" valueType="num">
                                      <p:cBhvr>
                                        <p:cTn id="7" dur="500" fill="hold"/>
                                        <p:tgtEl>
                                          <p:spTgt spid="22538">
                                            <p:txEl>
                                              <p:pRg st="0" end="0"/>
                                            </p:txEl>
                                          </p:spTgt>
                                        </p:tgtEl>
                                        <p:attrNameLst>
                                          <p:attrName>ppt_x</p:attrName>
                                        </p:attrNameLst>
                                      </p:cBhvr>
                                      <p:tavLst>
                                        <p:tav tm="0">
                                          <p:val>
                                            <p:strVal val="0-#ppt_w/2"/>
                                          </p:val>
                                        </p:tav>
                                        <p:tav tm="100000">
                                          <p:val>
                                            <p:strVal val="#ppt_x"/>
                                          </p:val>
                                        </p:tav>
                                      </p:tavLst>
                                    </p:anim>
                                    <p:anim calcmode="lin" valueType="num">
                                      <p:cBhvr>
                                        <p:cTn id="8" dur="500" fill="hold"/>
                                        <p:tgtEl>
                                          <p:spTgt spid="2253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decel="100000" fill="hold" grpId="0" nodeType="clickEffect">
                                  <p:stCondLst>
                                    <p:cond delay="0"/>
                                  </p:stCondLst>
                                  <p:childTnLst>
                                    <p:set>
                                      <p:cBhvr>
                                        <p:cTn id="12" dur="1" fill="hold">
                                          <p:stCondLst>
                                            <p:cond delay="0"/>
                                          </p:stCondLst>
                                        </p:cTn>
                                        <p:tgtEl>
                                          <p:spTgt spid="22538">
                                            <p:txEl>
                                              <p:pRg st="1" end="1"/>
                                            </p:txEl>
                                          </p:spTgt>
                                        </p:tgtEl>
                                        <p:attrNameLst>
                                          <p:attrName>style.visibility</p:attrName>
                                        </p:attrNameLst>
                                      </p:cBhvr>
                                      <p:to>
                                        <p:strVal val="visible"/>
                                      </p:to>
                                    </p:set>
                                    <p:anim calcmode="lin" valueType="num">
                                      <p:cBhvr>
                                        <p:cTn id="13" dur="500" fill="hold"/>
                                        <p:tgtEl>
                                          <p:spTgt spid="22538">
                                            <p:txEl>
                                              <p:pRg st="1" end="1"/>
                                            </p:txEl>
                                          </p:spTgt>
                                        </p:tgtEl>
                                        <p:attrNameLst>
                                          <p:attrName>ppt_x</p:attrName>
                                        </p:attrNameLst>
                                      </p:cBhvr>
                                      <p:tavLst>
                                        <p:tav tm="0">
                                          <p:val>
                                            <p:strVal val="0-#ppt_w/2"/>
                                          </p:val>
                                        </p:tav>
                                        <p:tav tm="100000">
                                          <p:val>
                                            <p:strVal val="#ppt_x"/>
                                          </p:val>
                                        </p:tav>
                                      </p:tavLst>
                                    </p:anim>
                                    <p:anim calcmode="lin" valueType="num">
                                      <p:cBhvr>
                                        <p:cTn id="14" dur="500" fill="hold"/>
                                        <p:tgtEl>
                                          <p:spTgt spid="2253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decel="100000" fill="hold" grpId="0" nodeType="clickEffect">
                                  <p:stCondLst>
                                    <p:cond delay="0"/>
                                  </p:stCondLst>
                                  <p:childTnLst>
                                    <p:set>
                                      <p:cBhvr>
                                        <p:cTn id="18" dur="1" fill="hold">
                                          <p:stCondLst>
                                            <p:cond delay="0"/>
                                          </p:stCondLst>
                                        </p:cTn>
                                        <p:tgtEl>
                                          <p:spTgt spid="22538">
                                            <p:txEl>
                                              <p:pRg st="2" end="2"/>
                                            </p:txEl>
                                          </p:spTgt>
                                        </p:tgtEl>
                                        <p:attrNameLst>
                                          <p:attrName>style.visibility</p:attrName>
                                        </p:attrNameLst>
                                      </p:cBhvr>
                                      <p:to>
                                        <p:strVal val="visible"/>
                                      </p:to>
                                    </p:set>
                                    <p:anim calcmode="lin" valueType="num">
                                      <p:cBhvr>
                                        <p:cTn id="19" dur="500" fill="hold"/>
                                        <p:tgtEl>
                                          <p:spTgt spid="22538">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2253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8" grpId="0" bldLvl="0" uiExpand="1"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燕尾形 1"/>
          <p:cNvSpPr/>
          <p:nvPr/>
        </p:nvSpPr>
        <p:spPr>
          <a:xfrm>
            <a:off x="3779838" y="363538"/>
            <a:ext cx="2592387" cy="431800"/>
          </a:xfrm>
          <a:prstGeom prst="chevron">
            <a:avLst>
              <a:gd name="adj" fmla="val 26599"/>
            </a:avLst>
          </a:prstGeom>
          <a:solidFill>
            <a:srgbClr val="CD1F06"/>
          </a:solidFill>
          <a:ln w="3175">
            <a:noFill/>
          </a:ln>
        </p:spPr>
        <p:txBody>
          <a:bodyPr anchor="ctr"/>
          <a:lstStyle/>
          <a:p>
            <a:pPr lvl="0" indent="0"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50" name="TextBox 5"/>
          <p:cNvSpPr/>
          <p:nvPr/>
        </p:nvSpPr>
        <p:spPr>
          <a:xfrm>
            <a:off x="890270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宋体" panose="02010600030101010101" pitchFamily="2" charset="-122"/>
              </a:rPr>
              <a:t>04  结束语</a:t>
            </a:r>
            <a:endParaRPr lang="zh-CN" altLang="zh-CN" sz="1600" dirty="0">
              <a:solidFill>
                <a:srgbClr val="7F7F7F"/>
              </a:solidFill>
              <a:latin typeface="Impact" panose="020B0806030902050204" pitchFamily="34" charset="0"/>
              <a:ea typeface="微软雅黑" panose="020B0503020204020204" pitchFamily="34" charset="-122"/>
            </a:endParaRPr>
          </a:p>
        </p:txBody>
      </p:sp>
      <p:sp>
        <p:nvSpPr>
          <p:cNvPr id="27651" name="TextBox 6"/>
          <p:cNvSpPr/>
          <p:nvPr/>
        </p:nvSpPr>
        <p:spPr>
          <a:xfrm>
            <a:off x="145415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Impact" panose="020B0806030902050204" pitchFamily="34" charset="0"/>
              </a:rPr>
              <a:t>01  教育教学论文的概述</a:t>
            </a:r>
            <a:endParaRPr lang="zh-CN" altLang="zh-CN" sz="16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52" name="TextBox 10"/>
          <p:cNvSpPr/>
          <p:nvPr/>
        </p:nvSpPr>
        <p:spPr>
          <a:xfrm>
            <a:off x="3937000" y="447675"/>
            <a:ext cx="2266950" cy="261938"/>
          </a:xfrm>
          <a:prstGeom prst="rect">
            <a:avLst/>
          </a:prstGeom>
          <a:noFill/>
          <a:ln w="9525">
            <a:noFill/>
          </a:ln>
        </p:spPr>
        <p:txBody>
          <a:bodyPr lIns="0" tIns="0" rIns="0" bIns="0" anchor="ctr">
            <a:spAutoFit/>
          </a:bodyPr>
          <a:lstStyle/>
          <a:p>
            <a:pPr lvl="0" indent="0" algn="ctr"/>
            <a:r>
              <a:rPr lang="zh-CN" altLang="zh-CN" sz="1600" dirty="0">
                <a:solidFill>
                  <a:schemeClr val="bg1"/>
                </a:solidFill>
                <a:latin typeface="Impact" panose="020B0806030902050204" pitchFamily="34" charset="0"/>
                <a:ea typeface="微软雅黑" panose="020B0503020204020204" pitchFamily="34" charset="-122"/>
                <a:sym typeface="Impact" panose="020B0806030902050204" pitchFamily="34" charset="0"/>
              </a:rPr>
              <a:t>02  教育教学论文的撰写</a:t>
            </a:r>
            <a:endParaRPr lang="zh-CN"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53" name="TextBox 11"/>
          <p:cNvSpPr/>
          <p:nvPr/>
        </p:nvSpPr>
        <p:spPr>
          <a:xfrm>
            <a:off x="641985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宋体" panose="02010600030101010101" pitchFamily="2" charset="-122"/>
              </a:rPr>
              <a:t>03  教育教学论文的投稿</a:t>
            </a:r>
            <a:endParaRPr lang="zh-CN" altLang="zh-CN" sz="1600" dirty="0">
              <a:solidFill>
                <a:srgbClr val="7F7F7F"/>
              </a:solidFill>
              <a:latin typeface="Impact" panose="020B0806030902050204" pitchFamily="34" charset="0"/>
              <a:ea typeface="微软雅黑" panose="020B0503020204020204" pitchFamily="34" charset="-122"/>
            </a:endParaRPr>
          </a:p>
        </p:txBody>
      </p:sp>
      <p:sp>
        <p:nvSpPr>
          <p:cNvPr id="27654" name="TextBox 8"/>
          <p:cNvSpPr/>
          <p:nvPr/>
        </p:nvSpPr>
        <p:spPr>
          <a:xfrm>
            <a:off x="768350" y="1123950"/>
            <a:ext cx="4968875" cy="427038"/>
          </a:xfrm>
          <a:prstGeom prst="rect">
            <a:avLst/>
          </a:prstGeom>
          <a:noFill/>
          <a:ln w="9525">
            <a:noFill/>
          </a:ln>
        </p:spPr>
        <p:txBody>
          <a:bodyPr anchor="t">
            <a:spAutoFit/>
          </a:bodyPr>
          <a:lstStyle/>
          <a:p>
            <a:pPr lvl="0" indent="0"/>
            <a:r>
              <a:rPr lang="zh-CN" altLang="en-US" sz="22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第二节</a:t>
            </a:r>
            <a:r>
              <a:rPr lang="en-US" altLang="zh-CN" sz="22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  </a:t>
            </a:r>
            <a:r>
              <a:rPr lang="zh-CN" altLang="en-US" sz="2200" dirty="0">
                <a:solidFill>
                  <a:srgbClr val="5F5E5C"/>
                </a:solidFill>
                <a:latin typeface="华康俪金黑W8(P)" panose="020B0800000000000000" pitchFamily="2" charset="-122"/>
                <a:ea typeface="华康俪金黑W8(P)" panose="020B0800000000000000" pitchFamily="2" charset="-122"/>
                <a:sym typeface="宋体" panose="02010600030101010101" pitchFamily="2" charset="-122"/>
              </a:rPr>
              <a:t>教育教学论文写作的一般流程</a:t>
            </a:r>
            <a:endParaRPr lang="zh-CN" altLang="en-US" sz="2200" dirty="0">
              <a:solidFill>
                <a:srgbClr val="5F5E5C"/>
              </a:solidFill>
              <a:latin typeface="华康俪金黑W8(P)" panose="020B0800000000000000" pitchFamily="2" charset="-122"/>
              <a:ea typeface="华康俪金黑W8(P)" panose="020B0800000000000000" pitchFamily="2" charset="-122"/>
            </a:endParaRPr>
          </a:p>
        </p:txBody>
      </p:sp>
      <p:sp>
        <p:nvSpPr>
          <p:cNvPr id="27655" name="TextBox 6"/>
          <p:cNvSpPr/>
          <p:nvPr/>
        </p:nvSpPr>
        <p:spPr>
          <a:xfrm>
            <a:off x="768350" y="1528763"/>
            <a:ext cx="5276850" cy="487362"/>
          </a:xfrm>
          <a:prstGeom prst="rect">
            <a:avLst/>
          </a:prstGeom>
          <a:noFill/>
          <a:ln w="9525">
            <a:noFill/>
          </a:ln>
        </p:spPr>
        <p:txBody>
          <a:bodyPr anchor="t">
            <a:spAutoFit/>
          </a:bodyPr>
          <a:lstStyle/>
          <a:p>
            <a:pPr lvl="0" indent="0">
              <a:lnSpc>
                <a:spcPct val="130000"/>
              </a:lnSpc>
            </a:pPr>
            <a:r>
              <a:rPr lang="en-US" altLang="zh-CN" sz="2000" b="1" dirty="0">
                <a:solidFill>
                  <a:srgbClr val="5F5E5C"/>
                </a:solidFill>
                <a:latin typeface="微软雅黑" panose="020B0503020204020204" pitchFamily="34" charset="-122"/>
                <a:ea typeface="微软雅黑" panose="020B0503020204020204" pitchFamily="34" charset="-122"/>
              </a:rPr>
              <a:t>2.2.4 </a:t>
            </a:r>
            <a:r>
              <a:rPr lang="zh-CN" altLang="en-US" sz="2000" b="1" dirty="0">
                <a:solidFill>
                  <a:srgbClr val="5F5E5C"/>
                </a:solidFill>
                <a:latin typeface="微软雅黑" panose="020B0503020204020204" pitchFamily="34" charset="-122"/>
                <a:ea typeface="微软雅黑" panose="020B0503020204020204" pitchFamily="34" charset="-122"/>
              </a:rPr>
              <a:t>拟定提纲</a:t>
            </a:r>
            <a:endParaRPr lang="zh-CN" altLang="en-US" sz="2000" b="1" dirty="0">
              <a:solidFill>
                <a:srgbClr val="5F5E5C"/>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8440" name="TextBox 10"/>
          <p:cNvSpPr/>
          <p:nvPr/>
        </p:nvSpPr>
        <p:spPr>
          <a:xfrm>
            <a:off x="1092200" y="3676650"/>
            <a:ext cx="5327650" cy="1556385"/>
          </a:xfrm>
          <a:prstGeom prst="rect">
            <a:avLst/>
          </a:prstGeom>
          <a:noFill/>
          <a:ln w="9525">
            <a:noFill/>
          </a:ln>
        </p:spPr>
        <p:txBody>
          <a:bodyPr anchor="t">
            <a:spAutoFit/>
          </a:bodyPr>
          <a:lstStyle/>
          <a:p>
            <a:pPr lvl="0" indent="0" defTabSz="914400">
              <a:lnSpc>
                <a:spcPct val="130000"/>
              </a:lnSpc>
            </a:pPr>
            <a:r>
              <a:rPr lang="zh-CN" altLang="en-US" b="1" dirty="0">
                <a:solidFill>
                  <a:srgbClr val="5F5E5C"/>
                </a:solidFill>
                <a:latin typeface="微软雅黑" panose="020B0503020204020204" pitchFamily="34" charset="-122"/>
                <a:ea typeface="微软雅黑" panose="020B0503020204020204" pitchFamily="34" charset="-122"/>
              </a:rPr>
              <a:t>一是简单提纲。</a:t>
            </a:r>
            <a:endParaRPr lang="zh-CN" altLang="en-US" b="1" dirty="0">
              <a:solidFill>
                <a:srgbClr val="5F5E5C"/>
              </a:solidFill>
              <a:latin typeface="微软雅黑" panose="020B0503020204020204" pitchFamily="34" charset="-122"/>
              <a:ea typeface="微软雅黑" panose="020B0503020204020204" pitchFamily="34" charset="-122"/>
            </a:endParaRPr>
          </a:p>
          <a:p>
            <a:pPr lvl="0" indent="0" defTabSz="914400">
              <a:lnSpc>
                <a:spcPct val="130000"/>
              </a:lnSpc>
            </a:pPr>
            <a:endParaRPr lang="zh-CN" altLang="en-US" sz="2000" dirty="0">
              <a:solidFill>
                <a:srgbClr val="5F5E5C"/>
              </a:solidFill>
              <a:latin typeface="微软雅黑" panose="020B0503020204020204" pitchFamily="34" charset="-122"/>
              <a:ea typeface="微软雅黑" panose="020B0503020204020204" pitchFamily="34" charset="-122"/>
            </a:endParaRPr>
          </a:p>
          <a:p>
            <a:pPr lvl="0" algn="l" defTabSz="914400">
              <a:lnSpc>
                <a:spcPct val="130000"/>
              </a:lnSpc>
            </a:pPr>
            <a:r>
              <a:rPr lang="zh-CN" altLang="en-US" dirty="0">
                <a:solidFill>
                  <a:srgbClr val="5F5E5C"/>
                </a:solidFill>
                <a:latin typeface="微软雅黑" panose="020B0503020204020204" pitchFamily="34" charset="-122"/>
                <a:ea typeface="微软雅黑" panose="020B0503020204020204" pitchFamily="34" charset="-122"/>
              </a:rPr>
              <a:t>          </a:t>
            </a:r>
            <a:r>
              <a:rPr lang="zh-CN" altLang="en-US" b="1" dirty="0">
                <a:solidFill>
                  <a:srgbClr val="CD1F06"/>
                </a:solidFill>
                <a:latin typeface="微软雅黑" panose="020B0503020204020204" pitchFamily="34" charset="-122"/>
                <a:ea typeface="微软雅黑" panose="020B0503020204020204" pitchFamily="34" charset="-122"/>
                <a:cs typeface="+mn-ea"/>
              </a:rPr>
              <a:t>例如：此处无序胜有序——试论小学科学课堂教学中的无序活动</a:t>
            </a:r>
            <a:endParaRPr lang="zh-CN" altLang="en-US" b="1" dirty="0">
              <a:solidFill>
                <a:srgbClr val="CD1F06"/>
              </a:solidFill>
              <a:latin typeface="微软雅黑" panose="020B0503020204020204" pitchFamily="34" charset="-122"/>
              <a:ea typeface="微软雅黑" panose="020B0503020204020204" pitchFamily="34" charset="-122"/>
              <a:cs typeface="+mn-ea"/>
            </a:endParaRPr>
          </a:p>
        </p:txBody>
      </p:sp>
      <p:sp>
        <p:nvSpPr>
          <p:cNvPr id="18441" name="TextBox 6"/>
          <p:cNvSpPr/>
          <p:nvPr/>
        </p:nvSpPr>
        <p:spPr>
          <a:xfrm>
            <a:off x="7702550" y="2640013"/>
            <a:ext cx="4154488" cy="3540125"/>
          </a:xfrm>
          <a:prstGeom prst="rect">
            <a:avLst/>
          </a:prstGeom>
          <a:noFill/>
          <a:ln w="9525">
            <a:noFill/>
          </a:ln>
        </p:spPr>
        <p:txBody>
          <a:bodyPr wrap="square" anchor="t">
            <a:spAutoFit/>
          </a:bodyPr>
          <a:lstStyle/>
          <a:p>
            <a:pPr lvl="0" indent="0" defTabSz="914400">
              <a:spcAft>
                <a:spcPts val="600"/>
              </a:spcAft>
            </a:pPr>
            <a:r>
              <a:rPr lang="zh-CN" altLang="en-US" dirty="0">
                <a:solidFill>
                  <a:srgbClr val="5F5E5C"/>
                </a:solidFill>
                <a:latin typeface="微软雅黑" panose="020B0503020204020204" pitchFamily="34" charset="-122"/>
                <a:ea typeface="微软雅黑" panose="020B0503020204020204" pitchFamily="34" charset="-122"/>
              </a:rPr>
              <a:t>引言</a:t>
            </a:r>
            <a:endParaRPr lang="zh-CN" altLang="en-US" dirty="0">
              <a:solidFill>
                <a:srgbClr val="5F5E5C"/>
              </a:solidFill>
              <a:latin typeface="微软雅黑" panose="020B0503020204020204" pitchFamily="34" charset="-122"/>
              <a:ea typeface="微软雅黑" panose="020B0503020204020204" pitchFamily="34" charset="-122"/>
            </a:endParaRPr>
          </a:p>
          <a:p>
            <a:pPr lvl="0" indent="0" defTabSz="914400">
              <a:spcAft>
                <a:spcPts val="600"/>
              </a:spcAft>
            </a:pPr>
            <a:r>
              <a:rPr lang="zh-CN" altLang="en-US" dirty="0">
                <a:solidFill>
                  <a:srgbClr val="5F5E5C"/>
                </a:solidFill>
                <a:latin typeface="微软雅黑" panose="020B0503020204020204" pitchFamily="34" charset="-122"/>
                <a:ea typeface="微软雅黑" panose="020B0503020204020204" pitchFamily="34" charset="-122"/>
              </a:rPr>
              <a:t>无序，充分展示自我；</a:t>
            </a:r>
            <a:endParaRPr lang="zh-CN" altLang="en-US" dirty="0">
              <a:solidFill>
                <a:srgbClr val="5F5E5C"/>
              </a:solidFill>
              <a:latin typeface="微软雅黑" panose="020B0503020204020204" pitchFamily="34" charset="-122"/>
              <a:ea typeface="微软雅黑" panose="020B0503020204020204" pitchFamily="34" charset="-122"/>
            </a:endParaRPr>
          </a:p>
          <a:p>
            <a:pPr lvl="0" indent="0" defTabSz="914400">
              <a:spcAft>
                <a:spcPts val="600"/>
              </a:spcAft>
            </a:pPr>
            <a:r>
              <a:rPr lang="zh-CN" altLang="en-US" dirty="0">
                <a:solidFill>
                  <a:srgbClr val="5F5E5C"/>
                </a:solidFill>
                <a:latin typeface="微软雅黑" panose="020B0503020204020204" pitchFamily="34" charset="-122"/>
                <a:ea typeface="微软雅黑" panose="020B0503020204020204" pitchFamily="34" charset="-122"/>
              </a:rPr>
              <a:t>无序，激起思维涟漪；</a:t>
            </a:r>
            <a:endParaRPr lang="zh-CN" altLang="en-US" dirty="0">
              <a:solidFill>
                <a:srgbClr val="5F5E5C"/>
              </a:solidFill>
              <a:latin typeface="微软雅黑" panose="020B0503020204020204" pitchFamily="34" charset="-122"/>
              <a:ea typeface="微软雅黑" panose="020B0503020204020204" pitchFamily="34" charset="-122"/>
            </a:endParaRPr>
          </a:p>
          <a:p>
            <a:pPr lvl="0" indent="0" defTabSz="914400">
              <a:spcAft>
                <a:spcPts val="600"/>
              </a:spcAft>
            </a:pPr>
            <a:r>
              <a:rPr lang="zh-CN" altLang="en-US" dirty="0">
                <a:solidFill>
                  <a:srgbClr val="5F5E5C"/>
                </a:solidFill>
                <a:latin typeface="微软雅黑" panose="020B0503020204020204" pitchFamily="34" charset="-122"/>
                <a:ea typeface="微软雅黑" panose="020B0503020204020204" pitchFamily="34" charset="-122"/>
              </a:rPr>
              <a:t>无序，迸发创造火花。</a:t>
            </a:r>
            <a:endParaRPr lang="zh-CN" altLang="en-US" dirty="0">
              <a:solidFill>
                <a:srgbClr val="5F5E5C"/>
              </a:solidFill>
              <a:latin typeface="微软雅黑" panose="020B0503020204020204" pitchFamily="34" charset="-122"/>
              <a:ea typeface="微软雅黑" panose="020B0503020204020204" pitchFamily="34" charset="-122"/>
            </a:endParaRPr>
          </a:p>
          <a:p>
            <a:pPr lvl="0" indent="0" defTabSz="914400">
              <a:spcAft>
                <a:spcPts val="600"/>
              </a:spcAft>
            </a:pPr>
            <a:r>
              <a:rPr lang="zh-CN" altLang="en-US" dirty="0">
                <a:solidFill>
                  <a:srgbClr val="5F5E5C"/>
                </a:solidFill>
                <a:latin typeface="微软雅黑" panose="020B0503020204020204" pitchFamily="34" charset="-122"/>
                <a:ea typeface="微软雅黑" panose="020B0503020204020204" pitchFamily="34" charset="-122"/>
              </a:rPr>
              <a:t>     </a:t>
            </a:r>
            <a:endParaRPr lang="zh-CN" altLang="en-US" dirty="0">
              <a:solidFill>
                <a:srgbClr val="5F5E5C"/>
              </a:solidFill>
              <a:latin typeface="微软雅黑" panose="020B0503020204020204" pitchFamily="34" charset="-122"/>
              <a:ea typeface="微软雅黑" panose="020B0503020204020204" pitchFamily="34" charset="-122"/>
            </a:endParaRPr>
          </a:p>
          <a:p>
            <a:pPr lvl="0" indent="0" defTabSz="914400">
              <a:spcAft>
                <a:spcPts val="600"/>
              </a:spcAft>
            </a:pPr>
            <a:r>
              <a:rPr lang="zh-CN" altLang="en-US" dirty="0">
                <a:solidFill>
                  <a:srgbClr val="5F5E5C"/>
                </a:solidFill>
                <a:latin typeface="微软雅黑" panose="020B0503020204020204" pitchFamily="34" charset="-122"/>
                <a:ea typeface="微软雅黑" panose="020B0503020204020204" pitchFamily="34" charset="-122"/>
              </a:rPr>
              <a:t>以兴趣为主控因素；</a:t>
            </a:r>
            <a:endParaRPr lang="zh-CN" altLang="en-US" dirty="0">
              <a:solidFill>
                <a:srgbClr val="5F5E5C"/>
              </a:solidFill>
              <a:latin typeface="微软雅黑" panose="020B0503020204020204" pitchFamily="34" charset="-122"/>
              <a:ea typeface="微软雅黑" panose="020B0503020204020204" pitchFamily="34" charset="-122"/>
            </a:endParaRPr>
          </a:p>
          <a:p>
            <a:pPr lvl="0" indent="0" defTabSz="914400">
              <a:spcAft>
                <a:spcPts val="600"/>
              </a:spcAft>
            </a:pPr>
            <a:r>
              <a:rPr lang="zh-CN" altLang="en-US" dirty="0">
                <a:solidFill>
                  <a:srgbClr val="5F5E5C"/>
                </a:solidFill>
                <a:latin typeface="微软雅黑" panose="020B0503020204020204" pitchFamily="34" charset="-122"/>
                <a:ea typeface="微软雅黑" panose="020B0503020204020204" pitchFamily="34" charset="-122"/>
              </a:rPr>
              <a:t>以难度为次控因素；</a:t>
            </a:r>
            <a:endParaRPr lang="zh-CN" altLang="en-US" dirty="0">
              <a:solidFill>
                <a:srgbClr val="5F5E5C"/>
              </a:solidFill>
              <a:latin typeface="微软雅黑" panose="020B0503020204020204" pitchFamily="34" charset="-122"/>
              <a:ea typeface="微软雅黑" panose="020B0503020204020204" pitchFamily="34" charset="-122"/>
            </a:endParaRPr>
          </a:p>
          <a:p>
            <a:pPr lvl="0" indent="0" defTabSz="914400">
              <a:spcAft>
                <a:spcPts val="600"/>
              </a:spcAft>
            </a:pPr>
            <a:r>
              <a:rPr lang="zh-CN" altLang="en-US" dirty="0">
                <a:solidFill>
                  <a:srgbClr val="5F5E5C"/>
                </a:solidFill>
                <a:latin typeface="微软雅黑" panose="020B0503020204020204" pitchFamily="34" charset="-122"/>
                <a:ea typeface="微软雅黑" panose="020B0503020204020204" pitchFamily="34" charset="-122"/>
              </a:rPr>
              <a:t>以安全为必控因素；</a:t>
            </a:r>
            <a:endParaRPr lang="zh-CN" altLang="en-US" dirty="0">
              <a:solidFill>
                <a:srgbClr val="5F5E5C"/>
              </a:solidFill>
              <a:latin typeface="微软雅黑" panose="020B0503020204020204" pitchFamily="34" charset="-122"/>
              <a:ea typeface="微软雅黑" panose="020B0503020204020204" pitchFamily="34" charset="-122"/>
            </a:endParaRPr>
          </a:p>
          <a:p>
            <a:pPr lvl="0" indent="0" defTabSz="914400">
              <a:spcAft>
                <a:spcPts val="600"/>
              </a:spcAft>
            </a:pPr>
            <a:r>
              <a:rPr lang="zh-CN" altLang="en-US" dirty="0">
                <a:solidFill>
                  <a:srgbClr val="5F5E5C"/>
                </a:solidFill>
                <a:latin typeface="微软雅黑" panose="020B0503020204020204" pitchFamily="34" charset="-122"/>
                <a:ea typeface="微软雅黑" panose="020B0503020204020204" pitchFamily="34" charset="-122"/>
              </a:rPr>
              <a:t>以反馈为后控因素。</a:t>
            </a:r>
            <a:endParaRPr lang="zh-CN" altLang="en-US" dirty="0">
              <a:solidFill>
                <a:srgbClr val="5F5E5C"/>
              </a:solidFill>
              <a:latin typeface="微软雅黑" panose="020B0503020204020204" pitchFamily="34" charset="-122"/>
              <a:ea typeface="微软雅黑" panose="020B0503020204020204" pitchFamily="34" charset="-122"/>
            </a:endParaRPr>
          </a:p>
          <a:p>
            <a:pPr lvl="0" indent="0" defTabSz="914400">
              <a:spcAft>
                <a:spcPts val="600"/>
              </a:spcAft>
            </a:pPr>
            <a:r>
              <a:rPr lang="zh-CN" altLang="en-US" dirty="0">
                <a:solidFill>
                  <a:srgbClr val="5F5E5C"/>
                </a:solidFill>
                <a:latin typeface="微软雅黑" panose="020B0503020204020204" pitchFamily="34" charset="-122"/>
                <a:ea typeface="微软雅黑" panose="020B0503020204020204" pitchFamily="34" charset="-122"/>
              </a:rPr>
              <a:t>结语</a:t>
            </a:r>
            <a:endParaRPr lang="zh-CN" altLang="en-US" dirty="0">
              <a:solidFill>
                <a:srgbClr val="5F5E5C"/>
              </a:solidFill>
              <a:latin typeface="微软雅黑" panose="020B0503020204020204" pitchFamily="34" charset="-122"/>
              <a:ea typeface="微软雅黑" panose="020B0503020204020204" pitchFamily="34" charset="-122"/>
            </a:endParaRPr>
          </a:p>
        </p:txBody>
      </p:sp>
      <p:sp>
        <p:nvSpPr>
          <p:cNvPr id="27658" name="矩形 21"/>
          <p:cNvSpPr/>
          <p:nvPr/>
        </p:nvSpPr>
        <p:spPr>
          <a:xfrm>
            <a:off x="768350" y="2384425"/>
            <a:ext cx="11088688" cy="107950"/>
          </a:xfrm>
          <a:prstGeom prst="rect">
            <a:avLst/>
          </a:prstGeom>
          <a:solidFill>
            <a:srgbClr val="CD1F06"/>
          </a:solidFill>
          <a:ln w="25400">
            <a:noFill/>
          </a:ln>
        </p:spPr>
        <p:txBody>
          <a:bodyPr anchor="ctr"/>
          <a:lstStyle/>
          <a:p>
            <a:pPr lvl="0" indent="0"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59" name="矩形 22"/>
          <p:cNvSpPr/>
          <p:nvPr/>
        </p:nvSpPr>
        <p:spPr>
          <a:xfrm>
            <a:off x="768350" y="6345238"/>
            <a:ext cx="11088688" cy="107950"/>
          </a:xfrm>
          <a:prstGeom prst="rect">
            <a:avLst/>
          </a:prstGeom>
          <a:solidFill>
            <a:srgbClr val="CD1F06"/>
          </a:solidFill>
          <a:ln w="25400">
            <a:noFill/>
          </a:ln>
        </p:spPr>
        <p:txBody>
          <a:bodyPr anchor="ctr"/>
          <a:lstStyle/>
          <a:p>
            <a:pPr lvl="0" indent="0"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27660" name="组合 23"/>
          <p:cNvGrpSpPr/>
          <p:nvPr/>
        </p:nvGrpSpPr>
        <p:grpSpPr>
          <a:xfrm>
            <a:off x="8686800" y="1892300"/>
            <a:ext cx="1441450" cy="396875"/>
            <a:chOff x="0" y="0"/>
            <a:chExt cx="1440160" cy="396299"/>
          </a:xfrm>
        </p:grpSpPr>
        <p:sp>
          <p:nvSpPr>
            <p:cNvPr id="27661" name="TextBox 10"/>
            <p:cNvSpPr/>
            <p:nvPr/>
          </p:nvSpPr>
          <p:spPr>
            <a:xfrm>
              <a:off x="0" y="0"/>
              <a:ext cx="1440160" cy="396299"/>
            </a:xfrm>
            <a:prstGeom prst="rect">
              <a:avLst/>
            </a:prstGeom>
            <a:noFill/>
            <a:ln w="9525">
              <a:noFill/>
            </a:ln>
          </p:spPr>
          <p:txBody>
            <a:bodyPr anchor="t">
              <a:spAutoFit/>
            </a:bodyPr>
            <a:lstStyle/>
            <a:p>
              <a:pPr lvl="0" indent="0" algn="ctr"/>
              <a:r>
                <a:rPr lang="zh-CN" altLang="en-US" sz="2000" dirty="0">
                  <a:solidFill>
                    <a:srgbClr val="CD1F06"/>
                  </a:solidFill>
                  <a:latin typeface="华康俪金黑W8(P)" panose="020B0800000000000000" pitchFamily="2" charset="-122"/>
                  <a:ea typeface="华康俪金黑W8(P)" panose="020B0800000000000000" pitchFamily="2" charset="-122"/>
                  <a:sym typeface="华康俪金黑W8(P)" panose="020B0800000000000000" pitchFamily="2" charset="-122"/>
                </a:rPr>
                <a:t>简单</a:t>
              </a:r>
              <a:endParaRPr lang="zh-CN" altLang="en-US" dirty="0">
                <a:latin typeface="Arial" panose="020B0604020202020204" pitchFamily="34" charset="0"/>
                <a:ea typeface="宋体" panose="02010600030101010101" pitchFamily="2" charset="-122"/>
              </a:endParaRPr>
            </a:p>
          </p:txBody>
        </p:sp>
        <p:sp>
          <p:nvSpPr>
            <p:cNvPr id="27662" name="TextBox 11"/>
            <p:cNvSpPr/>
            <p:nvPr/>
          </p:nvSpPr>
          <p:spPr>
            <a:xfrm>
              <a:off x="169434" y="15389"/>
              <a:ext cx="298080" cy="369332"/>
            </a:xfrm>
            <a:prstGeom prst="rect">
              <a:avLst/>
            </a:prstGeom>
            <a:noFill/>
            <a:ln w="9525">
              <a:noFill/>
            </a:ln>
          </p:spPr>
          <p:txBody>
            <a:bodyPr anchor="t">
              <a:spAutoFit/>
            </a:bodyPr>
            <a:lstStyle/>
            <a:p>
              <a:pPr lvl="0" indent="0"/>
              <a:r>
                <a:rPr lang="en-US" altLang="zh-CN" dirty="0">
                  <a:solidFill>
                    <a:srgbClr val="CD1F06"/>
                  </a:solidFill>
                  <a:latin typeface="华康俪金黑W8(P)" panose="020B0800000000000000" pitchFamily="2" charset="-122"/>
                  <a:ea typeface="华康俪金黑W8(P)" panose="020B0800000000000000" pitchFamily="2" charset="-122"/>
                  <a:sym typeface="华康俪金黑W8(P)" panose="020B0800000000000000" pitchFamily="2" charset="-122"/>
                </a:rPr>
                <a:t>[</a:t>
              </a:r>
              <a:endParaRPr lang="zh-CN" altLang="en-US" dirty="0">
                <a:solidFill>
                  <a:srgbClr val="CD1F06"/>
                </a:solidFill>
                <a:latin typeface="华康俪金黑W8(P)" panose="020B0800000000000000" pitchFamily="2" charset="-122"/>
                <a:ea typeface="华康俪金黑W8(P)" panose="020B0800000000000000" pitchFamily="2" charset="-122"/>
                <a:sym typeface="华康俪金黑W8(P)" panose="020B0800000000000000" pitchFamily="2" charset="-122"/>
              </a:endParaRPr>
            </a:p>
          </p:txBody>
        </p:sp>
        <p:sp>
          <p:nvSpPr>
            <p:cNvPr id="27663" name="TextBox 12"/>
            <p:cNvSpPr/>
            <p:nvPr/>
          </p:nvSpPr>
          <p:spPr>
            <a:xfrm>
              <a:off x="1023482" y="15389"/>
              <a:ext cx="298080" cy="369332"/>
            </a:xfrm>
            <a:prstGeom prst="rect">
              <a:avLst/>
            </a:prstGeom>
            <a:noFill/>
            <a:ln w="9525">
              <a:noFill/>
            </a:ln>
          </p:spPr>
          <p:txBody>
            <a:bodyPr anchor="t">
              <a:spAutoFit/>
            </a:bodyPr>
            <a:lstStyle/>
            <a:p>
              <a:pPr lvl="0" indent="0"/>
              <a:r>
                <a:rPr lang="en-US" altLang="zh-CN" dirty="0">
                  <a:solidFill>
                    <a:srgbClr val="CD1F06"/>
                  </a:solidFill>
                  <a:latin typeface="华康俪金黑W8(P)" panose="020B0800000000000000" pitchFamily="2" charset="-122"/>
                  <a:ea typeface="华康俪金黑W8(P)" panose="020B0800000000000000" pitchFamily="2" charset="-122"/>
                </a:rPr>
                <a:t>]</a:t>
              </a:r>
              <a:endParaRPr lang="zh-CN" altLang="en-US" dirty="0">
                <a:solidFill>
                  <a:srgbClr val="CD1F06"/>
                </a:solidFill>
                <a:latin typeface="华康俪金黑W8(P)" panose="020B0800000000000000" pitchFamily="2" charset="-122"/>
                <a:ea typeface="华康俪金黑W8(P)" panose="020B0800000000000000" pitchFamily="2" charset="-122"/>
              </a:endParaRPr>
            </a:p>
          </p:txBody>
        </p:sp>
      </p:grpSp>
      <p:pic>
        <p:nvPicPr>
          <p:cNvPr id="27664" name="图片 1"/>
          <p:cNvPicPr>
            <a:picLocks noChangeAspect="1"/>
          </p:cNvPicPr>
          <p:nvPr/>
        </p:nvPicPr>
        <p:blipFill>
          <a:blip r:embed="rId1"/>
          <a:stretch>
            <a:fillRect/>
          </a:stretch>
        </p:blipFill>
        <p:spPr>
          <a:xfrm>
            <a:off x="10342563" y="1455738"/>
            <a:ext cx="1035050" cy="928687"/>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grpId="0" nodeType="clickEffect">
                                  <p:stCondLst>
                                    <p:cond delay="0"/>
                                  </p:stCondLst>
                                  <p:childTnLst>
                                    <p:set>
                                      <p:cBhvr>
                                        <p:cTn id="6" dur="1" fill="hold">
                                          <p:stCondLst>
                                            <p:cond delay="0"/>
                                          </p:stCondLst>
                                        </p:cTn>
                                        <p:tgtEl>
                                          <p:spTgt spid="18440">
                                            <p:txEl>
                                              <p:pRg st="0" end="0"/>
                                            </p:txEl>
                                          </p:spTgt>
                                        </p:tgtEl>
                                        <p:attrNameLst>
                                          <p:attrName>style.visibility</p:attrName>
                                        </p:attrNameLst>
                                      </p:cBhvr>
                                      <p:to>
                                        <p:strVal val="visible"/>
                                      </p:to>
                                    </p:set>
                                    <p:anim calcmode="lin" valueType="num">
                                      <p:cBhvr>
                                        <p:cTn id="7" dur="500" fill="hold"/>
                                        <p:tgtEl>
                                          <p:spTgt spid="18440">
                                            <p:txEl>
                                              <p:pRg st="0" end="0"/>
                                            </p:txEl>
                                          </p:spTgt>
                                        </p:tgtEl>
                                        <p:attrNameLst>
                                          <p:attrName>ppt_x</p:attrName>
                                        </p:attrNameLst>
                                      </p:cBhvr>
                                      <p:tavLst>
                                        <p:tav tm="0">
                                          <p:val>
                                            <p:strVal val="0-#ppt_w/2"/>
                                          </p:val>
                                        </p:tav>
                                        <p:tav tm="100000">
                                          <p:val>
                                            <p:strVal val="#ppt_x"/>
                                          </p:val>
                                        </p:tav>
                                      </p:tavLst>
                                    </p:anim>
                                    <p:anim calcmode="lin" valueType="num">
                                      <p:cBhvr>
                                        <p:cTn id="8" dur="500" fill="hold"/>
                                        <p:tgtEl>
                                          <p:spTgt spid="1844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440">
                                            <p:txEl>
                                              <p:pRg st="2" end="2"/>
                                            </p:txEl>
                                          </p:spTgt>
                                        </p:tgtEl>
                                        <p:attrNameLst>
                                          <p:attrName>style.visibility</p:attrName>
                                        </p:attrNameLst>
                                      </p:cBhvr>
                                      <p:to>
                                        <p:strVal val="visible"/>
                                      </p:to>
                                    </p:set>
                                    <p:anim calcmode="lin" valueType="num">
                                      <p:cBhvr additive="base">
                                        <p:cTn id="13" dur="500" fill="hold"/>
                                        <p:tgtEl>
                                          <p:spTgt spid="1844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4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grpId="0" nodeType="clickEffect">
                                  <p:stCondLst>
                                    <p:cond delay="0"/>
                                  </p:stCondLst>
                                  <p:childTnLst>
                                    <p:set>
                                      <p:cBhvr>
                                        <p:cTn id="18" dur="1" fill="hold">
                                          <p:stCondLst>
                                            <p:cond delay="0"/>
                                          </p:stCondLst>
                                        </p:cTn>
                                        <p:tgtEl>
                                          <p:spTgt spid="18441"/>
                                        </p:tgtEl>
                                        <p:attrNameLst>
                                          <p:attrName>style.visibility</p:attrName>
                                        </p:attrNameLst>
                                      </p:cBhvr>
                                      <p:to>
                                        <p:strVal val="visible"/>
                                      </p:to>
                                    </p:set>
                                    <p:anim calcmode="lin" valueType="num">
                                      <p:cBhvr>
                                        <p:cTn id="19" dur="500" fill="hold"/>
                                        <p:tgtEl>
                                          <p:spTgt spid="18441"/>
                                        </p:tgtEl>
                                        <p:attrNameLst>
                                          <p:attrName>ppt_x</p:attrName>
                                        </p:attrNameLst>
                                      </p:cBhvr>
                                      <p:tavLst>
                                        <p:tav tm="0">
                                          <p:val>
                                            <p:strVal val="1+#ppt_w/2"/>
                                          </p:val>
                                        </p:tav>
                                        <p:tav tm="100000">
                                          <p:val>
                                            <p:strVal val="#ppt_x"/>
                                          </p:val>
                                        </p:tav>
                                      </p:tavLst>
                                    </p:anim>
                                    <p:anim calcmode="lin" valueType="num">
                                      <p:cBhvr>
                                        <p:cTn id="20" dur="500" fill="hold"/>
                                        <p:tgtEl>
                                          <p:spTgt spid="184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bldLvl="0" uiExpand="1" build="allAtOnce"/>
      <p:bldP spid="18441" grpId="0" bldLvl="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燕尾形 1"/>
          <p:cNvSpPr/>
          <p:nvPr/>
        </p:nvSpPr>
        <p:spPr>
          <a:xfrm>
            <a:off x="3779838" y="363538"/>
            <a:ext cx="2592387" cy="431800"/>
          </a:xfrm>
          <a:prstGeom prst="chevron">
            <a:avLst>
              <a:gd name="adj" fmla="val 26599"/>
            </a:avLst>
          </a:prstGeom>
          <a:solidFill>
            <a:srgbClr val="CD1F06"/>
          </a:solidFill>
          <a:ln w="3175">
            <a:noFill/>
          </a:ln>
        </p:spPr>
        <p:txBody>
          <a:bodyPr anchor="ctr"/>
          <a:lstStyle/>
          <a:p>
            <a:pPr lvl="0" indent="0"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674" name="TextBox 5"/>
          <p:cNvSpPr/>
          <p:nvPr/>
        </p:nvSpPr>
        <p:spPr>
          <a:xfrm>
            <a:off x="890270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宋体" panose="02010600030101010101" pitchFamily="2" charset="-122"/>
              </a:rPr>
              <a:t>04  结束语</a:t>
            </a:r>
            <a:endParaRPr lang="zh-CN" altLang="zh-CN" sz="1600" dirty="0">
              <a:solidFill>
                <a:srgbClr val="7F7F7F"/>
              </a:solidFill>
              <a:latin typeface="Impact" panose="020B0806030902050204" pitchFamily="34" charset="0"/>
              <a:ea typeface="微软雅黑" panose="020B0503020204020204" pitchFamily="34" charset="-122"/>
            </a:endParaRPr>
          </a:p>
        </p:txBody>
      </p:sp>
      <p:sp>
        <p:nvSpPr>
          <p:cNvPr id="28675" name="TextBox 6"/>
          <p:cNvSpPr/>
          <p:nvPr/>
        </p:nvSpPr>
        <p:spPr>
          <a:xfrm>
            <a:off x="145415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Impact" panose="020B0806030902050204" pitchFamily="34" charset="0"/>
              </a:rPr>
              <a:t>01  教育教学论文的概述</a:t>
            </a:r>
            <a:endParaRPr lang="zh-CN" altLang="zh-CN" sz="16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676" name="TextBox 10"/>
          <p:cNvSpPr/>
          <p:nvPr/>
        </p:nvSpPr>
        <p:spPr>
          <a:xfrm>
            <a:off x="3937000" y="447675"/>
            <a:ext cx="2266950" cy="261938"/>
          </a:xfrm>
          <a:prstGeom prst="rect">
            <a:avLst/>
          </a:prstGeom>
          <a:noFill/>
          <a:ln w="9525">
            <a:noFill/>
          </a:ln>
        </p:spPr>
        <p:txBody>
          <a:bodyPr lIns="0" tIns="0" rIns="0" bIns="0" anchor="ctr">
            <a:spAutoFit/>
          </a:bodyPr>
          <a:lstStyle/>
          <a:p>
            <a:pPr lvl="0" indent="0" algn="ctr"/>
            <a:r>
              <a:rPr lang="zh-CN" altLang="zh-CN" sz="1600" dirty="0">
                <a:solidFill>
                  <a:schemeClr val="bg1"/>
                </a:solidFill>
                <a:latin typeface="Impact" panose="020B0806030902050204" pitchFamily="34" charset="0"/>
                <a:ea typeface="微软雅黑" panose="020B0503020204020204" pitchFamily="34" charset="-122"/>
                <a:sym typeface="Impact" panose="020B0806030902050204" pitchFamily="34" charset="0"/>
              </a:rPr>
              <a:t>02  教育教学论文的撰写</a:t>
            </a:r>
            <a:endParaRPr lang="zh-CN"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677" name="TextBox 11"/>
          <p:cNvSpPr/>
          <p:nvPr/>
        </p:nvSpPr>
        <p:spPr>
          <a:xfrm>
            <a:off x="641985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宋体" panose="02010600030101010101" pitchFamily="2" charset="-122"/>
              </a:rPr>
              <a:t>03  教育教学论文的投稿</a:t>
            </a:r>
            <a:endParaRPr lang="zh-CN" altLang="zh-CN" sz="1600" dirty="0">
              <a:solidFill>
                <a:srgbClr val="7F7F7F"/>
              </a:solidFill>
              <a:latin typeface="Impact" panose="020B0806030902050204" pitchFamily="34" charset="0"/>
              <a:ea typeface="微软雅黑" panose="020B0503020204020204" pitchFamily="34" charset="-122"/>
            </a:endParaRPr>
          </a:p>
        </p:txBody>
      </p:sp>
      <p:sp>
        <p:nvSpPr>
          <p:cNvPr id="18439" name="TextBox 6"/>
          <p:cNvSpPr/>
          <p:nvPr/>
        </p:nvSpPr>
        <p:spPr>
          <a:xfrm>
            <a:off x="921385" y="4677410"/>
            <a:ext cx="5327650" cy="1714500"/>
          </a:xfrm>
          <a:prstGeom prst="rect">
            <a:avLst/>
          </a:prstGeom>
          <a:noFill/>
          <a:ln w="9525">
            <a:noFill/>
          </a:ln>
        </p:spPr>
        <p:txBody>
          <a:bodyPr wrap="square" anchor="t">
            <a:spAutoFit/>
          </a:bodyPr>
          <a:lstStyle/>
          <a:p>
            <a:pPr lvl="0" indent="0" defTabSz="914400">
              <a:lnSpc>
                <a:spcPct val="130000"/>
              </a:lnSpc>
            </a:pPr>
            <a:r>
              <a:rPr lang="zh-CN" altLang="en-US" b="1" dirty="0">
                <a:solidFill>
                  <a:srgbClr val="5F5E5C"/>
                </a:solidFill>
                <a:latin typeface="微软雅黑" panose="020B0503020204020204" pitchFamily="34" charset="-122"/>
                <a:ea typeface="微软雅黑" panose="020B0503020204020204" pitchFamily="34" charset="-122"/>
              </a:rPr>
              <a:t>一、行进：儿童学习文化的“度”的考量</a:t>
            </a:r>
            <a:endParaRPr lang="zh-CN" altLang="en-US" b="1" dirty="0">
              <a:solidFill>
                <a:srgbClr val="5F5E5C"/>
              </a:solidFill>
              <a:latin typeface="微软雅黑" panose="020B0503020204020204" pitchFamily="34" charset="-122"/>
              <a:ea typeface="微软雅黑" panose="020B0503020204020204" pitchFamily="34" charset="-122"/>
            </a:endParaRPr>
          </a:p>
          <a:p>
            <a:pPr lvl="0" indent="0" defTabSz="914400">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泛儿童化：过犹不及——“理”替代“趣”</a:t>
            </a:r>
            <a:endParaRPr lang="zh-CN" altLang="en-US" sz="1600" dirty="0">
              <a:solidFill>
                <a:srgbClr val="5F5E5C"/>
              </a:solidFill>
              <a:latin typeface="微软雅黑" panose="020B0503020204020204" pitchFamily="34" charset="-122"/>
              <a:ea typeface="微软雅黑" panose="020B0503020204020204" pitchFamily="34" charset="-122"/>
            </a:endParaRPr>
          </a:p>
          <a:p>
            <a:pPr lvl="0" indent="0" defTabSz="914400">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    （案例：苏教版语文第二册《春笋》）</a:t>
            </a:r>
            <a:endParaRPr lang="zh-CN" altLang="en-US" sz="1600" dirty="0">
              <a:solidFill>
                <a:srgbClr val="5F5E5C"/>
              </a:solidFill>
              <a:latin typeface="微软雅黑" panose="020B0503020204020204" pitchFamily="34" charset="-122"/>
              <a:ea typeface="微软雅黑" panose="020B0503020204020204" pitchFamily="34" charset="-122"/>
            </a:endParaRPr>
          </a:p>
          <a:p>
            <a:pPr lvl="0" indent="0" defTabSz="914400">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伪儿童化：浅尝辄止——游戏遮蔽意义</a:t>
            </a:r>
            <a:endParaRPr lang="zh-CN" altLang="en-US" sz="1600" dirty="0">
              <a:solidFill>
                <a:srgbClr val="5F5E5C"/>
              </a:solidFill>
              <a:latin typeface="微软雅黑" panose="020B0503020204020204" pitchFamily="34" charset="-122"/>
              <a:ea typeface="微软雅黑" panose="020B0503020204020204" pitchFamily="34" charset="-122"/>
            </a:endParaRPr>
          </a:p>
          <a:p>
            <a:pPr lvl="0" indent="0" defTabSz="914400">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    （案例：苏教版语文第四册《鸟岛》）</a:t>
            </a:r>
            <a:endParaRPr lang="zh-CN" altLang="en-US" sz="1600" dirty="0">
              <a:solidFill>
                <a:srgbClr val="5F5E5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TextBox 10"/>
          <p:cNvSpPr/>
          <p:nvPr/>
        </p:nvSpPr>
        <p:spPr>
          <a:xfrm>
            <a:off x="921385" y="2818130"/>
            <a:ext cx="5832475" cy="1676400"/>
          </a:xfrm>
          <a:prstGeom prst="rect">
            <a:avLst/>
          </a:prstGeom>
          <a:noFill/>
          <a:ln w="9525">
            <a:noFill/>
          </a:ln>
        </p:spPr>
        <p:txBody>
          <a:bodyPr wrap="square" anchor="t">
            <a:spAutoFit/>
          </a:bodyPr>
          <a:lstStyle/>
          <a:p>
            <a:pPr lvl="0" algn="l" fontAlgn="base">
              <a:lnSpc>
                <a:spcPct val="130000"/>
              </a:lnSpc>
            </a:pPr>
            <a:r>
              <a:rPr lang="en-US" altLang="zh-CN" sz="1600" b="1" strike="noStrike" noProof="1">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 </a:t>
            </a:r>
            <a:r>
              <a:rPr lang="zh-CN" altLang="en-US" sz="1600" strike="noStrike" noProof="1">
                <a:solidFill>
                  <a:srgbClr val="5F5E5C"/>
                </a:solidFill>
                <a:latin typeface="微软雅黑" panose="020B0503020204020204" pitchFamily="34" charset="-122"/>
                <a:ea typeface="微软雅黑" panose="020B0503020204020204" pitchFamily="34" charset="-122"/>
                <a:cs typeface="+mn-ea"/>
                <a:sym typeface="+mn-ea"/>
              </a:rPr>
              <a:t>儿童文化进入小学语文的视野，语文教学有了对儿童更多的尊重和体贴，有了对儿童生命更大程度的呵护和尊重，富有儿童气息的语文学习引领着儿童的成长。</a:t>
            </a:r>
            <a:r>
              <a:rPr lang="zh-CN" altLang="en-US" sz="1600" b="1" strike="noStrike" noProof="1">
                <a:solidFill>
                  <a:srgbClr val="CD1F06"/>
                </a:solidFill>
                <a:latin typeface="微软雅黑" panose="020B0503020204020204" pitchFamily="34" charset="-122"/>
                <a:ea typeface="微软雅黑" panose="020B0503020204020204" pitchFamily="34" charset="-122"/>
                <a:cs typeface="+mn-ea"/>
                <a:sym typeface="+mn-ea"/>
              </a:rPr>
              <a:t>然而，当我们怀着更深切的关心看待儿童，看待小学语文的时候，仍然需要经常考量</a:t>
            </a:r>
            <a:r>
              <a:rPr lang="zh-CN" altLang="en-US" sz="1600" strike="noStrike" noProof="1">
                <a:solidFill>
                  <a:srgbClr val="5F5E5C"/>
                </a:solidFill>
                <a:latin typeface="微软雅黑" panose="020B0503020204020204" pitchFamily="34" charset="-122"/>
                <a:ea typeface="微软雅黑" panose="020B0503020204020204" pitchFamily="34" charset="-122"/>
                <a:cs typeface="+mn-ea"/>
                <a:sym typeface="+mn-ea"/>
              </a:rPr>
              <a:t>：小学语文，离儿童、离儿童文化还有多远的距离？</a:t>
            </a:r>
            <a:endParaRPr lang="zh-CN" altLang="en-US" sz="1600" strike="noStrike" noProof="1">
              <a:solidFill>
                <a:srgbClr val="5F5E5C"/>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 name="TextBox 6"/>
          <p:cNvSpPr/>
          <p:nvPr/>
        </p:nvSpPr>
        <p:spPr>
          <a:xfrm>
            <a:off x="6874828" y="2481580"/>
            <a:ext cx="4294188" cy="2348865"/>
          </a:xfrm>
          <a:prstGeom prst="rect">
            <a:avLst/>
          </a:prstGeom>
          <a:noFill/>
          <a:ln w="9525">
            <a:noFill/>
          </a:ln>
        </p:spPr>
        <p:txBody>
          <a:bodyPr wrap="square" anchor="t">
            <a:spAutoFit/>
          </a:bodyPr>
          <a:lstStyle/>
          <a:p>
            <a:pPr algn="l" defTabSz="914400" fontAlgn="base">
              <a:lnSpc>
                <a:spcPct val="130000"/>
              </a:lnSpc>
              <a:buNone/>
            </a:pPr>
            <a:r>
              <a:rPr lang="zh-CN" altLang="en-US" b="1" strike="noStrike" noProof="1">
                <a:solidFill>
                  <a:srgbClr val="5F5E5C"/>
                </a:solidFill>
                <a:latin typeface="微软雅黑" panose="020B0503020204020204" pitchFamily="34" charset="-122"/>
                <a:ea typeface="微软雅黑" panose="020B0503020204020204" pitchFamily="34" charset="-122"/>
                <a:cs typeface="+mn-ea"/>
                <a:sym typeface="+mn-ea"/>
              </a:rPr>
              <a:t>二、求索：基于儿童学习原点的建构</a:t>
            </a:r>
            <a:endParaRPr lang="zh-CN" altLang="en-US" b="1" strike="noStrike" kern="1200" baseline="0" noProof="1">
              <a:solidFill>
                <a:srgbClr val="5F5E5C"/>
              </a:solidFill>
              <a:latin typeface="微软雅黑" panose="020B0503020204020204" pitchFamily="34" charset="-122"/>
              <a:ea typeface="微软雅黑" panose="020B0503020204020204" pitchFamily="34" charset="-122"/>
              <a:cs typeface="+mn-ea"/>
              <a:sym typeface="+mn-ea"/>
            </a:endParaRPr>
          </a:p>
          <a:p>
            <a:pPr algn="l" defTabSz="914400" fontAlgn="base">
              <a:lnSpc>
                <a:spcPct val="130000"/>
              </a:lnSpc>
              <a:buNone/>
            </a:pPr>
            <a:r>
              <a:rPr lang="zh-CN" altLang="en-US" sz="1600" strike="noStrike" noProof="1">
                <a:solidFill>
                  <a:srgbClr val="5F5E5C"/>
                </a:solidFill>
                <a:latin typeface="微软雅黑" panose="020B0503020204020204" pitchFamily="34" charset="-122"/>
                <a:ea typeface="微软雅黑" panose="020B0503020204020204" pitchFamily="34" charset="-122"/>
                <a:cs typeface="+mn-ea"/>
                <a:sym typeface="+mn-ea"/>
              </a:rPr>
              <a:t>源于儿童的自然属性</a:t>
            </a:r>
            <a:endParaRPr lang="zh-CN" altLang="en-US" sz="1600" strike="noStrike" kern="1200" baseline="0" noProof="1">
              <a:solidFill>
                <a:srgbClr val="5F5E5C"/>
              </a:solidFill>
              <a:latin typeface="微软雅黑" panose="020B0503020204020204" pitchFamily="34" charset="-122"/>
              <a:ea typeface="微软雅黑" panose="020B0503020204020204" pitchFamily="34" charset="-122"/>
              <a:cs typeface="+mn-ea"/>
            </a:endParaRPr>
          </a:p>
          <a:p>
            <a:pPr algn="l" defTabSz="914400" fontAlgn="base">
              <a:lnSpc>
                <a:spcPct val="130000"/>
              </a:lnSpc>
              <a:buNone/>
            </a:pPr>
            <a:r>
              <a:rPr lang="zh-CN" altLang="en-US" sz="1600" strike="noStrike" noProof="1">
                <a:solidFill>
                  <a:srgbClr val="5F5E5C"/>
                </a:solidFill>
                <a:latin typeface="微软雅黑" panose="020B0503020204020204" pitchFamily="34" charset="-122"/>
                <a:ea typeface="微软雅黑" panose="020B0503020204020204" pitchFamily="34" charset="-122"/>
                <a:cs typeface="+mn-ea"/>
                <a:sym typeface="+mn-ea"/>
              </a:rPr>
              <a:t>    ——自然，自觉，自由</a:t>
            </a:r>
            <a:endParaRPr lang="zh-CN" altLang="en-US" sz="1600" strike="noStrike" kern="1200" baseline="0" noProof="1">
              <a:solidFill>
                <a:srgbClr val="5F5E5C"/>
              </a:solidFill>
              <a:latin typeface="微软雅黑" panose="020B0503020204020204" pitchFamily="34" charset="-122"/>
              <a:ea typeface="微软雅黑" panose="020B0503020204020204" pitchFamily="34" charset="-122"/>
              <a:cs typeface="+mn-ea"/>
            </a:endParaRPr>
          </a:p>
          <a:p>
            <a:pPr algn="l" defTabSz="914400" fontAlgn="base">
              <a:lnSpc>
                <a:spcPct val="130000"/>
              </a:lnSpc>
              <a:buNone/>
            </a:pPr>
            <a:r>
              <a:rPr lang="zh-CN" altLang="en-US" sz="1600" strike="noStrike" noProof="1">
                <a:solidFill>
                  <a:srgbClr val="5F5E5C"/>
                </a:solidFill>
                <a:latin typeface="微软雅黑" panose="020B0503020204020204" pitchFamily="34" charset="-122"/>
                <a:ea typeface="微软雅黑" panose="020B0503020204020204" pitchFamily="34" charset="-122"/>
                <a:cs typeface="+mn-ea"/>
                <a:sym typeface="+mn-ea"/>
              </a:rPr>
              <a:t>基于语文教育的价值追求</a:t>
            </a:r>
            <a:endParaRPr lang="zh-CN" altLang="en-US" sz="1600" strike="noStrike" kern="1200" baseline="0" noProof="1">
              <a:solidFill>
                <a:srgbClr val="5F5E5C"/>
              </a:solidFill>
              <a:latin typeface="微软雅黑" panose="020B0503020204020204" pitchFamily="34" charset="-122"/>
              <a:ea typeface="微软雅黑" panose="020B0503020204020204" pitchFamily="34" charset="-122"/>
              <a:cs typeface="+mn-ea"/>
            </a:endParaRPr>
          </a:p>
          <a:p>
            <a:pPr algn="l" defTabSz="914400" fontAlgn="base">
              <a:lnSpc>
                <a:spcPct val="130000"/>
              </a:lnSpc>
              <a:buNone/>
            </a:pPr>
            <a:r>
              <a:rPr lang="zh-CN" altLang="en-US" sz="1600" strike="noStrike" noProof="1">
                <a:solidFill>
                  <a:srgbClr val="5F5E5C"/>
                </a:solidFill>
                <a:latin typeface="微软雅黑" panose="020B0503020204020204" pitchFamily="34" charset="-122"/>
                <a:ea typeface="微软雅黑" panose="020B0503020204020204" pitchFamily="34" charset="-122"/>
                <a:cs typeface="+mn-ea"/>
                <a:sym typeface="+mn-ea"/>
              </a:rPr>
              <a:t>    ——自我舒展，游戏精神，人格奠基</a:t>
            </a:r>
            <a:endParaRPr lang="zh-CN" altLang="en-US" sz="1600" strike="noStrike" kern="1200" baseline="0" noProof="1">
              <a:solidFill>
                <a:srgbClr val="5F5E5C"/>
              </a:solidFill>
              <a:latin typeface="微软雅黑" panose="020B0503020204020204" pitchFamily="34" charset="-122"/>
              <a:ea typeface="微软雅黑" panose="020B0503020204020204" pitchFamily="34" charset="-122"/>
              <a:cs typeface="+mn-ea"/>
            </a:endParaRPr>
          </a:p>
          <a:p>
            <a:pPr algn="l" defTabSz="914400" fontAlgn="base">
              <a:lnSpc>
                <a:spcPct val="130000"/>
              </a:lnSpc>
              <a:buNone/>
            </a:pPr>
            <a:r>
              <a:rPr lang="zh-CN" altLang="en-US" sz="1600" strike="noStrike" noProof="1">
                <a:solidFill>
                  <a:srgbClr val="5F5E5C"/>
                </a:solidFill>
                <a:latin typeface="微软雅黑" panose="020B0503020204020204" pitchFamily="34" charset="-122"/>
                <a:ea typeface="微软雅黑" panose="020B0503020204020204" pitchFamily="34" charset="-122"/>
                <a:cs typeface="+mn-ea"/>
                <a:sym typeface="+mn-ea"/>
              </a:rPr>
              <a:t>建构儿童语文学习文化</a:t>
            </a:r>
            <a:endParaRPr lang="zh-CN" altLang="en-US" sz="1600" strike="noStrike" kern="1200" baseline="0" noProof="1">
              <a:solidFill>
                <a:srgbClr val="5F5E5C"/>
              </a:solidFill>
              <a:latin typeface="微软雅黑" panose="020B0503020204020204" pitchFamily="34" charset="-122"/>
              <a:ea typeface="微软雅黑" panose="020B0503020204020204" pitchFamily="34" charset="-122"/>
              <a:cs typeface="+mn-ea"/>
            </a:endParaRPr>
          </a:p>
          <a:p>
            <a:pPr algn="l" defTabSz="914400" fontAlgn="base">
              <a:lnSpc>
                <a:spcPct val="130000"/>
              </a:lnSpc>
              <a:buNone/>
            </a:pPr>
            <a:r>
              <a:rPr lang="zh-CN" altLang="en-US" sz="1600" strike="noStrike" noProof="1">
                <a:solidFill>
                  <a:srgbClr val="5F5E5C"/>
                </a:solidFill>
                <a:latin typeface="微软雅黑" panose="020B0503020204020204" pitchFamily="34" charset="-122"/>
                <a:ea typeface="微软雅黑" panose="020B0503020204020204" pitchFamily="34" charset="-122"/>
                <a:cs typeface="+mn-ea"/>
                <a:sym typeface="+mn-ea"/>
              </a:rPr>
              <a:t>    ——语的直觉，语的灵性，语的意义</a:t>
            </a:r>
            <a:r>
              <a:rPr lang="zh-CN" altLang="en-US" sz="1600" b="1" strike="noStrike" noProof="1">
                <a:effectLst>
                  <a:outerShdw blurRad="38100" dist="38100" dir="2700000">
                    <a:srgbClr val="C0C0C0"/>
                  </a:outerShdw>
                </a:effectLst>
                <a:latin typeface="黑体" panose="02010609060101010101" charset="-122"/>
                <a:ea typeface="黑体" panose="02010609060101010101" charset="-122"/>
                <a:cs typeface="+mn-ea"/>
                <a:sym typeface="+mn-ea"/>
              </a:rPr>
              <a:t>  </a:t>
            </a:r>
            <a:endParaRPr lang="zh-CN" altLang="en-US" strike="noStrike" noProof="1">
              <a:latin typeface="Arial" panose="020B0604020202020204" pitchFamily="34" charset="0"/>
              <a:ea typeface="宋体" panose="02010600030101010101" pitchFamily="2" charset="-122"/>
            </a:endParaRPr>
          </a:p>
        </p:txBody>
      </p:sp>
      <p:sp>
        <p:nvSpPr>
          <p:cNvPr id="28681" name="矩形 21"/>
          <p:cNvSpPr/>
          <p:nvPr/>
        </p:nvSpPr>
        <p:spPr>
          <a:xfrm>
            <a:off x="1943100" y="1801495"/>
            <a:ext cx="9914255" cy="112395"/>
          </a:xfrm>
          <a:prstGeom prst="rect">
            <a:avLst/>
          </a:prstGeom>
          <a:solidFill>
            <a:srgbClr val="CD1F06"/>
          </a:solidFill>
          <a:ln w="25400">
            <a:noFill/>
          </a:ln>
        </p:spPr>
        <p:txBody>
          <a:bodyPr anchor="ctr"/>
          <a:lstStyle/>
          <a:p>
            <a:pPr lvl="0" indent="0"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682" name="矩形 22"/>
          <p:cNvSpPr/>
          <p:nvPr/>
        </p:nvSpPr>
        <p:spPr>
          <a:xfrm>
            <a:off x="768350" y="6573838"/>
            <a:ext cx="11088688" cy="107950"/>
          </a:xfrm>
          <a:prstGeom prst="rect">
            <a:avLst/>
          </a:prstGeom>
          <a:solidFill>
            <a:srgbClr val="CD1F06"/>
          </a:solidFill>
          <a:ln w="25400">
            <a:noFill/>
          </a:ln>
        </p:spPr>
        <p:txBody>
          <a:bodyPr anchor="ctr"/>
          <a:lstStyle/>
          <a:p>
            <a:pPr lvl="0" indent="0"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28683" name="组合 23"/>
          <p:cNvGrpSpPr/>
          <p:nvPr/>
        </p:nvGrpSpPr>
        <p:grpSpPr>
          <a:xfrm>
            <a:off x="1666875" y="1042988"/>
            <a:ext cx="1441450" cy="395287"/>
            <a:chOff x="0" y="0"/>
            <a:chExt cx="1440160" cy="396299"/>
          </a:xfrm>
        </p:grpSpPr>
        <p:sp>
          <p:nvSpPr>
            <p:cNvPr id="28684" name="TextBox 10"/>
            <p:cNvSpPr/>
            <p:nvPr/>
          </p:nvSpPr>
          <p:spPr>
            <a:xfrm>
              <a:off x="0" y="0"/>
              <a:ext cx="1440160" cy="396299"/>
            </a:xfrm>
            <a:prstGeom prst="rect">
              <a:avLst/>
            </a:prstGeom>
            <a:noFill/>
            <a:ln w="9525">
              <a:noFill/>
            </a:ln>
          </p:spPr>
          <p:txBody>
            <a:bodyPr anchor="t">
              <a:spAutoFit/>
            </a:bodyPr>
            <a:lstStyle/>
            <a:p>
              <a:pPr lvl="0" indent="0" algn="ctr"/>
              <a:r>
                <a:rPr lang="zh-CN" altLang="en-US" sz="2000" dirty="0">
                  <a:solidFill>
                    <a:srgbClr val="CD1F06"/>
                  </a:solidFill>
                  <a:latin typeface="华康俪金黑W8(P)" panose="020B0800000000000000" pitchFamily="2" charset="-122"/>
                  <a:ea typeface="华康俪金黑W8(P)" panose="020B0800000000000000" pitchFamily="2" charset="-122"/>
                  <a:sym typeface="华康俪金黑W8(P)" panose="020B0800000000000000" pitchFamily="2" charset="-122"/>
                </a:rPr>
                <a:t>详细</a:t>
              </a:r>
              <a:endParaRPr lang="zh-CN" altLang="en-US" dirty="0">
                <a:latin typeface="Arial" panose="020B0604020202020204" pitchFamily="34" charset="0"/>
                <a:ea typeface="宋体" panose="02010600030101010101" pitchFamily="2" charset="-122"/>
              </a:endParaRPr>
            </a:p>
          </p:txBody>
        </p:sp>
        <p:sp>
          <p:nvSpPr>
            <p:cNvPr id="28685" name="TextBox 11"/>
            <p:cNvSpPr/>
            <p:nvPr/>
          </p:nvSpPr>
          <p:spPr>
            <a:xfrm>
              <a:off x="169434" y="15389"/>
              <a:ext cx="298080" cy="369332"/>
            </a:xfrm>
            <a:prstGeom prst="rect">
              <a:avLst/>
            </a:prstGeom>
            <a:noFill/>
            <a:ln w="9525">
              <a:noFill/>
            </a:ln>
          </p:spPr>
          <p:txBody>
            <a:bodyPr anchor="t">
              <a:spAutoFit/>
            </a:bodyPr>
            <a:lstStyle/>
            <a:p>
              <a:pPr lvl="0" indent="0"/>
              <a:r>
                <a:rPr lang="en-US" altLang="zh-CN" dirty="0">
                  <a:solidFill>
                    <a:srgbClr val="CD1F06"/>
                  </a:solidFill>
                  <a:latin typeface="华康俪金黑W8(P)" panose="020B0800000000000000" pitchFamily="2" charset="-122"/>
                  <a:ea typeface="华康俪金黑W8(P)" panose="020B0800000000000000" pitchFamily="2" charset="-122"/>
                  <a:sym typeface="华康俪金黑W8(P)" panose="020B0800000000000000" pitchFamily="2" charset="-122"/>
                </a:rPr>
                <a:t>[</a:t>
              </a:r>
              <a:endParaRPr lang="zh-CN" altLang="en-US" dirty="0">
                <a:solidFill>
                  <a:srgbClr val="CD1F06"/>
                </a:solidFill>
                <a:latin typeface="华康俪金黑W8(P)" panose="020B0800000000000000" pitchFamily="2" charset="-122"/>
                <a:ea typeface="华康俪金黑W8(P)" panose="020B0800000000000000" pitchFamily="2" charset="-122"/>
                <a:sym typeface="华康俪金黑W8(P)" panose="020B0800000000000000" pitchFamily="2" charset="-122"/>
              </a:endParaRPr>
            </a:p>
          </p:txBody>
        </p:sp>
        <p:sp>
          <p:nvSpPr>
            <p:cNvPr id="28686" name="TextBox 12"/>
            <p:cNvSpPr/>
            <p:nvPr/>
          </p:nvSpPr>
          <p:spPr>
            <a:xfrm>
              <a:off x="1023482" y="15389"/>
              <a:ext cx="298080" cy="369332"/>
            </a:xfrm>
            <a:prstGeom prst="rect">
              <a:avLst/>
            </a:prstGeom>
            <a:noFill/>
            <a:ln w="9525">
              <a:noFill/>
            </a:ln>
          </p:spPr>
          <p:txBody>
            <a:bodyPr anchor="t">
              <a:spAutoFit/>
            </a:bodyPr>
            <a:lstStyle/>
            <a:p>
              <a:pPr lvl="0" indent="0"/>
              <a:r>
                <a:rPr lang="en-US" altLang="zh-CN" dirty="0">
                  <a:solidFill>
                    <a:srgbClr val="CD1F06"/>
                  </a:solidFill>
                  <a:latin typeface="华康俪金黑W8(P)" panose="020B0800000000000000" pitchFamily="2" charset="-122"/>
                  <a:ea typeface="华康俪金黑W8(P)" panose="020B0800000000000000" pitchFamily="2" charset="-122"/>
                </a:rPr>
                <a:t>]</a:t>
              </a:r>
              <a:endParaRPr lang="zh-CN" altLang="en-US" dirty="0">
                <a:solidFill>
                  <a:srgbClr val="CD1F06"/>
                </a:solidFill>
                <a:latin typeface="华康俪金黑W8(P)" panose="020B0800000000000000" pitchFamily="2" charset="-122"/>
                <a:ea typeface="华康俪金黑W8(P)" panose="020B0800000000000000" pitchFamily="2" charset="-122"/>
              </a:endParaRPr>
            </a:p>
          </p:txBody>
        </p:sp>
      </p:grpSp>
      <p:sp>
        <p:nvSpPr>
          <p:cNvPr id="28687" name="矩形 27"/>
          <p:cNvSpPr/>
          <p:nvPr/>
        </p:nvSpPr>
        <p:spPr>
          <a:xfrm>
            <a:off x="2428240" y="1426845"/>
            <a:ext cx="9182735" cy="374650"/>
          </a:xfrm>
          <a:prstGeom prst="rect">
            <a:avLst/>
          </a:prstGeom>
          <a:noFill/>
          <a:ln w="9525">
            <a:noFill/>
          </a:ln>
        </p:spPr>
        <p:txBody>
          <a:bodyPr wrap="square" anchor="t">
            <a:spAutoFit/>
          </a:bodyPr>
          <a:lstStyle/>
          <a:p>
            <a:pPr marL="812800" lvl="0" indent="-812800" defTabSz="914400">
              <a:lnSpc>
                <a:spcPct val="80000"/>
              </a:lnSpc>
            </a:pPr>
            <a:r>
              <a:rPr lang="zh-CN" altLang="en-US" b="1" dirty="0">
                <a:solidFill>
                  <a:srgbClr val="5F5E5C"/>
                </a:solidFill>
                <a:latin typeface="微软雅黑" panose="020B0503020204020204" pitchFamily="34" charset="-122"/>
                <a:ea typeface="微软雅黑" panose="020B0503020204020204" pitchFamily="34" charset="-122"/>
              </a:rPr>
              <a:t>二是详细提纲：</a:t>
            </a:r>
            <a:r>
              <a:rPr lang="en-US" altLang="zh-CN" b="1" dirty="0">
                <a:solidFill>
                  <a:srgbClr val="5F5E5C"/>
                </a:solidFill>
                <a:latin typeface="微软雅黑" panose="020B0503020204020204" pitchFamily="34" charset="-122"/>
                <a:ea typeface="微软雅黑" panose="020B0503020204020204" pitchFamily="34" charset="-122"/>
              </a:rPr>
              <a:t>1.</a:t>
            </a:r>
            <a:r>
              <a:rPr lang="zh-CN" altLang="en-US" b="1" dirty="0">
                <a:solidFill>
                  <a:srgbClr val="5F5E5C"/>
                </a:solidFill>
                <a:latin typeface="微软雅黑" panose="020B0503020204020204" pitchFamily="34" charset="-122"/>
                <a:ea typeface="微软雅黑" panose="020B0503020204020204" pitchFamily="34" charset="-122"/>
              </a:rPr>
              <a:t>要安排好全文的布局；</a:t>
            </a:r>
            <a:r>
              <a:rPr lang="en-US" altLang="zh-CN" b="1" dirty="0">
                <a:solidFill>
                  <a:srgbClr val="5F5E5C"/>
                </a:solidFill>
                <a:latin typeface="微软雅黑" panose="020B0503020204020204" pitchFamily="34" charset="-122"/>
                <a:ea typeface="微软雅黑" panose="020B0503020204020204" pitchFamily="34" charset="-122"/>
              </a:rPr>
              <a:t>2.</a:t>
            </a:r>
            <a:r>
              <a:rPr lang="zh-CN" altLang="en-US" b="1" dirty="0">
                <a:solidFill>
                  <a:srgbClr val="5F5E5C"/>
                </a:solidFill>
                <a:latin typeface="微软雅黑" panose="020B0503020204020204" pitchFamily="34" charset="-122"/>
                <a:ea typeface="微软雅黑" panose="020B0503020204020204" pitchFamily="34" charset="-122"/>
              </a:rPr>
              <a:t>要安排好材料的使用；</a:t>
            </a:r>
            <a:r>
              <a:rPr lang="en-US" altLang="zh-CN" b="1" dirty="0">
                <a:solidFill>
                  <a:srgbClr val="5F5E5C"/>
                </a:solidFill>
                <a:latin typeface="微软雅黑" panose="020B0503020204020204" pitchFamily="34" charset="-122"/>
                <a:ea typeface="微软雅黑" panose="020B0503020204020204" pitchFamily="34" charset="-122"/>
              </a:rPr>
              <a:t>3.</a:t>
            </a:r>
            <a:r>
              <a:rPr lang="zh-CN" altLang="en-US" b="1" dirty="0">
                <a:solidFill>
                  <a:srgbClr val="5F5E5C"/>
                </a:solidFill>
                <a:latin typeface="微软雅黑" panose="020B0503020204020204" pitchFamily="34" charset="-122"/>
                <a:ea typeface="微软雅黑" panose="020B0503020204020204" pitchFamily="34" charset="-122"/>
              </a:rPr>
              <a:t>要安排好全文的篇幅。</a:t>
            </a:r>
            <a:endParaRPr lang="zh-CN" altLang="en-US"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endParaRPr>
          </a:p>
        </p:txBody>
      </p:sp>
      <p:pic>
        <p:nvPicPr>
          <p:cNvPr id="28688" name="图片 1"/>
          <p:cNvPicPr>
            <a:picLocks noChangeAspect="1"/>
          </p:cNvPicPr>
          <p:nvPr/>
        </p:nvPicPr>
        <p:blipFill>
          <a:blip r:embed="rId1"/>
          <a:stretch>
            <a:fillRect/>
          </a:stretch>
        </p:blipFill>
        <p:spPr>
          <a:xfrm>
            <a:off x="801688" y="1057275"/>
            <a:ext cx="1035050" cy="928688"/>
          </a:xfrm>
          <a:prstGeom prst="rect">
            <a:avLst/>
          </a:prstGeom>
          <a:noFill/>
          <a:ln w="9525">
            <a:noFill/>
          </a:ln>
        </p:spPr>
      </p:pic>
      <p:sp>
        <p:nvSpPr>
          <p:cNvPr id="12" name="TextBox 6"/>
          <p:cNvSpPr/>
          <p:nvPr/>
        </p:nvSpPr>
        <p:spPr>
          <a:xfrm>
            <a:off x="5314950" y="4791710"/>
            <a:ext cx="6542088" cy="1715135"/>
          </a:xfrm>
          <a:prstGeom prst="rect">
            <a:avLst/>
          </a:prstGeom>
          <a:noFill/>
          <a:ln w="9525">
            <a:noFill/>
          </a:ln>
        </p:spPr>
        <p:txBody>
          <a:bodyPr wrap="square" anchor="t">
            <a:spAutoFit/>
          </a:bodyPr>
          <a:lstStyle/>
          <a:p>
            <a:pPr lvl="0" indent="0" defTabSz="914400">
              <a:lnSpc>
                <a:spcPct val="130000"/>
              </a:lnSpc>
            </a:pPr>
            <a:r>
              <a:rPr lang="zh-CN" altLang="en-US" b="1" dirty="0">
                <a:solidFill>
                  <a:srgbClr val="5F5E5C"/>
                </a:solidFill>
                <a:latin typeface="微软雅黑" panose="020B0503020204020204" pitchFamily="34" charset="-122"/>
                <a:ea typeface="微软雅黑" panose="020B0503020204020204" pitchFamily="34" charset="-122"/>
              </a:rPr>
              <a:t>三、展望：在儿童语文学习文化中成长</a:t>
            </a:r>
            <a:endParaRPr lang="zh-CN" altLang="en-US" b="1" dirty="0">
              <a:solidFill>
                <a:srgbClr val="5F5E5C"/>
              </a:solidFill>
              <a:latin typeface="微软雅黑" panose="020B0503020204020204" pitchFamily="34" charset="-122"/>
              <a:ea typeface="微软雅黑" panose="020B0503020204020204" pitchFamily="34" charset="-122"/>
            </a:endParaRPr>
          </a:p>
          <a:p>
            <a:pPr lvl="0" indent="0" defTabSz="914400">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      儿童语文学习文化的建构，将引领我们更加理性看待小学语文教育。不至于在理和趣之间偏颇，不至于只见游戏，忽视意义，给我们一双更加儿童化的眼睛，使小学语文教育中的儿童是真正的儿童，是真正意义上发展语文能力，获得生命成长意义的儿童。……</a:t>
            </a:r>
            <a:endParaRPr lang="zh-CN" altLang="en-US" sz="1600" dirty="0">
              <a:solidFill>
                <a:srgbClr val="5F5E5C"/>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428240" y="1986280"/>
            <a:ext cx="7335520" cy="417830"/>
          </a:xfrm>
          <a:prstGeom prst="rect">
            <a:avLst/>
          </a:prstGeom>
          <a:noFill/>
        </p:spPr>
        <p:txBody>
          <a:bodyPr wrap="none" rtlCol="0" anchor="t">
            <a:spAutoFit/>
          </a:bodyPr>
          <a:lstStyle/>
          <a:p>
            <a:r>
              <a:rPr lang="zh-CN" altLang="en-US" sz="2000" b="1" dirty="0">
                <a:latin typeface="微软雅黑" panose="020B0503020204020204" pitchFamily="34" charset="-122"/>
                <a:ea typeface="微软雅黑" panose="020B0503020204020204" pitchFamily="34" charset="-122"/>
                <a:sym typeface="+mn-ea"/>
              </a:rPr>
              <a:t>从直觉走向深刻和智慧</a:t>
            </a:r>
            <a:r>
              <a:rPr lang="en-US" altLang="zh-CN" sz="2000" b="1" dirty="0">
                <a:latin typeface="微软雅黑" panose="020B0503020204020204" pitchFamily="34" charset="-122"/>
                <a:ea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sym typeface="+mn-ea"/>
              </a:rPr>
              <a:t>儿童语文学习文化建构的思考与实践</a:t>
            </a:r>
            <a:endParaRPr lang="zh-CN" altLang="en-US" sz="2000" b="1" dirty="0">
              <a:latin typeface="微软雅黑" panose="020B0503020204020204" pitchFamily="34" charset="-122"/>
              <a:ea typeface="微软雅黑" panose="020B0503020204020204" pitchFamily="34" charset="-122"/>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87">
                                            <p:txEl>
                                              <p:pRg st="0" end="0"/>
                                            </p:txEl>
                                          </p:spTgt>
                                        </p:tgtEl>
                                        <p:attrNameLst>
                                          <p:attrName>style.visibility</p:attrName>
                                        </p:attrNameLst>
                                      </p:cBhvr>
                                      <p:to>
                                        <p:strVal val="visible"/>
                                      </p:to>
                                    </p:set>
                                    <p:anim calcmode="lin" valueType="num">
                                      <p:cBhvr additive="base">
                                        <p:cTn id="7" dur="500" fill="hold"/>
                                        <p:tgtEl>
                                          <p:spTgt spid="286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decel="10000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ppt_x</p:attrName>
                                        </p:attrNameLst>
                                      </p:cBhvr>
                                      <p:tavLst>
                                        <p:tav tm="0">
                                          <p:val>
                                            <p:strVal val="0-#ppt_w/2"/>
                                          </p:val>
                                        </p:tav>
                                        <p:tav tm="100000">
                                          <p:val>
                                            <p:strVal val="#ppt_x"/>
                                          </p:val>
                                        </p:tav>
                                      </p:tavLst>
                                    </p:anim>
                                    <p:anim calcmode="lin" valueType="num">
                                      <p:cBhvr>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decel="100000" fill="hold" grpId="0" nodeType="clickEffect">
                                  <p:stCondLst>
                                    <p:cond delay="0"/>
                                  </p:stCondLst>
                                  <p:childTnLst>
                                    <p:set>
                                      <p:cBhvr>
                                        <p:cTn id="24" dur="1" fill="hold">
                                          <p:stCondLst>
                                            <p:cond delay="0"/>
                                          </p:stCondLst>
                                        </p:cTn>
                                        <p:tgtEl>
                                          <p:spTgt spid="18439"/>
                                        </p:tgtEl>
                                        <p:attrNameLst>
                                          <p:attrName>style.visibility</p:attrName>
                                        </p:attrNameLst>
                                      </p:cBhvr>
                                      <p:to>
                                        <p:strVal val="visible"/>
                                      </p:to>
                                    </p:set>
                                    <p:anim calcmode="lin" valueType="num">
                                      <p:cBhvr>
                                        <p:cTn id="25" dur="500" fill="hold"/>
                                        <p:tgtEl>
                                          <p:spTgt spid="18439"/>
                                        </p:tgtEl>
                                        <p:attrNameLst>
                                          <p:attrName>ppt_x</p:attrName>
                                        </p:attrNameLst>
                                      </p:cBhvr>
                                      <p:tavLst>
                                        <p:tav tm="0">
                                          <p:val>
                                            <p:strVal val="#ppt_x"/>
                                          </p:val>
                                        </p:tav>
                                        <p:tav tm="100000">
                                          <p:val>
                                            <p:strVal val="#ppt_x"/>
                                          </p:val>
                                        </p:tav>
                                      </p:tavLst>
                                    </p:anim>
                                    <p:anim calcmode="lin" valueType="num">
                                      <p:cBhvr>
                                        <p:cTn id="26" dur="500" fill="hold"/>
                                        <p:tgtEl>
                                          <p:spTgt spid="18439"/>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decel="10000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ppt_x</p:attrName>
                                        </p:attrNameLst>
                                      </p:cBhvr>
                                      <p:tavLst>
                                        <p:tav tm="0">
                                          <p:val>
                                            <p:strVal val="1+#ppt_w/2"/>
                                          </p:val>
                                        </p:tav>
                                        <p:tav tm="100000">
                                          <p:val>
                                            <p:strVal val="#ppt_x"/>
                                          </p:val>
                                        </p:tav>
                                      </p:tavLst>
                                    </p:anim>
                                    <p:anim calcmode="lin" valueType="num">
                                      <p:cBhvr>
                                        <p:cTn id="3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decel="10000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ppt_x</p:attrName>
                                        </p:attrNameLst>
                                      </p:cBhvr>
                                      <p:tavLst>
                                        <p:tav tm="0">
                                          <p:val>
                                            <p:strVal val="1+#ppt_w/2"/>
                                          </p:val>
                                        </p:tav>
                                        <p:tav tm="100000">
                                          <p:val>
                                            <p:strVal val="#ppt_x"/>
                                          </p:val>
                                        </p:tav>
                                      </p:tavLst>
                                    </p:anim>
                                    <p:anim calcmode="lin" valueType="num">
                                      <p:cBhvr>
                                        <p:cTn id="3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bldLvl="0"/>
      <p:bldP spid="2" grpId="0" bldLvl="0"/>
      <p:bldP spid="4" grpId="0" bldLvl="0"/>
      <p:bldP spid="12" grpId="0" bldLvl="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燕尾形 1"/>
          <p:cNvSpPr/>
          <p:nvPr/>
        </p:nvSpPr>
        <p:spPr>
          <a:xfrm>
            <a:off x="3779838" y="363538"/>
            <a:ext cx="2592387" cy="431800"/>
          </a:xfrm>
          <a:prstGeom prst="chevron">
            <a:avLst>
              <a:gd name="adj" fmla="val 26599"/>
            </a:avLst>
          </a:prstGeom>
          <a:solidFill>
            <a:srgbClr val="CD1F06"/>
          </a:solidFill>
          <a:ln w="3175">
            <a:noFill/>
          </a:ln>
        </p:spPr>
        <p:txBody>
          <a:bodyPr anchor="ctr"/>
          <a:lstStyle/>
          <a:p>
            <a:pPr lvl="0" indent="0"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9698" name="TextBox 5"/>
          <p:cNvSpPr/>
          <p:nvPr/>
        </p:nvSpPr>
        <p:spPr>
          <a:xfrm>
            <a:off x="890270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宋体" panose="02010600030101010101" pitchFamily="2" charset="-122"/>
              </a:rPr>
              <a:t>04  结束语</a:t>
            </a:r>
            <a:endParaRPr lang="zh-CN" altLang="zh-CN" sz="1600" dirty="0">
              <a:solidFill>
                <a:srgbClr val="7F7F7F"/>
              </a:solidFill>
              <a:latin typeface="Impact" panose="020B0806030902050204" pitchFamily="34" charset="0"/>
              <a:ea typeface="微软雅黑" panose="020B0503020204020204" pitchFamily="34" charset="-122"/>
            </a:endParaRPr>
          </a:p>
        </p:txBody>
      </p:sp>
      <p:sp>
        <p:nvSpPr>
          <p:cNvPr id="29699" name="TextBox 6"/>
          <p:cNvSpPr/>
          <p:nvPr/>
        </p:nvSpPr>
        <p:spPr>
          <a:xfrm>
            <a:off x="145415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Impact" panose="020B0806030902050204" pitchFamily="34" charset="0"/>
              </a:rPr>
              <a:t>01  教育教学论文的概述</a:t>
            </a:r>
            <a:endParaRPr lang="zh-CN" altLang="zh-CN" sz="16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00" name="TextBox 10"/>
          <p:cNvSpPr/>
          <p:nvPr/>
        </p:nvSpPr>
        <p:spPr>
          <a:xfrm>
            <a:off x="3937000" y="447675"/>
            <a:ext cx="2266950" cy="261938"/>
          </a:xfrm>
          <a:prstGeom prst="rect">
            <a:avLst/>
          </a:prstGeom>
          <a:noFill/>
          <a:ln w="9525">
            <a:noFill/>
          </a:ln>
        </p:spPr>
        <p:txBody>
          <a:bodyPr lIns="0" tIns="0" rIns="0" bIns="0" anchor="ctr">
            <a:spAutoFit/>
          </a:bodyPr>
          <a:lstStyle/>
          <a:p>
            <a:pPr lvl="0" indent="0" algn="ctr"/>
            <a:r>
              <a:rPr lang="zh-CN" altLang="zh-CN" sz="1600" dirty="0">
                <a:solidFill>
                  <a:schemeClr val="bg1"/>
                </a:solidFill>
                <a:latin typeface="Impact" panose="020B0806030902050204" pitchFamily="34" charset="0"/>
                <a:ea typeface="微软雅黑" panose="020B0503020204020204" pitchFamily="34" charset="-122"/>
                <a:sym typeface="Impact" panose="020B0806030902050204" pitchFamily="34" charset="0"/>
              </a:rPr>
              <a:t>02  教育教学论文的撰写</a:t>
            </a:r>
            <a:endParaRPr lang="zh-CN"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01" name="TextBox 11"/>
          <p:cNvSpPr/>
          <p:nvPr/>
        </p:nvSpPr>
        <p:spPr>
          <a:xfrm>
            <a:off x="641985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宋体" panose="02010600030101010101" pitchFamily="2" charset="-122"/>
              </a:rPr>
              <a:t>03  教育教学论文的投稿</a:t>
            </a:r>
            <a:endParaRPr lang="zh-CN" altLang="zh-CN" sz="1600" dirty="0">
              <a:solidFill>
                <a:srgbClr val="7F7F7F"/>
              </a:solidFill>
              <a:latin typeface="Impact" panose="020B0806030902050204" pitchFamily="34" charset="0"/>
              <a:ea typeface="微软雅黑" panose="020B0503020204020204" pitchFamily="34" charset="-122"/>
            </a:endParaRPr>
          </a:p>
        </p:txBody>
      </p:sp>
      <p:sp>
        <p:nvSpPr>
          <p:cNvPr id="29702" name="TextBox 8"/>
          <p:cNvSpPr/>
          <p:nvPr/>
        </p:nvSpPr>
        <p:spPr>
          <a:xfrm>
            <a:off x="768350" y="1123950"/>
            <a:ext cx="7775575" cy="427038"/>
          </a:xfrm>
          <a:prstGeom prst="rect">
            <a:avLst/>
          </a:prstGeom>
          <a:noFill/>
          <a:ln w="9525">
            <a:noFill/>
          </a:ln>
        </p:spPr>
        <p:txBody>
          <a:bodyPr wrap="square" anchor="t">
            <a:spAutoFit/>
          </a:bodyPr>
          <a:lstStyle/>
          <a:p>
            <a:pPr lvl="0" indent="0"/>
            <a:r>
              <a:rPr lang="zh-CN" altLang="en-US" sz="22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第二节</a:t>
            </a:r>
            <a:r>
              <a:rPr lang="en-US" altLang="zh-CN" sz="22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  </a:t>
            </a:r>
            <a:r>
              <a:rPr lang="zh-CN" altLang="en-US" sz="2200" dirty="0">
                <a:solidFill>
                  <a:srgbClr val="5F5E5C"/>
                </a:solidFill>
                <a:latin typeface="华康俪金黑W8(P)" panose="020B0800000000000000" pitchFamily="2" charset="-122"/>
                <a:ea typeface="华康俪金黑W8(P)" panose="020B0800000000000000" pitchFamily="2" charset="-122"/>
                <a:sym typeface="宋体" panose="02010600030101010101" pitchFamily="2" charset="-122"/>
              </a:rPr>
              <a:t>教育教学论文写作的一般流程</a:t>
            </a:r>
            <a:endParaRPr lang="zh-CN" altLang="en-US" dirty="0">
              <a:latin typeface="Arial" panose="020B0604020202020204" pitchFamily="34" charset="0"/>
              <a:ea typeface="宋体" panose="02010600030101010101" pitchFamily="2" charset="-122"/>
            </a:endParaRPr>
          </a:p>
        </p:txBody>
      </p:sp>
      <p:sp>
        <p:nvSpPr>
          <p:cNvPr id="29703" name="TextBox 6"/>
          <p:cNvSpPr/>
          <p:nvPr/>
        </p:nvSpPr>
        <p:spPr>
          <a:xfrm>
            <a:off x="768350" y="1528763"/>
            <a:ext cx="4103688" cy="487362"/>
          </a:xfrm>
          <a:prstGeom prst="rect">
            <a:avLst/>
          </a:prstGeom>
          <a:noFill/>
          <a:ln w="9525">
            <a:noFill/>
          </a:ln>
        </p:spPr>
        <p:txBody>
          <a:bodyPr anchor="t">
            <a:spAutoFit/>
          </a:bodyPr>
          <a:lstStyle/>
          <a:p>
            <a:pPr lvl="0" indent="0">
              <a:lnSpc>
                <a:spcPct val="130000"/>
              </a:lnSpc>
            </a:pPr>
            <a:r>
              <a:rPr lang="en-US" altLang="zh-CN" sz="2000" b="1" dirty="0">
                <a:solidFill>
                  <a:srgbClr val="5F5E5C"/>
                </a:solidFill>
                <a:latin typeface="微软雅黑" panose="020B0503020204020204" pitchFamily="34" charset="-122"/>
                <a:ea typeface="微软雅黑" panose="020B0503020204020204" pitchFamily="34" charset="-122"/>
              </a:rPr>
              <a:t>2.2.5 </a:t>
            </a:r>
            <a:r>
              <a:rPr lang="zh-CN" altLang="en-US" sz="2000" b="1" dirty="0">
                <a:solidFill>
                  <a:srgbClr val="5F5E5C"/>
                </a:solidFill>
                <a:latin typeface="微软雅黑" panose="020B0503020204020204" pitchFamily="34" charset="-122"/>
                <a:ea typeface="微软雅黑" panose="020B0503020204020204" pitchFamily="34" charset="-122"/>
              </a:rPr>
              <a:t>写作论文</a:t>
            </a:r>
            <a:endParaRPr lang="zh-CN" altLang="en-US" sz="2000" b="1" dirty="0">
              <a:solidFill>
                <a:srgbClr val="5F5E5C"/>
              </a:solidFill>
              <a:latin typeface="微软雅黑" panose="020B0503020204020204" pitchFamily="34" charset="-122"/>
              <a:ea typeface="微软雅黑" panose="020B0503020204020204" pitchFamily="34" charset="-122"/>
            </a:endParaRPr>
          </a:p>
        </p:txBody>
      </p:sp>
      <p:sp>
        <p:nvSpPr>
          <p:cNvPr id="29704" name="矩形 11"/>
          <p:cNvSpPr/>
          <p:nvPr/>
        </p:nvSpPr>
        <p:spPr>
          <a:xfrm>
            <a:off x="6959600" y="2835275"/>
            <a:ext cx="4932363" cy="3402013"/>
          </a:xfrm>
          <a:prstGeom prst="rect">
            <a:avLst/>
          </a:prstGeom>
          <a:solidFill>
            <a:schemeClr val="bg1"/>
          </a:solidFill>
          <a:ln w="25400" cap="flat" cmpd="sng">
            <a:solidFill>
              <a:srgbClr val="BFBFBF"/>
            </a:solidFill>
            <a:prstDash val="solid"/>
            <a:bevel/>
            <a:headEnd type="none" w="med" len="med"/>
            <a:tailEnd type="none" w="med" len="med"/>
          </a:ln>
        </p:spPr>
        <p:txBody>
          <a:bodyPr anchor="ctr"/>
          <a:lstStyle/>
          <a:p>
            <a:pPr lvl="0" indent="0"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4826" name="TextBox 14"/>
          <p:cNvSpPr/>
          <p:nvPr/>
        </p:nvSpPr>
        <p:spPr>
          <a:xfrm>
            <a:off x="7078663" y="3789363"/>
            <a:ext cx="4716462" cy="1117600"/>
          </a:xfrm>
          <a:prstGeom prst="rect">
            <a:avLst/>
          </a:prstGeom>
          <a:noFill/>
          <a:ln w="9525">
            <a:noFill/>
          </a:ln>
        </p:spPr>
        <p:txBody>
          <a:bodyPr anchor="t">
            <a:spAutoFit/>
          </a:bodyPr>
          <a:lstStyle/>
          <a:p>
            <a:pPr lvl="0" indent="0">
              <a:lnSpc>
                <a:spcPct val="130000"/>
              </a:lnSpc>
              <a:spcAft>
                <a:spcPts val="600"/>
              </a:spcAft>
            </a:pPr>
            <a:r>
              <a:rPr lang="zh-CN" altLang="en-US" sz="1600" dirty="0">
                <a:solidFill>
                  <a:srgbClr val="5F5E5C"/>
                </a:solidFill>
                <a:latin typeface="微软雅黑" panose="020B0503020204020204" pitchFamily="34" charset="-122"/>
                <a:ea typeface="微软雅黑" panose="020B0503020204020204" pitchFamily="34" charset="-122"/>
              </a:rPr>
              <a:t>提出论点，运用概念进行推论，要科学严谨，不能夸大其词，滥用概念，否则会影响论文质量。</a:t>
            </a:r>
            <a:endParaRPr lang="zh-CN" altLang="en-US" sz="1600" dirty="0">
              <a:solidFill>
                <a:srgbClr val="5F5E5C"/>
              </a:solidFill>
              <a:latin typeface="微软雅黑" panose="020B0503020204020204" pitchFamily="34" charset="-122"/>
              <a:ea typeface="微软雅黑" panose="020B0503020204020204" pitchFamily="34" charset="-122"/>
            </a:endParaRPr>
          </a:p>
          <a:p>
            <a:pPr lvl="0" indent="0">
              <a:lnSpc>
                <a:spcPct val="130000"/>
              </a:lnSpc>
              <a:spcAft>
                <a:spcPts val="600"/>
              </a:spcAft>
            </a:pPr>
            <a:endParaRPr lang="zh-CN" altLang="en-US" sz="1600" b="1" dirty="0">
              <a:solidFill>
                <a:srgbClr val="E67819"/>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9706" name="组合 19"/>
          <p:cNvGrpSpPr/>
          <p:nvPr/>
        </p:nvGrpSpPr>
        <p:grpSpPr>
          <a:xfrm>
            <a:off x="6959600" y="3095625"/>
            <a:ext cx="1439863" cy="396875"/>
            <a:chOff x="0" y="0"/>
            <a:chExt cx="1440160" cy="396299"/>
          </a:xfrm>
        </p:grpSpPr>
        <p:sp>
          <p:nvSpPr>
            <p:cNvPr id="29707" name="TextBox 10"/>
            <p:cNvSpPr/>
            <p:nvPr/>
          </p:nvSpPr>
          <p:spPr>
            <a:xfrm>
              <a:off x="0" y="0"/>
              <a:ext cx="1440160" cy="396299"/>
            </a:xfrm>
            <a:prstGeom prst="rect">
              <a:avLst/>
            </a:prstGeom>
            <a:noFill/>
            <a:ln w="9525">
              <a:noFill/>
            </a:ln>
          </p:spPr>
          <p:txBody>
            <a:bodyPr anchor="t">
              <a:spAutoFit/>
            </a:bodyPr>
            <a:lstStyle/>
            <a:p>
              <a:pPr lvl="0" indent="0" algn="ctr"/>
              <a:r>
                <a:rPr lang="zh-CN" altLang="en-US" sz="2000" dirty="0">
                  <a:solidFill>
                    <a:srgbClr val="CD1F06"/>
                  </a:solidFill>
                  <a:latin typeface="华康俪金黑W8(P)" panose="020B0800000000000000" pitchFamily="2" charset="-122"/>
                  <a:ea typeface="华康俪金黑W8(P)" panose="020B0800000000000000" pitchFamily="2" charset="-122"/>
                  <a:sym typeface="华康俪金黑W8(P)" panose="020B0800000000000000" pitchFamily="2" charset="-122"/>
                </a:rPr>
                <a:t>一</a:t>
              </a:r>
              <a:endParaRPr lang="zh-CN" altLang="en-US" dirty="0">
                <a:latin typeface="Arial" panose="020B0604020202020204" pitchFamily="34" charset="0"/>
                <a:ea typeface="宋体" panose="02010600030101010101" pitchFamily="2" charset="-122"/>
              </a:endParaRPr>
            </a:p>
          </p:txBody>
        </p:sp>
        <p:sp>
          <p:nvSpPr>
            <p:cNvPr id="29708" name="TextBox 11"/>
            <p:cNvSpPr/>
            <p:nvPr/>
          </p:nvSpPr>
          <p:spPr>
            <a:xfrm>
              <a:off x="169434" y="15389"/>
              <a:ext cx="298080" cy="369332"/>
            </a:xfrm>
            <a:prstGeom prst="rect">
              <a:avLst/>
            </a:prstGeom>
            <a:noFill/>
            <a:ln w="9525">
              <a:noFill/>
            </a:ln>
          </p:spPr>
          <p:txBody>
            <a:bodyPr anchor="t">
              <a:spAutoFit/>
            </a:bodyPr>
            <a:lstStyle/>
            <a:p>
              <a:pPr lvl="0" indent="0"/>
              <a:r>
                <a:rPr lang="en-US" altLang="zh-CN" dirty="0">
                  <a:solidFill>
                    <a:srgbClr val="CD1F06"/>
                  </a:solidFill>
                  <a:latin typeface="华康俪金黑W8(P)" panose="020B0800000000000000" pitchFamily="2" charset="-122"/>
                  <a:ea typeface="华康俪金黑W8(P)" panose="020B0800000000000000" pitchFamily="2" charset="-122"/>
                  <a:sym typeface="华康俪金黑W8(P)" panose="020B0800000000000000" pitchFamily="2" charset="-122"/>
                </a:rPr>
                <a:t>[</a:t>
              </a:r>
              <a:endParaRPr lang="zh-CN" altLang="en-US" dirty="0">
                <a:solidFill>
                  <a:srgbClr val="CD1F06"/>
                </a:solidFill>
                <a:latin typeface="华康俪金黑W8(P)" panose="020B0800000000000000" pitchFamily="2" charset="-122"/>
                <a:ea typeface="华康俪金黑W8(P)" panose="020B0800000000000000" pitchFamily="2" charset="-122"/>
                <a:sym typeface="华康俪金黑W8(P)" panose="020B0800000000000000" pitchFamily="2" charset="-122"/>
              </a:endParaRPr>
            </a:p>
          </p:txBody>
        </p:sp>
        <p:sp>
          <p:nvSpPr>
            <p:cNvPr id="29709" name="TextBox 12"/>
            <p:cNvSpPr/>
            <p:nvPr/>
          </p:nvSpPr>
          <p:spPr>
            <a:xfrm>
              <a:off x="1023482" y="15389"/>
              <a:ext cx="298080" cy="369332"/>
            </a:xfrm>
            <a:prstGeom prst="rect">
              <a:avLst/>
            </a:prstGeom>
            <a:noFill/>
            <a:ln w="9525">
              <a:noFill/>
            </a:ln>
          </p:spPr>
          <p:txBody>
            <a:bodyPr anchor="t">
              <a:spAutoFit/>
            </a:bodyPr>
            <a:lstStyle/>
            <a:p>
              <a:pPr lvl="0" indent="0"/>
              <a:r>
                <a:rPr lang="en-US" altLang="zh-CN" dirty="0">
                  <a:solidFill>
                    <a:srgbClr val="CD1F06"/>
                  </a:solidFill>
                  <a:latin typeface="华康俪金黑W8(P)" panose="020B0800000000000000" pitchFamily="2" charset="-122"/>
                  <a:ea typeface="华康俪金黑W8(P)" panose="020B0800000000000000" pitchFamily="2" charset="-122"/>
                </a:rPr>
                <a:t>]</a:t>
              </a:r>
              <a:endParaRPr lang="zh-CN" altLang="en-US" dirty="0">
                <a:solidFill>
                  <a:srgbClr val="CD1F06"/>
                </a:solidFill>
                <a:latin typeface="华康俪金黑W8(P)" panose="020B0800000000000000" pitchFamily="2" charset="-122"/>
                <a:ea typeface="华康俪金黑W8(P)" panose="020B0800000000000000" pitchFamily="2" charset="-122"/>
              </a:endParaRPr>
            </a:p>
          </p:txBody>
        </p:sp>
      </p:grpSp>
      <p:sp>
        <p:nvSpPr>
          <p:cNvPr id="29710" name="矩形 23"/>
          <p:cNvSpPr/>
          <p:nvPr/>
        </p:nvSpPr>
        <p:spPr>
          <a:xfrm>
            <a:off x="7964488" y="3095625"/>
            <a:ext cx="3878262" cy="406400"/>
          </a:xfrm>
          <a:prstGeom prst="rect">
            <a:avLst/>
          </a:prstGeom>
          <a:noFill/>
          <a:ln w="9525">
            <a:noFill/>
          </a:ln>
        </p:spPr>
        <p:txBody>
          <a:bodyPr wrap="none" anchor="t">
            <a:spAutoFit/>
          </a:bodyPr>
          <a:lstStyle/>
          <a:p>
            <a:pPr lvl="0" indent="266700" algn="ctr">
              <a:lnSpc>
                <a:spcPct val="115000"/>
              </a:lnSpc>
              <a:spcAft>
                <a:spcPts val="425"/>
              </a:spcAft>
            </a:pPr>
            <a:r>
              <a:rPr lang="zh-CN" altLang="en-US" b="1" dirty="0">
                <a:solidFill>
                  <a:srgbClr val="5F5E5C"/>
                </a:solidFill>
                <a:latin typeface="微软雅黑" panose="020B0503020204020204" pitchFamily="34" charset="-122"/>
                <a:ea typeface="微软雅黑" panose="020B0503020204020204" pitchFamily="34" charset="-122"/>
              </a:rPr>
              <a:t>要注意立论、推论和表述的科学性</a:t>
            </a:r>
            <a:endParaRPr lang="zh-CN" altLang="en-US" b="1" dirty="0">
              <a:solidFill>
                <a:srgbClr val="5F5E5C"/>
              </a:solidFill>
              <a:latin typeface="微软雅黑" panose="020B0503020204020204" pitchFamily="34" charset="-122"/>
              <a:ea typeface="微软雅黑" panose="020B0503020204020204" pitchFamily="34" charset="-122"/>
              <a:sym typeface="Times New Roman" panose="02020603050405020304" pitchFamily="18" charset="0"/>
            </a:endParaRPr>
          </a:p>
        </p:txBody>
      </p:sp>
      <p:pic>
        <p:nvPicPr>
          <p:cNvPr id="29711" name="Picture 2" descr="D:\微信\素材库\2016\9\14\e998400382501d8d2469810deef0e0bf.jpge998400382501d8d2469810deef0e0bf"/>
          <p:cNvPicPr>
            <a:picLocks noChangeAspect="1"/>
          </p:cNvPicPr>
          <p:nvPr/>
        </p:nvPicPr>
        <p:blipFill>
          <a:blip r:embed="rId1"/>
          <a:srcRect/>
          <a:stretch>
            <a:fillRect/>
          </a:stretch>
        </p:blipFill>
        <p:spPr>
          <a:xfrm>
            <a:off x="1234440" y="2835275"/>
            <a:ext cx="5588635" cy="3402330"/>
          </a:xfrm>
          <a:prstGeom prst="rect">
            <a:avLst/>
          </a:prstGeom>
          <a:noFill/>
          <a:ln w="28575" cap="flat" cmpd="sng">
            <a:solidFill>
              <a:schemeClr val="bg1"/>
            </a:solidFill>
            <a:prstDash val="solid"/>
            <a:bevel/>
            <a:headEnd type="none" w="med" len="med"/>
            <a:tailEnd type="none" w="med" len="me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grpId="0" nodeType="clickEffect">
                                  <p:stCondLst>
                                    <p:cond delay="0"/>
                                  </p:stCondLst>
                                  <p:childTnLst>
                                    <p:set>
                                      <p:cBhvr>
                                        <p:cTn id="6" dur="1" fill="hold">
                                          <p:stCondLst>
                                            <p:cond delay="0"/>
                                          </p:stCondLst>
                                        </p:cTn>
                                        <p:tgtEl>
                                          <p:spTgt spid="34826"/>
                                        </p:tgtEl>
                                        <p:attrNameLst>
                                          <p:attrName>style.visibility</p:attrName>
                                        </p:attrNameLst>
                                      </p:cBhvr>
                                      <p:to>
                                        <p:strVal val="visible"/>
                                      </p:to>
                                    </p:set>
                                    <p:anim calcmode="lin" valueType="num">
                                      <p:cBhvr>
                                        <p:cTn id="7" dur="500" fill="hold"/>
                                        <p:tgtEl>
                                          <p:spTgt spid="34826"/>
                                        </p:tgtEl>
                                        <p:attrNameLst>
                                          <p:attrName>ppt_x</p:attrName>
                                        </p:attrNameLst>
                                      </p:cBhvr>
                                      <p:tavLst>
                                        <p:tav tm="0">
                                          <p:val>
                                            <p:strVal val="#ppt_x"/>
                                          </p:val>
                                        </p:tav>
                                        <p:tav tm="100000">
                                          <p:val>
                                            <p:strVal val="#ppt_x"/>
                                          </p:val>
                                        </p:tav>
                                      </p:tavLst>
                                    </p:anim>
                                    <p:anim calcmode="lin" valueType="num">
                                      <p:cBhvr>
                                        <p:cTn id="8" dur="500" fill="hold"/>
                                        <p:tgtEl>
                                          <p:spTgt spid="348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6" grpId="0" bldLvl="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燕尾形 1"/>
          <p:cNvSpPr/>
          <p:nvPr/>
        </p:nvSpPr>
        <p:spPr>
          <a:xfrm>
            <a:off x="3779838" y="363538"/>
            <a:ext cx="2592387" cy="431800"/>
          </a:xfrm>
          <a:prstGeom prst="chevron">
            <a:avLst>
              <a:gd name="adj" fmla="val 26599"/>
            </a:avLst>
          </a:prstGeom>
          <a:solidFill>
            <a:srgbClr val="CD1F06"/>
          </a:solidFill>
          <a:ln w="3175">
            <a:noFill/>
          </a:ln>
        </p:spPr>
        <p:txBody>
          <a:bodyPr anchor="ctr"/>
          <a:lstStyle/>
          <a:p>
            <a:pPr lvl="0" indent="0"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9698" name="TextBox 5"/>
          <p:cNvSpPr/>
          <p:nvPr/>
        </p:nvSpPr>
        <p:spPr>
          <a:xfrm>
            <a:off x="890270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宋体" panose="02010600030101010101" pitchFamily="2" charset="-122"/>
              </a:rPr>
              <a:t>04  结束语</a:t>
            </a:r>
            <a:endParaRPr lang="zh-CN" altLang="zh-CN" sz="1600" dirty="0">
              <a:solidFill>
                <a:srgbClr val="7F7F7F"/>
              </a:solidFill>
              <a:latin typeface="Impact" panose="020B0806030902050204" pitchFamily="34" charset="0"/>
              <a:ea typeface="微软雅黑" panose="020B0503020204020204" pitchFamily="34" charset="-122"/>
            </a:endParaRPr>
          </a:p>
        </p:txBody>
      </p:sp>
      <p:sp>
        <p:nvSpPr>
          <p:cNvPr id="29699" name="TextBox 6"/>
          <p:cNvSpPr/>
          <p:nvPr/>
        </p:nvSpPr>
        <p:spPr>
          <a:xfrm>
            <a:off x="145415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Impact" panose="020B0806030902050204" pitchFamily="34" charset="0"/>
              </a:rPr>
              <a:t>01  教育教学论文的概述</a:t>
            </a:r>
            <a:endParaRPr lang="zh-CN" altLang="zh-CN" sz="16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00" name="TextBox 10"/>
          <p:cNvSpPr/>
          <p:nvPr/>
        </p:nvSpPr>
        <p:spPr>
          <a:xfrm>
            <a:off x="3937000" y="447675"/>
            <a:ext cx="2266950" cy="261938"/>
          </a:xfrm>
          <a:prstGeom prst="rect">
            <a:avLst/>
          </a:prstGeom>
          <a:noFill/>
          <a:ln w="9525">
            <a:noFill/>
          </a:ln>
        </p:spPr>
        <p:txBody>
          <a:bodyPr lIns="0" tIns="0" rIns="0" bIns="0" anchor="ctr">
            <a:spAutoFit/>
          </a:bodyPr>
          <a:lstStyle/>
          <a:p>
            <a:pPr lvl="0" indent="0" algn="ctr"/>
            <a:r>
              <a:rPr lang="zh-CN" altLang="zh-CN" sz="1600" dirty="0">
                <a:solidFill>
                  <a:schemeClr val="bg1"/>
                </a:solidFill>
                <a:latin typeface="Impact" panose="020B0806030902050204" pitchFamily="34" charset="0"/>
                <a:ea typeface="微软雅黑" panose="020B0503020204020204" pitchFamily="34" charset="-122"/>
                <a:sym typeface="Impact" panose="020B0806030902050204" pitchFamily="34" charset="0"/>
              </a:rPr>
              <a:t>02  教育教学论文的撰写</a:t>
            </a:r>
            <a:endParaRPr lang="zh-CN"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01" name="TextBox 11"/>
          <p:cNvSpPr/>
          <p:nvPr/>
        </p:nvSpPr>
        <p:spPr>
          <a:xfrm>
            <a:off x="641985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宋体" panose="02010600030101010101" pitchFamily="2" charset="-122"/>
              </a:rPr>
              <a:t>03  教育教学论文的投稿</a:t>
            </a:r>
            <a:endParaRPr lang="zh-CN" altLang="zh-CN" sz="1600" dirty="0">
              <a:solidFill>
                <a:srgbClr val="7F7F7F"/>
              </a:solidFill>
              <a:latin typeface="Impact" panose="020B0806030902050204" pitchFamily="34" charset="0"/>
              <a:ea typeface="微软雅黑" panose="020B0503020204020204" pitchFamily="34" charset="-122"/>
            </a:endParaRPr>
          </a:p>
        </p:txBody>
      </p:sp>
      <p:sp>
        <p:nvSpPr>
          <p:cNvPr id="29702" name="TextBox 8"/>
          <p:cNvSpPr/>
          <p:nvPr/>
        </p:nvSpPr>
        <p:spPr>
          <a:xfrm>
            <a:off x="768350" y="1123950"/>
            <a:ext cx="7775575" cy="427038"/>
          </a:xfrm>
          <a:prstGeom prst="rect">
            <a:avLst/>
          </a:prstGeom>
          <a:noFill/>
          <a:ln w="9525">
            <a:noFill/>
          </a:ln>
        </p:spPr>
        <p:txBody>
          <a:bodyPr wrap="square" anchor="t">
            <a:spAutoFit/>
          </a:bodyPr>
          <a:lstStyle/>
          <a:p>
            <a:pPr lvl="0" indent="0"/>
            <a:r>
              <a:rPr lang="zh-CN" altLang="en-US" sz="22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第二节</a:t>
            </a:r>
            <a:r>
              <a:rPr lang="en-US" altLang="zh-CN" sz="22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  </a:t>
            </a:r>
            <a:r>
              <a:rPr lang="zh-CN" altLang="en-US" sz="2200" dirty="0">
                <a:solidFill>
                  <a:srgbClr val="5F5E5C"/>
                </a:solidFill>
                <a:latin typeface="华康俪金黑W8(P)" panose="020B0800000000000000" pitchFamily="2" charset="-122"/>
                <a:ea typeface="华康俪金黑W8(P)" panose="020B0800000000000000" pitchFamily="2" charset="-122"/>
                <a:sym typeface="宋体" panose="02010600030101010101" pitchFamily="2" charset="-122"/>
              </a:rPr>
              <a:t>教育教学论文写作的一般流程</a:t>
            </a:r>
            <a:endParaRPr lang="zh-CN" altLang="en-US" dirty="0">
              <a:latin typeface="Arial" panose="020B0604020202020204" pitchFamily="34" charset="0"/>
              <a:ea typeface="宋体" panose="02010600030101010101" pitchFamily="2" charset="-122"/>
            </a:endParaRPr>
          </a:p>
        </p:txBody>
      </p:sp>
      <p:sp>
        <p:nvSpPr>
          <p:cNvPr id="29703" name="TextBox 6"/>
          <p:cNvSpPr/>
          <p:nvPr/>
        </p:nvSpPr>
        <p:spPr>
          <a:xfrm>
            <a:off x="768350" y="1528763"/>
            <a:ext cx="4103688" cy="487362"/>
          </a:xfrm>
          <a:prstGeom prst="rect">
            <a:avLst/>
          </a:prstGeom>
          <a:noFill/>
          <a:ln w="9525">
            <a:noFill/>
          </a:ln>
        </p:spPr>
        <p:txBody>
          <a:bodyPr anchor="t">
            <a:spAutoFit/>
          </a:bodyPr>
          <a:lstStyle/>
          <a:p>
            <a:pPr lvl="0" indent="0">
              <a:lnSpc>
                <a:spcPct val="130000"/>
              </a:lnSpc>
            </a:pPr>
            <a:r>
              <a:rPr lang="en-US" altLang="zh-CN" sz="2000" b="1" dirty="0">
                <a:solidFill>
                  <a:srgbClr val="5F5E5C"/>
                </a:solidFill>
                <a:latin typeface="微软雅黑" panose="020B0503020204020204" pitchFamily="34" charset="-122"/>
                <a:ea typeface="微软雅黑" panose="020B0503020204020204" pitchFamily="34" charset="-122"/>
              </a:rPr>
              <a:t>2.2.5 </a:t>
            </a:r>
            <a:r>
              <a:rPr lang="zh-CN" altLang="en-US" sz="2000" b="1" dirty="0">
                <a:solidFill>
                  <a:srgbClr val="5F5E5C"/>
                </a:solidFill>
                <a:latin typeface="微软雅黑" panose="020B0503020204020204" pitchFamily="34" charset="-122"/>
                <a:ea typeface="微软雅黑" panose="020B0503020204020204" pitchFamily="34" charset="-122"/>
              </a:rPr>
              <a:t>写作论文</a:t>
            </a:r>
            <a:endParaRPr lang="zh-CN" altLang="en-US" sz="2000" b="1" dirty="0">
              <a:solidFill>
                <a:srgbClr val="5F5E5C"/>
              </a:solidFill>
              <a:latin typeface="微软雅黑" panose="020B0503020204020204" pitchFamily="34" charset="-122"/>
              <a:ea typeface="微软雅黑" panose="020B0503020204020204" pitchFamily="34" charset="-122"/>
            </a:endParaRPr>
          </a:p>
        </p:txBody>
      </p:sp>
      <p:sp>
        <p:nvSpPr>
          <p:cNvPr id="29704" name="矩形 11"/>
          <p:cNvSpPr/>
          <p:nvPr/>
        </p:nvSpPr>
        <p:spPr>
          <a:xfrm>
            <a:off x="6959600" y="2835275"/>
            <a:ext cx="4932363" cy="3402013"/>
          </a:xfrm>
          <a:prstGeom prst="rect">
            <a:avLst/>
          </a:prstGeom>
          <a:solidFill>
            <a:schemeClr val="bg1"/>
          </a:solidFill>
          <a:ln w="25400" cap="flat" cmpd="sng">
            <a:solidFill>
              <a:srgbClr val="BFBFBF"/>
            </a:solidFill>
            <a:prstDash val="solid"/>
            <a:bevel/>
            <a:headEnd type="none" w="med" len="med"/>
            <a:tailEnd type="none" w="med" len="med"/>
          </a:ln>
        </p:spPr>
        <p:txBody>
          <a:bodyPr anchor="ctr"/>
          <a:lstStyle/>
          <a:p>
            <a:pPr lvl="0" indent="0"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4826" name="TextBox 14"/>
          <p:cNvSpPr/>
          <p:nvPr/>
        </p:nvSpPr>
        <p:spPr>
          <a:xfrm>
            <a:off x="6958965" y="3789680"/>
            <a:ext cx="5050155" cy="2297430"/>
          </a:xfrm>
          <a:prstGeom prst="rect">
            <a:avLst/>
          </a:prstGeom>
          <a:noFill/>
          <a:ln w="9525">
            <a:noFill/>
          </a:ln>
        </p:spPr>
        <p:txBody>
          <a:bodyPr wrap="square" anchor="t">
            <a:spAutoFit/>
          </a:bodyPr>
          <a:lstStyle/>
          <a:p>
            <a:pPr lvl="0" indent="0">
              <a:lnSpc>
                <a:spcPct val="130000"/>
              </a:lnSpc>
              <a:spcAft>
                <a:spcPts val="600"/>
              </a:spcAft>
            </a:pPr>
            <a:r>
              <a:rPr lang="zh-CN" altLang="en-US" sz="1600" dirty="0">
                <a:solidFill>
                  <a:srgbClr val="5F5E5C"/>
                </a:solidFill>
                <a:latin typeface="微软雅黑" panose="020B0503020204020204" pitchFamily="34" charset="-122"/>
                <a:ea typeface="微软雅黑" panose="020B0503020204020204" pitchFamily="34" charset="-122"/>
                <a:cs typeface="+mn-ea"/>
                <a:sym typeface="+mn-ea"/>
              </a:rPr>
              <a:t>错误一：只有观点，没有材料，空洞无说服力；</a:t>
            </a:r>
            <a:endParaRPr lang="zh-CN" altLang="en-US" sz="1600" kern="1200" baseline="0" dirty="0">
              <a:solidFill>
                <a:srgbClr val="5F5E5C"/>
              </a:solidFill>
              <a:latin typeface="微软雅黑" panose="020B0503020204020204" pitchFamily="34" charset="-122"/>
              <a:ea typeface="微软雅黑" panose="020B0503020204020204" pitchFamily="34" charset="-122"/>
              <a:cs typeface="+mn-ea"/>
            </a:endParaRPr>
          </a:p>
          <a:p>
            <a:pPr algn="l" defTabSz="914400">
              <a:lnSpc>
                <a:spcPct val="130000"/>
              </a:lnSpc>
              <a:spcAft>
                <a:spcPts val="600"/>
              </a:spcAft>
              <a:buNone/>
            </a:pPr>
            <a:r>
              <a:rPr lang="zh-CN" altLang="en-US" sz="1600" dirty="0">
                <a:solidFill>
                  <a:srgbClr val="5F5E5C"/>
                </a:solidFill>
                <a:latin typeface="微软雅黑" panose="020B0503020204020204" pitchFamily="34" charset="-122"/>
                <a:ea typeface="微软雅黑" panose="020B0503020204020204" pitchFamily="34" charset="-122"/>
                <a:cs typeface="+mn-ea"/>
                <a:sym typeface="+mn-ea"/>
              </a:rPr>
              <a:t>错误二：不加取舍，大量堆砌材料，不得要领少深度；</a:t>
            </a:r>
            <a:endParaRPr lang="zh-CN" altLang="en-US" sz="1600" kern="1200" baseline="0" dirty="0">
              <a:solidFill>
                <a:srgbClr val="5F5E5C"/>
              </a:solidFill>
              <a:latin typeface="微软雅黑" panose="020B0503020204020204" pitchFamily="34" charset="-122"/>
              <a:ea typeface="微软雅黑" panose="020B0503020204020204" pitchFamily="34" charset="-122"/>
              <a:cs typeface="+mn-ea"/>
            </a:endParaRPr>
          </a:p>
          <a:p>
            <a:pPr algn="l" defTabSz="914400">
              <a:lnSpc>
                <a:spcPct val="130000"/>
              </a:lnSpc>
              <a:spcAft>
                <a:spcPts val="600"/>
              </a:spcAft>
              <a:buNone/>
            </a:pPr>
            <a:r>
              <a:rPr lang="zh-CN" altLang="en-US" sz="1600" dirty="0">
                <a:solidFill>
                  <a:srgbClr val="5F5E5C"/>
                </a:solidFill>
                <a:latin typeface="微软雅黑" panose="020B0503020204020204" pitchFamily="34" charset="-122"/>
                <a:ea typeface="微软雅黑" panose="020B0503020204020204" pitchFamily="34" charset="-122"/>
                <a:cs typeface="+mn-ea"/>
                <a:sym typeface="+mn-ea"/>
              </a:rPr>
              <a:t>错误三：有论点、论据，但缺少合理严谨的论述，杂乱无序少力度。</a:t>
            </a:r>
            <a:endParaRPr lang="zh-CN" altLang="en-US" sz="1600" b="1" kern="1200" baseline="0" dirty="0">
              <a:latin typeface="Arial" panose="020B0604020202020204" pitchFamily="34" charset="0"/>
              <a:ea typeface="宋体" panose="02010600030101010101" pitchFamily="2" charset="-122"/>
            </a:endParaRPr>
          </a:p>
          <a:p>
            <a:pPr lvl="0" indent="0">
              <a:lnSpc>
                <a:spcPct val="130000"/>
              </a:lnSpc>
              <a:spcAft>
                <a:spcPts val="600"/>
              </a:spcAft>
            </a:pPr>
            <a:endParaRPr lang="zh-CN" altLang="en-US" sz="1600" dirty="0">
              <a:solidFill>
                <a:srgbClr val="5F5E5C"/>
              </a:solidFill>
              <a:latin typeface="微软雅黑" panose="020B0503020204020204" pitchFamily="34" charset="-122"/>
              <a:ea typeface="微软雅黑" panose="020B0503020204020204" pitchFamily="34" charset="-122"/>
            </a:endParaRPr>
          </a:p>
          <a:p>
            <a:pPr lvl="0" indent="0">
              <a:lnSpc>
                <a:spcPct val="130000"/>
              </a:lnSpc>
              <a:spcAft>
                <a:spcPts val="600"/>
              </a:spcAft>
            </a:pPr>
            <a:endParaRPr lang="zh-CN" altLang="en-US" sz="1600" b="1" dirty="0">
              <a:solidFill>
                <a:srgbClr val="E67819"/>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9706" name="组合 19"/>
          <p:cNvGrpSpPr/>
          <p:nvPr/>
        </p:nvGrpSpPr>
        <p:grpSpPr>
          <a:xfrm>
            <a:off x="6959600" y="3095625"/>
            <a:ext cx="1439863" cy="396240"/>
            <a:chOff x="0" y="0"/>
            <a:chExt cx="1440160" cy="395665"/>
          </a:xfrm>
        </p:grpSpPr>
        <p:sp>
          <p:nvSpPr>
            <p:cNvPr id="29707" name="TextBox 10"/>
            <p:cNvSpPr/>
            <p:nvPr/>
          </p:nvSpPr>
          <p:spPr>
            <a:xfrm>
              <a:off x="0" y="0"/>
              <a:ext cx="1440160" cy="395665"/>
            </a:xfrm>
            <a:prstGeom prst="rect">
              <a:avLst/>
            </a:prstGeom>
            <a:noFill/>
            <a:ln w="9525">
              <a:noFill/>
            </a:ln>
          </p:spPr>
          <p:txBody>
            <a:bodyPr anchor="t">
              <a:spAutoFit/>
            </a:bodyPr>
            <a:lstStyle/>
            <a:p>
              <a:pPr lvl="0" indent="0" algn="ctr"/>
              <a:r>
                <a:rPr lang="zh-CN" altLang="zh-CN" sz="2000" dirty="0">
                  <a:solidFill>
                    <a:srgbClr val="CD1F06"/>
                  </a:solidFill>
                  <a:latin typeface="华康俪金黑W8(P)" panose="020B0800000000000000" pitchFamily="2" charset="-122"/>
                  <a:ea typeface="华康俪金黑W8(P)" panose="020B0800000000000000" pitchFamily="2" charset="-122"/>
                  <a:sym typeface="华康俪金黑W8(P)" panose="020B0800000000000000" pitchFamily="2" charset="-122"/>
                </a:rPr>
                <a:t>二</a:t>
              </a:r>
              <a:endParaRPr lang="zh-CN" altLang="zh-CN" sz="2000" dirty="0">
                <a:solidFill>
                  <a:srgbClr val="CD1F06"/>
                </a:solidFill>
                <a:latin typeface="华康俪金黑W8(P)" panose="020B0800000000000000" pitchFamily="2" charset="-122"/>
                <a:ea typeface="华康俪金黑W8(P)" panose="020B0800000000000000" pitchFamily="2" charset="-122"/>
                <a:sym typeface="华康俪金黑W8(P)" panose="020B0800000000000000" pitchFamily="2" charset="-122"/>
              </a:endParaRPr>
            </a:p>
          </p:txBody>
        </p:sp>
        <p:sp>
          <p:nvSpPr>
            <p:cNvPr id="29708" name="TextBox 11"/>
            <p:cNvSpPr/>
            <p:nvPr/>
          </p:nvSpPr>
          <p:spPr>
            <a:xfrm>
              <a:off x="169434" y="15389"/>
              <a:ext cx="298080" cy="369332"/>
            </a:xfrm>
            <a:prstGeom prst="rect">
              <a:avLst/>
            </a:prstGeom>
            <a:noFill/>
            <a:ln w="9525">
              <a:noFill/>
            </a:ln>
          </p:spPr>
          <p:txBody>
            <a:bodyPr anchor="t">
              <a:spAutoFit/>
            </a:bodyPr>
            <a:lstStyle/>
            <a:p>
              <a:pPr lvl="0" indent="0"/>
              <a:r>
                <a:rPr lang="en-US" altLang="zh-CN" dirty="0">
                  <a:solidFill>
                    <a:srgbClr val="CD1F06"/>
                  </a:solidFill>
                  <a:latin typeface="华康俪金黑W8(P)" panose="020B0800000000000000" pitchFamily="2" charset="-122"/>
                  <a:ea typeface="华康俪金黑W8(P)" panose="020B0800000000000000" pitchFamily="2" charset="-122"/>
                  <a:sym typeface="华康俪金黑W8(P)" panose="020B0800000000000000" pitchFamily="2" charset="-122"/>
                </a:rPr>
                <a:t>[</a:t>
              </a:r>
              <a:endParaRPr lang="zh-CN" altLang="en-US" dirty="0">
                <a:solidFill>
                  <a:srgbClr val="CD1F06"/>
                </a:solidFill>
                <a:latin typeface="华康俪金黑W8(P)" panose="020B0800000000000000" pitchFamily="2" charset="-122"/>
                <a:ea typeface="华康俪金黑W8(P)" panose="020B0800000000000000" pitchFamily="2" charset="-122"/>
                <a:sym typeface="华康俪金黑W8(P)" panose="020B0800000000000000" pitchFamily="2" charset="-122"/>
              </a:endParaRPr>
            </a:p>
          </p:txBody>
        </p:sp>
        <p:sp>
          <p:nvSpPr>
            <p:cNvPr id="29709" name="TextBox 12"/>
            <p:cNvSpPr/>
            <p:nvPr/>
          </p:nvSpPr>
          <p:spPr>
            <a:xfrm>
              <a:off x="1023482" y="15389"/>
              <a:ext cx="298080" cy="369332"/>
            </a:xfrm>
            <a:prstGeom prst="rect">
              <a:avLst/>
            </a:prstGeom>
            <a:noFill/>
            <a:ln w="9525">
              <a:noFill/>
            </a:ln>
          </p:spPr>
          <p:txBody>
            <a:bodyPr anchor="t">
              <a:spAutoFit/>
            </a:bodyPr>
            <a:lstStyle/>
            <a:p>
              <a:pPr lvl="0" indent="0"/>
              <a:r>
                <a:rPr lang="en-US" altLang="zh-CN" dirty="0">
                  <a:solidFill>
                    <a:srgbClr val="CD1F06"/>
                  </a:solidFill>
                  <a:latin typeface="华康俪金黑W8(P)" panose="020B0800000000000000" pitchFamily="2" charset="-122"/>
                  <a:ea typeface="华康俪金黑W8(P)" panose="020B0800000000000000" pitchFamily="2" charset="-122"/>
                </a:rPr>
                <a:t>]</a:t>
              </a:r>
              <a:endParaRPr lang="zh-CN" altLang="en-US" dirty="0">
                <a:solidFill>
                  <a:srgbClr val="CD1F06"/>
                </a:solidFill>
                <a:latin typeface="华康俪金黑W8(P)" panose="020B0800000000000000" pitchFamily="2" charset="-122"/>
                <a:ea typeface="华康俪金黑W8(P)" panose="020B0800000000000000" pitchFamily="2" charset="-122"/>
              </a:endParaRPr>
            </a:p>
          </p:txBody>
        </p:sp>
      </p:grpSp>
      <p:sp>
        <p:nvSpPr>
          <p:cNvPr id="29710" name="矩形 23"/>
          <p:cNvSpPr/>
          <p:nvPr/>
        </p:nvSpPr>
        <p:spPr>
          <a:xfrm>
            <a:off x="7964329" y="3095625"/>
            <a:ext cx="3878580" cy="406400"/>
          </a:xfrm>
          <a:prstGeom prst="rect">
            <a:avLst/>
          </a:prstGeom>
          <a:noFill/>
          <a:ln w="9525">
            <a:noFill/>
          </a:ln>
        </p:spPr>
        <p:txBody>
          <a:bodyPr wrap="none" anchor="t">
            <a:spAutoFit/>
          </a:bodyPr>
          <a:lstStyle/>
          <a:p>
            <a:pPr lvl="0" indent="266700" algn="ctr">
              <a:lnSpc>
                <a:spcPct val="115000"/>
              </a:lnSpc>
              <a:spcAft>
                <a:spcPts val="425"/>
              </a:spcAft>
            </a:pPr>
            <a:r>
              <a:rPr lang="zh-CN" altLang="en-US" b="1" dirty="0">
                <a:solidFill>
                  <a:srgbClr val="5F5E5C"/>
                </a:solidFill>
                <a:latin typeface="微软雅黑" panose="020B0503020204020204" pitchFamily="34" charset="-122"/>
                <a:ea typeface="微软雅黑" panose="020B0503020204020204" pitchFamily="34" charset="-122"/>
                <a:cs typeface="+mn-ea"/>
                <a:sym typeface="+mn-ea"/>
              </a:rPr>
              <a:t>要注意论点、论据和论述的逻辑性</a:t>
            </a:r>
            <a:endParaRPr lang="zh-CN" altLang="en-US" b="1" dirty="0">
              <a:solidFill>
                <a:srgbClr val="5F5E5C"/>
              </a:solidFill>
              <a:latin typeface="微软雅黑" panose="020B0503020204020204" pitchFamily="34" charset="-122"/>
              <a:ea typeface="微软雅黑" panose="020B0503020204020204" pitchFamily="34" charset="-122"/>
              <a:sym typeface="Times New Roman" panose="02020603050405020304" pitchFamily="18" charset="0"/>
            </a:endParaRPr>
          </a:p>
        </p:txBody>
      </p:sp>
      <p:pic>
        <p:nvPicPr>
          <p:cNvPr id="2" name="Picture 2" descr="D:\微信\素材库\2016\9\14\e998400382501d8d2469810deef0e0bf.jpge998400382501d8d2469810deef0e0bf"/>
          <p:cNvPicPr>
            <a:picLocks noChangeAspect="1"/>
          </p:cNvPicPr>
          <p:nvPr/>
        </p:nvPicPr>
        <p:blipFill>
          <a:blip r:embed="rId1"/>
          <a:srcRect/>
          <a:stretch>
            <a:fillRect/>
          </a:stretch>
        </p:blipFill>
        <p:spPr>
          <a:xfrm>
            <a:off x="1234440" y="2835275"/>
            <a:ext cx="5588635" cy="3402330"/>
          </a:xfrm>
          <a:prstGeom prst="rect">
            <a:avLst/>
          </a:prstGeom>
          <a:noFill/>
          <a:ln w="28575" cap="flat" cmpd="sng">
            <a:solidFill>
              <a:schemeClr val="bg1"/>
            </a:solidFill>
            <a:prstDash val="solid"/>
            <a:bevel/>
            <a:headEnd type="none" w="med" len="med"/>
            <a:tailEnd type="none" w="med" len="me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grpId="0" nodeType="clickEffect">
                                  <p:stCondLst>
                                    <p:cond delay="0"/>
                                  </p:stCondLst>
                                  <p:childTnLst>
                                    <p:set>
                                      <p:cBhvr>
                                        <p:cTn id="6" dur="1" fill="hold">
                                          <p:stCondLst>
                                            <p:cond delay="0"/>
                                          </p:stCondLst>
                                        </p:cTn>
                                        <p:tgtEl>
                                          <p:spTgt spid="34826"/>
                                        </p:tgtEl>
                                        <p:attrNameLst>
                                          <p:attrName>style.visibility</p:attrName>
                                        </p:attrNameLst>
                                      </p:cBhvr>
                                      <p:to>
                                        <p:strVal val="visible"/>
                                      </p:to>
                                    </p:set>
                                    <p:anim calcmode="lin" valueType="num">
                                      <p:cBhvr>
                                        <p:cTn id="7" dur="500" fill="hold"/>
                                        <p:tgtEl>
                                          <p:spTgt spid="34826"/>
                                        </p:tgtEl>
                                        <p:attrNameLst>
                                          <p:attrName>ppt_x</p:attrName>
                                        </p:attrNameLst>
                                      </p:cBhvr>
                                      <p:tavLst>
                                        <p:tav tm="0">
                                          <p:val>
                                            <p:strVal val="#ppt_x"/>
                                          </p:val>
                                        </p:tav>
                                        <p:tav tm="100000">
                                          <p:val>
                                            <p:strVal val="#ppt_x"/>
                                          </p:val>
                                        </p:tav>
                                      </p:tavLst>
                                    </p:anim>
                                    <p:anim calcmode="lin" valueType="num">
                                      <p:cBhvr>
                                        <p:cTn id="8" dur="500" fill="hold"/>
                                        <p:tgtEl>
                                          <p:spTgt spid="348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6" grpId="0" bldLvl="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燕尾形 1"/>
          <p:cNvSpPr/>
          <p:nvPr/>
        </p:nvSpPr>
        <p:spPr>
          <a:xfrm>
            <a:off x="3779838" y="363538"/>
            <a:ext cx="2592387" cy="431800"/>
          </a:xfrm>
          <a:prstGeom prst="chevron">
            <a:avLst>
              <a:gd name="adj" fmla="val 26599"/>
            </a:avLst>
          </a:prstGeom>
          <a:solidFill>
            <a:srgbClr val="CD1F06"/>
          </a:solidFill>
          <a:ln w="3175">
            <a:noFill/>
          </a:ln>
        </p:spPr>
        <p:txBody>
          <a:bodyPr anchor="ctr"/>
          <a:lstStyle/>
          <a:p>
            <a:pPr lvl="0" indent="0"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9698" name="TextBox 5"/>
          <p:cNvSpPr/>
          <p:nvPr/>
        </p:nvSpPr>
        <p:spPr>
          <a:xfrm>
            <a:off x="890270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宋体" panose="02010600030101010101" pitchFamily="2" charset="-122"/>
              </a:rPr>
              <a:t>04  结束语</a:t>
            </a:r>
            <a:endParaRPr lang="zh-CN" altLang="zh-CN" sz="1600" dirty="0">
              <a:solidFill>
                <a:srgbClr val="7F7F7F"/>
              </a:solidFill>
              <a:latin typeface="Impact" panose="020B0806030902050204" pitchFamily="34" charset="0"/>
              <a:ea typeface="微软雅黑" panose="020B0503020204020204" pitchFamily="34" charset="-122"/>
            </a:endParaRPr>
          </a:p>
        </p:txBody>
      </p:sp>
      <p:sp>
        <p:nvSpPr>
          <p:cNvPr id="29699" name="TextBox 6"/>
          <p:cNvSpPr/>
          <p:nvPr/>
        </p:nvSpPr>
        <p:spPr>
          <a:xfrm>
            <a:off x="145415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Impact" panose="020B0806030902050204" pitchFamily="34" charset="0"/>
              </a:rPr>
              <a:t>01  教育教学论文的概述</a:t>
            </a:r>
            <a:endParaRPr lang="zh-CN" altLang="zh-CN" sz="16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00" name="TextBox 10"/>
          <p:cNvSpPr/>
          <p:nvPr/>
        </p:nvSpPr>
        <p:spPr>
          <a:xfrm>
            <a:off x="3937000" y="447675"/>
            <a:ext cx="2266950" cy="261938"/>
          </a:xfrm>
          <a:prstGeom prst="rect">
            <a:avLst/>
          </a:prstGeom>
          <a:noFill/>
          <a:ln w="9525">
            <a:noFill/>
          </a:ln>
        </p:spPr>
        <p:txBody>
          <a:bodyPr lIns="0" tIns="0" rIns="0" bIns="0" anchor="ctr">
            <a:spAutoFit/>
          </a:bodyPr>
          <a:lstStyle/>
          <a:p>
            <a:pPr lvl="0" indent="0" algn="ctr"/>
            <a:r>
              <a:rPr lang="zh-CN" altLang="zh-CN" sz="1600" dirty="0">
                <a:solidFill>
                  <a:schemeClr val="bg1"/>
                </a:solidFill>
                <a:latin typeface="Impact" panose="020B0806030902050204" pitchFamily="34" charset="0"/>
                <a:ea typeface="微软雅黑" panose="020B0503020204020204" pitchFamily="34" charset="-122"/>
                <a:sym typeface="Impact" panose="020B0806030902050204" pitchFamily="34" charset="0"/>
              </a:rPr>
              <a:t>02  教育教学论文的撰写</a:t>
            </a:r>
            <a:endParaRPr lang="zh-CN"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01" name="TextBox 11"/>
          <p:cNvSpPr/>
          <p:nvPr/>
        </p:nvSpPr>
        <p:spPr>
          <a:xfrm>
            <a:off x="641985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宋体" panose="02010600030101010101" pitchFamily="2" charset="-122"/>
              </a:rPr>
              <a:t>03  教育教学论文的投稿</a:t>
            </a:r>
            <a:endParaRPr lang="zh-CN" altLang="zh-CN" sz="1600" dirty="0">
              <a:solidFill>
                <a:srgbClr val="7F7F7F"/>
              </a:solidFill>
              <a:latin typeface="Impact" panose="020B0806030902050204" pitchFamily="34" charset="0"/>
              <a:ea typeface="微软雅黑" panose="020B0503020204020204" pitchFamily="34" charset="-122"/>
            </a:endParaRPr>
          </a:p>
        </p:txBody>
      </p:sp>
      <p:sp>
        <p:nvSpPr>
          <p:cNvPr id="29702" name="TextBox 8"/>
          <p:cNvSpPr/>
          <p:nvPr/>
        </p:nvSpPr>
        <p:spPr>
          <a:xfrm>
            <a:off x="768350" y="1123950"/>
            <a:ext cx="7775575" cy="427038"/>
          </a:xfrm>
          <a:prstGeom prst="rect">
            <a:avLst/>
          </a:prstGeom>
          <a:noFill/>
          <a:ln w="9525">
            <a:noFill/>
          </a:ln>
        </p:spPr>
        <p:txBody>
          <a:bodyPr wrap="square" anchor="t">
            <a:spAutoFit/>
          </a:bodyPr>
          <a:lstStyle/>
          <a:p>
            <a:pPr lvl="0" indent="0"/>
            <a:r>
              <a:rPr lang="zh-CN" altLang="en-US" sz="22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第二节</a:t>
            </a:r>
            <a:r>
              <a:rPr lang="en-US" altLang="zh-CN" sz="22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  </a:t>
            </a:r>
            <a:r>
              <a:rPr lang="zh-CN" altLang="en-US" sz="2200" dirty="0">
                <a:solidFill>
                  <a:srgbClr val="5F5E5C"/>
                </a:solidFill>
                <a:latin typeface="华康俪金黑W8(P)" panose="020B0800000000000000" pitchFamily="2" charset="-122"/>
                <a:ea typeface="华康俪金黑W8(P)" panose="020B0800000000000000" pitchFamily="2" charset="-122"/>
                <a:sym typeface="宋体" panose="02010600030101010101" pitchFamily="2" charset="-122"/>
              </a:rPr>
              <a:t>教育教学论文写作的一般流程</a:t>
            </a:r>
            <a:endParaRPr lang="zh-CN" altLang="en-US" dirty="0">
              <a:latin typeface="Arial" panose="020B0604020202020204" pitchFamily="34" charset="0"/>
              <a:ea typeface="宋体" panose="02010600030101010101" pitchFamily="2" charset="-122"/>
            </a:endParaRPr>
          </a:p>
        </p:txBody>
      </p:sp>
      <p:sp>
        <p:nvSpPr>
          <p:cNvPr id="29703" name="TextBox 6"/>
          <p:cNvSpPr/>
          <p:nvPr/>
        </p:nvSpPr>
        <p:spPr>
          <a:xfrm>
            <a:off x="768350" y="1528763"/>
            <a:ext cx="4103688" cy="487362"/>
          </a:xfrm>
          <a:prstGeom prst="rect">
            <a:avLst/>
          </a:prstGeom>
          <a:noFill/>
          <a:ln w="9525">
            <a:noFill/>
          </a:ln>
        </p:spPr>
        <p:txBody>
          <a:bodyPr anchor="t">
            <a:spAutoFit/>
          </a:bodyPr>
          <a:lstStyle/>
          <a:p>
            <a:pPr lvl="0" indent="0">
              <a:lnSpc>
                <a:spcPct val="130000"/>
              </a:lnSpc>
            </a:pPr>
            <a:r>
              <a:rPr lang="en-US" altLang="zh-CN" sz="2000" b="1" dirty="0">
                <a:solidFill>
                  <a:srgbClr val="5F5E5C"/>
                </a:solidFill>
                <a:latin typeface="微软雅黑" panose="020B0503020204020204" pitchFamily="34" charset="-122"/>
                <a:ea typeface="微软雅黑" panose="020B0503020204020204" pitchFamily="34" charset="-122"/>
              </a:rPr>
              <a:t>2.2.5 </a:t>
            </a:r>
            <a:r>
              <a:rPr lang="zh-CN" altLang="en-US" sz="2000" b="1" dirty="0">
                <a:solidFill>
                  <a:srgbClr val="5F5E5C"/>
                </a:solidFill>
                <a:latin typeface="微软雅黑" panose="020B0503020204020204" pitchFamily="34" charset="-122"/>
                <a:ea typeface="微软雅黑" panose="020B0503020204020204" pitchFamily="34" charset="-122"/>
              </a:rPr>
              <a:t>写作论文</a:t>
            </a:r>
            <a:endParaRPr lang="zh-CN" altLang="en-US" sz="2000" b="1" dirty="0">
              <a:solidFill>
                <a:srgbClr val="5F5E5C"/>
              </a:solidFill>
              <a:latin typeface="微软雅黑" panose="020B0503020204020204" pitchFamily="34" charset="-122"/>
              <a:ea typeface="微软雅黑" panose="020B0503020204020204" pitchFamily="34" charset="-122"/>
            </a:endParaRPr>
          </a:p>
        </p:txBody>
      </p:sp>
      <p:sp>
        <p:nvSpPr>
          <p:cNvPr id="29704" name="矩形 11"/>
          <p:cNvSpPr/>
          <p:nvPr/>
        </p:nvSpPr>
        <p:spPr>
          <a:xfrm>
            <a:off x="6959600" y="2835275"/>
            <a:ext cx="4932363" cy="3402013"/>
          </a:xfrm>
          <a:prstGeom prst="rect">
            <a:avLst/>
          </a:prstGeom>
          <a:solidFill>
            <a:schemeClr val="bg1"/>
          </a:solidFill>
          <a:ln w="25400" cap="flat" cmpd="sng">
            <a:solidFill>
              <a:srgbClr val="BFBFBF"/>
            </a:solidFill>
            <a:prstDash val="solid"/>
            <a:bevel/>
            <a:headEnd type="none" w="med" len="med"/>
            <a:tailEnd type="none" w="med" len="med"/>
          </a:ln>
        </p:spPr>
        <p:txBody>
          <a:bodyPr anchor="ctr"/>
          <a:lstStyle/>
          <a:p>
            <a:pPr lvl="0" indent="0"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4826" name="TextBox 14"/>
          <p:cNvSpPr/>
          <p:nvPr/>
        </p:nvSpPr>
        <p:spPr>
          <a:xfrm>
            <a:off x="6958965" y="3789680"/>
            <a:ext cx="5050155" cy="2614295"/>
          </a:xfrm>
          <a:prstGeom prst="rect">
            <a:avLst/>
          </a:prstGeom>
          <a:noFill/>
          <a:ln w="9525">
            <a:noFill/>
          </a:ln>
        </p:spPr>
        <p:txBody>
          <a:bodyPr wrap="square" anchor="t">
            <a:spAutoFit/>
          </a:bodyPr>
          <a:lstStyle/>
          <a:p>
            <a:pPr lvl="0" indent="0">
              <a:lnSpc>
                <a:spcPct val="130000"/>
              </a:lnSpc>
              <a:spcAft>
                <a:spcPts val="600"/>
              </a:spcAft>
            </a:pPr>
            <a:r>
              <a:rPr lang="zh-CN" altLang="en-US" sz="1600" dirty="0">
                <a:solidFill>
                  <a:srgbClr val="5F5E5C"/>
                </a:solidFill>
                <a:latin typeface="微软雅黑" panose="020B0503020204020204" pitchFamily="34" charset="-122"/>
                <a:ea typeface="微软雅黑" panose="020B0503020204020204" pitchFamily="34" charset="-122"/>
                <a:cs typeface="+mn-ea"/>
                <a:sym typeface="+mn-ea"/>
              </a:rPr>
              <a:t>数据只作分析的材料，以文字为主，有了数据并不能证明研究的成功；</a:t>
            </a:r>
            <a:endParaRPr lang="zh-CN" altLang="en-US" sz="1600" kern="1200" baseline="0" dirty="0">
              <a:solidFill>
                <a:srgbClr val="5F5E5C"/>
              </a:solidFill>
              <a:latin typeface="微软雅黑" panose="020B0503020204020204" pitchFamily="34" charset="-122"/>
              <a:ea typeface="微软雅黑" panose="020B0503020204020204" pitchFamily="34" charset="-122"/>
              <a:cs typeface="+mn-ea"/>
            </a:endParaRPr>
          </a:p>
          <a:p>
            <a:pPr algn="l" defTabSz="914400">
              <a:lnSpc>
                <a:spcPct val="130000"/>
              </a:lnSpc>
              <a:spcAft>
                <a:spcPts val="600"/>
              </a:spcAft>
              <a:buNone/>
            </a:pPr>
            <a:r>
              <a:rPr lang="zh-CN" altLang="en-US" sz="1600" dirty="0">
                <a:solidFill>
                  <a:srgbClr val="5F5E5C"/>
                </a:solidFill>
                <a:latin typeface="微软雅黑" panose="020B0503020204020204" pitchFamily="34" charset="-122"/>
                <a:ea typeface="微软雅黑" panose="020B0503020204020204" pitchFamily="34" charset="-122"/>
                <a:cs typeface="+mn-ea"/>
                <a:sym typeface="+mn-ea"/>
              </a:rPr>
              <a:t>使用有代表性的数据，通过分析使论文具有深度和信度。</a:t>
            </a:r>
            <a:endParaRPr lang="zh-CN" altLang="en-US" sz="1600" b="1" kern="1200" baseline="0" dirty="0">
              <a:latin typeface="Arial" panose="020B0604020202020204" pitchFamily="34" charset="0"/>
              <a:ea typeface="宋体" panose="02010600030101010101" pitchFamily="2" charset="-122"/>
            </a:endParaRPr>
          </a:p>
          <a:p>
            <a:pPr algn="l" defTabSz="914400">
              <a:lnSpc>
                <a:spcPct val="130000"/>
              </a:lnSpc>
              <a:spcAft>
                <a:spcPts val="600"/>
              </a:spcAft>
              <a:buNone/>
            </a:pPr>
            <a:endParaRPr lang="zh-CN" altLang="en-US" sz="1600" b="1" kern="1200" baseline="0" dirty="0">
              <a:latin typeface="Arial" panose="020B0604020202020204" pitchFamily="34" charset="0"/>
              <a:ea typeface="宋体" panose="02010600030101010101" pitchFamily="2" charset="-122"/>
            </a:endParaRPr>
          </a:p>
          <a:p>
            <a:pPr lvl="0" indent="0">
              <a:lnSpc>
                <a:spcPct val="130000"/>
              </a:lnSpc>
              <a:spcAft>
                <a:spcPts val="600"/>
              </a:spcAft>
            </a:pPr>
            <a:endParaRPr lang="zh-CN" altLang="en-US" sz="1600" dirty="0">
              <a:solidFill>
                <a:srgbClr val="5F5E5C"/>
              </a:solidFill>
              <a:latin typeface="微软雅黑" panose="020B0503020204020204" pitchFamily="34" charset="-122"/>
              <a:ea typeface="微软雅黑" panose="020B0503020204020204" pitchFamily="34" charset="-122"/>
            </a:endParaRPr>
          </a:p>
          <a:p>
            <a:pPr lvl="0" indent="0">
              <a:lnSpc>
                <a:spcPct val="130000"/>
              </a:lnSpc>
              <a:spcAft>
                <a:spcPts val="600"/>
              </a:spcAft>
            </a:pPr>
            <a:endParaRPr lang="zh-CN" altLang="en-US" sz="1600" b="1" dirty="0">
              <a:solidFill>
                <a:srgbClr val="E67819"/>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9706" name="组合 19"/>
          <p:cNvGrpSpPr/>
          <p:nvPr/>
        </p:nvGrpSpPr>
        <p:grpSpPr>
          <a:xfrm>
            <a:off x="6959600" y="3095625"/>
            <a:ext cx="1439863" cy="396240"/>
            <a:chOff x="0" y="0"/>
            <a:chExt cx="1440160" cy="395665"/>
          </a:xfrm>
        </p:grpSpPr>
        <p:sp>
          <p:nvSpPr>
            <p:cNvPr id="29707" name="TextBox 10"/>
            <p:cNvSpPr/>
            <p:nvPr/>
          </p:nvSpPr>
          <p:spPr>
            <a:xfrm>
              <a:off x="0" y="0"/>
              <a:ext cx="1440160" cy="395665"/>
            </a:xfrm>
            <a:prstGeom prst="rect">
              <a:avLst/>
            </a:prstGeom>
            <a:noFill/>
            <a:ln w="9525">
              <a:noFill/>
            </a:ln>
          </p:spPr>
          <p:txBody>
            <a:bodyPr anchor="t">
              <a:spAutoFit/>
            </a:bodyPr>
            <a:lstStyle/>
            <a:p>
              <a:pPr lvl="0" indent="0" algn="ctr"/>
              <a:r>
                <a:rPr lang="zh-CN" altLang="zh-CN" sz="2000" dirty="0">
                  <a:solidFill>
                    <a:srgbClr val="CD1F06"/>
                  </a:solidFill>
                  <a:latin typeface="华康俪金黑W8(P)" panose="020B0800000000000000" pitchFamily="2" charset="-122"/>
                  <a:ea typeface="华康俪金黑W8(P)" panose="020B0800000000000000" pitchFamily="2" charset="-122"/>
                  <a:sym typeface="华康俪金黑W8(P)" panose="020B0800000000000000" pitchFamily="2" charset="-122"/>
                </a:rPr>
                <a:t>三</a:t>
              </a:r>
              <a:endParaRPr lang="zh-CN" altLang="zh-CN" sz="2000" dirty="0">
                <a:solidFill>
                  <a:srgbClr val="CD1F06"/>
                </a:solidFill>
                <a:latin typeface="华康俪金黑W8(P)" panose="020B0800000000000000" pitchFamily="2" charset="-122"/>
                <a:ea typeface="华康俪金黑W8(P)" panose="020B0800000000000000" pitchFamily="2" charset="-122"/>
                <a:sym typeface="华康俪金黑W8(P)" panose="020B0800000000000000" pitchFamily="2" charset="-122"/>
              </a:endParaRPr>
            </a:p>
          </p:txBody>
        </p:sp>
        <p:sp>
          <p:nvSpPr>
            <p:cNvPr id="29708" name="TextBox 11"/>
            <p:cNvSpPr/>
            <p:nvPr/>
          </p:nvSpPr>
          <p:spPr>
            <a:xfrm>
              <a:off x="169434" y="15389"/>
              <a:ext cx="298080" cy="369332"/>
            </a:xfrm>
            <a:prstGeom prst="rect">
              <a:avLst/>
            </a:prstGeom>
            <a:noFill/>
            <a:ln w="9525">
              <a:noFill/>
            </a:ln>
          </p:spPr>
          <p:txBody>
            <a:bodyPr anchor="t">
              <a:spAutoFit/>
            </a:bodyPr>
            <a:lstStyle/>
            <a:p>
              <a:pPr lvl="0" indent="0"/>
              <a:r>
                <a:rPr lang="en-US" altLang="zh-CN" dirty="0">
                  <a:solidFill>
                    <a:srgbClr val="CD1F06"/>
                  </a:solidFill>
                  <a:latin typeface="华康俪金黑W8(P)" panose="020B0800000000000000" pitchFamily="2" charset="-122"/>
                  <a:ea typeface="华康俪金黑W8(P)" panose="020B0800000000000000" pitchFamily="2" charset="-122"/>
                  <a:sym typeface="华康俪金黑W8(P)" panose="020B0800000000000000" pitchFamily="2" charset="-122"/>
                </a:rPr>
                <a:t>[</a:t>
              </a:r>
              <a:endParaRPr lang="zh-CN" altLang="en-US" dirty="0">
                <a:solidFill>
                  <a:srgbClr val="CD1F06"/>
                </a:solidFill>
                <a:latin typeface="华康俪金黑W8(P)" panose="020B0800000000000000" pitchFamily="2" charset="-122"/>
                <a:ea typeface="华康俪金黑W8(P)" panose="020B0800000000000000" pitchFamily="2" charset="-122"/>
                <a:sym typeface="华康俪金黑W8(P)" panose="020B0800000000000000" pitchFamily="2" charset="-122"/>
              </a:endParaRPr>
            </a:p>
          </p:txBody>
        </p:sp>
        <p:sp>
          <p:nvSpPr>
            <p:cNvPr id="29709" name="TextBox 12"/>
            <p:cNvSpPr/>
            <p:nvPr/>
          </p:nvSpPr>
          <p:spPr>
            <a:xfrm>
              <a:off x="1023482" y="15389"/>
              <a:ext cx="298080" cy="369332"/>
            </a:xfrm>
            <a:prstGeom prst="rect">
              <a:avLst/>
            </a:prstGeom>
            <a:noFill/>
            <a:ln w="9525">
              <a:noFill/>
            </a:ln>
          </p:spPr>
          <p:txBody>
            <a:bodyPr anchor="t">
              <a:spAutoFit/>
            </a:bodyPr>
            <a:lstStyle/>
            <a:p>
              <a:pPr lvl="0" indent="0"/>
              <a:r>
                <a:rPr lang="en-US" altLang="zh-CN" dirty="0">
                  <a:solidFill>
                    <a:srgbClr val="CD1F06"/>
                  </a:solidFill>
                  <a:latin typeface="华康俪金黑W8(P)" panose="020B0800000000000000" pitchFamily="2" charset="-122"/>
                  <a:ea typeface="华康俪金黑W8(P)" panose="020B0800000000000000" pitchFamily="2" charset="-122"/>
                </a:rPr>
                <a:t>]</a:t>
              </a:r>
              <a:endParaRPr lang="zh-CN" altLang="en-US" dirty="0">
                <a:solidFill>
                  <a:srgbClr val="CD1F06"/>
                </a:solidFill>
                <a:latin typeface="华康俪金黑W8(P)" panose="020B0800000000000000" pitchFamily="2" charset="-122"/>
                <a:ea typeface="华康俪金黑W8(P)" panose="020B0800000000000000" pitchFamily="2" charset="-122"/>
              </a:endParaRPr>
            </a:p>
          </p:txBody>
        </p:sp>
      </p:grpSp>
      <p:sp>
        <p:nvSpPr>
          <p:cNvPr id="29710" name="矩形 23"/>
          <p:cNvSpPr/>
          <p:nvPr/>
        </p:nvSpPr>
        <p:spPr>
          <a:xfrm>
            <a:off x="7964329" y="3095625"/>
            <a:ext cx="3878580" cy="406400"/>
          </a:xfrm>
          <a:prstGeom prst="rect">
            <a:avLst/>
          </a:prstGeom>
          <a:noFill/>
          <a:ln w="9525">
            <a:noFill/>
          </a:ln>
        </p:spPr>
        <p:txBody>
          <a:bodyPr wrap="none" anchor="t">
            <a:spAutoFit/>
          </a:bodyPr>
          <a:lstStyle/>
          <a:p>
            <a:pPr lvl="0" indent="266700" algn="ctr">
              <a:lnSpc>
                <a:spcPct val="115000"/>
              </a:lnSpc>
              <a:spcAft>
                <a:spcPts val="425"/>
              </a:spcAft>
            </a:pPr>
            <a:r>
              <a:rPr lang="zh-CN" altLang="en-US" b="1" dirty="0">
                <a:solidFill>
                  <a:srgbClr val="5F5E5C"/>
                </a:solidFill>
                <a:latin typeface="微软雅黑" panose="020B0503020204020204" pitchFamily="34" charset="-122"/>
                <a:ea typeface="微软雅黑" panose="020B0503020204020204" pitchFamily="34" charset="-122"/>
                <a:cs typeface="+mn-ea"/>
                <a:sym typeface="+mn-ea"/>
              </a:rPr>
              <a:t>要注意数据和文字表述的有机统一</a:t>
            </a:r>
            <a:endParaRPr lang="zh-CN" altLang="en-US" b="1" dirty="0">
              <a:solidFill>
                <a:srgbClr val="5F5E5C"/>
              </a:solidFill>
              <a:latin typeface="微软雅黑" panose="020B0503020204020204" pitchFamily="34" charset="-122"/>
              <a:ea typeface="微软雅黑" panose="020B0503020204020204" pitchFamily="34" charset="-122"/>
              <a:sym typeface="Times New Roman" panose="02020603050405020304" pitchFamily="18" charset="0"/>
            </a:endParaRPr>
          </a:p>
        </p:txBody>
      </p:sp>
      <p:pic>
        <p:nvPicPr>
          <p:cNvPr id="2" name="Picture 2" descr="D:\微信\素材库\2016\9\14\e998400382501d8d2469810deef0e0bf.jpge998400382501d8d2469810deef0e0bf"/>
          <p:cNvPicPr>
            <a:picLocks noChangeAspect="1"/>
          </p:cNvPicPr>
          <p:nvPr/>
        </p:nvPicPr>
        <p:blipFill>
          <a:blip r:embed="rId1"/>
          <a:srcRect/>
          <a:stretch>
            <a:fillRect/>
          </a:stretch>
        </p:blipFill>
        <p:spPr>
          <a:xfrm>
            <a:off x="1234440" y="2835275"/>
            <a:ext cx="5588635" cy="3402330"/>
          </a:xfrm>
          <a:prstGeom prst="rect">
            <a:avLst/>
          </a:prstGeom>
          <a:noFill/>
          <a:ln w="28575" cap="flat" cmpd="sng">
            <a:solidFill>
              <a:schemeClr val="bg1"/>
            </a:solidFill>
            <a:prstDash val="solid"/>
            <a:bevel/>
            <a:headEnd type="none" w="med" len="med"/>
            <a:tailEnd type="none" w="med" len="me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grpId="0" nodeType="clickEffect">
                                  <p:stCondLst>
                                    <p:cond delay="0"/>
                                  </p:stCondLst>
                                  <p:childTnLst>
                                    <p:set>
                                      <p:cBhvr>
                                        <p:cTn id="6" dur="1" fill="hold">
                                          <p:stCondLst>
                                            <p:cond delay="0"/>
                                          </p:stCondLst>
                                        </p:cTn>
                                        <p:tgtEl>
                                          <p:spTgt spid="34826"/>
                                        </p:tgtEl>
                                        <p:attrNameLst>
                                          <p:attrName>style.visibility</p:attrName>
                                        </p:attrNameLst>
                                      </p:cBhvr>
                                      <p:to>
                                        <p:strVal val="visible"/>
                                      </p:to>
                                    </p:set>
                                    <p:anim calcmode="lin" valueType="num">
                                      <p:cBhvr>
                                        <p:cTn id="7" dur="500" fill="hold"/>
                                        <p:tgtEl>
                                          <p:spTgt spid="34826"/>
                                        </p:tgtEl>
                                        <p:attrNameLst>
                                          <p:attrName>ppt_x</p:attrName>
                                        </p:attrNameLst>
                                      </p:cBhvr>
                                      <p:tavLst>
                                        <p:tav tm="0">
                                          <p:val>
                                            <p:strVal val="#ppt_x"/>
                                          </p:val>
                                        </p:tav>
                                        <p:tav tm="100000">
                                          <p:val>
                                            <p:strVal val="#ppt_x"/>
                                          </p:val>
                                        </p:tav>
                                      </p:tavLst>
                                    </p:anim>
                                    <p:anim calcmode="lin" valueType="num">
                                      <p:cBhvr>
                                        <p:cTn id="8" dur="500" fill="hold"/>
                                        <p:tgtEl>
                                          <p:spTgt spid="348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6" grpId="0" bldLvl="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燕尾形 1"/>
          <p:cNvSpPr/>
          <p:nvPr/>
        </p:nvSpPr>
        <p:spPr>
          <a:xfrm>
            <a:off x="3779838" y="363538"/>
            <a:ext cx="2592387" cy="431800"/>
          </a:xfrm>
          <a:prstGeom prst="chevron">
            <a:avLst>
              <a:gd name="adj" fmla="val 26599"/>
            </a:avLst>
          </a:prstGeom>
          <a:solidFill>
            <a:srgbClr val="CD1F06"/>
          </a:solidFill>
          <a:ln w="3175">
            <a:noFill/>
          </a:ln>
        </p:spPr>
        <p:txBody>
          <a:bodyPr anchor="ctr"/>
          <a:lstStyle/>
          <a:p>
            <a:pPr lvl="0" indent="0"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9698" name="TextBox 5"/>
          <p:cNvSpPr/>
          <p:nvPr/>
        </p:nvSpPr>
        <p:spPr>
          <a:xfrm>
            <a:off x="890270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宋体" panose="02010600030101010101" pitchFamily="2" charset="-122"/>
              </a:rPr>
              <a:t>04  结束语</a:t>
            </a:r>
            <a:endParaRPr lang="zh-CN" altLang="zh-CN" sz="1600" dirty="0">
              <a:solidFill>
                <a:srgbClr val="7F7F7F"/>
              </a:solidFill>
              <a:latin typeface="Impact" panose="020B0806030902050204" pitchFamily="34" charset="0"/>
              <a:ea typeface="微软雅黑" panose="020B0503020204020204" pitchFamily="34" charset="-122"/>
            </a:endParaRPr>
          </a:p>
        </p:txBody>
      </p:sp>
      <p:sp>
        <p:nvSpPr>
          <p:cNvPr id="29699" name="TextBox 6"/>
          <p:cNvSpPr/>
          <p:nvPr/>
        </p:nvSpPr>
        <p:spPr>
          <a:xfrm>
            <a:off x="145415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Impact" panose="020B0806030902050204" pitchFamily="34" charset="0"/>
              </a:rPr>
              <a:t>01  教育教学论文的概述</a:t>
            </a:r>
            <a:endParaRPr lang="zh-CN" altLang="zh-CN" sz="16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00" name="TextBox 10"/>
          <p:cNvSpPr/>
          <p:nvPr/>
        </p:nvSpPr>
        <p:spPr>
          <a:xfrm>
            <a:off x="3937000" y="447675"/>
            <a:ext cx="2266950" cy="261938"/>
          </a:xfrm>
          <a:prstGeom prst="rect">
            <a:avLst/>
          </a:prstGeom>
          <a:noFill/>
          <a:ln w="9525">
            <a:noFill/>
          </a:ln>
        </p:spPr>
        <p:txBody>
          <a:bodyPr lIns="0" tIns="0" rIns="0" bIns="0" anchor="ctr">
            <a:spAutoFit/>
          </a:bodyPr>
          <a:lstStyle/>
          <a:p>
            <a:pPr lvl="0" indent="0" algn="ctr"/>
            <a:r>
              <a:rPr lang="zh-CN" altLang="zh-CN" sz="1600" dirty="0">
                <a:solidFill>
                  <a:schemeClr val="bg1"/>
                </a:solidFill>
                <a:latin typeface="Impact" panose="020B0806030902050204" pitchFamily="34" charset="0"/>
                <a:ea typeface="微软雅黑" panose="020B0503020204020204" pitchFamily="34" charset="-122"/>
                <a:sym typeface="Impact" panose="020B0806030902050204" pitchFamily="34" charset="0"/>
              </a:rPr>
              <a:t>02  教育教学论文的撰写</a:t>
            </a:r>
            <a:endParaRPr lang="zh-CN"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01" name="TextBox 11"/>
          <p:cNvSpPr/>
          <p:nvPr/>
        </p:nvSpPr>
        <p:spPr>
          <a:xfrm>
            <a:off x="641985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宋体" panose="02010600030101010101" pitchFamily="2" charset="-122"/>
              </a:rPr>
              <a:t>03  教育教学论文的投稿</a:t>
            </a:r>
            <a:endParaRPr lang="zh-CN" altLang="zh-CN" sz="1600" dirty="0">
              <a:solidFill>
                <a:srgbClr val="7F7F7F"/>
              </a:solidFill>
              <a:latin typeface="Impact" panose="020B0806030902050204" pitchFamily="34" charset="0"/>
              <a:ea typeface="微软雅黑" panose="020B0503020204020204" pitchFamily="34" charset="-122"/>
            </a:endParaRPr>
          </a:p>
        </p:txBody>
      </p:sp>
      <p:sp>
        <p:nvSpPr>
          <p:cNvPr id="29702" name="TextBox 8"/>
          <p:cNvSpPr/>
          <p:nvPr/>
        </p:nvSpPr>
        <p:spPr>
          <a:xfrm>
            <a:off x="768350" y="1123950"/>
            <a:ext cx="7775575" cy="427038"/>
          </a:xfrm>
          <a:prstGeom prst="rect">
            <a:avLst/>
          </a:prstGeom>
          <a:noFill/>
          <a:ln w="9525">
            <a:noFill/>
          </a:ln>
        </p:spPr>
        <p:txBody>
          <a:bodyPr wrap="square" anchor="t">
            <a:spAutoFit/>
          </a:bodyPr>
          <a:lstStyle/>
          <a:p>
            <a:pPr lvl="0" indent="0"/>
            <a:r>
              <a:rPr lang="zh-CN" altLang="en-US" sz="22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第二节</a:t>
            </a:r>
            <a:r>
              <a:rPr lang="en-US" altLang="zh-CN" sz="22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  </a:t>
            </a:r>
            <a:r>
              <a:rPr lang="zh-CN" altLang="en-US" sz="2200" dirty="0">
                <a:solidFill>
                  <a:srgbClr val="5F5E5C"/>
                </a:solidFill>
                <a:latin typeface="华康俪金黑W8(P)" panose="020B0800000000000000" pitchFamily="2" charset="-122"/>
                <a:ea typeface="华康俪金黑W8(P)" panose="020B0800000000000000" pitchFamily="2" charset="-122"/>
                <a:sym typeface="宋体" panose="02010600030101010101" pitchFamily="2" charset="-122"/>
              </a:rPr>
              <a:t>教育教学论文写作的一般流程</a:t>
            </a:r>
            <a:endParaRPr lang="zh-CN" altLang="en-US" dirty="0">
              <a:latin typeface="Arial" panose="020B0604020202020204" pitchFamily="34" charset="0"/>
              <a:ea typeface="宋体" panose="02010600030101010101" pitchFamily="2" charset="-122"/>
            </a:endParaRPr>
          </a:p>
        </p:txBody>
      </p:sp>
      <p:sp>
        <p:nvSpPr>
          <p:cNvPr id="29703" name="TextBox 6"/>
          <p:cNvSpPr/>
          <p:nvPr/>
        </p:nvSpPr>
        <p:spPr>
          <a:xfrm>
            <a:off x="768350" y="1528763"/>
            <a:ext cx="4103688" cy="487362"/>
          </a:xfrm>
          <a:prstGeom prst="rect">
            <a:avLst/>
          </a:prstGeom>
          <a:noFill/>
          <a:ln w="9525">
            <a:noFill/>
          </a:ln>
        </p:spPr>
        <p:txBody>
          <a:bodyPr anchor="t">
            <a:spAutoFit/>
          </a:bodyPr>
          <a:lstStyle/>
          <a:p>
            <a:pPr lvl="0" indent="0">
              <a:lnSpc>
                <a:spcPct val="130000"/>
              </a:lnSpc>
            </a:pPr>
            <a:r>
              <a:rPr lang="en-US" altLang="zh-CN" sz="2000" b="1" dirty="0">
                <a:solidFill>
                  <a:srgbClr val="5F5E5C"/>
                </a:solidFill>
                <a:latin typeface="微软雅黑" panose="020B0503020204020204" pitchFamily="34" charset="-122"/>
                <a:ea typeface="微软雅黑" panose="020B0503020204020204" pitchFamily="34" charset="-122"/>
              </a:rPr>
              <a:t>2.2.5 </a:t>
            </a:r>
            <a:r>
              <a:rPr lang="zh-CN" altLang="en-US" sz="2000" b="1" dirty="0">
                <a:solidFill>
                  <a:srgbClr val="5F5E5C"/>
                </a:solidFill>
                <a:latin typeface="微软雅黑" panose="020B0503020204020204" pitchFamily="34" charset="-122"/>
                <a:ea typeface="微软雅黑" panose="020B0503020204020204" pitchFamily="34" charset="-122"/>
              </a:rPr>
              <a:t>写作论文</a:t>
            </a:r>
            <a:endParaRPr lang="zh-CN" altLang="en-US" sz="2000" b="1" dirty="0">
              <a:solidFill>
                <a:srgbClr val="5F5E5C"/>
              </a:solidFill>
              <a:latin typeface="微软雅黑" panose="020B0503020204020204" pitchFamily="34" charset="-122"/>
              <a:ea typeface="微软雅黑" panose="020B0503020204020204" pitchFamily="34" charset="-122"/>
            </a:endParaRPr>
          </a:p>
        </p:txBody>
      </p:sp>
      <p:sp>
        <p:nvSpPr>
          <p:cNvPr id="29704" name="矩形 11"/>
          <p:cNvSpPr/>
          <p:nvPr/>
        </p:nvSpPr>
        <p:spPr>
          <a:xfrm>
            <a:off x="6959600" y="2907187"/>
            <a:ext cx="4932363" cy="3402013"/>
          </a:xfrm>
          <a:prstGeom prst="rect">
            <a:avLst/>
          </a:prstGeom>
          <a:solidFill>
            <a:schemeClr val="bg1"/>
          </a:solidFill>
          <a:ln w="25400" cap="flat" cmpd="sng">
            <a:solidFill>
              <a:srgbClr val="BFBFBF"/>
            </a:solidFill>
            <a:prstDash val="solid"/>
            <a:bevel/>
            <a:headEnd type="none" w="med" len="med"/>
            <a:tailEnd type="none" w="med" len="med"/>
          </a:ln>
        </p:spPr>
        <p:txBody>
          <a:bodyPr anchor="ctr"/>
          <a:lstStyle/>
          <a:p>
            <a:pPr lvl="0" indent="0"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4826" name="TextBox 14"/>
          <p:cNvSpPr/>
          <p:nvPr/>
        </p:nvSpPr>
        <p:spPr>
          <a:xfrm>
            <a:off x="6958965" y="3789680"/>
            <a:ext cx="5050155" cy="1435100"/>
          </a:xfrm>
          <a:prstGeom prst="rect">
            <a:avLst/>
          </a:prstGeom>
          <a:noFill/>
          <a:ln w="9525">
            <a:noFill/>
          </a:ln>
        </p:spPr>
        <p:txBody>
          <a:bodyPr wrap="square" anchor="t">
            <a:spAutoFit/>
          </a:bodyPr>
          <a:lstStyle/>
          <a:p>
            <a:pPr lvl="0" indent="0">
              <a:lnSpc>
                <a:spcPct val="130000"/>
              </a:lnSpc>
              <a:spcAft>
                <a:spcPts val="600"/>
              </a:spcAft>
            </a:pPr>
            <a:r>
              <a:rPr lang="zh-CN" altLang="en-US" sz="1600" dirty="0">
                <a:solidFill>
                  <a:srgbClr val="5F5E5C"/>
                </a:solidFill>
                <a:latin typeface="微软雅黑" panose="020B0503020204020204" pitchFamily="34" charset="-122"/>
                <a:ea typeface="微软雅黑" panose="020B0503020204020204" pitchFamily="34" charset="-122"/>
                <a:cs typeface="+mn-ea"/>
                <a:sym typeface="+mn-ea"/>
              </a:rPr>
              <a:t>典型分析：通过对典型事例的解剖分析，来证明某个观点，生动，但易缺少普遍意义；</a:t>
            </a:r>
            <a:endParaRPr lang="zh-CN" altLang="en-US" sz="1600" kern="1200" baseline="0" dirty="0">
              <a:solidFill>
                <a:srgbClr val="5F5E5C"/>
              </a:solidFill>
              <a:latin typeface="微软雅黑" panose="020B0503020204020204" pitchFamily="34" charset="-122"/>
              <a:ea typeface="微软雅黑" panose="020B0503020204020204" pitchFamily="34" charset="-122"/>
              <a:cs typeface="+mn-ea"/>
            </a:endParaRPr>
          </a:p>
          <a:p>
            <a:pPr algn="l" defTabSz="914400">
              <a:lnSpc>
                <a:spcPct val="130000"/>
              </a:lnSpc>
              <a:spcAft>
                <a:spcPts val="600"/>
              </a:spcAft>
              <a:buNone/>
            </a:pPr>
            <a:r>
              <a:rPr lang="zh-CN" altLang="en-US" sz="1600" dirty="0">
                <a:solidFill>
                  <a:srgbClr val="5F5E5C"/>
                </a:solidFill>
                <a:latin typeface="微软雅黑" panose="020B0503020204020204" pitchFamily="34" charset="-122"/>
                <a:ea typeface="微软雅黑" panose="020B0503020204020204" pitchFamily="34" charset="-122"/>
                <a:cs typeface="+mn-ea"/>
                <a:sym typeface="+mn-ea"/>
              </a:rPr>
              <a:t>一般分析：随着计量研究的兴起，普遍重视对整体一般的分析。</a:t>
            </a:r>
            <a:endParaRPr lang="zh-CN" altLang="en-US" sz="1600" b="1" dirty="0">
              <a:solidFill>
                <a:srgbClr val="E67819"/>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9706" name="组合 19"/>
          <p:cNvGrpSpPr/>
          <p:nvPr/>
        </p:nvGrpSpPr>
        <p:grpSpPr>
          <a:xfrm>
            <a:off x="6959600" y="3095625"/>
            <a:ext cx="1439863" cy="396240"/>
            <a:chOff x="0" y="0"/>
            <a:chExt cx="1440160" cy="395665"/>
          </a:xfrm>
        </p:grpSpPr>
        <p:sp>
          <p:nvSpPr>
            <p:cNvPr id="29707" name="TextBox 10"/>
            <p:cNvSpPr/>
            <p:nvPr/>
          </p:nvSpPr>
          <p:spPr>
            <a:xfrm>
              <a:off x="0" y="0"/>
              <a:ext cx="1440160" cy="395665"/>
            </a:xfrm>
            <a:prstGeom prst="rect">
              <a:avLst/>
            </a:prstGeom>
            <a:noFill/>
            <a:ln w="9525">
              <a:noFill/>
            </a:ln>
          </p:spPr>
          <p:txBody>
            <a:bodyPr anchor="t">
              <a:spAutoFit/>
            </a:bodyPr>
            <a:lstStyle/>
            <a:p>
              <a:pPr lvl="0" indent="0" algn="ctr"/>
              <a:r>
                <a:rPr lang="zh-CN" altLang="zh-CN" sz="2000" dirty="0">
                  <a:solidFill>
                    <a:srgbClr val="CD1F06"/>
                  </a:solidFill>
                  <a:latin typeface="华康俪金黑W8(P)" panose="020B0800000000000000" pitchFamily="2" charset="-122"/>
                  <a:ea typeface="华康俪金黑W8(P)" panose="020B0800000000000000" pitchFamily="2" charset="-122"/>
                  <a:sym typeface="华康俪金黑W8(P)" panose="020B0800000000000000" pitchFamily="2" charset="-122"/>
                </a:rPr>
                <a:t>四</a:t>
              </a:r>
              <a:endParaRPr lang="zh-CN" altLang="zh-CN" sz="2000" dirty="0">
                <a:solidFill>
                  <a:srgbClr val="CD1F06"/>
                </a:solidFill>
                <a:latin typeface="华康俪金黑W8(P)" panose="020B0800000000000000" pitchFamily="2" charset="-122"/>
                <a:ea typeface="华康俪金黑W8(P)" panose="020B0800000000000000" pitchFamily="2" charset="-122"/>
                <a:sym typeface="华康俪金黑W8(P)" panose="020B0800000000000000" pitchFamily="2" charset="-122"/>
              </a:endParaRPr>
            </a:p>
          </p:txBody>
        </p:sp>
        <p:sp>
          <p:nvSpPr>
            <p:cNvPr id="29708" name="TextBox 11"/>
            <p:cNvSpPr/>
            <p:nvPr/>
          </p:nvSpPr>
          <p:spPr>
            <a:xfrm>
              <a:off x="169434" y="15389"/>
              <a:ext cx="298080" cy="369332"/>
            </a:xfrm>
            <a:prstGeom prst="rect">
              <a:avLst/>
            </a:prstGeom>
            <a:noFill/>
            <a:ln w="9525">
              <a:noFill/>
            </a:ln>
          </p:spPr>
          <p:txBody>
            <a:bodyPr anchor="t">
              <a:spAutoFit/>
            </a:bodyPr>
            <a:lstStyle/>
            <a:p>
              <a:pPr lvl="0" indent="0"/>
              <a:r>
                <a:rPr lang="en-US" altLang="zh-CN" dirty="0">
                  <a:solidFill>
                    <a:srgbClr val="CD1F06"/>
                  </a:solidFill>
                  <a:latin typeface="华康俪金黑W8(P)" panose="020B0800000000000000" pitchFamily="2" charset="-122"/>
                  <a:ea typeface="华康俪金黑W8(P)" panose="020B0800000000000000" pitchFamily="2" charset="-122"/>
                  <a:sym typeface="华康俪金黑W8(P)" panose="020B0800000000000000" pitchFamily="2" charset="-122"/>
                </a:rPr>
                <a:t>[</a:t>
              </a:r>
              <a:endParaRPr lang="zh-CN" altLang="en-US" dirty="0">
                <a:solidFill>
                  <a:srgbClr val="CD1F06"/>
                </a:solidFill>
                <a:latin typeface="华康俪金黑W8(P)" panose="020B0800000000000000" pitchFamily="2" charset="-122"/>
                <a:ea typeface="华康俪金黑W8(P)" panose="020B0800000000000000" pitchFamily="2" charset="-122"/>
                <a:sym typeface="华康俪金黑W8(P)" panose="020B0800000000000000" pitchFamily="2" charset="-122"/>
              </a:endParaRPr>
            </a:p>
          </p:txBody>
        </p:sp>
        <p:sp>
          <p:nvSpPr>
            <p:cNvPr id="29709" name="TextBox 12"/>
            <p:cNvSpPr/>
            <p:nvPr/>
          </p:nvSpPr>
          <p:spPr>
            <a:xfrm>
              <a:off x="1023482" y="15389"/>
              <a:ext cx="298080" cy="369332"/>
            </a:xfrm>
            <a:prstGeom prst="rect">
              <a:avLst/>
            </a:prstGeom>
            <a:noFill/>
            <a:ln w="9525">
              <a:noFill/>
            </a:ln>
          </p:spPr>
          <p:txBody>
            <a:bodyPr anchor="t">
              <a:spAutoFit/>
            </a:bodyPr>
            <a:lstStyle/>
            <a:p>
              <a:pPr lvl="0" indent="0"/>
              <a:r>
                <a:rPr lang="en-US" altLang="zh-CN" dirty="0">
                  <a:solidFill>
                    <a:srgbClr val="CD1F06"/>
                  </a:solidFill>
                  <a:latin typeface="华康俪金黑W8(P)" panose="020B0800000000000000" pitchFamily="2" charset="-122"/>
                  <a:ea typeface="华康俪金黑W8(P)" panose="020B0800000000000000" pitchFamily="2" charset="-122"/>
                </a:rPr>
                <a:t>]</a:t>
              </a:r>
              <a:endParaRPr lang="zh-CN" altLang="en-US" dirty="0">
                <a:solidFill>
                  <a:srgbClr val="CD1F06"/>
                </a:solidFill>
                <a:latin typeface="华康俪金黑W8(P)" panose="020B0800000000000000" pitchFamily="2" charset="-122"/>
                <a:ea typeface="华康俪金黑W8(P)" panose="020B0800000000000000" pitchFamily="2" charset="-122"/>
              </a:endParaRPr>
            </a:p>
          </p:txBody>
        </p:sp>
      </p:grpSp>
      <p:sp>
        <p:nvSpPr>
          <p:cNvPr id="29710" name="矩形 23"/>
          <p:cNvSpPr/>
          <p:nvPr/>
        </p:nvSpPr>
        <p:spPr>
          <a:xfrm>
            <a:off x="7850029" y="3095625"/>
            <a:ext cx="4107180" cy="406400"/>
          </a:xfrm>
          <a:prstGeom prst="rect">
            <a:avLst/>
          </a:prstGeom>
          <a:noFill/>
          <a:ln w="9525">
            <a:noFill/>
          </a:ln>
        </p:spPr>
        <p:txBody>
          <a:bodyPr wrap="none" anchor="t">
            <a:spAutoFit/>
          </a:bodyPr>
          <a:lstStyle/>
          <a:p>
            <a:pPr lvl="0" indent="266700" algn="ctr">
              <a:lnSpc>
                <a:spcPct val="115000"/>
              </a:lnSpc>
              <a:spcAft>
                <a:spcPts val="425"/>
              </a:spcAft>
            </a:pPr>
            <a:r>
              <a:rPr lang="zh-CN" altLang="en-US" b="1" dirty="0">
                <a:solidFill>
                  <a:srgbClr val="5F5E5C"/>
                </a:solidFill>
                <a:latin typeface="微软雅黑" panose="020B0503020204020204" pitchFamily="34" charset="-122"/>
                <a:ea typeface="微软雅黑" panose="020B0503020204020204" pitchFamily="34" charset="-122"/>
                <a:cs typeface="+mn-ea"/>
                <a:sym typeface="+mn-ea"/>
              </a:rPr>
              <a:t>要注意典型分析和一般分析有机结合</a:t>
            </a:r>
            <a:endParaRPr lang="zh-CN" altLang="en-US" b="1" dirty="0">
              <a:solidFill>
                <a:srgbClr val="5F5E5C"/>
              </a:solidFill>
              <a:latin typeface="微软雅黑" panose="020B0503020204020204" pitchFamily="34" charset="-122"/>
              <a:ea typeface="微软雅黑" panose="020B0503020204020204" pitchFamily="34" charset="-122"/>
              <a:sym typeface="Times New Roman" panose="02020603050405020304" pitchFamily="18" charset="0"/>
            </a:endParaRPr>
          </a:p>
        </p:txBody>
      </p:sp>
      <p:pic>
        <p:nvPicPr>
          <p:cNvPr id="2" name="Picture 2" descr="D:\微信\素材库\2016\9\14\e998400382501d8d2469810deef0e0bf.jpge998400382501d8d2469810deef0e0bf"/>
          <p:cNvPicPr>
            <a:picLocks noChangeAspect="1"/>
          </p:cNvPicPr>
          <p:nvPr/>
        </p:nvPicPr>
        <p:blipFill>
          <a:blip r:embed="rId1"/>
          <a:srcRect/>
          <a:stretch>
            <a:fillRect/>
          </a:stretch>
        </p:blipFill>
        <p:spPr>
          <a:xfrm>
            <a:off x="1234440" y="2835275"/>
            <a:ext cx="5588635" cy="3402330"/>
          </a:xfrm>
          <a:prstGeom prst="rect">
            <a:avLst/>
          </a:prstGeom>
          <a:noFill/>
          <a:ln w="28575" cap="flat" cmpd="sng">
            <a:solidFill>
              <a:schemeClr val="bg1"/>
            </a:solidFill>
            <a:prstDash val="solid"/>
            <a:bevel/>
            <a:headEnd type="none" w="med" len="med"/>
            <a:tailEnd type="none" w="med" len="me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grpId="0" nodeType="clickEffect">
                                  <p:stCondLst>
                                    <p:cond delay="0"/>
                                  </p:stCondLst>
                                  <p:childTnLst>
                                    <p:set>
                                      <p:cBhvr>
                                        <p:cTn id="6" dur="1" fill="hold">
                                          <p:stCondLst>
                                            <p:cond delay="0"/>
                                          </p:stCondLst>
                                        </p:cTn>
                                        <p:tgtEl>
                                          <p:spTgt spid="34826"/>
                                        </p:tgtEl>
                                        <p:attrNameLst>
                                          <p:attrName>style.visibility</p:attrName>
                                        </p:attrNameLst>
                                      </p:cBhvr>
                                      <p:to>
                                        <p:strVal val="visible"/>
                                      </p:to>
                                    </p:set>
                                    <p:anim calcmode="lin" valueType="num">
                                      <p:cBhvr>
                                        <p:cTn id="7" dur="500" fill="hold"/>
                                        <p:tgtEl>
                                          <p:spTgt spid="34826"/>
                                        </p:tgtEl>
                                        <p:attrNameLst>
                                          <p:attrName>ppt_x</p:attrName>
                                        </p:attrNameLst>
                                      </p:cBhvr>
                                      <p:tavLst>
                                        <p:tav tm="0">
                                          <p:val>
                                            <p:strVal val="#ppt_x"/>
                                          </p:val>
                                        </p:tav>
                                        <p:tav tm="100000">
                                          <p:val>
                                            <p:strVal val="#ppt_x"/>
                                          </p:val>
                                        </p:tav>
                                      </p:tavLst>
                                    </p:anim>
                                    <p:anim calcmode="lin" valueType="num">
                                      <p:cBhvr>
                                        <p:cTn id="8" dur="500" fill="hold"/>
                                        <p:tgtEl>
                                          <p:spTgt spid="348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6" grpId="0" bldLvl="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燕尾形 1"/>
          <p:cNvSpPr/>
          <p:nvPr/>
        </p:nvSpPr>
        <p:spPr>
          <a:xfrm>
            <a:off x="3779838" y="363538"/>
            <a:ext cx="2592387" cy="431800"/>
          </a:xfrm>
          <a:prstGeom prst="chevron">
            <a:avLst>
              <a:gd name="adj" fmla="val 26599"/>
            </a:avLst>
          </a:prstGeom>
          <a:solidFill>
            <a:srgbClr val="CD1F06"/>
          </a:solidFill>
          <a:ln w="3175">
            <a:noFill/>
          </a:ln>
        </p:spPr>
        <p:txBody>
          <a:bodyPr anchor="ctr"/>
          <a:lstStyle/>
          <a:p>
            <a:pPr lvl="0" indent="0"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9698" name="TextBox 5"/>
          <p:cNvSpPr/>
          <p:nvPr/>
        </p:nvSpPr>
        <p:spPr>
          <a:xfrm>
            <a:off x="890270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宋体" panose="02010600030101010101" pitchFamily="2" charset="-122"/>
              </a:rPr>
              <a:t>04  结束语</a:t>
            </a:r>
            <a:endParaRPr lang="zh-CN" altLang="zh-CN" sz="1600" dirty="0">
              <a:solidFill>
                <a:srgbClr val="7F7F7F"/>
              </a:solidFill>
              <a:latin typeface="Impact" panose="020B0806030902050204" pitchFamily="34" charset="0"/>
              <a:ea typeface="微软雅黑" panose="020B0503020204020204" pitchFamily="34" charset="-122"/>
            </a:endParaRPr>
          </a:p>
        </p:txBody>
      </p:sp>
      <p:sp>
        <p:nvSpPr>
          <p:cNvPr id="29699" name="TextBox 6"/>
          <p:cNvSpPr/>
          <p:nvPr/>
        </p:nvSpPr>
        <p:spPr>
          <a:xfrm>
            <a:off x="145415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Impact" panose="020B0806030902050204" pitchFamily="34" charset="0"/>
              </a:rPr>
              <a:t>01  教育教学论文的概述</a:t>
            </a:r>
            <a:endParaRPr lang="zh-CN" altLang="zh-CN" sz="16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00" name="TextBox 10"/>
          <p:cNvSpPr/>
          <p:nvPr/>
        </p:nvSpPr>
        <p:spPr>
          <a:xfrm>
            <a:off x="3937000" y="447675"/>
            <a:ext cx="2266950" cy="261938"/>
          </a:xfrm>
          <a:prstGeom prst="rect">
            <a:avLst/>
          </a:prstGeom>
          <a:noFill/>
          <a:ln w="9525">
            <a:noFill/>
          </a:ln>
        </p:spPr>
        <p:txBody>
          <a:bodyPr lIns="0" tIns="0" rIns="0" bIns="0" anchor="ctr">
            <a:spAutoFit/>
          </a:bodyPr>
          <a:lstStyle/>
          <a:p>
            <a:pPr lvl="0" indent="0" algn="ctr"/>
            <a:r>
              <a:rPr lang="zh-CN" altLang="zh-CN" sz="1600" dirty="0">
                <a:solidFill>
                  <a:schemeClr val="bg1"/>
                </a:solidFill>
                <a:latin typeface="Impact" panose="020B0806030902050204" pitchFamily="34" charset="0"/>
                <a:ea typeface="微软雅黑" panose="020B0503020204020204" pitchFamily="34" charset="-122"/>
                <a:sym typeface="Impact" panose="020B0806030902050204" pitchFamily="34" charset="0"/>
              </a:rPr>
              <a:t>02  教育教学论文的撰写</a:t>
            </a:r>
            <a:endParaRPr lang="zh-CN"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01" name="TextBox 11"/>
          <p:cNvSpPr/>
          <p:nvPr/>
        </p:nvSpPr>
        <p:spPr>
          <a:xfrm>
            <a:off x="641985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宋体" panose="02010600030101010101" pitchFamily="2" charset="-122"/>
              </a:rPr>
              <a:t>03  教育教学论文的投稿</a:t>
            </a:r>
            <a:endParaRPr lang="zh-CN" altLang="zh-CN" sz="1600" dirty="0">
              <a:solidFill>
                <a:srgbClr val="7F7F7F"/>
              </a:solidFill>
              <a:latin typeface="Impact" panose="020B0806030902050204" pitchFamily="34" charset="0"/>
              <a:ea typeface="微软雅黑" panose="020B0503020204020204" pitchFamily="34" charset="-122"/>
            </a:endParaRPr>
          </a:p>
        </p:txBody>
      </p:sp>
      <p:sp>
        <p:nvSpPr>
          <p:cNvPr id="29702" name="TextBox 8"/>
          <p:cNvSpPr/>
          <p:nvPr/>
        </p:nvSpPr>
        <p:spPr>
          <a:xfrm>
            <a:off x="768350" y="1123950"/>
            <a:ext cx="7775575" cy="427038"/>
          </a:xfrm>
          <a:prstGeom prst="rect">
            <a:avLst/>
          </a:prstGeom>
          <a:noFill/>
          <a:ln w="9525">
            <a:noFill/>
          </a:ln>
        </p:spPr>
        <p:txBody>
          <a:bodyPr wrap="square" anchor="t">
            <a:spAutoFit/>
          </a:bodyPr>
          <a:lstStyle/>
          <a:p>
            <a:pPr lvl="0" indent="0"/>
            <a:r>
              <a:rPr lang="zh-CN" altLang="en-US" sz="22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第二节</a:t>
            </a:r>
            <a:r>
              <a:rPr lang="en-US" altLang="zh-CN" sz="22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  </a:t>
            </a:r>
            <a:r>
              <a:rPr lang="zh-CN" altLang="en-US" sz="2200" dirty="0">
                <a:solidFill>
                  <a:srgbClr val="5F5E5C"/>
                </a:solidFill>
                <a:latin typeface="华康俪金黑W8(P)" panose="020B0800000000000000" pitchFamily="2" charset="-122"/>
                <a:ea typeface="华康俪金黑W8(P)" panose="020B0800000000000000" pitchFamily="2" charset="-122"/>
                <a:sym typeface="宋体" panose="02010600030101010101" pitchFamily="2" charset="-122"/>
              </a:rPr>
              <a:t>教育教学论文写作的一般流程</a:t>
            </a:r>
            <a:endParaRPr lang="zh-CN" altLang="en-US" dirty="0">
              <a:latin typeface="Arial" panose="020B0604020202020204" pitchFamily="34" charset="0"/>
              <a:ea typeface="宋体" panose="02010600030101010101" pitchFamily="2" charset="-122"/>
            </a:endParaRPr>
          </a:p>
        </p:txBody>
      </p:sp>
      <p:sp>
        <p:nvSpPr>
          <p:cNvPr id="2" name="TextBox 6"/>
          <p:cNvSpPr/>
          <p:nvPr/>
        </p:nvSpPr>
        <p:spPr>
          <a:xfrm>
            <a:off x="840105" y="2016443"/>
            <a:ext cx="4103688" cy="487680"/>
          </a:xfrm>
          <a:prstGeom prst="rect">
            <a:avLst/>
          </a:prstGeom>
          <a:noFill/>
          <a:ln w="9525">
            <a:noFill/>
          </a:ln>
        </p:spPr>
        <p:txBody>
          <a:bodyPr anchor="t">
            <a:spAutoFit/>
          </a:bodyPr>
          <a:lstStyle/>
          <a:p>
            <a:pPr lvl="0" indent="0">
              <a:lnSpc>
                <a:spcPct val="130000"/>
              </a:lnSpc>
            </a:pPr>
            <a:r>
              <a:rPr lang="en-US" altLang="zh-CN" sz="2000" b="1" dirty="0">
                <a:solidFill>
                  <a:srgbClr val="5F5E5C"/>
                </a:solidFill>
                <a:latin typeface="微软雅黑" panose="020B0503020204020204" pitchFamily="34" charset="-122"/>
                <a:ea typeface="微软雅黑" panose="020B0503020204020204" pitchFamily="34" charset="-122"/>
              </a:rPr>
              <a:t>2.2.6 </a:t>
            </a:r>
            <a:r>
              <a:rPr lang="zh-CN" altLang="en-US" sz="2000" b="1" dirty="0">
                <a:solidFill>
                  <a:srgbClr val="5F5E5C"/>
                </a:solidFill>
                <a:latin typeface="微软雅黑" panose="020B0503020204020204" pitchFamily="34" charset="-122"/>
                <a:ea typeface="微软雅黑" panose="020B0503020204020204" pitchFamily="34" charset="-122"/>
              </a:rPr>
              <a:t>推敲修改</a:t>
            </a:r>
            <a:endParaRPr lang="zh-CN" altLang="en-US" sz="2000" b="1" dirty="0">
              <a:solidFill>
                <a:srgbClr val="5F5E5C"/>
              </a:solidFill>
              <a:latin typeface="微软雅黑" panose="020B0503020204020204" pitchFamily="34" charset="-122"/>
              <a:ea typeface="微软雅黑" panose="020B0503020204020204" pitchFamily="34" charset="-122"/>
            </a:endParaRPr>
          </a:p>
        </p:txBody>
      </p:sp>
      <p:pic>
        <p:nvPicPr>
          <p:cNvPr id="34822" name="Picture 2" descr="D:\微信\素材库\2016\9\14\userPic_201031543_914376.jpguserPic_201031543_914376"/>
          <p:cNvPicPr>
            <a:picLocks noChangeAspect="1"/>
          </p:cNvPicPr>
          <p:nvPr/>
        </p:nvPicPr>
        <p:blipFill>
          <a:blip r:embed="rId1"/>
          <a:srcRect/>
          <a:stretch>
            <a:fillRect/>
          </a:stretch>
        </p:blipFill>
        <p:spPr>
          <a:xfrm>
            <a:off x="6372225" y="2016760"/>
            <a:ext cx="5095240" cy="2355850"/>
          </a:xfrm>
          <a:prstGeom prst="rect">
            <a:avLst/>
          </a:prstGeom>
          <a:noFill/>
          <a:ln w="28575" cap="flat" cmpd="sng">
            <a:solidFill>
              <a:schemeClr val="bg1"/>
            </a:solidFill>
            <a:prstDash val="solid"/>
            <a:bevel/>
            <a:headEnd type="none" w="med" len="med"/>
            <a:tailEnd type="none" w="med" len="med"/>
          </a:ln>
        </p:spPr>
      </p:pic>
      <p:sp>
        <p:nvSpPr>
          <p:cNvPr id="34823" name="矩形 3"/>
          <p:cNvSpPr/>
          <p:nvPr/>
        </p:nvSpPr>
        <p:spPr>
          <a:xfrm>
            <a:off x="840105" y="3725545"/>
            <a:ext cx="6809105" cy="2735580"/>
          </a:xfrm>
          <a:prstGeom prst="rect">
            <a:avLst/>
          </a:prstGeom>
          <a:solidFill>
            <a:srgbClr val="FF8500">
              <a:alpha val="85097"/>
            </a:srgbClr>
          </a:solidFill>
          <a:ln w="25400">
            <a:noFill/>
          </a:ln>
        </p:spPr>
        <p:txBody>
          <a:bodyPr anchor="ctr"/>
          <a:lstStyle/>
          <a:p>
            <a:pPr lvl="0" indent="0"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12" name="TextBox 7"/>
          <p:cNvSpPr/>
          <p:nvPr/>
        </p:nvSpPr>
        <p:spPr>
          <a:xfrm>
            <a:off x="957580" y="4019550"/>
            <a:ext cx="6574790" cy="749300"/>
          </a:xfrm>
          <a:prstGeom prst="rect">
            <a:avLst/>
          </a:prstGeom>
          <a:noFill/>
          <a:ln w="9525">
            <a:noFill/>
          </a:ln>
        </p:spPr>
        <p:txBody>
          <a:bodyPr wrap="square" anchor="t">
            <a:spAutoFit/>
          </a:bodyPr>
          <a:lstStyle/>
          <a:p>
            <a:pPr marL="812800" indent="-812800" algn="l" defTabSz="914400">
              <a:lnSpc>
                <a:spcPct val="120000"/>
              </a:lnSpc>
              <a:buNone/>
            </a:pPr>
            <a:r>
              <a:rPr lang="zh-CN" altLang="en-US" dirty="0">
                <a:solidFill>
                  <a:schemeClr val="bg1"/>
                </a:solidFill>
                <a:latin typeface="微软雅黑" panose="020B0503020204020204" pitchFamily="34" charset="-122"/>
                <a:ea typeface="微软雅黑" panose="020B0503020204020204" pitchFamily="34" charset="-122"/>
                <a:cs typeface="+mn-ea"/>
                <a:sym typeface="+mn-ea"/>
              </a:rPr>
              <a:t>原则：</a:t>
            </a:r>
            <a:endParaRPr lang="zh-CN" altLang="en-US" dirty="0">
              <a:solidFill>
                <a:schemeClr val="bg1"/>
              </a:solidFill>
              <a:latin typeface="微软雅黑" panose="020B0503020204020204" pitchFamily="34" charset="-122"/>
              <a:ea typeface="微软雅黑" panose="020B0503020204020204" pitchFamily="34" charset="-122"/>
              <a:cs typeface="+mn-ea"/>
              <a:sym typeface="+mn-ea"/>
            </a:endParaRPr>
          </a:p>
          <a:p>
            <a:pPr marL="812800" indent="-812800" algn="l" defTabSz="914400">
              <a:lnSpc>
                <a:spcPct val="120000"/>
              </a:lnSpc>
              <a:buNone/>
            </a:pPr>
            <a:r>
              <a:rPr lang="en-US" altLang="zh-CN" dirty="0">
                <a:solidFill>
                  <a:schemeClr val="bg1"/>
                </a:solidFill>
                <a:latin typeface="微软雅黑" panose="020B0503020204020204" pitchFamily="34" charset="-122"/>
                <a:ea typeface="微软雅黑" panose="020B0503020204020204" pitchFamily="34" charset="-122"/>
                <a:cs typeface="+mn-ea"/>
                <a:sym typeface="+mn-ea"/>
              </a:rPr>
              <a:t>	</a:t>
            </a:r>
            <a:r>
              <a:rPr lang="zh-CN" altLang="en-US" dirty="0">
                <a:solidFill>
                  <a:schemeClr val="bg1"/>
                </a:solidFill>
                <a:latin typeface="微软雅黑" panose="020B0503020204020204" pitchFamily="34" charset="-122"/>
                <a:ea typeface="微软雅黑" panose="020B0503020204020204" pitchFamily="34" charset="-122"/>
                <a:cs typeface="+mn-ea"/>
                <a:sym typeface="+mn-ea"/>
              </a:rPr>
              <a:t>删繁就简，使论点更突出，论证更有力，文字更炼达。 </a:t>
            </a:r>
            <a:endParaRPr lang="zh-CN" altLang="en-US" dirty="0">
              <a:solidFill>
                <a:schemeClr val="bg1"/>
              </a:solidFill>
              <a:latin typeface="微软雅黑" panose="020B0503020204020204" pitchFamily="34" charset="-122"/>
              <a:ea typeface="微软雅黑" panose="020B0503020204020204" pitchFamily="34" charset="-122"/>
              <a:cs typeface="+mn-ea"/>
              <a:sym typeface="+mn-ea"/>
            </a:endParaRPr>
          </a:p>
        </p:txBody>
      </p:sp>
      <p:sp>
        <p:nvSpPr>
          <p:cNvPr id="25613" name="TextBox 6"/>
          <p:cNvSpPr/>
          <p:nvPr/>
        </p:nvSpPr>
        <p:spPr>
          <a:xfrm>
            <a:off x="957263" y="4768533"/>
            <a:ext cx="6696075" cy="1407160"/>
          </a:xfrm>
          <a:prstGeom prst="rect">
            <a:avLst/>
          </a:prstGeom>
          <a:noFill/>
          <a:ln w="9525">
            <a:noFill/>
          </a:ln>
        </p:spPr>
        <p:txBody>
          <a:bodyPr anchor="t">
            <a:spAutoFit/>
          </a:bodyPr>
          <a:lstStyle/>
          <a:p>
            <a:pPr marL="812800" indent="-812800" algn="l" defTabSz="914400">
              <a:lnSpc>
                <a:spcPct val="120000"/>
              </a:lnSpc>
              <a:buNone/>
            </a:pPr>
            <a:r>
              <a:rPr lang="zh-CN" altLang="en-US" dirty="0">
                <a:solidFill>
                  <a:schemeClr val="bg1"/>
                </a:solidFill>
                <a:latin typeface="微软雅黑" panose="020B0503020204020204" pitchFamily="34" charset="-122"/>
                <a:ea typeface="微软雅黑" panose="020B0503020204020204" pitchFamily="34" charset="-122"/>
                <a:cs typeface="+mn-ea"/>
                <a:sym typeface="+mn-ea"/>
              </a:rPr>
              <a:t>方法：</a:t>
            </a:r>
            <a:endParaRPr lang="zh-CN" altLang="en-US" sz="2000" kern="1200" baseline="0" dirty="0">
              <a:solidFill>
                <a:schemeClr val="bg1"/>
              </a:solidFill>
              <a:latin typeface="微软雅黑" panose="020B0503020204020204" pitchFamily="34" charset="-122"/>
              <a:ea typeface="微软雅黑" panose="020B0503020204020204" pitchFamily="34" charset="-122"/>
              <a:cs typeface="+mn-ea"/>
              <a:sym typeface="+mn-ea"/>
            </a:endParaRPr>
          </a:p>
          <a:p>
            <a:pPr marL="812800" indent="-812800" algn="l" defTabSz="914400">
              <a:lnSpc>
                <a:spcPct val="120000"/>
              </a:lnSpc>
              <a:buNone/>
            </a:pPr>
            <a:r>
              <a:rPr lang="zh-CN" altLang="en-US" dirty="0">
                <a:solidFill>
                  <a:schemeClr val="bg1"/>
                </a:solidFill>
                <a:latin typeface="微软雅黑" panose="020B0503020204020204" pitchFamily="34" charset="-122"/>
                <a:ea typeface="微软雅黑" panose="020B0503020204020204" pitchFamily="34" charset="-122"/>
                <a:cs typeface="+mn-ea"/>
                <a:sym typeface="+mn-ea"/>
              </a:rPr>
              <a:t>         ——冷贮法</a:t>
            </a:r>
            <a:endParaRPr lang="zh-CN" altLang="en-US" sz="2000" kern="1200" baseline="0" dirty="0">
              <a:solidFill>
                <a:schemeClr val="bg1"/>
              </a:solidFill>
              <a:latin typeface="微软雅黑" panose="020B0503020204020204" pitchFamily="34" charset="-122"/>
              <a:ea typeface="微软雅黑" panose="020B0503020204020204" pitchFamily="34" charset="-122"/>
              <a:cs typeface="+mn-ea"/>
              <a:sym typeface="+mn-ea"/>
            </a:endParaRPr>
          </a:p>
          <a:p>
            <a:pPr marL="812800" indent="-812800" algn="l" defTabSz="914400">
              <a:lnSpc>
                <a:spcPct val="120000"/>
              </a:lnSpc>
              <a:buNone/>
            </a:pPr>
            <a:r>
              <a:rPr lang="zh-CN" altLang="en-US" dirty="0">
                <a:solidFill>
                  <a:schemeClr val="bg1"/>
                </a:solidFill>
                <a:latin typeface="微软雅黑" panose="020B0503020204020204" pitchFamily="34" charset="-122"/>
                <a:ea typeface="微软雅黑" panose="020B0503020204020204" pitchFamily="34" charset="-122"/>
                <a:cs typeface="+mn-ea"/>
                <a:sym typeface="+mn-ea"/>
              </a:rPr>
              <a:t>         ——跳脱法</a:t>
            </a:r>
            <a:endParaRPr lang="zh-CN" altLang="en-US" sz="2000" kern="1200" baseline="0" dirty="0">
              <a:solidFill>
                <a:schemeClr val="bg1"/>
              </a:solidFill>
              <a:latin typeface="微软雅黑" panose="020B0503020204020204" pitchFamily="34" charset="-122"/>
              <a:ea typeface="微软雅黑" panose="020B0503020204020204" pitchFamily="34" charset="-122"/>
              <a:cs typeface="+mn-ea"/>
              <a:sym typeface="+mn-ea"/>
            </a:endParaRPr>
          </a:p>
          <a:p>
            <a:pPr marL="812800" indent="-812800" algn="l" defTabSz="914400">
              <a:lnSpc>
                <a:spcPct val="120000"/>
              </a:lnSpc>
              <a:buNone/>
            </a:pPr>
            <a:r>
              <a:rPr lang="zh-CN" altLang="en-US" dirty="0">
                <a:solidFill>
                  <a:schemeClr val="bg1"/>
                </a:solidFill>
                <a:latin typeface="微软雅黑" panose="020B0503020204020204" pitchFamily="34" charset="-122"/>
                <a:ea typeface="微软雅黑" panose="020B0503020204020204" pitchFamily="34" charset="-122"/>
                <a:cs typeface="+mn-ea"/>
                <a:sym typeface="+mn-ea"/>
              </a:rPr>
              <a:t>         ——答辩法</a:t>
            </a:r>
            <a:endParaRPr lang="zh-CN" altLang="en-US" dirty="0">
              <a:latin typeface="Arial" panose="020B0604020202020204" pitchFamily="34" charset="0"/>
              <a:ea typeface="宋体" panose="0201060003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grpId="0" nodeType="clickEffect">
                                  <p:stCondLst>
                                    <p:cond delay="0"/>
                                  </p:stCondLst>
                                  <p:childTnLst>
                                    <p:set>
                                      <p:cBhvr>
                                        <p:cTn id="6" dur="1" fill="hold">
                                          <p:stCondLst>
                                            <p:cond delay="0"/>
                                          </p:stCondLst>
                                        </p:cTn>
                                        <p:tgtEl>
                                          <p:spTgt spid="25612"/>
                                        </p:tgtEl>
                                        <p:attrNameLst>
                                          <p:attrName>style.visibility</p:attrName>
                                        </p:attrNameLst>
                                      </p:cBhvr>
                                      <p:to>
                                        <p:strVal val="visible"/>
                                      </p:to>
                                    </p:set>
                                    <p:anim calcmode="lin" valueType="num">
                                      <p:cBhvr>
                                        <p:cTn id="7" dur="500" fill="hold"/>
                                        <p:tgtEl>
                                          <p:spTgt spid="25612"/>
                                        </p:tgtEl>
                                        <p:attrNameLst>
                                          <p:attrName>ppt_x</p:attrName>
                                        </p:attrNameLst>
                                      </p:cBhvr>
                                      <p:tavLst>
                                        <p:tav tm="0">
                                          <p:val>
                                            <p:strVal val="0-#ppt_w/2"/>
                                          </p:val>
                                        </p:tav>
                                        <p:tav tm="100000">
                                          <p:val>
                                            <p:strVal val="#ppt_x"/>
                                          </p:val>
                                        </p:tav>
                                      </p:tavLst>
                                    </p:anim>
                                    <p:anim calcmode="lin" valueType="num">
                                      <p:cBhvr>
                                        <p:cTn id="8" dur="500" fill="hold"/>
                                        <p:tgtEl>
                                          <p:spTgt spid="256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grpId="0" nodeType="clickEffect">
                                  <p:stCondLst>
                                    <p:cond delay="0"/>
                                  </p:stCondLst>
                                  <p:childTnLst>
                                    <p:set>
                                      <p:cBhvr>
                                        <p:cTn id="12" dur="1" fill="hold">
                                          <p:stCondLst>
                                            <p:cond delay="0"/>
                                          </p:stCondLst>
                                        </p:cTn>
                                        <p:tgtEl>
                                          <p:spTgt spid="25613"/>
                                        </p:tgtEl>
                                        <p:attrNameLst>
                                          <p:attrName>style.visibility</p:attrName>
                                        </p:attrNameLst>
                                      </p:cBhvr>
                                      <p:to>
                                        <p:strVal val="visible"/>
                                      </p:to>
                                    </p:set>
                                    <p:anim calcmode="lin" valueType="num">
                                      <p:cBhvr>
                                        <p:cTn id="13" dur="500" fill="hold"/>
                                        <p:tgtEl>
                                          <p:spTgt spid="25613"/>
                                        </p:tgtEl>
                                        <p:attrNameLst>
                                          <p:attrName>ppt_x</p:attrName>
                                        </p:attrNameLst>
                                      </p:cBhvr>
                                      <p:tavLst>
                                        <p:tav tm="0">
                                          <p:val>
                                            <p:strVal val="1+#ppt_w/2"/>
                                          </p:val>
                                        </p:tav>
                                        <p:tav tm="100000">
                                          <p:val>
                                            <p:strVal val="#ppt_x"/>
                                          </p:val>
                                        </p:tav>
                                      </p:tavLst>
                                    </p:anim>
                                    <p:anim calcmode="lin" valueType="num">
                                      <p:cBhvr>
                                        <p:cTn id="14" dur="500" fill="hold"/>
                                        <p:tgtEl>
                                          <p:spTgt spid="256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2" grpId="0" bldLvl="0"/>
      <p:bldP spid="25613" grpId="0" bldLvl="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1" name="Rectangle 6"/>
          <p:cNvSpPr/>
          <p:nvPr/>
        </p:nvSpPr>
        <p:spPr>
          <a:xfrm>
            <a:off x="0" y="0"/>
            <a:ext cx="4008438" cy="6858000"/>
          </a:xfrm>
          <a:prstGeom prst="rect">
            <a:avLst/>
          </a:prstGeom>
          <a:solidFill>
            <a:srgbClr val="CD1F06"/>
          </a:solidFill>
          <a:ln w="25400">
            <a:noFill/>
          </a:ln>
        </p:spPr>
        <p:txBody>
          <a:bodyPr anchor="ctr"/>
          <a:lstStyle/>
          <a:p>
            <a:pPr lvl="0" indent="0" algn="ctr"/>
            <a:endParaRPr lang="zh-CN" altLang="zh-CN" dirty="0">
              <a:solidFill>
                <a:srgbClr val="FFFFFF"/>
              </a:solidFill>
              <a:latin typeface="Calibri" panose="020F0502020204030204" pitchFamily="34" charset="0"/>
              <a:ea typeface="Calibri" panose="020F0502020204030204" pitchFamily="34" charset="0"/>
              <a:sym typeface="Calibri" panose="020F0502020204030204" pitchFamily="34" charset="0"/>
            </a:endParaRPr>
          </a:p>
        </p:txBody>
      </p:sp>
      <p:sp>
        <p:nvSpPr>
          <p:cNvPr id="5122" name="TextBox 15"/>
          <p:cNvSpPr/>
          <p:nvPr/>
        </p:nvSpPr>
        <p:spPr>
          <a:xfrm>
            <a:off x="11085513" y="6330950"/>
            <a:ext cx="982662" cy="338138"/>
          </a:xfrm>
          <a:prstGeom prst="rect">
            <a:avLst/>
          </a:prstGeom>
          <a:noFill/>
          <a:ln w="9525">
            <a:noFill/>
          </a:ln>
        </p:spPr>
        <p:txBody>
          <a:bodyPr wrap="none" anchor="t">
            <a:spAutoFit/>
          </a:bodyPr>
          <a:lstStyle/>
          <a:p>
            <a:pPr lvl="0" indent="0"/>
            <a:r>
              <a:rPr lang="zh-CN" altLang="zh-CN" sz="1600" dirty="0">
                <a:solidFill>
                  <a:srgbClr val="7F7F7F"/>
                </a:solidFill>
                <a:latin typeface="Calibri" panose="020F0502020204030204" pitchFamily="34" charset="0"/>
                <a:ea typeface="Calibri" panose="020F0502020204030204" pitchFamily="34" charset="0"/>
                <a:sym typeface="Calibri" panose="020F0502020204030204" pitchFamily="34" charset="0"/>
              </a:rPr>
              <a:t>—  </a:t>
            </a:r>
            <a:r>
              <a:rPr lang="zh-CN" altLang="zh-CN" sz="1600" dirty="0">
                <a:solidFill>
                  <a:srgbClr val="7F7F7F"/>
                </a:solidFill>
                <a:latin typeface="Calibri" panose="020F0502020204030204" pitchFamily="34" charset="0"/>
                <a:ea typeface="宋体" panose="02010600030101010101" pitchFamily="2" charset="-122"/>
                <a:sym typeface="宋体" panose="02010600030101010101" pitchFamily="2" charset="-122"/>
              </a:rPr>
              <a:t>* </a:t>
            </a:r>
            <a:r>
              <a:rPr lang="zh-CN" altLang="zh-CN" sz="1600" dirty="0">
                <a:solidFill>
                  <a:srgbClr val="7F7F7F"/>
                </a:solidFill>
                <a:latin typeface="Calibri" panose="020F0502020204030204" pitchFamily="34" charset="0"/>
                <a:ea typeface="Calibri" panose="020F0502020204030204" pitchFamily="34" charset="0"/>
                <a:sym typeface="Calibri" panose="020F0502020204030204" pitchFamily="34" charset="0"/>
              </a:rPr>
              <a:t>—</a:t>
            </a:r>
            <a:r>
              <a:rPr lang="zh-CN" altLang="zh-CN" sz="1600" dirty="0">
                <a:solidFill>
                  <a:srgbClr val="7F7F7F"/>
                </a:solidFill>
                <a:latin typeface="Calibri" panose="020F0502020204030204" pitchFamily="34" charset="0"/>
                <a:ea typeface="宋体" panose="02010600030101010101" pitchFamily="2" charset="-122"/>
                <a:sym typeface="宋体" panose="02010600030101010101" pitchFamily="2" charset="-122"/>
              </a:rPr>
              <a:t> </a:t>
            </a:r>
            <a:endParaRPr lang="zh-CN" altLang="zh-CN" sz="1600" b="1"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23" name="TextBox 15"/>
          <p:cNvSpPr/>
          <p:nvPr/>
        </p:nvSpPr>
        <p:spPr>
          <a:xfrm>
            <a:off x="1489075" y="2586038"/>
            <a:ext cx="2374900" cy="1066800"/>
          </a:xfrm>
          <a:prstGeom prst="rect">
            <a:avLst/>
          </a:prstGeom>
          <a:noFill/>
          <a:ln w="9525">
            <a:noFill/>
          </a:ln>
        </p:spPr>
        <p:txBody>
          <a:bodyPr anchor="t">
            <a:spAutoFit/>
          </a:bodyPr>
          <a:lstStyle/>
          <a:p>
            <a:pPr lvl="0" indent="0" algn="ctr"/>
            <a:r>
              <a:rPr lang="zh-CN" altLang="zh-CN" sz="3200" dirty="0">
                <a:solidFill>
                  <a:schemeClr val="bg1"/>
                </a:solidFill>
                <a:latin typeface="微软简中圆" charset="0"/>
                <a:ea typeface="Adobe 宋体 Std L" panose="02020300000000000000" pitchFamily="18" charset="-122"/>
                <a:sym typeface="微软简中圆" charset="0"/>
              </a:rPr>
              <a:t>Transition Page</a:t>
            </a:r>
            <a:endParaRPr lang="zh-CN" altLang="zh-CN" sz="3200" dirty="0">
              <a:solidFill>
                <a:schemeClr val="bg1"/>
              </a:solidFill>
              <a:latin typeface="微软简中圆" charset="0"/>
              <a:ea typeface="Adobe 宋体 Std L" panose="02020300000000000000" pitchFamily="18" charset="-122"/>
              <a:sym typeface="微软简中圆" charset="0"/>
            </a:endParaRPr>
          </a:p>
        </p:txBody>
      </p:sp>
      <p:sp>
        <p:nvSpPr>
          <p:cNvPr id="5124" name="文本框 52"/>
          <p:cNvSpPr/>
          <p:nvPr/>
        </p:nvSpPr>
        <p:spPr>
          <a:xfrm>
            <a:off x="1489075" y="1700213"/>
            <a:ext cx="2374900" cy="862012"/>
          </a:xfrm>
          <a:prstGeom prst="rect">
            <a:avLst/>
          </a:prstGeom>
          <a:noFill/>
          <a:ln w="9525">
            <a:noFill/>
          </a:ln>
        </p:spPr>
        <p:txBody>
          <a:bodyPr anchor="t">
            <a:spAutoFit/>
          </a:bodyPr>
          <a:lstStyle/>
          <a:p>
            <a:pPr lvl="0" indent="0" algn="ctr"/>
            <a:r>
              <a:rPr lang="zh-CN" altLang="zh-CN" sz="5000" b="1" dirty="0">
                <a:solidFill>
                  <a:schemeClr val="bg1"/>
                </a:solidFill>
                <a:latin typeface="Arial" panose="020B0604020202020204" pitchFamily="34" charset="0"/>
                <a:ea typeface="微软雅黑" panose="020B0503020204020204" pitchFamily="34" charset="-122"/>
              </a:rPr>
              <a:t>过渡页</a:t>
            </a:r>
            <a:endParaRPr lang="zh-CN" altLang="zh-CN" dirty="0">
              <a:latin typeface="Arial" panose="020B0604020202020204" pitchFamily="34" charset="0"/>
              <a:ea typeface="宋体" panose="02010600030101010101" pitchFamily="2" charset="-122"/>
            </a:endParaRPr>
          </a:p>
        </p:txBody>
      </p:sp>
      <p:sp>
        <p:nvSpPr>
          <p:cNvPr id="5125" name="TextBox 5"/>
          <p:cNvSpPr/>
          <p:nvPr/>
        </p:nvSpPr>
        <p:spPr>
          <a:xfrm>
            <a:off x="5357813" y="4070350"/>
            <a:ext cx="3833812" cy="392113"/>
          </a:xfrm>
          <a:prstGeom prst="rect">
            <a:avLst/>
          </a:prstGeom>
          <a:noFill/>
          <a:ln w="9525">
            <a:noFill/>
          </a:ln>
        </p:spPr>
        <p:txBody>
          <a:bodyPr lIns="0" tIns="0" rIns="0" bIns="0" anchor="ctr">
            <a:spAutoFit/>
          </a:bodyPr>
          <a:lstStyle/>
          <a:p>
            <a:pPr lvl="0" indent="0"/>
            <a:r>
              <a:rPr lang="en-US" altLang="zh-CN" sz="2400" dirty="0">
                <a:solidFill>
                  <a:srgbClr val="7F7F7F"/>
                </a:solidFill>
                <a:latin typeface="Impact" panose="020B0806030902050204" pitchFamily="34" charset="0"/>
                <a:ea typeface="微软雅黑" panose="020B0503020204020204" pitchFamily="34" charset="-122"/>
                <a:sym typeface="Impact" panose="020B0806030902050204" pitchFamily="34" charset="0"/>
              </a:rPr>
              <a:t>04    </a:t>
            </a:r>
            <a:r>
              <a:rPr lang="zh-CN" altLang="en-US" sz="2400" dirty="0">
                <a:solidFill>
                  <a:srgbClr val="7F7F7F"/>
                </a:solidFill>
                <a:latin typeface="Impact" panose="020B0806030902050204" pitchFamily="34" charset="0"/>
                <a:ea typeface="微软雅黑" panose="020B0503020204020204" pitchFamily="34" charset="-122"/>
                <a:sym typeface="Impact" panose="020B0806030902050204" pitchFamily="34" charset="0"/>
              </a:rPr>
              <a:t>结束语</a:t>
            </a:r>
            <a:endParaRPr lang="zh-CN" altLang="en-US" sz="2400" dirty="0">
              <a:solidFill>
                <a:srgbClr val="7F7F7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126" name="TextBox 6"/>
          <p:cNvSpPr/>
          <p:nvPr/>
        </p:nvSpPr>
        <p:spPr>
          <a:xfrm>
            <a:off x="5357813" y="1838325"/>
            <a:ext cx="3833812" cy="392113"/>
          </a:xfrm>
          <a:prstGeom prst="rect">
            <a:avLst/>
          </a:prstGeom>
          <a:noFill/>
          <a:ln w="9525">
            <a:noFill/>
          </a:ln>
        </p:spPr>
        <p:txBody>
          <a:bodyPr lIns="0" tIns="0" rIns="0" bIns="0" anchor="ctr">
            <a:spAutoFit/>
          </a:bodyPr>
          <a:lstStyle/>
          <a:p>
            <a:pPr lvl="0" indent="0"/>
            <a:r>
              <a:rPr lang="zh-CN" altLang="zh-CN" sz="2400" dirty="0">
                <a:solidFill>
                  <a:srgbClr val="CD1F06"/>
                </a:solidFill>
                <a:latin typeface="Impact" panose="020B0806030902050204" pitchFamily="34" charset="0"/>
                <a:ea typeface="微软雅黑" panose="020B0503020204020204" pitchFamily="34" charset="-122"/>
                <a:sym typeface="Impact" panose="020B0806030902050204" pitchFamily="34" charset="0"/>
              </a:rPr>
              <a:t>01    </a:t>
            </a:r>
            <a:r>
              <a:rPr lang="zh-CN" altLang="zh-CN" sz="2400" dirty="0">
                <a:solidFill>
                  <a:srgbClr val="CD1F06"/>
                </a:solidFill>
                <a:latin typeface="微软雅黑" panose="020B0503020204020204" pitchFamily="34" charset="-122"/>
                <a:ea typeface="微软雅黑" panose="020B0503020204020204" pitchFamily="34" charset="-122"/>
                <a:sym typeface="宋体" panose="02010600030101010101" pitchFamily="2" charset="-122"/>
              </a:rPr>
              <a:t>教育教学论文的概述</a:t>
            </a:r>
            <a:endParaRPr lang="zh-CN" altLang="en-US" dirty="0">
              <a:latin typeface="Arial" panose="020B0604020202020204" pitchFamily="34" charset="0"/>
              <a:ea typeface="宋体" panose="02010600030101010101" pitchFamily="2" charset="-122"/>
            </a:endParaRPr>
          </a:p>
        </p:txBody>
      </p:sp>
      <p:sp>
        <p:nvSpPr>
          <p:cNvPr id="5127" name="TextBox 10"/>
          <p:cNvSpPr/>
          <p:nvPr/>
        </p:nvSpPr>
        <p:spPr>
          <a:xfrm>
            <a:off x="5357813" y="2582863"/>
            <a:ext cx="3833812" cy="390525"/>
          </a:xfrm>
          <a:prstGeom prst="rect">
            <a:avLst/>
          </a:prstGeom>
          <a:noFill/>
          <a:ln w="9525">
            <a:noFill/>
          </a:ln>
        </p:spPr>
        <p:txBody>
          <a:bodyPr lIns="0" tIns="0" rIns="0" bIns="0" anchor="ctr">
            <a:spAutoFit/>
          </a:bodyPr>
          <a:lstStyle/>
          <a:p>
            <a:pPr lvl="0" indent="0"/>
            <a:r>
              <a:rPr lang="zh-CN" altLang="zh-CN" sz="2400" dirty="0">
                <a:solidFill>
                  <a:srgbClr val="7F7F7F"/>
                </a:solidFill>
                <a:latin typeface="Impact" panose="020B0806030902050204" pitchFamily="34" charset="0"/>
                <a:ea typeface="微软雅黑" panose="020B0503020204020204" pitchFamily="34" charset="-122"/>
                <a:sym typeface="Impact" panose="020B0806030902050204" pitchFamily="34" charset="0"/>
              </a:rPr>
              <a:t>02    </a:t>
            </a:r>
            <a:r>
              <a:rPr lang="zh-CN" altLang="zh-CN" sz="2400" dirty="0">
                <a:solidFill>
                  <a:srgbClr val="7F7F7F"/>
                </a:solidFill>
                <a:latin typeface="微软雅黑" panose="020B0503020204020204" pitchFamily="34" charset="-122"/>
                <a:ea typeface="微软雅黑" panose="020B0503020204020204" pitchFamily="34" charset="-122"/>
                <a:sym typeface="宋体" panose="02010600030101010101" pitchFamily="2" charset="-122"/>
              </a:rPr>
              <a:t>教育教学论文的撰写</a:t>
            </a:r>
            <a:endParaRPr lang="zh-CN" altLang="zh-CN" sz="2400" dirty="0">
              <a:solidFill>
                <a:srgbClr val="7F7F7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128" name="TextBox 11"/>
          <p:cNvSpPr/>
          <p:nvPr/>
        </p:nvSpPr>
        <p:spPr>
          <a:xfrm>
            <a:off x="5357813" y="3325813"/>
            <a:ext cx="3833812" cy="392112"/>
          </a:xfrm>
          <a:prstGeom prst="rect">
            <a:avLst/>
          </a:prstGeom>
          <a:noFill/>
          <a:ln w="9525">
            <a:noFill/>
          </a:ln>
        </p:spPr>
        <p:txBody>
          <a:bodyPr lIns="0" tIns="0" rIns="0" bIns="0" anchor="ctr">
            <a:spAutoFit/>
          </a:bodyPr>
          <a:lstStyle/>
          <a:p>
            <a:pPr lvl="0" indent="0"/>
            <a:r>
              <a:rPr lang="zh-CN" altLang="zh-CN" sz="2400" dirty="0">
                <a:solidFill>
                  <a:srgbClr val="7F7F7F"/>
                </a:solidFill>
                <a:latin typeface="Impact" panose="020B0806030902050204" pitchFamily="34" charset="0"/>
                <a:ea typeface="微软雅黑" panose="020B0503020204020204" pitchFamily="34" charset="-122"/>
                <a:sym typeface="Impact" panose="020B0806030902050204" pitchFamily="34" charset="0"/>
              </a:rPr>
              <a:t>03    </a:t>
            </a:r>
            <a:r>
              <a:rPr lang="zh-CN" altLang="zh-CN" sz="2400" dirty="0">
                <a:solidFill>
                  <a:srgbClr val="7F7F7F"/>
                </a:solidFill>
                <a:latin typeface="微软雅黑" panose="020B0503020204020204" pitchFamily="34" charset="-122"/>
                <a:ea typeface="微软雅黑" panose="020B0503020204020204" pitchFamily="34" charset="-122"/>
                <a:sym typeface="宋体" panose="02010600030101010101" pitchFamily="2" charset="-122"/>
              </a:rPr>
              <a:t>教育教学论文的投稿</a:t>
            </a:r>
            <a:endParaRPr lang="zh-CN" altLang="zh-CN" sz="2400" dirty="0">
              <a:solidFill>
                <a:srgbClr val="7F7F7F"/>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燕尾形 1"/>
          <p:cNvSpPr/>
          <p:nvPr/>
        </p:nvSpPr>
        <p:spPr>
          <a:xfrm>
            <a:off x="3779838" y="363538"/>
            <a:ext cx="2592387" cy="431800"/>
          </a:xfrm>
          <a:prstGeom prst="chevron">
            <a:avLst>
              <a:gd name="adj" fmla="val 26599"/>
            </a:avLst>
          </a:prstGeom>
          <a:solidFill>
            <a:srgbClr val="CD1F06"/>
          </a:solidFill>
          <a:ln w="3175">
            <a:noFill/>
          </a:ln>
        </p:spPr>
        <p:txBody>
          <a:bodyPr anchor="ctr"/>
          <a:lstStyle/>
          <a:p>
            <a:pPr lvl="0" indent="0"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9698" name="TextBox 5"/>
          <p:cNvSpPr/>
          <p:nvPr/>
        </p:nvSpPr>
        <p:spPr>
          <a:xfrm>
            <a:off x="890270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宋体" panose="02010600030101010101" pitchFamily="2" charset="-122"/>
              </a:rPr>
              <a:t>04  结束语</a:t>
            </a:r>
            <a:endParaRPr lang="zh-CN" altLang="zh-CN" sz="1600" dirty="0">
              <a:solidFill>
                <a:srgbClr val="7F7F7F"/>
              </a:solidFill>
              <a:latin typeface="Impact" panose="020B0806030902050204" pitchFamily="34" charset="0"/>
              <a:ea typeface="微软雅黑" panose="020B0503020204020204" pitchFamily="34" charset="-122"/>
            </a:endParaRPr>
          </a:p>
        </p:txBody>
      </p:sp>
      <p:sp>
        <p:nvSpPr>
          <p:cNvPr id="29699" name="TextBox 6"/>
          <p:cNvSpPr/>
          <p:nvPr/>
        </p:nvSpPr>
        <p:spPr>
          <a:xfrm>
            <a:off x="145415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Impact" panose="020B0806030902050204" pitchFamily="34" charset="0"/>
              </a:rPr>
              <a:t>01  教育教学论文的概述</a:t>
            </a:r>
            <a:endParaRPr lang="zh-CN" altLang="zh-CN" sz="16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00" name="TextBox 10"/>
          <p:cNvSpPr/>
          <p:nvPr/>
        </p:nvSpPr>
        <p:spPr>
          <a:xfrm>
            <a:off x="3937000" y="447675"/>
            <a:ext cx="2266950" cy="261938"/>
          </a:xfrm>
          <a:prstGeom prst="rect">
            <a:avLst/>
          </a:prstGeom>
          <a:noFill/>
          <a:ln w="9525">
            <a:noFill/>
          </a:ln>
        </p:spPr>
        <p:txBody>
          <a:bodyPr lIns="0" tIns="0" rIns="0" bIns="0" anchor="ctr">
            <a:spAutoFit/>
          </a:bodyPr>
          <a:lstStyle/>
          <a:p>
            <a:pPr lvl="0" indent="0" algn="ctr"/>
            <a:r>
              <a:rPr lang="zh-CN" altLang="zh-CN" sz="1600" dirty="0">
                <a:solidFill>
                  <a:schemeClr val="bg1"/>
                </a:solidFill>
                <a:latin typeface="Impact" panose="020B0806030902050204" pitchFamily="34" charset="0"/>
                <a:ea typeface="微软雅黑" panose="020B0503020204020204" pitchFamily="34" charset="-122"/>
                <a:sym typeface="Impact" panose="020B0806030902050204" pitchFamily="34" charset="0"/>
              </a:rPr>
              <a:t>02  教育教学论文的撰写</a:t>
            </a:r>
            <a:endParaRPr lang="zh-CN"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01" name="TextBox 11"/>
          <p:cNvSpPr/>
          <p:nvPr/>
        </p:nvSpPr>
        <p:spPr>
          <a:xfrm>
            <a:off x="641985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宋体" panose="02010600030101010101" pitchFamily="2" charset="-122"/>
              </a:rPr>
              <a:t>03  教育教学论文的投稿</a:t>
            </a:r>
            <a:endParaRPr lang="zh-CN" altLang="zh-CN" sz="1600" dirty="0">
              <a:solidFill>
                <a:srgbClr val="7F7F7F"/>
              </a:solidFill>
              <a:latin typeface="Impact" panose="020B0806030902050204" pitchFamily="34" charset="0"/>
              <a:ea typeface="微软雅黑" panose="020B0503020204020204" pitchFamily="34" charset="-122"/>
            </a:endParaRPr>
          </a:p>
        </p:txBody>
      </p:sp>
      <p:sp>
        <p:nvSpPr>
          <p:cNvPr id="29702" name="TextBox 8"/>
          <p:cNvSpPr/>
          <p:nvPr/>
        </p:nvSpPr>
        <p:spPr>
          <a:xfrm>
            <a:off x="768350" y="1123950"/>
            <a:ext cx="7775575" cy="427038"/>
          </a:xfrm>
          <a:prstGeom prst="rect">
            <a:avLst/>
          </a:prstGeom>
          <a:noFill/>
          <a:ln w="9525">
            <a:noFill/>
          </a:ln>
        </p:spPr>
        <p:txBody>
          <a:bodyPr wrap="square" anchor="t">
            <a:spAutoFit/>
          </a:bodyPr>
          <a:lstStyle/>
          <a:p>
            <a:pPr lvl="0" indent="0"/>
            <a:r>
              <a:rPr lang="zh-CN" altLang="en-US" sz="22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第二节</a:t>
            </a:r>
            <a:r>
              <a:rPr lang="en-US" altLang="zh-CN" sz="22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  </a:t>
            </a:r>
            <a:r>
              <a:rPr lang="zh-CN" altLang="en-US" sz="2200" dirty="0">
                <a:solidFill>
                  <a:srgbClr val="5F5E5C"/>
                </a:solidFill>
                <a:latin typeface="华康俪金黑W8(P)" panose="020B0800000000000000" pitchFamily="2" charset="-122"/>
                <a:ea typeface="华康俪金黑W8(P)" panose="020B0800000000000000" pitchFamily="2" charset="-122"/>
                <a:sym typeface="宋体" panose="02010600030101010101" pitchFamily="2" charset="-122"/>
              </a:rPr>
              <a:t>教育教学论文写作的一般流程</a:t>
            </a:r>
            <a:endParaRPr lang="zh-CN" altLang="en-US" dirty="0">
              <a:latin typeface="Arial" panose="020B0604020202020204" pitchFamily="34" charset="0"/>
              <a:ea typeface="宋体" panose="02010600030101010101" pitchFamily="2" charset="-122"/>
            </a:endParaRPr>
          </a:p>
        </p:txBody>
      </p:sp>
      <p:sp>
        <p:nvSpPr>
          <p:cNvPr id="24585" name="TextBox 6"/>
          <p:cNvSpPr/>
          <p:nvPr/>
        </p:nvSpPr>
        <p:spPr>
          <a:xfrm>
            <a:off x="927100" y="1782445"/>
            <a:ext cx="7975600" cy="487680"/>
          </a:xfrm>
          <a:prstGeom prst="rect">
            <a:avLst/>
          </a:prstGeom>
          <a:noFill/>
          <a:ln w="9525">
            <a:noFill/>
          </a:ln>
        </p:spPr>
        <p:txBody>
          <a:bodyPr anchor="t">
            <a:spAutoFit/>
          </a:bodyPr>
          <a:lstStyle/>
          <a:p>
            <a:pPr lvl="0" indent="0">
              <a:lnSpc>
                <a:spcPct val="130000"/>
              </a:lnSpc>
              <a:spcAft>
                <a:spcPts val="600"/>
              </a:spcAft>
            </a:pPr>
            <a:r>
              <a:rPr lang="en-US" altLang="zh-CN" sz="2000" b="1" dirty="0">
                <a:solidFill>
                  <a:srgbClr val="5F5E5C"/>
                </a:solidFill>
                <a:latin typeface="微软雅黑" panose="020B0503020204020204" pitchFamily="34" charset="-122"/>
                <a:ea typeface="微软雅黑" panose="020B0503020204020204" pitchFamily="34" charset="-122"/>
                <a:sym typeface="+mn-ea"/>
              </a:rPr>
              <a:t>2.2.7 </a:t>
            </a:r>
            <a:r>
              <a:rPr lang="zh-CN" altLang="en-US" sz="2000" b="1" dirty="0">
                <a:solidFill>
                  <a:srgbClr val="5F5E5C"/>
                </a:solidFill>
                <a:latin typeface="微软雅黑" panose="020B0503020204020204" pitchFamily="34" charset="-122"/>
                <a:ea typeface="微软雅黑" panose="020B0503020204020204" pitchFamily="34" charset="-122"/>
                <a:sym typeface="+mn-ea"/>
              </a:rPr>
              <a:t>打印校对</a:t>
            </a:r>
            <a:endParaRPr lang="zh-CN" altLang="en-US" sz="2000" b="1" dirty="0">
              <a:solidFill>
                <a:srgbClr val="5F5E5C"/>
              </a:solidFill>
              <a:latin typeface="微软雅黑" panose="020B0503020204020204" pitchFamily="34" charset="-122"/>
              <a:ea typeface="微软雅黑" panose="020B0503020204020204" pitchFamily="34" charset="-122"/>
              <a:sym typeface="+mn-ea"/>
            </a:endParaRPr>
          </a:p>
        </p:txBody>
      </p:sp>
      <p:sp>
        <p:nvSpPr>
          <p:cNvPr id="24586" name="TextBox 7"/>
          <p:cNvSpPr/>
          <p:nvPr/>
        </p:nvSpPr>
        <p:spPr>
          <a:xfrm>
            <a:off x="1624330" y="2428875"/>
            <a:ext cx="2881630" cy="1325880"/>
          </a:xfrm>
          <a:prstGeom prst="rect">
            <a:avLst/>
          </a:prstGeom>
          <a:noFill/>
          <a:ln w="9525">
            <a:noFill/>
          </a:ln>
        </p:spPr>
        <p:txBody>
          <a:bodyPr wrap="square" anchor="t">
            <a:spAutoFit/>
          </a:bodyPr>
          <a:lstStyle/>
          <a:p>
            <a:pPr marL="812800" indent="-812800" algn="l" defTabSz="914400">
              <a:lnSpc>
                <a:spcPct val="150000"/>
              </a:lnSpc>
              <a:buNone/>
            </a:pPr>
            <a:r>
              <a:rPr lang="zh-CN" altLang="en-US" dirty="0">
                <a:solidFill>
                  <a:srgbClr val="5F5E5C"/>
                </a:solidFill>
                <a:latin typeface="微软雅黑" panose="020B0503020204020204" pitchFamily="34" charset="-122"/>
                <a:ea typeface="微软雅黑" panose="020B0503020204020204" pitchFamily="34" charset="-122"/>
                <a:cs typeface="+mn-ea"/>
                <a:sym typeface="+mn-ea"/>
              </a:rPr>
              <a:t>一要自己动手</a:t>
            </a:r>
            <a:endParaRPr lang="zh-CN" altLang="en-US" sz="2000" kern="1200" baseline="0" dirty="0">
              <a:solidFill>
                <a:srgbClr val="5F5E5C"/>
              </a:solidFill>
              <a:latin typeface="微软雅黑" panose="020B0503020204020204" pitchFamily="34" charset="-122"/>
              <a:ea typeface="微软雅黑" panose="020B0503020204020204" pitchFamily="34" charset="-122"/>
              <a:cs typeface="+mn-ea"/>
              <a:sym typeface="+mn-ea"/>
            </a:endParaRPr>
          </a:p>
          <a:p>
            <a:pPr marL="812800" indent="-812800" algn="l" defTabSz="914400">
              <a:lnSpc>
                <a:spcPct val="150000"/>
              </a:lnSpc>
              <a:buNone/>
            </a:pPr>
            <a:r>
              <a:rPr lang="zh-CN" altLang="en-US" dirty="0">
                <a:solidFill>
                  <a:srgbClr val="5F5E5C"/>
                </a:solidFill>
                <a:latin typeface="微软雅黑" panose="020B0503020204020204" pitchFamily="34" charset="-122"/>
                <a:ea typeface="微软雅黑" panose="020B0503020204020204" pitchFamily="34" charset="-122"/>
                <a:cs typeface="+mn-ea"/>
                <a:sym typeface="+mn-ea"/>
              </a:rPr>
              <a:t>二要规范格式</a:t>
            </a:r>
            <a:endParaRPr lang="zh-CN" altLang="en-US" sz="2000" kern="1200" baseline="0" dirty="0">
              <a:solidFill>
                <a:srgbClr val="5F5E5C"/>
              </a:solidFill>
              <a:latin typeface="微软雅黑" panose="020B0503020204020204" pitchFamily="34" charset="-122"/>
              <a:ea typeface="微软雅黑" panose="020B0503020204020204" pitchFamily="34" charset="-122"/>
              <a:cs typeface="+mn-ea"/>
              <a:sym typeface="+mn-ea"/>
            </a:endParaRPr>
          </a:p>
          <a:p>
            <a:pPr marL="812800" indent="-812800" algn="l" defTabSz="914400">
              <a:lnSpc>
                <a:spcPct val="150000"/>
              </a:lnSpc>
              <a:buNone/>
            </a:pPr>
            <a:r>
              <a:rPr lang="zh-CN" altLang="en-US" dirty="0">
                <a:solidFill>
                  <a:srgbClr val="5F5E5C"/>
                </a:solidFill>
                <a:latin typeface="微软雅黑" panose="020B0503020204020204" pitchFamily="34" charset="-122"/>
                <a:ea typeface="微软雅黑" panose="020B0503020204020204" pitchFamily="34" charset="-122"/>
                <a:cs typeface="+mn-ea"/>
                <a:sym typeface="+mn-ea"/>
              </a:rPr>
              <a:t>三要看校读校</a:t>
            </a:r>
            <a:endParaRPr lang="zh-CN" altLang="en-US" sz="2000" b="1" kern="1200" baseline="0" dirty="0">
              <a:solidFill>
                <a:srgbClr val="5F5E5C"/>
              </a:solidFill>
              <a:latin typeface="微软雅黑" panose="020B0503020204020204" pitchFamily="34" charset="-122"/>
              <a:ea typeface="微软雅黑" panose="020B0503020204020204" pitchFamily="34" charset="-122"/>
              <a:cs typeface="+mn-ea"/>
              <a:sym typeface="+mn-ea"/>
            </a:endParaRPr>
          </a:p>
        </p:txBody>
      </p:sp>
      <p:sp>
        <p:nvSpPr>
          <p:cNvPr id="24587" name="TextBox 6"/>
          <p:cNvSpPr/>
          <p:nvPr/>
        </p:nvSpPr>
        <p:spPr>
          <a:xfrm>
            <a:off x="6896100" y="4911725"/>
            <a:ext cx="4552950" cy="487680"/>
          </a:xfrm>
          <a:prstGeom prst="rect">
            <a:avLst/>
          </a:prstGeom>
          <a:noFill/>
          <a:ln w="9525">
            <a:noFill/>
          </a:ln>
        </p:spPr>
        <p:txBody>
          <a:bodyPr wrap="square" anchor="t">
            <a:spAutoFit/>
          </a:bodyPr>
          <a:lstStyle/>
          <a:p>
            <a:pPr lvl="0" indent="0">
              <a:lnSpc>
                <a:spcPct val="130000"/>
              </a:lnSpc>
              <a:spcAft>
                <a:spcPts val="600"/>
              </a:spcAft>
            </a:pPr>
            <a:r>
              <a:rPr lang="en-US" altLang="zh-CN" sz="2000" b="1" dirty="0">
                <a:solidFill>
                  <a:srgbClr val="5F5E5C"/>
                </a:solidFill>
                <a:latin typeface="微软雅黑" panose="020B0503020204020204" pitchFamily="34" charset="-122"/>
                <a:ea typeface="微软雅黑" panose="020B0503020204020204" pitchFamily="34" charset="-122"/>
                <a:sym typeface="+mn-ea"/>
              </a:rPr>
              <a:t>2.2.8 </a:t>
            </a:r>
            <a:r>
              <a:rPr lang="zh-CN" altLang="en-US" sz="2000" b="1" dirty="0">
                <a:solidFill>
                  <a:srgbClr val="5F5E5C"/>
                </a:solidFill>
                <a:latin typeface="微软雅黑" panose="020B0503020204020204" pitchFamily="34" charset="-122"/>
                <a:ea typeface="微软雅黑" panose="020B0503020204020204" pitchFamily="34" charset="-122"/>
                <a:sym typeface="+mn-ea"/>
              </a:rPr>
              <a:t>引文和参考文献</a:t>
            </a:r>
            <a:endParaRPr lang="zh-CN" altLang="en-US" sz="2000" b="1" dirty="0">
              <a:solidFill>
                <a:srgbClr val="5F5E5C"/>
              </a:solidFill>
              <a:latin typeface="微软雅黑" panose="020B0503020204020204" pitchFamily="34" charset="-122"/>
              <a:ea typeface="微软雅黑" panose="020B0503020204020204" pitchFamily="34" charset="-122"/>
              <a:sym typeface="+mn-ea"/>
            </a:endParaRPr>
          </a:p>
        </p:txBody>
      </p:sp>
      <p:sp>
        <p:nvSpPr>
          <p:cNvPr id="24588" name="TextBox 6"/>
          <p:cNvSpPr/>
          <p:nvPr/>
        </p:nvSpPr>
        <p:spPr>
          <a:xfrm>
            <a:off x="6896100" y="5399405"/>
            <a:ext cx="4273550" cy="447675"/>
          </a:xfrm>
          <a:prstGeom prst="rect">
            <a:avLst/>
          </a:prstGeom>
          <a:noFill/>
          <a:ln w="9525">
            <a:noFill/>
          </a:ln>
        </p:spPr>
        <p:txBody>
          <a:bodyPr wrap="square" anchor="t">
            <a:spAutoFit/>
          </a:bodyPr>
          <a:lstStyle/>
          <a:p>
            <a:pPr lvl="0" algn="l">
              <a:lnSpc>
                <a:spcPct val="130000"/>
              </a:lnSpc>
            </a:pPr>
            <a:r>
              <a:rPr lang="zh-CN" altLang="en-US" dirty="0">
                <a:solidFill>
                  <a:srgbClr val="5F5E5C"/>
                </a:solidFill>
                <a:latin typeface="微软雅黑" panose="020B0503020204020204" pitchFamily="34" charset="-122"/>
                <a:ea typeface="微软雅黑" panose="020B0503020204020204" pitchFamily="34" charset="-122"/>
                <a:cs typeface="+mn-ea"/>
                <a:sym typeface="+mn-ea"/>
              </a:rPr>
              <a:t>直接引用和间接引用夹注、脚注和尾注</a:t>
            </a:r>
            <a:endParaRPr lang="zh-CN" altLang="en-US" dirty="0">
              <a:solidFill>
                <a:srgbClr val="5F5E5C"/>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3804" name="图片 1" descr="D:\微信\素材库\2016\9\14\151953xk89a6r415rizxdd.png151953xk89a6r415rizxdd"/>
          <p:cNvPicPr>
            <a:picLocks noChangeAspect="1"/>
          </p:cNvPicPr>
          <p:nvPr/>
        </p:nvPicPr>
        <p:blipFill>
          <a:blip r:embed="rId1"/>
          <a:srcRect/>
          <a:stretch>
            <a:fillRect/>
          </a:stretch>
        </p:blipFill>
        <p:spPr>
          <a:xfrm>
            <a:off x="768350" y="4122420"/>
            <a:ext cx="5913120" cy="2484120"/>
          </a:xfrm>
          <a:prstGeom prst="rect">
            <a:avLst/>
          </a:prstGeom>
          <a:noFill/>
          <a:ln w="28575" cap="flat" cmpd="sng">
            <a:solidFill>
              <a:schemeClr val="bg1"/>
            </a:solidFill>
            <a:prstDash val="solid"/>
            <a:bevel/>
            <a:headEnd type="none" w="med" len="med"/>
            <a:tailEnd type="none" w="med" len="med"/>
          </a:ln>
        </p:spPr>
      </p:pic>
      <p:pic>
        <p:nvPicPr>
          <p:cNvPr id="33805" name="Picture 2" descr="D:\微信\素材库\2016\9\14\5197162_084840003089_2.jpg5197162_084840003089_2"/>
          <p:cNvPicPr>
            <a:picLocks noChangeAspect="1"/>
          </p:cNvPicPr>
          <p:nvPr/>
        </p:nvPicPr>
        <p:blipFill>
          <a:blip r:embed="rId2"/>
          <a:srcRect/>
          <a:stretch>
            <a:fillRect/>
          </a:stretch>
        </p:blipFill>
        <p:spPr>
          <a:xfrm>
            <a:off x="4505325" y="1782445"/>
            <a:ext cx="7143115" cy="2618740"/>
          </a:xfrm>
          <a:prstGeom prst="rect">
            <a:avLst/>
          </a:prstGeom>
          <a:noFill/>
          <a:ln w="28575" cap="flat" cmpd="sng">
            <a:solidFill>
              <a:schemeClr val="bg1"/>
            </a:solidFill>
            <a:prstDash val="solid"/>
            <a:bevel/>
            <a:headEnd type="none" w="med" len="med"/>
            <a:tailEnd type="none" w="med" len="me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grpId="0" nodeType="clickEffect">
                                  <p:stCondLst>
                                    <p:cond delay="0"/>
                                  </p:stCondLst>
                                  <p:childTnLst>
                                    <p:set>
                                      <p:cBhvr>
                                        <p:cTn id="6" dur="1" fill="hold">
                                          <p:stCondLst>
                                            <p:cond delay="0"/>
                                          </p:stCondLst>
                                        </p:cTn>
                                        <p:tgtEl>
                                          <p:spTgt spid="24585"/>
                                        </p:tgtEl>
                                        <p:attrNameLst>
                                          <p:attrName>style.visibility</p:attrName>
                                        </p:attrNameLst>
                                      </p:cBhvr>
                                      <p:to>
                                        <p:strVal val="visible"/>
                                      </p:to>
                                    </p:set>
                                    <p:anim calcmode="lin" valueType="num">
                                      <p:cBhvr>
                                        <p:cTn id="7" dur="500" fill="hold"/>
                                        <p:tgtEl>
                                          <p:spTgt spid="24585"/>
                                        </p:tgtEl>
                                        <p:attrNameLst>
                                          <p:attrName>ppt_x</p:attrName>
                                        </p:attrNameLst>
                                      </p:cBhvr>
                                      <p:tavLst>
                                        <p:tav tm="0">
                                          <p:val>
                                            <p:strVal val="1+#ppt_w/2"/>
                                          </p:val>
                                        </p:tav>
                                        <p:tav tm="100000">
                                          <p:val>
                                            <p:strVal val="#ppt_x"/>
                                          </p:val>
                                        </p:tav>
                                      </p:tavLst>
                                    </p:anim>
                                    <p:anim calcmode="lin" valueType="num">
                                      <p:cBhvr>
                                        <p:cTn id="8" dur="500" fill="hold"/>
                                        <p:tgtEl>
                                          <p:spTgt spid="2458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decel="100000" fill="hold" grpId="0" nodeType="clickEffect">
                                  <p:stCondLst>
                                    <p:cond delay="0"/>
                                  </p:stCondLst>
                                  <p:childTnLst>
                                    <p:set>
                                      <p:cBhvr>
                                        <p:cTn id="12" dur="1" fill="hold">
                                          <p:stCondLst>
                                            <p:cond delay="0"/>
                                          </p:stCondLst>
                                        </p:cTn>
                                        <p:tgtEl>
                                          <p:spTgt spid="24586">
                                            <p:txEl>
                                              <p:pRg st="0" end="0"/>
                                            </p:txEl>
                                          </p:spTgt>
                                        </p:tgtEl>
                                        <p:attrNameLst>
                                          <p:attrName>style.visibility</p:attrName>
                                        </p:attrNameLst>
                                      </p:cBhvr>
                                      <p:to>
                                        <p:strVal val="visible"/>
                                      </p:to>
                                    </p:set>
                                    <p:anim calcmode="lin" valueType="num">
                                      <p:cBhvr>
                                        <p:cTn id="13" dur="500" fill="hold"/>
                                        <p:tgtEl>
                                          <p:spTgt spid="24586">
                                            <p:txEl>
                                              <p:pRg st="0" end="0"/>
                                            </p:txEl>
                                          </p:spTgt>
                                        </p:tgtEl>
                                        <p:attrNameLst>
                                          <p:attrName>ppt_x</p:attrName>
                                        </p:attrNameLst>
                                      </p:cBhvr>
                                      <p:tavLst>
                                        <p:tav tm="0">
                                          <p:val>
                                            <p:strVal val="0-#ppt_w/2"/>
                                          </p:val>
                                        </p:tav>
                                        <p:tav tm="100000">
                                          <p:val>
                                            <p:strVal val="#ppt_x"/>
                                          </p:val>
                                        </p:tav>
                                      </p:tavLst>
                                    </p:anim>
                                    <p:anim calcmode="lin" valueType="num">
                                      <p:cBhvr>
                                        <p:cTn id="14" dur="500" fill="hold"/>
                                        <p:tgtEl>
                                          <p:spTgt spid="2458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decel="100000" fill="hold" grpId="0" nodeType="clickEffect">
                                  <p:stCondLst>
                                    <p:cond delay="0"/>
                                  </p:stCondLst>
                                  <p:childTnLst>
                                    <p:set>
                                      <p:cBhvr>
                                        <p:cTn id="18" dur="1" fill="hold">
                                          <p:stCondLst>
                                            <p:cond delay="0"/>
                                          </p:stCondLst>
                                        </p:cTn>
                                        <p:tgtEl>
                                          <p:spTgt spid="24586">
                                            <p:txEl>
                                              <p:pRg st="1" end="1"/>
                                            </p:txEl>
                                          </p:spTgt>
                                        </p:tgtEl>
                                        <p:attrNameLst>
                                          <p:attrName>style.visibility</p:attrName>
                                        </p:attrNameLst>
                                      </p:cBhvr>
                                      <p:to>
                                        <p:strVal val="visible"/>
                                      </p:to>
                                    </p:set>
                                    <p:anim calcmode="lin" valueType="num">
                                      <p:cBhvr>
                                        <p:cTn id="19" dur="500" fill="hold"/>
                                        <p:tgtEl>
                                          <p:spTgt spid="24586">
                                            <p:txEl>
                                              <p:pRg st="1" end="1"/>
                                            </p:txEl>
                                          </p:spTgt>
                                        </p:tgtEl>
                                        <p:attrNameLst>
                                          <p:attrName>ppt_x</p:attrName>
                                        </p:attrNameLst>
                                      </p:cBhvr>
                                      <p:tavLst>
                                        <p:tav tm="0">
                                          <p:val>
                                            <p:strVal val="0-#ppt_w/2"/>
                                          </p:val>
                                        </p:tav>
                                        <p:tav tm="100000">
                                          <p:val>
                                            <p:strVal val="#ppt_x"/>
                                          </p:val>
                                        </p:tav>
                                      </p:tavLst>
                                    </p:anim>
                                    <p:anim calcmode="lin" valueType="num">
                                      <p:cBhvr>
                                        <p:cTn id="20" dur="500" fill="hold"/>
                                        <p:tgtEl>
                                          <p:spTgt spid="2458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decel="100000" fill="hold" grpId="0" nodeType="clickEffect">
                                  <p:stCondLst>
                                    <p:cond delay="0"/>
                                  </p:stCondLst>
                                  <p:childTnLst>
                                    <p:set>
                                      <p:cBhvr>
                                        <p:cTn id="24" dur="1" fill="hold">
                                          <p:stCondLst>
                                            <p:cond delay="0"/>
                                          </p:stCondLst>
                                        </p:cTn>
                                        <p:tgtEl>
                                          <p:spTgt spid="24586">
                                            <p:txEl>
                                              <p:pRg st="2" end="2"/>
                                            </p:txEl>
                                          </p:spTgt>
                                        </p:tgtEl>
                                        <p:attrNameLst>
                                          <p:attrName>style.visibility</p:attrName>
                                        </p:attrNameLst>
                                      </p:cBhvr>
                                      <p:to>
                                        <p:strVal val="visible"/>
                                      </p:to>
                                    </p:set>
                                    <p:anim calcmode="lin" valueType="num">
                                      <p:cBhvr>
                                        <p:cTn id="25" dur="500" fill="hold"/>
                                        <p:tgtEl>
                                          <p:spTgt spid="24586">
                                            <p:txEl>
                                              <p:pRg st="2" end="2"/>
                                            </p:txEl>
                                          </p:spTgt>
                                        </p:tgtEl>
                                        <p:attrNameLst>
                                          <p:attrName>ppt_x</p:attrName>
                                        </p:attrNameLst>
                                      </p:cBhvr>
                                      <p:tavLst>
                                        <p:tav tm="0">
                                          <p:val>
                                            <p:strVal val="0-#ppt_w/2"/>
                                          </p:val>
                                        </p:tav>
                                        <p:tav tm="100000">
                                          <p:val>
                                            <p:strVal val="#ppt_x"/>
                                          </p:val>
                                        </p:tav>
                                      </p:tavLst>
                                    </p:anim>
                                    <p:anim calcmode="lin" valueType="num">
                                      <p:cBhvr>
                                        <p:cTn id="26" dur="500" fill="hold"/>
                                        <p:tgtEl>
                                          <p:spTgt spid="2458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decel="100000" fill="hold" grpId="0" nodeType="clickEffect">
                                  <p:stCondLst>
                                    <p:cond delay="0"/>
                                  </p:stCondLst>
                                  <p:childTnLst>
                                    <p:set>
                                      <p:cBhvr>
                                        <p:cTn id="30" dur="1" fill="hold">
                                          <p:stCondLst>
                                            <p:cond delay="0"/>
                                          </p:stCondLst>
                                        </p:cTn>
                                        <p:tgtEl>
                                          <p:spTgt spid="24587"/>
                                        </p:tgtEl>
                                        <p:attrNameLst>
                                          <p:attrName>style.visibility</p:attrName>
                                        </p:attrNameLst>
                                      </p:cBhvr>
                                      <p:to>
                                        <p:strVal val="visible"/>
                                      </p:to>
                                    </p:set>
                                    <p:anim calcmode="lin" valueType="num">
                                      <p:cBhvr>
                                        <p:cTn id="31" dur="500" fill="hold"/>
                                        <p:tgtEl>
                                          <p:spTgt spid="24587"/>
                                        </p:tgtEl>
                                        <p:attrNameLst>
                                          <p:attrName>ppt_x</p:attrName>
                                        </p:attrNameLst>
                                      </p:cBhvr>
                                      <p:tavLst>
                                        <p:tav tm="0">
                                          <p:val>
                                            <p:strVal val="#ppt_x"/>
                                          </p:val>
                                        </p:tav>
                                        <p:tav tm="100000">
                                          <p:val>
                                            <p:strVal val="#ppt_x"/>
                                          </p:val>
                                        </p:tav>
                                      </p:tavLst>
                                    </p:anim>
                                    <p:anim calcmode="lin" valueType="num">
                                      <p:cBhvr>
                                        <p:cTn id="32" dur="500" fill="hold"/>
                                        <p:tgtEl>
                                          <p:spTgt spid="2458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decel="100000" fill="hold" grpId="0" nodeType="clickEffect">
                                  <p:stCondLst>
                                    <p:cond delay="0"/>
                                  </p:stCondLst>
                                  <p:childTnLst>
                                    <p:set>
                                      <p:cBhvr>
                                        <p:cTn id="36" dur="1" fill="hold">
                                          <p:stCondLst>
                                            <p:cond delay="0"/>
                                          </p:stCondLst>
                                        </p:cTn>
                                        <p:tgtEl>
                                          <p:spTgt spid="24588"/>
                                        </p:tgtEl>
                                        <p:attrNameLst>
                                          <p:attrName>style.visibility</p:attrName>
                                        </p:attrNameLst>
                                      </p:cBhvr>
                                      <p:to>
                                        <p:strVal val="visible"/>
                                      </p:to>
                                    </p:set>
                                    <p:anim calcmode="lin" valueType="num">
                                      <p:cBhvr>
                                        <p:cTn id="37" dur="500" fill="hold"/>
                                        <p:tgtEl>
                                          <p:spTgt spid="24588"/>
                                        </p:tgtEl>
                                        <p:attrNameLst>
                                          <p:attrName>ppt_x</p:attrName>
                                        </p:attrNameLst>
                                      </p:cBhvr>
                                      <p:tavLst>
                                        <p:tav tm="0">
                                          <p:val>
                                            <p:strVal val="#ppt_x"/>
                                          </p:val>
                                        </p:tav>
                                        <p:tav tm="100000">
                                          <p:val>
                                            <p:strVal val="#ppt_x"/>
                                          </p:val>
                                        </p:tav>
                                      </p:tavLst>
                                    </p:anim>
                                    <p:anim calcmode="lin" valueType="num">
                                      <p:cBhvr>
                                        <p:cTn id="38" dur="500" fill="hold"/>
                                        <p:tgtEl>
                                          <p:spTgt spid="2458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bldLvl="0"/>
      <p:bldP spid="24586" grpId="0" bldLvl="0" uiExpand="1" build="allAtOnce"/>
      <p:bldP spid="24587" grpId="0" bldLvl="0"/>
      <p:bldP spid="24588" grpId="0" bldLvl="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6"/>
          <p:cNvSpPr/>
          <p:nvPr/>
        </p:nvSpPr>
        <p:spPr>
          <a:xfrm>
            <a:off x="0" y="0"/>
            <a:ext cx="4008438" cy="6858000"/>
          </a:xfrm>
          <a:prstGeom prst="rect">
            <a:avLst/>
          </a:prstGeom>
          <a:solidFill>
            <a:srgbClr val="CD1F06"/>
          </a:solidFill>
          <a:ln w="25400">
            <a:noFill/>
          </a:ln>
        </p:spPr>
        <p:txBody>
          <a:bodyPr anchor="ctr"/>
          <a:lstStyle/>
          <a:p>
            <a:pPr lvl="0" indent="0" algn="ctr"/>
            <a:endParaRPr lang="zh-CN" altLang="zh-CN" dirty="0">
              <a:solidFill>
                <a:srgbClr val="FFFFFF"/>
              </a:solidFill>
              <a:latin typeface="Calibri" panose="020F0502020204030204" pitchFamily="34" charset="0"/>
              <a:ea typeface="Calibri" panose="020F0502020204030204" pitchFamily="34" charset="0"/>
              <a:sym typeface="Calibri" panose="020F0502020204030204" pitchFamily="34" charset="0"/>
            </a:endParaRPr>
          </a:p>
        </p:txBody>
      </p:sp>
      <p:sp>
        <p:nvSpPr>
          <p:cNvPr id="19458" name="TextBox 15"/>
          <p:cNvSpPr/>
          <p:nvPr/>
        </p:nvSpPr>
        <p:spPr>
          <a:xfrm>
            <a:off x="11085513" y="6330950"/>
            <a:ext cx="982662" cy="338138"/>
          </a:xfrm>
          <a:prstGeom prst="rect">
            <a:avLst/>
          </a:prstGeom>
          <a:noFill/>
          <a:ln w="9525">
            <a:noFill/>
          </a:ln>
        </p:spPr>
        <p:txBody>
          <a:bodyPr wrap="none" anchor="t">
            <a:spAutoFit/>
          </a:bodyPr>
          <a:lstStyle/>
          <a:p>
            <a:pPr lvl="0" indent="0"/>
            <a:r>
              <a:rPr lang="zh-CN" altLang="zh-CN" sz="1600" dirty="0">
                <a:solidFill>
                  <a:srgbClr val="7F7F7F"/>
                </a:solidFill>
                <a:latin typeface="Calibri" panose="020F0502020204030204" pitchFamily="34" charset="0"/>
                <a:ea typeface="Calibri" panose="020F0502020204030204" pitchFamily="34" charset="0"/>
                <a:sym typeface="Calibri" panose="020F0502020204030204" pitchFamily="34" charset="0"/>
              </a:rPr>
              <a:t>—  </a:t>
            </a:r>
            <a:r>
              <a:rPr lang="zh-CN" altLang="zh-CN" sz="1600" dirty="0">
                <a:solidFill>
                  <a:srgbClr val="7F7F7F"/>
                </a:solidFill>
                <a:latin typeface="Calibri" panose="020F0502020204030204" pitchFamily="34" charset="0"/>
                <a:ea typeface="宋体" panose="02010600030101010101" pitchFamily="2" charset="-122"/>
                <a:sym typeface="宋体" panose="02010600030101010101" pitchFamily="2" charset="-122"/>
              </a:rPr>
              <a:t>* </a:t>
            </a:r>
            <a:r>
              <a:rPr lang="zh-CN" altLang="zh-CN" sz="1600" dirty="0">
                <a:solidFill>
                  <a:srgbClr val="7F7F7F"/>
                </a:solidFill>
                <a:latin typeface="Calibri" panose="020F0502020204030204" pitchFamily="34" charset="0"/>
                <a:ea typeface="Calibri" panose="020F0502020204030204" pitchFamily="34" charset="0"/>
                <a:sym typeface="Calibri" panose="020F0502020204030204" pitchFamily="34" charset="0"/>
              </a:rPr>
              <a:t>—</a:t>
            </a:r>
            <a:r>
              <a:rPr lang="zh-CN" altLang="zh-CN" sz="1600" dirty="0">
                <a:solidFill>
                  <a:srgbClr val="7F7F7F"/>
                </a:solidFill>
                <a:latin typeface="Calibri" panose="020F0502020204030204" pitchFamily="34" charset="0"/>
                <a:ea typeface="宋体" panose="02010600030101010101" pitchFamily="2" charset="-122"/>
                <a:sym typeface="宋体" panose="02010600030101010101" pitchFamily="2" charset="-122"/>
              </a:rPr>
              <a:t> </a:t>
            </a:r>
            <a:endParaRPr lang="zh-CN" altLang="zh-CN" sz="1600" b="1"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59" name="TextBox 15"/>
          <p:cNvSpPr/>
          <p:nvPr/>
        </p:nvSpPr>
        <p:spPr>
          <a:xfrm>
            <a:off x="1489075" y="2586038"/>
            <a:ext cx="2374900" cy="1066800"/>
          </a:xfrm>
          <a:prstGeom prst="rect">
            <a:avLst/>
          </a:prstGeom>
          <a:noFill/>
          <a:ln w="9525">
            <a:noFill/>
          </a:ln>
        </p:spPr>
        <p:txBody>
          <a:bodyPr anchor="t">
            <a:spAutoFit/>
          </a:bodyPr>
          <a:lstStyle/>
          <a:p>
            <a:pPr lvl="0" indent="0" algn="ctr"/>
            <a:r>
              <a:rPr lang="zh-CN" altLang="zh-CN" sz="3200" dirty="0">
                <a:solidFill>
                  <a:schemeClr val="bg1"/>
                </a:solidFill>
                <a:latin typeface="微软简中圆" charset="0"/>
                <a:ea typeface="Adobe 宋体 Std L" panose="02020300000000000000" pitchFamily="18" charset="-122"/>
                <a:sym typeface="微软简中圆" charset="0"/>
              </a:rPr>
              <a:t>Transition Page</a:t>
            </a:r>
            <a:endParaRPr lang="zh-CN" altLang="zh-CN" sz="3200" dirty="0">
              <a:solidFill>
                <a:schemeClr val="bg1"/>
              </a:solidFill>
              <a:latin typeface="微软简中圆" charset="0"/>
              <a:ea typeface="Adobe 宋体 Std L" panose="02020300000000000000" pitchFamily="18" charset="-122"/>
              <a:sym typeface="微软简中圆" charset="0"/>
            </a:endParaRPr>
          </a:p>
        </p:txBody>
      </p:sp>
      <p:sp>
        <p:nvSpPr>
          <p:cNvPr id="19460" name="文本框 52"/>
          <p:cNvSpPr/>
          <p:nvPr/>
        </p:nvSpPr>
        <p:spPr>
          <a:xfrm>
            <a:off x="1489075" y="1700213"/>
            <a:ext cx="2374900" cy="862012"/>
          </a:xfrm>
          <a:prstGeom prst="rect">
            <a:avLst/>
          </a:prstGeom>
          <a:noFill/>
          <a:ln w="9525">
            <a:noFill/>
          </a:ln>
        </p:spPr>
        <p:txBody>
          <a:bodyPr anchor="t">
            <a:spAutoFit/>
          </a:bodyPr>
          <a:lstStyle/>
          <a:p>
            <a:pPr lvl="0" indent="0" algn="ctr"/>
            <a:r>
              <a:rPr lang="zh-CN" altLang="zh-CN" sz="5000" b="1" dirty="0">
                <a:solidFill>
                  <a:schemeClr val="bg1"/>
                </a:solidFill>
                <a:latin typeface="Arial" panose="020B0604020202020204" pitchFamily="34" charset="0"/>
                <a:ea typeface="微软雅黑" panose="020B0503020204020204" pitchFamily="34" charset="-122"/>
              </a:rPr>
              <a:t>过渡页</a:t>
            </a:r>
            <a:endParaRPr lang="zh-CN" altLang="zh-CN" dirty="0">
              <a:latin typeface="Arial" panose="020B0604020202020204" pitchFamily="34" charset="0"/>
              <a:ea typeface="宋体" panose="02010600030101010101" pitchFamily="2" charset="-122"/>
            </a:endParaRPr>
          </a:p>
        </p:txBody>
      </p:sp>
      <p:sp>
        <p:nvSpPr>
          <p:cNvPr id="19461" name="TextBox 5"/>
          <p:cNvSpPr/>
          <p:nvPr/>
        </p:nvSpPr>
        <p:spPr>
          <a:xfrm>
            <a:off x="5357813" y="4070350"/>
            <a:ext cx="3833812" cy="392113"/>
          </a:xfrm>
          <a:prstGeom prst="rect">
            <a:avLst/>
          </a:prstGeom>
          <a:noFill/>
          <a:ln w="9525">
            <a:noFill/>
          </a:ln>
        </p:spPr>
        <p:txBody>
          <a:bodyPr lIns="0" tIns="0" rIns="0" bIns="0" anchor="ctr">
            <a:spAutoFit/>
          </a:bodyPr>
          <a:lstStyle/>
          <a:p>
            <a:pPr lvl="0" indent="0"/>
            <a:r>
              <a:rPr lang="en-US" altLang="zh-CN" sz="2400" dirty="0">
                <a:solidFill>
                  <a:srgbClr val="7F7F7F"/>
                </a:solidFill>
                <a:latin typeface="Impact" panose="020B0806030902050204" pitchFamily="34" charset="0"/>
                <a:ea typeface="微软雅黑" panose="020B0503020204020204" pitchFamily="34" charset="-122"/>
                <a:sym typeface="Impact" panose="020B0806030902050204" pitchFamily="34" charset="0"/>
              </a:rPr>
              <a:t>04    </a:t>
            </a:r>
            <a:r>
              <a:rPr lang="zh-CN" altLang="en-US" sz="2400" dirty="0">
                <a:solidFill>
                  <a:srgbClr val="7F7F7F"/>
                </a:solidFill>
                <a:latin typeface="Impact" panose="020B0806030902050204" pitchFamily="34" charset="0"/>
                <a:ea typeface="微软雅黑" panose="020B0503020204020204" pitchFamily="34" charset="-122"/>
                <a:sym typeface="Impact" panose="020B0806030902050204" pitchFamily="34" charset="0"/>
              </a:rPr>
              <a:t>结束语</a:t>
            </a:r>
            <a:endParaRPr lang="zh-CN" altLang="en-US" sz="2400" dirty="0">
              <a:solidFill>
                <a:srgbClr val="7F7F7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9462" name="TextBox 6"/>
          <p:cNvSpPr/>
          <p:nvPr/>
        </p:nvSpPr>
        <p:spPr>
          <a:xfrm>
            <a:off x="5357813" y="1838325"/>
            <a:ext cx="3833812" cy="392113"/>
          </a:xfrm>
          <a:prstGeom prst="rect">
            <a:avLst/>
          </a:prstGeom>
          <a:noFill/>
          <a:ln w="9525">
            <a:noFill/>
          </a:ln>
        </p:spPr>
        <p:txBody>
          <a:bodyPr lIns="0" tIns="0" rIns="0" bIns="0" anchor="ctr">
            <a:spAutoFit/>
          </a:bodyPr>
          <a:lstStyle/>
          <a:p>
            <a:pPr lvl="0" indent="0"/>
            <a:r>
              <a:rPr lang="en-US" altLang="zh-CN" sz="2400" dirty="0">
                <a:solidFill>
                  <a:srgbClr val="7F7F7F"/>
                </a:solidFill>
                <a:latin typeface="Impact" panose="020B0806030902050204" pitchFamily="34" charset="0"/>
                <a:ea typeface="微软雅黑" panose="020B0503020204020204" pitchFamily="34" charset="-122"/>
                <a:sym typeface="Impact" panose="020B0806030902050204" pitchFamily="34" charset="0"/>
              </a:rPr>
              <a:t>01    </a:t>
            </a:r>
            <a:r>
              <a:rPr lang="zh-CN" altLang="en-US" sz="2400" dirty="0">
                <a:solidFill>
                  <a:srgbClr val="7F7F7F"/>
                </a:solidFill>
                <a:latin typeface="微软雅黑" panose="020B0503020204020204" pitchFamily="34" charset="-122"/>
                <a:ea typeface="微软雅黑" panose="020B0503020204020204" pitchFamily="34" charset="-122"/>
                <a:sym typeface="宋体" panose="02010600030101010101" pitchFamily="2" charset="-122"/>
              </a:rPr>
              <a:t>教育教学论文的概述</a:t>
            </a:r>
            <a:endParaRPr lang="zh-CN" altLang="en-US" sz="2400" dirty="0">
              <a:solidFill>
                <a:srgbClr val="7F7F7F"/>
              </a:solidFill>
              <a:latin typeface="微软雅黑" panose="020B0503020204020204" pitchFamily="34" charset="-122"/>
              <a:ea typeface="微软雅黑" panose="020B0503020204020204" pitchFamily="34" charset="-122"/>
            </a:endParaRPr>
          </a:p>
        </p:txBody>
      </p:sp>
      <p:sp>
        <p:nvSpPr>
          <p:cNvPr id="19463" name="TextBox 10"/>
          <p:cNvSpPr/>
          <p:nvPr/>
        </p:nvSpPr>
        <p:spPr>
          <a:xfrm>
            <a:off x="5357813" y="2582228"/>
            <a:ext cx="3833812" cy="391795"/>
          </a:xfrm>
          <a:prstGeom prst="rect">
            <a:avLst/>
          </a:prstGeom>
          <a:noFill/>
          <a:ln w="9525">
            <a:noFill/>
          </a:ln>
        </p:spPr>
        <p:txBody>
          <a:bodyPr lIns="0" tIns="0" rIns="0" bIns="0" anchor="ctr">
            <a:spAutoFit/>
          </a:bodyPr>
          <a:lstStyle/>
          <a:p>
            <a:pPr lvl="0" indent="0"/>
            <a:r>
              <a:rPr lang="en-US" altLang="zh-CN" sz="2400" dirty="0">
                <a:solidFill>
                  <a:srgbClr val="7F7F7F"/>
                </a:solidFill>
                <a:latin typeface="Impact" panose="020B0806030902050204" pitchFamily="34" charset="0"/>
                <a:ea typeface="微软雅黑" panose="020B0503020204020204" pitchFamily="34" charset="-122"/>
                <a:cs typeface="+mn-ea"/>
                <a:sym typeface="Impact" panose="020B0806030902050204" pitchFamily="34" charset="0"/>
              </a:rPr>
              <a:t>02</a:t>
            </a:r>
            <a:r>
              <a:rPr lang="en-US" altLang="zh-CN" sz="2400" dirty="0">
                <a:solidFill>
                  <a:srgbClr val="C00000"/>
                </a:solidFill>
                <a:latin typeface="Impact" panose="020B0806030902050204" pitchFamily="34" charset="0"/>
                <a:ea typeface="微软雅黑" panose="020B0503020204020204" pitchFamily="34" charset="-122"/>
                <a:sym typeface="Impact" panose="020B0806030902050204" pitchFamily="34" charset="0"/>
              </a:rPr>
              <a:t>    </a:t>
            </a:r>
            <a:r>
              <a:rPr lang="zh-CN" altLang="en-US" sz="2400" dirty="0">
                <a:solidFill>
                  <a:srgbClr val="7F7F7F"/>
                </a:solidFill>
                <a:latin typeface="微软雅黑" panose="020B0503020204020204" pitchFamily="34" charset="-122"/>
                <a:ea typeface="微软雅黑" panose="020B0503020204020204" pitchFamily="34" charset="-122"/>
                <a:cs typeface="+mn-ea"/>
                <a:sym typeface="宋体" panose="02010600030101010101" pitchFamily="2" charset="-122"/>
              </a:rPr>
              <a:t>教育教学论文的投稿</a:t>
            </a:r>
            <a:endParaRPr lang="zh-CN" altLang="en-US" sz="24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64" name="TextBox 11"/>
          <p:cNvSpPr/>
          <p:nvPr/>
        </p:nvSpPr>
        <p:spPr>
          <a:xfrm>
            <a:off x="5357813" y="3325971"/>
            <a:ext cx="3833812" cy="391795"/>
          </a:xfrm>
          <a:prstGeom prst="rect">
            <a:avLst/>
          </a:prstGeom>
          <a:noFill/>
          <a:ln w="9525">
            <a:noFill/>
          </a:ln>
        </p:spPr>
        <p:txBody>
          <a:bodyPr lIns="0" tIns="0" rIns="0" bIns="0" anchor="ctr">
            <a:spAutoFit/>
          </a:bodyPr>
          <a:lstStyle/>
          <a:p>
            <a:pPr lvl="0" algn="l"/>
            <a:r>
              <a:rPr lang="en-US" altLang="zh-CN" sz="2400" dirty="0">
                <a:solidFill>
                  <a:srgbClr val="C00000"/>
                </a:solidFill>
                <a:latin typeface="Impact" panose="020B0806030902050204" pitchFamily="34" charset="0"/>
                <a:ea typeface="微软雅黑" panose="020B0503020204020204" pitchFamily="34" charset="-122"/>
                <a:cs typeface="+mn-ea"/>
                <a:sym typeface="Impact" panose="020B0806030902050204" pitchFamily="34" charset="0"/>
              </a:rPr>
              <a:t>03</a:t>
            </a:r>
            <a:r>
              <a:rPr lang="en-US" altLang="zh-CN" sz="2400" dirty="0">
                <a:solidFill>
                  <a:srgbClr val="7F7F7F"/>
                </a:solidFill>
                <a:latin typeface="Impact" panose="020B0806030902050204" pitchFamily="34" charset="0"/>
                <a:ea typeface="微软雅黑" panose="020B0503020204020204" pitchFamily="34" charset="-122"/>
                <a:sym typeface="Impact" panose="020B0806030902050204" pitchFamily="34" charset="0"/>
              </a:rPr>
              <a:t>    </a:t>
            </a:r>
            <a:r>
              <a:rPr lang="zh-CN" altLang="zh-CN" sz="2400" dirty="0">
                <a:solidFill>
                  <a:srgbClr val="CD1F06"/>
                </a:solidFill>
                <a:latin typeface="微软雅黑" panose="020B0503020204020204" pitchFamily="34" charset="-122"/>
                <a:ea typeface="微软雅黑" panose="020B0503020204020204" pitchFamily="34" charset="-122"/>
                <a:cs typeface="+mn-ea"/>
                <a:sym typeface="宋体" panose="02010600030101010101" pitchFamily="2" charset="-122"/>
              </a:rPr>
              <a:t>教育教学论文的撰写</a:t>
            </a:r>
            <a:endParaRPr lang="zh-CN" altLang="zh-CN" sz="2400" dirty="0">
              <a:solidFill>
                <a:srgbClr val="CD1F06"/>
              </a:solidFill>
              <a:latin typeface="微软雅黑" panose="020B0503020204020204" pitchFamily="34" charset="-122"/>
              <a:ea typeface="微软雅黑" panose="020B0503020204020204" pitchFamily="34" charset="-122"/>
              <a:cs typeface="+mn-ea"/>
            </a:endParaRP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燕尾形 1"/>
          <p:cNvSpPr/>
          <p:nvPr/>
        </p:nvSpPr>
        <p:spPr>
          <a:xfrm>
            <a:off x="6383338" y="363538"/>
            <a:ext cx="2592387" cy="431800"/>
          </a:xfrm>
          <a:prstGeom prst="chevron">
            <a:avLst>
              <a:gd name="adj" fmla="val 26599"/>
            </a:avLst>
          </a:prstGeom>
          <a:solidFill>
            <a:srgbClr val="CD1F06"/>
          </a:solidFill>
          <a:ln w="3175">
            <a:noFill/>
          </a:ln>
        </p:spPr>
        <p:txBody>
          <a:bodyPr anchor="ctr"/>
          <a:lstStyle/>
          <a:p>
            <a:pPr lvl="0" indent="0"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202" name="TextBox 5"/>
          <p:cNvSpPr/>
          <p:nvPr/>
        </p:nvSpPr>
        <p:spPr>
          <a:xfrm>
            <a:off x="8902700" y="448152"/>
            <a:ext cx="2266950" cy="260985"/>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rPr>
              <a:t>04  结束语</a:t>
            </a:r>
            <a:endParaRPr lang="zh-CN" altLang="zh-CN" sz="1600" dirty="0">
              <a:solidFill>
                <a:srgbClr val="7F7F7F"/>
              </a:solidFill>
              <a:latin typeface="Impact" panose="020B0806030902050204" pitchFamily="34" charset="0"/>
              <a:ea typeface="微软雅黑" panose="020B0503020204020204" pitchFamily="34" charset="-122"/>
            </a:endParaRPr>
          </a:p>
        </p:txBody>
      </p:sp>
      <p:sp>
        <p:nvSpPr>
          <p:cNvPr id="51203" name="TextBox 6"/>
          <p:cNvSpPr/>
          <p:nvPr/>
        </p:nvSpPr>
        <p:spPr>
          <a:xfrm>
            <a:off x="1454150" y="448152"/>
            <a:ext cx="2266950" cy="260985"/>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Impact" panose="020B0806030902050204" pitchFamily="34" charset="0"/>
              </a:rPr>
              <a:t>01  教育教学论文的概述</a:t>
            </a:r>
            <a:endParaRPr lang="zh-CN" altLang="zh-CN" sz="16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204" name="TextBox 11"/>
          <p:cNvSpPr/>
          <p:nvPr/>
        </p:nvSpPr>
        <p:spPr>
          <a:xfrm>
            <a:off x="6419850" y="448152"/>
            <a:ext cx="2266950" cy="260985"/>
          </a:xfrm>
          <a:prstGeom prst="rect">
            <a:avLst/>
          </a:prstGeom>
          <a:noFill/>
          <a:ln w="9525">
            <a:noFill/>
          </a:ln>
        </p:spPr>
        <p:txBody>
          <a:bodyPr lIns="0" tIns="0" rIns="0" bIns="0" anchor="ctr">
            <a:spAutoFit/>
          </a:bodyPr>
          <a:lstStyle/>
          <a:p>
            <a:pPr lvl="0" indent="0" algn="ctr"/>
            <a:r>
              <a:rPr lang="zh-CN" altLang="zh-CN" sz="1600" dirty="0">
                <a:solidFill>
                  <a:schemeClr val="bg1"/>
                </a:solidFill>
                <a:latin typeface="Impact" panose="020B0806030902050204" pitchFamily="34" charset="0"/>
                <a:ea typeface="微软雅黑" panose="020B0503020204020204" pitchFamily="34" charset="-122"/>
              </a:rPr>
              <a:t>03  教育教学论文的投稿</a:t>
            </a:r>
            <a:endParaRPr lang="zh-CN" altLang="zh-CN" sz="1600" dirty="0">
              <a:solidFill>
                <a:schemeClr val="bg1"/>
              </a:solidFill>
              <a:latin typeface="Impact" panose="020B0806030902050204" pitchFamily="34" charset="0"/>
              <a:ea typeface="微软雅黑" panose="020B0503020204020204" pitchFamily="34" charset="-122"/>
            </a:endParaRPr>
          </a:p>
        </p:txBody>
      </p:sp>
      <p:sp>
        <p:nvSpPr>
          <p:cNvPr id="51205" name="TextBox 10"/>
          <p:cNvSpPr/>
          <p:nvPr/>
        </p:nvSpPr>
        <p:spPr>
          <a:xfrm>
            <a:off x="3937000" y="448152"/>
            <a:ext cx="2266950" cy="260985"/>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Impact" panose="020B0806030902050204" pitchFamily="34" charset="0"/>
              </a:rPr>
              <a:t>02  教育教学论文的撰写</a:t>
            </a:r>
            <a:endParaRPr lang="zh-CN" altLang="zh-CN" sz="16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206" name="TextBox 8"/>
          <p:cNvSpPr/>
          <p:nvPr/>
        </p:nvSpPr>
        <p:spPr>
          <a:xfrm>
            <a:off x="768350" y="1123950"/>
            <a:ext cx="4103688" cy="426720"/>
          </a:xfrm>
          <a:prstGeom prst="rect">
            <a:avLst/>
          </a:prstGeom>
          <a:noFill/>
          <a:ln w="9525">
            <a:noFill/>
          </a:ln>
        </p:spPr>
        <p:txBody>
          <a:bodyPr anchor="t">
            <a:spAutoFit/>
          </a:bodyPr>
          <a:lstStyle/>
          <a:p>
            <a:pPr lvl="0" indent="0"/>
            <a:r>
              <a:rPr lang="zh-CN" altLang="en-US" sz="22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第一节</a:t>
            </a:r>
            <a:r>
              <a:rPr lang="en-US" altLang="zh-CN" sz="22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  </a:t>
            </a:r>
            <a:r>
              <a:rPr lang="zh-CN" altLang="en-US" sz="22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了解报刊的性质</a:t>
            </a:r>
            <a:endParaRPr lang="zh-CN" altLang="en-US" sz="22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endParaRPr>
          </a:p>
        </p:txBody>
      </p:sp>
      <p:sp>
        <p:nvSpPr>
          <p:cNvPr id="43016" name="TextBox 6"/>
          <p:cNvSpPr/>
          <p:nvPr/>
        </p:nvSpPr>
        <p:spPr>
          <a:xfrm>
            <a:off x="768350" y="2447290"/>
            <a:ext cx="6561455" cy="2270125"/>
          </a:xfrm>
          <a:prstGeom prst="rect">
            <a:avLst/>
          </a:prstGeom>
          <a:noFill/>
          <a:ln w="9525">
            <a:noFill/>
          </a:ln>
        </p:spPr>
        <p:txBody>
          <a:bodyPr wrap="square" anchor="t">
            <a:spAutoFit/>
          </a:bodyPr>
          <a:lstStyle/>
          <a:p>
            <a:pPr lvl="0" indent="0">
              <a:lnSpc>
                <a:spcPct val="139000"/>
              </a:lnSpc>
            </a:pPr>
            <a:r>
              <a:rPr lang="zh-CN" alt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机关刊物</a:t>
            </a:r>
            <a:r>
              <a:rPr lang="en-US" alt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dirty="0">
                <a:solidFill>
                  <a:srgbClr val="5F5E5C"/>
                </a:solidFill>
                <a:latin typeface="微软雅黑" panose="020B0503020204020204" pitchFamily="34" charset="-122"/>
                <a:ea typeface="微软雅黑" panose="020B0503020204020204" pitchFamily="34" charset="-122"/>
                <a:sym typeface="微软雅黑" panose="020B0503020204020204" pitchFamily="34" charset="-122"/>
              </a:rPr>
              <a:t>《人民教育》《中国教育报》等</a:t>
            </a:r>
            <a:endParaRPr lang="zh-CN" altLang="en-US" dirty="0">
              <a:solidFill>
                <a:srgbClr val="5F5E5C"/>
              </a:solidFill>
              <a:latin typeface="微软雅黑" panose="020B0503020204020204" pitchFamily="34" charset="-122"/>
              <a:ea typeface="微软雅黑" panose="020B0503020204020204" pitchFamily="34" charset="-122"/>
              <a:sym typeface="微软雅黑" panose="020B0503020204020204" pitchFamily="34" charset="-122"/>
            </a:endParaRPr>
          </a:p>
          <a:p>
            <a:pPr lvl="0" indent="0">
              <a:lnSpc>
                <a:spcPct val="139000"/>
              </a:lnSpc>
            </a:pPr>
            <a:endParaRPr lang="en-US" altLang="zh-CN" sz="2000" dirty="0">
              <a:solidFill>
                <a:srgbClr val="5F5E5C"/>
              </a:solidFill>
              <a:latin typeface="微软雅黑" panose="020B0503020204020204" pitchFamily="34" charset="-122"/>
              <a:ea typeface="微软雅黑" panose="020B0503020204020204" pitchFamily="34" charset="-122"/>
              <a:sym typeface="微软雅黑" panose="020B0503020204020204" pitchFamily="34" charset="-122"/>
            </a:endParaRPr>
          </a:p>
          <a:p>
            <a:pPr lvl="0" algn="l">
              <a:lnSpc>
                <a:spcPct val="139000"/>
              </a:lnSpc>
            </a:pPr>
            <a:r>
              <a:rPr lang="zh-CN" alt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学术刊物</a:t>
            </a:r>
            <a:r>
              <a:rPr lang="en-US" alt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dirty="0">
                <a:solidFill>
                  <a:srgbClr val="5F5E5C"/>
                </a:solidFill>
                <a:latin typeface="微软雅黑" panose="020B0503020204020204" pitchFamily="34" charset="-122"/>
                <a:ea typeface="微软雅黑" panose="020B0503020204020204" pitchFamily="34" charset="-122"/>
                <a:cs typeface="+mn-ea"/>
                <a:sym typeface="+mn-ea"/>
              </a:rPr>
              <a:t>《教育研究》《教育评论》等</a:t>
            </a:r>
            <a:endParaRPr lang="zh-CN" altLang="en-US" dirty="0">
              <a:solidFill>
                <a:srgbClr val="5F5E5C"/>
              </a:solidFill>
              <a:latin typeface="微软雅黑" panose="020B0503020204020204" pitchFamily="34" charset="-122"/>
              <a:ea typeface="微软雅黑" panose="020B0503020204020204" pitchFamily="34" charset="-122"/>
              <a:cs typeface="+mn-ea"/>
              <a:sym typeface="+mn-ea"/>
            </a:endParaRPr>
          </a:p>
          <a:p>
            <a:pPr lvl="0" indent="0">
              <a:lnSpc>
                <a:spcPct val="139000"/>
              </a:lnSpc>
            </a:pPr>
            <a:endParaRPr lang="en-US" altLang="zh-CN" sz="2000" dirty="0">
              <a:solidFill>
                <a:srgbClr val="5F5E5C"/>
              </a:solidFill>
              <a:latin typeface="微软雅黑" panose="020B0503020204020204" pitchFamily="34" charset="-122"/>
              <a:ea typeface="微软雅黑" panose="020B0503020204020204" pitchFamily="34" charset="-122"/>
              <a:sym typeface="微软雅黑" panose="020B0503020204020204" pitchFamily="34" charset="-122"/>
            </a:endParaRPr>
          </a:p>
          <a:p>
            <a:pPr lvl="0" algn="l" defTabSz="914400">
              <a:lnSpc>
                <a:spcPct val="139000"/>
              </a:lnSpc>
              <a:spcBef>
                <a:spcPct val="20000"/>
              </a:spcBef>
              <a:buNone/>
            </a:pPr>
            <a:r>
              <a:rPr lang="zh-CN" alt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专业刊物</a:t>
            </a:r>
            <a:r>
              <a:rPr lang="en-US" alt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dirty="0">
                <a:solidFill>
                  <a:srgbClr val="5F5E5C"/>
                </a:solidFill>
                <a:latin typeface="微软雅黑" panose="020B0503020204020204" pitchFamily="34" charset="-122"/>
                <a:ea typeface="微软雅黑" panose="020B0503020204020204" pitchFamily="34" charset="-122"/>
                <a:cs typeface="+mn-ea"/>
                <a:sym typeface="+mn-ea"/>
              </a:rPr>
              <a:t>《小学数学教师》《中学语文教学参考》等</a:t>
            </a:r>
            <a:endParaRPr lang="zh-CN" altLang="en-US" dirty="0">
              <a:solidFill>
                <a:srgbClr val="5F5E5C"/>
              </a:solidFill>
              <a:latin typeface="微软雅黑" panose="020B0503020204020204" pitchFamily="34" charset="-122"/>
              <a:ea typeface="微软雅黑" panose="020B0503020204020204" pitchFamily="34" charset="-122"/>
              <a:cs typeface="+mn-ea"/>
              <a:sym typeface="+mn-ea"/>
            </a:endParaRPr>
          </a:p>
        </p:txBody>
      </p:sp>
      <p:pic>
        <p:nvPicPr>
          <p:cNvPr id="51208" name="Picture 4" descr="D:\微信\素材库\2016\9\14\RMJY201512.jpgRMJY201512"/>
          <p:cNvPicPr>
            <a:picLocks noChangeAspect="1"/>
          </p:cNvPicPr>
          <p:nvPr/>
        </p:nvPicPr>
        <p:blipFill>
          <a:blip r:embed="rId1"/>
          <a:srcRect/>
          <a:stretch>
            <a:fillRect/>
          </a:stretch>
        </p:blipFill>
        <p:spPr>
          <a:xfrm>
            <a:off x="7344886" y="2447290"/>
            <a:ext cx="2226310" cy="3140075"/>
          </a:xfrm>
          <a:prstGeom prst="rect">
            <a:avLst/>
          </a:prstGeom>
          <a:noFill/>
          <a:ln w="12700" cmpd="sng">
            <a:solidFill>
              <a:schemeClr val="accent1">
                <a:shade val="50000"/>
              </a:schemeClr>
            </a:solidFill>
            <a:prstDash val="solid"/>
          </a:ln>
        </p:spPr>
      </p:pic>
      <p:pic>
        <p:nvPicPr>
          <p:cNvPr id="2" name="Picture 4" descr="D:\微信\素材库\2016\9\14\W020080717295481868371.jpgW020080717295481868371"/>
          <p:cNvPicPr>
            <a:picLocks noChangeAspect="1"/>
          </p:cNvPicPr>
          <p:nvPr/>
        </p:nvPicPr>
        <p:blipFill>
          <a:blip r:embed="rId2"/>
          <a:srcRect/>
          <a:stretch>
            <a:fillRect/>
          </a:stretch>
        </p:blipFill>
        <p:spPr>
          <a:xfrm>
            <a:off x="9582626" y="2447290"/>
            <a:ext cx="2214880" cy="3140075"/>
          </a:xfrm>
          <a:prstGeom prst="rect">
            <a:avLst/>
          </a:prstGeom>
          <a:noFill/>
          <a:ln w="12700" cmpd="sng">
            <a:solidFill>
              <a:schemeClr val="accent1">
                <a:shade val="50000"/>
              </a:schemeClr>
            </a:solidFill>
            <a:prstDash val="solid"/>
          </a:ln>
        </p:spPr>
      </p:pic>
      <p:pic>
        <p:nvPicPr>
          <p:cNvPr id="3" name="Picture 4" descr="D:\微信\素材库\2016\9\14\JYYJ201501.jpgJYYJ201501"/>
          <p:cNvPicPr>
            <a:picLocks noChangeAspect="1"/>
          </p:cNvPicPr>
          <p:nvPr/>
        </p:nvPicPr>
        <p:blipFill>
          <a:blip r:embed="rId3"/>
          <a:srcRect/>
          <a:stretch>
            <a:fillRect/>
          </a:stretch>
        </p:blipFill>
        <p:spPr>
          <a:xfrm>
            <a:off x="7356475" y="2447290"/>
            <a:ext cx="2214880" cy="3140075"/>
          </a:xfrm>
          <a:prstGeom prst="rect">
            <a:avLst/>
          </a:prstGeom>
          <a:noFill/>
          <a:ln w="12700" cmpd="sng">
            <a:solidFill>
              <a:schemeClr val="accent1">
                <a:shade val="50000"/>
              </a:schemeClr>
            </a:solidFill>
            <a:prstDash val="solid"/>
          </a:ln>
        </p:spPr>
      </p:pic>
      <p:pic>
        <p:nvPicPr>
          <p:cNvPr id="4" name="Picture 4" descr="D:\微信\素材库\2016\9\14\JYPL201409.jpgJYPL201409"/>
          <p:cNvPicPr>
            <a:picLocks noChangeAspect="1"/>
          </p:cNvPicPr>
          <p:nvPr/>
        </p:nvPicPr>
        <p:blipFill>
          <a:blip r:embed="rId4"/>
          <a:srcRect/>
          <a:stretch>
            <a:fillRect/>
          </a:stretch>
        </p:blipFill>
        <p:spPr>
          <a:xfrm>
            <a:off x="9579610" y="2447290"/>
            <a:ext cx="2218055" cy="3140075"/>
          </a:xfrm>
          <a:prstGeom prst="rect">
            <a:avLst/>
          </a:prstGeom>
          <a:noFill/>
          <a:ln w="12700" cmpd="sng">
            <a:solidFill>
              <a:schemeClr val="accent1">
                <a:shade val="50000"/>
              </a:schemeClr>
            </a:solidFill>
            <a:prstDash val="solid"/>
          </a:ln>
        </p:spPr>
      </p:pic>
      <p:pic>
        <p:nvPicPr>
          <p:cNvPr id="5" name="Picture 4" descr="D:\微信\素材库\2016\9\14\XQJB201501.jpgXQJB201501"/>
          <p:cNvPicPr>
            <a:picLocks noChangeAspect="1"/>
          </p:cNvPicPr>
          <p:nvPr/>
        </p:nvPicPr>
        <p:blipFill>
          <a:blip r:embed="rId5"/>
          <a:srcRect/>
          <a:stretch>
            <a:fillRect/>
          </a:stretch>
        </p:blipFill>
        <p:spPr>
          <a:xfrm>
            <a:off x="7345045" y="2447290"/>
            <a:ext cx="2234565" cy="3140075"/>
          </a:xfrm>
          <a:prstGeom prst="rect">
            <a:avLst/>
          </a:prstGeom>
          <a:noFill/>
          <a:ln w="12700" cmpd="sng">
            <a:solidFill>
              <a:schemeClr val="accent1">
                <a:shade val="50000"/>
              </a:schemeClr>
            </a:solidFill>
            <a:prstDash val="solid"/>
          </a:ln>
        </p:spPr>
      </p:pic>
      <p:pic>
        <p:nvPicPr>
          <p:cNvPr id="6" name="Picture 4" descr="D:\微信\素材库\2016\9\14\1397208239722.jpg1397208239722"/>
          <p:cNvPicPr>
            <a:picLocks noChangeAspect="1"/>
          </p:cNvPicPr>
          <p:nvPr/>
        </p:nvPicPr>
        <p:blipFill>
          <a:blip r:embed="rId6"/>
          <a:srcRect/>
          <a:stretch>
            <a:fillRect/>
          </a:stretch>
        </p:blipFill>
        <p:spPr>
          <a:xfrm>
            <a:off x="9579610" y="2447290"/>
            <a:ext cx="2244725" cy="3140075"/>
          </a:xfrm>
          <a:prstGeom prst="rect">
            <a:avLst/>
          </a:prstGeom>
          <a:noFill/>
          <a:ln w="12700" cmpd="sng">
            <a:solidFill>
              <a:schemeClr val="accent1">
                <a:shade val="50000"/>
              </a:schemeClr>
            </a:solidFill>
            <a:prstDash val="soli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016">
                                            <p:txEl>
                                              <p:pRg st="0" end="0"/>
                                            </p:txEl>
                                          </p:spTgt>
                                        </p:tgtEl>
                                        <p:attrNameLst>
                                          <p:attrName>style.visibility</p:attrName>
                                        </p:attrNameLst>
                                      </p:cBhvr>
                                      <p:to>
                                        <p:strVal val="visible"/>
                                      </p:to>
                                    </p:set>
                                    <p:anim calcmode="lin" valueType="num">
                                      <p:cBhvr additive="base">
                                        <p:cTn id="7" dur="500" fill="hold"/>
                                        <p:tgtEl>
                                          <p:spTgt spid="430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208"/>
                                        </p:tgtEl>
                                        <p:attrNameLst>
                                          <p:attrName>style.visibility</p:attrName>
                                        </p:attrNameLst>
                                      </p:cBhvr>
                                      <p:to>
                                        <p:strVal val="visible"/>
                                      </p:to>
                                    </p:set>
                                    <p:anim calcmode="lin" valueType="num">
                                      <p:cBhvr additive="base">
                                        <p:cTn id="11" dur="500" fill="hold"/>
                                        <p:tgtEl>
                                          <p:spTgt spid="51208"/>
                                        </p:tgtEl>
                                        <p:attrNameLst>
                                          <p:attrName>ppt_x</p:attrName>
                                        </p:attrNameLst>
                                      </p:cBhvr>
                                      <p:tavLst>
                                        <p:tav tm="0">
                                          <p:val>
                                            <p:strVal val="#ppt_x"/>
                                          </p:val>
                                        </p:tav>
                                        <p:tav tm="100000">
                                          <p:val>
                                            <p:strVal val="#ppt_x"/>
                                          </p:val>
                                        </p:tav>
                                      </p:tavLst>
                                    </p:anim>
                                    <p:anim calcmode="lin" valueType="num">
                                      <p:cBhvr additive="base">
                                        <p:cTn id="12" dur="500" fill="hold"/>
                                        <p:tgtEl>
                                          <p:spTgt spid="5120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3016">
                                            <p:txEl>
                                              <p:pRg st="2" end="2"/>
                                            </p:txEl>
                                          </p:spTgt>
                                        </p:tgtEl>
                                        <p:attrNameLst>
                                          <p:attrName>style.visibility</p:attrName>
                                        </p:attrNameLst>
                                      </p:cBhvr>
                                      <p:to>
                                        <p:strVal val="visible"/>
                                      </p:to>
                                    </p:set>
                                    <p:anim calcmode="lin" valueType="num">
                                      <p:cBhvr additive="base">
                                        <p:cTn id="21" dur="500" fill="hold"/>
                                        <p:tgtEl>
                                          <p:spTgt spid="43016">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3016">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3016">
                                            <p:txEl>
                                              <p:pRg st="4" end="4"/>
                                            </p:txEl>
                                          </p:spTgt>
                                        </p:tgtEl>
                                        <p:attrNameLst>
                                          <p:attrName>style.visibility</p:attrName>
                                        </p:attrNameLst>
                                      </p:cBhvr>
                                      <p:to>
                                        <p:strVal val="visible"/>
                                      </p:to>
                                    </p:set>
                                    <p:anim calcmode="lin" valueType="num">
                                      <p:cBhvr additive="base">
                                        <p:cTn id="35" dur="500" fill="hold"/>
                                        <p:tgtEl>
                                          <p:spTgt spid="43016">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3016">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燕尾形 1"/>
          <p:cNvSpPr/>
          <p:nvPr/>
        </p:nvSpPr>
        <p:spPr>
          <a:xfrm>
            <a:off x="6383338" y="363538"/>
            <a:ext cx="2592387" cy="431800"/>
          </a:xfrm>
          <a:prstGeom prst="chevron">
            <a:avLst>
              <a:gd name="adj" fmla="val 26599"/>
            </a:avLst>
          </a:prstGeom>
          <a:solidFill>
            <a:srgbClr val="CD1F06"/>
          </a:solidFill>
          <a:ln w="3175">
            <a:noFill/>
          </a:ln>
        </p:spPr>
        <p:txBody>
          <a:bodyPr anchor="ctr"/>
          <a:lstStyle/>
          <a:p>
            <a:pPr lvl="0" indent="0"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202" name="TextBox 5"/>
          <p:cNvSpPr/>
          <p:nvPr/>
        </p:nvSpPr>
        <p:spPr>
          <a:xfrm>
            <a:off x="8902700" y="448152"/>
            <a:ext cx="2266950" cy="260985"/>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rPr>
              <a:t>04  结束语</a:t>
            </a:r>
            <a:endParaRPr lang="zh-CN" altLang="zh-CN" sz="1600" dirty="0">
              <a:solidFill>
                <a:srgbClr val="7F7F7F"/>
              </a:solidFill>
              <a:latin typeface="Impact" panose="020B0806030902050204" pitchFamily="34" charset="0"/>
              <a:ea typeface="微软雅黑" panose="020B0503020204020204" pitchFamily="34" charset="-122"/>
            </a:endParaRPr>
          </a:p>
        </p:txBody>
      </p:sp>
      <p:sp>
        <p:nvSpPr>
          <p:cNvPr id="51203" name="TextBox 6"/>
          <p:cNvSpPr/>
          <p:nvPr/>
        </p:nvSpPr>
        <p:spPr>
          <a:xfrm>
            <a:off x="1454150" y="448152"/>
            <a:ext cx="2266950" cy="260985"/>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Impact" panose="020B0806030902050204" pitchFamily="34" charset="0"/>
              </a:rPr>
              <a:t>01  教育教学论文的概述</a:t>
            </a:r>
            <a:endParaRPr lang="zh-CN" altLang="zh-CN" sz="16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204" name="TextBox 11"/>
          <p:cNvSpPr/>
          <p:nvPr/>
        </p:nvSpPr>
        <p:spPr>
          <a:xfrm>
            <a:off x="6419850" y="448152"/>
            <a:ext cx="2266950" cy="260985"/>
          </a:xfrm>
          <a:prstGeom prst="rect">
            <a:avLst/>
          </a:prstGeom>
          <a:noFill/>
          <a:ln w="9525">
            <a:noFill/>
          </a:ln>
        </p:spPr>
        <p:txBody>
          <a:bodyPr lIns="0" tIns="0" rIns="0" bIns="0" anchor="ctr">
            <a:spAutoFit/>
          </a:bodyPr>
          <a:lstStyle/>
          <a:p>
            <a:pPr lvl="0" indent="0" algn="ctr"/>
            <a:r>
              <a:rPr lang="zh-CN" altLang="zh-CN" sz="1600" dirty="0">
                <a:solidFill>
                  <a:schemeClr val="bg1"/>
                </a:solidFill>
                <a:latin typeface="Impact" panose="020B0806030902050204" pitchFamily="34" charset="0"/>
                <a:ea typeface="微软雅黑" panose="020B0503020204020204" pitchFamily="34" charset="-122"/>
              </a:rPr>
              <a:t>03  教育教学论文的投稿</a:t>
            </a:r>
            <a:endParaRPr lang="zh-CN" altLang="zh-CN" sz="1600" dirty="0">
              <a:solidFill>
                <a:schemeClr val="bg1"/>
              </a:solidFill>
              <a:latin typeface="Impact" panose="020B0806030902050204" pitchFamily="34" charset="0"/>
              <a:ea typeface="微软雅黑" panose="020B0503020204020204" pitchFamily="34" charset="-122"/>
            </a:endParaRPr>
          </a:p>
        </p:txBody>
      </p:sp>
      <p:sp>
        <p:nvSpPr>
          <p:cNvPr id="51205" name="TextBox 10"/>
          <p:cNvSpPr/>
          <p:nvPr/>
        </p:nvSpPr>
        <p:spPr>
          <a:xfrm>
            <a:off x="3937000" y="448152"/>
            <a:ext cx="2266950" cy="260985"/>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Impact" panose="020B0806030902050204" pitchFamily="34" charset="0"/>
              </a:rPr>
              <a:t>02  教育教学论文的撰写</a:t>
            </a:r>
            <a:endParaRPr lang="zh-CN" altLang="zh-CN" sz="16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206" name="TextBox 8"/>
          <p:cNvSpPr/>
          <p:nvPr/>
        </p:nvSpPr>
        <p:spPr>
          <a:xfrm>
            <a:off x="768350" y="1123950"/>
            <a:ext cx="4103688" cy="426720"/>
          </a:xfrm>
          <a:prstGeom prst="rect">
            <a:avLst/>
          </a:prstGeom>
          <a:noFill/>
          <a:ln w="9525">
            <a:noFill/>
          </a:ln>
        </p:spPr>
        <p:txBody>
          <a:bodyPr anchor="t">
            <a:spAutoFit/>
          </a:bodyPr>
          <a:lstStyle/>
          <a:p>
            <a:pPr lvl="0" indent="0"/>
            <a:r>
              <a:rPr lang="zh-CN" altLang="en-US" sz="22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第二节</a:t>
            </a:r>
            <a:r>
              <a:rPr lang="en-US" altLang="zh-CN" sz="22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  </a:t>
            </a:r>
            <a:r>
              <a:rPr lang="zh-CN" altLang="en-US" sz="22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了解报刊的选文特点</a:t>
            </a:r>
            <a:endParaRPr lang="zh-CN" altLang="en-US" sz="22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endParaRPr>
          </a:p>
        </p:txBody>
      </p:sp>
      <p:pic>
        <p:nvPicPr>
          <p:cNvPr id="47110" name="Picture 2" descr="F:\360云盘\02-个人资料\！PPT图片及版面资源\05-PPT精选插图\02-商务\188137-12052214125054.jpg"/>
          <p:cNvPicPr>
            <a:picLocks noChangeAspect="1"/>
          </p:cNvPicPr>
          <p:nvPr/>
        </p:nvPicPr>
        <p:blipFill>
          <a:blip r:embed="rId1"/>
          <a:stretch>
            <a:fillRect/>
          </a:stretch>
        </p:blipFill>
        <p:spPr>
          <a:xfrm>
            <a:off x="4973638" y="1917700"/>
            <a:ext cx="6811962" cy="4535488"/>
          </a:xfrm>
          <a:prstGeom prst="rect">
            <a:avLst/>
          </a:prstGeom>
          <a:noFill/>
          <a:ln w="28575" cap="flat" cmpd="sng">
            <a:solidFill>
              <a:schemeClr val="bg1"/>
            </a:solidFill>
            <a:prstDash val="solid"/>
            <a:bevel/>
            <a:headEnd type="none" w="med" len="med"/>
            <a:tailEnd type="none" w="med" len="med"/>
          </a:ln>
        </p:spPr>
      </p:pic>
      <p:sp>
        <p:nvSpPr>
          <p:cNvPr id="44040" name="TextBox 6"/>
          <p:cNvSpPr/>
          <p:nvPr/>
        </p:nvSpPr>
        <p:spPr>
          <a:xfrm>
            <a:off x="768350" y="2159000"/>
            <a:ext cx="3834765" cy="4053840"/>
          </a:xfrm>
          <a:prstGeom prst="rect">
            <a:avLst/>
          </a:prstGeom>
          <a:noFill/>
          <a:ln w="9525">
            <a:noFill/>
          </a:ln>
        </p:spPr>
        <p:txBody>
          <a:bodyPr wrap="square" anchor="t">
            <a:spAutoFit/>
          </a:bodyPr>
          <a:lstStyle/>
          <a:p>
            <a:pPr lvl="0" indent="0">
              <a:lnSpc>
                <a:spcPct val="150000"/>
              </a:lnSpc>
            </a:pPr>
            <a:r>
              <a:rPr lang="zh-CN" altLang="en-US" sz="2000" b="1" dirty="0">
                <a:solidFill>
                  <a:srgbClr val="FF0000"/>
                </a:solidFill>
                <a:latin typeface="微软雅黑" panose="020B0503020204020204" pitchFamily="34" charset="-122"/>
                <a:ea typeface="微软雅黑" panose="020B0503020204020204" pitchFamily="34" charset="-122"/>
                <a:cs typeface="+mn-ea"/>
                <a:sym typeface="+mn-ea"/>
              </a:rPr>
              <a:t>《…教育》</a:t>
            </a:r>
            <a:endParaRPr lang="zh-CN" altLang="en-US" sz="2000" b="1" dirty="0">
              <a:solidFill>
                <a:srgbClr val="FF0000"/>
              </a:solidFill>
              <a:latin typeface="微软雅黑" panose="020B0503020204020204" pitchFamily="34" charset="-122"/>
              <a:ea typeface="微软雅黑" panose="020B0503020204020204" pitchFamily="34" charset="-122"/>
              <a:cs typeface="+mn-ea"/>
              <a:sym typeface="+mn-ea"/>
            </a:endParaRPr>
          </a:p>
          <a:p>
            <a:pPr lvl="0" indent="0">
              <a:lnSpc>
                <a:spcPct val="150000"/>
              </a:lnSpc>
            </a:pPr>
            <a:r>
              <a:rPr lang="zh-CN" altLang="en-US" sz="2000" dirty="0">
                <a:solidFill>
                  <a:srgbClr val="5F5E5C"/>
                </a:solidFill>
                <a:latin typeface="微软雅黑" panose="020B0503020204020204" pitchFamily="34" charset="-122"/>
                <a:ea typeface="微软雅黑" panose="020B0503020204020204" pitchFamily="34" charset="-122"/>
                <a:cs typeface="+mn-ea"/>
                <a:sym typeface="+mn-ea"/>
              </a:rPr>
              <a:t>——</a:t>
            </a:r>
            <a:r>
              <a:rPr lang="zh-CN" altLang="en-US" sz="2000" b="1" dirty="0">
                <a:solidFill>
                  <a:srgbClr val="5F5E5C"/>
                </a:solidFill>
                <a:latin typeface="微软雅黑" panose="020B0503020204020204" pitchFamily="34" charset="-122"/>
                <a:ea typeface="微软雅黑" panose="020B0503020204020204" pitchFamily="34" charset="-122"/>
                <a:cs typeface="+mn-ea"/>
                <a:sym typeface="+mn-ea"/>
              </a:rPr>
              <a:t>偏重实践，经验性</a:t>
            </a:r>
            <a:endParaRPr lang="zh-CN" altLang="en-US" sz="2000" b="1" dirty="0">
              <a:solidFill>
                <a:srgbClr val="5F5E5C"/>
              </a:solidFill>
              <a:latin typeface="微软雅黑" panose="020B0503020204020204" pitchFamily="34" charset="-122"/>
              <a:ea typeface="微软雅黑" panose="020B0503020204020204" pitchFamily="34" charset="-122"/>
              <a:cs typeface="+mn-ea"/>
              <a:sym typeface="+mn-ea"/>
            </a:endParaRPr>
          </a:p>
          <a:p>
            <a:pPr lvl="0" indent="0">
              <a:lnSpc>
                <a:spcPct val="150000"/>
              </a:lnSpc>
            </a:pPr>
            <a:endParaRPr lang="zh-CN" altLang="en-US" sz="2400" b="1" dirty="0">
              <a:solidFill>
                <a:srgbClr val="5F5E5C"/>
              </a:solidFill>
              <a:latin typeface="微软雅黑" panose="020B0503020204020204" pitchFamily="34" charset="-122"/>
              <a:ea typeface="微软雅黑" panose="020B0503020204020204" pitchFamily="34" charset="-122"/>
              <a:cs typeface="+mn-ea"/>
              <a:sym typeface="+mn-ea"/>
            </a:endParaRPr>
          </a:p>
          <a:p>
            <a:pPr lvl="0" indent="0" defTabSz="0">
              <a:lnSpc>
                <a:spcPct val="150000"/>
              </a:lnSpc>
              <a:tabLst>
                <a:tab pos="542925" algn="l"/>
              </a:tabLst>
            </a:pPr>
            <a:r>
              <a:rPr lang="zh-CN" altLang="en-US" sz="2000" b="1" dirty="0">
                <a:solidFill>
                  <a:srgbClr val="FF0000"/>
                </a:solidFill>
                <a:latin typeface="微软雅黑" panose="020B0503020204020204" pitchFamily="34" charset="-122"/>
                <a:ea typeface="微软雅黑" panose="020B0503020204020204" pitchFamily="34" charset="-122"/>
                <a:cs typeface="+mn-ea"/>
                <a:sym typeface="+mn-ea"/>
              </a:rPr>
              <a:t>《…研究》</a:t>
            </a:r>
            <a:endParaRPr lang="zh-CN" altLang="en-US" sz="2000" b="1" dirty="0">
              <a:solidFill>
                <a:srgbClr val="FF0000"/>
              </a:solidFill>
              <a:latin typeface="微软雅黑" panose="020B0503020204020204" pitchFamily="34" charset="-122"/>
              <a:ea typeface="微软雅黑" panose="020B0503020204020204" pitchFamily="34" charset="-122"/>
              <a:cs typeface="+mn-ea"/>
              <a:sym typeface="+mn-ea"/>
            </a:endParaRPr>
          </a:p>
          <a:p>
            <a:pPr lvl="0" indent="0" defTabSz="0">
              <a:lnSpc>
                <a:spcPct val="150000"/>
              </a:lnSpc>
              <a:tabLst>
                <a:tab pos="542925" algn="l"/>
              </a:tabLst>
            </a:pPr>
            <a:r>
              <a:rPr lang="zh-CN" altLang="en-US" sz="2000" dirty="0">
                <a:solidFill>
                  <a:srgbClr val="5F5E5C"/>
                </a:solidFill>
                <a:latin typeface="微软雅黑" panose="020B0503020204020204" pitchFamily="34" charset="-122"/>
                <a:ea typeface="微软雅黑" panose="020B0503020204020204" pitchFamily="34" charset="-122"/>
                <a:cs typeface="+mn-ea"/>
                <a:sym typeface="+mn-ea"/>
              </a:rPr>
              <a:t>——</a:t>
            </a:r>
            <a:r>
              <a:rPr lang="zh-CN" altLang="en-US" sz="2000" b="1" dirty="0">
                <a:solidFill>
                  <a:srgbClr val="5F5E5C"/>
                </a:solidFill>
                <a:latin typeface="微软雅黑" panose="020B0503020204020204" pitchFamily="34" charset="-122"/>
                <a:ea typeface="微软雅黑" panose="020B0503020204020204" pitchFamily="34" charset="-122"/>
                <a:cs typeface="+mn-ea"/>
                <a:sym typeface="+mn-ea"/>
              </a:rPr>
              <a:t>偏重理论，研究性</a:t>
            </a:r>
            <a:endParaRPr lang="zh-CN" altLang="en-US" sz="2000" b="1" dirty="0">
              <a:solidFill>
                <a:srgbClr val="5F5E5C"/>
              </a:solidFill>
              <a:latin typeface="微软雅黑" panose="020B0503020204020204" pitchFamily="34" charset="-122"/>
              <a:ea typeface="微软雅黑" panose="020B0503020204020204" pitchFamily="34" charset="-122"/>
              <a:cs typeface="+mn-ea"/>
              <a:sym typeface="+mn-ea"/>
            </a:endParaRPr>
          </a:p>
          <a:p>
            <a:pPr lvl="0" indent="0" defTabSz="0">
              <a:lnSpc>
                <a:spcPct val="150000"/>
              </a:lnSpc>
              <a:tabLst>
                <a:tab pos="542925" algn="l"/>
              </a:tabLst>
            </a:pPr>
            <a:endParaRPr lang="zh-CN" altLang="en-US" sz="2400" b="1" dirty="0">
              <a:solidFill>
                <a:srgbClr val="5F5E5C"/>
              </a:solidFill>
              <a:latin typeface="微软雅黑" panose="020B0503020204020204" pitchFamily="34" charset="-122"/>
              <a:ea typeface="微软雅黑" panose="020B0503020204020204" pitchFamily="34" charset="-122"/>
              <a:cs typeface="+mn-ea"/>
              <a:sym typeface="+mn-ea"/>
            </a:endParaRPr>
          </a:p>
          <a:p>
            <a:pPr lvl="0" indent="0" defTabSz="0">
              <a:lnSpc>
                <a:spcPct val="150000"/>
              </a:lnSpc>
              <a:spcBef>
                <a:spcPct val="20000"/>
              </a:spcBef>
              <a:buClr>
                <a:schemeClr val="hlink"/>
              </a:buClr>
              <a:buFont typeface="Wingdings" panose="05000000000000000000" pitchFamily="2" charset="2"/>
              <a:buNone/>
              <a:tabLst>
                <a:tab pos="542925" algn="l"/>
              </a:tabLst>
            </a:pPr>
            <a:r>
              <a:rPr lang="zh-CN" altLang="en-US" sz="2000" b="1" dirty="0">
                <a:solidFill>
                  <a:srgbClr val="FF0000"/>
                </a:solidFill>
                <a:latin typeface="微软雅黑" panose="020B0503020204020204" pitchFamily="34" charset="-122"/>
                <a:ea typeface="微软雅黑" panose="020B0503020204020204" pitchFamily="34" charset="-122"/>
                <a:cs typeface="+mn-ea"/>
                <a:sym typeface="+mn-ea"/>
              </a:rPr>
              <a:t>《…教学》</a:t>
            </a:r>
            <a:endParaRPr lang="zh-CN" altLang="en-US" sz="2000" b="1" dirty="0">
              <a:solidFill>
                <a:srgbClr val="FF0000"/>
              </a:solidFill>
              <a:latin typeface="微软雅黑" panose="020B0503020204020204" pitchFamily="34" charset="-122"/>
              <a:ea typeface="微软雅黑" panose="020B0503020204020204" pitchFamily="34" charset="-122"/>
              <a:cs typeface="+mn-ea"/>
              <a:sym typeface="+mn-ea"/>
            </a:endParaRPr>
          </a:p>
          <a:p>
            <a:pPr lvl="0" indent="0" defTabSz="0">
              <a:lnSpc>
                <a:spcPct val="150000"/>
              </a:lnSpc>
              <a:spcBef>
                <a:spcPct val="20000"/>
              </a:spcBef>
              <a:buClr>
                <a:schemeClr val="hlink"/>
              </a:buClr>
              <a:buFont typeface="Wingdings" panose="05000000000000000000" pitchFamily="2" charset="2"/>
              <a:buNone/>
              <a:tabLst>
                <a:tab pos="542925" algn="l"/>
              </a:tabLst>
            </a:pPr>
            <a:r>
              <a:rPr lang="zh-CN" altLang="en-US" sz="2000" dirty="0">
                <a:solidFill>
                  <a:srgbClr val="5F5E5C"/>
                </a:solidFill>
                <a:latin typeface="微软雅黑" panose="020B0503020204020204" pitchFamily="34" charset="-122"/>
                <a:ea typeface="微软雅黑" panose="020B0503020204020204" pitchFamily="34" charset="-122"/>
                <a:cs typeface="+mn-ea"/>
                <a:sym typeface="+mn-ea"/>
              </a:rPr>
              <a:t>——</a:t>
            </a:r>
            <a:r>
              <a:rPr lang="zh-CN" altLang="en-US" sz="2000" b="1" dirty="0">
                <a:solidFill>
                  <a:srgbClr val="5F5E5C"/>
                </a:solidFill>
                <a:latin typeface="微软雅黑" panose="020B0503020204020204" pitchFamily="34" charset="-122"/>
                <a:ea typeface="微软雅黑" panose="020B0503020204020204" pitchFamily="34" charset="-122"/>
                <a:cs typeface="+mn-ea"/>
                <a:sym typeface="+mn-ea"/>
              </a:rPr>
              <a:t>偏重专业，经验与学术并重</a:t>
            </a:r>
            <a:endParaRPr lang="zh-CN" altLang="en-US" sz="2000" b="1" dirty="0">
              <a:solidFill>
                <a:srgbClr val="5F5E5C"/>
              </a:solidFill>
              <a:latin typeface="微软雅黑" panose="020B0503020204020204" pitchFamily="34" charset="-122"/>
              <a:ea typeface="微软雅黑" panose="020B0503020204020204" pitchFamily="34" charset="-122"/>
              <a:cs typeface="+mn-ea"/>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44040">
                                            <p:txEl>
                                              <p:pRg st="0" end="0"/>
                                            </p:txEl>
                                          </p:spTgt>
                                        </p:tgtEl>
                                        <p:attrNameLst>
                                          <p:attrName>style.visibility</p:attrName>
                                        </p:attrNameLst>
                                      </p:cBhvr>
                                      <p:to>
                                        <p:strVal val="visible"/>
                                      </p:to>
                                    </p:set>
                                    <p:anim calcmode="lin" valueType="num">
                                      <p:cBhvr>
                                        <p:cTn id="7" dur="500" fill="hold"/>
                                        <p:tgtEl>
                                          <p:spTgt spid="44040">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440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100000" fill="hold" grpId="0" nodeType="clickEffect">
                                  <p:stCondLst>
                                    <p:cond delay="0"/>
                                  </p:stCondLst>
                                  <p:childTnLst>
                                    <p:set>
                                      <p:cBhvr>
                                        <p:cTn id="12" dur="1" fill="hold">
                                          <p:stCondLst>
                                            <p:cond delay="0"/>
                                          </p:stCondLst>
                                        </p:cTn>
                                        <p:tgtEl>
                                          <p:spTgt spid="44040">
                                            <p:txEl>
                                              <p:pRg st="1" end="1"/>
                                            </p:txEl>
                                          </p:spTgt>
                                        </p:tgtEl>
                                        <p:attrNameLst>
                                          <p:attrName>style.visibility</p:attrName>
                                        </p:attrNameLst>
                                      </p:cBhvr>
                                      <p:to>
                                        <p:strVal val="visible"/>
                                      </p:to>
                                    </p:set>
                                    <p:anim calcmode="lin" valueType="num">
                                      <p:cBhvr>
                                        <p:cTn id="13" dur="500" fill="hold"/>
                                        <p:tgtEl>
                                          <p:spTgt spid="44040">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4404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decel="100000" fill="hold" grpId="0" nodeType="clickEffect">
                                  <p:stCondLst>
                                    <p:cond delay="0"/>
                                  </p:stCondLst>
                                  <p:childTnLst>
                                    <p:set>
                                      <p:cBhvr>
                                        <p:cTn id="18" dur="1" fill="hold">
                                          <p:stCondLst>
                                            <p:cond delay="0"/>
                                          </p:stCondLst>
                                        </p:cTn>
                                        <p:tgtEl>
                                          <p:spTgt spid="44040">
                                            <p:txEl>
                                              <p:pRg st="3" end="3"/>
                                            </p:txEl>
                                          </p:spTgt>
                                        </p:tgtEl>
                                        <p:attrNameLst>
                                          <p:attrName>style.visibility</p:attrName>
                                        </p:attrNameLst>
                                      </p:cBhvr>
                                      <p:to>
                                        <p:strVal val="visible"/>
                                      </p:to>
                                    </p:set>
                                    <p:anim calcmode="lin" valueType="num">
                                      <p:cBhvr>
                                        <p:cTn id="19" dur="500" fill="hold"/>
                                        <p:tgtEl>
                                          <p:spTgt spid="44040">
                                            <p:txEl>
                                              <p:pRg st="3" end="3"/>
                                            </p:txEl>
                                          </p:spTgt>
                                        </p:tgtEl>
                                        <p:attrNameLst>
                                          <p:attrName>ppt_x</p:attrName>
                                        </p:attrNameLst>
                                      </p:cBhvr>
                                      <p:tavLst>
                                        <p:tav tm="0">
                                          <p:val>
                                            <p:strVal val="#ppt_x"/>
                                          </p:val>
                                        </p:tav>
                                        <p:tav tm="100000">
                                          <p:val>
                                            <p:strVal val="#ppt_x"/>
                                          </p:val>
                                        </p:tav>
                                      </p:tavLst>
                                    </p:anim>
                                    <p:anim calcmode="lin" valueType="num">
                                      <p:cBhvr>
                                        <p:cTn id="20" dur="500" fill="hold"/>
                                        <p:tgtEl>
                                          <p:spTgt spid="4404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decel="100000" fill="hold" grpId="0" nodeType="clickEffect">
                                  <p:stCondLst>
                                    <p:cond delay="0"/>
                                  </p:stCondLst>
                                  <p:childTnLst>
                                    <p:set>
                                      <p:cBhvr>
                                        <p:cTn id="24" dur="1" fill="hold">
                                          <p:stCondLst>
                                            <p:cond delay="0"/>
                                          </p:stCondLst>
                                        </p:cTn>
                                        <p:tgtEl>
                                          <p:spTgt spid="44040">
                                            <p:txEl>
                                              <p:pRg st="4" end="4"/>
                                            </p:txEl>
                                          </p:spTgt>
                                        </p:tgtEl>
                                        <p:attrNameLst>
                                          <p:attrName>style.visibility</p:attrName>
                                        </p:attrNameLst>
                                      </p:cBhvr>
                                      <p:to>
                                        <p:strVal val="visible"/>
                                      </p:to>
                                    </p:set>
                                    <p:anim calcmode="lin" valueType="num">
                                      <p:cBhvr>
                                        <p:cTn id="25" dur="500" fill="hold"/>
                                        <p:tgtEl>
                                          <p:spTgt spid="44040">
                                            <p:txEl>
                                              <p:pRg st="4" end="4"/>
                                            </p:txEl>
                                          </p:spTgt>
                                        </p:tgtEl>
                                        <p:attrNameLst>
                                          <p:attrName>ppt_x</p:attrName>
                                        </p:attrNameLst>
                                      </p:cBhvr>
                                      <p:tavLst>
                                        <p:tav tm="0">
                                          <p:val>
                                            <p:strVal val="#ppt_x"/>
                                          </p:val>
                                        </p:tav>
                                        <p:tav tm="100000">
                                          <p:val>
                                            <p:strVal val="#ppt_x"/>
                                          </p:val>
                                        </p:tav>
                                      </p:tavLst>
                                    </p:anim>
                                    <p:anim calcmode="lin" valueType="num">
                                      <p:cBhvr>
                                        <p:cTn id="26" dur="500" fill="hold"/>
                                        <p:tgtEl>
                                          <p:spTgt spid="4404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decel="100000" fill="hold" grpId="0" nodeType="clickEffect">
                                  <p:stCondLst>
                                    <p:cond delay="0"/>
                                  </p:stCondLst>
                                  <p:childTnLst>
                                    <p:set>
                                      <p:cBhvr>
                                        <p:cTn id="30" dur="1" fill="hold">
                                          <p:stCondLst>
                                            <p:cond delay="0"/>
                                          </p:stCondLst>
                                        </p:cTn>
                                        <p:tgtEl>
                                          <p:spTgt spid="44040">
                                            <p:txEl>
                                              <p:pRg st="6" end="6"/>
                                            </p:txEl>
                                          </p:spTgt>
                                        </p:tgtEl>
                                        <p:attrNameLst>
                                          <p:attrName>style.visibility</p:attrName>
                                        </p:attrNameLst>
                                      </p:cBhvr>
                                      <p:to>
                                        <p:strVal val="visible"/>
                                      </p:to>
                                    </p:set>
                                    <p:anim calcmode="lin" valueType="num">
                                      <p:cBhvr>
                                        <p:cTn id="31" dur="500" fill="hold"/>
                                        <p:tgtEl>
                                          <p:spTgt spid="44040">
                                            <p:txEl>
                                              <p:pRg st="6" end="6"/>
                                            </p:txEl>
                                          </p:spTgt>
                                        </p:tgtEl>
                                        <p:attrNameLst>
                                          <p:attrName>ppt_x</p:attrName>
                                        </p:attrNameLst>
                                      </p:cBhvr>
                                      <p:tavLst>
                                        <p:tav tm="0">
                                          <p:val>
                                            <p:strVal val="#ppt_x"/>
                                          </p:val>
                                        </p:tav>
                                        <p:tav tm="100000">
                                          <p:val>
                                            <p:strVal val="#ppt_x"/>
                                          </p:val>
                                        </p:tav>
                                      </p:tavLst>
                                    </p:anim>
                                    <p:anim calcmode="lin" valueType="num">
                                      <p:cBhvr>
                                        <p:cTn id="32" dur="500" fill="hold"/>
                                        <p:tgtEl>
                                          <p:spTgt spid="4404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decel="100000" fill="hold" grpId="0" nodeType="clickEffect">
                                  <p:stCondLst>
                                    <p:cond delay="0"/>
                                  </p:stCondLst>
                                  <p:childTnLst>
                                    <p:set>
                                      <p:cBhvr>
                                        <p:cTn id="36" dur="1" fill="hold">
                                          <p:stCondLst>
                                            <p:cond delay="0"/>
                                          </p:stCondLst>
                                        </p:cTn>
                                        <p:tgtEl>
                                          <p:spTgt spid="44040">
                                            <p:txEl>
                                              <p:pRg st="7" end="7"/>
                                            </p:txEl>
                                          </p:spTgt>
                                        </p:tgtEl>
                                        <p:attrNameLst>
                                          <p:attrName>style.visibility</p:attrName>
                                        </p:attrNameLst>
                                      </p:cBhvr>
                                      <p:to>
                                        <p:strVal val="visible"/>
                                      </p:to>
                                    </p:set>
                                    <p:anim calcmode="lin" valueType="num">
                                      <p:cBhvr>
                                        <p:cTn id="37" dur="500" fill="hold"/>
                                        <p:tgtEl>
                                          <p:spTgt spid="44040">
                                            <p:txEl>
                                              <p:pRg st="7" end="7"/>
                                            </p:txEl>
                                          </p:spTgt>
                                        </p:tgtEl>
                                        <p:attrNameLst>
                                          <p:attrName>ppt_x</p:attrName>
                                        </p:attrNameLst>
                                      </p:cBhvr>
                                      <p:tavLst>
                                        <p:tav tm="0">
                                          <p:val>
                                            <p:strVal val="#ppt_x"/>
                                          </p:val>
                                        </p:tav>
                                        <p:tav tm="100000">
                                          <p:val>
                                            <p:strVal val="#ppt_x"/>
                                          </p:val>
                                        </p:tav>
                                      </p:tavLst>
                                    </p:anim>
                                    <p:anim calcmode="lin" valueType="num">
                                      <p:cBhvr>
                                        <p:cTn id="38" dur="500" fill="hold"/>
                                        <p:tgtEl>
                                          <p:spTgt spid="4404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0" grpId="0" bldLvl="0" uiExpand="1" build="allAtOnce"/>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燕尾形 1"/>
          <p:cNvSpPr/>
          <p:nvPr/>
        </p:nvSpPr>
        <p:spPr>
          <a:xfrm>
            <a:off x="6383338" y="363538"/>
            <a:ext cx="2592387" cy="431800"/>
          </a:xfrm>
          <a:prstGeom prst="chevron">
            <a:avLst>
              <a:gd name="adj" fmla="val 26599"/>
            </a:avLst>
          </a:prstGeom>
          <a:solidFill>
            <a:srgbClr val="CD1F06"/>
          </a:solidFill>
          <a:ln w="3175">
            <a:noFill/>
          </a:ln>
        </p:spPr>
        <p:txBody>
          <a:bodyPr anchor="ctr"/>
          <a:lstStyle/>
          <a:p>
            <a:pPr lvl="0" indent="0"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202" name="TextBox 5"/>
          <p:cNvSpPr/>
          <p:nvPr/>
        </p:nvSpPr>
        <p:spPr>
          <a:xfrm>
            <a:off x="8902700" y="448152"/>
            <a:ext cx="2266950" cy="260985"/>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rPr>
              <a:t>04  结束语</a:t>
            </a:r>
            <a:endParaRPr lang="zh-CN" altLang="zh-CN" sz="1600" dirty="0">
              <a:solidFill>
                <a:srgbClr val="7F7F7F"/>
              </a:solidFill>
              <a:latin typeface="Impact" panose="020B0806030902050204" pitchFamily="34" charset="0"/>
              <a:ea typeface="微软雅黑" panose="020B0503020204020204" pitchFamily="34" charset="-122"/>
            </a:endParaRPr>
          </a:p>
        </p:txBody>
      </p:sp>
      <p:sp>
        <p:nvSpPr>
          <p:cNvPr id="51203" name="TextBox 6"/>
          <p:cNvSpPr/>
          <p:nvPr/>
        </p:nvSpPr>
        <p:spPr>
          <a:xfrm>
            <a:off x="1454150" y="448152"/>
            <a:ext cx="2266950" cy="260985"/>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Impact" panose="020B0806030902050204" pitchFamily="34" charset="0"/>
              </a:rPr>
              <a:t>01  教育教学论文的概述</a:t>
            </a:r>
            <a:endParaRPr lang="zh-CN" altLang="zh-CN" sz="16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204" name="TextBox 11"/>
          <p:cNvSpPr/>
          <p:nvPr/>
        </p:nvSpPr>
        <p:spPr>
          <a:xfrm>
            <a:off x="6419850" y="448152"/>
            <a:ext cx="2266950" cy="260985"/>
          </a:xfrm>
          <a:prstGeom prst="rect">
            <a:avLst/>
          </a:prstGeom>
          <a:noFill/>
          <a:ln w="9525">
            <a:noFill/>
          </a:ln>
        </p:spPr>
        <p:txBody>
          <a:bodyPr lIns="0" tIns="0" rIns="0" bIns="0" anchor="ctr">
            <a:spAutoFit/>
          </a:bodyPr>
          <a:lstStyle/>
          <a:p>
            <a:pPr lvl="0" indent="0" algn="ctr"/>
            <a:r>
              <a:rPr lang="zh-CN" altLang="zh-CN" sz="1600" dirty="0">
                <a:solidFill>
                  <a:schemeClr val="bg1"/>
                </a:solidFill>
                <a:latin typeface="Impact" panose="020B0806030902050204" pitchFamily="34" charset="0"/>
                <a:ea typeface="微软雅黑" panose="020B0503020204020204" pitchFamily="34" charset="-122"/>
              </a:rPr>
              <a:t>03  教育教学论文的投稿</a:t>
            </a:r>
            <a:endParaRPr lang="zh-CN" altLang="zh-CN" sz="1600" dirty="0">
              <a:solidFill>
                <a:schemeClr val="bg1"/>
              </a:solidFill>
              <a:latin typeface="Impact" panose="020B0806030902050204" pitchFamily="34" charset="0"/>
              <a:ea typeface="微软雅黑" panose="020B0503020204020204" pitchFamily="34" charset="-122"/>
            </a:endParaRPr>
          </a:p>
        </p:txBody>
      </p:sp>
      <p:sp>
        <p:nvSpPr>
          <p:cNvPr id="51205" name="TextBox 10"/>
          <p:cNvSpPr/>
          <p:nvPr/>
        </p:nvSpPr>
        <p:spPr>
          <a:xfrm>
            <a:off x="3937000" y="448152"/>
            <a:ext cx="2266950" cy="260985"/>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Impact" panose="020B0806030902050204" pitchFamily="34" charset="0"/>
              </a:rPr>
              <a:t>02  教育教学论文的撰写</a:t>
            </a:r>
            <a:endParaRPr lang="zh-CN" altLang="zh-CN" sz="16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206" name="TextBox 8"/>
          <p:cNvSpPr/>
          <p:nvPr/>
        </p:nvSpPr>
        <p:spPr>
          <a:xfrm>
            <a:off x="768350" y="1123950"/>
            <a:ext cx="4103688" cy="426720"/>
          </a:xfrm>
          <a:prstGeom prst="rect">
            <a:avLst/>
          </a:prstGeom>
          <a:noFill/>
          <a:ln w="9525">
            <a:noFill/>
          </a:ln>
        </p:spPr>
        <p:txBody>
          <a:bodyPr anchor="t">
            <a:spAutoFit/>
          </a:bodyPr>
          <a:lstStyle/>
          <a:p>
            <a:pPr lvl="0" indent="0"/>
            <a:r>
              <a:rPr lang="zh-CN" altLang="en-US" sz="22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第三节</a:t>
            </a:r>
            <a:r>
              <a:rPr lang="en-US" altLang="zh-CN" sz="22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  </a:t>
            </a:r>
            <a:r>
              <a:rPr lang="zh-CN" altLang="en-US" sz="22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了解编辑选文心理</a:t>
            </a:r>
            <a:endParaRPr lang="zh-CN" altLang="en-US" sz="22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endParaRPr>
          </a:p>
        </p:txBody>
      </p:sp>
      <p:pic>
        <p:nvPicPr>
          <p:cNvPr id="63496" name="Picture 2" descr="D:\微信\素材库\2016\9\14\184044288.jpg184044288"/>
          <p:cNvPicPr>
            <a:picLocks noChangeAspect="1"/>
          </p:cNvPicPr>
          <p:nvPr/>
        </p:nvPicPr>
        <p:blipFill>
          <a:blip r:embed="rId1"/>
          <a:srcRect/>
          <a:stretch>
            <a:fillRect/>
          </a:stretch>
        </p:blipFill>
        <p:spPr>
          <a:xfrm>
            <a:off x="444183" y="2252504"/>
            <a:ext cx="5329237" cy="3552190"/>
          </a:xfrm>
          <a:prstGeom prst="rect">
            <a:avLst/>
          </a:prstGeom>
          <a:noFill/>
          <a:ln w="28575" cap="flat" cmpd="sng">
            <a:solidFill>
              <a:schemeClr val="bg1"/>
            </a:solidFill>
            <a:prstDash val="solid"/>
            <a:bevel/>
            <a:headEnd type="none" w="med" len="med"/>
            <a:tailEnd type="none" w="med" len="med"/>
          </a:ln>
        </p:spPr>
      </p:pic>
      <p:sp>
        <p:nvSpPr>
          <p:cNvPr id="55306" name="TextBox 6"/>
          <p:cNvSpPr/>
          <p:nvPr/>
        </p:nvSpPr>
        <p:spPr>
          <a:xfrm>
            <a:off x="5626100" y="2588260"/>
            <a:ext cx="5543550" cy="1920240"/>
          </a:xfrm>
          <a:prstGeom prst="rect">
            <a:avLst/>
          </a:prstGeom>
          <a:noFill/>
          <a:ln w="9525">
            <a:noFill/>
          </a:ln>
        </p:spPr>
        <p:txBody>
          <a:bodyPr anchor="t">
            <a:spAutoFit/>
          </a:bodyPr>
          <a:lstStyle/>
          <a:p>
            <a:pPr marL="457200" lvl="0" indent="-457200" algn="ctr" defTabSz="0">
              <a:lnSpc>
                <a:spcPct val="200000"/>
              </a:lnSpc>
              <a:tabLst>
                <a:tab pos="542925" algn="l"/>
              </a:tabLst>
            </a:pPr>
            <a:r>
              <a:rPr lang="en-US" altLang="zh-CN" sz="2000" b="1" dirty="0">
                <a:solidFill>
                  <a:srgbClr val="7030A0"/>
                </a:solidFill>
                <a:latin typeface="微软雅黑" panose="020B0503020204020204" pitchFamily="34" charset="-122"/>
                <a:ea typeface="微软雅黑" panose="020B0503020204020204" pitchFamily="34" charset="-122"/>
                <a:cs typeface="+mn-ea"/>
                <a:sym typeface="+mn-ea"/>
              </a:rPr>
              <a:t>投其所好</a:t>
            </a:r>
            <a:endParaRPr lang="en-US" altLang="zh-CN" sz="2000" b="1" dirty="0">
              <a:solidFill>
                <a:srgbClr val="7030A0"/>
              </a:solidFill>
              <a:latin typeface="微软雅黑" panose="020B0503020204020204" pitchFamily="34" charset="-122"/>
              <a:ea typeface="微软雅黑" panose="020B0503020204020204" pitchFamily="34" charset="-122"/>
              <a:cs typeface="+mn-ea"/>
              <a:sym typeface="+mn-ea"/>
            </a:endParaRPr>
          </a:p>
          <a:p>
            <a:pPr marL="457200" lvl="0" indent="-457200" algn="ctr" defTabSz="0">
              <a:lnSpc>
                <a:spcPct val="200000"/>
              </a:lnSpc>
              <a:tabLst>
                <a:tab pos="542925" algn="l"/>
              </a:tabLst>
            </a:pPr>
            <a:r>
              <a:rPr lang="en-US" altLang="zh-CN" sz="2000" b="1" dirty="0">
                <a:solidFill>
                  <a:srgbClr val="7030A0"/>
                </a:solidFill>
                <a:latin typeface="微软雅黑" panose="020B0503020204020204" pitchFamily="34" charset="-122"/>
                <a:ea typeface="微软雅黑" panose="020B0503020204020204" pitchFamily="34" charset="-122"/>
                <a:cs typeface="+mn-ea"/>
                <a:sym typeface="+mn-ea"/>
              </a:rPr>
              <a:t>出奇制胜</a:t>
            </a:r>
            <a:endParaRPr lang="en-US" altLang="zh-CN" sz="2000" b="1" dirty="0">
              <a:solidFill>
                <a:srgbClr val="7030A0"/>
              </a:solidFill>
              <a:latin typeface="微软雅黑" panose="020B0503020204020204" pitchFamily="34" charset="-122"/>
              <a:ea typeface="微软雅黑" panose="020B0503020204020204" pitchFamily="34" charset="-122"/>
              <a:cs typeface="+mn-ea"/>
              <a:sym typeface="+mn-ea"/>
            </a:endParaRPr>
          </a:p>
          <a:p>
            <a:pPr marL="457200" lvl="0" indent="-457200" algn="ctr" defTabSz="0">
              <a:lnSpc>
                <a:spcPct val="200000"/>
              </a:lnSpc>
              <a:tabLst>
                <a:tab pos="542925" algn="l"/>
              </a:tabLst>
            </a:pPr>
            <a:r>
              <a:rPr lang="en-US" altLang="zh-CN" sz="2000" b="1" dirty="0">
                <a:solidFill>
                  <a:srgbClr val="7030A0"/>
                </a:solidFill>
                <a:latin typeface="微软雅黑" panose="020B0503020204020204" pitchFamily="34" charset="-122"/>
                <a:ea typeface="微软雅黑" panose="020B0503020204020204" pitchFamily="34" charset="-122"/>
                <a:cs typeface="+mn-ea"/>
                <a:sym typeface="+mn-ea"/>
              </a:rPr>
              <a:t>联系沟通</a:t>
            </a:r>
            <a:endParaRPr lang="en-US" altLang="zh-CN" sz="2000" b="1" dirty="0">
              <a:solidFill>
                <a:srgbClr val="7030A0"/>
              </a:solidFill>
              <a:latin typeface="微软雅黑" panose="020B0503020204020204" pitchFamily="34" charset="-122"/>
              <a:ea typeface="微软雅黑" panose="020B0503020204020204" pitchFamily="34" charset="-122"/>
              <a:cs typeface="+mn-ea"/>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55306">
                                            <p:txEl>
                                              <p:pRg st="0" end="0"/>
                                            </p:txEl>
                                          </p:spTgt>
                                        </p:tgtEl>
                                        <p:attrNameLst>
                                          <p:attrName>style.visibility</p:attrName>
                                        </p:attrNameLst>
                                      </p:cBhvr>
                                      <p:to>
                                        <p:strVal val="visible"/>
                                      </p:to>
                                    </p:set>
                                    <p:anim calcmode="lin" valueType="num">
                                      <p:cBhvr>
                                        <p:cTn id="7" dur="500" fill="hold"/>
                                        <p:tgtEl>
                                          <p:spTgt spid="55306">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553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100000" fill="hold" grpId="0" nodeType="clickEffect">
                                  <p:stCondLst>
                                    <p:cond delay="0"/>
                                  </p:stCondLst>
                                  <p:childTnLst>
                                    <p:set>
                                      <p:cBhvr>
                                        <p:cTn id="12" dur="1" fill="hold">
                                          <p:stCondLst>
                                            <p:cond delay="0"/>
                                          </p:stCondLst>
                                        </p:cTn>
                                        <p:tgtEl>
                                          <p:spTgt spid="55306">
                                            <p:txEl>
                                              <p:pRg st="1" end="1"/>
                                            </p:txEl>
                                          </p:spTgt>
                                        </p:tgtEl>
                                        <p:attrNameLst>
                                          <p:attrName>style.visibility</p:attrName>
                                        </p:attrNameLst>
                                      </p:cBhvr>
                                      <p:to>
                                        <p:strVal val="visible"/>
                                      </p:to>
                                    </p:set>
                                    <p:anim calcmode="lin" valueType="num">
                                      <p:cBhvr>
                                        <p:cTn id="13" dur="500" fill="hold"/>
                                        <p:tgtEl>
                                          <p:spTgt spid="55306">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5530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decel="100000" fill="hold" grpId="0" nodeType="clickEffect">
                                  <p:stCondLst>
                                    <p:cond delay="0"/>
                                  </p:stCondLst>
                                  <p:childTnLst>
                                    <p:set>
                                      <p:cBhvr>
                                        <p:cTn id="18" dur="1" fill="hold">
                                          <p:stCondLst>
                                            <p:cond delay="0"/>
                                          </p:stCondLst>
                                        </p:cTn>
                                        <p:tgtEl>
                                          <p:spTgt spid="55306">
                                            <p:txEl>
                                              <p:pRg st="2" end="2"/>
                                            </p:txEl>
                                          </p:spTgt>
                                        </p:tgtEl>
                                        <p:attrNameLst>
                                          <p:attrName>style.visibility</p:attrName>
                                        </p:attrNameLst>
                                      </p:cBhvr>
                                      <p:to>
                                        <p:strVal val="visible"/>
                                      </p:to>
                                    </p:set>
                                    <p:anim calcmode="lin" valueType="num">
                                      <p:cBhvr>
                                        <p:cTn id="19" dur="500" fill="hold"/>
                                        <p:tgtEl>
                                          <p:spTgt spid="55306">
                                            <p:txEl>
                                              <p:pRg st="2" end="2"/>
                                            </p:txEl>
                                          </p:spTgt>
                                        </p:tgtEl>
                                        <p:attrNameLst>
                                          <p:attrName>ppt_x</p:attrName>
                                        </p:attrNameLst>
                                      </p:cBhvr>
                                      <p:tavLst>
                                        <p:tav tm="0">
                                          <p:val>
                                            <p:strVal val="#ppt_x"/>
                                          </p:val>
                                        </p:tav>
                                        <p:tav tm="100000">
                                          <p:val>
                                            <p:strVal val="#ppt_x"/>
                                          </p:val>
                                        </p:tav>
                                      </p:tavLst>
                                    </p:anim>
                                    <p:anim calcmode="lin" valueType="num">
                                      <p:cBhvr>
                                        <p:cTn id="20" dur="500" fill="hold"/>
                                        <p:tgtEl>
                                          <p:spTgt spid="5530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6" grpId="0" bldLvl="0" uiExpand="1" build="allAtOnce"/>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6"/>
          <p:cNvSpPr/>
          <p:nvPr/>
        </p:nvSpPr>
        <p:spPr>
          <a:xfrm>
            <a:off x="0" y="0"/>
            <a:ext cx="4008438" cy="6858000"/>
          </a:xfrm>
          <a:prstGeom prst="rect">
            <a:avLst/>
          </a:prstGeom>
          <a:solidFill>
            <a:srgbClr val="CD1F06"/>
          </a:solidFill>
          <a:ln w="25400">
            <a:noFill/>
          </a:ln>
        </p:spPr>
        <p:txBody>
          <a:bodyPr anchor="ctr"/>
          <a:lstStyle/>
          <a:p>
            <a:pPr lvl="0" indent="0" algn="ctr"/>
            <a:endParaRPr lang="zh-CN" altLang="zh-CN" dirty="0">
              <a:solidFill>
                <a:srgbClr val="FFFFFF"/>
              </a:solidFill>
              <a:latin typeface="Calibri" panose="020F0502020204030204" pitchFamily="34" charset="0"/>
              <a:ea typeface="Calibri" panose="020F0502020204030204" pitchFamily="34" charset="0"/>
              <a:sym typeface="Calibri" panose="020F0502020204030204" pitchFamily="34" charset="0"/>
            </a:endParaRPr>
          </a:p>
        </p:txBody>
      </p:sp>
      <p:sp>
        <p:nvSpPr>
          <p:cNvPr id="19458" name="TextBox 15"/>
          <p:cNvSpPr/>
          <p:nvPr/>
        </p:nvSpPr>
        <p:spPr>
          <a:xfrm>
            <a:off x="11085513" y="6330950"/>
            <a:ext cx="982662" cy="338138"/>
          </a:xfrm>
          <a:prstGeom prst="rect">
            <a:avLst/>
          </a:prstGeom>
          <a:noFill/>
          <a:ln w="9525">
            <a:noFill/>
          </a:ln>
        </p:spPr>
        <p:txBody>
          <a:bodyPr wrap="none" anchor="t">
            <a:spAutoFit/>
          </a:bodyPr>
          <a:lstStyle/>
          <a:p>
            <a:pPr lvl="0" indent="0"/>
            <a:r>
              <a:rPr lang="zh-CN" altLang="zh-CN" sz="1600" dirty="0">
                <a:solidFill>
                  <a:srgbClr val="7F7F7F"/>
                </a:solidFill>
                <a:latin typeface="Calibri" panose="020F0502020204030204" pitchFamily="34" charset="0"/>
                <a:ea typeface="Calibri" panose="020F0502020204030204" pitchFamily="34" charset="0"/>
                <a:sym typeface="Calibri" panose="020F0502020204030204" pitchFamily="34" charset="0"/>
              </a:rPr>
              <a:t>—  </a:t>
            </a:r>
            <a:r>
              <a:rPr lang="zh-CN" altLang="zh-CN" sz="1600" dirty="0">
                <a:solidFill>
                  <a:srgbClr val="7F7F7F"/>
                </a:solidFill>
                <a:latin typeface="Calibri" panose="020F0502020204030204" pitchFamily="34" charset="0"/>
                <a:ea typeface="宋体" panose="02010600030101010101" pitchFamily="2" charset="-122"/>
                <a:sym typeface="宋体" panose="02010600030101010101" pitchFamily="2" charset="-122"/>
              </a:rPr>
              <a:t>* </a:t>
            </a:r>
            <a:r>
              <a:rPr lang="zh-CN" altLang="zh-CN" sz="1600" dirty="0">
                <a:solidFill>
                  <a:srgbClr val="7F7F7F"/>
                </a:solidFill>
                <a:latin typeface="Calibri" panose="020F0502020204030204" pitchFamily="34" charset="0"/>
                <a:ea typeface="Calibri" panose="020F0502020204030204" pitchFamily="34" charset="0"/>
                <a:sym typeface="Calibri" panose="020F0502020204030204" pitchFamily="34" charset="0"/>
              </a:rPr>
              <a:t>—</a:t>
            </a:r>
            <a:r>
              <a:rPr lang="zh-CN" altLang="zh-CN" sz="1600" dirty="0">
                <a:solidFill>
                  <a:srgbClr val="7F7F7F"/>
                </a:solidFill>
                <a:latin typeface="Calibri" panose="020F0502020204030204" pitchFamily="34" charset="0"/>
                <a:ea typeface="宋体" panose="02010600030101010101" pitchFamily="2" charset="-122"/>
                <a:sym typeface="宋体" panose="02010600030101010101" pitchFamily="2" charset="-122"/>
              </a:rPr>
              <a:t> </a:t>
            </a:r>
            <a:endParaRPr lang="zh-CN" altLang="zh-CN" sz="1600" b="1"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59" name="TextBox 15"/>
          <p:cNvSpPr/>
          <p:nvPr/>
        </p:nvSpPr>
        <p:spPr>
          <a:xfrm>
            <a:off x="1489075" y="2586038"/>
            <a:ext cx="2374900" cy="1066800"/>
          </a:xfrm>
          <a:prstGeom prst="rect">
            <a:avLst/>
          </a:prstGeom>
          <a:noFill/>
          <a:ln w="9525">
            <a:noFill/>
          </a:ln>
        </p:spPr>
        <p:txBody>
          <a:bodyPr anchor="t">
            <a:spAutoFit/>
          </a:bodyPr>
          <a:lstStyle/>
          <a:p>
            <a:pPr lvl="0" indent="0" algn="ctr"/>
            <a:r>
              <a:rPr lang="zh-CN" altLang="zh-CN" sz="3200" dirty="0">
                <a:solidFill>
                  <a:schemeClr val="bg1"/>
                </a:solidFill>
                <a:latin typeface="微软简中圆" charset="0"/>
                <a:ea typeface="Adobe 宋体 Std L" panose="02020300000000000000" pitchFamily="18" charset="-122"/>
                <a:sym typeface="微软简中圆" charset="0"/>
              </a:rPr>
              <a:t>Transition Page</a:t>
            </a:r>
            <a:endParaRPr lang="zh-CN" altLang="zh-CN" sz="3200" dirty="0">
              <a:solidFill>
                <a:schemeClr val="bg1"/>
              </a:solidFill>
              <a:latin typeface="微软简中圆" charset="0"/>
              <a:ea typeface="Adobe 宋体 Std L" panose="02020300000000000000" pitchFamily="18" charset="-122"/>
              <a:sym typeface="微软简中圆" charset="0"/>
            </a:endParaRPr>
          </a:p>
        </p:txBody>
      </p:sp>
      <p:sp>
        <p:nvSpPr>
          <p:cNvPr id="19460" name="文本框 52"/>
          <p:cNvSpPr/>
          <p:nvPr/>
        </p:nvSpPr>
        <p:spPr>
          <a:xfrm>
            <a:off x="1489075" y="1700213"/>
            <a:ext cx="2374900" cy="862012"/>
          </a:xfrm>
          <a:prstGeom prst="rect">
            <a:avLst/>
          </a:prstGeom>
          <a:noFill/>
          <a:ln w="9525">
            <a:noFill/>
          </a:ln>
        </p:spPr>
        <p:txBody>
          <a:bodyPr anchor="t">
            <a:spAutoFit/>
          </a:bodyPr>
          <a:lstStyle/>
          <a:p>
            <a:pPr lvl="0" indent="0" algn="ctr"/>
            <a:r>
              <a:rPr lang="zh-CN" altLang="zh-CN" sz="5000" b="1" dirty="0">
                <a:solidFill>
                  <a:schemeClr val="bg1"/>
                </a:solidFill>
                <a:latin typeface="Arial" panose="020B0604020202020204" pitchFamily="34" charset="0"/>
                <a:ea typeface="微软雅黑" panose="020B0503020204020204" pitchFamily="34" charset="-122"/>
              </a:rPr>
              <a:t>过渡页</a:t>
            </a:r>
            <a:endParaRPr lang="zh-CN" altLang="zh-CN" dirty="0">
              <a:latin typeface="Arial" panose="020B0604020202020204" pitchFamily="34" charset="0"/>
              <a:ea typeface="宋体" panose="02010600030101010101" pitchFamily="2" charset="-122"/>
            </a:endParaRPr>
          </a:p>
        </p:txBody>
      </p:sp>
      <p:sp>
        <p:nvSpPr>
          <p:cNvPr id="19461" name="TextBox 5"/>
          <p:cNvSpPr/>
          <p:nvPr/>
        </p:nvSpPr>
        <p:spPr>
          <a:xfrm>
            <a:off x="5357813" y="4070509"/>
            <a:ext cx="3833812" cy="391795"/>
          </a:xfrm>
          <a:prstGeom prst="rect">
            <a:avLst/>
          </a:prstGeom>
          <a:noFill/>
          <a:ln w="9525">
            <a:noFill/>
          </a:ln>
        </p:spPr>
        <p:txBody>
          <a:bodyPr lIns="0" tIns="0" rIns="0" bIns="0" anchor="ctr">
            <a:spAutoFit/>
          </a:bodyPr>
          <a:lstStyle/>
          <a:p>
            <a:pPr lvl="0" algn="l"/>
            <a:r>
              <a:rPr lang="en-US" altLang="zh-CN" sz="2400" dirty="0">
                <a:solidFill>
                  <a:srgbClr val="C00000"/>
                </a:solidFill>
                <a:latin typeface="Impact" panose="020B0806030902050204" pitchFamily="34" charset="0"/>
                <a:ea typeface="微软雅黑" panose="020B0503020204020204" pitchFamily="34" charset="-122"/>
                <a:cs typeface="+mn-ea"/>
                <a:sym typeface="Impact" panose="020B0806030902050204" pitchFamily="34" charset="0"/>
              </a:rPr>
              <a:t>04</a:t>
            </a:r>
            <a:r>
              <a:rPr lang="en-US" altLang="zh-CN" sz="2400" dirty="0">
                <a:solidFill>
                  <a:srgbClr val="7F7F7F"/>
                </a:solidFill>
                <a:latin typeface="Impact" panose="020B0806030902050204" pitchFamily="34" charset="0"/>
                <a:ea typeface="微软雅黑" panose="020B0503020204020204" pitchFamily="34" charset="-122"/>
                <a:sym typeface="Impact" panose="020B0806030902050204" pitchFamily="34" charset="0"/>
              </a:rPr>
              <a:t>    </a:t>
            </a:r>
            <a:r>
              <a:rPr lang="zh-CN" altLang="zh-CN" sz="2400" dirty="0">
                <a:solidFill>
                  <a:srgbClr val="CD1F06"/>
                </a:solidFill>
                <a:latin typeface="微软雅黑" panose="020B0503020204020204" pitchFamily="34" charset="-122"/>
                <a:ea typeface="微软雅黑" panose="020B0503020204020204" pitchFamily="34" charset="-122"/>
                <a:cs typeface="+mn-ea"/>
                <a:sym typeface="Impact" panose="020B0806030902050204" pitchFamily="34" charset="0"/>
              </a:rPr>
              <a:t>结束语</a:t>
            </a:r>
            <a:endParaRPr lang="zh-CN" altLang="zh-CN" sz="2400" dirty="0">
              <a:solidFill>
                <a:srgbClr val="CD1F06"/>
              </a:solidFill>
              <a:latin typeface="微软雅黑" panose="020B0503020204020204" pitchFamily="34" charset="-122"/>
              <a:ea typeface="微软雅黑" panose="020B0503020204020204" pitchFamily="34" charset="-122"/>
              <a:cs typeface="+mn-ea"/>
              <a:sym typeface="Impact" panose="020B0806030902050204" pitchFamily="34" charset="0"/>
            </a:endParaRPr>
          </a:p>
        </p:txBody>
      </p:sp>
      <p:sp>
        <p:nvSpPr>
          <p:cNvPr id="19462" name="TextBox 6"/>
          <p:cNvSpPr/>
          <p:nvPr/>
        </p:nvSpPr>
        <p:spPr>
          <a:xfrm>
            <a:off x="5357813" y="1838325"/>
            <a:ext cx="3833812" cy="392113"/>
          </a:xfrm>
          <a:prstGeom prst="rect">
            <a:avLst/>
          </a:prstGeom>
          <a:noFill/>
          <a:ln w="9525">
            <a:noFill/>
          </a:ln>
        </p:spPr>
        <p:txBody>
          <a:bodyPr lIns="0" tIns="0" rIns="0" bIns="0" anchor="ctr">
            <a:spAutoFit/>
          </a:bodyPr>
          <a:lstStyle/>
          <a:p>
            <a:pPr lvl="0" indent="0"/>
            <a:r>
              <a:rPr lang="en-US" altLang="zh-CN" sz="2400" dirty="0">
                <a:solidFill>
                  <a:srgbClr val="7F7F7F"/>
                </a:solidFill>
                <a:latin typeface="Impact" panose="020B0806030902050204" pitchFamily="34" charset="0"/>
                <a:ea typeface="微软雅黑" panose="020B0503020204020204" pitchFamily="34" charset="-122"/>
                <a:sym typeface="Impact" panose="020B0806030902050204" pitchFamily="34" charset="0"/>
              </a:rPr>
              <a:t>01    </a:t>
            </a:r>
            <a:r>
              <a:rPr lang="zh-CN" altLang="en-US" sz="2400" dirty="0">
                <a:solidFill>
                  <a:srgbClr val="7F7F7F"/>
                </a:solidFill>
                <a:latin typeface="微软雅黑" panose="020B0503020204020204" pitchFamily="34" charset="-122"/>
                <a:ea typeface="微软雅黑" panose="020B0503020204020204" pitchFamily="34" charset="-122"/>
                <a:sym typeface="宋体" panose="02010600030101010101" pitchFamily="2" charset="-122"/>
              </a:rPr>
              <a:t>教育教学论文的概述</a:t>
            </a:r>
            <a:endParaRPr lang="zh-CN" altLang="en-US" sz="2400" dirty="0">
              <a:solidFill>
                <a:srgbClr val="7F7F7F"/>
              </a:solidFill>
              <a:latin typeface="微软雅黑" panose="020B0503020204020204" pitchFamily="34" charset="-122"/>
              <a:ea typeface="微软雅黑" panose="020B0503020204020204" pitchFamily="34" charset="-122"/>
            </a:endParaRPr>
          </a:p>
        </p:txBody>
      </p:sp>
      <p:sp>
        <p:nvSpPr>
          <p:cNvPr id="19463" name="TextBox 10"/>
          <p:cNvSpPr/>
          <p:nvPr/>
        </p:nvSpPr>
        <p:spPr>
          <a:xfrm>
            <a:off x="5357813" y="2582228"/>
            <a:ext cx="3833812" cy="391795"/>
          </a:xfrm>
          <a:prstGeom prst="rect">
            <a:avLst/>
          </a:prstGeom>
          <a:noFill/>
          <a:ln w="9525">
            <a:noFill/>
          </a:ln>
        </p:spPr>
        <p:txBody>
          <a:bodyPr lIns="0" tIns="0" rIns="0" bIns="0" anchor="ctr">
            <a:spAutoFit/>
          </a:bodyPr>
          <a:lstStyle/>
          <a:p>
            <a:pPr lvl="0" indent="0"/>
            <a:r>
              <a:rPr lang="en-US" altLang="zh-CN" sz="2400" dirty="0">
                <a:solidFill>
                  <a:srgbClr val="7F7F7F"/>
                </a:solidFill>
                <a:latin typeface="Impact" panose="020B0806030902050204" pitchFamily="34" charset="0"/>
                <a:ea typeface="微软雅黑" panose="020B0503020204020204" pitchFamily="34" charset="-122"/>
                <a:cs typeface="+mn-ea"/>
                <a:sym typeface="Impact" panose="020B0806030902050204" pitchFamily="34" charset="0"/>
              </a:rPr>
              <a:t>02</a:t>
            </a:r>
            <a:r>
              <a:rPr lang="en-US" altLang="zh-CN" sz="2400" dirty="0">
                <a:solidFill>
                  <a:srgbClr val="C00000"/>
                </a:solidFill>
                <a:latin typeface="Impact" panose="020B0806030902050204" pitchFamily="34" charset="0"/>
                <a:ea typeface="微软雅黑" panose="020B0503020204020204" pitchFamily="34" charset="-122"/>
                <a:sym typeface="Impact" panose="020B0806030902050204" pitchFamily="34" charset="0"/>
              </a:rPr>
              <a:t>    </a:t>
            </a:r>
            <a:r>
              <a:rPr lang="zh-CN" altLang="en-US" sz="2400" dirty="0">
                <a:solidFill>
                  <a:srgbClr val="7F7F7F"/>
                </a:solidFill>
                <a:latin typeface="微软雅黑" panose="020B0503020204020204" pitchFamily="34" charset="-122"/>
                <a:ea typeface="微软雅黑" panose="020B0503020204020204" pitchFamily="34" charset="-122"/>
                <a:cs typeface="+mn-ea"/>
                <a:sym typeface="宋体" panose="02010600030101010101" pitchFamily="2" charset="-122"/>
              </a:rPr>
              <a:t>教育教学论文的投稿</a:t>
            </a:r>
            <a:endParaRPr lang="zh-CN" altLang="en-US" sz="24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64" name="TextBox 11"/>
          <p:cNvSpPr/>
          <p:nvPr/>
        </p:nvSpPr>
        <p:spPr>
          <a:xfrm>
            <a:off x="5357813" y="3325971"/>
            <a:ext cx="3833812" cy="391795"/>
          </a:xfrm>
          <a:prstGeom prst="rect">
            <a:avLst/>
          </a:prstGeom>
          <a:noFill/>
          <a:ln w="9525">
            <a:noFill/>
          </a:ln>
        </p:spPr>
        <p:txBody>
          <a:bodyPr lIns="0" tIns="0" rIns="0" bIns="0" anchor="ctr">
            <a:spAutoFit/>
          </a:bodyPr>
          <a:lstStyle/>
          <a:p>
            <a:pPr lvl="0" algn="l"/>
            <a:r>
              <a:rPr lang="en-US" altLang="zh-CN" sz="2400" dirty="0">
                <a:solidFill>
                  <a:srgbClr val="7F7F7F"/>
                </a:solidFill>
                <a:latin typeface="Impact" panose="020B0806030902050204" pitchFamily="34" charset="0"/>
                <a:ea typeface="微软雅黑" panose="020B0503020204020204" pitchFamily="34" charset="-122"/>
                <a:cs typeface="+mn-ea"/>
                <a:sym typeface="Impact" panose="020B0806030902050204" pitchFamily="34" charset="0"/>
              </a:rPr>
              <a:t>03</a:t>
            </a:r>
            <a:r>
              <a:rPr lang="en-US" altLang="zh-CN" sz="2400" dirty="0">
                <a:solidFill>
                  <a:srgbClr val="7F7F7F"/>
                </a:solidFill>
                <a:latin typeface="Impact" panose="020B0806030902050204" pitchFamily="34" charset="0"/>
                <a:ea typeface="微软雅黑" panose="020B0503020204020204" pitchFamily="34" charset="-122"/>
                <a:sym typeface="Impact" panose="020B0806030902050204" pitchFamily="34" charset="0"/>
              </a:rPr>
              <a:t>    </a:t>
            </a:r>
            <a:r>
              <a:rPr lang="zh-CN" altLang="en-US" sz="2400" dirty="0">
                <a:solidFill>
                  <a:srgbClr val="7F7F7F"/>
                </a:solidFill>
                <a:latin typeface="微软雅黑" panose="020B0503020204020204" pitchFamily="34" charset="-122"/>
                <a:ea typeface="微软雅黑" panose="020B0503020204020204" pitchFamily="34" charset="-122"/>
                <a:cs typeface="+mn-ea"/>
                <a:sym typeface="宋体" panose="02010600030101010101" pitchFamily="2" charset="-122"/>
              </a:rPr>
              <a:t>教育教学论文的撰写</a:t>
            </a:r>
            <a:endParaRPr lang="zh-CN" altLang="en-US" sz="2400" dirty="0">
              <a:solidFill>
                <a:srgbClr val="7F7F7F"/>
              </a:solidFill>
              <a:latin typeface="微软雅黑" panose="020B0503020204020204" pitchFamily="34" charset="-122"/>
              <a:ea typeface="微软雅黑" panose="020B0503020204020204" pitchFamily="34" charset="-122"/>
              <a:cs typeface="+mn-ea"/>
            </a:endParaRP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AFAFA">
                <a:alpha val="100000"/>
              </a:srgbClr>
            </a:gs>
            <a:gs pos="50000">
              <a:srgbClr val="FBFBFB">
                <a:alpha val="100000"/>
              </a:srgbClr>
            </a:gs>
            <a:gs pos="100000">
              <a:srgbClr val="FCFCFC">
                <a:alpha val="100000"/>
              </a:srgbClr>
            </a:gs>
          </a:gsLst>
          <a:lin ang="3720000" scaled="1"/>
          <a:tileRect/>
        </a:gra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6419850" y="2422525"/>
            <a:ext cx="2465705" cy="3510915"/>
          </a:xfrm>
          <a:prstGeom prst="rect">
            <a:avLst/>
          </a:prstGeom>
          <a:ln w="28575" cmpd="thickThin">
            <a:noFill/>
            <a:prstDash val="solid"/>
          </a:ln>
        </p:spPr>
      </p:pic>
      <p:sp>
        <p:nvSpPr>
          <p:cNvPr id="66561" name="燕尾形 1"/>
          <p:cNvSpPr/>
          <p:nvPr/>
        </p:nvSpPr>
        <p:spPr>
          <a:xfrm>
            <a:off x="8758238" y="363538"/>
            <a:ext cx="2592387" cy="431800"/>
          </a:xfrm>
          <a:prstGeom prst="chevron">
            <a:avLst>
              <a:gd name="adj" fmla="val 26599"/>
            </a:avLst>
          </a:prstGeom>
          <a:solidFill>
            <a:srgbClr val="CD1F06"/>
          </a:solidFill>
          <a:ln w="3175">
            <a:noFill/>
          </a:ln>
        </p:spPr>
        <p:txBody>
          <a:bodyPr anchor="ctr"/>
          <a:lstStyle/>
          <a:p>
            <a:pPr lvl="0" indent="0"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66562" name="TextBox 5"/>
          <p:cNvSpPr/>
          <p:nvPr/>
        </p:nvSpPr>
        <p:spPr>
          <a:xfrm>
            <a:off x="8902700" y="448152"/>
            <a:ext cx="2266950" cy="260985"/>
          </a:xfrm>
          <a:prstGeom prst="rect">
            <a:avLst/>
          </a:prstGeom>
          <a:noFill/>
          <a:ln w="9525">
            <a:noFill/>
          </a:ln>
        </p:spPr>
        <p:txBody>
          <a:bodyPr lIns="0" tIns="0" rIns="0" bIns="0" anchor="ctr">
            <a:spAutoFit/>
          </a:bodyPr>
          <a:lstStyle/>
          <a:p>
            <a:pPr lvl="0" indent="0" algn="ctr"/>
            <a:r>
              <a:rPr lang="zh-CN" altLang="zh-CN" sz="1600" dirty="0">
                <a:solidFill>
                  <a:schemeClr val="bg1"/>
                </a:solidFill>
                <a:latin typeface="Impact" panose="020B0806030902050204" pitchFamily="34" charset="0"/>
                <a:ea typeface="微软雅黑" panose="020B0503020204020204" pitchFamily="34" charset="-122"/>
              </a:rPr>
              <a:t>04  结束语</a:t>
            </a:r>
            <a:endParaRPr lang="zh-CN" altLang="zh-CN" sz="1600" dirty="0">
              <a:solidFill>
                <a:schemeClr val="bg1"/>
              </a:solidFill>
              <a:latin typeface="Impact" panose="020B0806030902050204" pitchFamily="34" charset="0"/>
              <a:ea typeface="微软雅黑" panose="020B0503020204020204" pitchFamily="34" charset="-122"/>
            </a:endParaRPr>
          </a:p>
        </p:txBody>
      </p:sp>
      <p:sp>
        <p:nvSpPr>
          <p:cNvPr id="66563" name="TextBox 6"/>
          <p:cNvSpPr/>
          <p:nvPr/>
        </p:nvSpPr>
        <p:spPr>
          <a:xfrm>
            <a:off x="1454150" y="448152"/>
            <a:ext cx="2266950" cy="260985"/>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Impact" panose="020B0806030902050204" pitchFamily="34" charset="0"/>
              </a:rPr>
              <a:t>01  教育教学论文的概述</a:t>
            </a:r>
            <a:endParaRPr lang="zh-CN" altLang="zh-CN" sz="16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6564" name="TextBox 10"/>
          <p:cNvSpPr/>
          <p:nvPr/>
        </p:nvSpPr>
        <p:spPr>
          <a:xfrm>
            <a:off x="3937000" y="448152"/>
            <a:ext cx="2266950" cy="260985"/>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Impact" panose="020B0806030902050204" pitchFamily="34" charset="0"/>
              </a:rPr>
              <a:t>02  教育教学论文的撰写</a:t>
            </a:r>
            <a:endParaRPr lang="zh-CN" altLang="zh-CN" sz="16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6565" name="TextBox 11"/>
          <p:cNvSpPr/>
          <p:nvPr/>
        </p:nvSpPr>
        <p:spPr>
          <a:xfrm>
            <a:off x="6419850" y="448152"/>
            <a:ext cx="2266950" cy="260985"/>
          </a:xfrm>
          <a:prstGeom prst="rect">
            <a:avLst/>
          </a:prstGeom>
          <a:noFill/>
          <a:ln w="9525">
            <a:noFill/>
          </a:ln>
        </p:spPr>
        <p:txBody>
          <a:bodyPr lIns="0" tIns="0" rIns="0" bIns="0" anchor="ctr">
            <a:spAutoFit/>
          </a:bodyPr>
          <a:lstStyle/>
          <a:p>
            <a:pPr lvl="0" algn="ctr"/>
            <a:r>
              <a:rPr lang="zh-CN" altLang="zh-CN" sz="1600" dirty="0">
                <a:solidFill>
                  <a:srgbClr val="7F7F7F"/>
                </a:solidFill>
                <a:latin typeface="Impact" panose="020B0806030902050204" pitchFamily="34" charset="0"/>
                <a:ea typeface="微软雅黑" panose="020B0503020204020204" pitchFamily="34" charset="-122"/>
                <a:cs typeface="+mn-ea"/>
                <a:sym typeface="+mn-ea"/>
              </a:rPr>
              <a:t>03  教育教学论文的投稿</a:t>
            </a:r>
            <a:endParaRPr lang="zh-CN" altLang="zh-CN" sz="1600" dirty="0">
              <a:solidFill>
                <a:srgbClr val="7F7F7F"/>
              </a:solidFill>
              <a:latin typeface="Impact" panose="020B0806030902050204" pitchFamily="34" charset="0"/>
              <a:ea typeface="微软雅黑" panose="020B0503020204020204" pitchFamily="34" charset="-122"/>
              <a:cs typeface="+mn-ea"/>
            </a:endParaRPr>
          </a:p>
        </p:txBody>
      </p:sp>
      <p:sp>
        <p:nvSpPr>
          <p:cNvPr id="66566" name="TextBox 8"/>
          <p:cNvSpPr/>
          <p:nvPr/>
        </p:nvSpPr>
        <p:spPr>
          <a:xfrm>
            <a:off x="2785110" y="1901825"/>
            <a:ext cx="4967288" cy="426720"/>
          </a:xfrm>
          <a:prstGeom prst="rect">
            <a:avLst/>
          </a:prstGeom>
          <a:noFill/>
          <a:ln w="9525">
            <a:noFill/>
          </a:ln>
        </p:spPr>
        <p:txBody>
          <a:bodyPr anchor="t">
            <a:spAutoFit/>
          </a:bodyPr>
          <a:lstStyle/>
          <a:p>
            <a:pPr lvl="0" indent="0"/>
            <a:r>
              <a:rPr lang="zh-CN" altLang="en-US" sz="2200" dirty="0">
                <a:solidFill>
                  <a:srgbClr val="FF0000"/>
                </a:solidFill>
                <a:latin typeface="华康俪金黑W8(P)" panose="020B0800000000000000" pitchFamily="2" charset="-122"/>
                <a:ea typeface="华康俪金黑W8(P)" panose="020B0800000000000000" pitchFamily="2" charset="-122"/>
                <a:sym typeface="华康俪金黑W8(P)" panose="020B0800000000000000" pitchFamily="2" charset="-122"/>
              </a:rPr>
              <a:t>做一个三书先生</a:t>
            </a:r>
            <a:endParaRPr lang="zh-CN" altLang="en-US" dirty="0">
              <a:latin typeface="Arial" panose="020B0604020202020204" pitchFamily="34" charset="0"/>
              <a:ea typeface="宋体" panose="02010600030101010101" pitchFamily="2" charset="-122"/>
            </a:endParaRPr>
          </a:p>
        </p:txBody>
      </p:sp>
      <p:sp>
        <p:nvSpPr>
          <p:cNvPr id="58376" name="TextBox 6"/>
          <p:cNvSpPr/>
          <p:nvPr/>
        </p:nvSpPr>
        <p:spPr>
          <a:xfrm>
            <a:off x="2785745" y="2712720"/>
            <a:ext cx="1595755" cy="1920240"/>
          </a:xfrm>
          <a:prstGeom prst="rect">
            <a:avLst/>
          </a:prstGeom>
          <a:noFill/>
          <a:ln w="9525">
            <a:noFill/>
          </a:ln>
        </p:spPr>
        <p:txBody>
          <a:bodyPr wrap="square" anchor="t">
            <a:spAutoFit/>
          </a:bodyPr>
          <a:lstStyle/>
          <a:p>
            <a:pPr lvl="0" indent="0">
              <a:lnSpc>
                <a:spcPct val="200000"/>
              </a:lnSpc>
            </a:pPr>
            <a:r>
              <a:rPr lang="zh-CN" altLang="en-US" sz="2000" dirty="0">
                <a:solidFill>
                  <a:srgbClr val="5F5E5C"/>
                </a:solidFill>
                <a:latin typeface="微软雅黑" panose="020B0503020204020204" pitchFamily="34" charset="-122"/>
                <a:ea typeface="微软雅黑" panose="020B0503020204020204" pitchFamily="34" charset="-122"/>
                <a:sym typeface="微软雅黑" panose="020B0503020204020204" pitchFamily="34" charset="-122"/>
              </a:rPr>
              <a:t>一是教好书</a:t>
            </a:r>
            <a:endParaRPr lang="zh-CN" altLang="en-US" sz="2000" dirty="0">
              <a:solidFill>
                <a:srgbClr val="5F5E5C"/>
              </a:solidFill>
              <a:latin typeface="微软雅黑" panose="020B0503020204020204" pitchFamily="34" charset="-122"/>
              <a:ea typeface="微软雅黑" panose="020B0503020204020204" pitchFamily="34" charset="-122"/>
              <a:sym typeface="微软雅黑" panose="020B0503020204020204" pitchFamily="34" charset="-122"/>
            </a:endParaRPr>
          </a:p>
          <a:p>
            <a:pPr lvl="0" indent="0" algn="l">
              <a:lnSpc>
                <a:spcPct val="200000"/>
              </a:lnSpc>
            </a:pPr>
            <a:r>
              <a:rPr lang="zh-CN" altLang="en-US" sz="2000" dirty="0">
                <a:solidFill>
                  <a:srgbClr val="5F5E5C"/>
                </a:solidFill>
                <a:latin typeface="微软雅黑" panose="020B0503020204020204" pitchFamily="34" charset="-122"/>
                <a:ea typeface="微软雅黑" panose="020B0503020204020204" pitchFamily="34" charset="-122"/>
                <a:cs typeface="+mn-ea"/>
              </a:rPr>
              <a:t>二是读好书</a:t>
            </a:r>
            <a:endParaRPr lang="zh-CN" altLang="en-US" sz="2000" dirty="0">
              <a:solidFill>
                <a:srgbClr val="5F5E5C"/>
              </a:solidFill>
              <a:latin typeface="微软雅黑" panose="020B0503020204020204" pitchFamily="34" charset="-122"/>
              <a:ea typeface="微软雅黑" panose="020B0503020204020204" pitchFamily="34" charset="-122"/>
              <a:cs typeface="+mn-ea"/>
            </a:endParaRPr>
          </a:p>
          <a:p>
            <a:pPr lvl="0" indent="0" algn="l">
              <a:lnSpc>
                <a:spcPct val="200000"/>
              </a:lnSpc>
            </a:pPr>
            <a:r>
              <a:rPr lang="zh-CN" altLang="en-US" sz="2000" dirty="0">
                <a:solidFill>
                  <a:srgbClr val="5F5E5C"/>
                </a:solidFill>
                <a:latin typeface="微软雅黑" panose="020B0503020204020204" pitchFamily="34" charset="-122"/>
                <a:ea typeface="微软雅黑" panose="020B0503020204020204" pitchFamily="34" charset="-122"/>
                <a:cs typeface="+mn-ea"/>
              </a:rPr>
              <a:t>三是写好书</a:t>
            </a:r>
            <a:endParaRPr lang="zh-CN" altLang="en-US" sz="2000" dirty="0">
              <a:solidFill>
                <a:srgbClr val="5F5E5C"/>
              </a:solidFill>
              <a:latin typeface="微软雅黑" panose="020B0503020204020204" pitchFamily="34" charset="-122"/>
              <a:ea typeface="微软雅黑" panose="020B0503020204020204" pitchFamily="34" charset="-122"/>
              <a:cs typeface="+mn-ea"/>
            </a:endParaRPr>
          </a:p>
        </p:txBody>
      </p:sp>
      <p:sp>
        <p:nvSpPr>
          <p:cNvPr id="66570" name="矩形 8"/>
          <p:cNvSpPr/>
          <p:nvPr/>
        </p:nvSpPr>
        <p:spPr>
          <a:xfrm>
            <a:off x="2785745" y="2328545"/>
            <a:ext cx="6083300" cy="93980"/>
          </a:xfrm>
          <a:prstGeom prst="rect">
            <a:avLst/>
          </a:prstGeom>
          <a:solidFill>
            <a:srgbClr val="FF0000">
              <a:alpha val="85097"/>
            </a:srgbClr>
          </a:solidFill>
          <a:ln w="25400">
            <a:noFill/>
          </a:ln>
        </p:spPr>
        <p:txBody>
          <a:bodyPr anchor="ctr"/>
          <a:lstStyle/>
          <a:p>
            <a:pPr lvl="0" indent="0" algn="ctr"/>
            <a:endParaRPr lang="zh-CN" altLang="zh-CN" dirty="0">
              <a:solidFill>
                <a:srgbClr val="FF0000"/>
              </a:solidFill>
              <a:latin typeface="宋体" panose="02010600030101010101" pitchFamily="2" charset="-122"/>
              <a:ea typeface="宋体" panose="02010600030101010101" pitchFamily="2" charset="-122"/>
              <a:sym typeface="宋体" panose="0201060003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566"/>
                                        </p:tgtEl>
                                        <p:attrNameLst>
                                          <p:attrName>style.visibility</p:attrName>
                                        </p:attrNameLst>
                                      </p:cBhvr>
                                      <p:to>
                                        <p:strVal val="visible"/>
                                      </p:to>
                                    </p:set>
                                    <p:anim calcmode="lin" valueType="num">
                                      <p:cBhvr additive="base">
                                        <p:cTn id="7" dur="500" fill="hold"/>
                                        <p:tgtEl>
                                          <p:spTgt spid="66566"/>
                                        </p:tgtEl>
                                        <p:attrNameLst>
                                          <p:attrName>ppt_x</p:attrName>
                                        </p:attrNameLst>
                                      </p:cBhvr>
                                      <p:tavLst>
                                        <p:tav tm="0">
                                          <p:val>
                                            <p:strVal val="#ppt_x"/>
                                          </p:val>
                                        </p:tav>
                                        <p:tav tm="100000">
                                          <p:val>
                                            <p:strVal val="#ppt_x"/>
                                          </p:val>
                                        </p:tav>
                                      </p:tavLst>
                                    </p:anim>
                                    <p:anim calcmode="lin" valueType="num">
                                      <p:cBhvr additive="base">
                                        <p:cTn id="8" dur="500" fill="hold"/>
                                        <p:tgtEl>
                                          <p:spTgt spid="665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grpId="0" nodeType="clickEffect">
                                  <p:stCondLst>
                                    <p:cond delay="0"/>
                                  </p:stCondLst>
                                  <p:childTnLst>
                                    <p:set>
                                      <p:cBhvr>
                                        <p:cTn id="12" dur="1" fill="hold">
                                          <p:stCondLst>
                                            <p:cond delay="0"/>
                                          </p:stCondLst>
                                        </p:cTn>
                                        <p:tgtEl>
                                          <p:spTgt spid="58376">
                                            <p:txEl>
                                              <p:pRg st="0" end="0"/>
                                            </p:txEl>
                                          </p:spTgt>
                                        </p:tgtEl>
                                        <p:attrNameLst>
                                          <p:attrName>style.visibility</p:attrName>
                                        </p:attrNameLst>
                                      </p:cBhvr>
                                      <p:to>
                                        <p:strVal val="visible"/>
                                      </p:to>
                                    </p:set>
                                    <p:anim calcmode="lin" valueType="num">
                                      <p:cBhvr>
                                        <p:cTn id="13" dur="500" fill="hold"/>
                                        <p:tgtEl>
                                          <p:spTgt spid="58376">
                                            <p:txEl>
                                              <p:pRg st="0" end="0"/>
                                            </p:txEl>
                                          </p:spTgt>
                                        </p:tgtEl>
                                        <p:attrNameLst>
                                          <p:attrName>ppt_x</p:attrName>
                                        </p:attrNameLst>
                                      </p:cBhvr>
                                      <p:tavLst>
                                        <p:tav tm="0">
                                          <p:val>
                                            <p:strVal val="1+#ppt_w/2"/>
                                          </p:val>
                                        </p:tav>
                                        <p:tav tm="100000">
                                          <p:val>
                                            <p:strVal val="#ppt_x"/>
                                          </p:val>
                                        </p:tav>
                                      </p:tavLst>
                                    </p:anim>
                                    <p:anim calcmode="lin" valueType="num">
                                      <p:cBhvr>
                                        <p:cTn id="14" dur="500" fill="hold"/>
                                        <p:tgtEl>
                                          <p:spTgt spid="5837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grpId="0" nodeType="clickEffect">
                                  <p:stCondLst>
                                    <p:cond delay="0"/>
                                  </p:stCondLst>
                                  <p:childTnLst>
                                    <p:set>
                                      <p:cBhvr>
                                        <p:cTn id="18" dur="1" fill="hold">
                                          <p:stCondLst>
                                            <p:cond delay="0"/>
                                          </p:stCondLst>
                                        </p:cTn>
                                        <p:tgtEl>
                                          <p:spTgt spid="58376">
                                            <p:txEl>
                                              <p:pRg st="1" end="1"/>
                                            </p:txEl>
                                          </p:spTgt>
                                        </p:tgtEl>
                                        <p:attrNameLst>
                                          <p:attrName>style.visibility</p:attrName>
                                        </p:attrNameLst>
                                      </p:cBhvr>
                                      <p:to>
                                        <p:strVal val="visible"/>
                                      </p:to>
                                    </p:set>
                                    <p:anim calcmode="lin" valueType="num">
                                      <p:cBhvr>
                                        <p:cTn id="19" dur="500" fill="hold"/>
                                        <p:tgtEl>
                                          <p:spTgt spid="58376">
                                            <p:txEl>
                                              <p:pRg st="1" end="1"/>
                                            </p:txEl>
                                          </p:spTgt>
                                        </p:tgtEl>
                                        <p:attrNameLst>
                                          <p:attrName>ppt_x</p:attrName>
                                        </p:attrNameLst>
                                      </p:cBhvr>
                                      <p:tavLst>
                                        <p:tav tm="0">
                                          <p:val>
                                            <p:strVal val="1+#ppt_w/2"/>
                                          </p:val>
                                        </p:tav>
                                        <p:tav tm="100000">
                                          <p:val>
                                            <p:strVal val="#ppt_x"/>
                                          </p:val>
                                        </p:tav>
                                      </p:tavLst>
                                    </p:anim>
                                    <p:anim calcmode="lin" valueType="num">
                                      <p:cBhvr>
                                        <p:cTn id="20" dur="500" fill="hold"/>
                                        <p:tgtEl>
                                          <p:spTgt spid="5837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decel="100000" fill="hold" grpId="0" nodeType="clickEffect">
                                  <p:stCondLst>
                                    <p:cond delay="0"/>
                                  </p:stCondLst>
                                  <p:childTnLst>
                                    <p:set>
                                      <p:cBhvr>
                                        <p:cTn id="24" dur="1" fill="hold">
                                          <p:stCondLst>
                                            <p:cond delay="0"/>
                                          </p:stCondLst>
                                        </p:cTn>
                                        <p:tgtEl>
                                          <p:spTgt spid="58376">
                                            <p:txEl>
                                              <p:pRg st="2" end="2"/>
                                            </p:txEl>
                                          </p:spTgt>
                                        </p:tgtEl>
                                        <p:attrNameLst>
                                          <p:attrName>style.visibility</p:attrName>
                                        </p:attrNameLst>
                                      </p:cBhvr>
                                      <p:to>
                                        <p:strVal val="visible"/>
                                      </p:to>
                                    </p:set>
                                    <p:anim calcmode="lin" valueType="num">
                                      <p:cBhvr>
                                        <p:cTn id="25" dur="500" fill="hold"/>
                                        <p:tgtEl>
                                          <p:spTgt spid="58376">
                                            <p:txEl>
                                              <p:pRg st="2" end="2"/>
                                            </p:txEl>
                                          </p:spTgt>
                                        </p:tgtEl>
                                        <p:attrNameLst>
                                          <p:attrName>ppt_x</p:attrName>
                                        </p:attrNameLst>
                                      </p:cBhvr>
                                      <p:tavLst>
                                        <p:tav tm="0">
                                          <p:val>
                                            <p:strVal val="1+#ppt_w/2"/>
                                          </p:val>
                                        </p:tav>
                                        <p:tav tm="100000">
                                          <p:val>
                                            <p:strVal val="#ppt_x"/>
                                          </p:val>
                                        </p:tav>
                                      </p:tavLst>
                                    </p:anim>
                                    <p:anim calcmode="lin" valueType="num">
                                      <p:cBhvr>
                                        <p:cTn id="26" dur="500" fill="hold"/>
                                        <p:tgtEl>
                                          <p:spTgt spid="5837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6" grpId="0"/>
      <p:bldP spid="58376" grpId="0" bldLvl="0" uiExpand="1" build="allAtOnce"/>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矩形 13"/>
          <p:cNvSpPr/>
          <p:nvPr/>
        </p:nvSpPr>
        <p:spPr>
          <a:xfrm>
            <a:off x="0" y="6669088"/>
            <a:ext cx="12188825" cy="188912"/>
          </a:xfrm>
          <a:prstGeom prst="rect">
            <a:avLst/>
          </a:prstGeom>
          <a:gradFill rotWithShape="1">
            <a:gsLst>
              <a:gs pos="0">
                <a:srgbClr val="333134">
                  <a:alpha val="100000"/>
                </a:srgbClr>
              </a:gs>
              <a:gs pos="73999">
                <a:srgbClr val="39373A">
                  <a:alpha val="100000"/>
                </a:srgbClr>
              </a:gs>
              <a:gs pos="82999">
                <a:srgbClr val="373538">
                  <a:alpha val="100000"/>
                </a:srgbClr>
              </a:gs>
              <a:gs pos="100000">
                <a:srgbClr val="363436">
                  <a:alpha val="100000"/>
                </a:srgbClr>
              </a:gs>
            </a:gsLst>
            <a:lin ang="5400000" scaled="1"/>
            <a:tileRect/>
          </a:gradFill>
          <a:ln w="25400">
            <a:noFill/>
          </a:ln>
        </p:spPr>
        <p:txBody>
          <a:bodyPr anchor="ctr"/>
          <a:lstStyle/>
          <a:p>
            <a:pPr lvl="0" indent="0"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67586" name="矩形 14"/>
          <p:cNvSpPr/>
          <p:nvPr/>
        </p:nvSpPr>
        <p:spPr>
          <a:xfrm>
            <a:off x="0" y="0"/>
            <a:ext cx="12188825" cy="3644900"/>
          </a:xfrm>
          <a:prstGeom prst="rect">
            <a:avLst/>
          </a:prstGeom>
          <a:solidFill>
            <a:srgbClr val="CD1F06"/>
          </a:solidFill>
          <a:ln w="25400">
            <a:noFill/>
          </a:ln>
        </p:spPr>
        <p:txBody>
          <a:bodyPr anchor="ctr"/>
          <a:lstStyle/>
          <a:p>
            <a:pPr lvl="0" indent="0" algn="ctr"/>
            <a:endParaRPr lang="zh-CN" altLang="zh-CN" dirty="0">
              <a:solidFill>
                <a:srgbClr val="0066FF"/>
              </a:solidFill>
              <a:latin typeface="宋体" panose="02010600030101010101" pitchFamily="2" charset="-122"/>
              <a:ea typeface="宋体" panose="02010600030101010101" pitchFamily="2" charset="-122"/>
              <a:sym typeface="宋体" panose="02010600030101010101" pitchFamily="2" charset="-122"/>
            </a:endParaRPr>
          </a:p>
        </p:txBody>
      </p:sp>
      <p:sp>
        <p:nvSpPr>
          <p:cNvPr id="67587" name="标题 1"/>
          <p:cNvSpPr/>
          <p:nvPr/>
        </p:nvSpPr>
        <p:spPr>
          <a:xfrm>
            <a:off x="6242050" y="2174875"/>
            <a:ext cx="4973320" cy="1470025"/>
          </a:xfrm>
          <a:prstGeom prst="rect">
            <a:avLst/>
          </a:prstGeom>
          <a:noFill/>
          <a:ln w="9525">
            <a:noFill/>
          </a:ln>
        </p:spPr>
        <p:txBody>
          <a:bodyPr anchor="ctr"/>
          <a:lstStyle/>
          <a:p>
            <a:pPr lvl="0" indent="0" algn="r"/>
            <a:r>
              <a:rPr lang="zh-CN" altLang="zh-CN" sz="7200" dirty="0">
                <a:solidFill>
                  <a:schemeClr val="bg1"/>
                </a:solidFill>
                <a:latin typeface="方正兰亭特黑简体" charset="-122"/>
                <a:ea typeface="宋体" panose="02010600030101010101" pitchFamily="2" charset="-122"/>
                <a:sym typeface="方正兰亭特黑简体" charset="-122"/>
              </a:rPr>
              <a:t>谢谢！</a:t>
            </a:r>
            <a:endParaRPr lang="zh-CN" altLang="zh-CN" sz="7200" dirty="0">
              <a:solidFill>
                <a:schemeClr val="bg1"/>
              </a:solidFill>
              <a:latin typeface="方正兰亭特黑简体" charset="-122"/>
              <a:ea typeface="宋体" panose="02010600030101010101" pitchFamily="2" charset="-122"/>
              <a:sym typeface="方正兰亭特黑简体" charset="-122"/>
            </a:endParaRPr>
          </a:p>
        </p:txBody>
      </p:sp>
      <p:pic>
        <p:nvPicPr>
          <p:cNvPr id="2" name="图片 1" descr="0101_副本"/>
          <p:cNvPicPr>
            <a:picLocks noChangeAspect="1"/>
          </p:cNvPicPr>
          <p:nvPr/>
        </p:nvPicPr>
        <p:blipFill>
          <a:blip r:embed="rId1"/>
          <a:stretch>
            <a:fillRect/>
          </a:stretch>
        </p:blipFill>
        <p:spPr>
          <a:xfrm>
            <a:off x="1925955" y="1318260"/>
            <a:ext cx="3434715" cy="4577715"/>
          </a:xfrm>
          <a:prstGeom prst="rect">
            <a:avLst/>
          </a:prstGeom>
        </p:spPr>
      </p:pic>
    </p:spTree>
  </p:cSld>
  <p:clrMapOvr>
    <a:masterClrMapping/>
  </p:clrMapOvr>
  <p:transition>
    <p:cover dir="l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燕尾形 2"/>
          <p:cNvSpPr/>
          <p:nvPr/>
        </p:nvSpPr>
        <p:spPr>
          <a:xfrm>
            <a:off x="1273175" y="363538"/>
            <a:ext cx="2592388" cy="431800"/>
          </a:xfrm>
          <a:prstGeom prst="chevron">
            <a:avLst>
              <a:gd name="adj" fmla="val 26599"/>
            </a:avLst>
          </a:prstGeom>
          <a:solidFill>
            <a:srgbClr val="CD1F06"/>
          </a:solidFill>
          <a:ln w="3175">
            <a:noFill/>
          </a:ln>
        </p:spPr>
        <p:txBody>
          <a:bodyPr anchor="ctr"/>
          <a:lstStyle/>
          <a:p>
            <a:pPr lvl="0" indent="0"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6146" name="TextBox 5"/>
          <p:cNvSpPr/>
          <p:nvPr/>
        </p:nvSpPr>
        <p:spPr>
          <a:xfrm>
            <a:off x="890270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rPr>
              <a:t>04  结束语</a:t>
            </a:r>
            <a:endParaRPr lang="zh-CN" altLang="zh-CN" sz="1600" dirty="0">
              <a:solidFill>
                <a:srgbClr val="7F7F7F"/>
              </a:solidFill>
              <a:latin typeface="Impact" panose="020B0806030902050204" pitchFamily="34" charset="0"/>
              <a:ea typeface="微软雅黑" panose="020B0503020204020204" pitchFamily="34" charset="-122"/>
            </a:endParaRPr>
          </a:p>
        </p:txBody>
      </p:sp>
      <p:sp>
        <p:nvSpPr>
          <p:cNvPr id="6147" name="TextBox 6"/>
          <p:cNvSpPr/>
          <p:nvPr/>
        </p:nvSpPr>
        <p:spPr>
          <a:xfrm>
            <a:off x="1454150" y="447675"/>
            <a:ext cx="2266950" cy="261938"/>
          </a:xfrm>
          <a:prstGeom prst="rect">
            <a:avLst/>
          </a:prstGeom>
          <a:noFill/>
          <a:ln w="9525">
            <a:noFill/>
          </a:ln>
        </p:spPr>
        <p:txBody>
          <a:bodyPr lIns="0" tIns="0" rIns="0" bIns="0" anchor="ctr">
            <a:spAutoFit/>
          </a:bodyPr>
          <a:lstStyle/>
          <a:p>
            <a:pPr lvl="0" indent="0" algn="ctr"/>
            <a:r>
              <a:rPr lang="zh-CN" altLang="zh-CN" sz="1600" dirty="0">
                <a:solidFill>
                  <a:schemeClr val="bg1"/>
                </a:solidFill>
                <a:latin typeface="Impact" panose="020B0806030902050204" pitchFamily="34" charset="0"/>
                <a:ea typeface="微软雅黑" panose="020B0503020204020204" pitchFamily="34" charset="-122"/>
                <a:sym typeface="Impact" panose="020B0806030902050204" pitchFamily="34" charset="0"/>
              </a:rPr>
              <a:t>01  教育教学论文的概述</a:t>
            </a:r>
            <a:endParaRPr lang="zh-CN"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48" name="TextBox 10"/>
          <p:cNvSpPr/>
          <p:nvPr/>
        </p:nvSpPr>
        <p:spPr>
          <a:xfrm>
            <a:off x="393700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Impact" panose="020B0806030902050204" pitchFamily="34" charset="0"/>
              </a:rPr>
              <a:t>02  教育教学论文的撰写</a:t>
            </a:r>
            <a:endParaRPr lang="zh-CN" altLang="zh-CN" sz="16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49" name="TextBox 11"/>
          <p:cNvSpPr/>
          <p:nvPr/>
        </p:nvSpPr>
        <p:spPr>
          <a:xfrm>
            <a:off x="641985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rPr>
              <a:t>03  教育教学论文的投稿</a:t>
            </a:r>
            <a:endParaRPr lang="zh-CN" altLang="zh-CN" sz="1600" dirty="0">
              <a:solidFill>
                <a:srgbClr val="7F7F7F"/>
              </a:solidFill>
              <a:latin typeface="Impact" panose="020B0806030902050204" pitchFamily="34" charset="0"/>
              <a:ea typeface="微软雅黑" panose="020B0503020204020204" pitchFamily="34" charset="-122"/>
            </a:endParaRPr>
          </a:p>
        </p:txBody>
      </p:sp>
      <p:sp>
        <p:nvSpPr>
          <p:cNvPr id="6152" name="TextBox 7"/>
          <p:cNvSpPr/>
          <p:nvPr/>
        </p:nvSpPr>
        <p:spPr>
          <a:xfrm>
            <a:off x="768350" y="3095625"/>
            <a:ext cx="5368925" cy="803275"/>
          </a:xfrm>
          <a:prstGeom prst="rect">
            <a:avLst/>
          </a:prstGeom>
          <a:noFill/>
          <a:ln w="9525">
            <a:noFill/>
          </a:ln>
        </p:spPr>
        <p:txBody>
          <a:bodyPr anchor="t">
            <a:spAutoFit/>
          </a:bodyPr>
          <a:lstStyle/>
          <a:p>
            <a:pPr lvl="0" indent="0">
              <a:lnSpc>
                <a:spcPct val="130000"/>
              </a:lnSpc>
            </a:pPr>
            <a:r>
              <a:rPr lang="zh-CN" altLang="en-US" dirty="0">
                <a:solidFill>
                  <a:srgbClr val="5F5E5C"/>
                </a:solidFill>
                <a:latin typeface="微软雅黑" panose="020B0503020204020204" pitchFamily="34" charset="-122"/>
                <a:ea typeface="微软雅黑" panose="020B0503020204020204" pitchFamily="34" charset="-122"/>
              </a:rPr>
              <a:t>教育教学论文</a:t>
            </a:r>
            <a:r>
              <a:rPr lang="zh-CN" altLang="en-US" b="1" dirty="0">
                <a:solidFill>
                  <a:srgbClr val="5F5E5C"/>
                </a:solidFill>
                <a:latin typeface="微软雅黑" panose="020B0503020204020204" pitchFamily="34" charset="-122"/>
                <a:ea typeface="微软雅黑" panose="020B0503020204020204" pitchFamily="34" charset="-122"/>
              </a:rPr>
              <a:t>是对教育教学领域或与教育教学相关的问题进行研究并表述其成果的文章。</a:t>
            </a:r>
            <a:endParaRPr lang="zh-CN" altLang="en-US" b="1" dirty="0">
              <a:solidFill>
                <a:srgbClr val="5F5E5C"/>
              </a:solidFill>
              <a:latin typeface="微软雅黑" panose="020B0503020204020204" pitchFamily="34" charset="-122"/>
              <a:ea typeface="微软雅黑" panose="020B0503020204020204" pitchFamily="34" charset="-122"/>
            </a:endParaRPr>
          </a:p>
        </p:txBody>
      </p:sp>
      <p:sp>
        <p:nvSpPr>
          <p:cNvPr id="6153" name="TextBox 6"/>
          <p:cNvSpPr/>
          <p:nvPr/>
        </p:nvSpPr>
        <p:spPr>
          <a:xfrm>
            <a:off x="768350" y="4471988"/>
            <a:ext cx="5368925" cy="384175"/>
          </a:xfrm>
          <a:prstGeom prst="rect">
            <a:avLst/>
          </a:prstGeom>
          <a:noFill/>
          <a:ln w="9525">
            <a:noFill/>
          </a:ln>
        </p:spPr>
        <p:txBody>
          <a:bodyPr anchor="t">
            <a:spAutoFit/>
          </a:bodyPr>
          <a:lstStyle/>
          <a:p>
            <a:pPr lvl="0" indent="0"/>
            <a:r>
              <a:rPr lang="zh-CN" altLang="en-US" dirty="0">
                <a:solidFill>
                  <a:srgbClr val="5F5E5C"/>
                </a:solidFill>
                <a:latin typeface="微软雅黑" panose="020B0503020204020204" pitchFamily="34" charset="-122"/>
                <a:ea typeface="微软雅黑" panose="020B0503020204020204" pitchFamily="34" charset="-122"/>
              </a:rPr>
              <a:t>例如：</a:t>
            </a:r>
            <a:r>
              <a:rPr lang="en-US" altLang="zh-CN" b="1" dirty="0">
                <a:solidFill>
                  <a:srgbClr val="CD1F06"/>
                </a:solidFill>
                <a:latin typeface="微软雅黑" panose="020B0503020204020204" pitchFamily="34" charset="-122"/>
                <a:ea typeface="微软雅黑" panose="020B0503020204020204" pitchFamily="34" charset="-122"/>
              </a:rPr>
              <a:t>《规则意识：德育不容忽视的一极》</a:t>
            </a:r>
            <a:endParaRPr lang="en-US" altLang="zh-CN" b="1" dirty="0">
              <a:solidFill>
                <a:srgbClr val="CD1F06"/>
              </a:solidFill>
              <a:latin typeface="微软雅黑" panose="020B0503020204020204" pitchFamily="34" charset="-122"/>
              <a:ea typeface="微软雅黑" panose="020B0503020204020204" pitchFamily="34" charset="-122"/>
            </a:endParaRPr>
          </a:p>
        </p:txBody>
      </p:sp>
      <p:sp>
        <p:nvSpPr>
          <p:cNvPr id="2" name="矩形 11"/>
          <p:cNvSpPr/>
          <p:nvPr/>
        </p:nvSpPr>
        <p:spPr>
          <a:xfrm flipV="1">
            <a:off x="6229350" y="2511425"/>
            <a:ext cx="90488" cy="3654425"/>
          </a:xfrm>
          <a:prstGeom prst="rect">
            <a:avLst/>
          </a:prstGeom>
          <a:solidFill>
            <a:srgbClr val="CD1F06"/>
          </a:solidFill>
          <a:ln w="25400">
            <a:noFill/>
          </a:ln>
        </p:spPr>
        <p:txBody>
          <a:bodyPr anchor="ctr"/>
          <a:lstStyle/>
          <a:p>
            <a:pPr lvl="0" indent="0" algn="ctr"/>
            <a:endParaRPr lang="zh-CN" altLang="zh-CN" dirty="0">
              <a:solidFill>
                <a:srgbClr val="CD1F06"/>
              </a:solidFill>
              <a:latin typeface="宋体" panose="02010600030101010101" pitchFamily="2" charset="-122"/>
              <a:ea typeface="宋体" panose="02010600030101010101" pitchFamily="2" charset="-122"/>
              <a:sym typeface="宋体" panose="02010600030101010101" pitchFamily="2" charset="-122"/>
            </a:endParaRPr>
          </a:p>
        </p:txBody>
      </p:sp>
      <p:sp>
        <p:nvSpPr>
          <p:cNvPr id="3" name="TextBox 8"/>
          <p:cNvSpPr/>
          <p:nvPr/>
        </p:nvSpPr>
        <p:spPr>
          <a:xfrm>
            <a:off x="768350" y="1123950"/>
            <a:ext cx="4968875" cy="457200"/>
          </a:xfrm>
          <a:prstGeom prst="rect">
            <a:avLst/>
          </a:prstGeom>
          <a:noFill/>
          <a:ln w="9525">
            <a:noFill/>
          </a:ln>
        </p:spPr>
        <p:txBody>
          <a:bodyPr anchor="t">
            <a:spAutoFit/>
          </a:bodyPr>
          <a:lstStyle/>
          <a:p>
            <a:pPr lvl="0" indent="0"/>
            <a:r>
              <a:rPr lang="zh-CN" altLang="en-US" sz="24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第一节</a:t>
            </a:r>
            <a:r>
              <a:rPr lang="en-US" altLang="zh-CN" sz="24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  </a:t>
            </a:r>
            <a:r>
              <a:rPr lang="zh-CN" altLang="en-US" sz="2400" dirty="0">
                <a:solidFill>
                  <a:srgbClr val="5F5E5C"/>
                </a:solidFill>
                <a:latin typeface="华康俪金黑W8(P)" panose="020B0800000000000000" pitchFamily="2" charset="-122"/>
                <a:ea typeface="华康俪金黑W8(P)" panose="020B0800000000000000" pitchFamily="2" charset="-122"/>
              </a:rPr>
              <a:t>什么是教育教学论文</a:t>
            </a:r>
            <a:endParaRPr lang="zh-CN" altLang="en-US" sz="2400" dirty="0">
              <a:solidFill>
                <a:srgbClr val="5F5E5C"/>
              </a:solidFill>
              <a:latin typeface="华康俪金黑W8(P)" panose="020B0800000000000000" pitchFamily="2" charset="-122"/>
              <a:ea typeface="华康俪金黑W8(P)" panose="020B0800000000000000" pitchFamily="2" charset="-122"/>
            </a:endParaRPr>
          </a:p>
        </p:txBody>
      </p:sp>
      <p:sp>
        <p:nvSpPr>
          <p:cNvPr id="6154" name="TextBox 6"/>
          <p:cNvSpPr/>
          <p:nvPr/>
        </p:nvSpPr>
        <p:spPr>
          <a:xfrm>
            <a:off x="768350" y="1528763"/>
            <a:ext cx="5276850" cy="487362"/>
          </a:xfrm>
          <a:prstGeom prst="rect">
            <a:avLst/>
          </a:prstGeom>
          <a:noFill/>
          <a:ln w="9525">
            <a:noFill/>
          </a:ln>
        </p:spPr>
        <p:txBody>
          <a:bodyPr anchor="t">
            <a:spAutoFit/>
          </a:bodyPr>
          <a:lstStyle/>
          <a:p>
            <a:pPr lvl="0" indent="0">
              <a:lnSpc>
                <a:spcPct val="130000"/>
              </a:lnSpc>
            </a:pPr>
            <a:r>
              <a:rPr lang="en-US" altLang="zh-CN" sz="2000" b="1" dirty="0">
                <a:solidFill>
                  <a:srgbClr val="5F5E5C"/>
                </a:solidFill>
                <a:latin typeface="微软雅黑" panose="020B0503020204020204" pitchFamily="34" charset="-122"/>
                <a:ea typeface="微软雅黑" panose="020B0503020204020204" pitchFamily="34" charset="-122"/>
              </a:rPr>
              <a:t>1.1.1 </a:t>
            </a:r>
            <a:r>
              <a:rPr lang="zh-CN" altLang="en-US" sz="2000" b="1" dirty="0">
                <a:solidFill>
                  <a:srgbClr val="5F5E5C"/>
                </a:solidFill>
                <a:latin typeface="微软雅黑" panose="020B0503020204020204" pitchFamily="34" charset="-122"/>
                <a:ea typeface="微软雅黑" panose="020B0503020204020204" pitchFamily="34" charset="-122"/>
              </a:rPr>
              <a:t>定义</a:t>
            </a:r>
            <a:endParaRPr lang="zh-CN" altLang="en-US" sz="2000" b="1" dirty="0">
              <a:solidFill>
                <a:srgbClr val="5F5E5C"/>
              </a:solidFill>
              <a:latin typeface="微软雅黑" panose="020B0503020204020204" pitchFamily="34" charset="-122"/>
              <a:ea typeface="微软雅黑" panose="020B0503020204020204" pitchFamily="34" charset="-122"/>
            </a:endParaRPr>
          </a:p>
        </p:txBody>
      </p:sp>
      <p:pic>
        <p:nvPicPr>
          <p:cNvPr id="4" name="图片 2" descr="D:\微信\素材库\2016\9\14\201691410135_2547946.JPG201691410135_2547946"/>
          <p:cNvPicPr>
            <a:picLocks noChangeAspect="1"/>
          </p:cNvPicPr>
          <p:nvPr/>
        </p:nvPicPr>
        <p:blipFill>
          <a:blip r:embed="rId1"/>
          <a:stretch>
            <a:fillRect/>
          </a:stretch>
        </p:blipFill>
        <p:spPr>
          <a:xfrm>
            <a:off x="6888163" y="3095625"/>
            <a:ext cx="4006850" cy="2486025"/>
          </a:xfrm>
          <a:prstGeom prst="rect">
            <a:avLst/>
          </a:prstGeom>
          <a:noFill/>
          <a:ln w="9525">
            <a:noFill/>
          </a:ln>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grpId="0" nodeType="clickEffect">
                                  <p:stCondLst>
                                    <p:cond delay="0"/>
                                  </p:stCondLst>
                                  <p:childTnLst>
                                    <p:set>
                                      <p:cBhvr>
                                        <p:cTn id="6" dur="1" fill="hold">
                                          <p:stCondLst>
                                            <p:cond delay="0"/>
                                          </p:stCondLst>
                                        </p:cTn>
                                        <p:tgtEl>
                                          <p:spTgt spid="6152"/>
                                        </p:tgtEl>
                                        <p:attrNameLst>
                                          <p:attrName>style.visibility</p:attrName>
                                        </p:attrNameLst>
                                      </p:cBhvr>
                                      <p:to>
                                        <p:strVal val="visible"/>
                                      </p:to>
                                    </p:set>
                                    <p:anim calcmode="lin" valueType="num">
                                      <p:cBhvr>
                                        <p:cTn id="7" dur="500" fill="hold"/>
                                        <p:tgtEl>
                                          <p:spTgt spid="6152"/>
                                        </p:tgtEl>
                                        <p:attrNameLst>
                                          <p:attrName>ppt_x</p:attrName>
                                        </p:attrNameLst>
                                      </p:cBhvr>
                                      <p:tavLst>
                                        <p:tav tm="0">
                                          <p:val>
                                            <p:strVal val="0-#ppt_w/2"/>
                                          </p:val>
                                        </p:tav>
                                        <p:tav tm="100000">
                                          <p:val>
                                            <p:strVal val="#ppt_x"/>
                                          </p:val>
                                        </p:tav>
                                      </p:tavLst>
                                    </p:anim>
                                    <p:anim calcmode="lin" valueType="num">
                                      <p:cBhvr>
                                        <p:cTn id="8" dur="500" fill="hold"/>
                                        <p:tgtEl>
                                          <p:spTgt spid="6152"/>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20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ppt_x</p:attrName>
                                        </p:attrNameLst>
                                      </p:cBhvr>
                                      <p:tavLst>
                                        <p:tav tm="0">
                                          <p:val>
                                            <p:strVal val="0-#ppt_w/2"/>
                                          </p:val>
                                        </p:tav>
                                        <p:tav tm="100000">
                                          <p:val>
                                            <p:strVal val="#ppt_x"/>
                                          </p:val>
                                        </p:tav>
                                      </p:tavLst>
                                    </p:anim>
                                    <p:anim calcmode="lin" valueType="num">
                                      <p:cBhvr>
                                        <p:cTn id="20" dur="500" fill="hold"/>
                                        <p:tgtEl>
                                          <p:spTgt spid="61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bldLvl="0"/>
      <p:bldP spid="6153" grpId="0" bldLvl="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燕尾形 2"/>
          <p:cNvSpPr/>
          <p:nvPr/>
        </p:nvSpPr>
        <p:spPr>
          <a:xfrm>
            <a:off x="1273175" y="363538"/>
            <a:ext cx="2592388" cy="431800"/>
          </a:xfrm>
          <a:prstGeom prst="chevron">
            <a:avLst>
              <a:gd name="adj" fmla="val 26599"/>
            </a:avLst>
          </a:prstGeom>
          <a:solidFill>
            <a:srgbClr val="CD1F06"/>
          </a:solidFill>
          <a:ln w="3175">
            <a:noFill/>
          </a:ln>
        </p:spPr>
        <p:txBody>
          <a:bodyPr anchor="ctr"/>
          <a:lstStyle/>
          <a:p>
            <a:pPr lvl="0" indent="0"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7170" name="TextBox 5"/>
          <p:cNvSpPr/>
          <p:nvPr/>
        </p:nvSpPr>
        <p:spPr>
          <a:xfrm>
            <a:off x="890270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rPr>
              <a:t>04  结束语</a:t>
            </a:r>
            <a:endParaRPr lang="zh-CN" altLang="zh-CN" sz="1600" dirty="0">
              <a:solidFill>
                <a:srgbClr val="7F7F7F"/>
              </a:solidFill>
              <a:latin typeface="Impact" panose="020B0806030902050204" pitchFamily="34" charset="0"/>
              <a:ea typeface="微软雅黑" panose="020B0503020204020204" pitchFamily="34" charset="-122"/>
            </a:endParaRPr>
          </a:p>
        </p:txBody>
      </p:sp>
      <p:sp>
        <p:nvSpPr>
          <p:cNvPr id="7171" name="TextBox 6"/>
          <p:cNvSpPr/>
          <p:nvPr/>
        </p:nvSpPr>
        <p:spPr>
          <a:xfrm>
            <a:off x="1454150" y="447675"/>
            <a:ext cx="2266950" cy="261938"/>
          </a:xfrm>
          <a:prstGeom prst="rect">
            <a:avLst/>
          </a:prstGeom>
          <a:noFill/>
          <a:ln w="9525">
            <a:noFill/>
          </a:ln>
        </p:spPr>
        <p:txBody>
          <a:bodyPr lIns="0" tIns="0" rIns="0" bIns="0" anchor="ctr">
            <a:spAutoFit/>
          </a:bodyPr>
          <a:lstStyle/>
          <a:p>
            <a:pPr lvl="0" indent="0" algn="ctr"/>
            <a:r>
              <a:rPr lang="zh-CN" altLang="zh-CN" sz="1600" dirty="0">
                <a:solidFill>
                  <a:schemeClr val="bg1"/>
                </a:solidFill>
                <a:latin typeface="Impact" panose="020B0806030902050204" pitchFamily="34" charset="0"/>
                <a:ea typeface="微软雅黑" panose="020B0503020204020204" pitchFamily="34" charset="-122"/>
                <a:sym typeface="Impact" panose="020B0806030902050204" pitchFamily="34" charset="0"/>
              </a:rPr>
              <a:t>01  教育教学论文的概述</a:t>
            </a:r>
            <a:endParaRPr lang="zh-CN"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72" name="TextBox 10"/>
          <p:cNvSpPr/>
          <p:nvPr/>
        </p:nvSpPr>
        <p:spPr>
          <a:xfrm>
            <a:off x="393700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Impact" panose="020B0806030902050204" pitchFamily="34" charset="0"/>
              </a:rPr>
              <a:t>02  教育教学论文的撰写</a:t>
            </a:r>
            <a:endParaRPr lang="zh-CN" altLang="zh-CN" sz="16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73" name="TextBox 11"/>
          <p:cNvSpPr/>
          <p:nvPr/>
        </p:nvSpPr>
        <p:spPr>
          <a:xfrm>
            <a:off x="641985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rPr>
              <a:t>03  教育教学论文的投稿</a:t>
            </a:r>
            <a:endParaRPr lang="zh-CN" altLang="zh-CN" sz="1600" dirty="0">
              <a:solidFill>
                <a:srgbClr val="7F7F7F"/>
              </a:solidFill>
              <a:latin typeface="Impact" panose="020B0806030902050204" pitchFamily="34" charset="0"/>
              <a:ea typeface="微软雅黑" panose="020B0503020204020204" pitchFamily="34" charset="-122"/>
            </a:endParaRPr>
          </a:p>
        </p:txBody>
      </p:sp>
      <p:sp>
        <p:nvSpPr>
          <p:cNvPr id="7174" name="TextBox 8"/>
          <p:cNvSpPr/>
          <p:nvPr/>
        </p:nvSpPr>
        <p:spPr>
          <a:xfrm>
            <a:off x="768350" y="1123950"/>
            <a:ext cx="4968875" cy="457200"/>
          </a:xfrm>
          <a:prstGeom prst="rect">
            <a:avLst/>
          </a:prstGeom>
          <a:noFill/>
          <a:ln w="9525">
            <a:noFill/>
          </a:ln>
        </p:spPr>
        <p:txBody>
          <a:bodyPr anchor="t">
            <a:spAutoFit/>
          </a:bodyPr>
          <a:lstStyle/>
          <a:p>
            <a:pPr lvl="0" indent="0"/>
            <a:r>
              <a:rPr lang="zh-CN" altLang="en-US" sz="24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第一节</a:t>
            </a:r>
            <a:r>
              <a:rPr lang="en-US" altLang="zh-CN" sz="24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  </a:t>
            </a:r>
            <a:r>
              <a:rPr lang="zh-CN" altLang="en-US" sz="2400" dirty="0">
                <a:solidFill>
                  <a:srgbClr val="5F5E5C"/>
                </a:solidFill>
                <a:latin typeface="华康俪金黑W8(P)" panose="020B0800000000000000" pitchFamily="2" charset="-122"/>
                <a:ea typeface="华康俪金黑W8(P)" panose="020B0800000000000000" pitchFamily="2" charset="-122"/>
                <a:sym typeface="宋体" panose="02010600030101010101" pitchFamily="2" charset="-122"/>
              </a:rPr>
              <a:t>什么是教育教学论文</a:t>
            </a:r>
            <a:endParaRPr lang="zh-CN" altLang="en-US" sz="2400" dirty="0">
              <a:solidFill>
                <a:srgbClr val="5F5E5C"/>
              </a:solidFill>
              <a:latin typeface="华康俪金黑W8(P)" panose="020B0800000000000000" pitchFamily="2" charset="-122"/>
              <a:ea typeface="华康俪金黑W8(P)" panose="020B0800000000000000" pitchFamily="2" charset="-122"/>
              <a:sym typeface="宋体" panose="02010600030101010101" pitchFamily="2" charset="-122"/>
            </a:endParaRPr>
          </a:p>
        </p:txBody>
      </p:sp>
      <p:sp>
        <p:nvSpPr>
          <p:cNvPr id="7175" name="TextBox 6"/>
          <p:cNvSpPr/>
          <p:nvPr/>
        </p:nvSpPr>
        <p:spPr>
          <a:xfrm>
            <a:off x="768350" y="1528763"/>
            <a:ext cx="5276850" cy="487362"/>
          </a:xfrm>
          <a:prstGeom prst="rect">
            <a:avLst/>
          </a:prstGeom>
          <a:noFill/>
          <a:ln w="9525">
            <a:noFill/>
          </a:ln>
        </p:spPr>
        <p:txBody>
          <a:bodyPr anchor="t">
            <a:spAutoFit/>
          </a:bodyPr>
          <a:lstStyle/>
          <a:p>
            <a:pPr lvl="0" indent="0">
              <a:lnSpc>
                <a:spcPct val="130000"/>
              </a:lnSpc>
            </a:pPr>
            <a:r>
              <a:rPr lang="en-US" altLang="zh-CN" sz="2000" b="1" dirty="0">
                <a:solidFill>
                  <a:srgbClr val="5F5E5C"/>
                </a:solidFill>
                <a:latin typeface="微软雅黑" panose="020B0503020204020204" pitchFamily="34" charset="-122"/>
                <a:ea typeface="微软雅黑" panose="020B0503020204020204" pitchFamily="34" charset="-122"/>
              </a:rPr>
              <a:t>1.1.2 </a:t>
            </a:r>
            <a:r>
              <a:rPr lang="zh-CN" altLang="en-US" sz="2000" b="1" dirty="0">
                <a:solidFill>
                  <a:srgbClr val="5F5E5C"/>
                </a:solidFill>
                <a:latin typeface="微软雅黑" panose="020B0503020204020204" pitchFamily="34" charset="-122"/>
                <a:ea typeface="微软雅黑" panose="020B0503020204020204" pitchFamily="34" charset="-122"/>
              </a:rPr>
              <a:t>研究范围</a:t>
            </a:r>
            <a:endParaRPr lang="zh-CN" altLang="en-US" sz="2000" b="1" dirty="0">
              <a:solidFill>
                <a:srgbClr val="5F5E5C"/>
              </a:solidFill>
              <a:latin typeface="微软雅黑" panose="020B0503020204020204" pitchFamily="34" charset="-122"/>
              <a:ea typeface="微软雅黑" panose="020B0503020204020204" pitchFamily="34" charset="-122"/>
            </a:endParaRPr>
          </a:p>
        </p:txBody>
      </p:sp>
      <p:sp>
        <p:nvSpPr>
          <p:cNvPr id="7177" name="TextBox 6"/>
          <p:cNvSpPr/>
          <p:nvPr/>
        </p:nvSpPr>
        <p:spPr>
          <a:xfrm>
            <a:off x="768350" y="3211513"/>
            <a:ext cx="11088688" cy="447675"/>
          </a:xfrm>
          <a:prstGeom prst="rect">
            <a:avLst/>
          </a:prstGeom>
          <a:noFill/>
          <a:ln w="9525">
            <a:noFill/>
          </a:ln>
        </p:spPr>
        <p:txBody>
          <a:bodyPr anchor="t">
            <a:spAutoFit/>
          </a:bodyPr>
          <a:lstStyle/>
          <a:p>
            <a:pPr lvl="0" indent="0">
              <a:lnSpc>
                <a:spcPct val="130000"/>
              </a:lnSpc>
              <a:spcAft>
                <a:spcPts val="300"/>
              </a:spcAft>
              <a:buFont typeface="Calibri" panose="020F0502020204030204" pitchFamily="34" charset="0"/>
              <a:buNone/>
            </a:pPr>
            <a:r>
              <a:rPr lang="zh-CN" altLang="en-US" dirty="0">
                <a:solidFill>
                  <a:srgbClr val="595959"/>
                </a:solidFill>
                <a:latin typeface="微软雅黑" panose="020B0503020204020204" pitchFamily="34" charset="-122"/>
                <a:ea typeface="微软雅黑" panose="020B0503020204020204" pitchFamily="34" charset="-122"/>
              </a:rPr>
              <a:t>例如：</a:t>
            </a:r>
            <a:r>
              <a:rPr lang="zh-CN" altLang="en-US" b="1" dirty="0">
                <a:solidFill>
                  <a:srgbClr val="595959"/>
                </a:solidFill>
                <a:latin typeface="微软雅黑" panose="020B0503020204020204" pitchFamily="34" charset="-122"/>
                <a:ea typeface="微软雅黑" panose="020B0503020204020204" pitchFamily="34" charset="-122"/>
              </a:rPr>
              <a:t>《绩效工资背景下的教师管理困境与突围》</a:t>
            </a:r>
            <a:endParaRPr lang="zh-CN" altLang="en-US" b="1" dirty="0">
              <a:solidFill>
                <a:srgbClr val="595959"/>
              </a:solidFill>
              <a:latin typeface="微软雅黑" panose="020B0503020204020204" pitchFamily="34" charset="-122"/>
              <a:ea typeface="微软雅黑" panose="020B0503020204020204" pitchFamily="34" charset="-122"/>
            </a:endParaRPr>
          </a:p>
        </p:txBody>
      </p:sp>
      <p:grpSp>
        <p:nvGrpSpPr>
          <p:cNvPr id="7178" name="组合 18"/>
          <p:cNvGrpSpPr/>
          <p:nvPr/>
        </p:nvGrpSpPr>
        <p:grpSpPr>
          <a:xfrm>
            <a:off x="768350" y="2508250"/>
            <a:ext cx="7250113" cy="514350"/>
            <a:chOff x="0" y="0"/>
            <a:chExt cx="5133725" cy="514248"/>
          </a:xfrm>
        </p:grpSpPr>
        <p:sp>
          <p:nvSpPr>
            <p:cNvPr id="2" name="圆角矩形 19"/>
            <p:cNvSpPr/>
            <p:nvPr/>
          </p:nvSpPr>
          <p:spPr>
            <a:xfrm>
              <a:off x="0" y="0"/>
              <a:ext cx="5133725" cy="514248"/>
            </a:xfrm>
            <a:prstGeom prst="roundRect">
              <a:avLst>
                <a:gd name="adj" fmla="val 4370"/>
              </a:avLst>
            </a:prstGeom>
            <a:solidFill>
              <a:srgbClr val="CD1F06"/>
            </a:solidFill>
            <a:ln w="25400">
              <a:noFill/>
            </a:ln>
          </p:spPr>
          <p:txBody>
            <a:bodyPr anchor="ctr"/>
            <a:lstStyle/>
            <a:p>
              <a:pPr lvl="0" indent="0" algn="ctr"/>
              <a:endParaRPr lang="zh-CN" altLang="zh-CN" sz="16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7179" name="TextBox 6"/>
            <p:cNvSpPr/>
            <p:nvPr/>
          </p:nvSpPr>
          <p:spPr>
            <a:xfrm>
              <a:off x="864" y="30908"/>
              <a:ext cx="5132861" cy="447586"/>
            </a:xfrm>
            <a:prstGeom prst="rect">
              <a:avLst/>
            </a:prstGeom>
            <a:noFill/>
            <a:ln w="9525">
              <a:noFill/>
            </a:ln>
          </p:spPr>
          <p:txBody>
            <a:bodyPr anchor="t">
              <a:spAutoFit/>
            </a:bodyPr>
            <a:lstStyle/>
            <a:p>
              <a:pPr lvl="0" indent="0">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一是指向教育教学领域内的各项制度、思想、人物、事件、现象等。</a:t>
              </a: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 name="TextBox 6"/>
          <p:cNvSpPr/>
          <p:nvPr/>
        </p:nvSpPr>
        <p:spPr>
          <a:xfrm>
            <a:off x="768350" y="4989513"/>
            <a:ext cx="11088688" cy="447675"/>
          </a:xfrm>
          <a:prstGeom prst="rect">
            <a:avLst/>
          </a:prstGeom>
          <a:noFill/>
          <a:ln w="9525">
            <a:noFill/>
          </a:ln>
        </p:spPr>
        <p:txBody>
          <a:bodyPr anchor="t">
            <a:spAutoFit/>
          </a:bodyPr>
          <a:lstStyle/>
          <a:p>
            <a:pPr lvl="0" indent="0">
              <a:lnSpc>
                <a:spcPct val="130000"/>
              </a:lnSpc>
              <a:spcAft>
                <a:spcPts val="300"/>
              </a:spcAft>
              <a:buFont typeface="Calibri" panose="020F0502020204030204" pitchFamily="34" charset="0"/>
              <a:buNone/>
            </a:pPr>
            <a:r>
              <a:rPr lang="zh-CN" altLang="en-US"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例如：</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《食谱与学生智力生长》</a:t>
            </a:r>
            <a:endPar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4" name="组合 18"/>
          <p:cNvGrpSpPr/>
          <p:nvPr/>
        </p:nvGrpSpPr>
        <p:grpSpPr>
          <a:xfrm>
            <a:off x="768350" y="4286250"/>
            <a:ext cx="3457575" cy="514350"/>
            <a:chOff x="0" y="0"/>
            <a:chExt cx="5133725" cy="514248"/>
          </a:xfrm>
        </p:grpSpPr>
        <p:sp>
          <p:nvSpPr>
            <p:cNvPr id="7182" name="圆角矩形 19"/>
            <p:cNvSpPr/>
            <p:nvPr/>
          </p:nvSpPr>
          <p:spPr>
            <a:xfrm>
              <a:off x="0" y="0"/>
              <a:ext cx="5133725" cy="514248"/>
            </a:xfrm>
            <a:prstGeom prst="roundRect">
              <a:avLst>
                <a:gd name="adj" fmla="val 4370"/>
              </a:avLst>
            </a:prstGeom>
            <a:solidFill>
              <a:srgbClr val="CD1F06"/>
            </a:solidFill>
            <a:ln w="25400">
              <a:noFill/>
            </a:ln>
          </p:spPr>
          <p:txBody>
            <a:bodyPr anchor="ctr"/>
            <a:lstStyle/>
            <a:p>
              <a:pPr lvl="0" indent="0" algn="ctr"/>
              <a:endParaRPr lang="zh-CN" altLang="zh-CN" sz="16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7183" name="TextBox 6"/>
            <p:cNvSpPr/>
            <p:nvPr/>
          </p:nvSpPr>
          <p:spPr>
            <a:xfrm>
              <a:off x="864" y="30908"/>
              <a:ext cx="5132861" cy="447586"/>
            </a:xfrm>
            <a:prstGeom prst="rect">
              <a:avLst/>
            </a:prstGeom>
            <a:noFill/>
            <a:ln w="9525">
              <a:noFill/>
            </a:ln>
          </p:spPr>
          <p:txBody>
            <a:bodyPr anchor="t">
              <a:spAutoFit/>
            </a:bodyPr>
            <a:lstStyle/>
            <a:p>
              <a:pPr lvl="0" indent="0">
                <a:lnSpc>
                  <a:spcPct val="130000"/>
                </a:lnSpc>
              </a:pPr>
              <a:r>
                <a:rPr lang="zh-CN" altLang="en-US"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二是指向教育教学相关的问题。</a:t>
              </a: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grpId="0" nodeType="clickEffect">
                                  <p:stCondLst>
                                    <p:cond delay="0"/>
                                  </p:stCondLst>
                                  <p:childTnLst>
                                    <p:set>
                                      <p:cBhvr>
                                        <p:cTn id="6" dur="1" fill="hold">
                                          <p:stCondLst>
                                            <p:cond delay="0"/>
                                          </p:stCondLst>
                                        </p:cTn>
                                        <p:tgtEl>
                                          <p:spTgt spid="7177"/>
                                        </p:tgtEl>
                                        <p:attrNameLst>
                                          <p:attrName>style.visibility</p:attrName>
                                        </p:attrNameLst>
                                      </p:cBhvr>
                                      <p:to>
                                        <p:strVal val="visible"/>
                                      </p:to>
                                    </p:set>
                                    <p:anim calcmode="lin" valueType="num">
                                      <p:cBhvr>
                                        <p:cTn id="7" dur="500" fill="hold"/>
                                        <p:tgtEl>
                                          <p:spTgt spid="7177"/>
                                        </p:tgtEl>
                                        <p:attrNameLst>
                                          <p:attrName>ppt_x</p:attrName>
                                        </p:attrNameLst>
                                      </p:cBhvr>
                                      <p:tavLst>
                                        <p:tav tm="0">
                                          <p:val>
                                            <p:strVal val="#ppt_x"/>
                                          </p:val>
                                        </p:tav>
                                        <p:tav tm="100000">
                                          <p:val>
                                            <p:strVal val="#ppt_x"/>
                                          </p:val>
                                        </p:tav>
                                      </p:tavLst>
                                    </p:anim>
                                    <p:anim calcmode="lin" valueType="num">
                                      <p:cBhvr>
                                        <p:cTn id="8" dur="500" fill="hold"/>
                                        <p:tgtEl>
                                          <p:spTgt spid="7177"/>
                                        </p:tgtEl>
                                        <p:attrNameLst>
                                          <p:attrName>ppt_y</p:attrName>
                                        </p:attrNameLst>
                                      </p:cBhvr>
                                      <p:tavLst>
                                        <p:tav tm="0">
                                          <p:val>
                                            <p:strVal val="0-#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7178"/>
                                        </p:tgtEl>
                                        <p:attrNameLst>
                                          <p:attrName>style.visibility</p:attrName>
                                        </p:attrNameLst>
                                      </p:cBhvr>
                                      <p:to>
                                        <p:strVal val="visible"/>
                                      </p:to>
                                    </p:set>
                                    <p:anim calcmode="lin" valueType="num">
                                      <p:cBhvr>
                                        <p:cTn id="11" dur="500" fill="hold"/>
                                        <p:tgtEl>
                                          <p:spTgt spid="7178"/>
                                        </p:tgtEl>
                                        <p:attrNameLst>
                                          <p:attrName>ppt_x</p:attrName>
                                        </p:attrNameLst>
                                      </p:cBhvr>
                                      <p:tavLst>
                                        <p:tav tm="0">
                                          <p:val>
                                            <p:strVal val="#ppt_x"/>
                                          </p:val>
                                        </p:tav>
                                        <p:tav tm="100000">
                                          <p:val>
                                            <p:strVal val="#ppt_x"/>
                                          </p:val>
                                        </p:tav>
                                      </p:tavLst>
                                    </p:anim>
                                    <p:anim calcmode="lin" valueType="num">
                                      <p:cBhvr>
                                        <p:cTn id="12" dur="500" fill="hold"/>
                                        <p:tgtEl>
                                          <p:spTgt spid="717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decel="10000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ppt_x</p:attrName>
                                        </p:attrNameLst>
                                      </p:cBhvr>
                                      <p:tavLst>
                                        <p:tav tm="0">
                                          <p:val>
                                            <p:strVal val="#ppt_x"/>
                                          </p:val>
                                        </p:tav>
                                        <p:tav tm="100000">
                                          <p:val>
                                            <p:strVal val="#ppt_x"/>
                                          </p:val>
                                        </p:tav>
                                      </p:tavLst>
                                    </p:anim>
                                    <p:anim calcmode="lin" valueType="num">
                                      <p:cBhvr>
                                        <p:cTn id="18" dur="500" fill="hold"/>
                                        <p:tgtEl>
                                          <p:spTgt spid="3"/>
                                        </p:tgtEl>
                                        <p:attrNameLst>
                                          <p:attrName>ppt_y</p:attrName>
                                        </p:attrNameLst>
                                      </p:cBhvr>
                                      <p:tavLst>
                                        <p:tav tm="0">
                                          <p:val>
                                            <p:strVal val="0-#ppt_h/2"/>
                                          </p:val>
                                        </p:tav>
                                        <p:tav tm="100000">
                                          <p:val>
                                            <p:strVal val="#ppt_y"/>
                                          </p:val>
                                        </p:tav>
                                      </p:tavLst>
                                    </p:anim>
                                  </p:childTnLst>
                                </p:cTn>
                              </p:par>
                              <p:par>
                                <p:cTn id="19" presetID="2" presetClass="entr" presetSubtype="4" decel="10000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ppt_x</p:attrName>
                                        </p:attrNameLst>
                                      </p:cBhvr>
                                      <p:tavLst>
                                        <p:tav tm="0">
                                          <p:val>
                                            <p:strVal val="#ppt_x"/>
                                          </p:val>
                                        </p:tav>
                                        <p:tav tm="100000">
                                          <p:val>
                                            <p:strVal val="#ppt_x"/>
                                          </p:val>
                                        </p:tav>
                                      </p:tavLst>
                                    </p:anim>
                                    <p:anim calcmode="lin" valueType="num">
                                      <p:cBhvr>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bldLvl="0"/>
      <p:bldP spid="3" grpId="0" bldLvl="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燕尾形 2"/>
          <p:cNvSpPr/>
          <p:nvPr/>
        </p:nvSpPr>
        <p:spPr>
          <a:xfrm>
            <a:off x="1273175" y="363538"/>
            <a:ext cx="2592388" cy="431800"/>
          </a:xfrm>
          <a:prstGeom prst="chevron">
            <a:avLst>
              <a:gd name="adj" fmla="val 26599"/>
            </a:avLst>
          </a:prstGeom>
          <a:solidFill>
            <a:srgbClr val="CD1F06"/>
          </a:solidFill>
          <a:ln w="3175">
            <a:noFill/>
          </a:ln>
        </p:spPr>
        <p:txBody>
          <a:bodyPr anchor="ctr"/>
          <a:lstStyle/>
          <a:p>
            <a:pPr lvl="0" indent="0"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8194" name="TextBox 5"/>
          <p:cNvSpPr/>
          <p:nvPr/>
        </p:nvSpPr>
        <p:spPr>
          <a:xfrm>
            <a:off x="890270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宋体" panose="02010600030101010101" pitchFamily="2" charset="-122"/>
              </a:rPr>
              <a:t>04  结束语</a:t>
            </a:r>
            <a:endParaRPr lang="zh-CN" altLang="zh-CN" sz="1600" dirty="0">
              <a:solidFill>
                <a:srgbClr val="7F7F7F"/>
              </a:solidFill>
              <a:latin typeface="Impact" panose="020B0806030902050204" pitchFamily="34" charset="0"/>
              <a:ea typeface="微软雅黑" panose="020B0503020204020204" pitchFamily="34" charset="-122"/>
            </a:endParaRPr>
          </a:p>
        </p:txBody>
      </p:sp>
      <p:sp>
        <p:nvSpPr>
          <p:cNvPr id="8195" name="TextBox 6"/>
          <p:cNvSpPr/>
          <p:nvPr/>
        </p:nvSpPr>
        <p:spPr>
          <a:xfrm>
            <a:off x="1454150" y="447675"/>
            <a:ext cx="2266950" cy="261938"/>
          </a:xfrm>
          <a:prstGeom prst="rect">
            <a:avLst/>
          </a:prstGeom>
          <a:noFill/>
          <a:ln w="9525">
            <a:noFill/>
          </a:ln>
        </p:spPr>
        <p:txBody>
          <a:bodyPr lIns="0" tIns="0" rIns="0" bIns="0" anchor="ctr">
            <a:spAutoFit/>
          </a:bodyPr>
          <a:lstStyle/>
          <a:p>
            <a:pPr lvl="0" indent="0" algn="ctr"/>
            <a:r>
              <a:rPr lang="zh-CN" altLang="zh-CN" sz="1600" dirty="0">
                <a:solidFill>
                  <a:schemeClr val="bg1"/>
                </a:solidFill>
                <a:latin typeface="Impact" panose="020B0806030902050204" pitchFamily="34" charset="0"/>
                <a:ea typeface="微软雅黑" panose="020B0503020204020204" pitchFamily="34" charset="-122"/>
                <a:sym typeface="Impact" panose="020B0806030902050204" pitchFamily="34" charset="0"/>
              </a:rPr>
              <a:t>01  教育教学论文的概述</a:t>
            </a:r>
            <a:endParaRPr lang="zh-CN"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196" name="TextBox 10"/>
          <p:cNvSpPr/>
          <p:nvPr/>
        </p:nvSpPr>
        <p:spPr>
          <a:xfrm>
            <a:off x="393700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Impact" panose="020B0806030902050204" pitchFamily="34" charset="0"/>
              </a:rPr>
              <a:t>02  教育教学论文的撰写</a:t>
            </a:r>
            <a:endParaRPr lang="zh-CN" altLang="zh-CN" sz="16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197" name="TextBox 11"/>
          <p:cNvSpPr/>
          <p:nvPr/>
        </p:nvSpPr>
        <p:spPr>
          <a:xfrm>
            <a:off x="641985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宋体" panose="02010600030101010101" pitchFamily="2" charset="-122"/>
              </a:rPr>
              <a:t>03  教育教学论文的投稿</a:t>
            </a:r>
            <a:endParaRPr lang="zh-CN" altLang="zh-CN" sz="1600" dirty="0">
              <a:solidFill>
                <a:srgbClr val="7F7F7F"/>
              </a:solidFill>
              <a:latin typeface="Impact" panose="020B0806030902050204" pitchFamily="34" charset="0"/>
              <a:ea typeface="微软雅黑" panose="020B0503020204020204" pitchFamily="34" charset="-122"/>
            </a:endParaRPr>
          </a:p>
        </p:txBody>
      </p:sp>
      <p:sp>
        <p:nvSpPr>
          <p:cNvPr id="8198" name="TextBox 8"/>
          <p:cNvSpPr/>
          <p:nvPr/>
        </p:nvSpPr>
        <p:spPr>
          <a:xfrm>
            <a:off x="768350" y="1123950"/>
            <a:ext cx="4968875" cy="457200"/>
          </a:xfrm>
          <a:prstGeom prst="rect">
            <a:avLst/>
          </a:prstGeom>
          <a:noFill/>
          <a:ln w="9525">
            <a:noFill/>
          </a:ln>
        </p:spPr>
        <p:txBody>
          <a:bodyPr anchor="t">
            <a:spAutoFit/>
          </a:bodyPr>
          <a:lstStyle/>
          <a:p>
            <a:pPr lvl="0" indent="0"/>
            <a:r>
              <a:rPr lang="zh-CN" altLang="en-US" sz="24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第二节</a:t>
            </a:r>
            <a:r>
              <a:rPr lang="en-US" altLang="zh-CN" sz="24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  </a:t>
            </a:r>
            <a:r>
              <a:rPr lang="zh-CN" altLang="en-US" sz="2400" dirty="0">
                <a:solidFill>
                  <a:srgbClr val="5F5E5C"/>
                </a:solidFill>
                <a:latin typeface="华康俪金黑W8(P)" panose="020B0800000000000000" pitchFamily="2" charset="-122"/>
                <a:ea typeface="华康俪金黑W8(P)" panose="020B0800000000000000" pitchFamily="2" charset="-122"/>
              </a:rPr>
              <a:t>为什么要写教育教学论文</a:t>
            </a:r>
            <a:endParaRPr lang="zh-CN" altLang="en-US" sz="24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endParaRPr>
          </a:p>
        </p:txBody>
      </p:sp>
      <p:grpSp>
        <p:nvGrpSpPr>
          <p:cNvPr id="8199" name="Group 8"/>
          <p:cNvGrpSpPr/>
          <p:nvPr/>
        </p:nvGrpSpPr>
        <p:grpSpPr>
          <a:xfrm>
            <a:off x="4664075" y="2874963"/>
            <a:ext cx="3127375" cy="3048000"/>
            <a:chOff x="1144051" y="94974"/>
            <a:chExt cx="3126542" cy="3048630"/>
          </a:xfrm>
        </p:grpSpPr>
        <p:sp>
          <p:nvSpPr>
            <p:cNvPr id="8200" name="Oval 9"/>
            <p:cNvSpPr/>
            <p:nvPr/>
          </p:nvSpPr>
          <p:spPr>
            <a:xfrm>
              <a:off x="1822772" y="507108"/>
              <a:ext cx="1840855" cy="1840855"/>
            </a:xfrm>
            <a:prstGeom prst="ellipse">
              <a:avLst/>
            </a:prstGeom>
            <a:solidFill>
              <a:srgbClr val="CD1F06"/>
            </a:solidFill>
            <a:ln w="9525" cap="flat" cmpd="sng">
              <a:solidFill>
                <a:srgbClr val="BD4B48"/>
              </a:solidFill>
              <a:prstDash val="solid"/>
              <a:bevel/>
              <a:headEnd type="none" w="med" len="med"/>
              <a:tailEnd type="none" w="med" len="med"/>
            </a:ln>
          </p:spPr>
          <p:txBody>
            <a:bodyPr anchor="t"/>
            <a:lstStyle/>
            <a:p>
              <a:pPr lvl="0" indent="0"/>
              <a:endParaRPr lang="zh-CN" altLang="en-US" dirty="0">
                <a:latin typeface="Arial" panose="020B0604020202020204" pitchFamily="34" charset="0"/>
                <a:ea typeface="宋体" panose="02010600030101010101" pitchFamily="2" charset="-122"/>
              </a:endParaRPr>
            </a:p>
          </p:txBody>
        </p:sp>
        <p:sp>
          <p:nvSpPr>
            <p:cNvPr id="8201" name="Rectangle 10"/>
            <p:cNvSpPr/>
            <p:nvPr/>
          </p:nvSpPr>
          <p:spPr>
            <a:xfrm>
              <a:off x="1859061" y="880469"/>
              <a:ext cx="1768475" cy="1301750"/>
            </a:xfrm>
            <a:prstGeom prst="rect">
              <a:avLst/>
            </a:prstGeom>
            <a:noFill/>
            <a:ln w="9525">
              <a:noFill/>
            </a:ln>
          </p:spPr>
          <p:txBody>
            <a:bodyPr lIns="58420" tIns="58420" rIns="58420" bIns="58420" anchor="ctr"/>
            <a:lstStyle/>
            <a:p>
              <a:pPr lvl="0" indent="0" algn="ctr">
                <a:lnSpc>
                  <a:spcPct val="90000"/>
                </a:lnSpc>
                <a:spcAft>
                  <a:spcPct val="35000"/>
                </a:spcAft>
              </a:pPr>
              <a:r>
                <a:rPr lang="en-US" altLang="zh-CN" sz="4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WHY</a:t>
              </a:r>
              <a:endParaRPr lang="en-US" altLang="zh-CN" sz="4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02" name="Oval 13"/>
            <p:cNvSpPr/>
            <p:nvPr/>
          </p:nvSpPr>
          <p:spPr>
            <a:xfrm>
              <a:off x="3350166" y="94974"/>
              <a:ext cx="920427" cy="920427"/>
            </a:xfrm>
            <a:prstGeom prst="ellipse">
              <a:avLst/>
            </a:prstGeom>
            <a:solidFill>
              <a:srgbClr val="3C78CE"/>
            </a:solidFill>
            <a:ln w="9525" cap="flat" cmpd="sng">
              <a:solidFill>
                <a:srgbClr val="4A7DBA"/>
              </a:solidFill>
              <a:prstDash val="solid"/>
              <a:bevel/>
              <a:headEnd type="none" w="med" len="med"/>
              <a:tailEnd type="none" w="med" len="med"/>
            </a:ln>
          </p:spPr>
          <p:txBody>
            <a:bodyPr anchor="t"/>
            <a:lstStyle/>
            <a:p>
              <a:pPr lvl="0" indent="0"/>
              <a:endParaRPr lang="zh-CN" altLang="en-US" dirty="0">
                <a:latin typeface="Arial" panose="020B0604020202020204" pitchFamily="34" charset="0"/>
                <a:ea typeface="宋体" panose="02010600030101010101" pitchFamily="2" charset="-122"/>
              </a:endParaRPr>
            </a:p>
          </p:txBody>
        </p:sp>
        <p:sp>
          <p:nvSpPr>
            <p:cNvPr id="8203" name="Rectangle 14"/>
            <p:cNvSpPr/>
            <p:nvPr/>
          </p:nvSpPr>
          <p:spPr>
            <a:xfrm>
              <a:off x="3484959" y="229767"/>
              <a:ext cx="650841" cy="650841"/>
            </a:xfrm>
            <a:prstGeom prst="rect">
              <a:avLst/>
            </a:prstGeom>
            <a:noFill/>
            <a:ln w="9525">
              <a:noFill/>
            </a:ln>
          </p:spPr>
          <p:txBody>
            <a:bodyPr lIns="29210" tIns="29210" rIns="29210" bIns="29210" anchor="ctr"/>
            <a:lstStyle/>
            <a:p>
              <a:pPr lvl="0" indent="0" algn="ctr">
                <a:lnSpc>
                  <a:spcPct val="90000"/>
                </a:lnSpc>
                <a:spcAft>
                  <a:spcPct val="35000"/>
                </a:spcAft>
              </a:pPr>
              <a:r>
                <a:rPr lang="zh-CN" altLang="en-US" sz="2000" dirty="0">
                  <a:solidFill>
                    <a:srgbClr val="FFFFFF"/>
                  </a:solidFill>
                  <a:latin typeface="微软雅黑" panose="020B0503020204020204" pitchFamily="34" charset="-122"/>
                  <a:ea typeface="微软雅黑" panose="020B0503020204020204" pitchFamily="34" charset="-122"/>
                </a:rPr>
                <a:t>知识分子</a:t>
              </a:r>
              <a:endParaRPr lang="zh-CN" altLang="en-US" sz="2000" dirty="0">
                <a:solidFill>
                  <a:srgbClr val="FFFFFF"/>
                </a:solidFill>
                <a:latin typeface="微软雅黑" panose="020B0503020204020204" pitchFamily="34" charset="-122"/>
                <a:ea typeface="微软雅黑" panose="020B0503020204020204" pitchFamily="34" charset="-122"/>
              </a:endParaRPr>
            </a:p>
          </p:txBody>
        </p:sp>
        <p:sp>
          <p:nvSpPr>
            <p:cNvPr id="8204" name="Oval 15"/>
            <p:cNvSpPr/>
            <p:nvPr/>
          </p:nvSpPr>
          <p:spPr>
            <a:xfrm>
              <a:off x="3215486" y="1906947"/>
              <a:ext cx="920427" cy="920427"/>
            </a:xfrm>
            <a:prstGeom prst="ellipse">
              <a:avLst/>
            </a:prstGeom>
            <a:solidFill>
              <a:srgbClr val="00B0F0"/>
            </a:solidFill>
            <a:ln w="9525" cap="flat" cmpd="sng">
              <a:solidFill>
                <a:srgbClr val="46A9C4"/>
              </a:solidFill>
              <a:prstDash val="solid"/>
              <a:bevel/>
              <a:headEnd type="none" w="med" len="med"/>
              <a:tailEnd type="none" w="med" len="med"/>
            </a:ln>
          </p:spPr>
          <p:txBody>
            <a:bodyPr anchor="t"/>
            <a:lstStyle/>
            <a:p>
              <a:pPr lvl="0" indent="0"/>
              <a:endParaRPr lang="zh-CN" altLang="en-US" dirty="0">
                <a:latin typeface="Arial" panose="020B0604020202020204" pitchFamily="34" charset="0"/>
                <a:ea typeface="宋体" panose="02010600030101010101" pitchFamily="2" charset="-122"/>
              </a:endParaRPr>
            </a:p>
          </p:txBody>
        </p:sp>
        <p:sp>
          <p:nvSpPr>
            <p:cNvPr id="8205" name="Rectangle 16"/>
            <p:cNvSpPr/>
            <p:nvPr/>
          </p:nvSpPr>
          <p:spPr>
            <a:xfrm>
              <a:off x="3350279" y="2041740"/>
              <a:ext cx="650841" cy="650841"/>
            </a:xfrm>
            <a:prstGeom prst="rect">
              <a:avLst/>
            </a:prstGeom>
            <a:noFill/>
            <a:ln w="9525">
              <a:noFill/>
            </a:ln>
          </p:spPr>
          <p:txBody>
            <a:bodyPr lIns="29210" tIns="29210" rIns="29210" bIns="29210" anchor="ctr"/>
            <a:lstStyle/>
            <a:p>
              <a:pPr lvl="0" indent="0" algn="ctr">
                <a:lnSpc>
                  <a:spcPct val="90000"/>
                </a:lnSpc>
                <a:spcAft>
                  <a:spcPct val="35000"/>
                </a:spcAft>
              </a:pPr>
              <a:r>
                <a:rPr lang="zh-CN" altLang="en-US" sz="2000" dirty="0">
                  <a:solidFill>
                    <a:srgbClr val="FFFFFF"/>
                  </a:solidFill>
                  <a:latin typeface="微软雅黑" panose="020B0503020204020204" pitchFamily="34" charset="-122"/>
                  <a:ea typeface="微软雅黑" panose="020B0503020204020204" pitchFamily="34" charset="-122"/>
                </a:rPr>
                <a:t>价值取向</a:t>
              </a:r>
              <a:endParaRPr lang="zh-CN" altLang="en-US" sz="2000" dirty="0">
                <a:solidFill>
                  <a:srgbClr val="FFFFFF"/>
                </a:solidFill>
                <a:latin typeface="微软雅黑" panose="020B0503020204020204" pitchFamily="34" charset="-122"/>
                <a:ea typeface="微软雅黑" panose="020B0503020204020204" pitchFamily="34" charset="-122"/>
              </a:endParaRPr>
            </a:p>
          </p:txBody>
        </p:sp>
        <p:sp>
          <p:nvSpPr>
            <p:cNvPr id="8206" name="Oval 17"/>
            <p:cNvSpPr/>
            <p:nvPr/>
          </p:nvSpPr>
          <p:spPr>
            <a:xfrm>
              <a:off x="1579085" y="2223177"/>
              <a:ext cx="920427" cy="920427"/>
            </a:xfrm>
            <a:prstGeom prst="ellipse">
              <a:avLst/>
            </a:prstGeom>
            <a:solidFill>
              <a:srgbClr val="8BAB00"/>
            </a:solidFill>
            <a:ln w="9525" cap="flat" cmpd="sng">
              <a:solidFill>
                <a:srgbClr val="97B853"/>
              </a:solidFill>
              <a:prstDash val="solid"/>
              <a:bevel/>
              <a:headEnd type="none" w="med" len="med"/>
              <a:tailEnd type="none" w="med" len="med"/>
            </a:ln>
          </p:spPr>
          <p:txBody>
            <a:bodyPr anchor="t"/>
            <a:lstStyle/>
            <a:p>
              <a:pPr lvl="0" indent="0"/>
              <a:endParaRPr lang="zh-CN" altLang="en-US" dirty="0">
                <a:latin typeface="Arial" panose="020B0604020202020204" pitchFamily="34" charset="0"/>
                <a:ea typeface="宋体" panose="02010600030101010101" pitchFamily="2" charset="-122"/>
              </a:endParaRPr>
            </a:p>
          </p:txBody>
        </p:sp>
        <p:sp>
          <p:nvSpPr>
            <p:cNvPr id="8207" name="Rectangle 18"/>
            <p:cNvSpPr/>
            <p:nvPr/>
          </p:nvSpPr>
          <p:spPr>
            <a:xfrm>
              <a:off x="1713878" y="2357970"/>
              <a:ext cx="650841" cy="650841"/>
            </a:xfrm>
            <a:prstGeom prst="rect">
              <a:avLst/>
            </a:prstGeom>
            <a:noFill/>
            <a:ln w="9525">
              <a:noFill/>
            </a:ln>
          </p:spPr>
          <p:txBody>
            <a:bodyPr lIns="29210" tIns="29210" rIns="29210" bIns="29210" anchor="ctr"/>
            <a:lstStyle/>
            <a:p>
              <a:pPr lvl="0" indent="0" algn="ctr">
                <a:lnSpc>
                  <a:spcPct val="90000"/>
                </a:lnSpc>
                <a:spcAft>
                  <a:spcPct val="35000"/>
                </a:spcAft>
              </a:pPr>
              <a:r>
                <a:rPr lang="zh-CN" altLang="en-US" sz="23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教师</a:t>
              </a:r>
              <a:endParaRPr lang="zh-CN" altLang="en-US" dirty="0">
                <a:latin typeface="Arial" panose="020B0604020202020204" pitchFamily="34" charset="0"/>
                <a:ea typeface="宋体" panose="02010600030101010101" pitchFamily="2" charset="-122"/>
              </a:endParaRPr>
            </a:p>
          </p:txBody>
        </p:sp>
        <p:sp>
          <p:nvSpPr>
            <p:cNvPr id="8208" name="Oval 19"/>
            <p:cNvSpPr/>
            <p:nvPr/>
          </p:nvSpPr>
          <p:spPr>
            <a:xfrm>
              <a:off x="1144051" y="310239"/>
              <a:ext cx="920427" cy="920427"/>
            </a:xfrm>
            <a:prstGeom prst="ellipse">
              <a:avLst/>
            </a:prstGeom>
            <a:solidFill>
              <a:srgbClr val="FF8500"/>
            </a:solidFill>
            <a:ln w="9525" cap="flat" cmpd="sng">
              <a:solidFill>
                <a:srgbClr val="F5913F"/>
              </a:solidFill>
              <a:prstDash val="solid"/>
              <a:bevel/>
              <a:headEnd type="none" w="med" len="med"/>
              <a:tailEnd type="none" w="med" len="med"/>
            </a:ln>
          </p:spPr>
          <p:txBody>
            <a:bodyPr anchor="t"/>
            <a:lstStyle/>
            <a:p>
              <a:pPr lvl="0" indent="0"/>
              <a:endParaRPr lang="zh-CN" altLang="en-US" dirty="0">
                <a:latin typeface="Arial" panose="020B0604020202020204" pitchFamily="34" charset="0"/>
                <a:ea typeface="宋体" panose="02010600030101010101" pitchFamily="2" charset="-122"/>
              </a:endParaRPr>
            </a:p>
          </p:txBody>
        </p:sp>
        <p:sp>
          <p:nvSpPr>
            <p:cNvPr id="8209" name="Rectangle 20"/>
            <p:cNvSpPr/>
            <p:nvPr/>
          </p:nvSpPr>
          <p:spPr>
            <a:xfrm>
              <a:off x="1278844" y="445032"/>
              <a:ext cx="650841" cy="650841"/>
            </a:xfrm>
            <a:prstGeom prst="rect">
              <a:avLst/>
            </a:prstGeom>
            <a:noFill/>
            <a:ln w="9525">
              <a:noFill/>
            </a:ln>
          </p:spPr>
          <p:txBody>
            <a:bodyPr lIns="29210" tIns="29210" rIns="29210" bIns="29210" anchor="ctr"/>
            <a:lstStyle/>
            <a:p>
              <a:pPr lvl="0" indent="0" algn="ctr">
                <a:lnSpc>
                  <a:spcPct val="90000"/>
                </a:lnSpc>
                <a:spcAft>
                  <a:spcPct val="35000"/>
                </a:spcAft>
              </a:pPr>
              <a:r>
                <a:rPr lang="zh-CN" altLang="en-US" sz="2000" dirty="0">
                  <a:solidFill>
                    <a:srgbClr val="FFFFFF"/>
                  </a:solidFill>
                  <a:latin typeface="微软雅黑" panose="020B0503020204020204" pitchFamily="34" charset="-122"/>
                  <a:ea typeface="微软雅黑" panose="020B0503020204020204" pitchFamily="34" charset="-122"/>
                </a:rPr>
                <a:t>人生</a:t>
              </a:r>
              <a:endParaRPr lang="zh-CN" altLang="en-US" dirty="0">
                <a:latin typeface="Arial" panose="020B0604020202020204" pitchFamily="34" charset="0"/>
                <a:ea typeface="宋体" panose="02010600030101010101" pitchFamily="2" charset="-122"/>
              </a:endParaRPr>
            </a:p>
          </p:txBody>
        </p:sp>
      </p:grpSp>
      <p:sp>
        <p:nvSpPr>
          <p:cNvPr id="8213" name="矩形 26"/>
          <p:cNvSpPr/>
          <p:nvPr/>
        </p:nvSpPr>
        <p:spPr>
          <a:xfrm>
            <a:off x="7947025" y="5146675"/>
            <a:ext cx="4176713" cy="843915"/>
          </a:xfrm>
          <a:prstGeom prst="rect">
            <a:avLst/>
          </a:prstGeom>
          <a:noFill/>
          <a:ln w="9525">
            <a:noFill/>
          </a:ln>
        </p:spPr>
        <p:txBody>
          <a:bodyPr anchor="t">
            <a:spAutoFit/>
          </a:bodyPr>
          <a:lstStyle/>
          <a:p>
            <a:pPr lvl="0" indent="0">
              <a:lnSpc>
                <a:spcPct val="130000"/>
              </a:lnSpc>
            </a:pPr>
            <a:r>
              <a:rPr lang="en-US" altLang="zh-CN" sz="2000" dirty="0">
                <a:solidFill>
                  <a:srgbClr val="00B0F0"/>
                </a:solidFill>
                <a:latin typeface="微软雅黑" panose="020B0503020204020204" pitchFamily="34" charset="-122"/>
                <a:ea typeface="微软雅黑" panose="020B0503020204020204" pitchFamily="34" charset="-122"/>
              </a:rPr>
              <a:t>	</a:t>
            </a:r>
            <a:r>
              <a:rPr lang="zh-CN" altLang="en-US" dirty="0">
                <a:solidFill>
                  <a:srgbClr val="5F5E5C"/>
                </a:solidFill>
                <a:latin typeface="微软雅黑" panose="020B0503020204020204" pitchFamily="34" charset="-122"/>
                <a:ea typeface="微软雅黑" panose="020B0503020204020204" pitchFamily="34" charset="-122"/>
              </a:rPr>
              <a:t>一是自我生存的需要</a:t>
            </a:r>
            <a:endParaRPr lang="zh-CN" altLang="en-US" dirty="0">
              <a:solidFill>
                <a:srgbClr val="5F5E5C"/>
              </a:solidFill>
              <a:latin typeface="微软雅黑" panose="020B0503020204020204" pitchFamily="34" charset="-122"/>
              <a:ea typeface="微软雅黑" panose="020B0503020204020204" pitchFamily="34" charset="-122"/>
            </a:endParaRPr>
          </a:p>
          <a:p>
            <a:pPr lvl="0" indent="0">
              <a:lnSpc>
                <a:spcPct val="130000"/>
              </a:lnSpc>
            </a:pPr>
            <a:r>
              <a:rPr lang="en-US" altLang="zh-CN" dirty="0">
                <a:solidFill>
                  <a:srgbClr val="5F5E5C"/>
                </a:solidFill>
                <a:latin typeface="微软雅黑" panose="020B0503020204020204" pitchFamily="34" charset="-122"/>
                <a:ea typeface="微软雅黑" panose="020B0503020204020204" pitchFamily="34" charset="-122"/>
              </a:rPr>
              <a:t>	</a:t>
            </a:r>
            <a:r>
              <a:rPr lang="zh-CN" altLang="en-US" dirty="0">
                <a:solidFill>
                  <a:srgbClr val="5F5E5C"/>
                </a:solidFill>
                <a:latin typeface="微软雅黑" panose="020B0503020204020204" pitchFamily="34" charset="-122"/>
                <a:ea typeface="微软雅黑" panose="020B0503020204020204" pitchFamily="34" charset="-122"/>
              </a:rPr>
              <a:t>二是自我实现的需要</a:t>
            </a:r>
            <a:endParaRPr lang="zh-CN" altLang="en-US" dirty="0">
              <a:solidFill>
                <a:srgbClr val="5F5E5C"/>
              </a:solidFill>
              <a:latin typeface="微软雅黑" panose="020B0503020204020204" pitchFamily="34" charset="-122"/>
              <a:ea typeface="微软雅黑" panose="020B0503020204020204" pitchFamily="34" charset="-122"/>
            </a:endParaRPr>
          </a:p>
        </p:txBody>
      </p:sp>
      <p:sp>
        <p:nvSpPr>
          <p:cNvPr id="8214" name="矩形 27"/>
          <p:cNvSpPr/>
          <p:nvPr/>
        </p:nvSpPr>
        <p:spPr>
          <a:xfrm>
            <a:off x="768350" y="1595755"/>
            <a:ext cx="5680075" cy="2065020"/>
          </a:xfrm>
          <a:prstGeom prst="rect">
            <a:avLst/>
          </a:prstGeom>
          <a:noFill/>
          <a:ln w="9525">
            <a:noFill/>
          </a:ln>
        </p:spPr>
        <p:txBody>
          <a:bodyPr wrap="square" anchor="t">
            <a:spAutoFit/>
          </a:bodyPr>
          <a:lstStyle/>
          <a:p>
            <a:pPr lvl="0" algn="l">
              <a:lnSpc>
                <a:spcPct val="120000"/>
              </a:lnSpc>
            </a:pPr>
            <a:r>
              <a:rPr lang="zh-CN" altLang="en-US" dirty="0">
                <a:solidFill>
                  <a:srgbClr val="5F5E5C"/>
                </a:solidFill>
                <a:latin typeface="微软雅黑" panose="020B0503020204020204" pitchFamily="34" charset="-122"/>
                <a:ea typeface="微软雅黑" panose="020B0503020204020204" pitchFamily="34" charset="-122"/>
                <a:cs typeface="+mn-ea"/>
                <a:sym typeface="+mn-ea"/>
              </a:rPr>
              <a:t>迷执</a:t>
            </a:r>
            <a:endParaRPr lang="zh-CN" altLang="en-US" dirty="0">
              <a:solidFill>
                <a:srgbClr val="5F5E5C"/>
              </a:solidFill>
              <a:latin typeface="微软雅黑" panose="020B0503020204020204" pitchFamily="34" charset="-122"/>
              <a:ea typeface="微软雅黑" panose="020B0503020204020204" pitchFamily="34" charset="-122"/>
              <a:cs typeface="+mn-ea"/>
              <a:sym typeface="+mn-ea"/>
            </a:endParaRPr>
          </a:p>
          <a:p>
            <a:pPr lvl="0" algn="l">
              <a:lnSpc>
                <a:spcPct val="120000"/>
              </a:lnSpc>
            </a:pPr>
            <a:r>
              <a:rPr lang="zh-CN" altLang="en-US" dirty="0">
                <a:solidFill>
                  <a:srgbClr val="5F5E5C"/>
                </a:solidFill>
                <a:latin typeface="微软雅黑" panose="020B0503020204020204" pitchFamily="34" charset="-122"/>
                <a:ea typeface="微软雅黑" panose="020B0503020204020204" pitchFamily="34" charset="-122"/>
                <a:cs typeface="+mn-ea"/>
                <a:sym typeface="+mn-ea"/>
              </a:rPr>
              <a:t>——追求生存的技能和技巧，俗家</a:t>
            </a:r>
            <a:endParaRPr lang="zh-CN" altLang="en-US" dirty="0">
              <a:solidFill>
                <a:srgbClr val="5F5E5C"/>
              </a:solidFill>
              <a:latin typeface="微软雅黑" panose="020B0503020204020204" pitchFamily="34" charset="-122"/>
              <a:ea typeface="微软雅黑" panose="020B0503020204020204" pitchFamily="34" charset="-122"/>
              <a:cs typeface="+mn-ea"/>
            </a:endParaRPr>
          </a:p>
          <a:p>
            <a:pPr lvl="0" algn="l">
              <a:lnSpc>
                <a:spcPct val="120000"/>
              </a:lnSpc>
            </a:pPr>
            <a:r>
              <a:rPr lang="zh-CN" altLang="en-US" dirty="0">
                <a:solidFill>
                  <a:srgbClr val="5F5E5C"/>
                </a:solidFill>
                <a:latin typeface="微软雅黑" panose="020B0503020204020204" pitchFamily="34" charset="-122"/>
                <a:ea typeface="微软雅黑" panose="020B0503020204020204" pitchFamily="34" charset="-122"/>
                <a:cs typeface="+mn-ea"/>
                <a:sym typeface="+mn-ea"/>
              </a:rPr>
              <a:t>精神支柱</a:t>
            </a:r>
            <a:endParaRPr lang="zh-CN" altLang="en-US" dirty="0">
              <a:solidFill>
                <a:srgbClr val="5F5E5C"/>
              </a:solidFill>
              <a:latin typeface="微软雅黑" panose="020B0503020204020204" pitchFamily="34" charset="-122"/>
              <a:ea typeface="微软雅黑" panose="020B0503020204020204" pitchFamily="34" charset="-122"/>
              <a:cs typeface="+mn-ea"/>
              <a:sym typeface="+mn-ea"/>
            </a:endParaRPr>
          </a:p>
          <a:p>
            <a:pPr lvl="0" algn="l">
              <a:lnSpc>
                <a:spcPct val="120000"/>
              </a:lnSpc>
            </a:pPr>
            <a:r>
              <a:rPr lang="zh-CN" altLang="en-US" dirty="0">
                <a:solidFill>
                  <a:srgbClr val="5F5E5C"/>
                </a:solidFill>
                <a:latin typeface="微软雅黑" panose="020B0503020204020204" pitchFamily="34" charset="-122"/>
                <a:ea typeface="微软雅黑" panose="020B0503020204020204" pitchFamily="34" charset="-122"/>
                <a:cs typeface="+mn-ea"/>
                <a:sym typeface="+mn-ea"/>
              </a:rPr>
              <a:t>——追求精神的成长与心灵的丰盈，思想家</a:t>
            </a:r>
            <a:endParaRPr lang="zh-CN" altLang="en-US" dirty="0">
              <a:solidFill>
                <a:srgbClr val="5F5E5C"/>
              </a:solidFill>
              <a:latin typeface="微软雅黑" panose="020B0503020204020204" pitchFamily="34" charset="-122"/>
              <a:ea typeface="微软雅黑" panose="020B0503020204020204" pitchFamily="34" charset="-122"/>
            </a:endParaRPr>
          </a:p>
          <a:p>
            <a:pPr lvl="0" algn="l">
              <a:lnSpc>
                <a:spcPct val="120000"/>
              </a:lnSpc>
            </a:pPr>
            <a:r>
              <a:rPr lang="zh-CN" altLang="en-US" dirty="0">
                <a:solidFill>
                  <a:srgbClr val="5F5E5C"/>
                </a:solidFill>
                <a:latin typeface="微软雅黑" panose="020B0503020204020204" pitchFamily="34" charset="-122"/>
                <a:ea typeface="微软雅黑" panose="020B0503020204020204" pitchFamily="34" charset="-122"/>
                <a:cs typeface="+mn-ea"/>
                <a:sym typeface="+mn-ea"/>
              </a:rPr>
              <a:t>终极关怀</a:t>
            </a:r>
            <a:endParaRPr lang="zh-CN" altLang="en-US" dirty="0">
              <a:solidFill>
                <a:srgbClr val="5F5E5C"/>
              </a:solidFill>
              <a:latin typeface="微软雅黑" panose="020B0503020204020204" pitchFamily="34" charset="-122"/>
              <a:ea typeface="微软雅黑" panose="020B0503020204020204" pitchFamily="34" charset="-122"/>
              <a:cs typeface="+mn-ea"/>
              <a:sym typeface="+mn-ea"/>
            </a:endParaRPr>
          </a:p>
          <a:p>
            <a:pPr lvl="0" algn="l">
              <a:lnSpc>
                <a:spcPct val="120000"/>
              </a:lnSpc>
            </a:pPr>
            <a:r>
              <a:rPr lang="zh-CN" altLang="en-US" dirty="0">
                <a:solidFill>
                  <a:srgbClr val="5F5E5C"/>
                </a:solidFill>
                <a:latin typeface="微软雅黑" panose="020B0503020204020204" pitchFamily="34" charset="-122"/>
                <a:ea typeface="微软雅黑" panose="020B0503020204020204" pitchFamily="34" charset="-122"/>
                <a:cs typeface="+mn-ea"/>
                <a:sym typeface="+mn-ea"/>
              </a:rPr>
              <a:t>——追求至真至善至美，宗教家</a:t>
            </a:r>
            <a:endParaRPr lang="zh-CN" altLang="en-US" sz="1800" dirty="0">
              <a:solidFill>
                <a:srgbClr val="5F5E5C"/>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8215" name="矩形 28"/>
          <p:cNvSpPr/>
          <p:nvPr/>
        </p:nvSpPr>
        <p:spPr>
          <a:xfrm>
            <a:off x="8175625" y="2360613"/>
            <a:ext cx="2816225" cy="1555750"/>
          </a:xfrm>
          <a:prstGeom prst="rect">
            <a:avLst/>
          </a:prstGeom>
          <a:noFill/>
          <a:ln w="9525">
            <a:noFill/>
          </a:ln>
        </p:spPr>
        <p:txBody>
          <a:bodyPr wrap="square" anchor="t">
            <a:spAutoFit/>
          </a:bodyPr>
          <a:lstStyle/>
          <a:p>
            <a:pPr lvl="0" indent="0">
              <a:lnSpc>
                <a:spcPct val="130000"/>
              </a:lnSpc>
            </a:pPr>
            <a:r>
              <a:rPr lang="zh-CN" altLang="en-US" sz="2000"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三层次</a:t>
            </a:r>
            <a:endParaRPr lang="zh-CN" altLang="en-US" sz="2000" dirty="0">
              <a:solidFill>
                <a:srgbClr val="0070C0"/>
              </a:solidFill>
              <a:latin typeface="微软雅黑" panose="020B0503020204020204" pitchFamily="34" charset="-122"/>
              <a:ea typeface="微软雅黑" panose="020B0503020204020204" pitchFamily="34" charset="-122"/>
              <a:sym typeface="宋体" panose="02010600030101010101" pitchFamily="2" charset="-122"/>
            </a:endParaRPr>
          </a:p>
          <a:p>
            <a:pPr lvl="0" indent="0">
              <a:lnSpc>
                <a:spcPct val="130000"/>
              </a:lnSpc>
            </a:pPr>
            <a:r>
              <a:rPr lang="zh-CN" altLang="en-US" dirty="0">
                <a:solidFill>
                  <a:srgbClr val="5F5E5C"/>
                </a:solidFill>
                <a:latin typeface="微软雅黑" panose="020B0503020204020204" pitchFamily="34" charset="-122"/>
                <a:ea typeface="微软雅黑" panose="020B0503020204020204" pitchFamily="34" charset="-122"/>
                <a:sym typeface="宋体" panose="02010600030101010101" pitchFamily="2" charset="-122"/>
              </a:rPr>
              <a:t>文人——以文为生</a:t>
            </a:r>
            <a:endParaRPr lang="zh-CN" altLang="en-US" dirty="0">
              <a:solidFill>
                <a:srgbClr val="5F5E5C"/>
              </a:solidFill>
              <a:latin typeface="微软雅黑" panose="020B0503020204020204" pitchFamily="34" charset="-122"/>
              <a:ea typeface="微软雅黑" panose="020B0503020204020204" pitchFamily="34" charset="-122"/>
              <a:sym typeface="宋体" panose="02010600030101010101" pitchFamily="2" charset="-122"/>
            </a:endParaRPr>
          </a:p>
          <a:p>
            <a:pPr lvl="0" indent="0">
              <a:lnSpc>
                <a:spcPct val="130000"/>
              </a:lnSpc>
            </a:pPr>
            <a:r>
              <a:rPr lang="zh-CN" altLang="en-US" dirty="0">
                <a:solidFill>
                  <a:srgbClr val="5F5E5C"/>
                </a:solidFill>
                <a:latin typeface="微软雅黑" panose="020B0503020204020204" pitchFamily="34" charset="-122"/>
                <a:ea typeface="微软雅黑" panose="020B0503020204020204" pitchFamily="34" charset="-122"/>
                <a:sym typeface="宋体" panose="02010600030101010101" pitchFamily="2" charset="-122"/>
              </a:rPr>
              <a:t>学者——以文治学</a:t>
            </a:r>
            <a:endParaRPr lang="zh-CN" altLang="en-US" dirty="0">
              <a:solidFill>
                <a:srgbClr val="5F5E5C"/>
              </a:solidFill>
              <a:latin typeface="微软雅黑" panose="020B0503020204020204" pitchFamily="34" charset="-122"/>
              <a:ea typeface="微软雅黑" panose="020B0503020204020204" pitchFamily="34" charset="-122"/>
              <a:sym typeface="宋体" panose="02010600030101010101" pitchFamily="2" charset="-122"/>
            </a:endParaRPr>
          </a:p>
          <a:p>
            <a:pPr lvl="0" indent="0">
              <a:lnSpc>
                <a:spcPct val="130000"/>
              </a:lnSpc>
            </a:pPr>
            <a:r>
              <a:rPr lang="zh-CN" altLang="en-US" dirty="0">
                <a:solidFill>
                  <a:srgbClr val="5F5E5C"/>
                </a:solidFill>
                <a:latin typeface="微软雅黑" panose="020B0503020204020204" pitchFamily="34" charset="-122"/>
                <a:ea typeface="微软雅黑" panose="020B0503020204020204" pitchFamily="34" charset="-122"/>
                <a:sym typeface="宋体" panose="02010600030101010101" pitchFamily="2" charset="-122"/>
              </a:rPr>
              <a:t>思想家——以文救世</a:t>
            </a:r>
            <a:endParaRPr lang="zh-CN" altLang="en-US" dirty="0">
              <a:solidFill>
                <a:srgbClr val="5F5E5C"/>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216" name="矩形 29"/>
          <p:cNvSpPr/>
          <p:nvPr/>
        </p:nvSpPr>
        <p:spPr>
          <a:xfrm>
            <a:off x="1841500" y="4392613"/>
            <a:ext cx="2863850" cy="1518877"/>
          </a:xfrm>
          <a:prstGeom prst="rect">
            <a:avLst/>
          </a:prstGeom>
          <a:noFill/>
          <a:ln w="9525">
            <a:noFill/>
          </a:ln>
        </p:spPr>
        <p:txBody>
          <a:bodyPr wrap="square" anchor="t">
            <a:spAutoFit/>
          </a:bodyPr>
          <a:lstStyle/>
          <a:p>
            <a:pPr lvl="0" indent="0">
              <a:lnSpc>
                <a:spcPct val="130000"/>
              </a:lnSpc>
            </a:pPr>
            <a:r>
              <a:rPr lang="zh-CN" altLang="en-US" dirty="0">
                <a:solidFill>
                  <a:srgbClr val="5F5E5C"/>
                </a:solidFill>
                <a:latin typeface="微软雅黑" panose="020B0503020204020204" pitchFamily="34" charset="-122"/>
                <a:ea typeface="微软雅黑" panose="020B0503020204020204" pitchFamily="34" charset="-122"/>
              </a:rPr>
              <a:t>混境——得过且过</a:t>
            </a:r>
            <a:endParaRPr lang="zh-CN" altLang="en-US" dirty="0">
              <a:solidFill>
                <a:srgbClr val="5F5E5C"/>
              </a:solidFill>
              <a:latin typeface="微软雅黑" panose="020B0503020204020204" pitchFamily="34" charset="-122"/>
              <a:ea typeface="微软雅黑" panose="020B0503020204020204" pitchFamily="34" charset="-122"/>
            </a:endParaRPr>
          </a:p>
          <a:p>
            <a:pPr lvl="0" indent="0">
              <a:lnSpc>
                <a:spcPct val="130000"/>
              </a:lnSpc>
            </a:pPr>
            <a:r>
              <a:rPr lang="zh-CN" altLang="en-US" dirty="0">
                <a:solidFill>
                  <a:srgbClr val="5F5E5C"/>
                </a:solidFill>
                <a:latin typeface="微软雅黑" panose="020B0503020204020204" pitchFamily="34" charset="-122"/>
                <a:ea typeface="微软雅黑" panose="020B0503020204020204" pitchFamily="34" charset="-122"/>
              </a:rPr>
              <a:t>匠境——精益求精</a:t>
            </a:r>
            <a:endParaRPr lang="zh-CN" altLang="en-US" dirty="0">
              <a:solidFill>
                <a:srgbClr val="5F5E5C"/>
              </a:solidFill>
              <a:latin typeface="微软雅黑" panose="020B0503020204020204" pitchFamily="34" charset="-122"/>
              <a:ea typeface="微软雅黑" panose="020B0503020204020204" pitchFamily="34" charset="-122"/>
            </a:endParaRPr>
          </a:p>
          <a:p>
            <a:pPr lvl="0" indent="0">
              <a:lnSpc>
                <a:spcPct val="130000"/>
              </a:lnSpc>
            </a:pPr>
            <a:r>
              <a:rPr lang="zh-CN" altLang="en-US" dirty="0">
                <a:solidFill>
                  <a:srgbClr val="5F5E5C"/>
                </a:solidFill>
                <a:latin typeface="微软雅黑" panose="020B0503020204020204" pitchFamily="34" charset="-122"/>
                <a:ea typeface="微软雅黑" panose="020B0503020204020204" pitchFamily="34" charset="-122"/>
              </a:rPr>
              <a:t>家境——家国情怀</a:t>
            </a:r>
            <a:r>
              <a:rPr lang="en-US" altLang="zh-CN" sz="1600" dirty="0">
                <a:solidFill>
                  <a:srgbClr val="5F5E5C"/>
                </a:solidFill>
                <a:latin typeface="微软雅黑" panose="020B0503020204020204" pitchFamily="34" charset="-122"/>
                <a:ea typeface="微软雅黑" panose="020B0503020204020204" pitchFamily="34" charset="-122"/>
              </a:rPr>
              <a:t>	</a:t>
            </a:r>
            <a:endParaRPr lang="zh-CN" altLang="en-US" sz="2000" dirty="0">
              <a:solidFill>
                <a:srgbClr val="9AC759"/>
              </a:solidFill>
              <a:latin typeface="微软雅黑" panose="020B0503020204020204" pitchFamily="34" charset="-122"/>
              <a:ea typeface="微软雅黑" panose="020B0503020204020204" pitchFamily="34" charset="-122"/>
            </a:endParaRPr>
          </a:p>
        </p:txBody>
      </p:sp>
      <p:grpSp>
        <p:nvGrpSpPr>
          <p:cNvPr id="2" name="组合 6"/>
          <p:cNvGrpSpPr/>
          <p:nvPr/>
        </p:nvGrpSpPr>
        <p:grpSpPr>
          <a:xfrm>
            <a:off x="768350" y="5319713"/>
            <a:ext cx="4465638" cy="287337"/>
            <a:chOff x="0" y="0"/>
            <a:chExt cx="4464496" cy="288032"/>
          </a:xfrm>
        </p:grpSpPr>
        <p:sp>
          <p:nvSpPr>
            <p:cNvPr id="3" name="直接连接符 2"/>
            <p:cNvSpPr/>
            <p:nvPr/>
          </p:nvSpPr>
          <p:spPr>
            <a:xfrm flipH="1">
              <a:off x="4032448" y="0"/>
              <a:ext cx="432048" cy="288032"/>
            </a:xfrm>
            <a:prstGeom prst="line">
              <a:avLst/>
            </a:prstGeom>
            <a:ln w="19050" cap="flat" cmpd="sng">
              <a:solidFill>
                <a:srgbClr val="8BAB00"/>
              </a:solidFill>
              <a:prstDash val="solid"/>
              <a:bevel/>
              <a:headEnd type="none" w="med" len="med"/>
              <a:tailEnd type="none" w="med" len="med"/>
            </a:ln>
          </p:spPr>
        </p:sp>
        <p:sp>
          <p:nvSpPr>
            <p:cNvPr id="4" name="直接连接符 4"/>
            <p:cNvSpPr/>
            <p:nvPr/>
          </p:nvSpPr>
          <p:spPr>
            <a:xfrm flipH="1">
              <a:off x="0" y="288032"/>
              <a:ext cx="4032448" cy="1"/>
            </a:xfrm>
            <a:prstGeom prst="line">
              <a:avLst/>
            </a:prstGeom>
            <a:ln w="19050" cap="flat" cmpd="sng">
              <a:solidFill>
                <a:srgbClr val="8BAB00"/>
              </a:solidFill>
              <a:prstDash val="solid"/>
              <a:bevel/>
              <a:headEnd type="none" w="med" len="med"/>
              <a:tailEnd type="none" w="med" len="med"/>
            </a:ln>
          </p:spPr>
        </p:sp>
      </p:grpSp>
      <p:grpSp>
        <p:nvGrpSpPr>
          <p:cNvPr id="8217" name="组合 31"/>
          <p:cNvGrpSpPr/>
          <p:nvPr/>
        </p:nvGrpSpPr>
        <p:grpSpPr>
          <a:xfrm>
            <a:off x="768350" y="3587750"/>
            <a:ext cx="3937000" cy="208280"/>
            <a:chOff x="0" y="0"/>
            <a:chExt cx="4464496" cy="288032"/>
          </a:xfrm>
        </p:grpSpPr>
        <p:sp>
          <p:nvSpPr>
            <p:cNvPr id="8218" name="直接连接符 32"/>
            <p:cNvSpPr/>
            <p:nvPr/>
          </p:nvSpPr>
          <p:spPr>
            <a:xfrm flipH="1">
              <a:off x="4032448" y="0"/>
              <a:ext cx="432048" cy="288032"/>
            </a:xfrm>
            <a:prstGeom prst="line">
              <a:avLst/>
            </a:prstGeom>
            <a:ln w="19050" cap="flat" cmpd="sng">
              <a:solidFill>
                <a:srgbClr val="FF8500"/>
              </a:solidFill>
              <a:prstDash val="solid"/>
              <a:bevel/>
              <a:headEnd type="none" w="med" len="med"/>
              <a:tailEnd type="none" w="med" len="med"/>
            </a:ln>
          </p:spPr>
        </p:sp>
        <p:sp>
          <p:nvSpPr>
            <p:cNvPr id="8219" name="直接连接符 33"/>
            <p:cNvSpPr/>
            <p:nvPr/>
          </p:nvSpPr>
          <p:spPr>
            <a:xfrm flipH="1">
              <a:off x="0" y="288032"/>
              <a:ext cx="4032448" cy="1"/>
            </a:xfrm>
            <a:prstGeom prst="line">
              <a:avLst/>
            </a:prstGeom>
            <a:ln w="19050" cap="flat" cmpd="sng">
              <a:solidFill>
                <a:srgbClr val="FF8500"/>
              </a:solidFill>
              <a:prstDash val="solid"/>
              <a:bevel/>
              <a:headEnd type="none" w="med" len="med"/>
              <a:tailEnd type="none" w="med" len="med"/>
            </a:ln>
          </p:spPr>
        </p:sp>
      </p:grpSp>
      <p:grpSp>
        <p:nvGrpSpPr>
          <p:cNvPr id="8220" name="组合 38"/>
          <p:cNvGrpSpPr/>
          <p:nvPr/>
        </p:nvGrpSpPr>
        <p:grpSpPr>
          <a:xfrm flipH="1" flipV="1">
            <a:off x="7751763" y="2795588"/>
            <a:ext cx="2959100" cy="396875"/>
            <a:chOff x="0" y="0"/>
            <a:chExt cx="4464496" cy="288032"/>
          </a:xfrm>
        </p:grpSpPr>
        <p:sp>
          <p:nvSpPr>
            <p:cNvPr id="8221" name="直接连接符 39"/>
            <p:cNvSpPr/>
            <p:nvPr/>
          </p:nvSpPr>
          <p:spPr>
            <a:xfrm flipH="1">
              <a:off x="4032448" y="0"/>
              <a:ext cx="432048" cy="288032"/>
            </a:xfrm>
            <a:prstGeom prst="line">
              <a:avLst/>
            </a:prstGeom>
            <a:ln w="19050" cap="flat" cmpd="sng">
              <a:solidFill>
                <a:srgbClr val="3C78CE"/>
              </a:solidFill>
              <a:prstDash val="solid"/>
              <a:bevel/>
              <a:headEnd type="none" w="med" len="med"/>
              <a:tailEnd type="none" w="med" len="med"/>
            </a:ln>
          </p:spPr>
        </p:sp>
        <p:sp>
          <p:nvSpPr>
            <p:cNvPr id="8222" name="直接连接符 40"/>
            <p:cNvSpPr/>
            <p:nvPr/>
          </p:nvSpPr>
          <p:spPr>
            <a:xfrm flipH="1">
              <a:off x="0" y="288032"/>
              <a:ext cx="4032448" cy="1"/>
            </a:xfrm>
            <a:prstGeom prst="line">
              <a:avLst/>
            </a:prstGeom>
            <a:ln w="19050" cap="flat" cmpd="sng">
              <a:solidFill>
                <a:srgbClr val="3C78CE"/>
              </a:solidFill>
              <a:prstDash val="solid"/>
              <a:bevel/>
              <a:headEnd type="none" w="med" len="med"/>
              <a:tailEnd type="none" w="med" len="med"/>
            </a:ln>
          </p:spPr>
        </p:sp>
      </p:grpSp>
      <p:grpSp>
        <p:nvGrpSpPr>
          <p:cNvPr id="8223" name="组合 41"/>
          <p:cNvGrpSpPr/>
          <p:nvPr/>
        </p:nvGrpSpPr>
        <p:grpSpPr>
          <a:xfrm flipH="1">
            <a:off x="7473950" y="4837113"/>
            <a:ext cx="4225925" cy="309562"/>
            <a:chOff x="0" y="0"/>
            <a:chExt cx="4464496" cy="288032"/>
          </a:xfrm>
        </p:grpSpPr>
        <p:sp>
          <p:nvSpPr>
            <p:cNvPr id="8224" name="直接连接符 42"/>
            <p:cNvSpPr/>
            <p:nvPr/>
          </p:nvSpPr>
          <p:spPr>
            <a:xfrm flipH="1">
              <a:off x="4032448" y="0"/>
              <a:ext cx="432048" cy="288032"/>
            </a:xfrm>
            <a:prstGeom prst="line">
              <a:avLst/>
            </a:prstGeom>
            <a:ln w="19050" cap="flat" cmpd="sng">
              <a:solidFill>
                <a:srgbClr val="00B0F0"/>
              </a:solidFill>
              <a:prstDash val="solid"/>
              <a:bevel/>
              <a:headEnd type="none" w="med" len="med"/>
              <a:tailEnd type="none" w="med" len="med"/>
            </a:ln>
          </p:spPr>
        </p:sp>
        <p:sp>
          <p:nvSpPr>
            <p:cNvPr id="8225" name="直接连接符 43"/>
            <p:cNvSpPr/>
            <p:nvPr/>
          </p:nvSpPr>
          <p:spPr>
            <a:xfrm flipH="1">
              <a:off x="0" y="288032"/>
              <a:ext cx="4032448" cy="1"/>
            </a:xfrm>
            <a:prstGeom prst="line">
              <a:avLst/>
            </a:prstGeom>
            <a:ln w="19050" cap="flat" cmpd="sng">
              <a:solidFill>
                <a:srgbClr val="00B0F0"/>
              </a:solidFill>
              <a:prstDash val="solid"/>
              <a:bevel/>
              <a:headEnd type="none" w="med" len="med"/>
              <a:tailEnd type="none" w="med" len="med"/>
            </a:ln>
          </p:spPr>
        </p:sp>
      </p:grpSp>
      <p:sp>
        <p:nvSpPr>
          <p:cNvPr id="5" name="文本框 4"/>
          <p:cNvSpPr txBox="1"/>
          <p:nvPr/>
        </p:nvSpPr>
        <p:spPr>
          <a:xfrm>
            <a:off x="3719195" y="5137785"/>
            <a:ext cx="944880" cy="487680"/>
          </a:xfrm>
          <a:prstGeom prst="rect">
            <a:avLst/>
          </a:prstGeom>
          <a:noFill/>
        </p:spPr>
        <p:txBody>
          <a:bodyPr wrap="none" rtlCol="0" anchor="t">
            <a:spAutoFit/>
          </a:bodyPr>
          <a:lstStyle/>
          <a:p>
            <a:pPr lvl="0" indent="0">
              <a:lnSpc>
                <a:spcPct val="130000"/>
              </a:lnSpc>
            </a:pPr>
            <a:r>
              <a:rPr lang="zh-CN" altLang="en-US" sz="2000" dirty="0">
                <a:solidFill>
                  <a:srgbClr val="9AC759"/>
                </a:solidFill>
                <a:latin typeface="微软雅黑" panose="020B0503020204020204" pitchFamily="34" charset="-122"/>
                <a:ea typeface="微软雅黑" panose="020B0503020204020204" pitchFamily="34" charset="-122"/>
                <a:sym typeface="+mn-ea"/>
              </a:rPr>
              <a:t>三境界</a:t>
            </a:r>
            <a:endParaRPr lang="zh-CN" altLang="en-US" sz="2000" dirty="0">
              <a:solidFill>
                <a:srgbClr val="9AC759"/>
              </a:solidFill>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7947025" y="5172710"/>
            <a:ext cx="690880" cy="417830"/>
          </a:xfrm>
          <a:prstGeom prst="rect">
            <a:avLst/>
          </a:prstGeom>
          <a:noFill/>
        </p:spPr>
        <p:txBody>
          <a:bodyPr wrap="none" rtlCol="0" anchor="t">
            <a:spAutoFit/>
          </a:bodyPr>
          <a:lstStyle/>
          <a:p>
            <a:r>
              <a:rPr lang="zh-CN" altLang="en-US" sz="2000" dirty="0">
                <a:solidFill>
                  <a:srgbClr val="00B0F0"/>
                </a:solidFill>
                <a:latin typeface="微软雅黑" panose="020B0503020204020204" pitchFamily="34" charset="-122"/>
                <a:ea typeface="微软雅黑" panose="020B0503020204020204" pitchFamily="34" charset="-122"/>
                <a:sym typeface="+mn-ea"/>
              </a:rPr>
              <a:t>二类</a:t>
            </a:r>
            <a:endParaRPr lang="zh-CN" altLang="en-US" sz="2000" dirty="0">
              <a:solidFill>
                <a:srgbClr val="00B0F0"/>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3477260" y="3876040"/>
            <a:ext cx="944880" cy="417830"/>
          </a:xfrm>
          <a:prstGeom prst="rect">
            <a:avLst/>
          </a:prstGeom>
          <a:noFill/>
        </p:spPr>
        <p:txBody>
          <a:bodyPr wrap="none" rtlCol="0" anchor="t">
            <a:spAutoFit/>
          </a:bodyPr>
          <a:lstStyle/>
          <a:p>
            <a:pPr lvl="0"/>
            <a:r>
              <a:rPr lang="zh-CN" altLang="en-US" sz="2000" dirty="0">
                <a:solidFill>
                  <a:srgbClr val="F96C05"/>
                </a:solidFill>
                <a:latin typeface="微软雅黑" panose="020B0503020204020204" pitchFamily="34" charset="-122"/>
                <a:ea typeface="微软雅黑" panose="020B0503020204020204" pitchFamily="34" charset="-122"/>
                <a:sym typeface="微软雅黑" panose="020B0503020204020204" pitchFamily="34" charset="-122"/>
              </a:rPr>
              <a:t>三层楼</a:t>
            </a:r>
            <a:endParaRPr lang="zh-CN" altLang="en-US" sz="2000" dirty="0">
              <a:solidFill>
                <a:srgbClr val="F96C05"/>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217"/>
                                        </p:tgtEl>
                                        <p:attrNameLst>
                                          <p:attrName>style.visibility</p:attrName>
                                        </p:attrNameLst>
                                      </p:cBhvr>
                                      <p:to>
                                        <p:strVal val="visible"/>
                                      </p:to>
                                    </p:set>
                                    <p:anim calcmode="lin" valueType="num">
                                      <p:cBhvr additive="base">
                                        <p:cTn id="7" dur="500" fill="hold"/>
                                        <p:tgtEl>
                                          <p:spTgt spid="8217"/>
                                        </p:tgtEl>
                                        <p:attrNameLst>
                                          <p:attrName>ppt_x</p:attrName>
                                        </p:attrNameLst>
                                      </p:cBhvr>
                                      <p:tavLst>
                                        <p:tav tm="0">
                                          <p:val>
                                            <p:strVal val="#ppt_x"/>
                                          </p:val>
                                        </p:tav>
                                        <p:tav tm="100000">
                                          <p:val>
                                            <p:strVal val="#ppt_x"/>
                                          </p:val>
                                        </p:tav>
                                      </p:tavLst>
                                    </p:anim>
                                    <p:anim calcmode="lin" valueType="num">
                                      <p:cBhvr additive="base">
                                        <p:cTn id="8" dur="500" fill="hold"/>
                                        <p:tgtEl>
                                          <p:spTgt spid="82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decel="100000" fill="hold" grpId="0" nodeType="clickEffect">
                                  <p:stCondLst>
                                    <p:cond delay="0"/>
                                  </p:stCondLst>
                                  <p:childTnLst>
                                    <p:set>
                                      <p:cBhvr>
                                        <p:cTn id="16" dur="1" fill="hold">
                                          <p:stCondLst>
                                            <p:cond delay="0"/>
                                          </p:stCondLst>
                                        </p:cTn>
                                        <p:tgtEl>
                                          <p:spTgt spid="8214">
                                            <p:txEl>
                                              <p:pRg st="0" end="0"/>
                                            </p:txEl>
                                          </p:spTgt>
                                        </p:tgtEl>
                                        <p:attrNameLst>
                                          <p:attrName>style.visibility</p:attrName>
                                        </p:attrNameLst>
                                      </p:cBhvr>
                                      <p:to>
                                        <p:strVal val="visible"/>
                                      </p:to>
                                    </p:set>
                                    <p:anim calcmode="lin" valueType="num">
                                      <p:cBhvr>
                                        <p:cTn id="17" dur="500" fill="hold"/>
                                        <p:tgtEl>
                                          <p:spTgt spid="8214">
                                            <p:txEl>
                                              <p:pRg st="0" end="0"/>
                                            </p:txEl>
                                          </p:spTgt>
                                        </p:tgtEl>
                                        <p:attrNameLst>
                                          <p:attrName>ppt_x</p:attrName>
                                        </p:attrNameLst>
                                      </p:cBhvr>
                                      <p:tavLst>
                                        <p:tav tm="0">
                                          <p:val>
                                            <p:strVal val="0-#ppt_w/2"/>
                                          </p:val>
                                        </p:tav>
                                        <p:tav tm="100000">
                                          <p:val>
                                            <p:strVal val="#ppt_x"/>
                                          </p:val>
                                        </p:tav>
                                      </p:tavLst>
                                    </p:anim>
                                    <p:anim calcmode="lin" valueType="num">
                                      <p:cBhvr>
                                        <p:cTn id="18" dur="500" fill="hold"/>
                                        <p:tgtEl>
                                          <p:spTgt spid="8214">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8" decel="100000" fill="hold" grpId="0" nodeType="withEffect">
                                  <p:stCondLst>
                                    <p:cond delay="0"/>
                                  </p:stCondLst>
                                  <p:childTnLst>
                                    <p:set>
                                      <p:cBhvr>
                                        <p:cTn id="20" dur="1" fill="hold">
                                          <p:stCondLst>
                                            <p:cond delay="0"/>
                                          </p:stCondLst>
                                        </p:cTn>
                                        <p:tgtEl>
                                          <p:spTgt spid="8214">
                                            <p:txEl>
                                              <p:pRg st="1" end="1"/>
                                            </p:txEl>
                                          </p:spTgt>
                                        </p:tgtEl>
                                        <p:attrNameLst>
                                          <p:attrName>style.visibility</p:attrName>
                                        </p:attrNameLst>
                                      </p:cBhvr>
                                      <p:to>
                                        <p:strVal val="visible"/>
                                      </p:to>
                                    </p:set>
                                    <p:anim calcmode="lin" valueType="num">
                                      <p:cBhvr>
                                        <p:cTn id="21" dur="500" fill="hold"/>
                                        <p:tgtEl>
                                          <p:spTgt spid="8214">
                                            <p:txEl>
                                              <p:pRg st="1" end="1"/>
                                            </p:txEl>
                                          </p:spTgt>
                                        </p:tgtEl>
                                        <p:attrNameLst>
                                          <p:attrName>ppt_x</p:attrName>
                                        </p:attrNameLst>
                                      </p:cBhvr>
                                      <p:tavLst>
                                        <p:tav tm="0">
                                          <p:val>
                                            <p:strVal val="0-#ppt_w/2"/>
                                          </p:val>
                                        </p:tav>
                                        <p:tav tm="100000">
                                          <p:val>
                                            <p:strVal val="#ppt_x"/>
                                          </p:val>
                                        </p:tav>
                                      </p:tavLst>
                                    </p:anim>
                                    <p:anim calcmode="lin" valueType="num">
                                      <p:cBhvr>
                                        <p:cTn id="22" dur="500" fill="hold"/>
                                        <p:tgtEl>
                                          <p:spTgt spid="82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decel="100000" fill="hold" grpId="0" nodeType="clickEffect">
                                  <p:stCondLst>
                                    <p:cond delay="0"/>
                                  </p:stCondLst>
                                  <p:childTnLst>
                                    <p:set>
                                      <p:cBhvr>
                                        <p:cTn id="26" dur="1" fill="hold">
                                          <p:stCondLst>
                                            <p:cond delay="0"/>
                                          </p:stCondLst>
                                        </p:cTn>
                                        <p:tgtEl>
                                          <p:spTgt spid="8214">
                                            <p:txEl>
                                              <p:pRg st="2" end="2"/>
                                            </p:txEl>
                                          </p:spTgt>
                                        </p:tgtEl>
                                        <p:attrNameLst>
                                          <p:attrName>style.visibility</p:attrName>
                                        </p:attrNameLst>
                                      </p:cBhvr>
                                      <p:to>
                                        <p:strVal val="visible"/>
                                      </p:to>
                                    </p:set>
                                    <p:anim calcmode="lin" valueType="num">
                                      <p:cBhvr>
                                        <p:cTn id="27" dur="500" fill="hold"/>
                                        <p:tgtEl>
                                          <p:spTgt spid="8214">
                                            <p:txEl>
                                              <p:pRg st="2" end="2"/>
                                            </p:txEl>
                                          </p:spTgt>
                                        </p:tgtEl>
                                        <p:attrNameLst>
                                          <p:attrName>ppt_x</p:attrName>
                                        </p:attrNameLst>
                                      </p:cBhvr>
                                      <p:tavLst>
                                        <p:tav tm="0">
                                          <p:val>
                                            <p:strVal val="0-#ppt_w/2"/>
                                          </p:val>
                                        </p:tav>
                                        <p:tav tm="100000">
                                          <p:val>
                                            <p:strVal val="#ppt_x"/>
                                          </p:val>
                                        </p:tav>
                                      </p:tavLst>
                                    </p:anim>
                                    <p:anim calcmode="lin" valueType="num">
                                      <p:cBhvr>
                                        <p:cTn id="28" dur="500" fill="hold"/>
                                        <p:tgtEl>
                                          <p:spTgt spid="8214">
                                            <p:txEl>
                                              <p:pRg st="2" end="2"/>
                                            </p:txEl>
                                          </p:spTgt>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0"/>
                                  </p:stCondLst>
                                  <p:childTnLst>
                                    <p:set>
                                      <p:cBhvr>
                                        <p:cTn id="30" dur="1" fill="hold">
                                          <p:stCondLst>
                                            <p:cond delay="0"/>
                                          </p:stCondLst>
                                        </p:cTn>
                                        <p:tgtEl>
                                          <p:spTgt spid="8214">
                                            <p:txEl>
                                              <p:pRg st="3" end="3"/>
                                            </p:txEl>
                                          </p:spTgt>
                                        </p:tgtEl>
                                        <p:attrNameLst>
                                          <p:attrName>style.visibility</p:attrName>
                                        </p:attrNameLst>
                                      </p:cBhvr>
                                      <p:to>
                                        <p:strVal val="visible"/>
                                      </p:to>
                                    </p:set>
                                    <p:anim calcmode="lin" valueType="num">
                                      <p:cBhvr>
                                        <p:cTn id="31" dur="500" fill="hold"/>
                                        <p:tgtEl>
                                          <p:spTgt spid="8214">
                                            <p:txEl>
                                              <p:pRg st="3" end="3"/>
                                            </p:txEl>
                                          </p:spTgt>
                                        </p:tgtEl>
                                        <p:attrNameLst>
                                          <p:attrName>ppt_x</p:attrName>
                                        </p:attrNameLst>
                                      </p:cBhvr>
                                      <p:tavLst>
                                        <p:tav tm="0">
                                          <p:val>
                                            <p:strVal val="0-#ppt_w/2"/>
                                          </p:val>
                                        </p:tav>
                                        <p:tav tm="100000">
                                          <p:val>
                                            <p:strVal val="#ppt_x"/>
                                          </p:val>
                                        </p:tav>
                                      </p:tavLst>
                                    </p:anim>
                                    <p:anim calcmode="lin" valueType="num">
                                      <p:cBhvr>
                                        <p:cTn id="32" dur="500" fill="hold"/>
                                        <p:tgtEl>
                                          <p:spTgt spid="821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decel="100000" fill="hold" grpId="0" nodeType="clickEffect">
                                  <p:stCondLst>
                                    <p:cond delay="0"/>
                                  </p:stCondLst>
                                  <p:childTnLst>
                                    <p:set>
                                      <p:cBhvr>
                                        <p:cTn id="36" dur="1" fill="hold">
                                          <p:stCondLst>
                                            <p:cond delay="0"/>
                                          </p:stCondLst>
                                        </p:cTn>
                                        <p:tgtEl>
                                          <p:spTgt spid="8214">
                                            <p:txEl>
                                              <p:pRg st="4" end="4"/>
                                            </p:txEl>
                                          </p:spTgt>
                                        </p:tgtEl>
                                        <p:attrNameLst>
                                          <p:attrName>style.visibility</p:attrName>
                                        </p:attrNameLst>
                                      </p:cBhvr>
                                      <p:to>
                                        <p:strVal val="visible"/>
                                      </p:to>
                                    </p:set>
                                    <p:anim calcmode="lin" valueType="num">
                                      <p:cBhvr>
                                        <p:cTn id="37" dur="500" fill="hold"/>
                                        <p:tgtEl>
                                          <p:spTgt spid="8214">
                                            <p:txEl>
                                              <p:pRg st="4" end="4"/>
                                            </p:txEl>
                                          </p:spTgt>
                                        </p:tgtEl>
                                        <p:attrNameLst>
                                          <p:attrName>ppt_x</p:attrName>
                                        </p:attrNameLst>
                                      </p:cBhvr>
                                      <p:tavLst>
                                        <p:tav tm="0">
                                          <p:val>
                                            <p:strVal val="0-#ppt_w/2"/>
                                          </p:val>
                                        </p:tav>
                                        <p:tav tm="100000">
                                          <p:val>
                                            <p:strVal val="#ppt_x"/>
                                          </p:val>
                                        </p:tav>
                                      </p:tavLst>
                                    </p:anim>
                                    <p:anim calcmode="lin" valueType="num">
                                      <p:cBhvr>
                                        <p:cTn id="38" dur="500" fill="hold"/>
                                        <p:tgtEl>
                                          <p:spTgt spid="8214">
                                            <p:txEl>
                                              <p:pRg st="4" end="4"/>
                                            </p:txEl>
                                          </p:spTgt>
                                        </p:tgtEl>
                                        <p:attrNameLst>
                                          <p:attrName>ppt_y</p:attrName>
                                        </p:attrNameLst>
                                      </p:cBhvr>
                                      <p:tavLst>
                                        <p:tav tm="0">
                                          <p:val>
                                            <p:strVal val="#ppt_y"/>
                                          </p:val>
                                        </p:tav>
                                        <p:tav tm="100000">
                                          <p:val>
                                            <p:strVal val="#ppt_y"/>
                                          </p:val>
                                        </p:tav>
                                      </p:tavLst>
                                    </p:anim>
                                  </p:childTnLst>
                                </p:cTn>
                              </p:par>
                              <p:par>
                                <p:cTn id="39" presetID="2" presetClass="entr" presetSubtype="8" decel="100000" fill="hold" grpId="0" nodeType="withEffect">
                                  <p:stCondLst>
                                    <p:cond delay="0"/>
                                  </p:stCondLst>
                                  <p:childTnLst>
                                    <p:set>
                                      <p:cBhvr>
                                        <p:cTn id="40" dur="1" fill="hold">
                                          <p:stCondLst>
                                            <p:cond delay="0"/>
                                          </p:stCondLst>
                                        </p:cTn>
                                        <p:tgtEl>
                                          <p:spTgt spid="8214">
                                            <p:txEl>
                                              <p:pRg st="5" end="5"/>
                                            </p:txEl>
                                          </p:spTgt>
                                        </p:tgtEl>
                                        <p:attrNameLst>
                                          <p:attrName>style.visibility</p:attrName>
                                        </p:attrNameLst>
                                      </p:cBhvr>
                                      <p:to>
                                        <p:strVal val="visible"/>
                                      </p:to>
                                    </p:set>
                                    <p:anim calcmode="lin" valueType="num">
                                      <p:cBhvr>
                                        <p:cTn id="41" dur="500" fill="hold"/>
                                        <p:tgtEl>
                                          <p:spTgt spid="8214">
                                            <p:txEl>
                                              <p:pRg st="5" end="5"/>
                                            </p:txEl>
                                          </p:spTgt>
                                        </p:tgtEl>
                                        <p:attrNameLst>
                                          <p:attrName>ppt_x</p:attrName>
                                        </p:attrNameLst>
                                      </p:cBhvr>
                                      <p:tavLst>
                                        <p:tav tm="0">
                                          <p:val>
                                            <p:strVal val="0-#ppt_w/2"/>
                                          </p:val>
                                        </p:tav>
                                        <p:tav tm="100000">
                                          <p:val>
                                            <p:strVal val="#ppt_x"/>
                                          </p:val>
                                        </p:tav>
                                      </p:tavLst>
                                    </p:anim>
                                    <p:anim calcmode="lin" valueType="num">
                                      <p:cBhvr>
                                        <p:cTn id="42" dur="500" fill="hold"/>
                                        <p:tgtEl>
                                          <p:spTgt spid="821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8220"/>
                                        </p:tgtEl>
                                        <p:attrNameLst>
                                          <p:attrName>style.visibility</p:attrName>
                                        </p:attrNameLst>
                                      </p:cBhvr>
                                      <p:to>
                                        <p:strVal val="visible"/>
                                      </p:to>
                                    </p:set>
                                    <p:anim calcmode="lin" valueType="num">
                                      <p:cBhvr additive="base">
                                        <p:cTn id="47" dur="500" fill="hold"/>
                                        <p:tgtEl>
                                          <p:spTgt spid="8220"/>
                                        </p:tgtEl>
                                        <p:attrNameLst>
                                          <p:attrName>ppt_x</p:attrName>
                                        </p:attrNameLst>
                                      </p:cBhvr>
                                      <p:tavLst>
                                        <p:tav tm="0">
                                          <p:val>
                                            <p:strVal val="#ppt_x"/>
                                          </p:val>
                                        </p:tav>
                                        <p:tav tm="100000">
                                          <p:val>
                                            <p:strVal val="#ppt_x"/>
                                          </p:val>
                                        </p:tav>
                                      </p:tavLst>
                                    </p:anim>
                                    <p:anim calcmode="lin" valueType="num">
                                      <p:cBhvr additive="base">
                                        <p:cTn id="48" dur="500" fill="hold"/>
                                        <p:tgtEl>
                                          <p:spTgt spid="8220"/>
                                        </p:tgtEl>
                                        <p:attrNameLst>
                                          <p:attrName>ppt_y</p:attrName>
                                        </p:attrNameLst>
                                      </p:cBhvr>
                                      <p:tavLst>
                                        <p:tav tm="0">
                                          <p:val>
                                            <p:strVal val="1+#ppt_h/2"/>
                                          </p:val>
                                        </p:tav>
                                        <p:tav tm="100000">
                                          <p:val>
                                            <p:strVal val="#ppt_y"/>
                                          </p:val>
                                        </p:tav>
                                      </p:tavLst>
                                    </p:anim>
                                  </p:childTnLst>
                                </p:cTn>
                              </p:par>
                              <p:par>
                                <p:cTn id="49" presetID="2" presetClass="entr" presetSubtype="3" decel="100000" fill="hold" grpId="0" nodeType="withEffect">
                                  <p:stCondLst>
                                    <p:cond delay="0"/>
                                  </p:stCondLst>
                                  <p:childTnLst>
                                    <p:set>
                                      <p:cBhvr>
                                        <p:cTn id="50" dur="1" fill="hold">
                                          <p:stCondLst>
                                            <p:cond delay="0"/>
                                          </p:stCondLst>
                                        </p:cTn>
                                        <p:tgtEl>
                                          <p:spTgt spid="8215">
                                            <p:txEl>
                                              <p:pRg st="0" end="0"/>
                                            </p:txEl>
                                          </p:spTgt>
                                        </p:tgtEl>
                                        <p:attrNameLst>
                                          <p:attrName>style.visibility</p:attrName>
                                        </p:attrNameLst>
                                      </p:cBhvr>
                                      <p:to>
                                        <p:strVal val="visible"/>
                                      </p:to>
                                    </p:set>
                                    <p:anim calcmode="lin" valueType="num">
                                      <p:cBhvr>
                                        <p:cTn id="51" dur="500" fill="hold"/>
                                        <p:tgtEl>
                                          <p:spTgt spid="8215">
                                            <p:txEl>
                                              <p:pRg st="0" end="0"/>
                                            </p:txEl>
                                          </p:spTgt>
                                        </p:tgtEl>
                                        <p:attrNameLst>
                                          <p:attrName>ppt_x</p:attrName>
                                        </p:attrNameLst>
                                      </p:cBhvr>
                                      <p:tavLst>
                                        <p:tav tm="0">
                                          <p:val>
                                            <p:strVal val="1+#ppt_w/2"/>
                                          </p:val>
                                        </p:tav>
                                        <p:tav tm="100000">
                                          <p:val>
                                            <p:strVal val="#ppt_x"/>
                                          </p:val>
                                        </p:tav>
                                      </p:tavLst>
                                    </p:anim>
                                    <p:anim calcmode="lin" valueType="num">
                                      <p:cBhvr>
                                        <p:cTn id="52" dur="500" fill="hold"/>
                                        <p:tgtEl>
                                          <p:spTgt spid="821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3" decel="100000" fill="hold" grpId="0" nodeType="clickEffect">
                                  <p:stCondLst>
                                    <p:cond delay="0"/>
                                  </p:stCondLst>
                                  <p:childTnLst>
                                    <p:set>
                                      <p:cBhvr>
                                        <p:cTn id="56" dur="1" fill="hold">
                                          <p:stCondLst>
                                            <p:cond delay="0"/>
                                          </p:stCondLst>
                                        </p:cTn>
                                        <p:tgtEl>
                                          <p:spTgt spid="8215">
                                            <p:txEl>
                                              <p:pRg st="1" end="1"/>
                                            </p:txEl>
                                          </p:spTgt>
                                        </p:tgtEl>
                                        <p:attrNameLst>
                                          <p:attrName>style.visibility</p:attrName>
                                        </p:attrNameLst>
                                      </p:cBhvr>
                                      <p:to>
                                        <p:strVal val="visible"/>
                                      </p:to>
                                    </p:set>
                                    <p:anim calcmode="lin" valueType="num">
                                      <p:cBhvr>
                                        <p:cTn id="57" dur="500" fill="hold"/>
                                        <p:tgtEl>
                                          <p:spTgt spid="8215">
                                            <p:txEl>
                                              <p:pRg st="1" end="1"/>
                                            </p:txEl>
                                          </p:spTgt>
                                        </p:tgtEl>
                                        <p:attrNameLst>
                                          <p:attrName>ppt_x</p:attrName>
                                        </p:attrNameLst>
                                      </p:cBhvr>
                                      <p:tavLst>
                                        <p:tav tm="0">
                                          <p:val>
                                            <p:strVal val="1+#ppt_w/2"/>
                                          </p:val>
                                        </p:tav>
                                        <p:tav tm="100000">
                                          <p:val>
                                            <p:strVal val="#ppt_x"/>
                                          </p:val>
                                        </p:tav>
                                      </p:tavLst>
                                    </p:anim>
                                    <p:anim calcmode="lin" valueType="num">
                                      <p:cBhvr>
                                        <p:cTn id="58" dur="500" fill="hold"/>
                                        <p:tgtEl>
                                          <p:spTgt spid="821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3" decel="100000" fill="hold" grpId="0" nodeType="clickEffect">
                                  <p:stCondLst>
                                    <p:cond delay="0"/>
                                  </p:stCondLst>
                                  <p:childTnLst>
                                    <p:set>
                                      <p:cBhvr>
                                        <p:cTn id="62" dur="1" fill="hold">
                                          <p:stCondLst>
                                            <p:cond delay="0"/>
                                          </p:stCondLst>
                                        </p:cTn>
                                        <p:tgtEl>
                                          <p:spTgt spid="8215">
                                            <p:txEl>
                                              <p:pRg st="2" end="2"/>
                                            </p:txEl>
                                          </p:spTgt>
                                        </p:tgtEl>
                                        <p:attrNameLst>
                                          <p:attrName>style.visibility</p:attrName>
                                        </p:attrNameLst>
                                      </p:cBhvr>
                                      <p:to>
                                        <p:strVal val="visible"/>
                                      </p:to>
                                    </p:set>
                                    <p:anim calcmode="lin" valueType="num">
                                      <p:cBhvr>
                                        <p:cTn id="63" dur="500" fill="hold"/>
                                        <p:tgtEl>
                                          <p:spTgt spid="8215">
                                            <p:txEl>
                                              <p:pRg st="2" end="2"/>
                                            </p:txEl>
                                          </p:spTgt>
                                        </p:tgtEl>
                                        <p:attrNameLst>
                                          <p:attrName>ppt_x</p:attrName>
                                        </p:attrNameLst>
                                      </p:cBhvr>
                                      <p:tavLst>
                                        <p:tav tm="0">
                                          <p:val>
                                            <p:strVal val="1+#ppt_w/2"/>
                                          </p:val>
                                        </p:tav>
                                        <p:tav tm="100000">
                                          <p:val>
                                            <p:strVal val="#ppt_x"/>
                                          </p:val>
                                        </p:tav>
                                      </p:tavLst>
                                    </p:anim>
                                    <p:anim calcmode="lin" valueType="num">
                                      <p:cBhvr>
                                        <p:cTn id="64" dur="500" fill="hold"/>
                                        <p:tgtEl>
                                          <p:spTgt spid="821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3" decel="100000" fill="hold" grpId="0" nodeType="clickEffect">
                                  <p:stCondLst>
                                    <p:cond delay="0"/>
                                  </p:stCondLst>
                                  <p:childTnLst>
                                    <p:set>
                                      <p:cBhvr>
                                        <p:cTn id="68" dur="1" fill="hold">
                                          <p:stCondLst>
                                            <p:cond delay="0"/>
                                          </p:stCondLst>
                                        </p:cTn>
                                        <p:tgtEl>
                                          <p:spTgt spid="8215">
                                            <p:txEl>
                                              <p:pRg st="3" end="3"/>
                                            </p:txEl>
                                          </p:spTgt>
                                        </p:tgtEl>
                                        <p:attrNameLst>
                                          <p:attrName>style.visibility</p:attrName>
                                        </p:attrNameLst>
                                      </p:cBhvr>
                                      <p:to>
                                        <p:strVal val="visible"/>
                                      </p:to>
                                    </p:set>
                                    <p:anim calcmode="lin" valueType="num">
                                      <p:cBhvr>
                                        <p:cTn id="69" dur="500" fill="hold"/>
                                        <p:tgtEl>
                                          <p:spTgt spid="8215">
                                            <p:txEl>
                                              <p:pRg st="3" end="3"/>
                                            </p:txEl>
                                          </p:spTgt>
                                        </p:tgtEl>
                                        <p:attrNameLst>
                                          <p:attrName>ppt_x</p:attrName>
                                        </p:attrNameLst>
                                      </p:cBhvr>
                                      <p:tavLst>
                                        <p:tav tm="0">
                                          <p:val>
                                            <p:strVal val="1+#ppt_w/2"/>
                                          </p:val>
                                        </p:tav>
                                        <p:tav tm="100000">
                                          <p:val>
                                            <p:strVal val="#ppt_x"/>
                                          </p:val>
                                        </p:tav>
                                      </p:tavLst>
                                    </p:anim>
                                    <p:anim calcmode="lin" valueType="num">
                                      <p:cBhvr>
                                        <p:cTn id="70" dur="500" fill="hold"/>
                                        <p:tgtEl>
                                          <p:spTgt spid="821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2"/>
                                        </p:tgtEl>
                                        <p:attrNameLst>
                                          <p:attrName>style.visibility</p:attrName>
                                        </p:attrNameLst>
                                      </p:cBhvr>
                                      <p:to>
                                        <p:strVal val="visible"/>
                                      </p:to>
                                    </p:set>
                                    <p:anim calcmode="lin" valueType="num">
                                      <p:cBhvr additive="base">
                                        <p:cTn id="75" dur="500" fill="hold"/>
                                        <p:tgtEl>
                                          <p:spTgt spid="2"/>
                                        </p:tgtEl>
                                        <p:attrNameLst>
                                          <p:attrName>ppt_x</p:attrName>
                                        </p:attrNameLst>
                                      </p:cBhvr>
                                      <p:tavLst>
                                        <p:tav tm="0">
                                          <p:val>
                                            <p:strVal val="#ppt_x"/>
                                          </p:val>
                                        </p:tav>
                                        <p:tav tm="100000">
                                          <p:val>
                                            <p:strVal val="#ppt_x"/>
                                          </p:val>
                                        </p:tav>
                                      </p:tavLst>
                                    </p:anim>
                                    <p:anim calcmode="lin" valueType="num">
                                      <p:cBhvr additive="base">
                                        <p:cTn id="76" dur="500" fill="hold"/>
                                        <p:tgtEl>
                                          <p:spTgt spid="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5"/>
                                        </p:tgtEl>
                                        <p:attrNameLst>
                                          <p:attrName>style.visibility</p:attrName>
                                        </p:attrNameLst>
                                      </p:cBhvr>
                                      <p:to>
                                        <p:strVal val="visible"/>
                                      </p:to>
                                    </p:set>
                                    <p:anim calcmode="lin" valueType="num">
                                      <p:cBhvr additive="base">
                                        <p:cTn id="79" dur="500" fill="hold"/>
                                        <p:tgtEl>
                                          <p:spTgt spid="5"/>
                                        </p:tgtEl>
                                        <p:attrNameLst>
                                          <p:attrName>ppt_x</p:attrName>
                                        </p:attrNameLst>
                                      </p:cBhvr>
                                      <p:tavLst>
                                        <p:tav tm="0">
                                          <p:val>
                                            <p:strVal val="#ppt_x"/>
                                          </p:val>
                                        </p:tav>
                                        <p:tav tm="100000">
                                          <p:val>
                                            <p:strVal val="#ppt_x"/>
                                          </p:val>
                                        </p:tav>
                                      </p:tavLst>
                                    </p:anim>
                                    <p:anim calcmode="lin" valueType="num">
                                      <p:cBhvr additive="base">
                                        <p:cTn id="8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12" decel="100000" fill="hold" grpId="0" nodeType="clickEffect">
                                  <p:stCondLst>
                                    <p:cond delay="0"/>
                                  </p:stCondLst>
                                  <p:childTnLst>
                                    <p:set>
                                      <p:cBhvr>
                                        <p:cTn id="84" dur="1" fill="hold">
                                          <p:stCondLst>
                                            <p:cond delay="0"/>
                                          </p:stCondLst>
                                        </p:cTn>
                                        <p:tgtEl>
                                          <p:spTgt spid="8216">
                                            <p:txEl>
                                              <p:pRg st="0" end="0"/>
                                            </p:txEl>
                                          </p:spTgt>
                                        </p:tgtEl>
                                        <p:attrNameLst>
                                          <p:attrName>style.visibility</p:attrName>
                                        </p:attrNameLst>
                                      </p:cBhvr>
                                      <p:to>
                                        <p:strVal val="visible"/>
                                      </p:to>
                                    </p:set>
                                    <p:anim calcmode="lin" valueType="num">
                                      <p:cBhvr>
                                        <p:cTn id="85" dur="500" fill="hold"/>
                                        <p:tgtEl>
                                          <p:spTgt spid="8216">
                                            <p:txEl>
                                              <p:pRg st="0" end="0"/>
                                            </p:txEl>
                                          </p:spTgt>
                                        </p:tgtEl>
                                        <p:attrNameLst>
                                          <p:attrName>ppt_x</p:attrName>
                                        </p:attrNameLst>
                                      </p:cBhvr>
                                      <p:tavLst>
                                        <p:tav tm="0">
                                          <p:val>
                                            <p:strVal val="0-#ppt_w/2"/>
                                          </p:val>
                                        </p:tav>
                                        <p:tav tm="100000">
                                          <p:val>
                                            <p:strVal val="#ppt_x"/>
                                          </p:val>
                                        </p:tav>
                                      </p:tavLst>
                                    </p:anim>
                                    <p:anim calcmode="lin" valueType="num">
                                      <p:cBhvr>
                                        <p:cTn id="86" dur="500" fill="hold"/>
                                        <p:tgtEl>
                                          <p:spTgt spid="82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12" decel="100000" fill="hold" grpId="0" nodeType="clickEffect">
                                  <p:stCondLst>
                                    <p:cond delay="0"/>
                                  </p:stCondLst>
                                  <p:childTnLst>
                                    <p:set>
                                      <p:cBhvr>
                                        <p:cTn id="90" dur="1" fill="hold">
                                          <p:stCondLst>
                                            <p:cond delay="0"/>
                                          </p:stCondLst>
                                        </p:cTn>
                                        <p:tgtEl>
                                          <p:spTgt spid="8216">
                                            <p:txEl>
                                              <p:pRg st="1" end="1"/>
                                            </p:txEl>
                                          </p:spTgt>
                                        </p:tgtEl>
                                        <p:attrNameLst>
                                          <p:attrName>style.visibility</p:attrName>
                                        </p:attrNameLst>
                                      </p:cBhvr>
                                      <p:to>
                                        <p:strVal val="visible"/>
                                      </p:to>
                                    </p:set>
                                    <p:anim calcmode="lin" valueType="num">
                                      <p:cBhvr>
                                        <p:cTn id="91" dur="500" fill="hold"/>
                                        <p:tgtEl>
                                          <p:spTgt spid="8216">
                                            <p:txEl>
                                              <p:pRg st="1" end="1"/>
                                            </p:txEl>
                                          </p:spTgt>
                                        </p:tgtEl>
                                        <p:attrNameLst>
                                          <p:attrName>ppt_x</p:attrName>
                                        </p:attrNameLst>
                                      </p:cBhvr>
                                      <p:tavLst>
                                        <p:tav tm="0">
                                          <p:val>
                                            <p:strVal val="0-#ppt_w/2"/>
                                          </p:val>
                                        </p:tav>
                                        <p:tav tm="100000">
                                          <p:val>
                                            <p:strVal val="#ppt_x"/>
                                          </p:val>
                                        </p:tav>
                                      </p:tavLst>
                                    </p:anim>
                                    <p:anim calcmode="lin" valueType="num">
                                      <p:cBhvr>
                                        <p:cTn id="92" dur="500" fill="hold"/>
                                        <p:tgtEl>
                                          <p:spTgt spid="82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12" decel="100000" fill="hold" grpId="0" nodeType="clickEffect">
                                  <p:stCondLst>
                                    <p:cond delay="0"/>
                                  </p:stCondLst>
                                  <p:childTnLst>
                                    <p:set>
                                      <p:cBhvr>
                                        <p:cTn id="96" dur="1" fill="hold">
                                          <p:stCondLst>
                                            <p:cond delay="0"/>
                                          </p:stCondLst>
                                        </p:cTn>
                                        <p:tgtEl>
                                          <p:spTgt spid="8216">
                                            <p:txEl>
                                              <p:pRg st="2" end="2"/>
                                            </p:txEl>
                                          </p:spTgt>
                                        </p:tgtEl>
                                        <p:attrNameLst>
                                          <p:attrName>style.visibility</p:attrName>
                                        </p:attrNameLst>
                                      </p:cBhvr>
                                      <p:to>
                                        <p:strVal val="visible"/>
                                      </p:to>
                                    </p:set>
                                    <p:anim calcmode="lin" valueType="num">
                                      <p:cBhvr>
                                        <p:cTn id="97" dur="500" fill="hold"/>
                                        <p:tgtEl>
                                          <p:spTgt spid="8216">
                                            <p:txEl>
                                              <p:pRg st="2" end="2"/>
                                            </p:txEl>
                                          </p:spTgt>
                                        </p:tgtEl>
                                        <p:attrNameLst>
                                          <p:attrName>ppt_x</p:attrName>
                                        </p:attrNameLst>
                                      </p:cBhvr>
                                      <p:tavLst>
                                        <p:tav tm="0">
                                          <p:val>
                                            <p:strVal val="0-#ppt_w/2"/>
                                          </p:val>
                                        </p:tav>
                                        <p:tav tm="100000">
                                          <p:val>
                                            <p:strVal val="#ppt_x"/>
                                          </p:val>
                                        </p:tav>
                                      </p:tavLst>
                                    </p:anim>
                                    <p:anim calcmode="lin" valueType="num">
                                      <p:cBhvr>
                                        <p:cTn id="98" dur="500" fill="hold"/>
                                        <p:tgtEl>
                                          <p:spTgt spid="82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8223"/>
                                        </p:tgtEl>
                                        <p:attrNameLst>
                                          <p:attrName>style.visibility</p:attrName>
                                        </p:attrNameLst>
                                      </p:cBhvr>
                                      <p:to>
                                        <p:strVal val="visible"/>
                                      </p:to>
                                    </p:set>
                                    <p:anim calcmode="lin" valueType="num">
                                      <p:cBhvr additive="base">
                                        <p:cTn id="103" dur="500" fill="hold"/>
                                        <p:tgtEl>
                                          <p:spTgt spid="8223"/>
                                        </p:tgtEl>
                                        <p:attrNameLst>
                                          <p:attrName>ppt_x</p:attrName>
                                        </p:attrNameLst>
                                      </p:cBhvr>
                                      <p:tavLst>
                                        <p:tav tm="0">
                                          <p:val>
                                            <p:strVal val="#ppt_x"/>
                                          </p:val>
                                        </p:tav>
                                        <p:tav tm="100000">
                                          <p:val>
                                            <p:strVal val="#ppt_x"/>
                                          </p:val>
                                        </p:tav>
                                      </p:tavLst>
                                    </p:anim>
                                    <p:anim calcmode="lin" valueType="num">
                                      <p:cBhvr additive="base">
                                        <p:cTn id="104" dur="500" fill="hold"/>
                                        <p:tgtEl>
                                          <p:spTgt spid="8223"/>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6"/>
                                        </p:tgtEl>
                                        <p:attrNameLst>
                                          <p:attrName>style.visibility</p:attrName>
                                        </p:attrNameLst>
                                      </p:cBhvr>
                                      <p:to>
                                        <p:strVal val="visible"/>
                                      </p:to>
                                    </p:set>
                                    <p:anim calcmode="lin" valueType="num">
                                      <p:cBhvr additive="base">
                                        <p:cTn id="107" dur="500" fill="hold"/>
                                        <p:tgtEl>
                                          <p:spTgt spid="6"/>
                                        </p:tgtEl>
                                        <p:attrNameLst>
                                          <p:attrName>ppt_x</p:attrName>
                                        </p:attrNameLst>
                                      </p:cBhvr>
                                      <p:tavLst>
                                        <p:tav tm="0">
                                          <p:val>
                                            <p:strVal val="#ppt_x"/>
                                          </p:val>
                                        </p:tav>
                                        <p:tav tm="100000">
                                          <p:val>
                                            <p:strVal val="#ppt_x"/>
                                          </p:val>
                                        </p:tav>
                                      </p:tavLst>
                                    </p:anim>
                                    <p:anim calcmode="lin" valueType="num">
                                      <p:cBhvr additive="base">
                                        <p:cTn id="10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6" decel="100000" fill="hold" grpId="0" nodeType="clickEffect">
                                  <p:stCondLst>
                                    <p:cond delay="0"/>
                                  </p:stCondLst>
                                  <p:childTnLst>
                                    <p:set>
                                      <p:cBhvr>
                                        <p:cTn id="112" dur="1" fill="hold">
                                          <p:stCondLst>
                                            <p:cond delay="0"/>
                                          </p:stCondLst>
                                        </p:cTn>
                                        <p:tgtEl>
                                          <p:spTgt spid="8213">
                                            <p:txEl>
                                              <p:pRg st="0" end="0"/>
                                            </p:txEl>
                                          </p:spTgt>
                                        </p:tgtEl>
                                        <p:attrNameLst>
                                          <p:attrName>style.visibility</p:attrName>
                                        </p:attrNameLst>
                                      </p:cBhvr>
                                      <p:to>
                                        <p:strVal val="visible"/>
                                      </p:to>
                                    </p:set>
                                    <p:anim calcmode="lin" valueType="num">
                                      <p:cBhvr>
                                        <p:cTn id="113" dur="500" fill="hold"/>
                                        <p:tgtEl>
                                          <p:spTgt spid="8213">
                                            <p:txEl>
                                              <p:pRg st="0" end="0"/>
                                            </p:txEl>
                                          </p:spTgt>
                                        </p:tgtEl>
                                        <p:attrNameLst>
                                          <p:attrName>ppt_x</p:attrName>
                                        </p:attrNameLst>
                                      </p:cBhvr>
                                      <p:tavLst>
                                        <p:tav tm="0">
                                          <p:val>
                                            <p:strVal val="1+#ppt_w/2"/>
                                          </p:val>
                                        </p:tav>
                                        <p:tav tm="100000">
                                          <p:val>
                                            <p:strVal val="#ppt_x"/>
                                          </p:val>
                                        </p:tav>
                                      </p:tavLst>
                                    </p:anim>
                                    <p:anim calcmode="lin" valueType="num">
                                      <p:cBhvr>
                                        <p:cTn id="114" dur="500" fill="hold"/>
                                        <p:tgtEl>
                                          <p:spTgt spid="82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6" decel="100000" fill="hold" grpId="0" nodeType="clickEffect">
                                  <p:stCondLst>
                                    <p:cond delay="0"/>
                                  </p:stCondLst>
                                  <p:childTnLst>
                                    <p:set>
                                      <p:cBhvr>
                                        <p:cTn id="118" dur="1" fill="hold">
                                          <p:stCondLst>
                                            <p:cond delay="0"/>
                                          </p:stCondLst>
                                        </p:cTn>
                                        <p:tgtEl>
                                          <p:spTgt spid="8213">
                                            <p:txEl>
                                              <p:pRg st="1" end="1"/>
                                            </p:txEl>
                                          </p:spTgt>
                                        </p:tgtEl>
                                        <p:attrNameLst>
                                          <p:attrName>style.visibility</p:attrName>
                                        </p:attrNameLst>
                                      </p:cBhvr>
                                      <p:to>
                                        <p:strVal val="visible"/>
                                      </p:to>
                                    </p:set>
                                    <p:anim calcmode="lin" valueType="num">
                                      <p:cBhvr>
                                        <p:cTn id="119" dur="500" fill="hold"/>
                                        <p:tgtEl>
                                          <p:spTgt spid="8213">
                                            <p:txEl>
                                              <p:pRg st="1" end="1"/>
                                            </p:txEl>
                                          </p:spTgt>
                                        </p:tgtEl>
                                        <p:attrNameLst>
                                          <p:attrName>ppt_x</p:attrName>
                                        </p:attrNameLst>
                                      </p:cBhvr>
                                      <p:tavLst>
                                        <p:tav tm="0">
                                          <p:val>
                                            <p:strVal val="1+#ppt_w/2"/>
                                          </p:val>
                                        </p:tav>
                                        <p:tav tm="100000">
                                          <p:val>
                                            <p:strVal val="#ppt_x"/>
                                          </p:val>
                                        </p:tav>
                                      </p:tavLst>
                                    </p:anim>
                                    <p:anim calcmode="lin" valueType="num">
                                      <p:cBhvr>
                                        <p:cTn id="120" dur="500" fill="hold"/>
                                        <p:tgtEl>
                                          <p:spTgt spid="82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3" grpId="0" bldLvl="0" uiExpand="1" build="allAtOnce"/>
      <p:bldP spid="8214" grpId="0" bldLvl="0" uiExpand="1" build="allAtOnce"/>
      <p:bldP spid="8215" grpId="0" bldLvl="0" uiExpand="1" build="allAtOnce"/>
      <p:bldP spid="8216" grpId="0" bldLvl="0" uiExpand="1" build="allAtOnce"/>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燕尾形 2"/>
          <p:cNvSpPr/>
          <p:nvPr/>
        </p:nvSpPr>
        <p:spPr>
          <a:xfrm>
            <a:off x="1273175" y="363538"/>
            <a:ext cx="2592388" cy="431800"/>
          </a:xfrm>
          <a:prstGeom prst="chevron">
            <a:avLst>
              <a:gd name="adj" fmla="val 26599"/>
            </a:avLst>
          </a:prstGeom>
          <a:solidFill>
            <a:srgbClr val="CD1F06"/>
          </a:solidFill>
          <a:ln w="3175">
            <a:noFill/>
          </a:ln>
        </p:spPr>
        <p:txBody>
          <a:bodyPr anchor="ctr"/>
          <a:lstStyle/>
          <a:p>
            <a:pPr lvl="0" indent="0"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8" name="TextBox 5"/>
          <p:cNvSpPr/>
          <p:nvPr/>
        </p:nvSpPr>
        <p:spPr>
          <a:xfrm>
            <a:off x="890270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rPr>
              <a:t>04  </a:t>
            </a:r>
            <a:r>
              <a:rPr lang="zh-CN" altLang="zh-CN" sz="1600" dirty="0">
                <a:solidFill>
                  <a:srgbClr val="7F7F7F"/>
                </a:solidFill>
                <a:latin typeface="Impact" panose="020B0806030902050204" pitchFamily="34" charset="0"/>
                <a:ea typeface="微软雅黑" panose="020B0503020204020204" pitchFamily="34" charset="-122"/>
                <a:sym typeface="宋体" panose="02010600030101010101" pitchFamily="2" charset="-122"/>
              </a:rPr>
              <a:t>结束语</a:t>
            </a:r>
            <a:endParaRPr lang="zh-CN" altLang="zh-CN" sz="1600" dirty="0">
              <a:solidFill>
                <a:srgbClr val="7F7F7F"/>
              </a:solidFill>
              <a:latin typeface="Impact" panose="020B0806030902050204" pitchFamily="34" charset="0"/>
              <a:ea typeface="微软雅黑" panose="020B0503020204020204" pitchFamily="34" charset="-122"/>
            </a:endParaRPr>
          </a:p>
        </p:txBody>
      </p:sp>
      <p:sp>
        <p:nvSpPr>
          <p:cNvPr id="9219" name="TextBox 6"/>
          <p:cNvSpPr/>
          <p:nvPr/>
        </p:nvSpPr>
        <p:spPr>
          <a:xfrm>
            <a:off x="1454150" y="447675"/>
            <a:ext cx="2266950" cy="261938"/>
          </a:xfrm>
          <a:prstGeom prst="rect">
            <a:avLst/>
          </a:prstGeom>
          <a:noFill/>
          <a:ln w="9525">
            <a:noFill/>
          </a:ln>
        </p:spPr>
        <p:txBody>
          <a:bodyPr lIns="0" tIns="0" rIns="0" bIns="0" anchor="ctr">
            <a:spAutoFit/>
          </a:bodyPr>
          <a:lstStyle/>
          <a:p>
            <a:pPr lvl="0" indent="0" algn="ctr"/>
            <a:r>
              <a:rPr lang="zh-CN" altLang="zh-CN" sz="1600" dirty="0">
                <a:solidFill>
                  <a:schemeClr val="bg1"/>
                </a:solidFill>
                <a:latin typeface="Impact" panose="020B0806030902050204" pitchFamily="34" charset="0"/>
                <a:ea typeface="微软雅黑" panose="020B0503020204020204" pitchFamily="34" charset="-122"/>
                <a:sym typeface="Impact" panose="020B0806030902050204" pitchFamily="34" charset="0"/>
              </a:rPr>
              <a:t>01  教育教学论文的概述</a:t>
            </a:r>
            <a:endParaRPr lang="zh-CN"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20" name="TextBox 10"/>
          <p:cNvSpPr/>
          <p:nvPr/>
        </p:nvSpPr>
        <p:spPr>
          <a:xfrm>
            <a:off x="393700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Impact" panose="020B0806030902050204" pitchFamily="34" charset="0"/>
              </a:rPr>
              <a:t>02  教育教学论文的撰写</a:t>
            </a:r>
            <a:endParaRPr lang="zh-CN" altLang="zh-CN" sz="16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21" name="TextBox 11"/>
          <p:cNvSpPr/>
          <p:nvPr/>
        </p:nvSpPr>
        <p:spPr>
          <a:xfrm>
            <a:off x="641985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rPr>
              <a:t>03  </a:t>
            </a:r>
            <a:r>
              <a:rPr lang="zh-CN" altLang="zh-CN" sz="1600" dirty="0">
                <a:solidFill>
                  <a:srgbClr val="7F7F7F"/>
                </a:solidFill>
                <a:latin typeface="Impact" panose="020B0806030902050204" pitchFamily="34" charset="0"/>
                <a:ea typeface="微软雅黑" panose="020B0503020204020204" pitchFamily="34" charset="-122"/>
                <a:sym typeface="宋体" panose="02010600030101010101" pitchFamily="2" charset="-122"/>
              </a:rPr>
              <a:t>教育教学论文的投稿</a:t>
            </a:r>
            <a:endParaRPr lang="zh-CN" altLang="zh-CN" sz="1600" dirty="0">
              <a:solidFill>
                <a:srgbClr val="7F7F7F"/>
              </a:solidFill>
              <a:latin typeface="Impact" panose="020B0806030902050204" pitchFamily="34" charset="0"/>
              <a:ea typeface="微软雅黑" panose="020B0503020204020204" pitchFamily="34" charset="-122"/>
            </a:endParaRPr>
          </a:p>
        </p:txBody>
      </p:sp>
      <p:sp>
        <p:nvSpPr>
          <p:cNvPr id="9222" name="TextBox 8"/>
          <p:cNvSpPr/>
          <p:nvPr/>
        </p:nvSpPr>
        <p:spPr>
          <a:xfrm>
            <a:off x="768350" y="1123950"/>
            <a:ext cx="4968875" cy="457200"/>
          </a:xfrm>
          <a:prstGeom prst="rect">
            <a:avLst/>
          </a:prstGeom>
          <a:noFill/>
          <a:ln w="9525">
            <a:noFill/>
          </a:ln>
        </p:spPr>
        <p:txBody>
          <a:bodyPr anchor="t">
            <a:spAutoFit/>
          </a:bodyPr>
          <a:lstStyle/>
          <a:p>
            <a:pPr lvl="0" indent="0">
              <a:spcBef>
                <a:spcPct val="50000"/>
              </a:spcBef>
            </a:pPr>
            <a:r>
              <a:rPr lang="zh-CN" altLang="en-US" sz="24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第三节</a:t>
            </a:r>
            <a:r>
              <a:rPr lang="en-US" altLang="zh-CN" sz="24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  </a:t>
            </a:r>
            <a:r>
              <a:rPr lang="zh-CN" altLang="en-US" sz="2400" dirty="0">
                <a:solidFill>
                  <a:srgbClr val="5F5E5C"/>
                </a:solidFill>
                <a:latin typeface="华康俪金黑W8(P)" panose="020B0800000000000000" pitchFamily="2" charset="-122"/>
                <a:ea typeface="华康俪金黑W8(P)" panose="020B0800000000000000" pitchFamily="2" charset="-122"/>
              </a:rPr>
              <a:t>教育教学论文的主要类型</a:t>
            </a:r>
            <a:endParaRPr lang="zh-CN" altLang="en-US" sz="2400" dirty="0">
              <a:solidFill>
                <a:srgbClr val="5F5E5C"/>
              </a:solidFill>
              <a:latin typeface="华康俪金黑W8(P)" panose="020B0800000000000000" pitchFamily="2" charset="-122"/>
              <a:ea typeface="华康俪金黑W8(P)" panose="020B0800000000000000" pitchFamily="2" charset="-122"/>
            </a:endParaRPr>
          </a:p>
        </p:txBody>
      </p:sp>
      <p:sp>
        <p:nvSpPr>
          <p:cNvPr id="9223" name="TextBox 6"/>
          <p:cNvSpPr/>
          <p:nvPr/>
        </p:nvSpPr>
        <p:spPr>
          <a:xfrm>
            <a:off x="768350" y="1581150"/>
            <a:ext cx="5276850" cy="487363"/>
          </a:xfrm>
          <a:prstGeom prst="rect">
            <a:avLst/>
          </a:prstGeom>
          <a:noFill/>
          <a:ln w="9525">
            <a:noFill/>
          </a:ln>
        </p:spPr>
        <p:txBody>
          <a:bodyPr anchor="t">
            <a:spAutoFit/>
          </a:bodyPr>
          <a:lstStyle/>
          <a:p>
            <a:pPr lvl="0" indent="0">
              <a:lnSpc>
                <a:spcPct val="130000"/>
              </a:lnSpc>
            </a:pPr>
            <a:r>
              <a:rPr lang="en-US" altLang="zh-CN" sz="2000" b="1" dirty="0">
                <a:solidFill>
                  <a:srgbClr val="5F5E5C"/>
                </a:solidFill>
                <a:latin typeface="微软雅黑" panose="020B0503020204020204" pitchFamily="34" charset="-122"/>
                <a:ea typeface="微软雅黑" panose="020B0503020204020204" pitchFamily="34" charset="-122"/>
              </a:rPr>
              <a:t>1.3.1 </a:t>
            </a:r>
            <a:r>
              <a:rPr lang="zh-CN" altLang="en-US" sz="2000" b="1" dirty="0">
                <a:solidFill>
                  <a:srgbClr val="5F5E5C"/>
                </a:solidFill>
                <a:latin typeface="微软雅黑" panose="020B0503020204020204" pitchFamily="34" charset="-122"/>
                <a:ea typeface="微软雅黑" panose="020B0503020204020204" pitchFamily="34" charset="-122"/>
              </a:rPr>
              <a:t>教育观察类论文</a:t>
            </a:r>
            <a:endParaRPr lang="zh-CN" altLang="en-US" sz="2000" b="1" dirty="0">
              <a:solidFill>
                <a:srgbClr val="5F5E5C"/>
              </a:solidFill>
              <a:latin typeface="微软雅黑" panose="020B0503020204020204" pitchFamily="34" charset="-122"/>
              <a:ea typeface="微软雅黑" panose="020B0503020204020204" pitchFamily="34" charset="-122"/>
            </a:endParaRPr>
          </a:p>
        </p:txBody>
      </p:sp>
      <p:sp>
        <p:nvSpPr>
          <p:cNvPr id="9225" name="TextBox 7"/>
          <p:cNvSpPr/>
          <p:nvPr/>
        </p:nvSpPr>
        <p:spPr>
          <a:xfrm>
            <a:off x="768350" y="3244850"/>
            <a:ext cx="5899150" cy="803275"/>
          </a:xfrm>
          <a:prstGeom prst="rect">
            <a:avLst/>
          </a:prstGeom>
          <a:noFill/>
          <a:ln w="9525">
            <a:noFill/>
          </a:ln>
        </p:spPr>
        <p:txBody>
          <a:bodyPr wrap="square" anchor="t">
            <a:spAutoFit/>
          </a:bodyPr>
          <a:lstStyle/>
          <a:p>
            <a:pPr lvl="0" indent="0">
              <a:lnSpc>
                <a:spcPct val="130000"/>
              </a:lnSpc>
            </a:pPr>
            <a:r>
              <a:rPr lang="zh-CN" altLang="en-US" dirty="0">
                <a:solidFill>
                  <a:srgbClr val="5F5E5C"/>
                </a:solidFill>
                <a:latin typeface="微软雅黑" panose="020B0503020204020204" pitchFamily="34" charset="-122"/>
                <a:ea typeface="微软雅黑" panose="020B0503020204020204" pitchFamily="34" charset="-122"/>
              </a:rPr>
              <a:t>运用教育</a:t>
            </a:r>
            <a:r>
              <a:rPr lang="zh-CN" altLang="en-US" b="1" dirty="0">
                <a:solidFill>
                  <a:srgbClr val="5F5E5C"/>
                </a:solidFill>
                <a:latin typeface="微软雅黑" panose="020B0503020204020204" pitchFamily="34" charset="-122"/>
                <a:ea typeface="微软雅黑" panose="020B0503020204020204" pitchFamily="34" charset="-122"/>
              </a:rPr>
              <a:t>观察法</a:t>
            </a:r>
            <a:r>
              <a:rPr lang="zh-CN" altLang="en-US" dirty="0">
                <a:solidFill>
                  <a:srgbClr val="5F5E5C"/>
                </a:solidFill>
                <a:latin typeface="微软雅黑" panose="020B0503020204020204" pitchFamily="34" charset="-122"/>
                <a:ea typeface="微软雅黑" panose="020B0503020204020204" pitchFamily="34" charset="-122"/>
              </a:rPr>
              <a:t>，对某个教育现象或教育对象进行观察研究后撰写的论文。</a:t>
            </a:r>
            <a:endParaRPr lang="zh-CN" altLang="en-US" dirty="0">
              <a:solidFill>
                <a:srgbClr val="5F5E5C"/>
              </a:solidFill>
              <a:latin typeface="微软雅黑" panose="020B0503020204020204" pitchFamily="34" charset="-122"/>
              <a:ea typeface="微软雅黑" panose="020B0503020204020204" pitchFamily="34" charset="-122"/>
            </a:endParaRPr>
          </a:p>
        </p:txBody>
      </p:sp>
      <p:sp>
        <p:nvSpPr>
          <p:cNvPr id="9226" name="TextBox 6"/>
          <p:cNvSpPr/>
          <p:nvPr/>
        </p:nvSpPr>
        <p:spPr>
          <a:xfrm>
            <a:off x="768350" y="4689475"/>
            <a:ext cx="6480175" cy="452432"/>
          </a:xfrm>
          <a:prstGeom prst="rect">
            <a:avLst/>
          </a:prstGeom>
          <a:noFill/>
          <a:ln w="9525">
            <a:noFill/>
          </a:ln>
        </p:spPr>
        <p:txBody>
          <a:bodyPr anchor="t">
            <a:spAutoFit/>
          </a:bodyPr>
          <a:lstStyle/>
          <a:p>
            <a:pPr lvl="0" indent="0">
              <a:lnSpc>
                <a:spcPct val="130000"/>
              </a:lnSpc>
            </a:pPr>
            <a:r>
              <a:rPr lang="zh-CN" altLang="en-US" dirty="0">
                <a:solidFill>
                  <a:srgbClr val="5F5E5C"/>
                </a:solidFill>
                <a:latin typeface="微软雅黑" panose="020B0503020204020204" pitchFamily="34" charset="-122"/>
                <a:ea typeface="微软雅黑" panose="020B0503020204020204" pitchFamily="34" charset="-122"/>
              </a:rPr>
              <a:t>例如：</a:t>
            </a:r>
            <a:r>
              <a:rPr lang="zh-CN" altLang="en-US" b="1" dirty="0">
                <a:solidFill>
                  <a:srgbClr val="CD1F06"/>
                </a:solidFill>
                <a:latin typeface="微软雅黑" panose="020B0503020204020204" pitchFamily="34" charset="-122"/>
                <a:ea typeface="微软雅黑" panose="020B0503020204020204" pitchFamily="34" charset="-122"/>
              </a:rPr>
              <a:t>《课间：学生成长的又一单元》</a:t>
            </a:r>
            <a:endParaRPr lang="zh-CN" altLang="en-US" b="1" dirty="0">
              <a:solidFill>
                <a:srgbClr val="CD1F06"/>
              </a:solidFill>
              <a:latin typeface="微软雅黑" panose="020B0503020204020204" pitchFamily="34" charset="-122"/>
              <a:ea typeface="微软雅黑" panose="020B0503020204020204" pitchFamily="34" charset="-122"/>
            </a:endParaRPr>
          </a:p>
        </p:txBody>
      </p:sp>
      <p:pic>
        <p:nvPicPr>
          <p:cNvPr id="2" name="Picture 2" descr="D:\微信\素材库\2016\9\14\2016914101328_7802707.JPG2016914101328_7802707"/>
          <p:cNvPicPr>
            <a:picLocks noChangeAspect="1"/>
          </p:cNvPicPr>
          <p:nvPr/>
        </p:nvPicPr>
        <p:blipFill>
          <a:blip r:embed="rId1"/>
          <a:stretch>
            <a:fillRect/>
          </a:stretch>
        </p:blipFill>
        <p:spPr>
          <a:xfrm>
            <a:off x="7099300" y="3046413"/>
            <a:ext cx="4562475" cy="2752725"/>
          </a:xfrm>
          <a:prstGeom prst="rect">
            <a:avLst/>
          </a:prstGeom>
          <a:noFill/>
          <a:ln w="28575" cap="flat" cmpd="sng">
            <a:solidFill>
              <a:schemeClr val="bg1"/>
            </a:solidFill>
            <a:prstDash val="solid"/>
            <a:bevel/>
            <a:headEnd type="none" w="med" len="med"/>
            <a:tailEnd type="none" w="med" len="me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9225"/>
                                        </p:tgtEl>
                                        <p:attrNameLst>
                                          <p:attrName>style.visibility</p:attrName>
                                        </p:attrNameLst>
                                      </p:cBhvr>
                                      <p:to>
                                        <p:strVal val="visible"/>
                                      </p:to>
                                    </p:set>
                                    <p:anim calcmode="lin" valueType="num">
                                      <p:cBhvr>
                                        <p:cTn id="7" dur="500" fill="hold"/>
                                        <p:tgtEl>
                                          <p:spTgt spid="9225"/>
                                        </p:tgtEl>
                                        <p:attrNameLst>
                                          <p:attrName>ppt_x</p:attrName>
                                        </p:attrNameLst>
                                      </p:cBhvr>
                                      <p:tavLst>
                                        <p:tav tm="0">
                                          <p:val>
                                            <p:strVal val="#ppt_x"/>
                                          </p:val>
                                        </p:tav>
                                        <p:tav tm="100000">
                                          <p:val>
                                            <p:strVal val="#ppt_x"/>
                                          </p:val>
                                        </p:tav>
                                      </p:tavLst>
                                    </p:anim>
                                    <p:anim calcmode="lin" valueType="num">
                                      <p:cBhvr>
                                        <p:cTn id="8" dur="500" fill="hold"/>
                                        <p:tgtEl>
                                          <p:spTgt spid="9225"/>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9226"/>
                                        </p:tgtEl>
                                        <p:attrNameLst>
                                          <p:attrName>style.visibility</p:attrName>
                                        </p:attrNameLst>
                                      </p:cBhvr>
                                      <p:to>
                                        <p:strVal val="visible"/>
                                      </p:to>
                                    </p:set>
                                    <p:anim calcmode="lin" valueType="num">
                                      <p:cBhvr>
                                        <p:cTn id="11" dur="500" fill="hold"/>
                                        <p:tgtEl>
                                          <p:spTgt spid="9226"/>
                                        </p:tgtEl>
                                        <p:attrNameLst>
                                          <p:attrName>ppt_x</p:attrName>
                                        </p:attrNameLst>
                                      </p:cBhvr>
                                      <p:tavLst>
                                        <p:tav tm="0">
                                          <p:val>
                                            <p:strVal val="#ppt_x"/>
                                          </p:val>
                                        </p:tav>
                                        <p:tav tm="100000">
                                          <p:val>
                                            <p:strVal val="#ppt_x"/>
                                          </p:val>
                                        </p:tav>
                                      </p:tavLst>
                                    </p:anim>
                                    <p:anim calcmode="lin" valueType="num">
                                      <p:cBhvr>
                                        <p:cTn id="12" dur="500" fill="hold"/>
                                        <p:tgtEl>
                                          <p:spTgt spid="92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bldLvl="0"/>
      <p:bldP spid="9226" grpId="0" bldLvl="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燕尾形 2"/>
          <p:cNvSpPr/>
          <p:nvPr/>
        </p:nvSpPr>
        <p:spPr>
          <a:xfrm>
            <a:off x="1273175" y="363538"/>
            <a:ext cx="2592388" cy="431800"/>
          </a:xfrm>
          <a:prstGeom prst="chevron">
            <a:avLst>
              <a:gd name="adj" fmla="val 26599"/>
            </a:avLst>
          </a:prstGeom>
          <a:solidFill>
            <a:srgbClr val="CD1F06"/>
          </a:solidFill>
          <a:ln w="3175">
            <a:noFill/>
          </a:ln>
        </p:spPr>
        <p:txBody>
          <a:bodyPr anchor="ctr"/>
          <a:lstStyle/>
          <a:p>
            <a:pPr lvl="0" indent="0"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1266" name="TextBox 5"/>
          <p:cNvSpPr/>
          <p:nvPr/>
        </p:nvSpPr>
        <p:spPr>
          <a:xfrm>
            <a:off x="890270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rPr>
              <a:t>04  </a:t>
            </a:r>
            <a:r>
              <a:rPr lang="zh-CN" altLang="zh-CN" sz="1600" dirty="0">
                <a:solidFill>
                  <a:srgbClr val="7F7F7F"/>
                </a:solidFill>
                <a:latin typeface="Impact" panose="020B0806030902050204" pitchFamily="34" charset="0"/>
                <a:ea typeface="微软雅黑" panose="020B0503020204020204" pitchFamily="34" charset="-122"/>
                <a:sym typeface="宋体" panose="02010600030101010101" pitchFamily="2" charset="-122"/>
              </a:rPr>
              <a:t>结束语</a:t>
            </a:r>
            <a:endParaRPr lang="zh-CN" altLang="zh-CN" sz="1600" dirty="0">
              <a:solidFill>
                <a:srgbClr val="7F7F7F"/>
              </a:solidFill>
              <a:latin typeface="Impact" panose="020B0806030902050204" pitchFamily="34" charset="0"/>
              <a:ea typeface="微软雅黑" panose="020B0503020204020204" pitchFamily="34" charset="-122"/>
            </a:endParaRPr>
          </a:p>
        </p:txBody>
      </p:sp>
      <p:sp>
        <p:nvSpPr>
          <p:cNvPr id="11267" name="TextBox 6"/>
          <p:cNvSpPr/>
          <p:nvPr/>
        </p:nvSpPr>
        <p:spPr>
          <a:xfrm>
            <a:off x="1454150" y="447675"/>
            <a:ext cx="2266950" cy="261938"/>
          </a:xfrm>
          <a:prstGeom prst="rect">
            <a:avLst/>
          </a:prstGeom>
          <a:noFill/>
          <a:ln w="9525">
            <a:noFill/>
          </a:ln>
        </p:spPr>
        <p:txBody>
          <a:bodyPr lIns="0" tIns="0" rIns="0" bIns="0" anchor="ctr">
            <a:spAutoFit/>
          </a:bodyPr>
          <a:lstStyle/>
          <a:p>
            <a:pPr lvl="0" indent="0" algn="ctr"/>
            <a:r>
              <a:rPr lang="zh-CN" altLang="zh-CN" sz="1600" dirty="0">
                <a:solidFill>
                  <a:schemeClr val="bg1"/>
                </a:solidFill>
                <a:latin typeface="Impact" panose="020B0806030902050204" pitchFamily="34" charset="0"/>
                <a:ea typeface="微软雅黑" panose="020B0503020204020204" pitchFamily="34" charset="-122"/>
                <a:sym typeface="Impact" panose="020B0806030902050204" pitchFamily="34" charset="0"/>
              </a:rPr>
              <a:t>01  教育教学论文的概述</a:t>
            </a:r>
            <a:endParaRPr lang="zh-CN"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68" name="TextBox 10"/>
          <p:cNvSpPr/>
          <p:nvPr/>
        </p:nvSpPr>
        <p:spPr>
          <a:xfrm>
            <a:off x="393700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Impact" panose="020B0806030902050204" pitchFamily="34" charset="0"/>
              </a:rPr>
              <a:t>02  教育教学论文的撰写</a:t>
            </a:r>
            <a:endParaRPr lang="zh-CN" altLang="zh-CN" sz="16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69" name="TextBox 11"/>
          <p:cNvSpPr/>
          <p:nvPr/>
        </p:nvSpPr>
        <p:spPr>
          <a:xfrm>
            <a:off x="641985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rPr>
              <a:t>03  </a:t>
            </a:r>
            <a:r>
              <a:rPr lang="zh-CN" altLang="zh-CN" sz="1600" dirty="0">
                <a:solidFill>
                  <a:srgbClr val="7F7F7F"/>
                </a:solidFill>
                <a:latin typeface="Impact" panose="020B0806030902050204" pitchFamily="34" charset="0"/>
                <a:ea typeface="微软雅黑" panose="020B0503020204020204" pitchFamily="34" charset="-122"/>
                <a:sym typeface="宋体" panose="02010600030101010101" pitchFamily="2" charset="-122"/>
              </a:rPr>
              <a:t>教育教学论文的投稿</a:t>
            </a:r>
            <a:endParaRPr lang="zh-CN" altLang="zh-CN" sz="1600" dirty="0">
              <a:solidFill>
                <a:srgbClr val="7F7F7F"/>
              </a:solidFill>
              <a:latin typeface="Impact" panose="020B0806030902050204" pitchFamily="34" charset="0"/>
              <a:ea typeface="微软雅黑" panose="020B0503020204020204" pitchFamily="34" charset="-122"/>
            </a:endParaRPr>
          </a:p>
        </p:txBody>
      </p:sp>
      <p:sp>
        <p:nvSpPr>
          <p:cNvPr id="11270" name="TextBox 8"/>
          <p:cNvSpPr/>
          <p:nvPr/>
        </p:nvSpPr>
        <p:spPr>
          <a:xfrm>
            <a:off x="768350" y="1123950"/>
            <a:ext cx="4968875" cy="457200"/>
          </a:xfrm>
          <a:prstGeom prst="rect">
            <a:avLst/>
          </a:prstGeom>
          <a:noFill/>
          <a:ln w="9525">
            <a:noFill/>
          </a:ln>
        </p:spPr>
        <p:txBody>
          <a:bodyPr anchor="t">
            <a:spAutoFit/>
          </a:bodyPr>
          <a:lstStyle/>
          <a:p>
            <a:pPr lvl="0" indent="0">
              <a:spcBef>
                <a:spcPct val="50000"/>
              </a:spcBef>
            </a:pPr>
            <a:r>
              <a:rPr lang="zh-CN" altLang="en-US" sz="24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第三节</a:t>
            </a:r>
            <a:r>
              <a:rPr lang="en-US" altLang="zh-CN" sz="24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  </a:t>
            </a:r>
            <a:r>
              <a:rPr lang="zh-CN" altLang="en-US" sz="2400" dirty="0">
                <a:solidFill>
                  <a:srgbClr val="5F5E5C"/>
                </a:solidFill>
                <a:latin typeface="华康俪金黑W8(P)" panose="020B0800000000000000" pitchFamily="2" charset="-122"/>
                <a:ea typeface="华康俪金黑W8(P)" panose="020B0800000000000000" pitchFamily="2" charset="-122"/>
                <a:sym typeface="宋体" panose="02010600030101010101" pitchFamily="2" charset="-122"/>
              </a:rPr>
              <a:t>教育教学论文的主要类型</a:t>
            </a:r>
            <a:endParaRPr lang="zh-CN" altLang="en-US" sz="2400" dirty="0">
              <a:solidFill>
                <a:srgbClr val="5F5E5C"/>
              </a:solidFill>
              <a:latin typeface="华康俪金黑W8(P)" panose="020B0800000000000000" pitchFamily="2" charset="-122"/>
              <a:ea typeface="华康俪金黑W8(P)" panose="020B0800000000000000" pitchFamily="2" charset="-122"/>
              <a:sym typeface="宋体" panose="02010600030101010101" pitchFamily="2" charset="-122"/>
            </a:endParaRPr>
          </a:p>
        </p:txBody>
      </p:sp>
      <p:sp>
        <p:nvSpPr>
          <p:cNvPr id="11271" name="TextBox 6"/>
          <p:cNvSpPr/>
          <p:nvPr/>
        </p:nvSpPr>
        <p:spPr>
          <a:xfrm>
            <a:off x="4914900" y="2016125"/>
            <a:ext cx="5276850" cy="487363"/>
          </a:xfrm>
          <a:prstGeom prst="rect">
            <a:avLst/>
          </a:prstGeom>
          <a:noFill/>
          <a:ln w="9525">
            <a:noFill/>
          </a:ln>
        </p:spPr>
        <p:txBody>
          <a:bodyPr anchor="t">
            <a:spAutoFit/>
          </a:bodyPr>
          <a:lstStyle/>
          <a:p>
            <a:pPr lvl="0" indent="0">
              <a:lnSpc>
                <a:spcPct val="130000"/>
              </a:lnSpc>
            </a:pPr>
            <a:r>
              <a:rPr lang="en-US" altLang="zh-CN" sz="2000" b="1" dirty="0">
                <a:solidFill>
                  <a:srgbClr val="5F5E5C"/>
                </a:solidFill>
                <a:latin typeface="微软雅黑" panose="020B0503020204020204" pitchFamily="34" charset="-122"/>
                <a:ea typeface="微软雅黑" panose="020B0503020204020204" pitchFamily="34" charset="-122"/>
              </a:rPr>
              <a:t>1.3.2 </a:t>
            </a:r>
            <a:r>
              <a:rPr lang="zh-CN" altLang="en-US" sz="2000" b="1" dirty="0">
                <a:solidFill>
                  <a:srgbClr val="5F5E5C"/>
                </a:solidFill>
                <a:latin typeface="微软雅黑" panose="020B0503020204020204" pitchFamily="34" charset="-122"/>
                <a:ea typeface="微软雅黑" panose="020B0503020204020204" pitchFamily="34" charset="-122"/>
              </a:rPr>
              <a:t>教育调查类论文</a:t>
            </a:r>
            <a:endParaRPr lang="zh-CN" altLang="en-US" sz="2000" b="1" dirty="0">
              <a:solidFill>
                <a:srgbClr val="5F5E5C"/>
              </a:solidFill>
              <a:latin typeface="微软雅黑" panose="020B0503020204020204" pitchFamily="34" charset="-122"/>
              <a:ea typeface="微软雅黑" panose="020B0503020204020204" pitchFamily="34" charset="-122"/>
            </a:endParaRPr>
          </a:p>
        </p:txBody>
      </p:sp>
      <p:sp>
        <p:nvSpPr>
          <p:cNvPr id="10249" name="TextBox 7"/>
          <p:cNvSpPr/>
          <p:nvPr/>
        </p:nvSpPr>
        <p:spPr>
          <a:xfrm>
            <a:off x="4914900" y="3143250"/>
            <a:ext cx="6937375" cy="803275"/>
          </a:xfrm>
          <a:prstGeom prst="rect">
            <a:avLst/>
          </a:prstGeom>
          <a:noFill/>
          <a:ln w="9525">
            <a:noFill/>
          </a:ln>
        </p:spPr>
        <p:txBody>
          <a:bodyPr wrap="square" anchor="t">
            <a:spAutoFit/>
          </a:bodyPr>
          <a:lstStyle/>
          <a:p>
            <a:pPr lvl="0" indent="0">
              <a:lnSpc>
                <a:spcPct val="130000"/>
              </a:lnSpc>
            </a:pPr>
            <a:r>
              <a:rPr lang="zh-CN" altLang="en-US" dirty="0">
                <a:solidFill>
                  <a:srgbClr val="5F5E5C"/>
                </a:solidFill>
                <a:latin typeface="微软雅黑" panose="020B0503020204020204" pitchFamily="34" charset="-122"/>
                <a:ea typeface="微软雅黑" panose="020B0503020204020204" pitchFamily="34" charset="-122"/>
              </a:rPr>
              <a:t>运用教育调查法，对某种教育现象、某个教育事件、人物等进行调查研究后所撰写的论文。</a:t>
            </a:r>
            <a:endParaRPr lang="zh-CN" altLang="en-US" dirty="0">
              <a:solidFill>
                <a:srgbClr val="5F5E5C"/>
              </a:solidFill>
              <a:latin typeface="微软雅黑" panose="020B0503020204020204" pitchFamily="34" charset="-122"/>
              <a:ea typeface="微软雅黑" panose="020B0503020204020204" pitchFamily="34" charset="-122"/>
            </a:endParaRPr>
          </a:p>
        </p:txBody>
      </p:sp>
      <p:sp>
        <p:nvSpPr>
          <p:cNvPr id="10250" name="TextBox 6"/>
          <p:cNvSpPr/>
          <p:nvPr/>
        </p:nvSpPr>
        <p:spPr>
          <a:xfrm>
            <a:off x="4914900" y="4953000"/>
            <a:ext cx="7488238" cy="447675"/>
          </a:xfrm>
          <a:prstGeom prst="rect">
            <a:avLst/>
          </a:prstGeom>
          <a:noFill/>
          <a:ln w="9525">
            <a:noFill/>
          </a:ln>
        </p:spPr>
        <p:txBody>
          <a:bodyPr anchor="t">
            <a:spAutoFit/>
          </a:bodyPr>
          <a:lstStyle/>
          <a:p>
            <a:pPr lvl="0" indent="0">
              <a:lnSpc>
                <a:spcPct val="130000"/>
              </a:lnSpc>
            </a:pPr>
            <a:r>
              <a:rPr lang="zh-CN" altLang="en-US" dirty="0">
                <a:solidFill>
                  <a:srgbClr val="5F5E5C"/>
                </a:solidFill>
                <a:latin typeface="微软雅黑" panose="020B0503020204020204" pitchFamily="34" charset="-122"/>
                <a:ea typeface="微软雅黑" panose="020B0503020204020204" pitchFamily="34" charset="-122"/>
              </a:rPr>
              <a:t>例如：</a:t>
            </a:r>
            <a:r>
              <a:rPr lang="zh-CN" altLang="en-US" b="1" dirty="0">
                <a:solidFill>
                  <a:srgbClr val="CD1F06"/>
                </a:solidFill>
                <a:latin typeface="微软雅黑" panose="020B0503020204020204" pitchFamily="34" charset="-122"/>
                <a:ea typeface="微软雅黑" panose="020B0503020204020204" pitchFamily="34" charset="-122"/>
              </a:rPr>
              <a:t>《学生补课现象调查》</a:t>
            </a:r>
            <a:endParaRPr lang="zh-CN" altLang="en-US" b="1" dirty="0">
              <a:solidFill>
                <a:srgbClr val="CD1F06"/>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1274" name="Picture 2" descr="D:\微信\素材库\2016\9\14\2016914101321_286410.JPG2016914101321_286410"/>
          <p:cNvPicPr>
            <a:picLocks noChangeAspect="1"/>
          </p:cNvPicPr>
          <p:nvPr/>
        </p:nvPicPr>
        <p:blipFill>
          <a:blip r:embed="rId1"/>
          <a:stretch>
            <a:fillRect/>
          </a:stretch>
        </p:blipFill>
        <p:spPr>
          <a:xfrm>
            <a:off x="846138" y="2670175"/>
            <a:ext cx="3482975" cy="2176463"/>
          </a:xfrm>
          <a:prstGeom prst="rect">
            <a:avLst/>
          </a:prstGeom>
          <a:noFill/>
          <a:ln w="28575" cap="flat" cmpd="sng">
            <a:solidFill>
              <a:schemeClr val="bg1"/>
            </a:solidFill>
            <a:prstDash val="solid"/>
            <a:bevel/>
            <a:headEnd type="none" w="med" len="med"/>
            <a:tailEnd type="none" w="med" len="me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0249"/>
                                        </p:tgtEl>
                                        <p:attrNameLst>
                                          <p:attrName>style.visibility</p:attrName>
                                        </p:attrNameLst>
                                      </p:cBhvr>
                                      <p:to>
                                        <p:strVal val="visible"/>
                                      </p:to>
                                    </p:set>
                                    <p:anim calcmode="lin" valueType="num">
                                      <p:cBhvr>
                                        <p:cTn id="7" dur="500" fill="hold"/>
                                        <p:tgtEl>
                                          <p:spTgt spid="10249"/>
                                        </p:tgtEl>
                                        <p:attrNameLst>
                                          <p:attrName>ppt_x</p:attrName>
                                        </p:attrNameLst>
                                      </p:cBhvr>
                                      <p:tavLst>
                                        <p:tav tm="0">
                                          <p:val>
                                            <p:strVal val="#ppt_x"/>
                                          </p:val>
                                        </p:tav>
                                        <p:tav tm="100000">
                                          <p:val>
                                            <p:strVal val="#ppt_x"/>
                                          </p:val>
                                        </p:tav>
                                      </p:tavLst>
                                    </p:anim>
                                    <p:anim calcmode="lin" valueType="num">
                                      <p:cBhvr>
                                        <p:cTn id="8" dur="500" fill="hold"/>
                                        <p:tgtEl>
                                          <p:spTgt spid="10249"/>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0250"/>
                                        </p:tgtEl>
                                        <p:attrNameLst>
                                          <p:attrName>style.visibility</p:attrName>
                                        </p:attrNameLst>
                                      </p:cBhvr>
                                      <p:to>
                                        <p:strVal val="visible"/>
                                      </p:to>
                                    </p:set>
                                    <p:anim calcmode="lin" valueType="num">
                                      <p:cBhvr>
                                        <p:cTn id="11" dur="500" fill="hold"/>
                                        <p:tgtEl>
                                          <p:spTgt spid="10250"/>
                                        </p:tgtEl>
                                        <p:attrNameLst>
                                          <p:attrName>ppt_x</p:attrName>
                                        </p:attrNameLst>
                                      </p:cBhvr>
                                      <p:tavLst>
                                        <p:tav tm="0">
                                          <p:val>
                                            <p:strVal val="#ppt_x"/>
                                          </p:val>
                                        </p:tav>
                                        <p:tav tm="100000">
                                          <p:val>
                                            <p:strVal val="#ppt_x"/>
                                          </p:val>
                                        </p:tav>
                                      </p:tavLst>
                                    </p:anim>
                                    <p:anim calcmode="lin" valueType="num">
                                      <p:cBhvr>
                                        <p:cTn id="12" dur="500" fill="hold"/>
                                        <p:tgtEl>
                                          <p:spTgt spid="102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bldLvl="0"/>
      <p:bldP spid="10250" grpId="0" bldLvl="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燕尾形 2"/>
          <p:cNvSpPr/>
          <p:nvPr/>
        </p:nvSpPr>
        <p:spPr>
          <a:xfrm>
            <a:off x="1273175" y="363538"/>
            <a:ext cx="2592388" cy="431800"/>
          </a:xfrm>
          <a:prstGeom prst="chevron">
            <a:avLst>
              <a:gd name="adj" fmla="val 26599"/>
            </a:avLst>
          </a:prstGeom>
          <a:solidFill>
            <a:srgbClr val="CD1F06"/>
          </a:solidFill>
          <a:ln w="3175">
            <a:noFill/>
          </a:ln>
        </p:spPr>
        <p:txBody>
          <a:bodyPr anchor="ctr"/>
          <a:lstStyle/>
          <a:p>
            <a:pPr lvl="0" indent="0"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2290" name="TextBox 5"/>
          <p:cNvSpPr/>
          <p:nvPr/>
        </p:nvSpPr>
        <p:spPr>
          <a:xfrm>
            <a:off x="890270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rPr>
              <a:t>04  </a:t>
            </a:r>
            <a:r>
              <a:rPr lang="zh-CN" altLang="zh-CN" sz="1600" dirty="0">
                <a:solidFill>
                  <a:srgbClr val="7F7F7F"/>
                </a:solidFill>
                <a:latin typeface="Impact" panose="020B0806030902050204" pitchFamily="34" charset="0"/>
                <a:ea typeface="微软雅黑" panose="020B0503020204020204" pitchFamily="34" charset="-122"/>
                <a:sym typeface="宋体" panose="02010600030101010101" pitchFamily="2" charset="-122"/>
              </a:rPr>
              <a:t>结束语</a:t>
            </a:r>
            <a:endParaRPr lang="zh-CN" altLang="zh-CN" sz="1600" dirty="0">
              <a:solidFill>
                <a:srgbClr val="7F7F7F"/>
              </a:solidFill>
              <a:latin typeface="Impact" panose="020B0806030902050204" pitchFamily="34" charset="0"/>
              <a:ea typeface="微软雅黑" panose="020B0503020204020204" pitchFamily="34" charset="-122"/>
            </a:endParaRPr>
          </a:p>
        </p:txBody>
      </p:sp>
      <p:sp>
        <p:nvSpPr>
          <p:cNvPr id="12291" name="TextBox 6"/>
          <p:cNvSpPr/>
          <p:nvPr/>
        </p:nvSpPr>
        <p:spPr>
          <a:xfrm>
            <a:off x="1454150" y="447675"/>
            <a:ext cx="2266950" cy="261938"/>
          </a:xfrm>
          <a:prstGeom prst="rect">
            <a:avLst/>
          </a:prstGeom>
          <a:noFill/>
          <a:ln w="9525">
            <a:noFill/>
          </a:ln>
        </p:spPr>
        <p:txBody>
          <a:bodyPr lIns="0" tIns="0" rIns="0" bIns="0" anchor="ctr">
            <a:spAutoFit/>
          </a:bodyPr>
          <a:lstStyle/>
          <a:p>
            <a:pPr lvl="0" indent="0" algn="ctr"/>
            <a:r>
              <a:rPr lang="zh-CN" altLang="zh-CN" sz="1600" dirty="0">
                <a:solidFill>
                  <a:schemeClr val="bg1"/>
                </a:solidFill>
                <a:latin typeface="Impact" panose="020B0806030902050204" pitchFamily="34" charset="0"/>
                <a:ea typeface="微软雅黑" panose="020B0503020204020204" pitchFamily="34" charset="-122"/>
                <a:sym typeface="Impact" panose="020B0806030902050204" pitchFamily="34" charset="0"/>
              </a:rPr>
              <a:t>01  教育教学论文的概述</a:t>
            </a:r>
            <a:endParaRPr lang="zh-CN"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92" name="TextBox 10"/>
          <p:cNvSpPr/>
          <p:nvPr/>
        </p:nvSpPr>
        <p:spPr>
          <a:xfrm>
            <a:off x="393700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sym typeface="Impact" panose="020B0806030902050204" pitchFamily="34" charset="0"/>
              </a:rPr>
              <a:t>02  教育教学论文的撰写</a:t>
            </a:r>
            <a:endParaRPr lang="zh-CN" altLang="zh-CN" sz="16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93" name="TextBox 11"/>
          <p:cNvSpPr/>
          <p:nvPr/>
        </p:nvSpPr>
        <p:spPr>
          <a:xfrm>
            <a:off x="6419850" y="447675"/>
            <a:ext cx="2266950" cy="261938"/>
          </a:xfrm>
          <a:prstGeom prst="rect">
            <a:avLst/>
          </a:prstGeom>
          <a:noFill/>
          <a:ln w="9525">
            <a:noFill/>
          </a:ln>
        </p:spPr>
        <p:txBody>
          <a:bodyPr lIns="0" tIns="0" rIns="0" bIns="0" anchor="ctr">
            <a:spAutoFit/>
          </a:bodyPr>
          <a:lstStyle/>
          <a:p>
            <a:pPr lvl="0" indent="0" algn="ctr"/>
            <a:r>
              <a:rPr lang="zh-CN" altLang="zh-CN" sz="1600" dirty="0">
                <a:solidFill>
                  <a:srgbClr val="7F7F7F"/>
                </a:solidFill>
                <a:latin typeface="Impact" panose="020B0806030902050204" pitchFamily="34" charset="0"/>
                <a:ea typeface="微软雅黑" panose="020B0503020204020204" pitchFamily="34" charset="-122"/>
              </a:rPr>
              <a:t>03  </a:t>
            </a:r>
            <a:r>
              <a:rPr lang="zh-CN" altLang="zh-CN" sz="1600" dirty="0">
                <a:solidFill>
                  <a:srgbClr val="7F7F7F"/>
                </a:solidFill>
                <a:latin typeface="Impact" panose="020B0806030902050204" pitchFamily="34" charset="0"/>
                <a:ea typeface="微软雅黑" panose="020B0503020204020204" pitchFamily="34" charset="-122"/>
                <a:sym typeface="宋体" panose="02010600030101010101" pitchFamily="2" charset="-122"/>
              </a:rPr>
              <a:t>教育教学论文的投稿</a:t>
            </a:r>
            <a:endParaRPr lang="zh-CN" altLang="zh-CN" sz="1600" dirty="0">
              <a:solidFill>
                <a:srgbClr val="7F7F7F"/>
              </a:solidFill>
              <a:latin typeface="Impact" panose="020B0806030902050204" pitchFamily="34" charset="0"/>
              <a:ea typeface="微软雅黑" panose="020B0503020204020204" pitchFamily="34" charset="-122"/>
            </a:endParaRPr>
          </a:p>
        </p:txBody>
      </p:sp>
      <p:sp>
        <p:nvSpPr>
          <p:cNvPr id="12294" name="TextBox 8"/>
          <p:cNvSpPr/>
          <p:nvPr/>
        </p:nvSpPr>
        <p:spPr>
          <a:xfrm>
            <a:off x="768350" y="1123950"/>
            <a:ext cx="4968875" cy="457200"/>
          </a:xfrm>
          <a:prstGeom prst="rect">
            <a:avLst/>
          </a:prstGeom>
          <a:noFill/>
          <a:ln w="9525">
            <a:noFill/>
          </a:ln>
        </p:spPr>
        <p:txBody>
          <a:bodyPr anchor="t">
            <a:spAutoFit/>
          </a:bodyPr>
          <a:lstStyle/>
          <a:p>
            <a:pPr lvl="0" indent="0">
              <a:spcBef>
                <a:spcPct val="50000"/>
              </a:spcBef>
            </a:pPr>
            <a:r>
              <a:rPr lang="zh-CN" altLang="en-US" sz="24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第三节</a:t>
            </a:r>
            <a:r>
              <a:rPr lang="en-US" altLang="zh-CN" sz="2400" dirty="0">
                <a:solidFill>
                  <a:srgbClr val="5F5E5C"/>
                </a:solidFill>
                <a:latin typeface="华康俪金黑W8(P)" panose="020B0800000000000000" pitchFamily="2" charset="-122"/>
                <a:ea typeface="华康俪金黑W8(P)" panose="020B0800000000000000" pitchFamily="2" charset="-122"/>
                <a:sym typeface="华康俪金黑W8(P)" panose="020B0800000000000000" pitchFamily="2" charset="-122"/>
              </a:rPr>
              <a:t>  </a:t>
            </a:r>
            <a:r>
              <a:rPr lang="zh-CN" altLang="en-US" sz="2400" dirty="0">
                <a:solidFill>
                  <a:srgbClr val="5F5E5C"/>
                </a:solidFill>
                <a:latin typeface="华康俪金黑W8(P)" panose="020B0800000000000000" pitchFamily="2" charset="-122"/>
                <a:ea typeface="华康俪金黑W8(P)" panose="020B0800000000000000" pitchFamily="2" charset="-122"/>
                <a:sym typeface="宋体" panose="02010600030101010101" pitchFamily="2" charset="-122"/>
              </a:rPr>
              <a:t>教育教学论文的主要类型</a:t>
            </a:r>
            <a:endParaRPr lang="zh-CN" altLang="en-US" sz="2400" dirty="0">
              <a:solidFill>
                <a:srgbClr val="5F5E5C"/>
              </a:solidFill>
              <a:latin typeface="华康俪金黑W8(P)" panose="020B0800000000000000" pitchFamily="2" charset="-122"/>
              <a:ea typeface="华康俪金黑W8(P)" panose="020B0800000000000000" pitchFamily="2" charset="-122"/>
              <a:sym typeface="宋体" panose="02010600030101010101" pitchFamily="2" charset="-122"/>
            </a:endParaRPr>
          </a:p>
        </p:txBody>
      </p:sp>
      <p:sp>
        <p:nvSpPr>
          <p:cNvPr id="12295" name="TextBox 6"/>
          <p:cNvSpPr/>
          <p:nvPr/>
        </p:nvSpPr>
        <p:spPr>
          <a:xfrm>
            <a:off x="768350" y="1581150"/>
            <a:ext cx="5276850" cy="487363"/>
          </a:xfrm>
          <a:prstGeom prst="rect">
            <a:avLst/>
          </a:prstGeom>
          <a:noFill/>
          <a:ln w="9525">
            <a:noFill/>
          </a:ln>
        </p:spPr>
        <p:txBody>
          <a:bodyPr anchor="t">
            <a:spAutoFit/>
          </a:bodyPr>
          <a:lstStyle/>
          <a:p>
            <a:pPr lvl="0" indent="0">
              <a:lnSpc>
                <a:spcPct val="130000"/>
              </a:lnSpc>
            </a:pPr>
            <a:r>
              <a:rPr lang="en-US" altLang="zh-CN" sz="2000" b="1" dirty="0">
                <a:solidFill>
                  <a:srgbClr val="5F5E5C"/>
                </a:solidFill>
                <a:latin typeface="微软雅黑" panose="020B0503020204020204" pitchFamily="34" charset="-122"/>
                <a:ea typeface="微软雅黑" panose="020B0503020204020204" pitchFamily="34" charset="-122"/>
              </a:rPr>
              <a:t>1.3.3 </a:t>
            </a:r>
            <a:r>
              <a:rPr lang="zh-CN" altLang="en-US" sz="2000" b="1" dirty="0">
                <a:solidFill>
                  <a:srgbClr val="5F5E5C"/>
                </a:solidFill>
                <a:latin typeface="微软雅黑" panose="020B0503020204020204" pitchFamily="34" charset="-122"/>
                <a:ea typeface="微软雅黑" panose="020B0503020204020204" pitchFamily="34" charset="-122"/>
              </a:rPr>
              <a:t>教育经验总结类论文</a:t>
            </a:r>
            <a:endParaRPr lang="zh-CN" altLang="en-US" sz="2000" b="1" dirty="0">
              <a:solidFill>
                <a:srgbClr val="5F5E5C"/>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9225" name="TextBox 7"/>
          <p:cNvSpPr/>
          <p:nvPr/>
        </p:nvSpPr>
        <p:spPr>
          <a:xfrm>
            <a:off x="768350" y="3244850"/>
            <a:ext cx="5651500" cy="803275"/>
          </a:xfrm>
          <a:prstGeom prst="rect">
            <a:avLst/>
          </a:prstGeom>
          <a:noFill/>
          <a:ln w="9525">
            <a:noFill/>
          </a:ln>
        </p:spPr>
        <p:txBody>
          <a:bodyPr wrap="square" anchor="t">
            <a:spAutoFit/>
          </a:bodyPr>
          <a:lstStyle/>
          <a:p>
            <a:pPr lvl="0" indent="0">
              <a:lnSpc>
                <a:spcPct val="130000"/>
              </a:lnSpc>
            </a:pPr>
            <a:r>
              <a:rPr lang="zh-CN" altLang="en-US" dirty="0">
                <a:solidFill>
                  <a:srgbClr val="5F5E5C"/>
                </a:solidFill>
                <a:latin typeface="微软雅黑" panose="020B0503020204020204" pitchFamily="34" charset="-122"/>
                <a:ea typeface="微软雅黑" panose="020B0503020204020204" pitchFamily="34" charset="-122"/>
              </a:rPr>
              <a:t>运用教育经验总结法，</a:t>
            </a:r>
            <a:r>
              <a:rPr lang="zh-CN" altLang="en-US" b="1" dirty="0">
                <a:solidFill>
                  <a:srgbClr val="5F5E5C"/>
                </a:solidFill>
                <a:latin typeface="微软雅黑" panose="020B0503020204020204" pitchFamily="34" charset="-122"/>
                <a:ea typeface="微软雅黑" panose="020B0503020204020204" pitchFamily="34" charset="-122"/>
              </a:rPr>
              <a:t>把已经取得一定成效的教育教学经验进行科学的筛选、总结后所撰写的论文。</a:t>
            </a:r>
            <a:endParaRPr lang="zh-CN" altLang="en-US" b="1" dirty="0">
              <a:solidFill>
                <a:srgbClr val="5F5E5C"/>
              </a:solidFill>
              <a:latin typeface="微软雅黑" panose="020B0503020204020204" pitchFamily="34" charset="-122"/>
              <a:ea typeface="微软雅黑" panose="020B0503020204020204" pitchFamily="34" charset="-122"/>
            </a:endParaRPr>
          </a:p>
        </p:txBody>
      </p:sp>
      <p:sp>
        <p:nvSpPr>
          <p:cNvPr id="9226" name="TextBox 6"/>
          <p:cNvSpPr/>
          <p:nvPr/>
        </p:nvSpPr>
        <p:spPr>
          <a:xfrm>
            <a:off x="768350" y="4689475"/>
            <a:ext cx="6480175" cy="447675"/>
          </a:xfrm>
          <a:prstGeom prst="rect">
            <a:avLst/>
          </a:prstGeom>
          <a:noFill/>
          <a:ln w="9525">
            <a:noFill/>
          </a:ln>
        </p:spPr>
        <p:txBody>
          <a:bodyPr anchor="t">
            <a:spAutoFit/>
          </a:bodyPr>
          <a:lstStyle/>
          <a:p>
            <a:pPr lvl="0" indent="0">
              <a:lnSpc>
                <a:spcPct val="130000"/>
              </a:lnSpc>
            </a:pPr>
            <a:r>
              <a:rPr lang="zh-CN" altLang="en-US" dirty="0">
                <a:solidFill>
                  <a:srgbClr val="5F5E5C"/>
                </a:solidFill>
                <a:latin typeface="微软雅黑" panose="020B0503020204020204" pitchFamily="34" charset="-122"/>
                <a:ea typeface="微软雅黑" panose="020B0503020204020204" pitchFamily="34" charset="-122"/>
                <a:sym typeface="宋体" panose="02010600030101010101" pitchFamily="2" charset="-122"/>
              </a:rPr>
              <a:t>例如：</a:t>
            </a:r>
            <a:r>
              <a:rPr lang="zh-CN" altLang="en-US" b="1" dirty="0">
                <a:solidFill>
                  <a:srgbClr val="CD1F06"/>
                </a:solidFill>
                <a:latin typeface="微软雅黑" panose="020B0503020204020204" pitchFamily="34" charset="-122"/>
                <a:ea typeface="微软雅黑" panose="020B0503020204020204" pitchFamily="34" charset="-122"/>
                <a:sym typeface="宋体" panose="02010600030101010101" pitchFamily="2" charset="-122"/>
              </a:rPr>
              <a:t>《</a:t>
            </a:r>
            <a:r>
              <a:rPr lang="zh-CN" altLang="en-US" b="1" dirty="0">
                <a:solidFill>
                  <a:srgbClr val="CD1F06"/>
                </a:solidFill>
                <a:latin typeface="微软雅黑" panose="020B0503020204020204" pitchFamily="34" charset="-122"/>
                <a:ea typeface="微软雅黑" panose="020B0503020204020204" pitchFamily="34" charset="-122"/>
              </a:rPr>
              <a:t>让每一个学生都能主动学习</a:t>
            </a:r>
            <a:r>
              <a:rPr lang="zh-CN" altLang="en-US" b="1" dirty="0">
                <a:solidFill>
                  <a:srgbClr val="CD1F06"/>
                </a:solidFill>
                <a:latin typeface="微软雅黑" panose="020B0503020204020204" pitchFamily="34" charset="-122"/>
                <a:ea typeface="微软雅黑" panose="020B0503020204020204" pitchFamily="34" charset="-122"/>
                <a:sym typeface="宋体" panose="02010600030101010101" pitchFamily="2" charset="-122"/>
              </a:rPr>
              <a:t>》</a:t>
            </a:r>
            <a:endParaRPr lang="zh-CN" altLang="en-US" b="1" dirty="0">
              <a:solidFill>
                <a:srgbClr val="CD1F06"/>
              </a:solidFill>
              <a:latin typeface="微软雅黑" panose="020B0503020204020204" pitchFamily="34" charset="-122"/>
              <a:ea typeface="微软雅黑" panose="020B0503020204020204" pitchFamily="34" charset="-122"/>
              <a:sym typeface="宋体" panose="02010600030101010101" pitchFamily="2" charset="-122"/>
            </a:endParaRPr>
          </a:p>
        </p:txBody>
      </p:sp>
      <p:pic>
        <p:nvPicPr>
          <p:cNvPr id="12298" name="Picture 2" descr="D:\微信\素材库\2016\9\14\201691410145_2098056.JPG201691410145_2098056"/>
          <p:cNvPicPr>
            <a:picLocks noChangeAspect="1"/>
          </p:cNvPicPr>
          <p:nvPr/>
        </p:nvPicPr>
        <p:blipFill>
          <a:blip r:embed="rId1"/>
          <a:stretch>
            <a:fillRect/>
          </a:stretch>
        </p:blipFill>
        <p:spPr>
          <a:xfrm>
            <a:off x="7327900" y="3038475"/>
            <a:ext cx="4562475" cy="3073400"/>
          </a:xfrm>
          <a:prstGeom prst="rect">
            <a:avLst/>
          </a:prstGeom>
          <a:noFill/>
          <a:ln w="28575" cap="flat" cmpd="sng">
            <a:solidFill>
              <a:schemeClr val="bg1"/>
            </a:solidFill>
            <a:prstDash val="solid"/>
            <a:bevel/>
            <a:headEnd type="none" w="med" len="med"/>
            <a:tailEnd type="none" w="med" len="me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9225"/>
                                        </p:tgtEl>
                                        <p:attrNameLst>
                                          <p:attrName>style.visibility</p:attrName>
                                        </p:attrNameLst>
                                      </p:cBhvr>
                                      <p:to>
                                        <p:strVal val="visible"/>
                                      </p:to>
                                    </p:set>
                                    <p:anim calcmode="lin" valueType="num">
                                      <p:cBhvr>
                                        <p:cTn id="7" dur="500" fill="hold"/>
                                        <p:tgtEl>
                                          <p:spTgt spid="9225"/>
                                        </p:tgtEl>
                                        <p:attrNameLst>
                                          <p:attrName>ppt_x</p:attrName>
                                        </p:attrNameLst>
                                      </p:cBhvr>
                                      <p:tavLst>
                                        <p:tav tm="0">
                                          <p:val>
                                            <p:strVal val="#ppt_x"/>
                                          </p:val>
                                        </p:tav>
                                        <p:tav tm="100000">
                                          <p:val>
                                            <p:strVal val="#ppt_x"/>
                                          </p:val>
                                        </p:tav>
                                      </p:tavLst>
                                    </p:anim>
                                    <p:anim calcmode="lin" valueType="num">
                                      <p:cBhvr>
                                        <p:cTn id="8" dur="500" fill="hold"/>
                                        <p:tgtEl>
                                          <p:spTgt spid="9225"/>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9226"/>
                                        </p:tgtEl>
                                        <p:attrNameLst>
                                          <p:attrName>style.visibility</p:attrName>
                                        </p:attrNameLst>
                                      </p:cBhvr>
                                      <p:to>
                                        <p:strVal val="visible"/>
                                      </p:to>
                                    </p:set>
                                    <p:anim calcmode="lin" valueType="num">
                                      <p:cBhvr>
                                        <p:cTn id="11" dur="500" fill="hold"/>
                                        <p:tgtEl>
                                          <p:spTgt spid="9226"/>
                                        </p:tgtEl>
                                        <p:attrNameLst>
                                          <p:attrName>ppt_x</p:attrName>
                                        </p:attrNameLst>
                                      </p:cBhvr>
                                      <p:tavLst>
                                        <p:tav tm="0">
                                          <p:val>
                                            <p:strVal val="#ppt_x"/>
                                          </p:val>
                                        </p:tav>
                                        <p:tav tm="100000">
                                          <p:val>
                                            <p:strVal val="#ppt_x"/>
                                          </p:val>
                                        </p:tav>
                                      </p:tavLst>
                                    </p:anim>
                                    <p:anim calcmode="lin" valueType="num">
                                      <p:cBhvr>
                                        <p:cTn id="12" dur="500" fill="hold"/>
                                        <p:tgtEl>
                                          <p:spTgt spid="92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bldLvl="0"/>
      <p:bldP spid="9226" grpId="0" bldLvl="0"/>
    </p:bldLst>
  </p:timing>
</p:sld>
</file>

<file path=ppt/tags/tag1.xml><?xml version="1.0" encoding="utf-8"?>
<p:tagLst xmlns:p="http://schemas.openxmlformats.org/presentationml/2006/main">
  <p:tag name="KSO_WPP_MARK_KEY" val="68ea7956-9d34-4aa7-9f6a-12d5d6137622"/>
  <p:tag name="COMMONDATA" val="eyJoZGlkIjoiM2JhOGIyMmVhNTdiMjkzYTk3ZjJjMmEwN2IyYjIwNjUifQ=="/>
</p:tagLst>
</file>

<file path=ppt/theme/theme1.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5497</Words>
  <Application>WPS 演示</Application>
  <PresentationFormat>宽屏</PresentationFormat>
  <Paragraphs>727</Paragraphs>
  <Slides>37</Slides>
  <Notes>3</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37</vt:i4>
      </vt:variant>
    </vt:vector>
  </HeadingPairs>
  <TitlesOfParts>
    <vt:vector size="54" baseType="lpstr">
      <vt:lpstr>Arial</vt:lpstr>
      <vt:lpstr>宋体</vt:lpstr>
      <vt:lpstr>Wingdings</vt:lpstr>
      <vt:lpstr>Arial Unicode MS</vt:lpstr>
      <vt:lpstr>Calibri</vt:lpstr>
      <vt:lpstr>华康俪金黑W8(P)</vt:lpstr>
      <vt:lpstr>黑体</vt:lpstr>
      <vt:lpstr>经典繁仿黑</vt:lpstr>
      <vt:lpstr>微软简中圆</vt:lpstr>
      <vt:lpstr>Segoe Print</vt:lpstr>
      <vt:lpstr>Adobe 宋体 Std L</vt:lpstr>
      <vt:lpstr>微软雅黑</vt:lpstr>
      <vt:lpstr>Impact</vt:lpstr>
      <vt:lpstr>Arial Unicode MS</vt:lpstr>
      <vt:lpstr>Times New Roman</vt:lpstr>
      <vt:lpstr>方正兰亭特黑简体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Administrator</cp:lastModifiedBy>
  <cp:revision>1790</cp:revision>
  <dcterms:created xsi:type="dcterms:W3CDTF">2015-01-10T08:41:00Z</dcterms:created>
  <dcterms:modified xsi:type="dcterms:W3CDTF">2023-10-17T05:43:42Z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1BD7519027AE4136B03CC4B0CCFB87F5_12</vt:lpwstr>
  </property>
</Properties>
</file>