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Lst>
  <p:sldIdLst>
    <p:sldId id="256" r:id="rId2"/>
    <p:sldId id="258" r:id="rId3"/>
    <p:sldId id="265" r:id="rId4"/>
    <p:sldId id="269" r:id="rId5"/>
    <p:sldId id="267" r:id="rId6"/>
    <p:sldId id="271" r:id="rId7"/>
    <p:sldId id="268" r:id="rId8"/>
    <p:sldId id="270" r:id="rId9"/>
    <p:sldId id="263" r:id="rId10"/>
    <p:sldId id="264" r:id="rId11"/>
    <p:sldId id="260" r:id="rId12"/>
    <p:sldId id="279" r:id="rId13"/>
    <p:sldId id="277" r:id="rId14"/>
    <p:sldId id="273" r:id="rId15"/>
    <p:sldId id="275" r:id="rId16"/>
    <p:sldId id="276" r:id="rId17"/>
    <p:sldId id="280" r:id="rId18"/>
    <p:sldId id="28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FB5"/>
    <a:srgbClr val="0000FF"/>
    <a:srgbClr val="0000F4"/>
    <a:srgbClr val="FF00FF"/>
    <a:srgbClr val="9900CC"/>
    <a:srgbClr val="CC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347" autoAdjust="0"/>
    <p:restoredTop sz="94660"/>
  </p:normalViewPr>
  <p:slideViewPr>
    <p:cSldViewPr snapToGrid="0">
      <p:cViewPr varScale="1">
        <p:scale>
          <a:sx n="70" d="100"/>
          <a:sy n="70" d="100"/>
        </p:scale>
        <p:origin x="43" y="3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BA76783-CC8E-4A96-A937-F5B595CFA7F0}" type="datetimeFigureOut">
              <a:rPr lang="zh-CN" altLang="en-US" smtClean="0"/>
              <a:t>2023-11-13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230BFAB-EFAC-42E2-A8CE-406E114212F0}"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430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FBA76783-CC8E-4A96-A937-F5B595CFA7F0}" type="datetimeFigureOut">
              <a:rPr lang="zh-CN" altLang="en-US" smtClean="0"/>
              <a:t>2023-11-13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230BFAB-EFAC-42E2-A8CE-406E114212F0}" type="slidenum">
              <a:rPr lang="zh-CN" altLang="en-US" smtClean="0"/>
              <a:t>‹#›</a:t>
            </a:fld>
            <a:endParaRPr lang="zh-CN" altLang="en-US"/>
          </a:p>
        </p:txBody>
      </p:sp>
    </p:spTree>
    <p:extLst>
      <p:ext uri="{BB962C8B-B14F-4D97-AF65-F5344CB8AC3E}">
        <p14:creationId xmlns:p14="http://schemas.microsoft.com/office/powerpoint/2010/main" val="1526473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FBA76783-CC8E-4A96-A937-F5B595CFA7F0}" type="datetimeFigureOut">
              <a:rPr lang="zh-CN" altLang="en-US" smtClean="0"/>
              <a:t>2023-11-13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230BFAB-EFAC-42E2-A8CE-406E114212F0}" type="slidenum">
              <a:rPr lang="zh-CN" altLang="en-US" smtClean="0"/>
              <a:t>‹#›</a:t>
            </a:fld>
            <a:endParaRPr lang="zh-CN" altLang="en-US"/>
          </a:p>
        </p:txBody>
      </p:sp>
    </p:spTree>
    <p:extLst>
      <p:ext uri="{BB962C8B-B14F-4D97-AF65-F5344CB8AC3E}">
        <p14:creationId xmlns:p14="http://schemas.microsoft.com/office/powerpoint/2010/main" val="2282470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FBA76783-CC8E-4A96-A937-F5B595CFA7F0}" type="datetimeFigureOut">
              <a:rPr lang="zh-CN" altLang="en-US" smtClean="0"/>
              <a:t>2023-11-13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230BFAB-EFAC-42E2-A8CE-406E114212F0}" type="slidenum">
              <a:rPr lang="zh-CN" altLang="en-US" smtClean="0"/>
              <a:t>‹#›</a:t>
            </a:fld>
            <a:endParaRPr lang="zh-CN" altLang="en-US"/>
          </a:p>
        </p:txBody>
      </p:sp>
    </p:spTree>
    <p:extLst>
      <p:ext uri="{BB962C8B-B14F-4D97-AF65-F5344CB8AC3E}">
        <p14:creationId xmlns:p14="http://schemas.microsoft.com/office/powerpoint/2010/main" val="70577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FBA76783-CC8E-4A96-A937-F5B595CFA7F0}" type="datetimeFigureOut">
              <a:rPr lang="zh-CN" altLang="en-US" smtClean="0"/>
              <a:t>2023-11-13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230BFAB-EFAC-42E2-A8CE-406E114212F0}"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045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FBA76783-CC8E-4A96-A937-F5B595CFA7F0}" type="datetimeFigureOut">
              <a:rPr lang="zh-CN" altLang="en-US" smtClean="0"/>
              <a:t>2023-11-13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230BFAB-EFAC-42E2-A8CE-406E114212F0}" type="slidenum">
              <a:rPr lang="zh-CN" altLang="en-US" smtClean="0"/>
              <a:t>‹#›</a:t>
            </a:fld>
            <a:endParaRPr lang="zh-CN" altLang="en-US"/>
          </a:p>
        </p:txBody>
      </p:sp>
    </p:spTree>
    <p:extLst>
      <p:ext uri="{BB962C8B-B14F-4D97-AF65-F5344CB8AC3E}">
        <p14:creationId xmlns:p14="http://schemas.microsoft.com/office/powerpoint/2010/main" val="504269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1097280" y="2582334"/>
            <a:ext cx="4937760" cy="33782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217920" y="2582334"/>
            <a:ext cx="4937760" cy="33782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FBA76783-CC8E-4A96-A937-F5B595CFA7F0}" type="datetimeFigureOut">
              <a:rPr lang="zh-CN" altLang="en-US" smtClean="0"/>
              <a:t>2023-11-13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230BFAB-EFAC-42E2-A8CE-406E114212F0}" type="slidenum">
              <a:rPr lang="zh-CN" altLang="en-US" smtClean="0"/>
              <a:t>‹#›</a:t>
            </a:fld>
            <a:endParaRPr lang="zh-CN" altLang="en-US"/>
          </a:p>
        </p:txBody>
      </p:sp>
    </p:spTree>
    <p:extLst>
      <p:ext uri="{BB962C8B-B14F-4D97-AF65-F5344CB8AC3E}">
        <p14:creationId xmlns:p14="http://schemas.microsoft.com/office/powerpoint/2010/main" val="2760118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BA76783-CC8E-4A96-A937-F5B595CFA7F0}" type="datetimeFigureOut">
              <a:rPr lang="zh-CN" altLang="en-US" smtClean="0"/>
              <a:t>2023-11-13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230BFAB-EFAC-42E2-A8CE-406E114212F0}" type="slidenum">
              <a:rPr lang="zh-CN" altLang="en-US" smtClean="0"/>
              <a:t>‹#›</a:t>
            </a:fld>
            <a:endParaRPr lang="zh-CN" altLang="en-US"/>
          </a:p>
        </p:txBody>
      </p:sp>
    </p:spTree>
    <p:extLst>
      <p:ext uri="{BB962C8B-B14F-4D97-AF65-F5344CB8AC3E}">
        <p14:creationId xmlns:p14="http://schemas.microsoft.com/office/powerpoint/2010/main" val="3114027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BA76783-CC8E-4A96-A937-F5B595CFA7F0}" type="datetimeFigureOut">
              <a:rPr lang="zh-CN" altLang="en-US" smtClean="0"/>
              <a:t>2023-11-13</a:t>
            </a:fld>
            <a:endParaRPr lang="zh-CN"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CN" altLang="en-US"/>
          </a:p>
        </p:txBody>
      </p:sp>
      <p:sp>
        <p:nvSpPr>
          <p:cNvPr id="9" name="Slide Number Placeholder 8"/>
          <p:cNvSpPr>
            <a:spLocks noGrp="1"/>
          </p:cNvSpPr>
          <p:nvPr>
            <p:ph type="sldNum" sz="quarter" idx="12"/>
          </p:nvPr>
        </p:nvSpPr>
        <p:spPr/>
        <p:txBody>
          <a:bodyPr/>
          <a:lstStyle/>
          <a:p>
            <a:fld id="{C230BFAB-EFAC-42E2-A8CE-406E114212F0}" type="slidenum">
              <a:rPr lang="zh-CN" altLang="en-US" smtClean="0"/>
              <a:t>‹#›</a:t>
            </a:fld>
            <a:endParaRPr lang="zh-CN" altLang="en-US"/>
          </a:p>
        </p:txBody>
      </p:sp>
    </p:spTree>
    <p:extLst>
      <p:ext uri="{BB962C8B-B14F-4D97-AF65-F5344CB8AC3E}">
        <p14:creationId xmlns:p14="http://schemas.microsoft.com/office/powerpoint/2010/main" val="3457780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BA76783-CC8E-4A96-A937-F5B595CFA7F0}" type="datetimeFigureOut">
              <a:rPr lang="zh-CN" altLang="en-US" smtClean="0"/>
              <a:t>2023-11-13</a:t>
            </a:fld>
            <a:endParaRPr lang="zh-CN"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zh-CN"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230BFAB-EFAC-42E2-A8CE-406E114212F0}" type="slidenum">
              <a:rPr lang="zh-CN" altLang="en-US" smtClean="0"/>
              <a:t>‹#›</a:t>
            </a:fld>
            <a:endParaRPr lang="zh-CN" altLang="en-US"/>
          </a:p>
        </p:txBody>
      </p:sp>
    </p:spTree>
    <p:extLst>
      <p:ext uri="{BB962C8B-B14F-4D97-AF65-F5344CB8AC3E}">
        <p14:creationId xmlns:p14="http://schemas.microsoft.com/office/powerpoint/2010/main" val="2997267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FBA76783-CC8E-4A96-A937-F5B595CFA7F0}" type="datetimeFigureOut">
              <a:rPr lang="zh-CN" altLang="en-US" smtClean="0"/>
              <a:t>2023-11-13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230BFAB-EFAC-42E2-A8CE-406E114212F0}" type="slidenum">
              <a:rPr lang="zh-CN" altLang="en-US" smtClean="0"/>
              <a:t>‹#›</a:t>
            </a:fld>
            <a:endParaRPr lang="zh-CN" altLang="en-US"/>
          </a:p>
        </p:txBody>
      </p:sp>
    </p:spTree>
    <p:extLst>
      <p:ext uri="{BB962C8B-B14F-4D97-AF65-F5344CB8AC3E}">
        <p14:creationId xmlns:p14="http://schemas.microsoft.com/office/powerpoint/2010/main" val="1310065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BA76783-CC8E-4A96-A937-F5B595CFA7F0}" type="datetimeFigureOut">
              <a:rPr lang="zh-CN" altLang="en-US" smtClean="0"/>
              <a:t>2023-11-13</a:t>
            </a:fld>
            <a:endParaRPr lang="zh-CN"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230BFAB-EFAC-42E2-A8CE-406E114212F0}" type="slidenum">
              <a:rPr lang="zh-CN" altLang="en-US" smtClean="0"/>
              <a:t>‹#›</a:t>
            </a:fld>
            <a:endParaRPr lang="zh-CN"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54836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jp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9110BF7-AAE5-6659-16FC-520C7A578C30}"/>
              </a:ext>
            </a:extLst>
          </p:cNvPr>
          <p:cNvPicPr>
            <a:picLocks noChangeAspect="1"/>
          </p:cNvPicPr>
          <p:nvPr/>
        </p:nvPicPr>
        <p:blipFill>
          <a:blip r:embed="rId2">
            <a:alphaModFix/>
          </a:blip>
          <a:stretch>
            <a:fillRect/>
          </a:stretch>
        </p:blipFill>
        <p:spPr>
          <a:xfrm>
            <a:off x="1" y="3124491"/>
            <a:ext cx="5850554" cy="3241581"/>
          </a:xfrm>
          <a:prstGeom prst="rect">
            <a:avLst/>
          </a:prstGeom>
        </p:spPr>
      </p:pic>
      <p:sp>
        <p:nvSpPr>
          <p:cNvPr id="2" name="标题 1">
            <a:extLst>
              <a:ext uri="{FF2B5EF4-FFF2-40B4-BE49-F238E27FC236}">
                <a16:creationId xmlns:a16="http://schemas.microsoft.com/office/drawing/2014/main" id="{9A117757-25B7-57B7-3FF5-DB7E12E8E89F}"/>
              </a:ext>
            </a:extLst>
          </p:cNvPr>
          <p:cNvSpPr>
            <a:spLocks noGrp="1"/>
          </p:cNvSpPr>
          <p:nvPr>
            <p:ph type="ctrTitle"/>
          </p:nvPr>
        </p:nvSpPr>
        <p:spPr>
          <a:xfrm>
            <a:off x="1991640" y="1303248"/>
            <a:ext cx="8614768" cy="1728975"/>
          </a:xfrm>
        </p:spPr>
        <p:txBody>
          <a:bodyPr>
            <a:normAutofit/>
          </a:bodyPr>
          <a:lstStyle/>
          <a:p>
            <a:r>
              <a:rPr lang="en-US" altLang="zh-CN" sz="8000" b="1" dirty="0">
                <a:solidFill>
                  <a:srgbClr val="0000F4"/>
                </a:solidFill>
              </a:rPr>
              <a:t>2023</a:t>
            </a:r>
            <a:r>
              <a:rPr lang="zh-CN" altLang="en-US" sz="8000" b="1" dirty="0">
                <a:solidFill>
                  <a:srgbClr val="0000F4"/>
                </a:solidFill>
              </a:rPr>
              <a:t>期中试卷讲评</a:t>
            </a:r>
          </a:p>
        </p:txBody>
      </p:sp>
      <p:sp>
        <p:nvSpPr>
          <p:cNvPr id="3" name="副标题 2">
            <a:extLst>
              <a:ext uri="{FF2B5EF4-FFF2-40B4-BE49-F238E27FC236}">
                <a16:creationId xmlns:a16="http://schemas.microsoft.com/office/drawing/2014/main" id="{B64C142D-CD72-0760-03B7-47CEFD89B7D5}"/>
              </a:ext>
            </a:extLst>
          </p:cNvPr>
          <p:cNvSpPr>
            <a:spLocks noGrp="1"/>
          </p:cNvSpPr>
          <p:nvPr>
            <p:ph type="subTitle" idx="1"/>
          </p:nvPr>
        </p:nvSpPr>
        <p:spPr>
          <a:xfrm>
            <a:off x="7882359" y="5127585"/>
            <a:ext cx="2974716" cy="426071"/>
          </a:xfrm>
        </p:spPr>
        <p:txBody>
          <a:bodyPr>
            <a:normAutofit fontScale="92500" lnSpcReduction="10000"/>
          </a:bodyPr>
          <a:lstStyle/>
          <a:p>
            <a:pPr algn="r"/>
            <a:r>
              <a:rPr lang="zh-CN" altLang="en-US" sz="2800" b="1" dirty="0">
                <a:solidFill>
                  <a:schemeClr val="tx1">
                    <a:lumMod val="95000"/>
                    <a:lumOff val="5000"/>
                  </a:schemeClr>
                </a:solidFill>
              </a:rPr>
              <a:t>薛家中学     贺玲</a:t>
            </a:r>
          </a:p>
        </p:txBody>
      </p:sp>
      <p:grpSp>
        <p:nvGrpSpPr>
          <p:cNvPr id="4" name="组合 3">
            <a:extLst>
              <a:ext uri="{FF2B5EF4-FFF2-40B4-BE49-F238E27FC236}">
                <a16:creationId xmlns:a16="http://schemas.microsoft.com/office/drawing/2014/main" id="{576A8AD1-5F14-FC1A-57AE-EB266864998F}"/>
              </a:ext>
            </a:extLst>
          </p:cNvPr>
          <p:cNvGrpSpPr/>
          <p:nvPr/>
        </p:nvGrpSpPr>
        <p:grpSpPr>
          <a:xfrm>
            <a:off x="343551" y="115550"/>
            <a:ext cx="5187673" cy="652935"/>
            <a:chOff x="343551" y="115550"/>
            <a:chExt cx="5187673" cy="652935"/>
          </a:xfrm>
        </p:grpSpPr>
        <p:pic>
          <p:nvPicPr>
            <p:cNvPr id="5" name="图片 4">
              <a:extLst>
                <a:ext uri="{FF2B5EF4-FFF2-40B4-BE49-F238E27FC236}">
                  <a16:creationId xmlns:a16="http://schemas.microsoft.com/office/drawing/2014/main" id="{51C3EF0D-2EA0-BAE8-45E7-85111FD88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7" name="直接连接符 6">
              <a:extLst>
                <a:ext uri="{FF2B5EF4-FFF2-40B4-BE49-F238E27FC236}">
                  <a16:creationId xmlns:a16="http://schemas.microsoft.com/office/drawing/2014/main" id="{2C8FEA8A-AE9C-731C-3F1F-DF512ABABE48}"/>
                </a:ext>
              </a:extLst>
            </p:cNvPr>
            <p:cNvCxnSpPr>
              <a:cxnSpLocks/>
            </p:cNvCxnSpPr>
            <p:nvPr/>
          </p:nvCxnSpPr>
          <p:spPr>
            <a:xfrm>
              <a:off x="554477" y="768485"/>
              <a:ext cx="4976747"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6" name="文本框 5">
            <a:extLst>
              <a:ext uri="{FF2B5EF4-FFF2-40B4-BE49-F238E27FC236}">
                <a16:creationId xmlns:a16="http://schemas.microsoft.com/office/drawing/2014/main" id="{E134847E-4B46-3DC7-C1F3-45C268E6A0E4}"/>
              </a:ext>
            </a:extLst>
          </p:cNvPr>
          <p:cNvSpPr txBox="1"/>
          <p:nvPr/>
        </p:nvSpPr>
        <p:spPr>
          <a:xfrm>
            <a:off x="1619774" y="145357"/>
            <a:ext cx="4679250" cy="584775"/>
          </a:xfrm>
          <a:prstGeom prst="rect">
            <a:avLst/>
          </a:prstGeom>
          <a:noFill/>
        </p:spPr>
        <p:txBody>
          <a:bodyPr wrap="square" rtlCol="0">
            <a:spAutoFit/>
          </a:bodyPr>
          <a:lstStyle/>
          <a:p>
            <a:r>
              <a:rPr lang="zh-CN" altLang="en-US" sz="3200" dirty="0">
                <a:solidFill>
                  <a:srgbClr val="FF0000"/>
                </a:solidFill>
                <a:ea typeface="隶书" panose="02010509060101010101" pitchFamily="49" charset="-122"/>
              </a:rPr>
              <a:t>功在平时，成在将来</a:t>
            </a:r>
          </a:p>
        </p:txBody>
      </p:sp>
    </p:spTree>
    <p:extLst>
      <p:ext uri="{BB962C8B-B14F-4D97-AF65-F5344CB8AC3E}">
        <p14:creationId xmlns:p14="http://schemas.microsoft.com/office/powerpoint/2010/main" val="3382941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94862C5-7409-D49C-6949-9A56E2793941}"/>
              </a:ext>
            </a:extLst>
          </p:cNvPr>
          <p:cNvGrpSpPr/>
          <p:nvPr/>
        </p:nvGrpSpPr>
        <p:grpSpPr>
          <a:xfrm>
            <a:off x="343551" y="115550"/>
            <a:ext cx="4267360" cy="652935"/>
            <a:chOff x="343551" y="115550"/>
            <a:chExt cx="4267360" cy="652935"/>
          </a:xfrm>
        </p:grpSpPr>
        <p:pic>
          <p:nvPicPr>
            <p:cNvPr id="5" name="图片 4">
              <a:extLst>
                <a:ext uri="{FF2B5EF4-FFF2-40B4-BE49-F238E27FC236}">
                  <a16:creationId xmlns:a16="http://schemas.microsoft.com/office/drawing/2014/main" id="{B7DA6305-F3BF-BB55-B48A-C6231D773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6" name="直接连接符 5">
              <a:extLst>
                <a:ext uri="{FF2B5EF4-FFF2-40B4-BE49-F238E27FC236}">
                  <a16:creationId xmlns:a16="http://schemas.microsoft.com/office/drawing/2014/main" id="{67E68363-60B8-A910-26D1-23244B5A7803}"/>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13" name="爆炸形: 8 pt  12">
            <a:extLst>
              <a:ext uri="{FF2B5EF4-FFF2-40B4-BE49-F238E27FC236}">
                <a16:creationId xmlns:a16="http://schemas.microsoft.com/office/drawing/2014/main" id="{1D496C33-9B9A-64EA-CE00-7F4E26FD4F35}"/>
              </a:ext>
            </a:extLst>
          </p:cNvPr>
          <p:cNvSpPr/>
          <p:nvPr/>
        </p:nvSpPr>
        <p:spPr>
          <a:xfrm>
            <a:off x="9282341" y="-43686"/>
            <a:ext cx="2693156" cy="1645920"/>
          </a:xfrm>
          <a:prstGeom prst="irregularSeal1">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zh-CN" altLang="en-US" sz="2400" b="1" dirty="0"/>
              <a:t>方法指导</a:t>
            </a:r>
          </a:p>
        </p:txBody>
      </p:sp>
      <p:sp>
        <p:nvSpPr>
          <p:cNvPr id="16" name="文本框 15">
            <a:extLst>
              <a:ext uri="{FF2B5EF4-FFF2-40B4-BE49-F238E27FC236}">
                <a16:creationId xmlns:a16="http://schemas.microsoft.com/office/drawing/2014/main" id="{E3F78781-E7DA-C184-05F7-6A4D55C90851}"/>
              </a:ext>
            </a:extLst>
          </p:cNvPr>
          <p:cNvSpPr txBox="1"/>
          <p:nvPr/>
        </p:nvSpPr>
        <p:spPr>
          <a:xfrm>
            <a:off x="975236" y="218685"/>
            <a:ext cx="4419677" cy="523220"/>
          </a:xfrm>
          <a:prstGeom prst="rect">
            <a:avLst/>
          </a:prstGeom>
          <a:noFill/>
        </p:spPr>
        <p:txBody>
          <a:bodyPr wrap="square" rtlCol="0">
            <a:spAutoFit/>
          </a:bodyPr>
          <a:lstStyle/>
          <a:p>
            <a:r>
              <a:rPr lang="zh-CN" altLang="en-US" sz="2800" b="1" dirty="0">
                <a:solidFill>
                  <a:schemeClr val="accent3">
                    <a:lumMod val="75000"/>
                  </a:schemeClr>
                </a:solidFill>
              </a:rPr>
              <a:t>四、科学探究与化学实验</a:t>
            </a:r>
          </a:p>
        </p:txBody>
      </p:sp>
      <p:sp>
        <p:nvSpPr>
          <p:cNvPr id="24" name="文本框 23">
            <a:extLst>
              <a:ext uri="{FF2B5EF4-FFF2-40B4-BE49-F238E27FC236}">
                <a16:creationId xmlns:a16="http://schemas.microsoft.com/office/drawing/2014/main" id="{3A93AD94-EAC1-8796-0B03-179B17FB7CA9}"/>
              </a:ext>
            </a:extLst>
          </p:cNvPr>
          <p:cNvSpPr txBox="1"/>
          <p:nvPr/>
        </p:nvSpPr>
        <p:spPr>
          <a:xfrm>
            <a:off x="1257702" y="718170"/>
            <a:ext cx="1545996" cy="461665"/>
          </a:xfrm>
          <a:prstGeom prst="rect">
            <a:avLst/>
          </a:prstGeom>
          <a:noFill/>
        </p:spPr>
        <p:txBody>
          <a:bodyPr wrap="square" rtlCol="0">
            <a:spAutoFit/>
          </a:bodyPr>
          <a:lstStyle/>
          <a:p>
            <a:r>
              <a:rPr lang="zh-CN" altLang="en-US" sz="2400" dirty="0">
                <a:solidFill>
                  <a:srgbClr val="FF0000"/>
                </a:solidFill>
                <a:latin typeface="华文新魏" panose="02010800040101010101" pitchFamily="2" charset="-122"/>
                <a:ea typeface="华文新魏" panose="02010800040101010101" pitchFamily="2" charset="-122"/>
              </a:rPr>
              <a:t>一般步骤</a:t>
            </a:r>
          </a:p>
        </p:txBody>
      </p:sp>
      <p:grpSp>
        <p:nvGrpSpPr>
          <p:cNvPr id="49" name="组合 48">
            <a:extLst>
              <a:ext uri="{FF2B5EF4-FFF2-40B4-BE49-F238E27FC236}">
                <a16:creationId xmlns:a16="http://schemas.microsoft.com/office/drawing/2014/main" id="{E83FCD70-504D-2788-0478-06D49AA617DA}"/>
              </a:ext>
            </a:extLst>
          </p:cNvPr>
          <p:cNvGrpSpPr/>
          <p:nvPr/>
        </p:nvGrpSpPr>
        <p:grpSpPr>
          <a:xfrm>
            <a:off x="1049111" y="1179835"/>
            <a:ext cx="1768058" cy="5083644"/>
            <a:chOff x="1052578" y="1264161"/>
            <a:chExt cx="1768058" cy="5083644"/>
          </a:xfrm>
        </p:grpSpPr>
        <p:sp>
          <p:nvSpPr>
            <p:cNvPr id="17" name="流程图: 过程 16">
              <a:extLst>
                <a:ext uri="{FF2B5EF4-FFF2-40B4-BE49-F238E27FC236}">
                  <a16:creationId xmlns:a16="http://schemas.microsoft.com/office/drawing/2014/main" id="{52F62236-CEC0-630C-68A8-AD37512DF938}"/>
                </a:ext>
              </a:extLst>
            </p:cNvPr>
            <p:cNvSpPr/>
            <p:nvPr/>
          </p:nvSpPr>
          <p:spPr>
            <a:xfrm>
              <a:off x="1076677" y="1264161"/>
              <a:ext cx="1743959" cy="349422"/>
            </a:xfrm>
            <a:prstGeom prst="flowChartProcess">
              <a:avLst/>
            </a:prstGeom>
            <a:solidFill>
              <a:schemeClr val="bg1"/>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rPr>
                <a:t>提出问题</a:t>
              </a:r>
            </a:p>
          </p:txBody>
        </p:sp>
        <p:sp>
          <p:nvSpPr>
            <p:cNvPr id="18" name="流程图: 过程 17">
              <a:extLst>
                <a:ext uri="{FF2B5EF4-FFF2-40B4-BE49-F238E27FC236}">
                  <a16:creationId xmlns:a16="http://schemas.microsoft.com/office/drawing/2014/main" id="{B0A1A0C8-0D33-CBBC-37FF-9B6F87345F24}"/>
                </a:ext>
              </a:extLst>
            </p:cNvPr>
            <p:cNvSpPr/>
            <p:nvPr/>
          </p:nvSpPr>
          <p:spPr>
            <a:xfrm>
              <a:off x="1057294" y="1969624"/>
              <a:ext cx="1743959" cy="383308"/>
            </a:xfrm>
            <a:prstGeom prst="flowChartProcess">
              <a:avLst/>
            </a:prstGeom>
            <a:solidFill>
              <a:schemeClr val="bg1"/>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rPr>
                <a:t>查阅资料</a:t>
              </a:r>
            </a:p>
          </p:txBody>
        </p:sp>
        <p:sp>
          <p:nvSpPr>
            <p:cNvPr id="19" name="流程图: 过程 18">
              <a:extLst>
                <a:ext uri="{FF2B5EF4-FFF2-40B4-BE49-F238E27FC236}">
                  <a16:creationId xmlns:a16="http://schemas.microsoft.com/office/drawing/2014/main" id="{39EFCD9B-0383-B77E-88D9-0B46B9992805}"/>
                </a:ext>
              </a:extLst>
            </p:cNvPr>
            <p:cNvSpPr/>
            <p:nvPr/>
          </p:nvSpPr>
          <p:spPr>
            <a:xfrm>
              <a:off x="1057293" y="2729703"/>
              <a:ext cx="1743959" cy="420259"/>
            </a:xfrm>
            <a:prstGeom prst="flowChartProcess">
              <a:avLst/>
            </a:prstGeom>
            <a:solidFill>
              <a:schemeClr val="bg1"/>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rPr>
                <a:t>做出猜想</a:t>
              </a:r>
            </a:p>
          </p:txBody>
        </p:sp>
        <p:sp>
          <p:nvSpPr>
            <p:cNvPr id="20" name="流程图: 过程 19">
              <a:extLst>
                <a:ext uri="{FF2B5EF4-FFF2-40B4-BE49-F238E27FC236}">
                  <a16:creationId xmlns:a16="http://schemas.microsoft.com/office/drawing/2014/main" id="{463B9079-AF3E-0B64-A867-C1AA11AA9A85}"/>
                </a:ext>
              </a:extLst>
            </p:cNvPr>
            <p:cNvSpPr/>
            <p:nvPr/>
          </p:nvSpPr>
          <p:spPr>
            <a:xfrm>
              <a:off x="1057759" y="3528405"/>
              <a:ext cx="1743959" cy="420259"/>
            </a:xfrm>
            <a:prstGeom prst="flowChartProcess">
              <a:avLst/>
            </a:prstGeom>
            <a:solidFill>
              <a:schemeClr val="bg1"/>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rPr>
                <a:t>设计方案</a:t>
              </a:r>
            </a:p>
          </p:txBody>
        </p:sp>
        <p:sp>
          <p:nvSpPr>
            <p:cNvPr id="21" name="流程图: 过程 20">
              <a:extLst>
                <a:ext uri="{FF2B5EF4-FFF2-40B4-BE49-F238E27FC236}">
                  <a16:creationId xmlns:a16="http://schemas.microsoft.com/office/drawing/2014/main" id="{4C71443F-B0A6-2A62-A02E-832B27816CFF}"/>
                </a:ext>
              </a:extLst>
            </p:cNvPr>
            <p:cNvSpPr/>
            <p:nvPr/>
          </p:nvSpPr>
          <p:spPr>
            <a:xfrm>
              <a:off x="1052578" y="4363894"/>
              <a:ext cx="1743959" cy="420259"/>
            </a:xfrm>
            <a:prstGeom prst="flowChartProcess">
              <a:avLst/>
            </a:prstGeom>
            <a:solidFill>
              <a:schemeClr val="bg1"/>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rPr>
                <a:t>进行实验</a:t>
              </a:r>
            </a:p>
          </p:txBody>
        </p:sp>
        <p:sp>
          <p:nvSpPr>
            <p:cNvPr id="22" name="流程图: 过程 21">
              <a:extLst>
                <a:ext uri="{FF2B5EF4-FFF2-40B4-BE49-F238E27FC236}">
                  <a16:creationId xmlns:a16="http://schemas.microsoft.com/office/drawing/2014/main" id="{72EDD4D9-911B-3965-C10B-83CE781E6CBB}"/>
                </a:ext>
              </a:extLst>
            </p:cNvPr>
            <p:cNvSpPr/>
            <p:nvPr/>
          </p:nvSpPr>
          <p:spPr>
            <a:xfrm>
              <a:off x="1076677" y="5173580"/>
              <a:ext cx="1743959" cy="420259"/>
            </a:xfrm>
            <a:prstGeom prst="flowChartProcess">
              <a:avLst/>
            </a:prstGeom>
            <a:solidFill>
              <a:schemeClr val="bg1"/>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rPr>
                <a:t>得出结论</a:t>
              </a:r>
            </a:p>
          </p:txBody>
        </p:sp>
        <p:sp>
          <p:nvSpPr>
            <p:cNvPr id="23" name="流程图: 过程 22">
              <a:extLst>
                <a:ext uri="{FF2B5EF4-FFF2-40B4-BE49-F238E27FC236}">
                  <a16:creationId xmlns:a16="http://schemas.microsoft.com/office/drawing/2014/main" id="{B56EC00C-E611-0EE4-0D3E-47DF6BFFF0BB}"/>
                </a:ext>
              </a:extLst>
            </p:cNvPr>
            <p:cNvSpPr/>
            <p:nvPr/>
          </p:nvSpPr>
          <p:spPr>
            <a:xfrm>
              <a:off x="1052578" y="5927546"/>
              <a:ext cx="1743959" cy="420259"/>
            </a:xfrm>
            <a:prstGeom prst="flowChartProcess">
              <a:avLst/>
            </a:prstGeom>
            <a:solidFill>
              <a:schemeClr val="bg1"/>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rPr>
                <a:t>反思评价</a:t>
              </a:r>
            </a:p>
          </p:txBody>
        </p:sp>
        <p:cxnSp>
          <p:nvCxnSpPr>
            <p:cNvPr id="26" name="直接箭头连接符 25">
              <a:extLst>
                <a:ext uri="{FF2B5EF4-FFF2-40B4-BE49-F238E27FC236}">
                  <a16:creationId xmlns:a16="http://schemas.microsoft.com/office/drawing/2014/main" id="{E1808D95-AD12-19B8-A299-8E7123C7A0EA}"/>
                </a:ext>
              </a:extLst>
            </p:cNvPr>
            <p:cNvCxnSpPr/>
            <p:nvPr/>
          </p:nvCxnSpPr>
          <p:spPr>
            <a:xfrm>
              <a:off x="1924557" y="1669385"/>
              <a:ext cx="0" cy="3002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直接箭头连接符 26">
              <a:extLst>
                <a:ext uri="{FF2B5EF4-FFF2-40B4-BE49-F238E27FC236}">
                  <a16:creationId xmlns:a16="http://schemas.microsoft.com/office/drawing/2014/main" id="{300169F7-D2D7-EF78-E5A8-7DAB35F1301F}"/>
                </a:ext>
              </a:extLst>
            </p:cNvPr>
            <p:cNvCxnSpPr/>
            <p:nvPr/>
          </p:nvCxnSpPr>
          <p:spPr>
            <a:xfrm>
              <a:off x="1948656" y="2429464"/>
              <a:ext cx="0" cy="3002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直接箭头连接符 27">
              <a:extLst>
                <a:ext uri="{FF2B5EF4-FFF2-40B4-BE49-F238E27FC236}">
                  <a16:creationId xmlns:a16="http://schemas.microsoft.com/office/drawing/2014/main" id="{D168BCF5-4940-A5BC-CB0E-F20BFD76782F}"/>
                </a:ext>
              </a:extLst>
            </p:cNvPr>
            <p:cNvCxnSpPr/>
            <p:nvPr/>
          </p:nvCxnSpPr>
          <p:spPr>
            <a:xfrm>
              <a:off x="1924557" y="3228166"/>
              <a:ext cx="0" cy="3002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直接箭头连接符 28">
              <a:extLst>
                <a:ext uri="{FF2B5EF4-FFF2-40B4-BE49-F238E27FC236}">
                  <a16:creationId xmlns:a16="http://schemas.microsoft.com/office/drawing/2014/main" id="{9AD0249F-8470-2457-AC2E-3F48537905D1}"/>
                </a:ext>
              </a:extLst>
            </p:cNvPr>
            <p:cNvCxnSpPr/>
            <p:nvPr/>
          </p:nvCxnSpPr>
          <p:spPr>
            <a:xfrm>
              <a:off x="1924557" y="4040197"/>
              <a:ext cx="0" cy="3002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直接箭头连接符 29">
              <a:extLst>
                <a:ext uri="{FF2B5EF4-FFF2-40B4-BE49-F238E27FC236}">
                  <a16:creationId xmlns:a16="http://schemas.microsoft.com/office/drawing/2014/main" id="{F2CC40FC-D03A-4043-F4BB-3BE9097D4537}"/>
                </a:ext>
              </a:extLst>
            </p:cNvPr>
            <p:cNvCxnSpPr/>
            <p:nvPr/>
          </p:nvCxnSpPr>
          <p:spPr>
            <a:xfrm>
              <a:off x="1910176" y="4873341"/>
              <a:ext cx="0" cy="3002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直接箭头连接符 30">
              <a:extLst>
                <a:ext uri="{FF2B5EF4-FFF2-40B4-BE49-F238E27FC236}">
                  <a16:creationId xmlns:a16="http://schemas.microsoft.com/office/drawing/2014/main" id="{CD0F74ED-878F-3CF2-558C-36370FDA3BD1}"/>
                </a:ext>
              </a:extLst>
            </p:cNvPr>
            <p:cNvCxnSpPr/>
            <p:nvPr/>
          </p:nvCxnSpPr>
          <p:spPr>
            <a:xfrm>
              <a:off x="1924557" y="5627307"/>
              <a:ext cx="0" cy="3002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5" name="组合 44">
            <a:extLst>
              <a:ext uri="{FF2B5EF4-FFF2-40B4-BE49-F238E27FC236}">
                <a16:creationId xmlns:a16="http://schemas.microsoft.com/office/drawing/2014/main" id="{5CBF880B-A826-0006-2AFB-F4EDE67C0824}"/>
              </a:ext>
            </a:extLst>
          </p:cNvPr>
          <p:cNvGrpSpPr/>
          <p:nvPr/>
        </p:nvGrpSpPr>
        <p:grpSpPr>
          <a:xfrm>
            <a:off x="607655" y="3626768"/>
            <a:ext cx="446757" cy="1645175"/>
            <a:chOff x="626453" y="3654209"/>
            <a:chExt cx="446757" cy="1645175"/>
          </a:xfrm>
        </p:grpSpPr>
        <p:cxnSp>
          <p:nvCxnSpPr>
            <p:cNvPr id="37" name="直接连接符 36">
              <a:extLst>
                <a:ext uri="{FF2B5EF4-FFF2-40B4-BE49-F238E27FC236}">
                  <a16:creationId xmlns:a16="http://schemas.microsoft.com/office/drawing/2014/main" id="{7A8F7A95-0E2B-41B1-84A3-829D0E3318DE}"/>
                </a:ext>
              </a:extLst>
            </p:cNvPr>
            <p:cNvCxnSpPr>
              <a:cxnSpLocks/>
              <a:endCxn id="22" idx="1"/>
            </p:cNvCxnSpPr>
            <p:nvPr/>
          </p:nvCxnSpPr>
          <p:spPr>
            <a:xfrm>
              <a:off x="626453" y="5295740"/>
              <a:ext cx="446757" cy="3644"/>
            </a:xfrm>
            <a:prstGeom prst="line">
              <a:avLst/>
            </a:prstGeom>
            <a:ln w="22225">
              <a:solidFill>
                <a:srgbClr val="FF0000"/>
              </a:solidFill>
            </a:ln>
          </p:spPr>
          <p:style>
            <a:lnRef idx="1">
              <a:schemeClr val="dk1"/>
            </a:lnRef>
            <a:fillRef idx="0">
              <a:schemeClr val="dk1"/>
            </a:fillRef>
            <a:effectRef idx="0">
              <a:schemeClr val="dk1"/>
            </a:effectRef>
            <a:fontRef idx="minor">
              <a:schemeClr val="tx1"/>
            </a:fontRef>
          </p:style>
        </p:cxnSp>
        <p:cxnSp>
          <p:nvCxnSpPr>
            <p:cNvPr id="39" name="直接连接符 38">
              <a:extLst>
                <a:ext uri="{FF2B5EF4-FFF2-40B4-BE49-F238E27FC236}">
                  <a16:creationId xmlns:a16="http://schemas.microsoft.com/office/drawing/2014/main" id="{748ACFCE-D26D-67D2-1FD5-FEEC44D522D9}"/>
                </a:ext>
              </a:extLst>
            </p:cNvPr>
            <p:cNvCxnSpPr>
              <a:cxnSpLocks/>
            </p:cNvCxnSpPr>
            <p:nvPr/>
          </p:nvCxnSpPr>
          <p:spPr>
            <a:xfrm>
              <a:off x="629920" y="3681649"/>
              <a:ext cx="0" cy="1614091"/>
            </a:xfrm>
            <a:prstGeom prst="line">
              <a:avLst/>
            </a:prstGeom>
            <a:ln w="22225">
              <a:solidFill>
                <a:srgbClr val="FF0000"/>
              </a:solidFill>
            </a:ln>
          </p:spPr>
          <p:style>
            <a:lnRef idx="1">
              <a:schemeClr val="dk1"/>
            </a:lnRef>
            <a:fillRef idx="0">
              <a:schemeClr val="dk1"/>
            </a:fillRef>
            <a:effectRef idx="0">
              <a:schemeClr val="dk1"/>
            </a:effectRef>
            <a:fontRef idx="minor">
              <a:schemeClr val="tx1"/>
            </a:fontRef>
          </p:style>
        </p:cxnSp>
        <p:cxnSp>
          <p:nvCxnSpPr>
            <p:cNvPr id="41" name="直接箭头连接符 40">
              <a:extLst>
                <a:ext uri="{FF2B5EF4-FFF2-40B4-BE49-F238E27FC236}">
                  <a16:creationId xmlns:a16="http://schemas.microsoft.com/office/drawing/2014/main" id="{F48A1C82-3178-B44D-14FF-CFB03E0AF208}"/>
                </a:ext>
              </a:extLst>
            </p:cNvPr>
            <p:cNvCxnSpPr>
              <a:cxnSpLocks/>
              <a:endCxn id="20" idx="1"/>
            </p:cNvCxnSpPr>
            <p:nvPr/>
          </p:nvCxnSpPr>
          <p:spPr>
            <a:xfrm flipV="1">
              <a:off x="626453" y="3654209"/>
              <a:ext cx="427839" cy="1050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流程图: 过程 47">
            <a:extLst>
              <a:ext uri="{FF2B5EF4-FFF2-40B4-BE49-F238E27FC236}">
                <a16:creationId xmlns:a16="http://schemas.microsoft.com/office/drawing/2014/main" id="{B7BC6EF0-E224-AAD7-5063-6442DF165D3B}"/>
              </a:ext>
            </a:extLst>
          </p:cNvPr>
          <p:cNvSpPr/>
          <p:nvPr/>
        </p:nvSpPr>
        <p:spPr>
          <a:xfrm>
            <a:off x="975215" y="3396435"/>
            <a:ext cx="1889759" cy="477520"/>
          </a:xfrm>
          <a:prstGeom prst="flowChartProcess">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FF0000"/>
                </a:solidFill>
              </a:rPr>
              <a:t>改进方案</a:t>
            </a:r>
          </a:p>
        </p:txBody>
      </p:sp>
      <p:grpSp>
        <p:nvGrpSpPr>
          <p:cNvPr id="59" name="组合 58">
            <a:extLst>
              <a:ext uri="{FF2B5EF4-FFF2-40B4-BE49-F238E27FC236}">
                <a16:creationId xmlns:a16="http://schemas.microsoft.com/office/drawing/2014/main" id="{AAAEDCFB-7D57-D294-C3F0-C40DF064C9C2}"/>
              </a:ext>
            </a:extLst>
          </p:cNvPr>
          <p:cNvGrpSpPr/>
          <p:nvPr/>
        </p:nvGrpSpPr>
        <p:grpSpPr>
          <a:xfrm>
            <a:off x="2997018" y="4282862"/>
            <a:ext cx="8272477" cy="695397"/>
            <a:chOff x="2997019" y="4293352"/>
            <a:chExt cx="4469773" cy="923330"/>
          </a:xfrm>
        </p:grpSpPr>
        <p:sp>
          <p:nvSpPr>
            <p:cNvPr id="35" name="文本框 34">
              <a:extLst>
                <a:ext uri="{FF2B5EF4-FFF2-40B4-BE49-F238E27FC236}">
                  <a16:creationId xmlns:a16="http://schemas.microsoft.com/office/drawing/2014/main" id="{A0F4DEBB-9F53-E702-04A8-A619D6BFE55F}"/>
                </a:ext>
              </a:extLst>
            </p:cNvPr>
            <p:cNvSpPr txBox="1"/>
            <p:nvPr/>
          </p:nvSpPr>
          <p:spPr>
            <a:xfrm>
              <a:off x="3427653" y="4293352"/>
              <a:ext cx="4039139" cy="923330"/>
            </a:xfrm>
            <a:prstGeom prst="rect">
              <a:avLst/>
            </a:prstGeom>
            <a:noFill/>
            <a:ln>
              <a:solidFill>
                <a:schemeClr val="accent2">
                  <a:lumMod val="60000"/>
                  <a:lumOff val="40000"/>
                </a:schemeClr>
              </a:solidFill>
            </a:ln>
          </p:spPr>
          <p:txBody>
            <a:bodyPr wrap="square" rtlCol="0">
              <a:spAutoFit/>
            </a:bodyPr>
            <a:lstStyle/>
            <a:p>
              <a:r>
                <a:rPr lang="zh-CN" altLang="en-US" dirty="0"/>
                <a:t>注意实验步骤：先后顺序</a:t>
              </a:r>
              <a:endParaRPr lang="en-US" altLang="zh-CN" dirty="0"/>
            </a:p>
            <a:p>
              <a:r>
                <a:rPr lang="zh-CN" altLang="en-US" dirty="0"/>
                <a:t>观察实验现象：物质颜色的变化、气体生成、沉淀的生成、能量的变化</a:t>
              </a:r>
            </a:p>
          </p:txBody>
        </p:sp>
        <p:sp>
          <p:nvSpPr>
            <p:cNvPr id="53" name="箭头: 右 52">
              <a:extLst>
                <a:ext uri="{FF2B5EF4-FFF2-40B4-BE49-F238E27FC236}">
                  <a16:creationId xmlns:a16="http://schemas.microsoft.com/office/drawing/2014/main" id="{63F818EA-C3CE-F0E6-F245-CD3BBA0F5187}"/>
                </a:ext>
              </a:extLst>
            </p:cNvPr>
            <p:cNvSpPr/>
            <p:nvPr/>
          </p:nvSpPr>
          <p:spPr>
            <a:xfrm>
              <a:off x="2997019" y="4689662"/>
              <a:ext cx="322311" cy="607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a:extLst>
              <a:ext uri="{FF2B5EF4-FFF2-40B4-BE49-F238E27FC236}">
                <a16:creationId xmlns:a16="http://schemas.microsoft.com/office/drawing/2014/main" id="{3B987736-FB26-3EF3-13E5-C039621E4E22}"/>
              </a:ext>
            </a:extLst>
          </p:cNvPr>
          <p:cNvGrpSpPr/>
          <p:nvPr/>
        </p:nvGrpSpPr>
        <p:grpSpPr>
          <a:xfrm>
            <a:off x="2988692" y="5098760"/>
            <a:ext cx="7679016" cy="646331"/>
            <a:chOff x="2970841" y="5133398"/>
            <a:chExt cx="5861428" cy="646331"/>
          </a:xfrm>
        </p:grpSpPr>
        <p:sp>
          <p:nvSpPr>
            <p:cNvPr id="46" name="文本框 45">
              <a:extLst>
                <a:ext uri="{FF2B5EF4-FFF2-40B4-BE49-F238E27FC236}">
                  <a16:creationId xmlns:a16="http://schemas.microsoft.com/office/drawing/2014/main" id="{50AA5380-D488-006E-8637-9AA6F77586A7}"/>
                </a:ext>
              </a:extLst>
            </p:cNvPr>
            <p:cNvSpPr txBox="1"/>
            <p:nvPr/>
          </p:nvSpPr>
          <p:spPr>
            <a:xfrm>
              <a:off x="3585550" y="5133398"/>
              <a:ext cx="5246719" cy="646331"/>
            </a:xfrm>
            <a:prstGeom prst="rect">
              <a:avLst/>
            </a:prstGeom>
            <a:noFill/>
            <a:ln>
              <a:solidFill>
                <a:schemeClr val="accent1">
                  <a:lumMod val="60000"/>
                  <a:lumOff val="40000"/>
                </a:schemeClr>
              </a:solidFill>
            </a:ln>
          </p:spPr>
          <p:txBody>
            <a:bodyPr wrap="square" rtlCol="0">
              <a:spAutoFit/>
            </a:bodyPr>
            <a:lstStyle/>
            <a:p>
              <a:r>
                <a:rPr lang="zh-CN" altLang="en-US" dirty="0"/>
                <a:t>分析讨论，实验现象、有关实验数据处理、图像绘制，宏观与微观结合，表达交流等</a:t>
              </a:r>
            </a:p>
          </p:txBody>
        </p:sp>
        <p:sp>
          <p:nvSpPr>
            <p:cNvPr id="54" name="箭头: 右 53">
              <a:extLst>
                <a:ext uri="{FF2B5EF4-FFF2-40B4-BE49-F238E27FC236}">
                  <a16:creationId xmlns:a16="http://schemas.microsoft.com/office/drawing/2014/main" id="{9CB41A76-0EF5-8FAF-C38E-F8D86F7408A2}"/>
                </a:ext>
              </a:extLst>
            </p:cNvPr>
            <p:cNvSpPr/>
            <p:nvPr/>
          </p:nvSpPr>
          <p:spPr>
            <a:xfrm>
              <a:off x="2970841" y="5402994"/>
              <a:ext cx="495115"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a:extLst>
              <a:ext uri="{FF2B5EF4-FFF2-40B4-BE49-F238E27FC236}">
                <a16:creationId xmlns:a16="http://schemas.microsoft.com/office/drawing/2014/main" id="{1D3E5DB7-8404-4D42-F2B2-4CAF7D4FD0EC}"/>
              </a:ext>
            </a:extLst>
          </p:cNvPr>
          <p:cNvGrpSpPr/>
          <p:nvPr/>
        </p:nvGrpSpPr>
        <p:grpSpPr>
          <a:xfrm>
            <a:off x="3078138" y="2354817"/>
            <a:ext cx="6467119" cy="1972648"/>
            <a:chOff x="3078138" y="2354817"/>
            <a:chExt cx="6467119" cy="1972648"/>
          </a:xfrm>
        </p:grpSpPr>
        <p:grpSp>
          <p:nvGrpSpPr>
            <p:cNvPr id="58" name="组合 57">
              <a:extLst>
                <a:ext uri="{FF2B5EF4-FFF2-40B4-BE49-F238E27FC236}">
                  <a16:creationId xmlns:a16="http://schemas.microsoft.com/office/drawing/2014/main" id="{22BE75DF-251E-F810-E7C7-1E1E6FFA3BD9}"/>
                </a:ext>
              </a:extLst>
            </p:cNvPr>
            <p:cNvGrpSpPr/>
            <p:nvPr/>
          </p:nvGrpSpPr>
          <p:grpSpPr>
            <a:xfrm>
              <a:off x="3078138" y="3357877"/>
              <a:ext cx="4494456" cy="646331"/>
              <a:chOff x="3084379" y="3707609"/>
              <a:chExt cx="4251417" cy="646331"/>
            </a:xfrm>
          </p:grpSpPr>
          <p:sp>
            <p:nvSpPr>
              <p:cNvPr id="34" name="文本框 33">
                <a:extLst>
                  <a:ext uri="{FF2B5EF4-FFF2-40B4-BE49-F238E27FC236}">
                    <a16:creationId xmlns:a16="http://schemas.microsoft.com/office/drawing/2014/main" id="{57517B15-CA21-17A3-87C3-782CAE22BDF9}"/>
                  </a:ext>
                </a:extLst>
              </p:cNvPr>
              <p:cNvSpPr txBox="1"/>
              <p:nvPr/>
            </p:nvSpPr>
            <p:spPr>
              <a:xfrm>
                <a:off x="3668037" y="3707609"/>
                <a:ext cx="3667759" cy="646331"/>
              </a:xfrm>
              <a:prstGeom prst="rect">
                <a:avLst/>
              </a:prstGeom>
              <a:noFill/>
              <a:ln>
                <a:solidFill>
                  <a:schemeClr val="accent2">
                    <a:lumMod val="60000"/>
                    <a:lumOff val="40000"/>
                  </a:schemeClr>
                </a:solidFill>
              </a:ln>
            </p:spPr>
            <p:txBody>
              <a:bodyPr wrap="square" rtlCol="0">
                <a:spAutoFit/>
              </a:bodyPr>
              <a:lstStyle/>
              <a:p>
                <a:r>
                  <a:rPr lang="zh-CN" altLang="en-US" dirty="0"/>
                  <a:t>明确实验目的、实验原理（药品）、选择实验仪器、控制变量等</a:t>
                </a:r>
              </a:p>
            </p:txBody>
          </p:sp>
          <p:sp>
            <p:nvSpPr>
              <p:cNvPr id="52" name="箭头: 右 51">
                <a:extLst>
                  <a:ext uri="{FF2B5EF4-FFF2-40B4-BE49-F238E27FC236}">
                    <a16:creationId xmlns:a16="http://schemas.microsoft.com/office/drawing/2014/main" id="{02535890-5E8A-A3C4-D7DD-ABA7EDC2B5E3}"/>
                  </a:ext>
                </a:extLst>
              </p:cNvPr>
              <p:cNvSpPr/>
              <p:nvPr/>
            </p:nvSpPr>
            <p:spPr>
              <a:xfrm>
                <a:off x="3084379" y="4016166"/>
                <a:ext cx="452710"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文本框 63">
              <a:extLst>
                <a:ext uri="{FF2B5EF4-FFF2-40B4-BE49-F238E27FC236}">
                  <a16:creationId xmlns:a16="http://schemas.microsoft.com/office/drawing/2014/main" id="{2CD0D035-7280-6934-AE0A-D6156E58CCD4}"/>
                </a:ext>
              </a:extLst>
            </p:cNvPr>
            <p:cNvSpPr txBox="1"/>
            <p:nvPr/>
          </p:nvSpPr>
          <p:spPr>
            <a:xfrm>
              <a:off x="8281971" y="2354817"/>
              <a:ext cx="1263286" cy="923330"/>
            </a:xfrm>
            <a:prstGeom prst="rect">
              <a:avLst/>
            </a:prstGeom>
            <a:solidFill>
              <a:schemeClr val="accent4">
                <a:lumMod val="20000"/>
                <a:lumOff val="80000"/>
              </a:schemeClr>
            </a:solidFill>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r>
                <a:rPr lang="zh-CN" altLang="en-US" dirty="0">
                  <a:solidFill>
                    <a:schemeClr val="tx1">
                      <a:lumMod val="95000"/>
                      <a:lumOff val="5000"/>
                    </a:schemeClr>
                  </a:solidFill>
                </a:rPr>
                <a:t>气体发生装置选择的依据</a:t>
              </a:r>
            </a:p>
          </p:txBody>
        </p:sp>
        <p:sp>
          <p:nvSpPr>
            <p:cNvPr id="65" name="文本框 64">
              <a:extLst>
                <a:ext uri="{FF2B5EF4-FFF2-40B4-BE49-F238E27FC236}">
                  <a16:creationId xmlns:a16="http://schemas.microsoft.com/office/drawing/2014/main" id="{110C75C3-8B80-46DF-CA17-6DA91059768C}"/>
                </a:ext>
              </a:extLst>
            </p:cNvPr>
            <p:cNvSpPr txBox="1"/>
            <p:nvPr/>
          </p:nvSpPr>
          <p:spPr>
            <a:xfrm>
              <a:off x="8264348" y="3404135"/>
              <a:ext cx="1263286" cy="923330"/>
            </a:xfrm>
            <a:prstGeom prst="rect">
              <a:avLst/>
            </a:prstGeom>
            <a:solidFill>
              <a:schemeClr val="accent4">
                <a:lumMod val="20000"/>
                <a:lumOff val="80000"/>
              </a:schemeClr>
            </a:solidFill>
            <a:ln>
              <a:solidFill>
                <a:schemeClr val="tx1"/>
              </a:solidFill>
            </a:ln>
          </p:spPr>
          <p:txBody>
            <a:bodyPr wrap="square" rtlCol="0">
              <a:spAutoFit/>
            </a:bodyPr>
            <a:lstStyle/>
            <a:p>
              <a:r>
                <a:rPr lang="zh-CN" altLang="en-US" dirty="0"/>
                <a:t>气体收集装置选择的依据</a:t>
              </a:r>
            </a:p>
          </p:txBody>
        </p:sp>
        <p:cxnSp>
          <p:nvCxnSpPr>
            <p:cNvPr id="67" name="直接箭头连接符 66">
              <a:extLst>
                <a:ext uri="{FF2B5EF4-FFF2-40B4-BE49-F238E27FC236}">
                  <a16:creationId xmlns:a16="http://schemas.microsoft.com/office/drawing/2014/main" id="{B108C0C0-4491-245D-F7E9-8595B60DDDA7}"/>
                </a:ext>
              </a:extLst>
            </p:cNvPr>
            <p:cNvCxnSpPr>
              <a:cxnSpLocks/>
            </p:cNvCxnSpPr>
            <p:nvPr/>
          </p:nvCxnSpPr>
          <p:spPr>
            <a:xfrm flipV="1">
              <a:off x="7581419" y="2883690"/>
              <a:ext cx="691741" cy="6728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87024983-5C85-AD1E-7AB1-E3C46A9D53A8}"/>
                </a:ext>
              </a:extLst>
            </p:cNvPr>
            <p:cNvCxnSpPr>
              <a:cxnSpLocks/>
            </p:cNvCxnSpPr>
            <p:nvPr/>
          </p:nvCxnSpPr>
          <p:spPr>
            <a:xfrm>
              <a:off x="7648907" y="3820526"/>
              <a:ext cx="5567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组合 81">
            <a:extLst>
              <a:ext uri="{FF2B5EF4-FFF2-40B4-BE49-F238E27FC236}">
                <a16:creationId xmlns:a16="http://schemas.microsoft.com/office/drawing/2014/main" id="{8625C6E8-2EF2-A3E5-42FD-BDF1EDAFEAAC}"/>
              </a:ext>
            </a:extLst>
          </p:cNvPr>
          <p:cNvGrpSpPr/>
          <p:nvPr/>
        </p:nvGrpSpPr>
        <p:grpSpPr>
          <a:xfrm>
            <a:off x="9527634" y="2016831"/>
            <a:ext cx="2447863" cy="2249768"/>
            <a:chOff x="9527634" y="2016831"/>
            <a:chExt cx="2447863" cy="2249768"/>
          </a:xfrm>
        </p:grpSpPr>
        <p:sp>
          <p:nvSpPr>
            <p:cNvPr id="72" name="文本框 71">
              <a:extLst>
                <a:ext uri="{FF2B5EF4-FFF2-40B4-BE49-F238E27FC236}">
                  <a16:creationId xmlns:a16="http://schemas.microsoft.com/office/drawing/2014/main" id="{4968786A-2AA9-0818-83B4-A122F7C1BE64}"/>
                </a:ext>
              </a:extLst>
            </p:cNvPr>
            <p:cNvSpPr txBox="1"/>
            <p:nvPr/>
          </p:nvSpPr>
          <p:spPr>
            <a:xfrm>
              <a:off x="9852461" y="3066270"/>
              <a:ext cx="2123036" cy="1200329"/>
            </a:xfrm>
            <a:prstGeom prst="rect">
              <a:avLst/>
            </a:prstGeom>
            <a:solidFill>
              <a:schemeClr val="accent1">
                <a:lumMod val="60000"/>
                <a:lumOff val="40000"/>
              </a:schemeClr>
            </a:solidFill>
            <a:ln>
              <a:solidFill>
                <a:schemeClr val="tx1"/>
              </a:solidFill>
            </a:ln>
          </p:spPr>
          <p:txBody>
            <a:bodyPr wrap="square" rtlCol="0">
              <a:spAutoFit/>
            </a:bodyPr>
            <a:lstStyle/>
            <a:p>
              <a:r>
                <a:rPr lang="zh-CN" altLang="en-US" dirty="0"/>
                <a:t>气体的密度</a:t>
              </a:r>
              <a:endParaRPr lang="en-US" altLang="zh-CN" dirty="0"/>
            </a:p>
            <a:p>
              <a:r>
                <a:rPr lang="zh-CN" altLang="en-US" dirty="0"/>
                <a:t>气体的溶解性</a:t>
              </a:r>
              <a:endParaRPr lang="en-US" altLang="zh-CN" dirty="0"/>
            </a:p>
            <a:p>
              <a:r>
                <a:rPr lang="zh-CN" altLang="en-US" dirty="0"/>
                <a:t>（注意气体的化学性质也要考虑）</a:t>
              </a:r>
              <a:endParaRPr lang="en-US" altLang="zh-CN" dirty="0"/>
            </a:p>
          </p:txBody>
        </p:sp>
        <p:sp>
          <p:nvSpPr>
            <p:cNvPr id="71" name="文本框 70">
              <a:extLst>
                <a:ext uri="{FF2B5EF4-FFF2-40B4-BE49-F238E27FC236}">
                  <a16:creationId xmlns:a16="http://schemas.microsoft.com/office/drawing/2014/main" id="{61E7F230-84A7-9A7F-EFC1-39D7B7B68226}"/>
                </a:ext>
              </a:extLst>
            </p:cNvPr>
            <p:cNvSpPr txBox="1"/>
            <p:nvPr/>
          </p:nvSpPr>
          <p:spPr>
            <a:xfrm>
              <a:off x="9838275" y="2016831"/>
              <a:ext cx="1642679" cy="923330"/>
            </a:xfrm>
            <a:prstGeom prst="rect">
              <a:avLst/>
            </a:prstGeom>
            <a:solidFill>
              <a:schemeClr val="accent1">
                <a:lumMod val="60000"/>
                <a:lumOff val="40000"/>
              </a:schemeClr>
            </a:solidFill>
            <a:ln>
              <a:solidFill>
                <a:schemeClr val="tx1"/>
              </a:solidFill>
            </a:ln>
          </p:spPr>
          <p:txBody>
            <a:bodyPr wrap="square" rtlCol="0">
              <a:spAutoFit/>
            </a:bodyPr>
            <a:lstStyle/>
            <a:p>
              <a:r>
                <a:rPr lang="zh-CN" altLang="en-US" dirty="0"/>
                <a:t>反应物的状态</a:t>
              </a:r>
              <a:endParaRPr lang="en-US" altLang="zh-CN" dirty="0"/>
            </a:p>
            <a:p>
              <a:r>
                <a:rPr lang="zh-CN" altLang="en-US" dirty="0"/>
                <a:t>反应条件：常温、加热等  </a:t>
              </a:r>
            </a:p>
          </p:txBody>
        </p:sp>
        <p:cxnSp>
          <p:nvCxnSpPr>
            <p:cNvPr id="73" name="直接箭头连接符 72">
              <a:extLst>
                <a:ext uri="{FF2B5EF4-FFF2-40B4-BE49-F238E27FC236}">
                  <a16:creationId xmlns:a16="http://schemas.microsoft.com/office/drawing/2014/main" id="{FEECA30C-B63F-EF89-D8FF-CF83B8954C36}"/>
                </a:ext>
              </a:extLst>
            </p:cNvPr>
            <p:cNvCxnSpPr>
              <a:cxnSpLocks/>
            </p:cNvCxnSpPr>
            <p:nvPr/>
          </p:nvCxnSpPr>
          <p:spPr>
            <a:xfrm>
              <a:off x="9582610" y="2750230"/>
              <a:ext cx="2791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a:extLst>
                <a:ext uri="{FF2B5EF4-FFF2-40B4-BE49-F238E27FC236}">
                  <a16:creationId xmlns:a16="http://schemas.microsoft.com/office/drawing/2014/main" id="{C87BCF00-263E-2A9A-EEAB-399A02795DDD}"/>
                </a:ext>
              </a:extLst>
            </p:cNvPr>
            <p:cNvCxnSpPr>
              <a:cxnSpLocks/>
            </p:cNvCxnSpPr>
            <p:nvPr/>
          </p:nvCxnSpPr>
          <p:spPr>
            <a:xfrm>
              <a:off x="9527634" y="3865800"/>
              <a:ext cx="31064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3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anim calcmode="lin" valueType="num">
                                      <p:cBhvr>
                                        <p:cTn id="26" dur="1000" fill="hold"/>
                                        <p:tgtEl>
                                          <p:spTgt spid="59"/>
                                        </p:tgtEl>
                                        <p:attrNameLst>
                                          <p:attrName>ppt_x</p:attrName>
                                        </p:attrNameLst>
                                      </p:cBhvr>
                                      <p:tavLst>
                                        <p:tav tm="0">
                                          <p:val>
                                            <p:strVal val="#ppt_x"/>
                                          </p:val>
                                        </p:tav>
                                        <p:tav tm="100000">
                                          <p:val>
                                            <p:strVal val="#ppt_x"/>
                                          </p:val>
                                        </p:tav>
                                      </p:tavLst>
                                    </p:anim>
                                    <p:anim calcmode="lin" valueType="num">
                                      <p:cBhvr>
                                        <p:cTn id="27"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randombar(horizontal)">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a:extLst>
              <a:ext uri="{FF2B5EF4-FFF2-40B4-BE49-F238E27FC236}">
                <a16:creationId xmlns:a16="http://schemas.microsoft.com/office/drawing/2014/main" id="{85F11753-1B94-7E66-5A76-E277EF05476F}"/>
              </a:ext>
            </a:extLst>
          </p:cNvPr>
          <p:cNvSpPr txBox="1"/>
          <p:nvPr/>
        </p:nvSpPr>
        <p:spPr>
          <a:xfrm>
            <a:off x="845979" y="178257"/>
            <a:ext cx="4319909" cy="523220"/>
          </a:xfrm>
          <a:prstGeom prst="rect">
            <a:avLst/>
          </a:prstGeom>
          <a:noFill/>
        </p:spPr>
        <p:txBody>
          <a:bodyPr wrap="square" rtlCol="0">
            <a:spAutoFit/>
          </a:bodyPr>
          <a:lstStyle/>
          <a:p>
            <a:r>
              <a:rPr lang="zh-CN" altLang="en-US" sz="2800" b="1" dirty="0">
                <a:solidFill>
                  <a:schemeClr val="accent3">
                    <a:lumMod val="75000"/>
                  </a:schemeClr>
                </a:solidFill>
              </a:rPr>
              <a:t>四、科学探究和化学实验</a:t>
            </a:r>
          </a:p>
        </p:txBody>
      </p:sp>
      <p:grpSp>
        <p:nvGrpSpPr>
          <p:cNvPr id="31" name="组合 30">
            <a:extLst>
              <a:ext uri="{FF2B5EF4-FFF2-40B4-BE49-F238E27FC236}">
                <a16:creationId xmlns:a16="http://schemas.microsoft.com/office/drawing/2014/main" id="{3594A003-2774-F72A-A01D-A099C6B5E0A0}"/>
              </a:ext>
            </a:extLst>
          </p:cNvPr>
          <p:cNvGrpSpPr/>
          <p:nvPr/>
        </p:nvGrpSpPr>
        <p:grpSpPr>
          <a:xfrm>
            <a:off x="0" y="-11195"/>
            <a:ext cx="4267360" cy="652935"/>
            <a:chOff x="343551" y="115550"/>
            <a:chExt cx="4267360" cy="652935"/>
          </a:xfrm>
        </p:grpSpPr>
        <p:pic>
          <p:nvPicPr>
            <p:cNvPr id="32" name="图片 31">
              <a:extLst>
                <a:ext uri="{FF2B5EF4-FFF2-40B4-BE49-F238E27FC236}">
                  <a16:creationId xmlns:a16="http://schemas.microsoft.com/office/drawing/2014/main" id="{D1D3C6E0-9820-7A2F-9AA9-0C38FE7BE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33" name="直接连接符 32">
              <a:extLst>
                <a:ext uri="{FF2B5EF4-FFF2-40B4-BE49-F238E27FC236}">
                  <a16:creationId xmlns:a16="http://schemas.microsoft.com/office/drawing/2014/main" id="{B861F435-DA3E-7D8C-3F4D-7114DA2EDA51}"/>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39" name="文本框 38">
            <a:extLst>
              <a:ext uri="{FF2B5EF4-FFF2-40B4-BE49-F238E27FC236}">
                <a16:creationId xmlns:a16="http://schemas.microsoft.com/office/drawing/2014/main" id="{2CA0A42E-3BA3-3D5F-A8CF-70485464B0CA}"/>
              </a:ext>
            </a:extLst>
          </p:cNvPr>
          <p:cNvSpPr txBox="1"/>
          <p:nvPr/>
        </p:nvSpPr>
        <p:spPr>
          <a:xfrm>
            <a:off x="562548" y="762909"/>
            <a:ext cx="9914813" cy="2307683"/>
          </a:xfrm>
          <a:prstGeom prst="rect">
            <a:avLst/>
          </a:prstGeom>
          <a:noFill/>
        </p:spPr>
        <p:txBody>
          <a:bodyPr wrap="square">
            <a:spAutoFit/>
          </a:bodyPr>
          <a:lstStyle/>
          <a:p>
            <a:pPr marL="266700" indent="-266700" algn="just">
              <a:lnSpc>
                <a:spcPts val="2500"/>
              </a:lnSpc>
              <a:tabLst>
                <a:tab pos="2933700" algn="l"/>
              </a:tabLst>
            </a:pPr>
            <a:r>
              <a:rPr lang="zh-CN" altLang="en-US" kern="0" dirty="0">
                <a:solidFill>
                  <a:srgbClr val="000000"/>
                </a:solidFill>
                <a:latin typeface="Times New Roman" panose="02020603050405020304" pitchFamily="18" charset="0"/>
                <a:ea typeface="宋体" panose="02010600030101010101" pitchFamily="2" charset="-122"/>
              </a:rPr>
              <a:t>练习</a:t>
            </a:r>
            <a:r>
              <a:rPr lang="en-US" altLang="zh-CN" kern="0" dirty="0">
                <a:solidFill>
                  <a:srgbClr val="000000"/>
                </a:solidFill>
                <a:latin typeface="Times New Roman" panose="02020603050405020304" pitchFamily="18" charset="0"/>
                <a:ea typeface="宋体" panose="02010600030101010101" pitchFamily="2" charset="-122"/>
              </a:rPr>
              <a:t>2</a:t>
            </a:r>
            <a:r>
              <a:rPr lang="zh-CN" altLang="en-US" kern="0" dirty="0">
                <a:solidFill>
                  <a:srgbClr val="000000"/>
                </a:solidFill>
                <a:latin typeface="Times New Roman" panose="02020603050405020304" pitchFamily="18" charset="0"/>
                <a:ea typeface="宋体" panose="02010600030101010101" pitchFamily="2" charset="-122"/>
              </a:rPr>
              <a:t>、</a:t>
            </a:r>
            <a:r>
              <a:rPr lang="zh-CN" altLang="zh-CN" sz="1800" kern="0" dirty="0">
                <a:solidFill>
                  <a:srgbClr val="000000"/>
                </a:solidFill>
                <a:effectLst/>
                <a:latin typeface="Times New Roman" panose="02020603050405020304" pitchFamily="18" charset="0"/>
                <a:ea typeface="宋体" panose="02010600030101010101" pitchFamily="2" charset="-122"/>
              </a:rPr>
              <a:t>某小组将光亮铜片放在酒精灯火焰上加热，发现表面变黑，他们对黑色物质来源展开探究。</a:t>
            </a:r>
            <a:endParaRPr lang="zh-CN" altLang="zh-CN" sz="1800" kern="100" dirty="0">
              <a:effectLst/>
              <a:latin typeface="Times New Roman" panose="02020603050405020304" pitchFamily="18" charset="0"/>
              <a:ea typeface="宋体" panose="02010600030101010101" pitchFamily="2" charset="-122"/>
            </a:endParaRPr>
          </a:p>
          <a:p>
            <a:pPr marL="533400" indent="-266700" algn="just">
              <a:lnSpc>
                <a:spcPts val="2500"/>
              </a:lnSpc>
              <a:tabLst>
                <a:tab pos="2933700" algn="l"/>
              </a:tabLst>
            </a:pPr>
            <a:r>
              <a:rPr lang="zh-CN" altLang="zh-CN" sz="1800" kern="0" dirty="0">
                <a:solidFill>
                  <a:srgbClr val="000000"/>
                </a:solidFill>
                <a:effectLst/>
                <a:latin typeface="Times New Roman" panose="02020603050405020304" pitchFamily="18" charset="0"/>
                <a:ea typeface="黑体" panose="02010609060101010101" pitchFamily="49" charset="-122"/>
              </a:rPr>
              <a:t>【猜想假设】</a:t>
            </a:r>
            <a:r>
              <a:rPr lang="zh-CN" altLang="zh-CN" sz="1800" kern="0" dirty="0">
                <a:solidFill>
                  <a:srgbClr val="000000"/>
                </a:solidFill>
                <a:effectLst/>
                <a:latin typeface="Times New Roman" panose="02020603050405020304" pitchFamily="18" charset="0"/>
                <a:ea typeface="宋体" panose="02010600030101010101" pitchFamily="2" charset="-122"/>
              </a:rPr>
              <a:t>猜想</a:t>
            </a:r>
            <a:r>
              <a:rPr lang="en-US" altLang="zh-CN" sz="1800" kern="0" dirty="0">
                <a:solidFill>
                  <a:srgbClr val="000000"/>
                </a:solidFill>
                <a:effectLst/>
                <a:latin typeface="Times New Roman" panose="02020603050405020304" pitchFamily="18" charset="0"/>
                <a:ea typeface="宋体" panose="02010600030101010101" pitchFamily="2" charset="-122"/>
              </a:rPr>
              <a:t>1</a:t>
            </a:r>
            <a:r>
              <a:rPr lang="zh-CN" altLang="zh-CN" sz="1800" kern="0" dirty="0">
                <a:solidFill>
                  <a:srgbClr val="000000"/>
                </a:solidFill>
                <a:effectLst/>
                <a:latin typeface="Times New Roman" panose="02020603050405020304" pitchFamily="18" charset="0"/>
                <a:ea typeface="宋体" panose="02010600030101010101" pitchFamily="2" charset="-122"/>
              </a:rPr>
              <a:t>：黑色固体是酒精燃烧生成。</a:t>
            </a:r>
            <a:endParaRPr lang="zh-CN" altLang="zh-CN" sz="1800" kern="100" dirty="0">
              <a:effectLst/>
              <a:latin typeface="Times New Roman" panose="02020603050405020304" pitchFamily="18" charset="0"/>
              <a:ea typeface="宋体" panose="02010600030101010101" pitchFamily="2" charset="-122"/>
            </a:endParaRPr>
          </a:p>
          <a:p>
            <a:pPr marL="533400" indent="533400" algn="just">
              <a:lnSpc>
                <a:spcPts val="2500"/>
              </a:lnSpc>
              <a:tabLst>
                <a:tab pos="2933700" algn="l"/>
              </a:tabLst>
            </a:pPr>
            <a:r>
              <a:rPr lang="en-US" altLang="zh-CN" sz="1800" kern="0" dirty="0">
                <a:solidFill>
                  <a:srgbClr val="000000"/>
                </a:solidFill>
                <a:effectLst/>
                <a:latin typeface="Times New Roman" panose="02020603050405020304" pitchFamily="18" charset="0"/>
                <a:ea typeface="宋体" panose="02010600030101010101" pitchFamily="2" charset="-122"/>
              </a:rPr>
              <a:t>          </a:t>
            </a:r>
            <a:r>
              <a:rPr lang="zh-CN" altLang="zh-CN" sz="1800" kern="0" dirty="0">
                <a:solidFill>
                  <a:srgbClr val="000000"/>
                </a:solidFill>
                <a:effectLst/>
                <a:latin typeface="Times New Roman" panose="02020603050405020304" pitchFamily="18" charset="0"/>
                <a:ea typeface="宋体" panose="02010600030101010101" pitchFamily="2" charset="-122"/>
              </a:rPr>
              <a:t>猜想</a:t>
            </a:r>
            <a:r>
              <a:rPr lang="en-US" altLang="zh-CN" sz="1800" kern="0" dirty="0">
                <a:solidFill>
                  <a:srgbClr val="000000"/>
                </a:solidFill>
                <a:effectLst/>
                <a:latin typeface="Times New Roman" panose="02020603050405020304" pitchFamily="18" charset="0"/>
                <a:ea typeface="宋体" panose="02010600030101010101" pitchFamily="2" charset="-122"/>
              </a:rPr>
              <a:t>2</a:t>
            </a:r>
            <a:r>
              <a:rPr lang="zh-CN" altLang="zh-CN" sz="1800" kern="0" dirty="0">
                <a:solidFill>
                  <a:srgbClr val="000000"/>
                </a:solidFill>
                <a:effectLst/>
                <a:latin typeface="Times New Roman" panose="02020603050405020304" pitchFamily="18" charset="0"/>
                <a:ea typeface="宋体" panose="02010600030101010101" pitchFamily="2" charset="-122"/>
              </a:rPr>
              <a:t>：黑色固体是铜与空气反应生成。</a:t>
            </a:r>
            <a:endParaRPr lang="zh-CN" altLang="zh-CN" sz="1800" kern="100" dirty="0">
              <a:effectLst/>
              <a:latin typeface="Times New Roman" panose="02020603050405020304" pitchFamily="18" charset="0"/>
              <a:ea typeface="宋体" panose="02010600030101010101" pitchFamily="2" charset="-122"/>
            </a:endParaRPr>
          </a:p>
          <a:p>
            <a:pPr marL="533400" indent="-266700" algn="just">
              <a:lnSpc>
                <a:spcPts val="2500"/>
              </a:lnSpc>
              <a:tabLst>
                <a:tab pos="2933700" algn="l"/>
              </a:tabLst>
            </a:pPr>
            <a:r>
              <a:rPr lang="zh-CN" altLang="zh-CN" sz="1800" kern="0" dirty="0">
                <a:solidFill>
                  <a:srgbClr val="000000"/>
                </a:solidFill>
                <a:effectLst/>
                <a:latin typeface="Times New Roman" panose="02020603050405020304" pitchFamily="18" charset="0"/>
                <a:ea typeface="黑体" panose="02010609060101010101" pitchFamily="49" charset="-122"/>
              </a:rPr>
              <a:t>【查阅资料】</a:t>
            </a:r>
            <a:endParaRPr lang="zh-CN" altLang="zh-CN" sz="1800" kern="100" dirty="0">
              <a:effectLst/>
              <a:latin typeface="Times New Roman" panose="02020603050405020304" pitchFamily="18" charset="0"/>
              <a:ea typeface="宋体" panose="02010600030101010101" pitchFamily="2" charset="-122"/>
            </a:endParaRPr>
          </a:p>
          <a:p>
            <a:pPr lvl="0" algn="just">
              <a:lnSpc>
                <a:spcPts val="2500"/>
              </a:lnSpc>
              <a:tabLst>
                <a:tab pos="2933700" algn="l"/>
              </a:tabLst>
            </a:pPr>
            <a:r>
              <a:rPr lang="en-US" altLang="zh-CN" sz="1800" kern="0" dirty="0">
                <a:solidFill>
                  <a:srgbClr val="000000"/>
                </a:solidFill>
                <a:effectLst/>
                <a:latin typeface="Times New Roman" panose="02020603050405020304" pitchFamily="18" charset="0"/>
                <a:ea typeface="宋体" panose="02010600030101010101" pitchFamily="2" charset="-122"/>
              </a:rPr>
              <a:t>     1</a:t>
            </a:r>
            <a:r>
              <a:rPr lang="zh-CN" altLang="en-US" sz="1800" kern="0" dirty="0">
                <a:solidFill>
                  <a:srgbClr val="000000"/>
                </a:solidFill>
                <a:effectLst/>
                <a:latin typeface="Times New Roman" panose="02020603050405020304" pitchFamily="18" charset="0"/>
                <a:ea typeface="宋体" panose="02010600030101010101" pitchFamily="2" charset="-122"/>
              </a:rPr>
              <a:t>、</a:t>
            </a:r>
            <a:r>
              <a:rPr lang="zh-CN" altLang="zh-CN" sz="1800" kern="0" dirty="0">
                <a:solidFill>
                  <a:srgbClr val="000000"/>
                </a:solidFill>
                <a:effectLst/>
                <a:latin typeface="Times New Roman" panose="02020603050405020304" pitchFamily="18" charset="0"/>
                <a:ea typeface="宋体" panose="02010600030101010101" pitchFamily="2" charset="-122"/>
              </a:rPr>
              <a:t>酒精等含碳物质在氧气不充足时会燃烧生成炭黑，炭黑难溶于水，与稀硫酸不反应。</a:t>
            </a:r>
            <a:endParaRPr lang="zh-CN" altLang="zh-CN" sz="1800" kern="100" dirty="0">
              <a:effectLst/>
              <a:latin typeface="Times New Roman" panose="02020603050405020304" pitchFamily="18" charset="0"/>
              <a:ea typeface="宋体" panose="02010600030101010101" pitchFamily="2" charset="-122"/>
            </a:endParaRPr>
          </a:p>
          <a:p>
            <a:pPr marL="533400" indent="-266700" algn="just">
              <a:lnSpc>
                <a:spcPts val="2500"/>
              </a:lnSpc>
              <a:tabLst>
                <a:tab pos="2933700" algn="l"/>
              </a:tabLst>
            </a:pPr>
            <a:r>
              <a:rPr lang="en-US" altLang="zh-CN" sz="1800" kern="0" dirty="0">
                <a:solidFill>
                  <a:srgbClr val="000000"/>
                </a:solidFill>
                <a:effectLst/>
                <a:latin typeface="Times New Roman" panose="02020603050405020304" pitchFamily="18" charset="0"/>
                <a:ea typeface="宋体" panose="02010600030101010101" pitchFamily="2" charset="-122"/>
              </a:rPr>
              <a:t>2</a:t>
            </a:r>
            <a:r>
              <a:rPr lang="zh-CN" altLang="zh-CN" sz="1800" kern="0" dirty="0">
                <a:solidFill>
                  <a:srgbClr val="000000"/>
                </a:solidFill>
                <a:effectLst/>
                <a:latin typeface="Times New Roman" panose="02020603050405020304" pitchFamily="18" charset="0"/>
                <a:ea typeface="宋体" panose="02010600030101010101" pitchFamily="2" charset="-122"/>
              </a:rPr>
              <a:t>、氧化铜加热时能溶于稀硫酸生成蓝色溶液。</a:t>
            </a:r>
            <a:endParaRPr lang="zh-CN" altLang="zh-CN" sz="1800" kern="100" dirty="0">
              <a:effectLst/>
              <a:latin typeface="Times New Roman" panose="02020603050405020304" pitchFamily="18" charset="0"/>
              <a:ea typeface="宋体" panose="02010600030101010101" pitchFamily="2" charset="-122"/>
            </a:endParaRPr>
          </a:p>
          <a:p>
            <a:pPr marL="533400" indent="-266700" algn="just">
              <a:lnSpc>
                <a:spcPts val="2500"/>
              </a:lnSpc>
              <a:spcAft>
                <a:spcPts val="600"/>
              </a:spcAft>
              <a:tabLst>
                <a:tab pos="2933700" algn="l"/>
              </a:tabLst>
            </a:pPr>
            <a:r>
              <a:rPr lang="zh-CN" altLang="zh-CN" sz="1800" kern="0" dirty="0">
                <a:solidFill>
                  <a:srgbClr val="000000"/>
                </a:solidFill>
                <a:effectLst/>
                <a:latin typeface="Times New Roman" panose="02020603050405020304" pitchFamily="18" charset="0"/>
                <a:ea typeface="黑体" panose="02010609060101010101" pitchFamily="49" charset="-122"/>
              </a:rPr>
              <a:t>【进行实验】</a:t>
            </a:r>
            <a:endParaRPr lang="zh-CN" altLang="zh-CN" sz="1800" kern="100" dirty="0">
              <a:effectLst/>
              <a:latin typeface="Times New Roman" panose="02020603050405020304" pitchFamily="18" charset="0"/>
              <a:ea typeface="宋体" panose="02010600030101010101" pitchFamily="2" charset="-122"/>
            </a:endParaRPr>
          </a:p>
        </p:txBody>
      </p:sp>
      <p:sp>
        <p:nvSpPr>
          <p:cNvPr id="43" name="Rectangle 38">
            <a:extLst>
              <a:ext uri="{FF2B5EF4-FFF2-40B4-BE49-F238E27FC236}">
                <a16:creationId xmlns:a16="http://schemas.microsoft.com/office/drawing/2014/main" id="{215EEEFC-C90F-8A52-B00F-1EB9C0C59622}"/>
              </a:ext>
            </a:extLst>
          </p:cNvPr>
          <p:cNvSpPr>
            <a:spLocks noChangeArrowheads="1"/>
          </p:cNvSpPr>
          <p:nvPr/>
        </p:nvSpPr>
        <p:spPr bwMode="auto">
          <a:xfrm>
            <a:off x="2799760" y="52035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4" name="图片 53">
            <a:extLst>
              <a:ext uri="{FF2B5EF4-FFF2-40B4-BE49-F238E27FC236}">
                <a16:creationId xmlns:a16="http://schemas.microsoft.com/office/drawing/2014/main" id="{FEDC0BF4-05A7-876A-71E2-C7D6A2A3500F}"/>
              </a:ext>
            </a:extLst>
          </p:cNvPr>
          <p:cNvPicPr>
            <a:picLocks noChangeAspect="1"/>
          </p:cNvPicPr>
          <p:nvPr/>
        </p:nvPicPr>
        <p:blipFill>
          <a:blip r:embed="rId3"/>
          <a:stretch>
            <a:fillRect/>
          </a:stretch>
        </p:blipFill>
        <p:spPr>
          <a:xfrm>
            <a:off x="754535" y="2719510"/>
            <a:ext cx="9300548" cy="3653389"/>
          </a:xfrm>
          <a:prstGeom prst="rect">
            <a:avLst/>
          </a:prstGeom>
        </p:spPr>
      </p:pic>
      <p:sp>
        <p:nvSpPr>
          <p:cNvPr id="55" name="文本框 54">
            <a:extLst>
              <a:ext uri="{FF2B5EF4-FFF2-40B4-BE49-F238E27FC236}">
                <a16:creationId xmlns:a16="http://schemas.microsoft.com/office/drawing/2014/main" id="{AEBBF8EB-B7E9-7F73-F9BE-525752BB7C8D}"/>
              </a:ext>
            </a:extLst>
          </p:cNvPr>
          <p:cNvSpPr txBox="1"/>
          <p:nvPr/>
        </p:nvSpPr>
        <p:spPr>
          <a:xfrm>
            <a:off x="7164729" y="3387299"/>
            <a:ext cx="1157468" cy="400110"/>
          </a:xfrm>
          <a:prstGeom prst="rect">
            <a:avLst/>
          </a:prstGeom>
          <a:noFill/>
        </p:spPr>
        <p:txBody>
          <a:bodyPr wrap="square" rtlCol="0">
            <a:spAutoFit/>
          </a:bodyPr>
          <a:lstStyle/>
          <a:p>
            <a:r>
              <a:rPr lang="zh-CN" altLang="en-US" sz="2000" b="1" dirty="0">
                <a:solidFill>
                  <a:srgbClr val="0000FF"/>
                </a:solidFill>
              </a:rPr>
              <a:t>变</a:t>
            </a:r>
          </a:p>
        </p:txBody>
      </p:sp>
      <p:sp>
        <p:nvSpPr>
          <p:cNvPr id="56" name="文本框 55">
            <a:extLst>
              <a:ext uri="{FF2B5EF4-FFF2-40B4-BE49-F238E27FC236}">
                <a16:creationId xmlns:a16="http://schemas.microsoft.com/office/drawing/2014/main" id="{622ABCB7-EDFB-AD7D-9ACA-347FA672EA03}"/>
              </a:ext>
            </a:extLst>
          </p:cNvPr>
          <p:cNvSpPr txBox="1"/>
          <p:nvPr/>
        </p:nvSpPr>
        <p:spPr>
          <a:xfrm>
            <a:off x="6979535" y="5588193"/>
            <a:ext cx="1782501" cy="400110"/>
          </a:xfrm>
          <a:prstGeom prst="rect">
            <a:avLst/>
          </a:prstGeom>
          <a:noFill/>
        </p:spPr>
        <p:txBody>
          <a:bodyPr wrap="square" rtlCol="0">
            <a:spAutoFit/>
          </a:bodyPr>
          <a:lstStyle/>
          <a:p>
            <a:r>
              <a:rPr lang="zh-CN" altLang="en-US" sz="2000" b="1" dirty="0">
                <a:solidFill>
                  <a:srgbClr val="0000FF"/>
                </a:solidFill>
              </a:rPr>
              <a:t>变成蓝色</a:t>
            </a:r>
          </a:p>
        </p:txBody>
      </p:sp>
      <p:sp>
        <p:nvSpPr>
          <p:cNvPr id="63" name="箭头: 左弧形 62">
            <a:extLst>
              <a:ext uri="{FF2B5EF4-FFF2-40B4-BE49-F238E27FC236}">
                <a16:creationId xmlns:a16="http://schemas.microsoft.com/office/drawing/2014/main" id="{8DE0F015-F6D1-37F0-0D84-5EC932428F9D}"/>
              </a:ext>
            </a:extLst>
          </p:cNvPr>
          <p:cNvSpPr/>
          <p:nvPr/>
        </p:nvSpPr>
        <p:spPr>
          <a:xfrm>
            <a:off x="210926" y="2477172"/>
            <a:ext cx="543609" cy="3311075"/>
          </a:xfrm>
          <a:prstGeom prst="curv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a:solidFill>
                <a:schemeClr val="tx1"/>
              </a:solidFill>
            </a:endParaRPr>
          </a:p>
        </p:txBody>
      </p:sp>
      <p:pic>
        <p:nvPicPr>
          <p:cNvPr id="3072" name="图片 3071">
            <a:extLst>
              <a:ext uri="{FF2B5EF4-FFF2-40B4-BE49-F238E27FC236}">
                <a16:creationId xmlns:a16="http://schemas.microsoft.com/office/drawing/2014/main" id="{A4308839-9D8D-CEA5-621F-2C7BA5754638}"/>
              </a:ext>
            </a:extLst>
          </p:cNvPr>
          <p:cNvPicPr>
            <a:picLocks noChangeAspect="1"/>
          </p:cNvPicPr>
          <p:nvPr/>
        </p:nvPicPr>
        <p:blipFill>
          <a:blip r:embed="rId4"/>
          <a:stretch>
            <a:fillRect/>
          </a:stretch>
        </p:blipFill>
        <p:spPr>
          <a:xfrm>
            <a:off x="10239997" y="1205291"/>
            <a:ext cx="1471984" cy="1422918"/>
          </a:xfrm>
          <a:prstGeom prst="rect">
            <a:avLst/>
          </a:prstGeom>
        </p:spPr>
      </p:pic>
    </p:spTree>
    <p:extLst>
      <p:ext uri="{BB962C8B-B14F-4D97-AF65-F5344CB8AC3E}">
        <p14:creationId xmlns:p14="http://schemas.microsoft.com/office/powerpoint/2010/main" val="155127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circle(in)">
                                      <p:cBhvr>
                                        <p:cTn id="17"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a:extLst>
              <a:ext uri="{FF2B5EF4-FFF2-40B4-BE49-F238E27FC236}">
                <a16:creationId xmlns:a16="http://schemas.microsoft.com/office/drawing/2014/main" id="{85F11753-1B94-7E66-5A76-E277EF05476F}"/>
              </a:ext>
            </a:extLst>
          </p:cNvPr>
          <p:cNvSpPr txBox="1"/>
          <p:nvPr/>
        </p:nvSpPr>
        <p:spPr>
          <a:xfrm>
            <a:off x="889306" y="151239"/>
            <a:ext cx="4464058" cy="523220"/>
          </a:xfrm>
          <a:prstGeom prst="rect">
            <a:avLst/>
          </a:prstGeom>
          <a:noFill/>
        </p:spPr>
        <p:txBody>
          <a:bodyPr wrap="square" rtlCol="0">
            <a:spAutoFit/>
          </a:bodyPr>
          <a:lstStyle/>
          <a:p>
            <a:r>
              <a:rPr lang="zh-CN" altLang="en-US" sz="2800" b="1" dirty="0">
                <a:solidFill>
                  <a:schemeClr val="accent3">
                    <a:lumMod val="75000"/>
                  </a:schemeClr>
                </a:solidFill>
                <a:latin typeface="Times New Roman" panose="02020603050405020304" pitchFamily="18" charset="0"/>
                <a:cs typeface="Times New Roman" panose="02020603050405020304" pitchFamily="18" charset="0"/>
              </a:rPr>
              <a:t>四、科学探究和化学实验</a:t>
            </a:r>
          </a:p>
        </p:txBody>
      </p:sp>
      <p:grpSp>
        <p:nvGrpSpPr>
          <p:cNvPr id="31" name="组合 30">
            <a:extLst>
              <a:ext uri="{FF2B5EF4-FFF2-40B4-BE49-F238E27FC236}">
                <a16:creationId xmlns:a16="http://schemas.microsoft.com/office/drawing/2014/main" id="{3594A003-2774-F72A-A01D-A099C6B5E0A0}"/>
              </a:ext>
            </a:extLst>
          </p:cNvPr>
          <p:cNvGrpSpPr/>
          <p:nvPr/>
        </p:nvGrpSpPr>
        <p:grpSpPr>
          <a:xfrm>
            <a:off x="0" y="-11195"/>
            <a:ext cx="4267360" cy="652935"/>
            <a:chOff x="343551" y="115550"/>
            <a:chExt cx="4267360" cy="652935"/>
          </a:xfrm>
        </p:grpSpPr>
        <p:pic>
          <p:nvPicPr>
            <p:cNvPr id="32" name="图片 31">
              <a:extLst>
                <a:ext uri="{FF2B5EF4-FFF2-40B4-BE49-F238E27FC236}">
                  <a16:creationId xmlns:a16="http://schemas.microsoft.com/office/drawing/2014/main" id="{D1D3C6E0-9820-7A2F-9AA9-0C38FE7BE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33" name="直接连接符 32">
              <a:extLst>
                <a:ext uri="{FF2B5EF4-FFF2-40B4-BE49-F238E27FC236}">
                  <a16:creationId xmlns:a16="http://schemas.microsoft.com/office/drawing/2014/main" id="{B861F435-DA3E-7D8C-3F4D-7114DA2EDA51}"/>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39" name="文本框 38">
            <a:extLst>
              <a:ext uri="{FF2B5EF4-FFF2-40B4-BE49-F238E27FC236}">
                <a16:creationId xmlns:a16="http://schemas.microsoft.com/office/drawing/2014/main" id="{2CA0A42E-3BA3-3D5F-A8CF-70485464B0CA}"/>
              </a:ext>
            </a:extLst>
          </p:cNvPr>
          <p:cNvSpPr txBox="1"/>
          <p:nvPr/>
        </p:nvSpPr>
        <p:spPr>
          <a:xfrm>
            <a:off x="269547" y="783743"/>
            <a:ext cx="10217116" cy="1977464"/>
          </a:xfrm>
          <a:prstGeom prst="rect">
            <a:avLst/>
          </a:prstGeom>
          <a:noFill/>
        </p:spPr>
        <p:txBody>
          <a:bodyPr wrap="square">
            <a:spAutoFit/>
          </a:bodyPr>
          <a:lstStyle/>
          <a:p>
            <a:pPr marL="266700" indent="-266700" algn="just">
              <a:lnSpc>
                <a:spcPts val="2100"/>
              </a:lnSpc>
              <a:tabLst>
                <a:tab pos="2933700" algn="l"/>
              </a:tabLst>
            </a:pPr>
            <a:r>
              <a:rPr lang="zh-CN" altLang="en-US" sz="18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练习</a:t>
            </a:r>
            <a:r>
              <a:rPr lang="en-US" altLang="zh-CN" sz="18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r>
              <a:rPr lang="zh-CN" altLang="en-US"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某小组将光亮铜片放在酒精灯火焰上加热，发现表面变黑，他们对黑色物质来源展开探究。</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533400" indent="-266700" algn="just">
              <a:lnSpc>
                <a:spcPts val="2100"/>
              </a:lnSpc>
              <a:tabLst>
                <a:tab pos="2933700" algn="l"/>
              </a:tabLst>
            </a:pPr>
            <a:r>
              <a:rPr lang="zh-CN" altLang="zh-CN" sz="1800" kern="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【猜想假设】</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猜想</a:t>
            </a:r>
            <a:r>
              <a:rPr lang="en-US"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：黑色固体是酒精燃烧生成。</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533400" indent="533400" algn="just">
              <a:lnSpc>
                <a:spcPts val="2100"/>
              </a:lnSpc>
              <a:tabLst>
                <a:tab pos="2933700" algn="l"/>
              </a:tabLst>
            </a:pPr>
            <a:r>
              <a:rPr lang="en-US"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猜想</a:t>
            </a:r>
            <a:r>
              <a:rPr lang="en-US"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：黑色固体是铜与空气反应生成。</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533400" indent="-266700" algn="just">
              <a:lnSpc>
                <a:spcPts val="2100"/>
              </a:lnSpc>
              <a:tabLst>
                <a:tab pos="2933700" algn="l"/>
              </a:tabLst>
            </a:pPr>
            <a:r>
              <a:rPr lang="zh-CN" altLang="zh-CN" sz="1800" kern="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【查阅资料】</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lvl="0" algn="just">
              <a:lnSpc>
                <a:spcPts val="2100"/>
              </a:lnSpc>
              <a:tabLst>
                <a:tab pos="2933700" algn="l"/>
              </a:tabLst>
            </a:pPr>
            <a:r>
              <a:rPr lang="en-US"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1</a:t>
            </a:r>
            <a:r>
              <a:rPr lang="zh-CN" altLang="en-US"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酒精等含碳物质在氧气不充足时会燃烧生成炭黑，炭黑难溶于水，与稀硫酸不反应。</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533400" indent="-266700" algn="just">
              <a:lnSpc>
                <a:spcPts val="2100"/>
              </a:lnSpc>
              <a:tabLst>
                <a:tab pos="2933700" algn="l"/>
              </a:tabLst>
            </a:pPr>
            <a:r>
              <a:rPr lang="en-US"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、氧化铜加热时能溶于稀硫酸生成蓝色溶液。</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533400" indent="-266700" algn="just">
              <a:lnSpc>
                <a:spcPts val="2100"/>
              </a:lnSpc>
              <a:spcAft>
                <a:spcPts val="600"/>
              </a:spcAft>
              <a:tabLst>
                <a:tab pos="2933700" algn="l"/>
              </a:tabLst>
            </a:pPr>
            <a:r>
              <a:rPr lang="zh-CN" altLang="zh-CN" sz="1800" kern="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【进行实验】</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 name="文本框 41">
            <a:extLst>
              <a:ext uri="{FF2B5EF4-FFF2-40B4-BE49-F238E27FC236}">
                <a16:creationId xmlns:a16="http://schemas.microsoft.com/office/drawing/2014/main" id="{2367ECA8-0B96-32E0-C698-CB6AC825E3FD}"/>
              </a:ext>
            </a:extLst>
          </p:cNvPr>
          <p:cNvSpPr txBox="1"/>
          <p:nvPr/>
        </p:nvSpPr>
        <p:spPr>
          <a:xfrm>
            <a:off x="266649" y="2609620"/>
            <a:ext cx="9584703" cy="1025281"/>
          </a:xfrm>
          <a:prstGeom prst="rect">
            <a:avLst/>
          </a:prstGeom>
          <a:noFill/>
        </p:spPr>
        <p:txBody>
          <a:bodyPr wrap="square">
            <a:spAutoFit/>
          </a:bodyPr>
          <a:lstStyle/>
          <a:p>
            <a:pPr marL="466725" indent="-200025" algn="just">
              <a:lnSpc>
                <a:spcPts val="2500"/>
              </a:lnSpc>
              <a:spcBef>
                <a:spcPts val="600"/>
              </a:spcBef>
              <a:spcAft>
                <a:spcPts val="0"/>
              </a:spcAft>
              <a:tabLst>
                <a:tab pos="2933700" algn="l"/>
              </a:tabLst>
            </a:pPr>
            <a:r>
              <a:rPr lang="zh-CN" altLang="zh-CN" sz="1800" kern="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【反思拓展】</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466725" indent="-200025" algn="just">
              <a:lnSpc>
                <a:spcPts val="2500"/>
              </a:lnSpc>
              <a:tabLst>
                <a:tab pos="2933700" algn="l"/>
              </a:tabLst>
            </a:pP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⑴ 请用符号表达式表示黑色物质的来源：</a:t>
            </a:r>
            <a:r>
              <a:rPr lang="zh-CN" altLang="zh-CN" sz="1800" u="sng"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u="sng"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466725" indent="-200025" algn="just">
              <a:lnSpc>
                <a:spcPts val="2500"/>
              </a:lnSpc>
              <a:tabLst>
                <a:tab pos="2933700" algn="l"/>
              </a:tabLst>
            </a:pPr>
            <a:r>
              <a:rPr lang="en-US"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反应</a:t>
            </a:r>
            <a:r>
              <a:rPr lang="zh-CN" altLang="zh-CN" sz="1800" kern="100" spc="-20" dirty="0">
                <a:effectLst/>
                <a:latin typeface="Times New Roman" panose="02020603050405020304" pitchFamily="18" charset="0"/>
                <a:ea typeface="宋体" panose="02010600030101010101" pitchFamily="2" charset="-122"/>
                <a:cs typeface="Times New Roman" panose="02020603050405020304" pitchFamily="18" charset="0"/>
              </a:rPr>
              <a:t>过程</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的</a:t>
            </a:r>
            <a:r>
              <a:rPr lang="zh-CN" altLang="zh-CN" sz="1800" kern="100" spc="-20" dirty="0">
                <a:effectLst/>
                <a:latin typeface="Times New Roman" panose="02020603050405020304" pitchFamily="18" charset="0"/>
                <a:ea typeface="宋体" panose="02010600030101010101" pitchFamily="2" charset="-122"/>
                <a:cs typeface="Times New Roman" panose="02020603050405020304" pitchFamily="18" charset="0"/>
              </a:rPr>
              <a:t>微观示意图可简单表示如下，请在反应中方框内画出正确的图示。</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 name="Rectangle 38">
            <a:extLst>
              <a:ext uri="{FF2B5EF4-FFF2-40B4-BE49-F238E27FC236}">
                <a16:creationId xmlns:a16="http://schemas.microsoft.com/office/drawing/2014/main" id="{215EEEFC-C90F-8A52-B00F-1EB9C0C59622}"/>
              </a:ext>
            </a:extLst>
          </p:cNvPr>
          <p:cNvSpPr>
            <a:spLocks noChangeArrowheads="1"/>
          </p:cNvSpPr>
          <p:nvPr/>
        </p:nvSpPr>
        <p:spPr bwMode="auto">
          <a:xfrm>
            <a:off x="2799760" y="52035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4" name="组合 224">
            <a:extLst>
              <a:ext uri="{FF2B5EF4-FFF2-40B4-BE49-F238E27FC236}">
                <a16:creationId xmlns:a16="http://schemas.microsoft.com/office/drawing/2014/main" id="{B95DCDBF-DCCE-9C29-0118-D7E60BC472EE}"/>
              </a:ext>
            </a:extLst>
          </p:cNvPr>
          <p:cNvGrpSpPr>
            <a:grpSpLocks/>
          </p:cNvGrpSpPr>
          <p:nvPr/>
        </p:nvGrpSpPr>
        <p:grpSpPr bwMode="auto">
          <a:xfrm>
            <a:off x="889306" y="3814040"/>
            <a:ext cx="4469772" cy="1139193"/>
            <a:chOff x="2113" y="70879"/>
            <a:chExt cx="6258" cy="1668"/>
          </a:xfrm>
        </p:grpSpPr>
        <p:sp>
          <p:nvSpPr>
            <p:cNvPr id="45" name="文本框 217">
              <a:extLst>
                <a:ext uri="{FF2B5EF4-FFF2-40B4-BE49-F238E27FC236}">
                  <a16:creationId xmlns:a16="http://schemas.microsoft.com/office/drawing/2014/main" id="{CEE8DC4C-EEA6-28E2-A7DE-08BA18DD6946}"/>
                </a:ext>
              </a:extLst>
            </p:cNvPr>
            <p:cNvSpPr txBox="1">
              <a:spLocks noChangeArrowheads="1"/>
            </p:cNvSpPr>
            <p:nvPr/>
          </p:nvSpPr>
          <p:spPr bwMode="auto">
            <a:xfrm>
              <a:off x="7707" y="71041"/>
              <a:ext cx="63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氧原子</a:t>
              </a:r>
              <a:endParaRPr kumimoji="0" lang="zh-CN"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6" name="文本框 218">
              <a:extLst>
                <a:ext uri="{FF2B5EF4-FFF2-40B4-BE49-F238E27FC236}">
                  <a16:creationId xmlns:a16="http://schemas.microsoft.com/office/drawing/2014/main" id="{F3745C28-F790-1224-BAFB-A92AE272F66A}"/>
                </a:ext>
              </a:extLst>
            </p:cNvPr>
            <p:cNvSpPr txBox="1">
              <a:spLocks noChangeArrowheads="1"/>
            </p:cNvSpPr>
            <p:nvPr/>
          </p:nvSpPr>
          <p:spPr bwMode="auto">
            <a:xfrm>
              <a:off x="7725" y="71404"/>
              <a:ext cx="63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氮原子</a:t>
              </a:r>
              <a:endParaRPr kumimoji="0" lang="zh-CN"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7" name="文本框 219">
              <a:extLst>
                <a:ext uri="{FF2B5EF4-FFF2-40B4-BE49-F238E27FC236}">
                  <a16:creationId xmlns:a16="http://schemas.microsoft.com/office/drawing/2014/main" id="{CF3292B1-D1D7-D07F-4358-D216E7F7FB17}"/>
                </a:ext>
              </a:extLst>
            </p:cNvPr>
            <p:cNvSpPr txBox="1">
              <a:spLocks noChangeArrowheads="1"/>
            </p:cNvSpPr>
            <p:nvPr/>
          </p:nvSpPr>
          <p:spPr bwMode="auto">
            <a:xfrm>
              <a:off x="7733" y="71774"/>
              <a:ext cx="63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铜原子</a:t>
              </a:r>
              <a:endParaRPr kumimoji="0" lang="zh-CN"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8" name="文本框 220">
              <a:extLst>
                <a:ext uri="{FF2B5EF4-FFF2-40B4-BE49-F238E27FC236}">
                  <a16:creationId xmlns:a16="http://schemas.microsoft.com/office/drawing/2014/main" id="{C0417CBC-FA92-ABA6-B6BF-9CBB0EFD2DE5}"/>
                </a:ext>
              </a:extLst>
            </p:cNvPr>
            <p:cNvSpPr txBox="1">
              <a:spLocks noChangeArrowheads="1"/>
            </p:cNvSpPr>
            <p:nvPr/>
          </p:nvSpPr>
          <p:spPr bwMode="auto">
            <a:xfrm>
              <a:off x="2368" y="72257"/>
              <a:ext cx="63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反应前</a:t>
              </a:r>
              <a:endParaRPr kumimoji="0" lang="zh-CN"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9" name="文本框 221">
              <a:extLst>
                <a:ext uri="{FF2B5EF4-FFF2-40B4-BE49-F238E27FC236}">
                  <a16:creationId xmlns:a16="http://schemas.microsoft.com/office/drawing/2014/main" id="{4272BFB1-418B-7CB8-D241-DE74F0D82FF1}"/>
                </a:ext>
              </a:extLst>
            </p:cNvPr>
            <p:cNvSpPr txBox="1">
              <a:spLocks noChangeArrowheads="1"/>
            </p:cNvSpPr>
            <p:nvPr/>
          </p:nvSpPr>
          <p:spPr bwMode="auto">
            <a:xfrm>
              <a:off x="4272" y="72242"/>
              <a:ext cx="63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反应中</a:t>
              </a:r>
              <a:endParaRPr kumimoji="0" lang="zh-CN"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0" name="文本框 222">
              <a:extLst>
                <a:ext uri="{FF2B5EF4-FFF2-40B4-BE49-F238E27FC236}">
                  <a16:creationId xmlns:a16="http://schemas.microsoft.com/office/drawing/2014/main" id="{D49904F2-AAFC-4C7D-B35F-6D57657297E7}"/>
                </a:ext>
              </a:extLst>
            </p:cNvPr>
            <p:cNvSpPr txBox="1">
              <a:spLocks noChangeArrowheads="1"/>
            </p:cNvSpPr>
            <p:nvPr/>
          </p:nvSpPr>
          <p:spPr bwMode="auto">
            <a:xfrm>
              <a:off x="6201" y="72281"/>
              <a:ext cx="63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反应后</a:t>
              </a:r>
              <a:endParaRPr kumimoji="0" lang="zh-CN"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3103" name="图片 223">
              <a:extLst>
                <a:ext uri="{FF2B5EF4-FFF2-40B4-BE49-F238E27FC236}">
                  <a16:creationId xmlns:a16="http://schemas.microsoft.com/office/drawing/2014/main" id="{D298CE53-9D44-DEF8-5DA9-EC590F034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 y="70879"/>
              <a:ext cx="5609" cy="1380"/>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文本框 51">
            <a:extLst>
              <a:ext uri="{FF2B5EF4-FFF2-40B4-BE49-F238E27FC236}">
                <a16:creationId xmlns:a16="http://schemas.microsoft.com/office/drawing/2014/main" id="{1DAC2AE0-4605-301F-3C2C-FB5981CE9E3C}"/>
              </a:ext>
            </a:extLst>
          </p:cNvPr>
          <p:cNvSpPr txBox="1"/>
          <p:nvPr/>
        </p:nvSpPr>
        <p:spPr>
          <a:xfrm>
            <a:off x="326467" y="4953233"/>
            <a:ext cx="9584703" cy="1345881"/>
          </a:xfrm>
          <a:prstGeom prst="rect">
            <a:avLst/>
          </a:prstGeom>
          <a:noFill/>
        </p:spPr>
        <p:txBody>
          <a:bodyPr wrap="square">
            <a:spAutoFit/>
          </a:bodyPr>
          <a:lstStyle/>
          <a:p>
            <a:pPr marL="466725" indent="-200025" algn="just">
              <a:lnSpc>
                <a:spcPts val="2500"/>
              </a:lnSpc>
              <a:tabLst>
                <a:tab pos="2933700" algn="l"/>
              </a:tabLst>
            </a:pP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⑵ 实验二用</a:t>
            </a:r>
            <a:r>
              <a:rPr lang="zh-CN" altLang="zh-CN" sz="1800" kern="0" dirty="0">
                <a:effectLst/>
                <a:latin typeface="Times New Roman" panose="02020603050405020304" pitchFamily="18" charset="0"/>
                <a:ea typeface="宋体" panose="02010600030101010101" pitchFamily="2" charset="-122"/>
                <a:cs typeface="Times New Roman" panose="02020603050405020304" pitchFamily="18" charset="0"/>
              </a:rPr>
              <a:t>金属铝箔将铜片严密包裹的</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目的是</a:t>
            </a:r>
            <a:r>
              <a:rPr lang="en-US" altLang="zh-CN" sz="1800" u="sng"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466725" indent="-200025" algn="just">
              <a:lnSpc>
                <a:spcPts val="2500"/>
              </a:lnSpc>
              <a:tabLst>
                <a:tab pos="2933700" algn="l"/>
              </a:tabLst>
            </a:pP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⑶ 实验方案的设计主要有从反应物和从生成物两个角度。上述实验主要从反应物角度设计的是（填序号）</a:t>
            </a:r>
            <a:r>
              <a:rPr lang="en-US" altLang="zh-CN" sz="1800" u="sng"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466725" indent="-200025" algn="just">
              <a:lnSpc>
                <a:spcPts val="2500"/>
              </a:lnSpc>
              <a:tabLst>
                <a:tab pos="2933700" algn="l"/>
              </a:tabLst>
            </a:pPr>
            <a:r>
              <a:rPr lang="en-US"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实验一</a:t>
            </a:r>
            <a:r>
              <a:rPr lang="en-US"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b</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实验二</a:t>
            </a:r>
            <a:r>
              <a:rPr lang="en-US"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c</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实验三</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0F6AE79A-867B-DE46-E4A5-F882C607861B}"/>
              </a:ext>
            </a:extLst>
          </p:cNvPr>
          <p:cNvPicPr>
            <a:picLocks noChangeAspect="1"/>
          </p:cNvPicPr>
          <p:nvPr/>
        </p:nvPicPr>
        <p:blipFill>
          <a:blip r:embed="rId4"/>
          <a:stretch>
            <a:fillRect/>
          </a:stretch>
        </p:blipFill>
        <p:spPr>
          <a:xfrm>
            <a:off x="10147399" y="1146663"/>
            <a:ext cx="1471984" cy="1422918"/>
          </a:xfrm>
          <a:prstGeom prst="rect">
            <a:avLst/>
          </a:prstGeom>
        </p:spPr>
      </p:pic>
      <p:grpSp>
        <p:nvGrpSpPr>
          <p:cNvPr id="8" name="组合 7">
            <a:extLst>
              <a:ext uri="{FF2B5EF4-FFF2-40B4-BE49-F238E27FC236}">
                <a16:creationId xmlns:a16="http://schemas.microsoft.com/office/drawing/2014/main" id="{1721B01E-DDE0-D24A-9580-6E1A0365A662}"/>
              </a:ext>
            </a:extLst>
          </p:cNvPr>
          <p:cNvGrpSpPr/>
          <p:nvPr/>
        </p:nvGrpSpPr>
        <p:grpSpPr>
          <a:xfrm>
            <a:off x="4867101" y="2836329"/>
            <a:ext cx="2314937" cy="700173"/>
            <a:chOff x="7569663" y="4292856"/>
            <a:chExt cx="2314937" cy="700173"/>
          </a:xfrm>
        </p:grpSpPr>
        <p:sp>
          <p:nvSpPr>
            <p:cNvPr id="2" name="文本框 1">
              <a:extLst>
                <a:ext uri="{FF2B5EF4-FFF2-40B4-BE49-F238E27FC236}">
                  <a16:creationId xmlns:a16="http://schemas.microsoft.com/office/drawing/2014/main" id="{BB971B9F-007D-C4F9-090F-B60F49C9C9EE}"/>
                </a:ext>
              </a:extLst>
            </p:cNvPr>
            <p:cNvSpPr txBox="1"/>
            <p:nvPr/>
          </p:nvSpPr>
          <p:spPr>
            <a:xfrm>
              <a:off x="7569663" y="4346698"/>
              <a:ext cx="2314937" cy="646331"/>
            </a:xfrm>
            <a:prstGeom prst="rect">
              <a:avLst/>
            </a:prstGeom>
            <a:noFill/>
          </p:spPr>
          <p:txBody>
            <a:bodyPr wrap="square" rtlCol="0">
              <a:spAutoFit/>
            </a:bodyPr>
            <a:lstStyle/>
            <a:p>
              <a:r>
                <a:rPr lang="en-US" altLang="zh-CN" b="1" dirty="0">
                  <a:solidFill>
                    <a:srgbClr val="0000FF"/>
                  </a:solidFill>
                  <a:latin typeface="Times New Roman" panose="02020603050405020304" pitchFamily="18" charset="0"/>
                  <a:cs typeface="Times New Roman" panose="02020603050405020304" pitchFamily="18" charset="0"/>
                </a:rPr>
                <a:t>Cu +O</a:t>
              </a:r>
              <a:r>
                <a:rPr lang="en-US" altLang="zh-CN" b="1" baseline="-25000" dirty="0">
                  <a:solidFill>
                    <a:srgbClr val="0000FF"/>
                  </a:solidFill>
                  <a:latin typeface="Times New Roman" panose="02020603050405020304" pitchFamily="18" charset="0"/>
                  <a:cs typeface="Times New Roman" panose="02020603050405020304" pitchFamily="18" charset="0"/>
                </a:rPr>
                <a:t>2</a:t>
              </a:r>
              <a:r>
                <a:rPr lang="en-US" altLang="zh-CN" b="1" dirty="0">
                  <a:solidFill>
                    <a:srgbClr val="0000FF"/>
                  </a:solidFill>
                  <a:latin typeface="Times New Roman" panose="02020603050405020304" pitchFamily="18" charset="0"/>
                  <a:cs typeface="Times New Roman" panose="02020603050405020304" pitchFamily="18" charset="0"/>
                </a:rPr>
                <a:t>               </a:t>
              </a:r>
              <a:r>
                <a:rPr lang="en-US" altLang="zh-CN" b="1" dirty="0" err="1">
                  <a:solidFill>
                    <a:srgbClr val="0000FF"/>
                  </a:solidFill>
                  <a:latin typeface="Times New Roman" panose="02020603050405020304" pitchFamily="18" charset="0"/>
                  <a:cs typeface="Times New Roman" panose="02020603050405020304" pitchFamily="18" charset="0"/>
                </a:rPr>
                <a:t>CuO</a:t>
              </a:r>
              <a:endParaRPr lang="zh-CN" altLang="en-US" b="1" dirty="0">
                <a:solidFill>
                  <a:srgbClr val="0000FF"/>
                </a:solidFill>
                <a:latin typeface="Times New Roman" panose="02020603050405020304" pitchFamily="18" charset="0"/>
                <a:cs typeface="Times New Roman" panose="02020603050405020304" pitchFamily="18" charset="0"/>
              </a:endParaRPr>
            </a:p>
            <a:p>
              <a:endParaRPr lang="zh-CN" altLang="en-US" dirty="0">
                <a:latin typeface="Times New Roman" panose="02020603050405020304" pitchFamily="18" charset="0"/>
                <a:cs typeface="Times New Roman" panose="02020603050405020304" pitchFamily="18" charset="0"/>
              </a:endParaRPr>
            </a:p>
          </p:txBody>
        </p:sp>
        <p:grpSp>
          <p:nvGrpSpPr>
            <p:cNvPr id="7" name="组合 6">
              <a:extLst>
                <a:ext uri="{FF2B5EF4-FFF2-40B4-BE49-F238E27FC236}">
                  <a16:creationId xmlns:a16="http://schemas.microsoft.com/office/drawing/2014/main" id="{8235B207-ED52-B359-31C3-41B6F4684911}"/>
                </a:ext>
              </a:extLst>
            </p:cNvPr>
            <p:cNvGrpSpPr/>
            <p:nvPr/>
          </p:nvGrpSpPr>
          <p:grpSpPr>
            <a:xfrm>
              <a:off x="8333772" y="4292856"/>
              <a:ext cx="723239" cy="276999"/>
              <a:chOff x="8333772" y="4292856"/>
              <a:chExt cx="723239" cy="276999"/>
            </a:xfrm>
          </p:grpSpPr>
          <p:cxnSp>
            <p:nvCxnSpPr>
              <p:cNvPr id="5" name="直接箭头连接符 4">
                <a:extLst>
                  <a:ext uri="{FF2B5EF4-FFF2-40B4-BE49-F238E27FC236}">
                    <a16:creationId xmlns:a16="http://schemas.microsoft.com/office/drawing/2014/main" id="{A05DFBBB-6C25-0C61-B22E-702416F9DDA2}"/>
                  </a:ext>
                </a:extLst>
              </p:cNvPr>
              <p:cNvCxnSpPr/>
              <p:nvPr/>
            </p:nvCxnSpPr>
            <p:spPr>
              <a:xfrm>
                <a:off x="8333772" y="4539233"/>
                <a:ext cx="669644" cy="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1CFC59E8-5420-0ACC-E9EF-C35D8BAB2583}"/>
                  </a:ext>
                </a:extLst>
              </p:cNvPr>
              <p:cNvSpPr txBox="1"/>
              <p:nvPr/>
            </p:nvSpPr>
            <p:spPr>
              <a:xfrm>
                <a:off x="8397254" y="4292856"/>
                <a:ext cx="659757" cy="276999"/>
              </a:xfrm>
              <a:prstGeom prst="rect">
                <a:avLst/>
              </a:prstGeom>
              <a:noFill/>
            </p:spPr>
            <p:txBody>
              <a:bodyPr wrap="square" rtlCol="0">
                <a:spAutoFit/>
              </a:bodyPr>
              <a:lstStyle/>
              <a:p>
                <a:r>
                  <a:rPr lang="zh-CN" altLang="en-US" sz="1200" b="1" dirty="0">
                    <a:solidFill>
                      <a:srgbClr val="0000FF"/>
                    </a:solidFill>
                    <a:latin typeface="Times New Roman" panose="02020603050405020304" pitchFamily="18" charset="0"/>
                    <a:cs typeface="Times New Roman" panose="02020603050405020304" pitchFamily="18" charset="0"/>
                  </a:rPr>
                  <a:t>加热</a:t>
                </a:r>
              </a:p>
            </p:txBody>
          </p:sp>
        </p:grpSp>
      </p:grpSp>
      <p:grpSp>
        <p:nvGrpSpPr>
          <p:cNvPr id="23" name="组合 22">
            <a:extLst>
              <a:ext uri="{FF2B5EF4-FFF2-40B4-BE49-F238E27FC236}">
                <a16:creationId xmlns:a16="http://schemas.microsoft.com/office/drawing/2014/main" id="{B889C4AC-869A-2715-F57B-04EB5ED9E2D5}"/>
              </a:ext>
            </a:extLst>
          </p:cNvPr>
          <p:cNvGrpSpPr/>
          <p:nvPr/>
        </p:nvGrpSpPr>
        <p:grpSpPr>
          <a:xfrm>
            <a:off x="2109041" y="3537365"/>
            <a:ext cx="981910" cy="1248989"/>
            <a:chOff x="6585057" y="3670268"/>
            <a:chExt cx="1133633" cy="1343212"/>
          </a:xfrm>
        </p:grpSpPr>
        <p:pic>
          <p:nvPicPr>
            <p:cNvPr id="22" name="图片 21">
              <a:extLst>
                <a:ext uri="{FF2B5EF4-FFF2-40B4-BE49-F238E27FC236}">
                  <a16:creationId xmlns:a16="http://schemas.microsoft.com/office/drawing/2014/main" id="{0B7BC733-38B0-7821-E1F2-E7C7CBBE8FEB}"/>
                </a:ext>
              </a:extLst>
            </p:cNvPr>
            <p:cNvPicPr>
              <a:picLocks noChangeAspect="1"/>
            </p:cNvPicPr>
            <p:nvPr/>
          </p:nvPicPr>
          <p:blipFill>
            <a:blip r:embed="rId5"/>
            <a:stretch>
              <a:fillRect/>
            </a:stretch>
          </p:blipFill>
          <p:spPr>
            <a:xfrm>
              <a:off x="6585057" y="3670268"/>
              <a:ext cx="1133633" cy="1343212"/>
            </a:xfrm>
            <a:prstGeom prst="rect">
              <a:avLst/>
            </a:prstGeom>
          </p:spPr>
        </p:pic>
        <p:grpSp>
          <p:nvGrpSpPr>
            <p:cNvPr id="20" name="组合 19">
              <a:extLst>
                <a:ext uri="{FF2B5EF4-FFF2-40B4-BE49-F238E27FC236}">
                  <a16:creationId xmlns:a16="http://schemas.microsoft.com/office/drawing/2014/main" id="{F889146C-8A58-EC1B-F589-D21E02CF9A22}"/>
                </a:ext>
              </a:extLst>
            </p:cNvPr>
            <p:cNvGrpSpPr/>
            <p:nvPr/>
          </p:nvGrpSpPr>
          <p:grpSpPr>
            <a:xfrm>
              <a:off x="6828645" y="3881298"/>
              <a:ext cx="802075" cy="915056"/>
              <a:chOff x="7277054" y="3856507"/>
              <a:chExt cx="876422" cy="1021908"/>
            </a:xfrm>
          </p:grpSpPr>
          <p:pic>
            <p:nvPicPr>
              <p:cNvPr id="10" name="图片 9">
                <a:extLst>
                  <a:ext uri="{FF2B5EF4-FFF2-40B4-BE49-F238E27FC236}">
                    <a16:creationId xmlns:a16="http://schemas.microsoft.com/office/drawing/2014/main" id="{9DFF0668-CFD2-B22D-1D22-B42DE6229DA5}"/>
                  </a:ext>
                </a:extLst>
              </p:cNvPr>
              <p:cNvPicPr>
                <a:picLocks noChangeAspect="1"/>
              </p:cNvPicPr>
              <p:nvPr/>
            </p:nvPicPr>
            <p:blipFill>
              <a:blip r:embed="rId6"/>
              <a:stretch>
                <a:fillRect/>
              </a:stretch>
            </p:blipFill>
            <p:spPr>
              <a:xfrm>
                <a:off x="7277054" y="3856507"/>
                <a:ext cx="876422" cy="609685"/>
              </a:xfrm>
              <a:prstGeom prst="rect">
                <a:avLst/>
              </a:prstGeom>
            </p:spPr>
          </p:pic>
          <p:grpSp>
            <p:nvGrpSpPr>
              <p:cNvPr id="19" name="组合 18">
                <a:extLst>
                  <a:ext uri="{FF2B5EF4-FFF2-40B4-BE49-F238E27FC236}">
                    <a16:creationId xmlns:a16="http://schemas.microsoft.com/office/drawing/2014/main" id="{F8DCB61A-12B3-79E6-1056-D5FF88FCDF6F}"/>
                  </a:ext>
                </a:extLst>
              </p:cNvPr>
              <p:cNvGrpSpPr/>
              <p:nvPr/>
            </p:nvGrpSpPr>
            <p:grpSpPr>
              <a:xfrm>
                <a:off x="7385982" y="4453923"/>
                <a:ext cx="690661" cy="424492"/>
                <a:chOff x="7385982" y="4453923"/>
                <a:chExt cx="690661" cy="424492"/>
              </a:xfrm>
            </p:grpSpPr>
            <p:pic>
              <p:nvPicPr>
                <p:cNvPr id="12" name="图片 11">
                  <a:extLst>
                    <a:ext uri="{FF2B5EF4-FFF2-40B4-BE49-F238E27FC236}">
                      <a16:creationId xmlns:a16="http://schemas.microsoft.com/office/drawing/2014/main" id="{F81AEFFD-5B96-827C-3DBD-F5320ECCAF03}"/>
                    </a:ext>
                  </a:extLst>
                </p:cNvPr>
                <p:cNvPicPr>
                  <a:picLocks noChangeAspect="1"/>
                </p:cNvPicPr>
                <p:nvPr/>
              </p:nvPicPr>
              <p:blipFill>
                <a:blip r:embed="rId7"/>
                <a:stretch>
                  <a:fillRect/>
                </a:stretch>
              </p:blipFill>
              <p:spPr>
                <a:xfrm>
                  <a:off x="7590799" y="4466192"/>
                  <a:ext cx="142895" cy="152421"/>
                </a:xfrm>
                <a:prstGeom prst="rect">
                  <a:avLst/>
                </a:prstGeom>
              </p:spPr>
            </p:pic>
            <p:pic>
              <p:nvPicPr>
                <p:cNvPr id="14" name="图片 13">
                  <a:extLst>
                    <a:ext uri="{FF2B5EF4-FFF2-40B4-BE49-F238E27FC236}">
                      <a16:creationId xmlns:a16="http://schemas.microsoft.com/office/drawing/2014/main" id="{CCBFA7E9-3F53-ADEC-8A5F-8BD131DDFCB6}"/>
                    </a:ext>
                  </a:extLst>
                </p:cNvPr>
                <p:cNvPicPr>
                  <a:picLocks noChangeAspect="1"/>
                </p:cNvPicPr>
                <p:nvPr/>
              </p:nvPicPr>
              <p:blipFill>
                <a:blip r:embed="rId7"/>
                <a:stretch>
                  <a:fillRect/>
                </a:stretch>
              </p:blipFill>
              <p:spPr>
                <a:xfrm>
                  <a:off x="7890060" y="4453923"/>
                  <a:ext cx="142895" cy="152421"/>
                </a:xfrm>
                <a:prstGeom prst="rect">
                  <a:avLst/>
                </a:prstGeom>
              </p:spPr>
            </p:pic>
            <p:pic>
              <p:nvPicPr>
                <p:cNvPr id="16" name="图片 15">
                  <a:extLst>
                    <a:ext uri="{FF2B5EF4-FFF2-40B4-BE49-F238E27FC236}">
                      <a16:creationId xmlns:a16="http://schemas.microsoft.com/office/drawing/2014/main" id="{87CFDD70-5D91-7275-D239-10C1EE85F140}"/>
                    </a:ext>
                  </a:extLst>
                </p:cNvPr>
                <p:cNvPicPr>
                  <a:picLocks noChangeAspect="1"/>
                </p:cNvPicPr>
                <p:nvPr/>
              </p:nvPicPr>
              <p:blipFill>
                <a:blip r:embed="rId8"/>
                <a:stretch>
                  <a:fillRect/>
                </a:stretch>
              </p:blipFill>
              <p:spPr>
                <a:xfrm>
                  <a:off x="7800379" y="4618613"/>
                  <a:ext cx="276264" cy="257211"/>
                </a:xfrm>
                <a:prstGeom prst="rect">
                  <a:avLst/>
                </a:prstGeom>
              </p:spPr>
            </p:pic>
            <p:pic>
              <p:nvPicPr>
                <p:cNvPr id="18" name="图片 17">
                  <a:extLst>
                    <a:ext uri="{FF2B5EF4-FFF2-40B4-BE49-F238E27FC236}">
                      <a16:creationId xmlns:a16="http://schemas.microsoft.com/office/drawing/2014/main" id="{BBE45373-AC2E-90C8-CC1D-64ECBE18B360}"/>
                    </a:ext>
                  </a:extLst>
                </p:cNvPr>
                <p:cNvPicPr>
                  <a:picLocks noChangeAspect="1"/>
                </p:cNvPicPr>
                <p:nvPr/>
              </p:nvPicPr>
              <p:blipFill>
                <a:blip r:embed="rId8"/>
                <a:stretch>
                  <a:fillRect/>
                </a:stretch>
              </p:blipFill>
              <p:spPr>
                <a:xfrm>
                  <a:off x="7385982" y="4621204"/>
                  <a:ext cx="276264" cy="257211"/>
                </a:xfrm>
                <a:prstGeom prst="rect">
                  <a:avLst/>
                </a:prstGeom>
              </p:spPr>
            </p:pic>
          </p:grpSp>
        </p:grpSp>
      </p:grpSp>
      <p:sp>
        <p:nvSpPr>
          <p:cNvPr id="24" name="文本框 23">
            <a:extLst>
              <a:ext uri="{FF2B5EF4-FFF2-40B4-BE49-F238E27FC236}">
                <a16:creationId xmlns:a16="http://schemas.microsoft.com/office/drawing/2014/main" id="{7A2E76C1-9FA6-0DD1-F8BC-6320DECB88CA}"/>
              </a:ext>
            </a:extLst>
          </p:cNvPr>
          <p:cNvSpPr txBox="1"/>
          <p:nvPr/>
        </p:nvSpPr>
        <p:spPr>
          <a:xfrm>
            <a:off x="5450905" y="4871197"/>
            <a:ext cx="1354238" cy="400110"/>
          </a:xfrm>
          <a:prstGeom prst="rect">
            <a:avLst/>
          </a:prstGeom>
          <a:noFill/>
        </p:spPr>
        <p:txBody>
          <a:bodyPr wrap="square" rtlCol="0">
            <a:spAutoFit/>
          </a:bodyPr>
          <a:lstStyle/>
          <a:p>
            <a:r>
              <a:rPr lang="zh-CN" altLang="en-US" sz="2000" b="1" dirty="0">
                <a:solidFill>
                  <a:srgbClr val="0000FF"/>
                </a:solidFill>
                <a:latin typeface="Times New Roman" panose="02020603050405020304" pitchFamily="18" charset="0"/>
                <a:cs typeface="Times New Roman" panose="02020603050405020304" pitchFamily="18" charset="0"/>
              </a:rPr>
              <a:t>隔绝氧气</a:t>
            </a:r>
          </a:p>
        </p:txBody>
      </p:sp>
      <p:sp>
        <p:nvSpPr>
          <p:cNvPr id="25" name="文本框 24">
            <a:extLst>
              <a:ext uri="{FF2B5EF4-FFF2-40B4-BE49-F238E27FC236}">
                <a16:creationId xmlns:a16="http://schemas.microsoft.com/office/drawing/2014/main" id="{5432676E-D666-02C5-5BA3-D48748F88123}"/>
              </a:ext>
            </a:extLst>
          </p:cNvPr>
          <p:cNvSpPr txBox="1"/>
          <p:nvPr/>
        </p:nvSpPr>
        <p:spPr>
          <a:xfrm>
            <a:off x="2515869" y="5573424"/>
            <a:ext cx="1251639" cy="400110"/>
          </a:xfrm>
          <a:prstGeom prst="rect">
            <a:avLst/>
          </a:prstGeom>
          <a:noFill/>
        </p:spPr>
        <p:txBody>
          <a:bodyPr wrap="square" rtlCol="0">
            <a:spAutoFit/>
          </a:bodyPr>
          <a:lstStyle/>
          <a:p>
            <a:r>
              <a:rPr lang="en-US" altLang="zh-CN" sz="2000" b="1" dirty="0">
                <a:solidFill>
                  <a:srgbClr val="0000FF"/>
                </a:solidFill>
                <a:latin typeface="Times New Roman" panose="02020603050405020304" pitchFamily="18" charset="0"/>
                <a:cs typeface="Times New Roman" panose="02020603050405020304" pitchFamily="18" charset="0"/>
              </a:rPr>
              <a:t>ab</a:t>
            </a:r>
            <a:endParaRPr lang="zh-CN" altLang="en-US" sz="20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55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heel(1)">
                                      <p:cBhvr>
                                        <p:cTn id="2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627824A-2EC3-7CF3-C957-564C3AD079A3}"/>
              </a:ext>
            </a:extLst>
          </p:cNvPr>
          <p:cNvGrpSpPr/>
          <p:nvPr/>
        </p:nvGrpSpPr>
        <p:grpSpPr>
          <a:xfrm>
            <a:off x="0" y="-11195"/>
            <a:ext cx="4267360" cy="652935"/>
            <a:chOff x="343551" y="115550"/>
            <a:chExt cx="4267360" cy="652935"/>
          </a:xfrm>
        </p:grpSpPr>
        <p:pic>
          <p:nvPicPr>
            <p:cNvPr id="3" name="图片 2">
              <a:extLst>
                <a:ext uri="{FF2B5EF4-FFF2-40B4-BE49-F238E27FC236}">
                  <a16:creationId xmlns:a16="http://schemas.microsoft.com/office/drawing/2014/main" id="{07488A6C-970E-F71B-6E21-CC4E0D11E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4" name="直接连接符 3">
              <a:extLst>
                <a:ext uri="{FF2B5EF4-FFF2-40B4-BE49-F238E27FC236}">
                  <a16:creationId xmlns:a16="http://schemas.microsoft.com/office/drawing/2014/main" id="{DEDEB28E-CFDC-FAEE-59E6-F3B6FA1303E9}"/>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5" name="文本框 4">
            <a:extLst>
              <a:ext uri="{FF2B5EF4-FFF2-40B4-BE49-F238E27FC236}">
                <a16:creationId xmlns:a16="http://schemas.microsoft.com/office/drawing/2014/main" id="{B75D91AB-C6F1-4607-0614-2BE70820F1B2}"/>
              </a:ext>
            </a:extLst>
          </p:cNvPr>
          <p:cNvSpPr txBox="1"/>
          <p:nvPr/>
        </p:nvSpPr>
        <p:spPr>
          <a:xfrm>
            <a:off x="580601" y="148797"/>
            <a:ext cx="4672820" cy="523220"/>
          </a:xfrm>
          <a:prstGeom prst="rect">
            <a:avLst/>
          </a:prstGeom>
          <a:noFill/>
        </p:spPr>
        <p:txBody>
          <a:bodyPr wrap="square" rtlCol="0">
            <a:spAutoFit/>
          </a:bodyPr>
          <a:lstStyle/>
          <a:p>
            <a:r>
              <a:rPr lang="zh-CN" altLang="en-US" sz="2800" b="1" dirty="0">
                <a:solidFill>
                  <a:schemeClr val="tx2"/>
                </a:solidFill>
              </a:rPr>
              <a:t>五、化学与社会</a:t>
            </a:r>
            <a:r>
              <a:rPr lang="ar-AE" altLang="zh-CN" sz="2800" b="1" dirty="0">
                <a:solidFill>
                  <a:schemeClr val="tx2"/>
                </a:solidFill>
              </a:rPr>
              <a:t>∙</a:t>
            </a:r>
            <a:r>
              <a:rPr lang="zh-CN" altLang="en-US" sz="2800" b="1" dirty="0">
                <a:solidFill>
                  <a:schemeClr val="tx2"/>
                </a:solidFill>
              </a:rPr>
              <a:t>跨学科实践</a:t>
            </a:r>
          </a:p>
        </p:txBody>
      </p:sp>
      <p:grpSp>
        <p:nvGrpSpPr>
          <p:cNvPr id="17" name="组合 16">
            <a:extLst>
              <a:ext uri="{FF2B5EF4-FFF2-40B4-BE49-F238E27FC236}">
                <a16:creationId xmlns:a16="http://schemas.microsoft.com/office/drawing/2014/main" id="{3FE1AEB1-08F6-57ED-89E7-218BAE299350}"/>
              </a:ext>
            </a:extLst>
          </p:cNvPr>
          <p:cNvGrpSpPr/>
          <p:nvPr/>
        </p:nvGrpSpPr>
        <p:grpSpPr>
          <a:xfrm>
            <a:off x="6068489" y="892879"/>
            <a:ext cx="6035896" cy="4760805"/>
            <a:chOff x="5729767" y="2357316"/>
            <a:chExt cx="2013397" cy="1451804"/>
          </a:xfrm>
        </p:grpSpPr>
        <p:pic>
          <p:nvPicPr>
            <p:cNvPr id="14" name="图片 13">
              <a:extLst>
                <a:ext uri="{FF2B5EF4-FFF2-40B4-BE49-F238E27FC236}">
                  <a16:creationId xmlns:a16="http://schemas.microsoft.com/office/drawing/2014/main" id="{2833779F-D2A6-FFF8-D716-90950A38BFD8}"/>
                </a:ext>
              </a:extLst>
            </p:cNvPr>
            <p:cNvPicPr>
              <a:picLocks noChangeAspect="1"/>
            </p:cNvPicPr>
            <p:nvPr/>
          </p:nvPicPr>
          <p:blipFill>
            <a:blip r:embed="rId3"/>
            <a:stretch>
              <a:fillRect/>
            </a:stretch>
          </p:blipFill>
          <p:spPr>
            <a:xfrm>
              <a:off x="5729767" y="2357316"/>
              <a:ext cx="2013397" cy="1139364"/>
            </a:xfrm>
            <a:prstGeom prst="rect">
              <a:avLst/>
            </a:prstGeom>
          </p:spPr>
        </p:pic>
        <p:pic>
          <p:nvPicPr>
            <p:cNvPr id="16" name="图片 15">
              <a:extLst>
                <a:ext uri="{FF2B5EF4-FFF2-40B4-BE49-F238E27FC236}">
                  <a16:creationId xmlns:a16="http://schemas.microsoft.com/office/drawing/2014/main" id="{D27D7904-F940-42C4-B78E-B3E081411334}"/>
                </a:ext>
              </a:extLst>
            </p:cNvPr>
            <p:cNvPicPr>
              <a:picLocks noChangeAspect="1"/>
            </p:cNvPicPr>
            <p:nvPr/>
          </p:nvPicPr>
          <p:blipFill>
            <a:blip r:embed="rId4"/>
            <a:stretch>
              <a:fillRect/>
            </a:stretch>
          </p:blipFill>
          <p:spPr>
            <a:xfrm>
              <a:off x="6192819" y="3496680"/>
              <a:ext cx="1087292" cy="312440"/>
            </a:xfrm>
            <a:prstGeom prst="rect">
              <a:avLst/>
            </a:prstGeom>
          </p:spPr>
        </p:pic>
      </p:grpSp>
      <p:pic>
        <p:nvPicPr>
          <p:cNvPr id="25" name="图片 24">
            <a:extLst>
              <a:ext uri="{FF2B5EF4-FFF2-40B4-BE49-F238E27FC236}">
                <a16:creationId xmlns:a16="http://schemas.microsoft.com/office/drawing/2014/main" id="{24741ED8-9A14-A6D6-8D94-86ACD82EE457}"/>
              </a:ext>
            </a:extLst>
          </p:cNvPr>
          <p:cNvPicPr>
            <a:picLocks noChangeAspect="1"/>
          </p:cNvPicPr>
          <p:nvPr/>
        </p:nvPicPr>
        <p:blipFill>
          <a:blip r:embed="rId5"/>
          <a:stretch>
            <a:fillRect/>
          </a:stretch>
        </p:blipFill>
        <p:spPr>
          <a:xfrm>
            <a:off x="46156" y="2226574"/>
            <a:ext cx="3234938" cy="4113297"/>
          </a:xfrm>
          <a:prstGeom prst="rect">
            <a:avLst/>
          </a:prstGeom>
        </p:spPr>
      </p:pic>
      <p:pic>
        <p:nvPicPr>
          <p:cNvPr id="41" name="图片 40">
            <a:extLst>
              <a:ext uri="{FF2B5EF4-FFF2-40B4-BE49-F238E27FC236}">
                <a16:creationId xmlns:a16="http://schemas.microsoft.com/office/drawing/2014/main" id="{C032E674-11ED-8EAB-427B-7CDA8D606628}"/>
              </a:ext>
            </a:extLst>
          </p:cNvPr>
          <p:cNvPicPr>
            <a:picLocks noChangeAspect="1"/>
          </p:cNvPicPr>
          <p:nvPr/>
        </p:nvPicPr>
        <p:blipFill>
          <a:blip r:embed="rId6"/>
          <a:stretch>
            <a:fillRect/>
          </a:stretch>
        </p:blipFill>
        <p:spPr>
          <a:xfrm>
            <a:off x="626356" y="2288041"/>
            <a:ext cx="3038775" cy="4113298"/>
          </a:xfrm>
          <a:prstGeom prst="rect">
            <a:avLst/>
          </a:prstGeom>
        </p:spPr>
      </p:pic>
      <p:pic>
        <p:nvPicPr>
          <p:cNvPr id="39" name="图片 38">
            <a:extLst>
              <a:ext uri="{FF2B5EF4-FFF2-40B4-BE49-F238E27FC236}">
                <a16:creationId xmlns:a16="http://schemas.microsoft.com/office/drawing/2014/main" id="{798E9D26-85DA-B098-54A8-D3192142AAA0}"/>
              </a:ext>
            </a:extLst>
          </p:cNvPr>
          <p:cNvPicPr>
            <a:picLocks noChangeAspect="1"/>
          </p:cNvPicPr>
          <p:nvPr/>
        </p:nvPicPr>
        <p:blipFill>
          <a:blip r:embed="rId7"/>
          <a:stretch>
            <a:fillRect/>
          </a:stretch>
        </p:blipFill>
        <p:spPr>
          <a:xfrm>
            <a:off x="1229607" y="2226575"/>
            <a:ext cx="2888636" cy="4208750"/>
          </a:xfrm>
          <a:prstGeom prst="rect">
            <a:avLst/>
          </a:prstGeom>
        </p:spPr>
      </p:pic>
      <p:pic>
        <p:nvPicPr>
          <p:cNvPr id="37" name="图片 36">
            <a:extLst>
              <a:ext uri="{FF2B5EF4-FFF2-40B4-BE49-F238E27FC236}">
                <a16:creationId xmlns:a16="http://schemas.microsoft.com/office/drawing/2014/main" id="{B7ECF2B6-227D-2111-C791-0538133B25F9}"/>
              </a:ext>
            </a:extLst>
          </p:cNvPr>
          <p:cNvPicPr>
            <a:picLocks noChangeAspect="1"/>
          </p:cNvPicPr>
          <p:nvPr/>
        </p:nvPicPr>
        <p:blipFill>
          <a:blip r:embed="rId8"/>
          <a:stretch>
            <a:fillRect/>
          </a:stretch>
        </p:blipFill>
        <p:spPr>
          <a:xfrm>
            <a:off x="2168882" y="2226573"/>
            <a:ext cx="3084539" cy="4236234"/>
          </a:xfrm>
          <a:prstGeom prst="rect">
            <a:avLst/>
          </a:prstGeom>
        </p:spPr>
      </p:pic>
      <p:pic>
        <p:nvPicPr>
          <p:cNvPr id="33" name="图片 32">
            <a:extLst>
              <a:ext uri="{FF2B5EF4-FFF2-40B4-BE49-F238E27FC236}">
                <a16:creationId xmlns:a16="http://schemas.microsoft.com/office/drawing/2014/main" id="{196AF43B-1669-2725-253B-015FC2D198FF}"/>
              </a:ext>
            </a:extLst>
          </p:cNvPr>
          <p:cNvPicPr>
            <a:picLocks noChangeAspect="1"/>
          </p:cNvPicPr>
          <p:nvPr/>
        </p:nvPicPr>
        <p:blipFill>
          <a:blip r:embed="rId9"/>
          <a:stretch>
            <a:fillRect/>
          </a:stretch>
        </p:blipFill>
        <p:spPr>
          <a:xfrm>
            <a:off x="3160569" y="2288041"/>
            <a:ext cx="2991038" cy="4137137"/>
          </a:xfrm>
          <a:prstGeom prst="rect">
            <a:avLst/>
          </a:prstGeom>
        </p:spPr>
      </p:pic>
      <p:pic>
        <p:nvPicPr>
          <p:cNvPr id="21" name="图片 20">
            <a:extLst>
              <a:ext uri="{FF2B5EF4-FFF2-40B4-BE49-F238E27FC236}">
                <a16:creationId xmlns:a16="http://schemas.microsoft.com/office/drawing/2014/main" id="{BC24AC3A-9939-FC21-296E-AD29C3B6005A}"/>
              </a:ext>
            </a:extLst>
          </p:cNvPr>
          <p:cNvPicPr>
            <a:picLocks noChangeAspect="1"/>
          </p:cNvPicPr>
          <p:nvPr/>
        </p:nvPicPr>
        <p:blipFill>
          <a:blip r:embed="rId10"/>
          <a:stretch>
            <a:fillRect/>
          </a:stretch>
        </p:blipFill>
        <p:spPr>
          <a:xfrm>
            <a:off x="4015348" y="2297193"/>
            <a:ext cx="2906346" cy="4094993"/>
          </a:xfrm>
          <a:prstGeom prst="rect">
            <a:avLst/>
          </a:prstGeom>
        </p:spPr>
      </p:pic>
      <p:pic>
        <p:nvPicPr>
          <p:cNvPr id="27" name="图片 26">
            <a:extLst>
              <a:ext uri="{FF2B5EF4-FFF2-40B4-BE49-F238E27FC236}">
                <a16:creationId xmlns:a16="http://schemas.microsoft.com/office/drawing/2014/main" id="{FE836996-3B06-E0D3-007A-27FDC899E272}"/>
              </a:ext>
            </a:extLst>
          </p:cNvPr>
          <p:cNvPicPr>
            <a:picLocks noChangeAspect="1"/>
          </p:cNvPicPr>
          <p:nvPr/>
        </p:nvPicPr>
        <p:blipFill>
          <a:blip r:embed="rId11"/>
          <a:stretch>
            <a:fillRect/>
          </a:stretch>
        </p:blipFill>
        <p:spPr>
          <a:xfrm>
            <a:off x="4784647" y="2347148"/>
            <a:ext cx="2928302" cy="4105033"/>
          </a:xfrm>
          <a:prstGeom prst="rect">
            <a:avLst/>
          </a:prstGeom>
        </p:spPr>
      </p:pic>
      <p:pic>
        <p:nvPicPr>
          <p:cNvPr id="23" name="图片 22">
            <a:extLst>
              <a:ext uri="{FF2B5EF4-FFF2-40B4-BE49-F238E27FC236}">
                <a16:creationId xmlns:a16="http://schemas.microsoft.com/office/drawing/2014/main" id="{2F33E54A-86C0-A0D9-3ED8-A102A3B40558}"/>
              </a:ext>
            </a:extLst>
          </p:cNvPr>
          <p:cNvPicPr>
            <a:picLocks noChangeAspect="1"/>
          </p:cNvPicPr>
          <p:nvPr/>
        </p:nvPicPr>
        <p:blipFill>
          <a:blip r:embed="rId12"/>
          <a:stretch>
            <a:fillRect/>
          </a:stretch>
        </p:blipFill>
        <p:spPr>
          <a:xfrm>
            <a:off x="5555322" y="2208962"/>
            <a:ext cx="3076145" cy="4200252"/>
          </a:xfrm>
          <a:prstGeom prst="rect">
            <a:avLst/>
          </a:prstGeom>
        </p:spPr>
      </p:pic>
      <p:pic>
        <p:nvPicPr>
          <p:cNvPr id="7" name="图片 6">
            <a:extLst>
              <a:ext uri="{FF2B5EF4-FFF2-40B4-BE49-F238E27FC236}">
                <a16:creationId xmlns:a16="http://schemas.microsoft.com/office/drawing/2014/main" id="{740AADDE-886B-BB32-61F1-3F7DB1F20CD4}"/>
              </a:ext>
            </a:extLst>
          </p:cNvPr>
          <p:cNvPicPr>
            <a:picLocks noChangeAspect="1"/>
          </p:cNvPicPr>
          <p:nvPr/>
        </p:nvPicPr>
        <p:blipFill>
          <a:blip r:embed="rId13"/>
          <a:stretch>
            <a:fillRect/>
          </a:stretch>
        </p:blipFill>
        <p:spPr>
          <a:xfrm>
            <a:off x="6436961" y="2132778"/>
            <a:ext cx="3056331" cy="4285889"/>
          </a:xfrm>
          <a:prstGeom prst="rect">
            <a:avLst/>
          </a:prstGeom>
        </p:spPr>
      </p:pic>
      <p:pic>
        <p:nvPicPr>
          <p:cNvPr id="43" name="图片 42">
            <a:extLst>
              <a:ext uri="{FF2B5EF4-FFF2-40B4-BE49-F238E27FC236}">
                <a16:creationId xmlns:a16="http://schemas.microsoft.com/office/drawing/2014/main" id="{61D8AE49-CA61-A2A5-B1EE-00984385BB0B}"/>
              </a:ext>
            </a:extLst>
          </p:cNvPr>
          <p:cNvPicPr>
            <a:picLocks noChangeAspect="1"/>
          </p:cNvPicPr>
          <p:nvPr/>
        </p:nvPicPr>
        <p:blipFill>
          <a:blip r:embed="rId14"/>
          <a:stretch>
            <a:fillRect/>
          </a:stretch>
        </p:blipFill>
        <p:spPr>
          <a:xfrm>
            <a:off x="7486693" y="2168804"/>
            <a:ext cx="3040777" cy="4247324"/>
          </a:xfrm>
          <a:prstGeom prst="rect">
            <a:avLst/>
          </a:prstGeom>
        </p:spPr>
      </p:pic>
      <p:pic>
        <p:nvPicPr>
          <p:cNvPr id="29" name="图片 28">
            <a:extLst>
              <a:ext uri="{FF2B5EF4-FFF2-40B4-BE49-F238E27FC236}">
                <a16:creationId xmlns:a16="http://schemas.microsoft.com/office/drawing/2014/main" id="{DCE1BFBC-27C4-4CEC-60A3-222C6C5A7F34}"/>
              </a:ext>
            </a:extLst>
          </p:cNvPr>
          <p:cNvPicPr>
            <a:picLocks noChangeAspect="1"/>
          </p:cNvPicPr>
          <p:nvPr/>
        </p:nvPicPr>
        <p:blipFill>
          <a:blip r:embed="rId15"/>
          <a:stretch>
            <a:fillRect/>
          </a:stretch>
        </p:blipFill>
        <p:spPr>
          <a:xfrm>
            <a:off x="8202172" y="2278418"/>
            <a:ext cx="3112736" cy="4225900"/>
          </a:xfrm>
          <a:prstGeom prst="rect">
            <a:avLst/>
          </a:prstGeom>
        </p:spPr>
      </p:pic>
      <p:grpSp>
        <p:nvGrpSpPr>
          <p:cNvPr id="45" name="组合 44">
            <a:extLst>
              <a:ext uri="{FF2B5EF4-FFF2-40B4-BE49-F238E27FC236}">
                <a16:creationId xmlns:a16="http://schemas.microsoft.com/office/drawing/2014/main" id="{76504343-56E8-C02D-ABAF-11969D714F2C}"/>
              </a:ext>
            </a:extLst>
          </p:cNvPr>
          <p:cNvGrpSpPr/>
          <p:nvPr/>
        </p:nvGrpSpPr>
        <p:grpSpPr>
          <a:xfrm>
            <a:off x="204662" y="779926"/>
            <a:ext cx="5509407" cy="4744572"/>
            <a:chOff x="3733913" y="546230"/>
            <a:chExt cx="2842885" cy="2059210"/>
          </a:xfrm>
        </p:grpSpPr>
        <p:pic>
          <p:nvPicPr>
            <p:cNvPr id="19" name="图片 18">
              <a:extLst>
                <a:ext uri="{FF2B5EF4-FFF2-40B4-BE49-F238E27FC236}">
                  <a16:creationId xmlns:a16="http://schemas.microsoft.com/office/drawing/2014/main" id="{79A57F50-EB2E-03A6-961C-83792109EE3D}"/>
                </a:ext>
              </a:extLst>
            </p:cNvPr>
            <p:cNvPicPr>
              <a:picLocks noChangeAspect="1"/>
            </p:cNvPicPr>
            <p:nvPr/>
          </p:nvPicPr>
          <p:blipFill>
            <a:blip r:embed="rId16"/>
            <a:stretch>
              <a:fillRect/>
            </a:stretch>
          </p:blipFill>
          <p:spPr>
            <a:xfrm>
              <a:off x="3733913" y="546230"/>
              <a:ext cx="2842885" cy="1697401"/>
            </a:xfrm>
            <a:prstGeom prst="rect">
              <a:avLst/>
            </a:prstGeom>
          </p:spPr>
        </p:pic>
        <p:sp>
          <p:nvSpPr>
            <p:cNvPr id="44" name="文本框 43">
              <a:extLst>
                <a:ext uri="{FF2B5EF4-FFF2-40B4-BE49-F238E27FC236}">
                  <a16:creationId xmlns:a16="http://schemas.microsoft.com/office/drawing/2014/main" id="{706AC11A-63DF-0237-0659-418D8ADC71A0}"/>
                </a:ext>
              </a:extLst>
            </p:cNvPr>
            <p:cNvSpPr txBox="1"/>
            <p:nvPr/>
          </p:nvSpPr>
          <p:spPr>
            <a:xfrm>
              <a:off x="4644842" y="2235785"/>
              <a:ext cx="1627290" cy="369655"/>
            </a:xfrm>
            <a:prstGeom prst="rect">
              <a:avLst/>
            </a:prstGeom>
            <a:noFill/>
          </p:spPr>
          <p:txBody>
            <a:bodyPr wrap="square" rtlCol="0">
              <a:spAutoFit/>
            </a:bodyPr>
            <a:lstStyle/>
            <a:p>
              <a:r>
                <a:rPr lang="zh-CN" altLang="en-US" sz="4400" b="1" dirty="0">
                  <a:solidFill>
                    <a:schemeClr val="bg2">
                      <a:lumMod val="10000"/>
                    </a:schemeClr>
                  </a:solidFill>
                </a:rPr>
                <a:t>土壤化学</a:t>
              </a:r>
            </a:p>
          </p:txBody>
        </p:sp>
      </p:grpSp>
      <p:sp>
        <p:nvSpPr>
          <p:cNvPr id="46" name="矩形 45">
            <a:extLst>
              <a:ext uri="{FF2B5EF4-FFF2-40B4-BE49-F238E27FC236}">
                <a16:creationId xmlns:a16="http://schemas.microsoft.com/office/drawing/2014/main" id="{AAA42676-452D-48BD-9A81-8713BC2882A9}"/>
              </a:ext>
            </a:extLst>
          </p:cNvPr>
          <p:cNvSpPr/>
          <p:nvPr/>
        </p:nvSpPr>
        <p:spPr>
          <a:xfrm>
            <a:off x="3481217" y="717285"/>
            <a:ext cx="4263186" cy="923330"/>
          </a:xfrm>
          <a:prstGeom prst="rect">
            <a:avLst/>
          </a:prstGeom>
          <a:solidFill>
            <a:schemeClr val="accent2">
              <a:lumMod val="20000"/>
              <a:lumOff val="8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5400" b="1" cap="none" spc="0" dirty="0">
                <a:ln/>
                <a:solidFill>
                  <a:schemeClr val="accent3"/>
                </a:solidFill>
                <a:effectLst/>
              </a:rPr>
              <a:t>社会发展</a:t>
            </a:r>
          </a:p>
        </p:txBody>
      </p:sp>
      <p:pic>
        <p:nvPicPr>
          <p:cNvPr id="31" name="图片 30">
            <a:extLst>
              <a:ext uri="{FF2B5EF4-FFF2-40B4-BE49-F238E27FC236}">
                <a16:creationId xmlns:a16="http://schemas.microsoft.com/office/drawing/2014/main" id="{03D1FE6C-58C9-6DA4-F525-279B04A38DA0}"/>
              </a:ext>
            </a:extLst>
          </p:cNvPr>
          <p:cNvPicPr>
            <a:picLocks noChangeAspect="1"/>
          </p:cNvPicPr>
          <p:nvPr/>
        </p:nvPicPr>
        <p:blipFill>
          <a:blip r:embed="rId17"/>
          <a:stretch>
            <a:fillRect/>
          </a:stretch>
        </p:blipFill>
        <p:spPr>
          <a:xfrm>
            <a:off x="9027587" y="2198809"/>
            <a:ext cx="2959751" cy="4249357"/>
          </a:xfrm>
          <a:prstGeom prst="rect">
            <a:avLst/>
          </a:prstGeom>
        </p:spPr>
      </p:pic>
      <p:pic>
        <p:nvPicPr>
          <p:cNvPr id="9" name="图片 8">
            <a:extLst>
              <a:ext uri="{FF2B5EF4-FFF2-40B4-BE49-F238E27FC236}">
                <a16:creationId xmlns:a16="http://schemas.microsoft.com/office/drawing/2014/main" id="{2CCABFFD-0B56-FA23-B46C-25A4412F87FD}"/>
              </a:ext>
            </a:extLst>
          </p:cNvPr>
          <p:cNvPicPr>
            <a:picLocks noChangeAspect="1"/>
          </p:cNvPicPr>
          <p:nvPr/>
        </p:nvPicPr>
        <p:blipFill>
          <a:blip r:embed="rId18"/>
          <a:stretch>
            <a:fillRect/>
          </a:stretch>
        </p:blipFill>
        <p:spPr>
          <a:xfrm>
            <a:off x="3304324" y="840050"/>
            <a:ext cx="4934881" cy="3850536"/>
          </a:xfrm>
          <a:prstGeom prst="rect">
            <a:avLst/>
          </a:prstGeom>
        </p:spPr>
      </p:pic>
    </p:spTree>
    <p:extLst>
      <p:ext uri="{BB962C8B-B14F-4D97-AF65-F5344CB8AC3E}">
        <p14:creationId xmlns:p14="http://schemas.microsoft.com/office/powerpoint/2010/main" val="314779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xit" presetSubtype="10" fill="hold" nodeType="clickEffect">
                                  <p:stCondLst>
                                    <p:cond delay="0"/>
                                  </p:stCondLst>
                                  <p:childTnLst>
                                    <p:animEffect transition="out" filter="checkerboard(across)">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par>
                                <p:cTn id="15" presetID="22" presetClass="exit" presetSubtype="4" fill="hold" nodeType="withEffect">
                                  <p:stCondLst>
                                    <p:cond delay="0"/>
                                  </p:stCondLst>
                                  <p:childTnLst>
                                    <p:animEffect transition="out" filter="wipe(down)">
                                      <p:cBhvr>
                                        <p:cTn id="16" dur="1800"/>
                                        <p:tgtEl>
                                          <p:spTgt spid="45"/>
                                        </p:tgtEl>
                                      </p:cBhvr>
                                    </p:animEffect>
                                    <p:set>
                                      <p:cBhvr>
                                        <p:cTn id="17" dur="1" fill="hold">
                                          <p:stCondLst>
                                            <p:cond delay="1799"/>
                                          </p:stCondLst>
                                        </p:cTn>
                                        <p:tgtEl>
                                          <p:spTgt spid="45"/>
                                        </p:tgtEl>
                                        <p:attrNameLst>
                                          <p:attrName>style.visibility</p:attrName>
                                        </p:attrNameLst>
                                      </p:cBhvr>
                                      <p:to>
                                        <p:strVal val="hidden"/>
                                      </p:to>
                                    </p:set>
                                  </p:childTnLst>
                                </p:cTn>
                              </p:par>
                              <p:par>
                                <p:cTn id="18" presetID="55" presetClass="exit" presetSubtype="0" fill="hold" nodeType="withEffect">
                                  <p:stCondLst>
                                    <p:cond delay="0"/>
                                  </p:stCondLst>
                                  <p:childTnLst>
                                    <p:anim calcmode="lin" valueType="num">
                                      <p:cBhvr>
                                        <p:cTn id="19" dur="1000"/>
                                        <p:tgtEl>
                                          <p:spTgt spid="9"/>
                                        </p:tgtEl>
                                        <p:attrNameLst>
                                          <p:attrName>ppt_w</p:attrName>
                                        </p:attrNameLst>
                                      </p:cBhvr>
                                      <p:tavLst>
                                        <p:tav tm="0">
                                          <p:val>
                                            <p:strVal val="ppt_w"/>
                                          </p:val>
                                        </p:tav>
                                        <p:tav tm="100000">
                                          <p:val>
                                            <p:strVal val="ppt_w*0.70"/>
                                          </p:val>
                                        </p:tav>
                                      </p:tavLst>
                                    </p:anim>
                                    <p:anim calcmode="lin" valueType="num">
                                      <p:cBhvr>
                                        <p:cTn id="20" dur="1000"/>
                                        <p:tgtEl>
                                          <p:spTgt spid="9"/>
                                        </p:tgtEl>
                                        <p:attrNameLst>
                                          <p:attrName>ppt_h</p:attrName>
                                        </p:attrNameLst>
                                      </p:cBhvr>
                                      <p:tavLst>
                                        <p:tav tm="0">
                                          <p:val>
                                            <p:strVal val="ppt_h"/>
                                          </p:val>
                                        </p:tav>
                                        <p:tav tm="100000">
                                          <p:val>
                                            <p:strVal val="ppt_h"/>
                                          </p:val>
                                        </p:tav>
                                      </p:tavLst>
                                    </p:anim>
                                    <p:animEffect transition="out" filter="fade">
                                      <p:cBhvr>
                                        <p:cTn id="21" dur="1000"/>
                                        <p:tgtEl>
                                          <p:spTgt spid="9"/>
                                        </p:tgtEl>
                                      </p:cBhvr>
                                    </p:animEffect>
                                    <p:set>
                                      <p:cBhvr>
                                        <p:cTn id="22" dur="1" fill="hold">
                                          <p:stCondLst>
                                            <p:cond delay="999"/>
                                          </p:stCondLst>
                                        </p:cTn>
                                        <p:tgtEl>
                                          <p:spTgt spid="9"/>
                                        </p:tgtEl>
                                        <p:attrNameLst>
                                          <p:attrName>style.visibility</p:attrName>
                                        </p:attrNameLst>
                                      </p:cBhvr>
                                      <p:to>
                                        <p:strVal val="hidden"/>
                                      </p:to>
                                    </p:set>
                                  </p:childTnLst>
                                </p:cTn>
                              </p:par>
                            </p:childTnLst>
                          </p:cTn>
                        </p:par>
                        <p:par>
                          <p:cTn id="23" fill="hold">
                            <p:stCondLst>
                              <p:cond delay="1800"/>
                            </p:stCondLst>
                            <p:childTnLst>
                              <p:par>
                                <p:cTn id="24" presetID="10" presetClass="entr" presetSubtype="0" fill="hold" nodeType="afterEffect">
                                  <p:stCondLst>
                                    <p:cond delay="3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par>
                          <p:cTn id="27" fill="hold">
                            <p:stCondLst>
                              <p:cond delay="2600"/>
                            </p:stCondLst>
                            <p:childTnLst>
                              <p:par>
                                <p:cTn id="28" presetID="10" presetClass="entr" presetSubtype="0" fill="hold" nodeType="afterEffect">
                                  <p:stCondLst>
                                    <p:cond delay="30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par>
                          <p:cTn id="31" fill="hold">
                            <p:stCondLst>
                              <p:cond delay="3400"/>
                            </p:stCondLst>
                            <p:childTnLst>
                              <p:par>
                                <p:cTn id="32" presetID="10" presetClass="entr" presetSubtype="0" fill="hold" nodeType="afterEffect">
                                  <p:stCondLst>
                                    <p:cond delay="30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100"/>
                                        <p:tgtEl>
                                          <p:spTgt spid="39"/>
                                        </p:tgtEl>
                                      </p:cBhvr>
                                    </p:animEffect>
                                  </p:childTnLst>
                                </p:cTn>
                              </p:par>
                            </p:childTnLst>
                          </p:cTn>
                        </p:par>
                        <p:par>
                          <p:cTn id="35" fill="hold">
                            <p:stCondLst>
                              <p:cond delay="3800"/>
                            </p:stCondLst>
                            <p:childTnLst>
                              <p:par>
                                <p:cTn id="36" presetID="10" presetClass="entr" presetSubtype="0" fill="hold" nodeType="afterEffect">
                                  <p:stCondLst>
                                    <p:cond delay="30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par>
                          <p:cTn id="39" fill="hold">
                            <p:stCondLst>
                              <p:cond delay="4600"/>
                            </p:stCondLst>
                            <p:childTnLst>
                              <p:par>
                                <p:cTn id="40" presetID="10" presetClass="entr" presetSubtype="0" fill="hold" nodeType="afterEffect">
                                  <p:stCondLst>
                                    <p:cond delay="30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par>
                          <p:cTn id="43" fill="hold">
                            <p:stCondLst>
                              <p:cond delay="5400"/>
                            </p:stCondLst>
                            <p:childTnLst>
                              <p:par>
                                <p:cTn id="44" presetID="1" presetClass="entr" presetSubtype="0" fill="hold" nodeType="afterEffect">
                                  <p:stCondLst>
                                    <p:cond delay="300"/>
                                  </p:stCondLst>
                                  <p:childTnLst>
                                    <p:set>
                                      <p:cBhvr>
                                        <p:cTn id="45" dur="1" fill="hold">
                                          <p:stCondLst>
                                            <p:cond delay="0"/>
                                          </p:stCondLst>
                                        </p:cTn>
                                        <p:tgtEl>
                                          <p:spTgt spid="21"/>
                                        </p:tgtEl>
                                        <p:attrNameLst>
                                          <p:attrName>style.visibility</p:attrName>
                                        </p:attrNameLst>
                                      </p:cBhvr>
                                      <p:to>
                                        <p:strVal val="visible"/>
                                      </p:to>
                                    </p:set>
                                  </p:childTnLst>
                                </p:cTn>
                              </p:par>
                            </p:childTnLst>
                          </p:cTn>
                        </p:par>
                        <p:par>
                          <p:cTn id="46" fill="hold">
                            <p:stCondLst>
                              <p:cond delay="5700"/>
                            </p:stCondLst>
                            <p:childTnLst>
                              <p:par>
                                <p:cTn id="47" presetID="2" presetClass="entr" presetSubtype="4" fill="hold" nodeType="afterEffect">
                                  <p:stCondLst>
                                    <p:cond delay="30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par>
                          <p:cTn id="51" fill="hold">
                            <p:stCondLst>
                              <p:cond delay="6500"/>
                            </p:stCondLst>
                            <p:childTnLst>
                              <p:par>
                                <p:cTn id="52" presetID="1" presetClass="entr" presetSubtype="0" fill="hold" nodeType="afterEffect">
                                  <p:stCondLst>
                                    <p:cond delay="300"/>
                                  </p:stCondLst>
                                  <p:childTnLst>
                                    <p:set>
                                      <p:cBhvr>
                                        <p:cTn id="53" dur="1" fill="hold">
                                          <p:stCondLst>
                                            <p:cond delay="0"/>
                                          </p:stCondLst>
                                        </p:cTn>
                                        <p:tgtEl>
                                          <p:spTgt spid="23"/>
                                        </p:tgtEl>
                                        <p:attrNameLst>
                                          <p:attrName>style.visibility</p:attrName>
                                        </p:attrNameLst>
                                      </p:cBhvr>
                                      <p:to>
                                        <p:strVal val="visible"/>
                                      </p:to>
                                    </p:set>
                                  </p:childTnLst>
                                </p:cTn>
                              </p:par>
                            </p:childTnLst>
                          </p:cTn>
                        </p:par>
                        <p:par>
                          <p:cTn id="54" fill="hold">
                            <p:stCondLst>
                              <p:cond delay="6800"/>
                            </p:stCondLst>
                            <p:childTnLst>
                              <p:par>
                                <p:cTn id="55" presetID="10" presetClass="entr" presetSubtype="0" fill="hold" nodeType="afterEffect">
                                  <p:stCondLst>
                                    <p:cond delay="30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7600"/>
                            </p:stCondLst>
                            <p:childTnLst>
                              <p:par>
                                <p:cTn id="59" presetID="1" presetClass="entr" presetSubtype="0" fill="hold" nodeType="afterEffect">
                                  <p:stCondLst>
                                    <p:cond delay="300"/>
                                  </p:stCondLst>
                                  <p:childTnLst>
                                    <p:set>
                                      <p:cBhvr>
                                        <p:cTn id="60" dur="1" fill="hold">
                                          <p:stCondLst>
                                            <p:cond delay="509"/>
                                          </p:stCondLst>
                                        </p:cTn>
                                        <p:tgtEl>
                                          <p:spTgt spid="43"/>
                                        </p:tgtEl>
                                        <p:attrNameLst>
                                          <p:attrName>style.visibility</p:attrName>
                                        </p:attrNameLst>
                                      </p:cBhvr>
                                      <p:to>
                                        <p:strVal val="visible"/>
                                      </p:to>
                                    </p:set>
                                  </p:childTnLst>
                                </p:cTn>
                              </p:par>
                            </p:childTnLst>
                          </p:cTn>
                        </p:par>
                        <p:par>
                          <p:cTn id="61" fill="hold">
                            <p:stCondLst>
                              <p:cond delay="8410"/>
                            </p:stCondLst>
                            <p:childTnLst>
                              <p:par>
                                <p:cTn id="62" presetID="1" presetClass="entr" presetSubtype="0" fill="hold" nodeType="afterEffect">
                                  <p:stCondLst>
                                    <p:cond delay="300"/>
                                  </p:stCondLst>
                                  <p:childTnLst>
                                    <p:set>
                                      <p:cBhvr>
                                        <p:cTn id="63" dur="1" fill="hold">
                                          <p:stCondLst>
                                            <p:cond delay="0"/>
                                          </p:stCondLst>
                                        </p:cTn>
                                        <p:tgtEl>
                                          <p:spTgt spid="29"/>
                                        </p:tgtEl>
                                        <p:attrNameLst>
                                          <p:attrName>style.visibility</p:attrName>
                                        </p:attrNameLst>
                                      </p:cBhvr>
                                      <p:to>
                                        <p:strVal val="visible"/>
                                      </p:to>
                                    </p:set>
                                  </p:childTnLst>
                                </p:cTn>
                              </p:par>
                            </p:childTnLst>
                          </p:cTn>
                        </p:par>
                        <p:par>
                          <p:cTn id="64" fill="hold">
                            <p:stCondLst>
                              <p:cond delay="8710"/>
                            </p:stCondLst>
                            <p:childTnLst>
                              <p:par>
                                <p:cTn id="65" presetID="10" presetClass="entr" presetSubtype="0" fill="hold" nodeType="afterEffect">
                                  <p:stCondLst>
                                    <p:cond delay="30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par>
                          <p:cTn id="68" fill="hold">
                            <p:stCondLst>
                              <p:cond delay="9510"/>
                            </p:stCondLst>
                            <p:childTnLst>
                              <p:par>
                                <p:cTn id="69" presetID="2" presetClass="entr" presetSubtype="4" fill="hold" grpId="0" nodeType="after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ppt_x"/>
                                          </p:val>
                                        </p:tav>
                                        <p:tav tm="100000">
                                          <p:val>
                                            <p:strVal val="#ppt_x"/>
                                          </p:val>
                                        </p:tav>
                                      </p:tavLst>
                                    </p:anim>
                                    <p:anim calcmode="lin" valueType="num">
                                      <p:cBhvr additive="base">
                                        <p:cTn id="7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627824A-2EC3-7CF3-C957-564C3AD079A3}"/>
              </a:ext>
            </a:extLst>
          </p:cNvPr>
          <p:cNvGrpSpPr/>
          <p:nvPr/>
        </p:nvGrpSpPr>
        <p:grpSpPr>
          <a:xfrm>
            <a:off x="0" y="-11195"/>
            <a:ext cx="4267360" cy="652935"/>
            <a:chOff x="343551" y="115550"/>
            <a:chExt cx="4267360" cy="652935"/>
          </a:xfrm>
        </p:grpSpPr>
        <p:pic>
          <p:nvPicPr>
            <p:cNvPr id="3" name="图片 2">
              <a:extLst>
                <a:ext uri="{FF2B5EF4-FFF2-40B4-BE49-F238E27FC236}">
                  <a16:creationId xmlns:a16="http://schemas.microsoft.com/office/drawing/2014/main" id="{07488A6C-970E-F71B-6E21-CC4E0D11E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4" name="直接连接符 3">
              <a:extLst>
                <a:ext uri="{FF2B5EF4-FFF2-40B4-BE49-F238E27FC236}">
                  <a16:creationId xmlns:a16="http://schemas.microsoft.com/office/drawing/2014/main" id="{DEDEB28E-CFDC-FAEE-59E6-F3B6FA1303E9}"/>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8" name="文本框 7">
            <a:extLst>
              <a:ext uri="{FF2B5EF4-FFF2-40B4-BE49-F238E27FC236}">
                <a16:creationId xmlns:a16="http://schemas.microsoft.com/office/drawing/2014/main" id="{776CC72C-EC0E-9092-7F3A-D576820F2B9E}"/>
              </a:ext>
            </a:extLst>
          </p:cNvPr>
          <p:cNvSpPr txBox="1"/>
          <p:nvPr/>
        </p:nvSpPr>
        <p:spPr>
          <a:xfrm>
            <a:off x="822960" y="783542"/>
            <a:ext cx="8707120" cy="1057725"/>
          </a:xfrm>
          <a:prstGeom prst="rect">
            <a:avLst/>
          </a:prstGeom>
          <a:noFill/>
        </p:spPr>
        <p:txBody>
          <a:bodyPr wrap="square">
            <a:spAutoFit/>
          </a:bodyPr>
          <a:lstStyle/>
          <a:p>
            <a:pPr marL="173355" indent="-173355" algn="just">
              <a:lnSpc>
                <a:spcPct val="120000"/>
              </a:lnSpc>
            </a:pPr>
            <a:r>
              <a:rPr lang="en-US" altLang="zh-CN" sz="1800" kern="100" dirty="0">
                <a:effectLst/>
                <a:latin typeface="Times New Roman" panose="02020603050405020304" pitchFamily="18" charset="0"/>
                <a:ea typeface="新宋体" panose="02010609030101010101" pitchFamily="49" charset="-122"/>
                <a:cs typeface="Times New Roman" panose="02020603050405020304" pitchFamily="18" charset="0"/>
              </a:rPr>
              <a:t>28</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分）兴趣小组开展“自制简易家庭制氧机”的跨学科实践活动。</a:t>
            </a:r>
          </a:p>
          <a:p>
            <a:pPr marL="173355" algn="l">
              <a:lnSpc>
                <a:spcPct val="120000"/>
              </a:lnSpc>
            </a:pP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活动一：探秘制氧原理</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lnSpc>
                <a:spcPct val="12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目前市场上常见的家用制氧机的工作原理有两种：分子筛制氧法和化学试剂法。</a:t>
            </a:r>
          </a:p>
        </p:txBody>
      </p:sp>
      <p:sp>
        <p:nvSpPr>
          <p:cNvPr id="10" name="文本框 9">
            <a:extLst>
              <a:ext uri="{FF2B5EF4-FFF2-40B4-BE49-F238E27FC236}">
                <a16:creationId xmlns:a16="http://schemas.microsoft.com/office/drawing/2014/main" id="{2BF97917-91CE-405D-F746-51D574B66601}"/>
              </a:ext>
            </a:extLst>
          </p:cNvPr>
          <p:cNvSpPr txBox="1"/>
          <p:nvPr/>
        </p:nvSpPr>
        <p:spPr>
          <a:xfrm>
            <a:off x="995680" y="1841267"/>
            <a:ext cx="8361680" cy="923330"/>
          </a:xfrm>
          <a:prstGeom prst="rect">
            <a:avLst/>
          </a:prstGeom>
          <a:noFill/>
        </p:spPr>
        <p:txBody>
          <a:bodyPr wrap="square">
            <a:spAutoFit/>
          </a:bodyPr>
          <a:lstStyle/>
          <a:p>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分子筛制氧法以空气为原料，当空气经过分子筛时，氮气和氧气分离，获得高浓度的氧气。其微观示意图如图</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11</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所示。则该制氧机制得的“氧气”属于</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u="sng"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（选填“纯净物”或“混合物”）。</a:t>
            </a:r>
            <a:endParaRPr lang="zh-CN" altLang="en-US"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60949CF8-F91C-3A7F-784B-151C8BD4F939}"/>
              </a:ext>
            </a:extLst>
          </p:cNvPr>
          <p:cNvSpPr txBox="1"/>
          <p:nvPr/>
        </p:nvSpPr>
        <p:spPr>
          <a:xfrm>
            <a:off x="995680" y="4411042"/>
            <a:ext cx="9631680" cy="923330"/>
          </a:xfrm>
          <a:prstGeom prst="rect">
            <a:avLst/>
          </a:prstGeom>
          <a:noFill/>
        </p:spPr>
        <p:txBody>
          <a:bodyPr wrap="square">
            <a:spAutoFit/>
          </a:bodyPr>
          <a:lstStyle/>
          <a:p>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⑵</a:t>
            </a:r>
            <a:r>
              <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市场上销售的家用化学试剂制氧机的主要原料一般是过氧化氢溶液或过碳酸钠固体（化学式为</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2Na</a:t>
            </a:r>
            <a:r>
              <a:rPr lang="en-US" altLang="zh-CN" sz="1800" kern="100" baseline="-25000" dirty="0">
                <a:effectLst/>
                <a:latin typeface="Times New Roman" panose="02020603050405020304" pitchFamily="18" charset="0"/>
                <a:ea typeface="宋体" panose="02010600030101010101" pitchFamily="2" charset="-122"/>
                <a:cs typeface="Times New Roman" panose="02020603050405020304" pitchFamily="18" charset="0"/>
              </a:rPr>
              <a:t>2</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CO</a:t>
            </a:r>
            <a:r>
              <a:rPr lang="en-US" altLang="zh-CN" sz="1800" kern="100" baseline="-250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3H</a:t>
            </a:r>
            <a:r>
              <a:rPr lang="en-US" altLang="zh-CN" sz="1800" kern="100" baseline="-25000" dirty="0">
                <a:effectLst/>
                <a:latin typeface="Times New Roman" panose="02020603050405020304" pitchFamily="18" charset="0"/>
                <a:ea typeface="宋体" panose="02010600030101010101" pitchFamily="2" charset="-122"/>
                <a:cs typeface="Times New Roman" panose="02020603050405020304" pitchFamily="18" charset="0"/>
              </a:rPr>
              <a:t>2</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O</a:t>
            </a:r>
            <a:r>
              <a:rPr lang="en-US" altLang="zh-CN" sz="1800" kern="100" baseline="-250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。溶于水后能发生反应：</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且该反应放热）。不采用高锰酸钾分解制氧气的原因可能是</a:t>
            </a:r>
            <a:r>
              <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u="sng"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1800" u="sng"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id="{78A0F25D-E57E-7A82-D10E-02EB31E73DC9}"/>
              </a:ext>
            </a:extLst>
          </p:cNvPr>
          <p:cNvPicPr>
            <a:picLocks noChangeAspect="1"/>
          </p:cNvPicPr>
          <p:nvPr/>
        </p:nvPicPr>
        <p:blipFill>
          <a:blip r:embed="rId3"/>
          <a:stretch>
            <a:fillRect/>
          </a:stretch>
        </p:blipFill>
        <p:spPr>
          <a:xfrm>
            <a:off x="2632990" y="2878026"/>
            <a:ext cx="6395548" cy="1533015"/>
          </a:xfrm>
          <a:prstGeom prst="rect">
            <a:avLst/>
          </a:prstGeom>
        </p:spPr>
      </p:pic>
      <p:pic>
        <p:nvPicPr>
          <p:cNvPr id="20" name="图片 19">
            <a:extLst>
              <a:ext uri="{FF2B5EF4-FFF2-40B4-BE49-F238E27FC236}">
                <a16:creationId xmlns:a16="http://schemas.microsoft.com/office/drawing/2014/main" id="{B4AAA764-7FB5-7798-6A47-DB8CA7CBAF36}"/>
              </a:ext>
            </a:extLst>
          </p:cNvPr>
          <p:cNvPicPr>
            <a:picLocks noChangeAspect="1"/>
          </p:cNvPicPr>
          <p:nvPr/>
        </p:nvPicPr>
        <p:blipFill>
          <a:blip r:embed="rId4">
            <a:duotone>
              <a:prstClr val="black"/>
              <a:schemeClr val="accent6">
                <a:tint val="45000"/>
                <a:satMod val="400000"/>
              </a:schemeClr>
            </a:duotone>
          </a:blip>
          <a:stretch>
            <a:fillRect/>
          </a:stretch>
        </p:blipFill>
        <p:spPr>
          <a:xfrm>
            <a:off x="8634608" y="2142198"/>
            <a:ext cx="787859" cy="362666"/>
          </a:xfrm>
          <a:prstGeom prst="rect">
            <a:avLst/>
          </a:prstGeom>
        </p:spPr>
      </p:pic>
      <p:pic>
        <p:nvPicPr>
          <p:cNvPr id="22" name="图片 21">
            <a:extLst>
              <a:ext uri="{FF2B5EF4-FFF2-40B4-BE49-F238E27FC236}">
                <a16:creationId xmlns:a16="http://schemas.microsoft.com/office/drawing/2014/main" id="{8A690993-554F-436A-9A6B-CEC919D06990}"/>
              </a:ext>
            </a:extLst>
          </p:cNvPr>
          <p:cNvPicPr>
            <a:picLocks noChangeAspect="1"/>
          </p:cNvPicPr>
          <p:nvPr/>
        </p:nvPicPr>
        <p:blipFill>
          <a:blip r:embed="rId5">
            <a:duotone>
              <a:prstClr val="black"/>
              <a:schemeClr val="accent6">
                <a:tint val="45000"/>
                <a:satMod val="400000"/>
              </a:schemeClr>
            </a:duotone>
          </a:blip>
          <a:stretch>
            <a:fillRect/>
          </a:stretch>
        </p:blipFill>
        <p:spPr>
          <a:xfrm>
            <a:off x="5985036" y="5005619"/>
            <a:ext cx="3372324" cy="376252"/>
          </a:xfrm>
          <a:prstGeom prst="rect">
            <a:avLst/>
          </a:prstGeom>
        </p:spPr>
      </p:pic>
      <p:pic>
        <p:nvPicPr>
          <p:cNvPr id="32" name="图片 31">
            <a:extLst>
              <a:ext uri="{FF2B5EF4-FFF2-40B4-BE49-F238E27FC236}">
                <a16:creationId xmlns:a16="http://schemas.microsoft.com/office/drawing/2014/main" id="{A9B9B488-324F-C24D-061C-478C537F9DAC}"/>
              </a:ext>
            </a:extLst>
          </p:cNvPr>
          <p:cNvPicPr>
            <a:picLocks noChangeAspect="1"/>
          </p:cNvPicPr>
          <p:nvPr/>
        </p:nvPicPr>
        <p:blipFill>
          <a:blip r:embed="rId6"/>
          <a:stretch>
            <a:fillRect/>
          </a:stretch>
        </p:blipFill>
        <p:spPr>
          <a:xfrm>
            <a:off x="5222819" y="4711973"/>
            <a:ext cx="3970596" cy="293646"/>
          </a:xfrm>
          <a:prstGeom prst="rect">
            <a:avLst/>
          </a:prstGeom>
        </p:spPr>
      </p:pic>
      <p:sp>
        <p:nvSpPr>
          <p:cNvPr id="33" name="卷形: 水平 32">
            <a:extLst>
              <a:ext uri="{FF2B5EF4-FFF2-40B4-BE49-F238E27FC236}">
                <a16:creationId xmlns:a16="http://schemas.microsoft.com/office/drawing/2014/main" id="{FF361096-8FA1-BB48-165D-DF798C38FC22}"/>
              </a:ext>
            </a:extLst>
          </p:cNvPr>
          <p:cNvSpPr/>
          <p:nvPr/>
        </p:nvSpPr>
        <p:spPr>
          <a:xfrm>
            <a:off x="5427308" y="-56930"/>
            <a:ext cx="2088738" cy="890110"/>
          </a:xfrm>
          <a:prstGeom prst="horizontalScroll">
            <a:avLst/>
          </a:prstGeom>
          <a:ln>
            <a:solidFill>
              <a:schemeClr val="accent1">
                <a:lumMod val="40000"/>
                <a:lumOff val="6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zh-CN" altLang="en-US"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原题再现</a:t>
            </a:r>
          </a:p>
        </p:txBody>
      </p:sp>
      <p:sp>
        <p:nvSpPr>
          <p:cNvPr id="35" name="对话气泡: 椭圆形 34">
            <a:extLst>
              <a:ext uri="{FF2B5EF4-FFF2-40B4-BE49-F238E27FC236}">
                <a16:creationId xmlns:a16="http://schemas.microsoft.com/office/drawing/2014/main" id="{267EC414-4174-D6C8-87BD-1E60B0DE6C64}"/>
              </a:ext>
            </a:extLst>
          </p:cNvPr>
          <p:cNvSpPr/>
          <p:nvPr/>
        </p:nvSpPr>
        <p:spPr>
          <a:xfrm>
            <a:off x="1803577" y="5519556"/>
            <a:ext cx="3196686" cy="831809"/>
          </a:xfrm>
          <a:prstGeom prst="wedgeEllipseCallout">
            <a:avLst>
              <a:gd name="adj1" fmla="val 34701"/>
              <a:gd name="adj2" fmla="val -89343"/>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F0000"/>
                </a:solidFill>
              </a:rPr>
              <a:t>从原料的价格、节能、环保等角度回答</a:t>
            </a:r>
          </a:p>
        </p:txBody>
      </p:sp>
      <p:sp>
        <p:nvSpPr>
          <p:cNvPr id="5" name="文本框 4">
            <a:extLst>
              <a:ext uri="{FF2B5EF4-FFF2-40B4-BE49-F238E27FC236}">
                <a16:creationId xmlns:a16="http://schemas.microsoft.com/office/drawing/2014/main" id="{CD2A3349-91FE-5132-B02B-2F4368AC10B8}"/>
              </a:ext>
            </a:extLst>
          </p:cNvPr>
          <p:cNvSpPr txBox="1"/>
          <p:nvPr/>
        </p:nvSpPr>
        <p:spPr>
          <a:xfrm>
            <a:off x="535250" y="126515"/>
            <a:ext cx="5401177" cy="523220"/>
          </a:xfrm>
          <a:prstGeom prst="rect">
            <a:avLst/>
          </a:prstGeom>
          <a:noFill/>
        </p:spPr>
        <p:txBody>
          <a:bodyPr wrap="square" rtlCol="0">
            <a:spAutoFit/>
          </a:bodyPr>
          <a:lstStyle/>
          <a:p>
            <a:r>
              <a:rPr lang="zh-CN" altLang="en-US" sz="2800" b="1" dirty="0">
                <a:solidFill>
                  <a:schemeClr val="accent3">
                    <a:lumMod val="75000"/>
                  </a:schemeClr>
                </a:solidFill>
                <a:latin typeface="Times New Roman" panose="02020603050405020304" pitchFamily="18" charset="0"/>
                <a:cs typeface="Times New Roman" panose="02020603050405020304" pitchFamily="18" charset="0"/>
              </a:rPr>
              <a:t>五、化学与社会跨学科实践</a:t>
            </a:r>
          </a:p>
        </p:txBody>
      </p:sp>
    </p:spTree>
    <p:extLst>
      <p:ext uri="{BB962C8B-B14F-4D97-AF65-F5344CB8AC3E}">
        <p14:creationId xmlns:p14="http://schemas.microsoft.com/office/powerpoint/2010/main" val="84000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627824A-2EC3-7CF3-C957-564C3AD079A3}"/>
              </a:ext>
            </a:extLst>
          </p:cNvPr>
          <p:cNvGrpSpPr/>
          <p:nvPr/>
        </p:nvGrpSpPr>
        <p:grpSpPr>
          <a:xfrm>
            <a:off x="0" y="-11195"/>
            <a:ext cx="4267360" cy="652935"/>
            <a:chOff x="343551" y="115550"/>
            <a:chExt cx="4267360" cy="652935"/>
          </a:xfrm>
        </p:grpSpPr>
        <p:pic>
          <p:nvPicPr>
            <p:cNvPr id="3" name="图片 2">
              <a:extLst>
                <a:ext uri="{FF2B5EF4-FFF2-40B4-BE49-F238E27FC236}">
                  <a16:creationId xmlns:a16="http://schemas.microsoft.com/office/drawing/2014/main" id="{07488A6C-970E-F71B-6E21-CC4E0D11E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4" name="直接连接符 3">
              <a:extLst>
                <a:ext uri="{FF2B5EF4-FFF2-40B4-BE49-F238E27FC236}">
                  <a16:creationId xmlns:a16="http://schemas.microsoft.com/office/drawing/2014/main" id="{DEDEB28E-CFDC-FAEE-59E6-F3B6FA1303E9}"/>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6" name="文本框 5">
            <a:extLst>
              <a:ext uri="{FF2B5EF4-FFF2-40B4-BE49-F238E27FC236}">
                <a16:creationId xmlns:a16="http://schemas.microsoft.com/office/drawing/2014/main" id="{E9D8859E-5AA5-953B-316C-8A4307E24F37}"/>
              </a:ext>
            </a:extLst>
          </p:cNvPr>
          <p:cNvSpPr txBox="1"/>
          <p:nvPr/>
        </p:nvSpPr>
        <p:spPr>
          <a:xfrm>
            <a:off x="535250" y="126515"/>
            <a:ext cx="5401177" cy="523220"/>
          </a:xfrm>
          <a:prstGeom prst="rect">
            <a:avLst/>
          </a:prstGeom>
          <a:noFill/>
        </p:spPr>
        <p:txBody>
          <a:bodyPr wrap="square" rtlCol="0">
            <a:spAutoFit/>
          </a:bodyPr>
          <a:lstStyle/>
          <a:p>
            <a:r>
              <a:rPr lang="zh-CN" altLang="en-US" sz="2800" b="1" dirty="0">
                <a:solidFill>
                  <a:schemeClr val="accent3">
                    <a:lumMod val="75000"/>
                  </a:schemeClr>
                </a:solidFill>
                <a:latin typeface="Times New Roman" panose="02020603050405020304" pitchFamily="18" charset="0"/>
                <a:cs typeface="Times New Roman" panose="02020603050405020304" pitchFamily="18" charset="0"/>
              </a:rPr>
              <a:t>五、化学与社会跨学科实践</a:t>
            </a:r>
          </a:p>
        </p:txBody>
      </p:sp>
      <p:sp>
        <p:nvSpPr>
          <p:cNvPr id="9" name="文本框 8">
            <a:extLst>
              <a:ext uri="{FF2B5EF4-FFF2-40B4-BE49-F238E27FC236}">
                <a16:creationId xmlns:a16="http://schemas.microsoft.com/office/drawing/2014/main" id="{D279D24E-766B-0502-9024-661750F6BF7B}"/>
              </a:ext>
            </a:extLst>
          </p:cNvPr>
          <p:cNvSpPr txBox="1"/>
          <p:nvPr/>
        </p:nvSpPr>
        <p:spPr>
          <a:xfrm>
            <a:off x="847200" y="670462"/>
            <a:ext cx="9862458" cy="1493999"/>
          </a:xfrm>
          <a:prstGeom prst="rect">
            <a:avLst/>
          </a:prstGeom>
          <a:noFill/>
        </p:spPr>
        <p:txBody>
          <a:bodyPr wrap="square">
            <a:spAutoFit/>
          </a:bodyPr>
          <a:lstStyle/>
          <a:p>
            <a:pPr marL="173355" algn="just">
              <a:lnSpc>
                <a:spcPct val="130000"/>
              </a:lnSpc>
            </a:pP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活动二：选择制氧试剂</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306705" indent="-133350" algn="just">
              <a:lnSpc>
                <a:spcPct val="13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【查阅资料】常温常压下产生</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150mL</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的氧气，以</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5%</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的过氧化氢溶液为制氧剂需要</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9.1mL</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；以过碳酸钠为制氧剂需要</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1.41g</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p>
          <a:p>
            <a:pPr marL="173355" algn="just">
              <a:lnSpc>
                <a:spcPct val="13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【实验方案】利用如图</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12</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装置设计如下表实验并记录</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0~20min</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量筒中水的体积。</a:t>
            </a:r>
          </a:p>
        </p:txBody>
      </p:sp>
      <p:pic>
        <p:nvPicPr>
          <p:cNvPr id="13" name="图片 12">
            <a:extLst>
              <a:ext uri="{FF2B5EF4-FFF2-40B4-BE49-F238E27FC236}">
                <a16:creationId xmlns:a16="http://schemas.microsoft.com/office/drawing/2014/main" id="{A188CE41-2F0F-3ED5-406C-A0D28BDFA149}"/>
              </a:ext>
            </a:extLst>
          </p:cNvPr>
          <p:cNvPicPr>
            <a:picLocks noChangeAspect="1"/>
          </p:cNvPicPr>
          <p:nvPr/>
        </p:nvPicPr>
        <p:blipFill>
          <a:blip r:embed="rId3"/>
          <a:stretch>
            <a:fillRect/>
          </a:stretch>
        </p:blipFill>
        <p:spPr>
          <a:xfrm>
            <a:off x="1471529" y="2112626"/>
            <a:ext cx="1314633" cy="1305107"/>
          </a:xfrm>
          <a:prstGeom prst="rect">
            <a:avLst/>
          </a:prstGeom>
        </p:spPr>
      </p:pic>
      <p:pic>
        <p:nvPicPr>
          <p:cNvPr id="15" name="图片 14">
            <a:extLst>
              <a:ext uri="{FF2B5EF4-FFF2-40B4-BE49-F238E27FC236}">
                <a16:creationId xmlns:a16="http://schemas.microsoft.com/office/drawing/2014/main" id="{669041BB-101B-3C98-3986-5D914C951549}"/>
              </a:ext>
            </a:extLst>
          </p:cNvPr>
          <p:cNvPicPr>
            <a:picLocks noChangeAspect="1"/>
          </p:cNvPicPr>
          <p:nvPr/>
        </p:nvPicPr>
        <p:blipFill>
          <a:blip r:embed="rId4"/>
          <a:stretch>
            <a:fillRect/>
          </a:stretch>
        </p:blipFill>
        <p:spPr>
          <a:xfrm>
            <a:off x="3757878" y="2112625"/>
            <a:ext cx="5776517" cy="1305107"/>
          </a:xfrm>
          <a:prstGeom prst="rect">
            <a:avLst/>
          </a:prstGeom>
        </p:spPr>
      </p:pic>
      <p:pic>
        <p:nvPicPr>
          <p:cNvPr id="17" name="图片 16">
            <a:extLst>
              <a:ext uri="{FF2B5EF4-FFF2-40B4-BE49-F238E27FC236}">
                <a16:creationId xmlns:a16="http://schemas.microsoft.com/office/drawing/2014/main" id="{BE93C1BD-212F-A066-AAE9-6260505508EF}"/>
              </a:ext>
            </a:extLst>
          </p:cNvPr>
          <p:cNvPicPr>
            <a:picLocks noChangeAspect="1"/>
          </p:cNvPicPr>
          <p:nvPr/>
        </p:nvPicPr>
        <p:blipFill>
          <a:blip r:embed="rId5"/>
          <a:stretch>
            <a:fillRect/>
          </a:stretch>
        </p:blipFill>
        <p:spPr>
          <a:xfrm>
            <a:off x="8551912" y="4068116"/>
            <a:ext cx="2534004" cy="1895740"/>
          </a:xfrm>
          <a:prstGeom prst="rect">
            <a:avLst/>
          </a:prstGeom>
        </p:spPr>
      </p:pic>
      <p:sp>
        <p:nvSpPr>
          <p:cNvPr id="19" name="文本框 18">
            <a:extLst>
              <a:ext uri="{FF2B5EF4-FFF2-40B4-BE49-F238E27FC236}">
                <a16:creationId xmlns:a16="http://schemas.microsoft.com/office/drawing/2014/main" id="{F327F14A-F990-519F-34B2-0AE9C510825A}"/>
              </a:ext>
            </a:extLst>
          </p:cNvPr>
          <p:cNvSpPr txBox="1"/>
          <p:nvPr/>
        </p:nvSpPr>
        <p:spPr>
          <a:xfrm>
            <a:off x="863860" y="3308180"/>
            <a:ext cx="8696119" cy="725327"/>
          </a:xfrm>
          <a:prstGeom prst="rect">
            <a:avLst/>
          </a:prstGeom>
          <a:noFill/>
        </p:spPr>
        <p:txBody>
          <a:bodyPr wrap="square">
            <a:spAutoFit/>
          </a:bodyPr>
          <a:lstStyle/>
          <a:p>
            <a:pPr marL="266700" indent="-133350" algn="just">
              <a:lnSpc>
                <a:spcPct val="12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⑴ </a:t>
            </a:r>
            <a:r>
              <a:rPr lang="zh-CN" altLang="zh-CN" sz="1800" kern="100" dirty="0">
                <a:effectLst/>
                <a:latin typeface="Times New Roman" panose="02020603050405020304" pitchFamily="18" charset="0"/>
                <a:ea typeface="新宋体" panose="02010609030101010101" pitchFamily="49" charset="-122"/>
                <a:cs typeface="Times New Roman" panose="02020603050405020304" pitchFamily="18" charset="0"/>
              </a:rPr>
              <a:t>检查图</a:t>
            </a:r>
            <a:r>
              <a:rPr lang="en-US" altLang="zh-CN" sz="1800" kern="100" dirty="0">
                <a:effectLst/>
                <a:latin typeface="Times New Roman" panose="02020603050405020304" pitchFamily="18" charset="0"/>
                <a:ea typeface="新宋体" panose="02010609030101010101" pitchFamily="49" charset="-122"/>
                <a:cs typeface="Times New Roman" panose="02020603050405020304" pitchFamily="18" charset="0"/>
              </a:rPr>
              <a:t>12</a:t>
            </a:r>
            <a:r>
              <a:rPr lang="zh-CN" altLang="zh-CN" sz="1800" kern="100" dirty="0">
                <a:effectLst/>
                <a:latin typeface="Times New Roman" panose="02020603050405020304" pitchFamily="18" charset="0"/>
                <a:ea typeface="新宋体" panose="02010609030101010101" pitchFamily="49" charset="-122"/>
                <a:cs typeface="Times New Roman" panose="02020603050405020304" pitchFamily="18" charset="0"/>
              </a:rPr>
              <a:t>装置气密性时，先堵住末端导管口，将注射器活塞拉动到一定位置，松开手后，活塞回到原位置，说明装置</a:t>
            </a:r>
            <a:r>
              <a:rPr lang="zh-CN" altLang="zh-CN" sz="1800" u="sng" kern="100" dirty="0">
                <a:effectLst/>
                <a:latin typeface="Times New Roman" panose="02020603050405020304" pitchFamily="18" charset="0"/>
                <a:ea typeface="新宋体" panose="02010609030101010101" pitchFamily="49" charset="-122"/>
                <a:cs typeface="Times New Roman" panose="02020603050405020304" pitchFamily="18" charset="0"/>
              </a:rPr>
              <a:t> </a:t>
            </a:r>
            <a:r>
              <a:rPr lang="en-US" altLang="zh-CN" sz="1800" u="sng" kern="100" dirty="0">
                <a:effectLst/>
                <a:latin typeface="Times New Roman" panose="02020603050405020304" pitchFamily="18" charset="0"/>
                <a:ea typeface="新宋体" panose="02010609030101010101" pitchFamily="49" charset="-122"/>
                <a:cs typeface="Times New Roman" panose="02020603050405020304" pitchFamily="18" charset="0"/>
              </a:rPr>
              <a:t>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（选填“漏气”或“不漏气”）。</a:t>
            </a:r>
          </a:p>
        </p:txBody>
      </p:sp>
      <p:sp>
        <p:nvSpPr>
          <p:cNvPr id="21" name="文本框 20">
            <a:extLst>
              <a:ext uri="{FF2B5EF4-FFF2-40B4-BE49-F238E27FC236}">
                <a16:creationId xmlns:a16="http://schemas.microsoft.com/office/drawing/2014/main" id="{5DD86F4B-5C2E-56C0-FFEE-308251CD0779}"/>
              </a:ext>
            </a:extLst>
          </p:cNvPr>
          <p:cNvSpPr txBox="1"/>
          <p:nvPr/>
        </p:nvSpPr>
        <p:spPr>
          <a:xfrm>
            <a:off x="738283" y="3942887"/>
            <a:ext cx="7240459" cy="2214196"/>
          </a:xfrm>
          <a:prstGeom prst="rect">
            <a:avLst/>
          </a:prstGeom>
          <a:noFill/>
        </p:spPr>
        <p:txBody>
          <a:bodyPr wrap="square">
            <a:spAutoFit/>
          </a:bodyPr>
          <a:lstStyle/>
          <a:p>
            <a:pPr indent="133350" algn="just">
              <a:lnSpc>
                <a:spcPct val="13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实验</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中反应的符号表达式为 </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p>
          <a:p>
            <a:pPr indent="133350" algn="just">
              <a:lnSpc>
                <a:spcPct val="13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⑶ 实验</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中水的体积较合适的是</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mL</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。（选填“</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1.41</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”或“</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9.1</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p>
          <a:p>
            <a:pPr marL="266700" indent="-133350" algn="just">
              <a:lnSpc>
                <a:spcPct val="13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⑷ 依据如图</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13</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所示实验结果，小组同学决定选用过碳酸钠固体作为便携式制氧机的制氧剂，理由是：</a:t>
            </a:r>
          </a:p>
          <a:p>
            <a:pPr marL="266700" algn="just">
              <a:lnSpc>
                <a:spcPct val="13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① 过碳酸钠是固体，比过氧化氢溶液便于携带；</a:t>
            </a:r>
          </a:p>
          <a:p>
            <a:pPr marL="266700" algn="just">
              <a:lnSpc>
                <a:spcPct val="13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②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p>
        </p:txBody>
      </p:sp>
      <p:pic>
        <p:nvPicPr>
          <p:cNvPr id="23" name="图片 22">
            <a:extLst>
              <a:ext uri="{FF2B5EF4-FFF2-40B4-BE49-F238E27FC236}">
                <a16:creationId xmlns:a16="http://schemas.microsoft.com/office/drawing/2014/main" id="{AFEB189E-7E17-AC50-1580-C13CBE57F481}"/>
              </a:ext>
            </a:extLst>
          </p:cNvPr>
          <p:cNvPicPr>
            <a:picLocks noChangeAspect="1"/>
          </p:cNvPicPr>
          <p:nvPr/>
        </p:nvPicPr>
        <p:blipFill>
          <a:blip r:embed="rId6">
            <a:duotone>
              <a:prstClr val="black"/>
              <a:schemeClr val="accent6">
                <a:tint val="45000"/>
                <a:satMod val="400000"/>
              </a:schemeClr>
            </a:duotone>
          </a:blip>
          <a:stretch>
            <a:fillRect/>
          </a:stretch>
        </p:blipFill>
        <p:spPr>
          <a:xfrm>
            <a:off x="4887204" y="3641036"/>
            <a:ext cx="791505" cy="321550"/>
          </a:xfrm>
          <a:prstGeom prst="rect">
            <a:avLst/>
          </a:prstGeom>
        </p:spPr>
      </p:pic>
      <p:pic>
        <p:nvPicPr>
          <p:cNvPr id="25" name="图片 24">
            <a:extLst>
              <a:ext uri="{FF2B5EF4-FFF2-40B4-BE49-F238E27FC236}">
                <a16:creationId xmlns:a16="http://schemas.microsoft.com/office/drawing/2014/main" id="{980F3793-973D-56AF-C117-7A3522EF4EDB}"/>
              </a:ext>
            </a:extLst>
          </p:cNvPr>
          <p:cNvPicPr>
            <a:picLocks noChangeAspect="1"/>
          </p:cNvPicPr>
          <p:nvPr/>
        </p:nvPicPr>
        <p:blipFill>
          <a:blip r:embed="rId7">
            <a:duotone>
              <a:prstClr val="black"/>
              <a:schemeClr val="accent6">
                <a:tint val="45000"/>
                <a:satMod val="400000"/>
              </a:schemeClr>
            </a:duotone>
          </a:blip>
          <a:stretch>
            <a:fillRect/>
          </a:stretch>
        </p:blipFill>
        <p:spPr>
          <a:xfrm>
            <a:off x="4261307" y="3997195"/>
            <a:ext cx="2384829" cy="321550"/>
          </a:xfrm>
          <a:prstGeom prst="rect">
            <a:avLst/>
          </a:prstGeom>
        </p:spPr>
      </p:pic>
      <p:pic>
        <p:nvPicPr>
          <p:cNvPr id="27" name="图片 26">
            <a:extLst>
              <a:ext uri="{FF2B5EF4-FFF2-40B4-BE49-F238E27FC236}">
                <a16:creationId xmlns:a16="http://schemas.microsoft.com/office/drawing/2014/main" id="{D4A62988-77CA-812C-1DCA-B7C188D60D91}"/>
              </a:ext>
            </a:extLst>
          </p:cNvPr>
          <p:cNvPicPr>
            <a:picLocks noChangeAspect="1"/>
          </p:cNvPicPr>
          <p:nvPr/>
        </p:nvPicPr>
        <p:blipFill>
          <a:blip r:embed="rId8">
            <a:duotone>
              <a:prstClr val="black"/>
              <a:schemeClr val="accent6">
                <a:tint val="45000"/>
                <a:satMod val="400000"/>
              </a:schemeClr>
            </a:duotone>
          </a:blip>
          <a:stretch>
            <a:fillRect/>
          </a:stretch>
        </p:blipFill>
        <p:spPr>
          <a:xfrm>
            <a:off x="4327574" y="4335358"/>
            <a:ext cx="421087" cy="311917"/>
          </a:xfrm>
          <a:prstGeom prst="rect">
            <a:avLst/>
          </a:prstGeom>
        </p:spPr>
      </p:pic>
      <p:pic>
        <p:nvPicPr>
          <p:cNvPr id="29" name="图片 28">
            <a:extLst>
              <a:ext uri="{FF2B5EF4-FFF2-40B4-BE49-F238E27FC236}">
                <a16:creationId xmlns:a16="http://schemas.microsoft.com/office/drawing/2014/main" id="{F36AEAC1-A5A5-8CDB-2640-6DB9A310DBB0}"/>
              </a:ext>
            </a:extLst>
          </p:cNvPr>
          <p:cNvPicPr>
            <a:picLocks noChangeAspect="1"/>
          </p:cNvPicPr>
          <p:nvPr/>
        </p:nvPicPr>
        <p:blipFill>
          <a:blip r:embed="rId9">
            <a:duotone>
              <a:prstClr val="black"/>
              <a:schemeClr val="accent6">
                <a:tint val="45000"/>
                <a:satMod val="400000"/>
              </a:schemeClr>
            </a:duotone>
          </a:blip>
          <a:stretch>
            <a:fillRect/>
          </a:stretch>
        </p:blipFill>
        <p:spPr>
          <a:xfrm>
            <a:off x="1489814" y="5767627"/>
            <a:ext cx="5555091" cy="311917"/>
          </a:xfrm>
          <a:prstGeom prst="rect">
            <a:avLst/>
          </a:prstGeom>
        </p:spPr>
      </p:pic>
      <p:sp>
        <p:nvSpPr>
          <p:cNvPr id="30" name="思想气泡: 云 29">
            <a:extLst>
              <a:ext uri="{FF2B5EF4-FFF2-40B4-BE49-F238E27FC236}">
                <a16:creationId xmlns:a16="http://schemas.microsoft.com/office/drawing/2014/main" id="{9CD842CC-6689-BD2D-62BC-9F3CFB44A493}"/>
              </a:ext>
            </a:extLst>
          </p:cNvPr>
          <p:cNvSpPr/>
          <p:nvPr/>
        </p:nvSpPr>
        <p:spPr>
          <a:xfrm>
            <a:off x="0" y="3410642"/>
            <a:ext cx="1106084" cy="892059"/>
          </a:xfrm>
          <a:prstGeom prst="cloudCallout">
            <a:avLst>
              <a:gd name="adj1" fmla="val 43819"/>
              <a:gd name="adj2" fmla="val 68988"/>
            </a:avLst>
          </a:prstGeom>
          <a:solidFill>
            <a:schemeClr val="accent1">
              <a:lumMod val="20000"/>
              <a:lumOff val="80000"/>
            </a:schemeClr>
          </a:solidFill>
          <a:ln>
            <a:solidFill>
              <a:srgbClr val="0000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0000"/>
                </a:solidFill>
                <a:latin typeface="Times New Roman" panose="02020603050405020304" pitchFamily="18" charset="0"/>
                <a:cs typeface="Times New Roman" panose="02020603050405020304" pitchFamily="18" charset="0"/>
              </a:rPr>
              <a:t>控制变量</a:t>
            </a:r>
          </a:p>
        </p:txBody>
      </p:sp>
      <p:grpSp>
        <p:nvGrpSpPr>
          <p:cNvPr id="35" name="组合 34">
            <a:extLst>
              <a:ext uri="{FF2B5EF4-FFF2-40B4-BE49-F238E27FC236}">
                <a16:creationId xmlns:a16="http://schemas.microsoft.com/office/drawing/2014/main" id="{76CA89E1-4527-F91D-FB26-579E593A3241}"/>
              </a:ext>
            </a:extLst>
          </p:cNvPr>
          <p:cNvGrpSpPr/>
          <p:nvPr/>
        </p:nvGrpSpPr>
        <p:grpSpPr>
          <a:xfrm>
            <a:off x="5837617" y="581946"/>
            <a:ext cx="3722362" cy="393020"/>
            <a:chOff x="6195362" y="519094"/>
            <a:chExt cx="3722362" cy="393020"/>
          </a:xfrm>
        </p:grpSpPr>
        <p:sp>
          <p:nvSpPr>
            <p:cNvPr id="34" name="流程图: 过程 33">
              <a:extLst>
                <a:ext uri="{FF2B5EF4-FFF2-40B4-BE49-F238E27FC236}">
                  <a16:creationId xmlns:a16="http://schemas.microsoft.com/office/drawing/2014/main" id="{DC44ACEF-6276-C2C9-B377-272B95BFE2C3}"/>
                </a:ext>
              </a:extLst>
            </p:cNvPr>
            <p:cNvSpPr/>
            <p:nvPr/>
          </p:nvSpPr>
          <p:spPr>
            <a:xfrm>
              <a:off x="6195362" y="519094"/>
              <a:ext cx="3722362" cy="393020"/>
            </a:xfrm>
            <a:prstGeom prst="flowChartProcess">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32" name="图片 31">
              <a:extLst>
                <a:ext uri="{FF2B5EF4-FFF2-40B4-BE49-F238E27FC236}">
                  <a16:creationId xmlns:a16="http://schemas.microsoft.com/office/drawing/2014/main" id="{7E300CE6-A57D-CCE4-861A-B33D458C1AB9}"/>
                </a:ext>
              </a:extLst>
            </p:cNvPr>
            <p:cNvPicPr>
              <a:picLocks noChangeAspect="1"/>
            </p:cNvPicPr>
            <p:nvPr/>
          </p:nvPicPr>
          <p:blipFill>
            <a:blip r:embed="rId10"/>
            <a:stretch>
              <a:fillRect/>
            </a:stretch>
          </p:blipFill>
          <p:spPr>
            <a:xfrm>
              <a:off x="6294172" y="610502"/>
              <a:ext cx="3524742" cy="247685"/>
            </a:xfrm>
            <a:prstGeom prst="rect">
              <a:avLst/>
            </a:prstGeom>
          </p:spPr>
        </p:pic>
      </p:grpSp>
    </p:spTree>
    <p:extLst>
      <p:ext uri="{BB962C8B-B14F-4D97-AF65-F5344CB8AC3E}">
        <p14:creationId xmlns:p14="http://schemas.microsoft.com/office/powerpoint/2010/main" val="13824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627824A-2EC3-7CF3-C957-564C3AD079A3}"/>
              </a:ext>
            </a:extLst>
          </p:cNvPr>
          <p:cNvGrpSpPr/>
          <p:nvPr/>
        </p:nvGrpSpPr>
        <p:grpSpPr>
          <a:xfrm>
            <a:off x="0" y="-11195"/>
            <a:ext cx="4267360" cy="652935"/>
            <a:chOff x="343551" y="115550"/>
            <a:chExt cx="4267360" cy="652935"/>
          </a:xfrm>
        </p:grpSpPr>
        <p:pic>
          <p:nvPicPr>
            <p:cNvPr id="3" name="图片 2">
              <a:extLst>
                <a:ext uri="{FF2B5EF4-FFF2-40B4-BE49-F238E27FC236}">
                  <a16:creationId xmlns:a16="http://schemas.microsoft.com/office/drawing/2014/main" id="{07488A6C-970E-F71B-6E21-CC4E0D11E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4" name="直接连接符 3">
              <a:extLst>
                <a:ext uri="{FF2B5EF4-FFF2-40B4-BE49-F238E27FC236}">
                  <a16:creationId xmlns:a16="http://schemas.microsoft.com/office/drawing/2014/main" id="{DEDEB28E-CFDC-FAEE-59E6-F3B6FA1303E9}"/>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11" name="文本框 10">
            <a:extLst>
              <a:ext uri="{FF2B5EF4-FFF2-40B4-BE49-F238E27FC236}">
                <a16:creationId xmlns:a16="http://schemas.microsoft.com/office/drawing/2014/main" id="{738D6637-4C90-E094-ACAA-1911F03BFF34}"/>
              </a:ext>
            </a:extLst>
          </p:cNvPr>
          <p:cNvSpPr txBox="1"/>
          <p:nvPr/>
        </p:nvSpPr>
        <p:spPr>
          <a:xfrm>
            <a:off x="652935" y="641740"/>
            <a:ext cx="6096000" cy="413703"/>
          </a:xfrm>
          <a:prstGeom prst="rect">
            <a:avLst/>
          </a:prstGeom>
          <a:noFill/>
        </p:spPr>
        <p:txBody>
          <a:bodyPr wrap="square">
            <a:spAutoFit/>
          </a:bodyPr>
          <a:lstStyle/>
          <a:p>
            <a:pPr marL="173355" algn="just">
              <a:lnSpc>
                <a:spcPct val="130000"/>
              </a:lnSpc>
            </a:pP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活动三：自制制氧装置</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AC664594-F526-DB15-2164-90DEE5AF0DA4}"/>
              </a:ext>
            </a:extLst>
          </p:cNvPr>
          <p:cNvSpPr txBox="1"/>
          <p:nvPr/>
        </p:nvSpPr>
        <p:spPr>
          <a:xfrm>
            <a:off x="979713" y="1055443"/>
            <a:ext cx="8273143" cy="1854097"/>
          </a:xfrm>
          <a:prstGeom prst="rect">
            <a:avLst/>
          </a:prstGeom>
          <a:noFill/>
        </p:spPr>
        <p:txBody>
          <a:bodyPr wrap="square">
            <a:spAutoFit/>
          </a:bodyPr>
          <a:lstStyle/>
          <a:p>
            <a:pPr marL="133350" indent="133350" algn="just">
              <a:lnSpc>
                <a:spcPct val="130000"/>
              </a:lnSpc>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小</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组同学利用饮料瓶、吸管等废旧物品设计并制作了如图</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14</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装置。洗气装置中的水除了有过滤杂质提纯氧气的作用外，还可以起到的作用是</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（填序号）。</a:t>
            </a:r>
          </a:p>
          <a:p>
            <a:pPr indent="266700" algn="just">
              <a:lnSpc>
                <a:spcPct val="13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．观察氧气生成速率</a:t>
            </a:r>
          </a:p>
          <a:p>
            <a:pPr indent="266700" algn="just">
              <a:lnSpc>
                <a:spcPct val="13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．降低吸入氧气温度</a:t>
            </a:r>
          </a:p>
          <a:p>
            <a:pPr indent="266700" algn="just">
              <a:lnSpc>
                <a:spcPct val="13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．加快氧气生成速率</a:t>
            </a:r>
          </a:p>
        </p:txBody>
      </p:sp>
      <p:pic>
        <p:nvPicPr>
          <p:cNvPr id="15" name="图片 14">
            <a:extLst>
              <a:ext uri="{FF2B5EF4-FFF2-40B4-BE49-F238E27FC236}">
                <a16:creationId xmlns:a16="http://schemas.microsoft.com/office/drawing/2014/main" id="{471C0164-52D2-DC7A-DB58-F96FD6B4621B}"/>
              </a:ext>
            </a:extLst>
          </p:cNvPr>
          <p:cNvPicPr>
            <a:picLocks noChangeAspect="1"/>
          </p:cNvPicPr>
          <p:nvPr/>
        </p:nvPicPr>
        <p:blipFill>
          <a:blip r:embed="rId3"/>
          <a:stretch>
            <a:fillRect/>
          </a:stretch>
        </p:blipFill>
        <p:spPr>
          <a:xfrm>
            <a:off x="8059314" y="1839547"/>
            <a:ext cx="1400370" cy="1267002"/>
          </a:xfrm>
          <a:prstGeom prst="rect">
            <a:avLst/>
          </a:prstGeom>
        </p:spPr>
      </p:pic>
      <p:pic>
        <p:nvPicPr>
          <p:cNvPr id="17" name="图片 16">
            <a:extLst>
              <a:ext uri="{FF2B5EF4-FFF2-40B4-BE49-F238E27FC236}">
                <a16:creationId xmlns:a16="http://schemas.microsoft.com/office/drawing/2014/main" id="{21BD5758-67B0-AA1E-EF02-8AA213459468}"/>
              </a:ext>
            </a:extLst>
          </p:cNvPr>
          <p:cNvPicPr>
            <a:picLocks noChangeAspect="1"/>
          </p:cNvPicPr>
          <p:nvPr/>
        </p:nvPicPr>
        <p:blipFill>
          <a:blip r:embed="rId4"/>
          <a:stretch>
            <a:fillRect/>
          </a:stretch>
        </p:blipFill>
        <p:spPr>
          <a:xfrm>
            <a:off x="6812565" y="3692472"/>
            <a:ext cx="3801005" cy="1314633"/>
          </a:xfrm>
          <a:prstGeom prst="rect">
            <a:avLst/>
          </a:prstGeom>
        </p:spPr>
      </p:pic>
      <p:sp>
        <p:nvSpPr>
          <p:cNvPr id="19" name="文本框 18">
            <a:extLst>
              <a:ext uri="{FF2B5EF4-FFF2-40B4-BE49-F238E27FC236}">
                <a16:creationId xmlns:a16="http://schemas.microsoft.com/office/drawing/2014/main" id="{DC5F3212-8EC7-ADF8-4903-6FD9538276C8}"/>
              </a:ext>
            </a:extLst>
          </p:cNvPr>
          <p:cNvSpPr txBox="1"/>
          <p:nvPr/>
        </p:nvSpPr>
        <p:spPr>
          <a:xfrm>
            <a:off x="1077685" y="3082787"/>
            <a:ext cx="9329057" cy="1854097"/>
          </a:xfrm>
          <a:prstGeom prst="rect">
            <a:avLst/>
          </a:prstGeom>
          <a:noFill/>
        </p:spPr>
        <p:txBody>
          <a:bodyPr wrap="square">
            <a:spAutoFit/>
          </a:bodyPr>
          <a:lstStyle/>
          <a:p>
            <a:pPr marL="133350" indent="133350">
              <a:lnSpc>
                <a:spcPct val="130000"/>
              </a:lnSpc>
            </a:pP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小</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组同学将自制简易家用制氧机在原版本的基础上经历了如图</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15</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所示的迭代优化，请写出改进后装置的一个优点</a:t>
            </a:r>
            <a:r>
              <a:rPr lang="en-US" altLang="zh-CN" sz="1800" u="sng"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u="sng"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u="sng"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pPr marL="133350" indent="133350">
              <a:lnSpc>
                <a:spcPct val="130000"/>
              </a:lnSpc>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装置进行展示后得到了师生的好评。</a:t>
            </a:r>
            <a:endPar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marL="133350" indent="133350">
              <a:lnSpc>
                <a:spcPct val="130000"/>
              </a:lnSpc>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在跨学科实践活动中，同学们也学到了将化学、</a:t>
            </a:r>
            <a:endPar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pPr marL="133350" indent="133350">
              <a:lnSpc>
                <a:spcPct val="130000"/>
              </a:lnSpc>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技术、工程融合解决实际问题的思路与方法。</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id="{E1E21E93-36FF-34FD-25A7-323D371F5416}"/>
              </a:ext>
            </a:extLst>
          </p:cNvPr>
          <p:cNvSpPr txBox="1"/>
          <p:nvPr/>
        </p:nvSpPr>
        <p:spPr>
          <a:xfrm>
            <a:off x="870857" y="2825367"/>
            <a:ext cx="6096000" cy="369332"/>
          </a:xfrm>
          <a:prstGeom prst="rect">
            <a:avLst/>
          </a:prstGeom>
          <a:noFill/>
        </p:spPr>
        <p:txBody>
          <a:bodyPr wrap="square">
            <a:spAutoFit/>
          </a:bodyPr>
          <a:lstStyle/>
          <a:p>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活动四：成果交流展示</a:t>
            </a:r>
            <a:endParaRPr lang="zh-CN" altLang="en-US" dirty="0">
              <a:latin typeface="Times New Roman" panose="02020603050405020304" pitchFamily="18" charset="0"/>
              <a:cs typeface="Times New Roman" panose="02020603050405020304" pitchFamily="18" charset="0"/>
            </a:endParaRPr>
          </a:p>
        </p:txBody>
      </p:sp>
      <p:pic>
        <p:nvPicPr>
          <p:cNvPr id="23" name="图片 22">
            <a:extLst>
              <a:ext uri="{FF2B5EF4-FFF2-40B4-BE49-F238E27FC236}">
                <a16:creationId xmlns:a16="http://schemas.microsoft.com/office/drawing/2014/main" id="{AB8A2022-DC81-F625-2C23-F4849085D8FC}"/>
              </a:ext>
            </a:extLst>
          </p:cNvPr>
          <p:cNvPicPr>
            <a:picLocks noChangeAspect="1"/>
          </p:cNvPicPr>
          <p:nvPr/>
        </p:nvPicPr>
        <p:blipFill>
          <a:blip r:embed="rId5">
            <a:duotone>
              <a:prstClr val="black"/>
              <a:schemeClr val="accent6">
                <a:tint val="45000"/>
                <a:satMod val="400000"/>
              </a:schemeClr>
            </a:duotone>
          </a:blip>
          <a:stretch>
            <a:fillRect/>
          </a:stretch>
        </p:blipFill>
        <p:spPr>
          <a:xfrm>
            <a:off x="3783463" y="3486423"/>
            <a:ext cx="3334967" cy="331987"/>
          </a:xfrm>
          <a:prstGeom prst="rect">
            <a:avLst/>
          </a:prstGeom>
        </p:spPr>
      </p:pic>
      <p:pic>
        <p:nvPicPr>
          <p:cNvPr id="26" name="图片 25">
            <a:extLst>
              <a:ext uri="{FF2B5EF4-FFF2-40B4-BE49-F238E27FC236}">
                <a16:creationId xmlns:a16="http://schemas.microsoft.com/office/drawing/2014/main" id="{061CAB2F-8F63-2487-0CA7-98CC25FD0023}"/>
              </a:ext>
            </a:extLst>
          </p:cNvPr>
          <p:cNvPicPr>
            <a:picLocks noChangeAspect="1"/>
          </p:cNvPicPr>
          <p:nvPr/>
        </p:nvPicPr>
        <p:blipFill>
          <a:blip r:embed="rId6">
            <a:duotone>
              <a:prstClr val="black"/>
              <a:schemeClr val="accent6">
                <a:tint val="45000"/>
                <a:satMod val="400000"/>
              </a:schemeClr>
            </a:duotone>
          </a:blip>
          <a:stretch>
            <a:fillRect/>
          </a:stretch>
        </p:blipFill>
        <p:spPr>
          <a:xfrm>
            <a:off x="7391674" y="1475058"/>
            <a:ext cx="667640" cy="315275"/>
          </a:xfrm>
          <a:prstGeom prst="rect">
            <a:avLst/>
          </a:prstGeom>
        </p:spPr>
      </p:pic>
      <p:grpSp>
        <p:nvGrpSpPr>
          <p:cNvPr id="27" name="组合 26">
            <a:extLst>
              <a:ext uri="{FF2B5EF4-FFF2-40B4-BE49-F238E27FC236}">
                <a16:creationId xmlns:a16="http://schemas.microsoft.com/office/drawing/2014/main" id="{EDE59F97-EE9E-4978-80D8-2EB90E6EBCDE}"/>
              </a:ext>
            </a:extLst>
          </p:cNvPr>
          <p:cNvGrpSpPr/>
          <p:nvPr/>
        </p:nvGrpSpPr>
        <p:grpSpPr>
          <a:xfrm>
            <a:off x="5329763" y="559399"/>
            <a:ext cx="3722362" cy="393020"/>
            <a:chOff x="6195362" y="519094"/>
            <a:chExt cx="3722362" cy="393020"/>
          </a:xfrm>
        </p:grpSpPr>
        <p:sp>
          <p:nvSpPr>
            <p:cNvPr id="28" name="流程图: 过程 27">
              <a:extLst>
                <a:ext uri="{FF2B5EF4-FFF2-40B4-BE49-F238E27FC236}">
                  <a16:creationId xmlns:a16="http://schemas.microsoft.com/office/drawing/2014/main" id="{F35DFB6E-1308-0F7B-1959-C8BBF8305740}"/>
                </a:ext>
              </a:extLst>
            </p:cNvPr>
            <p:cNvSpPr/>
            <p:nvPr/>
          </p:nvSpPr>
          <p:spPr>
            <a:xfrm>
              <a:off x="6195362" y="519094"/>
              <a:ext cx="3722362" cy="393020"/>
            </a:xfrm>
            <a:prstGeom prst="flowChartProcess">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29" name="图片 28">
              <a:extLst>
                <a:ext uri="{FF2B5EF4-FFF2-40B4-BE49-F238E27FC236}">
                  <a16:creationId xmlns:a16="http://schemas.microsoft.com/office/drawing/2014/main" id="{DE5CE8F8-F483-7393-F653-0298B6D6DFA1}"/>
                </a:ext>
              </a:extLst>
            </p:cNvPr>
            <p:cNvPicPr>
              <a:picLocks noChangeAspect="1"/>
            </p:cNvPicPr>
            <p:nvPr/>
          </p:nvPicPr>
          <p:blipFill>
            <a:blip r:embed="rId7"/>
            <a:stretch>
              <a:fillRect/>
            </a:stretch>
          </p:blipFill>
          <p:spPr>
            <a:xfrm>
              <a:off x="6294172" y="610502"/>
              <a:ext cx="3524742" cy="247685"/>
            </a:xfrm>
            <a:prstGeom prst="rect">
              <a:avLst/>
            </a:prstGeom>
          </p:spPr>
        </p:pic>
      </p:grpSp>
      <p:sp>
        <p:nvSpPr>
          <p:cNvPr id="31" name="文本框 30">
            <a:extLst>
              <a:ext uri="{FF2B5EF4-FFF2-40B4-BE49-F238E27FC236}">
                <a16:creationId xmlns:a16="http://schemas.microsoft.com/office/drawing/2014/main" id="{98E29205-C06F-CBC6-6AF9-D1351DFE01F7}"/>
              </a:ext>
            </a:extLst>
          </p:cNvPr>
          <p:cNvSpPr txBox="1"/>
          <p:nvPr/>
        </p:nvSpPr>
        <p:spPr>
          <a:xfrm>
            <a:off x="9351666" y="580653"/>
            <a:ext cx="1817935" cy="461665"/>
          </a:xfrm>
          <a:prstGeom prst="rect">
            <a:avLst/>
          </a:prstGeom>
          <a:noFill/>
        </p:spPr>
        <p:txBody>
          <a:bodyPr wrap="square" rtlCol="0">
            <a:spAutoFit/>
          </a:bodyPr>
          <a:lstStyle/>
          <a:p>
            <a:r>
              <a:rPr lang="zh-CN" altLang="en-US" sz="2400" b="1" dirty="0">
                <a:solidFill>
                  <a:srgbClr val="FF0000"/>
                </a:solidFill>
                <a:latin typeface="Times New Roman" panose="02020603050405020304" pitchFamily="18" charset="0"/>
                <a:cs typeface="Times New Roman" panose="02020603050405020304" pitchFamily="18" charset="0"/>
              </a:rPr>
              <a:t>该反应放热</a:t>
            </a:r>
          </a:p>
        </p:txBody>
      </p:sp>
      <p:sp>
        <p:nvSpPr>
          <p:cNvPr id="8" name="文本框 7">
            <a:extLst>
              <a:ext uri="{FF2B5EF4-FFF2-40B4-BE49-F238E27FC236}">
                <a16:creationId xmlns:a16="http://schemas.microsoft.com/office/drawing/2014/main" id="{FECB5E1E-0C3F-2B72-6E7B-04FAD7028F7D}"/>
              </a:ext>
            </a:extLst>
          </p:cNvPr>
          <p:cNvSpPr txBox="1"/>
          <p:nvPr/>
        </p:nvSpPr>
        <p:spPr>
          <a:xfrm>
            <a:off x="694822" y="130607"/>
            <a:ext cx="5401177" cy="523220"/>
          </a:xfrm>
          <a:prstGeom prst="rect">
            <a:avLst/>
          </a:prstGeom>
          <a:noFill/>
        </p:spPr>
        <p:txBody>
          <a:bodyPr wrap="square" rtlCol="0">
            <a:spAutoFit/>
          </a:bodyPr>
          <a:lstStyle/>
          <a:p>
            <a:r>
              <a:rPr lang="zh-CN" altLang="en-US" sz="2800" b="1" dirty="0">
                <a:solidFill>
                  <a:schemeClr val="accent3">
                    <a:lumMod val="75000"/>
                  </a:schemeClr>
                </a:solidFill>
                <a:latin typeface="Times New Roman" panose="02020603050405020304" pitchFamily="18" charset="0"/>
                <a:cs typeface="Times New Roman" panose="02020603050405020304" pitchFamily="18" charset="0"/>
              </a:rPr>
              <a:t>五、化学与社会跨学科实践</a:t>
            </a:r>
          </a:p>
        </p:txBody>
      </p:sp>
    </p:spTree>
    <p:extLst>
      <p:ext uri="{BB962C8B-B14F-4D97-AF65-F5344CB8AC3E}">
        <p14:creationId xmlns:p14="http://schemas.microsoft.com/office/powerpoint/2010/main" val="296254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BBE9E5A-F177-C29E-3DA2-A17A803F9432}"/>
              </a:ext>
            </a:extLst>
          </p:cNvPr>
          <p:cNvSpPr txBox="1"/>
          <p:nvPr/>
        </p:nvSpPr>
        <p:spPr>
          <a:xfrm>
            <a:off x="337415" y="1019342"/>
            <a:ext cx="7371628" cy="923330"/>
          </a:xfrm>
          <a:prstGeom prst="rect">
            <a:avLst/>
          </a:prstGeom>
          <a:noFill/>
        </p:spPr>
        <p:txBody>
          <a:bodyPr wrap="square">
            <a:spAutoFit/>
          </a:bodyPr>
          <a:lstStyle/>
          <a:p>
            <a:r>
              <a:rPr lang="zh-CN" altLang="en-US" sz="1800" b="1" dirty="0">
                <a:effectLst/>
                <a:latin typeface="Times New Roman" panose="02020603050405020304" pitchFamily="18" charset="0"/>
                <a:cs typeface="Times New Roman" panose="02020603050405020304" pitchFamily="18" charset="0"/>
              </a:rPr>
              <a:t>练习</a:t>
            </a:r>
            <a:r>
              <a:rPr lang="en-US" altLang="zh-CN" sz="1800" b="1" dirty="0">
                <a:effectLst/>
                <a:latin typeface="Times New Roman" panose="02020603050405020304" pitchFamily="18" charset="0"/>
                <a:cs typeface="Times New Roman" panose="02020603050405020304" pitchFamily="18" charset="0"/>
              </a:rPr>
              <a:t>3</a:t>
            </a:r>
            <a:r>
              <a:rPr lang="zh-CN" altLang="en-US" sz="1800" dirty="0">
                <a:effectLst/>
                <a:latin typeface="Times New Roman" panose="02020603050405020304" pitchFamily="18" charset="0"/>
                <a:cs typeface="Times New Roman" panose="02020603050405020304" pitchFamily="18" charset="0"/>
              </a:rPr>
              <a:t>、</a:t>
            </a:r>
            <a:r>
              <a:rPr lang="en-US" altLang="zh-CN" sz="1800" dirty="0">
                <a:effectLst/>
                <a:latin typeface="Times New Roman" panose="02020603050405020304" pitchFamily="18" charset="0"/>
                <a:cs typeface="Times New Roman" panose="02020603050405020304" pitchFamily="18" charset="0"/>
              </a:rPr>
              <a:t>2022</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年</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12</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月</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2</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日</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神舟十四、神舟十五号航天员乘组进行交接仪式，中国空间站正式开启长期有人驻留模式。</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航天点亮梦想</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，同学们进行了项目式的探究学习。</a:t>
            </a:r>
            <a:endParaRPr lang="zh-CN" altLang="en-US"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B95A3B49-A7A0-0A6E-8B8F-39BF7F4AC12D}"/>
              </a:ext>
            </a:extLst>
          </p:cNvPr>
          <p:cNvSpPr txBox="1"/>
          <p:nvPr/>
        </p:nvSpPr>
        <p:spPr>
          <a:xfrm>
            <a:off x="433562" y="2059161"/>
            <a:ext cx="7371628" cy="646331"/>
          </a:xfrm>
          <a:prstGeom prst="rect">
            <a:avLst/>
          </a:prstGeom>
          <a:noFill/>
        </p:spPr>
        <p:txBody>
          <a:bodyPr wrap="square">
            <a:spAutoFit/>
          </a:bodyPr>
          <a:lstStyle/>
          <a:p>
            <a:r>
              <a:rPr lang="zh-CN" altLang="zh-CN" sz="1800" b="1" dirty="0">
                <a:effectLst/>
                <a:latin typeface="Times New Roman" panose="02020603050405020304" pitchFamily="18" charset="0"/>
                <a:ea typeface="等线" panose="02010600030101010101" pitchFamily="2" charset="-122"/>
                <a:cs typeface="Times New Roman" panose="02020603050405020304" pitchFamily="18" charset="0"/>
              </a:rPr>
              <a:t>活动一</a:t>
            </a:r>
            <a:r>
              <a:rPr lang="en-US" altLang="zh-CN" sz="1800" b="1" dirty="0">
                <a:effectLst/>
                <a:latin typeface="Times New Roman" panose="02020603050405020304" pitchFamily="18" charset="0"/>
                <a:ea typeface="等线" panose="02010600030101010101" pitchFamily="2" charset="-122"/>
                <a:cs typeface="Times New Roman" panose="02020603050405020304" pitchFamily="18" charset="0"/>
              </a:rPr>
              <a:t>:</a:t>
            </a:r>
            <a:r>
              <a:rPr lang="zh-CN" altLang="zh-CN" sz="1800" b="1" dirty="0">
                <a:effectLst/>
                <a:latin typeface="Times New Roman" panose="02020603050405020304" pitchFamily="18" charset="0"/>
                <a:ea typeface="等线" panose="02010600030101010101" pitchFamily="2" charset="-122"/>
                <a:cs typeface="Times New Roman" panose="02020603050405020304" pitchFamily="18" charset="0"/>
              </a:rPr>
              <a:t>了解空间站的构造</a:t>
            </a:r>
            <a:br>
              <a:rPr lang="en-US" altLang="zh-CN" sz="1800" dirty="0">
                <a:effectLst/>
                <a:latin typeface="Times New Roman" panose="02020603050405020304" pitchFamily="18" charset="0"/>
                <a:cs typeface="Times New Roman" panose="02020603050405020304" pitchFamily="18" charset="0"/>
              </a:rPr>
            </a:br>
            <a:endParaRPr lang="zh-CN" altLang="en-US"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65713D02-A634-2A26-D7D2-37F91E3BC704}"/>
              </a:ext>
            </a:extLst>
          </p:cNvPr>
          <p:cNvSpPr txBox="1"/>
          <p:nvPr/>
        </p:nvSpPr>
        <p:spPr>
          <a:xfrm>
            <a:off x="326467" y="2662938"/>
            <a:ext cx="10288448" cy="1477328"/>
          </a:xfrm>
          <a:prstGeom prst="rect">
            <a:avLst/>
          </a:prstGeom>
          <a:noFill/>
        </p:spPr>
        <p:txBody>
          <a:bodyPr wrap="square">
            <a:spAutoFit/>
          </a:bodyPr>
          <a:lstStyle/>
          <a:p>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【小组交流】</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(1)</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问天实验舱、梦天实验舱形成</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“T”</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字的一横，两对大型太阳翼置于一横两端，不管空间站以何种姿势飞行，它们都能够照上太阳，从而高效发电</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实现了太阳能到</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________</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能的转化。</a:t>
            </a:r>
            <a:b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b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(2)</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天和核心舱是航天员的生活区，核心舱上面有锅形天线，是用来和地面通信的，制作材料具有</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___________________</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等特点。</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任写一个</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a:t>
            </a:r>
            <a:b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br>
            <a:endParaRPr lang="zh-CN" altLang="en-US"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260B7F41-4DF7-82AB-0288-FA84DFDE4AC1}"/>
              </a:ext>
            </a:extLst>
          </p:cNvPr>
          <p:cNvSpPr txBox="1"/>
          <p:nvPr/>
        </p:nvSpPr>
        <p:spPr>
          <a:xfrm>
            <a:off x="390435" y="4050166"/>
            <a:ext cx="10936630" cy="369332"/>
          </a:xfrm>
          <a:prstGeom prst="rect">
            <a:avLst/>
          </a:prstGeom>
          <a:noFill/>
        </p:spPr>
        <p:txBody>
          <a:bodyPr wrap="square">
            <a:spAutoFit/>
          </a:bodyPr>
          <a:lstStyle/>
          <a:p>
            <a:pPr algn="just"/>
            <a:r>
              <a:rPr lang="zh-CN"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活动二</a:t>
            </a:r>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zh-CN"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探寻航天员在空间站的生活、工作环境</a:t>
            </a:r>
            <a:endPar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D6BF45B3-909B-5C52-9028-FBF79BAEA2AD}"/>
              </a:ext>
            </a:extLst>
          </p:cNvPr>
          <p:cNvSpPr txBox="1"/>
          <p:nvPr/>
        </p:nvSpPr>
        <p:spPr>
          <a:xfrm>
            <a:off x="359018" y="4778338"/>
            <a:ext cx="6445734" cy="646331"/>
          </a:xfrm>
          <a:prstGeom prst="rect">
            <a:avLst/>
          </a:prstGeom>
          <a:noFill/>
        </p:spPr>
        <p:txBody>
          <a:bodyPr wrap="square">
            <a:spAutoFit/>
          </a:bodyPr>
          <a:lstStyle/>
          <a:p>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【交流讨论】空间站里常用水气整合系统实现二氧化碳的</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清除和氧气的再生。如图</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流程中没有参与循环的元素是</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_________</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pic>
        <p:nvPicPr>
          <p:cNvPr id="15" name="图片 14">
            <a:extLst>
              <a:ext uri="{FF2B5EF4-FFF2-40B4-BE49-F238E27FC236}">
                <a16:creationId xmlns:a16="http://schemas.microsoft.com/office/drawing/2014/main" id="{365D67AE-C424-9F98-0B34-67BE7BAB3F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6168" y="4555987"/>
            <a:ext cx="4490897" cy="1303220"/>
          </a:xfrm>
          <a:prstGeom prst="rect">
            <a:avLst/>
          </a:prstGeom>
          <a:noFill/>
          <a:ln>
            <a:noFill/>
          </a:ln>
        </p:spPr>
      </p:pic>
      <p:grpSp>
        <p:nvGrpSpPr>
          <p:cNvPr id="16" name="组合 15">
            <a:extLst>
              <a:ext uri="{FF2B5EF4-FFF2-40B4-BE49-F238E27FC236}">
                <a16:creationId xmlns:a16="http://schemas.microsoft.com/office/drawing/2014/main" id="{E33DAEAD-10FA-314C-680B-77CB1B8712DD}"/>
              </a:ext>
            </a:extLst>
          </p:cNvPr>
          <p:cNvGrpSpPr/>
          <p:nvPr/>
        </p:nvGrpSpPr>
        <p:grpSpPr>
          <a:xfrm>
            <a:off x="0" y="-11195"/>
            <a:ext cx="4267360" cy="652935"/>
            <a:chOff x="343551" y="115550"/>
            <a:chExt cx="4267360" cy="652935"/>
          </a:xfrm>
        </p:grpSpPr>
        <p:pic>
          <p:nvPicPr>
            <p:cNvPr id="17" name="图片 16">
              <a:extLst>
                <a:ext uri="{FF2B5EF4-FFF2-40B4-BE49-F238E27FC236}">
                  <a16:creationId xmlns:a16="http://schemas.microsoft.com/office/drawing/2014/main" id="{AFA52BBA-56BA-A89A-A860-A03D39883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18" name="直接连接符 17">
              <a:extLst>
                <a:ext uri="{FF2B5EF4-FFF2-40B4-BE49-F238E27FC236}">
                  <a16:creationId xmlns:a16="http://schemas.microsoft.com/office/drawing/2014/main" id="{1C1BCFE3-1198-4F46-551B-FF94397AA319}"/>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pic>
        <p:nvPicPr>
          <p:cNvPr id="21" name="图片 20">
            <a:extLst>
              <a:ext uri="{FF2B5EF4-FFF2-40B4-BE49-F238E27FC236}">
                <a16:creationId xmlns:a16="http://schemas.microsoft.com/office/drawing/2014/main" id="{1232A858-9134-2CFA-3525-E8E184304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8337" y="95049"/>
            <a:ext cx="3732343" cy="2528120"/>
          </a:xfrm>
          <a:prstGeom prst="rect">
            <a:avLst/>
          </a:prstGeom>
        </p:spPr>
      </p:pic>
      <p:sp>
        <p:nvSpPr>
          <p:cNvPr id="22" name="文本框 21">
            <a:extLst>
              <a:ext uri="{FF2B5EF4-FFF2-40B4-BE49-F238E27FC236}">
                <a16:creationId xmlns:a16="http://schemas.microsoft.com/office/drawing/2014/main" id="{7F2146F7-4A02-DED5-6BC6-D0A381FFE668}"/>
              </a:ext>
            </a:extLst>
          </p:cNvPr>
          <p:cNvSpPr txBox="1"/>
          <p:nvPr/>
        </p:nvSpPr>
        <p:spPr>
          <a:xfrm>
            <a:off x="8335288" y="2839265"/>
            <a:ext cx="914400" cy="400110"/>
          </a:xfrm>
          <a:prstGeom prst="rect">
            <a:avLst/>
          </a:prstGeom>
          <a:noFill/>
        </p:spPr>
        <p:txBody>
          <a:bodyPr wrap="square" rtlCol="0">
            <a:spAutoFit/>
          </a:bodyPr>
          <a:lstStyle/>
          <a:p>
            <a:r>
              <a:rPr lang="zh-CN" altLang="en-US" sz="2000" b="1" dirty="0">
                <a:solidFill>
                  <a:srgbClr val="0000FF"/>
                </a:solidFill>
                <a:latin typeface="Times New Roman" panose="02020603050405020304" pitchFamily="18" charset="0"/>
                <a:cs typeface="Times New Roman" panose="02020603050405020304" pitchFamily="18" charset="0"/>
              </a:rPr>
              <a:t>电</a:t>
            </a:r>
          </a:p>
        </p:txBody>
      </p:sp>
      <p:sp>
        <p:nvSpPr>
          <p:cNvPr id="23" name="文本框 22">
            <a:extLst>
              <a:ext uri="{FF2B5EF4-FFF2-40B4-BE49-F238E27FC236}">
                <a16:creationId xmlns:a16="http://schemas.microsoft.com/office/drawing/2014/main" id="{03891F3D-3E4B-85FA-32B2-7D0768427730}"/>
              </a:ext>
            </a:extLst>
          </p:cNvPr>
          <p:cNvSpPr txBox="1"/>
          <p:nvPr/>
        </p:nvSpPr>
        <p:spPr>
          <a:xfrm>
            <a:off x="548037" y="3490118"/>
            <a:ext cx="2847373" cy="400110"/>
          </a:xfrm>
          <a:prstGeom prst="rect">
            <a:avLst/>
          </a:prstGeom>
          <a:noFill/>
        </p:spPr>
        <p:txBody>
          <a:bodyPr wrap="square" rtlCol="0">
            <a:spAutoFit/>
          </a:bodyPr>
          <a:lstStyle/>
          <a:p>
            <a:r>
              <a:rPr lang="zh-CN" altLang="en-US" sz="2000" b="1" dirty="0">
                <a:solidFill>
                  <a:srgbClr val="0000FF"/>
                </a:solidFill>
                <a:latin typeface="Times New Roman" panose="02020603050405020304" pitchFamily="18" charset="0"/>
                <a:cs typeface="Times New Roman" panose="02020603050405020304" pitchFamily="18" charset="0"/>
              </a:rPr>
              <a:t>耐腐蚀、强度大</a:t>
            </a:r>
          </a:p>
        </p:txBody>
      </p:sp>
      <p:sp>
        <p:nvSpPr>
          <p:cNvPr id="24" name="文本框 23">
            <a:extLst>
              <a:ext uri="{FF2B5EF4-FFF2-40B4-BE49-F238E27FC236}">
                <a16:creationId xmlns:a16="http://schemas.microsoft.com/office/drawing/2014/main" id="{7A675C7E-74B2-1725-776B-3299594FFD9B}"/>
              </a:ext>
            </a:extLst>
          </p:cNvPr>
          <p:cNvSpPr txBox="1"/>
          <p:nvPr/>
        </p:nvSpPr>
        <p:spPr>
          <a:xfrm>
            <a:off x="5802083" y="5005780"/>
            <a:ext cx="625113" cy="461665"/>
          </a:xfrm>
          <a:prstGeom prst="rect">
            <a:avLst/>
          </a:prstGeom>
          <a:noFill/>
        </p:spPr>
        <p:txBody>
          <a:bodyPr wrap="square" rtlCol="0">
            <a:spAutoFit/>
          </a:bodyPr>
          <a:lstStyle/>
          <a:p>
            <a:r>
              <a:rPr lang="en-US" altLang="zh-CN" sz="2400" b="1" dirty="0">
                <a:solidFill>
                  <a:srgbClr val="0000FF"/>
                </a:solidFill>
                <a:latin typeface="Times New Roman" panose="02020603050405020304" pitchFamily="18" charset="0"/>
                <a:cs typeface="Times New Roman" panose="02020603050405020304" pitchFamily="18" charset="0"/>
              </a:rPr>
              <a:t>C</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2D4EF44B-EEE5-F6F9-3F2F-BE1031B52B1D}"/>
              </a:ext>
            </a:extLst>
          </p:cNvPr>
          <p:cNvSpPr txBox="1"/>
          <p:nvPr/>
        </p:nvSpPr>
        <p:spPr>
          <a:xfrm>
            <a:off x="694822" y="130607"/>
            <a:ext cx="5401177" cy="523220"/>
          </a:xfrm>
          <a:prstGeom prst="rect">
            <a:avLst/>
          </a:prstGeom>
          <a:noFill/>
        </p:spPr>
        <p:txBody>
          <a:bodyPr wrap="square" rtlCol="0">
            <a:spAutoFit/>
          </a:bodyPr>
          <a:lstStyle/>
          <a:p>
            <a:r>
              <a:rPr lang="zh-CN" altLang="en-US" sz="2800" b="1" dirty="0">
                <a:solidFill>
                  <a:schemeClr val="accent3">
                    <a:lumMod val="75000"/>
                  </a:schemeClr>
                </a:solidFill>
                <a:latin typeface="Times New Roman" panose="02020603050405020304" pitchFamily="18" charset="0"/>
                <a:cs typeface="Times New Roman" panose="02020603050405020304" pitchFamily="18" charset="0"/>
              </a:rPr>
              <a:t>五、化学与社会跨学科实践</a:t>
            </a:r>
          </a:p>
        </p:txBody>
      </p:sp>
    </p:spTree>
    <p:extLst>
      <p:ext uri="{BB962C8B-B14F-4D97-AF65-F5344CB8AC3E}">
        <p14:creationId xmlns:p14="http://schemas.microsoft.com/office/powerpoint/2010/main" val="277197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1EBCA88A-8068-8CAD-92CB-45168ABA0496}"/>
              </a:ext>
            </a:extLst>
          </p:cNvPr>
          <p:cNvGrpSpPr/>
          <p:nvPr/>
        </p:nvGrpSpPr>
        <p:grpSpPr>
          <a:xfrm>
            <a:off x="343551" y="115550"/>
            <a:ext cx="5187673" cy="652935"/>
            <a:chOff x="343551" y="115550"/>
            <a:chExt cx="5187673" cy="652935"/>
          </a:xfrm>
        </p:grpSpPr>
        <p:pic>
          <p:nvPicPr>
            <p:cNvPr id="7" name="图片 6">
              <a:extLst>
                <a:ext uri="{FF2B5EF4-FFF2-40B4-BE49-F238E27FC236}">
                  <a16:creationId xmlns:a16="http://schemas.microsoft.com/office/drawing/2014/main" id="{90E61F9E-1AD7-A412-9868-53EE9034D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8" name="直接连接符 7">
              <a:extLst>
                <a:ext uri="{FF2B5EF4-FFF2-40B4-BE49-F238E27FC236}">
                  <a16:creationId xmlns:a16="http://schemas.microsoft.com/office/drawing/2014/main" id="{5773F438-6D62-8076-6C89-AA12912AC328}"/>
                </a:ext>
              </a:extLst>
            </p:cNvPr>
            <p:cNvCxnSpPr>
              <a:cxnSpLocks/>
            </p:cNvCxnSpPr>
            <p:nvPr/>
          </p:nvCxnSpPr>
          <p:spPr>
            <a:xfrm>
              <a:off x="554477" y="768485"/>
              <a:ext cx="4976747"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686E39B0-31E6-F7D0-6AD3-96413F9FE4AB}"/>
              </a:ext>
            </a:extLst>
          </p:cNvPr>
          <p:cNvSpPr txBox="1"/>
          <p:nvPr/>
        </p:nvSpPr>
        <p:spPr>
          <a:xfrm>
            <a:off x="1004313" y="183710"/>
            <a:ext cx="4679250" cy="584775"/>
          </a:xfrm>
          <a:prstGeom prst="rect">
            <a:avLst/>
          </a:prstGeom>
          <a:noFill/>
        </p:spPr>
        <p:txBody>
          <a:bodyPr wrap="square" rtlCol="0">
            <a:spAutoFit/>
          </a:bodyPr>
          <a:lstStyle/>
          <a:p>
            <a:r>
              <a:rPr lang="zh-CN" altLang="en-US" sz="3200" dirty="0">
                <a:solidFill>
                  <a:srgbClr val="FF0000"/>
                </a:solidFill>
                <a:ea typeface="隶书" panose="02010509060101010101" pitchFamily="49" charset="-122"/>
              </a:rPr>
              <a:t>功在平时，成在将来</a:t>
            </a:r>
          </a:p>
        </p:txBody>
      </p:sp>
      <p:sp>
        <p:nvSpPr>
          <p:cNvPr id="10" name="文本框 9">
            <a:extLst>
              <a:ext uri="{FF2B5EF4-FFF2-40B4-BE49-F238E27FC236}">
                <a16:creationId xmlns:a16="http://schemas.microsoft.com/office/drawing/2014/main" id="{B4ABEB3F-32C3-2236-27B7-06D01A924B7E}"/>
              </a:ext>
            </a:extLst>
          </p:cNvPr>
          <p:cNvSpPr txBox="1"/>
          <p:nvPr/>
        </p:nvSpPr>
        <p:spPr>
          <a:xfrm>
            <a:off x="6096000" y="267331"/>
            <a:ext cx="5268686" cy="769441"/>
          </a:xfrm>
          <a:prstGeom prst="rect">
            <a:avLst/>
          </a:prstGeom>
          <a:noFill/>
        </p:spPr>
        <p:txBody>
          <a:bodyPr wrap="square" rtlCol="0">
            <a:spAutoFit/>
          </a:bodyPr>
          <a:lstStyle/>
          <a:p>
            <a:r>
              <a:rPr lang="zh-CN" altLang="en-US" sz="4400" dirty="0">
                <a:solidFill>
                  <a:srgbClr val="0000FF"/>
                </a:solidFill>
                <a:latin typeface="华文行楷" panose="02010800040101010101" pitchFamily="2" charset="-122"/>
                <a:ea typeface="华文行楷" panose="02010800040101010101" pitchFamily="2" charset="-122"/>
              </a:rPr>
              <a:t>超越自我，勇攀高峰</a:t>
            </a:r>
            <a:r>
              <a:rPr lang="zh-CN" altLang="en-US" sz="4400" dirty="0">
                <a:solidFill>
                  <a:srgbClr val="0000FF"/>
                </a:solidFill>
                <a:latin typeface="华文楷体" panose="02010600040101010101" pitchFamily="2" charset="-122"/>
                <a:ea typeface="华文楷体" panose="02010600040101010101" pitchFamily="2" charset="-122"/>
              </a:rPr>
              <a:t>！</a:t>
            </a:r>
          </a:p>
        </p:txBody>
      </p:sp>
      <p:pic>
        <p:nvPicPr>
          <p:cNvPr id="12" name="图片 11">
            <a:extLst>
              <a:ext uri="{FF2B5EF4-FFF2-40B4-BE49-F238E27FC236}">
                <a16:creationId xmlns:a16="http://schemas.microsoft.com/office/drawing/2014/main" id="{4A98AAAB-05FD-EA96-DAEF-B55E2D34D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93" y="1740030"/>
            <a:ext cx="5799313" cy="4349485"/>
          </a:xfrm>
          <a:prstGeom prst="rect">
            <a:avLst/>
          </a:prstGeom>
        </p:spPr>
      </p:pic>
      <p:pic>
        <p:nvPicPr>
          <p:cNvPr id="16" name="图片 15">
            <a:extLst>
              <a:ext uri="{FF2B5EF4-FFF2-40B4-BE49-F238E27FC236}">
                <a16:creationId xmlns:a16="http://schemas.microsoft.com/office/drawing/2014/main" id="{FEFBE31D-7AD4-3AEC-1A2A-290F6C1D6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723" y="917029"/>
            <a:ext cx="7379705" cy="5534779"/>
          </a:xfrm>
          <a:prstGeom prst="rect">
            <a:avLst/>
          </a:prstGeom>
        </p:spPr>
      </p:pic>
    </p:spTree>
    <p:extLst>
      <p:ext uri="{BB962C8B-B14F-4D97-AF65-F5344CB8AC3E}">
        <p14:creationId xmlns:p14="http://schemas.microsoft.com/office/powerpoint/2010/main" val="187600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9" name="文本框 4"/>
          <p:cNvSpPr txBox="1"/>
          <p:nvPr/>
        </p:nvSpPr>
        <p:spPr>
          <a:xfrm>
            <a:off x="6300111" y="1412758"/>
            <a:ext cx="3058159" cy="523220"/>
          </a:xfrm>
          <a:prstGeom prst="rect">
            <a:avLst/>
          </a:prstGeom>
          <a:noFill/>
        </p:spPr>
        <p:txBody>
          <a:bodyPr wrap="square" rtlCol="0">
            <a:spAutoFit/>
          </a:bodyPr>
          <a:lstStyle/>
          <a:p>
            <a:r>
              <a:rPr lang="zh-CN" altLang="en-US" sz="2800" dirty="0">
                <a:solidFill>
                  <a:schemeClr val="tx1">
                    <a:lumMod val="95000"/>
                    <a:lumOff val="5000"/>
                  </a:schemeClr>
                </a:solidFill>
                <a:latin typeface="汉仪良品线简" panose="00020600040101010101" pitchFamily="18" charset="-122"/>
                <a:ea typeface="汉仪良品线简" panose="00020600040101010101" pitchFamily="18" charset="-122"/>
                <a:cs typeface="+mn-ea"/>
              </a:rPr>
              <a:t>物质的组成与结构</a:t>
            </a:r>
          </a:p>
        </p:txBody>
      </p:sp>
      <p:sp>
        <p:nvSpPr>
          <p:cNvPr id="1048590" name="文本框 5"/>
          <p:cNvSpPr txBox="1"/>
          <p:nvPr/>
        </p:nvSpPr>
        <p:spPr>
          <a:xfrm>
            <a:off x="6365044" y="2970280"/>
            <a:ext cx="2988943" cy="523220"/>
          </a:xfrm>
          <a:prstGeom prst="rect">
            <a:avLst/>
          </a:prstGeom>
          <a:noFill/>
        </p:spPr>
        <p:txBody>
          <a:bodyPr wrap="square" rtlCol="0">
            <a:spAutoFit/>
          </a:bodyPr>
          <a:lstStyle>
            <a:defPPr>
              <a:defRPr lang="zh-CN"/>
            </a:defPPr>
            <a:lvl1pPr>
              <a:defRPr sz="2400">
                <a:solidFill>
                  <a:srgbClr val="DA7D8A"/>
                </a:solidFill>
                <a:latin typeface="方正清刻本悦宋简体" panose="02000000000000000000" pitchFamily="2" charset="-122"/>
                <a:ea typeface="方正清刻本悦宋简体" panose="02000000000000000000" pitchFamily="2" charset="-122"/>
              </a:defRPr>
            </a:lvl1pPr>
          </a:lstStyle>
          <a:p>
            <a:r>
              <a:rPr lang="zh-CN" altLang="en-US" sz="2800" dirty="0">
                <a:solidFill>
                  <a:schemeClr val="tx1">
                    <a:lumMod val="95000"/>
                    <a:lumOff val="5000"/>
                  </a:schemeClr>
                </a:solidFill>
                <a:latin typeface="汉仪良品线简" panose="00020600040101010101" pitchFamily="18" charset="-122"/>
                <a:ea typeface="汉仪良品线简" panose="00020600040101010101" pitchFamily="18" charset="-122"/>
                <a:cs typeface="+mn-ea"/>
                <a:sym typeface="+mn-ea"/>
              </a:rPr>
              <a:t>物质的化学变化</a:t>
            </a:r>
          </a:p>
        </p:txBody>
      </p:sp>
      <p:sp>
        <p:nvSpPr>
          <p:cNvPr id="1048591" name="文本框 6"/>
          <p:cNvSpPr txBox="1"/>
          <p:nvPr/>
        </p:nvSpPr>
        <p:spPr>
          <a:xfrm>
            <a:off x="5661775" y="1411495"/>
            <a:ext cx="703269" cy="523220"/>
          </a:xfrm>
          <a:prstGeom prst="rect">
            <a:avLst/>
          </a:prstGeom>
          <a:noFill/>
        </p:spPr>
        <p:txBody>
          <a:bodyPr wrap="square" rtlCol="0">
            <a:spAutoFit/>
          </a:bodyPr>
          <a:lstStyle/>
          <a:p>
            <a:pPr marL="0" marR="0" lvl="0" defTabSz="914400" rtl="0" eaLnBrk="1" latinLnBrk="0" hangingPunct="1">
              <a:spcBef>
                <a:spcPts val="0"/>
              </a:spcBef>
              <a:spcAft>
                <a:spcPts val="0"/>
              </a:spcAft>
              <a:buClrTx/>
              <a:buSzTx/>
              <a:buFontTx/>
              <a:buNone/>
            </a:pPr>
            <a:r>
              <a:rPr lang="zh-CN" altLang="en-US" sz="2800" noProof="0" dirty="0">
                <a:ln>
                  <a:noFill/>
                </a:ln>
                <a:solidFill>
                  <a:schemeClr val="tx1">
                    <a:lumMod val="95000"/>
                    <a:lumOff val="5000"/>
                  </a:schemeClr>
                </a:solidFill>
                <a:uLnTx/>
                <a:uFillTx/>
                <a:latin typeface="汉仪良品线简" panose="00020600040101010101" pitchFamily="18" charset="-122"/>
                <a:ea typeface="汉仪良品线简" panose="00020600040101010101" pitchFamily="18" charset="-122"/>
                <a:cs typeface="+mn-ea"/>
                <a:sym typeface="+mn-ea"/>
              </a:rPr>
              <a:t>一</a:t>
            </a:r>
            <a:endParaRPr lang="en-US" altLang="zh-CN" sz="2800" noProof="0" dirty="0">
              <a:ln>
                <a:noFill/>
              </a:ln>
              <a:solidFill>
                <a:schemeClr val="tx1">
                  <a:lumMod val="95000"/>
                  <a:lumOff val="5000"/>
                </a:schemeClr>
              </a:solidFill>
              <a:uLnTx/>
              <a:uFillTx/>
              <a:latin typeface="汉仪良品线简" panose="00020600040101010101" pitchFamily="18" charset="-122"/>
              <a:ea typeface="汉仪良品线简" panose="00020600040101010101" pitchFamily="18" charset="-122"/>
              <a:cs typeface="+mn-ea"/>
              <a:sym typeface="+mn-ea"/>
            </a:endParaRPr>
          </a:p>
        </p:txBody>
      </p:sp>
      <p:sp>
        <p:nvSpPr>
          <p:cNvPr id="1048592" name="文本框 7"/>
          <p:cNvSpPr txBox="1"/>
          <p:nvPr/>
        </p:nvSpPr>
        <p:spPr>
          <a:xfrm>
            <a:off x="5660628" y="2240164"/>
            <a:ext cx="648970" cy="523220"/>
          </a:xfrm>
          <a:prstGeom prst="rect">
            <a:avLst/>
          </a:prstGeom>
          <a:noFill/>
        </p:spPr>
        <p:txBody>
          <a:bodyPr wrap="square" rtlCol="0">
            <a:spAutoFit/>
          </a:bodyPr>
          <a:lstStyle/>
          <a:p>
            <a:pPr marL="0" marR="0" lvl="0" defTabSz="914400" rtl="0" eaLnBrk="1" latinLnBrk="0" hangingPunct="1">
              <a:spcBef>
                <a:spcPts val="0"/>
              </a:spcBef>
              <a:spcAft>
                <a:spcPts val="0"/>
              </a:spcAft>
              <a:buClrTx/>
              <a:buSzTx/>
              <a:buFontTx/>
              <a:buNone/>
            </a:pPr>
            <a:r>
              <a:rPr lang="zh-CN" altLang="en-US" sz="2800" noProof="0" dirty="0">
                <a:ln>
                  <a:noFill/>
                </a:ln>
                <a:solidFill>
                  <a:schemeClr val="tx1">
                    <a:lumMod val="95000"/>
                    <a:lumOff val="5000"/>
                  </a:schemeClr>
                </a:solidFill>
                <a:uLnTx/>
                <a:uFillTx/>
                <a:latin typeface="汉仪良品线简" panose="00020600040101010101" pitchFamily="18" charset="-122"/>
                <a:ea typeface="汉仪良品线简" panose="00020600040101010101" pitchFamily="18" charset="-122"/>
                <a:cs typeface="+mn-ea"/>
                <a:sym typeface="+mn-ea"/>
              </a:rPr>
              <a:t>二</a:t>
            </a:r>
            <a:endParaRPr lang="en-US" altLang="zh-CN" sz="2800" noProof="0" dirty="0">
              <a:ln>
                <a:noFill/>
              </a:ln>
              <a:solidFill>
                <a:schemeClr val="tx1">
                  <a:lumMod val="95000"/>
                  <a:lumOff val="5000"/>
                </a:schemeClr>
              </a:solidFill>
              <a:uLnTx/>
              <a:uFillTx/>
              <a:latin typeface="汉仪良品线简" panose="00020600040101010101" pitchFamily="18" charset="-122"/>
              <a:ea typeface="汉仪良品线简" panose="00020600040101010101" pitchFamily="18" charset="-122"/>
              <a:cs typeface="+mn-ea"/>
              <a:sym typeface="+mn-ea"/>
            </a:endParaRPr>
          </a:p>
        </p:txBody>
      </p:sp>
      <p:sp>
        <p:nvSpPr>
          <p:cNvPr id="1048593" name="文本框 8"/>
          <p:cNvSpPr txBox="1"/>
          <p:nvPr/>
        </p:nvSpPr>
        <p:spPr>
          <a:xfrm>
            <a:off x="6337895" y="2240164"/>
            <a:ext cx="3430009" cy="523220"/>
          </a:xfrm>
          <a:prstGeom prst="rect">
            <a:avLst/>
          </a:prstGeom>
          <a:noFill/>
        </p:spPr>
        <p:txBody>
          <a:bodyPr wrap="square" rtlCol="0">
            <a:spAutoFit/>
          </a:bodyPr>
          <a:lstStyle>
            <a:defPPr>
              <a:defRPr lang="zh-CN"/>
            </a:defPPr>
            <a:lvl1pPr>
              <a:defRPr sz="2400">
                <a:solidFill>
                  <a:srgbClr val="DA7D8A"/>
                </a:solidFill>
                <a:latin typeface="方正清刻本悦宋简体" panose="02000000000000000000" pitchFamily="2" charset="-122"/>
                <a:ea typeface="方正清刻本悦宋简体" panose="02000000000000000000" pitchFamily="2" charset="-122"/>
              </a:defRPr>
            </a:lvl1pPr>
          </a:lstStyle>
          <a:p>
            <a:r>
              <a:rPr lang="zh-CN" altLang="en-US" sz="2800" dirty="0">
                <a:solidFill>
                  <a:schemeClr val="tx1">
                    <a:lumMod val="95000"/>
                    <a:lumOff val="5000"/>
                  </a:schemeClr>
                </a:solidFill>
                <a:latin typeface="汉仪良品线简" panose="00020600040101010101" pitchFamily="18" charset="-122"/>
                <a:ea typeface="汉仪良品线简" panose="00020600040101010101" pitchFamily="18" charset="-122"/>
                <a:cs typeface="+mn-ea"/>
                <a:sym typeface="+mn-ea"/>
              </a:rPr>
              <a:t>物质的性质与应用</a:t>
            </a:r>
          </a:p>
        </p:txBody>
      </p:sp>
      <p:sp>
        <p:nvSpPr>
          <p:cNvPr id="1048594" name="文本框 9"/>
          <p:cNvSpPr txBox="1"/>
          <p:nvPr/>
        </p:nvSpPr>
        <p:spPr>
          <a:xfrm>
            <a:off x="6365044" y="3672728"/>
            <a:ext cx="3430009" cy="523220"/>
          </a:xfrm>
          <a:prstGeom prst="rect">
            <a:avLst/>
          </a:prstGeom>
          <a:noFill/>
        </p:spPr>
        <p:txBody>
          <a:bodyPr wrap="square" rtlCol="0">
            <a:spAutoFit/>
          </a:bodyPr>
          <a:lstStyle>
            <a:defPPr>
              <a:defRPr lang="zh-CN"/>
            </a:defPPr>
            <a:lvl1pPr>
              <a:defRPr sz="2400">
                <a:solidFill>
                  <a:srgbClr val="DA7D8A"/>
                </a:solidFill>
                <a:latin typeface="方正清刻本悦宋简体" panose="02000000000000000000" pitchFamily="2" charset="-122"/>
                <a:ea typeface="方正清刻本悦宋简体" panose="02000000000000000000" pitchFamily="2" charset="-122"/>
              </a:defRPr>
            </a:lvl1pPr>
          </a:lstStyle>
          <a:p>
            <a:r>
              <a:rPr lang="zh-CN" altLang="en-US" sz="2800" dirty="0">
                <a:solidFill>
                  <a:schemeClr val="tx1">
                    <a:lumMod val="95000"/>
                    <a:lumOff val="5000"/>
                  </a:schemeClr>
                </a:solidFill>
                <a:latin typeface="汉仪良品线简" panose="00020600040101010101" pitchFamily="18" charset="-122"/>
                <a:ea typeface="汉仪良品线简" panose="00020600040101010101" pitchFamily="18" charset="-122"/>
                <a:cs typeface="+mn-ea"/>
                <a:sym typeface="+mn-ea"/>
              </a:rPr>
              <a:t>科学探究与化学实验</a:t>
            </a:r>
          </a:p>
        </p:txBody>
      </p:sp>
      <p:sp>
        <p:nvSpPr>
          <p:cNvPr id="1048595" name="文本框 10"/>
          <p:cNvSpPr txBox="1"/>
          <p:nvPr/>
        </p:nvSpPr>
        <p:spPr>
          <a:xfrm>
            <a:off x="5664525" y="2970116"/>
            <a:ext cx="792920" cy="523220"/>
          </a:xfrm>
          <a:prstGeom prst="rect">
            <a:avLst/>
          </a:prstGeom>
          <a:noFill/>
        </p:spPr>
        <p:txBody>
          <a:bodyPr wrap="square" rtlCol="0">
            <a:spAutoFit/>
          </a:bodyPr>
          <a:lstStyle>
            <a:defPPr>
              <a:defRPr lang="zh-CN"/>
            </a:defPPr>
            <a:lvl1pPr marR="0" lvl="0" algn="ctr">
              <a:spcBef>
                <a:spcPts val="0"/>
              </a:spcBef>
              <a:spcAft>
                <a:spcPts val="0"/>
              </a:spcAft>
              <a:buClrTx/>
              <a:buSzTx/>
              <a:buFontTx/>
              <a:buNone/>
              <a:defRPr sz="3200" b="1">
                <a:ln>
                  <a:noFill/>
                </a:ln>
                <a:solidFill>
                  <a:srgbClr val="DA7D8A"/>
                </a:solidFill>
                <a:uLnTx/>
                <a:uFillTx/>
                <a:latin typeface="方正清刻本悦宋简体" panose="02000000000000000000" pitchFamily="2" charset="-122"/>
                <a:ea typeface="方正清刻本悦宋简体" panose="02000000000000000000" pitchFamily="2" charset="-122"/>
              </a:defRPr>
            </a:lvl1pPr>
          </a:lstStyle>
          <a:p>
            <a:pPr algn="l"/>
            <a:r>
              <a:rPr lang="zh-CN" altLang="en-US" sz="2800" b="0" dirty="0">
                <a:solidFill>
                  <a:schemeClr val="tx1">
                    <a:lumMod val="95000"/>
                    <a:lumOff val="5000"/>
                  </a:schemeClr>
                </a:solidFill>
                <a:latin typeface="汉仪良品线简" panose="00020600040101010101" pitchFamily="18" charset="-122"/>
                <a:ea typeface="汉仪良品线简" panose="00020600040101010101" pitchFamily="18" charset="-122"/>
                <a:cs typeface="+mn-ea"/>
                <a:sym typeface="+mn-ea"/>
              </a:rPr>
              <a:t>三</a:t>
            </a:r>
            <a:endParaRPr lang="en-US" altLang="zh-CN" sz="2800" b="0" dirty="0">
              <a:solidFill>
                <a:schemeClr val="tx1">
                  <a:lumMod val="95000"/>
                  <a:lumOff val="5000"/>
                </a:schemeClr>
              </a:solidFill>
              <a:latin typeface="汉仪良品线简" panose="00020600040101010101" pitchFamily="18" charset="-122"/>
              <a:ea typeface="汉仪良品线简" panose="00020600040101010101" pitchFamily="18" charset="-122"/>
              <a:cs typeface="+mn-ea"/>
              <a:sym typeface="+mn-ea"/>
            </a:endParaRPr>
          </a:p>
        </p:txBody>
      </p:sp>
      <p:sp>
        <p:nvSpPr>
          <p:cNvPr id="1048596" name="文本框 11"/>
          <p:cNvSpPr txBox="1"/>
          <p:nvPr/>
        </p:nvSpPr>
        <p:spPr>
          <a:xfrm>
            <a:off x="5657493" y="3670177"/>
            <a:ext cx="711834" cy="523220"/>
          </a:xfrm>
          <a:prstGeom prst="rect">
            <a:avLst/>
          </a:prstGeom>
          <a:noFill/>
        </p:spPr>
        <p:txBody>
          <a:bodyPr wrap="square" rtlCol="0">
            <a:spAutoFit/>
          </a:bodyPr>
          <a:lstStyle>
            <a:defPPr>
              <a:defRPr lang="zh-CN"/>
            </a:defPPr>
            <a:lvl1pPr marR="0" lvl="0" algn="ctr">
              <a:spcBef>
                <a:spcPts val="0"/>
              </a:spcBef>
              <a:spcAft>
                <a:spcPts val="0"/>
              </a:spcAft>
              <a:buClrTx/>
              <a:buSzTx/>
              <a:buFontTx/>
              <a:buNone/>
              <a:defRPr sz="3200" b="1">
                <a:ln>
                  <a:noFill/>
                </a:ln>
                <a:solidFill>
                  <a:srgbClr val="DA7D8A"/>
                </a:solidFill>
                <a:uLnTx/>
                <a:uFillTx/>
                <a:latin typeface="方正清刻本悦宋简体" panose="02000000000000000000" pitchFamily="2" charset="-122"/>
                <a:ea typeface="方正清刻本悦宋简体" panose="02000000000000000000" pitchFamily="2" charset="-122"/>
              </a:defRPr>
            </a:lvl1pPr>
          </a:lstStyle>
          <a:p>
            <a:pPr algn="l"/>
            <a:r>
              <a:rPr lang="zh-CN" altLang="en-US" sz="2800" b="0" dirty="0">
                <a:solidFill>
                  <a:schemeClr val="tx1">
                    <a:lumMod val="95000"/>
                    <a:lumOff val="5000"/>
                  </a:schemeClr>
                </a:solidFill>
                <a:latin typeface="汉仪良品线简" panose="00020600040101010101" pitchFamily="18" charset="-122"/>
                <a:ea typeface="汉仪良品线简" panose="00020600040101010101" pitchFamily="18" charset="-122"/>
                <a:cs typeface="+mn-ea"/>
                <a:sym typeface="+mn-ea"/>
              </a:rPr>
              <a:t>四</a:t>
            </a:r>
            <a:endParaRPr lang="en-US" altLang="zh-CN" sz="2800" b="0" dirty="0">
              <a:solidFill>
                <a:schemeClr val="tx1">
                  <a:lumMod val="95000"/>
                  <a:lumOff val="5000"/>
                </a:schemeClr>
              </a:solidFill>
              <a:latin typeface="汉仪良品线简" panose="00020600040101010101" pitchFamily="18" charset="-122"/>
              <a:ea typeface="汉仪良品线简" panose="00020600040101010101" pitchFamily="18" charset="-122"/>
              <a:cs typeface="+mn-ea"/>
              <a:sym typeface="+mn-ea"/>
            </a:endParaRPr>
          </a:p>
        </p:txBody>
      </p:sp>
      <p:pic>
        <p:nvPicPr>
          <p:cNvPr id="2097159" name="图片 13" descr="图片包含 文字  描述已自动生成"/>
          <p:cNvPicPr>
            <a:picLocks noChangeAspect="1"/>
          </p:cNvPicPr>
          <p:nvPr/>
        </p:nvPicPr>
        <p:blipFill rotWithShape="1">
          <a:blip r:embed="rId2" cstate="screen"/>
          <a:srcRect l="2843" t="8148" r="1944" b="65185"/>
          <a:stretch>
            <a:fillRect/>
          </a:stretch>
        </p:blipFill>
        <p:spPr>
          <a:xfrm>
            <a:off x="940233" y="1985983"/>
            <a:ext cx="4152954" cy="1410283"/>
          </a:xfrm>
          <a:prstGeom prst="rect">
            <a:avLst/>
          </a:prstGeom>
        </p:spPr>
      </p:pic>
      <p:sp>
        <p:nvSpPr>
          <p:cNvPr id="1048597" name="文本框 3"/>
          <p:cNvSpPr txBox="1"/>
          <p:nvPr/>
        </p:nvSpPr>
        <p:spPr>
          <a:xfrm>
            <a:off x="1381560" y="2390235"/>
            <a:ext cx="3057050" cy="769441"/>
          </a:xfrm>
          <a:prstGeom prst="rect">
            <a:avLst/>
          </a:prstGeom>
          <a:noFill/>
        </p:spPr>
        <p:txBody>
          <a:bodyPr wrap="square" rtlCol="0">
            <a:spAutoFit/>
          </a:bodyPr>
          <a:lstStyle/>
          <a:p>
            <a:pPr algn="ctr"/>
            <a:r>
              <a:rPr lang="zh-CN" altLang="en-US" sz="4400" b="1" dirty="0">
                <a:solidFill>
                  <a:schemeClr val="bg1"/>
                </a:solidFill>
                <a:effectLst>
                  <a:outerShdw blurRad="38100" dist="38100" dir="2700000" algn="tl">
                    <a:srgbClr val="000000">
                      <a:alpha val="43137"/>
                    </a:srgbClr>
                  </a:outerShdw>
                </a:effectLst>
                <a:latin typeface="汉仪良品线简" panose="00020600040101010101" pitchFamily="18" charset="-122"/>
                <a:ea typeface="汉仪良品线简" panose="00020600040101010101" pitchFamily="18" charset="-122"/>
                <a:cs typeface="+mn-ea"/>
                <a:sym typeface="+mn-ea"/>
              </a:rPr>
              <a:t>目   录</a:t>
            </a:r>
          </a:p>
        </p:txBody>
      </p:sp>
      <p:sp>
        <p:nvSpPr>
          <p:cNvPr id="1048598" name="文本框 12"/>
          <p:cNvSpPr txBox="1"/>
          <p:nvPr/>
        </p:nvSpPr>
        <p:spPr>
          <a:xfrm>
            <a:off x="5235200" y="2068767"/>
            <a:ext cx="1727201" cy="338554"/>
          </a:xfrm>
          <a:prstGeom prst="rect">
            <a:avLst/>
          </a:prstGeom>
          <a:noFill/>
        </p:spPr>
        <p:txBody>
          <a:bodyPr wrap="square" rtlCol="0">
            <a:spAutoFit/>
          </a:bodyPr>
          <a:lstStyle/>
          <a:p>
            <a:pPr algn="dist"/>
            <a:r>
              <a:rPr lang="en-US" altLang="zh-CN" sz="1600" dirty="0">
                <a:solidFill>
                  <a:schemeClr val="bg1"/>
                </a:solidFill>
                <a:latin typeface="汉仪良品线简" panose="00020600040101010101" pitchFamily="18" charset="-122"/>
                <a:ea typeface="汉仪良品线简" panose="00020600040101010101" pitchFamily="18" charset="-122"/>
                <a:cs typeface="+mn-ea"/>
                <a:sym typeface="+mn-ea"/>
              </a:rPr>
              <a:t>CONTENTS</a:t>
            </a:r>
          </a:p>
        </p:txBody>
      </p:sp>
      <p:grpSp>
        <p:nvGrpSpPr>
          <p:cNvPr id="2" name="组合 1">
            <a:extLst>
              <a:ext uri="{FF2B5EF4-FFF2-40B4-BE49-F238E27FC236}">
                <a16:creationId xmlns:a16="http://schemas.microsoft.com/office/drawing/2014/main" id="{F0B9AD54-F334-D759-BB70-1087C3FF25E1}"/>
              </a:ext>
            </a:extLst>
          </p:cNvPr>
          <p:cNvGrpSpPr/>
          <p:nvPr/>
        </p:nvGrpSpPr>
        <p:grpSpPr>
          <a:xfrm>
            <a:off x="343551" y="115550"/>
            <a:ext cx="4267360" cy="652935"/>
            <a:chOff x="343551" y="115550"/>
            <a:chExt cx="4267360" cy="652935"/>
          </a:xfrm>
        </p:grpSpPr>
        <p:pic>
          <p:nvPicPr>
            <p:cNvPr id="3" name="图片 2">
              <a:extLst>
                <a:ext uri="{FF2B5EF4-FFF2-40B4-BE49-F238E27FC236}">
                  <a16:creationId xmlns:a16="http://schemas.microsoft.com/office/drawing/2014/main" id="{1CA99DE2-BFEF-3A94-AD17-A28333C58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4" name="直接连接符 3">
              <a:extLst>
                <a:ext uri="{FF2B5EF4-FFF2-40B4-BE49-F238E27FC236}">
                  <a16:creationId xmlns:a16="http://schemas.microsoft.com/office/drawing/2014/main" id="{1688D1AE-5C8F-CB46-7BA0-E33D42CDB622}"/>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5" name="文本框 11">
            <a:extLst>
              <a:ext uri="{FF2B5EF4-FFF2-40B4-BE49-F238E27FC236}">
                <a16:creationId xmlns:a16="http://schemas.microsoft.com/office/drawing/2014/main" id="{91A058B8-CF29-C59A-3247-81EEBDD8FDDA}"/>
              </a:ext>
            </a:extLst>
          </p:cNvPr>
          <p:cNvSpPr txBox="1"/>
          <p:nvPr/>
        </p:nvSpPr>
        <p:spPr>
          <a:xfrm>
            <a:off x="5666058" y="4379148"/>
            <a:ext cx="711834" cy="523220"/>
          </a:xfrm>
          <a:prstGeom prst="rect">
            <a:avLst/>
          </a:prstGeom>
          <a:noFill/>
        </p:spPr>
        <p:txBody>
          <a:bodyPr wrap="square" rtlCol="0">
            <a:spAutoFit/>
          </a:bodyPr>
          <a:lstStyle>
            <a:defPPr>
              <a:defRPr lang="zh-CN"/>
            </a:defPPr>
            <a:lvl1pPr marR="0" lvl="0" algn="ctr">
              <a:spcBef>
                <a:spcPts val="0"/>
              </a:spcBef>
              <a:spcAft>
                <a:spcPts val="0"/>
              </a:spcAft>
              <a:buClrTx/>
              <a:buSzTx/>
              <a:buFontTx/>
              <a:buNone/>
              <a:defRPr sz="3200" b="1">
                <a:ln>
                  <a:noFill/>
                </a:ln>
                <a:solidFill>
                  <a:srgbClr val="DA7D8A"/>
                </a:solidFill>
                <a:uLnTx/>
                <a:uFillTx/>
                <a:latin typeface="方正清刻本悦宋简体" panose="02000000000000000000" pitchFamily="2" charset="-122"/>
                <a:ea typeface="方正清刻本悦宋简体" panose="02000000000000000000" pitchFamily="2" charset="-122"/>
              </a:defRPr>
            </a:lvl1pPr>
          </a:lstStyle>
          <a:p>
            <a:pPr algn="l"/>
            <a:r>
              <a:rPr lang="zh-CN" altLang="en-US" sz="2800" b="0" dirty="0">
                <a:solidFill>
                  <a:schemeClr val="tx1">
                    <a:lumMod val="95000"/>
                    <a:lumOff val="5000"/>
                  </a:schemeClr>
                </a:solidFill>
                <a:latin typeface="汉仪良品线简" panose="00020600040101010101" pitchFamily="18" charset="-122"/>
                <a:ea typeface="汉仪良品线简" panose="00020600040101010101" pitchFamily="18" charset="-122"/>
                <a:cs typeface="+mn-ea"/>
                <a:sym typeface="+mn-ea"/>
              </a:rPr>
              <a:t>五</a:t>
            </a:r>
            <a:endParaRPr lang="en-US" altLang="zh-CN" sz="2800" b="0" dirty="0">
              <a:solidFill>
                <a:schemeClr val="tx1">
                  <a:lumMod val="95000"/>
                  <a:lumOff val="5000"/>
                </a:schemeClr>
              </a:solidFill>
              <a:latin typeface="汉仪良品线简" panose="00020600040101010101" pitchFamily="18" charset="-122"/>
              <a:ea typeface="汉仪良品线简" panose="00020600040101010101" pitchFamily="18" charset="-122"/>
              <a:cs typeface="+mn-ea"/>
              <a:sym typeface="+mn-ea"/>
            </a:endParaRPr>
          </a:p>
        </p:txBody>
      </p:sp>
      <p:sp>
        <p:nvSpPr>
          <p:cNvPr id="6" name="文本框 9">
            <a:extLst>
              <a:ext uri="{FF2B5EF4-FFF2-40B4-BE49-F238E27FC236}">
                <a16:creationId xmlns:a16="http://schemas.microsoft.com/office/drawing/2014/main" id="{307106FC-949A-0107-BBC4-9985ADC0A010}"/>
              </a:ext>
            </a:extLst>
          </p:cNvPr>
          <p:cNvSpPr txBox="1"/>
          <p:nvPr/>
        </p:nvSpPr>
        <p:spPr>
          <a:xfrm>
            <a:off x="6377892" y="4379148"/>
            <a:ext cx="4354121" cy="523220"/>
          </a:xfrm>
          <a:prstGeom prst="rect">
            <a:avLst/>
          </a:prstGeom>
          <a:noFill/>
        </p:spPr>
        <p:txBody>
          <a:bodyPr wrap="square" rtlCol="0">
            <a:spAutoFit/>
          </a:bodyPr>
          <a:lstStyle>
            <a:defPPr>
              <a:defRPr lang="zh-CN"/>
            </a:defPPr>
            <a:lvl1pPr>
              <a:defRPr sz="2400">
                <a:solidFill>
                  <a:srgbClr val="DA7D8A"/>
                </a:solidFill>
                <a:latin typeface="方正清刻本悦宋简体" panose="02000000000000000000" pitchFamily="2" charset="-122"/>
                <a:ea typeface="方正清刻本悦宋简体" panose="02000000000000000000" pitchFamily="2" charset="-122"/>
              </a:defRPr>
            </a:lvl1pPr>
          </a:lstStyle>
          <a:p>
            <a:r>
              <a:rPr lang="zh-CN" altLang="en-US" sz="2800" dirty="0">
                <a:solidFill>
                  <a:schemeClr val="tx1">
                    <a:lumMod val="95000"/>
                    <a:lumOff val="5000"/>
                  </a:schemeClr>
                </a:solidFill>
                <a:latin typeface="汉仪良品线简" panose="00020600040101010101" pitchFamily="18" charset="-122"/>
                <a:ea typeface="汉仪良品线简" panose="00020600040101010101" pitchFamily="18" charset="-122"/>
                <a:cs typeface="+mn-ea"/>
                <a:sym typeface="+mn-ea"/>
              </a:rPr>
              <a:t>化学与社会∙跨学科实践</a:t>
            </a:r>
          </a:p>
        </p:txBody>
      </p:sp>
      <p:sp>
        <p:nvSpPr>
          <p:cNvPr id="7" name="文本框 6">
            <a:extLst>
              <a:ext uri="{FF2B5EF4-FFF2-40B4-BE49-F238E27FC236}">
                <a16:creationId xmlns:a16="http://schemas.microsoft.com/office/drawing/2014/main" id="{F81EFEAE-96DB-5F2D-FD94-65E0446EFFB8}"/>
              </a:ext>
            </a:extLst>
          </p:cNvPr>
          <p:cNvSpPr txBox="1"/>
          <p:nvPr/>
        </p:nvSpPr>
        <p:spPr>
          <a:xfrm>
            <a:off x="1140642" y="320511"/>
            <a:ext cx="3544480" cy="523220"/>
          </a:xfrm>
          <a:prstGeom prst="rect">
            <a:avLst/>
          </a:prstGeom>
          <a:noFill/>
        </p:spPr>
        <p:txBody>
          <a:bodyPr wrap="square" rtlCol="0">
            <a:spAutoFit/>
          </a:bodyPr>
          <a:lstStyle/>
          <a:p>
            <a:r>
              <a:rPr lang="en-US" altLang="zh-CN" sz="2800" b="1" dirty="0">
                <a:solidFill>
                  <a:schemeClr val="accent3">
                    <a:lumMod val="75000"/>
                  </a:schemeClr>
                </a:solidFill>
                <a:latin typeface="Times New Roman" panose="02020603050405020304" pitchFamily="18" charset="0"/>
                <a:cs typeface="Times New Roman" panose="02020603050405020304" pitchFamily="18" charset="0"/>
              </a:rPr>
              <a:t>2023</a:t>
            </a:r>
            <a:r>
              <a:rPr lang="zh-CN" altLang="en-US" sz="2800" b="1" dirty="0">
                <a:solidFill>
                  <a:schemeClr val="accent3">
                    <a:lumMod val="75000"/>
                  </a:schemeClr>
                </a:solidFill>
                <a:latin typeface="Times New Roman" panose="02020603050405020304" pitchFamily="18" charset="0"/>
                <a:cs typeface="Times New Roman" panose="02020603050405020304" pitchFamily="18" charset="0"/>
              </a:rPr>
              <a:t>年期中试卷分析</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097159"/>
                                        </p:tgtEl>
                                        <p:attrNameLst>
                                          <p:attrName>style.visibility</p:attrName>
                                        </p:attrNameLst>
                                      </p:cBhvr>
                                      <p:to>
                                        <p:strVal val="visible"/>
                                      </p:to>
                                    </p:set>
                                    <p:animEffect transition="in" filter="barn(outVertical)">
                                      <p:cBhvr>
                                        <p:cTn id="7" dur="500"/>
                                        <p:tgtEl>
                                          <p:spTgt spid="209715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48597"/>
                                        </p:tgtEl>
                                        <p:attrNameLst>
                                          <p:attrName>style.visibility</p:attrName>
                                        </p:attrNameLst>
                                      </p:cBhvr>
                                      <p:to>
                                        <p:strVal val="visible"/>
                                      </p:to>
                                    </p:set>
                                    <p:animEffect transition="in" filter="fade">
                                      <p:cBhvr>
                                        <p:cTn id="11" dur="500"/>
                                        <p:tgtEl>
                                          <p:spTgt spid="104859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48598"/>
                                        </p:tgtEl>
                                        <p:attrNameLst>
                                          <p:attrName>style.visibility</p:attrName>
                                        </p:attrNameLst>
                                      </p:cBhvr>
                                      <p:to>
                                        <p:strVal val="visible"/>
                                      </p:to>
                                    </p:set>
                                    <p:animEffect transition="in" filter="fade">
                                      <p:cBhvr>
                                        <p:cTn id="15" dur="500"/>
                                        <p:tgtEl>
                                          <p:spTgt spid="104859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48589"/>
                                        </p:tgtEl>
                                        <p:attrNameLst>
                                          <p:attrName>style.visibility</p:attrName>
                                        </p:attrNameLst>
                                      </p:cBhvr>
                                      <p:to>
                                        <p:strVal val="visible"/>
                                      </p:to>
                                    </p:set>
                                    <p:animEffect transition="in" filter="wipe(left)">
                                      <p:cBhvr>
                                        <p:cTn id="19" dur="500"/>
                                        <p:tgtEl>
                                          <p:spTgt spid="104858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48590"/>
                                        </p:tgtEl>
                                        <p:attrNameLst>
                                          <p:attrName>style.visibility</p:attrName>
                                        </p:attrNameLst>
                                      </p:cBhvr>
                                      <p:to>
                                        <p:strVal val="visible"/>
                                      </p:to>
                                    </p:set>
                                    <p:animEffect transition="in" filter="wipe(left)">
                                      <p:cBhvr>
                                        <p:cTn id="22" dur="500"/>
                                        <p:tgtEl>
                                          <p:spTgt spid="104859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48591"/>
                                        </p:tgtEl>
                                        <p:attrNameLst>
                                          <p:attrName>style.visibility</p:attrName>
                                        </p:attrNameLst>
                                      </p:cBhvr>
                                      <p:to>
                                        <p:strVal val="visible"/>
                                      </p:to>
                                    </p:set>
                                    <p:animEffect transition="in" filter="wipe(left)">
                                      <p:cBhvr>
                                        <p:cTn id="25" dur="500"/>
                                        <p:tgtEl>
                                          <p:spTgt spid="104859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48592"/>
                                        </p:tgtEl>
                                        <p:attrNameLst>
                                          <p:attrName>style.visibility</p:attrName>
                                        </p:attrNameLst>
                                      </p:cBhvr>
                                      <p:to>
                                        <p:strVal val="visible"/>
                                      </p:to>
                                    </p:set>
                                    <p:animEffect transition="in" filter="wipe(left)">
                                      <p:cBhvr>
                                        <p:cTn id="28" dur="500"/>
                                        <p:tgtEl>
                                          <p:spTgt spid="104859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48593"/>
                                        </p:tgtEl>
                                        <p:attrNameLst>
                                          <p:attrName>style.visibility</p:attrName>
                                        </p:attrNameLst>
                                      </p:cBhvr>
                                      <p:to>
                                        <p:strVal val="visible"/>
                                      </p:to>
                                    </p:set>
                                    <p:animEffect transition="in" filter="wipe(left)">
                                      <p:cBhvr>
                                        <p:cTn id="31" dur="500"/>
                                        <p:tgtEl>
                                          <p:spTgt spid="104859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48594"/>
                                        </p:tgtEl>
                                        <p:attrNameLst>
                                          <p:attrName>style.visibility</p:attrName>
                                        </p:attrNameLst>
                                      </p:cBhvr>
                                      <p:to>
                                        <p:strVal val="visible"/>
                                      </p:to>
                                    </p:set>
                                    <p:animEffect transition="in" filter="wipe(left)">
                                      <p:cBhvr>
                                        <p:cTn id="34" dur="500"/>
                                        <p:tgtEl>
                                          <p:spTgt spid="104859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048595"/>
                                        </p:tgtEl>
                                        <p:attrNameLst>
                                          <p:attrName>style.visibility</p:attrName>
                                        </p:attrNameLst>
                                      </p:cBhvr>
                                      <p:to>
                                        <p:strVal val="visible"/>
                                      </p:to>
                                    </p:set>
                                    <p:animEffect transition="in" filter="wipe(left)">
                                      <p:cBhvr>
                                        <p:cTn id="37" dur="500"/>
                                        <p:tgtEl>
                                          <p:spTgt spid="104859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048596"/>
                                        </p:tgtEl>
                                        <p:attrNameLst>
                                          <p:attrName>style.visibility</p:attrName>
                                        </p:attrNameLst>
                                      </p:cBhvr>
                                      <p:to>
                                        <p:strVal val="visible"/>
                                      </p:to>
                                    </p:set>
                                    <p:animEffect transition="in" filter="wipe(left)">
                                      <p:cBhvr>
                                        <p:cTn id="40" dur="500"/>
                                        <p:tgtEl>
                                          <p:spTgt spid="104859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9" grpId="0"/>
      <p:bldP spid="1048590" grpId="0"/>
      <p:bldP spid="1048591" grpId="0"/>
      <p:bldP spid="1048592" grpId="0"/>
      <p:bldP spid="1048593" grpId="0"/>
      <p:bldP spid="1048594" grpId="0"/>
      <p:bldP spid="1048595" grpId="0"/>
      <p:bldP spid="1048596" grpId="0"/>
      <p:bldP spid="1048597" grpId="0"/>
      <p:bldP spid="1048598"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19ACFF6-99E1-53F2-AF9B-E1691AE6CDD6}"/>
              </a:ext>
            </a:extLst>
          </p:cNvPr>
          <p:cNvSpPr txBox="1"/>
          <p:nvPr/>
        </p:nvSpPr>
        <p:spPr>
          <a:xfrm>
            <a:off x="1522217" y="1120554"/>
            <a:ext cx="6331131" cy="923330"/>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 中华文学源远流长。下列词语蕴含化学变化的是</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a:t>
            </a:r>
            <a:r>
              <a:rPr lang="zh-CN" altLang="en-US" dirty="0">
                <a:latin typeface="Times New Roman" panose="02020603050405020304" pitchFamily="18" charset="0"/>
                <a:cs typeface="Times New Roman" panose="02020603050405020304" pitchFamily="18" charset="0"/>
              </a:rPr>
              <a:t>．清风徐来        </a:t>
            </a:r>
            <a:r>
              <a:rPr lang="en-US" altLang="zh-CN" dirty="0">
                <a:latin typeface="Times New Roman" panose="02020603050405020304" pitchFamily="18" charset="0"/>
                <a:cs typeface="Times New Roman" panose="02020603050405020304" pitchFamily="18" charset="0"/>
              </a:rPr>
              <a:t>B</a:t>
            </a:r>
            <a:r>
              <a:rPr lang="zh-CN" altLang="en-US" dirty="0">
                <a:latin typeface="Times New Roman" panose="02020603050405020304" pitchFamily="18" charset="0"/>
                <a:cs typeface="Times New Roman" panose="02020603050405020304" pitchFamily="18" charset="0"/>
              </a:rPr>
              <a:t>．水落石出      </a:t>
            </a:r>
            <a:r>
              <a:rPr lang="en-US" altLang="zh-CN" dirty="0">
                <a:latin typeface="Times New Roman" panose="02020603050405020304" pitchFamily="18" charset="0"/>
                <a:cs typeface="Times New Roman" panose="02020603050405020304" pitchFamily="18" charset="0"/>
              </a:rPr>
              <a:t>C</a:t>
            </a:r>
            <a:r>
              <a:rPr lang="zh-CN" altLang="en-US" dirty="0">
                <a:latin typeface="Times New Roman" panose="02020603050405020304" pitchFamily="18" charset="0"/>
                <a:cs typeface="Times New Roman" panose="02020603050405020304" pitchFamily="18" charset="0"/>
              </a:rPr>
              <a:t>．伐薪烧炭         </a:t>
            </a:r>
            <a:r>
              <a:rPr lang="en-US" altLang="zh-CN" dirty="0">
                <a:latin typeface="Times New Roman" panose="02020603050405020304" pitchFamily="18" charset="0"/>
                <a:cs typeface="Times New Roman" panose="02020603050405020304" pitchFamily="18" charset="0"/>
              </a:rPr>
              <a:t>D</a:t>
            </a:r>
            <a:r>
              <a:rPr lang="zh-CN" altLang="en-US" dirty="0">
                <a:latin typeface="Times New Roman" panose="02020603050405020304" pitchFamily="18" charset="0"/>
                <a:cs typeface="Times New Roman" panose="02020603050405020304" pitchFamily="18" charset="0"/>
              </a:rPr>
              <a:t>愚公移山</a:t>
            </a:r>
          </a:p>
        </p:txBody>
      </p:sp>
      <p:sp>
        <p:nvSpPr>
          <p:cNvPr id="3" name="文本框 2">
            <a:extLst>
              <a:ext uri="{FF2B5EF4-FFF2-40B4-BE49-F238E27FC236}">
                <a16:creationId xmlns:a16="http://schemas.microsoft.com/office/drawing/2014/main" id="{935AD778-28F5-DC9B-08D2-A65B3153E6C3}"/>
              </a:ext>
            </a:extLst>
          </p:cNvPr>
          <p:cNvSpPr txBox="1"/>
          <p:nvPr/>
        </p:nvSpPr>
        <p:spPr>
          <a:xfrm>
            <a:off x="1522216" y="2065594"/>
            <a:ext cx="7195064"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 分类是学习和研究化学物质的重要方法。下列物质属于单质的是      </a:t>
            </a:r>
            <a:r>
              <a:rPr lang="en-US" altLang="zh-CN" dirty="0">
                <a:latin typeface="Times New Roman" panose="02020603050405020304" pitchFamily="18" charset="0"/>
                <a:cs typeface="Times New Roman" panose="02020603050405020304" pitchFamily="18" charset="0"/>
              </a:rPr>
              <a:t>A</a:t>
            </a:r>
            <a:r>
              <a:rPr lang="zh-CN" altLang="en-US" dirty="0">
                <a:latin typeface="Times New Roman" panose="02020603050405020304" pitchFamily="18" charset="0"/>
                <a:cs typeface="Times New Roman" panose="02020603050405020304" pitchFamily="18" charset="0"/>
              </a:rPr>
              <a:t>．空气       </a:t>
            </a:r>
            <a:r>
              <a:rPr lang="en-US" altLang="zh-CN" dirty="0">
                <a:latin typeface="Times New Roman" panose="02020603050405020304" pitchFamily="18" charset="0"/>
                <a:cs typeface="Times New Roman" panose="02020603050405020304" pitchFamily="18" charset="0"/>
              </a:rPr>
              <a:t>B</a:t>
            </a:r>
            <a:r>
              <a:rPr lang="zh-CN" altLang="en-US" dirty="0">
                <a:latin typeface="Times New Roman" panose="02020603050405020304" pitchFamily="18" charset="0"/>
                <a:cs typeface="Times New Roman" panose="02020603050405020304" pitchFamily="18" charset="0"/>
              </a:rPr>
              <a:t>．水蒸气       </a:t>
            </a:r>
            <a:r>
              <a:rPr lang="en-US" altLang="zh-CN" dirty="0">
                <a:latin typeface="Times New Roman" panose="02020603050405020304" pitchFamily="18" charset="0"/>
                <a:cs typeface="Times New Roman" panose="02020603050405020304" pitchFamily="18" charset="0"/>
              </a:rPr>
              <a:t>C</a:t>
            </a:r>
            <a:r>
              <a:rPr lang="zh-CN" altLang="en-US" dirty="0">
                <a:latin typeface="Times New Roman" panose="02020603050405020304" pitchFamily="18" charset="0"/>
                <a:cs typeface="Times New Roman" panose="02020603050405020304" pitchFamily="18" charset="0"/>
              </a:rPr>
              <a:t>．氧气      </a:t>
            </a:r>
            <a:r>
              <a:rPr lang="en-US" altLang="zh-CN" dirty="0">
                <a:latin typeface="Times New Roman" panose="02020603050405020304" pitchFamily="18" charset="0"/>
                <a:cs typeface="Times New Roman" panose="02020603050405020304" pitchFamily="18" charset="0"/>
              </a:rPr>
              <a:t>D</a:t>
            </a:r>
            <a:r>
              <a:rPr lang="zh-CN" altLang="en-US" dirty="0">
                <a:latin typeface="Times New Roman" panose="02020603050405020304" pitchFamily="18" charset="0"/>
                <a:cs typeface="Times New Roman" panose="02020603050405020304" pitchFamily="18" charset="0"/>
              </a:rPr>
              <a:t>．天然气</a:t>
            </a:r>
          </a:p>
        </p:txBody>
      </p:sp>
      <p:sp>
        <p:nvSpPr>
          <p:cNvPr id="4" name="文本框 3">
            <a:extLst>
              <a:ext uri="{FF2B5EF4-FFF2-40B4-BE49-F238E27FC236}">
                <a16:creationId xmlns:a16="http://schemas.microsoft.com/office/drawing/2014/main" id="{1F03584A-137C-C6E9-3E98-923658AC3971}"/>
              </a:ext>
            </a:extLst>
          </p:cNvPr>
          <p:cNvSpPr txBox="1"/>
          <p:nvPr/>
        </p:nvSpPr>
        <p:spPr>
          <a:xfrm>
            <a:off x="1522217" y="3022691"/>
            <a:ext cx="8603678" cy="2246769"/>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3.</a:t>
            </a:r>
            <a:r>
              <a:rPr lang="zh-CN" altLang="en-US" sz="2000" dirty="0">
                <a:latin typeface="Times New Roman" panose="02020603050405020304" pitchFamily="18" charset="0"/>
                <a:cs typeface="Times New Roman" panose="02020603050405020304" pitchFamily="18" charset="0"/>
              </a:rPr>
              <a:t>大蒜素（</a:t>
            </a:r>
            <a:r>
              <a:rPr lang="en-US" altLang="zh-CN" sz="2000" dirty="0">
                <a:latin typeface="Times New Roman" panose="02020603050405020304" pitchFamily="18" charset="0"/>
                <a:cs typeface="Times New Roman" panose="02020603050405020304" pitchFamily="18" charset="0"/>
              </a:rPr>
              <a:t>C</a:t>
            </a:r>
            <a:r>
              <a:rPr lang="en-US" altLang="zh-CN" sz="2000" baseline="-25000" dirty="0">
                <a:latin typeface="Times New Roman" panose="02020603050405020304" pitchFamily="18" charset="0"/>
                <a:cs typeface="Times New Roman" panose="02020603050405020304" pitchFamily="18" charset="0"/>
              </a:rPr>
              <a:t>6</a:t>
            </a:r>
            <a:r>
              <a:rPr lang="en-US" altLang="zh-CN" sz="2000" dirty="0">
                <a:latin typeface="Times New Roman" panose="02020603050405020304" pitchFamily="18" charset="0"/>
                <a:cs typeface="Times New Roman" panose="02020603050405020304" pitchFamily="18" charset="0"/>
              </a:rPr>
              <a:t>H</a:t>
            </a:r>
            <a:r>
              <a:rPr lang="en-US" altLang="zh-CN" sz="2000" baseline="-25000" dirty="0">
                <a:latin typeface="Times New Roman" panose="02020603050405020304" pitchFamily="18" charset="0"/>
                <a:cs typeface="Times New Roman" panose="02020603050405020304" pitchFamily="18" charset="0"/>
              </a:rPr>
              <a:t>10</a:t>
            </a:r>
            <a:r>
              <a:rPr lang="en-US" altLang="zh-CN" sz="2000" dirty="0">
                <a:latin typeface="Times New Roman" panose="02020603050405020304" pitchFamily="18" charset="0"/>
                <a:cs typeface="Times New Roman" panose="02020603050405020304" pitchFamily="18" charset="0"/>
              </a:rPr>
              <a:t>S</a:t>
            </a:r>
            <a:r>
              <a:rPr lang="en-US" altLang="zh-CN" sz="2000" baseline="-25000" dirty="0">
                <a:latin typeface="Times New Roman" panose="02020603050405020304" pitchFamily="18" charset="0"/>
                <a:cs typeface="Times New Roman" panose="02020603050405020304" pitchFamily="18" charset="0"/>
              </a:rPr>
              <a:t>2O</a:t>
            </a:r>
            <a:r>
              <a:rPr lang="zh-CN" altLang="en-US" sz="2000" dirty="0">
                <a:latin typeface="Times New Roman" panose="02020603050405020304" pitchFamily="18" charset="0"/>
                <a:cs typeface="Times New Roman" panose="02020603050405020304" pitchFamily="18" charset="0"/>
              </a:rPr>
              <a:t>）有较强的抗菌作用，易挥发，遇热或 碱立即失去抗菌活性，但不受酸的影响。新鲜大蒜头中并没有大蒜素，只含蒜氨酸（</a:t>
            </a:r>
            <a:r>
              <a:rPr lang="en-US" altLang="zh-CN" sz="2000" dirty="0">
                <a:latin typeface="Times New Roman" panose="02020603050405020304" pitchFamily="18" charset="0"/>
                <a:cs typeface="Times New Roman" panose="02020603050405020304" pitchFamily="18" charset="0"/>
              </a:rPr>
              <a:t>C</a:t>
            </a:r>
            <a:r>
              <a:rPr lang="en-US" altLang="zh-CN" sz="2000" baseline="-25000" dirty="0">
                <a:latin typeface="Times New Roman" panose="02020603050405020304" pitchFamily="18" charset="0"/>
                <a:cs typeface="Times New Roman" panose="02020603050405020304" pitchFamily="18" charset="0"/>
              </a:rPr>
              <a:t>6</a:t>
            </a:r>
            <a:r>
              <a:rPr lang="en-US" altLang="zh-CN" sz="2000" dirty="0">
                <a:latin typeface="Times New Roman" panose="02020603050405020304" pitchFamily="18" charset="0"/>
                <a:cs typeface="Times New Roman" panose="02020603050405020304" pitchFamily="18" charset="0"/>
              </a:rPr>
              <a:t>H</a:t>
            </a:r>
            <a:r>
              <a:rPr lang="en-US" altLang="zh-CN" sz="2000" baseline="-25000" dirty="0">
                <a:latin typeface="Times New Roman" panose="02020603050405020304" pitchFamily="18" charset="0"/>
                <a:cs typeface="Times New Roman" panose="02020603050405020304" pitchFamily="18" charset="0"/>
              </a:rPr>
              <a:t>11</a:t>
            </a:r>
            <a:r>
              <a:rPr lang="en-US" altLang="zh-CN" sz="2000" dirty="0">
                <a:latin typeface="Times New Roman" panose="02020603050405020304" pitchFamily="18" charset="0"/>
                <a:cs typeface="Times New Roman" panose="02020603050405020304" pitchFamily="18" charset="0"/>
              </a:rPr>
              <a:t>NSO</a:t>
            </a:r>
            <a:r>
              <a:rPr lang="en-US" altLang="zh-CN" sz="2000" baseline="-25000" dirty="0">
                <a:latin typeface="Times New Roman" panose="02020603050405020304" pitchFamily="18" charset="0"/>
                <a:cs typeface="Times New Roman" panose="02020603050405020304" pitchFamily="18" charset="0"/>
              </a:rPr>
              <a:t>3</a:t>
            </a:r>
            <a:r>
              <a:rPr lang="zh-CN" altLang="en-US" sz="2000" dirty="0">
                <a:latin typeface="Times New Roman" panose="02020603050405020304" pitchFamily="18" charset="0"/>
                <a:cs typeface="Times New Roman" panose="02020603050405020304" pitchFamily="18" charset="0"/>
              </a:rPr>
              <a:t>）。 蒜氨酸受撞击后，蒜氨酸酶被激活，催化蒜氨酸转化为大蒜素。</a:t>
            </a:r>
            <a:endParaRPr lang="en-US" altLang="zh-CN" sz="2000" dirty="0">
              <a:latin typeface="Times New Roman" panose="02020603050405020304" pitchFamily="18" charset="0"/>
              <a:cs typeface="Times New Roman" panose="02020603050405020304" pitchFamily="18" charset="0"/>
            </a:endParaRPr>
          </a:p>
          <a:p>
            <a:r>
              <a:rPr lang="zh-CN" altLang="en-US" sz="2000" dirty="0">
                <a:latin typeface="Times New Roman" panose="02020603050405020304" pitchFamily="18" charset="0"/>
                <a:cs typeface="Times New Roman" panose="02020603050405020304" pitchFamily="18" charset="0"/>
              </a:rPr>
              <a:t>下列有关大蒜素和蒜氨酸的说法正确的是 </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A</a:t>
            </a:r>
            <a:r>
              <a:rPr lang="zh-CN" altLang="en-US" sz="2000" dirty="0">
                <a:latin typeface="Times New Roman" panose="02020603050405020304" pitchFamily="18" charset="0"/>
                <a:cs typeface="Times New Roman" panose="02020603050405020304" pitchFamily="18" charset="0"/>
              </a:rPr>
              <a:t>． 两者组成元素种类相同              </a:t>
            </a:r>
            <a:r>
              <a:rPr lang="en-US" altLang="zh-CN" sz="2000" dirty="0">
                <a:latin typeface="Times New Roman" panose="02020603050405020304" pitchFamily="18" charset="0"/>
                <a:cs typeface="Times New Roman" panose="02020603050405020304" pitchFamily="18" charset="0"/>
              </a:rPr>
              <a:t>B</a:t>
            </a:r>
            <a:r>
              <a:rPr lang="zh-CN" altLang="en-US" sz="2000" dirty="0">
                <a:latin typeface="Times New Roman" panose="02020603050405020304" pitchFamily="18" charset="0"/>
                <a:cs typeface="Times New Roman" panose="02020603050405020304" pitchFamily="18" charset="0"/>
              </a:rPr>
              <a:t>．两者碳元素含量不同 </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C</a:t>
            </a:r>
            <a:r>
              <a:rPr lang="zh-CN" altLang="en-US" sz="2000" dirty="0">
                <a:latin typeface="Times New Roman" panose="02020603050405020304" pitchFamily="18" charset="0"/>
                <a:cs typeface="Times New Roman" panose="02020603050405020304" pitchFamily="18" charset="0"/>
              </a:rPr>
              <a:t>． 挥发性是大蒜素的化学性质     </a:t>
            </a:r>
            <a:r>
              <a:rPr lang="en-US" altLang="zh-CN" sz="2000" dirty="0">
                <a:latin typeface="Times New Roman" panose="02020603050405020304" pitchFamily="18" charset="0"/>
                <a:cs typeface="Times New Roman" panose="02020603050405020304" pitchFamily="18" charset="0"/>
              </a:rPr>
              <a:t>D</a:t>
            </a:r>
            <a:r>
              <a:rPr lang="zh-CN" altLang="en-US" sz="2000" dirty="0">
                <a:latin typeface="Times New Roman" panose="02020603050405020304" pitchFamily="18" charset="0"/>
                <a:cs typeface="Times New Roman" panose="02020603050405020304" pitchFamily="18" charset="0"/>
              </a:rPr>
              <a:t>．蒜氨酸中含 </a:t>
            </a:r>
            <a:r>
              <a:rPr lang="en-US" altLang="zh-CN" dirty="0">
                <a:latin typeface="Times New Roman" panose="02020603050405020304" pitchFamily="18" charset="0"/>
                <a:cs typeface="Times New Roman" panose="02020603050405020304" pitchFamily="18" charset="0"/>
              </a:rPr>
              <a:t>SO</a:t>
            </a:r>
            <a:r>
              <a:rPr lang="en-US" altLang="zh-CN" baseline="-25000" dirty="0">
                <a:latin typeface="Times New Roman" panose="02020603050405020304" pitchFamily="18" charset="0"/>
                <a:cs typeface="Times New Roman" panose="02020603050405020304" pitchFamily="18" charset="0"/>
              </a:rPr>
              <a:t>3</a:t>
            </a:r>
            <a:r>
              <a:rPr lang="zh-CN" altLang="en-US" sz="2000" dirty="0">
                <a:latin typeface="Times New Roman" panose="02020603050405020304" pitchFamily="18" charset="0"/>
                <a:cs typeface="Times New Roman" panose="02020603050405020304" pitchFamily="18" charset="0"/>
              </a:rPr>
              <a:t>分子</a:t>
            </a:r>
          </a:p>
        </p:txBody>
      </p:sp>
      <p:grpSp>
        <p:nvGrpSpPr>
          <p:cNvPr id="5" name="组合 4">
            <a:extLst>
              <a:ext uri="{FF2B5EF4-FFF2-40B4-BE49-F238E27FC236}">
                <a16:creationId xmlns:a16="http://schemas.microsoft.com/office/drawing/2014/main" id="{CD2FD142-25C1-C4B6-02E5-0AF3A87A964D}"/>
              </a:ext>
            </a:extLst>
          </p:cNvPr>
          <p:cNvGrpSpPr/>
          <p:nvPr/>
        </p:nvGrpSpPr>
        <p:grpSpPr>
          <a:xfrm>
            <a:off x="343551" y="115550"/>
            <a:ext cx="7080506" cy="652935"/>
            <a:chOff x="343551" y="115550"/>
            <a:chExt cx="7080506" cy="652935"/>
          </a:xfrm>
        </p:grpSpPr>
        <p:pic>
          <p:nvPicPr>
            <p:cNvPr id="6" name="图片 5">
              <a:extLst>
                <a:ext uri="{FF2B5EF4-FFF2-40B4-BE49-F238E27FC236}">
                  <a16:creationId xmlns:a16="http://schemas.microsoft.com/office/drawing/2014/main" id="{30B0966F-F56C-AC35-4640-E89639564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7" name="直接连接符 6">
              <a:extLst>
                <a:ext uri="{FF2B5EF4-FFF2-40B4-BE49-F238E27FC236}">
                  <a16:creationId xmlns:a16="http://schemas.microsoft.com/office/drawing/2014/main" id="{CA3B85E9-B185-6D01-6E65-A640449DEF7B}"/>
                </a:ext>
              </a:extLst>
            </p:cNvPr>
            <p:cNvCxnSpPr>
              <a:cxnSpLocks/>
            </p:cNvCxnSpPr>
            <p:nvPr/>
          </p:nvCxnSpPr>
          <p:spPr>
            <a:xfrm>
              <a:off x="554477" y="768485"/>
              <a:ext cx="6869580"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8" name="文本框 7">
            <a:extLst>
              <a:ext uri="{FF2B5EF4-FFF2-40B4-BE49-F238E27FC236}">
                <a16:creationId xmlns:a16="http://schemas.microsoft.com/office/drawing/2014/main" id="{58193580-1F3E-82DC-E4EF-7636DF606243}"/>
              </a:ext>
            </a:extLst>
          </p:cNvPr>
          <p:cNvSpPr txBox="1"/>
          <p:nvPr/>
        </p:nvSpPr>
        <p:spPr>
          <a:xfrm>
            <a:off x="1109143" y="262745"/>
            <a:ext cx="7873637" cy="369332"/>
          </a:xfrm>
          <a:prstGeom prst="rect">
            <a:avLst/>
          </a:prstGeom>
          <a:noFill/>
        </p:spPr>
        <p:txBody>
          <a:bodyPr wrap="square" rtlCol="0">
            <a:spAutoFit/>
          </a:bodyPr>
          <a:lstStyle/>
          <a:p>
            <a:r>
              <a:rPr lang="zh-CN" altLang="en-US" b="1" dirty="0">
                <a:solidFill>
                  <a:schemeClr val="accent3">
                    <a:lumMod val="50000"/>
                  </a:schemeClr>
                </a:solidFill>
                <a:latin typeface="Times New Roman" panose="02020603050405020304" pitchFamily="18" charset="0"/>
                <a:cs typeface="Times New Roman" panose="02020603050405020304" pitchFamily="18" charset="0"/>
              </a:rPr>
              <a:t>一、物质的组成与结构                             二、物质的性质与应用</a:t>
            </a:r>
          </a:p>
        </p:txBody>
      </p:sp>
      <p:sp>
        <p:nvSpPr>
          <p:cNvPr id="9" name="文本框 8">
            <a:extLst>
              <a:ext uri="{FF2B5EF4-FFF2-40B4-BE49-F238E27FC236}">
                <a16:creationId xmlns:a16="http://schemas.microsoft.com/office/drawing/2014/main" id="{F5AA6D4C-A5B6-CB99-6172-7AFB2F53B5B6}"/>
              </a:ext>
            </a:extLst>
          </p:cNvPr>
          <p:cNvSpPr txBox="1"/>
          <p:nvPr/>
        </p:nvSpPr>
        <p:spPr>
          <a:xfrm>
            <a:off x="1463040" y="743862"/>
            <a:ext cx="1965960" cy="461665"/>
          </a:xfrm>
          <a:prstGeom prst="rect">
            <a:avLst/>
          </a:prstGeom>
          <a:noFill/>
        </p:spPr>
        <p:txBody>
          <a:bodyPr wrap="square" rtlCol="0">
            <a:spAutoFit/>
          </a:bodyPr>
          <a:lstStyle/>
          <a:p>
            <a:r>
              <a:rPr lang="en-US" altLang="zh-CN" sz="2400" dirty="0">
                <a:solidFill>
                  <a:srgbClr val="0000FF"/>
                </a:solidFill>
                <a:latin typeface="Times New Roman" panose="02020603050405020304" pitchFamily="18" charset="0"/>
                <a:cs typeface="Times New Roman" panose="02020603050405020304" pitchFamily="18" charset="0"/>
              </a:rPr>
              <a:t>【</a:t>
            </a:r>
            <a:r>
              <a:rPr lang="zh-CN" altLang="en-US" sz="2400" dirty="0">
                <a:solidFill>
                  <a:srgbClr val="0000FF"/>
                </a:solidFill>
                <a:latin typeface="Times New Roman" panose="02020603050405020304" pitchFamily="18" charset="0"/>
                <a:cs typeface="Times New Roman" panose="02020603050405020304" pitchFamily="18" charset="0"/>
              </a:rPr>
              <a:t>中考在线</a:t>
            </a:r>
            <a:r>
              <a:rPr lang="en-US" altLang="zh-CN" sz="2400" dirty="0">
                <a:solidFill>
                  <a:srgbClr val="0000FF"/>
                </a:solidFill>
                <a:latin typeface="Times New Roman" panose="02020603050405020304" pitchFamily="18" charset="0"/>
                <a:cs typeface="Times New Roman" panose="02020603050405020304" pitchFamily="18" charset="0"/>
              </a:rPr>
              <a:t>】</a:t>
            </a:r>
            <a:endParaRPr lang="zh-CN" alt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738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7417090-55C1-38DD-7AC1-4314CB113F62}"/>
              </a:ext>
            </a:extLst>
          </p:cNvPr>
          <p:cNvGrpSpPr/>
          <p:nvPr/>
        </p:nvGrpSpPr>
        <p:grpSpPr>
          <a:xfrm>
            <a:off x="343551" y="115550"/>
            <a:ext cx="4267360" cy="652935"/>
            <a:chOff x="343551" y="115550"/>
            <a:chExt cx="4267360" cy="652935"/>
          </a:xfrm>
        </p:grpSpPr>
        <p:pic>
          <p:nvPicPr>
            <p:cNvPr id="3" name="图片 2">
              <a:extLst>
                <a:ext uri="{FF2B5EF4-FFF2-40B4-BE49-F238E27FC236}">
                  <a16:creationId xmlns:a16="http://schemas.microsoft.com/office/drawing/2014/main" id="{ECA46B47-7565-1763-E2C0-BC4D78656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4" name="直接连接符 3">
              <a:extLst>
                <a:ext uri="{FF2B5EF4-FFF2-40B4-BE49-F238E27FC236}">
                  <a16:creationId xmlns:a16="http://schemas.microsoft.com/office/drawing/2014/main" id="{771F520B-2BF5-AD6C-4B42-4F69B793BE60}"/>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5" name="文本框 4">
            <a:extLst>
              <a:ext uri="{FF2B5EF4-FFF2-40B4-BE49-F238E27FC236}">
                <a16:creationId xmlns:a16="http://schemas.microsoft.com/office/drawing/2014/main" id="{5A452AF5-A863-58B8-C366-13F87EB9B4BC}"/>
              </a:ext>
            </a:extLst>
          </p:cNvPr>
          <p:cNvSpPr txBox="1"/>
          <p:nvPr/>
        </p:nvSpPr>
        <p:spPr>
          <a:xfrm>
            <a:off x="993792" y="206466"/>
            <a:ext cx="3773347" cy="523220"/>
          </a:xfrm>
          <a:prstGeom prst="rect">
            <a:avLst/>
          </a:prstGeom>
          <a:noFill/>
        </p:spPr>
        <p:txBody>
          <a:bodyPr wrap="square" rtlCol="0">
            <a:spAutoFit/>
          </a:bodyPr>
          <a:lstStyle/>
          <a:p>
            <a:r>
              <a:rPr lang="zh-CN" altLang="en-US" sz="2800" b="1" dirty="0">
                <a:solidFill>
                  <a:schemeClr val="accent3">
                    <a:lumMod val="75000"/>
                  </a:schemeClr>
                </a:solidFill>
                <a:latin typeface="Times New Roman" panose="02020603050405020304" pitchFamily="18" charset="0"/>
                <a:cs typeface="Times New Roman" panose="02020603050405020304" pitchFamily="18" charset="0"/>
              </a:rPr>
              <a:t>三、物质的化学变化</a:t>
            </a:r>
          </a:p>
        </p:txBody>
      </p:sp>
      <p:sp>
        <p:nvSpPr>
          <p:cNvPr id="21" name="文本框 20">
            <a:extLst>
              <a:ext uri="{FF2B5EF4-FFF2-40B4-BE49-F238E27FC236}">
                <a16:creationId xmlns:a16="http://schemas.microsoft.com/office/drawing/2014/main" id="{329FD877-0C41-7E31-69E3-65E1763E90EE}"/>
              </a:ext>
            </a:extLst>
          </p:cNvPr>
          <p:cNvSpPr txBox="1"/>
          <p:nvPr/>
        </p:nvSpPr>
        <p:spPr>
          <a:xfrm>
            <a:off x="976166" y="866696"/>
            <a:ext cx="9733280" cy="652615"/>
          </a:xfrm>
          <a:prstGeom prst="rect">
            <a:avLst/>
          </a:prstGeom>
          <a:noFill/>
        </p:spPr>
        <p:txBody>
          <a:bodyPr wrap="square">
            <a:spAutoFit/>
          </a:bodyPr>
          <a:lstStyle/>
          <a:p>
            <a:pPr marL="133350" indent="-133350" algn="just">
              <a:lnSpc>
                <a:spcPct val="105000"/>
              </a:lnSpc>
              <a:tabLst>
                <a:tab pos="266700" algn="l"/>
                <a:tab pos="1600200" algn="l"/>
                <a:tab pos="2933700" algn="l"/>
                <a:tab pos="4267200" algn="l"/>
              </a:tabLs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16</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．茶多酚是茶叶中酚类物质的总称。茶多酚是①淡黄色粉状固体，②易溶于水，③在空气中易氧化变色，④能抗菌杀菌。从茶叶中提取茶多酚的流程如下图所示，下列说法错误的是</a:t>
            </a:r>
          </a:p>
        </p:txBody>
      </p:sp>
      <p:pic>
        <p:nvPicPr>
          <p:cNvPr id="23" name="图片 22">
            <a:extLst>
              <a:ext uri="{FF2B5EF4-FFF2-40B4-BE49-F238E27FC236}">
                <a16:creationId xmlns:a16="http://schemas.microsoft.com/office/drawing/2014/main" id="{BF38B773-C214-50EB-47BC-DE885916D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680" y="1616214"/>
            <a:ext cx="7609840" cy="629161"/>
          </a:xfrm>
          <a:prstGeom prst="rect">
            <a:avLst/>
          </a:prstGeom>
        </p:spPr>
      </p:pic>
      <p:sp>
        <p:nvSpPr>
          <p:cNvPr id="25" name="文本框 24">
            <a:extLst>
              <a:ext uri="{FF2B5EF4-FFF2-40B4-BE49-F238E27FC236}">
                <a16:creationId xmlns:a16="http://schemas.microsoft.com/office/drawing/2014/main" id="{F9DB1917-B1EE-529C-3EF2-0159FAAF254F}"/>
              </a:ext>
            </a:extLst>
          </p:cNvPr>
          <p:cNvSpPr txBox="1"/>
          <p:nvPr/>
        </p:nvSpPr>
        <p:spPr>
          <a:xfrm>
            <a:off x="876371" y="2243988"/>
            <a:ext cx="10594340" cy="652615"/>
          </a:xfrm>
          <a:prstGeom prst="rect">
            <a:avLst/>
          </a:prstGeom>
          <a:noFill/>
        </p:spPr>
        <p:txBody>
          <a:bodyPr wrap="square">
            <a:spAutoFit/>
          </a:bodyPr>
          <a:lstStyle/>
          <a:p>
            <a:pPr marL="342900" lvl="0" indent="-342900" algn="l">
              <a:lnSpc>
                <a:spcPct val="105000"/>
              </a:lnSpc>
              <a:buFont typeface="+mj-lt"/>
              <a:buAutoNum type="alphaUcPeriod"/>
              <a:tabLst>
                <a:tab pos="266700" algn="l"/>
                <a:tab pos="1600200" algn="l"/>
                <a:tab pos="2933700" algn="l"/>
                <a:tab pos="4267200" algn="l"/>
              </a:tabLst>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①②③属于物理性</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质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．操作Ⅰ可为过滤操作</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C</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．茶多酚杀菌是化学变化</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D</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．操作Ⅱ可为蒸发操作</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Rectangle 52">
            <a:extLst>
              <a:ext uri="{FF2B5EF4-FFF2-40B4-BE49-F238E27FC236}">
                <a16:creationId xmlns:a16="http://schemas.microsoft.com/office/drawing/2014/main" id="{D91E0E75-7E87-CE03-970B-2AB66EB3E778}"/>
              </a:ext>
            </a:extLst>
          </p:cNvPr>
          <p:cNvSpPr>
            <a:spLocks noChangeArrowheads="1"/>
          </p:cNvSpPr>
          <p:nvPr/>
        </p:nvSpPr>
        <p:spPr bwMode="auto">
          <a:xfrm>
            <a:off x="1615440" y="3115611"/>
            <a:ext cx="18040034" cy="61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59" name="Rectangle 67">
            <a:extLst>
              <a:ext uri="{FF2B5EF4-FFF2-40B4-BE49-F238E27FC236}">
                <a16:creationId xmlns:a16="http://schemas.microsoft.com/office/drawing/2014/main" id="{F5240093-E105-D115-9667-3C0A82783ADB}"/>
              </a:ext>
            </a:extLst>
          </p:cNvPr>
          <p:cNvSpPr>
            <a:spLocks noChangeArrowheads="1"/>
          </p:cNvSpPr>
          <p:nvPr/>
        </p:nvSpPr>
        <p:spPr bwMode="auto">
          <a:xfrm>
            <a:off x="1615440" y="3572811"/>
            <a:ext cx="1804003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74" name="卷形: 水平 73">
            <a:extLst>
              <a:ext uri="{FF2B5EF4-FFF2-40B4-BE49-F238E27FC236}">
                <a16:creationId xmlns:a16="http://schemas.microsoft.com/office/drawing/2014/main" id="{4699E4B1-5803-E93E-98F7-2DFF1B8AEFC8}"/>
              </a:ext>
            </a:extLst>
          </p:cNvPr>
          <p:cNvSpPr/>
          <p:nvPr/>
        </p:nvSpPr>
        <p:spPr>
          <a:xfrm>
            <a:off x="5245512" y="75916"/>
            <a:ext cx="2088738" cy="890110"/>
          </a:xfrm>
          <a:prstGeom prst="horizontalScroll">
            <a:avLst/>
          </a:prstGeom>
          <a:ln>
            <a:solidFill>
              <a:schemeClr val="accent1">
                <a:lumMod val="40000"/>
                <a:lumOff val="6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zh-CN" altLang="en-US" sz="2400" b="1"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原题再现</a:t>
            </a:r>
          </a:p>
        </p:txBody>
      </p:sp>
      <p:sp>
        <p:nvSpPr>
          <p:cNvPr id="76" name="文本框 75">
            <a:extLst>
              <a:ext uri="{FF2B5EF4-FFF2-40B4-BE49-F238E27FC236}">
                <a16:creationId xmlns:a16="http://schemas.microsoft.com/office/drawing/2014/main" id="{C28FEB73-84E6-E6E1-3C03-C497038460B6}"/>
              </a:ext>
            </a:extLst>
          </p:cNvPr>
          <p:cNvSpPr txBox="1"/>
          <p:nvPr/>
        </p:nvSpPr>
        <p:spPr>
          <a:xfrm>
            <a:off x="10176035" y="1165741"/>
            <a:ext cx="766285" cy="461665"/>
          </a:xfrm>
          <a:prstGeom prst="rect">
            <a:avLst/>
          </a:prstGeom>
          <a:noFill/>
        </p:spPr>
        <p:txBody>
          <a:bodyPr wrap="square" rtlCol="0">
            <a:spAutoFit/>
          </a:bodyPr>
          <a:lstStyle/>
          <a:p>
            <a:r>
              <a:rPr lang="zh-CN" altLang="en-US" sz="2400" b="1" dirty="0">
                <a:solidFill>
                  <a:srgbClr val="FF0000"/>
                </a:solidFill>
                <a:latin typeface="Times New Roman" panose="02020603050405020304" pitchFamily="18" charset="0"/>
                <a:cs typeface="Times New Roman" panose="02020603050405020304" pitchFamily="18" charset="0"/>
              </a:rPr>
              <a:t>（</a:t>
            </a:r>
            <a:r>
              <a:rPr lang="en-US" altLang="zh-CN" sz="2400" b="1" dirty="0">
                <a:solidFill>
                  <a:srgbClr val="FF0000"/>
                </a:solidFill>
                <a:latin typeface="Times New Roman" panose="02020603050405020304" pitchFamily="18" charset="0"/>
                <a:cs typeface="Times New Roman" panose="02020603050405020304" pitchFamily="18" charset="0"/>
              </a:rPr>
              <a:t>A</a:t>
            </a:r>
            <a:r>
              <a:rPr lang="zh-CN" altLang="en-US" sz="2400" b="1" dirty="0">
                <a:solidFill>
                  <a:srgbClr val="FF0000"/>
                </a:solidFill>
                <a:latin typeface="Times New Roman" panose="02020603050405020304" pitchFamily="18" charset="0"/>
                <a:cs typeface="Times New Roman" panose="02020603050405020304" pitchFamily="18" charset="0"/>
              </a:rPr>
              <a:t>）</a:t>
            </a:r>
          </a:p>
        </p:txBody>
      </p:sp>
      <p:grpSp>
        <p:nvGrpSpPr>
          <p:cNvPr id="91" name="组合 90">
            <a:extLst>
              <a:ext uri="{FF2B5EF4-FFF2-40B4-BE49-F238E27FC236}">
                <a16:creationId xmlns:a16="http://schemas.microsoft.com/office/drawing/2014/main" id="{8538965F-ADCB-B0CF-B02D-BEBC91E05CA1}"/>
              </a:ext>
            </a:extLst>
          </p:cNvPr>
          <p:cNvGrpSpPr/>
          <p:nvPr/>
        </p:nvGrpSpPr>
        <p:grpSpPr>
          <a:xfrm>
            <a:off x="879645" y="2504717"/>
            <a:ext cx="9829800" cy="3701735"/>
            <a:chOff x="927906" y="2782898"/>
            <a:chExt cx="9829800" cy="3701735"/>
          </a:xfrm>
        </p:grpSpPr>
        <p:sp>
          <p:nvSpPr>
            <p:cNvPr id="28" name="文本框 27">
              <a:extLst>
                <a:ext uri="{FF2B5EF4-FFF2-40B4-BE49-F238E27FC236}">
                  <a16:creationId xmlns:a16="http://schemas.microsoft.com/office/drawing/2014/main" id="{D7CEDB83-C5AA-0D9E-7CEE-665213BDA580}"/>
                </a:ext>
              </a:extLst>
            </p:cNvPr>
            <p:cNvSpPr txBox="1"/>
            <p:nvPr/>
          </p:nvSpPr>
          <p:spPr>
            <a:xfrm>
              <a:off x="927906" y="2782898"/>
              <a:ext cx="9375140" cy="372153"/>
            </a:xfrm>
            <a:prstGeom prst="rect">
              <a:avLst/>
            </a:prstGeom>
            <a:noFill/>
          </p:spPr>
          <p:txBody>
            <a:bodyPr wrap="square">
              <a:spAutoFit/>
            </a:bodyPr>
            <a:lstStyle/>
            <a:p>
              <a:pPr algn="just">
                <a:lnSpc>
                  <a:spcPct val="110000"/>
                </a:lnSpc>
                <a:spcBef>
                  <a:spcPts val="600"/>
                </a:spcBef>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27</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分）工业上以天然气（主要成分</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CH</a:t>
              </a:r>
              <a:r>
                <a:rPr lang="en-US" altLang="zh-CN" sz="2400" kern="100" baseline="-25000" dirty="0">
                  <a:effectLst/>
                  <a:latin typeface="Times New Roman" panose="02020603050405020304" pitchFamily="18" charset="0"/>
                  <a:ea typeface="宋体" panose="02010600030101010101" pitchFamily="2" charset="-122"/>
                  <a:cs typeface="Times New Roman" panose="02020603050405020304" pitchFamily="18" charset="0"/>
                </a:rPr>
                <a:t>4</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）和空气为原料合成氨气，流程如图</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所示：</a:t>
              </a:r>
            </a:p>
          </p:txBody>
        </p:sp>
        <p:sp>
          <p:nvSpPr>
            <p:cNvPr id="61" name="文本框 60">
              <a:extLst>
                <a:ext uri="{FF2B5EF4-FFF2-40B4-BE49-F238E27FC236}">
                  <a16:creationId xmlns:a16="http://schemas.microsoft.com/office/drawing/2014/main" id="{AF187A9A-AAB5-AAF3-D09D-7CBF6F7EB849}"/>
                </a:ext>
              </a:extLst>
            </p:cNvPr>
            <p:cNvSpPr txBox="1"/>
            <p:nvPr/>
          </p:nvSpPr>
          <p:spPr>
            <a:xfrm>
              <a:off x="927906" y="4251556"/>
              <a:ext cx="9829800" cy="1286250"/>
            </a:xfrm>
            <a:prstGeom prst="rect">
              <a:avLst/>
            </a:prstGeom>
            <a:noFill/>
          </p:spPr>
          <p:txBody>
            <a:bodyPr wrap="square">
              <a:spAutoFit/>
            </a:bodyPr>
            <a:lstStyle/>
            <a:p>
              <a:pPr marL="266700" indent="-133350" algn="just">
                <a:lnSpc>
                  <a:spcPct val="11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⑶ “合成氨”需要在高温、高压、催化剂的条件下进行，其反应的符号表达式为</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p>
            <a:p>
              <a:pPr marL="266700" indent="-133350" algn="just">
                <a:lnSpc>
                  <a:spcPct val="11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⑷ “氨分离”常采用液化分离法，类似于分离液态空气制取氧气。主要原理是根据</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NH</a:t>
              </a:r>
              <a:r>
                <a:rPr lang="en-US" altLang="zh-CN" sz="2400" kern="100" baseline="-250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与</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kern="100" baseline="-250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a:t>
              </a:r>
              <a:r>
                <a:rPr lang="en-US" altLang="zh-CN" sz="2400" kern="100" baseline="-250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的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（选填“熔点”或“沸点”）不同将其分离开来。</a:t>
              </a:r>
            </a:p>
            <a:p>
              <a:pPr indent="133350" algn="just">
                <a:lnSpc>
                  <a:spcPct val="11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⑸ 流程中将</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N</a:t>
              </a:r>
              <a:r>
                <a:rPr lang="en-US" altLang="zh-CN" sz="1800" kern="100" baseline="-250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和</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a:t>
              </a:r>
              <a:r>
                <a:rPr lang="en-US" altLang="zh-CN" sz="1800" kern="100" baseline="-250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返回到合成氨设备中，其目的是</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p>
          </p:txBody>
        </p:sp>
        <p:pic>
          <p:nvPicPr>
            <p:cNvPr id="73" name="图片 72">
              <a:extLst>
                <a:ext uri="{FF2B5EF4-FFF2-40B4-BE49-F238E27FC236}">
                  <a16:creationId xmlns:a16="http://schemas.microsoft.com/office/drawing/2014/main" id="{F1B44621-0609-7597-301B-782E8D50E2A2}"/>
                </a:ext>
              </a:extLst>
            </p:cNvPr>
            <p:cNvPicPr>
              <a:picLocks noChangeAspect="1"/>
            </p:cNvPicPr>
            <p:nvPr/>
          </p:nvPicPr>
          <p:blipFill>
            <a:blip r:embed="rId4"/>
            <a:stretch>
              <a:fillRect/>
            </a:stretch>
          </p:blipFill>
          <p:spPr>
            <a:xfrm>
              <a:off x="1042053" y="5497974"/>
              <a:ext cx="9373262" cy="986659"/>
            </a:xfrm>
            <a:prstGeom prst="rect">
              <a:avLst/>
            </a:prstGeom>
          </p:spPr>
        </p:pic>
        <p:pic>
          <p:nvPicPr>
            <p:cNvPr id="82" name="图片 81">
              <a:extLst>
                <a:ext uri="{FF2B5EF4-FFF2-40B4-BE49-F238E27FC236}">
                  <a16:creationId xmlns:a16="http://schemas.microsoft.com/office/drawing/2014/main" id="{7E9AEEFD-3CEB-419F-4FEE-6D644DBE6A8D}"/>
                </a:ext>
              </a:extLst>
            </p:cNvPr>
            <p:cNvPicPr>
              <a:picLocks noChangeAspect="1"/>
            </p:cNvPicPr>
            <p:nvPr/>
          </p:nvPicPr>
          <p:blipFill>
            <a:blip r:embed="rId5"/>
            <a:stretch>
              <a:fillRect/>
            </a:stretch>
          </p:blipFill>
          <p:spPr>
            <a:xfrm>
              <a:off x="2516483" y="3150847"/>
              <a:ext cx="5659328" cy="1149084"/>
            </a:xfrm>
            <a:prstGeom prst="rect">
              <a:avLst/>
            </a:prstGeom>
          </p:spPr>
        </p:pic>
      </p:grpSp>
      <p:pic>
        <p:nvPicPr>
          <p:cNvPr id="84" name="图片 83">
            <a:extLst>
              <a:ext uri="{FF2B5EF4-FFF2-40B4-BE49-F238E27FC236}">
                <a16:creationId xmlns:a16="http://schemas.microsoft.com/office/drawing/2014/main" id="{C5A7ACAD-D975-7060-AF9B-3414487A4B90}"/>
              </a:ext>
            </a:extLst>
          </p:cNvPr>
          <p:cNvPicPr>
            <a:picLocks noChangeAspect="1"/>
          </p:cNvPicPr>
          <p:nvPr/>
        </p:nvPicPr>
        <p:blipFill>
          <a:blip r:embed="rId6">
            <a:duotone>
              <a:prstClr val="black"/>
              <a:schemeClr val="accent6">
                <a:tint val="45000"/>
                <a:satMod val="400000"/>
              </a:schemeClr>
            </a:duotone>
          </a:blip>
          <a:stretch>
            <a:fillRect/>
          </a:stretch>
        </p:blipFill>
        <p:spPr>
          <a:xfrm>
            <a:off x="9212319" y="3833040"/>
            <a:ext cx="2348985" cy="467271"/>
          </a:xfrm>
          <a:prstGeom prst="rect">
            <a:avLst/>
          </a:prstGeom>
        </p:spPr>
      </p:pic>
      <p:pic>
        <p:nvPicPr>
          <p:cNvPr id="86" name="图片 85">
            <a:extLst>
              <a:ext uri="{FF2B5EF4-FFF2-40B4-BE49-F238E27FC236}">
                <a16:creationId xmlns:a16="http://schemas.microsoft.com/office/drawing/2014/main" id="{B6E7C304-28C3-7455-9A90-3E2A6461149D}"/>
              </a:ext>
            </a:extLst>
          </p:cNvPr>
          <p:cNvPicPr>
            <a:picLocks noChangeAspect="1"/>
          </p:cNvPicPr>
          <p:nvPr/>
        </p:nvPicPr>
        <p:blipFill>
          <a:blip r:embed="rId7">
            <a:duotone>
              <a:prstClr val="black"/>
              <a:schemeClr val="accent6">
                <a:tint val="45000"/>
                <a:satMod val="400000"/>
              </a:schemeClr>
            </a:duotone>
          </a:blip>
          <a:stretch>
            <a:fillRect/>
          </a:stretch>
        </p:blipFill>
        <p:spPr>
          <a:xfrm>
            <a:off x="1957097" y="4594827"/>
            <a:ext cx="625597" cy="350945"/>
          </a:xfrm>
          <a:prstGeom prst="rect">
            <a:avLst/>
          </a:prstGeom>
        </p:spPr>
      </p:pic>
      <p:pic>
        <p:nvPicPr>
          <p:cNvPr id="88" name="图片 87">
            <a:extLst>
              <a:ext uri="{FF2B5EF4-FFF2-40B4-BE49-F238E27FC236}">
                <a16:creationId xmlns:a16="http://schemas.microsoft.com/office/drawing/2014/main" id="{4457C393-183B-E0E1-7E3F-7E133CD16428}"/>
              </a:ext>
            </a:extLst>
          </p:cNvPr>
          <p:cNvPicPr>
            <a:picLocks noChangeAspect="1"/>
          </p:cNvPicPr>
          <p:nvPr/>
        </p:nvPicPr>
        <p:blipFill>
          <a:blip r:embed="rId8">
            <a:duotone>
              <a:prstClr val="black"/>
              <a:schemeClr val="accent6">
                <a:tint val="45000"/>
                <a:satMod val="400000"/>
              </a:schemeClr>
            </a:duotone>
          </a:blip>
          <a:stretch>
            <a:fillRect/>
          </a:stretch>
        </p:blipFill>
        <p:spPr>
          <a:xfrm>
            <a:off x="6289881" y="4891814"/>
            <a:ext cx="5190741" cy="294320"/>
          </a:xfrm>
          <a:prstGeom prst="rect">
            <a:avLst/>
          </a:prstGeom>
        </p:spPr>
      </p:pic>
      <p:pic>
        <p:nvPicPr>
          <p:cNvPr id="90" name="图片 89">
            <a:extLst>
              <a:ext uri="{FF2B5EF4-FFF2-40B4-BE49-F238E27FC236}">
                <a16:creationId xmlns:a16="http://schemas.microsoft.com/office/drawing/2014/main" id="{C80AA4CB-B79A-7D73-E846-E93183B890BA}"/>
              </a:ext>
            </a:extLst>
          </p:cNvPr>
          <p:cNvPicPr>
            <a:picLocks noChangeAspect="1"/>
          </p:cNvPicPr>
          <p:nvPr/>
        </p:nvPicPr>
        <p:blipFill>
          <a:blip r:embed="rId9">
            <a:duotone>
              <a:prstClr val="black"/>
              <a:schemeClr val="accent6">
                <a:tint val="45000"/>
                <a:satMod val="400000"/>
              </a:schemeClr>
            </a:duotone>
          </a:blip>
          <a:stretch>
            <a:fillRect/>
          </a:stretch>
        </p:blipFill>
        <p:spPr>
          <a:xfrm>
            <a:off x="8689294" y="5796680"/>
            <a:ext cx="2068412" cy="440088"/>
          </a:xfrm>
          <a:prstGeom prst="rect">
            <a:avLst/>
          </a:prstGeom>
        </p:spPr>
      </p:pic>
      <p:sp>
        <p:nvSpPr>
          <p:cNvPr id="92" name="流程图: 过程 91">
            <a:extLst>
              <a:ext uri="{FF2B5EF4-FFF2-40B4-BE49-F238E27FC236}">
                <a16:creationId xmlns:a16="http://schemas.microsoft.com/office/drawing/2014/main" id="{40313D43-6C42-2780-6177-93EBC1728EAC}"/>
              </a:ext>
            </a:extLst>
          </p:cNvPr>
          <p:cNvSpPr/>
          <p:nvPr/>
        </p:nvSpPr>
        <p:spPr>
          <a:xfrm>
            <a:off x="5134262" y="3124567"/>
            <a:ext cx="708544" cy="439288"/>
          </a:xfrm>
          <a:prstGeom prst="flowChartProcess">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3" name="流程图: 过程 92">
            <a:extLst>
              <a:ext uri="{FF2B5EF4-FFF2-40B4-BE49-F238E27FC236}">
                <a16:creationId xmlns:a16="http://schemas.microsoft.com/office/drawing/2014/main" id="{8E284B37-5F44-C13A-C1C3-B71259B10A86}"/>
              </a:ext>
            </a:extLst>
          </p:cNvPr>
          <p:cNvSpPr/>
          <p:nvPr/>
        </p:nvSpPr>
        <p:spPr>
          <a:xfrm>
            <a:off x="6096000" y="3465475"/>
            <a:ext cx="714587" cy="271714"/>
          </a:xfrm>
          <a:prstGeom prst="flowChartProcess">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4" name="流程图: 过程 93">
            <a:extLst>
              <a:ext uri="{FF2B5EF4-FFF2-40B4-BE49-F238E27FC236}">
                <a16:creationId xmlns:a16="http://schemas.microsoft.com/office/drawing/2014/main" id="{B369FBAB-C4BA-0537-8A52-004628CBBDCB}"/>
              </a:ext>
            </a:extLst>
          </p:cNvPr>
          <p:cNvSpPr/>
          <p:nvPr/>
        </p:nvSpPr>
        <p:spPr>
          <a:xfrm>
            <a:off x="2702056" y="5495811"/>
            <a:ext cx="941294" cy="364027"/>
          </a:xfrm>
          <a:prstGeom prst="flowChartProcess">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5" name="对话气泡: 椭圆形 94">
            <a:extLst>
              <a:ext uri="{FF2B5EF4-FFF2-40B4-BE49-F238E27FC236}">
                <a16:creationId xmlns:a16="http://schemas.microsoft.com/office/drawing/2014/main" id="{E86178E9-DDA0-4A4A-7DE9-81E45EAC9128}"/>
              </a:ext>
            </a:extLst>
          </p:cNvPr>
          <p:cNvSpPr/>
          <p:nvPr/>
        </p:nvSpPr>
        <p:spPr>
          <a:xfrm>
            <a:off x="8265458" y="2655168"/>
            <a:ext cx="2443987" cy="1045379"/>
          </a:xfrm>
          <a:prstGeom prst="wedgeEllipseCallout">
            <a:avLst>
              <a:gd name="adj1" fmla="val -39227"/>
              <a:gd name="adj2" fmla="val 77248"/>
            </a:avLst>
          </a:prstGeom>
          <a:solidFill>
            <a:srgbClr val="FF00FF"/>
          </a:solidFill>
          <a:ln>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Times New Roman" panose="02020603050405020304" pitchFamily="18" charset="0"/>
                <a:cs typeface="Times New Roman" panose="02020603050405020304" pitchFamily="18" charset="0"/>
              </a:rPr>
              <a:t>认真审题，流程中找到反应物、生成物</a:t>
            </a:r>
          </a:p>
        </p:txBody>
      </p:sp>
    </p:spTree>
    <p:extLst>
      <p:ext uri="{BB962C8B-B14F-4D97-AF65-F5344CB8AC3E}">
        <p14:creationId xmlns:p14="http://schemas.microsoft.com/office/powerpoint/2010/main" val="312550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heel(1)">
                                      <p:cBhvr>
                                        <p:cTn id="7" dur="20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randombar(horizontal)">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barn(inVertical)">
                                      <p:cBhvr>
                                        <p:cTn id="17" dur="5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wipe(down)">
                                      <p:cBhvr>
                                        <p:cTn id="27" dur="50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fade">
                                      <p:cBhvr>
                                        <p:cTn id="36" dur="500"/>
                                        <p:tgtEl>
                                          <p:spTgt spid="9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barn(inVertical)">
                                      <p:cBhvr>
                                        <p:cTn id="41" dur="500"/>
                                        <p:tgtEl>
                                          <p:spTgt spid="8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randombar(horizontal)">
                                      <p:cBhvr>
                                        <p:cTn id="46" dur="500"/>
                                        <p:tgtEl>
                                          <p:spTgt spid="9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92" grpId="0" animBg="1"/>
      <p:bldP spid="93" grpId="0" animBg="1"/>
      <p:bldP spid="94" grpId="0" animBg="1"/>
      <p:bldP spid="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9541150-6846-8A5A-826B-2AA6FDCCB40A}"/>
              </a:ext>
            </a:extLst>
          </p:cNvPr>
          <p:cNvGrpSpPr/>
          <p:nvPr/>
        </p:nvGrpSpPr>
        <p:grpSpPr>
          <a:xfrm>
            <a:off x="-1162491" y="153778"/>
            <a:ext cx="4267360" cy="652935"/>
            <a:chOff x="343551" y="115550"/>
            <a:chExt cx="4267360" cy="652935"/>
          </a:xfrm>
        </p:grpSpPr>
        <p:pic>
          <p:nvPicPr>
            <p:cNvPr id="3" name="图片 2">
              <a:extLst>
                <a:ext uri="{FF2B5EF4-FFF2-40B4-BE49-F238E27FC236}">
                  <a16:creationId xmlns:a16="http://schemas.microsoft.com/office/drawing/2014/main" id="{737BD007-9F92-5AA8-4DF3-C0F22982F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4" name="直接连接符 3">
              <a:extLst>
                <a:ext uri="{FF2B5EF4-FFF2-40B4-BE49-F238E27FC236}">
                  <a16:creationId xmlns:a16="http://schemas.microsoft.com/office/drawing/2014/main" id="{DE3BAC49-E827-D3CD-3E8F-1629AA4DD536}"/>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6" name="文本框 5">
            <a:extLst>
              <a:ext uri="{FF2B5EF4-FFF2-40B4-BE49-F238E27FC236}">
                <a16:creationId xmlns:a16="http://schemas.microsoft.com/office/drawing/2014/main" id="{657DA805-532C-121C-6761-C39CB5A193AF}"/>
              </a:ext>
            </a:extLst>
          </p:cNvPr>
          <p:cNvSpPr txBox="1"/>
          <p:nvPr/>
        </p:nvSpPr>
        <p:spPr>
          <a:xfrm>
            <a:off x="673121" y="283493"/>
            <a:ext cx="3667760" cy="523220"/>
          </a:xfrm>
          <a:prstGeom prst="rect">
            <a:avLst/>
          </a:prstGeom>
          <a:noFill/>
        </p:spPr>
        <p:txBody>
          <a:bodyPr wrap="square" rtlCol="0">
            <a:spAutoFit/>
          </a:bodyPr>
          <a:lstStyle/>
          <a:p>
            <a:r>
              <a:rPr lang="zh-CN" altLang="en-US" sz="2800" b="1" dirty="0">
                <a:solidFill>
                  <a:schemeClr val="accent3">
                    <a:lumMod val="75000"/>
                  </a:schemeClr>
                </a:solidFill>
              </a:rPr>
              <a:t>三、物质的化学变化</a:t>
            </a:r>
          </a:p>
        </p:txBody>
      </p:sp>
      <p:sp>
        <p:nvSpPr>
          <p:cNvPr id="7" name="文本框 6">
            <a:extLst>
              <a:ext uri="{FF2B5EF4-FFF2-40B4-BE49-F238E27FC236}">
                <a16:creationId xmlns:a16="http://schemas.microsoft.com/office/drawing/2014/main" id="{D2B889E0-01F7-163F-1F6E-A6C5F0063C9B}"/>
              </a:ext>
            </a:extLst>
          </p:cNvPr>
          <p:cNvSpPr txBox="1"/>
          <p:nvPr/>
        </p:nvSpPr>
        <p:spPr>
          <a:xfrm>
            <a:off x="894546" y="2105290"/>
            <a:ext cx="3312160" cy="461665"/>
          </a:xfrm>
          <a:prstGeom prst="rect">
            <a:avLst/>
          </a:prstGeom>
          <a:noFill/>
        </p:spPr>
        <p:txBody>
          <a:bodyPr wrap="square" rtlCol="0">
            <a:spAutoFit/>
          </a:bodyPr>
          <a:lstStyle/>
          <a:p>
            <a:r>
              <a:rPr lang="zh-CN" altLang="en-US" sz="2400" b="1" dirty="0">
                <a:solidFill>
                  <a:srgbClr val="FF0000"/>
                </a:solidFill>
              </a:rPr>
              <a:t>工业流程题示意图：</a:t>
            </a:r>
          </a:p>
        </p:txBody>
      </p:sp>
      <p:grpSp>
        <p:nvGrpSpPr>
          <p:cNvPr id="90" name="组合 89">
            <a:extLst>
              <a:ext uri="{FF2B5EF4-FFF2-40B4-BE49-F238E27FC236}">
                <a16:creationId xmlns:a16="http://schemas.microsoft.com/office/drawing/2014/main" id="{E9886612-D872-3FCF-C887-D9CAE162AC10}"/>
              </a:ext>
            </a:extLst>
          </p:cNvPr>
          <p:cNvGrpSpPr/>
          <p:nvPr/>
        </p:nvGrpSpPr>
        <p:grpSpPr>
          <a:xfrm>
            <a:off x="4465786" y="1048634"/>
            <a:ext cx="6410960" cy="2193771"/>
            <a:chOff x="3672946" y="153393"/>
            <a:chExt cx="6410960" cy="2193771"/>
          </a:xfrm>
        </p:grpSpPr>
        <p:sp>
          <p:nvSpPr>
            <p:cNvPr id="49" name="对话气泡: 椭圆形 48">
              <a:extLst>
                <a:ext uri="{FF2B5EF4-FFF2-40B4-BE49-F238E27FC236}">
                  <a16:creationId xmlns:a16="http://schemas.microsoft.com/office/drawing/2014/main" id="{2848AF40-CE62-BD98-308E-3BF1C901F82E}"/>
                </a:ext>
              </a:extLst>
            </p:cNvPr>
            <p:cNvSpPr/>
            <p:nvPr/>
          </p:nvSpPr>
          <p:spPr>
            <a:xfrm>
              <a:off x="4596970" y="1904122"/>
              <a:ext cx="2266112" cy="443042"/>
            </a:xfrm>
            <a:prstGeom prst="wedgeEllipseCallout">
              <a:avLst>
                <a:gd name="adj1" fmla="val 35040"/>
                <a:gd name="adj2" fmla="val -7098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chemeClr val="tx1"/>
                  </a:solidFill>
                </a:rPr>
                <a:t>原料循环利用</a:t>
              </a:r>
            </a:p>
          </p:txBody>
        </p:sp>
        <p:grpSp>
          <p:nvGrpSpPr>
            <p:cNvPr id="88" name="组合 87">
              <a:extLst>
                <a:ext uri="{FF2B5EF4-FFF2-40B4-BE49-F238E27FC236}">
                  <a16:creationId xmlns:a16="http://schemas.microsoft.com/office/drawing/2014/main" id="{7554B659-7E19-D686-A684-AF387BB90074}"/>
                </a:ext>
              </a:extLst>
            </p:cNvPr>
            <p:cNvGrpSpPr/>
            <p:nvPr/>
          </p:nvGrpSpPr>
          <p:grpSpPr>
            <a:xfrm>
              <a:off x="3672946" y="153393"/>
              <a:ext cx="6410960" cy="2067173"/>
              <a:chOff x="2865120" y="439202"/>
              <a:chExt cx="6410960" cy="2067173"/>
            </a:xfrm>
          </p:grpSpPr>
          <p:sp>
            <p:nvSpPr>
              <p:cNvPr id="15" name="文本框 14">
                <a:extLst>
                  <a:ext uri="{FF2B5EF4-FFF2-40B4-BE49-F238E27FC236}">
                    <a16:creationId xmlns:a16="http://schemas.microsoft.com/office/drawing/2014/main" id="{BF611C72-4020-EC7F-DDAF-A37DF620A45F}"/>
                  </a:ext>
                </a:extLst>
              </p:cNvPr>
              <p:cNvSpPr txBox="1"/>
              <p:nvPr/>
            </p:nvSpPr>
            <p:spPr>
              <a:xfrm>
                <a:off x="2865120" y="1542365"/>
                <a:ext cx="81788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b="1" dirty="0"/>
                  <a:t>原料</a:t>
                </a:r>
              </a:p>
            </p:txBody>
          </p:sp>
          <p:sp>
            <p:nvSpPr>
              <p:cNvPr id="18" name="文本框 17">
                <a:extLst>
                  <a:ext uri="{FF2B5EF4-FFF2-40B4-BE49-F238E27FC236}">
                    <a16:creationId xmlns:a16="http://schemas.microsoft.com/office/drawing/2014/main" id="{756C84BF-615E-44C1-AD72-61622D114260}"/>
                  </a:ext>
                </a:extLst>
              </p:cNvPr>
              <p:cNvSpPr txBox="1"/>
              <p:nvPr/>
            </p:nvSpPr>
            <p:spPr>
              <a:xfrm>
                <a:off x="4876800" y="1542365"/>
                <a:ext cx="121920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CN" altLang="en-US" sz="2000" dirty="0">
                    <a:ln w="0"/>
                    <a:solidFill>
                      <a:schemeClr val="tx1"/>
                    </a:solidFill>
                    <a:effectLst>
                      <a:outerShdw blurRad="38100" dist="19050" dir="2700000" algn="tl" rotWithShape="0">
                        <a:schemeClr val="dk1">
                          <a:alpha val="40000"/>
                        </a:schemeClr>
                      </a:outerShdw>
                    </a:effectLst>
                  </a:rPr>
                  <a:t>核心反应</a:t>
                </a:r>
              </a:p>
            </p:txBody>
          </p:sp>
          <p:sp>
            <p:nvSpPr>
              <p:cNvPr id="20" name="文本框 19">
                <a:extLst>
                  <a:ext uri="{FF2B5EF4-FFF2-40B4-BE49-F238E27FC236}">
                    <a16:creationId xmlns:a16="http://schemas.microsoft.com/office/drawing/2014/main" id="{398D8CEA-D56A-E235-2C38-596B034606E6}"/>
                  </a:ext>
                </a:extLst>
              </p:cNvPr>
              <p:cNvSpPr txBox="1"/>
              <p:nvPr/>
            </p:nvSpPr>
            <p:spPr>
              <a:xfrm>
                <a:off x="8117840" y="1567679"/>
                <a:ext cx="115824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t>目标产物</a:t>
                </a:r>
              </a:p>
            </p:txBody>
          </p:sp>
          <p:sp>
            <p:nvSpPr>
              <p:cNvPr id="22" name="文本框 21">
                <a:extLst>
                  <a:ext uri="{FF2B5EF4-FFF2-40B4-BE49-F238E27FC236}">
                    <a16:creationId xmlns:a16="http://schemas.microsoft.com/office/drawing/2014/main" id="{A50512B7-6EAA-BE26-0C70-F191A8642B5C}"/>
                  </a:ext>
                </a:extLst>
              </p:cNvPr>
              <p:cNvSpPr txBox="1"/>
              <p:nvPr/>
            </p:nvSpPr>
            <p:spPr>
              <a:xfrm>
                <a:off x="7945120" y="2137043"/>
                <a:ext cx="10769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a:t>副产品</a:t>
                </a:r>
              </a:p>
            </p:txBody>
          </p:sp>
          <p:cxnSp>
            <p:nvCxnSpPr>
              <p:cNvPr id="24" name="直接箭头连接符 23">
                <a:extLst>
                  <a:ext uri="{FF2B5EF4-FFF2-40B4-BE49-F238E27FC236}">
                    <a16:creationId xmlns:a16="http://schemas.microsoft.com/office/drawing/2014/main" id="{3004179B-9BE1-76B4-002D-96636BF988A4}"/>
                  </a:ext>
                </a:extLst>
              </p:cNvPr>
              <p:cNvCxnSpPr>
                <a:stCxn id="15" idx="3"/>
                <a:endCxn id="18" idx="1"/>
              </p:cNvCxnSpPr>
              <p:nvPr/>
            </p:nvCxnSpPr>
            <p:spPr>
              <a:xfrm>
                <a:off x="3683000" y="1742420"/>
                <a:ext cx="11938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6" name="直接箭头连接符 25">
                <a:extLst>
                  <a:ext uri="{FF2B5EF4-FFF2-40B4-BE49-F238E27FC236}">
                    <a16:creationId xmlns:a16="http://schemas.microsoft.com/office/drawing/2014/main" id="{24198270-8DEB-A462-B5B4-B474E3A396DC}"/>
                  </a:ext>
                </a:extLst>
              </p:cNvPr>
              <p:cNvCxnSpPr>
                <a:cxnSpLocks/>
                <a:stCxn id="18" idx="3"/>
              </p:cNvCxnSpPr>
              <p:nvPr/>
            </p:nvCxnSpPr>
            <p:spPr>
              <a:xfrm>
                <a:off x="6096000" y="1742420"/>
                <a:ext cx="19812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连接符: 肘形 29">
                <a:extLst>
                  <a:ext uri="{FF2B5EF4-FFF2-40B4-BE49-F238E27FC236}">
                    <a16:creationId xmlns:a16="http://schemas.microsoft.com/office/drawing/2014/main" id="{790D9780-4E9F-06A8-9B74-0A07E2449615}"/>
                  </a:ext>
                </a:extLst>
              </p:cNvPr>
              <p:cNvCxnSpPr>
                <a:cxnSpLocks/>
              </p:cNvCxnSpPr>
              <p:nvPr/>
            </p:nvCxnSpPr>
            <p:spPr>
              <a:xfrm>
                <a:off x="7091679" y="1750114"/>
                <a:ext cx="853441" cy="571595"/>
              </a:xfrm>
              <a:prstGeom prst="bentConnector3">
                <a:avLst>
                  <a:gd name="adj1" fmla="val 57049"/>
                </a:avLst>
              </a:prstGeom>
              <a:ln w="19050">
                <a:tailEnd type="triangle"/>
              </a:ln>
            </p:spPr>
            <p:style>
              <a:lnRef idx="1">
                <a:schemeClr val="dk1"/>
              </a:lnRef>
              <a:fillRef idx="0">
                <a:schemeClr val="dk1"/>
              </a:fillRef>
              <a:effectRef idx="0">
                <a:schemeClr val="dk1"/>
              </a:effectRef>
              <a:fontRef idx="minor">
                <a:schemeClr val="tx1"/>
              </a:fontRef>
            </p:style>
          </p:cxnSp>
          <p:sp>
            <p:nvSpPr>
              <p:cNvPr id="43" name="对话气泡: 椭圆形 42">
                <a:extLst>
                  <a:ext uri="{FF2B5EF4-FFF2-40B4-BE49-F238E27FC236}">
                    <a16:creationId xmlns:a16="http://schemas.microsoft.com/office/drawing/2014/main" id="{27B3D29B-D89F-16BB-5D5A-EFFA948FCD37}"/>
                  </a:ext>
                </a:extLst>
              </p:cNvPr>
              <p:cNvSpPr/>
              <p:nvPr/>
            </p:nvSpPr>
            <p:spPr>
              <a:xfrm>
                <a:off x="3771900" y="936052"/>
                <a:ext cx="1292860" cy="599527"/>
              </a:xfrm>
              <a:prstGeom prst="wedgeEllipseCallout">
                <a:avLst>
                  <a:gd name="adj1" fmla="val -29393"/>
                  <a:gd name="adj2" fmla="val 76448"/>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原料预处理</a:t>
                </a:r>
              </a:p>
            </p:txBody>
          </p:sp>
          <p:sp>
            <p:nvSpPr>
              <p:cNvPr id="44" name="对话气泡: 椭圆形 43">
                <a:extLst>
                  <a:ext uri="{FF2B5EF4-FFF2-40B4-BE49-F238E27FC236}">
                    <a16:creationId xmlns:a16="http://schemas.microsoft.com/office/drawing/2014/main" id="{2EB56866-24DA-330F-1253-E7BA91AB78DB}"/>
                  </a:ext>
                </a:extLst>
              </p:cNvPr>
              <p:cNvSpPr/>
              <p:nvPr/>
            </p:nvSpPr>
            <p:spPr>
              <a:xfrm>
                <a:off x="5451730" y="439202"/>
                <a:ext cx="1889762" cy="988367"/>
              </a:xfrm>
              <a:prstGeom prst="wedgeEllipseCallout">
                <a:avLst>
                  <a:gd name="adj1" fmla="val -54166"/>
                  <a:gd name="adj2" fmla="val 6398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联系生产实际，注意反应条件控制</a:t>
                </a:r>
              </a:p>
            </p:txBody>
          </p:sp>
          <p:sp>
            <p:nvSpPr>
              <p:cNvPr id="48" name="对话气泡: 椭圆形 47">
                <a:extLst>
                  <a:ext uri="{FF2B5EF4-FFF2-40B4-BE49-F238E27FC236}">
                    <a16:creationId xmlns:a16="http://schemas.microsoft.com/office/drawing/2014/main" id="{C3BC6FF6-87F3-2D8E-5904-C288CBFDF7DE}"/>
                  </a:ext>
                </a:extLst>
              </p:cNvPr>
              <p:cNvSpPr/>
              <p:nvPr/>
            </p:nvSpPr>
            <p:spPr>
              <a:xfrm>
                <a:off x="7570982" y="847364"/>
                <a:ext cx="1258058" cy="571595"/>
              </a:xfrm>
              <a:prstGeom prst="wedgeEllipseCallout">
                <a:avLst>
                  <a:gd name="adj1" fmla="val -51073"/>
                  <a:gd name="adj2" fmla="val 10293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chemeClr val="tx1"/>
                    </a:solidFill>
                  </a:rPr>
                  <a:t>物质分离提纯</a:t>
                </a:r>
              </a:p>
            </p:txBody>
          </p:sp>
          <p:cxnSp>
            <p:nvCxnSpPr>
              <p:cNvPr id="59" name="直接连接符 58">
                <a:extLst>
                  <a:ext uri="{FF2B5EF4-FFF2-40B4-BE49-F238E27FC236}">
                    <a16:creationId xmlns:a16="http://schemas.microsoft.com/office/drawing/2014/main" id="{4D03743E-0E8C-959C-6070-7D6291E37987}"/>
                  </a:ext>
                </a:extLst>
              </p:cNvPr>
              <p:cNvCxnSpPr>
                <a:cxnSpLocks/>
              </p:cNvCxnSpPr>
              <p:nvPr/>
            </p:nvCxnSpPr>
            <p:spPr>
              <a:xfrm>
                <a:off x="7091681" y="1752345"/>
                <a:ext cx="0" cy="310135"/>
              </a:xfrm>
              <a:prstGeom prst="line">
                <a:avLst/>
              </a:prstGeom>
              <a:ln w="19050"/>
            </p:spPr>
            <p:style>
              <a:lnRef idx="1">
                <a:schemeClr val="dk1"/>
              </a:lnRef>
              <a:fillRef idx="0">
                <a:schemeClr val="dk1"/>
              </a:fillRef>
              <a:effectRef idx="0">
                <a:schemeClr val="dk1"/>
              </a:effectRef>
              <a:fontRef idx="minor">
                <a:schemeClr val="tx1"/>
              </a:fontRef>
            </p:style>
          </p:cxnSp>
          <p:cxnSp>
            <p:nvCxnSpPr>
              <p:cNvPr id="61" name="直接连接符 60">
                <a:extLst>
                  <a:ext uri="{FF2B5EF4-FFF2-40B4-BE49-F238E27FC236}">
                    <a16:creationId xmlns:a16="http://schemas.microsoft.com/office/drawing/2014/main" id="{5A45702A-F86F-E3B3-1299-080E6DA3A55D}"/>
                  </a:ext>
                </a:extLst>
              </p:cNvPr>
              <p:cNvCxnSpPr>
                <a:cxnSpLocks/>
              </p:cNvCxnSpPr>
              <p:nvPr/>
            </p:nvCxnSpPr>
            <p:spPr>
              <a:xfrm>
                <a:off x="4531361" y="2062480"/>
                <a:ext cx="256032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4" name="直接箭头连接符 63">
                <a:extLst>
                  <a:ext uri="{FF2B5EF4-FFF2-40B4-BE49-F238E27FC236}">
                    <a16:creationId xmlns:a16="http://schemas.microsoft.com/office/drawing/2014/main" id="{AAD4DE9A-E590-C45B-F315-3FE213EAD81B}"/>
                  </a:ext>
                </a:extLst>
              </p:cNvPr>
              <p:cNvCxnSpPr>
                <a:cxnSpLocks/>
              </p:cNvCxnSpPr>
              <p:nvPr/>
            </p:nvCxnSpPr>
            <p:spPr>
              <a:xfrm flipH="1" flipV="1">
                <a:off x="4521200" y="1726691"/>
                <a:ext cx="10161" cy="33578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sp>
        <p:nvSpPr>
          <p:cNvPr id="66" name="文本框 65">
            <a:extLst>
              <a:ext uri="{FF2B5EF4-FFF2-40B4-BE49-F238E27FC236}">
                <a16:creationId xmlns:a16="http://schemas.microsoft.com/office/drawing/2014/main" id="{8D72A51A-C828-CED1-F848-9935D5A9DDEF}"/>
              </a:ext>
            </a:extLst>
          </p:cNvPr>
          <p:cNvSpPr txBox="1"/>
          <p:nvPr/>
        </p:nvSpPr>
        <p:spPr>
          <a:xfrm>
            <a:off x="1021434" y="4122491"/>
            <a:ext cx="1747520" cy="461665"/>
          </a:xfrm>
          <a:prstGeom prst="rect">
            <a:avLst/>
          </a:prstGeom>
          <a:noFill/>
        </p:spPr>
        <p:txBody>
          <a:bodyPr wrap="square" rtlCol="0">
            <a:spAutoFit/>
          </a:bodyPr>
          <a:lstStyle/>
          <a:p>
            <a:r>
              <a:rPr lang="zh-CN" altLang="en-US" sz="2400" b="1" dirty="0">
                <a:solidFill>
                  <a:srgbClr val="0000F4"/>
                </a:solidFill>
              </a:rPr>
              <a:t>方法和思路：</a:t>
            </a:r>
          </a:p>
        </p:txBody>
      </p:sp>
      <p:grpSp>
        <p:nvGrpSpPr>
          <p:cNvPr id="86" name="组合 85">
            <a:extLst>
              <a:ext uri="{FF2B5EF4-FFF2-40B4-BE49-F238E27FC236}">
                <a16:creationId xmlns:a16="http://schemas.microsoft.com/office/drawing/2014/main" id="{8AF09C8B-5167-2299-7DEE-EF4CD825AEBB}"/>
              </a:ext>
            </a:extLst>
          </p:cNvPr>
          <p:cNvGrpSpPr/>
          <p:nvPr/>
        </p:nvGrpSpPr>
        <p:grpSpPr>
          <a:xfrm>
            <a:off x="2970092" y="4111133"/>
            <a:ext cx="8677259" cy="475453"/>
            <a:chOff x="2077116" y="4177022"/>
            <a:chExt cx="4720479" cy="373669"/>
          </a:xfrm>
        </p:grpSpPr>
        <p:sp>
          <p:nvSpPr>
            <p:cNvPr id="67" name="矩形 66">
              <a:extLst>
                <a:ext uri="{FF2B5EF4-FFF2-40B4-BE49-F238E27FC236}">
                  <a16:creationId xmlns:a16="http://schemas.microsoft.com/office/drawing/2014/main" id="{F22DDE4E-7D7B-50F2-E974-4C5F90F0AEBE}"/>
                </a:ext>
              </a:extLst>
            </p:cNvPr>
            <p:cNvSpPr/>
            <p:nvPr/>
          </p:nvSpPr>
          <p:spPr>
            <a:xfrm>
              <a:off x="2077116" y="4179446"/>
              <a:ext cx="1127329" cy="36933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0"/>
                  <a:solidFill>
                    <a:schemeClr val="tx1"/>
                  </a:solidFill>
                  <a:effectLst>
                    <a:outerShdw blurRad="38100" dist="19050" dir="2700000" algn="tl" rotWithShape="0">
                      <a:schemeClr val="dk1">
                        <a:alpha val="40000"/>
                      </a:schemeClr>
                    </a:outerShdw>
                  </a:effectLst>
                </a:rPr>
                <a:t>审题干</a:t>
              </a:r>
            </a:p>
          </p:txBody>
        </p:sp>
        <p:sp>
          <p:nvSpPr>
            <p:cNvPr id="72" name="箭头: 下 71">
              <a:extLst>
                <a:ext uri="{FF2B5EF4-FFF2-40B4-BE49-F238E27FC236}">
                  <a16:creationId xmlns:a16="http://schemas.microsoft.com/office/drawing/2014/main" id="{396F424F-8EEC-6FA2-6DC0-32E24C0012D2}"/>
                </a:ext>
              </a:extLst>
            </p:cNvPr>
            <p:cNvSpPr/>
            <p:nvPr/>
          </p:nvSpPr>
          <p:spPr>
            <a:xfrm rot="16200000">
              <a:off x="3419653" y="4143491"/>
              <a:ext cx="238830" cy="395652"/>
            </a:xfrm>
            <a:prstGeom prst="downArrow">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3" name="矩形 72">
              <a:extLst>
                <a:ext uri="{FF2B5EF4-FFF2-40B4-BE49-F238E27FC236}">
                  <a16:creationId xmlns:a16="http://schemas.microsoft.com/office/drawing/2014/main" id="{98D0E18F-528B-6E21-E4E9-A5EF0ACAA467}"/>
                </a:ext>
              </a:extLst>
            </p:cNvPr>
            <p:cNvSpPr/>
            <p:nvPr/>
          </p:nvSpPr>
          <p:spPr>
            <a:xfrm>
              <a:off x="3873691" y="4181360"/>
              <a:ext cx="1127329" cy="369331"/>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0"/>
                  <a:solidFill>
                    <a:schemeClr val="tx1"/>
                  </a:solidFill>
                  <a:effectLst>
                    <a:outerShdw blurRad="38100" dist="19050" dir="2700000" algn="tl" rotWithShape="0">
                      <a:schemeClr val="dk1">
                        <a:alpha val="40000"/>
                      </a:schemeClr>
                    </a:outerShdw>
                  </a:effectLst>
                </a:rPr>
                <a:t>审流程</a:t>
              </a:r>
            </a:p>
          </p:txBody>
        </p:sp>
        <p:sp>
          <p:nvSpPr>
            <p:cNvPr id="74" name="流程图: 过程 73">
              <a:extLst>
                <a:ext uri="{FF2B5EF4-FFF2-40B4-BE49-F238E27FC236}">
                  <a16:creationId xmlns:a16="http://schemas.microsoft.com/office/drawing/2014/main" id="{7124EC7D-AE98-9CEE-B58B-2D522097408F}"/>
                </a:ext>
              </a:extLst>
            </p:cNvPr>
            <p:cNvSpPr/>
            <p:nvPr/>
          </p:nvSpPr>
          <p:spPr>
            <a:xfrm>
              <a:off x="5670266" y="4177022"/>
              <a:ext cx="1127329" cy="369332"/>
            </a:xfrm>
            <a:prstGeom prst="flowChartProcess">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0"/>
                  <a:solidFill>
                    <a:schemeClr val="tx1"/>
                  </a:solidFill>
                  <a:effectLst>
                    <a:outerShdw blurRad="38100" dist="19050" dir="2700000" algn="tl" rotWithShape="0">
                      <a:schemeClr val="dk1">
                        <a:alpha val="40000"/>
                      </a:schemeClr>
                    </a:outerShdw>
                  </a:effectLst>
                </a:rPr>
                <a:t>审设问</a:t>
              </a:r>
              <a:endParaRPr lang="zh-CN" altLang="en-US" sz="2400" dirty="0"/>
            </a:p>
          </p:txBody>
        </p:sp>
        <p:sp>
          <p:nvSpPr>
            <p:cNvPr id="76" name="箭头: 下 75">
              <a:extLst>
                <a:ext uri="{FF2B5EF4-FFF2-40B4-BE49-F238E27FC236}">
                  <a16:creationId xmlns:a16="http://schemas.microsoft.com/office/drawing/2014/main" id="{07F247A6-0ADB-9882-62D8-937E8249DA2C}"/>
                </a:ext>
              </a:extLst>
            </p:cNvPr>
            <p:cNvSpPr/>
            <p:nvPr/>
          </p:nvSpPr>
          <p:spPr>
            <a:xfrm rot="16200000">
              <a:off x="5217593" y="4143491"/>
              <a:ext cx="238830" cy="395652"/>
            </a:xfrm>
            <a:prstGeom prst="downArrow">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25963720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500" fill="hold"/>
                                        <p:tgtEl>
                                          <p:spTgt spid="86"/>
                                        </p:tgtEl>
                                        <p:attrNameLst>
                                          <p:attrName>ppt_x</p:attrName>
                                        </p:attrNameLst>
                                      </p:cBhvr>
                                      <p:tavLst>
                                        <p:tav tm="0">
                                          <p:val>
                                            <p:strVal val="#ppt_x"/>
                                          </p:val>
                                        </p:tav>
                                        <p:tav tm="100000">
                                          <p:val>
                                            <p:strVal val="#ppt_x"/>
                                          </p:val>
                                        </p:tav>
                                      </p:tavLst>
                                    </p:anim>
                                    <p:anim calcmode="lin" valueType="num">
                                      <p:cBhvr additive="base">
                                        <p:cTn id="18"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流程图: 过程 61">
            <a:extLst>
              <a:ext uri="{FF2B5EF4-FFF2-40B4-BE49-F238E27FC236}">
                <a16:creationId xmlns:a16="http://schemas.microsoft.com/office/drawing/2014/main" id="{0BCF2093-E77A-B746-262B-08900DBBF499}"/>
              </a:ext>
            </a:extLst>
          </p:cNvPr>
          <p:cNvSpPr/>
          <p:nvPr/>
        </p:nvSpPr>
        <p:spPr>
          <a:xfrm>
            <a:off x="7735218" y="4637881"/>
            <a:ext cx="3397838" cy="423865"/>
          </a:xfrm>
          <a:prstGeom prst="flowChartProcess">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2" name="组合 1">
            <a:extLst>
              <a:ext uri="{FF2B5EF4-FFF2-40B4-BE49-F238E27FC236}">
                <a16:creationId xmlns:a16="http://schemas.microsoft.com/office/drawing/2014/main" id="{2CA80427-3645-724C-8A55-F3FEDBC02F52}"/>
              </a:ext>
            </a:extLst>
          </p:cNvPr>
          <p:cNvGrpSpPr/>
          <p:nvPr/>
        </p:nvGrpSpPr>
        <p:grpSpPr>
          <a:xfrm>
            <a:off x="638374" y="186769"/>
            <a:ext cx="4267360" cy="652935"/>
            <a:chOff x="343551" y="115550"/>
            <a:chExt cx="4267360" cy="652935"/>
          </a:xfrm>
        </p:grpSpPr>
        <p:pic>
          <p:nvPicPr>
            <p:cNvPr id="3" name="图片 2">
              <a:extLst>
                <a:ext uri="{FF2B5EF4-FFF2-40B4-BE49-F238E27FC236}">
                  <a16:creationId xmlns:a16="http://schemas.microsoft.com/office/drawing/2014/main" id="{EDB575E5-25CE-D07F-79C4-598E11D7F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4" name="直接连接符 3">
              <a:extLst>
                <a:ext uri="{FF2B5EF4-FFF2-40B4-BE49-F238E27FC236}">
                  <a16:creationId xmlns:a16="http://schemas.microsoft.com/office/drawing/2014/main" id="{53DA4D58-6C58-55FE-564D-A27704F3E828}"/>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5" name="文本框 4">
            <a:extLst>
              <a:ext uri="{FF2B5EF4-FFF2-40B4-BE49-F238E27FC236}">
                <a16:creationId xmlns:a16="http://schemas.microsoft.com/office/drawing/2014/main" id="{C47E0A85-DFCF-A5CA-6667-03D1655598AE}"/>
              </a:ext>
            </a:extLst>
          </p:cNvPr>
          <p:cNvSpPr txBox="1"/>
          <p:nvPr/>
        </p:nvSpPr>
        <p:spPr>
          <a:xfrm>
            <a:off x="1065230" y="341946"/>
            <a:ext cx="3704168" cy="523220"/>
          </a:xfrm>
          <a:prstGeom prst="rect">
            <a:avLst/>
          </a:prstGeom>
          <a:noFill/>
        </p:spPr>
        <p:txBody>
          <a:bodyPr wrap="square" rtlCol="0">
            <a:spAutoFit/>
          </a:bodyPr>
          <a:lstStyle/>
          <a:p>
            <a:r>
              <a:rPr lang="zh-CN" altLang="en-US" sz="2800" b="1" dirty="0">
                <a:solidFill>
                  <a:schemeClr val="accent3">
                    <a:lumMod val="75000"/>
                  </a:schemeClr>
                </a:solidFill>
                <a:latin typeface="Times New Roman" panose="02020603050405020304" pitchFamily="18" charset="0"/>
                <a:cs typeface="Times New Roman" panose="02020603050405020304" pitchFamily="18" charset="0"/>
              </a:rPr>
              <a:t>三、物质的化学变化</a:t>
            </a:r>
          </a:p>
        </p:txBody>
      </p:sp>
      <p:sp>
        <p:nvSpPr>
          <p:cNvPr id="37" name="文本框 36">
            <a:extLst>
              <a:ext uri="{FF2B5EF4-FFF2-40B4-BE49-F238E27FC236}">
                <a16:creationId xmlns:a16="http://schemas.microsoft.com/office/drawing/2014/main" id="{C9B4F1CE-4AE5-8A56-B05A-F41F131E3706}"/>
              </a:ext>
            </a:extLst>
          </p:cNvPr>
          <p:cNvSpPr txBox="1"/>
          <p:nvPr/>
        </p:nvSpPr>
        <p:spPr>
          <a:xfrm>
            <a:off x="964841" y="1588687"/>
            <a:ext cx="1463040" cy="461665"/>
          </a:xfrm>
          <a:prstGeom prst="rect">
            <a:avLst/>
          </a:prstGeom>
          <a:noFill/>
        </p:spPr>
        <p:txBody>
          <a:bodyPr wrap="square" rtlCol="0">
            <a:spAutoFit/>
          </a:bodyPr>
          <a:lstStyle/>
          <a:p>
            <a:r>
              <a:rPr lang="zh-CN" altLang="en-US" sz="2400" b="1" dirty="0">
                <a:solidFill>
                  <a:srgbClr val="0000FF"/>
                </a:solidFill>
                <a:highlight>
                  <a:srgbClr val="FFFF00"/>
                </a:highlight>
                <a:latin typeface="Times New Roman" panose="02020603050405020304" pitchFamily="18" charset="0"/>
                <a:cs typeface="Times New Roman" panose="02020603050405020304" pitchFamily="18" charset="0"/>
              </a:rPr>
              <a:t>常考内容：</a:t>
            </a:r>
          </a:p>
        </p:txBody>
      </p:sp>
      <p:sp>
        <p:nvSpPr>
          <p:cNvPr id="38" name="文本框 37">
            <a:extLst>
              <a:ext uri="{FF2B5EF4-FFF2-40B4-BE49-F238E27FC236}">
                <a16:creationId xmlns:a16="http://schemas.microsoft.com/office/drawing/2014/main" id="{69177481-E127-5419-582F-E745C30EB055}"/>
              </a:ext>
            </a:extLst>
          </p:cNvPr>
          <p:cNvSpPr txBox="1"/>
          <p:nvPr/>
        </p:nvSpPr>
        <p:spPr>
          <a:xfrm>
            <a:off x="2487155" y="1651766"/>
            <a:ext cx="4837158" cy="120032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、操作及目的</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）粉碎（或研磨）</a:t>
            </a:r>
            <a:r>
              <a:rPr lang="zh-CN" altLang="en-US" u="sng"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）搅拌：使物质充分接触，加快反应速率。</a:t>
            </a:r>
            <a:endParaRPr lang="en-US" altLang="zh-CN" dirty="0">
              <a:latin typeface="Times New Roman" panose="02020603050405020304" pitchFamily="18" charset="0"/>
              <a:cs typeface="Times New Roman" panose="02020603050405020304" pitchFamily="18" charset="0"/>
            </a:endParaRPr>
          </a:p>
          <a:p>
            <a:endParaRPr lang="zh-CN" altLang="en-US" dirty="0">
              <a:latin typeface="Times New Roman" panose="02020603050405020304" pitchFamily="18" charset="0"/>
              <a:cs typeface="Times New Roman" panose="02020603050405020304" pitchFamily="18" charset="0"/>
            </a:endParaRPr>
          </a:p>
        </p:txBody>
      </p:sp>
      <p:sp>
        <p:nvSpPr>
          <p:cNvPr id="39" name="文本框 38">
            <a:extLst>
              <a:ext uri="{FF2B5EF4-FFF2-40B4-BE49-F238E27FC236}">
                <a16:creationId xmlns:a16="http://schemas.microsoft.com/office/drawing/2014/main" id="{DE68D236-99B0-16B9-9453-1AF2F6A8C728}"/>
              </a:ext>
            </a:extLst>
          </p:cNvPr>
          <p:cNvSpPr txBox="1"/>
          <p:nvPr/>
        </p:nvSpPr>
        <p:spPr>
          <a:xfrm>
            <a:off x="2414642" y="2526902"/>
            <a:ext cx="5735426"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、混合物分离</a:t>
            </a:r>
          </a:p>
        </p:txBody>
      </p:sp>
      <p:grpSp>
        <p:nvGrpSpPr>
          <p:cNvPr id="59" name="组合 58">
            <a:extLst>
              <a:ext uri="{FF2B5EF4-FFF2-40B4-BE49-F238E27FC236}">
                <a16:creationId xmlns:a16="http://schemas.microsoft.com/office/drawing/2014/main" id="{449619EE-4B9F-5B7B-BCB0-6728AD760326}"/>
              </a:ext>
            </a:extLst>
          </p:cNvPr>
          <p:cNvGrpSpPr/>
          <p:nvPr/>
        </p:nvGrpSpPr>
        <p:grpSpPr>
          <a:xfrm>
            <a:off x="5656508" y="2910922"/>
            <a:ext cx="3278272" cy="664669"/>
            <a:chOff x="7024859" y="4332703"/>
            <a:chExt cx="3278272" cy="664669"/>
          </a:xfrm>
        </p:grpSpPr>
        <p:sp>
          <p:nvSpPr>
            <p:cNvPr id="44" name="文本框 43">
              <a:extLst>
                <a:ext uri="{FF2B5EF4-FFF2-40B4-BE49-F238E27FC236}">
                  <a16:creationId xmlns:a16="http://schemas.microsoft.com/office/drawing/2014/main" id="{811DF380-0465-256B-AECB-5573362A94F6}"/>
                </a:ext>
              </a:extLst>
            </p:cNvPr>
            <p:cNvSpPr txBox="1"/>
            <p:nvPr/>
          </p:nvSpPr>
          <p:spPr>
            <a:xfrm>
              <a:off x="8244097" y="4332703"/>
              <a:ext cx="883920" cy="369332"/>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操作②</a:t>
              </a:r>
            </a:p>
          </p:txBody>
        </p:sp>
        <p:cxnSp>
          <p:nvCxnSpPr>
            <p:cNvPr id="49" name="直接箭头连接符 48">
              <a:extLst>
                <a:ext uri="{FF2B5EF4-FFF2-40B4-BE49-F238E27FC236}">
                  <a16:creationId xmlns:a16="http://schemas.microsoft.com/office/drawing/2014/main" id="{1E96947A-771D-B87F-BE7E-56EB362FACF1}"/>
                </a:ext>
              </a:extLst>
            </p:cNvPr>
            <p:cNvCxnSpPr/>
            <p:nvPr/>
          </p:nvCxnSpPr>
          <p:spPr>
            <a:xfrm>
              <a:off x="8285479" y="4645897"/>
              <a:ext cx="72235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流程图: 过程 51">
              <a:extLst>
                <a:ext uri="{FF2B5EF4-FFF2-40B4-BE49-F238E27FC236}">
                  <a16:creationId xmlns:a16="http://schemas.microsoft.com/office/drawing/2014/main" id="{6D244519-0943-898F-5A12-624315832C69}"/>
                </a:ext>
              </a:extLst>
            </p:cNvPr>
            <p:cNvSpPr/>
            <p:nvPr/>
          </p:nvSpPr>
          <p:spPr>
            <a:xfrm>
              <a:off x="7024859" y="4398489"/>
              <a:ext cx="1221582" cy="598883"/>
            </a:xfrm>
            <a:prstGeom prst="flowChart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液体</a:t>
              </a:r>
              <a:r>
                <a:rPr lang="en-US" altLang="zh-CN"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zh-CN" alt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滤液</a:t>
              </a:r>
            </a:p>
          </p:txBody>
        </p:sp>
        <p:sp>
          <p:nvSpPr>
            <p:cNvPr id="53" name="流程图: 过程 52">
              <a:extLst>
                <a:ext uri="{FF2B5EF4-FFF2-40B4-BE49-F238E27FC236}">
                  <a16:creationId xmlns:a16="http://schemas.microsoft.com/office/drawing/2014/main" id="{1606325C-69AB-42BF-FE6B-0463913F47CD}"/>
                </a:ext>
              </a:extLst>
            </p:cNvPr>
            <p:cNvSpPr/>
            <p:nvPr/>
          </p:nvSpPr>
          <p:spPr>
            <a:xfrm>
              <a:off x="9007837" y="4440111"/>
              <a:ext cx="1295294" cy="553927"/>
            </a:xfrm>
            <a:prstGeom prst="flowChart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固体</a:t>
              </a:r>
              <a:r>
                <a:rPr lang="en-US" altLang="zh-CN"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zh-CN" alt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晶体</a:t>
              </a:r>
            </a:p>
          </p:txBody>
        </p:sp>
      </p:grpSp>
      <p:grpSp>
        <p:nvGrpSpPr>
          <p:cNvPr id="58" name="组合 57">
            <a:extLst>
              <a:ext uri="{FF2B5EF4-FFF2-40B4-BE49-F238E27FC236}">
                <a16:creationId xmlns:a16="http://schemas.microsoft.com/office/drawing/2014/main" id="{F599D5ED-0163-C2E5-BA98-82923A157DBC}"/>
              </a:ext>
            </a:extLst>
          </p:cNvPr>
          <p:cNvGrpSpPr/>
          <p:nvPr/>
        </p:nvGrpSpPr>
        <p:grpSpPr>
          <a:xfrm>
            <a:off x="1539893" y="2939793"/>
            <a:ext cx="3326183" cy="897983"/>
            <a:chOff x="2500603" y="4170054"/>
            <a:chExt cx="3478410" cy="1100749"/>
          </a:xfrm>
        </p:grpSpPr>
        <p:cxnSp>
          <p:nvCxnSpPr>
            <p:cNvPr id="41" name="直接箭头连接符 40">
              <a:extLst>
                <a:ext uri="{FF2B5EF4-FFF2-40B4-BE49-F238E27FC236}">
                  <a16:creationId xmlns:a16="http://schemas.microsoft.com/office/drawing/2014/main" id="{4EC913A8-240D-39CE-8A11-BAED0B6DDBDB}"/>
                </a:ext>
              </a:extLst>
            </p:cNvPr>
            <p:cNvCxnSpPr/>
            <p:nvPr/>
          </p:nvCxnSpPr>
          <p:spPr>
            <a:xfrm>
              <a:off x="3406297" y="4752919"/>
              <a:ext cx="98562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左中括号 41">
              <a:extLst>
                <a:ext uri="{FF2B5EF4-FFF2-40B4-BE49-F238E27FC236}">
                  <a16:creationId xmlns:a16="http://schemas.microsoft.com/office/drawing/2014/main" id="{397921F5-F05C-6BB2-C461-8D2E1B868D39}"/>
                </a:ext>
              </a:extLst>
            </p:cNvPr>
            <p:cNvSpPr/>
            <p:nvPr/>
          </p:nvSpPr>
          <p:spPr>
            <a:xfrm>
              <a:off x="4378622" y="4338733"/>
              <a:ext cx="325353" cy="850119"/>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3" name="文本框 42">
              <a:extLst>
                <a:ext uri="{FF2B5EF4-FFF2-40B4-BE49-F238E27FC236}">
                  <a16:creationId xmlns:a16="http://schemas.microsoft.com/office/drawing/2014/main" id="{E8527D62-3002-DB5F-271B-3395B546CBE6}"/>
                </a:ext>
              </a:extLst>
            </p:cNvPr>
            <p:cNvSpPr txBox="1"/>
            <p:nvPr/>
          </p:nvSpPr>
          <p:spPr>
            <a:xfrm>
              <a:off x="3457150" y="4313580"/>
              <a:ext cx="985626" cy="452728"/>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操作①</a:t>
              </a:r>
            </a:p>
          </p:txBody>
        </p:sp>
        <p:sp>
          <p:nvSpPr>
            <p:cNvPr id="46" name="流程图: 过程 45">
              <a:extLst>
                <a:ext uri="{FF2B5EF4-FFF2-40B4-BE49-F238E27FC236}">
                  <a16:creationId xmlns:a16="http://schemas.microsoft.com/office/drawing/2014/main" id="{734FDF36-D5CC-6177-6555-7994F662EFBF}"/>
                </a:ext>
              </a:extLst>
            </p:cNvPr>
            <p:cNvSpPr/>
            <p:nvPr/>
          </p:nvSpPr>
          <p:spPr>
            <a:xfrm>
              <a:off x="4622923" y="4170054"/>
              <a:ext cx="1356090" cy="499822"/>
            </a:xfrm>
            <a:prstGeom prst="flowChart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固体</a:t>
              </a:r>
              <a:r>
                <a:rPr lang="en-US" altLang="zh-CN"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zh-CN" alt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滤渣</a:t>
              </a:r>
            </a:p>
          </p:txBody>
        </p:sp>
        <p:sp>
          <p:nvSpPr>
            <p:cNvPr id="47" name="流程图: 过程 46">
              <a:extLst>
                <a:ext uri="{FF2B5EF4-FFF2-40B4-BE49-F238E27FC236}">
                  <a16:creationId xmlns:a16="http://schemas.microsoft.com/office/drawing/2014/main" id="{218267E1-146F-57B1-D433-77D175F64E44}"/>
                </a:ext>
              </a:extLst>
            </p:cNvPr>
            <p:cNvSpPr/>
            <p:nvPr/>
          </p:nvSpPr>
          <p:spPr>
            <a:xfrm>
              <a:off x="4611344" y="4842382"/>
              <a:ext cx="1367669" cy="428421"/>
            </a:xfrm>
            <a:prstGeom prst="flowChart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液体</a:t>
              </a:r>
              <a:r>
                <a:rPr lang="en-US" altLang="zh-CN"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zh-CN" alt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滤液</a:t>
              </a:r>
            </a:p>
          </p:txBody>
        </p:sp>
        <p:sp>
          <p:nvSpPr>
            <p:cNvPr id="55" name="流程图: 过程 54">
              <a:extLst>
                <a:ext uri="{FF2B5EF4-FFF2-40B4-BE49-F238E27FC236}">
                  <a16:creationId xmlns:a16="http://schemas.microsoft.com/office/drawing/2014/main" id="{F3755C1E-B20A-9971-85D8-FBEF76A8890D}"/>
                </a:ext>
              </a:extLst>
            </p:cNvPr>
            <p:cNvSpPr/>
            <p:nvPr/>
          </p:nvSpPr>
          <p:spPr>
            <a:xfrm>
              <a:off x="2500603" y="4467576"/>
              <a:ext cx="914400" cy="612648"/>
            </a:xfrm>
            <a:prstGeom prst="flowChart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混合物</a:t>
              </a:r>
            </a:p>
          </p:txBody>
        </p:sp>
      </p:grpSp>
      <p:sp>
        <p:nvSpPr>
          <p:cNvPr id="56" name="文本框 55">
            <a:extLst>
              <a:ext uri="{FF2B5EF4-FFF2-40B4-BE49-F238E27FC236}">
                <a16:creationId xmlns:a16="http://schemas.microsoft.com/office/drawing/2014/main" id="{16DC4639-FF1A-4A62-BC9F-F79BB257FC7C}"/>
              </a:ext>
            </a:extLst>
          </p:cNvPr>
          <p:cNvSpPr txBox="1"/>
          <p:nvPr/>
        </p:nvSpPr>
        <p:spPr>
          <a:xfrm>
            <a:off x="886840" y="4033152"/>
            <a:ext cx="4339316" cy="646331"/>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操作①名称：</a:t>
            </a:r>
            <a:r>
              <a:rPr lang="zh-CN" altLang="en-US" u="sng"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，用到的玻璃仪器有：烧杯、</a:t>
            </a:r>
            <a:r>
              <a:rPr lang="zh-CN" altLang="en-US" u="sng"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a:t>
            </a:r>
            <a:r>
              <a:rPr lang="en-US" altLang="zh-CN" u="sng"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   </a:t>
            </a:r>
          </a:p>
        </p:txBody>
      </p:sp>
      <p:sp>
        <p:nvSpPr>
          <p:cNvPr id="57" name="文本框 56">
            <a:extLst>
              <a:ext uri="{FF2B5EF4-FFF2-40B4-BE49-F238E27FC236}">
                <a16:creationId xmlns:a16="http://schemas.microsoft.com/office/drawing/2014/main" id="{40709E97-3148-0DEF-5CEC-55FB31ADD19D}"/>
              </a:ext>
            </a:extLst>
          </p:cNvPr>
          <p:cNvSpPr txBox="1"/>
          <p:nvPr/>
        </p:nvSpPr>
        <p:spPr>
          <a:xfrm>
            <a:off x="5706708" y="4017539"/>
            <a:ext cx="2210581" cy="369332"/>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操作②是</a:t>
            </a:r>
            <a:r>
              <a:rPr lang="zh-CN" altLang="en-US" u="sng" dirty="0">
                <a:latin typeface="Times New Roman" panose="02020603050405020304" pitchFamily="18" charset="0"/>
                <a:cs typeface="Times New Roman" panose="02020603050405020304" pitchFamily="18" charset="0"/>
              </a:rPr>
              <a:t>加热蒸发</a:t>
            </a:r>
            <a:r>
              <a:rPr lang="zh-CN" altLang="en-US" dirty="0">
                <a:latin typeface="Times New Roman" panose="02020603050405020304" pitchFamily="18" charset="0"/>
                <a:cs typeface="Times New Roman" panose="02020603050405020304" pitchFamily="18" charset="0"/>
              </a:rPr>
              <a:t>。</a:t>
            </a:r>
          </a:p>
        </p:txBody>
      </p:sp>
      <p:sp>
        <p:nvSpPr>
          <p:cNvPr id="60" name="文本框 59">
            <a:extLst>
              <a:ext uri="{FF2B5EF4-FFF2-40B4-BE49-F238E27FC236}">
                <a16:creationId xmlns:a16="http://schemas.microsoft.com/office/drawing/2014/main" id="{7DFD96A8-888B-5A22-ED12-655278726A9C}"/>
              </a:ext>
            </a:extLst>
          </p:cNvPr>
          <p:cNvSpPr txBox="1"/>
          <p:nvPr/>
        </p:nvSpPr>
        <p:spPr>
          <a:xfrm>
            <a:off x="2292987" y="4688577"/>
            <a:ext cx="8840069"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3</a:t>
            </a:r>
            <a:r>
              <a:rPr lang="zh-CN" altLang="en-US" dirty="0">
                <a:latin typeface="Times New Roman" panose="02020603050405020304" pitchFamily="18" charset="0"/>
                <a:cs typeface="Times New Roman" panose="02020603050405020304" pitchFamily="18" charset="0"/>
              </a:rPr>
              <a:t>、化学反应表达式的书写：根据题干、箭头方向找到反应物、生成物，注意反应条件</a:t>
            </a:r>
          </a:p>
        </p:txBody>
      </p:sp>
      <p:sp>
        <p:nvSpPr>
          <p:cNvPr id="61" name="流程图: 过程 60">
            <a:extLst>
              <a:ext uri="{FF2B5EF4-FFF2-40B4-BE49-F238E27FC236}">
                <a16:creationId xmlns:a16="http://schemas.microsoft.com/office/drawing/2014/main" id="{1F9706AE-2291-68A5-B96E-A2C441612207}"/>
              </a:ext>
            </a:extLst>
          </p:cNvPr>
          <p:cNvSpPr/>
          <p:nvPr/>
        </p:nvSpPr>
        <p:spPr>
          <a:xfrm>
            <a:off x="2201246" y="5124765"/>
            <a:ext cx="8576276" cy="607526"/>
          </a:xfrm>
          <a:prstGeom prst="flowChart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w="0"/>
                <a:solidFill>
                  <a:schemeClr val="tx1"/>
                </a:solidFill>
                <a:latin typeface="Times New Roman" panose="02020603050405020304" pitchFamily="18" charset="0"/>
                <a:cs typeface="Times New Roman" panose="02020603050405020304" pitchFamily="18" charset="0"/>
              </a:rPr>
              <a:t>4</a:t>
            </a:r>
            <a:r>
              <a:rPr lang="zh-CN" altLang="en-US" dirty="0">
                <a:ln w="0"/>
                <a:solidFill>
                  <a:schemeClr val="tx1"/>
                </a:solidFill>
                <a:latin typeface="Times New Roman" panose="02020603050405020304" pitchFamily="18" charset="0"/>
                <a:cs typeface="Times New Roman" panose="02020603050405020304" pitchFamily="18" charset="0"/>
              </a:rPr>
              <a:t>、流程的作用和评价：（</a:t>
            </a:r>
            <a:r>
              <a:rPr lang="en-US" altLang="zh-CN" dirty="0">
                <a:ln w="0"/>
                <a:solidFill>
                  <a:schemeClr val="tx1"/>
                </a:solidFill>
                <a:latin typeface="Times New Roman" panose="02020603050405020304" pitchFamily="18" charset="0"/>
                <a:cs typeface="Times New Roman" panose="02020603050405020304" pitchFamily="18" charset="0"/>
              </a:rPr>
              <a:t>1</a:t>
            </a:r>
            <a:r>
              <a:rPr lang="zh-CN" altLang="en-US" dirty="0">
                <a:ln w="0"/>
                <a:solidFill>
                  <a:schemeClr val="tx1"/>
                </a:solidFill>
                <a:latin typeface="Times New Roman" panose="02020603050405020304" pitchFamily="18" charset="0"/>
                <a:cs typeface="Times New Roman" panose="02020603050405020304" pitchFamily="18" charset="0"/>
              </a:rPr>
              <a:t>）从成本考虑（</a:t>
            </a:r>
            <a:r>
              <a:rPr lang="en-US" altLang="zh-CN" dirty="0">
                <a:ln w="0"/>
                <a:solidFill>
                  <a:schemeClr val="tx1"/>
                </a:solidFill>
                <a:latin typeface="Times New Roman" panose="02020603050405020304" pitchFamily="18" charset="0"/>
                <a:cs typeface="Times New Roman" panose="02020603050405020304" pitchFamily="18" charset="0"/>
              </a:rPr>
              <a:t>2</a:t>
            </a:r>
            <a:r>
              <a:rPr lang="zh-CN" altLang="en-US" dirty="0">
                <a:ln w="0"/>
                <a:solidFill>
                  <a:schemeClr val="tx1"/>
                </a:solidFill>
                <a:latin typeface="Times New Roman" panose="02020603050405020304" pitchFamily="18" charset="0"/>
                <a:cs typeface="Times New Roman" panose="02020603050405020304" pitchFamily="18" charset="0"/>
              </a:rPr>
              <a:t>）从环保角度</a:t>
            </a:r>
          </a:p>
        </p:txBody>
      </p:sp>
      <p:sp>
        <p:nvSpPr>
          <p:cNvPr id="63" name="文本框 62">
            <a:extLst>
              <a:ext uri="{FF2B5EF4-FFF2-40B4-BE49-F238E27FC236}">
                <a16:creationId xmlns:a16="http://schemas.microsoft.com/office/drawing/2014/main" id="{F72BDE67-161E-1781-6549-3A2982475A0F}"/>
              </a:ext>
            </a:extLst>
          </p:cNvPr>
          <p:cNvSpPr txBox="1"/>
          <p:nvPr/>
        </p:nvSpPr>
        <p:spPr>
          <a:xfrm>
            <a:off x="4696276" y="1888517"/>
            <a:ext cx="4595150" cy="400110"/>
          </a:xfrm>
          <a:prstGeom prst="rect">
            <a:avLst/>
          </a:prstGeom>
          <a:noFill/>
        </p:spPr>
        <p:txBody>
          <a:bodyPr wrap="square" rtlCol="0">
            <a:spAutoFit/>
          </a:bodyPr>
          <a:lstStyle/>
          <a:p>
            <a:r>
              <a:rPr lang="zh-CN" altLang="en-US" sz="2000" b="1" dirty="0">
                <a:solidFill>
                  <a:srgbClr val="0000F4"/>
                </a:solidFill>
                <a:latin typeface="Times New Roman" panose="02020603050405020304" pitchFamily="18" charset="0"/>
                <a:cs typeface="Times New Roman" panose="02020603050405020304" pitchFamily="18" charset="0"/>
              </a:rPr>
              <a:t>增大反应物的接触面积，加快反应速率</a:t>
            </a:r>
          </a:p>
        </p:txBody>
      </p:sp>
      <p:sp>
        <p:nvSpPr>
          <p:cNvPr id="64" name="文本框 63">
            <a:extLst>
              <a:ext uri="{FF2B5EF4-FFF2-40B4-BE49-F238E27FC236}">
                <a16:creationId xmlns:a16="http://schemas.microsoft.com/office/drawing/2014/main" id="{60948720-109D-21A5-935A-475904B34C62}"/>
              </a:ext>
            </a:extLst>
          </p:cNvPr>
          <p:cNvSpPr txBox="1"/>
          <p:nvPr/>
        </p:nvSpPr>
        <p:spPr>
          <a:xfrm>
            <a:off x="2312829" y="4001308"/>
            <a:ext cx="1076960" cy="400110"/>
          </a:xfrm>
          <a:prstGeom prst="rect">
            <a:avLst/>
          </a:prstGeom>
          <a:noFill/>
        </p:spPr>
        <p:txBody>
          <a:bodyPr wrap="square" rtlCol="0">
            <a:spAutoFit/>
          </a:bodyPr>
          <a:lstStyle/>
          <a:p>
            <a:r>
              <a:rPr lang="zh-CN" altLang="en-US" sz="2000" b="1" dirty="0">
                <a:solidFill>
                  <a:srgbClr val="0000F4"/>
                </a:solidFill>
                <a:latin typeface="Times New Roman" panose="02020603050405020304" pitchFamily="18" charset="0"/>
                <a:cs typeface="Times New Roman" panose="02020603050405020304" pitchFamily="18" charset="0"/>
              </a:rPr>
              <a:t>过滤</a:t>
            </a:r>
          </a:p>
        </p:txBody>
      </p:sp>
      <p:sp>
        <p:nvSpPr>
          <p:cNvPr id="65" name="文本框 64">
            <a:extLst>
              <a:ext uri="{FF2B5EF4-FFF2-40B4-BE49-F238E27FC236}">
                <a16:creationId xmlns:a16="http://schemas.microsoft.com/office/drawing/2014/main" id="{825F5443-15F0-9707-7077-922370D03431}"/>
              </a:ext>
            </a:extLst>
          </p:cNvPr>
          <p:cNvSpPr txBox="1"/>
          <p:nvPr/>
        </p:nvSpPr>
        <p:spPr>
          <a:xfrm>
            <a:off x="2642603" y="4282936"/>
            <a:ext cx="2116943" cy="400110"/>
          </a:xfrm>
          <a:prstGeom prst="rect">
            <a:avLst/>
          </a:prstGeom>
          <a:noFill/>
        </p:spPr>
        <p:txBody>
          <a:bodyPr wrap="square" rtlCol="0">
            <a:spAutoFit/>
          </a:bodyPr>
          <a:lstStyle/>
          <a:p>
            <a:r>
              <a:rPr lang="zh-CN" altLang="en-US" sz="2000" b="1" dirty="0">
                <a:solidFill>
                  <a:srgbClr val="0000F4"/>
                </a:solidFill>
                <a:latin typeface="Times New Roman" panose="02020603050405020304" pitchFamily="18" charset="0"/>
                <a:cs typeface="Times New Roman" panose="02020603050405020304" pitchFamily="18" charset="0"/>
              </a:rPr>
              <a:t>漏斗        玻璃棒</a:t>
            </a:r>
          </a:p>
        </p:txBody>
      </p:sp>
    </p:spTree>
    <p:extLst>
      <p:ext uri="{BB962C8B-B14F-4D97-AF65-F5344CB8AC3E}">
        <p14:creationId xmlns:p14="http://schemas.microsoft.com/office/powerpoint/2010/main" val="13821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000"/>
                                        <p:tgtEl>
                                          <p:spTgt spid="62"/>
                                        </p:tgtEl>
                                      </p:cBhvr>
                                    </p:animEffect>
                                    <p:anim calcmode="lin" valueType="num">
                                      <p:cBhvr>
                                        <p:cTn id="22" dur="1000" fill="hold"/>
                                        <p:tgtEl>
                                          <p:spTgt spid="62"/>
                                        </p:tgtEl>
                                        <p:attrNameLst>
                                          <p:attrName>ppt_x</p:attrName>
                                        </p:attrNameLst>
                                      </p:cBhvr>
                                      <p:tavLst>
                                        <p:tav tm="0">
                                          <p:val>
                                            <p:strVal val="#ppt_x"/>
                                          </p:val>
                                        </p:tav>
                                        <p:tav tm="100000">
                                          <p:val>
                                            <p:strVal val="#ppt_x"/>
                                          </p:val>
                                        </p:tav>
                                      </p:tavLst>
                                    </p:anim>
                                    <p:anim calcmode="lin" valueType="num">
                                      <p:cBhvr>
                                        <p:cTn id="2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AAFE19F-D9F2-58CE-485A-9F01C22C3275}"/>
              </a:ext>
            </a:extLst>
          </p:cNvPr>
          <p:cNvSpPr txBox="1"/>
          <p:nvPr/>
        </p:nvSpPr>
        <p:spPr>
          <a:xfrm>
            <a:off x="1524391" y="1060888"/>
            <a:ext cx="8865063" cy="4985339"/>
          </a:xfrm>
          <a:prstGeom prst="rect">
            <a:avLst/>
          </a:prstGeom>
          <a:noFill/>
        </p:spPr>
        <p:txBody>
          <a:bodyPr wrap="square">
            <a:spAutoFit/>
          </a:bodyPr>
          <a:lstStyle/>
          <a:p>
            <a:r>
              <a:rPr lang="zh-CN" altLang="en-US" sz="2400" b="1" dirty="0">
                <a:latin typeface="Times New Roman" panose="02020603050405020304" pitchFamily="18" charset="0"/>
                <a:cs typeface="Times New Roman" panose="02020603050405020304" pitchFamily="18" charset="0"/>
              </a:rPr>
              <a:t>练习</a:t>
            </a:r>
            <a:r>
              <a:rPr lang="en-US" altLang="zh-CN" sz="2400" b="1"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2022</a:t>
            </a:r>
            <a:r>
              <a:rPr lang="zh-CN" altLang="en-US" dirty="0">
                <a:latin typeface="Times New Roman" panose="02020603050405020304" pitchFamily="18" charset="0"/>
                <a:cs typeface="Times New Roman" panose="02020603050405020304" pitchFamily="18" charset="0"/>
              </a:rPr>
              <a:t>年常州市中考改编）（</a:t>
            </a:r>
            <a:r>
              <a:rPr lang="en-US" altLang="zh-CN" dirty="0">
                <a:latin typeface="Times New Roman" panose="02020603050405020304" pitchFamily="18" charset="0"/>
                <a:cs typeface="Times New Roman" panose="02020603050405020304" pitchFamily="18" charset="0"/>
              </a:rPr>
              <a:t>6 </a:t>
            </a:r>
            <a:r>
              <a:rPr lang="zh-CN" altLang="en-US" dirty="0">
                <a:latin typeface="Times New Roman" panose="02020603050405020304" pitchFamily="18" charset="0"/>
                <a:cs typeface="Times New Roman" panose="02020603050405020304" pitchFamily="18" charset="0"/>
              </a:rPr>
              <a:t>分）涂覆在铺路石表面的</a:t>
            </a:r>
            <a:r>
              <a:rPr lang="en-US" altLang="zh-CN" dirty="0">
                <a:latin typeface="Times New Roman" panose="02020603050405020304" pitchFamily="18" charset="0"/>
                <a:cs typeface="Times New Roman" panose="02020603050405020304" pitchFamily="18" charset="0"/>
              </a:rPr>
              <a:t>TiO</a:t>
            </a:r>
            <a:r>
              <a:rPr lang="en-US" altLang="zh-CN" baseline="-25000"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可净化路面空气。实验室制备</a:t>
            </a:r>
            <a:r>
              <a:rPr lang="en-US" altLang="zh-CN" dirty="0">
                <a:latin typeface="Times New Roman" panose="02020603050405020304" pitchFamily="18" charset="0"/>
                <a:cs typeface="Times New Roman" panose="02020603050405020304" pitchFamily="18" charset="0"/>
              </a:rPr>
              <a:t>TiO</a:t>
            </a:r>
            <a:r>
              <a:rPr lang="en-US" altLang="zh-CN" baseline="-25000"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的流程如下： </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pPr>
              <a:lnSpc>
                <a:spcPts val="2500"/>
              </a:lnSpc>
            </a:pP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）焙炒时，钛铁矿的主要成分 </a:t>
            </a:r>
            <a:r>
              <a:rPr lang="en-US" altLang="zh-CN" dirty="0">
                <a:latin typeface="Times New Roman" panose="02020603050405020304" pitchFamily="18" charset="0"/>
                <a:cs typeface="Times New Roman" panose="02020603050405020304" pitchFamily="18" charset="0"/>
              </a:rPr>
              <a:t>FeTiO</a:t>
            </a:r>
            <a:r>
              <a:rPr lang="en-US" altLang="zh-CN" baseline="-25000" dirty="0">
                <a:latin typeface="Times New Roman" panose="02020603050405020304" pitchFamily="18" charset="0"/>
                <a:cs typeface="Times New Roman" panose="02020603050405020304" pitchFamily="18" charset="0"/>
              </a:rPr>
              <a:t>3</a:t>
            </a:r>
            <a:r>
              <a:rPr lang="zh-CN" altLang="en-US" dirty="0">
                <a:latin typeface="Times New Roman" panose="02020603050405020304" pitchFamily="18" charset="0"/>
                <a:cs typeface="Times New Roman" panose="02020603050405020304" pitchFamily="18" charset="0"/>
              </a:rPr>
              <a:t>在蒸发皿（如图 </a:t>
            </a:r>
            <a:r>
              <a:rPr lang="en-US" altLang="zh-CN" dirty="0">
                <a:latin typeface="Times New Roman" panose="02020603050405020304" pitchFamily="18" charset="0"/>
                <a:cs typeface="Times New Roman" panose="02020603050405020304" pitchFamily="18" charset="0"/>
              </a:rPr>
              <a:t>6</a:t>
            </a:r>
            <a:r>
              <a:rPr lang="zh-CN" altLang="en-US" dirty="0">
                <a:latin typeface="Times New Roman" panose="02020603050405020304" pitchFamily="18" charset="0"/>
                <a:cs typeface="Times New Roman" panose="02020603050405020304" pitchFamily="18" charset="0"/>
              </a:rPr>
              <a:t>）中 发生反应</a:t>
            </a:r>
            <a:endParaRPr lang="en-US" altLang="zh-CN" dirty="0">
              <a:latin typeface="Times New Roman" panose="02020603050405020304" pitchFamily="18" charset="0"/>
              <a:cs typeface="Times New Roman" panose="02020603050405020304" pitchFamily="18" charset="0"/>
            </a:endParaRPr>
          </a:p>
          <a:p>
            <a:pPr>
              <a:lnSpc>
                <a:spcPts val="2500"/>
              </a:lnSpc>
            </a:pP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FeTiO</a:t>
            </a:r>
            <a:r>
              <a:rPr lang="en-US" altLang="zh-CN" baseline="-25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+H</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SO</a:t>
            </a:r>
            <a:r>
              <a:rPr lang="en-US" altLang="zh-CN" baseline="-25000" dirty="0">
                <a:latin typeface="Times New Roman" panose="02020603050405020304" pitchFamily="18" charset="0"/>
                <a:cs typeface="Times New Roman" panose="02020603050405020304" pitchFamily="18" charset="0"/>
              </a:rPr>
              <a:t>4</a:t>
            </a:r>
            <a:r>
              <a:rPr lang="en-US" altLang="zh-CN" dirty="0">
                <a:latin typeface="Times New Roman" panose="02020603050405020304" pitchFamily="18" charset="0"/>
                <a:cs typeface="Times New Roman" panose="02020603050405020304" pitchFamily="18" charset="0"/>
              </a:rPr>
              <a:t>        FeSO</a:t>
            </a:r>
            <a:r>
              <a:rPr lang="en-US" altLang="zh-CN" baseline="-25000" dirty="0">
                <a:latin typeface="Times New Roman" panose="02020603050405020304" pitchFamily="18" charset="0"/>
                <a:cs typeface="Times New Roman" panose="02020603050405020304" pitchFamily="18" charset="0"/>
              </a:rPr>
              <a:t>4</a:t>
            </a:r>
            <a:r>
              <a:rPr lang="en-US" altLang="zh-CN" dirty="0">
                <a:latin typeface="Times New Roman" panose="02020603050405020304" pitchFamily="18" charset="0"/>
                <a:cs typeface="Times New Roman" panose="02020603050405020304" pitchFamily="18" charset="0"/>
              </a:rPr>
              <a:t>+TiOSO</a:t>
            </a:r>
            <a:r>
              <a:rPr lang="en-US" altLang="zh-CN" baseline="-25000" dirty="0">
                <a:latin typeface="Times New Roman" panose="02020603050405020304" pitchFamily="18" charset="0"/>
                <a:cs typeface="Times New Roman" panose="02020603050405020304" pitchFamily="18" charset="0"/>
              </a:rPr>
              <a:t>4</a:t>
            </a:r>
            <a:r>
              <a:rPr lang="en-US" altLang="zh-CN" dirty="0">
                <a:latin typeface="Times New Roman" panose="02020603050405020304" pitchFamily="18" charset="0"/>
                <a:cs typeface="Times New Roman" panose="02020603050405020304" pitchFamily="18" charset="0"/>
              </a:rPr>
              <a:t>+H</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O</a:t>
            </a:r>
            <a:r>
              <a:rPr lang="zh-CN" altLang="en-US" dirty="0">
                <a:latin typeface="Times New Roman" panose="02020603050405020304" pitchFamily="18" charset="0"/>
                <a:cs typeface="Times New Roman" panose="02020603050405020304" pitchFamily="18" charset="0"/>
              </a:rPr>
              <a:t>。 实验中用沙浴加热，为了加快反应速率，图中还缺少的玻璃仪器是 </a:t>
            </a:r>
            <a:r>
              <a:rPr lang="zh-CN" altLang="en-US" u="sng"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pPr>
              <a:lnSpc>
                <a:spcPts val="2500"/>
              </a:lnSpc>
            </a:pP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）焙炒物冷却后，加水溶解浸取。 浸取后，混合物经 </a:t>
            </a:r>
            <a:r>
              <a:rPr lang="zh-CN" altLang="en-US" u="sng"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（填操作名称）弃去废渣，得到浸出液。 </a:t>
            </a:r>
            <a:endParaRPr lang="en-US" altLang="zh-CN" dirty="0">
              <a:latin typeface="Times New Roman" panose="02020603050405020304" pitchFamily="18" charset="0"/>
              <a:cs typeface="Times New Roman" panose="02020603050405020304" pitchFamily="18" charset="0"/>
            </a:endParaRPr>
          </a:p>
          <a:p>
            <a:pPr>
              <a:lnSpc>
                <a:spcPts val="2500"/>
              </a:lnSpc>
            </a:pP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3</a:t>
            </a:r>
            <a:r>
              <a:rPr lang="zh-CN" altLang="en-US" dirty="0">
                <a:latin typeface="Times New Roman" panose="02020603050405020304" pitchFamily="18" charset="0"/>
                <a:cs typeface="Times New Roman" panose="02020603050405020304" pitchFamily="18" charset="0"/>
              </a:rPr>
              <a:t>）浸出液除铁后，所得滤液中含 </a:t>
            </a:r>
            <a:r>
              <a:rPr lang="en-US" altLang="zh-CN" dirty="0">
                <a:latin typeface="Times New Roman" panose="02020603050405020304" pitchFamily="18" charset="0"/>
                <a:cs typeface="Times New Roman" panose="02020603050405020304" pitchFamily="18" charset="0"/>
              </a:rPr>
              <a:t>TiOSO</a:t>
            </a:r>
            <a:r>
              <a:rPr lang="en-US" altLang="zh-CN" baseline="-25000" dirty="0">
                <a:latin typeface="Times New Roman" panose="02020603050405020304" pitchFamily="18" charset="0"/>
                <a:cs typeface="Times New Roman" panose="02020603050405020304" pitchFamily="18" charset="0"/>
              </a:rPr>
              <a:t>4</a:t>
            </a:r>
            <a:r>
              <a:rPr lang="zh-CN" altLang="en-US" dirty="0">
                <a:latin typeface="Times New Roman" panose="02020603050405020304" pitchFamily="18" charset="0"/>
                <a:cs typeface="Times New Roman" panose="02020603050405020304" pitchFamily="18" charset="0"/>
              </a:rPr>
              <a:t>和 </a:t>
            </a:r>
            <a:r>
              <a:rPr lang="en-US" altLang="zh-CN" dirty="0">
                <a:latin typeface="Times New Roman" panose="02020603050405020304" pitchFamily="18" charset="0"/>
                <a:cs typeface="Times New Roman" panose="02020603050405020304" pitchFamily="18" charset="0"/>
              </a:rPr>
              <a:t>H</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SO</a:t>
            </a:r>
            <a:r>
              <a:rPr lang="en-US" altLang="zh-CN" baseline="-25000" dirty="0">
                <a:latin typeface="Times New Roman" panose="02020603050405020304" pitchFamily="18" charset="0"/>
                <a:cs typeface="Times New Roman" panose="02020603050405020304" pitchFamily="18" charset="0"/>
              </a:rPr>
              <a:t>4 </a:t>
            </a:r>
            <a:r>
              <a:rPr lang="zh-CN" altLang="en-US" dirty="0">
                <a:latin typeface="Times New Roman" panose="02020603050405020304" pitchFamily="18" charset="0"/>
                <a:cs typeface="Times New Roman" panose="02020603050405020304" pitchFamily="18" charset="0"/>
              </a:rPr>
              <a:t>。 加热煮沸滤液，</a:t>
            </a:r>
            <a:r>
              <a:rPr lang="en-US" altLang="zh-CN" dirty="0">
                <a:latin typeface="Times New Roman" panose="02020603050405020304" pitchFamily="18" charset="0"/>
                <a:cs typeface="Times New Roman" panose="02020603050405020304" pitchFamily="18" charset="0"/>
              </a:rPr>
              <a:t> TiOSO</a:t>
            </a:r>
            <a:r>
              <a:rPr lang="en-US" altLang="zh-CN" baseline="-25000" dirty="0">
                <a:latin typeface="Times New Roman" panose="02020603050405020304" pitchFamily="18" charset="0"/>
                <a:cs typeface="Times New Roman" panose="02020603050405020304" pitchFamily="18" charset="0"/>
              </a:rPr>
              <a:t>4</a:t>
            </a:r>
            <a:r>
              <a:rPr lang="zh-CN" altLang="en-US" dirty="0">
                <a:latin typeface="Times New Roman" panose="02020603050405020304" pitchFamily="18" charset="0"/>
                <a:cs typeface="Times New Roman" panose="02020603050405020304" pitchFamily="18" charset="0"/>
              </a:rPr>
              <a:t>和水反应生成 </a:t>
            </a:r>
            <a:r>
              <a:rPr lang="en-US" altLang="zh-CN" dirty="0">
                <a:latin typeface="Times New Roman" panose="02020603050405020304" pitchFamily="18" charset="0"/>
                <a:cs typeface="Times New Roman" panose="02020603050405020304" pitchFamily="18" charset="0"/>
              </a:rPr>
              <a:t>H</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TiO</a:t>
            </a:r>
            <a:r>
              <a:rPr lang="en-US" altLang="zh-CN" baseline="-25000" dirty="0">
                <a:latin typeface="Times New Roman" panose="02020603050405020304" pitchFamily="18" charset="0"/>
                <a:cs typeface="Times New Roman" panose="02020603050405020304" pitchFamily="18" charset="0"/>
              </a:rPr>
              <a:t>3</a:t>
            </a:r>
            <a:r>
              <a:rPr lang="zh-CN" altLang="en-US" dirty="0">
                <a:latin typeface="Times New Roman" panose="02020603050405020304" pitchFamily="18" charset="0"/>
                <a:cs typeface="Times New Roman" panose="02020603050405020304" pitchFamily="18" charset="0"/>
              </a:rPr>
              <a:t>沉淀和</a:t>
            </a:r>
            <a:r>
              <a:rPr lang="en-US" altLang="zh-CN" dirty="0">
                <a:latin typeface="Times New Roman" panose="02020603050405020304" pitchFamily="18" charset="0"/>
                <a:cs typeface="Times New Roman" panose="02020603050405020304" pitchFamily="18" charset="0"/>
              </a:rPr>
              <a:t>H</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SO</a:t>
            </a:r>
            <a:r>
              <a:rPr lang="en-US" altLang="zh-CN" baseline="-25000" dirty="0">
                <a:latin typeface="Times New Roman" panose="02020603050405020304" pitchFamily="18" charset="0"/>
                <a:cs typeface="Times New Roman" panose="02020603050405020304" pitchFamily="18" charset="0"/>
              </a:rPr>
              <a:t>4 </a:t>
            </a:r>
            <a:r>
              <a:rPr lang="zh-CN" altLang="en-US" dirty="0">
                <a:latin typeface="Times New Roman" panose="02020603050405020304" pitchFamily="18" charset="0"/>
                <a:cs typeface="Times New Roman" panose="02020603050405020304" pitchFamily="18" charset="0"/>
              </a:rPr>
              <a:t>，该反应的符号表达式为</a:t>
            </a:r>
            <a:r>
              <a:rPr lang="zh-CN" altLang="en-US" u="sng" dirty="0">
                <a:latin typeface="Times New Roman" panose="02020603050405020304" pitchFamily="18" charset="0"/>
                <a:cs typeface="Times New Roman" panose="02020603050405020304" pitchFamily="18" charset="0"/>
              </a:rPr>
              <a:t>                                                         。</a:t>
            </a:r>
            <a:endParaRPr lang="en-US" altLang="zh-CN" u="sng" dirty="0">
              <a:latin typeface="Times New Roman" panose="02020603050405020304" pitchFamily="18" charset="0"/>
              <a:cs typeface="Times New Roman" panose="02020603050405020304" pitchFamily="18" charset="0"/>
            </a:endParaRPr>
          </a:p>
          <a:p>
            <a:pPr>
              <a:lnSpc>
                <a:spcPts val="2500"/>
              </a:lnSpc>
            </a:pP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4</a:t>
            </a:r>
            <a:r>
              <a:rPr lang="zh-CN" altLang="en-US" dirty="0">
                <a:latin typeface="Times New Roman" panose="02020603050405020304" pitchFamily="18" charset="0"/>
                <a:cs typeface="Times New Roman" panose="02020603050405020304" pitchFamily="18" charset="0"/>
              </a:rPr>
              <a:t>）煅烧 </a:t>
            </a:r>
            <a:r>
              <a:rPr lang="en-US" altLang="zh-CN" dirty="0">
                <a:latin typeface="Times New Roman" panose="02020603050405020304" pitchFamily="18" charset="0"/>
                <a:cs typeface="Times New Roman" panose="02020603050405020304" pitchFamily="18" charset="0"/>
              </a:rPr>
              <a:t>H</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TiO</a:t>
            </a:r>
            <a:r>
              <a:rPr lang="en-US" altLang="zh-CN" baseline="-25000" dirty="0">
                <a:latin typeface="Times New Roman" panose="02020603050405020304" pitchFamily="18" charset="0"/>
                <a:cs typeface="Times New Roman" panose="02020603050405020304" pitchFamily="18" charset="0"/>
              </a:rPr>
              <a:t>3</a:t>
            </a:r>
            <a:r>
              <a:rPr lang="zh-CN" altLang="en-US" dirty="0">
                <a:latin typeface="Times New Roman" panose="02020603050405020304" pitchFamily="18" charset="0"/>
                <a:cs typeface="Times New Roman" panose="02020603050405020304" pitchFamily="18" charset="0"/>
              </a:rPr>
              <a:t>沉淀得产品 </a:t>
            </a:r>
            <a:r>
              <a:rPr lang="en-US" altLang="zh-CN" dirty="0">
                <a:latin typeface="Times New Roman" panose="02020603050405020304" pitchFamily="18" charset="0"/>
                <a:cs typeface="Times New Roman" panose="02020603050405020304" pitchFamily="18" charset="0"/>
              </a:rPr>
              <a:t>TiO</a:t>
            </a:r>
            <a:r>
              <a:rPr lang="en-US" altLang="zh-CN" baseline="-25000"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 整个实验流程中可循环利用的物质除水外，还有</a:t>
            </a:r>
            <a:endParaRPr lang="en-US" altLang="zh-CN" dirty="0">
              <a:latin typeface="Times New Roman" panose="02020603050405020304" pitchFamily="18" charset="0"/>
              <a:cs typeface="Times New Roman" panose="02020603050405020304" pitchFamily="18" charset="0"/>
            </a:endParaRPr>
          </a:p>
          <a:p>
            <a:pPr>
              <a:lnSpc>
                <a:spcPts val="2500"/>
              </a:lnSpc>
            </a:pPr>
            <a:r>
              <a:rPr lang="zh-CN" altLang="en-US" u="sng"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 </a:t>
            </a:r>
          </a:p>
        </p:txBody>
      </p:sp>
      <p:pic>
        <p:nvPicPr>
          <p:cNvPr id="4" name="图片 3">
            <a:extLst>
              <a:ext uri="{FF2B5EF4-FFF2-40B4-BE49-F238E27FC236}">
                <a16:creationId xmlns:a16="http://schemas.microsoft.com/office/drawing/2014/main" id="{41E9F256-3CA9-7C5F-7974-A912988CFF66}"/>
              </a:ext>
            </a:extLst>
          </p:cNvPr>
          <p:cNvPicPr>
            <a:picLocks noChangeAspect="1"/>
          </p:cNvPicPr>
          <p:nvPr/>
        </p:nvPicPr>
        <p:blipFill>
          <a:blip r:embed="rId2"/>
          <a:stretch>
            <a:fillRect/>
          </a:stretch>
        </p:blipFill>
        <p:spPr>
          <a:xfrm>
            <a:off x="1524391" y="1756346"/>
            <a:ext cx="6325483" cy="1133633"/>
          </a:xfrm>
          <a:prstGeom prst="rect">
            <a:avLst/>
          </a:prstGeom>
        </p:spPr>
      </p:pic>
      <p:pic>
        <p:nvPicPr>
          <p:cNvPr id="6" name="图片 5">
            <a:extLst>
              <a:ext uri="{FF2B5EF4-FFF2-40B4-BE49-F238E27FC236}">
                <a16:creationId xmlns:a16="http://schemas.microsoft.com/office/drawing/2014/main" id="{14408B64-133B-3650-264F-A2D54E18E2F0}"/>
              </a:ext>
            </a:extLst>
          </p:cNvPr>
          <p:cNvPicPr>
            <a:picLocks noChangeAspect="1"/>
          </p:cNvPicPr>
          <p:nvPr/>
        </p:nvPicPr>
        <p:blipFill>
          <a:blip r:embed="rId3"/>
          <a:stretch>
            <a:fillRect/>
          </a:stretch>
        </p:blipFill>
        <p:spPr>
          <a:xfrm>
            <a:off x="8407977" y="1585373"/>
            <a:ext cx="1981477" cy="1295581"/>
          </a:xfrm>
          <a:prstGeom prst="rect">
            <a:avLst/>
          </a:prstGeom>
        </p:spPr>
      </p:pic>
      <p:grpSp>
        <p:nvGrpSpPr>
          <p:cNvPr id="9" name="组合 8">
            <a:extLst>
              <a:ext uri="{FF2B5EF4-FFF2-40B4-BE49-F238E27FC236}">
                <a16:creationId xmlns:a16="http://schemas.microsoft.com/office/drawing/2014/main" id="{F52347D4-5B78-A341-7B0D-3A637C3C562C}"/>
              </a:ext>
            </a:extLst>
          </p:cNvPr>
          <p:cNvGrpSpPr/>
          <p:nvPr/>
        </p:nvGrpSpPr>
        <p:grpSpPr>
          <a:xfrm>
            <a:off x="638374" y="186769"/>
            <a:ext cx="4267360" cy="652935"/>
            <a:chOff x="343551" y="115550"/>
            <a:chExt cx="4267360" cy="652935"/>
          </a:xfrm>
        </p:grpSpPr>
        <p:pic>
          <p:nvPicPr>
            <p:cNvPr id="10" name="图片 9">
              <a:extLst>
                <a:ext uri="{FF2B5EF4-FFF2-40B4-BE49-F238E27FC236}">
                  <a16:creationId xmlns:a16="http://schemas.microsoft.com/office/drawing/2014/main" id="{B82C5181-E1AE-88F0-A450-1A72574023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11" name="直接连接符 10">
              <a:extLst>
                <a:ext uri="{FF2B5EF4-FFF2-40B4-BE49-F238E27FC236}">
                  <a16:creationId xmlns:a16="http://schemas.microsoft.com/office/drawing/2014/main" id="{6933DED5-1C75-5688-A726-D0DCF6461B2F}"/>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12" name="文本框 11">
            <a:extLst>
              <a:ext uri="{FF2B5EF4-FFF2-40B4-BE49-F238E27FC236}">
                <a16:creationId xmlns:a16="http://schemas.microsoft.com/office/drawing/2014/main" id="{2F6E650A-002C-E107-B77A-DDAF0F90B9F4}"/>
              </a:ext>
            </a:extLst>
          </p:cNvPr>
          <p:cNvSpPr txBox="1"/>
          <p:nvPr/>
        </p:nvSpPr>
        <p:spPr>
          <a:xfrm>
            <a:off x="1291309" y="342361"/>
            <a:ext cx="3667760" cy="523220"/>
          </a:xfrm>
          <a:prstGeom prst="rect">
            <a:avLst/>
          </a:prstGeom>
          <a:noFill/>
        </p:spPr>
        <p:txBody>
          <a:bodyPr wrap="square" rtlCol="0">
            <a:spAutoFit/>
          </a:bodyPr>
          <a:lstStyle/>
          <a:p>
            <a:r>
              <a:rPr lang="zh-CN" altLang="en-US" sz="2800" b="1" dirty="0">
                <a:solidFill>
                  <a:schemeClr val="accent3">
                    <a:lumMod val="75000"/>
                  </a:schemeClr>
                </a:solidFill>
                <a:latin typeface="Times New Roman" panose="02020603050405020304" pitchFamily="18" charset="0"/>
                <a:cs typeface="Times New Roman" panose="02020603050405020304" pitchFamily="18" charset="0"/>
              </a:rPr>
              <a:t>四、物质的化学变化</a:t>
            </a:r>
          </a:p>
        </p:txBody>
      </p:sp>
      <p:sp>
        <p:nvSpPr>
          <p:cNvPr id="13" name="文本框 12">
            <a:extLst>
              <a:ext uri="{FF2B5EF4-FFF2-40B4-BE49-F238E27FC236}">
                <a16:creationId xmlns:a16="http://schemas.microsoft.com/office/drawing/2014/main" id="{AA396BDE-901D-17C8-1CEE-514BF62BD0E6}"/>
              </a:ext>
            </a:extLst>
          </p:cNvPr>
          <p:cNvSpPr txBox="1"/>
          <p:nvPr/>
        </p:nvSpPr>
        <p:spPr>
          <a:xfrm>
            <a:off x="4074970" y="3698195"/>
            <a:ext cx="1398494" cy="369332"/>
          </a:xfrm>
          <a:prstGeom prst="rect">
            <a:avLst/>
          </a:prstGeom>
          <a:noFill/>
        </p:spPr>
        <p:txBody>
          <a:bodyPr wrap="square" rtlCol="0">
            <a:spAutoFit/>
          </a:bodyPr>
          <a:lstStyle/>
          <a:p>
            <a:r>
              <a:rPr lang="zh-CN" altLang="en-US" b="1" dirty="0">
                <a:solidFill>
                  <a:srgbClr val="0000FF"/>
                </a:solidFill>
                <a:latin typeface="Times New Roman" panose="02020603050405020304" pitchFamily="18" charset="0"/>
                <a:cs typeface="Times New Roman" panose="02020603050405020304" pitchFamily="18" charset="0"/>
              </a:rPr>
              <a:t>玻璃棒</a:t>
            </a:r>
          </a:p>
        </p:txBody>
      </p:sp>
      <p:sp>
        <p:nvSpPr>
          <p:cNvPr id="14" name="文本框 13">
            <a:extLst>
              <a:ext uri="{FF2B5EF4-FFF2-40B4-BE49-F238E27FC236}">
                <a16:creationId xmlns:a16="http://schemas.microsoft.com/office/drawing/2014/main" id="{961FF897-D3BA-E8DD-5D1D-628654E5DD8A}"/>
              </a:ext>
            </a:extLst>
          </p:cNvPr>
          <p:cNvSpPr txBox="1"/>
          <p:nvPr/>
        </p:nvSpPr>
        <p:spPr>
          <a:xfrm>
            <a:off x="7557247" y="3977047"/>
            <a:ext cx="1308848" cy="369332"/>
          </a:xfrm>
          <a:prstGeom prst="rect">
            <a:avLst/>
          </a:prstGeom>
          <a:noFill/>
        </p:spPr>
        <p:txBody>
          <a:bodyPr wrap="square" rtlCol="0">
            <a:spAutoFit/>
          </a:bodyPr>
          <a:lstStyle/>
          <a:p>
            <a:r>
              <a:rPr lang="zh-CN" altLang="en-US" b="1" dirty="0">
                <a:solidFill>
                  <a:srgbClr val="0000FF"/>
                </a:solidFill>
                <a:latin typeface="Times New Roman" panose="02020603050405020304" pitchFamily="18" charset="0"/>
                <a:cs typeface="Times New Roman" panose="02020603050405020304" pitchFamily="18" charset="0"/>
              </a:rPr>
              <a:t>过滤</a:t>
            </a:r>
          </a:p>
        </p:txBody>
      </p:sp>
      <p:cxnSp>
        <p:nvCxnSpPr>
          <p:cNvPr id="16" name="直接箭头连接符 15">
            <a:extLst>
              <a:ext uri="{FF2B5EF4-FFF2-40B4-BE49-F238E27FC236}">
                <a16:creationId xmlns:a16="http://schemas.microsoft.com/office/drawing/2014/main" id="{3DBD7BAE-FDD5-A09C-1B47-38B499D12202}"/>
              </a:ext>
            </a:extLst>
          </p:cNvPr>
          <p:cNvCxnSpPr/>
          <p:nvPr/>
        </p:nvCxnSpPr>
        <p:spPr>
          <a:xfrm>
            <a:off x="3036651" y="3509682"/>
            <a:ext cx="32051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23" name="组合 22">
            <a:extLst>
              <a:ext uri="{FF2B5EF4-FFF2-40B4-BE49-F238E27FC236}">
                <a16:creationId xmlns:a16="http://schemas.microsoft.com/office/drawing/2014/main" id="{5A7C4261-043F-5730-2EA9-9E7A9D99AFDE}"/>
              </a:ext>
            </a:extLst>
          </p:cNvPr>
          <p:cNvGrpSpPr/>
          <p:nvPr/>
        </p:nvGrpSpPr>
        <p:grpSpPr>
          <a:xfrm>
            <a:off x="6837878" y="4944221"/>
            <a:ext cx="4056434" cy="395055"/>
            <a:chOff x="5993229" y="614934"/>
            <a:chExt cx="4056434" cy="395055"/>
          </a:xfrm>
        </p:grpSpPr>
        <p:sp>
          <p:nvSpPr>
            <p:cNvPr id="15" name="文本框 14">
              <a:extLst>
                <a:ext uri="{FF2B5EF4-FFF2-40B4-BE49-F238E27FC236}">
                  <a16:creationId xmlns:a16="http://schemas.microsoft.com/office/drawing/2014/main" id="{CC9A7E16-3EBD-7973-0E29-E2A92F12BE76}"/>
                </a:ext>
              </a:extLst>
            </p:cNvPr>
            <p:cNvSpPr txBox="1"/>
            <p:nvPr/>
          </p:nvSpPr>
          <p:spPr>
            <a:xfrm>
              <a:off x="5993229" y="640657"/>
              <a:ext cx="4056434" cy="369332"/>
            </a:xfrm>
            <a:prstGeom prst="rect">
              <a:avLst/>
            </a:prstGeom>
            <a:noFill/>
          </p:spPr>
          <p:txBody>
            <a:bodyPr wrap="square" rtlCol="0">
              <a:spAutoFit/>
            </a:bodyPr>
            <a:lstStyle/>
            <a:p>
              <a:r>
                <a:rPr lang="en-US" altLang="zh-CN" dirty="0">
                  <a:solidFill>
                    <a:srgbClr val="0000FF"/>
                  </a:solidFill>
                  <a:latin typeface="Times New Roman" panose="02020603050405020304" pitchFamily="18" charset="0"/>
                  <a:cs typeface="Times New Roman" panose="02020603050405020304" pitchFamily="18" charset="0"/>
                </a:rPr>
                <a:t>TiOSO</a:t>
              </a:r>
              <a:r>
                <a:rPr lang="en-US" altLang="zh-CN" baseline="-25000" dirty="0">
                  <a:solidFill>
                    <a:srgbClr val="0000FF"/>
                  </a:solidFill>
                  <a:latin typeface="Times New Roman" panose="02020603050405020304" pitchFamily="18" charset="0"/>
                  <a:cs typeface="Times New Roman" panose="02020603050405020304" pitchFamily="18" charset="0"/>
                </a:rPr>
                <a:t>4</a:t>
              </a:r>
              <a:r>
                <a:rPr lang="en-US" altLang="zh-CN" dirty="0">
                  <a:solidFill>
                    <a:srgbClr val="0000FF"/>
                  </a:solidFill>
                  <a:latin typeface="Times New Roman" panose="02020603050405020304" pitchFamily="18" charset="0"/>
                  <a:cs typeface="Times New Roman" panose="02020603050405020304" pitchFamily="18" charset="0"/>
                </a:rPr>
                <a:t>+ H</a:t>
              </a:r>
              <a:r>
                <a:rPr lang="en-US" altLang="zh-CN" baseline="-25000" dirty="0">
                  <a:solidFill>
                    <a:srgbClr val="0000FF"/>
                  </a:solidFill>
                  <a:latin typeface="Times New Roman" panose="02020603050405020304" pitchFamily="18" charset="0"/>
                  <a:cs typeface="Times New Roman" panose="02020603050405020304" pitchFamily="18" charset="0"/>
                </a:rPr>
                <a:t>2</a:t>
              </a:r>
              <a:r>
                <a:rPr lang="en-US" altLang="zh-CN" dirty="0">
                  <a:solidFill>
                    <a:srgbClr val="0000FF"/>
                  </a:solidFill>
                  <a:latin typeface="Times New Roman" panose="02020603050405020304" pitchFamily="18" charset="0"/>
                  <a:cs typeface="Times New Roman" panose="02020603050405020304" pitchFamily="18" charset="0"/>
                </a:rPr>
                <a:t>O               H</a:t>
              </a:r>
              <a:r>
                <a:rPr lang="en-US" altLang="zh-CN" baseline="-25000" dirty="0">
                  <a:solidFill>
                    <a:srgbClr val="0000FF"/>
                  </a:solidFill>
                  <a:latin typeface="Times New Roman" panose="02020603050405020304" pitchFamily="18" charset="0"/>
                  <a:cs typeface="Times New Roman" panose="02020603050405020304" pitchFamily="18" charset="0"/>
                </a:rPr>
                <a:t>2</a:t>
              </a:r>
              <a:r>
                <a:rPr lang="en-US" altLang="zh-CN" dirty="0">
                  <a:solidFill>
                    <a:srgbClr val="0000FF"/>
                  </a:solidFill>
                  <a:latin typeface="Times New Roman" panose="02020603050405020304" pitchFamily="18" charset="0"/>
                  <a:cs typeface="Times New Roman" panose="02020603050405020304" pitchFamily="18" charset="0"/>
                </a:rPr>
                <a:t>TiO</a:t>
              </a:r>
              <a:r>
                <a:rPr lang="en-US" altLang="zh-CN" baseline="-25000" dirty="0">
                  <a:solidFill>
                    <a:srgbClr val="0000FF"/>
                  </a:solidFill>
                  <a:latin typeface="Times New Roman" panose="02020603050405020304" pitchFamily="18" charset="0"/>
                  <a:cs typeface="Times New Roman" panose="02020603050405020304" pitchFamily="18" charset="0"/>
                </a:rPr>
                <a:t>3</a:t>
              </a:r>
              <a:r>
                <a:rPr lang="en-US" altLang="zh-CN" dirty="0">
                  <a:solidFill>
                    <a:srgbClr val="0000FF"/>
                  </a:solidFill>
                  <a:latin typeface="Times New Roman" panose="02020603050405020304" pitchFamily="18" charset="0"/>
                  <a:cs typeface="Times New Roman" panose="02020603050405020304" pitchFamily="18" charset="0"/>
                </a:rPr>
                <a:t>+H</a:t>
              </a:r>
              <a:r>
                <a:rPr lang="en-US" altLang="zh-CN" baseline="-25000" dirty="0">
                  <a:solidFill>
                    <a:srgbClr val="0000FF"/>
                  </a:solidFill>
                  <a:latin typeface="Times New Roman" panose="02020603050405020304" pitchFamily="18" charset="0"/>
                  <a:cs typeface="Times New Roman" panose="02020603050405020304" pitchFamily="18" charset="0"/>
                </a:rPr>
                <a:t>2</a:t>
              </a:r>
              <a:r>
                <a:rPr lang="en-US" altLang="zh-CN" dirty="0">
                  <a:solidFill>
                    <a:srgbClr val="0000FF"/>
                  </a:solidFill>
                  <a:latin typeface="Times New Roman" panose="02020603050405020304" pitchFamily="18" charset="0"/>
                  <a:cs typeface="Times New Roman" panose="02020603050405020304" pitchFamily="18" charset="0"/>
                </a:rPr>
                <a:t>SO</a:t>
              </a:r>
              <a:r>
                <a:rPr lang="en-US" altLang="zh-CN" baseline="-25000" dirty="0">
                  <a:solidFill>
                    <a:srgbClr val="0000FF"/>
                  </a:solidFill>
                  <a:latin typeface="Times New Roman" panose="02020603050405020304" pitchFamily="18" charset="0"/>
                  <a:cs typeface="Times New Roman" panose="02020603050405020304" pitchFamily="18" charset="0"/>
                </a:rPr>
                <a:t>4</a:t>
              </a:r>
              <a:r>
                <a:rPr lang="en-US" altLang="zh-CN" dirty="0">
                  <a:solidFill>
                    <a:srgbClr val="0000FF"/>
                  </a:solidFill>
                  <a:latin typeface="Times New Roman" panose="02020603050405020304" pitchFamily="18" charset="0"/>
                  <a:cs typeface="Times New Roman" panose="02020603050405020304" pitchFamily="18" charset="0"/>
                </a:rPr>
                <a:t>       </a:t>
              </a:r>
              <a:endParaRPr lang="zh-CN" altLang="en-US" dirty="0">
                <a:solidFill>
                  <a:srgbClr val="0000FF"/>
                </a:solidFill>
                <a:latin typeface="Times New Roman" panose="02020603050405020304" pitchFamily="18" charset="0"/>
                <a:cs typeface="Times New Roman" panose="02020603050405020304" pitchFamily="18" charset="0"/>
              </a:endParaRPr>
            </a:p>
          </p:txBody>
        </p:sp>
        <p:grpSp>
          <p:nvGrpSpPr>
            <p:cNvPr id="22" name="组合 21">
              <a:extLst>
                <a:ext uri="{FF2B5EF4-FFF2-40B4-BE49-F238E27FC236}">
                  <a16:creationId xmlns:a16="http://schemas.microsoft.com/office/drawing/2014/main" id="{3CB6C9EA-D5B5-41DA-371A-D95821B20E6F}"/>
                </a:ext>
              </a:extLst>
            </p:cNvPr>
            <p:cNvGrpSpPr/>
            <p:nvPr/>
          </p:nvGrpSpPr>
          <p:grpSpPr>
            <a:xfrm>
              <a:off x="7251290" y="614934"/>
              <a:ext cx="1276574" cy="276999"/>
              <a:chOff x="7275964" y="285535"/>
              <a:chExt cx="1276574" cy="276999"/>
            </a:xfrm>
          </p:grpSpPr>
          <p:cxnSp>
            <p:nvCxnSpPr>
              <p:cNvPr id="8" name="直接箭头连接符 7">
                <a:extLst>
                  <a:ext uri="{FF2B5EF4-FFF2-40B4-BE49-F238E27FC236}">
                    <a16:creationId xmlns:a16="http://schemas.microsoft.com/office/drawing/2014/main" id="{88FEF460-0128-46C1-D4B8-C2D7D2538817}"/>
                  </a:ext>
                </a:extLst>
              </p:cNvPr>
              <p:cNvCxnSpPr>
                <a:cxnSpLocks/>
              </p:cNvCxnSpPr>
              <p:nvPr/>
            </p:nvCxnSpPr>
            <p:spPr>
              <a:xfrm>
                <a:off x="7345680" y="523170"/>
                <a:ext cx="675766" cy="1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文本框 16">
                <a:extLst>
                  <a:ext uri="{FF2B5EF4-FFF2-40B4-BE49-F238E27FC236}">
                    <a16:creationId xmlns:a16="http://schemas.microsoft.com/office/drawing/2014/main" id="{E58E9F6A-2A23-2FE8-ABF3-74418504A5AC}"/>
                  </a:ext>
                </a:extLst>
              </p:cNvPr>
              <p:cNvSpPr txBox="1"/>
              <p:nvPr/>
            </p:nvSpPr>
            <p:spPr>
              <a:xfrm>
                <a:off x="7275964" y="285535"/>
                <a:ext cx="1276574" cy="276999"/>
              </a:xfrm>
              <a:prstGeom prst="rect">
                <a:avLst/>
              </a:prstGeom>
              <a:noFill/>
            </p:spPr>
            <p:txBody>
              <a:bodyPr wrap="square" rtlCol="0">
                <a:spAutoFit/>
              </a:bodyPr>
              <a:lstStyle/>
              <a:p>
                <a:r>
                  <a:rPr lang="zh-CN" altLang="en-US" sz="1200" dirty="0">
                    <a:solidFill>
                      <a:srgbClr val="0000FF"/>
                    </a:solidFill>
                    <a:latin typeface="Times New Roman" panose="02020603050405020304" pitchFamily="18" charset="0"/>
                    <a:cs typeface="Times New Roman" panose="02020603050405020304" pitchFamily="18" charset="0"/>
                  </a:rPr>
                  <a:t>加热煮沸</a:t>
                </a:r>
              </a:p>
            </p:txBody>
          </p:sp>
        </p:grpSp>
      </p:grpSp>
      <p:sp>
        <p:nvSpPr>
          <p:cNvPr id="25" name="文本框 24">
            <a:extLst>
              <a:ext uri="{FF2B5EF4-FFF2-40B4-BE49-F238E27FC236}">
                <a16:creationId xmlns:a16="http://schemas.microsoft.com/office/drawing/2014/main" id="{48CCE16B-D6B2-E17A-D639-12A63960B83A}"/>
              </a:ext>
            </a:extLst>
          </p:cNvPr>
          <p:cNvSpPr txBox="1"/>
          <p:nvPr/>
        </p:nvSpPr>
        <p:spPr>
          <a:xfrm>
            <a:off x="2416544" y="5612446"/>
            <a:ext cx="1560724" cy="369332"/>
          </a:xfrm>
          <a:prstGeom prst="rect">
            <a:avLst/>
          </a:prstGeom>
          <a:noFill/>
        </p:spPr>
        <p:txBody>
          <a:bodyPr wrap="square" rtlCol="0">
            <a:spAutoFit/>
          </a:bodyPr>
          <a:lstStyle/>
          <a:p>
            <a:r>
              <a:rPr lang="zh-CN" altLang="en-US" dirty="0">
                <a:solidFill>
                  <a:srgbClr val="0000FF"/>
                </a:solidFill>
                <a:latin typeface="Times New Roman" panose="02020603050405020304" pitchFamily="18" charset="0"/>
                <a:cs typeface="Times New Roman" panose="02020603050405020304" pitchFamily="18" charset="0"/>
              </a:rPr>
              <a:t>硫酸（</a:t>
            </a:r>
            <a:r>
              <a:rPr lang="en-US" altLang="zh-CN" dirty="0">
                <a:solidFill>
                  <a:srgbClr val="0000FF"/>
                </a:solidFill>
                <a:latin typeface="Times New Roman" panose="02020603050405020304" pitchFamily="18" charset="0"/>
                <a:cs typeface="Times New Roman" panose="02020603050405020304" pitchFamily="18" charset="0"/>
              </a:rPr>
              <a:t>H</a:t>
            </a:r>
            <a:r>
              <a:rPr lang="en-US" altLang="zh-CN" baseline="-25000" dirty="0">
                <a:solidFill>
                  <a:srgbClr val="0000FF"/>
                </a:solidFill>
                <a:latin typeface="Times New Roman" panose="02020603050405020304" pitchFamily="18" charset="0"/>
                <a:cs typeface="Times New Roman" panose="02020603050405020304" pitchFamily="18" charset="0"/>
              </a:rPr>
              <a:t>2</a:t>
            </a:r>
            <a:r>
              <a:rPr lang="en-US" altLang="zh-CN" dirty="0">
                <a:solidFill>
                  <a:srgbClr val="0000FF"/>
                </a:solidFill>
                <a:latin typeface="Times New Roman" panose="02020603050405020304" pitchFamily="18" charset="0"/>
                <a:cs typeface="Times New Roman" panose="02020603050405020304" pitchFamily="18" charset="0"/>
              </a:rPr>
              <a:t>SO</a:t>
            </a:r>
            <a:r>
              <a:rPr lang="en-US" altLang="zh-CN" baseline="-25000" dirty="0">
                <a:solidFill>
                  <a:srgbClr val="0000FF"/>
                </a:solidFill>
                <a:latin typeface="Times New Roman" panose="02020603050405020304" pitchFamily="18" charset="0"/>
                <a:cs typeface="Times New Roman" panose="02020603050405020304" pitchFamily="18" charset="0"/>
              </a:rPr>
              <a:t>4</a:t>
            </a:r>
            <a:r>
              <a:rPr lang="zh-CN" altLang="en-US"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78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EB5DA76B-F413-EC46-6D8C-1BA682A27814}"/>
              </a:ext>
            </a:extLst>
          </p:cNvPr>
          <p:cNvGrpSpPr/>
          <p:nvPr/>
        </p:nvGrpSpPr>
        <p:grpSpPr>
          <a:xfrm>
            <a:off x="101046" y="-60427"/>
            <a:ext cx="4267360" cy="652935"/>
            <a:chOff x="343551" y="115550"/>
            <a:chExt cx="4267360" cy="652935"/>
          </a:xfrm>
        </p:grpSpPr>
        <p:pic>
          <p:nvPicPr>
            <p:cNvPr id="21" name="图片 20">
              <a:extLst>
                <a:ext uri="{FF2B5EF4-FFF2-40B4-BE49-F238E27FC236}">
                  <a16:creationId xmlns:a16="http://schemas.microsoft.com/office/drawing/2014/main" id="{43485C13-9D11-B6C9-79CF-FED13FAF4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22" name="直接连接符 21">
              <a:extLst>
                <a:ext uri="{FF2B5EF4-FFF2-40B4-BE49-F238E27FC236}">
                  <a16:creationId xmlns:a16="http://schemas.microsoft.com/office/drawing/2014/main" id="{3A337CCE-DB59-84D4-F10F-F7A72D5309C0}"/>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23" name="文本框 22">
            <a:extLst>
              <a:ext uri="{FF2B5EF4-FFF2-40B4-BE49-F238E27FC236}">
                <a16:creationId xmlns:a16="http://schemas.microsoft.com/office/drawing/2014/main" id="{A9228677-F792-C701-5352-8B9CC965FE8B}"/>
              </a:ext>
            </a:extLst>
          </p:cNvPr>
          <p:cNvSpPr txBox="1"/>
          <p:nvPr/>
        </p:nvSpPr>
        <p:spPr>
          <a:xfrm>
            <a:off x="471569" y="88127"/>
            <a:ext cx="4309555" cy="523220"/>
          </a:xfrm>
          <a:prstGeom prst="rect">
            <a:avLst/>
          </a:prstGeom>
          <a:noFill/>
        </p:spPr>
        <p:txBody>
          <a:bodyPr wrap="square" rtlCol="0">
            <a:spAutoFit/>
          </a:bodyPr>
          <a:lstStyle/>
          <a:p>
            <a:r>
              <a:rPr lang="zh-CN" altLang="en-US" sz="2800" b="1" dirty="0">
                <a:solidFill>
                  <a:schemeClr val="accent3">
                    <a:lumMod val="75000"/>
                  </a:schemeClr>
                </a:solidFill>
                <a:latin typeface="Times New Roman" panose="02020603050405020304" pitchFamily="18" charset="0"/>
                <a:cs typeface="Times New Roman" panose="02020603050405020304" pitchFamily="18" charset="0"/>
              </a:rPr>
              <a:t>四、科学探究与化学实验</a:t>
            </a:r>
          </a:p>
        </p:txBody>
      </p:sp>
      <p:sp>
        <p:nvSpPr>
          <p:cNvPr id="25" name="文本框 24">
            <a:extLst>
              <a:ext uri="{FF2B5EF4-FFF2-40B4-BE49-F238E27FC236}">
                <a16:creationId xmlns:a16="http://schemas.microsoft.com/office/drawing/2014/main" id="{5099D0F8-E5FD-96A8-3A4C-B8E4551D2404}"/>
              </a:ext>
            </a:extLst>
          </p:cNvPr>
          <p:cNvSpPr txBox="1"/>
          <p:nvPr/>
        </p:nvSpPr>
        <p:spPr>
          <a:xfrm>
            <a:off x="711881" y="965168"/>
            <a:ext cx="5795127" cy="1816010"/>
          </a:xfrm>
          <a:prstGeom prst="rect">
            <a:avLst/>
          </a:prstGeom>
          <a:noFill/>
        </p:spPr>
        <p:txBody>
          <a:bodyPr wrap="square">
            <a:spAutoFit/>
          </a:bodyPr>
          <a:lstStyle/>
          <a:p>
            <a:pPr algn="just">
              <a:lnSpc>
                <a:spcPct val="105000"/>
              </a:lnSpc>
              <a:tabLst>
                <a:tab pos="266700" algn="l"/>
                <a:tab pos="1333500" algn="l"/>
                <a:tab pos="1600200" algn="l"/>
                <a:tab pos="2667000" algn="l"/>
                <a:tab pos="2933700" algn="l"/>
                <a:tab pos="4000500" algn="l"/>
                <a:tab pos="4267200" algn="l"/>
              </a:tabLs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19</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某同学做“对空气和人体呼出气体的探究”实验时，</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进行了图</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4</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所示的实验探究。下列说法正确的是</a:t>
            </a:r>
          </a:p>
          <a:p>
            <a:pPr indent="133350" algn="just">
              <a:lnSpc>
                <a:spcPct val="105000"/>
              </a:lnSpc>
              <a:tabLst>
                <a:tab pos="266700" algn="l"/>
                <a:tab pos="1333500" algn="l"/>
                <a:tab pos="1600200" algn="l"/>
                <a:tab pos="2667000" algn="l"/>
                <a:tab pos="2933700" algn="l"/>
                <a:tab pos="4000500" algn="l"/>
                <a:tab pos="4267200" algn="l"/>
              </a:tabLs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．实验Ⅰ中的木条均能燃烧，燃烧较旺的是</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瓶</a:t>
            </a:r>
          </a:p>
          <a:p>
            <a:pPr indent="133350" algn="just">
              <a:lnSpc>
                <a:spcPct val="105000"/>
              </a:lnSpc>
              <a:tabLst>
                <a:tab pos="266700" algn="l"/>
                <a:tab pos="1333500" algn="l"/>
                <a:tab pos="1600200" algn="l"/>
                <a:tab pos="2667000" algn="l"/>
                <a:tab pos="2933700" algn="l"/>
                <a:tab pos="4000500" algn="l"/>
                <a:tab pos="4267200" algn="l"/>
              </a:tabLs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B</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．实验</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Ⅱ</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中的石灰水均变浑浊，更浑浊的是甲瓶</a:t>
            </a:r>
          </a:p>
          <a:p>
            <a:pPr indent="133350" algn="just">
              <a:lnSpc>
                <a:spcPct val="105000"/>
              </a:lnSpc>
              <a:tabLst>
                <a:tab pos="266700" algn="l"/>
                <a:tab pos="1333500" algn="l"/>
                <a:tab pos="1600200" algn="l"/>
                <a:tab pos="2667000" algn="l"/>
                <a:tab pos="2933700" algn="l"/>
                <a:tab pos="4000500" algn="l"/>
                <a:tab pos="4267200" algn="l"/>
              </a:tabLs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C</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．实验</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Ⅱ</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乙装置中干燥管可预防液体被吸入口中</a:t>
            </a:r>
          </a:p>
          <a:p>
            <a:pPr indent="133350" algn="just">
              <a:lnSpc>
                <a:spcPct val="105000"/>
              </a:lnSpc>
              <a:tabLst>
                <a:tab pos="266700" algn="l"/>
                <a:tab pos="1333500" algn="l"/>
                <a:tab pos="1600200" algn="l"/>
                <a:tab pos="2667000" algn="l"/>
                <a:tab pos="2933700" algn="l"/>
                <a:tab pos="4000500" algn="l"/>
                <a:tab pos="4267200" algn="l"/>
              </a:tabLs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D</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．两实验均可证明呼出气体中</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CO</a:t>
            </a:r>
            <a:r>
              <a:rPr lang="en-US" altLang="zh-CN" sz="1800" kern="100" baseline="-250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含量高于空气</a:t>
            </a:r>
          </a:p>
        </p:txBody>
      </p:sp>
      <p:pic>
        <p:nvPicPr>
          <p:cNvPr id="27" name="图片 26">
            <a:extLst>
              <a:ext uri="{FF2B5EF4-FFF2-40B4-BE49-F238E27FC236}">
                <a16:creationId xmlns:a16="http://schemas.microsoft.com/office/drawing/2014/main" id="{B9CA472C-ECFB-94B8-0A9F-4189860E9126}"/>
              </a:ext>
            </a:extLst>
          </p:cNvPr>
          <p:cNvPicPr>
            <a:picLocks noChangeAspect="1"/>
          </p:cNvPicPr>
          <p:nvPr/>
        </p:nvPicPr>
        <p:blipFill>
          <a:blip r:embed="rId3"/>
          <a:stretch>
            <a:fillRect/>
          </a:stretch>
        </p:blipFill>
        <p:spPr>
          <a:xfrm>
            <a:off x="7109008" y="1387053"/>
            <a:ext cx="3124636" cy="1609950"/>
          </a:xfrm>
          <a:prstGeom prst="rect">
            <a:avLst/>
          </a:prstGeom>
        </p:spPr>
      </p:pic>
      <p:sp>
        <p:nvSpPr>
          <p:cNvPr id="30" name="对话气泡: 椭圆形 29">
            <a:extLst>
              <a:ext uri="{FF2B5EF4-FFF2-40B4-BE49-F238E27FC236}">
                <a16:creationId xmlns:a16="http://schemas.microsoft.com/office/drawing/2014/main" id="{3EAA7BCD-FBE2-DB33-3014-E4B5FF2C54F8}"/>
              </a:ext>
            </a:extLst>
          </p:cNvPr>
          <p:cNvSpPr/>
          <p:nvPr/>
        </p:nvSpPr>
        <p:spPr>
          <a:xfrm>
            <a:off x="9333635" y="160888"/>
            <a:ext cx="2227459" cy="1057492"/>
          </a:xfrm>
          <a:prstGeom prst="wedgeEllipseCallout">
            <a:avLst>
              <a:gd name="adj1" fmla="val -77295"/>
              <a:gd name="adj2" fmla="val 69898"/>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控制变量</a:t>
            </a:r>
          </a:p>
        </p:txBody>
      </p:sp>
      <p:sp>
        <p:nvSpPr>
          <p:cNvPr id="31" name="文本框 30">
            <a:extLst>
              <a:ext uri="{FF2B5EF4-FFF2-40B4-BE49-F238E27FC236}">
                <a16:creationId xmlns:a16="http://schemas.microsoft.com/office/drawing/2014/main" id="{52108FD6-B4FE-EFC6-7747-D2FC442AE21B}"/>
              </a:ext>
            </a:extLst>
          </p:cNvPr>
          <p:cNvSpPr txBox="1"/>
          <p:nvPr/>
        </p:nvSpPr>
        <p:spPr>
          <a:xfrm>
            <a:off x="900620" y="3287812"/>
            <a:ext cx="7117480" cy="369332"/>
          </a:xfrm>
          <a:prstGeom prst="rect">
            <a:avLst/>
          </a:prstGeom>
          <a:noFill/>
        </p:spPr>
        <p:txBody>
          <a:bodyPr wrap="square" rtlCol="0">
            <a:spAutoFit/>
          </a:bodyPr>
          <a:lstStyle/>
          <a:p>
            <a:r>
              <a:rPr lang="zh-CN" altLang="en-US" dirty="0">
                <a:solidFill>
                  <a:srgbClr val="FF0000"/>
                </a:solidFill>
                <a:latin typeface="Times New Roman" panose="02020603050405020304" pitchFamily="18" charset="0"/>
                <a:cs typeface="Times New Roman" panose="02020603050405020304" pitchFamily="18" charset="0"/>
              </a:rPr>
              <a:t>知识储备：空气与人体呼出的气体比较，</a:t>
            </a:r>
            <a:r>
              <a:rPr lang="en-US" altLang="zh-CN" dirty="0">
                <a:solidFill>
                  <a:srgbClr val="FF0000"/>
                </a:solidFill>
                <a:latin typeface="Times New Roman" panose="02020603050405020304" pitchFamily="18" charset="0"/>
                <a:cs typeface="Times New Roman" panose="02020603050405020304" pitchFamily="18" charset="0"/>
              </a:rPr>
              <a:t>O</a:t>
            </a:r>
            <a:r>
              <a:rPr lang="en-US" altLang="zh-CN" baseline="-25000" dirty="0">
                <a:solidFill>
                  <a:srgbClr val="FF0000"/>
                </a:solidFill>
                <a:latin typeface="Times New Roman" panose="02020603050405020304" pitchFamily="18" charset="0"/>
                <a:cs typeface="Times New Roman" panose="02020603050405020304" pitchFamily="18" charset="0"/>
              </a:rPr>
              <a:t>2</a:t>
            </a:r>
            <a:r>
              <a:rPr lang="zh-CN" altLang="en-US" dirty="0">
                <a:solidFill>
                  <a:srgbClr val="FF0000"/>
                </a:solidFill>
                <a:latin typeface="Times New Roman" panose="02020603050405020304" pitchFamily="18" charset="0"/>
                <a:cs typeface="Times New Roman" panose="02020603050405020304" pitchFamily="18" charset="0"/>
              </a:rPr>
              <a:t>含量减少，</a:t>
            </a:r>
            <a:r>
              <a:rPr lang="en-US" altLang="zh-CN" dirty="0">
                <a:solidFill>
                  <a:srgbClr val="FF0000"/>
                </a:solidFill>
                <a:latin typeface="Times New Roman" panose="02020603050405020304" pitchFamily="18" charset="0"/>
                <a:cs typeface="Times New Roman" panose="02020603050405020304" pitchFamily="18" charset="0"/>
              </a:rPr>
              <a:t>CO</a:t>
            </a:r>
            <a:r>
              <a:rPr lang="en-US" altLang="zh-CN" baseline="-25000" dirty="0">
                <a:solidFill>
                  <a:srgbClr val="FF0000"/>
                </a:solidFill>
                <a:latin typeface="Times New Roman" panose="02020603050405020304" pitchFamily="18" charset="0"/>
                <a:cs typeface="Times New Roman" panose="02020603050405020304" pitchFamily="18" charset="0"/>
              </a:rPr>
              <a:t>2</a:t>
            </a:r>
            <a:r>
              <a:rPr lang="zh-CN" altLang="en-US" dirty="0">
                <a:solidFill>
                  <a:srgbClr val="FF0000"/>
                </a:solidFill>
                <a:latin typeface="Times New Roman" panose="02020603050405020304" pitchFamily="18" charset="0"/>
                <a:cs typeface="Times New Roman" panose="02020603050405020304" pitchFamily="18" charset="0"/>
              </a:rPr>
              <a:t>含量增加</a:t>
            </a:r>
          </a:p>
        </p:txBody>
      </p:sp>
      <p:pic>
        <p:nvPicPr>
          <p:cNvPr id="35" name="图片 34">
            <a:extLst>
              <a:ext uri="{FF2B5EF4-FFF2-40B4-BE49-F238E27FC236}">
                <a16:creationId xmlns:a16="http://schemas.microsoft.com/office/drawing/2014/main" id="{C24E6168-BCDB-AB8A-73B0-E4B8C1E17A10}"/>
              </a:ext>
            </a:extLst>
          </p:cNvPr>
          <p:cNvPicPr>
            <a:picLocks noChangeAspect="1"/>
          </p:cNvPicPr>
          <p:nvPr/>
        </p:nvPicPr>
        <p:blipFill>
          <a:blip r:embed="rId4"/>
          <a:stretch>
            <a:fillRect/>
          </a:stretch>
        </p:blipFill>
        <p:spPr>
          <a:xfrm>
            <a:off x="1379615" y="3947953"/>
            <a:ext cx="7144747" cy="2295845"/>
          </a:xfrm>
          <a:prstGeom prst="rect">
            <a:avLst/>
          </a:prstGeom>
        </p:spPr>
      </p:pic>
      <p:sp>
        <p:nvSpPr>
          <p:cNvPr id="36" name="文本框 35">
            <a:extLst>
              <a:ext uri="{FF2B5EF4-FFF2-40B4-BE49-F238E27FC236}">
                <a16:creationId xmlns:a16="http://schemas.microsoft.com/office/drawing/2014/main" id="{7B0CCEDF-39C2-0995-6F1B-516AB1A60818}"/>
              </a:ext>
            </a:extLst>
          </p:cNvPr>
          <p:cNvSpPr txBox="1"/>
          <p:nvPr/>
        </p:nvSpPr>
        <p:spPr>
          <a:xfrm>
            <a:off x="6507008" y="959375"/>
            <a:ext cx="797464" cy="400110"/>
          </a:xfrm>
          <a:prstGeom prst="rect">
            <a:avLst/>
          </a:prstGeom>
          <a:noFill/>
        </p:spPr>
        <p:txBody>
          <a:bodyPr wrap="square" rtlCol="0">
            <a:spAutoFit/>
          </a:bodyPr>
          <a:lstStyle/>
          <a:p>
            <a:r>
              <a:rPr lang="zh-CN" altLang="en-US" sz="2000" b="1" dirty="0">
                <a:solidFill>
                  <a:srgbClr val="0000F4"/>
                </a:solidFill>
                <a:latin typeface="Times New Roman" panose="02020603050405020304" pitchFamily="18" charset="0"/>
                <a:cs typeface="Times New Roman" panose="02020603050405020304" pitchFamily="18" charset="0"/>
              </a:rPr>
              <a:t>（</a:t>
            </a:r>
            <a:r>
              <a:rPr lang="en-US" altLang="zh-CN" sz="2000" b="1" dirty="0">
                <a:solidFill>
                  <a:srgbClr val="0000F4"/>
                </a:solidFill>
                <a:latin typeface="Times New Roman" panose="02020603050405020304" pitchFamily="18" charset="0"/>
                <a:cs typeface="Times New Roman" panose="02020603050405020304" pitchFamily="18" charset="0"/>
              </a:rPr>
              <a:t>C</a:t>
            </a:r>
            <a:r>
              <a:rPr lang="zh-CN" altLang="en-US" sz="2000" b="1" dirty="0">
                <a:solidFill>
                  <a:srgbClr val="0000F4"/>
                </a:solidFill>
                <a:latin typeface="Times New Roman" panose="02020603050405020304" pitchFamily="18" charset="0"/>
                <a:cs typeface="Times New Roman" panose="02020603050405020304" pitchFamily="18" charset="0"/>
              </a:rPr>
              <a:t>）</a:t>
            </a:r>
          </a:p>
        </p:txBody>
      </p:sp>
      <p:sp>
        <p:nvSpPr>
          <p:cNvPr id="37" name="卷形: 水平 36">
            <a:extLst>
              <a:ext uri="{FF2B5EF4-FFF2-40B4-BE49-F238E27FC236}">
                <a16:creationId xmlns:a16="http://schemas.microsoft.com/office/drawing/2014/main" id="{326745E8-A825-A677-C770-83707F8D19AA}"/>
              </a:ext>
            </a:extLst>
          </p:cNvPr>
          <p:cNvSpPr/>
          <p:nvPr/>
        </p:nvSpPr>
        <p:spPr>
          <a:xfrm>
            <a:off x="4694338" y="-77519"/>
            <a:ext cx="2088738" cy="890110"/>
          </a:xfrm>
          <a:prstGeom prst="horizontalScroll">
            <a:avLst/>
          </a:prstGeom>
          <a:ln>
            <a:solidFill>
              <a:schemeClr val="accent1">
                <a:lumMod val="40000"/>
                <a:lumOff val="6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zh-CN" altLang="en-US" sz="2400" b="1"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原题再现</a:t>
            </a:r>
          </a:p>
        </p:txBody>
      </p:sp>
    </p:spTree>
    <p:extLst>
      <p:ext uri="{BB962C8B-B14F-4D97-AF65-F5344CB8AC3E}">
        <p14:creationId xmlns:p14="http://schemas.microsoft.com/office/powerpoint/2010/main" val="15333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D83E50F1-7243-9871-9D6B-4F9FC5C96B93}"/>
              </a:ext>
            </a:extLst>
          </p:cNvPr>
          <p:cNvGrpSpPr/>
          <p:nvPr/>
        </p:nvGrpSpPr>
        <p:grpSpPr>
          <a:xfrm>
            <a:off x="-84226" y="-57928"/>
            <a:ext cx="4066946" cy="453779"/>
            <a:chOff x="343551" y="115550"/>
            <a:chExt cx="4267360" cy="652935"/>
          </a:xfrm>
        </p:grpSpPr>
        <p:pic>
          <p:nvPicPr>
            <p:cNvPr id="10" name="图片 9">
              <a:extLst>
                <a:ext uri="{FF2B5EF4-FFF2-40B4-BE49-F238E27FC236}">
                  <a16:creationId xmlns:a16="http://schemas.microsoft.com/office/drawing/2014/main" id="{9A07C217-ED00-B176-ACC1-55075260A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51" y="115550"/>
              <a:ext cx="652935" cy="652935"/>
            </a:xfrm>
            <a:prstGeom prst="rect">
              <a:avLst/>
            </a:prstGeom>
          </p:spPr>
        </p:pic>
        <p:cxnSp>
          <p:nvCxnSpPr>
            <p:cNvPr id="11" name="直接连接符 10">
              <a:extLst>
                <a:ext uri="{FF2B5EF4-FFF2-40B4-BE49-F238E27FC236}">
                  <a16:creationId xmlns:a16="http://schemas.microsoft.com/office/drawing/2014/main" id="{5900C541-ACDF-4896-87C3-72502CB53C21}"/>
                </a:ext>
              </a:extLst>
            </p:cNvPr>
            <p:cNvCxnSpPr/>
            <p:nvPr/>
          </p:nvCxnSpPr>
          <p:spPr>
            <a:xfrm>
              <a:off x="554477" y="768485"/>
              <a:ext cx="4056434" cy="0"/>
            </a:xfrm>
            <a:prstGeom prst="line">
              <a:avLst/>
            </a:prstGeom>
            <a:ln w="47625"/>
          </p:spPr>
          <p:style>
            <a:lnRef idx="1">
              <a:schemeClr val="accent1"/>
            </a:lnRef>
            <a:fillRef idx="0">
              <a:schemeClr val="accent1"/>
            </a:fillRef>
            <a:effectRef idx="0">
              <a:schemeClr val="accent1"/>
            </a:effectRef>
            <a:fontRef idx="minor">
              <a:schemeClr val="tx1"/>
            </a:fontRef>
          </p:style>
        </p:cxnSp>
      </p:grpSp>
      <p:sp>
        <p:nvSpPr>
          <p:cNvPr id="26" name="文本框 25">
            <a:extLst>
              <a:ext uri="{FF2B5EF4-FFF2-40B4-BE49-F238E27FC236}">
                <a16:creationId xmlns:a16="http://schemas.microsoft.com/office/drawing/2014/main" id="{7AE47DCB-6785-C7F2-298F-78E3042C5B0A}"/>
              </a:ext>
            </a:extLst>
          </p:cNvPr>
          <p:cNvSpPr txBox="1"/>
          <p:nvPr/>
        </p:nvSpPr>
        <p:spPr>
          <a:xfrm>
            <a:off x="484195" y="-76089"/>
            <a:ext cx="4662627" cy="523220"/>
          </a:xfrm>
          <a:prstGeom prst="rect">
            <a:avLst/>
          </a:prstGeom>
          <a:noFill/>
        </p:spPr>
        <p:txBody>
          <a:bodyPr wrap="square" rtlCol="0">
            <a:spAutoFit/>
          </a:bodyPr>
          <a:lstStyle/>
          <a:p>
            <a:r>
              <a:rPr lang="zh-CN" altLang="en-US" sz="2800" b="1" dirty="0">
                <a:solidFill>
                  <a:schemeClr val="accent3">
                    <a:lumMod val="75000"/>
                  </a:schemeClr>
                </a:solidFill>
                <a:latin typeface="Times New Roman" panose="02020603050405020304" pitchFamily="18" charset="0"/>
                <a:cs typeface="Times New Roman" panose="02020603050405020304" pitchFamily="18" charset="0"/>
              </a:rPr>
              <a:t>四、科学探究与化学实验</a:t>
            </a:r>
          </a:p>
        </p:txBody>
      </p:sp>
      <p:sp>
        <p:nvSpPr>
          <p:cNvPr id="28" name="文本框 27">
            <a:extLst>
              <a:ext uri="{FF2B5EF4-FFF2-40B4-BE49-F238E27FC236}">
                <a16:creationId xmlns:a16="http://schemas.microsoft.com/office/drawing/2014/main" id="{B66D3A14-0DC4-DAAE-2B4C-DA7898DD6DD2}"/>
              </a:ext>
            </a:extLst>
          </p:cNvPr>
          <p:cNvSpPr txBox="1"/>
          <p:nvPr/>
        </p:nvSpPr>
        <p:spPr>
          <a:xfrm>
            <a:off x="76660" y="2154426"/>
            <a:ext cx="11316812" cy="4049314"/>
          </a:xfrm>
          <a:prstGeom prst="rect">
            <a:avLst/>
          </a:prstGeom>
          <a:noFill/>
        </p:spPr>
        <p:txBody>
          <a:bodyPr wrap="square">
            <a:spAutoFit/>
          </a:bodyPr>
          <a:lstStyle/>
          <a:p>
            <a:pPr marL="266700" indent="-133350" algn="just">
              <a:lnSpc>
                <a:spcPct val="120000"/>
              </a:lnSpc>
            </a:pPr>
            <a:r>
              <a:rPr lang="zh-CN" altLang="zh-CN" sz="1800" kern="100" dirty="0">
                <a:effectLst/>
                <a:latin typeface="Times New Roman" panose="02020603050405020304" pitchFamily="18" charset="0"/>
                <a:ea typeface="宋体" panose="02010600030101010101" pitchFamily="2" charset="-122"/>
              </a:rPr>
              <a:t> </a:t>
            </a:r>
            <a:r>
              <a:rPr lang="en-US" altLang="zh-CN" sz="1800" kern="100" dirty="0">
                <a:solidFill>
                  <a:srgbClr val="FF0000"/>
                </a:solidFill>
                <a:effectLst/>
                <a:latin typeface="Times New Roman" panose="02020603050405020304" pitchFamily="18" charset="0"/>
                <a:ea typeface="宋体" panose="02010600030101010101" pitchFamily="2" charset="-122"/>
              </a:rPr>
              <a:t>【</a:t>
            </a:r>
            <a:r>
              <a:rPr lang="zh-CN" altLang="en-US" sz="1800" kern="100" dirty="0">
                <a:solidFill>
                  <a:srgbClr val="FF0000"/>
                </a:solidFill>
                <a:effectLst/>
                <a:latin typeface="Times New Roman" panose="02020603050405020304" pitchFamily="18" charset="0"/>
                <a:ea typeface="宋体" panose="02010600030101010101" pitchFamily="2" charset="-122"/>
              </a:rPr>
              <a:t>实验改进</a:t>
            </a:r>
            <a:r>
              <a:rPr lang="en-US" altLang="zh-CN" sz="1800" kern="100" dirty="0">
                <a:solidFill>
                  <a:srgbClr val="FF0000"/>
                </a:solidFill>
                <a:effectLst/>
                <a:latin typeface="Times New Roman" panose="02020603050405020304" pitchFamily="18" charset="0"/>
                <a:ea typeface="宋体" panose="02010600030101010101" pitchFamily="2" charset="-122"/>
              </a:rPr>
              <a:t>】</a:t>
            </a:r>
          </a:p>
          <a:p>
            <a:pPr marL="266700" indent="-133350" algn="just">
              <a:lnSpc>
                <a:spcPct val="120000"/>
              </a:lnSpc>
            </a:pPr>
            <a:r>
              <a:rPr lang="zh-CN" altLang="en-US" kern="100" dirty="0">
                <a:latin typeface="Times New Roman" panose="02020603050405020304" pitchFamily="18" charset="0"/>
                <a:ea typeface="宋体" panose="02010600030101010101" pitchFamily="2" charset="-122"/>
              </a:rPr>
              <a:t>（</a:t>
            </a:r>
            <a:r>
              <a:rPr lang="en-US" altLang="zh-CN" kern="100" dirty="0">
                <a:latin typeface="Times New Roman" panose="02020603050405020304" pitchFamily="18" charset="0"/>
                <a:ea typeface="宋体" panose="02010600030101010101" pitchFamily="2" charset="-122"/>
              </a:rPr>
              <a:t>1</a:t>
            </a:r>
            <a:r>
              <a:rPr lang="zh-CN" altLang="en-US" kern="100" dirty="0">
                <a:latin typeface="Times New Roman" panose="02020603050405020304" pitchFamily="18" charset="0"/>
                <a:ea typeface="宋体" panose="02010600030101010101" pitchFamily="2" charset="-122"/>
              </a:rPr>
              <a:t>）</a:t>
            </a:r>
            <a:r>
              <a:rPr lang="zh-CN" altLang="zh-CN" sz="1800" kern="100" dirty="0">
                <a:effectLst/>
                <a:latin typeface="Times New Roman" panose="02020603050405020304" pitchFamily="18" charset="0"/>
                <a:ea typeface="宋体" panose="02010600030101010101" pitchFamily="2" charset="-122"/>
              </a:rPr>
              <a:t>电解纯水速率较慢，实验时常在水中加入</a:t>
            </a:r>
            <a:r>
              <a:rPr lang="en-US" altLang="zh-CN" sz="1800" kern="100" dirty="0">
                <a:effectLst/>
                <a:latin typeface="Times New Roman" panose="02020603050405020304" pitchFamily="18" charset="0"/>
                <a:ea typeface="宋体" panose="02010600030101010101" pitchFamily="2" charset="-122"/>
              </a:rPr>
              <a:t>NaOH</a:t>
            </a:r>
            <a:r>
              <a:rPr lang="zh-CN" altLang="zh-CN" sz="1800" kern="100" dirty="0">
                <a:effectLst/>
                <a:latin typeface="Times New Roman" panose="02020603050405020304" pitchFamily="18" charset="0"/>
                <a:ea typeface="宋体" panose="02010600030101010101" pitchFamily="2" charset="-122"/>
              </a:rPr>
              <a:t>增强导电性，</a:t>
            </a:r>
            <a:r>
              <a:rPr lang="en-US" altLang="zh-CN" sz="1800" kern="100" dirty="0">
                <a:effectLst/>
                <a:latin typeface="Times New Roman" panose="02020603050405020304" pitchFamily="18" charset="0"/>
                <a:ea typeface="宋体" panose="02010600030101010101" pitchFamily="2" charset="-122"/>
              </a:rPr>
              <a:t>NaOH</a:t>
            </a:r>
            <a:r>
              <a:rPr lang="zh-CN" altLang="zh-CN" sz="1800" kern="100" dirty="0">
                <a:effectLst/>
                <a:latin typeface="Times New Roman" panose="02020603050405020304" pitchFamily="18" charset="0"/>
                <a:ea typeface="宋体" panose="02010600030101010101" pitchFamily="2" charset="-122"/>
              </a:rPr>
              <a:t>本身不参与反应。为探究不同电压和不同浓度</a:t>
            </a:r>
            <a:r>
              <a:rPr lang="en-US" altLang="zh-CN" sz="1800" kern="100" dirty="0">
                <a:effectLst/>
                <a:latin typeface="Times New Roman" panose="02020603050405020304" pitchFamily="18" charset="0"/>
                <a:ea typeface="宋体" panose="02010600030101010101" pitchFamily="2" charset="-122"/>
              </a:rPr>
              <a:t>NaOH</a:t>
            </a:r>
            <a:r>
              <a:rPr lang="zh-CN" altLang="zh-CN" sz="1800" kern="100" dirty="0">
                <a:effectLst/>
                <a:latin typeface="Times New Roman" panose="02020603050405020304" pitchFamily="18" charset="0"/>
                <a:ea typeface="宋体" panose="02010600030101010101" pitchFamily="2" charset="-122"/>
              </a:rPr>
              <a:t>溶液对电解水速率的影响，小组同学进行多次实验，测得产生</a:t>
            </a:r>
            <a:r>
              <a:rPr lang="en-US" altLang="zh-CN" sz="1800" kern="100" dirty="0">
                <a:effectLst/>
                <a:latin typeface="Times New Roman" panose="02020603050405020304" pitchFamily="18" charset="0"/>
                <a:ea typeface="宋体" panose="02010600030101010101" pitchFamily="2" charset="-122"/>
              </a:rPr>
              <a:t>20mL</a:t>
            </a:r>
            <a:r>
              <a:rPr lang="zh-CN" altLang="zh-CN" sz="1800" kern="100" dirty="0">
                <a:effectLst/>
                <a:latin typeface="Times New Roman" panose="02020603050405020304" pitchFamily="18" charset="0"/>
                <a:ea typeface="宋体" panose="02010600030101010101" pitchFamily="2" charset="-122"/>
              </a:rPr>
              <a:t>氢气所需时间如图</a:t>
            </a:r>
            <a:r>
              <a:rPr lang="en-US" altLang="zh-CN" sz="1800" kern="100" dirty="0">
                <a:effectLst/>
                <a:latin typeface="Times New Roman" panose="02020603050405020304" pitchFamily="18" charset="0"/>
                <a:ea typeface="宋体" panose="02010600030101010101" pitchFamily="2" charset="-122"/>
              </a:rPr>
              <a:t>9</a:t>
            </a:r>
            <a:r>
              <a:rPr lang="zh-CN" altLang="zh-CN" sz="1800" kern="100" dirty="0">
                <a:effectLst/>
                <a:latin typeface="Times New Roman" panose="02020603050405020304" pitchFamily="18" charset="0"/>
                <a:ea typeface="宋体" panose="02010600030101010101" pitchFamily="2" charset="-122"/>
              </a:rPr>
              <a:t>所示。由图可知，上述实验中，电解水速率最快的条件是：</a:t>
            </a:r>
            <a:r>
              <a:rPr lang="en-US" altLang="zh-CN" sz="1800" kern="100" dirty="0">
                <a:effectLst/>
                <a:latin typeface="Times New Roman" panose="02020603050405020304" pitchFamily="18" charset="0"/>
                <a:ea typeface="宋体" panose="02010600030101010101" pitchFamily="2" charset="-122"/>
              </a:rPr>
              <a:t>NaOH</a:t>
            </a:r>
            <a:r>
              <a:rPr lang="zh-CN" altLang="zh-CN" sz="1800" kern="100" dirty="0">
                <a:effectLst/>
                <a:latin typeface="Times New Roman" panose="02020603050405020304" pitchFamily="18" charset="0"/>
                <a:ea typeface="宋体" panose="02010600030101010101" pitchFamily="2" charset="-122"/>
              </a:rPr>
              <a:t>溶液浓度为</a:t>
            </a:r>
            <a:r>
              <a:rPr lang="en-US" altLang="zh-CN" sz="1800" u="sng" kern="100" dirty="0">
                <a:effectLst/>
                <a:latin typeface="Times New Roman" panose="02020603050405020304" pitchFamily="18" charset="0"/>
                <a:ea typeface="宋体" panose="02010600030101010101" pitchFamily="2" charset="-122"/>
              </a:rPr>
              <a:t> </a:t>
            </a:r>
            <a:r>
              <a:rPr lang="zh-CN" altLang="zh-CN" sz="1800" u="sng" kern="100" dirty="0">
                <a:effectLst/>
                <a:latin typeface="Times New Roman" panose="02020603050405020304" pitchFamily="18" charset="0"/>
                <a:ea typeface="宋体" panose="02010600030101010101" pitchFamily="2" charset="-122"/>
              </a:rPr>
              <a:t>▲</a:t>
            </a:r>
            <a:r>
              <a:rPr lang="en-US" altLang="zh-CN" sz="1800" u="sng" kern="100" dirty="0">
                <a:effectLst/>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（选填“</a:t>
            </a:r>
            <a:r>
              <a:rPr lang="en-US" altLang="zh-CN" sz="1800" kern="100" dirty="0">
                <a:effectLst/>
                <a:latin typeface="Times New Roman" panose="02020603050405020304" pitchFamily="18" charset="0"/>
                <a:ea typeface="宋体" panose="02010600030101010101" pitchFamily="2" charset="-122"/>
              </a:rPr>
              <a:t>5%</a:t>
            </a:r>
            <a:r>
              <a:rPr lang="zh-CN" altLang="zh-CN" sz="1800" kern="100" dirty="0">
                <a:effectLst/>
                <a:latin typeface="Times New Roman" panose="02020603050405020304" pitchFamily="18" charset="0"/>
                <a:ea typeface="宋体" panose="02010600030101010101" pitchFamily="2" charset="-122"/>
              </a:rPr>
              <a:t>”或“</a:t>
            </a:r>
            <a:r>
              <a:rPr lang="en-US" altLang="zh-CN" sz="1800" kern="100" dirty="0">
                <a:effectLst/>
                <a:latin typeface="Times New Roman" panose="02020603050405020304" pitchFamily="18" charset="0"/>
                <a:ea typeface="宋体" panose="02010600030101010101" pitchFamily="2" charset="-122"/>
              </a:rPr>
              <a:t>10%</a:t>
            </a:r>
            <a:r>
              <a:rPr lang="zh-CN" altLang="zh-CN" sz="1800" kern="100" dirty="0">
                <a:effectLst/>
                <a:latin typeface="Times New Roman" panose="02020603050405020304" pitchFamily="18" charset="0"/>
                <a:ea typeface="宋体" panose="02010600030101010101" pitchFamily="2" charset="-122"/>
              </a:rPr>
              <a:t>”）、电压为</a:t>
            </a:r>
            <a:r>
              <a:rPr lang="en-US" altLang="zh-CN" sz="1800" u="sng" kern="100" dirty="0">
                <a:effectLst/>
                <a:latin typeface="Times New Roman" panose="02020603050405020304" pitchFamily="18" charset="0"/>
                <a:ea typeface="宋体" panose="02010600030101010101" pitchFamily="2" charset="-122"/>
              </a:rPr>
              <a:t>    </a:t>
            </a:r>
            <a:r>
              <a:rPr lang="zh-CN" altLang="zh-CN" sz="1800" u="sng" kern="100" dirty="0">
                <a:effectLst/>
                <a:latin typeface="Times New Roman" panose="02020603050405020304" pitchFamily="18" charset="0"/>
                <a:ea typeface="宋体" panose="02010600030101010101" pitchFamily="2" charset="-122"/>
              </a:rPr>
              <a:t>▲</a:t>
            </a:r>
            <a:r>
              <a:rPr lang="en-US" altLang="zh-CN" sz="1800" u="sng" kern="100" dirty="0">
                <a:effectLst/>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（选填“</a:t>
            </a:r>
            <a:r>
              <a:rPr lang="en-US" altLang="zh-CN" sz="1800" kern="100" dirty="0">
                <a:effectLst/>
                <a:latin typeface="Times New Roman" panose="02020603050405020304" pitchFamily="18" charset="0"/>
                <a:ea typeface="宋体" panose="02010600030101010101" pitchFamily="2" charset="-122"/>
              </a:rPr>
              <a:t>6V</a:t>
            </a:r>
            <a:r>
              <a:rPr lang="zh-CN" altLang="zh-CN" sz="1800" kern="100" dirty="0">
                <a:effectLst/>
                <a:latin typeface="Times New Roman" panose="02020603050405020304" pitchFamily="18" charset="0"/>
                <a:ea typeface="宋体" panose="02010600030101010101" pitchFamily="2" charset="-122"/>
              </a:rPr>
              <a:t>”、“</a:t>
            </a:r>
            <a:r>
              <a:rPr lang="en-US" altLang="zh-CN" sz="1800" kern="100" dirty="0">
                <a:effectLst/>
                <a:latin typeface="Times New Roman" panose="02020603050405020304" pitchFamily="18" charset="0"/>
                <a:ea typeface="宋体" panose="02010600030101010101" pitchFamily="2" charset="-122"/>
              </a:rPr>
              <a:t>9V</a:t>
            </a:r>
            <a:r>
              <a:rPr lang="zh-CN" altLang="zh-CN" sz="1800" kern="100" dirty="0">
                <a:effectLst/>
                <a:latin typeface="Times New Roman" panose="02020603050405020304" pitchFamily="18" charset="0"/>
                <a:ea typeface="宋体" panose="02010600030101010101" pitchFamily="2" charset="-122"/>
              </a:rPr>
              <a:t>”或“</a:t>
            </a:r>
            <a:r>
              <a:rPr lang="en-US" altLang="zh-CN" sz="1800" kern="100" dirty="0">
                <a:effectLst/>
                <a:latin typeface="Times New Roman" panose="02020603050405020304" pitchFamily="18" charset="0"/>
                <a:ea typeface="宋体" panose="02010600030101010101" pitchFamily="2" charset="-122"/>
              </a:rPr>
              <a:t>12V</a:t>
            </a:r>
            <a:r>
              <a:rPr lang="zh-CN" altLang="zh-CN" sz="1800" kern="100" dirty="0">
                <a:effectLst/>
                <a:latin typeface="Times New Roman" panose="02020603050405020304" pitchFamily="18" charset="0"/>
                <a:ea typeface="宋体" panose="02010600030101010101" pitchFamily="2" charset="-122"/>
              </a:rPr>
              <a:t>”）。</a:t>
            </a:r>
          </a:p>
          <a:p>
            <a:pPr marL="200025" indent="-66675" algn="l">
              <a:lnSpc>
                <a:spcPct val="120000"/>
              </a:lnSpc>
              <a:tabLst>
                <a:tab pos="1200150" algn="l"/>
                <a:tab pos="2400300" algn="l"/>
              </a:tabLst>
            </a:pPr>
            <a:r>
              <a:rPr lang="zh-CN" altLang="zh-CN" sz="1800" kern="100" dirty="0">
                <a:effectLst/>
                <a:latin typeface="Times New Roman" panose="02020603050405020304" pitchFamily="18" charset="0"/>
                <a:ea typeface="宋体" panose="02010600030101010101" pitchFamily="2" charset="-122"/>
              </a:rPr>
              <a:t>⑵ 兴趣小组使用石墨电极进行电解水实验并添加</a:t>
            </a:r>
            <a:r>
              <a:rPr lang="en-US" altLang="zh-CN" sz="1800" kern="100" dirty="0">
                <a:effectLst/>
                <a:latin typeface="Times New Roman" panose="02020603050405020304" pitchFamily="18" charset="0"/>
                <a:ea typeface="宋体" panose="02010600030101010101" pitchFamily="2" charset="-122"/>
              </a:rPr>
              <a:t>Ca(OH)</a:t>
            </a:r>
            <a:r>
              <a:rPr lang="en-US" altLang="zh-CN" sz="1800" kern="100" baseline="-25000" dirty="0">
                <a:effectLst/>
                <a:latin typeface="Times New Roman" panose="02020603050405020304" pitchFamily="18" charset="0"/>
                <a:ea typeface="宋体" panose="02010600030101010101" pitchFamily="2" charset="-122"/>
              </a:rPr>
              <a:t>2</a:t>
            </a:r>
            <a:r>
              <a:rPr lang="zh-CN" altLang="zh-CN" sz="1800" kern="100" dirty="0">
                <a:effectLst/>
                <a:latin typeface="Times New Roman" panose="02020603050405020304" pitchFamily="18" charset="0"/>
                <a:ea typeface="宋体" panose="02010600030101010101" pitchFamily="2" charset="-122"/>
              </a:rPr>
              <a:t>增强水的导电性。连接电源，发现正极附近出现明显的白色浑浊。</a:t>
            </a:r>
          </a:p>
          <a:p>
            <a:pPr marL="200025" indent="-66675" algn="l">
              <a:lnSpc>
                <a:spcPct val="120000"/>
              </a:lnSpc>
              <a:tabLst>
                <a:tab pos="1200150" algn="l"/>
                <a:tab pos="2400300" algn="l"/>
              </a:tabLst>
            </a:pPr>
            <a:r>
              <a:rPr lang="en-US" altLang="zh-CN" sz="1800" kern="100" dirty="0">
                <a:effectLst/>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小组同学认为可能是采用石墨电极电解导致白色浑浊，因为石墨的组成元素为</a:t>
            </a:r>
            <a:r>
              <a:rPr lang="zh-CN" altLang="zh-CN" sz="1800" u="sng" kern="100" dirty="0">
                <a:effectLst/>
                <a:latin typeface="Times New Roman" panose="02020603050405020304" pitchFamily="18" charset="0"/>
                <a:ea typeface="宋体" panose="02010600030101010101" pitchFamily="2" charset="-122"/>
              </a:rPr>
              <a:t>  ▲</a:t>
            </a:r>
            <a:r>
              <a:rPr lang="en-US" altLang="zh-CN" sz="1800" u="sng" kern="100" dirty="0">
                <a:effectLst/>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。同学们用金属铂电极替代石墨电极重复上述实验，一段时间后溶液没有出现浑浊。根据这一现象，推测该白色不溶物是</a:t>
            </a:r>
            <a:r>
              <a:rPr lang="en-US" altLang="zh-CN" sz="1800" kern="100" dirty="0">
                <a:effectLst/>
                <a:latin typeface="Times New Roman" panose="02020603050405020304" pitchFamily="18" charset="0"/>
                <a:ea typeface="宋体" panose="02010600030101010101" pitchFamily="2" charset="-122"/>
              </a:rPr>
              <a:t>CaCO</a:t>
            </a:r>
            <a:r>
              <a:rPr lang="en-US" altLang="zh-CN" sz="1800" kern="100" baseline="-25000" dirty="0">
                <a:effectLst/>
                <a:latin typeface="Times New Roman" panose="02020603050405020304" pitchFamily="18" charset="0"/>
                <a:ea typeface="宋体" panose="02010600030101010101" pitchFamily="2" charset="-122"/>
              </a:rPr>
              <a:t>3</a:t>
            </a:r>
            <a:r>
              <a:rPr lang="zh-CN" altLang="zh-CN" sz="1800" kern="100" dirty="0">
                <a:effectLst/>
                <a:latin typeface="Times New Roman" panose="02020603050405020304" pitchFamily="18" charset="0"/>
                <a:ea typeface="宋体" panose="02010600030101010101" pitchFamily="2" charset="-122"/>
              </a:rPr>
              <a:t>，电解过程出现浑浊的主要原因是</a:t>
            </a:r>
            <a:r>
              <a:rPr lang="en-US" altLang="zh-CN" sz="1800" u="sng" kern="100" dirty="0">
                <a:effectLst/>
                <a:latin typeface="Times New Roman" panose="02020603050405020304" pitchFamily="18" charset="0"/>
                <a:ea typeface="宋体" panose="02010600030101010101" pitchFamily="2" charset="-122"/>
              </a:rPr>
              <a:t>       </a:t>
            </a:r>
            <a:r>
              <a:rPr lang="zh-CN" altLang="zh-CN" sz="1800" u="sng" kern="100" dirty="0">
                <a:effectLst/>
                <a:latin typeface="Times New Roman" panose="02020603050405020304" pitchFamily="18" charset="0"/>
                <a:ea typeface="宋体" panose="02010600030101010101" pitchFamily="2" charset="-122"/>
              </a:rPr>
              <a:t>▲</a:t>
            </a:r>
            <a:r>
              <a:rPr lang="en-US" altLang="zh-CN" sz="1800" u="sng" kern="100" dirty="0">
                <a:effectLst/>
                <a:latin typeface="Times New Roman" panose="02020603050405020304" pitchFamily="18" charset="0"/>
                <a:ea typeface="宋体" panose="02010600030101010101" pitchFamily="2" charset="-122"/>
              </a:rPr>
              <a:t>       </a:t>
            </a:r>
            <a:r>
              <a:rPr lang="zh-CN" altLang="zh-CN" sz="1800" kern="100" dirty="0">
                <a:effectLst/>
                <a:latin typeface="Times New Roman" panose="02020603050405020304" pitchFamily="18" charset="0"/>
                <a:ea typeface="宋体" panose="02010600030101010101" pitchFamily="2" charset="-122"/>
              </a:rPr>
              <a:t>。</a:t>
            </a:r>
          </a:p>
          <a:p>
            <a:pPr marL="173355" algn="just">
              <a:lnSpc>
                <a:spcPct val="120000"/>
              </a:lnSpc>
            </a:pPr>
            <a:r>
              <a:rPr lang="zh-CN" altLang="zh-CN" sz="1800" kern="100" dirty="0">
                <a:effectLst/>
                <a:latin typeface="Times New Roman" panose="02020603050405020304" pitchFamily="18" charset="0"/>
                <a:ea typeface="新宋体" panose="02010609030101010101" pitchFamily="49" charset="-122"/>
              </a:rPr>
              <a:t>【反思评价】同学们不但探究了水的组成，得出正确结论，还对“科学探究与创新意识”的素养有了更深刻的认识和体会！</a:t>
            </a:r>
            <a:endParaRPr lang="zh-CN" altLang="zh-CN" sz="1800" kern="100" dirty="0">
              <a:effectLst/>
              <a:latin typeface="Times New Roman" panose="02020603050405020304" pitchFamily="18" charset="0"/>
              <a:ea typeface="宋体" panose="02010600030101010101" pitchFamily="2" charset="-122"/>
            </a:endParaRPr>
          </a:p>
        </p:txBody>
      </p:sp>
      <p:pic>
        <p:nvPicPr>
          <p:cNvPr id="32" name="图片 31">
            <a:extLst>
              <a:ext uri="{FF2B5EF4-FFF2-40B4-BE49-F238E27FC236}">
                <a16:creationId xmlns:a16="http://schemas.microsoft.com/office/drawing/2014/main" id="{40F5D093-2060-5835-CBB6-B49520878A7A}"/>
              </a:ext>
            </a:extLst>
          </p:cNvPr>
          <p:cNvPicPr>
            <a:picLocks noChangeAspect="1"/>
          </p:cNvPicPr>
          <p:nvPr/>
        </p:nvPicPr>
        <p:blipFill>
          <a:blip r:embed="rId3"/>
          <a:stretch>
            <a:fillRect/>
          </a:stretch>
        </p:blipFill>
        <p:spPr>
          <a:xfrm>
            <a:off x="7369398" y="606551"/>
            <a:ext cx="1417484" cy="1971757"/>
          </a:xfrm>
          <a:prstGeom prst="rect">
            <a:avLst/>
          </a:prstGeom>
        </p:spPr>
      </p:pic>
      <p:pic>
        <p:nvPicPr>
          <p:cNvPr id="34" name="图片 33">
            <a:extLst>
              <a:ext uri="{FF2B5EF4-FFF2-40B4-BE49-F238E27FC236}">
                <a16:creationId xmlns:a16="http://schemas.microsoft.com/office/drawing/2014/main" id="{EE980A4C-BC6A-5086-60C7-CD19A4C02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9091" y="850493"/>
            <a:ext cx="2465564" cy="1722179"/>
          </a:xfrm>
          <a:prstGeom prst="rect">
            <a:avLst/>
          </a:prstGeom>
        </p:spPr>
      </p:pic>
      <p:grpSp>
        <p:nvGrpSpPr>
          <p:cNvPr id="35" name="组合 34">
            <a:extLst>
              <a:ext uri="{FF2B5EF4-FFF2-40B4-BE49-F238E27FC236}">
                <a16:creationId xmlns:a16="http://schemas.microsoft.com/office/drawing/2014/main" id="{EFFEAF3E-AE99-BEFE-F8FE-C46EF7715C53}"/>
              </a:ext>
            </a:extLst>
          </p:cNvPr>
          <p:cNvGrpSpPr/>
          <p:nvPr/>
        </p:nvGrpSpPr>
        <p:grpSpPr>
          <a:xfrm>
            <a:off x="76660" y="364796"/>
            <a:ext cx="8953398" cy="3218737"/>
            <a:chOff x="908002" y="2638340"/>
            <a:chExt cx="8668317" cy="3193966"/>
          </a:xfrm>
        </p:grpSpPr>
        <p:sp>
          <p:nvSpPr>
            <p:cNvPr id="36" name="Rectangle 184">
              <a:extLst>
                <a:ext uri="{FF2B5EF4-FFF2-40B4-BE49-F238E27FC236}">
                  <a16:creationId xmlns:a16="http://schemas.microsoft.com/office/drawing/2014/main" id="{E9436BFF-898B-8C43-D532-3C89A0B0F39D}"/>
                </a:ext>
              </a:extLst>
            </p:cNvPr>
            <p:cNvSpPr>
              <a:spLocks noChangeArrowheads="1"/>
            </p:cNvSpPr>
            <p:nvPr/>
          </p:nvSpPr>
          <p:spPr bwMode="auto">
            <a:xfrm>
              <a:off x="908002" y="2638340"/>
              <a:ext cx="82021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26</a:t>
              </a:r>
              <a:r>
                <a:rPr kumimoji="0" lang="zh-CN" altLang="en-US"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a:t>
              </a:r>
              <a:r>
                <a:rPr kumimoji="0" lang="zh-CN" altLang="en-US"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分）为探究水的组成及变化，兴趣小组同学利用图</a:t>
              </a: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a:t>
              </a:r>
              <a:r>
                <a:rPr kumimoji="0" lang="zh-CN" altLang="en-US"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装置进行电解水实验，先在电解水器玻璃管里加满水，再接通直流电源。</a:t>
              </a:r>
              <a:endParaRPr kumimoji="0" lang="zh-CN"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37" name="组合 1520">
              <a:extLst>
                <a:ext uri="{FF2B5EF4-FFF2-40B4-BE49-F238E27FC236}">
                  <a16:creationId xmlns:a16="http://schemas.microsoft.com/office/drawing/2014/main" id="{497C8CCD-DFA2-26C9-40EE-E669217E8E25}"/>
                </a:ext>
              </a:extLst>
            </p:cNvPr>
            <p:cNvGrpSpPr>
              <a:grpSpLocks/>
            </p:cNvGrpSpPr>
            <p:nvPr/>
          </p:nvGrpSpPr>
          <p:grpSpPr bwMode="auto">
            <a:xfrm>
              <a:off x="8644548" y="4423194"/>
              <a:ext cx="931771" cy="1409112"/>
              <a:chOff x="8320" y="62780"/>
              <a:chExt cx="895" cy="1740"/>
            </a:xfrm>
          </p:grpSpPr>
          <p:sp>
            <p:nvSpPr>
              <p:cNvPr id="40" name="文本框 1522">
                <a:extLst>
                  <a:ext uri="{FF2B5EF4-FFF2-40B4-BE49-F238E27FC236}">
                    <a16:creationId xmlns:a16="http://schemas.microsoft.com/office/drawing/2014/main" id="{A5C637D8-99DE-123B-E86B-8AE2FB86CBE6}"/>
                  </a:ext>
                </a:extLst>
              </p:cNvPr>
              <p:cNvSpPr txBox="1">
                <a:spLocks noChangeArrowheads="1"/>
              </p:cNvSpPr>
              <p:nvPr/>
            </p:nvSpPr>
            <p:spPr bwMode="auto">
              <a:xfrm>
                <a:off x="8667" y="64276"/>
                <a:ext cx="548" cy="24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4" name="文本框 1526">
                <a:extLst>
                  <a:ext uri="{FF2B5EF4-FFF2-40B4-BE49-F238E27FC236}">
                    <a16:creationId xmlns:a16="http://schemas.microsoft.com/office/drawing/2014/main" id="{1D0E5D77-3E59-1987-0189-64508F0DDB3E}"/>
                  </a:ext>
                </a:extLst>
              </p:cNvPr>
              <p:cNvSpPr txBox="1">
                <a:spLocks noChangeArrowheads="1"/>
              </p:cNvSpPr>
              <p:nvPr/>
            </p:nvSpPr>
            <p:spPr bwMode="auto">
              <a:xfrm>
                <a:off x="8320" y="62780"/>
                <a:ext cx="162" cy="209"/>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38" name="Rectangle 194">
              <a:extLst>
                <a:ext uri="{FF2B5EF4-FFF2-40B4-BE49-F238E27FC236}">
                  <a16:creationId xmlns:a16="http://schemas.microsoft.com/office/drawing/2014/main" id="{AC5CEB0F-8F95-2C7C-D707-88A8D6832B39}"/>
                </a:ext>
              </a:extLst>
            </p:cNvPr>
            <p:cNvSpPr>
              <a:spLocks noChangeArrowheads="1"/>
            </p:cNvSpPr>
            <p:nvPr/>
          </p:nvSpPr>
          <p:spPr bwMode="auto">
            <a:xfrm>
              <a:off x="950045" y="3088627"/>
              <a:ext cx="2152883" cy="119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3350" algn="l" defTabSz="914400" rtl="0" eaLnBrk="0" fontAlgn="base" latinLnBrk="0" hangingPunct="0">
                <a:lnSpc>
                  <a:spcPct val="100000"/>
                </a:lnSpc>
                <a:spcBef>
                  <a:spcPct val="0"/>
                </a:spcBef>
                <a:spcAft>
                  <a:spcPct val="0"/>
                </a:spcAft>
                <a:buClrTx/>
                <a:buSzTx/>
                <a:buFontTx/>
                <a:buNone/>
                <a:tabLst/>
              </a:pPr>
              <a:endParaRPr kumimoji="0" lang="zh-CN"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lvl="0" defTabSz="914400"/>
              <a:r>
                <a:rPr kumimoji="0" lang="zh-CN"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【实验现象】</a:t>
              </a:r>
              <a:r>
                <a:rPr lang="en-US" altLang="zh-CN" dirty="0">
                  <a:latin typeface="Times New Roman" panose="02020603050405020304" pitchFamily="18" charset="0"/>
                  <a:cs typeface="Times New Roman" panose="02020603050405020304" pitchFamily="18" charset="0"/>
                </a:rPr>
                <a:t> ……</a:t>
              </a:r>
            </a:p>
            <a:p>
              <a:pPr lvl="0" defTabSz="914400"/>
              <a:endParaRPr kumimoji="0" lang="zh-CN" altLang="zh-CN"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实验结论</a:t>
              </a: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a:t>
              </a:r>
              <a:endParaRPr kumimoji="0" lang="en-US" altLang="zh-CN"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54" name="思想气泡: 云 53">
            <a:extLst>
              <a:ext uri="{FF2B5EF4-FFF2-40B4-BE49-F238E27FC236}">
                <a16:creationId xmlns:a16="http://schemas.microsoft.com/office/drawing/2014/main" id="{216C1B0A-4F0F-C88B-16C5-A8FAC29C6B58}"/>
              </a:ext>
            </a:extLst>
          </p:cNvPr>
          <p:cNvSpPr/>
          <p:nvPr/>
        </p:nvSpPr>
        <p:spPr>
          <a:xfrm>
            <a:off x="9352982" y="40783"/>
            <a:ext cx="2849926" cy="930491"/>
          </a:xfrm>
          <a:prstGeom prst="cloudCallout">
            <a:avLst>
              <a:gd name="adj1" fmla="val -36307"/>
              <a:gd name="adj2" fmla="val 75603"/>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0000"/>
                </a:solidFill>
              </a:rPr>
              <a:t>明确横坐标、纵坐标，点的含义</a:t>
            </a:r>
          </a:p>
        </p:txBody>
      </p:sp>
      <p:sp>
        <p:nvSpPr>
          <p:cNvPr id="55" name="文本框 54">
            <a:extLst>
              <a:ext uri="{FF2B5EF4-FFF2-40B4-BE49-F238E27FC236}">
                <a16:creationId xmlns:a16="http://schemas.microsoft.com/office/drawing/2014/main" id="{48059B5C-6944-0474-3B6C-DB49BD6CF8D3}"/>
              </a:ext>
            </a:extLst>
          </p:cNvPr>
          <p:cNvSpPr txBox="1"/>
          <p:nvPr/>
        </p:nvSpPr>
        <p:spPr>
          <a:xfrm>
            <a:off x="11451576" y="2597283"/>
            <a:ext cx="571714" cy="1815882"/>
          </a:xfrm>
          <a:prstGeom prst="rect">
            <a:avLst/>
          </a:prstGeom>
          <a:solidFill>
            <a:srgbClr val="FFFF00"/>
          </a:solidFill>
          <a:ln w="19050">
            <a:solidFill>
              <a:srgbClr val="FF0000"/>
            </a:solidFill>
          </a:ln>
        </p:spPr>
        <p:txBody>
          <a:bodyPr wrap="square" rtlCol="0">
            <a:spAutoFit/>
          </a:bodyPr>
          <a:lstStyle/>
          <a:p>
            <a:r>
              <a:rPr lang="zh-CN" altLang="en-US" sz="2800" b="1" dirty="0">
                <a:solidFill>
                  <a:srgbClr val="FF0000"/>
                </a:solidFill>
              </a:rPr>
              <a:t>控制变量</a:t>
            </a:r>
          </a:p>
        </p:txBody>
      </p:sp>
      <p:cxnSp>
        <p:nvCxnSpPr>
          <p:cNvPr id="59" name="直接连接符 58">
            <a:extLst>
              <a:ext uri="{FF2B5EF4-FFF2-40B4-BE49-F238E27FC236}">
                <a16:creationId xmlns:a16="http://schemas.microsoft.com/office/drawing/2014/main" id="{D37FDB54-271E-E963-1841-587BE460F85A}"/>
              </a:ext>
            </a:extLst>
          </p:cNvPr>
          <p:cNvCxnSpPr/>
          <p:nvPr/>
        </p:nvCxnSpPr>
        <p:spPr>
          <a:xfrm>
            <a:off x="4878216" y="2805615"/>
            <a:ext cx="4395671"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0" name="直接连接符 59">
            <a:extLst>
              <a:ext uri="{FF2B5EF4-FFF2-40B4-BE49-F238E27FC236}">
                <a16:creationId xmlns:a16="http://schemas.microsoft.com/office/drawing/2014/main" id="{1CC13281-EF82-DB40-D1DF-7CBE813CE1BC}"/>
              </a:ext>
            </a:extLst>
          </p:cNvPr>
          <p:cNvCxnSpPr>
            <a:cxnSpLocks/>
          </p:cNvCxnSpPr>
          <p:nvPr/>
        </p:nvCxnSpPr>
        <p:spPr>
          <a:xfrm>
            <a:off x="4704179" y="4179083"/>
            <a:ext cx="287554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1" name="直接连接符 60">
            <a:extLst>
              <a:ext uri="{FF2B5EF4-FFF2-40B4-BE49-F238E27FC236}">
                <a16:creationId xmlns:a16="http://schemas.microsoft.com/office/drawing/2014/main" id="{1CDF1180-46D8-CAB3-7166-D61434CA457E}"/>
              </a:ext>
            </a:extLst>
          </p:cNvPr>
          <p:cNvCxnSpPr>
            <a:cxnSpLocks/>
          </p:cNvCxnSpPr>
          <p:nvPr/>
        </p:nvCxnSpPr>
        <p:spPr>
          <a:xfrm>
            <a:off x="9426287" y="4179083"/>
            <a:ext cx="1762913"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7" name="直接连接符 66">
            <a:extLst>
              <a:ext uri="{FF2B5EF4-FFF2-40B4-BE49-F238E27FC236}">
                <a16:creationId xmlns:a16="http://schemas.microsoft.com/office/drawing/2014/main" id="{C9206365-82E0-E3FA-44EE-C2A1AC7C5663}"/>
              </a:ext>
            </a:extLst>
          </p:cNvPr>
          <p:cNvCxnSpPr>
            <a:cxnSpLocks/>
          </p:cNvCxnSpPr>
          <p:nvPr/>
        </p:nvCxnSpPr>
        <p:spPr>
          <a:xfrm>
            <a:off x="314237" y="4461962"/>
            <a:ext cx="151195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70" name="直接连接符 69">
            <a:extLst>
              <a:ext uri="{FF2B5EF4-FFF2-40B4-BE49-F238E27FC236}">
                <a16:creationId xmlns:a16="http://schemas.microsoft.com/office/drawing/2014/main" id="{C100E29C-0898-57F0-C240-F30CF62FAA1C}"/>
              </a:ext>
            </a:extLst>
          </p:cNvPr>
          <p:cNvCxnSpPr>
            <a:cxnSpLocks/>
          </p:cNvCxnSpPr>
          <p:nvPr/>
        </p:nvCxnSpPr>
        <p:spPr>
          <a:xfrm>
            <a:off x="8909574" y="5159794"/>
            <a:ext cx="194274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73" name="文本框 72">
            <a:extLst>
              <a:ext uri="{FF2B5EF4-FFF2-40B4-BE49-F238E27FC236}">
                <a16:creationId xmlns:a16="http://schemas.microsoft.com/office/drawing/2014/main" id="{E847EE74-2755-59C9-9703-F781F702C869}"/>
              </a:ext>
            </a:extLst>
          </p:cNvPr>
          <p:cNvSpPr txBox="1"/>
          <p:nvPr/>
        </p:nvSpPr>
        <p:spPr>
          <a:xfrm>
            <a:off x="2934622" y="4164516"/>
            <a:ext cx="1143000" cy="430887"/>
          </a:xfrm>
          <a:prstGeom prst="rect">
            <a:avLst/>
          </a:prstGeom>
          <a:noFill/>
          <a:ln>
            <a:solidFill>
              <a:schemeClr val="bg1"/>
            </a:solidFill>
          </a:ln>
        </p:spPr>
        <p:txBody>
          <a:bodyPr wrap="square" rtlCol="0">
            <a:spAutoFit/>
          </a:bodyPr>
          <a:lstStyle/>
          <a:p>
            <a:r>
              <a:rPr lang="zh-CN" altLang="en-US" sz="2200" b="1" dirty="0">
                <a:solidFill>
                  <a:srgbClr val="0000F4"/>
                </a:solidFill>
                <a:highlight>
                  <a:srgbClr val="FFFF00"/>
                </a:highlight>
                <a:latin typeface="Times New Roman" panose="02020603050405020304" pitchFamily="18" charset="0"/>
                <a:ea typeface="隶书" panose="02010509060101010101" pitchFamily="49" charset="-122"/>
                <a:cs typeface="Times New Roman" panose="02020603050405020304" pitchFamily="18" charset="0"/>
              </a:rPr>
              <a:t>划重点</a:t>
            </a:r>
          </a:p>
        </p:txBody>
      </p:sp>
      <p:sp>
        <p:nvSpPr>
          <p:cNvPr id="76" name="文本框 75">
            <a:extLst>
              <a:ext uri="{FF2B5EF4-FFF2-40B4-BE49-F238E27FC236}">
                <a16:creationId xmlns:a16="http://schemas.microsoft.com/office/drawing/2014/main" id="{91F3BF28-D850-03F1-9E8A-DB735114B33A}"/>
              </a:ext>
            </a:extLst>
          </p:cNvPr>
          <p:cNvSpPr txBox="1"/>
          <p:nvPr/>
        </p:nvSpPr>
        <p:spPr>
          <a:xfrm>
            <a:off x="5576468" y="2188477"/>
            <a:ext cx="914400" cy="369332"/>
          </a:xfrm>
          <a:prstGeom prst="rect">
            <a:avLst/>
          </a:prstGeom>
          <a:noFill/>
        </p:spPr>
        <p:txBody>
          <a:bodyPr wrap="square" rtlCol="0">
            <a:spAutoFit/>
          </a:bodyPr>
          <a:lstStyle/>
          <a:p>
            <a:endParaRPr lang="zh-CN" altLang="en-US" dirty="0">
              <a:latin typeface="Times New Roman" panose="02020603050405020304" pitchFamily="18" charset="0"/>
              <a:cs typeface="Times New Roman" panose="02020603050405020304" pitchFamily="18" charset="0"/>
            </a:endParaRPr>
          </a:p>
        </p:txBody>
      </p:sp>
      <p:sp>
        <p:nvSpPr>
          <p:cNvPr id="77" name="文本框 76">
            <a:extLst>
              <a:ext uri="{FF2B5EF4-FFF2-40B4-BE49-F238E27FC236}">
                <a16:creationId xmlns:a16="http://schemas.microsoft.com/office/drawing/2014/main" id="{C14482F4-3844-5E08-F70F-9FC3FEA674F7}"/>
              </a:ext>
            </a:extLst>
          </p:cNvPr>
          <p:cNvSpPr txBox="1"/>
          <p:nvPr/>
        </p:nvSpPr>
        <p:spPr>
          <a:xfrm>
            <a:off x="5041130" y="1113709"/>
            <a:ext cx="655822" cy="461665"/>
          </a:xfrm>
          <a:prstGeom prst="rect">
            <a:avLst/>
          </a:prstGeom>
          <a:noFill/>
        </p:spPr>
        <p:txBody>
          <a:bodyPr wrap="square" rtlCol="0">
            <a:spAutoFit/>
          </a:bodyPr>
          <a:lstStyle/>
          <a:p>
            <a:pPr algn="ctr"/>
            <a:endParaRPr lang="zh-CN" altLang="en-US" sz="2400" dirty="0">
              <a:solidFill>
                <a:srgbClr val="FF0000"/>
              </a:solidFill>
              <a:highlight>
                <a:srgbClr val="F9EFB5"/>
              </a:highlight>
              <a:latin typeface="Times New Roman" panose="02020603050405020304" pitchFamily="18" charset="0"/>
              <a:cs typeface="Times New Roman" panose="02020603050405020304" pitchFamily="18" charset="0"/>
            </a:endParaRPr>
          </a:p>
        </p:txBody>
      </p:sp>
      <p:sp>
        <p:nvSpPr>
          <p:cNvPr id="83" name="文本框 82">
            <a:extLst>
              <a:ext uri="{FF2B5EF4-FFF2-40B4-BE49-F238E27FC236}">
                <a16:creationId xmlns:a16="http://schemas.microsoft.com/office/drawing/2014/main" id="{AFE5DB1F-16AB-213F-2E84-BA177F42A1A2}"/>
              </a:ext>
            </a:extLst>
          </p:cNvPr>
          <p:cNvSpPr txBox="1"/>
          <p:nvPr/>
        </p:nvSpPr>
        <p:spPr>
          <a:xfrm>
            <a:off x="8648372" y="2146853"/>
            <a:ext cx="1153816" cy="369332"/>
          </a:xfrm>
          <a:prstGeom prst="rect">
            <a:avLst/>
          </a:prstGeom>
          <a:noFill/>
        </p:spPr>
        <p:txBody>
          <a:bodyPr wrap="square" rtlCol="0">
            <a:spAutoFit/>
          </a:bodyPr>
          <a:lstStyle/>
          <a:p>
            <a:r>
              <a:rPr lang="zh-CN" altLang="en-US"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氢气</a:t>
            </a:r>
            <a:r>
              <a:rPr lang="en-US" altLang="zh-CN"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n-US" altLang="zh-CN" b="1" baseline="-25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zh-CN" altLang="en-US" b="1" baseline="-25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7" name="图片 96">
            <a:extLst>
              <a:ext uri="{FF2B5EF4-FFF2-40B4-BE49-F238E27FC236}">
                <a16:creationId xmlns:a16="http://schemas.microsoft.com/office/drawing/2014/main" id="{7039FA80-5E25-D9F1-250F-B0ACF1B86C1B}"/>
              </a:ext>
            </a:extLst>
          </p:cNvPr>
          <p:cNvPicPr>
            <a:picLocks noChangeAspect="1"/>
          </p:cNvPicPr>
          <p:nvPr/>
        </p:nvPicPr>
        <p:blipFill>
          <a:blip r:embed="rId5">
            <a:duotone>
              <a:prstClr val="black"/>
              <a:schemeClr val="accent6">
                <a:tint val="45000"/>
                <a:satMod val="400000"/>
              </a:schemeClr>
            </a:duotone>
          </a:blip>
          <a:stretch>
            <a:fillRect/>
          </a:stretch>
        </p:blipFill>
        <p:spPr>
          <a:xfrm>
            <a:off x="7546333" y="3193200"/>
            <a:ext cx="481037" cy="312024"/>
          </a:xfrm>
          <a:prstGeom prst="rect">
            <a:avLst/>
          </a:prstGeom>
        </p:spPr>
      </p:pic>
      <p:pic>
        <p:nvPicPr>
          <p:cNvPr id="99" name="图片 98">
            <a:extLst>
              <a:ext uri="{FF2B5EF4-FFF2-40B4-BE49-F238E27FC236}">
                <a16:creationId xmlns:a16="http://schemas.microsoft.com/office/drawing/2014/main" id="{7154A766-5523-0934-374F-0E96F50FA90A}"/>
              </a:ext>
            </a:extLst>
          </p:cNvPr>
          <p:cNvPicPr>
            <a:picLocks noChangeAspect="1"/>
          </p:cNvPicPr>
          <p:nvPr/>
        </p:nvPicPr>
        <p:blipFill>
          <a:blip r:embed="rId6">
            <a:duotone>
              <a:prstClr val="black"/>
              <a:schemeClr val="accent6">
                <a:tint val="45000"/>
                <a:satMod val="400000"/>
              </a:schemeClr>
            </a:duotone>
          </a:blip>
          <a:stretch>
            <a:fillRect/>
          </a:stretch>
        </p:blipFill>
        <p:spPr>
          <a:xfrm>
            <a:off x="948047" y="3492996"/>
            <a:ext cx="567765" cy="308214"/>
          </a:xfrm>
          <a:prstGeom prst="rect">
            <a:avLst/>
          </a:prstGeom>
        </p:spPr>
      </p:pic>
      <p:pic>
        <p:nvPicPr>
          <p:cNvPr id="101" name="图片 100">
            <a:extLst>
              <a:ext uri="{FF2B5EF4-FFF2-40B4-BE49-F238E27FC236}">
                <a16:creationId xmlns:a16="http://schemas.microsoft.com/office/drawing/2014/main" id="{1ECD14B2-C1FD-F57A-AF31-D945A3431BB3}"/>
              </a:ext>
            </a:extLst>
          </p:cNvPr>
          <p:cNvPicPr>
            <a:picLocks noChangeAspect="1"/>
          </p:cNvPicPr>
          <p:nvPr/>
        </p:nvPicPr>
        <p:blipFill>
          <a:blip r:embed="rId7">
            <a:duotone>
              <a:prstClr val="black"/>
              <a:schemeClr val="accent6">
                <a:tint val="45000"/>
                <a:satMod val="400000"/>
              </a:schemeClr>
            </a:duotone>
          </a:blip>
          <a:stretch>
            <a:fillRect/>
          </a:stretch>
        </p:blipFill>
        <p:spPr>
          <a:xfrm>
            <a:off x="8353300" y="4448058"/>
            <a:ext cx="556274" cy="333044"/>
          </a:xfrm>
          <a:prstGeom prst="rect">
            <a:avLst/>
          </a:prstGeom>
        </p:spPr>
      </p:pic>
      <p:pic>
        <p:nvPicPr>
          <p:cNvPr id="103" name="图片 102">
            <a:extLst>
              <a:ext uri="{FF2B5EF4-FFF2-40B4-BE49-F238E27FC236}">
                <a16:creationId xmlns:a16="http://schemas.microsoft.com/office/drawing/2014/main" id="{D0BB0CD1-57FE-6D92-7F1E-4F45B7D70440}"/>
              </a:ext>
            </a:extLst>
          </p:cNvPr>
          <p:cNvPicPr>
            <a:picLocks noChangeAspect="1"/>
          </p:cNvPicPr>
          <p:nvPr/>
        </p:nvPicPr>
        <p:blipFill>
          <a:blip r:embed="rId8">
            <a:duotone>
              <a:prstClr val="black"/>
              <a:schemeClr val="accent6">
                <a:tint val="45000"/>
                <a:satMod val="400000"/>
              </a:schemeClr>
            </a:duotone>
          </a:blip>
          <a:stretch>
            <a:fillRect/>
          </a:stretch>
        </p:blipFill>
        <p:spPr>
          <a:xfrm>
            <a:off x="3572332" y="5169660"/>
            <a:ext cx="8520989" cy="336354"/>
          </a:xfrm>
          <a:prstGeom prst="rect">
            <a:avLst/>
          </a:prstGeom>
        </p:spPr>
      </p:pic>
      <p:sp>
        <p:nvSpPr>
          <p:cNvPr id="104" name="文本框 103">
            <a:extLst>
              <a:ext uri="{FF2B5EF4-FFF2-40B4-BE49-F238E27FC236}">
                <a16:creationId xmlns:a16="http://schemas.microsoft.com/office/drawing/2014/main" id="{2D532C83-44C4-F794-3DE6-1341E981FB9B}"/>
              </a:ext>
            </a:extLst>
          </p:cNvPr>
          <p:cNvSpPr txBox="1"/>
          <p:nvPr/>
        </p:nvSpPr>
        <p:spPr>
          <a:xfrm>
            <a:off x="6548972" y="2107401"/>
            <a:ext cx="993739" cy="369332"/>
          </a:xfrm>
          <a:prstGeom prst="rect">
            <a:avLst/>
          </a:prstGeom>
          <a:noFill/>
        </p:spPr>
        <p:txBody>
          <a:bodyPr wrap="square" rtlCol="0">
            <a:spAutoFit/>
          </a:bodyPr>
          <a:lstStyle/>
          <a:p>
            <a:r>
              <a:rPr lang="zh-CN" altLang="en-US"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氧气</a:t>
            </a:r>
            <a:r>
              <a:rPr lang="en-US" altLang="zh-CN"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r>
              <a:rPr lang="en-US" altLang="zh-CN" b="1" baseline="-25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zh-CN" altLang="en-US" b="1" baseline="-25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96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
                                        </p:tgtEl>
                                        <p:attrNameLst>
                                          <p:attrName>style.visibility</p:attrName>
                                        </p:attrNameLst>
                                      </p:cBhvr>
                                      <p:to>
                                        <p:strVal val="visible"/>
                                      </p:to>
                                    </p:set>
                                    <p:anim calcmode="lin" valueType="num">
                                      <p:cBhvr additive="base">
                                        <p:cTn id="13" dur="500" fill="hold"/>
                                        <p:tgtEl>
                                          <p:spTgt spid="83"/>
                                        </p:tgtEl>
                                        <p:attrNameLst>
                                          <p:attrName>ppt_x</p:attrName>
                                        </p:attrNameLst>
                                      </p:cBhvr>
                                      <p:tavLst>
                                        <p:tav tm="0">
                                          <p:val>
                                            <p:strVal val="#ppt_x"/>
                                          </p:val>
                                        </p:tav>
                                        <p:tav tm="100000">
                                          <p:val>
                                            <p:strVal val="#ppt_x"/>
                                          </p:val>
                                        </p:tav>
                                      </p:tavLst>
                                    </p:anim>
                                    <p:anim calcmode="lin" valueType="num">
                                      <p:cBhvr additive="base">
                                        <p:cTn id="14"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down)">
                                      <p:cBhvr>
                                        <p:cTn id="24" dur="500"/>
                                        <p:tgtEl>
                                          <p:spTgt spid="9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down)">
                                      <p:cBhvr>
                                        <p:cTn id="29" dur="500"/>
                                        <p:tgtEl>
                                          <p:spTgt spid="9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 calcmode="lin" valueType="num">
                                      <p:cBhvr additive="base">
                                        <p:cTn id="34" dur="500" fill="hold"/>
                                        <p:tgtEl>
                                          <p:spTgt spid="55"/>
                                        </p:tgtEl>
                                        <p:attrNameLst>
                                          <p:attrName>ppt_x</p:attrName>
                                        </p:attrNameLst>
                                      </p:cBhvr>
                                      <p:tavLst>
                                        <p:tav tm="0">
                                          <p:val>
                                            <p:strVal val="#ppt_x"/>
                                          </p:val>
                                        </p:tav>
                                        <p:tav tm="100000">
                                          <p:val>
                                            <p:strVal val="#ppt_x"/>
                                          </p:val>
                                        </p:tav>
                                      </p:tavLst>
                                    </p:anim>
                                    <p:anim calcmode="lin" valueType="num">
                                      <p:cBhvr additive="base">
                                        <p:cTn id="35"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73"/>
                                        </p:tgtEl>
                                        <p:attrNameLst>
                                          <p:attrName>style.visibility</p:attrName>
                                        </p:attrNameLst>
                                      </p:cBhvr>
                                      <p:to>
                                        <p:strVal val="visible"/>
                                      </p:to>
                                    </p:set>
                                    <p:anim calcmode="lin" valueType="num">
                                      <p:cBhvr>
                                        <p:cTn id="40" dur="1000" fill="hold"/>
                                        <p:tgtEl>
                                          <p:spTgt spid="73"/>
                                        </p:tgtEl>
                                        <p:attrNameLst>
                                          <p:attrName>ppt_w</p:attrName>
                                        </p:attrNameLst>
                                      </p:cBhvr>
                                      <p:tavLst>
                                        <p:tav tm="0">
                                          <p:val>
                                            <p:fltVal val="0"/>
                                          </p:val>
                                        </p:tav>
                                        <p:tav tm="100000">
                                          <p:val>
                                            <p:strVal val="#ppt_w"/>
                                          </p:val>
                                        </p:tav>
                                      </p:tavLst>
                                    </p:anim>
                                    <p:anim calcmode="lin" valueType="num">
                                      <p:cBhvr>
                                        <p:cTn id="41" dur="1000" fill="hold"/>
                                        <p:tgtEl>
                                          <p:spTgt spid="73"/>
                                        </p:tgtEl>
                                        <p:attrNameLst>
                                          <p:attrName>ppt_h</p:attrName>
                                        </p:attrNameLst>
                                      </p:cBhvr>
                                      <p:tavLst>
                                        <p:tav tm="0">
                                          <p:val>
                                            <p:fltVal val="0"/>
                                          </p:val>
                                        </p:tav>
                                        <p:tav tm="100000">
                                          <p:val>
                                            <p:strVal val="#ppt_h"/>
                                          </p:val>
                                        </p:tav>
                                      </p:tavLst>
                                    </p:anim>
                                    <p:anim calcmode="lin" valueType="num">
                                      <p:cBhvr>
                                        <p:cTn id="42" dur="1000" fill="hold"/>
                                        <p:tgtEl>
                                          <p:spTgt spid="73"/>
                                        </p:tgtEl>
                                        <p:attrNameLst>
                                          <p:attrName>style.rotation</p:attrName>
                                        </p:attrNameLst>
                                      </p:cBhvr>
                                      <p:tavLst>
                                        <p:tav tm="0">
                                          <p:val>
                                            <p:fltVal val="90"/>
                                          </p:val>
                                        </p:tav>
                                        <p:tav tm="100000">
                                          <p:val>
                                            <p:fltVal val="0"/>
                                          </p:val>
                                        </p:tav>
                                      </p:tavLst>
                                    </p:anim>
                                    <p:animEffect transition="in" filter="fade">
                                      <p:cBhvr>
                                        <p:cTn id="43" dur="1000"/>
                                        <p:tgtEl>
                                          <p:spTgt spid="7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9"/>
                                        </p:tgtEl>
                                        <p:attrNameLst>
                                          <p:attrName>style.visibility</p:attrName>
                                        </p:attrNameLst>
                                      </p:cBhvr>
                                      <p:to>
                                        <p:strVal val="visible"/>
                                      </p:to>
                                    </p:set>
                                    <p:anim calcmode="lin" valueType="num">
                                      <p:cBhvr additive="base">
                                        <p:cTn id="48" dur="500" fill="hold"/>
                                        <p:tgtEl>
                                          <p:spTgt spid="59"/>
                                        </p:tgtEl>
                                        <p:attrNameLst>
                                          <p:attrName>ppt_x</p:attrName>
                                        </p:attrNameLst>
                                      </p:cBhvr>
                                      <p:tavLst>
                                        <p:tav tm="0">
                                          <p:val>
                                            <p:strVal val="#ppt_x"/>
                                          </p:val>
                                        </p:tav>
                                        <p:tav tm="100000">
                                          <p:val>
                                            <p:strVal val="#ppt_x"/>
                                          </p:val>
                                        </p:tav>
                                      </p:tavLst>
                                    </p:anim>
                                    <p:anim calcmode="lin" valueType="num">
                                      <p:cBhvr additive="base">
                                        <p:cTn id="4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500" fill="hold"/>
                                        <p:tgtEl>
                                          <p:spTgt spid="60"/>
                                        </p:tgtEl>
                                        <p:attrNameLst>
                                          <p:attrName>ppt_x</p:attrName>
                                        </p:attrNameLst>
                                      </p:cBhvr>
                                      <p:tavLst>
                                        <p:tav tm="0">
                                          <p:val>
                                            <p:strVal val="#ppt_x"/>
                                          </p:val>
                                        </p:tav>
                                        <p:tav tm="100000">
                                          <p:val>
                                            <p:strVal val="#ppt_x"/>
                                          </p:val>
                                        </p:tav>
                                      </p:tavLst>
                                    </p:anim>
                                    <p:anim calcmode="lin" valueType="num">
                                      <p:cBhvr additive="base">
                                        <p:cTn id="5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6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6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70"/>
                                        </p:tgtEl>
                                        <p:attrNameLst>
                                          <p:attrName>style.visibility</p:attrName>
                                        </p:attrNameLst>
                                      </p:cBhvr>
                                      <p:to>
                                        <p:strVal val="visible"/>
                                      </p:to>
                                    </p:set>
                                    <p:anim calcmode="lin" valueType="num">
                                      <p:cBhvr additive="base">
                                        <p:cTn id="68" dur="500" fill="hold"/>
                                        <p:tgtEl>
                                          <p:spTgt spid="70"/>
                                        </p:tgtEl>
                                        <p:attrNameLst>
                                          <p:attrName>ppt_x</p:attrName>
                                        </p:attrNameLst>
                                      </p:cBhvr>
                                      <p:tavLst>
                                        <p:tav tm="0">
                                          <p:val>
                                            <p:strVal val="#ppt_x"/>
                                          </p:val>
                                        </p:tav>
                                        <p:tav tm="100000">
                                          <p:val>
                                            <p:strVal val="#ppt_x"/>
                                          </p:val>
                                        </p:tav>
                                      </p:tavLst>
                                    </p:anim>
                                    <p:anim calcmode="lin" valueType="num">
                                      <p:cBhvr additive="base">
                                        <p:cTn id="69"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101"/>
                                        </p:tgtEl>
                                        <p:attrNameLst>
                                          <p:attrName>style.visibility</p:attrName>
                                        </p:attrNameLst>
                                      </p:cBhvr>
                                      <p:to>
                                        <p:strVal val="visible"/>
                                      </p:to>
                                    </p:set>
                                    <p:animEffect transition="in" filter="circle(in)">
                                      <p:cBhvr>
                                        <p:cTn id="74" dur="2000"/>
                                        <p:tgtEl>
                                          <p:spTgt spid="10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03"/>
                                        </p:tgtEl>
                                        <p:attrNameLst>
                                          <p:attrName>style.visibility</p:attrName>
                                        </p:attrNameLst>
                                      </p:cBhvr>
                                      <p:to>
                                        <p:strVal val="visible"/>
                                      </p:to>
                                    </p:set>
                                    <p:animEffect transition="in" filter="fade">
                                      <p:cBhvr>
                                        <p:cTn id="7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73" grpId="0" animBg="1"/>
      <p:bldP spid="83" grpId="0"/>
      <p:bldP spid="104" grpId="0"/>
    </p:bldLst>
  </p:timing>
</p:sld>
</file>

<file path=ppt/theme/theme1.xml><?xml version="1.0" encoding="utf-8"?>
<a:theme xmlns:a="http://schemas.openxmlformats.org/drawingml/2006/main" name="回顾">
  <a:themeElements>
    <a:clrScheme name="回顾">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Override1.xml><?xml version="1.0" encoding="utf-8"?>
<a:themeOverride xmlns:a="http://schemas.openxmlformats.org/drawingml/2006/main">
  <a:clrScheme name="回顾">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
  <TotalTime>5970</TotalTime>
  <Words>2508</Words>
  <Application>Microsoft Office PowerPoint</Application>
  <PresentationFormat>宽屏</PresentationFormat>
  <Paragraphs>214</Paragraphs>
  <Slides>18</Slides>
  <Notes>0</Notes>
  <HiddenSlides>1</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18</vt:i4>
      </vt:variant>
    </vt:vector>
  </HeadingPairs>
  <TitlesOfParts>
    <vt:vector size="26" baseType="lpstr">
      <vt:lpstr>汉仪良品线简</vt:lpstr>
      <vt:lpstr>华文楷体</vt:lpstr>
      <vt:lpstr>华文新魏</vt:lpstr>
      <vt:lpstr>华文行楷</vt:lpstr>
      <vt:lpstr>Calibri</vt:lpstr>
      <vt:lpstr>Calibri Light</vt:lpstr>
      <vt:lpstr>Times New Roman</vt:lpstr>
      <vt:lpstr>回顾</vt:lpstr>
      <vt:lpstr>2023期中试卷讲评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试卷讲评</dc:title>
  <dc:creator>Administrator</dc:creator>
  <cp:lastModifiedBy>Administrator</cp:lastModifiedBy>
  <cp:revision>57</cp:revision>
  <dcterms:created xsi:type="dcterms:W3CDTF">2023-11-04T12:19:36Z</dcterms:created>
  <dcterms:modified xsi:type="dcterms:W3CDTF">2023-11-14T04:13:28Z</dcterms:modified>
</cp:coreProperties>
</file>