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8"/>
  </p:notesMasterIdLst>
  <p:sldIdLst>
    <p:sldId id="307" r:id="rId4"/>
    <p:sldId id="868" r:id="rId5"/>
    <p:sldId id="869" r:id="rId6"/>
    <p:sldId id="872" r:id="rId7"/>
    <p:sldId id="891" r:id="rId9"/>
    <p:sldId id="276" r:id="rId10"/>
  </p:sldIdLst>
  <p:sldSz cx="9145905" cy="5145405"/>
  <p:notesSz cx="6858000" cy="9144000"/>
  <p:custDataLst>
    <p:tags r:id="rId14"/>
  </p:custDataLst>
  <p:defaultTextStyle>
    <a:defPPr>
      <a:defRPr lang="en-US"/>
    </a:defPPr>
    <a:lvl1pPr marL="0" lvl="0" indent="0" algn="l" defTabSz="914400" rtl="0" eaLnBrk="1" fontAlgn="ctr" latinLnBrk="0" hangingPunct="1">
      <a:lnSpc>
        <a:spcPct val="100000"/>
      </a:lnSpc>
      <a:spcBef>
        <a:spcPct val="0"/>
      </a:spcBef>
      <a:spcAft>
        <a:spcPct val="0"/>
      </a:spcAft>
      <a:buClr>
        <a:srgbClr val="FF0000"/>
      </a:buClr>
      <a:buSzPct val="70000"/>
      <a:buNone/>
      <a:defRPr sz="1400" b="0" i="0" u="none" kern="1200" baseline="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lvl="1" indent="0" algn="l" defTabSz="914400" rtl="0" eaLnBrk="1" fontAlgn="ctr" latinLnBrk="0" hangingPunct="1">
      <a:lnSpc>
        <a:spcPct val="100000"/>
      </a:lnSpc>
      <a:spcBef>
        <a:spcPct val="0"/>
      </a:spcBef>
      <a:spcAft>
        <a:spcPct val="0"/>
      </a:spcAft>
      <a:buClr>
        <a:srgbClr val="FF0000"/>
      </a:buClr>
      <a:buSzPct val="70000"/>
      <a:buNone/>
      <a:defRPr sz="1400" b="0" i="0" u="none" kern="1200" baseline="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lvl="2" indent="0" algn="l" defTabSz="914400" rtl="0" eaLnBrk="1" fontAlgn="ctr" latinLnBrk="0" hangingPunct="1">
      <a:lnSpc>
        <a:spcPct val="100000"/>
      </a:lnSpc>
      <a:spcBef>
        <a:spcPct val="0"/>
      </a:spcBef>
      <a:spcAft>
        <a:spcPct val="0"/>
      </a:spcAft>
      <a:buClr>
        <a:srgbClr val="FF0000"/>
      </a:buClr>
      <a:buSzPct val="70000"/>
      <a:buNone/>
      <a:defRPr sz="1400" b="0" i="0" u="none" kern="1200" baseline="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lvl="3" indent="0" algn="l" defTabSz="914400" rtl="0" eaLnBrk="1" fontAlgn="ctr" latinLnBrk="0" hangingPunct="1">
      <a:lnSpc>
        <a:spcPct val="100000"/>
      </a:lnSpc>
      <a:spcBef>
        <a:spcPct val="0"/>
      </a:spcBef>
      <a:spcAft>
        <a:spcPct val="0"/>
      </a:spcAft>
      <a:buClr>
        <a:srgbClr val="FF0000"/>
      </a:buClr>
      <a:buSzPct val="70000"/>
      <a:buNone/>
      <a:defRPr sz="1400" b="0" i="0" u="none" kern="1200" baseline="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lvl="4" indent="0" algn="l" defTabSz="914400" rtl="0" eaLnBrk="1" fontAlgn="ctr" latinLnBrk="0" hangingPunct="1">
      <a:lnSpc>
        <a:spcPct val="100000"/>
      </a:lnSpc>
      <a:spcBef>
        <a:spcPct val="0"/>
      </a:spcBef>
      <a:spcAft>
        <a:spcPct val="0"/>
      </a:spcAft>
      <a:buClr>
        <a:srgbClr val="FF0000"/>
      </a:buClr>
      <a:buSzPct val="70000"/>
      <a:buNone/>
      <a:defRPr sz="1400" b="0" i="0" u="none" kern="1200" baseline="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lvl="5" indent="0" algn="l" defTabSz="914400" rtl="0" eaLnBrk="1" fontAlgn="ctr" latinLnBrk="0" hangingPunct="1">
      <a:lnSpc>
        <a:spcPct val="100000"/>
      </a:lnSpc>
      <a:spcBef>
        <a:spcPct val="0"/>
      </a:spcBef>
      <a:spcAft>
        <a:spcPct val="0"/>
      </a:spcAft>
      <a:buClr>
        <a:srgbClr val="FF0000"/>
      </a:buClr>
      <a:buSzPct val="70000"/>
      <a:buNone/>
      <a:defRPr sz="1400" b="0" i="0" u="none" kern="1200" baseline="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6pPr>
    <a:lvl7pPr marL="2743200" lvl="6" indent="0" algn="l" defTabSz="914400" rtl="0" eaLnBrk="1" fontAlgn="ctr" latinLnBrk="0" hangingPunct="1">
      <a:lnSpc>
        <a:spcPct val="100000"/>
      </a:lnSpc>
      <a:spcBef>
        <a:spcPct val="0"/>
      </a:spcBef>
      <a:spcAft>
        <a:spcPct val="0"/>
      </a:spcAft>
      <a:buClr>
        <a:srgbClr val="FF0000"/>
      </a:buClr>
      <a:buSzPct val="70000"/>
      <a:buNone/>
      <a:defRPr sz="1400" b="0" i="0" u="none" kern="1200" baseline="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7pPr>
    <a:lvl8pPr marL="3200400" lvl="7" indent="0" algn="l" defTabSz="914400" rtl="0" eaLnBrk="1" fontAlgn="ctr" latinLnBrk="0" hangingPunct="1">
      <a:lnSpc>
        <a:spcPct val="100000"/>
      </a:lnSpc>
      <a:spcBef>
        <a:spcPct val="0"/>
      </a:spcBef>
      <a:spcAft>
        <a:spcPct val="0"/>
      </a:spcAft>
      <a:buClr>
        <a:srgbClr val="FF0000"/>
      </a:buClr>
      <a:buSzPct val="70000"/>
      <a:buNone/>
      <a:defRPr sz="1400" b="0" i="0" u="none" kern="1200" baseline="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8pPr>
    <a:lvl9pPr marL="3657600" lvl="8" indent="0" algn="l" defTabSz="914400" rtl="0" eaLnBrk="1" fontAlgn="ctr" latinLnBrk="0" hangingPunct="1">
      <a:lnSpc>
        <a:spcPct val="100000"/>
      </a:lnSpc>
      <a:spcBef>
        <a:spcPct val="0"/>
      </a:spcBef>
      <a:spcAft>
        <a:spcPct val="0"/>
      </a:spcAft>
      <a:buClr>
        <a:srgbClr val="FF0000"/>
      </a:buClr>
      <a:buSzPct val="70000"/>
      <a:buNone/>
      <a:defRPr sz="1400" b="0" i="0" u="none" kern="1200" baseline="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74" userDrawn="1">
          <p15:clr>
            <a:srgbClr val="A4A3A4"/>
          </p15:clr>
        </p15:guide>
        <p15:guide id="2" pos="2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CC"/>
    <a:srgbClr val="0000FF"/>
    <a:srgbClr val="CC00FF"/>
    <a:srgbClr val="000000"/>
    <a:srgbClr val="FFFFFF"/>
    <a:srgbClr val="E0A900"/>
    <a:srgbClr val="FFC30B"/>
    <a:srgbClr val="CC99FF"/>
    <a:srgbClr val="BD47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607"/>
    <p:restoredTop sz="93921"/>
  </p:normalViewPr>
  <p:slideViewPr>
    <p:cSldViewPr showGuides="1">
      <p:cViewPr>
        <p:scale>
          <a:sx n="75" d="100"/>
          <a:sy n="75" d="100"/>
        </p:scale>
        <p:origin x="-2328" y="-1320"/>
      </p:cViewPr>
      <p:guideLst>
        <p:guide orient="horz" pos="1674"/>
        <p:guide pos="285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5" d="100"/>
        <a:sy n="65" d="100"/>
      </p:scale>
      <p:origin x="0" y="0"/>
    </p:cViewPr>
  </p:sorter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17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eaLnBrk="1" fontAlgn="base" hangingPunct="1">
              <a:buClrTx/>
              <a:buSzTx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fontAlgn="base" hangingPunct="1">
              <a:buClrTx/>
              <a:buSzTx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316" name="Rectangle 4"/>
          <p:cNvSpPr>
            <a:spLocks noRot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3317" name="Rectangle 5"/>
          <p:cNvSpPr>
            <a:spLocks noGrp="1"/>
          </p:cNvSpPr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280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l" eaLnBrk="1" fontAlgn="base" hangingPunct="1">
              <a:buClrTx/>
              <a:buSzTx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80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>
              <a:buClrTx/>
              <a:buSzTx/>
            </a:pPr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6DDFC-C401-4A6E-BD9A-16D9674533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2.png"/><Relationship Id="rId4" Type="http://schemas.microsoft.com/office/2007/relationships/media" Target="file:///E:\&#25105;&#22270;PPT\&#21476;&#31581;&#38899;&#20048;\&#32431;&#38899;&#20048;-&#32511;&#33394;&#36890;&#36947;.mp3" TargetMode="External"/><Relationship Id="rId3" Type="http://schemas.openxmlformats.org/officeDocument/2006/relationships/audio" Target="file:///E:\&#25105;&#22270;PPT\&#21476;&#31581;&#38899;&#20048;\&#32431;&#38899;&#20048;-&#32511;&#33394;&#36890;&#36947;.mp3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5" Type="http://schemas.openxmlformats.org/officeDocument/2006/relationships/image" Target="../media/image2.png"/><Relationship Id="rId4" Type="http://schemas.microsoft.com/office/2007/relationships/media" Target="file:///E:\&#25105;&#22270;PPT\&#21476;&#31581;&#38899;&#20048;\&#32431;&#38899;&#20048;-&#32511;&#33394;&#36890;&#36947;.mp3" TargetMode="External"/><Relationship Id="rId3" Type="http://schemas.openxmlformats.org/officeDocument/2006/relationships/audio" Target="file:///E:\&#25105;&#22270;PPT\&#21476;&#31581;&#38899;&#20048;\&#32431;&#38899;&#20048;-&#32511;&#33394;&#36890;&#36947;.mp3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纯音乐-绿色通道.mp3">
            <a:hlinkClick r:id="" action="ppaction://media"/>
          </p:cNvPr>
          <p:cNvPicPr>
            <a:picLocks noRot="1" noChangeAspect="1"/>
          </p:cNvPicPr>
          <p:nvPr userDrawn="1"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96988" y="6535738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31188" cy="3395663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cover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0988" y="206375"/>
            <a:ext cx="2057400" cy="438943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21388" cy="438943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cover dir="l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gradFill rotWithShape="0">
          <a:gsLst>
            <a:gs pos="0">
              <a:srgbClr val="D7D9E1">
                <a:alpha val="100000"/>
              </a:srgbClr>
            </a:gs>
            <a:gs pos="25999">
              <a:srgbClr val="EBECF0">
                <a:alpha val="100000"/>
              </a:srgbClr>
            </a:gs>
            <a:gs pos="100000">
              <a:srgbClr val="D7E4BE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over dir="l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781" y="273945"/>
            <a:ext cx="7888343" cy="4360493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8850"/>
            <a:ext cx="2057400" cy="274638"/>
          </a:xfrm>
        </p:spPr>
        <p:txBody>
          <a:bodyPr/>
          <a:p>
            <a:pPr fontAlgn="auto"/>
            <a:fld id="{BFA7E764-EF2B-425B-B3E0-ECDBDC5F16E7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8850"/>
            <a:ext cx="3087688" cy="274638"/>
          </a:xfrm>
        </p:spPr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9538" y="4768850"/>
            <a:ext cx="2057400" cy="274638"/>
          </a:xfrm>
        </p:spPr>
        <p:txBody>
          <a:bodyPr/>
          <a:p>
            <a:pPr fontAlgn="auto"/>
            <a:fld id="{53A40D1C-8C81-4A29-97CA-37DC5D6AB3BF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纯音乐-绿色通道.mp3">
            <a:hlinkClick r:id="" action="ppaction://media"/>
          </p:cNvPr>
          <p:cNvPicPr>
            <a:picLocks noRot="1" noChangeAspect="1"/>
          </p:cNvPicPr>
          <p:nvPr userDrawn="1"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96988" y="6535738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31188" cy="339566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cover dir="l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3987" cy="102076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3987" cy="11255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>
    <p:cover dir="l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56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40188" cy="33956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cover dir="l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cover dir="l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cover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31188" cy="339566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cover dir="l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over dir="l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3338" cy="439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9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>
    <p:cover dir="l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2038"/>
            <a:ext cx="5487987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7987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7488"/>
            <a:ext cx="5487987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>
    <p:cover dir="l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31188" cy="3395663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cover dir="l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0988" y="206375"/>
            <a:ext cx="2057400" cy="438943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21388" cy="438943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cover dir="l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gradFill rotWithShape="0">
          <a:gsLst>
            <a:gs pos="0">
              <a:srgbClr val="D7D9E1">
                <a:alpha val="100000"/>
              </a:srgbClr>
            </a:gs>
            <a:gs pos="25999">
              <a:srgbClr val="EBECF0">
                <a:alpha val="100000"/>
              </a:srgbClr>
            </a:gs>
            <a:gs pos="100000">
              <a:srgbClr val="D7E4BE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over dir="l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781" y="273945"/>
            <a:ext cx="7888343" cy="4360493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8850"/>
            <a:ext cx="2057400" cy="274638"/>
          </a:xfrm>
        </p:spPr>
        <p:txBody>
          <a:bodyPr/>
          <a:p>
            <a:pPr fontAlgn="auto"/>
            <a:fld id="{BFA7E764-EF2B-425B-B3E0-ECDBDC5F16E7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8850"/>
            <a:ext cx="3087688" cy="274638"/>
          </a:xfrm>
        </p:spPr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9538" y="4768850"/>
            <a:ext cx="2057400" cy="274638"/>
          </a:xfrm>
        </p:spPr>
        <p:txBody>
          <a:bodyPr/>
          <a:p>
            <a:pPr fontAlgn="auto"/>
            <a:fld id="{53A40D1C-8C81-4A29-97CA-37DC5D6AB3BF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3987" cy="102076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3987" cy="11255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>
    <p:cover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56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40188" cy="33956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cover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cover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cover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over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3338" cy="439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9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>
    <p:cover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2038"/>
            <a:ext cx="5487987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7987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7488"/>
            <a:ext cx="5487987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>
    <p:cover dir="ld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3.png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5" Type="http://schemas.openxmlformats.org/officeDocument/2006/relationships/image" Target="../media/image3.png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106" descr="小房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57200" y="171450"/>
            <a:ext cx="534988" cy="5715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cover dir="ld"/>
  </p:transition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Arial" panose="020B060402020202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panose="020B060402020202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3074" name="Picture 106" descr="小房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57200" y="171450"/>
            <a:ext cx="534988" cy="5715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ransition>
    <p:cover dir="ld"/>
  </p:transition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Arial" panose="020B060402020202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panose="020B060402020202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GIF"/><Relationship Id="rId8" Type="http://schemas.openxmlformats.org/officeDocument/2006/relationships/image" Target="../media/image11.GIF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hyperlink" Target="2023&#26032;&#35838;&#32467;&#26463;&#21367;&#35797;&#21367;&#20998;&#26512;(1).pptx" TargetMode="Externa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8" Type="http://schemas.openxmlformats.org/officeDocument/2006/relationships/slideLayout" Target="../slideLayouts/slideLayout15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GIF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12.GIF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4338" name="Picture 101" descr="绿树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" y="0"/>
            <a:ext cx="4330700" cy="5145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9" name="Text Box 93"/>
          <p:cNvSpPr txBox="1"/>
          <p:nvPr/>
        </p:nvSpPr>
        <p:spPr>
          <a:xfrm>
            <a:off x="2913063" y="1847850"/>
            <a:ext cx="6108700" cy="643890"/>
          </a:xfrm>
          <a:prstGeom prst="rect">
            <a:avLst/>
          </a:prstGeom>
          <a:noFill/>
          <a:ln w="9525">
            <a:noFill/>
          </a:ln>
        </p:spPr>
        <p:txBody>
          <a:bodyPr wrap="square" lIns="91429" tIns="45714" rIns="91429" bIns="45714" anchor="t" anchorCtr="0">
            <a:spAutoFit/>
          </a:bodyPr>
          <a:p>
            <a:pPr algn="ctr" fontAlgn="base">
              <a:buClrTx/>
              <a:buSzTx/>
            </a:pPr>
            <a:r>
              <a:rPr lang="zh-CN" altLang="zh-CN" sz="3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试卷讲评课的准备与规范</a:t>
            </a:r>
            <a:endParaRPr lang="zh-CN" altLang="zh-CN" sz="36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40" name="Text Box 94"/>
          <p:cNvSpPr txBox="1"/>
          <p:nvPr/>
        </p:nvSpPr>
        <p:spPr>
          <a:xfrm>
            <a:off x="3033713" y="3389313"/>
            <a:ext cx="57467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lIns="91429" tIns="45714" rIns="91429" bIns="45714" anchor="t" anchorCtr="0">
            <a:spAutoFit/>
          </a:bodyPr>
          <a:p>
            <a:pPr algn="ctr" fontAlgn="base">
              <a:spcBef>
                <a:spcPct val="50000"/>
              </a:spcBef>
              <a:buClrTx/>
              <a:buSzTx/>
            </a:pPr>
            <a:r>
              <a:rPr lang="zh-CN" altLang="en-US" sz="2400" b="1" dirty="0">
                <a:solidFill>
                  <a:srgbClr val="000000"/>
                </a:solidFill>
                <a:latin typeface="方正大黑简体" pitchFamily="65" charset="-122"/>
                <a:ea typeface="方正大黑简体" pitchFamily="65" charset="-122"/>
              </a:rPr>
              <a:t>新北区教师发展中心   周文荣</a:t>
            </a:r>
            <a:endParaRPr lang="zh-CN" altLang="en-US" sz="2400" b="1" dirty="0">
              <a:solidFill>
                <a:srgbClr val="000000"/>
              </a:solidFill>
              <a:latin typeface="方正大黑简体" pitchFamily="65" charset="-122"/>
              <a:ea typeface="方正大黑简体" pitchFamily="65" charset="-122"/>
            </a:endParaRPr>
          </a:p>
        </p:txBody>
      </p:sp>
      <p:pic>
        <p:nvPicPr>
          <p:cNvPr id="14341" name="Picture 102" descr="青草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19588"/>
            <a:ext cx="9145588" cy="825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2" name="Picture 103" descr="小绿叶01"/>
          <p:cNvPicPr>
            <a:picLocks noChangeAspect="1"/>
          </p:cNvPicPr>
          <p:nvPr/>
        </p:nvPicPr>
        <p:blipFill>
          <a:blip r:embed="rId4">
            <a:lum bright="-6000" contrast="24000"/>
          </a:blip>
          <a:stretch>
            <a:fillRect/>
          </a:stretch>
        </p:blipFill>
        <p:spPr>
          <a:xfrm>
            <a:off x="8231188" y="4554538"/>
            <a:ext cx="609600" cy="358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3" name="Picture 104" descr="小黄花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6788" y="4102100"/>
            <a:ext cx="1219200" cy="1042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105" descr="小绿叶03"/>
          <p:cNvPicPr>
            <a:picLocks noChangeAspect="1"/>
          </p:cNvPicPr>
          <p:nvPr/>
        </p:nvPicPr>
        <p:blipFill>
          <a:blip r:embed="rId6">
            <a:lum bright="-14001" contrast="16000"/>
          </a:blip>
          <a:stretch>
            <a:fillRect/>
          </a:stretch>
        </p:blipFill>
        <p:spPr>
          <a:xfrm>
            <a:off x="5564188" y="4630738"/>
            <a:ext cx="685800" cy="415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5" name="Picture 106" descr="小绿叶02"/>
          <p:cNvPicPr>
            <a:picLocks noChangeAspect="1"/>
          </p:cNvPicPr>
          <p:nvPr/>
        </p:nvPicPr>
        <p:blipFill>
          <a:blip r:embed="rId7">
            <a:lum bright="-7999" contrast="16000"/>
          </a:blip>
          <a:stretch>
            <a:fillRect/>
          </a:stretch>
        </p:blipFill>
        <p:spPr>
          <a:xfrm>
            <a:off x="4321175" y="4325938"/>
            <a:ext cx="938213" cy="700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6" name="Picture 108" descr="1000401543874607298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735013" y="1954213"/>
            <a:ext cx="1238250" cy="1238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7" name="Picture 109" descr="200712419435657_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1554163" y="1482725"/>
            <a:ext cx="685800" cy="685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heck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9937" name="Picture 11" descr="6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13075" y="1201738"/>
            <a:ext cx="3121025" cy="289560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39938" name="直接连接符 5"/>
          <p:cNvCxnSpPr/>
          <p:nvPr/>
        </p:nvCxnSpPr>
        <p:spPr>
          <a:xfrm flipH="1">
            <a:off x="5657850" y="2030413"/>
            <a:ext cx="2301875" cy="0"/>
          </a:xfrm>
          <a:prstGeom prst="line">
            <a:avLst/>
          </a:prstGeom>
          <a:ln w="6350" cap="flat" cmpd="sng">
            <a:solidFill>
              <a:srgbClr val="008080"/>
            </a:solidFill>
            <a:prstDash val="sysDot"/>
            <a:round/>
            <a:headEnd type="oval" w="med" len="med"/>
            <a:tailEnd type="oval" w="med" len="med"/>
          </a:ln>
        </p:spPr>
      </p:cxnSp>
      <p:cxnSp>
        <p:nvCxnSpPr>
          <p:cNvPr id="39939" name="直接连接符 6"/>
          <p:cNvCxnSpPr/>
          <p:nvPr/>
        </p:nvCxnSpPr>
        <p:spPr>
          <a:xfrm flipH="1">
            <a:off x="1379538" y="2030413"/>
            <a:ext cx="2133600" cy="0"/>
          </a:xfrm>
          <a:prstGeom prst="line">
            <a:avLst/>
          </a:prstGeom>
          <a:ln w="6350" cap="flat" cmpd="sng">
            <a:solidFill>
              <a:srgbClr val="FF6600"/>
            </a:solidFill>
            <a:prstDash val="sysDot"/>
            <a:round/>
            <a:headEnd type="oval" w="med" len="med"/>
            <a:tailEnd type="oval" w="med" len="med"/>
          </a:ln>
        </p:spPr>
      </p:cxnSp>
      <p:sp>
        <p:nvSpPr>
          <p:cNvPr id="22" name="TextBox 11"/>
          <p:cNvSpPr txBox="1"/>
          <p:nvPr/>
        </p:nvSpPr>
        <p:spPr>
          <a:xfrm flipH="1">
            <a:off x="5921375" y="1201738"/>
            <a:ext cx="1835150" cy="698500"/>
          </a:xfrm>
          <a:prstGeom prst="rect">
            <a:avLst/>
          </a:prstGeom>
          <a:noFill/>
          <a:ln w="9525">
            <a:noFill/>
          </a:ln>
        </p:spPr>
        <p:txBody>
          <a:bodyPr wrap="square" lIns="83238" tIns="41619" rIns="83238" bIns="41619" anchor="t" anchorCtr="0">
            <a:spAutoFit/>
          </a:bodyPr>
          <a:p>
            <a:pPr algn="ctr" defTabSz="831850" fontAlgn="base">
              <a:buClrTx/>
              <a:buSzTx/>
            </a:pPr>
            <a:r>
              <a:rPr lang="zh-CN" altLang="en-US" sz="2000" b="1" dirty="0">
                <a:solidFill>
                  <a:srgbClr val="404040"/>
                </a:solidFill>
                <a:latin typeface="微软雅黑" panose="020B0503020204020204" pitchFamily="34" charset="-122"/>
              </a:rPr>
              <a:t>必要的错题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平行矫正</a:t>
            </a:r>
            <a:r>
              <a:rPr lang="zh-CN" altLang="en-US" sz="2000" b="1" dirty="0">
                <a:solidFill>
                  <a:srgbClr val="404040"/>
                </a:solidFill>
                <a:latin typeface="微软雅黑" panose="020B0503020204020204" pitchFamily="34" charset="-122"/>
              </a:rPr>
              <a:t>测试题    </a:t>
            </a:r>
            <a:endParaRPr lang="zh-CN" altLang="en-US" sz="2000" b="1" dirty="0">
              <a:solidFill>
                <a:srgbClr val="404040"/>
              </a:solidFill>
              <a:latin typeface="微软雅黑" panose="020B0503020204020204" pitchFamily="34" charset="-122"/>
            </a:endParaRPr>
          </a:p>
        </p:txBody>
      </p:sp>
      <p:sp>
        <p:nvSpPr>
          <p:cNvPr id="2" name="TextBox 11"/>
          <p:cNvSpPr txBox="1"/>
          <p:nvPr/>
        </p:nvSpPr>
        <p:spPr>
          <a:xfrm flipH="1">
            <a:off x="1554163" y="1201738"/>
            <a:ext cx="1457325" cy="698500"/>
          </a:xfrm>
          <a:prstGeom prst="rect">
            <a:avLst/>
          </a:prstGeom>
          <a:noFill/>
          <a:ln w="9525">
            <a:noFill/>
          </a:ln>
        </p:spPr>
        <p:txBody>
          <a:bodyPr lIns="83238" tIns="41619" rIns="83238" bIns="41619" anchor="t" anchorCtr="0">
            <a:spAutoFit/>
          </a:bodyPr>
          <a:p>
            <a:pPr algn="ctr" defTabSz="831850" fontAlgn="base">
              <a:buClrTx/>
              <a:buSzTx/>
            </a:pPr>
            <a:r>
              <a:rPr lang="zh-CN" altLang="en-US" sz="2000" b="1" dirty="0">
                <a:solidFill>
                  <a:srgbClr val="404040"/>
                </a:solidFill>
                <a:latin typeface="微软雅黑" panose="020B0503020204020204" pitchFamily="34" charset="-122"/>
              </a:rPr>
              <a:t>必要的测试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统计工作</a:t>
            </a:r>
            <a:r>
              <a:rPr lang="zh-CN" altLang="en-US" sz="2000" b="1" dirty="0">
                <a:solidFill>
                  <a:srgbClr val="404040"/>
                </a:solidFill>
                <a:latin typeface="微软雅黑" panose="020B0503020204020204" pitchFamily="34" charset="-122"/>
              </a:rPr>
              <a:t>    </a:t>
            </a:r>
            <a:endParaRPr lang="zh-CN" altLang="en-US" sz="2000" b="1" dirty="0">
              <a:solidFill>
                <a:srgbClr val="404040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39942" name="直接连接符 5"/>
          <p:cNvCxnSpPr/>
          <p:nvPr/>
        </p:nvCxnSpPr>
        <p:spPr>
          <a:xfrm flipH="1">
            <a:off x="5657850" y="3527425"/>
            <a:ext cx="2362200" cy="0"/>
          </a:xfrm>
          <a:prstGeom prst="line">
            <a:avLst/>
          </a:prstGeom>
          <a:ln w="6350" cap="flat" cmpd="sng">
            <a:solidFill>
              <a:srgbClr val="008000"/>
            </a:solidFill>
            <a:prstDash val="sysDot"/>
            <a:round/>
            <a:headEnd type="oval" w="med" len="med"/>
            <a:tailEnd type="oval" w="med" len="med"/>
          </a:ln>
        </p:spPr>
      </p:cxnSp>
      <p:sp>
        <p:nvSpPr>
          <p:cNvPr id="5" name="TextBox 11"/>
          <p:cNvSpPr txBox="1"/>
          <p:nvPr/>
        </p:nvSpPr>
        <p:spPr>
          <a:xfrm flipH="1">
            <a:off x="5921375" y="2697163"/>
            <a:ext cx="2124075" cy="698500"/>
          </a:xfrm>
          <a:prstGeom prst="rect">
            <a:avLst/>
          </a:prstGeom>
          <a:noFill/>
          <a:ln w="9525">
            <a:noFill/>
          </a:ln>
        </p:spPr>
        <p:txBody>
          <a:bodyPr wrap="square" lIns="83238" tIns="41619" rIns="83238" bIns="41619" anchor="t" anchorCtr="0">
            <a:spAutoFit/>
          </a:bodyPr>
          <a:p>
            <a:pPr algn="ctr" defTabSz="831850" fontAlgn="base">
              <a:buClrTx/>
              <a:buSzTx/>
            </a:pPr>
            <a:r>
              <a:rPr lang="zh-CN" altLang="en-US" sz="2000" b="1" dirty="0">
                <a:solidFill>
                  <a:srgbClr val="404040"/>
                </a:solidFill>
                <a:latin typeface="微软雅黑" panose="020B0503020204020204" pitchFamily="34" charset="-122"/>
              </a:rPr>
              <a:t>错题的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变式矫正</a:t>
            </a:r>
            <a:r>
              <a:rPr lang="zh-CN" altLang="en-US" sz="2000" b="1" dirty="0">
                <a:solidFill>
                  <a:srgbClr val="404040"/>
                </a:solidFill>
                <a:latin typeface="微软雅黑" panose="020B0503020204020204" pitchFamily="34" charset="-122"/>
              </a:rPr>
              <a:t>及定期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反复训练</a:t>
            </a:r>
            <a:r>
              <a:rPr lang="zh-CN" altLang="en-US" sz="2000" b="1" dirty="0">
                <a:solidFill>
                  <a:srgbClr val="404040"/>
                </a:solidFill>
                <a:latin typeface="微软雅黑" panose="020B0503020204020204" pitchFamily="34" charset="-122"/>
              </a:rPr>
              <a:t>    </a:t>
            </a:r>
            <a:endParaRPr lang="zh-CN" altLang="en-US" sz="2000" b="1" dirty="0">
              <a:solidFill>
                <a:srgbClr val="404040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39944" name="直接连接符 6"/>
          <p:cNvCxnSpPr/>
          <p:nvPr/>
        </p:nvCxnSpPr>
        <p:spPr>
          <a:xfrm flipH="1">
            <a:off x="1379538" y="3527425"/>
            <a:ext cx="2362200" cy="0"/>
          </a:xfrm>
          <a:prstGeom prst="line">
            <a:avLst/>
          </a:prstGeom>
          <a:ln w="6350" cap="flat" cmpd="sng">
            <a:solidFill>
              <a:srgbClr val="FF0000"/>
            </a:solidFill>
            <a:prstDash val="sysDot"/>
            <a:round/>
            <a:headEnd type="oval" w="med" len="med"/>
            <a:tailEnd type="oval" w="med" len="med"/>
          </a:ln>
        </p:spPr>
      </p:cxnSp>
      <p:sp>
        <p:nvSpPr>
          <p:cNvPr id="10" name="TextBox 11"/>
          <p:cNvSpPr txBox="1"/>
          <p:nvPr/>
        </p:nvSpPr>
        <p:spPr>
          <a:xfrm flipH="1">
            <a:off x="1555750" y="2697163"/>
            <a:ext cx="1455738" cy="698500"/>
          </a:xfrm>
          <a:prstGeom prst="rect">
            <a:avLst/>
          </a:prstGeom>
          <a:noFill/>
          <a:ln w="9525">
            <a:noFill/>
          </a:ln>
        </p:spPr>
        <p:txBody>
          <a:bodyPr lIns="83238" tIns="41619" rIns="83238" bIns="41619" anchor="t" anchorCtr="0">
            <a:spAutoFit/>
          </a:bodyPr>
          <a:p>
            <a:pPr algn="ctr" defTabSz="831850" fontAlgn="base">
              <a:buClrTx/>
              <a:buSzTx/>
            </a:pPr>
            <a:r>
              <a:rPr lang="zh-CN" altLang="en-US" sz="2000" b="1" dirty="0">
                <a:solidFill>
                  <a:srgbClr val="404040"/>
                </a:solidFill>
                <a:latin typeface="微软雅黑" panose="020B0503020204020204" pitchFamily="34" charset="-122"/>
              </a:rPr>
              <a:t>错题的深度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归因分析</a:t>
            </a:r>
            <a:r>
              <a:rPr lang="zh-CN" altLang="en-US" sz="2000" b="1" dirty="0">
                <a:solidFill>
                  <a:srgbClr val="404040"/>
                </a:solidFill>
                <a:latin typeface="微软雅黑" panose="020B0503020204020204" pitchFamily="34" charset="-122"/>
              </a:rPr>
              <a:t>    </a:t>
            </a:r>
            <a:endParaRPr lang="zh-CN" altLang="en-US" sz="2000" b="1" dirty="0">
              <a:solidFill>
                <a:srgbClr val="404040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39946" name="Picture 26" descr="放大镜人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2900" y="2919413"/>
            <a:ext cx="1747838" cy="25098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947" name="Text Box 17"/>
          <p:cNvSpPr txBox="1"/>
          <p:nvPr/>
        </p:nvSpPr>
        <p:spPr>
          <a:xfrm>
            <a:off x="838200" y="171450"/>
            <a:ext cx="267081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 fontAlgn="base">
              <a:buClrTx/>
              <a:buSzTx/>
            </a:pP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1 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试卷讲评的准备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10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47" name="Text Box 17"/>
          <p:cNvSpPr txBox="1"/>
          <p:nvPr/>
        </p:nvSpPr>
        <p:spPr>
          <a:xfrm>
            <a:off x="838200" y="129540"/>
            <a:ext cx="339915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 fontAlgn="base">
              <a:buClrTx/>
              <a:buSzTx/>
            </a:pPr>
            <a:r>
              <a:rPr lang="en-US" sz="24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2 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试卷讲评的基本流程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298116" y="1770677"/>
            <a:ext cx="8558229" cy="5560541"/>
            <a:chOff x="192" y="1392"/>
            <a:chExt cx="5392" cy="3694"/>
          </a:xfrm>
        </p:grpSpPr>
        <p:sp>
          <p:nvSpPr>
            <p:cNvPr id="12" name="椭圆 10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80" y="2909"/>
              <a:ext cx="5170" cy="684"/>
            </a:xfrm>
            <a:prstGeom prst="ellipse">
              <a:avLst/>
            </a:prstGeom>
            <a:gradFill rotWithShape="1">
              <a:gsLst>
                <a:gs pos="0">
                  <a:schemeClr val="tx1">
                    <a:lumMod val="93000"/>
                    <a:lumOff val="7000"/>
                  </a:scheme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glow rad="127000">
                <a:srgbClr val="F79524">
                  <a:alpha val="0"/>
                </a:srgbClr>
              </a:glow>
              <a:outerShdw dist="107763" dir="2700000" algn="ctr" rotWithShape="0">
                <a:srgbClr val="535455"/>
              </a:outerShdw>
              <a:softEdge rad="368300"/>
            </a:effectLst>
          </p:spPr>
          <p:txBody>
            <a:bodyPr wrap="none" lIns="92040" tIns="46020" rIns="92040" bIns="4602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1958" y="1410"/>
              <a:ext cx="1815" cy="1810"/>
              <a:chOff x="3131708" y="1925084"/>
              <a:chExt cx="2882187" cy="2872142"/>
            </a:xfrm>
            <a:effectLst>
              <a:reflection blurRad="6350" stA="52000" endA="300" endPos="35000" dir="5400000" sy="-100000" algn="bl" rotWithShape="0"/>
            </a:effectLst>
          </p:grpSpPr>
          <p:sp>
            <p:nvSpPr>
              <p:cNvPr id="16" name="新月形 15"/>
              <p:cNvSpPr/>
              <p:nvPr>
                <p:custDataLst>
                  <p:tags r:id="rId2"/>
                </p:custDataLst>
              </p:nvPr>
            </p:nvSpPr>
            <p:spPr>
              <a:xfrm rot="20751297">
                <a:off x="3131708" y="2126690"/>
                <a:ext cx="1331655" cy="2663311"/>
              </a:xfrm>
              <a:prstGeom prst="moon">
                <a:avLst>
                  <a:gd name="adj" fmla="val 15190"/>
                </a:avLst>
              </a:prstGeom>
              <a:gradFill flip="none" rotWithShape="1">
                <a:gsLst>
                  <a:gs pos="17000">
                    <a:srgbClr val="00B0F0">
                      <a:shade val="30000"/>
                      <a:satMod val="115000"/>
                    </a:srgbClr>
                  </a:gs>
                  <a:gs pos="56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31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新月形 16"/>
              <p:cNvSpPr/>
              <p:nvPr>
                <p:custDataLst>
                  <p:tags r:id="rId3"/>
                </p:custDataLst>
              </p:nvPr>
            </p:nvSpPr>
            <p:spPr>
              <a:xfrm rot="4551297">
                <a:off x="3813700" y="1259257"/>
                <a:ext cx="1331655" cy="2663310"/>
              </a:xfrm>
              <a:prstGeom prst="moon">
                <a:avLst>
                  <a:gd name="adj" fmla="val 15190"/>
                </a:avLst>
              </a:prstGeom>
              <a:gradFill flip="none" rotWithShape="1">
                <a:gsLst>
                  <a:gs pos="0">
                    <a:srgbClr val="BE1247"/>
                  </a:gs>
                  <a:gs pos="27000">
                    <a:srgbClr val="D2144F"/>
                  </a:gs>
                  <a:gs pos="66000">
                    <a:srgbClr val="F87477"/>
                  </a:gs>
                  <a:gs pos="100000">
                    <a:srgbClr val="FA9496"/>
                  </a:gs>
                </a:gsLst>
                <a:lin ang="16200000" scaled="1"/>
                <a:tileRect/>
              </a:gradFill>
              <a:ln w="31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新月形 17"/>
              <p:cNvSpPr/>
              <p:nvPr>
                <p:custDataLst>
                  <p:tags r:id="rId4"/>
                </p:custDataLst>
              </p:nvPr>
            </p:nvSpPr>
            <p:spPr>
              <a:xfrm rot="9951297">
                <a:off x="4682240" y="1941956"/>
                <a:ext cx="1331655" cy="2663311"/>
              </a:xfrm>
              <a:prstGeom prst="moon">
                <a:avLst>
                  <a:gd name="adj" fmla="val 15190"/>
                </a:avLst>
              </a:prstGeom>
              <a:gradFill flip="none" rotWithShape="1">
                <a:gsLst>
                  <a:gs pos="27000">
                    <a:srgbClr val="FF7711"/>
                  </a:gs>
                  <a:gs pos="59000">
                    <a:srgbClr val="FFAA01"/>
                  </a:gs>
                  <a:gs pos="100000">
                    <a:srgbClr val="FECE02"/>
                  </a:gs>
                  <a:gs pos="0">
                    <a:srgbClr val="C73E01"/>
                  </a:gs>
                  <a:gs pos="80000">
                    <a:srgbClr val="FFC000"/>
                  </a:gs>
                </a:gsLst>
                <a:lin ang="16200000" scaled="1"/>
                <a:tileRect/>
              </a:gradFill>
              <a:ln w="31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新月形 19"/>
              <p:cNvSpPr/>
              <p:nvPr>
                <p:custDataLst>
                  <p:tags r:id="rId5"/>
                </p:custDataLst>
              </p:nvPr>
            </p:nvSpPr>
            <p:spPr>
              <a:xfrm rot="15351297">
                <a:off x="4011669" y="2799744"/>
                <a:ext cx="1331655" cy="2663310"/>
              </a:xfrm>
              <a:prstGeom prst="moon">
                <a:avLst>
                  <a:gd name="adj" fmla="val 15190"/>
                </a:avLst>
              </a:prstGeom>
              <a:gradFill flip="none" rotWithShape="1">
                <a:gsLst>
                  <a:gs pos="18000">
                    <a:srgbClr val="119707"/>
                  </a:gs>
                  <a:gs pos="67000">
                    <a:srgbClr val="8AD53F"/>
                  </a:gs>
                  <a:gs pos="100000">
                    <a:srgbClr val="BCEB6F"/>
                  </a:gs>
                </a:gsLst>
                <a:lin ang="16200000" scaled="1"/>
                <a:tileRect/>
              </a:gradFill>
              <a:ln w="31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21" name="TextBox 11">
            <a:hlinkClick r:id="rId6" action="ppaction://hlinkfile"/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flipH="1">
            <a:off x="3490996" y="2879928"/>
            <a:ext cx="2099485" cy="52197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19BA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习题讲评课    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19BAB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Text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 flipH="1">
            <a:off x="1601618" y="819799"/>
            <a:ext cx="2534299" cy="10147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19BA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环节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19BA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endParaRPr kumimoji="0" lang="en-US" altLang="zh-CN" sz="2000" b="1" i="0" u="none" strike="noStrike" kern="0" cap="none" spc="0" normalizeH="0" baseline="0" noProof="0" dirty="0" smtClean="0">
              <a:ln>
                <a:noFill/>
              </a:ln>
              <a:solidFill>
                <a:srgbClr val="019BAB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自查自纠（解决自己能订正的）    </a:t>
            </a:r>
            <a:endParaRPr kumimoji="0" lang="zh-CN" alt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4" name="直接连接符 23"/>
          <p:cNvCxnSpPr/>
          <p:nvPr>
            <p:custDataLst>
              <p:tags r:id="rId9"/>
            </p:custDataLst>
          </p:nvPr>
        </p:nvCxnSpPr>
        <p:spPr>
          <a:xfrm flipH="1">
            <a:off x="807527" y="3076705"/>
            <a:ext cx="2267698" cy="0"/>
          </a:xfrm>
          <a:prstGeom prst="line">
            <a:avLst/>
          </a:prstGeom>
          <a:ln w="12700">
            <a:solidFill>
              <a:srgbClr val="005DDF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>
            <p:custDataLst>
              <p:tags r:id="rId10"/>
            </p:custDataLst>
          </p:nvPr>
        </p:nvCxnSpPr>
        <p:spPr>
          <a:xfrm flipH="1">
            <a:off x="885286" y="4208174"/>
            <a:ext cx="2742184" cy="0"/>
          </a:xfrm>
          <a:prstGeom prst="line">
            <a:avLst/>
          </a:prstGeom>
          <a:ln w="12700">
            <a:solidFill>
              <a:srgbClr val="119707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>
            <p:custDataLst>
              <p:tags r:id="rId11"/>
            </p:custDataLst>
          </p:nvPr>
        </p:nvCxnSpPr>
        <p:spPr>
          <a:xfrm flipH="1">
            <a:off x="5455593" y="2151536"/>
            <a:ext cx="2764401" cy="0"/>
          </a:xfrm>
          <a:prstGeom prst="line">
            <a:avLst/>
          </a:prstGeom>
          <a:ln w="12700">
            <a:solidFill>
              <a:srgbClr val="BE1247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>
            <p:custDataLst>
              <p:tags r:id="rId12"/>
            </p:custDataLst>
          </p:nvPr>
        </p:nvCxnSpPr>
        <p:spPr>
          <a:xfrm flipH="1">
            <a:off x="5836452" y="3751144"/>
            <a:ext cx="2459714" cy="0"/>
          </a:xfrm>
          <a:prstGeom prst="line">
            <a:avLst/>
          </a:prstGeom>
          <a:ln w="12700">
            <a:solidFill>
              <a:srgbClr val="C73E01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>
            <p:custDataLst>
              <p:tags r:id="rId13"/>
            </p:custDataLst>
          </p:nvPr>
        </p:nvCxnSpPr>
        <p:spPr>
          <a:xfrm flipH="1">
            <a:off x="1597809" y="1864305"/>
            <a:ext cx="2742184" cy="0"/>
          </a:xfrm>
          <a:prstGeom prst="line">
            <a:avLst/>
          </a:prstGeom>
          <a:ln w="12700">
            <a:solidFill>
              <a:srgbClr val="119707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1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 flipH="1">
            <a:off x="807527" y="2114720"/>
            <a:ext cx="2534299" cy="10147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19BA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环节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19BA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endParaRPr kumimoji="0" lang="en-US" altLang="zh-CN" sz="20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小组讨论（解决同伴能解决的）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</a:t>
            </a:r>
            <a:endParaRPr kumimoji="0" lang="en-US" altLang="zh-CN" sz="2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" name="TextBox 1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 flipH="1">
            <a:off x="807210" y="3194137"/>
            <a:ext cx="2534299" cy="10147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19BA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环节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19BA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endParaRPr kumimoji="0" lang="en-US" altLang="zh-CN" sz="2000" b="1" i="0" u="none" strike="noStrike" kern="0" cap="none" spc="0" normalizeH="0" baseline="0" noProof="0" dirty="0" smtClean="0">
              <a:ln>
                <a:noFill/>
              </a:ln>
              <a:solidFill>
                <a:srgbClr val="019BAB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教师讲解（解决共性问题）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</a:t>
            </a:r>
            <a:endParaRPr kumimoji="0" lang="en-US" altLang="zh-CN" sz="2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" name="TextBox 1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 flipH="1">
            <a:off x="5638722" y="1048632"/>
            <a:ext cx="2534299" cy="10147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19BA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环节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19BA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</a:t>
            </a:r>
            <a:endParaRPr kumimoji="0" lang="en-US" altLang="zh-CN" sz="2000" b="1" i="0" u="none" strike="noStrike" kern="0" cap="none" spc="0" normalizeH="0" baseline="0" noProof="0" dirty="0" smtClean="0">
              <a:ln>
                <a:noFill/>
              </a:ln>
              <a:solidFill>
                <a:srgbClr val="019BAB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点拨提升（思想方法的归纳总结）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</a:t>
            </a:r>
            <a:endParaRPr kumimoji="0" lang="en-US" altLang="zh-CN" sz="2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" name="TextBox 1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 flipH="1">
            <a:off x="5943093" y="2648239"/>
            <a:ext cx="2534299" cy="10147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19BA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环节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19BA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endParaRPr kumimoji="0" lang="en-US" altLang="zh-CN" sz="20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矫正补偿（错题进行巩固提升）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</a:t>
            </a:r>
            <a:endParaRPr kumimoji="0" lang="en-US" altLang="zh-CN" sz="2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33" grpId="0" bldLvl="0" animBg="1"/>
      <p:bldP spid="33" grpId="1" animBg="1"/>
      <p:bldP spid="34" grpId="0" bldLvl="0" animBg="1"/>
      <p:bldP spid="34" grpId="1" animBg="1"/>
      <p:bldP spid="35" grpId="0" bldLvl="0" animBg="1"/>
      <p:bldP spid="35" grpId="1" animBg="1"/>
      <p:bldP spid="36" grpId="0" bldLvl="0" animBg="1"/>
      <p:bldP spid="3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515420" y="1123296"/>
            <a:ext cx="3861687" cy="1708501"/>
            <a:chOff x="1843" y="3336"/>
            <a:chExt cx="5187" cy="2348"/>
          </a:xfrm>
        </p:grpSpPr>
        <p:grpSp>
          <p:nvGrpSpPr>
            <p:cNvPr id="14" name="组合 13"/>
            <p:cNvGrpSpPr/>
            <p:nvPr/>
          </p:nvGrpSpPr>
          <p:grpSpPr>
            <a:xfrm>
              <a:off x="1843" y="3336"/>
              <a:ext cx="5187" cy="2348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" name="圆角矩形 14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75"/>
              </a:p>
            </p:txBody>
          </p:sp>
          <p:sp>
            <p:nvSpPr>
              <p:cNvPr id="16" name="圆角矩形 15"/>
              <p:cNvSpPr/>
              <p:nvPr/>
            </p:nvSpPr>
            <p:spPr>
              <a:xfrm>
                <a:off x="4351931" y="1367703"/>
                <a:ext cx="3742172" cy="2595722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75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156" y="3790"/>
              <a:ext cx="1288" cy="128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0" name="同心圆 1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03960">
                  <a:defRPr/>
                </a:pPr>
                <a:endParaRPr lang="zh-CN" altLang="en-US" sz="1780" kern="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03960">
                  <a:defRPr/>
                </a:pPr>
                <a:endParaRPr lang="zh-CN" altLang="en-US" sz="1780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22" name="Group 41"/>
            <p:cNvGrpSpPr/>
            <p:nvPr/>
          </p:nvGrpSpPr>
          <p:grpSpPr bwMode="auto">
            <a:xfrm>
              <a:off x="3635" y="3565"/>
              <a:ext cx="3024" cy="2050"/>
              <a:chOff x="0" y="-182"/>
              <a:chExt cx="2419" cy="1660"/>
            </a:xfrm>
          </p:grpSpPr>
          <p:sp>
            <p:nvSpPr>
              <p:cNvPr id="23" name="Rectangle 42"/>
              <p:cNvSpPr/>
              <p:nvPr/>
            </p:nvSpPr>
            <p:spPr bwMode="auto">
              <a:xfrm>
                <a:off x="0" y="-182"/>
                <a:ext cx="2419" cy="5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 fontAlgn="base">
                  <a:lnSpc>
                    <a:spcPct val="7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700" b="1" dirty="0">
                    <a:solidFill>
                      <a:srgbClr val="8F0287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+mn-ea"/>
                  </a:rPr>
                  <a:t>讲评主体</a:t>
                </a:r>
                <a:endParaRPr lang="zh-CN" altLang="en-US" sz="2700" b="1" dirty="0">
                  <a:solidFill>
                    <a:srgbClr val="8F0287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Bebas Neue" charset="0"/>
                  <a:sym typeface="+mn-ea"/>
                </a:endParaRPr>
              </a:p>
            </p:txBody>
          </p:sp>
          <p:sp>
            <p:nvSpPr>
              <p:cNvPr id="24" name="Rectangle 43"/>
              <p:cNvSpPr/>
              <p:nvPr/>
            </p:nvSpPr>
            <p:spPr bwMode="auto">
              <a:xfrm>
                <a:off x="0" y="439"/>
                <a:ext cx="2419" cy="10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t"/>
              <a:lstStyle/>
              <a:p>
                <a:pPr algn="ctr" eaLnBrk="1" hangingPunct="1">
                  <a:buNone/>
                </a:pPr>
                <a:r>
                  <a:rPr lang="zh-CN" altLang="en-US" sz="2100" b="1" dirty="0">
                    <a:solidFill>
                      <a:srgbClr val="0000CC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简单问题学生讲</a:t>
                </a:r>
                <a:endParaRPr lang="zh-CN" altLang="en-US" sz="2100" b="1" dirty="0">
                  <a:solidFill>
                    <a:srgbClr val="0000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  <a:p>
                <a:pPr algn="ctr" eaLnBrk="1" hangingPunct="1">
                  <a:buNone/>
                </a:pPr>
                <a:r>
                  <a:rPr lang="zh-CN" altLang="en-US" sz="2100" b="1" dirty="0">
                    <a:solidFill>
                      <a:srgbClr val="0000CC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复杂问题老师讲</a:t>
                </a:r>
                <a:endParaRPr lang="zh-CN" altLang="en-US" sz="2100" b="1" dirty="0">
                  <a:solidFill>
                    <a:srgbClr val="0000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+mn-ea"/>
                </a:endParaRPr>
              </a:p>
            </p:txBody>
          </p:sp>
        </p:grpSp>
        <p:sp>
          <p:nvSpPr>
            <p:cNvPr id="25" name="Freeform 9"/>
            <p:cNvSpPr>
              <a:spLocks noEditPoints="1"/>
            </p:cNvSpPr>
            <p:nvPr/>
          </p:nvSpPr>
          <p:spPr bwMode="auto">
            <a:xfrm>
              <a:off x="2454" y="4186"/>
              <a:ext cx="585" cy="465"/>
            </a:xfrm>
            <a:custGeom>
              <a:avLst/>
              <a:gdLst>
                <a:gd name="T0" fmla="*/ 54 w 159"/>
                <a:gd name="T1" fmla="*/ 126 h 128"/>
                <a:gd name="T2" fmla="*/ 57 w 159"/>
                <a:gd name="T3" fmla="*/ 127 h 128"/>
                <a:gd name="T4" fmla="*/ 81 w 159"/>
                <a:gd name="T5" fmla="*/ 105 h 128"/>
                <a:gd name="T6" fmla="*/ 54 w 159"/>
                <a:gd name="T7" fmla="*/ 91 h 128"/>
                <a:gd name="T8" fmla="*/ 54 w 159"/>
                <a:gd name="T9" fmla="*/ 126 h 128"/>
                <a:gd name="T10" fmla="*/ 154 w 159"/>
                <a:gd name="T11" fmla="*/ 1 h 128"/>
                <a:gd name="T12" fmla="*/ 3 w 159"/>
                <a:gd name="T13" fmla="*/ 54 h 128"/>
                <a:gd name="T14" fmla="*/ 2 w 159"/>
                <a:gd name="T15" fmla="*/ 58 h 128"/>
                <a:gd name="T16" fmla="*/ 35 w 159"/>
                <a:gd name="T17" fmla="*/ 71 h 128"/>
                <a:gd name="T18" fmla="*/ 35 w 159"/>
                <a:gd name="T19" fmla="*/ 71 h 128"/>
                <a:gd name="T20" fmla="*/ 54 w 159"/>
                <a:gd name="T21" fmla="*/ 79 h 128"/>
                <a:gd name="T22" fmla="*/ 148 w 159"/>
                <a:gd name="T23" fmla="*/ 10 h 128"/>
                <a:gd name="T24" fmla="*/ 150 w 159"/>
                <a:gd name="T25" fmla="*/ 12 h 128"/>
                <a:gd name="T26" fmla="*/ 83 w 159"/>
                <a:gd name="T27" fmla="*/ 85 h 128"/>
                <a:gd name="T28" fmla="*/ 83 w 159"/>
                <a:gd name="T29" fmla="*/ 85 h 128"/>
                <a:gd name="T30" fmla="*/ 79 w 159"/>
                <a:gd name="T31" fmla="*/ 89 h 128"/>
                <a:gd name="T32" fmla="*/ 84 w 159"/>
                <a:gd name="T33" fmla="*/ 92 h 128"/>
                <a:gd name="T34" fmla="*/ 84 w 159"/>
                <a:gd name="T35" fmla="*/ 92 h 128"/>
                <a:gd name="T36" fmla="*/ 127 w 159"/>
                <a:gd name="T37" fmla="*/ 115 h 128"/>
                <a:gd name="T38" fmla="*/ 133 w 159"/>
                <a:gd name="T39" fmla="*/ 112 h 128"/>
                <a:gd name="T40" fmla="*/ 158 w 159"/>
                <a:gd name="T41" fmla="*/ 5 h 128"/>
                <a:gd name="T42" fmla="*/ 154 w 159"/>
                <a:gd name="T43" fmla="*/ 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9" h="128">
                  <a:moveTo>
                    <a:pt x="54" y="126"/>
                  </a:moveTo>
                  <a:cubicBezTo>
                    <a:pt x="54" y="128"/>
                    <a:pt x="55" y="128"/>
                    <a:pt x="57" y="127"/>
                  </a:cubicBezTo>
                  <a:cubicBezTo>
                    <a:pt x="59" y="125"/>
                    <a:pt x="81" y="105"/>
                    <a:pt x="81" y="105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54" y="126"/>
                    <a:pt x="54" y="126"/>
                    <a:pt x="54" y="126"/>
                  </a:cubicBezTo>
                  <a:close/>
                  <a:moveTo>
                    <a:pt x="154" y="1"/>
                  </a:moveTo>
                  <a:cubicBezTo>
                    <a:pt x="151" y="2"/>
                    <a:pt x="5" y="53"/>
                    <a:pt x="3" y="54"/>
                  </a:cubicBezTo>
                  <a:cubicBezTo>
                    <a:pt x="0" y="55"/>
                    <a:pt x="0" y="57"/>
                    <a:pt x="2" y="58"/>
                  </a:cubicBezTo>
                  <a:cubicBezTo>
                    <a:pt x="6" y="60"/>
                    <a:pt x="35" y="71"/>
                    <a:pt x="35" y="71"/>
                  </a:cubicBezTo>
                  <a:cubicBezTo>
                    <a:pt x="35" y="71"/>
                    <a:pt x="35" y="71"/>
                    <a:pt x="35" y="71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147" y="11"/>
                    <a:pt x="148" y="10"/>
                  </a:cubicBezTo>
                  <a:cubicBezTo>
                    <a:pt x="150" y="9"/>
                    <a:pt x="151" y="11"/>
                    <a:pt x="150" y="12"/>
                  </a:cubicBezTo>
                  <a:cubicBezTo>
                    <a:pt x="149" y="13"/>
                    <a:pt x="83" y="85"/>
                    <a:pt x="83" y="85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79" y="89"/>
                    <a:pt x="79" y="89"/>
                    <a:pt x="79" y="89"/>
                  </a:cubicBezTo>
                  <a:cubicBezTo>
                    <a:pt x="84" y="92"/>
                    <a:pt x="84" y="92"/>
                    <a:pt x="84" y="92"/>
                  </a:cubicBezTo>
                  <a:cubicBezTo>
                    <a:pt x="84" y="92"/>
                    <a:pt x="84" y="92"/>
                    <a:pt x="84" y="92"/>
                  </a:cubicBezTo>
                  <a:cubicBezTo>
                    <a:pt x="84" y="92"/>
                    <a:pt x="124" y="113"/>
                    <a:pt x="127" y="115"/>
                  </a:cubicBezTo>
                  <a:cubicBezTo>
                    <a:pt x="129" y="116"/>
                    <a:pt x="132" y="115"/>
                    <a:pt x="133" y="112"/>
                  </a:cubicBezTo>
                  <a:cubicBezTo>
                    <a:pt x="134" y="108"/>
                    <a:pt x="158" y="7"/>
                    <a:pt x="158" y="5"/>
                  </a:cubicBezTo>
                  <a:cubicBezTo>
                    <a:pt x="159" y="2"/>
                    <a:pt x="157" y="0"/>
                    <a:pt x="154" y="1"/>
                  </a:cubicBezTo>
                  <a:close/>
                </a:path>
              </a:pathLst>
            </a:custGeom>
            <a:solidFill>
              <a:srgbClr val="CDE5BD"/>
            </a:solidFill>
            <a:ln>
              <a:noFill/>
            </a:ln>
          </p:spPr>
          <p:txBody>
            <a:bodyPr vert="horz" wrap="square" lIns="90324" tIns="45161" rIns="90324" bIns="45161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7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4854862" y="1123296"/>
            <a:ext cx="3904563" cy="1707072"/>
            <a:chOff x="7716" y="3336"/>
            <a:chExt cx="5187" cy="2348"/>
          </a:xfrm>
        </p:grpSpPr>
        <p:grpSp>
          <p:nvGrpSpPr>
            <p:cNvPr id="26" name="组合 25"/>
            <p:cNvGrpSpPr/>
            <p:nvPr/>
          </p:nvGrpSpPr>
          <p:grpSpPr>
            <a:xfrm>
              <a:off x="7716" y="3336"/>
              <a:ext cx="5187" cy="2348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7" name="圆角矩形 26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75"/>
              </a:p>
            </p:txBody>
          </p:sp>
          <p:sp>
            <p:nvSpPr>
              <p:cNvPr id="28" name="圆角矩形 27"/>
              <p:cNvSpPr/>
              <p:nvPr/>
            </p:nvSpPr>
            <p:spPr>
              <a:xfrm>
                <a:off x="4351931" y="1367703"/>
                <a:ext cx="3742172" cy="2595722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75"/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8029" y="3790"/>
              <a:ext cx="1288" cy="128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0" name="同心圆 2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03960">
                  <a:defRPr/>
                </a:pPr>
                <a:endParaRPr lang="zh-CN" altLang="en-US" sz="1780" kern="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03960">
                  <a:defRPr/>
                </a:pPr>
                <a:endParaRPr lang="zh-CN" altLang="en-US" sz="1780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32" name="Group 41"/>
            <p:cNvGrpSpPr/>
            <p:nvPr/>
          </p:nvGrpSpPr>
          <p:grpSpPr bwMode="auto">
            <a:xfrm>
              <a:off x="9508" y="3565"/>
              <a:ext cx="3024" cy="1705"/>
              <a:chOff x="0" y="-182"/>
              <a:chExt cx="2419" cy="1381"/>
            </a:xfrm>
          </p:grpSpPr>
          <p:sp>
            <p:nvSpPr>
              <p:cNvPr id="33" name="Rectangle 42"/>
              <p:cNvSpPr/>
              <p:nvPr/>
            </p:nvSpPr>
            <p:spPr bwMode="auto">
              <a:xfrm>
                <a:off x="0" y="-182"/>
                <a:ext cx="2419" cy="5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 fontAlgn="base">
                  <a:lnSpc>
                    <a:spcPct val="7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185">
                    <a:sym typeface="+mn-ea"/>
                  </a:rPr>
                  <a:t> </a:t>
                </a:r>
                <a:r>
                  <a:rPr lang="zh-CN" altLang="en-US" sz="2700" b="1" dirty="0">
                    <a:solidFill>
                      <a:srgbClr val="8F0287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+mn-ea"/>
                  </a:rPr>
                  <a:t>讲评重点</a:t>
                </a:r>
                <a:endParaRPr lang="zh-CN" altLang="en-US" sz="2700" b="1" dirty="0">
                  <a:solidFill>
                    <a:srgbClr val="8F0287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Bebas Neue" charset="0"/>
                  <a:sym typeface="+mn-ea"/>
                </a:endParaRPr>
              </a:p>
            </p:txBody>
          </p:sp>
          <p:sp>
            <p:nvSpPr>
              <p:cNvPr id="34" name="Rectangle 43"/>
              <p:cNvSpPr/>
              <p:nvPr/>
            </p:nvSpPr>
            <p:spPr bwMode="auto">
              <a:xfrm>
                <a:off x="0" y="440"/>
                <a:ext cx="2419" cy="7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t"/>
              <a:lstStyle/>
              <a:p>
                <a:pPr eaLnBrk="1" hangingPunct="1">
                  <a:buNone/>
                </a:pPr>
                <a:r>
                  <a:rPr lang="en-US" altLang="zh-CN" sz="2100" b="1" dirty="0">
                    <a:solidFill>
                      <a:srgbClr val="0000CC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  </a:t>
                </a:r>
                <a:r>
                  <a:rPr lang="zh-CN" altLang="en-US" sz="2100" b="1" dirty="0">
                    <a:solidFill>
                      <a:srgbClr val="0000CC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难点错点要拓展</a:t>
                </a:r>
                <a:endParaRPr lang="zh-CN" altLang="en-US" sz="2100" b="1" dirty="0">
                  <a:solidFill>
                    <a:srgbClr val="0000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  <a:p>
                <a:pPr eaLnBrk="1" hangingPunct="1">
                  <a:buNone/>
                </a:pPr>
                <a:r>
                  <a:rPr lang="en-US" altLang="zh-CN" sz="2100" b="1">
                    <a:solidFill>
                      <a:srgbClr val="0000CC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  </a:t>
                </a:r>
                <a:r>
                  <a:rPr lang="zh-CN" altLang="en-US" sz="2100" b="1" dirty="0">
                    <a:solidFill>
                      <a:srgbClr val="0000CC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思想方法要归纳</a:t>
                </a:r>
                <a:endParaRPr lang="zh-CN" altLang="en-US" sz="2100" b="1" dirty="0">
                  <a:solidFill>
                    <a:srgbClr val="0000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+mn-ea"/>
                </a:endParaRPr>
              </a:p>
            </p:txBody>
          </p:sp>
        </p:grpSp>
        <p:sp>
          <p:nvSpPr>
            <p:cNvPr id="35" name="Freeform 8"/>
            <p:cNvSpPr>
              <a:spLocks noEditPoints="1"/>
            </p:cNvSpPr>
            <p:nvPr/>
          </p:nvSpPr>
          <p:spPr bwMode="auto">
            <a:xfrm>
              <a:off x="8420" y="4269"/>
              <a:ext cx="507" cy="502"/>
            </a:xfrm>
            <a:custGeom>
              <a:avLst/>
              <a:gdLst>
                <a:gd name="T0" fmla="*/ 18 w 138"/>
                <a:gd name="T1" fmla="*/ 69 h 138"/>
                <a:gd name="T2" fmla="*/ 0 w 138"/>
                <a:gd name="T3" fmla="*/ 69 h 138"/>
                <a:gd name="T4" fmla="*/ 0 w 138"/>
                <a:gd name="T5" fmla="*/ 121 h 138"/>
                <a:gd name="T6" fmla="*/ 18 w 138"/>
                <a:gd name="T7" fmla="*/ 138 h 138"/>
                <a:gd name="T8" fmla="*/ 69 w 138"/>
                <a:gd name="T9" fmla="*/ 138 h 138"/>
                <a:gd name="T10" fmla="*/ 69 w 138"/>
                <a:gd name="T11" fmla="*/ 121 h 138"/>
                <a:gd name="T12" fmla="*/ 18 w 138"/>
                <a:gd name="T13" fmla="*/ 121 h 138"/>
                <a:gd name="T14" fmla="*/ 18 w 138"/>
                <a:gd name="T15" fmla="*/ 69 h 138"/>
                <a:gd name="T16" fmla="*/ 121 w 138"/>
                <a:gd name="T17" fmla="*/ 86 h 138"/>
                <a:gd name="T18" fmla="*/ 52 w 138"/>
                <a:gd name="T19" fmla="*/ 86 h 138"/>
                <a:gd name="T20" fmla="*/ 52 w 138"/>
                <a:gd name="T21" fmla="*/ 18 h 138"/>
                <a:gd name="T22" fmla="*/ 121 w 138"/>
                <a:gd name="T23" fmla="*/ 18 h 138"/>
                <a:gd name="T24" fmla="*/ 121 w 138"/>
                <a:gd name="T25" fmla="*/ 86 h 138"/>
                <a:gd name="T26" fmla="*/ 121 w 138"/>
                <a:gd name="T27" fmla="*/ 0 h 138"/>
                <a:gd name="T28" fmla="*/ 52 w 138"/>
                <a:gd name="T29" fmla="*/ 0 h 138"/>
                <a:gd name="T30" fmla="*/ 35 w 138"/>
                <a:gd name="T31" fmla="*/ 17 h 138"/>
                <a:gd name="T32" fmla="*/ 35 w 138"/>
                <a:gd name="T33" fmla="*/ 86 h 138"/>
                <a:gd name="T34" fmla="*/ 52 w 138"/>
                <a:gd name="T35" fmla="*/ 103 h 138"/>
                <a:gd name="T36" fmla="*/ 121 w 138"/>
                <a:gd name="T37" fmla="*/ 103 h 138"/>
                <a:gd name="T38" fmla="*/ 138 w 138"/>
                <a:gd name="T39" fmla="*/ 86 h 138"/>
                <a:gd name="T40" fmla="*/ 138 w 138"/>
                <a:gd name="T41" fmla="*/ 18 h 138"/>
                <a:gd name="T42" fmla="*/ 121 w 138"/>
                <a:gd name="T43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8" h="138">
                  <a:moveTo>
                    <a:pt x="18" y="69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30"/>
                    <a:pt x="8" y="138"/>
                    <a:pt x="18" y="138"/>
                  </a:cubicBezTo>
                  <a:cubicBezTo>
                    <a:pt x="69" y="138"/>
                    <a:pt x="69" y="138"/>
                    <a:pt x="69" y="138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18" y="121"/>
                    <a:pt x="18" y="121"/>
                    <a:pt x="18" y="121"/>
                  </a:cubicBezTo>
                  <a:cubicBezTo>
                    <a:pt x="18" y="69"/>
                    <a:pt x="18" y="69"/>
                    <a:pt x="18" y="69"/>
                  </a:cubicBezTo>
                  <a:close/>
                  <a:moveTo>
                    <a:pt x="121" y="86"/>
                  </a:moveTo>
                  <a:cubicBezTo>
                    <a:pt x="52" y="86"/>
                    <a:pt x="52" y="86"/>
                    <a:pt x="52" y="86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121" y="18"/>
                    <a:pt x="121" y="18"/>
                    <a:pt x="121" y="18"/>
                  </a:cubicBezTo>
                  <a:cubicBezTo>
                    <a:pt x="121" y="86"/>
                    <a:pt x="121" y="86"/>
                    <a:pt x="121" y="86"/>
                  </a:cubicBezTo>
                  <a:close/>
                  <a:moveTo>
                    <a:pt x="121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2" y="0"/>
                    <a:pt x="35" y="8"/>
                    <a:pt x="35" y="17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5" y="96"/>
                    <a:pt x="42" y="103"/>
                    <a:pt x="52" y="103"/>
                  </a:cubicBezTo>
                  <a:cubicBezTo>
                    <a:pt x="121" y="103"/>
                    <a:pt x="121" y="103"/>
                    <a:pt x="121" y="103"/>
                  </a:cubicBezTo>
                  <a:cubicBezTo>
                    <a:pt x="130" y="103"/>
                    <a:pt x="138" y="96"/>
                    <a:pt x="138" y="86"/>
                  </a:cubicBezTo>
                  <a:cubicBezTo>
                    <a:pt x="138" y="18"/>
                    <a:pt x="138" y="18"/>
                    <a:pt x="138" y="18"/>
                  </a:cubicBezTo>
                  <a:cubicBezTo>
                    <a:pt x="138" y="8"/>
                    <a:pt x="130" y="0"/>
                    <a:pt x="121" y="0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0324" tIns="45161" rIns="90324" bIns="45161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7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563723" y="3171322"/>
            <a:ext cx="4671564" cy="1622266"/>
            <a:chOff x="1843" y="6365"/>
            <a:chExt cx="5187" cy="2348"/>
          </a:xfrm>
        </p:grpSpPr>
        <p:grpSp>
          <p:nvGrpSpPr>
            <p:cNvPr id="36" name="组合 35"/>
            <p:cNvGrpSpPr/>
            <p:nvPr/>
          </p:nvGrpSpPr>
          <p:grpSpPr>
            <a:xfrm>
              <a:off x="1843" y="6365"/>
              <a:ext cx="5187" cy="2348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37" name="圆角矩形 36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75"/>
              </a:p>
            </p:txBody>
          </p:sp>
          <p:sp>
            <p:nvSpPr>
              <p:cNvPr id="38" name="圆角矩形 37"/>
              <p:cNvSpPr/>
              <p:nvPr/>
            </p:nvSpPr>
            <p:spPr>
              <a:xfrm>
                <a:off x="4351931" y="1367703"/>
                <a:ext cx="3742172" cy="2595722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75"/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2156" y="6819"/>
              <a:ext cx="1288" cy="128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0" name="同心圆 3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03960">
                  <a:defRPr/>
                </a:pPr>
                <a:endParaRPr lang="zh-CN" altLang="en-US" sz="1780" kern="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41" name="椭圆 4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03960">
                  <a:defRPr/>
                </a:pPr>
                <a:endParaRPr lang="zh-CN" altLang="en-US" sz="1780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42" name="Group 41"/>
            <p:cNvGrpSpPr/>
            <p:nvPr/>
          </p:nvGrpSpPr>
          <p:grpSpPr bwMode="auto">
            <a:xfrm>
              <a:off x="3635" y="6619"/>
              <a:ext cx="3024" cy="1858"/>
              <a:chOff x="0" y="-162"/>
              <a:chExt cx="2419" cy="1505"/>
            </a:xfrm>
          </p:grpSpPr>
          <p:sp>
            <p:nvSpPr>
              <p:cNvPr id="43" name="Rectangle 42"/>
              <p:cNvSpPr/>
              <p:nvPr/>
            </p:nvSpPr>
            <p:spPr bwMode="auto">
              <a:xfrm>
                <a:off x="0" y="-162"/>
                <a:ext cx="2419" cy="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 fontAlgn="base">
                  <a:lnSpc>
                    <a:spcPct val="7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700" b="1" dirty="0">
                    <a:solidFill>
                      <a:srgbClr val="8F0287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+mn-ea"/>
                  </a:rPr>
                  <a:t>讲评方式</a:t>
                </a:r>
                <a:endParaRPr lang="zh-CN" altLang="en-US" sz="2700" b="1" dirty="0">
                  <a:solidFill>
                    <a:srgbClr val="8F0287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Bebas Neue" charset="0"/>
                  <a:sym typeface="+mn-ea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 bwMode="auto">
              <a:xfrm>
                <a:off x="0" y="304"/>
                <a:ext cx="2419" cy="10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t"/>
              <a:lstStyle/>
              <a:p>
                <a:pPr algn="ctr" eaLnBrk="1" hangingPunct="1">
                  <a:buNone/>
                </a:pPr>
                <a:r>
                  <a:rPr lang="zh-CN" altLang="en-US" sz="2100" b="1" dirty="0">
                    <a:solidFill>
                      <a:srgbClr val="0000CC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个别问题个别讲</a:t>
                </a:r>
                <a:endParaRPr lang="zh-CN" altLang="en-US" sz="2100" b="1" dirty="0">
                  <a:solidFill>
                    <a:srgbClr val="0000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  <a:p>
                <a:pPr eaLnBrk="1" hangingPunct="1">
                  <a:buNone/>
                </a:pPr>
                <a:r>
                  <a:rPr lang="en-US" altLang="zh-CN" sz="2100" b="1">
                    <a:solidFill>
                      <a:srgbClr val="0000CC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      </a:t>
                </a:r>
                <a:r>
                  <a:rPr lang="zh-CN" altLang="en-US" sz="2100" b="1" dirty="0">
                    <a:solidFill>
                      <a:srgbClr val="0000CC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共性问题集中讲</a:t>
                </a:r>
                <a:endParaRPr lang="zh-CN" altLang="en-US" sz="2100" b="1" dirty="0">
                  <a:solidFill>
                    <a:srgbClr val="0000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  <a:p>
                <a:pPr eaLnBrk="1" hangingPunct="1">
                  <a:buNone/>
                </a:pPr>
                <a:r>
                  <a:rPr lang="en-US" altLang="zh-CN" sz="2100" b="1">
                    <a:solidFill>
                      <a:srgbClr val="0000CC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      </a:t>
                </a:r>
                <a:r>
                  <a:rPr lang="zh-CN" altLang="en-US" sz="2100" b="1" dirty="0">
                    <a:solidFill>
                      <a:srgbClr val="0000CC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同类问题归类讲</a:t>
                </a:r>
                <a:endParaRPr lang="zh-CN" altLang="en-US" sz="2100" b="1" dirty="0">
                  <a:solidFill>
                    <a:srgbClr val="0000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+mn-ea"/>
                </a:endParaRPr>
              </a:p>
            </p:txBody>
          </p:sp>
        </p:grpSp>
        <p:sp>
          <p:nvSpPr>
            <p:cNvPr id="45" name="Freeform 7"/>
            <p:cNvSpPr/>
            <p:nvPr/>
          </p:nvSpPr>
          <p:spPr bwMode="auto">
            <a:xfrm>
              <a:off x="2437" y="7154"/>
              <a:ext cx="614" cy="618"/>
            </a:xfrm>
            <a:custGeom>
              <a:avLst/>
              <a:gdLst>
                <a:gd name="T0" fmla="*/ 48 w 167"/>
                <a:gd name="T1" fmla="*/ 170 h 170"/>
                <a:gd name="T2" fmla="*/ 18 w 167"/>
                <a:gd name="T3" fmla="*/ 158 h 170"/>
                <a:gd name="T4" fmla="*/ 20 w 167"/>
                <a:gd name="T5" fmla="*/ 97 h 170"/>
                <a:gd name="T6" fmla="*/ 105 w 167"/>
                <a:gd name="T7" fmla="*/ 12 h 170"/>
                <a:gd name="T8" fmla="*/ 135 w 167"/>
                <a:gd name="T9" fmla="*/ 3 h 170"/>
                <a:gd name="T10" fmla="*/ 157 w 167"/>
                <a:gd name="T11" fmla="*/ 24 h 170"/>
                <a:gd name="T12" fmla="*/ 148 w 167"/>
                <a:gd name="T13" fmla="*/ 54 h 170"/>
                <a:gd name="T14" fmla="*/ 66 w 167"/>
                <a:gd name="T15" fmla="*/ 136 h 170"/>
                <a:gd name="T16" fmla="*/ 51 w 167"/>
                <a:gd name="T17" fmla="*/ 143 h 170"/>
                <a:gd name="T18" fmla="*/ 38 w 167"/>
                <a:gd name="T19" fmla="*/ 139 h 170"/>
                <a:gd name="T20" fmla="*/ 41 w 167"/>
                <a:gd name="T21" fmla="*/ 110 h 170"/>
                <a:gd name="T22" fmla="*/ 98 w 167"/>
                <a:gd name="T23" fmla="*/ 53 h 170"/>
                <a:gd name="T24" fmla="*/ 106 w 167"/>
                <a:gd name="T25" fmla="*/ 53 h 170"/>
                <a:gd name="T26" fmla="*/ 106 w 167"/>
                <a:gd name="T27" fmla="*/ 62 h 170"/>
                <a:gd name="T28" fmla="*/ 49 w 167"/>
                <a:gd name="T29" fmla="*/ 119 h 170"/>
                <a:gd name="T30" fmla="*/ 46 w 167"/>
                <a:gd name="T31" fmla="*/ 130 h 170"/>
                <a:gd name="T32" fmla="*/ 50 w 167"/>
                <a:gd name="T33" fmla="*/ 132 h 170"/>
                <a:gd name="T34" fmla="*/ 58 w 167"/>
                <a:gd name="T35" fmla="*/ 127 h 170"/>
                <a:gd name="T36" fmla="*/ 139 w 167"/>
                <a:gd name="T37" fmla="*/ 46 h 170"/>
                <a:gd name="T38" fmla="*/ 145 w 167"/>
                <a:gd name="T39" fmla="*/ 27 h 170"/>
                <a:gd name="T40" fmla="*/ 132 w 167"/>
                <a:gd name="T41" fmla="*/ 14 h 170"/>
                <a:gd name="T42" fmla="*/ 114 w 167"/>
                <a:gd name="T43" fmla="*/ 20 h 170"/>
                <a:gd name="T44" fmla="*/ 29 w 167"/>
                <a:gd name="T45" fmla="*/ 105 h 170"/>
                <a:gd name="T46" fmla="*/ 27 w 167"/>
                <a:gd name="T47" fmla="*/ 150 h 170"/>
                <a:gd name="T48" fmla="*/ 71 w 167"/>
                <a:gd name="T49" fmla="*/ 148 h 170"/>
                <a:gd name="T50" fmla="*/ 156 w 167"/>
                <a:gd name="T51" fmla="*/ 63 h 170"/>
                <a:gd name="T52" fmla="*/ 165 w 167"/>
                <a:gd name="T53" fmla="*/ 63 h 170"/>
                <a:gd name="T54" fmla="*/ 165 w 167"/>
                <a:gd name="T55" fmla="*/ 71 h 170"/>
                <a:gd name="T56" fmla="*/ 80 w 167"/>
                <a:gd name="T57" fmla="*/ 156 h 170"/>
                <a:gd name="T58" fmla="*/ 48 w 167"/>
                <a:gd name="T59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7" h="170">
                  <a:moveTo>
                    <a:pt x="48" y="170"/>
                  </a:moveTo>
                  <a:cubicBezTo>
                    <a:pt x="37" y="170"/>
                    <a:pt x="26" y="166"/>
                    <a:pt x="18" y="158"/>
                  </a:cubicBezTo>
                  <a:cubicBezTo>
                    <a:pt x="4" y="143"/>
                    <a:pt x="0" y="117"/>
                    <a:pt x="20" y="97"/>
                  </a:cubicBezTo>
                  <a:cubicBezTo>
                    <a:pt x="32" y="85"/>
                    <a:pt x="81" y="36"/>
                    <a:pt x="105" y="12"/>
                  </a:cubicBezTo>
                  <a:cubicBezTo>
                    <a:pt x="114" y="3"/>
                    <a:pt x="125" y="0"/>
                    <a:pt x="135" y="3"/>
                  </a:cubicBezTo>
                  <a:cubicBezTo>
                    <a:pt x="146" y="5"/>
                    <a:pt x="154" y="14"/>
                    <a:pt x="157" y="24"/>
                  </a:cubicBezTo>
                  <a:cubicBezTo>
                    <a:pt x="160" y="35"/>
                    <a:pt x="156" y="46"/>
                    <a:pt x="148" y="54"/>
                  </a:cubicBezTo>
                  <a:cubicBezTo>
                    <a:pt x="66" y="136"/>
                    <a:pt x="66" y="136"/>
                    <a:pt x="66" y="136"/>
                  </a:cubicBezTo>
                  <a:cubicBezTo>
                    <a:pt x="62" y="140"/>
                    <a:pt x="57" y="143"/>
                    <a:pt x="51" y="143"/>
                  </a:cubicBezTo>
                  <a:cubicBezTo>
                    <a:pt x="46" y="144"/>
                    <a:pt x="41" y="142"/>
                    <a:pt x="38" y="139"/>
                  </a:cubicBezTo>
                  <a:cubicBezTo>
                    <a:pt x="31" y="133"/>
                    <a:pt x="30" y="121"/>
                    <a:pt x="41" y="110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100" y="51"/>
                    <a:pt x="104" y="51"/>
                    <a:pt x="106" y="53"/>
                  </a:cubicBezTo>
                  <a:cubicBezTo>
                    <a:pt x="109" y="55"/>
                    <a:pt x="109" y="59"/>
                    <a:pt x="106" y="62"/>
                  </a:cubicBezTo>
                  <a:cubicBezTo>
                    <a:pt x="49" y="119"/>
                    <a:pt x="49" y="119"/>
                    <a:pt x="49" y="119"/>
                  </a:cubicBezTo>
                  <a:cubicBezTo>
                    <a:pt x="44" y="124"/>
                    <a:pt x="44" y="128"/>
                    <a:pt x="46" y="130"/>
                  </a:cubicBezTo>
                  <a:cubicBezTo>
                    <a:pt x="47" y="131"/>
                    <a:pt x="48" y="132"/>
                    <a:pt x="50" y="132"/>
                  </a:cubicBezTo>
                  <a:cubicBezTo>
                    <a:pt x="52" y="131"/>
                    <a:pt x="55" y="130"/>
                    <a:pt x="58" y="127"/>
                  </a:cubicBezTo>
                  <a:cubicBezTo>
                    <a:pt x="139" y="46"/>
                    <a:pt x="139" y="46"/>
                    <a:pt x="139" y="46"/>
                  </a:cubicBezTo>
                  <a:cubicBezTo>
                    <a:pt x="145" y="40"/>
                    <a:pt x="147" y="34"/>
                    <a:pt x="145" y="27"/>
                  </a:cubicBezTo>
                  <a:cubicBezTo>
                    <a:pt x="144" y="21"/>
                    <a:pt x="138" y="16"/>
                    <a:pt x="132" y="14"/>
                  </a:cubicBezTo>
                  <a:cubicBezTo>
                    <a:pt x="126" y="13"/>
                    <a:pt x="119" y="15"/>
                    <a:pt x="114" y="20"/>
                  </a:cubicBezTo>
                  <a:cubicBezTo>
                    <a:pt x="89" y="45"/>
                    <a:pt x="41" y="93"/>
                    <a:pt x="29" y="105"/>
                  </a:cubicBezTo>
                  <a:cubicBezTo>
                    <a:pt x="13" y="121"/>
                    <a:pt x="17" y="139"/>
                    <a:pt x="27" y="150"/>
                  </a:cubicBezTo>
                  <a:cubicBezTo>
                    <a:pt x="37" y="160"/>
                    <a:pt x="55" y="164"/>
                    <a:pt x="71" y="148"/>
                  </a:cubicBezTo>
                  <a:cubicBezTo>
                    <a:pt x="156" y="63"/>
                    <a:pt x="156" y="63"/>
                    <a:pt x="156" y="63"/>
                  </a:cubicBezTo>
                  <a:cubicBezTo>
                    <a:pt x="159" y="60"/>
                    <a:pt x="162" y="60"/>
                    <a:pt x="165" y="63"/>
                  </a:cubicBezTo>
                  <a:cubicBezTo>
                    <a:pt x="167" y="65"/>
                    <a:pt x="167" y="69"/>
                    <a:pt x="165" y="71"/>
                  </a:cubicBezTo>
                  <a:cubicBezTo>
                    <a:pt x="80" y="156"/>
                    <a:pt x="80" y="156"/>
                    <a:pt x="80" y="156"/>
                  </a:cubicBezTo>
                  <a:cubicBezTo>
                    <a:pt x="70" y="166"/>
                    <a:pt x="58" y="170"/>
                    <a:pt x="48" y="17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0324" tIns="45161" rIns="90324" bIns="45161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7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sp>
        <p:nvSpPr>
          <p:cNvPr id="39947" name="Text Box 17"/>
          <p:cNvSpPr txBox="1"/>
          <p:nvPr/>
        </p:nvSpPr>
        <p:spPr>
          <a:xfrm>
            <a:off x="838200" y="129540"/>
            <a:ext cx="293878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 fontAlgn="base">
              <a:buClrTx/>
              <a:buSzTx/>
            </a:pP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3 </a:t>
            </a:r>
            <a:r>
              <a:rPr lang="zh-CN" sz="24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试卷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讲评的注意点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14:reveal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9153" name="Picture 5" descr="26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70354" y="3428861"/>
            <a:ext cx="2974493" cy="180945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07206" name="Group 6"/>
          <p:cNvGrpSpPr/>
          <p:nvPr/>
        </p:nvGrpSpPr>
        <p:grpSpPr>
          <a:xfrm>
            <a:off x="773728" y="2435248"/>
            <a:ext cx="7150528" cy="1069802"/>
            <a:chOff x="288" y="2908"/>
            <a:chExt cx="5232" cy="996"/>
          </a:xfrm>
        </p:grpSpPr>
        <p:sp>
          <p:nvSpPr>
            <p:cNvPr id="49155" name="AutoShape 7"/>
            <p:cNvSpPr/>
            <p:nvPr/>
          </p:nvSpPr>
          <p:spPr>
            <a:xfrm>
              <a:off x="288" y="2908"/>
              <a:ext cx="5232" cy="99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6C6C6"/>
                </a:gs>
                <a:gs pos="50000">
                  <a:srgbClr val="DDDDDD"/>
                </a:gs>
                <a:gs pos="100000">
                  <a:srgbClr val="C6C6C6"/>
                </a:gs>
              </a:gsLst>
              <a:lin ang="5400000" scaled="1"/>
              <a:tileRect/>
            </a:gradFill>
            <a:ln w="12700" cap="flat" cmpd="sng">
              <a:solidFill>
                <a:srgbClr val="DDDDDD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p>
              <a:pPr algn="ctr" eaLnBrk="0" hangingPunct="0"/>
              <a:endParaRPr lang="zh-CN" altLang="en-US" sz="1800" dirty="0">
                <a:latin typeface="微软雅黑" panose="020B0503020204020204" pitchFamily="34" charset="-122"/>
              </a:endParaRPr>
            </a:p>
          </p:txBody>
        </p:sp>
        <p:sp>
          <p:nvSpPr>
            <p:cNvPr id="49156" name="AutoShape 8"/>
            <p:cNvSpPr/>
            <p:nvPr/>
          </p:nvSpPr>
          <p:spPr>
            <a:xfrm>
              <a:off x="307" y="2928"/>
              <a:ext cx="5196" cy="952"/>
            </a:xfrm>
            <a:prstGeom prst="roundRect">
              <a:avLst>
                <a:gd name="adj" fmla="val 14810"/>
              </a:avLst>
            </a:prstGeom>
            <a:gradFill rotWithShape="1">
              <a:gsLst>
                <a:gs pos="0">
                  <a:srgbClr val="C6C6C6"/>
                </a:gs>
                <a:gs pos="50000">
                  <a:srgbClr val="DDDDDD"/>
                </a:gs>
                <a:gs pos="100000">
                  <a:srgbClr val="C6C6C6"/>
                </a:gs>
              </a:gsLst>
              <a:lin ang="5400000" scaled="1"/>
              <a:tileRect/>
            </a:gradFill>
            <a:ln w="19050" cap="flat" cmpd="sng">
              <a:solidFill>
                <a:srgbClr val="DDDDDD">
                  <a:alpha val="2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algn="ctr" eaLnBrk="0" hangingPunct="0"/>
              <a:endParaRPr lang="zh-CN" altLang="en-US" sz="1800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307209" name="Group 9"/>
          <p:cNvGrpSpPr/>
          <p:nvPr/>
        </p:nvGrpSpPr>
        <p:grpSpPr>
          <a:xfrm>
            <a:off x="762617" y="1152755"/>
            <a:ext cx="1987228" cy="1061866"/>
            <a:chOff x="479" y="2640"/>
            <a:chExt cx="1264" cy="556"/>
          </a:xfrm>
        </p:grpSpPr>
        <p:sp>
          <p:nvSpPr>
            <p:cNvPr id="49158" name="AutoShape 10"/>
            <p:cNvSpPr/>
            <p:nvPr/>
          </p:nvSpPr>
          <p:spPr>
            <a:xfrm>
              <a:off x="479" y="2640"/>
              <a:ext cx="1264" cy="556"/>
            </a:xfrm>
            <a:prstGeom prst="chevron">
              <a:avLst>
                <a:gd name="adj" fmla="val 36395"/>
              </a:avLst>
            </a:prstGeom>
            <a:gradFill rotWithShape="1">
              <a:gsLst>
                <a:gs pos="0">
                  <a:srgbClr val="EFF6FB"/>
                </a:gs>
                <a:gs pos="50000">
                  <a:srgbClr val="62A2DC"/>
                </a:gs>
                <a:gs pos="100000">
                  <a:srgbClr val="EFF6FB"/>
                </a:gs>
              </a:gsLst>
              <a:lin ang="0" scaled="1"/>
              <a:tileRect/>
            </a:gradFill>
            <a:ln w="12700" cap="flat" cmpd="sng">
              <a:solidFill>
                <a:srgbClr val="62A2DC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p>
              <a:pPr algn="ctr" eaLnBrk="0" hangingPunct="0"/>
              <a:endParaRPr lang="zh-CN" altLang="en-US" sz="1800" dirty="0">
                <a:latin typeface="微软雅黑" panose="020B0503020204020204" pitchFamily="34" charset="-122"/>
              </a:endParaRPr>
            </a:p>
          </p:txBody>
        </p:sp>
        <p:sp>
          <p:nvSpPr>
            <p:cNvPr id="49159" name="AutoShape 11"/>
            <p:cNvSpPr/>
            <p:nvPr/>
          </p:nvSpPr>
          <p:spPr>
            <a:xfrm>
              <a:off x="501" y="2655"/>
              <a:ext cx="1229" cy="528"/>
            </a:xfrm>
            <a:prstGeom prst="chevron">
              <a:avLst>
                <a:gd name="adj" fmla="val 38481"/>
              </a:avLst>
            </a:prstGeom>
            <a:gradFill rotWithShape="1">
              <a:gsLst>
                <a:gs pos="0">
                  <a:srgbClr val="AFD0ED"/>
                </a:gs>
                <a:gs pos="50000">
                  <a:srgbClr val="62A2DC"/>
                </a:gs>
                <a:gs pos="100000">
                  <a:srgbClr val="AFD0ED"/>
                </a:gs>
              </a:gsLst>
              <a:lin ang="5400000" scaled="1"/>
              <a:tileRect/>
            </a:gradFill>
            <a:ln w="12700" cap="flat" cmpd="sng">
              <a:solidFill>
                <a:srgbClr val="62A2D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algn="ctr" eaLnBrk="0" hangingPunct="0"/>
              <a:endParaRPr lang="zh-CN" altLang="en-US" sz="1800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307212" name="Text Box 12"/>
          <p:cNvSpPr txBox="1">
            <a:spLocks noChangeArrowheads="1"/>
          </p:cNvSpPr>
          <p:nvPr/>
        </p:nvSpPr>
        <p:spPr bwMode="gray">
          <a:xfrm>
            <a:off x="1134032" y="1336875"/>
            <a:ext cx="1244398" cy="697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E29B54"/>
                    </a:gs>
                    <a:gs pos="100000">
                      <a:srgbClr val="E29B54">
                        <a:gamma/>
                        <a:tint val="73725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223" tIns="41611" rIns="83223" bIns="41611">
            <a:spAutoFit/>
          </a:bodyPr>
          <a:lstStyle>
            <a:lvl1pPr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15925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3185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47775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65605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12280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8000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3720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9440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审题和解题的关系</a:t>
            </a:r>
            <a:endParaRPr kumimoji="0" lang="zh-CN" altLang="en-US" sz="20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307213" name="Group 13"/>
          <p:cNvGrpSpPr/>
          <p:nvPr/>
        </p:nvGrpSpPr>
        <p:grpSpPr>
          <a:xfrm>
            <a:off x="2500649" y="1152755"/>
            <a:ext cx="1893580" cy="1060278"/>
            <a:chOff x="479" y="2640"/>
            <a:chExt cx="1264" cy="556"/>
          </a:xfrm>
        </p:grpSpPr>
        <p:sp>
          <p:nvSpPr>
            <p:cNvPr id="49162" name="AutoShape 14"/>
            <p:cNvSpPr/>
            <p:nvPr/>
          </p:nvSpPr>
          <p:spPr>
            <a:xfrm>
              <a:off x="479" y="2640"/>
              <a:ext cx="1264" cy="556"/>
            </a:xfrm>
            <a:prstGeom prst="chevron">
              <a:avLst>
                <a:gd name="adj" fmla="val 36395"/>
              </a:avLst>
            </a:prstGeom>
            <a:gradFill rotWithShape="1">
              <a:gsLst>
                <a:gs pos="0">
                  <a:srgbClr val="FCF5EE"/>
                </a:gs>
                <a:gs pos="50000">
                  <a:srgbClr val="E29B54"/>
                </a:gs>
                <a:gs pos="100000">
                  <a:srgbClr val="FCF5EE"/>
                </a:gs>
              </a:gsLst>
              <a:lin ang="0" scaled="1"/>
              <a:tileRect/>
            </a:gradFill>
            <a:ln w="12700" cap="flat" cmpd="sng">
              <a:solidFill>
                <a:srgbClr val="E29B54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p>
              <a:pPr algn="ctr" eaLnBrk="0" hangingPunct="0"/>
              <a:endParaRPr lang="zh-CN" altLang="en-US" sz="1800" dirty="0">
                <a:latin typeface="微软雅黑" panose="020B0503020204020204" pitchFamily="34" charset="-122"/>
              </a:endParaRPr>
            </a:p>
          </p:txBody>
        </p:sp>
        <p:sp>
          <p:nvSpPr>
            <p:cNvPr id="49163" name="AutoShape 15"/>
            <p:cNvSpPr/>
            <p:nvPr/>
          </p:nvSpPr>
          <p:spPr>
            <a:xfrm>
              <a:off x="501" y="2655"/>
              <a:ext cx="1229" cy="528"/>
            </a:xfrm>
            <a:prstGeom prst="chevron">
              <a:avLst>
                <a:gd name="adj" fmla="val 38481"/>
              </a:avLst>
            </a:prstGeom>
            <a:gradFill rotWithShape="1">
              <a:gsLst>
                <a:gs pos="0">
                  <a:srgbClr val="F0CCA8"/>
                </a:gs>
                <a:gs pos="50000">
                  <a:srgbClr val="E29B54"/>
                </a:gs>
                <a:gs pos="100000">
                  <a:srgbClr val="F0CCA8"/>
                </a:gs>
              </a:gsLst>
              <a:lin ang="5400000" scaled="1"/>
              <a:tileRect/>
            </a:gradFill>
            <a:ln w="12700" cap="flat" cmpd="sng">
              <a:solidFill>
                <a:srgbClr val="E29B54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algn="ctr" eaLnBrk="0" hangingPunct="0"/>
              <a:endParaRPr lang="zh-CN" altLang="en-US" sz="1800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307216" name="Group 16"/>
          <p:cNvGrpSpPr/>
          <p:nvPr/>
        </p:nvGrpSpPr>
        <p:grpSpPr>
          <a:xfrm>
            <a:off x="4135509" y="1152755"/>
            <a:ext cx="2036432" cy="1060278"/>
            <a:chOff x="441" y="2640"/>
            <a:chExt cx="1303" cy="556"/>
          </a:xfrm>
        </p:grpSpPr>
        <p:sp>
          <p:nvSpPr>
            <p:cNvPr id="49165" name="AutoShape 17"/>
            <p:cNvSpPr/>
            <p:nvPr/>
          </p:nvSpPr>
          <p:spPr>
            <a:xfrm>
              <a:off x="479" y="2640"/>
              <a:ext cx="1264" cy="556"/>
            </a:xfrm>
            <a:prstGeom prst="chevron">
              <a:avLst>
                <a:gd name="adj" fmla="val 36395"/>
              </a:avLst>
            </a:prstGeom>
            <a:gradFill rotWithShape="1">
              <a:gsLst>
                <a:gs pos="0">
                  <a:srgbClr val="F2FAEE"/>
                </a:gs>
                <a:gs pos="50000">
                  <a:srgbClr val="83CE5A"/>
                </a:gs>
                <a:gs pos="100000">
                  <a:srgbClr val="F2FAEE"/>
                </a:gs>
              </a:gsLst>
              <a:lin ang="0" scaled="1"/>
              <a:tileRect/>
            </a:gradFill>
            <a:ln w="12700" cap="flat" cmpd="sng">
              <a:solidFill>
                <a:srgbClr val="83CE5A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p>
              <a:pPr algn="ctr" eaLnBrk="0" hangingPunct="0"/>
              <a:endParaRPr lang="zh-CN" altLang="en-US" sz="1800" dirty="0">
                <a:latin typeface="微软雅黑" panose="020B0503020204020204" pitchFamily="34" charset="-122"/>
              </a:endParaRPr>
            </a:p>
          </p:txBody>
        </p:sp>
        <p:sp>
          <p:nvSpPr>
            <p:cNvPr id="49166" name="AutoShape 18"/>
            <p:cNvSpPr/>
            <p:nvPr/>
          </p:nvSpPr>
          <p:spPr>
            <a:xfrm>
              <a:off x="441" y="2640"/>
              <a:ext cx="1303" cy="543"/>
            </a:xfrm>
            <a:prstGeom prst="chevron">
              <a:avLst>
                <a:gd name="adj" fmla="val 38482"/>
              </a:avLst>
            </a:prstGeom>
            <a:gradFill rotWithShape="1">
              <a:gsLst>
                <a:gs pos="0">
                  <a:srgbClr val="C0E6AB"/>
                </a:gs>
                <a:gs pos="50000">
                  <a:srgbClr val="83CE5A"/>
                </a:gs>
                <a:gs pos="100000">
                  <a:srgbClr val="C0E6AB"/>
                </a:gs>
              </a:gsLst>
              <a:lin ang="5400000" scaled="1"/>
              <a:tileRect/>
            </a:gradFill>
            <a:ln w="12700" cap="flat" cmpd="sng">
              <a:solidFill>
                <a:srgbClr val="83CE5A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algn="ctr" eaLnBrk="0" hangingPunct="0"/>
              <a:endParaRPr lang="zh-CN" altLang="en-US" sz="1800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307219" name="Group 19"/>
          <p:cNvGrpSpPr/>
          <p:nvPr/>
        </p:nvGrpSpPr>
        <p:grpSpPr>
          <a:xfrm>
            <a:off x="5968774" y="1167041"/>
            <a:ext cx="1974530" cy="1034883"/>
            <a:chOff x="479" y="2640"/>
            <a:chExt cx="1264" cy="556"/>
          </a:xfrm>
        </p:grpSpPr>
        <p:sp>
          <p:nvSpPr>
            <p:cNvPr id="49168" name="AutoShape 20"/>
            <p:cNvSpPr/>
            <p:nvPr/>
          </p:nvSpPr>
          <p:spPr>
            <a:xfrm>
              <a:off x="479" y="2640"/>
              <a:ext cx="1264" cy="556"/>
            </a:xfrm>
            <a:prstGeom prst="chevron">
              <a:avLst>
                <a:gd name="adj" fmla="val 36395"/>
              </a:avLst>
            </a:prstGeom>
            <a:gradFill rotWithShape="1">
              <a:gsLst>
                <a:gs pos="0">
                  <a:srgbClr val="FCEEEE"/>
                </a:gs>
                <a:gs pos="50000">
                  <a:srgbClr val="DE585B"/>
                </a:gs>
                <a:gs pos="100000">
                  <a:srgbClr val="FCEEEE"/>
                </a:gs>
              </a:gsLst>
              <a:lin ang="0" scaled="1"/>
              <a:tileRect/>
            </a:gradFill>
            <a:ln w="12700" cap="flat" cmpd="sng">
              <a:solidFill>
                <a:srgbClr val="DE585B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p>
              <a:pPr algn="ctr" eaLnBrk="0" hangingPunct="0"/>
              <a:endParaRPr lang="zh-CN" altLang="en-US" sz="1800" dirty="0">
                <a:latin typeface="微软雅黑" panose="020B0503020204020204" pitchFamily="34" charset="-122"/>
              </a:endParaRPr>
            </a:p>
          </p:txBody>
        </p:sp>
        <p:sp>
          <p:nvSpPr>
            <p:cNvPr id="49169" name="AutoShape 21"/>
            <p:cNvSpPr/>
            <p:nvPr/>
          </p:nvSpPr>
          <p:spPr>
            <a:xfrm>
              <a:off x="501" y="2655"/>
              <a:ext cx="1229" cy="528"/>
            </a:xfrm>
            <a:prstGeom prst="chevron">
              <a:avLst>
                <a:gd name="adj" fmla="val 38481"/>
              </a:avLst>
            </a:prstGeom>
            <a:gradFill rotWithShape="1">
              <a:gsLst>
                <a:gs pos="0">
                  <a:srgbClr val="EEAAAB"/>
                </a:gs>
                <a:gs pos="50000">
                  <a:srgbClr val="DE585B"/>
                </a:gs>
                <a:gs pos="100000">
                  <a:srgbClr val="EEAAAB"/>
                </a:gs>
              </a:gsLst>
              <a:lin ang="5400000" scaled="1"/>
              <a:tileRect/>
            </a:gradFill>
            <a:ln w="12700" cap="flat" cmpd="sng">
              <a:solidFill>
                <a:srgbClr val="DE585B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algn="ctr" eaLnBrk="0" hangingPunct="0"/>
              <a:endParaRPr lang="zh-CN" altLang="en-US" sz="1800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307225" name="TextBox 4"/>
          <p:cNvSpPr txBox="1"/>
          <p:nvPr/>
        </p:nvSpPr>
        <p:spPr>
          <a:xfrm>
            <a:off x="991180" y="2774917"/>
            <a:ext cx="1387250" cy="389890"/>
          </a:xfrm>
          <a:prstGeom prst="rect">
            <a:avLst/>
          </a:prstGeom>
          <a:noFill/>
          <a:ln w="9525">
            <a:noFill/>
          </a:ln>
        </p:spPr>
        <p:txBody>
          <a:bodyPr lIns="83223" tIns="41611" rIns="83223" bIns="41611" anchor="t">
            <a:spAutoFit/>
          </a:bodyPr>
          <a:p>
            <a:pPr algn="ctr" eaLnBrk="0" hangingPunct="0"/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审题得分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226" name="TextBox 4"/>
          <p:cNvSpPr txBox="1"/>
          <p:nvPr/>
        </p:nvSpPr>
        <p:spPr>
          <a:xfrm>
            <a:off x="2680007" y="2773330"/>
            <a:ext cx="1388838" cy="389890"/>
          </a:xfrm>
          <a:prstGeom prst="rect">
            <a:avLst/>
          </a:prstGeom>
          <a:noFill/>
          <a:ln w="9525">
            <a:noFill/>
          </a:ln>
        </p:spPr>
        <p:txBody>
          <a:bodyPr lIns="83223" tIns="41611" rIns="83223" bIns="41611" anchor="t">
            <a:spAutoFit/>
          </a:bodyPr>
          <a:p>
            <a:pPr algn="ctr" eaLnBrk="0" hangingPunct="0"/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规范得分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227" name="TextBox 4"/>
          <p:cNvSpPr txBox="1"/>
          <p:nvPr/>
        </p:nvSpPr>
        <p:spPr>
          <a:xfrm>
            <a:off x="4573588" y="2774917"/>
            <a:ext cx="1387250" cy="389890"/>
          </a:xfrm>
          <a:prstGeom prst="rect">
            <a:avLst/>
          </a:prstGeom>
          <a:noFill/>
          <a:ln w="9525">
            <a:noFill/>
          </a:ln>
        </p:spPr>
        <p:txBody>
          <a:bodyPr lIns="83223" tIns="41611" rIns="83223" bIns="41611" anchor="t">
            <a:spAutoFit/>
          </a:bodyPr>
          <a:p>
            <a:pPr algn="ctr" eaLnBrk="0" hangingPunct="0"/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仔细得分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228" name="TextBox 4"/>
          <p:cNvSpPr txBox="1"/>
          <p:nvPr/>
        </p:nvSpPr>
        <p:spPr>
          <a:xfrm>
            <a:off x="6262415" y="2774917"/>
            <a:ext cx="1387250" cy="389890"/>
          </a:xfrm>
          <a:prstGeom prst="rect">
            <a:avLst/>
          </a:prstGeom>
          <a:noFill/>
          <a:ln w="9525">
            <a:noFill/>
          </a:ln>
        </p:spPr>
        <p:txBody>
          <a:bodyPr lIns="83223" tIns="41611" rIns="83223" bIns="41611" anchor="t">
            <a:spAutoFit/>
          </a:bodyPr>
          <a:p>
            <a:pPr algn="ctr" eaLnBrk="0" hangingPunct="0"/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心态得分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174" name="文本框 16"/>
          <p:cNvSpPr txBox="1"/>
          <p:nvPr/>
        </p:nvSpPr>
        <p:spPr>
          <a:xfrm>
            <a:off x="991985" y="210291"/>
            <a:ext cx="48585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处理好四个关系</a:t>
            </a:r>
            <a:endParaRPr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 Box 12"/>
          <p:cNvSpPr txBox="1">
            <a:spLocks noChangeArrowheads="1"/>
          </p:cNvSpPr>
          <p:nvPr/>
        </p:nvSpPr>
        <p:spPr bwMode="gray">
          <a:xfrm>
            <a:off x="2830795" y="1336875"/>
            <a:ext cx="1244398" cy="697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E29B54"/>
                    </a:gs>
                    <a:gs pos="100000">
                      <a:srgbClr val="E29B54">
                        <a:gamma/>
                        <a:tint val="73725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223" tIns="41611" rIns="83223" bIns="41611">
            <a:spAutoFit/>
          </a:bodyPr>
          <a:lstStyle>
            <a:lvl1pPr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15925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3185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47775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65605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12280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8000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3720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9440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会做和得分的关系</a:t>
            </a:r>
            <a:endParaRPr kumimoji="0" lang="zh-CN" altLang="en-US" sz="20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Text Box 12"/>
          <p:cNvSpPr txBox="1">
            <a:spLocks noChangeArrowheads="1"/>
          </p:cNvSpPr>
          <p:nvPr/>
        </p:nvSpPr>
        <p:spPr bwMode="gray">
          <a:xfrm>
            <a:off x="4573588" y="1336875"/>
            <a:ext cx="1244398" cy="697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E29B54"/>
                    </a:gs>
                    <a:gs pos="100000">
                      <a:srgbClr val="E29B54">
                        <a:gamma/>
                        <a:tint val="73725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223" tIns="41611" rIns="83223" bIns="41611">
            <a:spAutoFit/>
          </a:bodyPr>
          <a:lstStyle>
            <a:lvl1pPr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15925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3185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47775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65605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12280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8000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3720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9440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求快和求准的关系</a:t>
            </a:r>
            <a:endParaRPr kumimoji="0" lang="zh-CN" altLang="en-US" sz="20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gray">
          <a:xfrm>
            <a:off x="6341777" y="1336875"/>
            <a:ext cx="1244398" cy="697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E29B54"/>
                    </a:gs>
                    <a:gs pos="100000">
                      <a:srgbClr val="E29B54">
                        <a:gamma/>
                        <a:tint val="73725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223" tIns="41611" rIns="83223" bIns="41611">
            <a:spAutoFit/>
          </a:bodyPr>
          <a:lstStyle>
            <a:lvl1pPr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15925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3185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47775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65605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12280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8000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3720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9440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难题和易题的关系</a:t>
            </a:r>
            <a:endParaRPr kumimoji="0" lang="zh-CN" altLang="en-US" sz="20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7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7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7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7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7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7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7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7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7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7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74" grpId="1"/>
      <p:bldP spid="307212" grpId="0" bldLvl="0" animBg="1"/>
      <p:bldP spid="307212" grpId="1" animBg="1"/>
      <p:bldP spid="2" grpId="0" bldLvl="0" animBg="1"/>
      <p:bldP spid="2" grpId="1" animBg="1"/>
      <p:bldP spid="3" grpId="0" bldLvl="0" animBg="1"/>
      <p:bldP spid="3" grpId="1" animBg="1"/>
      <p:bldP spid="4" grpId="0" bldLvl="0" animBg="1"/>
      <p:bldP spid="4" grpId="1" animBg="1"/>
      <p:bldP spid="307225" grpId="0"/>
      <p:bldP spid="307226" grpId="0"/>
      <p:bldP spid="307227" grpId="0"/>
      <p:bldP spid="307228" grpId="0"/>
      <p:bldP spid="307225" grpId="1"/>
      <p:bldP spid="307226" grpId="1"/>
      <p:bldP spid="307227" grpId="1"/>
      <p:bldP spid="30722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7586" name="WordArt 3" descr="宽屏壁纸f"/>
          <p:cNvSpPr>
            <a:spLocks noTextEdit="1"/>
          </p:cNvSpPr>
          <p:nvPr/>
        </p:nvSpPr>
        <p:spPr>
          <a:xfrm>
            <a:off x="3925888" y="2420938"/>
            <a:ext cx="3733800" cy="838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  <a:normAutofit/>
          </a:bodyPr>
          <a:p>
            <a:pPr algn="ctr"/>
            <a:r>
              <a:rPr lang="zh-CN" altLang="en-US" sz="5400" b="1">
                <a:ln w="2857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blipFill rotWithShape="1">
                  <a:blip r:embed="rId2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谢谢！</a:t>
            </a:r>
            <a:endParaRPr lang="zh-CN" altLang="en-US" sz="5400" b="1">
              <a:ln w="2857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blipFill rotWithShape="1">
                <a:blip r:embed="rId2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7587" name="Picture 41" descr="绿树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330700" cy="5145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7588" name="Picture 42" descr="青草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19588"/>
            <a:ext cx="9145588" cy="825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7589" name="Picture 43" descr="小绿叶01"/>
          <p:cNvPicPr>
            <a:picLocks noChangeAspect="1"/>
          </p:cNvPicPr>
          <p:nvPr/>
        </p:nvPicPr>
        <p:blipFill>
          <a:blip r:embed="rId5">
            <a:lum bright="-6000" contrast="24000"/>
          </a:blip>
          <a:stretch>
            <a:fillRect/>
          </a:stretch>
        </p:blipFill>
        <p:spPr>
          <a:xfrm>
            <a:off x="8231188" y="4554538"/>
            <a:ext cx="609600" cy="358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7590" name="Picture 44" descr="小黄花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6788" y="4102100"/>
            <a:ext cx="1219200" cy="1042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7591" name="Picture 45" descr="小绿叶03"/>
          <p:cNvPicPr>
            <a:picLocks noChangeAspect="1"/>
          </p:cNvPicPr>
          <p:nvPr/>
        </p:nvPicPr>
        <p:blipFill>
          <a:blip r:embed="rId7">
            <a:lum bright="-14001" contrast="16000"/>
          </a:blip>
          <a:stretch>
            <a:fillRect/>
          </a:stretch>
        </p:blipFill>
        <p:spPr>
          <a:xfrm>
            <a:off x="5564188" y="4630738"/>
            <a:ext cx="685800" cy="415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7592" name="Picture 46" descr="小绿叶02"/>
          <p:cNvPicPr>
            <a:picLocks noChangeAspect="1"/>
          </p:cNvPicPr>
          <p:nvPr/>
        </p:nvPicPr>
        <p:blipFill>
          <a:blip r:embed="rId8">
            <a:lum bright="-7999" contrast="16000"/>
          </a:blip>
          <a:stretch>
            <a:fillRect/>
          </a:stretch>
        </p:blipFill>
        <p:spPr>
          <a:xfrm>
            <a:off x="4321175" y="4325938"/>
            <a:ext cx="938213" cy="700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7593" name="Picture 47" descr="1000401543874607298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788988" y="2020888"/>
            <a:ext cx="1238250" cy="1238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7594" name="Picture 48" descr="200712419435657_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2681288" y="1354138"/>
            <a:ext cx="685800" cy="685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newsflash/>
  </p:transition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PP_MARK_KEY" val="afe84a6b-ac5d-4137-8f70-6dc8086ed03a"/>
  <p:tag name="COMMONDATA" val="eyJoZGlkIjoiNDdkYzZmYTcwNDQ1MDgyY2RkNDkyYzc1ZjZjYTkwY2Y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sample">
  <a:themeElements>
    <a:clrScheme name="sample 3">
      <a:dk1>
        <a:srgbClr val="335338"/>
      </a:dk1>
      <a:lt1>
        <a:srgbClr val="D7E4BE"/>
      </a:lt1>
      <a:dk2>
        <a:srgbClr val="000066"/>
      </a:dk2>
      <a:lt2>
        <a:srgbClr val="B2B2B2"/>
      </a:lt2>
      <a:accent1>
        <a:srgbClr val="2F86B1"/>
      </a:accent1>
      <a:accent2>
        <a:srgbClr val="D2761A"/>
      </a:accent2>
      <a:accent3>
        <a:srgbClr val="E8EFDB"/>
      </a:accent3>
      <a:accent4>
        <a:srgbClr val="2A462E"/>
      </a:accent4>
      <a:accent5>
        <a:srgbClr val="ADC3D5"/>
      </a:accent5>
      <a:accent6>
        <a:srgbClr val="BE6A16"/>
      </a:accent6>
      <a:hlink>
        <a:srgbClr val="368463"/>
      </a:hlink>
      <a:folHlink>
        <a:srgbClr val="481ECE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0" fontAlgn="ctr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0000"/>
          </a:buClr>
          <a:buSzPct val="70000"/>
          <a:buFontTx/>
          <a:buNone/>
          <a:defRPr kumimoji="0" lang="en-US" altLang="zh-CN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0" fontAlgn="ctr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0000"/>
          </a:buClr>
          <a:buSzPct val="70000"/>
          <a:buFontTx/>
          <a:buNone/>
          <a:defRPr kumimoji="0" lang="en-US" altLang="zh-CN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lnDef>
  </a:objectDefaults>
  <a:extraClrSchemeLst>
    <a:extraClrScheme>
      <a:clrScheme name="sample 1">
        <a:dk1>
          <a:srgbClr val="1A3E86"/>
        </a:dk1>
        <a:lt1>
          <a:srgbClr val="C1CFDD"/>
        </a:lt1>
        <a:dk2>
          <a:srgbClr val="000000"/>
        </a:dk2>
        <a:lt2>
          <a:srgbClr val="B2B2B2"/>
        </a:lt2>
        <a:accent1>
          <a:srgbClr val="4AAAC0"/>
        </a:accent1>
        <a:accent2>
          <a:srgbClr val="6600FF"/>
        </a:accent2>
        <a:accent3>
          <a:srgbClr val="DDE4EB"/>
        </a:accent3>
        <a:accent4>
          <a:srgbClr val="143472"/>
        </a:accent4>
        <a:accent5>
          <a:srgbClr val="B1D2DC"/>
        </a:accent5>
        <a:accent6>
          <a:srgbClr val="5C00E7"/>
        </a:accent6>
        <a:hlink>
          <a:srgbClr val="0066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2B166E"/>
        </a:dk1>
        <a:lt1>
          <a:srgbClr val="AADBFC"/>
        </a:lt1>
        <a:dk2>
          <a:srgbClr val="003366"/>
        </a:dk2>
        <a:lt2>
          <a:srgbClr val="B2B2B2"/>
        </a:lt2>
        <a:accent1>
          <a:srgbClr val="19B17B"/>
        </a:accent1>
        <a:accent2>
          <a:srgbClr val="E57B1B"/>
        </a:accent2>
        <a:accent3>
          <a:srgbClr val="D2EAFD"/>
        </a:accent3>
        <a:accent4>
          <a:srgbClr val="23115D"/>
        </a:accent4>
        <a:accent5>
          <a:srgbClr val="ABD5BF"/>
        </a:accent5>
        <a:accent6>
          <a:srgbClr val="CF6F17"/>
        </a:accent6>
        <a:hlink>
          <a:srgbClr val="0066CC"/>
        </a:hlink>
        <a:folHlink>
          <a:srgbClr val="8C71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335338"/>
        </a:dk1>
        <a:lt1>
          <a:srgbClr val="D7E4BE"/>
        </a:lt1>
        <a:dk2>
          <a:srgbClr val="000066"/>
        </a:dk2>
        <a:lt2>
          <a:srgbClr val="B2B2B2"/>
        </a:lt2>
        <a:accent1>
          <a:srgbClr val="2F86B1"/>
        </a:accent1>
        <a:accent2>
          <a:srgbClr val="D2761A"/>
        </a:accent2>
        <a:accent3>
          <a:srgbClr val="E8EFDB"/>
        </a:accent3>
        <a:accent4>
          <a:srgbClr val="2A462E"/>
        </a:accent4>
        <a:accent5>
          <a:srgbClr val="ADC3D5"/>
        </a:accent5>
        <a:accent6>
          <a:srgbClr val="BE6A16"/>
        </a:accent6>
        <a:hlink>
          <a:srgbClr val="368463"/>
        </a:hlink>
        <a:folHlink>
          <a:srgbClr val="481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sample">
  <a:themeElements>
    <a:clrScheme name="sample 3">
      <a:dk1>
        <a:srgbClr val="335338"/>
      </a:dk1>
      <a:lt1>
        <a:srgbClr val="D7E4BE"/>
      </a:lt1>
      <a:dk2>
        <a:srgbClr val="000066"/>
      </a:dk2>
      <a:lt2>
        <a:srgbClr val="B2B2B2"/>
      </a:lt2>
      <a:accent1>
        <a:srgbClr val="2F86B1"/>
      </a:accent1>
      <a:accent2>
        <a:srgbClr val="D2761A"/>
      </a:accent2>
      <a:accent3>
        <a:srgbClr val="E8EFDB"/>
      </a:accent3>
      <a:accent4>
        <a:srgbClr val="2A462E"/>
      </a:accent4>
      <a:accent5>
        <a:srgbClr val="ADC3D5"/>
      </a:accent5>
      <a:accent6>
        <a:srgbClr val="BE6A16"/>
      </a:accent6>
      <a:hlink>
        <a:srgbClr val="368463"/>
      </a:hlink>
      <a:folHlink>
        <a:srgbClr val="481ECE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0" fontAlgn="ctr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0000"/>
          </a:buClr>
          <a:buSzPct val="70000"/>
          <a:buFontTx/>
          <a:buNone/>
          <a:defRPr kumimoji="0" lang="en-US" altLang="zh-CN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0" fontAlgn="ctr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0000"/>
          </a:buClr>
          <a:buSzPct val="70000"/>
          <a:buFontTx/>
          <a:buNone/>
          <a:defRPr kumimoji="0" lang="en-US" altLang="zh-CN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lnDef>
  </a:objectDefaults>
  <a:extraClrSchemeLst>
    <a:extraClrScheme>
      <a:clrScheme name="sample 1">
        <a:dk1>
          <a:srgbClr val="1A3E86"/>
        </a:dk1>
        <a:lt1>
          <a:srgbClr val="C1CFDD"/>
        </a:lt1>
        <a:dk2>
          <a:srgbClr val="000000"/>
        </a:dk2>
        <a:lt2>
          <a:srgbClr val="B2B2B2"/>
        </a:lt2>
        <a:accent1>
          <a:srgbClr val="4AAAC0"/>
        </a:accent1>
        <a:accent2>
          <a:srgbClr val="6600FF"/>
        </a:accent2>
        <a:accent3>
          <a:srgbClr val="DDE4EB"/>
        </a:accent3>
        <a:accent4>
          <a:srgbClr val="143472"/>
        </a:accent4>
        <a:accent5>
          <a:srgbClr val="B1D2DC"/>
        </a:accent5>
        <a:accent6>
          <a:srgbClr val="5C00E7"/>
        </a:accent6>
        <a:hlink>
          <a:srgbClr val="0066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2B166E"/>
        </a:dk1>
        <a:lt1>
          <a:srgbClr val="AADBFC"/>
        </a:lt1>
        <a:dk2>
          <a:srgbClr val="003366"/>
        </a:dk2>
        <a:lt2>
          <a:srgbClr val="B2B2B2"/>
        </a:lt2>
        <a:accent1>
          <a:srgbClr val="19B17B"/>
        </a:accent1>
        <a:accent2>
          <a:srgbClr val="E57B1B"/>
        </a:accent2>
        <a:accent3>
          <a:srgbClr val="D2EAFD"/>
        </a:accent3>
        <a:accent4>
          <a:srgbClr val="23115D"/>
        </a:accent4>
        <a:accent5>
          <a:srgbClr val="ABD5BF"/>
        </a:accent5>
        <a:accent6>
          <a:srgbClr val="CF6F17"/>
        </a:accent6>
        <a:hlink>
          <a:srgbClr val="0066CC"/>
        </a:hlink>
        <a:folHlink>
          <a:srgbClr val="8C71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335338"/>
        </a:dk1>
        <a:lt1>
          <a:srgbClr val="D7E4BE"/>
        </a:lt1>
        <a:dk2>
          <a:srgbClr val="000066"/>
        </a:dk2>
        <a:lt2>
          <a:srgbClr val="B2B2B2"/>
        </a:lt2>
        <a:accent1>
          <a:srgbClr val="2F86B1"/>
        </a:accent1>
        <a:accent2>
          <a:srgbClr val="D2761A"/>
        </a:accent2>
        <a:accent3>
          <a:srgbClr val="E8EFDB"/>
        </a:accent3>
        <a:accent4>
          <a:srgbClr val="2A462E"/>
        </a:accent4>
        <a:accent5>
          <a:srgbClr val="ADC3D5"/>
        </a:accent5>
        <a:accent6>
          <a:srgbClr val="BE6A16"/>
        </a:accent6>
        <a:hlink>
          <a:srgbClr val="368463"/>
        </a:hlink>
        <a:folHlink>
          <a:srgbClr val="481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365</Words>
  <Application>WPS 演示</Application>
  <PresentationFormat/>
  <Paragraphs>71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37" baseType="lpstr">
      <vt:lpstr>Arial</vt:lpstr>
      <vt:lpstr>宋体</vt:lpstr>
      <vt:lpstr>Wingdings</vt:lpstr>
      <vt:lpstr>微软雅黑</vt:lpstr>
      <vt:lpstr>Verdana</vt:lpstr>
      <vt:lpstr>方正大黑简体</vt:lpstr>
      <vt:lpstr>黑体</vt:lpstr>
      <vt:lpstr>Arial</vt:lpstr>
      <vt:lpstr>Calibri</vt:lpstr>
      <vt:lpstr>Times New Roman</vt:lpstr>
      <vt:lpstr>Arial Unicode MS</vt:lpstr>
      <vt:lpstr>Lato Light</vt:lpstr>
      <vt:lpstr>仿宋_GB2312</vt:lpstr>
      <vt:lpstr>仿宋</vt:lpstr>
      <vt:lpstr>Calibri</vt:lpstr>
      <vt:lpstr>MS PGothic</vt:lpstr>
      <vt:lpstr>Impact</vt:lpstr>
      <vt:lpstr>Leelawadee</vt:lpstr>
      <vt:lpstr>楷体</vt:lpstr>
      <vt:lpstr>Times New Roman</vt:lpstr>
      <vt:lpstr>方正姚体</vt:lpstr>
      <vt:lpstr>时尚中黑简体</vt:lpstr>
      <vt:lpstr>楷体_GB2312</vt:lpstr>
      <vt:lpstr>新宋体</vt:lpstr>
      <vt:lpstr>等线</vt:lpstr>
      <vt:lpstr>Bebas Neue</vt:lpstr>
      <vt:lpstr>Segoe Print</vt:lpstr>
      <vt:lpstr>Gill Sans</vt:lpstr>
      <vt:lpstr>Lato</vt:lpstr>
      <vt:lpstr>sample</vt:lpstr>
      <vt:lpstr>2_sample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邦邦家园</dc:creator>
  <cp:lastModifiedBy>第九周期元素</cp:lastModifiedBy>
  <cp:revision>431</cp:revision>
  <dcterms:created xsi:type="dcterms:W3CDTF">2004-08-26T06:30:00Z</dcterms:created>
  <dcterms:modified xsi:type="dcterms:W3CDTF">2023-05-08T03:50:45Z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1FA3210E195144E8B15C71B9EE138B08</vt:lpwstr>
  </property>
</Properties>
</file>