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4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3194" r:id="rId3"/>
    <p:sldId id="3231" r:id="rId5"/>
    <p:sldId id="3236" r:id="rId6"/>
    <p:sldId id="11088532" r:id="rId7"/>
    <p:sldId id="11088572" r:id="rId8"/>
    <p:sldId id="3237" r:id="rId9"/>
    <p:sldId id="11088516" r:id="rId10"/>
    <p:sldId id="11088601" r:id="rId11"/>
    <p:sldId id="11088509" r:id="rId12"/>
    <p:sldId id="3239" r:id="rId13"/>
    <p:sldId id="11088515" r:id="rId14"/>
    <p:sldId id="11088587" r:id="rId15"/>
    <p:sldId id="11088555" r:id="rId16"/>
    <p:sldId id="11088475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微软雅黑" panose="020B0503020204020204" pitchFamily="34" charset="-122"/>
      <p:regular r:id="rId27"/>
    </p:embeddedFont>
    <p:embeddedFont>
      <p:font typeface="楷体" panose="02010609060101010101" charset="-122"/>
      <p:regular r:id="rId28"/>
    </p:embeddedFont>
    <p:embeddedFont>
      <p:font typeface="黑体" panose="02010609060101010101" charset="-122"/>
      <p:regular r:id="rId29"/>
    </p:embeddedFont>
  </p:embeddedFontLst>
  <p:custDataLst>
    <p:tags r:id="rId30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" userDrawn="1">
          <p15:clr>
            <a:srgbClr val="A4A3A4"/>
          </p15:clr>
        </p15:guide>
        <p15:guide id="2" pos="2867" userDrawn="1">
          <p15:clr>
            <a:srgbClr val="A4A3A4"/>
          </p15:clr>
        </p15:guide>
        <p15:guide id="3" pos="134" userDrawn="1">
          <p15:clr>
            <a:srgbClr val="A4A3A4"/>
          </p15:clr>
        </p15:guide>
        <p15:guide id="4" orient="horz" pos="3038" userDrawn="1">
          <p15:clr>
            <a:srgbClr val="A4A3A4"/>
          </p15:clr>
        </p15:guide>
        <p15:guide id="5" pos="5261" userDrawn="1">
          <p15:clr>
            <a:srgbClr val="A4A3A4"/>
          </p15:clr>
        </p15:guide>
        <p15:guide id="6" pos="464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28" autoAdjust="0"/>
    <p:restoredTop sz="95317" autoAdjust="0"/>
  </p:normalViewPr>
  <p:slideViewPr>
    <p:cSldViewPr showGuides="1">
      <p:cViewPr varScale="1">
        <p:scale>
          <a:sx n="145" d="100"/>
          <a:sy n="145" d="100"/>
        </p:scale>
        <p:origin x="654" y="114"/>
      </p:cViewPr>
      <p:guideLst>
        <p:guide orient="horz" pos="242"/>
        <p:guide pos="2867"/>
        <p:guide pos="134"/>
        <p:guide orient="horz" pos="3038"/>
        <p:guide pos="5261"/>
        <p:guide pos="4643"/>
      </p:guideLst>
    </p:cSldViewPr>
  </p:slideViewPr>
  <p:outlineViewPr>
    <p:cViewPr>
      <p:scale>
        <a:sx n="100" d="100"/>
        <a:sy n="100" d="100"/>
      </p:scale>
      <p:origin x="0" y="-99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79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32.xml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tags" Target="../tags/tag2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0DBF-D010-4114-9DE3-41E342A27C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1D107-4CC9-43CA-8CA8-36E1DF70D5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tags" Target="../tags/tag2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533" y="685800"/>
            <a:ext cx="6094934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4" Type="http://schemas.openxmlformats.org/officeDocument/2006/relationships/tags" Target="../tags/tag142.xml"/><Relationship Id="rId3" Type="http://schemas.openxmlformats.org/officeDocument/2006/relationships/tags" Target="../tags/tag14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结论解释最终回到问题本身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改变一个因素，进而探究该因素的影响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改变一个因素，进而探究该因素的影响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化学推动了人类文明的进步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这些问题均需要用化学知识来解答。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这些问题均需要用化学知识来解答。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这些问题均需要用化学知识来解答。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改变一个因素，进而探究该因素的影响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改变一个因素，进而探究该因素的影响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其他条件一样，变量是空气和呼出气体</a:t>
            </a:r>
            <a:endParaRPr lang="zh-CN" altLang="en-US"/>
          </a:p>
          <a:p>
            <a:r>
              <a:rPr lang="zh-CN" altLang="en-US"/>
              <a:t>能够使木条燃烧的气体是什么？</a:t>
            </a:r>
            <a:r>
              <a:rPr lang="en-US" altLang="zh-CN"/>
              <a:t>  </a:t>
            </a:r>
            <a:r>
              <a:rPr lang="zh-CN" altLang="en-US"/>
              <a:t>氧气</a:t>
            </a:r>
            <a:endParaRPr lang="zh-CN" altLang="en-US"/>
          </a:p>
          <a:p>
            <a:r>
              <a:rPr lang="zh-CN" altLang="en-US"/>
              <a:t>氧气的含量与木条燃烧的剧烈程度有什么关系呢？</a:t>
            </a:r>
            <a:r>
              <a:rPr lang="en-US" altLang="zh-CN"/>
              <a:t>  </a:t>
            </a:r>
            <a:r>
              <a:rPr lang="zh-CN" altLang="en-US"/>
              <a:t>氧气含量越高</a:t>
            </a:r>
            <a:endParaRPr lang="zh-CN" altLang="en-US"/>
          </a:p>
          <a:p>
            <a:r>
              <a:rPr lang="zh-CN" altLang="en-US"/>
              <a:t>我们人体的呼吸是消耗氧气的过程，那么空气和呼出气体，哪个会使木条燃烧更剧烈？</a:t>
            </a:r>
            <a:endParaRPr lang="zh-CN" altLang="en-US"/>
          </a:p>
          <a:p>
            <a:r>
              <a:rPr lang="zh-CN" altLang="en-US"/>
              <a:t>通过实验一，我们能发现空气和呼出气体的哪种气体含量不一样？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3"/>
          <a:stretch>
            <a:fillRect/>
          </a:stretch>
        </p:blipFill>
        <p:spPr>
          <a:xfrm rot="16200000">
            <a:off x="2000391" y="-2000954"/>
            <a:ext cx="5143218" cy="9146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785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ct val="7500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image" Target="../media/image2.jpeg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image" Target="../media/image3.png"/><Relationship Id="rId2" Type="http://schemas.openxmlformats.org/officeDocument/2006/relationships/tags" Target="../tags/tag127.xml"/><Relationship Id="rId18" Type="http://schemas.openxmlformats.org/officeDocument/2006/relationships/notesSlide" Target="../notesSlides/notesSlide10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40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tags" Target="../tags/tag12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image" Target="../media/image13.png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image" Target="../media/image3.png"/><Relationship Id="rId2" Type="http://schemas.openxmlformats.org/officeDocument/2006/relationships/tags" Target="../tags/tag144.xml"/><Relationship Id="rId11" Type="http://schemas.openxmlformats.org/officeDocument/2006/relationships/notesSlide" Target="../notesSlides/notesSlide11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4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image" Target="../media/image3.png"/><Relationship Id="rId2" Type="http://schemas.openxmlformats.org/officeDocument/2006/relationships/tags" Target="../tags/tag153.xml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tags" Target="../tags/tag15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73.xml"/><Relationship Id="rId8" Type="http://schemas.openxmlformats.org/officeDocument/2006/relationships/tags" Target="../tags/tag172.xml"/><Relationship Id="rId7" Type="http://schemas.openxmlformats.org/officeDocument/2006/relationships/tags" Target="../tags/tag171.xml"/><Relationship Id="rId68" Type="http://schemas.openxmlformats.org/officeDocument/2006/relationships/notesSlide" Target="../notesSlides/notesSlide13.xml"/><Relationship Id="rId67" Type="http://schemas.openxmlformats.org/officeDocument/2006/relationships/slideLayout" Target="../slideLayouts/slideLayout2.xml"/><Relationship Id="rId66" Type="http://schemas.openxmlformats.org/officeDocument/2006/relationships/tags" Target="../tags/tag216.xml"/><Relationship Id="rId65" Type="http://schemas.openxmlformats.org/officeDocument/2006/relationships/tags" Target="../tags/tag215.xml"/><Relationship Id="rId64" Type="http://schemas.openxmlformats.org/officeDocument/2006/relationships/tags" Target="../tags/tag214.xml"/><Relationship Id="rId63" Type="http://schemas.openxmlformats.org/officeDocument/2006/relationships/tags" Target="../tags/tag213.xml"/><Relationship Id="rId62" Type="http://schemas.openxmlformats.org/officeDocument/2006/relationships/image" Target="../media/image27.svg"/><Relationship Id="rId61" Type="http://schemas.openxmlformats.org/officeDocument/2006/relationships/image" Target="../media/image26.png"/><Relationship Id="rId60" Type="http://schemas.openxmlformats.org/officeDocument/2006/relationships/tags" Target="../tags/tag212.xml"/><Relationship Id="rId6" Type="http://schemas.openxmlformats.org/officeDocument/2006/relationships/tags" Target="../tags/tag170.xml"/><Relationship Id="rId59" Type="http://schemas.openxmlformats.org/officeDocument/2006/relationships/tags" Target="../tags/tag211.xml"/><Relationship Id="rId58" Type="http://schemas.openxmlformats.org/officeDocument/2006/relationships/image" Target="../media/image25.svg"/><Relationship Id="rId57" Type="http://schemas.openxmlformats.org/officeDocument/2006/relationships/image" Target="../media/image24.png"/><Relationship Id="rId56" Type="http://schemas.openxmlformats.org/officeDocument/2006/relationships/tags" Target="../tags/tag210.xml"/><Relationship Id="rId55" Type="http://schemas.openxmlformats.org/officeDocument/2006/relationships/image" Target="../media/image23.svg"/><Relationship Id="rId54" Type="http://schemas.openxmlformats.org/officeDocument/2006/relationships/image" Target="../media/image22.png"/><Relationship Id="rId53" Type="http://schemas.openxmlformats.org/officeDocument/2006/relationships/tags" Target="../tags/tag209.xml"/><Relationship Id="rId52" Type="http://schemas.openxmlformats.org/officeDocument/2006/relationships/image" Target="../media/image21.svg"/><Relationship Id="rId51" Type="http://schemas.openxmlformats.org/officeDocument/2006/relationships/image" Target="../media/image20.png"/><Relationship Id="rId50" Type="http://schemas.openxmlformats.org/officeDocument/2006/relationships/tags" Target="../tags/tag208.xml"/><Relationship Id="rId5" Type="http://schemas.openxmlformats.org/officeDocument/2006/relationships/tags" Target="../tags/tag169.xml"/><Relationship Id="rId49" Type="http://schemas.openxmlformats.org/officeDocument/2006/relationships/tags" Target="../tags/tag207.xml"/><Relationship Id="rId48" Type="http://schemas.openxmlformats.org/officeDocument/2006/relationships/tags" Target="../tags/tag206.xml"/><Relationship Id="rId47" Type="http://schemas.openxmlformats.org/officeDocument/2006/relationships/tags" Target="../tags/tag205.xml"/><Relationship Id="rId46" Type="http://schemas.openxmlformats.org/officeDocument/2006/relationships/tags" Target="../tags/tag204.xml"/><Relationship Id="rId45" Type="http://schemas.openxmlformats.org/officeDocument/2006/relationships/tags" Target="../tags/tag203.xml"/><Relationship Id="rId44" Type="http://schemas.openxmlformats.org/officeDocument/2006/relationships/tags" Target="../tags/tag202.xml"/><Relationship Id="rId43" Type="http://schemas.openxmlformats.org/officeDocument/2006/relationships/tags" Target="../tags/tag201.xml"/><Relationship Id="rId42" Type="http://schemas.openxmlformats.org/officeDocument/2006/relationships/tags" Target="../tags/tag200.xml"/><Relationship Id="rId41" Type="http://schemas.openxmlformats.org/officeDocument/2006/relationships/tags" Target="../tags/tag199.xml"/><Relationship Id="rId40" Type="http://schemas.openxmlformats.org/officeDocument/2006/relationships/tags" Target="../tags/tag198.xml"/><Relationship Id="rId4" Type="http://schemas.openxmlformats.org/officeDocument/2006/relationships/tags" Target="../tags/tag168.xml"/><Relationship Id="rId39" Type="http://schemas.openxmlformats.org/officeDocument/2006/relationships/tags" Target="../tags/tag197.xml"/><Relationship Id="rId38" Type="http://schemas.openxmlformats.org/officeDocument/2006/relationships/tags" Target="../tags/tag196.xml"/><Relationship Id="rId37" Type="http://schemas.openxmlformats.org/officeDocument/2006/relationships/tags" Target="../tags/tag195.xml"/><Relationship Id="rId36" Type="http://schemas.openxmlformats.org/officeDocument/2006/relationships/tags" Target="../tags/tag194.xml"/><Relationship Id="rId35" Type="http://schemas.openxmlformats.org/officeDocument/2006/relationships/tags" Target="../tags/tag193.xml"/><Relationship Id="rId34" Type="http://schemas.openxmlformats.org/officeDocument/2006/relationships/image" Target="../media/image19.svg"/><Relationship Id="rId33" Type="http://schemas.openxmlformats.org/officeDocument/2006/relationships/image" Target="../media/image18.png"/><Relationship Id="rId32" Type="http://schemas.openxmlformats.org/officeDocument/2006/relationships/tags" Target="../tags/tag192.xml"/><Relationship Id="rId31" Type="http://schemas.openxmlformats.org/officeDocument/2006/relationships/image" Target="../media/image17.svg"/><Relationship Id="rId30" Type="http://schemas.openxmlformats.org/officeDocument/2006/relationships/image" Target="../media/image16.png"/><Relationship Id="rId3" Type="http://schemas.openxmlformats.org/officeDocument/2006/relationships/image" Target="../media/image3.png"/><Relationship Id="rId29" Type="http://schemas.openxmlformats.org/officeDocument/2006/relationships/tags" Target="../tags/tag191.xml"/><Relationship Id="rId28" Type="http://schemas.openxmlformats.org/officeDocument/2006/relationships/image" Target="../media/image15.svg"/><Relationship Id="rId27" Type="http://schemas.openxmlformats.org/officeDocument/2006/relationships/image" Target="../media/image14.png"/><Relationship Id="rId26" Type="http://schemas.openxmlformats.org/officeDocument/2006/relationships/tags" Target="../tags/tag190.xml"/><Relationship Id="rId25" Type="http://schemas.openxmlformats.org/officeDocument/2006/relationships/tags" Target="../tags/tag189.xml"/><Relationship Id="rId24" Type="http://schemas.openxmlformats.org/officeDocument/2006/relationships/tags" Target="../tags/tag188.xml"/><Relationship Id="rId23" Type="http://schemas.openxmlformats.org/officeDocument/2006/relationships/tags" Target="../tags/tag187.xml"/><Relationship Id="rId22" Type="http://schemas.openxmlformats.org/officeDocument/2006/relationships/tags" Target="../tags/tag186.xml"/><Relationship Id="rId21" Type="http://schemas.openxmlformats.org/officeDocument/2006/relationships/tags" Target="../tags/tag185.xml"/><Relationship Id="rId20" Type="http://schemas.openxmlformats.org/officeDocument/2006/relationships/tags" Target="../tags/tag184.xml"/><Relationship Id="rId2" Type="http://schemas.openxmlformats.org/officeDocument/2006/relationships/tags" Target="../tags/tag167.xml"/><Relationship Id="rId19" Type="http://schemas.openxmlformats.org/officeDocument/2006/relationships/tags" Target="../tags/tag183.xml"/><Relationship Id="rId18" Type="http://schemas.openxmlformats.org/officeDocument/2006/relationships/tags" Target="../tags/tag182.xml"/><Relationship Id="rId17" Type="http://schemas.openxmlformats.org/officeDocument/2006/relationships/tags" Target="../tags/tag181.xml"/><Relationship Id="rId16" Type="http://schemas.openxmlformats.org/officeDocument/2006/relationships/tags" Target="../tags/tag180.xml"/><Relationship Id="rId15" Type="http://schemas.openxmlformats.org/officeDocument/2006/relationships/tags" Target="../tags/tag179.xml"/><Relationship Id="rId14" Type="http://schemas.openxmlformats.org/officeDocument/2006/relationships/tags" Target="../tags/tag178.xml"/><Relationship Id="rId13" Type="http://schemas.openxmlformats.org/officeDocument/2006/relationships/tags" Target="../tags/tag177.xml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tags" Target="../tags/tag174.xml"/><Relationship Id="rId1" Type="http://schemas.openxmlformats.org/officeDocument/2006/relationships/tags" Target="../tags/tag1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0" Type="http://schemas.openxmlformats.org/officeDocument/2006/relationships/notesSlide" Target="../notesSlides/notesSlide2.xml"/><Relationship Id="rId3" Type="http://schemas.openxmlformats.org/officeDocument/2006/relationships/tags" Target="../tags/tag13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34.xml"/><Relationship Id="rId27" Type="http://schemas.openxmlformats.org/officeDocument/2006/relationships/tags" Target="../tags/tag33.xml"/><Relationship Id="rId26" Type="http://schemas.openxmlformats.org/officeDocument/2006/relationships/tags" Target="../tags/tag32.xml"/><Relationship Id="rId25" Type="http://schemas.openxmlformats.org/officeDocument/2006/relationships/tags" Target="../tags/tag31.xml"/><Relationship Id="rId24" Type="http://schemas.openxmlformats.org/officeDocument/2006/relationships/tags" Target="../tags/tag30.xml"/><Relationship Id="rId23" Type="http://schemas.openxmlformats.org/officeDocument/2006/relationships/tags" Target="../tags/tag29.xml"/><Relationship Id="rId22" Type="http://schemas.openxmlformats.org/officeDocument/2006/relationships/tags" Target="../tags/tag28.xml"/><Relationship Id="rId21" Type="http://schemas.openxmlformats.org/officeDocument/2006/relationships/tags" Target="../tags/tag27.xml"/><Relationship Id="rId20" Type="http://schemas.openxmlformats.org/officeDocument/2006/relationships/tags" Target="../tags/tag26.xml"/><Relationship Id="rId2" Type="http://schemas.openxmlformats.org/officeDocument/2006/relationships/tags" Target="../tags/tag12.xml"/><Relationship Id="rId19" Type="http://schemas.openxmlformats.org/officeDocument/2006/relationships/tags" Target="../tags/tag25.xml"/><Relationship Id="rId18" Type="http://schemas.openxmlformats.org/officeDocument/2006/relationships/tags" Target="../tags/tag24.xml"/><Relationship Id="rId17" Type="http://schemas.openxmlformats.org/officeDocument/2006/relationships/tags" Target="../tags/tag23.xml"/><Relationship Id="rId16" Type="http://schemas.openxmlformats.org/officeDocument/2006/relationships/tags" Target="../tags/tag22.xml"/><Relationship Id="rId15" Type="http://schemas.openxmlformats.org/officeDocument/2006/relationships/tags" Target="../tags/tag21.xml"/><Relationship Id="rId14" Type="http://schemas.openxmlformats.org/officeDocument/2006/relationships/tags" Target="../tags/tag20.xml"/><Relationship Id="rId13" Type="http://schemas.openxmlformats.org/officeDocument/2006/relationships/tags" Target="../tags/tag19.xml"/><Relationship Id="rId12" Type="http://schemas.openxmlformats.org/officeDocument/2006/relationships/image" Target="../media/image6.svg"/><Relationship Id="rId11" Type="http://schemas.openxmlformats.org/officeDocument/2006/relationships/image" Target="../media/image5.png"/><Relationship Id="rId10" Type="http://schemas.openxmlformats.org/officeDocument/2006/relationships/tags" Target="../tags/tag18.xml"/><Relationship Id="rId1" Type="http://schemas.openxmlformats.org/officeDocument/2006/relationships/tags" Target="../tags/tag1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51.xml"/><Relationship Id="rId16" Type="http://schemas.openxmlformats.org/officeDocument/2006/relationships/tags" Target="../tags/tag50.xml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tags" Target="../tags/tag3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image" Target="../media/image7.png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image" Target="../media/image3.png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image" Target="../media/image3.pn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8.jpeg"/><Relationship Id="rId1" Type="http://schemas.openxmlformats.org/officeDocument/2006/relationships/tags" Target="../tags/tag6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image" Target="../media/image9.png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image" Target="../media/image3.pn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87.xml"/><Relationship Id="rId10" Type="http://schemas.openxmlformats.org/officeDocument/2006/relationships/image" Target="../media/image10.png"/><Relationship Id="rId1" Type="http://schemas.openxmlformats.org/officeDocument/2006/relationships/tags" Target="../tags/tag8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0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116.xml"/><Relationship Id="rId27" Type="http://schemas.openxmlformats.org/officeDocument/2006/relationships/tags" Target="../tags/tag115.xml"/><Relationship Id="rId26" Type="http://schemas.openxmlformats.org/officeDocument/2006/relationships/tags" Target="../tags/tag114.xml"/><Relationship Id="rId25" Type="http://schemas.openxmlformats.org/officeDocument/2006/relationships/tags" Target="../tags/tag113.xml"/><Relationship Id="rId24" Type="http://schemas.openxmlformats.org/officeDocument/2006/relationships/tags" Target="../tags/tag112.xml"/><Relationship Id="rId23" Type="http://schemas.openxmlformats.org/officeDocument/2006/relationships/tags" Target="../tags/tag111.xml"/><Relationship Id="rId22" Type="http://schemas.openxmlformats.org/officeDocument/2006/relationships/tags" Target="../tags/tag110.xml"/><Relationship Id="rId21" Type="http://schemas.openxmlformats.org/officeDocument/2006/relationships/tags" Target="../tags/tag109.xml"/><Relationship Id="rId20" Type="http://schemas.openxmlformats.org/officeDocument/2006/relationships/tags" Target="../tags/tag108.xml"/><Relationship Id="rId2" Type="http://schemas.openxmlformats.org/officeDocument/2006/relationships/tags" Target="../tags/tag91.xml"/><Relationship Id="rId19" Type="http://schemas.openxmlformats.org/officeDocument/2006/relationships/tags" Target="../tags/tag107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9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image" Target="../media/image3.png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0" Type="http://schemas.openxmlformats.org/officeDocument/2006/relationships/notesSlide" Target="../notesSlides/notesSlide9.xml"/><Relationship Id="rId1" Type="http://schemas.openxmlformats.org/officeDocument/2006/relationships/tags" Target="../tags/tag1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9385" y="88"/>
            <a:ext cx="7714827" cy="5143218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 flipH="1">
            <a:off x="1429385" y="88"/>
            <a:ext cx="7714827" cy="514321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38AADE">
                  <a:alpha val="60000"/>
                </a:srgb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7" name="矩形 6"/>
          <p:cNvSpPr/>
          <p:nvPr>
            <p:custDataLst>
              <p:tags r:id="rId4"/>
            </p:custDataLst>
          </p:nvPr>
        </p:nvSpPr>
        <p:spPr>
          <a:xfrm>
            <a:off x="35560" y="0"/>
            <a:ext cx="9143365" cy="5145405"/>
          </a:xfrm>
          <a:prstGeom prst="rect">
            <a:avLst/>
          </a:prstGeom>
          <a:solidFill>
            <a:srgbClr val="00206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401967" y="1779905"/>
            <a:ext cx="4660265" cy="141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altLang="zh-CN" sz="5120" b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2023</a:t>
            </a:r>
            <a:endParaRPr lang="zh-CN" altLang="en-US" sz="5120" b="1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zh-CN" altLang="en-US" sz="512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期中试卷分析</a:t>
            </a:r>
            <a:endParaRPr lang="zh-CN" altLang="en-US" sz="512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1329577" y="987970"/>
            <a:ext cx="2882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</a:pPr>
            <a:r>
              <a:rPr lang="zh-CN" altLang="en-US" sz="280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zh-CN" altLang="en-US" sz="280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>
            <p:custDataLst>
              <p:tags r:id="rId7"/>
            </p:custDataLst>
          </p:nvPr>
        </p:nvCxnSpPr>
        <p:spPr>
          <a:xfrm>
            <a:off x="1401967" y="1587151"/>
            <a:ext cx="1130695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3"/>
          <p:cNvSpPr/>
          <p:nvPr>
            <p:custDataLst>
              <p:tags r:id="rId1"/>
            </p:custDataLst>
          </p:nvPr>
        </p:nvSpPr>
        <p:spPr>
          <a:xfrm>
            <a:off x="704681" y="113782"/>
            <a:ext cx="6502400" cy="54186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CN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历探究</a:t>
            </a:r>
            <a:endParaRPr lang="zh-CN" altLang="en-US" sz="256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形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2" y="226671"/>
            <a:ext cx="322862" cy="322862"/>
          </a:xfrm>
          <a:prstGeom prst="rect">
            <a:avLst/>
          </a:prstGeom>
        </p:spPr>
      </p:pic>
      <p:cxnSp>
        <p:nvCxnSpPr>
          <p:cNvPr id="4" name="直接连接符 3"/>
          <p:cNvCxnSpPr/>
          <p:nvPr>
            <p:custDataLst>
              <p:tags r:id="rId4"/>
            </p:custDataLst>
          </p:nvPr>
        </p:nvCxnSpPr>
        <p:spPr>
          <a:xfrm>
            <a:off x="383299" y="655626"/>
            <a:ext cx="83875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>
            <p:custDataLst>
              <p:tags r:id="rId5"/>
            </p:custDataLst>
          </p:nvPr>
        </p:nvSpPr>
        <p:spPr>
          <a:xfrm>
            <a:off x="5080" y="4903470"/>
            <a:ext cx="9144635" cy="238125"/>
          </a:xfrm>
          <a:prstGeom prst="rect">
            <a:avLst/>
          </a:prstGeom>
          <a:solidFill>
            <a:srgbClr val="005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1184910" y="781050"/>
            <a:ext cx="820483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zh-CN" sz="2400" b="1">
                <a:solidFill>
                  <a:schemeClr val="accent1"/>
                </a:solidFill>
                <a:latin typeface="Times New Roman" panose="02020603050405020304" charset="0"/>
                <a:ea typeface="楷体" panose="02010609060101010101" charset="-122"/>
              </a:rPr>
              <a:t>实验探究的一般思路：</a:t>
            </a:r>
            <a:endParaRPr lang="zh-CN" sz="2400" b="1">
              <a:solidFill>
                <a:srgbClr val="333333"/>
              </a:solidFill>
              <a:latin typeface="Times New Roman" panose="02020603050405020304" charset="0"/>
              <a:ea typeface="楷体" panose="02010609060101010101" charset="-122"/>
            </a:endParaRPr>
          </a:p>
          <a:p>
            <a:pPr marL="0" indent="0"/>
            <a:endParaRPr lang="zh-CN" altLang="en-US" sz="2400" b="1">
              <a:solidFill>
                <a:srgbClr val="333333"/>
              </a:solidFill>
              <a:latin typeface="Times New Roman" panose="02020603050405020304" charset="0"/>
              <a:ea typeface="楷体" panose="02010609060101010101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7620" y="750570"/>
            <a:ext cx="1342390" cy="502920"/>
            <a:chOff x="939" y="3597"/>
            <a:chExt cx="2114" cy="792"/>
          </a:xfrm>
        </p:grpSpPr>
        <p:sp>
          <p:nvSpPr>
            <p:cNvPr id="29" name="圆角矩形 28"/>
            <p:cNvSpPr/>
            <p:nvPr>
              <p:custDataLst>
                <p:tags r:id="rId7"/>
              </p:custDataLst>
            </p:nvPr>
          </p:nvSpPr>
          <p:spPr>
            <a:xfrm>
              <a:off x="963" y="3597"/>
              <a:ext cx="1814" cy="79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8"/>
              </p:custDataLst>
            </p:nvPr>
          </p:nvSpPr>
          <p:spPr>
            <a:xfrm>
              <a:off x="939" y="3673"/>
              <a:ext cx="211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</a:rPr>
                <a:t>方法总结</a:t>
              </a:r>
              <a:endParaRPr lang="zh-CN" altLang="en-US" sz="2000" b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208915" y="2564765"/>
            <a:ext cx="8461375" cy="21094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marL="66675" indent="-66675"/>
            <a:r>
              <a:rPr lang="en-US" sz="2000" b="1">
                <a:latin typeface="Times New Roman" panose="02020603050405020304" charset="0"/>
                <a:cs typeface="Times New Roman" panose="02020603050405020304" charset="0"/>
              </a:rPr>
              <a:t>26.⑵ </a:t>
            </a:r>
            <a:r>
              <a:rPr lang="zh-CN" sz="2000" b="1">
                <a:latin typeface="Times New Roman" panose="02020603050405020304" charset="0"/>
                <a:cs typeface="Times New Roman" panose="02020603050405020304" charset="0"/>
              </a:rPr>
              <a:t>兴趣小组使用石墨电极进行电解水实验并添加</a:t>
            </a:r>
            <a:r>
              <a:rPr lang="en-US" sz="2000" b="1">
                <a:latin typeface="Times New Roman" panose="02020603050405020304" charset="0"/>
                <a:cs typeface="Times New Roman" panose="02020603050405020304" charset="0"/>
              </a:rPr>
              <a:t>Ca(OH)</a:t>
            </a:r>
            <a:r>
              <a:rPr lang="en-US" sz="2000" b="1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sz="2000" b="1">
                <a:latin typeface="Times New Roman" panose="02020603050405020304" charset="0"/>
                <a:cs typeface="Times New Roman" panose="02020603050405020304" charset="0"/>
              </a:rPr>
              <a:t>增强水的导电性。连接电源，发现正极附近出现明显的白色浑浊。</a:t>
            </a:r>
            <a:r>
              <a:rPr lang="en-US" sz="2000" b="1">
                <a:latin typeface="Times New Roman" panose="02020603050405020304" charset="0"/>
                <a:cs typeface="Times New Roman" panose="02020603050405020304" charset="0"/>
              </a:rPr>
              <a:t>    </a:t>
            </a:r>
            <a:r>
              <a:rPr lang="zh-CN" sz="2000" b="1">
                <a:latin typeface="Times New Roman" panose="02020603050405020304" charset="0"/>
                <a:cs typeface="Times New Roman" panose="02020603050405020304" charset="0"/>
              </a:rPr>
              <a:t>小组同学认为可能是采用石墨电极电解导致白色浑浊，因为石墨的组成元素为</a:t>
            </a:r>
            <a:r>
              <a:rPr lang="en-US" sz="2000" b="1" u="sng">
                <a:latin typeface="Times New Roman" panose="02020603050405020304" charset="0"/>
                <a:cs typeface="Times New Roman" panose="02020603050405020304" charset="0"/>
              </a:rPr>
              <a:t>  ___   </a:t>
            </a:r>
            <a:r>
              <a:rPr lang="zh-CN" sz="2000" b="1">
                <a:latin typeface="Times New Roman" panose="02020603050405020304" charset="0"/>
                <a:cs typeface="Times New Roman" panose="02020603050405020304" charset="0"/>
              </a:rPr>
              <a:t>。同学们用金属铂电极替代石墨电极重复上述实验，一段时间后溶液没有出现浑浊。根据这一现象，推测该白色不溶物是</a:t>
            </a:r>
            <a:r>
              <a:rPr lang="en-US" sz="2000" b="1">
                <a:latin typeface="Times New Roman" panose="02020603050405020304" charset="0"/>
                <a:cs typeface="Times New Roman" panose="02020603050405020304" charset="0"/>
              </a:rPr>
              <a:t>CaCO</a:t>
            </a:r>
            <a:r>
              <a:rPr lang="en-US" sz="2000" b="1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sz="2000" b="1">
                <a:latin typeface="Times New Roman" panose="02020603050405020304" charset="0"/>
                <a:cs typeface="Times New Roman" panose="02020603050405020304" charset="0"/>
              </a:rPr>
              <a:t>，电解过程出现浑浊的主要原因是</a:t>
            </a:r>
            <a:r>
              <a:rPr lang="en-US" sz="2000" b="1" u="sng">
                <a:latin typeface="Times New Roman" panose="02020603050405020304" charset="0"/>
                <a:cs typeface="Times New Roman" panose="02020603050405020304" charset="0"/>
              </a:rPr>
              <a:t>___________________________________    </a:t>
            </a:r>
            <a:r>
              <a:rPr lang="zh-CN" sz="2000" b="1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2771" name="Text Box 3"/>
          <p:cNvSpPr txBox="1"/>
          <p:nvPr>
            <p:custDataLst>
              <p:tags r:id="rId9"/>
            </p:custDataLst>
          </p:nvPr>
        </p:nvSpPr>
        <p:spPr>
          <a:xfrm>
            <a:off x="137795" y="2162810"/>
            <a:ext cx="38487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buClr>
                <a:srgbClr val="16B8E0"/>
              </a:buClr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原题分析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10"/>
            </p:custDataLst>
          </p:nvPr>
        </p:nvSpPr>
        <p:spPr>
          <a:xfrm>
            <a:off x="2682875" y="2866390"/>
            <a:ext cx="52070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20"/>
          <p:cNvSpPr/>
          <p:nvPr>
            <p:custDataLst>
              <p:tags r:id="rId11"/>
            </p:custDataLst>
          </p:nvPr>
        </p:nvSpPr>
        <p:spPr>
          <a:xfrm>
            <a:off x="3096895" y="3495675"/>
            <a:ext cx="282575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12"/>
            </p:custDataLst>
          </p:nvPr>
        </p:nvSpPr>
        <p:spPr>
          <a:xfrm>
            <a:off x="1193165" y="3488055"/>
            <a:ext cx="6381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碳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32" name="文本框 31"/>
          <p:cNvSpPr txBox="1"/>
          <p:nvPr>
            <p:custDataLst>
              <p:tags r:id="rId13"/>
            </p:custDataLst>
          </p:nvPr>
        </p:nvSpPr>
        <p:spPr>
          <a:xfrm>
            <a:off x="3602355" y="4067810"/>
            <a:ext cx="5099050" cy="10991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石墨和电解水产生的氧气反应产生CO</a:t>
            </a:r>
            <a:r>
              <a:rPr lang="zh-CN" altLang="en-US" sz="2000" b="1" baseline="-25000">
                <a:solidFill>
                  <a:srgbClr val="FF0000"/>
                </a:solidFill>
              </a:rPr>
              <a:t>2</a:t>
            </a:r>
            <a:r>
              <a:rPr lang="zh-CN" altLang="en-US" sz="2000" b="1">
                <a:solidFill>
                  <a:srgbClr val="FF0000"/>
                </a:solidFill>
              </a:rPr>
              <a:t>，与Ca(OH)</a:t>
            </a:r>
            <a:r>
              <a:rPr lang="zh-CN" altLang="en-US" sz="2000" b="1" baseline="-25000">
                <a:solidFill>
                  <a:srgbClr val="FF0000"/>
                </a:solidFill>
              </a:rPr>
              <a:t>2</a:t>
            </a:r>
            <a:r>
              <a:rPr lang="zh-CN" altLang="en-US" sz="2000" b="1">
                <a:solidFill>
                  <a:srgbClr val="FF0000"/>
                </a:solidFill>
              </a:rPr>
              <a:t>反应产生CaCO</a:t>
            </a:r>
            <a:r>
              <a:rPr lang="zh-CN" altLang="en-US" sz="2000" b="1" baseline="-25000">
                <a:solidFill>
                  <a:srgbClr val="FF0000"/>
                </a:solidFill>
              </a:rPr>
              <a:t>3</a:t>
            </a:r>
            <a:endParaRPr lang="zh-CN" altLang="en-US" sz="2000" b="1" baseline="-250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1000125" y="1107440"/>
            <a:ext cx="57797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en-US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）</a:t>
            </a:r>
            <a:r>
              <a:rPr lang="zh-CN" sz="2400" b="1">
                <a:solidFill>
                  <a:schemeClr val="accent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明确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实验探究目的</a:t>
            </a:r>
            <a:endParaRPr lang="zh-CN" altLang="en-US" sz="2400" b="1">
              <a:solidFill>
                <a:srgbClr val="333333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5"/>
            </p:custDataLst>
          </p:nvPr>
        </p:nvSpPr>
        <p:spPr>
          <a:xfrm>
            <a:off x="992505" y="1476375"/>
            <a:ext cx="57727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en-US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2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）</a:t>
            </a:r>
            <a:r>
              <a:rPr lang="zh-CN" sz="2400" b="1">
                <a:solidFill>
                  <a:schemeClr val="accent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分析</a:t>
            </a:r>
            <a:r>
              <a:rPr lang="zh-CN" sz="2400" b="1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实验原理</a:t>
            </a:r>
            <a:endParaRPr lang="en-US" sz="2400" b="1">
              <a:solidFill>
                <a:srgbClr val="333333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  <a:p>
            <a:endParaRPr lang="en-US" altLang="en-US" sz="2400" b="1">
              <a:solidFill>
                <a:srgbClr val="333333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984885" y="1856740"/>
            <a:ext cx="840105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en-US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3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）</a:t>
            </a:r>
            <a:r>
              <a:rPr lang="zh-CN" sz="2400" b="1">
                <a:solidFill>
                  <a:schemeClr val="accent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结合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实验操作，实验现象，实验结论相互推导完善</a:t>
            </a:r>
            <a:endParaRPr lang="en-US" sz="2400" b="1">
              <a:solidFill>
                <a:srgbClr val="333333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  <a:p>
            <a:endParaRPr lang="en-US" altLang="en-US" sz="2400" b="1">
              <a:solidFill>
                <a:srgbClr val="333333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1"/>
      <p:bldP spid="6" grpId="0" bldLvl="0" animBg="1"/>
      <p:bldP spid="6" grpId="1" animBg="1"/>
      <p:bldP spid="21" grpId="0" bldLvl="0" animBg="1"/>
      <p:bldP spid="21" grpId="1" animBg="1"/>
      <p:bldP spid="31" grpId="0"/>
      <p:bldP spid="31" grpId="1"/>
      <p:bldP spid="32" grpId="0"/>
      <p:bldP spid="32" grpId="1"/>
      <p:bldP spid="32771" grpId="0"/>
      <p:bldP spid="100" grpId="0"/>
      <p:bldP spid="32771" grpId="1"/>
      <p:bldP spid="100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383299" y="658166"/>
            <a:ext cx="83875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2" y="229211"/>
            <a:ext cx="322862" cy="322862"/>
          </a:xfrm>
          <a:prstGeom prst="rect">
            <a:avLst/>
          </a:prstGeom>
        </p:spPr>
      </p:pic>
      <p:sp>
        <p:nvSpPr>
          <p:cNvPr id="48" name="矩形 47"/>
          <p:cNvSpPr/>
          <p:nvPr>
            <p:custDataLst>
              <p:tags r:id="rId4"/>
            </p:custDataLst>
          </p:nvPr>
        </p:nvSpPr>
        <p:spPr>
          <a:xfrm>
            <a:off x="0" y="4906010"/>
            <a:ext cx="9144635" cy="238125"/>
          </a:xfrm>
          <a:prstGeom prst="rect">
            <a:avLst/>
          </a:prstGeom>
          <a:solidFill>
            <a:srgbClr val="005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771" name="Text Box 3"/>
          <p:cNvSpPr txBox="1"/>
          <p:nvPr>
            <p:custDataLst>
              <p:tags r:id="rId5"/>
            </p:custDataLst>
          </p:nvPr>
        </p:nvSpPr>
        <p:spPr>
          <a:xfrm>
            <a:off x="252095" y="704850"/>
            <a:ext cx="38487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buClr>
                <a:srgbClr val="16B8E0"/>
              </a:buClr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变式训练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12725" y="1059815"/>
            <a:ext cx="867981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</a:rPr>
              <a:t>27. 学习了二氧化锰对过氧化氢分解有催化作用的知识后，我们对催化剂已有了初步的认识。某同学想：氧化铜（CuO）能否起到类似二氧化锰的催化作用呢？于是进行了以下探究。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</a:rPr>
              <a:t>【猜想】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</a:rPr>
              <a:t>Ⅰ、氧化铜不是催化剂，也不参与反应，反应前后质量和化学性质不变；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</a:rPr>
              <a:t>Ⅱ、氧化铜参与反应产生氧气，反应前后质量和化学性质发生改变；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</a:rPr>
              <a:t>Ⅲ、氧化铜是反应的催化剂，反应前后______。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</a:rPr>
              <a:t>【实验】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</a:rPr>
              <a:t>用天平称量 0.2 g CuO，取 5 mL 5%的过氧化氢溶液于试管中，进行如图实验：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3"/>
          <p:cNvSpPr/>
          <p:nvPr>
            <p:custDataLst>
              <p:tags r:id="rId6"/>
            </p:custDataLst>
          </p:nvPr>
        </p:nvSpPr>
        <p:spPr>
          <a:xfrm>
            <a:off x="704681" y="113782"/>
            <a:ext cx="6502400" cy="54186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CN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历探究</a:t>
            </a:r>
            <a:endParaRPr lang="zh-CN" altLang="en-US" sz="256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0055" name="图片 100055" descr="学科网(www.zxxk.com)--教育资源门户，提供试卷、教案、课件、论文、素材以及各类教学资源下载，还有大量而丰富的教学相关资讯！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07540" y="3916680"/>
            <a:ext cx="4246880" cy="122301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4643755" y="2860040"/>
            <a:ext cx="267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质量和化学性质不变</a:t>
            </a:r>
            <a:endParaRPr lang="zh-CN" altLang="en-US" sz="2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383299" y="658166"/>
            <a:ext cx="83875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2" y="229211"/>
            <a:ext cx="322862" cy="322862"/>
          </a:xfrm>
          <a:prstGeom prst="rect">
            <a:avLst/>
          </a:prstGeom>
        </p:spPr>
      </p:pic>
      <p:sp>
        <p:nvSpPr>
          <p:cNvPr id="48" name="矩形 47"/>
          <p:cNvSpPr/>
          <p:nvPr>
            <p:custDataLst>
              <p:tags r:id="rId4"/>
            </p:custDataLst>
          </p:nvPr>
        </p:nvSpPr>
        <p:spPr>
          <a:xfrm>
            <a:off x="0" y="4906010"/>
            <a:ext cx="9144635" cy="238125"/>
          </a:xfrm>
          <a:prstGeom prst="rect">
            <a:avLst/>
          </a:prstGeom>
          <a:solidFill>
            <a:srgbClr val="005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771" name="Text Box 3"/>
          <p:cNvSpPr txBox="1"/>
          <p:nvPr>
            <p:custDataLst>
              <p:tags r:id="rId5"/>
            </p:custDataLst>
          </p:nvPr>
        </p:nvSpPr>
        <p:spPr>
          <a:xfrm>
            <a:off x="252095" y="704850"/>
            <a:ext cx="38487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buClr>
                <a:srgbClr val="16B8E0"/>
              </a:buClr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变式训练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12725" y="1059815"/>
            <a:ext cx="867981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【结论】 猜想Ⅲ成立。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（1）请补充能证明猜想Ⅲ成立的实验现象：步骤③现象为___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_________</a:t>
            </a:r>
            <a:r>
              <a:rPr 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___，步骤⑥中固体质量为______g。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（2）步骤⑦的目的是____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___________________________</a:t>
            </a:r>
            <a:r>
              <a:rPr 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__。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（3）过氧化氢能被 CuO 催化分解放出 O</a:t>
            </a:r>
            <a:r>
              <a:rPr lang="zh-CN" sz="2000" b="1" baseline="-25000"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的符号表达式为_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_____________________</a:t>
            </a:r>
            <a:r>
              <a:rPr 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_____。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【拓展探究】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（4）欲比较催化剂氧化铜和二氧化锰对过氧化氢分解速率的影响，实验时需要控制相同的量有______（填字母序号）。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A．过氧化氢溶液的浓度、体积      B．过氧化氢溶液的温度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buClrTx/>
              <a:buSzTx/>
              <a:buNone/>
            </a:pPr>
            <a:r>
              <a:rPr 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C．催化剂的质量                 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</a:t>
            </a:r>
            <a:r>
              <a:rPr 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D．催化剂的种类</a:t>
            </a:r>
            <a:endParaRPr lang="zh-CN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3"/>
          <p:cNvSpPr/>
          <p:nvPr>
            <p:custDataLst>
              <p:tags r:id="rId6"/>
            </p:custDataLst>
          </p:nvPr>
        </p:nvSpPr>
        <p:spPr>
          <a:xfrm>
            <a:off x="704681" y="113782"/>
            <a:ext cx="6502400" cy="54186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CN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历探究</a:t>
            </a:r>
            <a:endParaRPr lang="zh-CN" altLang="en-US" sz="256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694170" y="1344295"/>
            <a:ext cx="2671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带火星的木条复燃</a:t>
            </a:r>
            <a:endParaRPr lang="zh-CN" altLang="en-US" sz="20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2699385" y="3434715"/>
            <a:ext cx="274256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ABC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2700020" y="1962150"/>
            <a:ext cx="414782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探究氧化铜的化学性质是否改变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2666365" y="1679575"/>
            <a:ext cx="27425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</a:rPr>
              <a:t>0.2</a:t>
            </a:r>
            <a:endParaRPr lang="en-US" altLang="zh-CN" sz="2000" b="1">
              <a:solidFill>
                <a:srgbClr val="FF0000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432435" y="2439670"/>
            <a:ext cx="5570855" cy="645160"/>
            <a:chOff x="4518" y="4846"/>
            <a:chExt cx="8773" cy="1016"/>
          </a:xfrm>
        </p:grpSpPr>
        <p:cxnSp>
          <p:nvCxnSpPr>
            <p:cNvPr id="15" name="直接箭头连接符 14"/>
            <p:cNvCxnSpPr/>
            <p:nvPr>
              <p:custDataLst>
                <p:tags r:id="rId11"/>
              </p:custDataLst>
            </p:nvPr>
          </p:nvCxnSpPr>
          <p:spPr>
            <a:xfrm>
              <a:off x="7717" y="5350"/>
              <a:ext cx="124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16" name="组合 15"/>
            <p:cNvGrpSpPr/>
            <p:nvPr/>
          </p:nvGrpSpPr>
          <p:grpSpPr>
            <a:xfrm>
              <a:off x="4518" y="4846"/>
              <a:ext cx="8773" cy="1016"/>
              <a:chOff x="1506" y="6226"/>
              <a:chExt cx="8773" cy="1016"/>
            </a:xfrm>
          </p:grpSpPr>
          <p:sp>
            <p:nvSpPr>
              <p:cNvPr id="19" name="文本框 18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506" y="6329"/>
                <a:ext cx="8773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 marL="127000" indent="-127000"/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                H</a:t>
                </a:r>
                <a:r>
                  <a:rPr 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O</a:t>
                </a:r>
                <a:r>
                  <a:rPr 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               </a:t>
                </a: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 O</a:t>
                </a:r>
                <a:r>
                  <a:rPr 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+H</a:t>
                </a:r>
                <a:r>
                  <a:rPr 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O</a:t>
                </a:r>
                <a:endParaRPr lang="en-US" altLang="en-US" sz="2400" b="1" baseline="-250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5033" y="6226"/>
                <a:ext cx="217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800" b="1">
                    <a:solidFill>
                      <a:srgbClr val="FF0000"/>
                    </a:solidFill>
                  </a:rPr>
                  <a:t>CuO</a:t>
                </a:r>
                <a:endParaRPr lang="zh-CN" altLang="en-US" sz="1800" b="1">
                  <a:solidFill>
                    <a:srgbClr val="FF0000"/>
                  </a:solidFill>
                </a:endParaRPr>
              </a:p>
              <a:p>
                <a:endParaRPr lang="zh-CN" altLang="en-US" sz="1800" b="1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0" grpId="0"/>
      <p:bldP spid="10" grpId="1"/>
      <p:bldP spid="11" grpId="0"/>
      <p:bldP spid="11" grpId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 3"/>
          <p:cNvSpPr/>
          <p:nvPr>
            <p:custDataLst>
              <p:tags r:id="rId1"/>
            </p:custDataLst>
          </p:nvPr>
        </p:nvSpPr>
        <p:spPr>
          <a:xfrm>
            <a:off x="704681" y="116322"/>
            <a:ext cx="6502400" cy="54186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试卷总结</a:t>
            </a:r>
            <a:endParaRPr lang="en-US" altLang="zh-CN" sz="256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形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2" y="229211"/>
            <a:ext cx="322862" cy="322862"/>
          </a:xfrm>
          <a:prstGeom prst="rect">
            <a:avLst/>
          </a:prstGeom>
        </p:spPr>
      </p:pic>
      <p:cxnSp>
        <p:nvCxnSpPr>
          <p:cNvPr id="4" name="直接连接符 3"/>
          <p:cNvCxnSpPr/>
          <p:nvPr>
            <p:custDataLst>
              <p:tags r:id="rId4"/>
            </p:custDataLst>
          </p:nvPr>
        </p:nvCxnSpPr>
        <p:spPr>
          <a:xfrm>
            <a:off x="383299" y="658166"/>
            <a:ext cx="83875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/>
          <p:cNvSpPr/>
          <p:nvPr>
            <p:custDataLst>
              <p:tags r:id="rId5"/>
            </p:custDataLst>
          </p:nvPr>
        </p:nvSpPr>
        <p:spPr>
          <a:xfrm>
            <a:off x="5080" y="4906010"/>
            <a:ext cx="9144635" cy="238125"/>
          </a:xfrm>
          <a:prstGeom prst="rect">
            <a:avLst/>
          </a:prstGeom>
          <a:solidFill>
            <a:srgbClr val="005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标题"/>
          <p:cNvSpPr txBox="1"/>
          <p:nvPr>
            <p:custDataLst>
              <p:tags r:id="rId6"/>
            </p:custDataLst>
          </p:nvPr>
        </p:nvSpPr>
        <p:spPr>
          <a:xfrm>
            <a:off x="6594475" y="1000125"/>
            <a:ext cx="2465070" cy="151447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zh-CN" altLang="en-US" sz="24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控制变量</a:t>
            </a:r>
            <a:endParaRPr lang="zh-CN" altLang="en-US" sz="2400" b="1" spc="3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4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证据推理</a:t>
            </a:r>
            <a:endParaRPr lang="zh-CN" altLang="en-US" sz="2400" b="1" spc="3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4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符号表征</a:t>
            </a:r>
            <a:endParaRPr lang="zh-CN" altLang="en-US" sz="2400" b="1" spc="3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endParaRPr lang="zh-CN" altLang="en-US" sz="2400" b="1" spc="3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标题"/>
          <p:cNvSpPr txBox="1"/>
          <p:nvPr>
            <p:custDataLst>
              <p:tags r:id="rId7"/>
            </p:custDataLst>
          </p:nvPr>
        </p:nvSpPr>
        <p:spPr>
          <a:xfrm>
            <a:off x="6522720" y="2929255"/>
            <a:ext cx="2465070" cy="984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endParaRPr lang="zh-CN" altLang="en-US" sz="2400" b="1" spc="3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4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实验探究</a:t>
            </a:r>
            <a:endParaRPr lang="zh-CN" altLang="en-US" sz="2400" b="1" spc="3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lang="zh-CN" altLang="en-US" sz="24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问题解决</a:t>
            </a:r>
            <a:endParaRPr lang="zh-CN" altLang="en-US" sz="2400" b="1" spc="3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1" name="椭圆 40"/>
          <p:cNvSpPr/>
          <p:nvPr>
            <p:custDataLst>
              <p:tags r:id="rId8"/>
            </p:custDataLst>
          </p:nvPr>
        </p:nvSpPr>
        <p:spPr>
          <a:xfrm>
            <a:off x="6217667" y="1448931"/>
            <a:ext cx="187544" cy="187544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0"/>
          </a:p>
        </p:txBody>
      </p:sp>
      <p:sp>
        <p:nvSpPr>
          <p:cNvPr id="42" name="椭圆 41"/>
          <p:cNvSpPr/>
          <p:nvPr>
            <p:custDataLst>
              <p:tags r:id="rId9"/>
            </p:custDataLst>
          </p:nvPr>
        </p:nvSpPr>
        <p:spPr>
          <a:xfrm>
            <a:off x="6279094" y="1510359"/>
            <a:ext cx="64689" cy="646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0"/>
          </a:p>
        </p:txBody>
      </p:sp>
      <p:cxnSp>
        <p:nvCxnSpPr>
          <p:cNvPr id="43" name="直接连接符 42"/>
          <p:cNvCxnSpPr/>
          <p:nvPr>
            <p:custDataLst>
              <p:tags r:id="rId10"/>
            </p:custDataLst>
          </p:nvPr>
        </p:nvCxnSpPr>
        <p:spPr>
          <a:xfrm>
            <a:off x="6405211" y="1542975"/>
            <a:ext cx="189175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椭圆 43"/>
          <p:cNvSpPr/>
          <p:nvPr>
            <p:custDataLst>
              <p:tags r:id="rId11"/>
            </p:custDataLst>
          </p:nvPr>
        </p:nvSpPr>
        <p:spPr>
          <a:xfrm>
            <a:off x="6074157" y="3348286"/>
            <a:ext cx="187544" cy="187544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0"/>
          </a:p>
        </p:txBody>
      </p:sp>
      <p:sp>
        <p:nvSpPr>
          <p:cNvPr id="45" name="椭圆 44"/>
          <p:cNvSpPr/>
          <p:nvPr>
            <p:custDataLst>
              <p:tags r:id="rId12"/>
            </p:custDataLst>
          </p:nvPr>
        </p:nvSpPr>
        <p:spPr>
          <a:xfrm>
            <a:off x="6135584" y="3409714"/>
            <a:ext cx="64689" cy="646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0"/>
          </a:p>
        </p:txBody>
      </p:sp>
      <p:cxnSp>
        <p:nvCxnSpPr>
          <p:cNvPr id="46" name="直接连接符 45"/>
          <p:cNvCxnSpPr/>
          <p:nvPr>
            <p:custDataLst>
              <p:tags r:id="rId13"/>
            </p:custDataLst>
          </p:nvPr>
        </p:nvCxnSpPr>
        <p:spPr>
          <a:xfrm>
            <a:off x="6261701" y="3442330"/>
            <a:ext cx="189175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标题"/>
          <p:cNvSpPr txBox="1"/>
          <p:nvPr>
            <p:custDataLst>
              <p:tags r:id="rId14"/>
            </p:custDataLst>
          </p:nvPr>
        </p:nvSpPr>
        <p:spPr>
          <a:xfrm>
            <a:off x="140970" y="642620"/>
            <a:ext cx="2465070" cy="151320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r>
              <a:rPr lang="zh-CN" altLang="en-US" sz="24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分类观</a:t>
            </a:r>
            <a:endParaRPr lang="zh-CN" altLang="en-US" sz="2400" b="1" spc="3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/>
            <a:r>
              <a:rPr lang="zh-CN" altLang="en-US" sz="24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宏微观</a:t>
            </a:r>
            <a:endParaRPr lang="zh-CN" altLang="en-US" sz="2400" b="1" spc="3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/>
            <a:r>
              <a:rPr lang="zh-CN" altLang="en-US" sz="2400" b="1" spc="300" dirty="0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变化观</a:t>
            </a:r>
            <a:endParaRPr lang="zh-CN" altLang="en-US" sz="2400" b="1" spc="300" dirty="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标题"/>
          <p:cNvSpPr txBox="1"/>
          <p:nvPr>
            <p:custDataLst>
              <p:tags r:id="rId15"/>
            </p:custDataLst>
          </p:nvPr>
        </p:nvSpPr>
        <p:spPr>
          <a:xfrm>
            <a:off x="106680" y="2943225"/>
            <a:ext cx="2465070" cy="128714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zh-CN" altLang="en-US" sz="2400" b="1" spc="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严谨求实</a:t>
            </a:r>
            <a:endParaRPr lang="zh-CN" altLang="en-US" sz="2400" b="1" spc="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/>
            <a:r>
              <a:rPr lang="zh-CN" altLang="en-US" sz="2400" b="1" spc="3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学科价值</a:t>
            </a:r>
            <a:endParaRPr lang="zh-CN" altLang="en-US" sz="2400" b="1" spc="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/>
            <a:endParaRPr lang="zh-CN" altLang="en-US" sz="2400" b="1" spc="3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7" name="椭圆 46"/>
          <p:cNvSpPr/>
          <p:nvPr>
            <p:custDataLst>
              <p:tags r:id="rId16"/>
            </p:custDataLst>
          </p:nvPr>
        </p:nvSpPr>
        <p:spPr>
          <a:xfrm>
            <a:off x="2714668" y="1443495"/>
            <a:ext cx="187544" cy="187544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0"/>
          </a:p>
        </p:txBody>
      </p:sp>
      <p:sp>
        <p:nvSpPr>
          <p:cNvPr id="3" name="椭圆 2"/>
          <p:cNvSpPr/>
          <p:nvPr>
            <p:custDataLst>
              <p:tags r:id="rId17"/>
            </p:custDataLst>
          </p:nvPr>
        </p:nvSpPr>
        <p:spPr>
          <a:xfrm>
            <a:off x="2776096" y="1504923"/>
            <a:ext cx="64689" cy="646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0"/>
          </a:p>
        </p:txBody>
      </p:sp>
      <p:cxnSp>
        <p:nvCxnSpPr>
          <p:cNvPr id="49" name="直接连接符 48"/>
          <p:cNvCxnSpPr/>
          <p:nvPr>
            <p:custDataLst>
              <p:tags r:id="rId18"/>
            </p:custDataLst>
          </p:nvPr>
        </p:nvCxnSpPr>
        <p:spPr>
          <a:xfrm>
            <a:off x="2525494" y="1537539"/>
            <a:ext cx="189175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椭圆 49"/>
          <p:cNvSpPr/>
          <p:nvPr>
            <p:custDataLst>
              <p:tags r:id="rId19"/>
            </p:custDataLst>
          </p:nvPr>
        </p:nvSpPr>
        <p:spPr>
          <a:xfrm>
            <a:off x="2775523" y="3267853"/>
            <a:ext cx="187544" cy="187544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0"/>
          </a:p>
        </p:txBody>
      </p:sp>
      <p:sp>
        <p:nvSpPr>
          <p:cNvPr id="16" name="椭圆 15"/>
          <p:cNvSpPr/>
          <p:nvPr>
            <p:custDataLst>
              <p:tags r:id="rId20"/>
            </p:custDataLst>
          </p:nvPr>
        </p:nvSpPr>
        <p:spPr>
          <a:xfrm>
            <a:off x="2833775" y="3339440"/>
            <a:ext cx="64689" cy="646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0"/>
          </a:p>
        </p:txBody>
      </p:sp>
      <p:cxnSp>
        <p:nvCxnSpPr>
          <p:cNvPr id="52" name="直接连接符 51"/>
          <p:cNvCxnSpPr/>
          <p:nvPr>
            <p:custDataLst>
              <p:tags r:id="rId21"/>
            </p:custDataLst>
          </p:nvPr>
        </p:nvCxnSpPr>
        <p:spPr>
          <a:xfrm>
            <a:off x="2583173" y="3372057"/>
            <a:ext cx="189175" cy="0"/>
          </a:xfrm>
          <a:prstGeom prst="line">
            <a:avLst/>
          </a:prstGeom>
          <a:ln>
            <a:solidFill>
              <a:schemeClr val="accent1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任意多边形: 形状 20"/>
          <p:cNvSpPr/>
          <p:nvPr>
            <p:custDataLst>
              <p:tags r:id="rId22"/>
            </p:custDataLst>
          </p:nvPr>
        </p:nvSpPr>
        <p:spPr>
          <a:xfrm rot="18323620">
            <a:off x="3054422" y="2311091"/>
            <a:ext cx="1691703" cy="1469911"/>
          </a:xfrm>
          <a:custGeom>
            <a:avLst/>
            <a:gdLst>
              <a:gd name="connsiteX0" fmla="*/ 399162 w 2099855"/>
              <a:gd name="connsiteY0" fmla="*/ 367537 h 1824061"/>
              <a:gd name="connsiteX1" fmla="*/ 1748017 w 2099855"/>
              <a:gd name="connsiteY1" fmla="*/ 0 h 1824061"/>
              <a:gd name="connsiteX2" fmla="*/ 1926741 w 2099855"/>
              <a:gd name="connsiteY2" fmla="*/ 5214 h 1824061"/>
              <a:gd name="connsiteX3" fmla="*/ 2099855 w 2099855"/>
              <a:gd name="connsiteY3" fmla="*/ 20479 h 1824061"/>
              <a:gd name="connsiteX4" fmla="*/ 2037937 w 2099855"/>
              <a:gd name="connsiteY4" fmla="*/ 22939 h 1824061"/>
              <a:gd name="connsiteX5" fmla="*/ 1347109 w 2099855"/>
              <a:gd name="connsiteY5" fmla="*/ 265482 h 1824061"/>
              <a:gd name="connsiteX6" fmla="*/ 706400 w 2099855"/>
              <a:gd name="connsiteY6" fmla="*/ 1781741 h 1824061"/>
              <a:gd name="connsiteX7" fmla="*/ 716523 w 2099855"/>
              <a:gd name="connsiteY7" fmla="*/ 1824061 h 1824061"/>
              <a:gd name="connsiteX8" fmla="*/ 636116 w 2099855"/>
              <a:gd name="connsiteY8" fmla="*/ 1789320 h 1824061"/>
              <a:gd name="connsiteX9" fmla="*/ 0 w 2099855"/>
              <a:gd name="connsiteY9" fmla="*/ 1009975 h 1824061"/>
              <a:gd name="connsiteX10" fmla="*/ 399162 w 2099855"/>
              <a:gd name="connsiteY10" fmla="*/ 367537 h 182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9855" h="1824061">
                <a:moveTo>
                  <a:pt x="399162" y="367537"/>
                </a:moveTo>
                <a:cubicBezTo>
                  <a:pt x="719774" y="143073"/>
                  <a:pt x="1204978" y="0"/>
                  <a:pt x="1748017" y="0"/>
                </a:cubicBezTo>
                <a:cubicBezTo>
                  <a:pt x="1808355" y="-1"/>
                  <a:pt x="1867979" y="1766"/>
                  <a:pt x="1926741" y="5214"/>
                </a:cubicBezTo>
                <a:lnTo>
                  <a:pt x="2099855" y="20479"/>
                </a:lnTo>
                <a:lnTo>
                  <a:pt x="2037937" y="22939"/>
                </a:lnTo>
                <a:cubicBezTo>
                  <a:pt x="1798756" y="44044"/>
                  <a:pt x="1561276" y="123433"/>
                  <a:pt x="1347109" y="265482"/>
                </a:cubicBezTo>
                <a:cubicBezTo>
                  <a:pt x="833109" y="606400"/>
                  <a:pt x="599375" y="1211416"/>
                  <a:pt x="706400" y="1781741"/>
                </a:cubicBezTo>
                <a:lnTo>
                  <a:pt x="716523" y="1824061"/>
                </a:lnTo>
                <a:lnTo>
                  <a:pt x="636116" y="1789320"/>
                </a:lnTo>
                <a:cubicBezTo>
                  <a:pt x="247624" y="1604076"/>
                  <a:pt x="0" y="1323734"/>
                  <a:pt x="0" y="1009975"/>
                </a:cubicBezTo>
                <a:cubicBezTo>
                  <a:pt x="0" y="765940"/>
                  <a:pt x="149797" y="542120"/>
                  <a:pt x="399162" y="36753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540">
              <a:sym typeface="+mn-ea"/>
            </a:endParaRPr>
          </a:p>
        </p:txBody>
      </p:sp>
      <p:sp>
        <p:nvSpPr>
          <p:cNvPr id="23" name="任意多边形: 形状 22"/>
          <p:cNvSpPr/>
          <p:nvPr>
            <p:custDataLst>
              <p:tags r:id="rId23"/>
            </p:custDataLst>
          </p:nvPr>
        </p:nvSpPr>
        <p:spPr>
          <a:xfrm rot="12923620">
            <a:off x="4210673" y="2477978"/>
            <a:ext cx="1692246" cy="1469911"/>
          </a:xfrm>
          <a:custGeom>
            <a:avLst/>
            <a:gdLst>
              <a:gd name="connsiteX0" fmla="*/ 399162 w 2099855"/>
              <a:gd name="connsiteY0" fmla="*/ 367537 h 1824061"/>
              <a:gd name="connsiteX1" fmla="*/ 1748017 w 2099855"/>
              <a:gd name="connsiteY1" fmla="*/ 0 h 1824061"/>
              <a:gd name="connsiteX2" fmla="*/ 1926741 w 2099855"/>
              <a:gd name="connsiteY2" fmla="*/ 5214 h 1824061"/>
              <a:gd name="connsiteX3" fmla="*/ 2099855 w 2099855"/>
              <a:gd name="connsiteY3" fmla="*/ 20479 h 1824061"/>
              <a:gd name="connsiteX4" fmla="*/ 2037937 w 2099855"/>
              <a:gd name="connsiteY4" fmla="*/ 22939 h 1824061"/>
              <a:gd name="connsiteX5" fmla="*/ 1347109 w 2099855"/>
              <a:gd name="connsiteY5" fmla="*/ 265482 h 1824061"/>
              <a:gd name="connsiteX6" fmla="*/ 706400 w 2099855"/>
              <a:gd name="connsiteY6" fmla="*/ 1781741 h 1824061"/>
              <a:gd name="connsiteX7" fmla="*/ 716523 w 2099855"/>
              <a:gd name="connsiteY7" fmla="*/ 1824061 h 1824061"/>
              <a:gd name="connsiteX8" fmla="*/ 636116 w 2099855"/>
              <a:gd name="connsiteY8" fmla="*/ 1789320 h 1824061"/>
              <a:gd name="connsiteX9" fmla="*/ 0 w 2099855"/>
              <a:gd name="connsiteY9" fmla="*/ 1009975 h 1824061"/>
              <a:gd name="connsiteX10" fmla="*/ 399162 w 2099855"/>
              <a:gd name="connsiteY10" fmla="*/ 367537 h 182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9855" h="1824061">
                <a:moveTo>
                  <a:pt x="399162" y="367537"/>
                </a:moveTo>
                <a:cubicBezTo>
                  <a:pt x="719774" y="143073"/>
                  <a:pt x="1204978" y="0"/>
                  <a:pt x="1748017" y="0"/>
                </a:cubicBezTo>
                <a:cubicBezTo>
                  <a:pt x="1808355" y="-1"/>
                  <a:pt x="1867979" y="1766"/>
                  <a:pt x="1926741" y="5214"/>
                </a:cubicBezTo>
                <a:lnTo>
                  <a:pt x="2099855" y="20479"/>
                </a:lnTo>
                <a:lnTo>
                  <a:pt x="2037937" y="22939"/>
                </a:lnTo>
                <a:cubicBezTo>
                  <a:pt x="1798756" y="44044"/>
                  <a:pt x="1561276" y="123433"/>
                  <a:pt x="1347109" y="265482"/>
                </a:cubicBezTo>
                <a:cubicBezTo>
                  <a:pt x="833109" y="606400"/>
                  <a:pt x="599375" y="1211416"/>
                  <a:pt x="706400" y="1781741"/>
                </a:cubicBezTo>
                <a:lnTo>
                  <a:pt x="716523" y="1824061"/>
                </a:lnTo>
                <a:lnTo>
                  <a:pt x="636116" y="1789320"/>
                </a:lnTo>
                <a:cubicBezTo>
                  <a:pt x="247624" y="1604076"/>
                  <a:pt x="0" y="1323734"/>
                  <a:pt x="0" y="1009975"/>
                </a:cubicBezTo>
                <a:cubicBezTo>
                  <a:pt x="0" y="765940"/>
                  <a:pt x="149797" y="542120"/>
                  <a:pt x="399162" y="36753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540">
              <a:sym typeface="+mn-ea"/>
            </a:endParaRPr>
          </a:p>
        </p:txBody>
      </p:sp>
      <p:sp>
        <p:nvSpPr>
          <p:cNvPr id="24" name="任意多边形: 形状 23"/>
          <p:cNvSpPr/>
          <p:nvPr>
            <p:custDataLst>
              <p:tags r:id="rId24"/>
            </p:custDataLst>
          </p:nvPr>
        </p:nvSpPr>
        <p:spPr>
          <a:xfrm rot="7523620">
            <a:off x="4379734" y="1298352"/>
            <a:ext cx="1691703" cy="1469911"/>
          </a:xfrm>
          <a:custGeom>
            <a:avLst/>
            <a:gdLst>
              <a:gd name="connsiteX0" fmla="*/ 399162 w 2099855"/>
              <a:gd name="connsiteY0" fmla="*/ 367537 h 1824061"/>
              <a:gd name="connsiteX1" fmla="*/ 1748017 w 2099855"/>
              <a:gd name="connsiteY1" fmla="*/ 0 h 1824061"/>
              <a:gd name="connsiteX2" fmla="*/ 1926741 w 2099855"/>
              <a:gd name="connsiteY2" fmla="*/ 5214 h 1824061"/>
              <a:gd name="connsiteX3" fmla="*/ 2099855 w 2099855"/>
              <a:gd name="connsiteY3" fmla="*/ 20479 h 1824061"/>
              <a:gd name="connsiteX4" fmla="*/ 2037937 w 2099855"/>
              <a:gd name="connsiteY4" fmla="*/ 22939 h 1824061"/>
              <a:gd name="connsiteX5" fmla="*/ 1347109 w 2099855"/>
              <a:gd name="connsiteY5" fmla="*/ 265482 h 1824061"/>
              <a:gd name="connsiteX6" fmla="*/ 706400 w 2099855"/>
              <a:gd name="connsiteY6" fmla="*/ 1781741 h 1824061"/>
              <a:gd name="connsiteX7" fmla="*/ 716523 w 2099855"/>
              <a:gd name="connsiteY7" fmla="*/ 1824061 h 1824061"/>
              <a:gd name="connsiteX8" fmla="*/ 636116 w 2099855"/>
              <a:gd name="connsiteY8" fmla="*/ 1789320 h 1824061"/>
              <a:gd name="connsiteX9" fmla="*/ 0 w 2099855"/>
              <a:gd name="connsiteY9" fmla="*/ 1009975 h 1824061"/>
              <a:gd name="connsiteX10" fmla="*/ 399162 w 2099855"/>
              <a:gd name="connsiteY10" fmla="*/ 367537 h 182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9855" h="1824061">
                <a:moveTo>
                  <a:pt x="399162" y="367537"/>
                </a:moveTo>
                <a:cubicBezTo>
                  <a:pt x="719774" y="143073"/>
                  <a:pt x="1204978" y="0"/>
                  <a:pt x="1748017" y="0"/>
                </a:cubicBezTo>
                <a:cubicBezTo>
                  <a:pt x="1808355" y="-1"/>
                  <a:pt x="1867979" y="1766"/>
                  <a:pt x="1926741" y="5214"/>
                </a:cubicBezTo>
                <a:lnTo>
                  <a:pt x="2099855" y="20479"/>
                </a:lnTo>
                <a:lnTo>
                  <a:pt x="2037937" y="22939"/>
                </a:lnTo>
                <a:cubicBezTo>
                  <a:pt x="1798756" y="44044"/>
                  <a:pt x="1561276" y="123433"/>
                  <a:pt x="1347109" y="265482"/>
                </a:cubicBezTo>
                <a:cubicBezTo>
                  <a:pt x="833109" y="606400"/>
                  <a:pt x="599375" y="1211416"/>
                  <a:pt x="706400" y="1781741"/>
                </a:cubicBezTo>
                <a:lnTo>
                  <a:pt x="716523" y="1824061"/>
                </a:lnTo>
                <a:lnTo>
                  <a:pt x="636116" y="1789320"/>
                </a:lnTo>
                <a:cubicBezTo>
                  <a:pt x="247624" y="1604076"/>
                  <a:pt x="0" y="1323734"/>
                  <a:pt x="0" y="1009975"/>
                </a:cubicBezTo>
                <a:cubicBezTo>
                  <a:pt x="0" y="765940"/>
                  <a:pt x="149797" y="542120"/>
                  <a:pt x="399162" y="36753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540">
              <a:sym typeface="+mn-ea"/>
            </a:endParaRPr>
          </a:p>
        </p:txBody>
      </p:sp>
      <p:sp>
        <p:nvSpPr>
          <p:cNvPr id="25" name="任意多边形: 形状 24"/>
          <p:cNvSpPr/>
          <p:nvPr>
            <p:custDataLst>
              <p:tags r:id="rId25"/>
            </p:custDataLst>
          </p:nvPr>
        </p:nvSpPr>
        <p:spPr>
          <a:xfrm rot="2123620">
            <a:off x="3220766" y="1129835"/>
            <a:ext cx="1692246" cy="1469911"/>
          </a:xfrm>
          <a:custGeom>
            <a:avLst/>
            <a:gdLst>
              <a:gd name="connsiteX0" fmla="*/ 399162 w 2099855"/>
              <a:gd name="connsiteY0" fmla="*/ 367537 h 1824061"/>
              <a:gd name="connsiteX1" fmla="*/ 1748017 w 2099855"/>
              <a:gd name="connsiteY1" fmla="*/ 0 h 1824061"/>
              <a:gd name="connsiteX2" fmla="*/ 1926741 w 2099855"/>
              <a:gd name="connsiteY2" fmla="*/ 5214 h 1824061"/>
              <a:gd name="connsiteX3" fmla="*/ 2099855 w 2099855"/>
              <a:gd name="connsiteY3" fmla="*/ 20479 h 1824061"/>
              <a:gd name="connsiteX4" fmla="*/ 2037937 w 2099855"/>
              <a:gd name="connsiteY4" fmla="*/ 22939 h 1824061"/>
              <a:gd name="connsiteX5" fmla="*/ 1347109 w 2099855"/>
              <a:gd name="connsiteY5" fmla="*/ 265482 h 1824061"/>
              <a:gd name="connsiteX6" fmla="*/ 706400 w 2099855"/>
              <a:gd name="connsiteY6" fmla="*/ 1781741 h 1824061"/>
              <a:gd name="connsiteX7" fmla="*/ 716523 w 2099855"/>
              <a:gd name="connsiteY7" fmla="*/ 1824061 h 1824061"/>
              <a:gd name="connsiteX8" fmla="*/ 636116 w 2099855"/>
              <a:gd name="connsiteY8" fmla="*/ 1789320 h 1824061"/>
              <a:gd name="connsiteX9" fmla="*/ 0 w 2099855"/>
              <a:gd name="connsiteY9" fmla="*/ 1009975 h 1824061"/>
              <a:gd name="connsiteX10" fmla="*/ 399162 w 2099855"/>
              <a:gd name="connsiteY10" fmla="*/ 367537 h 182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99855" h="1824061">
                <a:moveTo>
                  <a:pt x="399162" y="367537"/>
                </a:moveTo>
                <a:cubicBezTo>
                  <a:pt x="719774" y="143073"/>
                  <a:pt x="1204978" y="0"/>
                  <a:pt x="1748017" y="0"/>
                </a:cubicBezTo>
                <a:cubicBezTo>
                  <a:pt x="1808355" y="-1"/>
                  <a:pt x="1867979" y="1766"/>
                  <a:pt x="1926741" y="5214"/>
                </a:cubicBezTo>
                <a:lnTo>
                  <a:pt x="2099855" y="20479"/>
                </a:lnTo>
                <a:lnTo>
                  <a:pt x="2037937" y="22939"/>
                </a:lnTo>
                <a:cubicBezTo>
                  <a:pt x="1798756" y="44044"/>
                  <a:pt x="1561276" y="123433"/>
                  <a:pt x="1347109" y="265482"/>
                </a:cubicBezTo>
                <a:cubicBezTo>
                  <a:pt x="833109" y="606400"/>
                  <a:pt x="599375" y="1211416"/>
                  <a:pt x="706400" y="1781741"/>
                </a:cubicBezTo>
                <a:lnTo>
                  <a:pt x="716523" y="1824061"/>
                </a:lnTo>
                <a:lnTo>
                  <a:pt x="636116" y="1789320"/>
                </a:lnTo>
                <a:cubicBezTo>
                  <a:pt x="247624" y="1604076"/>
                  <a:pt x="0" y="1323734"/>
                  <a:pt x="0" y="1009975"/>
                </a:cubicBezTo>
                <a:cubicBezTo>
                  <a:pt x="0" y="765940"/>
                  <a:pt x="149797" y="542120"/>
                  <a:pt x="399162" y="367537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1000">
                <a:schemeClr val="accent1">
                  <a:alpha val="100000"/>
                </a:schemeClr>
              </a:gs>
            </a:gsLst>
            <a:lin ang="2700000" scaled="0"/>
          </a:gradFill>
          <a:ln>
            <a:noFill/>
          </a:ln>
          <a:effectLst>
            <a:outerShdw blurRad="50800" dist="38100" dir="8100000" algn="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540">
              <a:sym typeface="+mn-ea"/>
            </a:endParaRPr>
          </a:p>
        </p:txBody>
      </p:sp>
      <p:pic>
        <p:nvPicPr>
          <p:cNvPr id="51" name="图形 50" descr="343439383331313b343532303033313bd3a6d3c3c9ccb3c7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356051" y="3372210"/>
            <a:ext cx="241361" cy="242448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lumMod val="75000"/>
                <a:alpha val="20000"/>
              </a:schemeClr>
            </a:outerShdw>
          </a:effectLst>
        </p:spPr>
      </p:pic>
      <p:pic>
        <p:nvPicPr>
          <p:cNvPr id="13" name="图片 12" descr="343439383331313b343532303033323bd3a6d3c3b9dcc0ed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355507" y="1477743"/>
            <a:ext cx="242448" cy="242448"/>
          </a:xfrm>
          <a:prstGeom prst="rect">
            <a:avLst/>
          </a:prstGeom>
          <a:effectLst>
            <a:outerShdw blurRad="50800" dist="38100" dir="5400000" algn="t" rotWithShape="0">
              <a:schemeClr val="accent1">
                <a:alpha val="20000"/>
              </a:schemeClr>
            </a:outerShdw>
          </a:effectLst>
        </p:spPr>
      </p:pic>
      <p:pic>
        <p:nvPicPr>
          <p:cNvPr id="77" name="图片 76" descr="343439383331313b343532303032383bbfcdbba7b9dcc0ed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512139" y="3372210"/>
            <a:ext cx="242448" cy="242448"/>
          </a:xfrm>
          <a:prstGeom prst="rect">
            <a:avLst/>
          </a:prstGeom>
          <a:effectLst>
            <a:outerShdw blurRad="50800" dist="38100" dir="5400000" algn="tl" rotWithShape="0">
              <a:schemeClr val="accent1">
                <a:alpha val="20000"/>
              </a:schemeClr>
            </a:outerShdw>
          </a:effectLst>
        </p:spPr>
      </p:pic>
      <p:sp>
        <p:nvSpPr>
          <p:cNvPr id="6" name="标题"/>
          <p:cNvSpPr txBox="1"/>
          <p:nvPr>
            <p:custDataLst>
              <p:tags r:id="rId35"/>
            </p:custDataLst>
          </p:nvPr>
        </p:nvSpPr>
        <p:spPr>
          <a:xfrm>
            <a:off x="2069822" y="948613"/>
            <a:ext cx="2465254" cy="61644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algn="r"/>
            <a:r>
              <a:rPr lang="zh-CN" altLang="en-US" sz="1800" b="1" spc="300" dirty="0">
                <a:solidFill>
                  <a:schemeClr val="bg1"/>
                </a:solidFill>
                <a:latin typeface="+mj-ea"/>
                <a:ea typeface="+mj-ea"/>
                <a:cs typeface="微软雅黑" panose="020B0503020204020204" pitchFamily="34" charset="-122"/>
              </a:rPr>
              <a:t>添加标题</a:t>
            </a:r>
            <a:endParaRPr lang="zh-CN" altLang="en-US" sz="1800" b="1" spc="300" dirty="0">
              <a:solidFill>
                <a:schemeClr val="bg1"/>
              </a:solidFill>
              <a:latin typeface="+mj-ea"/>
              <a:ea typeface="+mj-ea"/>
              <a:cs typeface="微软雅黑" panose="020B0503020204020204" pitchFamily="34" charset="-122"/>
            </a:endParaRPr>
          </a:p>
        </p:txBody>
      </p:sp>
      <p:sp>
        <p:nvSpPr>
          <p:cNvPr id="22" name="任意多边形: 形状 21"/>
          <p:cNvSpPr/>
          <p:nvPr>
            <p:custDataLst>
              <p:tags r:id="rId36"/>
            </p:custDataLst>
          </p:nvPr>
        </p:nvSpPr>
        <p:spPr>
          <a:xfrm rot="5419639">
            <a:off x="4370493" y="1021496"/>
            <a:ext cx="2120281" cy="1764410"/>
          </a:xfrm>
          <a:custGeom>
            <a:avLst/>
            <a:gdLst>
              <a:gd name="connsiteX0" fmla="*/ 1893564 w 2281711"/>
              <a:gd name="connsiteY0" fmla="*/ 0 h 1898485"/>
              <a:gd name="connsiteX1" fmla="*/ 1893567 w 2281711"/>
              <a:gd name="connsiteY1" fmla="*/ 0 h 1898485"/>
              <a:gd name="connsiteX2" fmla="*/ 1893568 w 2281711"/>
              <a:gd name="connsiteY2" fmla="*/ 0 h 1898485"/>
              <a:gd name="connsiteX3" fmla="*/ 1893570 w 2281711"/>
              <a:gd name="connsiteY3" fmla="*/ 0 h 1898485"/>
              <a:gd name="connsiteX4" fmla="*/ 1971792 w 2281711"/>
              <a:gd name="connsiteY4" fmla="*/ 7886 h 1898485"/>
              <a:gd name="connsiteX5" fmla="*/ 2281711 w 2281711"/>
              <a:gd name="connsiteY5" fmla="*/ 388144 h 1898485"/>
              <a:gd name="connsiteX6" fmla="*/ 1893567 w 2281711"/>
              <a:gd name="connsiteY6" fmla="*/ 776288 h 1898485"/>
              <a:gd name="connsiteX7" fmla="*/ 1872300 w 2281711"/>
              <a:gd name="connsiteY7" fmla="*/ 774144 h 1898485"/>
              <a:gd name="connsiteX8" fmla="*/ 1782426 w 2281711"/>
              <a:gd name="connsiteY8" fmla="*/ 778682 h 1898485"/>
              <a:gd name="connsiteX9" fmla="*/ 778176 w 2281711"/>
              <a:gd name="connsiteY9" fmla="*/ 1789327 h 1898485"/>
              <a:gd name="connsiteX10" fmla="*/ 774037 w 2281711"/>
              <a:gd name="connsiteY10" fmla="*/ 1876758 h 1898485"/>
              <a:gd name="connsiteX11" fmla="*/ 768402 w 2281711"/>
              <a:gd name="connsiteY11" fmla="*/ 1820868 h 1898485"/>
              <a:gd name="connsiteX12" fmla="*/ 388144 w 2281711"/>
              <a:gd name="connsiteY12" fmla="*/ 1510949 h 1898485"/>
              <a:gd name="connsiteX13" fmla="*/ 7886 w 2281711"/>
              <a:gd name="connsiteY13" fmla="*/ 1820868 h 1898485"/>
              <a:gd name="connsiteX14" fmla="*/ 61 w 2281711"/>
              <a:gd name="connsiteY14" fmla="*/ 1898485 h 1898485"/>
              <a:gd name="connsiteX15" fmla="*/ 0 w 2281711"/>
              <a:gd name="connsiteY15" fmla="*/ 1897188 h 1898485"/>
              <a:gd name="connsiteX16" fmla="*/ 1703384 w 2281711"/>
              <a:gd name="connsiteY16" fmla="*/ 9604 h 1898485"/>
              <a:gd name="connsiteX17" fmla="*/ 1893564 w 2281711"/>
              <a:gd name="connsiteY17" fmla="*/ 0 h 189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81711" h="1898485">
                <a:moveTo>
                  <a:pt x="1893564" y="0"/>
                </a:moveTo>
                <a:lnTo>
                  <a:pt x="1893567" y="0"/>
                </a:lnTo>
                <a:lnTo>
                  <a:pt x="1893568" y="0"/>
                </a:lnTo>
                <a:lnTo>
                  <a:pt x="1893570" y="0"/>
                </a:lnTo>
                <a:lnTo>
                  <a:pt x="1971792" y="7886"/>
                </a:lnTo>
                <a:cubicBezTo>
                  <a:pt x="2148662" y="44079"/>
                  <a:pt x="2281711" y="200574"/>
                  <a:pt x="2281711" y="388144"/>
                </a:cubicBezTo>
                <a:cubicBezTo>
                  <a:pt x="2281711" y="602510"/>
                  <a:pt x="2107933" y="776288"/>
                  <a:pt x="1893567" y="776288"/>
                </a:cubicBezTo>
                <a:lnTo>
                  <a:pt x="1872300" y="774144"/>
                </a:lnTo>
                <a:lnTo>
                  <a:pt x="1782426" y="778682"/>
                </a:lnTo>
                <a:cubicBezTo>
                  <a:pt x="1250919" y="832660"/>
                  <a:pt x="828858" y="1256853"/>
                  <a:pt x="778176" y="1789327"/>
                </a:cubicBezTo>
                <a:lnTo>
                  <a:pt x="774037" y="1876758"/>
                </a:lnTo>
                <a:lnTo>
                  <a:pt x="768402" y="1820868"/>
                </a:lnTo>
                <a:cubicBezTo>
                  <a:pt x="732210" y="1643998"/>
                  <a:pt x="575714" y="1510949"/>
                  <a:pt x="388144" y="1510949"/>
                </a:cubicBezTo>
                <a:cubicBezTo>
                  <a:pt x="200574" y="1510949"/>
                  <a:pt x="44079" y="1643998"/>
                  <a:pt x="7886" y="1820868"/>
                </a:cubicBezTo>
                <a:lnTo>
                  <a:pt x="61" y="1898485"/>
                </a:lnTo>
                <a:lnTo>
                  <a:pt x="0" y="1897188"/>
                </a:lnTo>
                <a:cubicBezTo>
                  <a:pt x="0" y="914788"/>
                  <a:pt x="746619" y="106769"/>
                  <a:pt x="1703384" y="9604"/>
                </a:cubicBezTo>
                <a:lnTo>
                  <a:pt x="1893564" y="0"/>
                </a:lnTo>
                <a:close/>
              </a:path>
            </a:pathLst>
          </a:custGeom>
          <a:gradFill>
            <a:gsLst>
              <a:gs pos="90000">
                <a:schemeClr val="accent2"/>
              </a:gs>
              <a:gs pos="0">
                <a:schemeClr val="accent2"/>
              </a:gs>
              <a:gs pos="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  <a:effectLst>
            <a:outerShdw blurRad="139700" dist="50800" dir="5400000" algn="t" rotWithShape="0">
              <a:schemeClr val="accent2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630">
              <a:sym typeface="+mn-ea"/>
            </a:endParaRPr>
          </a:p>
        </p:txBody>
      </p:sp>
      <p:sp>
        <p:nvSpPr>
          <p:cNvPr id="7" name="任意多边形: 形状 23"/>
          <p:cNvSpPr/>
          <p:nvPr>
            <p:custDataLst>
              <p:tags r:id="rId37"/>
            </p:custDataLst>
          </p:nvPr>
        </p:nvSpPr>
        <p:spPr>
          <a:xfrm rot="10819639">
            <a:off x="4183071" y="2545591"/>
            <a:ext cx="2120281" cy="1764410"/>
          </a:xfrm>
          <a:custGeom>
            <a:avLst/>
            <a:gdLst>
              <a:gd name="connsiteX0" fmla="*/ 1893564 w 2281711"/>
              <a:gd name="connsiteY0" fmla="*/ 0 h 1898485"/>
              <a:gd name="connsiteX1" fmla="*/ 1893567 w 2281711"/>
              <a:gd name="connsiteY1" fmla="*/ 0 h 1898485"/>
              <a:gd name="connsiteX2" fmla="*/ 1893568 w 2281711"/>
              <a:gd name="connsiteY2" fmla="*/ 0 h 1898485"/>
              <a:gd name="connsiteX3" fmla="*/ 1893570 w 2281711"/>
              <a:gd name="connsiteY3" fmla="*/ 0 h 1898485"/>
              <a:gd name="connsiteX4" fmla="*/ 1971792 w 2281711"/>
              <a:gd name="connsiteY4" fmla="*/ 7886 h 1898485"/>
              <a:gd name="connsiteX5" fmla="*/ 2281711 w 2281711"/>
              <a:gd name="connsiteY5" fmla="*/ 388144 h 1898485"/>
              <a:gd name="connsiteX6" fmla="*/ 1893567 w 2281711"/>
              <a:gd name="connsiteY6" fmla="*/ 776288 h 1898485"/>
              <a:gd name="connsiteX7" fmla="*/ 1872300 w 2281711"/>
              <a:gd name="connsiteY7" fmla="*/ 774144 h 1898485"/>
              <a:gd name="connsiteX8" fmla="*/ 1782426 w 2281711"/>
              <a:gd name="connsiteY8" fmla="*/ 778682 h 1898485"/>
              <a:gd name="connsiteX9" fmla="*/ 778176 w 2281711"/>
              <a:gd name="connsiteY9" fmla="*/ 1789327 h 1898485"/>
              <a:gd name="connsiteX10" fmla="*/ 774037 w 2281711"/>
              <a:gd name="connsiteY10" fmla="*/ 1876758 h 1898485"/>
              <a:gd name="connsiteX11" fmla="*/ 768402 w 2281711"/>
              <a:gd name="connsiteY11" fmla="*/ 1820868 h 1898485"/>
              <a:gd name="connsiteX12" fmla="*/ 388144 w 2281711"/>
              <a:gd name="connsiteY12" fmla="*/ 1510949 h 1898485"/>
              <a:gd name="connsiteX13" fmla="*/ 7886 w 2281711"/>
              <a:gd name="connsiteY13" fmla="*/ 1820868 h 1898485"/>
              <a:gd name="connsiteX14" fmla="*/ 61 w 2281711"/>
              <a:gd name="connsiteY14" fmla="*/ 1898485 h 1898485"/>
              <a:gd name="connsiteX15" fmla="*/ 0 w 2281711"/>
              <a:gd name="connsiteY15" fmla="*/ 1897188 h 1898485"/>
              <a:gd name="connsiteX16" fmla="*/ 1703384 w 2281711"/>
              <a:gd name="connsiteY16" fmla="*/ 9604 h 1898485"/>
              <a:gd name="connsiteX17" fmla="*/ 1893564 w 2281711"/>
              <a:gd name="connsiteY17" fmla="*/ 0 h 189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81711" h="1898485">
                <a:moveTo>
                  <a:pt x="1893564" y="0"/>
                </a:moveTo>
                <a:lnTo>
                  <a:pt x="1893567" y="0"/>
                </a:lnTo>
                <a:lnTo>
                  <a:pt x="1893568" y="0"/>
                </a:lnTo>
                <a:lnTo>
                  <a:pt x="1893570" y="0"/>
                </a:lnTo>
                <a:lnTo>
                  <a:pt x="1971792" y="7886"/>
                </a:lnTo>
                <a:cubicBezTo>
                  <a:pt x="2148662" y="44079"/>
                  <a:pt x="2281711" y="200574"/>
                  <a:pt x="2281711" y="388144"/>
                </a:cubicBezTo>
                <a:cubicBezTo>
                  <a:pt x="2281711" y="602510"/>
                  <a:pt x="2107933" y="776288"/>
                  <a:pt x="1893567" y="776288"/>
                </a:cubicBezTo>
                <a:lnTo>
                  <a:pt x="1872300" y="774144"/>
                </a:lnTo>
                <a:lnTo>
                  <a:pt x="1782426" y="778682"/>
                </a:lnTo>
                <a:cubicBezTo>
                  <a:pt x="1250919" y="832660"/>
                  <a:pt x="828858" y="1256853"/>
                  <a:pt x="778176" y="1789327"/>
                </a:cubicBezTo>
                <a:lnTo>
                  <a:pt x="774037" y="1876758"/>
                </a:lnTo>
                <a:lnTo>
                  <a:pt x="768402" y="1820868"/>
                </a:lnTo>
                <a:cubicBezTo>
                  <a:pt x="732210" y="1643998"/>
                  <a:pt x="575714" y="1510949"/>
                  <a:pt x="388144" y="1510949"/>
                </a:cubicBezTo>
                <a:cubicBezTo>
                  <a:pt x="200574" y="1510949"/>
                  <a:pt x="44079" y="1643998"/>
                  <a:pt x="7886" y="1820868"/>
                </a:cubicBezTo>
                <a:lnTo>
                  <a:pt x="61" y="1898485"/>
                </a:lnTo>
                <a:lnTo>
                  <a:pt x="0" y="1897188"/>
                </a:lnTo>
                <a:cubicBezTo>
                  <a:pt x="0" y="914788"/>
                  <a:pt x="746619" y="106769"/>
                  <a:pt x="1703384" y="9604"/>
                </a:cubicBezTo>
                <a:lnTo>
                  <a:pt x="1893564" y="0"/>
                </a:lnTo>
                <a:close/>
              </a:path>
            </a:pathLst>
          </a:custGeom>
          <a:gradFill>
            <a:gsLst>
              <a:gs pos="90000">
                <a:schemeClr val="accent3"/>
              </a:gs>
              <a:gs pos="0">
                <a:schemeClr val="accent2"/>
              </a:gs>
              <a:gs pos="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630">
              <a:sym typeface="+mn-ea"/>
            </a:endParaRPr>
          </a:p>
        </p:txBody>
      </p:sp>
      <p:sp>
        <p:nvSpPr>
          <p:cNvPr id="9" name="任意多边形: 形状 24"/>
          <p:cNvSpPr/>
          <p:nvPr>
            <p:custDataLst>
              <p:tags r:id="rId38"/>
            </p:custDataLst>
          </p:nvPr>
        </p:nvSpPr>
        <p:spPr>
          <a:xfrm rot="16219639">
            <a:off x="2658975" y="2358170"/>
            <a:ext cx="2120281" cy="1764410"/>
          </a:xfrm>
          <a:custGeom>
            <a:avLst/>
            <a:gdLst>
              <a:gd name="connsiteX0" fmla="*/ 1893564 w 2281711"/>
              <a:gd name="connsiteY0" fmla="*/ 0 h 1898485"/>
              <a:gd name="connsiteX1" fmla="*/ 1893567 w 2281711"/>
              <a:gd name="connsiteY1" fmla="*/ 0 h 1898485"/>
              <a:gd name="connsiteX2" fmla="*/ 1893568 w 2281711"/>
              <a:gd name="connsiteY2" fmla="*/ 0 h 1898485"/>
              <a:gd name="connsiteX3" fmla="*/ 1893570 w 2281711"/>
              <a:gd name="connsiteY3" fmla="*/ 0 h 1898485"/>
              <a:gd name="connsiteX4" fmla="*/ 1971792 w 2281711"/>
              <a:gd name="connsiteY4" fmla="*/ 7886 h 1898485"/>
              <a:gd name="connsiteX5" fmla="*/ 2281711 w 2281711"/>
              <a:gd name="connsiteY5" fmla="*/ 388144 h 1898485"/>
              <a:gd name="connsiteX6" fmla="*/ 1893567 w 2281711"/>
              <a:gd name="connsiteY6" fmla="*/ 776288 h 1898485"/>
              <a:gd name="connsiteX7" fmla="*/ 1872300 w 2281711"/>
              <a:gd name="connsiteY7" fmla="*/ 774144 h 1898485"/>
              <a:gd name="connsiteX8" fmla="*/ 1782426 w 2281711"/>
              <a:gd name="connsiteY8" fmla="*/ 778682 h 1898485"/>
              <a:gd name="connsiteX9" fmla="*/ 778176 w 2281711"/>
              <a:gd name="connsiteY9" fmla="*/ 1789327 h 1898485"/>
              <a:gd name="connsiteX10" fmla="*/ 774037 w 2281711"/>
              <a:gd name="connsiteY10" fmla="*/ 1876758 h 1898485"/>
              <a:gd name="connsiteX11" fmla="*/ 768402 w 2281711"/>
              <a:gd name="connsiteY11" fmla="*/ 1820868 h 1898485"/>
              <a:gd name="connsiteX12" fmla="*/ 388144 w 2281711"/>
              <a:gd name="connsiteY12" fmla="*/ 1510949 h 1898485"/>
              <a:gd name="connsiteX13" fmla="*/ 7886 w 2281711"/>
              <a:gd name="connsiteY13" fmla="*/ 1820868 h 1898485"/>
              <a:gd name="connsiteX14" fmla="*/ 61 w 2281711"/>
              <a:gd name="connsiteY14" fmla="*/ 1898485 h 1898485"/>
              <a:gd name="connsiteX15" fmla="*/ 0 w 2281711"/>
              <a:gd name="connsiteY15" fmla="*/ 1897188 h 1898485"/>
              <a:gd name="connsiteX16" fmla="*/ 1703384 w 2281711"/>
              <a:gd name="connsiteY16" fmla="*/ 9604 h 1898485"/>
              <a:gd name="connsiteX17" fmla="*/ 1893564 w 2281711"/>
              <a:gd name="connsiteY17" fmla="*/ 0 h 189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81711" h="1898485">
                <a:moveTo>
                  <a:pt x="1893564" y="0"/>
                </a:moveTo>
                <a:lnTo>
                  <a:pt x="1893567" y="0"/>
                </a:lnTo>
                <a:lnTo>
                  <a:pt x="1893568" y="0"/>
                </a:lnTo>
                <a:lnTo>
                  <a:pt x="1893570" y="0"/>
                </a:lnTo>
                <a:lnTo>
                  <a:pt x="1971792" y="7886"/>
                </a:lnTo>
                <a:cubicBezTo>
                  <a:pt x="2148662" y="44079"/>
                  <a:pt x="2281711" y="200574"/>
                  <a:pt x="2281711" y="388144"/>
                </a:cubicBezTo>
                <a:cubicBezTo>
                  <a:pt x="2281711" y="602510"/>
                  <a:pt x="2107933" y="776288"/>
                  <a:pt x="1893567" y="776288"/>
                </a:cubicBezTo>
                <a:lnTo>
                  <a:pt x="1872300" y="774144"/>
                </a:lnTo>
                <a:lnTo>
                  <a:pt x="1782426" y="778682"/>
                </a:lnTo>
                <a:cubicBezTo>
                  <a:pt x="1250919" y="832660"/>
                  <a:pt x="828858" y="1256853"/>
                  <a:pt x="778176" y="1789327"/>
                </a:cubicBezTo>
                <a:lnTo>
                  <a:pt x="774037" y="1876758"/>
                </a:lnTo>
                <a:lnTo>
                  <a:pt x="768402" y="1820868"/>
                </a:lnTo>
                <a:cubicBezTo>
                  <a:pt x="732210" y="1643998"/>
                  <a:pt x="575714" y="1510949"/>
                  <a:pt x="388144" y="1510949"/>
                </a:cubicBezTo>
                <a:cubicBezTo>
                  <a:pt x="200574" y="1510949"/>
                  <a:pt x="44079" y="1643998"/>
                  <a:pt x="7886" y="1820868"/>
                </a:cubicBezTo>
                <a:lnTo>
                  <a:pt x="61" y="1898485"/>
                </a:lnTo>
                <a:lnTo>
                  <a:pt x="0" y="1897188"/>
                </a:lnTo>
                <a:cubicBezTo>
                  <a:pt x="0" y="914788"/>
                  <a:pt x="746619" y="106769"/>
                  <a:pt x="1703384" y="9604"/>
                </a:cubicBezTo>
                <a:lnTo>
                  <a:pt x="1893564" y="0"/>
                </a:lnTo>
                <a:close/>
              </a:path>
            </a:pathLst>
          </a:custGeom>
          <a:gradFill>
            <a:gsLst>
              <a:gs pos="90000">
                <a:schemeClr val="accent4"/>
              </a:gs>
              <a:gs pos="0">
                <a:schemeClr val="accent2"/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630">
              <a:sym typeface="+mn-ea"/>
            </a:endParaRPr>
          </a:p>
        </p:txBody>
      </p:sp>
      <p:sp>
        <p:nvSpPr>
          <p:cNvPr id="26" name="任意多边形: 形状 25"/>
          <p:cNvSpPr/>
          <p:nvPr>
            <p:custDataLst>
              <p:tags r:id="rId39"/>
            </p:custDataLst>
          </p:nvPr>
        </p:nvSpPr>
        <p:spPr>
          <a:xfrm rot="19637">
            <a:off x="2846397" y="834074"/>
            <a:ext cx="2120281" cy="1764410"/>
          </a:xfrm>
          <a:custGeom>
            <a:avLst/>
            <a:gdLst>
              <a:gd name="connsiteX0" fmla="*/ 1893564 w 2281711"/>
              <a:gd name="connsiteY0" fmla="*/ 0 h 1898485"/>
              <a:gd name="connsiteX1" fmla="*/ 1893567 w 2281711"/>
              <a:gd name="connsiteY1" fmla="*/ 0 h 1898485"/>
              <a:gd name="connsiteX2" fmla="*/ 1893568 w 2281711"/>
              <a:gd name="connsiteY2" fmla="*/ 0 h 1898485"/>
              <a:gd name="connsiteX3" fmla="*/ 1893570 w 2281711"/>
              <a:gd name="connsiteY3" fmla="*/ 0 h 1898485"/>
              <a:gd name="connsiteX4" fmla="*/ 1971792 w 2281711"/>
              <a:gd name="connsiteY4" fmla="*/ 7886 h 1898485"/>
              <a:gd name="connsiteX5" fmla="*/ 2281711 w 2281711"/>
              <a:gd name="connsiteY5" fmla="*/ 388144 h 1898485"/>
              <a:gd name="connsiteX6" fmla="*/ 1893567 w 2281711"/>
              <a:gd name="connsiteY6" fmla="*/ 776288 h 1898485"/>
              <a:gd name="connsiteX7" fmla="*/ 1872300 w 2281711"/>
              <a:gd name="connsiteY7" fmla="*/ 774144 h 1898485"/>
              <a:gd name="connsiteX8" fmla="*/ 1782426 w 2281711"/>
              <a:gd name="connsiteY8" fmla="*/ 778682 h 1898485"/>
              <a:gd name="connsiteX9" fmla="*/ 778176 w 2281711"/>
              <a:gd name="connsiteY9" fmla="*/ 1789327 h 1898485"/>
              <a:gd name="connsiteX10" fmla="*/ 774037 w 2281711"/>
              <a:gd name="connsiteY10" fmla="*/ 1876758 h 1898485"/>
              <a:gd name="connsiteX11" fmla="*/ 768402 w 2281711"/>
              <a:gd name="connsiteY11" fmla="*/ 1820868 h 1898485"/>
              <a:gd name="connsiteX12" fmla="*/ 388144 w 2281711"/>
              <a:gd name="connsiteY12" fmla="*/ 1510949 h 1898485"/>
              <a:gd name="connsiteX13" fmla="*/ 7886 w 2281711"/>
              <a:gd name="connsiteY13" fmla="*/ 1820868 h 1898485"/>
              <a:gd name="connsiteX14" fmla="*/ 61 w 2281711"/>
              <a:gd name="connsiteY14" fmla="*/ 1898485 h 1898485"/>
              <a:gd name="connsiteX15" fmla="*/ 0 w 2281711"/>
              <a:gd name="connsiteY15" fmla="*/ 1897188 h 1898485"/>
              <a:gd name="connsiteX16" fmla="*/ 1703384 w 2281711"/>
              <a:gd name="connsiteY16" fmla="*/ 9604 h 1898485"/>
              <a:gd name="connsiteX17" fmla="*/ 1893564 w 2281711"/>
              <a:gd name="connsiteY17" fmla="*/ 0 h 189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81711" h="1898485">
                <a:moveTo>
                  <a:pt x="1893564" y="0"/>
                </a:moveTo>
                <a:lnTo>
                  <a:pt x="1893567" y="0"/>
                </a:lnTo>
                <a:lnTo>
                  <a:pt x="1893568" y="0"/>
                </a:lnTo>
                <a:lnTo>
                  <a:pt x="1893570" y="0"/>
                </a:lnTo>
                <a:lnTo>
                  <a:pt x="1971792" y="7886"/>
                </a:lnTo>
                <a:cubicBezTo>
                  <a:pt x="2148662" y="44079"/>
                  <a:pt x="2281711" y="200574"/>
                  <a:pt x="2281711" y="388144"/>
                </a:cubicBezTo>
                <a:cubicBezTo>
                  <a:pt x="2281711" y="602510"/>
                  <a:pt x="2107933" y="776288"/>
                  <a:pt x="1893567" y="776288"/>
                </a:cubicBezTo>
                <a:lnTo>
                  <a:pt x="1872300" y="774144"/>
                </a:lnTo>
                <a:lnTo>
                  <a:pt x="1782426" y="778682"/>
                </a:lnTo>
                <a:cubicBezTo>
                  <a:pt x="1250919" y="832660"/>
                  <a:pt x="828858" y="1256853"/>
                  <a:pt x="778176" y="1789327"/>
                </a:cubicBezTo>
                <a:lnTo>
                  <a:pt x="774037" y="1876758"/>
                </a:lnTo>
                <a:lnTo>
                  <a:pt x="768402" y="1820868"/>
                </a:lnTo>
                <a:cubicBezTo>
                  <a:pt x="732210" y="1643998"/>
                  <a:pt x="575714" y="1510949"/>
                  <a:pt x="388144" y="1510949"/>
                </a:cubicBezTo>
                <a:cubicBezTo>
                  <a:pt x="200574" y="1510949"/>
                  <a:pt x="44079" y="1643998"/>
                  <a:pt x="7886" y="1820868"/>
                </a:cubicBezTo>
                <a:lnTo>
                  <a:pt x="61" y="1898485"/>
                </a:lnTo>
                <a:lnTo>
                  <a:pt x="0" y="1897188"/>
                </a:lnTo>
                <a:cubicBezTo>
                  <a:pt x="0" y="914788"/>
                  <a:pt x="746619" y="106769"/>
                  <a:pt x="1703384" y="9604"/>
                </a:cubicBezTo>
                <a:lnTo>
                  <a:pt x="1893564" y="0"/>
                </a:lnTo>
                <a:close/>
              </a:path>
            </a:pathLst>
          </a:custGeom>
          <a:gradFill>
            <a:gsLst>
              <a:gs pos="90000">
                <a:schemeClr val="accent1"/>
              </a:gs>
              <a:gs pos="0">
                <a:schemeClr val="accent2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630">
              <a:sym typeface="+mn-ea"/>
            </a:endParaRPr>
          </a:p>
        </p:txBody>
      </p:sp>
      <p:sp>
        <p:nvSpPr>
          <p:cNvPr id="57" name="任意多边形 56"/>
          <p:cNvSpPr/>
          <p:nvPr>
            <p:custDataLst>
              <p:tags r:id="rId40"/>
            </p:custDataLst>
          </p:nvPr>
        </p:nvSpPr>
        <p:spPr>
          <a:xfrm flipH="1" flipV="1">
            <a:off x="5107066" y="2865353"/>
            <a:ext cx="3940457" cy="1372187"/>
          </a:xfrm>
          <a:custGeom>
            <a:avLst/>
            <a:gdLst>
              <a:gd name="adj" fmla="val 13855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56" h="2384">
                <a:moveTo>
                  <a:pt x="396" y="0"/>
                </a:moveTo>
                <a:lnTo>
                  <a:pt x="6856" y="0"/>
                </a:lnTo>
                <a:lnTo>
                  <a:pt x="6833" y="8"/>
                </a:lnTo>
                <a:cubicBezTo>
                  <a:pt x="5796" y="373"/>
                  <a:pt x="5006" y="1262"/>
                  <a:pt x="4782" y="2358"/>
                </a:cubicBezTo>
                <a:lnTo>
                  <a:pt x="4777" y="2384"/>
                </a:lnTo>
                <a:lnTo>
                  <a:pt x="396" y="2384"/>
                </a:lnTo>
                <a:cubicBezTo>
                  <a:pt x="177" y="2384"/>
                  <a:pt x="0" y="2236"/>
                  <a:pt x="0" y="2054"/>
                </a:cubicBezTo>
                <a:lnTo>
                  <a:pt x="0" y="330"/>
                </a:lnTo>
                <a:cubicBezTo>
                  <a:pt x="0" y="148"/>
                  <a:pt x="177" y="0"/>
                  <a:pt x="396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630">
              <a:sym typeface="+mn-ea"/>
            </a:endParaRPr>
          </a:p>
        </p:txBody>
      </p:sp>
      <p:sp>
        <p:nvSpPr>
          <p:cNvPr id="10" name="任意多边形 9"/>
          <p:cNvSpPr/>
          <p:nvPr>
            <p:custDataLst>
              <p:tags r:id="rId41"/>
            </p:custDataLst>
          </p:nvPr>
        </p:nvSpPr>
        <p:spPr>
          <a:xfrm flipV="1">
            <a:off x="122511" y="2876148"/>
            <a:ext cx="3941607" cy="1372187"/>
          </a:xfrm>
          <a:custGeom>
            <a:avLst/>
            <a:gdLst>
              <a:gd name="adj" fmla="val 13855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56" h="2384">
                <a:moveTo>
                  <a:pt x="396" y="0"/>
                </a:moveTo>
                <a:lnTo>
                  <a:pt x="6856" y="0"/>
                </a:lnTo>
                <a:lnTo>
                  <a:pt x="6833" y="8"/>
                </a:lnTo>
                <a:cubicBezTo>
                  <a:pt x="5796" y="373"/>
                  <a:pt x="5006" y="1262"/>
                  <a:pt x="4782" y="2358"/>
                </a:cubicBezTo>
                <a:lnTo>
                  <a:pt x="4777" y="2384"/>
                </a:lnTo>
                <a:lnTo>
                  <a:pt x="396" y="2384"/>
                </a:lnTo>
                <a:cubicBezTo>
                  <a:pt x="177" y="2384"/>
                  <a:pt x="0" y="2236"/>
                  <a:pt x="0" y="2054"/>
                </a:cubicBezTo>
                <a:lnTo>
                  <a:pt x="0" y="330"/>
                </a:lnTo>
                <a:cubicBezTo>
                  <a:pt x="0" y="148"/>
                  <a:pt x="177" y="0"/>
                  <a:pt x="396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630">
              <a:sym typeface="+mn-ea"/>
            </a:endParaRPr>
          </a:p>
        </p:txBody>
      </p:sp>
      <p:sp>
        <p:nvSpPr>
          <p:cNvPr id="11" name="任意多边形 10"/>
          <p:cNvSpPr/>
          <p:nvPr>
            <p:custDataLst>
              <p:tags r:id="rId42"/>
            </p:custDataLst>
          </p:nvPr>
        </p:nvSpPr>
        <p:spPr>
          <a:xfrm flipH="1">
            <a:off x="5107066" y="935724"/>
            <a:ext cx="3940557" cy="1370594"/>
          </a:xfrm>
          <a:custGeom>
            <a:avLst/>
            <a:gdLst>
              <a:gd name="adj" fmla="val 13855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56" h="2384">
                <a:moveTo>
                  <a:pt x="396" y="0"/>
                </a:moveTo>
                <a:lnTo>
                  <a:pt x="6856" y="0"/>
                </a:lnTo>
                <a:lnTo>
                  <a:pt x="6833" y="8"/>
                </a:lnTo>
                <a:cubicBezTo>
                  <a:pt x="5796" y="373"/>
                  <a:pt x="5006" y="1262"/>
                  <a:pt x="4782" y="2358"/>
                </a:cubicBezTo>
                <a:lnTo>
                  <a:pt x="4777" y="2384"/>
                </a:lnTo>
                <a:lnTo>
                  <a:pt x="396" y="2384"/>
                </a:lnTo>
                <a:cubicBezTo>
                  <a:pt x="177" y="2384"/>
                  <a:pt x="0" y="2236"/>
                  <a:pt x="0" y="2054"/>
                </a:cubicBezTo>
                <a:lnTo>
                  <a:pt x="0" y="330"/>
                </a:lnTo>
                <a:cubicBezTo>
                  <a:pt x="0" y="148"/>
                  <a:pt x="177" y="0"/>
                  <a:pt x="396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630">
              <a:sym typeface="+mn-ea"/>
            </a:endParaRPr>
          </a:p>
        </p:txBody>
      </p:sp>
      <p:sp>
        <p:nvSpPr>
          <p:cNvPr id="12" name="任意多边形 11"/>
          <p:cNvSpPr/>
          <p:nvPr>
            <p:custDataLst>
              <p:tags r:id="rId43"/>
            </p:custDataLst>
          </p:nvPr>
        </p:nvSpPr>
        <p:spPr>
          <a:xfrm>
            <a:off x="96476" y="935724"/>
            <a:ext cx="3941567" cy="1370594"/>
          </a:xfrm>
          <a:custGeom>
            <a:avLst/>
            <a:gdLst>
              <a:gd name="adj" fmla="val 13855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856" h="2384">
                <a:moveTo>
                  <a:pt x="396" y="0"/>
                </a:moveTo>
                <a:lnTo>
                  <a:pt x="6856" y="0"/>
                </a:lnTo>
                <a:lnTo>
                  <a:pt x="6833" y="8"/>
                </a:lnTo>
                <a:cubicBezTo>
                  <a:pt x="5796" y="373"/>
                  <a:pt x="5006" y="1262"/>
                  <a:pt x="4782" y="2358"/>
                </a:cubicBezTo>
                <a:lnTo>
                  <a:pt x="4777" y="2384"/>
                </a:lnTo>
                <a:lnTo>
                  <a:pt x="396" y="2384"/>
                </a:lnTo>
                <a:cubicBezTo>
                  <a:pt x="177" y="2384"/>
                  <a:pt x="0" y="2236"/>
                  <a:pt x="0" y="2054"/>
                </a:cubicBezTo>
                <a:lnTo>
                  <a:pt x="0" y="330"/>
                </a:lnTo>
                <a:cubicBezTo>
                  <a:pt x="0" y="148"/>
                  <a:pt x="177" y="0"/>
                  <a:pt x="396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30"/>
          </a:p>
        </p:txBody>
      </p:sp>
      <p:sp>
        <p:nvSpPr>
          <p:cNvPr id="367" name="椭圆 366"/>
          <p:cNvSpPr/>
          <p:nvPr>
            <p:custDataLst>
              <p:tags r:id="rId44"/>
            </p:custDataLst>
          </p:nvPr>
        </p:nvSpPr>
        <p:spPr>
          <a:xfrm>
            <a:off x="2947007" y="2311602"/>
            <a:ext cx="508224" cy="508224"/>
          </a:xfrm>
          <a:prstGeom prst="ellipse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787" tIns="41393" rIns="82787" bIns="41393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30">
              <a:cs typeface="微软雅黑" panose="020B0503020204020204" pitchFamily="34" charset="-122"/>
            </a:endParaRPr>
          </a:p>
        </p:txBody>
      </p:sp>
      <p:sp>
        <p:nvSpPr>
          <p:cNvPr id="370" name="椭圆 369"/>
          <p:cNvSpPr/>
          <p:nvPr>
            <p:custDataLst>
              <p:tags r:id="rId45"/>
            </p:custDataLst>
          </p:nvPr>
        </p:nvSpPr>
        <p:spPr>
          <a:xfrm>
            <a:off x="4317601" y="3692544"/>
            <a:ext cx="508224" cy="508224"/>
          </a:xfrm>
          <a:prstGeom prst="ellipse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787" tIns="41393" rIns="82787" bIns="41393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30">
              <a:cs typeface="微软雅黑" panose="020B0503020204020204" pitchFamily="34" charset="-122"/>
            </a:endParaRPr>
          </a:p>
        </p:txBody>
      </p:sp>
      <p:sp>
        <p:nvSpPr>
          <p:cNvPr id="376" name="椭圆 375"/>
          <p:cNvSpPr/>
          <p:nvPr>
            <p:custDataLst>
              <p:tags r:id="rId46"/>
            </p:custDataLst>
          </p:nvPr>
        </p:nvSpPr>
        <p:spPr>
          <a:xfrm>
            <a:off x="4317601" y="932959"/>
            <a:ext cx="508224" cy="508224"/>
          </a:xfrm>
          <a:prstGeom prst="ellipse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787" tIns="41393" rIns="82787" bIns="41393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30">
              <a:cs typeface="微软雅黑" panose="020B0503020204020204" pitchFamily="34" charset="-122"/>
            </a:endParaRPr>
          </a:p>
        </p:txBody>
      </p:sp>
      <p:sp>
        <p:nvSpPr>
          <p:cNvPr id="424" name="标题"/>
          <p:cNvSpPr txBox="1"/>
          <p:nvPr>
            <p:custDataLst>
              <p:tags r:id="rId47"/>
            </p:custDataLst>
          </p:nvPr>
        </p:nvSpPr>
        <p:spPr>
          <a:xfrm rot="18900000">
            <a:off x="2864219" y="1476827"/>
            <a:ext cx="1566639" cy="32885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zh-CN" altLang="en-US" sz="2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化学观念</a:t>
            </a:r>
            <a:endParaRPr lang="zh-CN" altLang="en-US" sz="2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标题"/>
          <p:cNvSpPr txBox="1"/>
          <p:nvPr>
            <p:custDataLst>
              <p:tags r:id="rId48"/>
            </p:custDataLst>
          </p:nvPr>
        </p:nvSpPr>
        <p:spPr>
          <a:xfrm rot="2700000">
            <a:off x="2686660" y="3505189"/>
            <a:ext cx="1566639" cy="32885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/>
          <a:p>
            <a:pPr algn="ctr"/>
            <a:r>
              <a:rPr lang="zh-CN" altLang="en-US" sz="2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科学态度与责任</a:t>
            </a:r>
            <a:endParaRPr lang="zh-CN" altLang="en-US" sz="2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标题"/>
          <p:cNvSpPr txBox="1"/>
          <p:nvPr>
            <p:custDataLst>
              <p:tags r:id="rId49"/>
            </p:custDataLst>
          </p:nvPr>
        </p:nvSpPr>
        <p:spPr>
          <a:xfrm rot="18900000">
            <a:off x="4874623" y="3511632"/>
            <a:ext cx="1566639" cy="32885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zh-CN" altLang="en-US" sz="2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科学探究与实践</a:t>
            </a:r>
            <a:endParaRPr lang="zh-CN" altLang="en-US" sz="2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1" name="图片 360" descr="343435383036303b343532343136343bcfeec4bfb7b6cea7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4441207" y="1056565"/>
            <a:ext cx="261011" cy="261011"/>
          </a:xfrm>
          <a:prstGeom prst="rect">
            <a:avLst/>
          </a:prstGeom>
        </p:spPr>
      </p:pic>
      <p:pic>
        <p:nvPicPr>
          <p:cNvPr id="326" name="图片 325" descr="343435383037343b343532333835313bc7e5b5a5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070613" y="2435208"/>
            <a:ext cx="261011" cy="261011"/>
          </a:xfrm>
          <a:prstGeom prst="rect">
            <a:avLst/>
          </a:prstGeom>
        </p:spPr>
      </p:pic>
      <p:pic>
        <p:nvPicPr>
          <p:cNvPr id="334" name="图片 333" descr="343439383331313b343532303033303bd2d1b9bad3a6d3c3"/>
          <p:cNvPicPr>
            <a:picLocks noChangeAspect="1"/>
          </p:cNvPicPr>
          <p:nvPr>
            <p:custDataLst>
              <p:tags r:id="rId56"/>
            </p:custDataLst>
          </p:nvPr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4441207" y="3816150"/>
            <a:ext cx="261011" cy="261011"/>
          </a:xfrm>
          <a:prstGeom prst="rect">
            <a:avLst/>
          </a:prstGeom>
        </p:spPr>
      </p:pic>
      <p:sp>
        <p:nvSpPr>
          <p:cNvPr id="373" name="椭圆 372"/>
          <p:cNvSpPr/>
          <p:nvPr>
            <p:custDataLst>
              <p:tags r:id="rId59"/>
            </p:custDataLst>
          </p:nvPr>
        </p:nvSpPr>
        <p:spPr>
          <a:xfrm>
            <a:off x="5688770" y="2311602"/>
            <a:ext cx="508224" cy="508224"/>
          </a:xfrm>
          <a:prstGeom prst="ellipse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2787" tIns="41393" rIns="82787" bIns="41393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630">
              <a:cs typeface="微软雅黑" panose="020B0503020204020204" pitchFamily="34" charset="-122"/>
            </a:endParaRPr>
          </a:p>
        </p:txBody>
      </p:sp>
      <p:pic>
        <p:nvPicPr>
          <p:cNvPr id="324" name="图片 323" descr="343439383331313b343532303032383bbfcdbba7b9dcc0ed"/>
          <p:cNvPicPr>
            <a:picLocks noChangeAspect="1"/>
          </p:cNvPicPr>
          <p:nvPr>
            <p:custDataLst>
              <p:tags r:id="rId60"/>
            </p:custDataLst>
          </p:nvPr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5812376" y="2435208"/>
            <a:ext cx="261011" cy="261011"/>
          </a:xfrm>
          <a:prstGeom prst="rect">
            <a:avLst/>
          </a:prstGeom>
        </p:spPr>
      </p:pic>
      <p:sp>
        <p:nvSpPr>
          <p:cNvPr id="19" name="标题"/>
          <p:cNvSpPr txBox="1"/>
          <p:nvPr>
            <p:custDataLst>
              <p:tags r:id="rId63"/>
            </p:custDataLst>
          </p:nvPr>
        </p:nvSpPr>
        <p:spPr>
          <a:xfrm rot="2700000">
            <a:off x="4794204" y="1554440"/>
            <a:ext cx="1566639" cy="32885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zh-CN" altLang="en-US" sz="2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科学思维</a:t>
            </a:r>
            <a:endParaRPr lang="zh-CN" altLang="en-US" sz="2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>
            <p:custDataLst>
              <p:tags r:id="rId64"/>
            </p:custDataLst>
          </p:nvPr>
        </p:nvSpPr>
        <p:spPr>
          <a:xfrm>
            <a:off x="3806503" y="1809702"/>
            <a:ext cx="1524096" cy="1524096"/>
          </a:xfrm>
          <a:prstGeom prst="ellipse">
            <a:avLst/>
          </a:prstGeom>
          <a:solidFill>
            <a:schemeClr val="accent1">
              <a:alpha val="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3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8" name="椭圆 57"/>
          <p:cNvSpPr/>
          <p:nvPr>
            <p:custDataLst>
              <p:tags r:id="rId65"/>
            </p:custDataLst>
          </p:nvPr>
        </p:nvSpPr>
        <p:spPr>
          <a:xfrm>
            <a:off x="3947356" y="1950556"/>
            <a:ext cx="1242963" cy="1242963"/>
          </a:xfrm>
          <a:prstGeom prst="ellipse">
            <a:avLst/>
          </a:pr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15000">
                <a:schemeClr val="accent1"/>
              </a:gs>
            </a:gsLst>
            <a:lin ang="13500000" scaled="0"/>
          </a:gradFill>
          <a:ln>
            <a:noFill/>
          </a:ln>
          <a:effectLst>
            <a:outerShdw blurRad="127000" dist="508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3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标题"/>
          <p:cNvSpPr txBox="1"/>
          <p:nvPr>
            <p:custDataLst>
              <p:tags r:id="rId66"/>
            </p:custDataLst>
          </p:nvPr>
        </p:nvSpPr>
        <p:spPr>
          <a:xfrm>
            <a:off x="3821799" y="2580457"/>
            <a:ext cx="1566639" cy="32885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/>
            <a:r>
              <a:rPr lang="zh-CN" altLang="en-US" sz="2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</a:t>
            </a:r>
            <a:endParaRPr lang="zh-CN" altLang="en-US" sz="2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素养</a:t>
            </a:r>
            <a:endParaRPr lang="zh-CN" altLang="en-US" sz="2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 71"/>
          <p:cNvSpPr/>
          <p:nvPr>
            <p:custDataLst>
              <p:tags r:id="rId1"/>
            </p:custDataLst>
          </p:nvPr>
        </p:nvSpPr>
        <p:spPr>
          <a:xfrm>
            <a:off x="0" y="3591561"/>
            <a:ext cx="9144000" cy="1962149"/>
          </a:xfrm>
          <a:prstGeom prst="rect">
            <a:avLst/>
          </a:prstGeom>
          <a:solidFill>
            <a:srgbClr val="02246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03245" y="1972310"/>
            <a:ext cx="293751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7200" b="1">
                <a:solidFill>
                  <a:schemeClr val="accent4"/>
                </a:solidFill>
                <a:effectLst/>
              </a:rPr>
              <a:t>谢谢！</a:t>
            </a:r>
            <a:endParaRPr lang="zh-CN" altLang="en-US" sz="7200" b="1"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383299" y="658166"/>
            <a:ext cx="83875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5" name="Rectangle 3"/>
          <p:cNvSpPr/>
          <p:nvPr>
            <p:custDataLst>
              <p:tags r:id="rId2"/>
            </p:custDataLst>
          </p:nvPr>
        </p:nvSpPr>
        <p:spPr>
          <a:xfrm>
            <a:off x="704681" y="116322"/>
            <a:ext cx="6502400" cy="54186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en-US" altLang="zh-CN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明观念</a:t>
            </a:r>
            <a:endParaRPr lang="zh-CN" altLang="en-US" sz="256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形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092" y="229211"/>
            <a:ext cx="322862" cy="322862"/>
          </a:xfrm>
          <a:prstGeom prst="rect">
            <a:avLst/>
          </a:prstGeom>
        </p:spPr>
      </p:pic>
      <p:grpSp>
        <p:nvGrpSpPr>
          <p:cNvPr id="44" name="组合 43"/>
          <p:cNvGrpSpPr/>
          <p:nvPr>
            <p:custDataLst>
              <p:tags r:id="rId6"/>
            </p:custDataLst>
          </p:nvPr>
        </p:nvGrpSpPr>
        <p:grpSpPr>
          <a:xfrm>
            <a:off x="4728210" y="1449070"/>
            <a:ext cx="1502410" cy="1718945"/>
            <a:chOff x="7460" y="2282"/>
            <a:chExt cx="2366" cy="2707"/>
          </a:xfrm>
        </p:grpSpPr>
        <p:sp>
          <p:nvSpPr>
            <p:cNvPr id="15" name="文本框 14"/>
            <p:cNvSpPr txBox="1"/>
            <p:nvPr>
              <p:custDataLst>
                <p:tags r:id="rId7"/>
              </p:custDataLst>
            </p:nvPr>
          </p:nvSpPr>
          <p:spPr>
            <a:xfrm>
              <a:off x="8045" y="3154"/>
              <a:ext cx="119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医药</a:t>
              </a:r>
              <a:endPara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2" name="组合 31"/>
            <p:cNvGrpSpPr/>
            <p:nvPr>
              <p:custDataLst>
                <p:tags r:id="rId8"/>
              </p:custDataLst>
            </p:nvPr>
          </p:nvGrpSpPr>
          <p:grpSpPr>
            <a:xfrm>
              <a:off x="8262" y="2282"/>
              <a:ext cx="760" cy="760"/>
              <a:chOff x="8127" y="2185"/>
              <a:chExt cx="760" cy="760"/>
            </a:xfrm>
          </p:grpSpPr>
          <p:sp>
            <p:nvSpPr>
              <p:cNvPr id="28" name="椭圆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8205" y="2262"/>
                <a:ext cx="606" cy="606"/>
              </a:xfrm>
              <a:prstGeom prst="ellipse">
                <a:avLst/>
              </a:prstGeom>
              <a:noFill/>
              <a:ln w="222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1" name="图片 30" descr="458462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8127" y="2185"/>
                <a:ext cx="760" cy="760"/>
              </a:xfrm>
              <a:prstGeom prst="rect">
                <a:avLst/>
              </a:prstGeom>
            </p:spPr>
          </p:pic>
        </p:grpSp>
        <p:sp>
          <p:nvSpPr>
            <p:cNvPr id="36" name="Rectangle 2"/>
            <p:cNvSpPr/>
            <p:nvPr>
              <p:custDataLst>
                <p:tags r:id="rId13"/>
              </p:custDataLst>
            </p:nvPr>
          </p:nvSpPr>
          <p:spPr>
            <a:xfrm>
              <a:off x="7460" y="3891"/>
              <a:ext cx="2366" cy="1098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>
              <a:lvl1pPr marL="0" lvl="0" indent="0" algn="ctr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None/>
                <a:defRPr sz="4400" b="0" i="0" u="none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marL="0" lvl="1" indent="0" algn="ctr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None/>
                <a:defRPr sz="4400" b="0" i="0" u="none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j-cs"/>
                </a:defRPr>
              </a:lvl2pPr>
              <a:lvl3pPr marL="0" lvl="2" indent="0" algn="ctr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None/>
                <a:defRPr sz="4400" b="0" i="0" u="none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j-cs"/>
                </a:defRPr>
              </a:lvl3pPr>
              <a:lvl4pPr marL="0" lvl="3" indent="0" algn="ctr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None/>
                <a:defRPr sz="4400" b="0" i="0" u="none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j-cs"/>
                </a:defRPr>
              </a:lvl4pPr>
              <a:lvl5pPr marL="0" lvl="4" indent="0" algn="ctr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SzTx/>
                <a:buNone/>
                <a:defRPr sz="4400" b="0" i="0" u="none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j-cs"/>
                </a:defRPr>
              </a:lvl5pPr>
            </a:lstStyle>
            <a:p>
              <a:pPr algn="ctr" eaLnBrk="1" hangingPunct="1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带来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重要的药物保障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lnSpc>
                  <a:spcPct val="11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战胜疾病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矩形 47"/>
          <p:cNvSpPr/>
          <p:nvPr>
            <p:custDataLst>
              <p:tags r:id="rId14"/>
            </p:custDataLst>
          </p:nvPr>
        </p:nvSpPr>
        <p:spPr>
          <a:xfrm>
            <a:off x="0" y="4906010"/>
            <a:ext cx="9144635" cy="238125"/>
          </a:xfrm>
          <a:prstGeom prst="rect">
            <a:avLst/>
          </a:prstGeom>
          <a:solidFill>
            <a:srgbClr val="005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771" name="Text Box 3"/>
          <p:cNvSpPr txBox="1"/>
          <p:nvPr>
            <p:custDataLst>
              <p:tags r:id="rId15"/>
            </p:custDataLst>
          </p:nvPr>
        </p:nvSpPr>
        <p:spPr>
          <a:xfrm>
            <a:off x="252095" y="585470"/>
            <a:ext cx="38487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buClr>
                <a:srgbClr val="16B8E0"/>
              </a:buClr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原题分析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15900" y="992505"/>
            <a:ext cx="8686165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73355" indent="-173355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13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．从“丝绸之路”到“一带一路”都促进了东西方经济、文化的交流。丝绸中含有的丝氨酸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[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化学式为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</a:t>
            </a:r>
            <a:r>
              <a:rPr lang="en-US" sz="20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</a:t>
            </a:r>
            <a:r>
              <a:rPr lang="en-US" sz="20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7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NO</a:t>
            </a:r>
            <a:r>
              <a:rPr lang="en-US" sz="20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]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等对人体有很好的保健作用。下列有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</a:t>
            </a:r>
            <a:r>
              <a:rPr lang="en-US" sz="20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</a:t>
            </a:r>
            <a:r>
              <a:rPr lang="en-US" sz="20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7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NO</a:t>
            </a:r>
            <a:r>
              <a:rPr lang="en-US" sz="20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的说法正确的是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(     )  	A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．物质分类中属于氧化物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	B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．碳、氧元素的质量比为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1∶1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		C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．氧元素的质量分数最大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	D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．物质由</a:t>
            </a:r>
            <a:endParaRPr lang="zh-CN" altLang="en-US" sz="20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88690" y="1584960"/>
            <a:ext cx="393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圆角矩形 8"/>
          <p:cNvSpPr/>
          <p:nvPr>
            <p:custDataLst>
              <p:tags r:id="rId16"/>
            </p:custDataLst>
          </p:nvPr>
        </p:nvSpPr>
        <p:spPr>
          <a:xfrm>
            <a:off x="3444240" y="1931670"/>
            <a:ext cx="772795" cy="3314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下箭头 9"/>
          <p:cNvSpPr/>
          <p:nvPr/>
        </p:nvSpPr>
        <p:spPr>
          <a:xfrm>
            <a:off x="3636010" y="2283460"/>
            <a:ext cx="144145" cy="3600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946400" y="2548255"/>
            <a:ext cx="45637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两种</a:t>
            </a:r>
            <a:r>
              <a:rPr lang="zh-CN" altLang="en-US" sz="2000" b="1">
                <a:solidFill>
                  <a:schemeClr val="accent3"/>
                </a:solidFill>
              </a:rPr>
              <a:t>元素组成，</a:t>
            </a:r>
            <a:endParaRPr lang="zh-CN" altLang="en-US" sz="2000" b="1">
              <a:solidFill>
                <a:schemeClr val="accent3"/>
              </a:solidFill>
            </a:endParaRPr>
          </a:p>
          <a:p>
            <a:r>
              <a:rPr lang="zh-CN" altLang="en-US" sz="2000" b="1">
                <a:solidFill>
                  <a:schemeClr val="accent3"/>
                </a:solidFill>
              </a:rPr>
              <a:t>一种元素是氧的化合物</a:t>
            </a:r>
            <a:endParaRPr lang="zh-CN" altLang="en-US" sz="2000" b="1">
              <a:solidFill>
                <a:schemeClr val="accent3"/>
              </a:solidFill>
            </a:endParaRPr>
          </a:p>
        </p:txBody>
      </p:sp>
      <p:sp>
        <p:nvSpPr>
          <p:cNvPr id="7" name="圆角矩形 6"/>
          <p:cNvSpPr/>
          <p:nvPr>
            <p:custDataLst>
              <p:tags r:id="rId17"/>
            </p:custDataLst>
          </p:nvPr>
        </p:nvSpPr>
        <p:spPr>
          <a:xfrm>
            <a:off x="6092190" y="1951990"/>
            <a:ext cx="1501775" cy="3314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下箭头 18"/>
          <p:cNvSpPr/>
          <p:nvPr>
            <p:custDataLst>
              <p:tags r:id="rId18"/>
            </p:custDataLst>
          </p:nvPr>
        </p:nvSpPr>
        <p:spPr>
          <a:xfrm>
            <a:off x="6760845" y="2296160"/>
            <a:ext cx="144145" cy="3600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>
            <p:custDataLst>
              <p:tags r:id="rId19"/>
            </p:custDataLst>
          </p:nvPr>
        </p:nvSpPr>
        <p:spPr>
          <a:xfrm>
            <a:off x="6158865" y="2603500"/>
            <a:ext cx="28035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1"/>
                </a:solidFill>
              </a:rPr>
              <a:t>相对原子质量×原子个数的最简比</a:t>
            </a:r>
            <a:endParaRPr lang="zh-CN" altLang="en-US" sz="2000" b="1">
              <a:solidFill>
                <a:schemeClr val="accent1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018530" y="2235835"/>
            <a:ext cx="2803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</a:t>
            </a:r>
            <a:r>
              <a:rPr lang="en-US" sz="2000" b="1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</a:t>
            </a:r>
            <a:r>
              <a:rPr lang="en-US" sz="2000" b="1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7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NO</a:t>
            </a:r>
            <a:r>
              <a:rPr lang="en-US" sz="2000" b="1" baseline="-25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20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分子构成</a:t>
            </a:r>
            <a:endParaRPr lang="zh-CN" altLang="en-US" sz="2000" b="1" baseline="-25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004560" y="2218055"/>
            <a:ext cx="2697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碳、氢和氧原子构成</a:t>
            </a:r>
            <a:endParaRPr lang="zh-CN" altLang="en-US" sz="20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 sz="2000" b="1"/>
          </a:p>
        </p:txBody>
      </p:sp>
      <p:sp>
        <p:nvSpPr>
          <p:cNvPr id="29" name="左大括号 28"/>
          <p:cNvSpPr/>
          <p:nvPr>
            <p:custDataLst>
              <p:tags r:id="rId20"/>
            </p:custDataLst>
          </p:nvPr>
        </p:nvSpPr>
        <p:spPr>
          <a:xfrm>
            <a:off x="2642402" y="3626024"/>
            <a:ext cx="165100" cy="1230698"/>
          </a:xfrm>
          <a:prstGeom prst="leftBrace">
            <a:avLst>
              <a:gd name="adj1" fmla="val 40809"/>
              <a:gd name="adj2" fmla="val 50000"/>
            </a:avLst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>
            <p:custDataLst>
              <p:tags r:id="rId21"/>
            </p:custDataLst>
          </p:nvPr>
        </p:nvSpPr>
        <p:spPr>
          <a:xfrm>
            <a:off x="2892274" y="4516838"/>
            <a:ext cx="2480310" cy="39878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0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部分</a:t>
            </a:r>
            <a:r>
              <a:rPr lang="zh-CN" altLang="en-US" sz="2000" b="1" dirty="0" smtClean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非金属固体单质</a:t>
            </a:r>
            <a:endParaRPr lang="zh-CN" altLang="en-US" sz="2000" b="1" dirty="0" smtClean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TextBox 31"/>
          <p:cNvSpPr txBox="1"/>
          <p:nvPr>
            <p:custDataLst>
              <p:tags r:id="rId22"/>
            </p:custDataLst>
          </p:nvPr>
        </p:nvSpPr>
        <p:spPr>
          <a:xfrm>
            <a:off x="121920" y="4022090"/>
            <a:ext cx="37706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由原子构成的物质</a:t>
            </a:r>
            <a:endParaRPr lang="zh-CN" altLang="en-US" sz="20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" name="矩形 32"/>
          <p:cNvSpPr/>
          <p:nvPr>
            <p:custDataLst>
              <p:tags r:id="rId23"/>
            </p:custDataLst>
          </p:nvPr>
        </p:nvSpPr>
        <p:spPr>
          <a:xfrm>
            <a:off x="2926551" y="3447024"/>
            <a:ext cx="693420" cy="39878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0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金属</a:t>
            </a:r>
            <a:endParaRPr lang="zh-CN" altLang="en-US" sz="20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>
            <p:custDataLst>
              <p:tags r:id="rId24"/>
            </p:custDataLst>
          </p:nvPr>
        </p:nvSpPr>
        <p:spPr>
          <a:xfrm>
            <a:off x="2892517" y="3992005"/>
            <a:ext cx="1203960" cy="398780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20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稀有气体</a:t>
            </a:r>
            <a:endParaRPr lang="zh-CN" altLang="en-US" sz="20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" name="矩形 36"/>
          <p:cNvSpPr/>
          <p:nvPr>
            <p:custDataLst>
              <p:tags r:id="rId25"/>
            </p:custDataLst>
          </p:nvPr>
        </p:nvSpPr>
        <p:spPr>
          <a:xfrm>
            <a:off x="6383358" y="4010540"/>
            <a:ext cx="2225040" cy="398780"/>
          </a:xfrm>
          <a:prstGeom prst="rect">
            <a:avLst/>
          </a:prstGeom>
        </p:spPr>
        <p:txBody>
          <a:bodyPr wrap="none">
            <a:spAutoFit/>
          </a:bodyPr>
          <a:p>
            <a:pPr lvl="0"/>
            <a:r>
              <a:rPr lang="zh-CN" altLang="en-US" sz="2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化学式</a:t>
            </a:r>
            <a:r>
              <a:rPr lang="zh-CN" altLang="en-US" sz="20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：元素符号</a:t>
            </a:r>
            <a:endParaRPr lang="zh-CN" altLang="en-US" sz="20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TextBox 37"/>
          <p:cNvSpPr txBox="1"/>
          <p:nvPr>
            <p:custDataLst>
              <p:tags r:id="rId26"/>
            </p:custDataLst>
          </p:nvPr>
        </p:nvSpPr>
        <p:spPr>
          <a:xfrm>
            <a:off x="4461522" y="3418976"/>
            <a:ext cx="14437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Mg</a:t>
            </a:r>
            <a:r>
              <a:rPr lang="zh-CN" altLang="en-US" sz="2000" b="1" dirty="0" smtClean="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Fe</a:t>
            </a:r>
            <a:endParaRPr lang="en-US" altLang="zh-CN" sz="2000" b="1" dirty="0" smtClean="0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9" name="TextBox 38"/>
          <p:cNvSpPr txBox="1"/>
          <p:nvPr>
            <p:custDataLst>
              <p:tags r:id="rId27"/>
            </p:custDataLst>
          </p:nvPr>
        </p:nvSpPr>
        <p:spPr>
          <a:xfrm>
            <a:off x="4461522" y="4009090"/>
            <a:ext cx="188780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/>
            <a:r>
              <a:rPr lang="zh-CN" altLang="en-US" sz="2000" b="1" dirty="0" smtClean="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氦气（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He</a:t>
            </a:r>
            <a:r>
              <a:rPr lang="zh-CN" altLang="en-US" sz="2000" b="1" dirty="0" smtClean="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  <a:endParaRPr lang="zh-CN" altLang="en-US" sz="2000" b="1" dirty="0" smtClean="0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0" name="TextBox 39"/>
          <p:cNvSpPr txBox="1"/>
          <p:nvPr>
            <p:custDataLst>
              <p:tags r:id="rId28"/>
            </p:custDataLst>
          </p:nvPr>
        </p:nvSpPr>
        <p:spPr>
          <a:xfrm>
            <a:off x="5988825" y="4516837"/>
            <a:ext cx="40752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 smtClean="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金刚石、石墨（</a:t>
            </a:r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</a:t>
            </a:r>
            <a:r>
              <a:rPr lang="zh-CN" altLang="en-US" sz="2000" b="1" dirty="0" smtClean="0">
                <a:solidFill>
                  <a:schemeClr val="accent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  <a:endParaRPr lang="zh-CN" altLang="en-US" sz="2000" b="1" dirty="0" smtClean="0">
              <a:solidFill>
                <a:schemeClr val="accent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animBg="1"/>
      <p:bldP spid="10" grpId="1" animBg="1"/>
      <p:bldP spid="11" grpId="0"/>
      <p:bldP spid="11" grpId="1"/>
      <p:bldP spid="6" grpId="0"/>
      <p:bldP spid="6" grpId="1"/>
      <p:bldP spid="7" grpId="0" bldLvl="0" animBg="1"/>
      <p:bldP spid="7" grpId="1" animBg="1"/>
      <p:bldP spid="19" grpId="0" bldLvl="0" animBg="1"/>
      <p:bldP spid="19" grpId="1" animBg="1"/>
      <p:bldP spid="20" grpId="0"/>
      <p:bldP spid="20" grpId="1"/>
      <p:bldP spid="22" grpId="0"/>
      <p:bldP spid="22" grpId="1"/>
      <p:bldP spid="21" grpId="0"/>
      <p:bldP spid="21" grpId="1"/>
      <p:bldP spid="29" grpId="0" bldLvl="0" animBg="1"/>
      <p:bldP spid="30" grpId="0"/>
      <p:bldP spid="23" grpId="0"/>
      <p:bldP spid="33" grpId="0"/>
      <p:bldP spid="34" grpId="0"/>
      <p:bldP spid="37" grpId="0"/>
      <p:bldP spid="38" grpId="0"/>
      <p:bldP spid="39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383299" y="658166"/>
            <a:ext cx="83875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5" name="Rectangle 3"/>
          <p:cNvSpPr/>
          <p:nvPr>
            <p:custDataLst>
              <p:tags r:id="rId2"/>
            </p:custDataLst>
          </p:nvPr>
        </p:nvSpPr>
        <p:spPr>
          <a:xfrm>
            <a:off x="704681" y="116322"/>
            <a:ext cx="6502400" cy="54186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</a:t>
            </a:r>
            <a:r>
              <a:rPr lang="en-US" altLang="zh-CN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明观念</a:t>
            </a:r>
            <a:endParaRPr lang="zh-CN" altLang="en-US" sz="256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形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092" y="229211"/>
            <a:ext cx="322862" cy="322862"/>
          </a:xfrm>
          <a:prstGeom prst="rect">
            <a:avLst/>
          </a:prstGeom>
        </p:spPr>
      </p:pic>
      <p:sp>
        <p:nvSpPr>
          <p:cNvPr id="48" name="矩形 47"/>
          <p:cNvSpPr/>
          <p:nvPr>
            <p:custDataLst>
              <p:tags r:id="rId6"/>
            </p:custDataLst>
          </p:nvPr>
        </p:nvSpPr>
        <p:spPr>
          <a:xfrm>
            <a:off x="0" y="4906010"/>
            <a:ext cx="9144635" cy="238125"/>
          </a:xfrm>
          <a:prstGeom prst="rect">
            <a:avLst/>
          </a:prstGeom>
          <a:solidFill>
            <a:srgbClr val="005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771" name="Text Box 3"/>
          <p:cNvSpPr txBox="1"/>
          <p:nvPr>
            <p:custDataLst>
              <p:tags r:id="rId7"/>
            </p:custDataLst>
          </p:nvPr>
        </p:nvSpPr>
        <p:spPr>
          <a:xfrm>
            <a:off x="252095" y="633095"/>
            <a:ext cx="38487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buClr>
                <a:srgbClr val="16B8E0"/>
              </a:buClr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变式训练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07010" y="1083945"/>
            <a:ext cx="853186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2022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常州中考题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17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节选）大蒜素（C</a:t>
            </a:r>
            <a:r>
              <a:rPr lang="zh-CN" altLang="en-US" sz="2000" b="1" baseline="-25000"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zh-CN" altLang="en-US" sz="2000" b="1" baseline="-25000">
                <a:latin typeface="Times New Roman" panose="02020603050405020304" charset="0"/>
                <a:cs typeface="Times New Roman" panose="02020603050405020304" charset="0"/>
              </a:rPr>
              <a:t>10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zh-CN" altLang="en-US" sz="2000" b="1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O）有较强的抗菌作用，易挥发。新鲜大蒜头中并没有大蒜素，只含蒜氨酸（C</a:t>
            </a:r>
            <a:r>
              <a:rPr lang="zh-CN" altLang="en-US" sz="2000" b="1" baseline="-25000"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zh-CN" altLang="en-US" sz="2000" b="1" baseline="-25000">
                <a:latin typeface="Times New Roman" panose="02020603050405020304" charset="0"/>
                <a:cs typeface="Times New Roman" panose="02020603050405020304" charset="0"/>
              </a:rPr>
              <a:t>11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NSO</a:t>
            </a:r>
            <a:r>
              <a:rPr lang="zh-CN" altLang="en-US" sz="2000" b="1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）。蒜氨酸受撞击后，蒜氨酸酶被激活，催化蒜氨酸转化为大蒜素。下列有关大蒜素和蒜氨酸的说法正确的是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    (       )</a:t>
            </a:r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A． 两者组成元素种类相同 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                       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B．两者碳元素含量不同</a:t>
            </a:r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C． 大蒜素由碳，氢，硫和氧原子构成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     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D．蒜氨酸中含 SO</a:t>
            </a:r>
            <a:r>
              <a:rPr lang="zh-CN" altLang="en-US" sz="2000" b="1" baseline="-25000"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分子</a:t>
            </a:r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96285" y="1981835"/>
            <a:ext cx="449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椭圆 8"/>
          <p:cNvSpPr/>
          <p:nvPr>
            <p:custDataLst>
              <p:tags r:id="rId8"/>
            </p:custDataLst>
          </p:nvPr>
        </p:nvSpPr>
        <p:spPr>
          <a:xfrm>
            <a:off x="1719898" y="2899464"/>
            <a:ext cx="2078301" cy="2078301"/>
          </a:xfrm>
          <a:prstGeom prst="ellipse">
            <a:avLst/>
          </a:prstGeom>
          <a:noFill/>
          <a:ln>
            <a:gradFill>
              <a:gsLst>
                <a:gs pos="0">
                  <a:srgbClr val="87A9FF">
                    <a:lumMod val="60000"/>
                    <a:lumOff val="40000"/>
                  </a:srgbClr>
                </a:gs>
                <a:gs pos="17000">
                  <a:srgbClr val="376FFF">
                    <a:alpha val="0"/>
                  </a:srgb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60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830705" y="2969260"/>
            <a:ext cx="2011045" cy="1888490"/>
            <a:chOff x="2883" y="4676"/>
            <a:chExt cx="3167" cy="2974"/>
          </a:xfrm>
        </p:grpSpPr>
        <p:sp>
          <p:nvSpPr>
            <p:cNvPr id="10" name="椭圆 9"/>
            <p:cNvSpPr/>
            <p:nvPr>
              <p:custDataLst>
                <p:tags r:id="rId9"/>
              </p:custDataLst>
            </p:nvPr>
          </p:nvSpPr>
          <p:spPr>
            <a:xfrm>
              <a:off x="5725" y="6982"/>
              <a:ext cx="81" cy="81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江城圆体 400W" panose="020B0500000000000000" charset="-122"/>
                <a:sym typeface="+mn-ea"/>
              </a:endParaRPr>
            </a:p>
          </p:txBody>
        </p:sp>
        <p:sp>
          <p:nvSpPr>
            <p:cNvPr id="18" name="椭圆 17"/>
            <p:cNvSpPr/>
            <p:nvPr>
              <p:custDataLst>
                <p:tags r:id="rId10"/>
              </p:custDataLst>
            </p:nvPr>
          </p:nvSpPr>
          <p:spPr>
            <a:xfrm>
              <a:off x="5725" y="5274"/>
              <a:ext cx="81" cy="81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江城圆体 400W" panose="020B0500000000000000" charset="-122"/>
                <a:sym typeface="+mn-ea"/>
              </a:endParaRPr>
            </a:p>
          </p:txBody>
        </p:sp>
        <p:sp>
          <p:nvSpPr>
            <p:cNvPr id="11" name="椭圆 10"/>
            <p:cNvSpPr/>
            <p:nvPr>
              <p:custDataLst>
                <p:tags r:id="rId11"/>
              </p:custDataLst>
            </p:nvPr>
          </p:nvSpPr>
          <p:spPr>
            <a:xfrm>
              <a:off x="2883" y="4676"/>
              <a:ext cx="2975" cy="2975"/>
            </a:xfrm>
            <a:prstGeom prst="ellipse">
              <a:avLst/>
            </a:prstGeom>
            <a:gradFill flip="none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2" name="椭圆 21"/>
            <p:cNvSpPr/>
            <p:nvPr>
              <p:custDataLst>
                <p:tags r:id="rId12"/>
              </p:custDataLst>
            </p:nvPr>
          </p:nvSpPr>
          <p:spPr>
            <a:xfrm>
              <a:off x="3027" y="4819"/>
              <a:ext cx="2688" cy="2688"/>
            </a:xfrm>
            <a:prstGeom prst="ellipse">
              <a:avLst/>
            </a:prstGeom>
            <a:gradFill flip="none">
              <a:gsLst>
                <a:gs pos="0">
                  <a:schemeClr val="accent1">
                    <a:lumMod val="60000"/>
                    <a:lumOff val="40000"/>
                    <a:alpha val="15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3" name="椭圆 22"/>
            <p:cNvSpPr/>
            <p:nvPr>
              <p:custDataLst>
                <p:tags r:id="rId13"/>
              </p:custDataLst>
            </p:nvPr>
          </p:nvSpPr>
          <p:spPr>
            <a:xfrm>
              <a:off x="3190" y="4982"/>
              <a:ext cx="2363" cy="2363"/>
            </a:xfrm>
            <a:prstGeom prst="ellipse">
              <a:avLst/>
            </a:prstGeom>
            <a:gradFill flip="none">
              <a:gsLst>
                <a:gs pos="0">
                  <a:schemeClr val="accent1">
                    <a:lumMod val="60000"/>
                    <a:lumOff val="40000"/>
                    <a:alpha val="2000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14"/>
              </p:custDataLst>
            </p:nvPr>
          </p:nvSpPr>
          <p:spPr>
            <a:xfrm>
              <a:off x="3349" y="5141"/>
              <a:ext cx="2044" cy="2044"/>
            </a:xfrm>
            <a:prstGeom prst="ellipse">
              <a:avLst/>
            </a:prstGeom>
            <a:gradFill>
              <a:gsLst>
                <a:gs pos="98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15"/>
              </p:custDataLst>
            </p:nvPr>
          </p:nvSpPr>
          <p:spPr>
            <a:xfrm>
              <a:off x="5970" y="6123"/>
              <a:ext cx="81" cy="81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江城圆体 400W" panose="020B0500000000000000" charset="-122"/>
                <a:sym typeface="+mn-ea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6"/>
              </p:custDataLst>
            </p:nvPr>
          </p:nvSpPr>
          <p:spPr>
            <a:xfrm>
              <a:off x="3460" y="5481"/>
              <a:ext cx="1808" cy="46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300" b="1" dirty="0">
                  <a:solidFill>
                    <a:schemeClr val="lt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化学</a:t>
              </a:r>
              <a:endParaRPr lang="zh-CN" altLang="en-US" sz="2300" b="1" dirty="0">
                <a:solidFill>
                  <a:schemeClr val="lt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/>
              <a:r>
                <a:rPr lang="zh-CN" altLang="en-US" sz="2300" b="1" dirty="0">
                  <a:solidFill>
                    <a:schemeClr val="lt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观念</a:t>
              </a:r>
              <a:endParaRPr lang="zh-CN" altLang="en-US" sz="2300" b="1" dirty="0">
                <a:solidFill>
                  <a:schemeClr val="lt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5" name="圆角矩形 24"/>
          <p:cNvSpPr/>
          <p:nvPr/>
        </p:nvSpPr>
        <p:spPr>
          <a:xfrm>
            <a:off x="4285615" y="3147695"/>
            <a:ext cx="1871980" cy="64833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4566920" y="3232785"/>
            <a:ext cx="1949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宏微观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4291965" y="4037965"/>
            <a:ext cx="1871980" cy="64833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4550410" y="4123055"/>
            <a:ext cx="1949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分类观</a:t>
            </a:r>
            <a:endPara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310229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76093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2771" grpId="0"/>
      <p:bldP spid="2" grpId="0"/>
      <p:bldP spid="32771" grpId="1"/>
      <p:bldP spid="2" grpId="1"/>
      <p:bldP spid="9" grpId="1" animBg="1"/>
      <p:bldP spid="25" grpId="0" animBg="1"/>
      <p:bldP spid="26" grpId="0"/>
      <p:bldP spid="25" grpId="1" animBg="1"/>
      <p:bldP spid="26" grpId="1"/>
      <p:bldP spid="28" grpId="0"/>
      <p:bldP spid="27" grpId="0" animBg="1"/>
      <p:bldP spid="28" grpId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383299" y="658166"/>
            <a:ext cx="83875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5" name="Rectangle 3"/>
          <p:cNvSpPr/>
          <p:nvPr>
            <p:custDataLst>
              <p:tags r:id="rId2"/>
            </p:custDataLst>
          </p:nvPr>
        </p:nvSpPr>
        <p:spPr>
          <a:xfrm>
            <a:off x="704681" y="116322"/>
            <a:ext cx="6502400" cy="54186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en-US" altLang="zh-CN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拓思维</a:t>
            </a:r>
            <a:endParaRPr lang="zh-CN" altLang="en-US" sz="256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形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2" y="229211"/>
            <a:ext cx="322862" cy="322862"/>
          </a:xfrm>
          <a:prstGeom prst="rect">
            <a:avLst/>
          </a:prstGeom>
        </p:spPr>
      </p:pic>
      <p:sp>
        <p:nvSpPr>
          <p:cNvPr id="48" name="矩形 47"/>
          <p:cNvSpPr/>
          <p:nvPr>
            <p:custDataLst>
              <p:tags r:id="rId5"/>
            </p:custDataLst>
          </p:nvPr>
        </p:nvSpPr>
        <p:spPr>
          <a:xfrm>
            <a:off x="0" y="4906010"/>
            <a:ext cx="9144635" cy="238125"/>
          </a:xfrm>
          <a:prstGeom prst="rect">
            <a:avLst/>
          </a:prstGeom>
          <a:solidFill>
            <a:srgbClr val="005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771" name="Text Box 3"/>
          <p:cNvSpPr txBox="1"/>
          <p:nvPr>
            <p:custDataLst>
              <p:tags r:id="rId6"/>
            </p:custDataLst>
          </p:nvPr>
        </p:nvSpPr>
        <p:spPr>
          <a:xfrm>
            <a:off x="252095" y="704850"/>
            <a:ext cx="38487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buClr>
                <a:srgbClr val="16B8E0"/>
              </a:buClr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原题分析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3540" y="1027430"/>
            <a:ext cx="839279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24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⑸ 研究CO</a:t>
            </a:r>
            <a:r>
              <a:rPr lang="zh-CN" altLang="en-US" sz="2000" b="1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用途：</a:t>
            </a:r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 2021年，我国科学家首次实现了CO</a:t>
            </a:r>
            <a:r>
              <a:rPr lang="zh-CN" altLang="en-US" sz="2000" b="1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到淀粉的人工合成，部分合成路线如图6所示。</a:t>
            </a:r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写出图6中反应①的符号表达式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__________________________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 descr="微观图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735" y="1983105"/>
            <a:ext cx="7359650" cy="11620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3529965" y="2991485"/>
            <a:ext cx="5570855" cy="645160"/>
            <a:chOff x="5439" y="4846"/>
            <a:chExt cx="8773" cy="1016"/>
          </a:xfrm>
        </p:grpSpPr>
        <p:cxnSp>
          <p:nvCxnSpPr>
            <p:cNvPr id="6" name="直接箭头连接符 5"/>
            <p:cNvCxnSpPr/>
            <p:nvPr/>
          </p:nvCxnSpPr>
          <p:spPr>
            <a:xfrm>
              <a:off x="7717" y="5350"/>
              <a:ext cx="124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9" name="组合 8"/>
            <p:cNvGrpSpPr/>
            <p:nvPr/>
          </p:nvGrpSpPr>
          <p:grpSpPr>
            <a:xfrm>
              <a:off x="5439" y="4846"/>
              <a:ext cx="8773" cy="1016"/>
              <a:chOff x="2427" y="6226"/>
              <a:chExt cx="8773" cy="1016"/>
            </a:xfrm>
          </p:grpSpPr>
          <p:sp>
            <p:nvSpPr>
              <p:cNvPr id="5" name="文本框 4"/>
              <p:cNvSpPr txBox="1"/>
              <p:nvPr/>
            </p:nvSpPr>
            <p:spPr>
              <a:xfrm>
                <a:off x="2427" y="6359"/>
                <a:ext cx="8773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 marL="127000" indent="-127000"/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    H</a:t>
                </a:r>
                <a:r>
                  <a:rPr 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+CO</a:t>
                </a:r>
                <a:r>
                  <a:rPr 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               </a:t>
                </a: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 CH</a:t>
                </a:r>
                <a:r>
                  <a:rPr 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4</a:t>
                </a: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O+H</a:t>
                </a:r>
                <a:r>
                  <a:rPr 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O</a:t>
                </a:r>
                <a:endParaRPr lang="en-US" altLang="en-US" sz="2400" b="1" baseline="-250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4468" y="6226"/>
                <a:ext cx="217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800" b="1">
                    <a:solidFill>
                      <a:srgbClr val="FF0000"/>
                    </a:solidFill>
                  </a:rPr>
                  <a:t>催化剂Ⅰ</a:t>
                </a:r>
                <a:endParaRPr lang="zh-CN" altLang="en-US" sz="1800" b="1">
                  <a:solidFill>
                    <a:srgbClr val="FF0000"/>
                  </a:solidFill>
                </a:endParaRPr>
              </a:p>
              <a:p>
                <a:endParaRPr lang="zh-CN" altLang="en-US" sz="1800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15240" y="3458210"/>
            <a:ext cx="1342390" cy="503555"/>
            <a:chOff x="939" y="3597"/>
            <a:chExt cx="2114" cy="793"/>
          </a:xfrm>
        </p:grpSpPr>
        <p:sp>
          <p:nvSpPr>
            <p:cNvPr id="29" name="圆角矩形 28"/>
            <p:cNvSpPr/>
            <p:nvPr>
              <p:custDataLst>
                <p:tags r:id="rId8"/>
              </p:custDataLst>
            </p:nvPr>
          </p:nvSpPr>
          <p:spPr>
            <a:xfrm>
              <a:off x="963" y="3597"/>
              <a:ext cx="1814" cy="79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0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939" y="3673"/>
              <a:ext cx="211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</a:rPr>
                <a:t>方法总结</a:t>
              </a:r>
              <a:endParaRPr lang="zh-CN" altLang="en-US" sz="2000" b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325245" y="3551555"/>
            <a:ext cx="54356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</a:rPr>
              <a:t>信息类（微观示意图）书写表达式的一般过程</a:t>
            </a:r>
            <a:endParaRPr lang="zh-CN" altLang="en-US" sz="20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38200" y="3990340"/>
            <a:ext cx="831215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）根据图注（原子种类和原子个数）写出反应物，生成物（</a:t>
            </a:r>
            <a:r>
              <a:rPr lang="zh-CN" altLang="en-US" sz="20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箭头走向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8200" y="4324350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（</a:t>
            </a:r>
            <a:r>
              <a:rPr lang="en-US" altLang="zh-CN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）留心</a:t>
            </a:r>
            <a:r>
              <a:rPr lang="zh-CN" altLang="en-US" sz="2000" b="1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反应条件</a:t>
            </a:r>
            <a:endParaRPr lang="zh-CN" altLang="en-US" sz="2000" b="1">
              <a:solidFill>
                <a:schemeClr val="accent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3" grpId="0"/>
      <p:bldP spid="4" grpId="1"/>
      <p:bldP spid="11" grpId="1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383299" y="658166"/>
            <a:ext cx="83875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5" name="Rectangle 3"/>
          <p:cNvSpPr/>
          <p:nvPr>
            <p:custDataLst>
              <p:tags r:id="rId2"/>
            </p:custDataLst>
          </p:nvPr>
        </p:nvSpPr>
        <p:spPr>
          <a:xfrm>
            <a:off x="704681" y="116322"/>
            <a:ext cx="6502400" cy="54186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en-US" altLang="zh-CN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拓思维</a:t>
            </a:r>
            <a:endParaRPr lang="zh-CN" altLang="en-US" sz="256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形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2" y="229211"/>
            <a:ext cx="322862" cy="322862"/>
          </a:xfrm>
          <a:prstGeom prst="rect">
            <a:avLst/>
          </a:prstGeom>
        </p:spPr>
      </p:pic>
      <p:sp>
        <p:nvSpPr>
          <p:cNvPr id="48" name="矩形 47"/>
          <p:cNvSpPr/>
          <p:nvPr>
            <p:custDataLst>
              <p:tags r:id="rId5"/>
            </p:custDataLst>
          </p:nvPr>
        </p:nvSpPr>
        <p:spPr>
          <a:xfrm>
            <a:off x="0" y="4906010"/>
            <a:ext cx="9144635" cy="238125"/>
          </a:xfrm>
          <a:prstGeom prst="rect">
            <a:avLst/>
          </a:prstGeom>
          <a:solidFill>
            <a:srgbClr val="005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771" name="Text Box 3"/>
          <p:cNvSpPr txBox="1"/>
          <p:nvPr>
            <p:custDataLst>
              <p:tags r:id="rId6"/>
            </p:custDataLst>
          </p:nvPr>
        </p:nvSpPr>
        <p:spPr>
          <a:xfrm>
            <a:off x="252095" y="704850"/>
            <a:ext cx="38487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buClr>
                <a:srgbClr val="16B8E0"/>
              </a:buClr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变式训练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5485" y="1136015"/>
            <a:ext cx="7261860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000" b="1">
                <a:latin typeface="Times New Roman" panose="02020603050405020304" charset="0"/>
                <a:cs typeface="Times New Roman" panose="02020603050405020304" charset="0"/>
              </a:rPr>
              <a:t>CO</a:t>
            </a:r>
            <a:r>
              <a:rPr sz="2000" b="1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sz="2000" b="1">
                <a:latin typeface="Times New Roman" panose="02020603050405020304" charset="0"/>
                <a:cs typeface="Times New Roman" panose="02020603050405020304" charset="0"/>
              </a:rPr>
              <a:t>和H</a:t>
            </a:r>
            <a:r>
              <a:rPr sz="2000" b="1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sz="2000" b="1">
                <a:latin typeface="Times New Roman" panose="02020603050405020304" charset="0"/>
                <a:cs typeface="Times New Roman" panose="02020603050405020304" charset="0"/>
              </a:rPr>
              <a:t>在Pd和Mg</a:t>
            </a:r>
            <a:r>
              <a:rPr lang="en-US" sz="2000" b="1">
                <a:latin typeface="Times New Roman" panose="02020603050405020304" charset="0"/>
                <a:cs typeface="Times New Roman" panose="02020603050405020304" charset="0"/>
              </a:rPr>
              <a:t>O</a:t>
            </a:r>
            <a:r>
              <a:rPr sz="2000" b="1">
                <a:latin typeface="Times New Roman" panose="02020603050405020304" charset="0"/>
                <a:cs typeface="Times New Roman" panose="02020603050405020304" charset="0"/>
              </a:rPr>
              <a:t>的催化下(如图2)可实现CO</a:t>
            </a:r>
            <a:r>
              <a:rPr sz="2000" b="1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sz="2000" b="1">
                <a:latin typeface="Times New Roman" panose="02020603050405020304" charset="0"/>
                <a:cs typeface="Times New Roman" panose="02020603050405020304" charset="0"/>
              </a:rPr>
              <a:t>的再利用和储氢。写出总反应的</a:t>
            </a:r>
            <a:r>
              <a:rPr lang="zh-CN" sz="2000" b="1">
                <a:latin typeface="Times New Roman" panose="02020603050405020304" charset="0"/>
                <a:cs typeface="Times New Roman" panose="02020603050405020304" charset="0"/>
              </a:rPr>
              <a:t>符号表达式</a:t>
            </a:r>
            <a:r>
              <a:rPr sz="2000" b="1"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sz="2000" b="1">
                <a:latin typeface="Times New Roman" panose="02020603050405020304" charset="0"/>
                <a:cs typeface="Times New Roman" panose="02020603050405020304" charset="0"/>
              </a:rPr>
              <a:t>__________________________</a:t>
            </a:r>
            <a:endParaRPr sz="20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921125" y="1307465"/>
            <a:ext cx="5570855" cy="645160"/>
            <a:chOff x="5362" y="4846"/>
            <a:chExt cx="8773" cy="1016"/>
          </a:xfrm>
        </p:grpSpPr>
        <p:cxnSp>
          <p:nvCxnSpPr>
            <p:cNvPr id="5" name="直接箭头连接符 4"/>
            <p:cNvCxnSpPr/>
            <p:nvPr>
              <p:custDataLst>
                <p:tags r:id="rId7"/>
              </p:custDataLst>
            </p:nvPr>
          </p:nvCxnSpPr>
          <p:spPr>
            <a:xfrm>
              <a:off x="7717" y="5350"/>
              <a:ext cx="1247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9" name="组合 8"/>
            <p:cNvGrpSpPr/>
            <p:nvPr/>
          </p:nvGrpSpPr>
          <p:grpSpPr>
            <a:xfrm>
              <a:off x="5362" y="4846"/>
              <a:ext cx="8773" cy="1016"/>
              <a:chOff x="2350" y="6226"/>
              <a:chExt cx="8773" cy="1016"/>
            </a:xfrm>
          </p:grpSpPr>
          <p:sp>
            <p:nvSpPr>
              <p:cNvPr id="7" name="文本框 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2350" y="6329"/>
                <a:ext cx="8773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p>
                <a:pPr marL="127000" indent="-127000"/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    H</a:t>
                </a:r>
                <a:r>
                  <a:rPr 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+CO</a:t>
                </a:r>
                <a:r>
                  <a:rPr 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                </a:t>
                </a: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 CH</a:t>
                </a:r>
                <a:r>
                  <a:rPr 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4</a:t>
                </a: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+H</a:t>
                </a:r>
                <a:r>
                  <a:rPr lang="en-US" sz="2400" b="1" baseline="-2500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2</a:t>
                </a:r>
                <a:r>
                  <a:rPr lang="en-US" sz="2400" b="1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</a:rPr>
                  <a:t>O</a:t>
                </a:r>
                <a:endParaRPr lang="en-US" altLang="en-US" sz="2400" b="1" baseline="-25000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7" name="文本框 1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4468" y="6226"/>
                <a:ext cx="217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800" b="1">
                    <a:solidFill>
                      <a:srgbClr val="FF0000"/>
                    </a:solidFill>
                  </a:rPr>
                  <a:t>Pd</a:t>
                </a:r>
                <a:r>
                  <a:rPr lang="zh-CN" altLang="en-US" sz="1800" b="1">
                    <a:solidFill>
                      <a:srgbClr val="FF0000"/>
                    </a:solidFill>
                  </a:rPr>
                  <a:t>和</a:t>
                </a:r>
                <a:r>
                  <a:rPr lang="en-US" altLang="zh-CN" sz="1800" b="1">
                    <a:solidFill>
                      <a:srgbClr val="FF0000"/>
                    </a:solidFill>
                  </a:rPr>
                  <a:t>MgO</a:t>
                </a:r>
                <a:endParaRPr lang="zh-CN" altLang="en-US" sz="1800" b="1">
                  <a:solidFill>
                    <a:srgbClr val="FF0000"/>
                  </a:solidFill>
                </a:endParaRPr>
              </a:p>
              <a:p>
                <a:endParaRPr lang="zh-CN" altLang="en-US" sz="1800" b="1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6" name="图片 5" descr="微观示意图2"/>
          <p:cNvPicPr>
            <a:picLocks noChangeAspect="1"/>
          </p:cNvPicPr>
          <p:nvPr/>
        </p:nvPicPr>
        <p:blipFill>
          <a:blip r:embed="rId10"/>
          <a:srcRect l="10084" t="24802" r="10084" b="21988"/>
          <a:stretch>
            <a:fillRect/>
          </a:stretch>
        </p:blipFill>
        <p:spPr>
          <a:xfrm>
            <a:off x="1724025" y="1851660"/>
            <a:ext cx="4464050" cy="2736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383299" y="573711"/>
            <a:ext cx="83875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5" name="Rectangle 3"/>
          <p:cNvSpPr/>
          <p:nvPr>
            <p:custDataLst>
              <p:tags r:id="rId2"/>
            </p:custDataLst>
          </p:nvPr>
        </p:nvSpPr>
        <p:spPr>
          <a:xfrm>
            <a:off x="704681" y="31867"/>
            <a:ext cx="6502400" cy="54186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二</a:t>
            </a:r>
            <a:r>
              <a:rPr lang="en-US" altLang="zh-CN" sz="2560" b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拓思维</a:t>
            </a:r>
            <a:endParaRPr lang="zh-CN" altLang="en-US" sz="2560" b="1">
              <a:solidFill>
                <a:schemeClr val="accent1">
                  <a:lumMod val="7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pic>
        <p:nvPicPr>
          <p:cNvPr id="8" name="图形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8092" y="144756"/>
            <a:ext cx="322862" cy="322862"/>
          </a:xfrm>
          <a:prstGeom prst="rect">
            <a:avLst/>
          </a:prstGeom>
        </p:spPr>
      </p:pic>
      <p:sp>
        <p:nvSpPr>
          <p:cNvPr id="48" name="矩形 47"/>
          <p:cNvSpPr/>
          <p:nvPr>
            <p:custDataLst>
              <p:tags r:id="rId6"/>
            </p:custDataLst>
          </p:nvPr>
        </p:nvSpPr>
        <p:spPr>
          <a:xfrm>
            <a:off x="0" y="4911725"/>
            <a:ext cx="9144635" cy="238125"/>
          </a:xfrm>
          <a:prstGeom prst="rect">
            <a:avLst/>
          </a:prstGeom>
          <a:solidFill>
            <a:srgbClr val="005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0" y="1050925"/>
            <a:ext cx="9211945" cy="19996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133350" indent="-133350"/>
            <a:r>
              <a:rPr lang="en-US" altLang="zh-CN" sz="24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</a:t>
            </a:r>
            <a:r>
              <a:rPr lang="en-US" altLang="zh-CN" sz="24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17.</a:t>
            </a:r>
            <a:r>
              <a:rPr lang="en-US" altLang="zh-CN" sz="20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比较、推理是化学学习常用的方法，以下是根据一些实验事实推理出的影响化学反应的因素，其中推理不合理的是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</a:t>
            </a:r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（</a:t>
            </a:r>
            <a:r>
              <a:rPr lang="en-US" alt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</a:t>
            </a:r>
            <a:r>
              <a:rPr lang="zh-CN" alt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</a:t>
            </a:r>
            <a:endParaRPr lang="en-US" sz="2000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133350" indent="-13335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A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．铁丝在空气中很难燃烧，而在氧气中铁丝能剧烈燃烧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——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反应物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的浓度</a:t>
            </a:r>
            <a:endParaRPr lang="zh-CN" sz="20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133350" indent="-13335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B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．双氧水在常温下缓慢分解，而在加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热后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能较快速分解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——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反应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物的温度</a:t>
            </a:r>
            <a:endParaRPr lang="zh-CN" sz="20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133350" indent="-13335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C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．氯酸钾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在加热时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缓慢分解，加热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后加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MnO</a:t>
            </a:r>
            <a:r>
              <a:rPr lang="en-US" sz="20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迅速分解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——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有、无催化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	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133350" indent="-13335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D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．块状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CaCO</a:t>
            </a:r>
            <a:r>
              <a:rPr lang="en-US" sz="2000" b="1" baseline="-250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与稀盐酸反应较慢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，磨成粉末后迅速反应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——</a:t>
            </a:r>
            <a:endParaRPr lang="zh-CN" altLang="en-US" sz="20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755650" y="1058545"/>
            <a:ext cx="1296035" cy="431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389380" y="1719580"/>
            <a:ext cx="52070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000500" y="1703070"/>
            <a:ext cx="52070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199255" y="2045335"/>
            <a:ext cx="52070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1632585" y="2061845"/>
            <a:ext cx="52070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563745" y="2332355"/>
            <a:ext cx="88265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628015" y="2654935"/>
            <a:ext cx="52070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4732655" y="2686685"/>
            <a:ext cx="520700" cy="360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077710" y="3116580"/>
            <a:ext cx="15989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944360" y="2660015"/>
            <a:ext cx="2414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  <a:latin typeface="Times New Roman" panose="02020603050405020304" charset="0"/>
              </a:rPr>
              <a:t>反应物的接触面积</a:t>
            </a:r>
            <a:endParaRPr lang="zh-CN" altLang="en-US" sz="2000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2771" name="Text Box 3"/>
          <p:cNvSpPr txBox="1"/>
          <p:nvPr>
            <p:custDataLst>
              <p:tags r:id="rId7"/>
            </p:custDataLst>
          </p:nvPr>
        </p:nvSpPr>
        <p:spPr>
          <a:xfrm>
            <a:off x="252095" y="585470"/>
            <a:ext cx="38487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buClr>
                <a:srgbClr val="16B8E0"/>
              </a:buClr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charset="0"/>
                <a:ea typeface="微软雅黑" panose="020B0503020204020204" pitchFamily="34" charset="-122"/>
              </a:rPr>
              <a:t>原题分析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charset="0"/>
              <a:ea typeface="微软雅黑" panose="020B0503020204020204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944360" y="2660015"/>
            <a:ext cx="19875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000" b="1">
                <a:latin typeface="Times New Roman" panose="02020603050405020304" charset="0"/>
                <a:sym typeface="+mn-ea"/>
              </a:rPr>
              <a:t>反应物的种类</a:t>
            </a:r>
            <a:endParaRPr lang="zh-CN" altLang="en-US" sz="2000" b="1">
              <a:latin typeface="Times New Roman" panose="02020603050405020304" charset="0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143500" y="1383030"/>
            <a:ext cx="789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endParaRPr lang="en-US" altLang="zh-CN" sz="2400" b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95605" y="3225165"/>
            <a:ext cx="82048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zh-CN" sz="2400" b="1">
                <a:solidFill>
                  <a:schemeClr val="accent1"/>
                </a:solidFill>
                <a:latin typeface="Times New Roman" panose="02020603050405020304" charset="0"/>
                <a:ea typeface="楷体" panose="02010609060101010101" charset="-122"/>
              </a:rPr>
              <a:t>控制变量法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</a:rPr>
              <a:t>：每一次只</a:t>
            </a:r>
            <a:r>
              <a:rPr lang="zh-CN" sz="2400" b="1">
                <a:solidFill>
                  <a:schemeClr val="accent1"/>
                </a:solidFill>
                <a:latin typeface="Times New Roman" panose="02020603050405020304" charset="0"/>
                <a:ea typeface="楷体" panose="02010609060101010101" charset="-122"/>
              </a:rPr>
              <a:t>改变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</a:rPr>
              <a:t>其中的某</a:t>
            </a:r>
            <a:r>
              <a:rPr lang="zh-CN" sz="2400" b="1">
                <a:solidFill>
                  <a:schemeClr val="accent1"/>
                </a:solidFill>
                <a:latin typeface="Times New Roman" panose="02020603050405020304" charset="0"/>
                <a:ea typeface="楷体" panose="02010609060101010101" charset="-122"/>
              </a:rPr>
              <a:t>一个因素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</a:rPr>
              <a:t>，而控制</a:t>
            </a:r>
            <a:r>
              <a:rPr lang="zh-CN" sz="2400" b="1">
                <a:solidFill>
                  <a:schemeClr val="accent1"/>
                </a:solidFill>
                <a:latin typeface="Times New Roman" panose="02020603050405020304" charset="0"/>
                <a:ea typeface="楷体" panose="02010609060101010101" charset="-122"/>
              </a:rPr>
              <a:t>其余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</a:rPr>
              <a:t>几个</a:t>
            </a:r>
            <a:r>
              <a:rPr lang="zh-CN" sz="2400" b="1">
                <a:solidFill>
                  <a:schemeClr val="accent1"/>
                </a:solidFill>
                <a:latin typeface="Times New Roman" panose="02020603050405020304" charset="0"/>
                <a:ea typeface="楷体" panose="02010609060101010101" charset="-122"/>
              </a:rPr>
              <a:t>因素不变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</a:rPr>
              <a:t>，研究被改变的这个因素对事物的影响，这种方法叫控制变量法。</a:t>
            </a:r>
            <a:endParaRPr lang="zh-CN" altLang="en-US" sz="2400" b="1">
              <a:solidFill>
                <a:srgbClr val="333333"/>
              </a:solidFill>
              <a:latin typeface="Times New Roman" panose="02020603050405020304" charset="0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bldLvl="0" animBg="1"/>
      <p:bldP spid="6" grpId="1" animBg="1"/>
      <p:bldP spid="14" grpId="0" animBg="1"/>
      <p:bldP spid="14" grpId="1" animBg="1"/>
      <p:bldP spid="16" grpId="0" animBg="1"/>
      <p:bldP spid="16" grpId="1" animBg="1"/>
      <p:bldP spid="15" grpId="0" animBg="1"/>
      <p:bldP spid="15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4" grpId="0"/>
      <p:bldP spid="24" grpId="1"/>
      <p:bldP spid="23" grpId="0"/>
      <p:bldP spid="23" grpId="1"/>
      <p:bldP spid="25" grpId="0"/>
      <p:bldP spid="25" grpId="1"/>
      <p:bldP spid="26" grpId="0"/>
      <p:bldP spid="26" grpId="1"/>
      <p:bldP spid="26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383299" y="658166"/>
            <a:ext cx="83875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5" name="Rectangle 3"/>
          <p:cNvSpPr/>
          <p:nvPr>
            <p:custDataLst>
              <p:tags r:id="rId2"/>
            </p:custDataLst>
          </p:nvPr>
        </p:nvSpPr>
        <p:spPr>
          <a:xfrm>
            <a:off x="704681" y="116322"/>
            <a:ext cx="6502400" cy="54186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二</a:t>
            </a:r>
            <a:r>
              <a:rPr lang="en-US" altLang="zh-CN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拓思维</a:t>
            </a:r>
            <a:endParaRPr lang="zh-CN" altLang="en-US" sz="256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形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2" y="229211"/>
            <a:ext cx="322862" cy="322862"/>
          </a:xfrm>
          <a:prstGeom prst="rect">
            <a:avLst/>
          </a:prstGeom>
        </p:spPr>
      </p:pic>
      <p:sp>
        <p:nvSpPr>
          <p:cNvPr id="48" name="矩形 47"/>
          <p:cNvSpPr/>
          <p:nvPr>
            <p:custDataLst>
              <p:tags r:id="rId5"/>
            </p:custDataLst>
          </p:nvPr>
        </p:nvSpPr>
        <p:spPr>
          <a:xfrm>
            <a:off x="0" y="4906010"/>
            <a:ext cx="9144635" cy="238125"/>
          </a:xfrm>
          <a:prstGeom prst="rect">
            <a:avLst/>
          </a:prstGeom>
          <a:solidFill>
            <a:srgbClr val="005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771" name="Text Box 3"/>
          <p:cNvSpPr txBox="1"/>
          <p:nvPr>
            <p:custDataLst>
              <p:tags r:id="rId6"/>
            </p:custDataLst>
          </p:nvPr>
        </p:nvSpPr>
        <p:spPr>
          <a:xfrm>
            <a:off x="252095" y="704850"/>
            <a:ext cx="38487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buClr>
                <a:srgbClr val="16B8E0"/>
              </a:buClr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变式训练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215" y="1131570"/>
            <a:ext cx="849439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0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(202</a:t>
            </a:r>
            <a:r>
              <a:rPr lang="en-US" altLang="zh-CN" sz="20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2</a:t>
            </a:r>
            <a:r>
              <a:rPr 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常州中考题27节选</a:t>
            </a:r>
            <a:r>
              <a:rPr lang="en-US" altLang="zh-CN" sz="2000" b="1">
                <a:latin typeface="Times New Roman" panose="02020603050405020304" charset="0"/>
                <a:ea typeface="黑体" panose="02010609060101010101" charset="-122"/>
                <a:cs typeface="Times New Roman" panose="02020603050405020304" charset="0"/>
                <a:sym typeface="+mn-ea"/>
              </a:rPr>
              <a:t>)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钱老师设计了如图4所示的实验指导同学们对钢铁锈蚀进行探究。用铁粉和碳粉的均匀混合物模拟铁钉成分，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可供选择的药品见右表:</a:t>
            </a:r>
            <a:endParaRPr lang="en-US" altLang="zh-CN" sz="20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4" name="图片 13" descr="控制变量法  2022-27-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8658" t="21646" r="46807" b="10329"/>
          <a:stretch>
            <a:fillRect/>
          </a:stretch>
        </p:blipFill>
        <p:spPr>
          <a:xfrm>
            <a:off x="2411730" y="1761490"/>
            <a:ext cx="2329180" cy="1835150"/>
          </a:xfrm>
          <a:prstGeom prst="rect">
            <a:avLst/>
          </a:prstGeom>
        </p:spPr>
      </p:pic>
      <p:pic>
        <p:nvPicPr>
          <p:cNvPr id="15" name="图片 14" descr="控制变量法  2022-27-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45039" t="4723" r="4618" b="33518"/>
          <a:stretch>
            <a:fillRect/>
          </a:stretch>
        </p:blipFill>
        <p:spPr>
          <a:xfrm>
            <a:off x="4932045" y="1907540"/>
            <a:ext cx="2298700" cy="134874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104775" y="3126105"/>
            <a:ext cx="8839200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(2)在A、B两只试剂瓶中依次加入第一组和第二组药品进行实验。</a:t>
            </a:r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600s内A瓶中O</a:t>
            </a:r>
            <a:r>
              <a:rPr lang="zh-CN" altLang="en-US" sz="2000" b="1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含量几乎不变，B瓶中不断减少。实验表明，铁在空气中锈蚀是铁和O</a:t>
            </a:r>
            <a:r>
              <a:rPr lang="zh-CN" altLang="en-US" sz="2000" b="1" baseline="-2500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___________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发生了化学反应。</a:t>
            </a:r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(3)为探究食盐对钢铁锈蚀速率的影响，应选择的药品组别是</a:t>
            </a:r>
            <a:r>
              <a:rPr lang="en-US" altLang="zh-CN" sz="2000" b="1">
                <a:latin typeface="Times New Roman" panose="02020603050405020304" charset="0"/>
                <a:cs typeface="Times New Roman" panose="02020603050405020304" charset="0"/>
              </a:rPr>
              <a:t>_________</a:t>
            </a:r>
            <a:r>
              <a:rPr lang="zh-CN" altLang="en-US" sz="2000" b="1">
                <a:latin typeface="Times New Roman" panose="02020603050405020304" charset="0"/>
                <a:cs typeface="Times New Roman" panose="02020603050405020304" charset="0"/>
              </a:rPr>
              <a:t>(填序号)。</a:t>
            </a:r>
            <a:endParaRPr lang="zh-CN" altLang="en-US" sz="20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45310" y="4014470"/>
            <a:ext cx="10693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水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23405" y="4284980"/>
            <a:ext cx="10693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二和三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383299" y="801676"/>
            <a:ext cx="83875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形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2" y="372721"/>
            <a:ext cx="322862" cy="322862"/>
          </a:xfrm>
          <a:prstGeom prst="rect">
            <a:avLst/>
          </a:prstGeom>
        </p:spPr>
      </p:pic>
      <p:sp>
        <p:nvSpPr>
          <p:cNvPr id="48" name="矩形 47"/>
          <p:cNvSpPr/>
          <p:nvPr>
            <p:custDataLst>
              <p:tags r:id="rId4"/>
            </p:custDataLst>
          </p:nvPr>
        </p:nvSpPr>
        <p:spPr>
          <a:xfrm>
            <a:off x="0" y="5049520"/>
            <a:ext cx="9144635" cy="238125"/>
          </a:xfrm>
          <a:prstGeom prst="rect">
            <a:avLst/>
          </a:prstGeom>
          <a:solidFill>
            <a:srgbClr val="005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3"/>
          <p:cNvSpPr/>
          <p:nvPr>
            <p:custDataLst>
              <p:tags r:id="rId5"/>
            </p:custDataLst>
          </p:nvPr>
        </p:nvSpPr>
        <p:spPr>
          <a:xfrm>
            <a:off x="704681" y="257292"/>
            <a:ext cx="6502400" cy="54186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en-US" altLang="zh-CN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拓思维</a:t>
            </a:r>
            <a:endParaRPr lang="zh-CN" altLang="en-US" sz="256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026795" y="861378"/>
            <a:ext cx="50800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/>
            <a:r>
              <a:rPr lang="en-US" altLang="zh-CN" sz="2400" b="1">
                <a:solidFill>
                  <a:schemeClr val="accent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zh-CN" sz="2400" b="1">
                <a:solidFill>
                  <a:schemeClr val="accent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控制变量法解决化学问题的思路：</a:t>
            </a:r>
            <a:r>
              <a:rPr lang="en-US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    </a:t>
            </a:r>
            <a:endParaRPr lang="zh-CN" altLang="en-US" sz="2400" b="1">
              <a:solidFill>
                <a:srgbClr val="333333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1044575" y="1273810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en-US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1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）</a:t>
            </a:r>
            <a:r>
              <a:rPr lang="zh-CN" sz="2400" b="1">
                <a:solidFill>
                  <a:schemeClr val="accent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明确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探究问题</a:t>
            </a:r>
            <a:endParaRPr lang="en-US" altLang="zh-CN" sz="2400" b="1">
              <a:solidFill>
                <a:srgbClr val="333333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3780155" y="1270635"/>
            <a:ext cx="4572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en-US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2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）</a:t>
            </a:r>
            <a:r>
              <a:rPr lang="zh-CN" sz="2400" b="1">
                <a:solidFill>
                  <a:schemeClr val="accent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寻找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影响因素</a:t>
            </a:r>
            <a:endParaRPr lang="en-US" sz="2400" b="1">
              <a:solidFill>
                <a:srgbClr val="333333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  <a:p>
            <a:endParaRPr lang="en-US" altLang="en-US" sz="2400" b="1">
              <a:solidFill>
                <a:srgbClr val="333333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057275" y="1736090"/>
            <a:ext cx="4572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en-US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3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）</a:t>
            </a:r>
            <a:r>
              <a:rPr lang="zh-CN" sz="2400" b="1">
                <a:solidFill>
                  <a:schemeClr val="accent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改变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一种因素</a:t>
            </a:r>
            <a:endParaRPr lang="en-US" sz="2400" b="1">
              <a:solidFill>
                <a:srgbClr val="333333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  <a:p>
            <a:endParaRPr lang="en-US" altLang="en-US" sz="2400" b="1">
              <a:solidFill>
                <a:srgbClr val="333333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3760470" y="1759585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（</a:t>
            </a:r>
            <a:r>
              <a:rPr lang="en-US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4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）</a:t>
            </a:r>
            <a:r>
              <a:rPr lang="zh-CN" sz="2400" b="1">
                <a:solidFill>
                  <a:schemeClr val="accent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总结</a:t>
            </a:r>
            <a:r>
              <a:rPr lang="zh-CN" sz="2400" b="1">
                <a:solidFill>
                  <a:srgbClr val="333333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  <a:sym typeface="+mn-ea"/>
              </a:rPr>
              <a:t>因素影响</a:t>
            </a:r>
            <a:endParaRPr lang="zh-CN" altLang="en-US" sz="2400" b="1">
              <a:solidFill>
                <a:srgbClr val="333333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7620" y="819150"/>
            <a:ext cx="1342390" cy="502920"/>
            <a:chOff x="939" y="3597"/>
            <a:chExt cx="2114" cy="792"/>
          </a:xfrm>
        </p:grpSpPr>
        <p:sp>
          <p:nvSpPr>
            <p:cNvPr id="15" name="圆角矩形 14"/>
            <p:cNvSpPr/>
            <p:nvPr>
              <p:custDataLst>
                <p:tags r:id="rId11"/>
              </p:custDataLst>
            </p:nvPr>
          </p:nvSpPr>
          <p:spPr>
            <a:xfrm>
              <a:off x="963" y="3597"/>
              <a:ext cx="1814" cy="79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2"/>
              </p:custDataLst>
            </p:nvPr>
          </p:nvSpPr>
          <p:spPr>
            <a:xfrm>
              <a:off x="939" y="3673"/>
              <a:ext cx="211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chemeClr val="bg1"/>
                  </a:solidFill>
                  <a:latin typeface="Times New Roman" panose="02020603050405020304" charset="0"/>
                  <a:ea typeface="微软雅黑" panose="020B0503020204020204" pitchFamily="34" charset="-122"/>
                </a:rPr>
                <a:t>方法总结</a:t>
              </a:r>
              <a:endParaRPr lang="zh-CN" altLang="en-US" sz="2000" b="1">
                <a:solidFill>
                  <a:schemeClr val="bg1"/>
                </a:solidFill>
                <a:latin typeface="Times New Roman" panose="0202060305040502030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131945" y="2409190"/>
            <a:ext cx="2498090" cy="2225675"/>
            <a:chOff x="6507" y="3794"/>
            <a:chExt cx="3934" cy="3505"/>
          </a:xfrm>
        </p:grpSpPr>
        <p:sp>
          <p:nvSpPr>
            <p:cNvPr id="74" name="圆角矩形 73"/>
            <p:cNvSpPr/>
            <p:nvPr>
              <p:custDataLst>
                <p:tags r:id="rId13"/>
              </p:custDataLst>
            </p:nvPr>
          </p:nvSpPr>
          <p:spPr>
            <a:xfrm>
              <a:off x="7359" y="3794"/>
              <a:ext cx="3082" cy="1004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75" name="文本框 74"/>
            <p:cNvSpPr txBox="1"/>
            <p:nvPr>
              <p:custDataLst>
                <p:tags r:id="rId14"/>
              </p:custDataLst>
            </p:nvPr>
          </p:nvSpPr>
          <p:spPr>
            <a:xfrm>
              <a:off x="7570" y="3964"/>
              <a:ext cx="2758" cy="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 kern="0" spc="100" dirty="0">
                  <a:solidFill>
                    <a:schemeClr val="lt1">
                      <a:lumMod val="100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符号表征</a:t>
              </a:r>
              <a:endParaRPr lang="zh-CN" altLang="en-US" sz="2400" b="1" kern="0" spc="100" dirty="0">
                <a:solidFill>
                  <a:schemeClr val="lt1">
                    <a:lumMod val="100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3" name="圆角矩形 82"/>
            <p:cNvSpPr/>
            <p:nvPr>
              <p:custDataLst>
                <p:tags r:id="rId15"/>
              </p:custDataLst>
            </p:nvPr>
          </p:nvSpPr>
          <p:spPr>
            <a:xfrm>
              <a:off x="7359" y="4972"/>
              <a:ext cx="3033" cy="1114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4" name="文本框 83"/>
            <p:cNvSpPr txBox="1"/>
            <p:nvPr>
              <p:custDataLst>
                <p:tags r:id="rId16"/>
              </p:custDataLst>
            </p:nvPr>
          </p:nvSpPr>
          <p:spPr>
            <a:xfrm>
              <a:off x="7647" y="5184"/>
              <a:ext cx="2758" cy="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400" b="1" kern="0" spc="100">
                  <a:solidFill>
                    <a:schemeClr val="lt1">
                      <a:lumMod val="100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控制变量</a:t>
              </a:r>
              <a:endParaRPr lang="zh-CN" altLang="en-US" sz="2400" b="1" kern="0" spc="100">
                <a:solidFill>
                  <a:schemeClr val="lt1">
                    <a:lumMod val="100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89" name="圆角矩形 88"/>
            <p:cNvSpPr/>
            <p:nvPr>
              <p:custDataLst>
                <p:tags r:id="rId17"/>
              </p:custDataLst>
            </p:nvPr>
          </p:nvSpPr>
          <p:spPr>
            <a:xfrm>
              <a:off x="7359" y="6245"/>
              <a:ext cx="2981" cy="1055"/>
            </a:xfrm>
            <a:prstGeom prst="roundRect">
              <a:avLst>
                <a:gd name="adj" fmla="val 50000"/>
              </a:avLst>
            </a:prstGeom>
            <a:gradFill>
              <a:gsLst>
                <a:gs pos="99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90" name="文本框 89"/>
            <p:cNvSpPr txBox="1"/>
            <p:nvPr>
              <p:custDataLst>
                <p:tags r:id="rId18"/>
              </p:custDataLst>
            </p:nvPr>
          </p:nvSpPr>
          <p:spPr>
            <a:xfrm>
              <a:off x="7640" y="6431"/>
              <a:ext cx="2758" cy="67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300" b="1" kern="0" spc="100">
                  <a:solidFill>
                    <a:schemeClr val="lt1">
                      <a:lumMod val="100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证据推理</a:t>
              </a:r>
              <a:endParaRPr lang="zh-CN" altLang="en-US" sz="2300" b="1" kern="0" spc="100">
                <a:solidFill>
                  <a:schemeClr val="lt1">
                    <a:lumMod val="100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0" name="椭圆 19"/>
            <p:cNvSpPr/>
            <p:nvPr>
              <p:custDataLst>
                <p:tags r:id="rId19"/>
              </p:custDataLst>
            </p:nvPr>
          </p:nvSpPr>
          <p:spPr>
            <a:xfrm>
              <a:off x="6507" y="6488"/>
              <a:ext cx="99" cy="99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江城圆体 400W" panose="020B0500000000000000" charset="-122"/>
                <a:sym typeface="+mn-ea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20"/>
              </p:custDataLst>
            </p:nvPr>
          </p:nvSpPr>
          <p:spPr>
            <a:xfrm>
              <a:off x="6507" y="4401"/>
              <a:ext cx="99" cy="99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江城圆体 400W" panose="020B0500000000000000" charset="-122"/>
                <a:sym typeface="+mn-ea"/>
              </a:endParaRPr>
            </a:p>
          </p:txBody>
        </p:sp>
        <p:sp>
          <p:nvSpPr>
            <p:cNvPr id="26" name="椭圆 25"/>
            <p:cNvSpPr/>
            <p:nvPr>
              <p:custDataLst>
                <p:tags r:id="rId21"/>
              </p:custDataLst>
            </p:nvPr>
          </p:nvSpPr>
          <p:spPr>
            <a:xfrm>
              <a:off x="6806" y="5438"/>
              <a:ext cx="99" cy="99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27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11020" y="2214245"/>
            <a:ext cx="2540000" cy="2540000"/>
            <a:chOff x="2852" y="3487"/>
            <a:chExt cx="4000" cy="4000"/>
          </a:xfrm>
        </p:grpSpPr>
        <p:sp>
          <p:nvSpPr>
            <p:cNvPr id="19" name="椭圆 18"/>
            <p:cNvSpPr/>
            <p:nvPr>
              <p:custDataLst>
                <p:tags r:id="rId22"/>
              </p:custDataLst>
            </p:nvPr>
          </p:nvSpPr>
          <p:spPr>
            <a:xfrm>
              <a:off x="2852" y="3487"/>
              <a:ext cx="4001" cy="4001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87A9FF">
                      <a:lumMod val="60000"/>
                      <a:lumOff val="40000"/>
                    </a:srgbClr>
                  </a:gs>
                  <a:gs pos="17000">
                    <a:srgbClr val="376FFF">
                      <a:alpha val="0"/>
                    </a:srgb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9144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8288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27432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36576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45720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54864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64008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7315200" algn="l" defTabSz="1828800" rtl="0" eaLnBrk="1" latinLnBrk="0" hangingPunct="1">
                <a:defRPr sz="36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Tx/>
                <a:buSzTx/>
                <a:buFontTx/>
              </a:pPr>
              <a:endParaRPr lang="zh-CN" altLang="en-US" sz="1600">
                <a:solidFill>
                  <a:schemeClr val="lt1"/>
                </a:solidFill>
                <a:cs typeface="江城圆体 400W" panose="020B0500000000000000" charset="-122"/>
                <a:sym typeface="+mn-ea"/>
              </a:endParaRPr>
            </a:p>
          </p:txBody>
        </p:sp>
        <p:sp>
          <p:nvSpPr>
            <p:cNvPr id="22" name="椭圆 21"/>
            <p:cNvSpPr/>
            <p:nvPr>
              <p:custDataLst>
                <p:tags r:id="rId23"/>
              </p:custDataLst>
            </p:nvPr>
          </p:nvSpPr>
          <p:spPr>
            <a:xfrm>
              <a:off x="3034" y="3670"/>
              <a:ext cx="3636" cy="3636"/>
            </a:xfrm>
            <a:prstGeom prst="ellipse">
              <a:avLst/>
            </a:prstGeom>
            <a:gradFill flip="none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3" name="椭圆 22"/>
            <p:cNvSpPr/>
            <p:nvPr>
              <p:custDataLst>
                <p:tags r:id="rId24"/>
              </p:custDataLst>
            </p:nvPr>
          </p:nvSpPr>
          <p:spPr>
            <a:xfrm>
              <a:off x="3209" y="3845"/>
              <a:ext cx="3285" cy="3285"/>
            </a:xfrm>
            <a:prstGeom prst="ellipse">
              <a:avLst/>
            </a:prstGeom>
            <a:gradFill flip="none">
              <a:gsLst>
                <a:gs pos="0">
                  <a:schemeClr val="accent1">
                    <a:lumMod val="60000"/>
                    <a:lumOff val="40000"/>
                    <a:alpha val="15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5"/>
              </p:custDataLst>
            </p:nvPr>
          </p:nvSpPr>
          <p:spPr>
            <a:xfrm>
              <a:off x="3408" y="4044"/>
              <a:ext cx="2888" cy="2888"/>
            </a:xfrm>
            <a:prstGeom prst="ellipse">
              <a:avLst/>
            </a:prstGeom>
            <a:gradFill flip="none">
              <a:gsLst>
                <a:gs pos="0">
                  <a:schemeClr val="accent1">
                    <a:lumMod val="60000"/>
                    <a:lumOff val="40000"/>
                    <a:alpha val="2000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5" name="椭圆 24"/>
            <p:cNvSpPr/>
            <p:nvPr>
              <p:custDataLst>
                <p:tags r:id="rId26"/>
              </p:custDataLst>
            </p:nvPr>
          </p:nvSpPr>
          <p:spPr>
            <a:xfrm>
              <a:off x="3602" y="4238"/>
              <a:ext cx="2498" cy="2498"/>
            </a:xfrm>
            <a:prstGeom prst="ellipse">
              <a:avLst/>
            </a:prstGeom>
            <a:gradFill>
              <a:gsLst>
                <a:gs pos="98000">
                  <a:schemeClr val="accent1"/>
                </a:gs>
                <a:gs pos="0">
                  <a:schemeClr val="accent1">
                    <a:lumMod val="60000"/>
                    <a:lumOff val="40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7"/>
              </p:custDataLst>
            </p:nvPr>
          </p:nvSpPr>
          <p:spPr>
            <a:xfrm>
              <a:off x="3738" y="4842"/>
              <a:ext cx="2210" cy="56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2300" b="1" dirty="0">
                  <a:solidFill>
                    <a:schemeClr val="lt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科学</a:t>
              </a:r>
              <a:endParaRPr lang="zh-CN" altLang="en-US" sz="2300" b="1" dirty="0">
                <a:solidFill>
                  <a:schemeClr val="lt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 algn="ctr"/>
              <a:r>
                <a:rPr lang="zh-CN" altLang="en-US" sz="2300" b="1" dirty="0">
                  <a:solidFill>
                    <a:schemeClr val="lt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思维</a:t>
              </a:r>
              <a:endParaRPr lang="zh-CN" altLang="en-US" sz="2300" b="1" dirty="0">
                <a:solidFill>
                  <a:schemeClr val="lt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461198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67749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1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*1.2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64909"/>
                                          </p:val>
                                        </p:tav>
                                        <p:tav tm="100000">
                                          <p:val>
                                            <p:fltVal val="0.588456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684815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33692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774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884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68481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6" grpId="0"/>
      <p:bldP spid="6" grpId="1"/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1"/>
            </p:custDataLst>
          </p:nvPr>
        </p:nvCxnSpPr>
        <p:spPr>
          <a:xfrm>
            <a:off x="383299" y="658166"/>
            <a:ext cx="838756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5" name="Rectangle 3"/>
          <p:cNvSpPr/>
          <p:nvPr>
            <p:custDataLst>
              <p:tags r:id="rId2"/>
            </p:custDataLst>
          </p:nvPr>
        </p:nvSpPr>
        <p:spPr>
          <a:xfrm>
            <a:off x="704681" y="122037"/>
            <a:ext cx="6502400" cy="54186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</a:pP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</a:t>
            </a:r>
            <a:r>
              <a:rPr lang="en-US" altLang="zh-CN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.</a:t>
            </a:r>
            <a:r>
              <a:rPr lang="zh-CN" altLang="en-US" sz="2560" b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历探究</a:t>
            </a:r>
            <a:endParaRPr lang="zh-CN" altLang="en-US" sz="2560" b="1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形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92" y="229211"/>
            <a:ext cx="322862" cy="322862"/>
          </a:xfrm>
          <a:prstGeom prst="rect">
            <a:avLst/>
          </a:prstGeom>
        </p:spPr>
      </p:pic>
      <p:sp>
        <p:nvSpPr>
          <p:cNvPr id="48" name="矩形 47"/>
          <p:cNvSpPr/>
          <p:nvPr>
            <p:custDataLst>
              <p:tags r:id="rId5"/>
            </p:custDataLst>
          </p:nvPr>
        </p:nvSpPr>
        <p:spPr>
          <a:xfrm>
            <a:off x="0" y="4906010"/>
            <a:ext cx="9144635" cy="238125"/>
          </a:xfrm>
          <a:prstGeom prst="rect">
            <a:avLst/>
          </a:prstGeom>
          <a:solidFill>
            <a:srgbClr val="005E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771" name="Text Box 3"/>
          <p:cNvSpPr txBox="1"/>
          <p:nvPr>
            <p:custDataLst>
              <p:tags r:id="rId6"/>
            </p:custDataLst>
          </p:nvPr>
        </p:nvSpPr>
        <p:spPr>
          <a:xfrm>
            <a:off x="252095" y="704850"/>
            <a:ext cx="384873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342900" indent="-342900">
              <a:buClr>
                <a:srgbClr val="16B8E0"/>
              </a:buClr>
              <a:buFont typeface="Wingdings" panose="05000000000000000000" charset="0"/>
              <a:buChar char="l"/>
            </a:pP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原题分析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31775" y="1111250"/>
            <a:ext cx="854456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19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．</a:t>
            </a:r>
            <a:r>
              <a:rPr lang="zh-CN" sz="2000" b="1">
                <a:ea typeface="宋体" panose="02010600030101010101" pitchFamily="2" charset="-122"/>
              </a:rPr>
              <a:t>某同学做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“</a:t>
            </a:r>
            <a:r>
              <a:rPr lang="zh-CN" sz="2000" b="1">
                <a:ea typeface="宋体" panose="02010600030101010101" pitchFamily="2" charset="-122"/>
              </a:rPr>
              <a:t>对空气和人体呼出气体的探究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”</a:t>
            </a:r>
            <a:r>
              <a:rPr lang="zh-CN" sz="2000" b="1">
                <a:ea typeface="宋体" panose="02010600030101010101" pitchFamily="2" charset="-122"/>
              </a:rPr>
              <a:t>实验时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，</a:t>
            </a:r>
            <a:r>
              <a:rPr lang="zh-CN" sz="2000" b="1">
                <a:ea typeface="宋体" panose="02010600030101010101" pitchFamily="2" charset="-122"/>
              </a:rPr>
              <a:t>进行了图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4</a:t>
            </a:r>
            <a:r>
              <a:rPr lang="zh-CN" sz="2000" b="1">
                <a:ea typeface="宋体" panose="02010600030101010101" pitchFamily="2" charset="-122"/>
              </a:rPr>
              <a:t>所示的实验探究。下列说法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正确</a:t>
            </a:r>
            <a:r>
              <a:rPr lang="zh-CN" sz="2000" b="1">
                <a:ea typeface="宋体" panose="02010600030101010101" pitchFamily="2" charset="-122"/>
              </a:rPr>
              <a:t>的是</a:t>
            </a:r>
            <a:r>
              <a:rPr lang="en-US" altLang="zh-CN" sz="2000" b="1">
                <a:ea typeface="宋体" panose="02010600030101010101" pitchFamily="2" charset="-122"/>
              </a:rPr>
              <a:t>   </a:t>
            </a:r>
            <a:r>
              <a:rPr lang="zh-CN" altLang="en-US" sz="2000" b="1">
                <a:ea typeface="宋体" panose="02010600030101010101" pitchFamily="2" charset="-122"/>
              </a:rPr>
              <a:t>（</a:t>
            </a:r>
            <a:r>
              <a:rPr lang="en-US" altLang="zh-CN" sz="2000" b="1"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ea typeface="宋体" panose="02010600030101010101" pitchFamily="2" charset="-122"/>
              </a:rPr>
              <a:t>）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A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．</a:t>
            </a:r>
            <a:r>
              <a:rPr lang="zh-CN" sz="2000" b="1">
                <a:ea typeface="宋体" panose="02010600030101010101" pitchFamily="2" charset="-122"/>
              </a:rPr>
              <a:t>实验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Ⅰ</a:t>
            </a:r>
            <a:r>
              <a:rPr lang="zh-CN" sz="2000" b="1">
                <a:ea typeface="宋体" panose="02010600030101010101" pitchFamily="2" charset="-122"/>
              </a:rPr>
              <a:t>中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的木条均能燃烧，燃烧较旺的是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B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瓶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B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．</a:t>
            </a:r>
            <a:r>
              <a:rPr lang="zh-CN" sz="2000" b="1">
                <a:ea typeface="宋体" panose="02010600030101010101" pitchFamily="2" charset="-122"/>
              </a:rPr>
              <a:t>实验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Ⅱ</a:t>
            </a:r>
            <a:r>
              <a:rPr lang="zh-CN" sz="2000" b="1">
                <a:ea typeface="宋体" panose="02010600030101010101" pitchFamily="2" charset="-122"/>
              </a:rPr>
              <a:t>中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的石灰水均变浑浊，更浑浊的是甲瓶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C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．</a:t>
            </a:r>
            <a:r>
              <a:rPr lang="zh-CN" sz="2000" b="1">
                <a:ea typeface="宋体" panose="02010600030101010101" pitchFamily="2" charset="-122"/>
              </a:rPr>
              <a:t>实验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Ⅱ</a:t>
            </a:r>
            <a:r>
              <a:rPr lang="zh-CN" sz="2000" b="1">
                <a:ea typeface="宋体" panose="02010600030101010101" pitchFamily="2" charset="-122"/>
              </a:rPr>
              <a:t>乙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装置中</a:t>
            </a:r>
            <a:r>
              <a:rPr lang="zh-CN" sz="2000" b="1">
                <a:ea typeface="宋体" panose="02010600030101010101" pitchFamily="2" charset="-122"/>
              </a:rPr>
              <a:t>干燥管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可预防</a:t>
            </a:r>
            <a:r>
              <a:rPr lang="zh-CN" sz="2000" b="1">
                <a:ea typeface="宋体" panose="02010600030101010101" pitchFamily="2" charset="-122"/>
              </a:rPr>
              <a:t>液体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被</a:t>
            </a:r>
            <a:r>
              <a:rPr lang="zh-CN" sz="2000" b="1">
                <a:ea typeface="宋体" panose="02010600030101010101" pitchFamily="2" charset="-122"/>
              </a:rPr>
              <a:t>吸入口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中</a:t>
            </a:r>
            <a:endParaRPr lang="en-US" sz="2000" b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/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D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．两</a:t>
            </a:r>
            <a:r>
              <a:rPr lang="zh-CN" sz="2000" b="1">
                <a:ea typeface="宋体" panose="02010600030101010101" pitchFamily="2" charset="-122"/>
              </a:rPr>
              <a:t>实验均可证明呼出气体中</a:t>
            </a:r>
            <a:r>
              <a:rPr lang="en-US" sz="2000" b="1">
                <a:latin typeface="Times New Roman" panose="02020603050405020304" charset="0"/>
                <a:ea typeface="宋体" panose="02010600030101010101" pitchFamily="2" charset="-122"/>
              </a:rPr>
              <a:t>CO</a:t>
            </a:r>
            <a:r>
              <a:rPr lang="en-US" sz="2000" b="1" baseline="-25000">
                <a:latin typeface="Times New Roman" panose="02020603050405020304" charset="0"/>
                <a:ea typeface="宋体" panose="02010600030101010101" pitchFamily="2" charset="-122"/>
              </a:rPr>
              <a:t>2</a:t>
            </a:r>
            <a:r>
              <a:rPr lang="zh-CN" sz="2000" b="1">
                <a:ea typeface="宋体" panose="02010600030101010101" pitchFamily="2" charset="-122"/>
              </a:rPr>
              <a:t>含量</a:t>
            </a:r>
            <a:r>
              <a:rPr lang="zh-CN" sz="2000" b="1">
                <a:latin typeface="Times New Roman" panose="02020603050405020304" charset="0"/>
                <a:ea typeface="宋体" panose="02010600030101010101" pitchFamily="2" charset="-122"/>
              </a:rPr>
              <a:t>高于</a:t>
            </a:r>
            <a:r>
              <a:rPr lang="zh-CN" sz="2000" b="1">
                <a:ea typeface="宋体" panose="02010600030101010101" pitchFamily="2" charset="-122"/>
              </a:rPr>
              <a:t>空气</a:t>
            </a:r>
            <a:endParaRPr lang="zh-CN" altLang="en-US" sz="2000" b="1">
              <a:ea typeface="宋体" panose="02010600030101010101" pitchFamily="2" charset="-122"/>
            </a:endParaRPr>
          </a:p>
        </p:txBody>
      </p:sp>
      <p:pic>
        <p:nvPicPr>
          <p:cNvPr id="171" name="图片 170" descr="图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4390" y="3094355"/>
            <a:ext cx="4124960" cy="2038350"/>
          </a:xfrm>
          <a:prstGeom prst="rect">
            <a:avLst/>
          </a:prstGeom>
        </p:spPr>
      </p:pic>
      <p:sp>
        <p:nvSpPr>
          <p:cNvPr id="179" name="文本框 178"/>
          <p:cNvSpPr txBox="1"/>
          <p:nvPr/>
        </p:nvSpPr>
        <p:spPr>
          <a:xfrm>
            <a:off x="3754120" y="1372870"/>
            <a:ext cx="5295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</a:rPr>
              <a:t>C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pic>
        <p:nvPicPr>
          <p:cNvPr id="180" name="图片 179" descr="图4"/>
          <p:cNvPicPr>
            <a:picLocks noChangeAspect="1"/>
          </p:cNvPicPr>
          <p:nvPr/>
        </p:nvPicPr>
        <p:blipFill>
          <a:blip r:embed="rId7"/>
          <a:srcRect r="61074" b="9644"/>
          <a:stretch>
            <a:fillRect/>
          </a:stretch>
        </p:blipFill>
        <p:spPr>
          <a:xfrm>
            <a:off x="1547495" y="51435"/>
            <a:ext cx="4337050" cy="4974590"/>
          </a:xfrm>
          <a:prstGeom prst="rect">
            <a:avLst/>
          </a:prstGeom>
        </p:spPr>
      </p:pic>
      <p:pic>
        <p:nvPicPr>
          <p:cNvPr id="181" name="图片 180" descr="图4"/>
          <p:cNvPicPr>
            <a:picLocks noChangeAspect="1"/>
          </p:cNvPicPr>
          <p:nvPr/>
        </p:nvPicPr>
        <p:blipFill>
          <a:blip r:embed="rId7"/>
          <a:srcRect l="38926" b="14150"/>
          <a:stretch>
            <a:fillRect/>
          </a:stretch>
        </p:blipFill>
        <p:spPr>
          <a:xfrm>
            <a:off x="899160" y="483235"/>
            <a:ext cx="6183630" cy="4295140"/>
          </a:xfrm>
          <a:prstGeom prst="rect">
            <a:avLst/>
          </a:prstGeom>
        </p:spPr>
      </p:pic>
      <p:pic>
        <p:nvPicPr>
          <p:cNvPr id="2" name="图片 1" descr="多功能瓶"/>
          <p:cNvPicPr>
            <a:picLocks noChangeAspect="1"/>
          </p:cNvPicPr>
          <p:nvPr/>
        </p:nvPicPr>
        <p:blipFill>
          <a:blip r:embed="rId8"/>
          <a:srcRect l="9109" r="6654" b="2511"/>
          <a:stretch>
            <a:fillRect/>
          </a:stretch>
        </p:blipFill>
        <p:spPr>
          <a:xfrm>
            <a:off x="4655185" y="1375410"/>
            <a:ext cx="1428750" cy="2467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/>
      <p:bldP spid="179" grpId="1"/>
    </p:bldLst>
  </p:timing>
</p:sld>
</file>

<file path=ppt/tags/tag1.xml><?xml version="1.0" encoding="utf-8"?>
<p:tagLst xmlns:p="http://schemas.openxmlformats.org/presentationml/2006/main">
  <p:tag name="AS_UNIQUEID" val="51"/>
</p:tagLst>
</file>

<file path=ppt/tags/tag10.xml><?xml version="1.0" encoding="utf-8"?>
<p:tagLst xmlns:p="http://schemas.openxmlformats.org/presentationml/2006/main">
  <p:tag name="AS_UNIQUEID" val="144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TEMPLATE_INDEX" val="20231496"/>
  <p:tag name="KSO_WM_UNIT_LAYERLEVEL" val="1_1_1_1"/>
  <p:tag name="KSO_WM_TAG_VERSION" val="3.0"/>
  <p:tag name="KSO_WM_UNIT_TEXT_FILL_FORE_SCHEMECOLOR_INDEX_BRIGHTNESS" val="0"/>
  <p:tag name="KSO_WM_UNIT_TEXT_FILL_TYPE" val="1"/>
  <p:tag name="KSO_WM_UNIT_VALUE" val="6"/>
  <p:tag name="KSO_WM_BEAUTIFY_FLAG" val="#wm#"/>
  <p:tag name="KSO_WM_DIAGRAM_VERSION" val="3"/>
  <p:tag name="KSO_WM_DIAGRAM_COLOR_TRICK" val="1"/>
  <p:tag name="KSO_WM_DIAGRAM_COLOR_TEXT_CAN_REMOVE" val="n"/>
  <p:tag name="KSO_WM_UNIT_PRESET_TEXT" val="添加标题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TEMPLATE_INDEX" val="20231496"/>
  <p:tag name="KSO_WM_UNIT_LAYERLEVEL" val="1_1_1_1"/>
  <p:tag name="KSO_WM_TAG_VERSION" val="3.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PRESET_TEXT" val="添加标题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TEMPLATE_INDEX" val="20231496"/>
  <p:tag name="KSO_WM_UNIT_LAYERLEVEL" val="1_1_1_1"/>
  <p:tag name="KSO_WM_TAG_VERSION" val="3.0"/>
  <p:tag name="KSO_WM_UNIT_TEXT_FILL_FORE_SCHEMECOLOR_INDEX_BRIGHTNESS" val="0"/>
  <p:tag name="KSO_WM_UNIT_TEXT_FILL_TYPE" val="1"/>
  <p:tag name="KSO_WM_UNIT_VALUE" val="6"/>
  <p:tag name="KSO_WM_BEAUTIFY_FLAG" val="#wm#"/>
  <p:tag name="KSO_WM_DIAGRAM_VERSION" val="3"/>
  <p:tag name="KSO_WM_DIAGRAM_COLOR_TRICK" val="1"/>
  <p:tag name="KSO_WM_DIAGRAM_COLOR_TEXT_CAN_REMOVE" val="n"/>
  <p:tag name="KSO_WM_UNIT_PRESET_TEXT" val="添加标题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231496_3*n_h_h_i*1_2_3_3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31496_3*n_h_h_i*1_2_1_3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09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.xml><?xml version="1.0" encoding="utf-8"?>
<p:tagLst xmlns:p="http://schemas.openxmlformats.org/presentationml/2006/main">
  <p:tag name="AS_UNIQUEID" val="17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gradient&quot;:[{&quot;brightness&quot;:0.4000000059604645,&quot;colorType&quot;:2,&quot;pos&quot;:0,&quot;rgb&quot;:&quot;#b7cbff&quot;,&quot;transparency&quot;:0},{&quot;brightness&quot;:0,&quot;colorType&quot;:2,&quot;pos&quot;:0.17000000178813934,&quot;rgb&quot;:&quot;#376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PRESET_TEXT" val="添加标题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16.xml><?xml version="1.0" encoding="utf-8"?>
<p:tagLst xmlns:p="http://schemas.openxmlformats.org/presentationml/2006/main">
  <p:tag name="KSO_WM_SLIDE_ANIMATION_ID" val="3167240"/>
  <p:tag name="KSO_WM_SLIDE_ANIMATION_TYPE" val="1_3_2_3"/>
</p:tagLst>
</file>

<file path=ppt/tags/tag117.xml><?xml version="1.0" encoding="utf-8"?>
<p:tagLst xmlns:p="http://schemas.openxmlformats.org/presentationml/2006/main">
  <p:tag name="AS_UNIQUEID" val="208"/>
</p:tagLst>
</file>

<file path=ppt/tags/tag118.xml><?xml version="1.0" encoding="utf-8"?>
<p:tagLst xmlns:p="http://schemas.openxmlformats.org/presentationml/2006/main">
  <p:tag name="AS_UNIQUEID" val="209"/>
</p:tagLst>
</file>

<file path=ppt/tags/tag119.xml><?xml version="1.0" encoding="utf-8"?>
<p:tagLst xmlns:p="http://schemas.openxmlformats.org/presentationml/2006/main">
  <p:tag name="AS_UNIQUEID" val="211"/>
</p:tagLst>
</file>

<file path=ppt/tags/tag12.xml><?xml version="1.0" encoding="utf-8"?>
<p:tagLst xmlns:p="http://schemas.openxmlformats.org/presentationml/2006/main">
  <p:tag name="AS_UNIQUEID" val="172"/>
</p:tagLst>
</file>

<file path=ppt/tags/tag120.xml><?xml version="1.0" encoding="utf-8"?>
<p:tagLst xmlns:p="http://schemas.openxmlformats.org/presentationml/2006/main">
  <p:tag name="AS_UNIQUEID" val="212"/>
</p:tagLst>
</file>

<file path=ppt/tags/tag121.xml><?xml version="1.0" encoding="utf-8"?>
<p:tagLst xmlns:p="http://schemas.openxmlformats.org/presentationml/2006/main">
  <p:tag name="AS_UNIQUEID" val="213"/>
</p:tagLst>
</file>

<file path=ppt/tags/tag122.xml><?xml version="1.0" encoding="utf-8"?>
<p:tagLst xmlns:p="http://schemas.openxmlformats.org/presentationml/2006/main">
  <p:tag name="AS_UNIQUEID" val="214"/>
</p:tagLst>
</file>

<file path=ppt/tags/tag123.xml><?xml version="1.0" encoding="utf-8"?>
<p:tagLst xmlns:p="http://schemas.openxmlformats.org/presentationml/2006/main">
  <p:tag name="AS_UNIQUEID" val="354"/>
  <p:tag name="KSO_WM_BEAUTIFY_FLAG" val=""/>
</p:tagLst>
</file>

<file path=ppt/tags/tag124.xml><?xml version="1.0" encoding="utf-8"?>
<p:tagLst xmlns:p="http://schemas.openxmlformats.org/presentationml/2006/main">
  <p:tag name="AS_UNIQUEID" val="208"/>
</p:tagLst>
</file>

<file path=ppt/tags/tag125.xml><?xml version="1.0" encoding="utf-8"?>
<p:tagLst xmlns:p="http://schemas.openxmlformats.org/presentationml/2006/main">
  <p:tag name="AS_UNIQUEID" val="209"/>
</p:tagLst>
</file>

<file path=ppt/tags/tag126.xml><?xml version="1.0" encoding="utf-8"?>
<p:tagLst xmlns:p="http://schemas.openxmlformats.org/presentationml/2006/main">
  <p:tag name="AS_UNIQUEID" val="299"/>
</p:tagLst>
</file>

<file path=ppt/tags/tag127.xml><?xml version="1.0" encoding="utf-8"?>
<p:tagLst xmlns:p="http://schemas.openxmlformats.org/presentationml/2006/main">
  <p:tag name="AS_UNIQUEID" val="300"/>
</p:tagLst>
</file>

<file path=ppt/tags/tag128.xml><?xml version="1.0" encoding="utf-8"?>
<p:tagLst xmlns:p="http://schemas.openxmlformats.org/presentationml/2006/main">
  <p:tag name="AS_UNIQUEID" val="308"/>
</p:tagLst>
</file>

<file path=ppt/tags/tag129.xml><?xml version="1.0" encoding="utf-8"?>
<p:tagLst xmlns:p="http://schemas.openxmlformats.org/presentationml/2006/main">
  <p:tag name="AS_UNIQUEID" val="309"/>
</p:tagLst>
</file>

<file path=ppt/tags/tag13.xml><?xml version="1.0" encoding="utf-8"?>
<p:tagLst xmlns:p="http://schemas.openxmlformats.org/presentationml/2006/main">
  <p:tag name="AS_UNIQUEID" val="173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AS_UNIQUEID" val="354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AS_UNIQUEID" val="190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AS_UNIQUEID" val="296"/>
</p:tagLst>
</file>

<file path=ppt/tags/tag142.xml><?xml version="1.0" encoding="utf-8"?>
<p:tagLst xmlns:p="http://schemas.openxmlformats.org/presentationml/2006/main">
  <p:tag name="AS_UNIQUEID" val="297"/>
</p:tagLst>
</file>

<file path=ppt/tags/tag143.xml><?xml version="1.0" encoding="utf-8"?>
<p:tagLst xmlns:p="http://schemas.openxmlformats.org/presentationml/2006/main">
  <p:tag name="AS_UNIQUEID" val="211"/>
</p:tagLst>
</file>

<file path=ppt/tags/tag144.xml><?xml version="1.0" encoding="utf-8"?>
<p:tagLst xmlns:p="http://schemas.openxmlformats.org/presentationml/2006/main">
  <p:tag name="AS_UNIQUEID" val="213"/>
</p:tagLst>
</file>

<file path=ppt/tags/tag145.xml><?xml version="1.0" encoding="utf-8"?>
<p:tagLst xmlns:p="http://schemas.openxmlformats.org/presentationml/2006/main">
  <p:tag name="AS_UNIQUEID" val="214"/>
</p:tagLst>
</file>

<file path=ppt/tags/tag146.xml><?xml version="1.0" encoding="utf-8"?>
<p:tagLst xmlns:p="http://schemas.openxmlformats.org/presentationml/2006/main">
  <p:tag name="AS_UNIQUEID" val="354"/>
  <p:tag name="KSO_WM_BEAUTIFY_FLAG" val=""/>
</p:tagLst>
</file>

<file path=ppt/tags/tag147.xml><?xml version="1.0" encoding="utf-8"?>
<p:tagLst xmlns:p="http://schemas.openxmlformats.org/presentationml/2006/main">
  <p:tag name="AS_UNIQUEID" val="299"/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AS_UNIQUEID" val="193"/>
</p:tagLst>
</file>

<file path=ppt/tags/tag150.xml><?xml version="1.0" encoding="utf-8"?>
<p:tagLst xmlns:p="http://schemas.openxmlformats.org/presentationml/2006/main">
  <p:tag name="AS_UNIQUEID" val="208"/>
</p:tagLst>
</file>

<file path=ppt/tags/tag151.xml><?xml version="1.0" encoding="utf-8"?>
<p:tagLst xmlns:p="http://schemas.openxmlformats.org/presentationml/2006/main">
  <p:tag name="AS_UNIQUEID" val="209"/>
</p:tagLst>
</file>

<file path=ppt/tags/tag152.xml><?xml version="1.0" encoding="utf-8"?>
<p:tagLst xmlns:p="http://schemas.openxmlformats.org/presentationml/2006/main">
  <p:tag name="AS_UNIQUEID" val="211"/>
</p:tagLst>
</file>

<file path=ppt/tags/tag153.xml><?xml version="1.0" encoding="utf-8"?>
<p:tagLst xmlns:p="http://schemas.openxmlformats.org/presentationml/2006/main">
  <p:tag name="AS_UNIQUEID" val="213"/>
</p:tagLst>
</file>

<file path=ppt/tags/tag154.xml><?xml version="1.0" encoding="utf-8"?>
<p:tagLst xmlns:p="http://schemas.openxmlformats.org/presentationml/2006/main">
  <p:tag name="AS_UNIQUEID" val="214"/>
</p:tagLst>
</file>

<file path=ppt/tags/tag155.xml><?xml version="1.0" encoding="utf-8"?>
<p:tagLst xmlns:p="http://schemas.openxmlformats.org/presentationml/2006/main">
  <p:tag name="AS_UNIQUEID" val="354"/>
  <p:tag name="KSO_WM_BEAUTIFY_FLAG" val=""/>
</p:tagLst>
</file>

<file path=ppt/tags/tag156.xml><?xml version="1.0" encoding="utf-8"?>
<p:tagLst xmlns:p="http://schemas.openxmlformats.org/presentationml/2006/main">
  <p:tag name="AS_UNIQUEID" val="299"/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AS_UNIQUEID" val="194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AS_UNIQUEID" val="208"/>
</p:tagLst>
</file>

<file path=ppt/tags/tag165.xml><?xml version="1.0" encoding="utf-8"?>
<p:tagLst xmlns:p="http://schemas.openxmlformats.org/presentationml/2006/main">
  <p:tag name="AS_UNIQUEID" val="209"/>
</p:tagLst>
</file>

<file path=ppt/tags/tag166.xml><?xml version="1.0" encoding="utf-8"?>
<p:tagLst xmlns:p="http://schemas.openxmlformats.org/presentationml/2006/main">
  <p:tag name="AS_UNIQUEID" val="299"/>
</p:tagLst>
</file>

<file path=ppt/tags/tag167.xml><?xml version="1.0" encoding="utf-8"?>
<p:tagLst xmlns:p="http://schemas.openxmlformats.org/presentationml/2006/main">
  <p:tag name="AS_UNIQUEID" val="300"/>
</p:tagLst>
</file>

<file path=ppt/tags/tag168.xml><?xml version="1.0" encoding="utf-8"?>
<p:tagLst xmlns:p="http://schemas.openxmlformats.org/presentationml/2006/main">
  <p:tag name="AS_UNIQUEID" val="308"/>
</p:tagLst>
</file>

<file path=ppt/tags/tag169.xml><?xml version="1.0" encoding="utf-8"?>
<p:tagLst xmlns:p="http://schemas.openxmlformats.org/presentationml/2006/main">
  <p:tag name="AS_UNIQUEID" val="309"/>
</p:tagLst>
</file>

<file path=ppt/tags/tag17.xml><?xml version="1.0" encoding="utf-8"?>
<p:tagLst xmlns:p="http://schemas.openxmlformats.org/presentationml/2006/main">
  <p:tag name="AS_UNIQUEID" val="195"/>
</p:tagLst>
</file>

<file path=ppt/tags/tag1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0960_2*q_h_a*1_2_1"/>
  <p:tag name="KSO_WM_TEMPLATE_CATEGORY" val="diagram"/>
  <p:tag name="KSO_WM_TEMPLATE_INDEX" val="2023096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0960_2*q_h_a*1_3_1"/>
  <p:tag name="KSO_WM_TEMPLATE_CATEGORY" val="diagram"/>
  <p:tag name="KSO_WM_TEMPLATE_INDEX" val="2023096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2_2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2_2"/>
  <p:tag name="KSO_WM_UNI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2_3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2_3"/>
  <p:tag name="KSO_WM_UNI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2_4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2_4"/>
  <p:tag name="KSO_WM_UNIT_LINE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3_1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3_1"/>
  <p:tag name="KSO_WM_UNI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3_3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3_3"/>
  <p:tag name="KSO_WM_UNI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3_4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3_4"/>
  <p:tag name="KSO_WM_UNIT_LINE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0960_2*q_h_a*1_1_1"/>
  <p:tag name="KSO_WM_TEMPLATE_CATEGORY" val="diagram"/>
  <p:tag name="KSO_WM_TEMPLATE_INDEX" val="2023096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4_1"/>
  <p:tag name="KSO_WM_UNIT_ID" val="diagram20230960_2*q_h_a*1_4_1"/>
  <p:tag name="KSO_WM_TEMPLATE_CATEGORY" val="diagram"/>
  <p:tag name="KSO_WM_TEMPLATE_INDEX" val="20230960"/>
  <p:tag name="KSO_WM_UNIT_LAYERLEVEL" val="1_1_1"/>
  <p:tag name="KSO_WM_TAG_VERSION" val="3.0"/>
  <p:tag name="KSO_WM_BEAUTIFY_FLAG" val="#wm#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.xml><?xml version="1.0" encoding="utf-8"?>
<p:tagLst xmlns:p="http://schemas.openxmlformats.org/presentationml/2006/main">
  <p:tag name="AS_UNIQUEID" val="196"/>
</p:tagLst>
</file>

<file path=ppt/tags/tag18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1_1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1_1"/>
  <p:tag name="KSO_WM_UNI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1_2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1_2"/>
  <p:tag name="KSO_WM_UNI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1_3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1_3"/>
  <p:tag name="KSO_WM_UNIT_LINE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8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4_1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4_1"/>
  <p:tag name="KSO_WM_UNI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4_2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4_2"/>
  <p:tag name="KSO_WM_UNI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4_3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4_3"/>
  <p:tag name="KSO_WM_UNIT_LINE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4_4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4_4"/>
  <p:tag name="KSO_WM_UNI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3_2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3_2"/>
  <p:tag name="KSO_WM_UNI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2_1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2_1"/>
  <p:tag name="KSO_WM_UNI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i*1_1_4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TYPE" val="q_h_i"/>
  <p:tag name="KSO_WM_UNIT_INDEX" val="1_1_4"/>
  <p:tag name="KSO_WM_UNI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7099999785423279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.xml><?xml version="1.0" encoding="utf-8"?>
<p:tagLst xmlns:p="http://schemas.openxmlformats.org/presentationml/2006/main">
  <p:tag name="AS_UNIQUEID" val="197"/>
</p:tagLst>
</file>

<file path=ppt/tags/tag1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x*1_3_1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79*78"/>
  <p:tag name="KSO_WM_UNIT_TYPE" val="q_h_x"/>
  <p:tag name="KSO_WM_UNIT_INDEX" val="1_3_1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x*1_2_1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79*79"/>
  <p:tag name="KSO_WM_UNIT_TYPE" val="q_h_x"/>
  <p:tag name="KSO_WM_UNIT_INDEX" val="1_2_1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92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230960_2*q_h_x*1_4_1"/>
  <p:tag name="KSO_WM_TEMPLATE_CATEGORY" val="diagram"/>
  <p:tag name="KSO_WM_TEMPLATE_INDEX" val="20230960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79*79"/>
  <p:tag name="KSO_WM_UNIT_TYPE" val="q_h_x"/>
  <p:tag name="KSO_WM_UNIT_INDEX" val="1_4_1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gradient&quot;:[{&quot;brightness&quot;:0,&quot;colorType&quot;:2,&quot;pos&quot;:0,&quot;rgb&quot;:&quot;#ffffff&quot;,&quot;transparency&quot;:0},{&quot;brightness&quot;:0,&quot;colorType&quot;:2,&quot;pos&quot;:0.9999899864196777,&quot;rgb&quot;:&quot;#ffffff&quot;,&quot;transparency&quot;:0.4000000059604645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1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0960_2*q_h_a*1_1_1"/>
  <p:tag name="KSO_WM_TEMPLATE_CATEGORY" val="diagram"/>
  <p:tag name="KSO_WM_TEMPLATE_INDEX" val="20230960"/>
  <p:tag name="KSO_WM_UNIT_LAYERLEVEL" val="1_1_1"/>
  <p:tag name="KSO_WM_TAG_VERSION" val="3.0"/>
  <p:tag name="KSO_WM_BEAUTIFY_FLAG" val=""/>
  <p:tag name="KSO_WM_DIAGRAM_GROUP_CODE" val="q1-1"/>
  <p:tag name="KSO_WM_DIAGRAM_VERSION" val="3"/>
  <p:tag name="KSO_WM_DIAGRAM_COLOR_TRICK" val="1"/>
  <p:tag name="KSO_WM_DIAGRAM_COLOR_TEXT_CAN_REMOVE" val="n"/>
  <p:tag name="KSO_WM_UNIT_PRESET_TEXT" val="添加标题"/>
  <p:tag name="KSO_WM_UNIT_TEXT_FILL_FORE_SCHEMECOLOR_INDEX" val="5"/>
  <p:tag name="KSO_WM_DIAGRAM_MAX_ITEMCNT" val="6"/>
  <p:tag name="KSO_WM_DIAGRAM_MIN_ITEMCNT" val="3"/>
  <p:tag name="KSO_WM_DIAGRAM_VIRTUALLY_FRAME" val="{&quot;height&quot;:354.99999999999994,&quot;width&quot;:841.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i*1_2_1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2_1"/>
  <p:tag name="KSO_WM_UNIT_FILL_FORE_SCHEMECOLOR_INDEX" val="6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gradient&quot;:[{&quot;brightness&quot;:0,&quot;colorType&quot;:1,&quot;foreColorIndex&quot;:6,&quot;pos&quot;:0.8999999761581421,&quot;transparency&quot;:0},{&quot;brightness&quot;:0,&quot;colorType&quot;:1,&quot;foreColorIndex&quot;:6,&quot;pos&quot;:0,&quot;transparency&quot;:0},{&quot;brightness&quot;:0.4000000059604645,&quot;colorType&quot;:1,&quot;foreColorIndex&quot;:6,&quot;pos&quot;:0,&quot;transparency&quot;:0}],&quot;type&quot;:3},&quot;glow&quot;:{&quot;colorType&quot;:0},&quot;line&quot;:{&quot;type&quot;:0},&quot;shadow&quot;:{&quot;brightness&quot;:0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i*1_3_1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3_1"/>
  <p:tag name="KSO_WM_UNIT_FILL_FORE_SCHEMECOLOR_INDEX" val="7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gradient&quot;:[{&quot;brightness&quot;:0,&quot;colorType&quot;:1,&quot;foreColorIndex&quot;:7,&quot;pos&quot;:0.8999999761581421,&quot;transparency&quot;:0},{&quot;brightness&quot;:0,&quot;colorType&quot;:1,&quot;foreColorIndex&quot;:6,&quot;pos&quot;:0,&quot;transparency&quot;:0},{&quot;brightness&quot;:0.4000000059604645,&quot;colorType&quot;:1,&quot;foreColorIndex&quot;:7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i*1_4_3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4_3"/>
  <p:tag name="KSO_WM_UNIT_FILL_FORE_SCHEMECOLOR_INDEX" val="8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gradient&quot;:[{&quot;brightness&quot;:0,&quot;colorType&quot;:1,&quot;foreColorIndex&quot;:8,&quot;pos&quot;:0.8999999761581421,&quot;transparency&quot;:0},{&quot;brightness&quot;:0,&quot;colorType&quot;:1,&quot;foreColorIndex&quot;:6,&quot;pos&quot;:0,&quot;transparency&quot;:0},{&quot;brightness&quot;:0.4000000059604645,&quot;colorType&quot;:1,&quot;foreColorIndex&quot;:8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i*1_1_1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1_1"/>
  <p:tag name="KSO_WM_UNIT_FILL_FORE_SCHEMECOLOR_INDEX" val="5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gradient&quot;:[{&quot;brightness&quot;:0,&quot;colorType&quot;:1,&quot;foreColorIndex&quot;:5,&quot;pos&quot;:0.8999999761581421,&quot;transparency&quot;:0},{&quot;brightness&quot;:0,&quot;colorType&quot;:1,&quot;foreColorIndex&quot;:6,&quot;pos&quot;:0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i*1_3_2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3_2"/>
  <p:tag name="KSO_WM_UNIT_FILL_FORE_SCHEMECOLOR_INDEX" val="7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solid&quot;:{&quot;brightness&quot;:0.800000011920929,&quot;colorType&quot;:1,&quot;foreColorIndex&quot;:7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i*1_4_2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4_2"/>
  <p:tag name="KSO_WM_UNIT_FILL_FORE_SCHEMECOLOR_INDEX" val="8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solid&quot;:{&quot;brightness&quot;:0.800000011920929,&quot;colorType&quot;:1,&quot;foreColorIndex&quot;:8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.xml><?xml version="1.0" encoding="utf-8"?>
<p:tagLst xmlns:p="http://schemas.openxmlformats.org/presentationml/2006/main">
  <p:tag name="AS_UNIQUEID" val="146"/>
</p:tagLst>
</file>

<file path=ppt/tags/tag20.xml><?xml version="1.0" encoding="utf-8"?>
<p:tagLst xmlns:p="http://schemas.openxmlformats.org/presentationml/2006/main">
  <p:tag name="AS_UNIQUEID" val="206"/>
</p:tagLst>
</file>

<file path=ppt/tags/tag2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i*1_2_2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2_2"/>
  <p:tag name="KSO_WM_UNIT_FILL_FORE_SCHEMECOLOR_INDEX" val="6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solid&quot;:{&quot;brightness&quot;:0.800000011920929,&quot;colorType&quot;:1,&quot;foreColorIndex&quot;:6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i*1_1_2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1_2"/>
  <p:tag name="KSO_WM_UNIT_FILL_FORE_SCHEMECOLOR_INDEX" val="5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solid&quot;:{&quot;brightness&quot;:0.800000011920929,&quot;colorType&quot;:1,&quot;foreColorIndex&quot;:5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i*1_4_1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4_1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i*1_3_3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3_3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i*1_1_3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1_3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0959_3*q_h_a*1_1_1"/>
  <p:tag name="KSO_WM_TEMPLATE_CATEGORY" val="diagram"/>
  <p:tag name="KSO_WM_TEMPLATE_INDEX" val="2023095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添加标题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4_1"/>
  <p:tag name="KSO_WM_UNIT_ID" val="diagram20230959_3*q_h_a*1_4_1"/>
  <p:tag name="KSO_WM_TEMPLATE_CATEGORY" val="diagram"/>
  <p:tag name="KSO_WM_TEMPLATE_INDEX" val="2023095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添加标题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3_1"/>
  <p:tag name="KSO_WM_UNIT_ID" val="diagram20230959_3*q_h_a*1_3_1"/>
  <p:tag name="KSO_WM_TEMPLATE_CATEGORY" val="diagram"/>
  <p:tag name="KSO_WM_TEMPLATE_INDEX" val="2023095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添加标题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x*1_1_1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80*80"/>
  <p:tag name="KSO_WM_DIAGRAM_GROUP_CODE" val="q1-1"/>
  <p:tag name="KSO_WM_UNIT_TYPE" val="q_h_x"/>
  <p:tag name="KSO_WM_UNIT_INDEX" val="1_1_1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solid&quot;:{&quot;brightness&quot;:0,&quot;colorType&quot;:2,&quot;rgb&quot;:&quot;#376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x*1_4_1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80*80"/>
  <p:tag name="KSO_WM_DIAGRAM_GROUP_CODE" val="q1-1"/>
  <p:tag name="KSO_WM_UNIT_TYPE" val="q_h_x"/>
  <p:tag name="KSO_WM_UNIT_INDEX" val="1_4_1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solid&quot;:{&quot;brightness&quot;:0,&quot;colorType&quot;:2,&quot;rgb&quot;:&quot;#ff74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1.xml><?xml version="1.0" encoding="utf-8"?>
<p:tagLst xmlns:p="http://schemas.openxmlformats.org/presentationml/2006/main">
  <p:tag name="AS_UNIQUEID" val="354"/>
  <p:tag name="KSO_WM_BEAUTIFY_FLAG" val=""/>
</p:tagLst>
</file>

<file path=ppt/tags/tag2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x*1_3_1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80*80"/>
  <p:tag name="KSO_WM_DIAGRAM_GROUP_CODE" val="q1-1"/>
  <p:tag name="KSO_WM_UNIT_TYPE" val="q_h_x"/>
  <p:tag name="KSO_WM_UNIT_INDEX" val="1_3_1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solid&quot;:{&quot;brightness&quot;:0,&quot;colorType&quot;:2,&quot;rgb&quot;:&quot;#ffc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i*1_2_3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GROUP_CODE" val="q1-1"/>
  <p:tag name="KSO_WM_UNIT_TYPE" val="q_h_i"/>
  <p:tag name="KSO_WM_UNIT_INDEX" val="1_2_3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h_x*1_2_1"/>
  <p:tag name="KSO_WM_TEMPLATE_CATEGORY" val="diagram"/>
  <p:tag name="KSO_WM_TEMPLATE_INDEX" val="20230959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80*80"/>
  <p:tag name="KSO_WM_DIAGRAM_GROUP_CODE" val="q1-1"/>
  <p:tag name="KSO_WM_UNIT_TYPE" val="q_h_x"/>
  <p:tag name="KSO_WM_UNIT_INDEX" val="1_2_1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solid&quot;:{&quot;brightness&quot;:0,&quot;colorType&quot;:2,&quot;rgb&quot;:&quot;#17d594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2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2_1"/>
  <p:tag name="KSO_WM_UNIT_ID" val="diagram20230959_3*q_h_a*1_2_1"/>
  <p:tag name="KSO_WM_TEMPLATE_CATEGORY" val="diagram"/>
  <p:tag name="KSO_WM_TEMPLATE_INDEX" val="20230959"/>
  <p:tag name="KSO_WM_UNIT_LAYERLEVEL" val="1_1_1"/>
  <p:tag name="KSO_WM_TAG_VERSION" val="3.0"/>
  <p:tag name="KSO_WM_BEAUTIFY_FLAG" val="#wm#"/>
  <p:tag name="KSO_WM_DIAGRAM_VERSION" val="3"/>
  <p:tag name="KSO_WM_DIAGRAM_COLOR_TRICK" val="4"/>
  <p:tag name="KSO_WM_DIAGRAM_COLOR_TEXT_CAN_REMOVE" val="n"/>
  <p:tag name="KSO_WM_DIAGRAM_GROUP_CODE" val="q1-1"/>
  <p:tag name="KSO_WM_UNIT_PRESET_TEXT" val="添加标题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i*1_1"/>
  <p:tag name="KSO_WM_TEMPLATE_CATEGORY" val="diagram"/>
  <p:tag name="KSO_WM_TEMPLATE_INDEX" val="20230959"/>
  <p:tag name="KSO_WM_UNIT_LAYERLEVEL" val="1_1"/>
  <p:tag name="KSO_WM_TAG_VERSION" val="3.0"/>
  <p:tag name="KSO_WM_DIAGRAM_VERSION" val="3"/>
  <p:tag name="KSO_WM_DIAGRAM_COLOR_TRICK" val="4"/>
  <p:tag name="KSO_WM_DIAGRAM_COLOR_TEXT_CAN_REMOVE" val="n"/>
  <p:tag name="KSO_WM_DIAGRAM_GROUP_CODE" val="q1-1"/>
  <p:tag name="KSO_WM_UNIT_TYPE" val="q_i"/>
  <p:tag name="KSO_WM_UNIT_INDEX" val="1_1"/>
  <p:tag name="KSO_WM_UNIT_FILL_FORE_SCHEMECOLOR_INDEX" val="5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solid&quot;:{&quot;brightness&quot;:0,&quot;colorType&quot;:1,&quot;foreColorIndex&quot;:5,&quot;transparency&quot;:0.9399999976158142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59_3*q_i*1_2"/>
  <p:tag name="KSO_WM_TEMPLATE_CATEGORY" val="diagram"/>
  <p:tag name="KSO_WM_TEMPLATE_INDEX" val="20230959"/>
  <p:tag name="KSO_WM_UNIT_LAYERLEVEL" val="1_1"/>
  <p:tag name="KSO_WM_TAG_VERSION" val="3.0"/>
  <p:tag name="KSO_WM_DIAGRAM_VERSION" val="3"/>
  <p:tag name="KSO_WM_DIAGRAM_COLOR_TRICK" val="4"/>
  <p:tag name="KSO_WM_DIAGRAM_COLOR_TEXT_CAN_REMOVE" val="n"/>
  <p:tag name="KSO_WM_DIAGRAM_GROUP_CODE" val="q1-1"/>
  <p:tag name="KSO_WM_UNIT_TYPE" val="q_i"/>
  <p:tag name="KSO_WM_UNIT_INDEX" val="1_2"/>
  <p:tag name="KSO_WM_UNIT_FILL_FORE_SCHEMECOLOR_INDEX" val="5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gradient&quot;:[{&quot;brightness&quot;:0.4000000059604645,&quot;colorType&quot;:1,&quot;foreColorIndex&quot;:5,&quot;pos&quot;:1,&quot;transparency&quot;:0},{&quot;brightness&quot;:0,&quot;colorType&quot;:1,&quot;foreColorIndex&quot;:5,&quot;pos&quot;:0.15000000596046448,&quot;transparency&quot;:0}],&quot;type&quot;:3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UNIT_INDEX" val="1_1_1"/>
  <p:tag name="KSO_WM_UNIT_ID" val="diagram20230959_3*q_h_a*1_1_1"/>
  <p:tag name="KSO_WM_TEMPLATE_CATEGORY" val="diagram"/>
  <p:tag name="KSO_WM_TEMPLATE_INDEX" val="20230959"/>
  <p:tag name="KSO_WM_UNIT_LAYERLEVEL" val="1_1_1"/>
  <p:tag name="KSO_WM_TAG_VERSION" val="3.0"/>
  <p:tag name="KSO_WM_BEAUTIFY_FLAG" val=""/>
  <p:tag name="KSO_WM_DIAGRAM_VERSION" val="3"/>
  <p:tag name="KSO_WM_DIAGRAM_COLOR_TRICK" val="4"/>
  <p:tag name="KSO_WM_DIAGRAM_COLOR_TEXT_CAN_REMOVE" val="n"/>
  <p:tag name="KSO_WM_DIAGRAM_GROUP_CODE" val="q1-1"/>
  <p:tag name="KSO_WM_UNIT_PRESET_TEXT" val="添加标题"/>
  <p:tag name="KSO_WM_DIAGRAM_MAX_ITEMCNT" val="6"/>
  <p:tag name="KSO_WM_DIAGRAM_MIN_ITEMCNT" val="2"/>
  <p:tag name="KSO_WM_DIAGRAM_VIRTUALLY_FRAME" val="{&quot;height&quot;:306.05,&quot;width&quot;:770.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17.xml><?xml version="1.0" encoding="utf-8"?>
<p:tagLst xmlns:p="http://schemas.openxmlformats.org/presentationml/2006/main">
  <p:tag name="AS_UNIQUEID" val="296"/>
</p:tagLst>
</file>

<file path=ppt/tags/tag218.xml><?xml version="1.0" encoding="utf-8"?>
<p:tagLst xmlns:p="http://schemas.openxmlformats.org/presentationml/2006/main">
  <p:tag name="AS_UNIQUEID" val="297"/>
</p:tagLst>
</file>

<file path=ppt/tags/tag219.xml><?xml version="1.0" encoding="utf-8"?>
<p:tagLst xmlns:p="http://schemas.openxmlformats.org/presentationml/2006/main">
  <p:tag name="AS_UNIQUEID" val="555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AS_UNIQUEID" val="487"/>
</p:tagLst>
</file>

<file path=ppt/tags/tag221.xml><?xml version="1.0" encoding="utf-8"?>
<p:tagLst xmlns:p="http://schemas.openxmlformats.org/presentationml/2006/main">
  <p:tag name="AS_UNIQUEID" val="488"/>
</p:tagLst>
</file>

<file path=ppt/tags/tag222.xml><?xml version="1.0" encoding="utf-8"?>
<p:tagLst xmlns:p="http://schemas.openxmlformats.org/presentationml/2006/main">
  <p:tag name="AS_UNIQUEID" val="130"/>
</p:tagLst>
</file>

<file path=ppt/tags/tag223.xml><?xml version="1.0" encoding="utf-8"?>
<p:tagLst xmlns:p="http://schemas.openxmlformats.org/presentationml/2006/main">
  <p:tag name="AS_UNIQUEID" val="131"/>
</p:tagLst>
</file>

<file path=ppt/tags/tag224.xml><?xml version="1.0" encoding="utf-8"?>
<p:tagLst xmlns:p="http://schemas.openxmlformats.org/presentationml/2006/main">
  <p:tag name="AS_UNIQUEID" val="132"/>
</p:tagLst>
</file>

<file path=ppt/tags/tag225.xml><?xml version="1.0" encoding="utf-8"?>
<p:tagLst xmlns:p="http://schemas.openxmlformats.org/presentationml/2006/main">
  <p:tag name="AS_UNIQUEID" val="133"/>
</p:tagLst>
</file>

<file path=ppt/tags/tag226.xml><?xml version="1.0" encoding="utf-8"?>
<p:tagLst xmlns:p="http://schemas.openxmlformats.org/presentationml/2006/main">
  <p:tag name="AS_UNIQUEID" val="134"/>
</p:tagLst>
</file>

<file path=ppt/tags/tag227.xml><?xml version="1.0" encoding="utf-8"?>
<p:tagLst xmlns:p="http://schemas.openxmlformats.org/presentationml/2006/main">
  <p:tag name="AS_UNIQUEID" val="135"/>
</p:tagLst>
</file>

<file path=ppt/tags/tag228.xml><?xml version="1.0" encoding="utf-8"?>
<p:tagLst xmlns:p="http://schemas.openxmlformats.org/presentationml/2006/main">
  <p:tag name="AS_UNIQUEID" val="137"/>
</p:tagLst>
</file>

<file path=ppt/tags/tag229.xml><?xml version="1.0" encoding="utf-8"?>
<p:tagLst xmlns:p="http://schemas.openxmlformats.org/presentationml/2006/main">
  <p:tag name="AS_UNIQUEID" val="138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AS_UNIQUEID" val="139"/>
</p:tagLst>
</file>

<file path=ppt/tags/tag231.xml><?xml version="1.0" encoding="utf-8"?>
<p:tagLst xmlns:p="http://schemas.openxmlformats.org/presentationml/2006/main">
  <p:tag name="AS_UNIQUEID" val="140"/>
</p:tagLst>
</file>

<file path=ppt/tags/tag232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ISPRING_FIRST_PUBLISH" val="1"/>
  <p:tag name="ISPRING_OUTPUT_FOLDER" val="C:\Users\Administrator\Desktop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PATH" val="E:\素材\正版图-卖\PPT\0变色龙\0包图网\bt369\ppt\bt369.pptx"/>
  <p:tag name="ISPRING_PRESENTATION_TITLE" val="中学教材课程《过氧化钠》系列.pptx"/>
  <p:tag name="ISPRING_PROJECT_FOLDER_UPDATED" val="1"/>
  <p:tag name="ISPRING_RESOURCE_FOLDER" val="E:\素材\正版图-卖\PPT\0变色龙\0包图网\bt369\ppt\bt369\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_SCREEN_RECS_UPDATED" val="E:\素材\正版图-卖\PPT\0变色龙\0包图网\bt369\ppt\bt369"/>
  <p:tag name="ISPRING_ULTRA_SCORM_COURSE_ID" val="9E7965BD-BA7C-4284-B303-3DF26FF20985"/>
  <p:tag name="ISPRING_UUID" val="{C1A8F295-47DC-48FB-81BD-666766343352}"/>
  <p:tag name="ISPRINGCLOUDFOLDERID" val="0"/>
  <p:tag name="ISPRINGCLOUDFOLDERPATH" val="Repository"/>
  <p:tag name="ISPRINGONLINEFOLDERID" val="0"/>
  <p:tag name="ISPRINGONLINEFOLDERPATH" val="Content List"/>
  <p:tag name="KSO_WPP_MARK_KEY" val="ead464bd-27d5-4e83-bb72-cfa43d2568f9"/>
  <p:tag name="COMMONDATA" val="eyJoZGlkIjoiNTU4NmQ4YjJkMmNmZDk2ODgxNDhiZjdlNmU5MzMzNGEifQ=="/>
  <p:tag name="resource_record_key" val="{&quot;70&quot;:[3312532,3312505,3312648,3317787]}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AS_UNIQUEID" val="147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AS_UNIQUEID" val="168"/>
</p:tagLst>
</file>

<file path=ppt/tags/tag36.xml><?xml version="1.0" encoding="utf-8"?>
<p:tagLst xmlns:p="http://schemas.openxmlformats.org/presentationml/2006/main">
  <p:tag name="AS_UNIQUEID" val="169"/>
</p:tagLst>
</file>

<file path=ppt/tags/tag37.xml><?xml version="1.0" encoding="utf-8"?>
<p:tagLst xmlns:p="http://schemas.openxmlformats.org/presentationml/2006/main">
  <p:tag name="AS_UNIQUEID" val="211"/>
</p:tagLst>
</file>

<file path=ppt/tags/tag38.xml><?xml version="1.0" encoding="utf-8"?>
<p:tagLst xmlns:p="http://schemas.openxmlformats.org/presentationml/2006/main">
  <p:tag name="AS_UNIQUEID" val="212"/>
</p:tagLst>
</file>

<file path=ppt/tags/tag39.xml><?xml version="1.0" encoding="utf-8"?>
<p:tagLst xmlns:p="http://schemas.openxmlformats.org/presentationml/2006/main">
  <p:tag name="AS_UNIQUEID" val="213"/>
</p:tagLst>
</file>

<file path=ppt/tags/tag4.xml><?xml version="1.0" encoding="utf-8"?>
<p:tagLst xmlns:p="http://schemas.openxmlformats.org/presentationml/2006/main">
  <p:tag name="AS_UNIQUEID" val="148"/>
</p:tagLst>
</file>

<file path=ppt/tags/tag40.xml><?xml version="1.0" encoding="utf-8"?>
<p:tagLst xmlns:p="http://schemas.openxmlformats.org/presentationml/2006/main">
  <p:tag name="AS_UNIQUEID" val="214"/>
</p:tagLst>
</file>

<file path=ppt/tags/tag41.xml><?xml version="1.0" encoding="utf-8"?>
<p:tagLst xmlns:p="http://schemas.openxmlformats.org/presentationml/2006/main">
  <p:tag name="AS_UNIQUEID" val="354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D" val="diagram20231496_3*n_h_i*903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gradient&quot;:[{&quot;brightness&quot;:0.4000000059604645,&quot;colorType&quot;:2,&quot;pos&quot;:0,&quot;rgb&quot;:&quot;#b7cbff&quot;,&quot;transparency&quot;:0},{&quot;brightness&quot;:0,&quot;colorType&quot;:2,&quot;pos&quot;:0.17000000178813934,&quot;rgb&quot;:&quot;#376fff&quot;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903_2_3_3"/>
  <p:tag name="KSO_WM_UNIT_ID" val="diagram20231496_3*n_h_h_i*903_2_3_3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4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903_2_1_3"/>
  <p:tag name="KSO_WM_UNIT_ID" val="diagram20231496_3*n_h_h_i*903_2_1_3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903_1_2"/>
  <p:tag name="KSO_WM_UNIT_ID" val="diagram20231496_3*n_h_i*903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903_1_3"/>
  <p:tag name="KSO_WM_UNIT_ID" val="diagram20231496_3*n_h_i*903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903_1_4"/>
  <p:tag name="KSO_WM_UNIT_ID" val="diagram20231496_3*n_h_i*903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903_1_5"/>
  <p:tag name="KSO_WM_UNIT_ID" val="diagram20231496_3*n_h_i*903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49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903_2_2_2"/>
  <p:tag name="KSO_WM_UNIT_ID" val="diagram20231496_3*n_h_h_i*903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FILL_TYPE" val="3"/>
  <p:tag name="KSO_WM_BEAUTIFY_FLAG" val="#wm#"/>
  <p:tag name="KSO_WM_DIAGRAM_VERSION" val="3"/>
  <p:tag name="KSO_WM_DIAGRAM_COLOR_TRICK" val="1"/>
  <p:tag name="KSO_WM_DIAGRAM_COLOR_TEXT_CAN_REMOVE" val="n"/>
  <p:tag name="KSO_WM_UNIT_FILL_FORE_SCHEMECOLOR_INDEX" val="5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.xml><?xml version="1.0" encoding="utf-8"?>
<p:tagLst xmlns:p="http://schemas.openxmlformats.org/presentationml/2006/main">
  <p:tag name="AS_UNIQUEID" val="149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903_1_1"/>
  <p:tag name="KSO_WM_UNIT_ID" val="diagram20231496_3*n_h_a*903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UNIT_PRESET_TEXT" val="添加标题"/>
  <p:tag name="KSO_WM_DIAGRAM_MAX_ITEMCNT" val="6"/>
  <p:tag name="KSO_WM_DIAGRAM_MIN_ITEMCNT" val="1"/>
  <p:tag name="KSO_WM_DIAGRAM_VIRTUALLY_FRAME" val="{&quot;height&quot;:317,&quot;width&quot;:702.5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1.xml><?xml version="1.0" encoding="utf-8"?>
<p:tagLst xmlns:p="http://schemas.openxmlformats.org/presentationml/2006/main">
  <p:tag name="KSO_WM_SLIDE_ANIMATION_ID" val="3167240"/>
  <p:tag name="KSO_WM_SLIDE_ANIMATION_TYPE" val="1_3_2_3"/>
</p:tagLst>
</file>

<file path=ppt/tags/tag52.xml><?xml version="1.0" encoding="utf-8"?>
<p:tagLst xmlns:p="http://schemas.openxmlformats.org/presentationml/2006/main">
  <p:tag name="AS_UNIQUEID" val="208"/>
</p:tagLst>
</file>

<file path=ppt/tags/tag53.xml><?xml version="1.0" encoding="utf-8"?>
<p:tagLst xmlns:p="http://schemas.openxmlformats.org/presentationml/2006/main">
  <p:tag name="AS_UNIQUEID" val="209"/>
</p:tagLst>
</file>

<file path=ppt/tags/tag54.xml><?xml version="1.0" encoding="utf-8"?>
<p:tagLst xmlns:p="http://schemas.openxmlformats.org/presentationml/2006/main">
  <p:tag name="AS_UNIQUEID" val="211"/>
</p:tagLst>
</file>

<file path=ppt/tags/tag55.xml><?xml version="1.0" encoding="utf-8"?>
<p:tagLst xmlns:p="http://schemas.openxmlformats.org/presentationml/2006/main">
  <p:tag name="AS_UNIQUEID" val="212"/>
</p:tagLst>
</file>

<file path=ppt/tags/tag56.xml><?xml version="1.0" encoding="utf-8"?>
<p:tagLst xmlns:p="http://schemas.openxmlformats.org/presentationml/2006/main">
  <p:tag name="AS_UNIQUEID" val="213"/>
</p:tagLst>
</file>

<file path=ppt/tags/tag57.xml><?xml version="1.0" encoding="utf-8"?>
<p:tagLst xmlns:p="http://schemas.openxmlformats.org/presentationml/2006/main">
  <p:tag name="AS_UNIQUEID" val="214"/>
</p:tagLst>
</file>

<file path=ppt/tags/tag58.xml><?xml version="1.0" encoding="utf-8"?>
<p:tagLst xmlns:p="http://schemas.openxmlformats.org/presentationml/2006/main">
  <p:tag name="AS_UNIQUEID" val="354"/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AS_UNIQUEID" val="150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AS_UNIQUEID" val="208"/>
</p:tagLst>
</file>

<file path=ppt/tags/tag62.xml><?xml version="1.0" encoding="utf-8"?>
<p:tagLst xmlns:p="http://schemas.openxmlformats.org/presentationml/2006/main">
  <p:tag name="AS_UNIQUEID" val="209"/>
</p:tagLst>
</file>

<file path=ppt/tags/tag63.xml><?xml version="1.0" encoding="utf-8"?>
<p:tagLst xmlns:p="http://schemas.openxmlformats.org/presentationml/2006/main">
  <p:tag name="AS_UNIQUEID" val="211"/>
</p:tagLst>
</file>

<file path=ppt/tags/tag64.xml><?xml version="1.0" encoding="utf-8"?>
<p:tagLst xmlns:p="http://schemas.openxmlformats.org/presentationml/2006/main">
  <p:tag name="AS_UNIQUEID" val="212"/>
</p:tagLst>
</file>

<file path=ppt/tags/tag65.xml><?xml version="1.0" encoding="utf-8"?>
<p:tagLst xmlns:p="http://schemas.openxmlformats.org/presentationml/2006/main">
  <p:tag name="AS_UNIQUEID" val="213"/>
</p:tagLst>
</file>

<file path=ppt/tags/tag66.xml><?xml version="1.0" encoding="utf-8"?>
<p:tagLst xmlns:p="http://schemas.openxmlformats.org/presentationml/2006/main">
  <p:tag name="AS_UNIQUEID" val="214"/>
</p:tagLst>
</file>

<file path=ppt/tags/tag67.xml><?xml version="1.0" encoding="utf-8"?>
<p:tagLst xmlns:p="http://schemas.openxmlformats.org/presentationml/2006/main">
  <p:tag name="AS_UNIQUEID" val="354"/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AS_UNIQUEID" val="151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AS_UNIQUEID" val="208"/>
</p:tagLst>
</file>

<file path=ppt/tags/tag72.xml><?xml version="1.0" encoding="utf-8"?>
<p:tagLst xmlns:p="http://schemas.openxmlformats.org/presentationml/2006/main">
  <p:tag name="AS_UNIQUEID" val="209"/>
</p:tagLst>
</file>

<file path=ppt/tags/tag73.xml><?xml version="1.0" encoding="utf-8"?>
<p:tagLst xmlns:p="http://schemas.openxmlformats.org/presentationml/2006/main">
  <p:tag name="AS_UNIQUEID" val="242"/>
</p:tagLst>
</file>

<file path=ppt/tags/tag74.xml><?xml version="1.0" encoding="utf-8"?>
<p:tagLst xmlns:p="http://schemas.openxmlformats.org/presentationml/2006/main">
  <p:tag name="AS_UNIQUEID" val="243"/>
</p:tagLst>
</file>

<file path=ppt/tags/tag75.xml><?xml version="1.0" encoding="utf-8"?>
<p:tagLst xmlns:p="http://schemas.openxmlformats.org/presentationml/2006/main">
  <p:tag name="AS_UNIQUEID" val="244"/>
</p:tagLst>
</file>

<file path=ppt/tags/tag76.xml><?xml version="1.0" encoding="utf-8"?>
<p:tagLst xmlns:p="http://schemas.openxmlformats.org/presentationml/2006/main">
  <p:tag name="AS_UNIQUEID" val="246"/>
</p:tagLst>
</file>

<file path=ppt/tags/tag77.xml><?xml version="1.0" encoding="utf-8"?>
<p:tagLst xmlns:p="http://schemas.openxmlformats.org/presentationml/2006/main">
  <p:tag name="AS_UNIQUEID" val="354"/>
  <p:tag name="KSO_WM_BEAUTIFY_FLAG" val=""/>
</p:tagLst>
</file>

<file path=ppt/tags/tag78.xml><?xml version="1.0" encoding="utf-8"?>
<p:tagLst xmlns:p="http://schemas.openxmlformats.org/presentationml/2006/main">
  <p:tag name="AS_UNIQUEID" val="239"/>
</p:tagLst>
</file>

<file path=ppt/tags/tag79.xml><?xml version="1.0" encoding="utf-8"?>
<p:tagLst xmlns:p="http://schemas.openxmlformats.org/presentationml/2006/main">
  <p:tag name="AS_UNIQUEID" val="240"/>
</p:tagLst>
</file>

<file path=ppt/tags/tag8.xml><?xml version="1.0" encoding="utf-8"?>
<p:tagLst xmlns:p="http://schemas.openxmlformats.org/presentationml/2006/main">
  <p:tag name="AS_UNIQUEID" val="142"/>
</p:tagLst>
</file>

<file path=ppt/tags/tag80.xml><?xml version="1.0" encoding="utf-8"?>
<p:tagLst xmlns:p="http://schemas.openxmlformats.org/presentationml/2006/main">
  <p:tag name="AS_UNIQUEID" val="211"/>
</p:tagLst>
</file>

<file path=ppt/tags/tag81.xml><?xml version="1.0" encoding="utf-8"?>
<p:tagLst xmlns:p="http://schemas.openxmlformats.org/presentationml/2006/main">
  <p:tag name="AS_UNIQUEID" val="212"/>
</p:tagLst>
</file>

<file path=ppt/tags/tag82.xml><?xml version="1.0" encoding="utf-8"?>
<p:tagLst xmlns:p="http://schemas.openxmlformats.org/presentationml/2006/main">
  <p:tag name="AS_UNIQUEID" val="213"/>
</p:tagLst>
</file>

<file path=ppt/tags/tag83.xml><?xml version="1.0" encoding="utf-8"?>
<p:tagLst xmlns:p="http://schemas.openxmlformats.org/presentationml/2006/main">
  <p:tag name="AS_UNIQUEID" val="214"/>
</p:tagLst>
</file>

<file path=ppt/tags/tag84.xml><?xml version="1.0" encoding="utf-8"?>
<p:tagLst xmlns:p="http://schemas.openxmlformats.org/presentationml/2006/main">
  <p:tag name="AS_UNIQUEID" val="354"/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AS_UNIQUEID" val="208"/>
</p:tagLst>
</file>

<file path=ppt/tags/tag89.xml><?xml version="1.0" encoding="utf-8"?>
<p:tagLst xmlns:p="http://schemas.openxmlformats.org/presentationml/2006/main">
  <p:tag name="AS_UNIQUEID" val="209"/>
</p:tagLst>
</file>

<file path=ppt/tags/tag9.xml><?xml version="1.0" encoding="utf-8"?>
<p:tagLst xmlns:p="http://schemas.openxmlformats.org/presentationml/2006/main">
  <p:tag name="AS_UNIQUEID" val="143"/>
</p:tagLst>
</file>

<file path=ppt/tags/tag90.xml><?xml version="1.0" encoding="utf-8"?>
<p:tagLst xmlns:p="http://schemas.openxmlformats.org/presentationml/2006/main">
  <p:tag name="AS_UNIQUEID" val="211"/>
</p:tagLst>
</file>

<file path=ppt/tags/tag91.xml><?xml version="1.0" encoding="utf-8"?>
<p:tagLst xmlns:p="http://schemas.openxmlformats.org/presentationml/2006/main">
  <p:tag name="AS_UNIQUEID" val="213"/>
</p:tagLst>
</file>

<file path=ppt/tags/tag92.xml><?xml version="1.0" encoding="utf-8"?>
<p:tagLst xmlns:p="http://schemas.openxmlformats.org/presentationml/2006/main">
  <p:tag name="AS_UNIQUEID" val="214"/>
</p:tagLst>
</file>

<file path=ppt/tags/tag93.xml><?xml version="1.0" encoding="utf-8"?>
<p:tagLst xmlns:p="http://schemas.openxmlformats.org/presentationml/2006/main">
  <p:tag name="AS_UNIQUEID" val="299"/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自定义 119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06AB5"/>
      </a:accent1>
      <a:accent2>
        <a:srgbClr val="31A8E1"/>
      </a:accent2>
      <a:accent3>
        <a:srgbClr val="006AB5"/>
      </a:accent3>
      <a:accent4>
        <a:srgbClr val="31A8E1"/>
      </a:accent4>
      <a:accent5>
        <a:srgbClr val="006AB5"/>
      </a:accent5>
      <a:accent6>
        <a:srgbClr val="31A8E1"/>
      </a:accent6>
      <a:hlink>
        <a:srgbClr val="006AB5"/>
      </a:hlink>
      <a:folHlink>
        <a:srgbClr val="31A8E1"/>
      </a:folHlink>
    </a:clrScheme>
    <a:fontScheme name="Office 主题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2638</Words>
  <Application>WPS 演示</Application>
  <PresentationFormat>On-screen Show (16:9)</PresentationFormat>
  <Paragraphs>277</Paragraphs>
  <Slides>14</Slides>
  <Notes>18</Notes>
  <HiddenSlides>0</HiddenSlides>
  <MMClips>3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宋体</vt:lpstr>
      <vt:lpstr>Wingdings</vt:lpstr>
      <vt:lpstr>Calibri</vt:lpstr>
      <vt:lpstr>微软雅黑</vt:lpstr>
      <vt:lpstr>Wingdings</vt:lpstr>
      <vt:lpstr>Times New Roman</vt:lpstr>
      <vt:lpstr>楷体</vt:lpstr>
      <vt:lpstr>黑体</vt:lpstr>
      <vt:lpstr>Calibri</vt:lpstr>
      <vt:lpstr>Arial Unicode MS</vt:lpstr>
      <vt:lpstr>思源黑体 CN Regular</vt:lpstr>
      <vt:lpstr>+中文标题</vt:lpstr>
      <vt:lpstr>Segoe Print</vt:lpstr>
      <vt:lpstr>江城圆体 400W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化学李老师</cp:lastModifiedBy>
  <cp:revision>44</cp:revision>
  <cp:lastPrinted>2021-10-15T11:48:00Z</cp:lastPrinted>
  <dcterms:created xsi:type="dcterms:W3CDTF">2021-10-15T11:48:00Z</dcterms:created>
  <dcterms:modified xsi:type="dcterms:W3CDTF">2023-11-14T05:04:22Z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KSOProductBuildVer">
    <vt:lpwstr>2052-12.1.0.15712</vt:lpwstr>
  </property>
  <property fmtid="{D5CDD505-2E9C-101B-9397-08002B2CF9AE}" pid="7" name="ICV">
    <vt:lpwstr>90EFEE9DC297435B887338E6670B63FB_13</vt:lpwstr>
  </property>
</Properties>
</file>