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7" r:id="rId4"/>
    <p:sldId id="265" r:id="rId5"/>
    <p:sldId id="264" r:id="rId6"/>
    <p:sldId id="263" r:id="rId7"/>
    <p:sldId id="262" r:id="rId8"/>
    <p:sldId id="261" r:id="rId9"/>
    <p:sldId id="268" r:id="rId10"/>
    <p:sldId id="267" r:id="rId11"/>
    <p:sldId id="266" r:id="rId12"/>
    <p:sldId id="269" r:id="rId13"/>
    <p:sldId id="270" r:id="rId14"/>
    <p:sldId id="273" r:id="rId15"/>
    <p:sldId id="272" r:id="rId16"/>
    <p:sldId id="271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4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5CA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4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273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1.png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3.xml"/><Relationship Id="rId13" Type="http://schemas.openxmlformats.org/officeDocument/2006/relationships/image" Target="../media/image3.png"/><Relationship Id="rId12" Type="http://schemas.openxmlformats.org/officeDocument/2006/relationships/tags" Target="../tags/tag72.xml"/><Relationship Id="rId11" Type="http://schemas.openxmlformats.org/officeDocument/2006/relationships/image" Target="../media/image2.png"/><Relationship Id="rId10" Type="http://schemas.openxmlformats.org/officeDocument/2006/relationships/tags" Target="../tags/tag7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01.xml"/><Relationship Id="rId10" Type="http://schemas.openxmlformats.org/officeDocument/2006/relationships/image" Target="../media/image18.png"/><Relationship Id="rId1" Type="http://schemas.openxmlformats.org/officeDocument/2006/relationships/tags" Target="../tags/tag19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14.xml"/><Relationship Id="rId16" Type="http://schemas.openxmlformats.org/officeDocument/2006/relationships/image" Target="../media/image6.png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image" Target="../media/image20.jpeg"/><Relationship Id="rId12" Type="http://schemas.openxmlformats.org/officeDocument/2006/relationships/tags" Target="../tags/tag211.xml"/><Relationship Id="rId11" Type="http://schemas.openxmlformats.org/officeDocument/2006/relationships/image" Target="../media/image19.png"/><Relationship Id="rId10" Type="http://schemas.openxmlformats.org/officeDocument/2006/relationships/hyperlink" Target="&#20998;&#31163;&#22266;&#20307;&#28151;&#21512;&#29289;.mp4" TargetMode="External"/><Relationship Id="rId1" Type="http://schemas.openxmlformats.org/officeDocument/2006/relationships/tags" Target="../tags/tag20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image" Target="../media/image21.png"/><Relationship Id="rId13" Type="http://schemas.openxmlformats.org/officeDocument/2006/relationships/tags" Target="../tags/tag225.xml"/><Relationship Id="rId12" Type="http://schemas.microsoft.com/office/2007/relationships/media" Target="../media/media3.mp4"/><Relationship Id="rId11" Type="http://schemas.openxmlformats.org/officeDocument/2006/relationships/video" Target="../media/media3.mp4"/><Relationship Id="rId10" Type="http://schemas.openxmlformats.org/officeDocument/2006/relationships/tags" Target="../tags/tag224.xml"/><Relationship Id="rId1" Type="http://schemas.openxmlformats.org/officeDocument/2006/relationships/tags" Target="../tags/tag21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45.xml"/><Relationship Id="rId2" Type="http://schemas.openxmlformats.org/officeDocument/2006/relationships/tags" Target="../tags/tag229.xml"/><Relationship Id="rId19" Type="http://schemas.openxmlformats.org/officeDocument/2006/relationships/tags" Target="../tags/tag244.xml"/><Relationship Id="rId18" Type="http://schemas.openxmlformats.org/officeDocument/2006/relationships/tags" Target="../tags/tag243.xml"/><Relationship Id="rId17" Type="http://schemas.openxmlformats.org/officeDocument/2006/relationships/tags" Target="../tags/tag242.xml"/><Relationship Id="rId16" Type="http://schemas.openxmlformats.org/officeDocument/2006/relationships/tags" Target="../tags/tag241.xml"/><Relationship Id="rId15" Type="http://schemas.openxmlformats.org/officeDocument/2006/relationships/image" Target="../media/image23.png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image" Target="../media/image22.jpeg"/><Relationship Id="rId10" Type="http://schemas.openxmlformats.org/officeDocument/2006/relationships/tags" Target="../tags/tag237.xml"/><Relationship Id="rId1" Type="http://schemas.openxmlformats.org/officeDocument/2006/relationships/tags" Target="../tags/tag22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61.xml"/><Relationship Id="rId2" Type="http://schemas.openxmlformats.org/officeDocument/2006/relationships/tags" Target="../tags/tag247.xml"/><Relationship Id="rId19" Type="http://schemas.openxmlformats.org/officeDocument/2006/relationships/image" Target="../media/image25.png"/><Relationship Id="rId18" Type="http://schemas.openxmlformats.org/officeDocument/2006/relationships/tags" Target="../tags/tag260.xml"/><Relationship Id="rId17" Type="http://schemas.openxmlformats.org/officeDocument/2006/relationships/hyperlink" Target="&#21046;&#30416;.mp4" TargetMode="External"/><Relationship Id="rId16" Type="http://schemas.openxmlformats.org/officeDocument/2006/relationships/image" Target="../media/image24.png"/><Relationship Id="rId15" Type="http://schemas.openxmlformats.org/officeDocument/2006/relationships/tags" Target="../tags/tag259.xml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tags" Target="../tags/tag256.xml"/><Relationship Id="rId11" Type="http://schemas.openxmlformats.org/officeDocument/2006/relationships/image" Target="../media/image22.jpeg"/><Relationship Id="rId10" Type="http://schemas.openxmlformats.org/officeDocument/2006/relationships/tags" Target="../tags/tag255.xml"/><Relationship Id="rId1" Type="http://schemas.openxmlformats.org/officeDocument/2006/relationships/tags" Target="../tags/tag24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tags" Target="../tags/tag26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image" Target="../media/image8.jpeg"/><Relationship Id="rId16" Type="http://schemas.openxmlformats.org/officeDocument/2006/relationships/tags" Target="../tags/tag85.xml"/><Relationship Id="rId15" Type="http://schemas.openxmlformats.org/officeDocument/2006/relationships/image" Target="../media/image7.jpeg"/><Relationship Id="rId14" Type="http://schemas.openxmlformats.org/officeDocument/2006/relationships/tags" Target="../tags/tag84.xml"/><Relationship Id="rId13" Type="http://schemas.openxmlformats.org/officeDocument/2006/relationships/image" Target="../media/image6.png"/><Relationship Id="rId12" Type="http://schemas.openxmlformats.org/officeDocument/2006/relationships/image" Target="../media/image5.png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108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image" Target="../media/image11.png"/><Relationship Id="rId20" Type="http://schemas.openxmlformats.org/officeDocument/2006/relationships/tags" Target="../tags/tag104.xml"/><Relationship Id="rId2" Type="http://schemas.openxmlformats.org/officeDocument/2006/relationships/tags" Target="../tags/tag88.xml"/><Relationship Id="rId19" Type="http://schemas.openxmlformats.org/officeDocument/2006/relationships/tags" Target="../tags/tag103.xml"/><Relationship Id="rId18" Type="http://schemas.openxmlformats.org/officeDocument/2006/relationships/image" Target="../media/image10.jpeg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image" Target="../media/image9.jpeg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20.xml"/><Relationship Id="rId14" Type="http://schemas.openxmlformats.org/officeDocument/2006/relationships/image" Target="../media/image12.png"/><Relationship Id="rId13" Type="http://schemas.openxmlformats.org/officeDocument/2006/relationships/tags" Target="../tags/tag119.xml"/><Relationship Id="rId12" Type="http://schemas.microsoft.com/office/2007/relationships/media" Target="../media/media1.mp4"/><Relationship Id="rId11" Type="http://schemas.openxmlformats.org/officeDocument/2006/relationships/video" Target="../media/media1.mp4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53.xml"/><Relationship Id="rId25" Type="http://schemas.openxmlformats.org/officeDocument/2006/relationships/tags" Target="../tags/tag152.xml"/><Relationship Id="rId24" Type="http://schemas.openxmlformats.org/officeDocument/2006/relationships/tags" Target="../tags/tag151.xml"/><Relationship Id="rId23" Type="http://schemas.openxmlformats.org/officeDocument/2006/relationships/tags" Target="../tags/tag150.xml"/><Relationship Id="rId22" Type="http://schemas.openxmlformats.org/officeDocument/2006/relationships/tags" Target="../tags/tag149.xml"/><Relationship Id="rId21" Type="http://schemas.openxmlformats.org/officeDocument/2006/relationships/image" Target="../media/image14.png"/><Relationship Id="rId20" Type="http://schemas.openxmlformats.org/officeDocument/2006/relationships/tags" Target="../tags/tag148.xml"/><Relationship Id="rId2" Type="http://schemas.openxmlformats.org/officeDocument/2006/relationships/tags" Target="../tags/tag133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image" Target="../media/image10.jpeg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image" Target="../media/image11.png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image" Target="../media/image13.jpeg"/><Relationship Id="rId1" Type="http://schemas.openxmlformats.org/officeDocument/2006/relationships/tags" Target="../tags/tag13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65.xml"/><Relationship Id="rId15" Type="http://schemas.openxmlformats.org/officeDocument/2006/relationships/image" Target="../media/image15.png"/><Relationship Id="rId14" Type="http://schemas.openxmlformats.org/officeDocument/2006/relationships/tags" Target="../tags/tag164.xml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image" Target="../media/image16.png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45135" y="24574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65560" y="366649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2"/>
            </p:custDataLst>
          </p:nvPr>
        </p:nvSpPr>
        <p:spPr>
          <a:xfrm>
            <a:off x="1181925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185420" y="373888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4"/>
            </p:custDataLst>
          </p:nvPr>
        </p:nvSpPr>
        <p:spPr>
          <a:xfrm>
            <a:off x="77470" y="1377950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11661140" y="37782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 flipH="1" flipV="1">
            <a:off x="631190" y="2529840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3a75029d_E849290_303652b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40880" y="1058545"/>
            <a:ext cx="4261485" cy="45891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7974330" y="4686935"/>
            <a:ext cx="2011680" cy="7321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effectLst/>
              </a:rPr>
              <a:t>全场统一价：</a:t>
            </a:r>
            <a:endParaRPr lang="zh-CN" altLang="en-US" sz="2400" b="1">
              <a:solidFill>
                <a:srgbClr val="FF0000"/>
              </a:solidFill>
              <a:effectLst/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</a:rPr>
              <a:t>6.8</a:t>
            </a:r>
            <a:r>
              <a:rPr lang="zh-CN" altLang="en-US" sz="2400" b="1">
                <a:solidFill>
                  <a:srgbClr val="FF0000"/>
                </a:solidFill>
                <a:effectLst/>
              </a:rPr>
              <a:t>元</a:t>
            </a:r>
            <a:r>
              <a:rPr lang="en-US" altLang="zh-CN" sz="2400" b="1">
                <a:solidFill>
                  <a:srgbClr val="FF0000"/>
                </a:solidFill>
                <a:effectLst/>
              </a:rPr>
              <a:t>/</a:t>
            </a:r>
            <a:r>
              <a:rPr lang="zh-CN" altLang="en-US" sz="2400" b="1">
                <a:solidFill>
                  <a:srgbClr val="FF0000"/>
                </a:solidFill>
                <a:effectLst/>
              </a:rPr>
              <a:t>斤</a:t>
            </a:r>
            <a:endParaRPr lang="zh-CN" altLang="en-US" sz="2400" b="1">
              <a:solidFill>
                <a:srgbClr val="FF0000"/>
              </a:solidFill>
              <a:effectLst/>
            </a:endParaRPr>
          </a:p>
        </p:txBody>
      </p:sp>
      <p:pic>
        <p:nvPicPr>
          <p:cNvPr id="10" name="图片 9" descr="G]L%7VF[I~{@83}SVRI_WPN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531350" y="5160010"/>
            <a:ext cx="323850" cy="323850"/>
          </a:xfrm>
          <a:prstGeom prst="rect">
            <a:avLst/>
          </a:prstGeom>
        </p:spPr>
      </p:pic>
      <p:pic>
        <p:nvPicPr>
          <p:cNvPr id="13" name="图片 12" descr="81O695K7LNp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92810" y="1058545"/>
            <a:ext cx="6951980" cy="458914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8148320" y="796290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5998210" y="5357495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10056495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" y="1303020"/>
            <a:ext cx="5103495" cy="3256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3660" y="2425065"/>
            <a:ext cx="4615815" cy="349313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54" name="Picture 6" descr="C:\Users\Administrator\Documents\Tencent Files\770937478\Image\C2C\T)@(ODLXH8_X$H~C$V8LHON.png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84230" y="1164006"/>
            <a:ext cx="4467152" cy="634744"/>
          </a:xfrm>
          <a:prstGeom prst="rect">
            <a:avLst/>
          </a:prstGeom>
          <a:noFill/>
        </p:spPr>
      </p:pic>
      <p:grpSp>
        <p:nvGrpSpPr>
          <p:cNvPr id="19" name="组合 18"/>
          <p:cNvGrpSpPr/>
          <p:nvPr/>
        </p:nvGrpSpPr>
        <p:grpSpPr>
          <a:xfrm>
            <a:off x="6994525" y="2202180"/>
            <a:ext cx="3863340" cy="2778125"/>
            <a:chOff x="4691801" y="2393894"/>
            <a:chExt cx="4095792" cy="3125092"/>
          </a:xfrm>
        </p:grpSpPr>
        <p:pic>
          <p:nvPicPr>
            <p:cNvPr id="103" name="图片 102"/>
            <p:cNvPicPr/>
            <p:nvPr>
              <p:custDataLst>
                <p:tags r:id="rId12"/>
              </p:custDataLst>
            </p:nvPr>
          </p:nvPicPr>
          <p:blipFill>
            <a:blip r:embed="rId13" cstate="print"/>
            <a:stretch>
              <a:fillRect/>
            </a:stretch>
          </p:blipFill>
          <p:spPr>
            <a:xfrm>
              <a:off x="4691801" y="2393894"/>
              <a:ext cx="4095792" cy="31250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4896980" y="2498645"/>
              <a:ext cx="2261235" cy="5245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b="1" dirty="0" smtClean="0">
                  <a:solidFill>
                    <a:srgbClr val="00B050"/>
                  </a:solidFill>
                  <a:highlight>
                    <a:srgbClr val="FFFF00"/>
                  </a:highlight>
                </a:rPr>
                <a:t>筛子</a:t>
              </a:r>
              <a:endParaRPr lang="zh-CN" altLang="en-US" sz="2800" b="1" dirty="0" smtClean="0">
                <a:solidFill>
                  <a:srgbClr val="00B050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2062" name="Picture 1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84045" y="2210435"/>
            <a:ext cx="3891280" cy="28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标题"/>
          <p:cNvSpPr txBox="1"/>
          <p:nvPr/>
        </p:nvSpPr>
        <p:spPr bwMode="auto">
          <a:xfrm>
            <a:off x="1875710" y="531866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固体的分离</a:t>
            </a:r>
            <a:endParaRPr lang="zh-CN" altLang="en-US" sz="2800" dirty="0" smtClean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8993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424670" y="55365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1725295" y="377825"/>
            <a:ext cx="32435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操作步骤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" name="7f9e7b0bcf688b7a85b7d2b75d06f056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703830" y="1434465"/>
            <a:ext cx="7088505" cy="394081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2280285" y="5655310"/>
            <a:ext cx="7029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  <a:highlight>
                  <a:srgbClr val="FFFF00"/>
                </a:highlight>
              </a:rPr>
              <a:t>   </a:t>
            </a:r>
            <a:endParaRPr lang="zh-CN" altLang="en-US" sz="2400" dirty="0" smtClean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 flipH="1" flipV="1">
            <a:off x="1878965" y="4683760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8"/>
          <p:cNvGrpSpPr/>
          <p:nvPr/>
        </p:nvGrpSpPr>
        <p:grpSpPr>
          <a:xfrm>
            <a:off x="1878648" y="739458"/>
            <a:ext cx="1455862" cy="719138"/>
            <a:chOff x="334328" y="188913"/>
            <a:chExt cx="1455862" cy="719138"/>
          </a:xfrm>
        </p:grpSpPr>
        <p:sp>
          <p:nvSpPr>
            <p:cNvPr id="19" name="六边形 18"/>
            <p:cNvSpPr/>
            <p:nvPr>
              <p:custDataLst>
                <p:tags r:id="rId10"/>
              </p:custDataLst>
            </p:nvPr>
          </p:nvSpPr>
          <p:spPr>
            <a:xfrm>
              <a:off x="334328" y="188913"/>
              <a:ext cx="720725" cy="719138"/>
            </a:xfrm>
            <a:prstGeom prst="hexagon">
              <a:avLst/>
            </a:prstGeom>
            <a:blipFill>
              <a:blip r:embed="rId11" cstate="print"/>
              <a:stretch>
                <a:fillRect/>
              </a:stretch>
            </a:blip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0" name="组合 20"/>
            <p:cNvGrpSpPr/>
            <p:nvPr/>
          </p:nvGrpSpPr>
          <p:grpSpPr>
            <a:xfrm>
              <a:off x="1069464" y="350889"/>
              <a:ext cx="720726" cy="431800"/>
              <a:chOff x="1187451" y="476250"/>
              <a:chExt cx="720726" cy="431800"/>
            </a:xfrm>
          </p:grpSpPr>
          <p:sp>
            <p:nvSpPr>
              <p:cNvPr id="21" name="菱形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1619252" y="549275"/>
                <a:ext cx="288925" cy="287338"/>
              </a:xfrm>
              <a:prstGeom prst="diamond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菱形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87451" y="476250"/>
                <a:ext cx="431800" cy="431800"/>
              </a:xfrm>
              <a:prstGeom prst="diamond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056" name="Picture 8" descr="C:\Users\Administrator\Documents\Tencent Files\770937478\Image\C2C\%1_KD7GY2O6TJZZW%U38~IS.pn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51355" y="1928495"/>
            <a:ext cx="3480435" cy="2518410"/>
          </a:xfrm>
          <a:prstGeom prst="rect">
            <a:avLst/>
          </a:prstGeom>
          <a:noFill/>
        </p:spPr>
      </p:pic>
      <p:sp>
        <p:nvSpPr>
          <p:cNvPr id="23" name="标题"/>
          <p:cNvSpPr txBox="1"/>
          <p:nvPr>
            <p:custDataLst>
              <p:tags r:id="rId16"/>
            </p:custDataLst>
          </p:nvPr>
        </p:nvSpPr>
        <p:spPr bwMode="auto">
          <a:xfrm>
            <a:off x="3467020" y="862066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 smtClean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3467100" y="901700"/>
            <a:ext cx="1915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小挑战</a:t>
            </a:r>
            <a:endParaRPr lang="zh-CN" altLang="en-US" sz="3200" b="1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5846445" y="2103755"/>
            <a:ext cx="49225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水：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可以分离漂浮物和沉淀物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5804535" y="3730625"/>
            <a:ext cx="49053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磁铁：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可以分有磁性和无磁性的物体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8"/>
          <p:cNvGrpSpPr/>
          <p:nvPr/>
        </p:nvGrpSpPr>
        <p:grpSpPr>
          <a:xfrm>
            <a:off x="2010728" y="587693"/>
            <a:ext cx="1455862" cy="719138"/>
            <a:chOff x="334328" y="188913"/>
            <a:chExt cx="1455862" cy="719138"/>
          </a:xfrm>
        </p:grpSpPr>
        <p:sp>
          <p:nvSpPr>
            <p:cNvPr id="19" name="六边形 18"/>
            <p:cNvSpPr/>
            <p:nvPr>
              <p:custDataLst>
                <p:tags r:id="rId10"/>
              </p:custDataLst>
            </p:nvPr>
          </p:nvSpPr>
          <p:spPr>
            <a:xfrm>
              <a:off x="334328" y="188913"/>
              <a:ext cx="720725" cy="719138"/>
            </a:xfrm>
            <a:prstGeom prst="hexagon">
              <a:avLst/>
            </a:prstGeom>
            <a:blipFill>
              <a:blip r:embed="rId11" cstate="print"/>
              <a:stretch>
                <a:fillRect/>
              </a:stretch>
            </a:blip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0" name="组合 20"/>
            <p:cNvGrpSpPr/>
            <p:nvPr/>
          </p:nvGrpSpPr>
          <p:grpSpPr>
            <a:xfrm>
              <a:off x="1069464" y="350889"/>
              <a:ext cx="720726" cy="431800"/>
              <a:chOff x="1187451" y="476250"/>
              <a:chExt cx="720726" cy="431800"/>
            </a:xfrm>
          </p:grpSpPr>
          <p:sp>
            <p:nvSpPr>
              <p:cNvPr id="21" name="菱形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1619252" y="549275"/>
                <a:ext cx="288925" cy="287338"/>
              </a:xfrm>
              <a:prstGeom prst="diamond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菱形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87451" y="476250"/>
                <a:ext cx="431800" cy="431800"/>
              </a:xfrm>
              <a:prstGeom prst="diamond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标题"/>
          <p:cNvSpPr txBox="1"/>
          <p:nvPr>
            <p:custDataLst>
              <p:tags r:id="rId14"/>
            </p:custDataLst>
          </p:nvPr>
        </p:nvSpPr>
        <p:spPr bwMode="auto">
          <a:xfrm>
            <a:off x="3552110" y="622671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制盐</a:t>
            </a:r>
            <a:endParaRPr lang="zh-CN" altLang="en-US" sz="2800" dirty="0" smtClean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93925" y="2040255"/>
            <a:ext cx="3936365" cy="368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图片 23">
            <a:hlinkClick r:id="rId17" action="ppaction://hlinkfile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958330" y="2280920"/>
            <a:ext cx="3758565" cy="270319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3154680" y="2667635"/>
            <a:ext cx="59232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作业：</a:t>
            </a: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制作一个小发明：可以同时分离多种固体混合物</a:t>
            </a: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2335" y="3089910"/>
            <a:ext cx="2593975" cy="389572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5986780" y="1195070"/>
            <a:ext cx="515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收银员混称计价的方式</a:t>
            </a:r>
            <a:r>
              <a:rPr lang="zh-CN" altLang="en-US" sz="28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可行吗？</a:t>
            </a:r>
            <a:endParaRPr lang="zh-CN" altLang="en-US" sz="2800" b="1" dirty="0" smtClean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rcRect l="1176" t="21115" r="3221" b="31358"/>
          <a:stretch>
            <a:fillRect/>
          </a:stretch>
        </p:blipFill>
        <p:spPr>
          <a:xfrm>
            <a:off x="6327775" y="1950720"/>
            <a:ext cx="3609975" cy="2887345"/>
          </a:xfrm>
          <a:prstGeom prst="rect">
            <a:avLst/>
          </a:prstGeom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19365" y="2726690"/>
            <a:ext cx="1245235" cy="9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/>
          <p:cNvGrpSpPr/>
          <p:nvPr/>
        </p:nvGrpSpPr>
        <p:grpSpPr>
          <a:xfrm>
            <a:off x="1766570" y="1950720"/>
            <a:ext cx="3876675" cy="2879725"/>
            <a:chOff x="6123" y="1430"/>
            <a:chExt cx="7133" cy="5348"/>
          </a:xfrm>
        </p:grpSpPr>
        <p:grpSp>
          <p:nvGrpSpPr>
            <p:cNvPr id="21" name="组合 20"/>
            <p:cNvGrpSpPr/>
            <p:nvPr/>
          </p:nvGrpSpPr>
          <p:grpSpPr>
            <a:xfrm>
              <a:off x="6123" y="1430"/>
              <a:ext cx="7133" cy="5348"/>
              <a:chOff x="6123" y="1430"/>
              <a:chExt cx="7133" cy="5348"/>
            </a:xfrm>
          </p:grpSpPr>
          <p:pic>
            <p:nvPicPr>
              <p:cNvPr id="22" name="图片 21"/>
              <p:cNvPicPr/>
              <p:nvPr>
                <p:custDataLst>
                  <p:tags r:id="rId14"/>
                </p:custDataLst>
              </p:nvPr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123" y="1430"/>
                <a:ext cx="7133" cy="53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54" name="Picture 2" descr="C:\Users\Administrator\Documents\Tencent Files\770937478\Image\C2C\488FE86502ED18494A70D083E3B3816A.png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17" cstate="print"/>
              <a:srcRect l="39668" t="41358" r="1166" b="25711"/>
              <a:stretch>
                <a:fillRect/>
              </a:stretch>
            </p:blipFill>
            <p:spPr bwMode="auto">
              <a:xfrm rot="4560000">
                <a:off x="7732" y="4221"/>
                <a:ext cx="2373" cy="1562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2" descr="C:\Users\Administrator\Documents\Tencent Files\770937478\Image\C2C\488FE86502ED18494A70D083E3B3816A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7" cstate="print"/>
            <a:srcRect l="39668" t="41358" r="1166" b="25711"/>
            <a:stretch>
              <a:fillRect/>
            </a:stretch>
          </p:blipFill>
          <p:spPr bwMode="auto">
            <a:xfrm rot="5820000">
              <a:off x="9364" y="4069"/>
              <a:ext cx="2344" cy="1562"/>
            </a:xfrm>
            <a:prstGeom prst="rect">
              <a:avLst/>
            </a:prstGeom>
            <a:noFill/>
          </p:spPr>
        </p:pic>
      </p:grp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2335" y="3089910"/>
            <a:ext cx="2593975" cy="389572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菱形 17"/>
          <p:cNvSpPr/>
          <p:nvPr>
            <p:custDataLst>
              <p:tags r:id="rId10"/>
            </p:custDataLst>
          </p:nvPr>
        </p:nvSpPr>
        <p:spPr>
          <a:xfrm>
            <a:off x="1472885" y="778510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en-US" altLang="zh-CN" sz="32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1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9" name="组合 17"/>
          <p:cNvGrpSpPr/>
          <p:nvPr/>
        </p:nvGrpSpPr>
        <p:grpSpPr>
          <a:xfrm>
            <a:off x="2210436" y="935355"/>
            <a:ext cx="720726" cy="431800"/>
            <a:chOff x="1187451" y="476250"/>
            <a:chExt cx="720726" cy="431800"/>
          </a:xfrm>
        </p:grpSpPr>
        <p:sp>
          <p:nvSpPr>
            <p:cNvPr id="20" name="菱形 19"/>
            <p:cNvSpPr/>
            <p:nvPr>
              <p:custDataLst>
                <p:tags r:id="rId11"/>
              </p:custDataLst>
            </p:nvPr>
          </p:nvSpPr>
          <p:spPr>
            <a:xfrm>
              <a:off x="1619252" y="549275"/>
              <a:ext cx="288925" cy="287338"/>
            </a:xfrm>
            <a:prstGeom prst="diamon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菱形 20"/>
            <p:cNvSpPr/>
            <p:nvPr>
              <p:custDataLst>
                <p:tags r:id="rId12"/>
              </p:custDataLst>
            </p:nvPr>
          </p:nvSpPr>
          <p:spPr>
            <a:xfrm>
              <a:off x="1187451" y="476250"/>
              <a:ext cx="431800" cy="431800"/>
            </a:xfrm>
            <a:prstGeom prst="diamon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标题"/>
          <p:cNvSpPr txBox="1"/>
          <p:nvPr>
            <p:custDataLst>
              <p:tags r:id="rId13"/>
            </p:custDataLst>
          </p:nvPr>
        </p:nvSpPr>
        <p:spPr bwMode="auto">
          <a:xfrm>
            <a:off x="2794903" y="854159"/>
            <a:ext cx="6371096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比较固体混合前</a:t>
            </a:r>
            <a:r>
              <a:rPr lang="zh-CN" altLang="en-US" sz="3600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后的质量</a:t>
            </a:r>
            <a:endParaRPr lang="zh-CN" altLang="en-US" sz="3600" dirty="0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431415" y="1865630"/>
            <a:ext cx="2474595" cy="1993265"/>
            <a:chOff x="567812" y="1791890"/>
            <a:chExt cx="3375337" cy="2930969"/>
          </a:xfrm>
        </p:grpSpPr>
        <p:pic>
          <p:nvPicPr>
            <p:cNvPr id="33" name="Picture 2" descr="C:\Users\Administrator\Documents\Tencent Files\770937478\Image\C2C\8E234612460300ACE1DB71690FCB1E83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8678" y="1791890"/>
              <a:ext cx="3374471" cy="2930969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>
              <p:custDataLst>
                <p:tags r:id="rId16"/>
              </p:custDataLst>
            </p:nvPr>
          </p:nvSpPr>
          <p:spPr>
            <a:xfrm>
              <a:off x="567812" y="1806830"/>
              <a:ext cx="1155427" cy="411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p>
              <a:r>
                <a:rPr lang="zh-CN" altLang="en-US" sz="1600" b="1" dirty="0" smtClean="0">
                  <a:solidFill>
                    <a:schemeClr val="bg1"/>
                  </a:solidFill>
                </a:rPr>
                <a:t>电子秤</a:t>
              </a:r>
              <a:endParaRPr lang="zh-CN" altLang="en-US" sz="1600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图片 22" descr="cf13745f4760d5f25aac8c0609703b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rot="16200000">
            <a:off x="2728595" y="4061460"/>
            <a:ext cx="1880235" cy="247332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2431415" y="4357370"/>
            <a:ext cx="933450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纸</a:t>
            </a:r>
            <a:r>
              <a:rPr lang="zh-CN" altLang="en-US"/>
              <a:t>漏斗</a:t>
            </a:r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902" t="10370" r="-1125" b="24585"/>
          <a:stretch>
            <a:fillRect/>
          </a:stretch>
        </p:blipFill>
        <p:spPr>
          <a:xfrm>
            <a:off x="5614670" y="3230245"/>
            <a:ext cx="3977005" cy="179641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22"/>
            </p:custDataLst>
          </p:nvPr>
        </p:nvSpPr>
        <p:spPr>
          <a:xfrm>
            <a:off x="5614670" y="2444750"/>
            <a:ext cx="1150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/>
              <a:t>黄豆</a:t>
            </a:r>
            <a:endParaRPr lang="zh-CN" altLang="en-US" sz="2800" b="1" dirty="0" smtClean="0"/>
          </a:p>
          <a:p>
            <a:pPr algn="ctr"/>
            <a:endParaRPr lang="zh-CN" altLang="en-US" sz="2800" b="1" dirty="0" smtClean="0"/>
          </a:p>
        </p:txBody>
      </p:sp>
      <p:sp>
        <p:nvSpPr>
          <p:cNvPr id="27" name="TextBox 26"/>
          <p:cNvSpPr txBox="1"/>
          <p:nvPr>
            <p:custDataLst>
              <p:tags r:id="rId23"/>
            </p:custDataLst>
          </p:nvPr>
        </p:nvSpPr>
        <p:spPr>
          <a:xfrm>
            <a:off x="6811645" y="2444750"/>
            <a:ext cx="1583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/>
              <a:t>玉米渣</a:t>
            </a:r>
            <a:r>
              <a:rPr lang="zh-CN" altLang="en-US" b="1" dirty="0" smtClean="0">
                <a:highlight>
                  <a:srgbClr val="FFFF00"/>
                </a:highlight>
              </a:rPr>
              <a:t>  </a:t>
            </a:r>
            <a:endParaRPr lang="zh-CN" altLang="en-US" b="1" dirty="0" smtClean="0">
              <a:highlight>
                <a:srgbClr val="FFFF00"/>
              </a:highlight>
            </a:endParaRPr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8630285" y="2444750"/>
            <a:ext cx="1052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/>
              <a:t>绿豆</a:t>
            </a:r>
            <a:endParaRPr lang="zh-CN" altLang="en-US" sz="2800" b="1" dirty="0" smtClean="0"/>
          </a:p>
          <a:p>
            <a:endParaRPr lang="zh-CN" altLang="en-US" sz="2800" b="1" dirty="0" smtClean="0"/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/>
      </p:par>
    </p:tnLst>
    <p:bldLst>
      <p:bldP spid="22" grpId="0"/>
      <p:bldP spid="22" grpId="1"/>
      <p:bldP spid="24" grpId="0" bldLvl="0" animBg="1"/>
      <p:bldP spid="24" grpId="1" animBg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999865" y="601853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48577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61340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1875155" y="583565"/>
            <a:ext cx="2295525" cy="352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操作方法</a:t>
            </a:r>
            <a:endParaRPr lang="zh-CN" altLang="en-US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" name="c7506739f0fecce8ec575613ce7a1013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6015" y="2080895"/>
            <a:ext cx="6096000" cy="3429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418705" y="530225"/>
            <a:ext cx="3988435" cy="6327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  <a:p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  <a:p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  <a:p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小提示：</a:t>
            </a:r>
            <a:endParaRPr lang="zh-CN" altLang="en-US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不要将固体散落出来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       2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、先归零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再称量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</a:t>
            </a: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、双手捏动漏斗可以加快转移速度</a:t>
            </a: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4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、及时记录实验数据</a:t>
            </a:r>
            <a:endParaRPr lang="zh-CN" altLang="en-US" sz="28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8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3605" y="3285490"/>
            <a:ext cx="2593975" cy="389572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1087120" y="529590"/>
            <a:ext cx="4289425" cy="968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操作</a:t>
            </a:r>
            <a:r>
              <a:rPr lang="zh-CN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步骤</a:t>
            </a:r>
            <a:endParaRPr lang="zh-CN" altLang="en-US" sz="6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988185" y="1731645"/>
            <a:ext cx="9166225" cy="3806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、取下秤盘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按开关键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、示数为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0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后放秤盘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按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归零键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、分别倒入三种谷物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读数并记录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、把三种谷物依次倒入秤盘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读混合后质量并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记录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、借助漏斗把混合物倒入空杯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、整理桌面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收好电子秤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1062990" y="1738630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 flipH="1" flipV="1">
            <a:off x="2210435" y="260032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0706" y="2599383"/>
            <a:ext cx="1085499" cy="3544265"/>
            <a:chOff x="4858100" y="3073637"/>
            <a:chExt cx="1085499" cy="3544265"/>
          </a:xfrm>
        </p:grpSpPr>
        <p:pic>
          <p:nvPicPr>
            <p:cNvPr id="36" name="Picture 4" descr="C:\Users\Administrator\Documents\Tencent Files\770937478\Image\C2C\B58860FC7D027A703787375B4BF9CA0A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51024" y="3073637"/>
              <a:ext cx="792575" cy="3544265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>
              <p:custDataLst>
                <p:tags r:id="rId11"/>
              </p:custDataLst>
            </p:nvPr>
          </p:nvSpPr>
          <p:spPr>
            <a:xfrm>
              <a:off x="4858100" y="4340085"/>
              <a:ext cx="490220" cy="67105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eaVert" wrap="square" rtlCol="0">
              <a:spAutoFit/>
            </a:bodyPr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量筒</a:t>
              </a:r>
              <a:endParaRPr lang="zh-CN" altLang="en-US" sz="2000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02" t="10370" r="-1125" b="24585"/>
          <a:stretch>
            <a:fillRect/>
          </a:stretch>
        </p:blipFill>
        <p:spPr>
          <a:xfrm>
            <a:off x="3157220" y="2055495"/>
            <a:ext cx="3316605" cy="1979930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8569960" y="3697605"/>
            <a:ext cx="933450" cy="5016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纸</a:t>
            </a:r>
            <a:r>
              <a:rPr lang="zh-CN" altLang="en-US"/>
              <a:t>漏斗</a:t>
            </a:r>
            <a:endParaRPr lang="zh-CN" altLang="en-US"/>
          </a:p>
        </p:txBody>
      </p:sp>
      <p:pic>
        <p:nvPicPr>
          <p:cNvPr id="20" name="图片 19" descr="cf13745f4760d5f25aac8c0609703b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16200000">
            <a:off x="8166735" y="1325245"/>
            <a:ext cx="2032635" cy="271145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7"/>
            </p:custDataLst>
          </p:nvPr>
        </p:nvSpPr>
        <p:spPr>
          <a:xfrm>
            <a:off x="3401695" y="4199255"/>
            <a:ext cx="989330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dirty="0" smtClean="0"/>
              <a:t>黄豆</a:t>
            </a:r>
            <a:r>
              <a:rPr lang="en-US" altLang="zh-CN" sz="2400" dirty="0" smtClean="0"/>
              <a:t>40ml</a:t>
            </a:r>
            <a:endParaRPr lang="en-US" altLang="zh-CN" sz="2400" dirty="0" smtClean="0"/>
          </a:p>
        </p:txBody>
      </p:sp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4391025" y="4199255"/>
            <a:ext cx="1252855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dirty="0" smtClean="0"/>
              <a:t>玉米碎</a:t>
            </a:r>
            <a:r>
              <a:rPr lang="en-US" altLang="zh-CN" sz="2400" dirty="0" smtClean="0"/>
              <a:t>   10ml</a:t>
            </a:r>
            <a:endParaRPr lang="en-US" altLang="zh-CN" sz="2400" dirty="0" smtClean="0"/>
          </a:p>
        </p:txBody>
      </p: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5511800" y="4199255"/>
            <a:ext cx="897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 smtClean="0"/>
              <a:t>绿豆</a:t>
            </a:r>
            <a:endParaRPr lang="zh-CN" altLang="en-US" sz="2400" dirty="0" smtClean="0"/>
          </a:p>
          <a:p>
            <a:r>
              <a:rPr lang="en-US" altLang="zh-CN" sz="2400" dirty="0" smtClean="0"/>
              <a:t>20ml</a:t>
            </a:r>
            <a:endParaRPr lang="en-US" altLang="zh-CN" sz="2400" dirty="0" smtClean="0"/>
          </a:p>
        </p:txBody>
      </p:sp>
      <p:pic>
        <p:nvPicPr>
          <p:cNvPr id="100" name="图片 99"/>
          <p:cNvPicPr/>
          <p:nvPr>
            <p:custDataLst>
              <p:tags r:id="rId20"/>
            </p:custDataLst>
          </p:nvPr>
        </p:nvPicPr>
        <p:blipFill>
          <a:blip r:embed="rId2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8210" y="4035425"/>
            <a:ext cx="2762250" cy="276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标题 23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2279650" y="541655"/>
            <a:ext cx="7822565" cy="956310"/>
          </a:xfrm>
        </p:spPr>
        <p:txBody>
          <a:bodyPr/>
          <a:p>
            <a:pPr algn="ctr"/>
            <a:r>
              <a:rPr lang="zh-CN" altLang="en-US" sz="3600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比较固体混合前后占据空间的</a:t>
            </a:r>
            <a:r>
              <a:rPr lang="zh-CN" altLang="en-US" sz="3600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大小</a:t>
            </a:r>
            <a:endParaRPr lang="zh-CN" altLang="en-US" sz="3600" dirty="0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菱形 24"/>
          <p:cNvSpPr/>
          <p:nvPr>
            <p:custDataLst>
              <p:tags r:id="rId23"/>
            </p:custDataLst>
          </p:nvPr>
        </p:nvSpPr>
        <p:spPr>
          <a:xfrm>
            <a:off x="990285" y="778510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en-US" altLang="zh-CN" sz="28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2</a:t>
            </a:r>
            <a:endParaRPr lang="en-US" altLang="zh-CN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26" name="组合 17"/>
          <p:cNvGrpSpPr/>
          <p:nvPr/>
        </p:nvGrpSpPr>
        <p:grpSpPr>
          <a:xfrm>
            <a:off x="1744346" y="927100"/>
            <a:ext cx="720726" cy="431800"/>
            <a:chOff x="1187451" y="476250"/>
            <a:chExt cx="720726" cy="431800"/>
          </a:xfrm>
        </p:grpSpPr>
        <p:sp>
          <p:nvSpPr>
            <p:cNvPr id="27" name="菱形 26"/>
            <p:cNvSpPr/>
            <p:nvPr>
              <p:custDataLst>
                <p:tags r:id="rId24"/>
              </p:custDataLst>
            </p:nvPr>
          </p:nvSpPr>
          <p:spPr>
            <a:xfrm>
              <a:off x="1619252" y="549275"/>
              <a:ext cx="288925" cy="287338"/>
            </a:xfrm>
            <a:prstGeom prst="diamon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菱形 27"/>
            <p:cNvSpPr/>
            <p:nvPr>
              <p:custDataLst>
                <p:tags r:id="rId25"/>
              </p:custDataLst>
            </p:nvPr>
          </p:nvSpPr>
          <p:spPr>
            <a:xfrm>
              <a:off x="1187451" y="476250"/>
              <a:ext cx="431800" cy="431800"/>
            </a:xfrm>
            <a:prstGeom prst="diamon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custDataLst>
      <p:tags r:id="rId2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2335" y="3089910"/>
            <a:ext cx="2593975" cy="389572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950970" y="586994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9445625" y="25901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502285" y="342900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1087120" y="149796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 flipH="1" flipV="1">
            <a:off x="1444625" y="4090035"/>
            <a:ext cx="261620" cy="2451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1087120" y="448945"/>
            <a:ext cx="4289425" cy="968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操作方法</a:t>
            </a:r>
            <a:endParaRPr lang="zh-CN" altLang="en-US" sz="6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" name="dac33988f677be922c8f94a76cecfd92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885950" y="1497965"/>
            <a:ext cx="7000875" cy="426339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215630" y="443928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11153775" y="510730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756285" y="376047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826770" y="1395730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1423670" y="1449705"/>
            <a:ext cx="8303260" cy="3110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、借助漏斗把三种谷物</a:t>
            </a:r>
            <a:r>
              <a:rPr lang="zh-CN" altLang="en-US" sz="3200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分别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放入量筒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读数并记录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、借助漏斗把三种谷物</a:t>
            </a:r>
            <a:r>
              <a:rPr lang="zh-CN" altLang="en-US" sz="3200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依次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倒入量筒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、晃动混合谷物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读数并记录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1928" t="3868"/>
          <a:stretch>
            <a:fillRect/>
          </a:stretch>
        </p:blipFill>
        <p:spPr>
          <a:xfrm>
            <a:off x="9373235" y="3155950"/>
            <a:ext cx="1395730" cy="231902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1724025" y="1950085"/>
            <a:ext cx="108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u="sng" dirty="0" smtClean="0">
                <a:sym typeface="+mn-ea"/>
              </a:rPr>
              <a:t>平视</a:t>
            </a:r>
            <a:r>
              <a:rPr lang="en-US" altLang="zh-CN" sz="3200" b="1" u="sng" dirty="0" smtClean="0">
                <a:highlight>
                  <a:srgbClr val="FFFF00"/>
                </a:highlight>
                <a:sym typeface="+mn-ea"/>
              </a:rPr>
              <a:t>    </a:t>
            </a:r>
            <a:endParaRPr lang="en-US" altLang="zh-CN" sz="3200" b="1" u="sng" dirty="0" smtClean="0">
              <a:highlight>
                <a:srgbClr val="FFFF00"/>
              </a:highlight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1724025" y="3429000"/>
            <a:ext cx="108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u="sng" dirty="0" smtClean="0">
                <a:sym typeface="+mn-ea"/>
              </a:rPr>
              <a:t>平视</a:t>
            </a:r>
            <a:r>
              <a:rPr lang="en-US" altLang="zh-CN" sz="3200" b="1" u="sng" dirty="0" smtClean="0">
                <a:sym typeface="+mn-ea"/>
              </a:rPr>
              <a:t> </a:t>
            </a:r>
            <a:r>
              <a:rPr lang="en-US" altLang="zh-CN" sz="3200" b="1" u="sng" dirty="0" smtClean="0">
                <a:highlight>
                  <a:srgbClr val="FFFF00"/>
                </a:highlight>
                <a:sym typeface="+mn-ea"/>
              </a:rPr>
              <a:t>   </a:t>
            </a:r>
            <a:endParaRPr lang="en-US" altLang="zh-CN" sz="3200" b="1" u="sng" dirty="0" smtClean="0">
              <a:highlight>
                <a:srgbClr val="FFFF00"/>
              </a:highlight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8928100" y="5356860"/>
            <a:ext cx="2169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放置在水平面上</a:t>
            </a:r>
            <a:endParaRPr lang="zh-CN" altLang="en-US" dirty="0" smtClean="0"/>
          </a:p>
        </p:txBody>
      </p:sp>
      <p:sp>
        <p:nvSpPr>
          <p:cNvPr id="23" name="文本框 22"/>
          <p:cNvSpPr txBox="1"/>
          <p:nvPr>
            <p:custDataLst>
              <p:tags r:id="rId15"/>
            </p:custDataLst>
          </p:nvPr>
        </p:nvSpPr>
        <p:spPr>
          <a:xfrm>
            <a:off x="541020" y="4284980"/>
            <a:ext cx="8249285" cy="1796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 b="1" dirty="0" smtClean="0">
                <a:solidFill>
                  <a:schemeClr val="accent2"/>
                </a:solidFill>
                <a:sym typeface="+mn-ea"/>
              </a:rPr>
              <a:t>  </a:t>
            </a:r>
            <a:r>
              <a:rPr lang="en-US" altLang="zh-CN" sz="3200" dirty="0" smtClean="0">
                <a:solidFill>
                  <a:schemeClr val="accent2"/>
                </a:solidFill>
                <a:sym typeface="+mn-ea"/>
              </a:rPr>
              <a:t> </a:t>
            </a:r>
            <a:r>
              <a:rPr lang="en-US" altLang="zh-CN" sz="3200" dirty="0" smtClean="0">
                <a:solidFill>
                  <a:schemeClr val="accent6"/>
                </a:solidFill>
                <a:sym typeface="+mn-ea"/>
              </a:rPr>
              <a:t> </a:t>
            </a:r>
            <a:r>
              <a:rPr lang="zh-CN" altLang="en-US" sz="3200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小提示：</a:t>
            </a:r>
            <a:endParaRPr lang="zh-CN" altLang="en-US" sz="3200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3200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32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①转移过程中，双手捏动漏斗可以加快转移速度。</a:t>
            </a:r>
            <a:endParaRPr lang="zh-CN" altLang="en-US" sz="3200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3200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3200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②固体的表面要尽量保持平整；</a:t>
            </a:r>
            <a:endParaRPr lang="zh-CN" altLang="en-US" sz="3200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3200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95" y="377825"/>
            <a:ext cx="11478260" cy="6148070"/>
          </a:xfrm>
          <a:prstGeom prst="rect">
            <a:avLst/>
          </a:pr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5775" y="583565"/>
            <a:ext cx="270510" cy="2705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407140" y="308991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70680" y="57251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9077960" y="5357495"/>
            <a:ext cx="367665" cy="367665"/>
          </a:xfrm>
          <a:prstGeom prst="ellipse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10768965" y="21062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998855" y="3540760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6278245" y="5417820"/>
            <a:ext cx="195580" cy="195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7619365" y="5967095"/>
            <a:ext cx="270510" cy="270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11293475" y="935355"/>
            <a:ext cx="367665" cy="367665"/>
          </a:xfrm>
          <a:prstGeom prst="ellipse">
            <a:avLst/>
          </a:prstGeom>
          <a:noFill/>
          <a:ln w="1111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649731" y="1183005"/>
            <a:ext cx="720726" cy="431800"/>
            <a:chOff x="1187451" y="476250"/>
            <a:chExt cx="720726" cy="431800"/>
          </a:xfrm>
        </p:grpSpPr>
        <p:sp>
          <p:nvSpPr>
            <p:cNvPr id="19" name="菱形 18"/>
            <p:cNvSpPr/>
            <p:nvPr>
              <p:custDataLst>
                <p:tags r:id="rId8"/>
              </p:custDataLst>
            </p:nvPr>
          </p:nvSpPr>
          <p:spPr>
            <a:xfrm>
              <a:off x="1619252" y="549275"/>
              <a:ext cx="288925" cy="287338"/>
            </a:xfrm>
            <a:prstGeom prst="diamon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菱形 19"/>
            <p:cNvSpPr/>
            <p:nvPr>
              <p:custDataLst>
                <p:tags r:id="rId9"/>
              </p:custDataLst>
            </p:nvPr>
          </p:nvSpPr>
          <p:spPr>
            <a:xfrm>
              <a:off x="1187451" y="476250"/>
              <a:ext cx="431800" cy="431800"/>
            </a:xfrm>
            <a:prstGeom prst="diamon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1877695" y="1829435"/>
            <a:ext cx="7876540" cy="1912620"/>
          </a:xfrm>
          <a:prstGeom prst="rect">
            <a:avLst/>
          </a:prstGeom>
        </p:spPr>
        <p:txBody>
          <a:bodyPr wrap="none">
            <a:noAutofit/>
          </a:bodyPr>
          <a:p>
            <a:pPr indent="0" algn="l" fontAlgn="auto">
              <a:lnSpc>
                <a:spcPts val="4000"/>
              </a:lnSpc>
            </a:pPr>
            <a:endParaRPr lang="zh-CN" altLang="zh-CN" sz="3200" b="1" dirty="0" smtClean="0">
              <a:solidFill>
                <a:schemeClr val="accent1"/>
              </a:solidFill>
              <a:ea typeface="宋体" panose="02010600030101010101" pitchFamily="2" charset="-122"/>
            </a:endParaRPr>
          </a:p>
          <a:p>
            <a:pPr indent="0" algn="l" fontAlgn="auto">
              <a:lnSpc>
                <a:spcPts val="4000"/>
              </a:lnSpc>
            </a:pPr>
            <a:r>
              <a:rPr lang="zh-CN" altLang="zh-CN" sz="3200" b="1" dirty="0" smtClean="0">
                <a:solidFill>
                  <a:schemeClr val="accent1"/>
                </a:solidFill>
                <a:ea typeface="宋体" panose="02010600030101010101" pitchFamily="2" charset="-122"/>
              </a:rPr>
              <a:t>用画一画、写一写的方式解释固体混合后</a:t>
            </a:r>
            <a:endParaRPr lang="zh-CN" altLang="zh-CN" sz="3200" b="1" dirty="0" smtClean="0">
              <a:solidFill>
                <a:schemeClr val="accent1"/>
              </a:solidFill>
              <a:ea typeface="宋体" panose="02010600030101010101" pitchFamily="2" charset="-122"/>
            </a:endParaRPr>
          </a:p>
          <a:p>
            <a:pPr indent="0" algn="l" fontAlgn="auto">
              <a:lnSpc>
                <a:spcPts val="4000"/>
              </a:lnSpc>
            </a:pPr>
            <a:r>
              <a:rPr lang="zh-CN" altLang="zh-CN" sz="3200" b="1" dirty="0" smtClean="0">
                <a:solidFill>
                  <a:schemeClr val="accent1"/>
                </a:solidFill>
                <a:ea typeface="宋体" panose="02010600030101010101" pitchFamily="2" charset="-122"/>
              </a:rPr>
              <a:t>占据空间变小的</a:t>
            </a:r>
            <a:r>
              <a:rPr lang="zh-CN" altLang="zh-CN" sz="3200" b="1" dirty="0" smtClean="0">
                <a:solidFill>
                  <a:schemeClr val="accent1"/>
                </a:solidFill>
                <a:ea typeface="宋体" panose="02010600030101010101" pitchFamily="2" charset="-122"/>
              </a:rPr>
              <a:t>原因。</a:t>
            </a:r>
            <a:endParaRPr lang="zh-CN" altLang="zh-CN" sz="3200" b="1" dirty="0" smtClean="0">
              <a:solidFill>
                <a:schemeClr val="accent1"/>
              </a:solidFill>
              <a:ea typeface="宋体" panose="02010600030101010101" pitchFamily="2" charset="-122"/>
            </a:endParaRPr>
          </a:p>
        </p:txBody>
      </p:sp>
      <p:sp>
        <p:nvSpPr>
          <p:cNvPr id="25" name="菱形 24"/>
          <p:cNvSpPr/>
          <p:nvPr>
            <p:custDataLst>
              <p:tags r:id="rId11"/>
            </p:custDataLst>
          </p:nvPr>
        </p:nvSpPr>
        <p:spPr>
          <a:xfrm>
            <a:off x="841060" y="1038860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en-US" altLang="zh-CN" sz="28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3</a:t>
            </a:r>
            <a:endParaRPr lang="en-US" altLang="zh-CN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3.xml><?xml version="1.0" encoding="utf-8"?>
<p:tagLst xmlns:p="http://schemas.openxmlformats.org/presentationml/2006/main">
  <p:tag name="commondata" val="eyJoZGlkIjoiMDhkZjZlMjI0ZGYwNTRmOGZlMDMwZjk4MDgzNjA0N2QifQ=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WPS 演示</Application>
  <PresentationFormat>宽屏</PresentationFormat>
  <Paragraphs>102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黑体</vt:lpstr>
      <vt:lpstr>楷体</vt:lpstr>
      <vt:lpstr>微软雅黑</vt:lpstr>
      <vt:lpstr>Arial Unicode MS</vt:lpstr>
      <vt:lpstr>Calibri</vt:lpstr>
      <vt:lpstr>汉仪糯米团简</vt:lpstr>
      <vt:lpstr>字由点字浩魂</vt:lpstr>
      <vt:lpstr>华文琥珀</vt:lpstr>
      <vt:lpstr>等线</vt:lpstr>
      <vt:lpstr>方正姚体</vt:lpstr>
      <vt:lpstr>幼圆</vt:lpstr>
      <vt:lpstr>汉仪雪君体简</vt:lpstr>
      <vt:lpstr>金山云技术体</vt:lpstr>
      <vt:lpstr>月光轻吻海浪</vt:lpstr>
      <vt:lpstr>方正舒体</vt:lpstr>
      <vt:lpstr>华文楷体</vt:lpstr>
      <vt:lpstr>仿宋</vt:lpstr>
      <vt:lpstr>汉仪超粗宋简</vt:lpstr>
      <vt:lpstr>汉仪琥珀体简</vt:lpstr>
      <vt:lpstr>可爱坠入我口袋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比较固体混合前后占据空间的大小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Profile</cp:lastModifiedBy>
  <cp:revision>163</cp:revision>
  <dcterms:created xsi:type="dcterms:W3CDTF">2019-06-19T02:08:00Z</dcterms:created>
  <dcterms:modified xsi:type="dcterms:W3CDTF">2023-11-08T07:21:26Z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13394F82D93E4B5EA8A0D3FBAD7E004D_13</vt:lpwstr>
  </property>
</Properties>
</file>