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heme/theme4.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2.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3.xml" ContentType="application/vnd.openxmlformats-officedocument.presentationml.notesSlide+xml"/>
  <Override PartName="/ppt/tags/tag31.xml" ContentType="application/vnd.openxmlformats-officedocument.presentationml.tags+xml"/>
  <Override PartName="/ppt/notesSlides/notesSlide4.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5.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7.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8.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9.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10.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11.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12.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13.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14.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5.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notesSlides/notesSlide16.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notesSlides/notesSlide17.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18.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notesSlides/notesSlide19.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notesSlides/notesSlide20.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notesSlides/notesSlide21.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22.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23.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24.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25.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26.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27.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28.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29.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2"/>
    <p:sldMasterId id="2147483672" r:id="rId3"/>
  </p:sldMasterIdLst>
  <p:notesMasterIdLst>
    <p:notesMasterId r:id="rId35"/>
  </p:notesMasterIdLst>
  <p:sldIdLst>
    <p:sldId id="1272" r:id="rId4"/>
    <p:sldId id="1323" r:id="rId5"/>
    <p:sldId id="1223" r:id="rId6"/>
    <p:sldId id="1351" r:id="rId7"/>
    <p:sldId id="1325" r:id="rId8"/>
    <p:sldId id="1324" r:id="rId9"/>
    <p:sldId id="1327" r:id="rId10"/>
    <p:sldId id="1328" r:id="rId11"/>
    <p:sldId id="454" r:id="rId12"/>
    <p:sldId id="1329" r:id="rId13"/>
    <p:sldId id="1330" r:id="rId14"/>
    <p:sldId id="1331" r:id="rId15"/>
    <p:sldId id="1332" r:id="rId16"/>
    <p:sldId id="1333" r:id="rId17"/>
    <p:sldId id="1326" r:id="rId18"/>
    <p:sldId id="1335" r:id="rId19"/>
    <p:sldId id="1336" r:id="rId20"/>
    <p:sldId id="1337" r:id="rId21"/>
    <p:sldId id="1339" r:id="rId22"/>
    <p:sldId id="1340" r:id="rId23"/>
    <p:sldId id="1334" r:id="rId24"/>
    <p:sldId id="1341" r:id="rId25"/>
    <p:sldId id="1342" r:id="rId26"/>
    <p:sldId id="1344" r:id="rId27"/>
    <p:sldId id="1343" r:id="rId28"/>
    <p:sldId id="1345" r:id="rId29"/>
    <p:sldId id="1347" r:id="rId30"/>
    <p:sldId id="1346" r:id="rId31"/>
    <p:sldId id="1350" r:id="rId32"/>
    <p:sldId id="1349" r:id="rId33"/>
    <p:sldId id="1348" r:id="rId34"/>
  </p:sldIdLst>
  <p:sldSz cx="12192000" cy="6858000"/>
  <p:notesSz cx="6858000" cy="9144000"/>
  <p:custDataLst>
    <p:tags r:id="rId3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en" initials="" lastIdx="0" clrIdx="0"/>
  <p:cmAuthor id="1" name="陆欣然" initials="lxr" lastIdx="0" clrIdx="0"/>
  <p:cmAuthor id="8" name="CHINESE-BC06F90" initials="C" lastIdx="0" clrIdx="0"/>
  <p:cmAuthor id="2" name="作者" initials="A" lastIdx="0" clrIdx="1"/>
  <p:cmAuthor id="9" name="lenovo" initials="l" lastIdx="0" clrIdx="0"/>
  <p:cmAuthor id="3" name="Windows 用户" initials="W" lastIdx="8" clrIdx="0"/>
  <p:cmAuthor id="10" name="Lenovo" initials="L" lastIdx="1" clrIdx="9"/>
  <p:cmAuthor id="4" name="新课标第一网" initials="新" lastIdx="2" clrIdx="0"/>
  <p:cmAuthor id="11" name="ZZC" initials="Z" lastIdx="1" clrIdx="10"/>
  <p:cmAuthor id="5" name="kingsoft" initials="k" lastIdx="1" clrIdx="0"/>
  <p:cmAuthor id="12" name="12279" initials="1" lastIdx="1" clrIdx="11"/>
  <p:cmAuthor id="6" name="微软用户" initials="微"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409"/>
    <a:srgbClr val="9E211B"/>
    <a:srgbClr val="E3D2AE"/>
    <a:srgbClr val="DAECF7"/>
    <a:srgbClr val="C7020C"/>
    <a:srgbClr val="C91324"/>
    <a:srgbClr val="162F81"/>
    <a:srgbClr val="8A3E7E"/>
    <a:srgbClr val="4268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0" autoAdjust="0"/>
    <p:restoredTop sz="94660"/>
  </p:normalViewPr>
  <p:slideViewPr>
    <p:cSldViewPr snapToGrid="0">
      <p:cViewPr varScale="1">
        <p:scale>
          <a:sx n="62" d="100"/>
          <a:sy n="62" d="100"/>
        </p:scale>
        <p:origin x="315"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401CE9-1DC0-4C83-8989-55D7EBB0FD6D}" type="datetimeFigureOut">
              <a:rPr lang="zh-CN" altLang="en-US" smtClean="0"/>
              <a:t>2023/9/26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95C507-321A-46E9-B975-A87A6930F642}" type="slidenum">
              <a:rPr lang="zh-CN" altLang="en-US" smtClean="0"/>
              <a:t>‹#›</a:t>
            </a:fld>
            <a:endParaRPr lang="zh-CN" altLang="en-US"/>
          </a:p>
        </p:txBody>
      </p:sp>
    </p:spTree>
    <p:extLst>
      <p:ext uri="{BB962C8B-B14F-4D97-AF65-F5344CB8AC3E}">
        <p14:creationId xmlns:p14="http://schemas.microsoft.com/office/powerpoint/2010/main" val="888546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今天我们来复习第</a:t>
            </a:r>
            <a:r>
              <a:rPr lang="en-US" altLang="zh-CN" dirty="0"/>
              <a:t>21</a:t>
            </a:r>
            <a:r>
              <a:rPr lang="zh-CN" altLang="en-US" dirty="0"/>
              <a:t>课 五四运动与中国共产党的诞生。</a:t>
            </a:r>
            <a:r>
              <a:rPr lang="en-US" altLang="zh-CN" dirty="0"/>
              <a:t>1919</a:t>
            </a:r>
            <a:r>
              <a:rPr lang="zh-CN" altLang="en-US" dirty="0"/>
              <a:t>年五四运动标志着新民主主义革命的开始，</a:t>
            </a:r>
            <a:r>
              <a:rPr lang="en-US" altLang="zh-CN" dirty="0"/>
              <a:t>1949</a:t>
            </a:r>
            <a:r>
              <a:rPr lang="zh-CN" altLang="en-US" dirty="0"/>
              <a:t>年新中国成立标志着新民主主义革命基本结束。从</a:t>
            </a:r>
            <a:r>
              <a:rPr lang="en-US" altLang="zh-CN" dirty="0"/>
              <a:t>1919</a:t>
            </a:r>
            <a:r>
              <a:rPr lang="zh-CN" altLang="en-US" dirty="0"/>
              <a:t>年到</a:t>
            </a:r>
            <a:r>
              <a:rPr lang="en-US" altLang="zh-CN" dirty="0"/>
              <a:t>1949</a:t>
            </a:r>
            <a:r>
              <a:rPr lang="zh-CN" altLang="en-US" dirty="0"/>
              <a:t>年中国共产党逐渐成长，成熟，并带领人民取得了新民主主义革命的胜利。</a:t>
            </a:r>
          </a:p>
        </p:txBody>
      </p:sp>
    </p:spTree>
    <p:extLst>
      <p:ext uri="{BB962C8B-B14F-4D97-AF65-F5344CB8AC3E}">
        <p14:creationId xmlns:p14="http://schemas.microsoft.com/office/powerpoint/2010/main" val="2437867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027090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41805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在这些条件下，</a:t>
            </a:r>
            <a:r>
              <a:rPr lang="en-US" altLang="zh-CN" dirty="0"/>
              <a:t>1921</a:t>
            </a:r>
            <a:r>
              <a:rPr lang="zh-CN" altLang="en-US" dirty="0"/>
              <a:t>年中共一大的召开标志着中国共产党的诞生。中共一大最初是在上海法租界召开的，后来为了避开国民党特务，转移到了浙江嘉兴南湖的游船上。在这个过程中展现出来中国共产党开天辟地、敢为人先，坚定理想，百折不挠，立党为公，忠诚为民的红船精神。</a:t>
            </a:r>
          </a:p>
        </p:txBody>
      </p:sp>
    </p:spTree>
    <p:extLst>
      <p:ext uri="{BB962C8B-B14F-4D97-AF65-F5344CB8AC3E}">
        <p14:creationId xmlns:p14="http://schemas.microsoft.com/office/powerpoint/2010/main" val="633574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之后中国共产党还召开了二大和三大，我们重点来看一下一大和二大的内容。屏幕上是一大和二大确定的革命目标。请大家仔细观察，一大和二大的革命目标有何异同？</a:t>
            </a:r>
            <a:r>
              <a:rPr lang="en-US" altLang="zh-CN" dirty="0"/>
              <a:t>……</a:t>
            </a:r>
          </a:p>
          <a:p>
            <a:r>
              <a:rPr lang="zh-CN" altLang="en-US" dirty="0"/>
              <a:t>为什么二大的革命目标与一大有所不同？一大照搬马克思主义，二大将马克思主义与中国实际相结合。</a:t>
            </a:r>
            <a:endParaRPr lang="en-US" altLang="zh-CN" dirty="0"/>
          </a:p>
          <a:p>
            <a:r>
              <a:rPr lang="zh-CN" altLang="en-US" dirty="0"/>
              <a:t>党对中国的国情有了更加正确的认识，在把马克思主义与中国的国情结合的道路上迈出了可贵的第一步，说明中共在革命的实践中逐步成长。</a:t>
            </a:r>
          </a:p>
        </p:txBody>
      </p:sp>
    </p:spTree>
    <p:extLst>
      <p:ext uri="{BB962C8B-B14F-4D97-AF65-F5344CB8AC3E}">
        <p14:creationId xmlns:p14="http://schemas.microsoft.com/office/powerpoint/2010/main" val="4185795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562578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在新的革命目标的指导下，中国共产党领导了</a:t>
            </a:r>
            <a:r>
              <a:rPr lang="en-US" altLang="zh-CN" dirty="0"/>
              <a:t>100</a:t>
            </a:r>
            <a:r>
              <a:rPr lang="zh-CN" altLang="en-US" dirty="0"/>
              <a:t>多次工人运动，组织了</a:t>
            </a:r>
            <a:r>
              <a:rPr lang="en-US" altLang="zh-CN" dirty="0"/>
              <a:t>30</a:t>
            </a:r>
            <a:r>
              <a:rPr lang="zh-CN" altLang="en-US" dirty="0"/>
              <a:t>多完工人进行罢工。但是这些工人运动大多都失败了。而国民党的情况也不容乐观，孙中山所领导的维护民主共和的斗争也大多失败。因此，国共合作都是两党的需要。</a:t>
            </a:r>
            <a:r>
              <a:rPr lang="en-US" altLang="zh-CN" dirty="0"/>
              <a:t>1923</a:t>
            </a:r>
            <a:r>
              <a:rPr lang="zh-CN" altLang="en-US" dirty="0"/>
              <a:t>年，中国共产党第三次全国代表大会在广州召开，通过了关于国共合作的决议。</a:t>
            </a:r>
          </a:p>
        </p:txBody>
      </p:sp>
    </p:spTree>
    <p:extLst>
      <p:ext uri="{BB962C8B-B14F-4D97-AF65-F5344CB8AC3E}">
        <p14:creationId xmlns:p14="http://schemas.microsoft.com/office/powerpoint/2010/main" val="1308697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中共认识到，根据中国现阶段的情况，国共必须要进行合作，推翻帝国主义和封建军阀的压迫，后续的革命方能开展。说明中国共产党在领导工人运动的实践中进一步成长。</a:t>
            </a:r>
          </a:p>
        </p:txBody>
      </p:sp>
    </p:spTree>
    <p:extLst>
      <p:ext uri="{BB962C8B-B14F-4D97-AF65-F5344CB8AC3E}">
        <p14:creationId xmlns:p14="http://schemas.microsoft.com/office/powerpoint/2010/main" val="32168566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711715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新民主主义与中共的二大纲领有何相似之处？反对帝国主义，追求民族独立；反对军阀专制，追求民主民权</a:t>
            </a:r>
          </a:p>
        </p:txBody>
      </p:sp>
    </p:spTree>
    <p:extLst>
      <p:ext uri="{BB962C8B-B14F-4D97-AF65-F5344CB8AC3E}">
        <p14:creationId xmlns:p14="http://schemas.microsoft.com/office/powerpoint/2010/main" val="2198833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921683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具体而言，在这个阶段内，我们政治上还发生了国民大革命、南京国民政府成立，中国共产党开辟工农武装割据的道路等等。经济上，民族工业曲折发展，近代城市化进程发展。思想上，孙中山提出新三民主义，毛泽东思想成为新民主主义革命的指导思想等。</a:t>
            </a:r>
          </a:p>
        </p:txBody>
      </p:sp>
    </p:spTree>
    <p:extLst>
      <p:ext uri="{BB962C8B-B14F-4D97-AF65-F5344CB8AC3E}">
        <p14:creationId xmlns:p14="http://schemas.microsoft.com/office/powerpoint/2010/main" val="1626998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7809936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在这个阶段，五四运动中，工人阶级登上历史舞台为新民主主义革命提供了新的力量，马克思主义的传播，为新民主主义革命提供了新的思想，中国共产党的诞生为新民主主义革命提供了新的政党，国共合作中提出的革命统一战线，为新民主主义革命提供了新的策略。新民主主义革命逐渐兴起，中华民族走向伟大复兴。在这个过程中中国共产党也逐渐成长起来，为领导后续的新民主主义革命奠定了基础。</a:t>
            </a:r>
          </a:p>
        </p:txBody>
      </p:sp>
    </p:spTree>
    <p:extLst>
      <p:ext uri="{BB962C8B-B14F-4D97-AF65-F5344CB8AC3E}">
        <p14:creationId xmlns:p14="http://schemas.microsoft.com/office/powerpoint/2010/main" val="2917093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7203544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0426544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6978144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4277914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3166198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3333965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988936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971576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a:t>
            </a:r>
            <a:r>
              <a:rPr lang="en-US" altLang="zh-CN" dirty="0"/>
              <a:t>21</a:t>
            </a:r>
            <a:r>
              <a:rPr lang="zh-CN" altLang="en-US" dirty="0"/>
              <a:t>课作为新民主主义革命的兴起阶段，其重要性不言而喻。</a:t>
            </a:r>
          </a:p>
        </p:txBody>
      </p:sp>
      <p:sp>
        <p:nvSpPr>
          <p:cNvPr id="4" name="灯片编号占位符 3"/>
          <p:cNvSpPr>
            <a:spLocks noGrp="1"/>
          </p:cNvSpPr>
          <p:nvPr>
            <p:ph type="sldNum" sz="quarter" idx="5"/>
          </p:nvPr>
        </p:nvSpPr>
        <p:spPr/>
        <p:txBody>
          <a:bodyPr/>
          <a:lstStyle/>
          <a:p>
            <a:fld id="{7395C507-321A-46E9-B975-A87A6930F642}" type="slidenum">
              <a:rPr lang="zh-CN" altLang="en-US" smtClean="0"/>
              <a:t>3</a:t>
            </a:fld>
            <a:endParaRPr lang="zh-CN" altLang="en-US"/>
          </a:p>
        </p:txBody>
      </p:sp>
    </p:spTree>
    <p:extLst>
      <p:ext uri="{BB962C8B-B14F-4D97-AF65-F5344CB8AC3E}">
        <p14:creationId xmlns:p14="http://schemas.microsoft.com/office/powerpoint/2010/main" val="18766551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658024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在这个阶段，出现了新的的力量、新的思想、新的政党和新的策略。</a:t>
            </a:r>
          </a:p>
        </p:txBody>
      </p:sp>
    </p:spTree>
    <p:extLst>
      <p:ext uri="{BB962C8B-B14F-4D97-AF65-F5344CB8AC3E}">
        <p14:creationId xmlns:p14="http://schemas.microsoft.com/office/powerpoint/2010/main" val="729214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这是我们这一课近五年相关内容的考点汇总，通过观察，我们不难发现，五四运动、马克思主义的传播、国民大革命考察的比较多，因此这也是我们这节课要重点探究的。</a:t>
            </a:r>
          </a:p>
        </p:txBody>
      </p:sp>
    </p:spTree>
    <p:extLst>
      <p:ext uri="{BB962C8B-B14F-4D97-AF65-F5344CB8AC3E}">
        <p14:creationId xmlns:p14="http://schemas.microsoft.com/office/powerpoint/2010/main" val="3686590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我们先来学习第一部分：新的力量：五四运动。</a:t>
            </a:r>
            <a:endParaRPr lang="en-US" altLang="zh-CN" dirty="0"/>
          </a:p>
          <a:p>
            <a:r>
              <a:rPr lang="zh-CN" altLang="en-US" dirty="0"/>
              <a:t>为什么会发生五四运动呢？请同学们仔细阅读材料，根据材料并结合所学，概括五四运动的背景。讲到背景，我们可以从国际、国内、政治、经济、思想等各方面去思考。</a:t>
            </a:r>
          </a:p>
        </p:txBody>
      </p:sp>
    </p:spTree>
    <p:extLst>
      <p:ext uri="{BB962C8B-B14F-4D97-AF65-F5344CB8AC3E}">
        <p14:creationId xmlns:p14="http://schemas.microsoft.com/office/powerpoint/2010/main" val="2830032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五四运动分为两个阶段，前期的主力是学生，后期的主力是工人。这个过程大家都比较了解，我就不多做赘述了。</a:t>
            </a:r>
          </a:p>
        </p:txBody>
      </p:sp>
    </p:spTree>
    <p:extLst>
      <p:ext uri="{BB962C8B-B14F-4D97-AF65-F5344CB8AC3E}">
        <p14:creationId xmlns:p14="http://schemas.microsoft.com/office/powerpoint/2010/main" val="2128243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下面，请大家仔细观察五四运动发展过程表，思考五四运动与之前的运动相比，呈现出哪些新的特点？给大家一些提示：“新的</a:t>
            </a:r>
            <a:r>
              <a:rPr lang="en-US" altLang="zh-CN" dirty="0"/>
              <a:t>……</a:t>
            </a:r>
            <a:r>
              <a:rPr lang="zh-CN" altLang="en-US" dirty="0"/>
              <a:t>”大家可以提示寻找答案。</a:t>
            </a:r>
            <a:endParaRPr lang="en-US" altLang="zh-CN" dirty="0"/>
          </a:p>
          <a:p>
            <a:r>
              <a:rPr lang="zh-CN" altLang="en-US" dirty="0"/>
              <a:t>五四运动中，工人阶级展现出强大的力量，这使理论家们看到了实现社会主义的希望，他们走进工人中宣传马克思主义，促进了马克思主义在中国的传播。</a:t>
            </a:r>
            <a:endParaRPr lang="en-US" altLang="zh-CN" dirty="0"/>
          </a:p>
          <a:p>
            <a:r>
              <a:rPr lang="zh-CN" altLang="en-US" dirty="0"/>
              <a:t>五四运动展现出了许多新的特点，成为新旧民主主义革命的转折点，为中共成立做了思想上、干部上的准备</a:t>
            </a:r>
            <a:r>
              <a:rPr lang="en-US" altLang="zh-CN" dirty="0"/>
              <a:t>……</a:t>
            </a:r>
          </a:p>
        </p:txBody>
      </p:sp>
    </p:spTree>
    <p:extLst>
      <p:ext uri="{BB962C8B-B14F-4D97-AF65-F5344CB8AC3E}">
        <p14:creationId xmlns:p14="http://schemas.microsoft.com/office/powerpoint/2010/main" val="11726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286437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9581515" y="6348731"/>
            <a:ext cx="2835275" cy="368300"/>
          </a:xfrm>
          <a:prstGeom prst="rect">
            <a:avLst/>
          </a:prstGeom>
        </p:spPr>
        <p:txBody>
          <a:bodyPr vert="horz" wrap="square" rtlCol="0">
            <a:normAutofit/>
          </a:bodyPr>
          <a:lstStyle>
            <a:lvl1pPr>
              <a:defRPr b="1">
                <a:solidFill>
                  <a:schemeClr val="tx1">
                    <a:alpha val="40000"/>
                  </a:schemeClr>
                </a:solidFill>
                <a:latin typeface="华文新魏" panose="02010800040101010101" charset="-122"/>
                <a:ea typeface="华文新魏" panose="02010800040101010101" charset="-122"/>
              </a:defRPr>
            </a:lvl1pPr>
          </a:lstStyle>
          <a:p>
            <a:pPr lvl="0" algn="ctr">
              <a:buClrTx/>
              <a:buSzTx/>
              <a:buFontTx/>
            </a:pPr>
            <a:r>
              <a:rPr lang="zh-CN" altLang="en-US" sz="1755">
                <a:solidFill>
                  <a:schemeClr val="tx1">
                    <a:alpha val="29000"/>
                  </a:schemeClr>
                </a:solidFill>
                <a:sym typeface="+mn-ea"/>
              </a:rPr>
              <a:t>东景的高中历史课堂</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矩形 4"/>
          <p:cNvSpPr/>
          <p:nvPr userDrawn="1"/>
        </p:nvSpPr>
        <p:spPr>
          <a:xfrm>
            <a:off x="9571991" y="6329680"/>
            <a:ext cx="2835275" cy="368300"/>
          </a:xfrm>
          <a:prstGeom prst="rect">
            <a:avLst/>
          </a:prstGeom>
        </p:spPr>
        <p:txBody>
          <a:bodyPr vert="horz" wrap="square" rtlCol="0">
            <a:normAutofit/>
          </a:bodyPr>
          <a:lstStyle>
            <a:lvl1pPr>
              <a:defRPr b="1">
                <a:solidFill>
                  <a:schemeClr val="tx1">
                    <a:alpha val="40000"/>
                  </a:schemeClr>
                </a:solidFill>
                <a:latin typeface="华文新魏" panose="02010800040101010101" charset="-122"/>
                <a:ea typeface="华文新魏" panose="02010800040101010101" charset="-122"/>
              </a:defRPr>
            </a:lvl1pPr>
          </a:lstStyle>
          <a:p>
            <a:pPr lvl="0" algn="ctr">
              <a:buClrTx/>
              <a:buSzTx/>
              <a:buFontTx/>
            </a:pPr>
            <a:r>
              <a:rPr lang="zh-CN" altLang="en-US" sz="1755">
                <a:solidFill>
                  <a:schemeClr val="tx1">
                    <a:alpha val="29000"/>
                  </a:schemeClr>
                </a:solidFill>
                <a:sym typeface="+mn-ea"/>
              </a:rPr>
              <a:t>东景的高中历史课堂</a:t>
            </a:r>
          </a:p>
        </p:txBody>
      </p:sp>
      <p:sp>
        <p:nvSpPr>
          <p:cNvPr id="2" name="文本框 1"/>
          <p:cNvSpPr txBox="1"/>
          <p:nvPr userDrawn="1"/>
        </p:nvSpPr>
        <p:spPr>
          <a:xfrm>
            <a:off x="0" y="0"/>
            <a:ext cx="12192000" cy="511175"/>
          </a:xfrm>
          <a:prstGeom prst="rect">
            <a:avLst/>
          </a:prstGeom>
          <a:solidFill>
            <a:srgbClr val="C00000"/>
          </a:solidFill>
        </p:spPr>
        <p:txBody>
          <a:bodyPr wrap="square" rtlCol="0">
            <a:spAutoFit/>
          </a:bodyPr>
          <a:lstStyle/>
          <a:p>
            <a:endParaRPr lang="zh-CN" altLang="en-US" sz="273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9581515" y="6348731"/>
            <a:ext cx="2835275" cy="368300"/>
          </a:xfrm>
          <a:prstGeom prst="rect">
            <a:avLst/>
          </a:prstGeom>
        </p:spPr>
        <p:txBody>
          <a:bodyPr vert="horz" wrap="square" rtlCol="0">
            <a:normAutofit/>
          </a:bodyPr>
          <a:lstStyle>
            <a:lvl1pPr>
              <a:defRPr b="1">
                <a:solidFill>
                  <a:schemeClr val="tx1">
                    <a:alpha val="40000"/>
                  </a:schemeClr>
                </a:solidFill>
                <a:latin typeface="华文新魏" panose="02010800040101010101" charset="-122"/>
                <a:ea typeface="华文新魏" panose="02010800040101010101" charset="-122"/>
              </a:defRPr>
            </a:lvl1pPr>
          </a:lstStyle>
          <a:p>
            <a:pPr lvl="0" algn="ctr">
              <a:buClrTx/>
              <a:buSzTx/>
              <a:buFontTx/>
            </a:pPr>
            <a:r>
              <a:rPr lang="zh-CN" altLang="en-US" sz="1755">
                <a:solidFill>
                  <a:schemeClr val="tx1">
                    <a:alpha val="29000"/>
                  </a:schemeClr>
                </a:solidFill>
                <a:sym typeface="+mn-ea"/>
              </a:rPr>
              <a:t>东景的高中历史课堂</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ags" Target="../tags/tag4.xml"/><Relationship Id="rId3" Type="http://schemas.openxmlformats.org/officeDocument/2006/relationships/slideLayout" Target="../slideLayouts/slideLayout3.xml"/><Relationship Id="rId7"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10" Type="http://schemas.openxmlformats.org/officeDocument/2006/relationships/tags" Target="../tags/tag6.xml"/><Relationship Id="rId4" Type="http://schemas.openxmlformats.org/officeDocument/2006/relationships/slideLayout" Target="../slideLayouts/slideLayout4.xml"/><Relationship Id="rId9" Type="http://schemas.openxmlformats.org/officeDocument/2006/relationships/tags" Target="../tags/tag5.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slideLayout" Target="../slideLayouts/slideLayout7.xml"/><Relationship Id="rId7" Type="http://schemas.openxmlformats.org/officeDocument/2006/relationships/tags" Target="../tags/tag8.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ags" Target="../tags/tag7.xml"/><Relationship Id="rId5" Type="http://schemas.openxmlformats.org/officeDocument/2006/relationships/theme" Target="../theme/theme2.xml"/><Relationship Id="rId10" Type="http://schemas.openxmlformats.org/officeDocument/2006/relationships/tags" Target="../tags/tag11.xml"/><Relationship Id="rId4" Type="http://schemas.openxmlformats.org/officeDocument/2006/relationships/slideLayout" Target="../slideLayouts/slideLayout8.xml"/><Relationship Id="rId9" Type="http://schemas.openxmlformats.org/officeDocument/2006/relationships/tags" Target="../tags/tag10.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14.xml"/><Relationship Id="rId3" Type="http://schemas.openxmlformats.org/officeDocument/2006/relationships/slideLayout" Target="../slideLayouts/slideLayout11.xml"/><Relationship Id="rId7" Type="http://schemas.openxmlformats.org/officeDocument/2006/relationships/tags" Target="../tags/tag1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ags" Target="../tags/tag12.xml"/><Relationship Id="rId5" Type="http://schemas.openxmlformats.org/officeDocument/2006/relationships/theme" Target="../theme/theme3.xml"/><Relationship Id="rId10" Type="http://schemas.openxmlformats.org/officeDocument/2006/relationships/tags" Target="../tags/tag16.xml"/><Relationship Id="rId4" Type="http://schemas.openxmlformats.org/officeDocument/2006/relationships/slideLayout" Target="../slideLayouts/slideLayout12.xml"/><Relationship Id="rId9" Type="http://schemas.openxmlformats.org/officeDocument/2006/relationships/tags" Target="../tags/tag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noFill/>
        <a:effectLst/>
      </p:bgPr>
    </p:bg>
    <p:spTree>
      <p:nvGrpSpPr>
        <p:cNvPr id="1" name=""/>
        <p:cNvGrpSpPr/>
        <p:nvPr/>
      </p:nvGrpSpPr>
      <p:grpSpPr>
        <a:xfrm>
          <a:off x="0" y="0"/>
          <a:ext cx="0" cy="0"/>
          <a:chOff x="0" y="0"/>
          <a:chExt cx="0" cy="0"/>
        </a:xfrm>
      </p:grpSpPr>
      <p:sp>
        <p:nvSpPr>
          <p:cNvPr id="5" name="矩形 4"/>
          <p:cNvSpPr/>
          <p:nvPr userDrawn="1"/>
        </p:nvSpPr>
        <p:spPr>
          <a:xfrm>
            <a:off x="9581515" y="6348731"/>
            <a:ext cx="2835275" cy="368300"/>
          </a:xfrm>
          <a:prstGeom prst="rect">
            <a:avLst/>
          </a:prstGeom>
        </p:spPr>
        <p:txBody>
          <a:bodyPr vert="horz" wrap="square" rtlCol="0">
            <a:normAutofit/>
          </a:bodyPr>
          <a:lstStyle>
            <a:lvl1pPr>
              <a:defRPr b="1">
                <a:solidFill>
                  <a:schemeClr val="tx1">
                    <a:alpha val="40000"/>
                  </a:schemeClr>
                </a:solidFill>
                <a:latin typeface="华文新魏" panose="02010800040101010101" charset="-122"/>
                <a:ea typeface="华文新魏" panose="02010800040101010101" charset="-122"/>
              </a:defRPr>
            </a:lvl1pPr>
          </a:lstStyle>
          <a:p>
            <a:pPr lvl="0" algn="ctr">
              <a:buClrTx/>
              <a:buSzTx/>
              <a:buFontTx/>
            </a:pPr>
            <a:r>
              <a:rPr lang="zh-CN" altLang="en-US" sz="1755">
                <a:solidFill>
                  <a:schemeClr val="tx1">
                    <a:alpha val="29000"/>
                  </a:schemeClr>
                </a:solidFill>
                <a:sym typeface="+mn-ea"/>
              </a:rPr>
              <a:t>东景的高中历史课堂</a:t>
            </a:r>
          </a:p>
        </p:txBody>
      </p:sp>
      <p:sp>
        <p:nvSpPr>
          <p:cNvPr id="7" name="文本框 6"/>
          <p:cNvSpPr txBox="1"/>
          <p:nvPr userDrawn="1">
            <p:custDataLst>
              <p:tags r:id="rId6"/>
            </p:custDataLst>
          </p:nvPr>
        </p:nvSpPr>
        <p:spPr>
          <a:xfrm>
            <a:off x="0" y="0"/>
            <a:ext cx="2388871" cy="511175"/>
          </a:xfrm>
          <a:prstGeom prst="rect">
            <a:avLst/>
          </a:prstGeom>
          <a:solidFill>
            <a:srgbClr val="C00000"/>
          </a:solidFill>
        </p:spPr>
        <p:txBody>
          <a:bodyPr wrap="square" rtlCol="0">
            <a:spAutoFit/>
          </a:bodyPr>
          <a:lstStyle/>
          <a:p>
            <a:pPr algn="ctr"/>
            <a:r>
              <a:rPr lang="zh-CN" altLang="en-US" sz="2730">
                <a:solidFill>
                  <a:schemeClr val="bg1"/>
                </a:solidFill>
                <a:latin typeface="黑体" panose="02010609060101010101" charset="-122"/>
                <a:ea typeface="黑体" panose="02010609060101010101" charset="-122"/>
              </a:rPr>
              <a:t>课标解读</a:t>
            </a:r>
          </a:p>
        </p:txBody>
      </p:sp>
      <p:sp>
        <p:nvSpPr>
          <p:cNvPr id="11" name="文本框 10"/>
          <p:cNvSpPr txBox="1"/>
          <p:nvPr userDrawn="1">
            <p:custDataLst>
              <p:tags r:id="rId7"/>
            </p:custDataLst>
          </p:nvPr>
        </p:nvSpPr>
        <p:spPr>
          <a:xfrm>
            <a:off x="2390775" y="0"/>
            <a:ext cx="2456180" cy="511175"/>
          </a:xfrm>
          <a:prstGeom prst="rect">
            <a:avLst/>
          </a:prstGeom>
          <a:solidFill>
            <a:srgbClr val="C00000"/>
          </a:solidFill>
        </p:spPr>
        <p:txBody>
          <a:bodyPr wrap="square" rtlCol="0">
            <a:spAutoFit/>
          </a:bodyPr>
          <a:lstStyle/>
          <a:p>
            <a:pPr lvl="0" algn="ctr">
              <a:buClrTx/>
              <a:buSzTx/>
              <a:buFontTx/>
            </a:pPr>
            <a:r>
              <a:rPr lang="zh-CN" altLang="en-US" sz="2730">
                <a:solidFill>
                  <a:schemeClr val="bg1"/>
                </a:solidFill>
                <a:latin typeface="黑体" panose="02010609060101010101" charset="-122"/>
                <a:ea typeface="黑体" panose="02010609060101010101" charset="-122"/>
                <a:sym typeface="+mn-ea"/>
              </a:rPr>
              <a:t>高考考情分析</a:t>
            </a:r>
          </a:p>
        </p:txBody>
      </p:sp>
      <p:sp>
        <p:nvSpPr>
          <p:cNvPr id="10" name="文本框 9"/>
          <p:cNvSpPr txBox="1"/>
          <p:nvPr userDrawn="1">
            <p:custDataLst>
              <p:tags r:id="rId8"/>
            </p:custDataLst>
          </p:nvPr>
        </p:nvSpPr>
        <p:spPr>
          <a:xfrm>
            <a:off x="4848225" y="0"/>
            <a:ext cx="2447291" cy="511175"/>
          </a:xfrm>
          <a:prstGeom prst="rect">
            <a:avLst/>
          </a:prstGeom>
          <a:solidFill>
            <a:srgbClr val="002060"/>
          </a:solidFill>
        </p:spPr>
        <p:txBody>
          <a:bodyPr wrap="square" rtlCol="0">
            <a:spAutoFit/>
          </a:bodyPr>
          <a:lstStyle/>
          <a:p>
            <a:pPr lvl="0" algn="ctr">
              <a:buClrTx/>
              <a:buSzTx/>
              <a:buFontTx/>
            </a:pPr>
            <a:r>
              <a:rPr lang="zh-CN" altLang="en-US" sz="2730">
                <a:solidFill>
                  <a:schemeClr val="bg1"/>
                </a:solidFill>
                <a:latin typeface="黑体" panose="02010609060101010101" charset="-122"/>
                <a:ea typeface="黑体" panose="02010609060101010101" charset="-122"/>
                <a:sym typeface="+mn-ea"/>
              </a:rPr>
              <a:t>时空定位</a:t>
            </a:r>
          </a:p>
        </p:txBody>
      </p:sp>
      <p:sp>
        <p:nvSpPr>
          <p:cNvPr id="9" name="文本框 8"/>
          <p:cNvSpPr txBox="1"/>
          <p:nvPr userDrawn="1">
            <p:custDataLst>
              <p:tags r:id="rId9"/>
            </p:custDataLst>
          </p:nvPr>
        </p:nvSpPr>
        <p:spPr>
          <a:xfrm>
            <a:off x="7291705" y="0"/>
            <a:ext cx="2462531" cy="511175"/>
          </a:xfrm>
          <a:prstGeom prst="rect">
            <a:avLst/>
          </a:prstGeom>
          <a:solidFill>
            <a:srgbClr val="C00000"/>
          </a:solidFill>
        </p:spPr>
        <p:txBody>
          <a:bodyPr wrap="square" rtlCol="0">
            <a:spAutoFit/>
          </a:bodyPr>
          <a:lstStyle/>
          <a:p>
            <a:pPr lvl="0" algn="ctr">
              <a:buClrTx/>
              <a:buSzTx/>
              <a:buFontTx/>
            </a:pPr>
            <a:r>
              <a:rPr lang="zh-CN" altLang="en-US" sz="2730">
                <a:solidFill>
                  <a:schemeClr val="bg1"/>
                </a:solidFill>
                <a:latin typeface="黑体" panose="02010609060101010101" charset="-122"/>
                <a:ea typeface="黑体" panose="02010609060101010101" charset="-122"/>
                <a:sym typeface="+mn-ea"/>
              </a:rPr>
              <a:t>基础知识</a:t>
            </a:r>
          </a:p>
        </p:txBody>
      </p:sp>
      <p:sp>
        <p:nvSpPr>
          <p:cNvPr id="6" name="文本框 5"/>
          <p:cNvSpPr txBox="1"/>
          <p:nvPr userDrawn="1">
            <p:custDataLst>
              <p:tags r:id="rId10"/>
            </p:custDataLst>
          </p:nvPr>
        </p:nvSpPr>
        <p:spPr>
          <a:xfrm>
            <a:off x="9754235" y="0"/>
            <a:ext cx="2437765" cy="511175"/>
          </a:xfrm>
          <a:prstGeom prst="rect">
            <a:avLst/>
          </a:prstGeom>
          <a:solidFill>
            <a:srgbClr val="C00000"/>
          </a:solidFill>
        </p:spPr>
        <p:txBody>
          <a:bodyPr wrap="square" rtlCol="0">
            <a:spAutoFit/>
          </a:bodyPr>
          <a:lstStyle/>
          <a:p>
            <a:pPr lvl="0" algn="ctr">
              <a:buClrTx/>
              <a:buSzTx/>
              <a:buFontTx/>
            </a:pPr>
            <a:r>
              <a:rPr lang="zh-CN" altLang="en-US" sz="2730">
                <a:solidFill>
                  <a:schemeClr val="bg1"/>
                </a:solidFill>
                <a:latin typeface="黑体" panose="02010609060101010101" charset="-122"/>
                <a:ea typeface="黑体" panose="02010609060101010101" charset="-122"/>
                <a:sym typeface="+mn-ea"/>
              </a:rPr>
              <a:t>真题演练</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892175" rtl="0" eaLnBrk="1" latinLnBrk="0" hangingPunct="1">
        <a:lnSpc>
          <a:spcPct val="90000"/>
        </a:lnSpc>
        <a:spcBef>
          <a:spcPct val="0"/>
        </a:spcBef>
        <a:buNone/>
        <a:defRPr sz="4290" kern="1200">
          <a:solidFill>
            <a:schemeClr val="tx1"/>
          </a:solidFill>
          <a:latin typeface="+mj-lt"/>
          <a:ea typeface="+mj-ea"/>
          <a:cs typeface="+mj-cs"/>
        </a:defRPr>
      </a:lvl1pPr>
    </p:titleStyle>
    <p:bodyStyle>
      <a:lvl1pPr marL="222885" indent="-222885" algn="l" defTabSz="892175" rtl="0" eaLnBrk="1" latinLnBrk="0" hangingPunct="1">
        <a:lnSpc>
          <a:spcPct val="90000"/>
        </a:lnSpc>
        <a:spcBef>
          <a:spcPct val="195000"/>
        </a:spcBef>
        <a:buFont typeface="Arial" panose="020B0604020202020204" pitchFamily="34" charset="0"/>
        <a:buChar char="•"/>
        <a:defRPr sz="2730" kern="1200">
          <a:solidFill>
            <a:schemeClr val="tx1"/>
          </a:solidFill>
          <a:latin typeface="+mn-lt"/>
          <a:ea typeface="+mn-ea"/>
          <a:cs typeface="+mn-cs"/>
        </a:defRPr>
      </a:lvl1pPr>
      <a:lvl2pPr marL="669290" indent="-222885" algn="l" defTabSz="892175" rtl="0" eaLnBrk="1" latinLnBrk="0" hangingPunct="1">
        <a:lnSpc>
          <a:spcPct val="90000"/>
        </a:lnSpc>
        <a:spcBef>
          <a:spcPct val="97000"/>
        </a:spcBef>
        <a:buFont typeface="Arial" panose="020B0604020202020204" pitchFamily="34" charset="0"/>
        <a:buChar char="•"/>
        <a:defRPr sz="2345" kern="1200">
          <a:solidFill>
            <a:schemeClr val="tx1"/>
          </a:solidFill>
          <a:latin typeface="+mn-lt"/>
          <a:ea typeface="+mn-ea"/>
          <a:cs typeface="+mn-cs"/>
        </a:defRPr>
      </a:lvl2pPr>
      <a:lvl3pPr marL="1115695" indent="-222885" algn="l" defTabSz="892175" rtl="0" eaLnBrk="1" latinLnBrk="0" hangingPunct="1">
        <a:lnSpc>
          <a:spcPct val="90000"/>
        </a:lnSpc>
        <a:spcBef>
          <a:spcPct val="97000"/>
        </a:spcBef>
        <a:buFont typeface="Arial" panose="020B0604020202020204" pitchFamily="34" charset="0"/>
        <a:buChar char="•"/>
        <a:defRPr sz="1950" kern="1200">
          <a:solidFill>
            <a:schemeClr val="tx1"/>
          </a:solidFill>
          <a:latin typeface="+mn-lt"/>
          <a:ea typeface="+mn-ea"/>
          <a:cs typeface="+mn-cs"/>
        </a:defRPr>
      </a:lvl3pPr>
      <a:lvl4pPr marL="1560830" indent="-222885" algn="l" defTabSz="892175" rtl="0" eaLnBrk="1" latinLnBrk="0" hangingPunct="1">
        <a:lnSpc>
          <a:spcPct val="90000"/>
        </a:lnSpc>
        <a:spcBef>
          <a:spcPct val="97000"/>
        </a:spcBef>
        <a:buFont typeface="Arial" panose="020B0604020202020204" pitchFamily="34" charset="0"/>
        <a:buChar char="•"/>
        <a:defRPr sz="1755" kern="1200">
          <a:solidFill>
            <a:schemeClr val="tx1"/>
          </a:solidFill>
          <a:latin typeface="+mn-lt"/>
          <a:ea typeface="+mn-ea"/>
          <a:cs typeface="+mn-cs"/>
        </a:defRPr>
      </a:lvl4pPr>
      <a:lvl5pPr marL="2006600" indent="-222885" algn="l" defTabSz="892175" rtl="0" eaLnBrk="1" latinLnBrk="0" hangingPunct="1">
        <a:lnSpc>
          <a:spcPct val="90000"/>
        </a:lnSpc>
        <a:spcBef>
          <a:spcPct val="97000"/>
        </a:spcBef>
        <a:buFont typeface="Arial" panose="020B0604020202020204" pitchFamily="34" charset="0"/>
        <a:buChar char="•"/>
        <a:defRPr sz="1755" kern="1200">
          <a:solidFill>
            <a:schemeClr val="tx1"/>
          </a:solidFill>
          <a:latin typeface="+mn-lt"/>
          <a:ea typeface="+mn-ea"/>
          <a:cs typeface="+mn-cs"/>
        </a:defRPr>
      </a:lvl5pPr>
      <a:lvl6pPr marL="2452370" indent="-222885" algn="l" defTabSz="892175" rtl="0" eaLnBrk="1" latinLnBrk="0" hangingPunct="1">
        <a:lnSpc>
          <a:spcPct val="90000"/>
        </a:lnSpc>
        <a:spcBef>
          <a:spcPct val="97000"/>
        </a:spcBef>
        <a:buFont typeface="Arial" panose="020B0604020202020204" pitchFamily="34" charset="0"/>
        <a:buChar char="•"/>
        <a:defRPr sz="1755" kern="1200">
          <a:solidFill>
            <a:schemeClr val="tx1"/>
          </a:solidFill>
          <a:latin typeface="+mn-lt"/>
          <a:ea typeface="+mn-ea"/>
          <a:cs typeface="+mn-cs"/>
        </a:defRPr>
      </a:lvl6pPr>
      <a:lvl7pPr marL="2898775" indent="-222885" algn="l" defTabSz="892175" rtl="0" eaLnBrk="1" latinLnBrk="0" hangingPunct="1">
        <a:lnSpc>
          <a:spcPct val="90000"/>
        </a:lnSpc>
        <a:spcBef>
          <a:spcPct val="97000"/>
        </a:spcBef>
        <a:buFont typeface="Arial" panose="020B0604020202020204" pitchFamily="34" charset="0"/>
        <a:buChar char="•"/>
        <a:defRPr sz="1755" kern="1200">
          <a:solidFill>
            <a:schemeClr val="tx1"/>
          </a:solidFill>
          <a:latin typeface="+mn-lt"/>
          <a:ea typeface="+mn-ea"/>
          <a:cs typeface="+mn-cs"/>
        </a:defRPr>
      </a:lvl7pPr>
      <a:lvl8pPr marL="3344545" indent="-222885" algn="l" defTabSz="892175" rtl="0" eaLnBrk="1" latinLnBrk="0" hangingPunct="1">
        <a:lnSpc>
          <a:spcPct val="90000"/>
        </a:lnSpc>
        <a:spcBef>
          <a:spcPct val="97000"/>
        </a:spcBef>
        <a:buFont typeface="Arial" panose="020B0604020202020204" pitchFamily="34" charset="0"/>
        <a:buChar char="•"/>
        <a:defRPr sz="1755" kern="1200">
          <a:solidFill>
            <a:schemeClr val="tx1"/>
          </a:solidFill>
          <a:latin typeface="+mn-lt"/>
          <a:ea typeface="+mn-ea"/>
          <a:cs typeface="+mn-cs"/>
        </a:defRPr>
      </a:lvl8pPr>
      <a:lvl9pPr marL="3790315" indent="-222885" algn="l" defTabSz="892175" rtl="0" eaLnBrk="1" latinLnBrk="0" hangingPunct="1">
        <a:lnSpc>
          <a:spcPct val="90000"/>
        </a:lnSpc>
        <a:spcBef>
          <a:spcPct val="97000"/>
        </a:spcBef>
        <a:buFont typeface="Arial" panose="020B0604020202020204" pitchFamily="34" charset="0"/>
        <a:buChar char="•"/>
        <a:defRPr sz="1755" kern="1200">
          <a:solidFill>
            <a:schemeClr val="tx1"/>
          </a:solidFill>
          <a:latin typeface="+mn-lt"/>
          <a:ea typeface="+mn-ea"/>
          <a:cs typeface="+mn-cs"/>
        </a:defRPr>
      </a:lvl9pPr>
    </p:bodyStyle>
    <p:otherStyle>
      <a:defPPr>
        <a:defRPr lang="zh-CN"/>
      </a:defPPr>
      <a:lvl1pPr marL="0" algn="l" defTabSz="892175" rtl="0" eaLnBrk="1" latinLnBrk="0" hangingPunct="1">
        <a:defRPr sz="1755" kern="1200">
          <a:solidFill>
            <a:schemeClr val="tx1"/>
          </a:solidFill>
          <a:latin typeface="+mn-lt"/>
          <a:ea typeface="+mn-ea"/>
          <a:cs typeface="+mn-cs"/>
        </a:defRPr>
      </a:lvl1pPr>
      <a:lvl2pPr marL="445770" algn="l" defTabSz="892175" rtl="0" eaLnBrk="1" latinLnBrk="0" hangingPunct="1">
        <a:defRPr sz="1755" kern="1200">
          <a:solidFill>
            <a:schemeClr val="tx1"/>
          </a:solidFill>
          <a:latin typeface="+mn-lt"/>
          <a:ea typeface="+mn-ea"/>
          <a:cs typeface="+mn-cs"/>
        </a:defRPr>
      </a:lvl2pPr>
      <a:lvl3pPr marL="892175" algn="l" defTabSz="892175" rtl="0" eaLnBrk="1" latinLnBrk="0" hangingPunct="1">
        <a:defRPr sz="1755" kern="1200">
          <a:solidFill>
            <a:schemeClr val="tx1"/>
          </a:solidFill>
          <a:latin typeface="+mn-lt"/>
          <a:ea typeface="+mn-ea"/>
          <a:cs typeface="+mn-cs"/>
        </a:defRPr>
      </a:lvl3pPr>
      <a:lvl4pPr marL="1337310" algn="l" defTabSz="892175" rtl="0" eaLnBrk="1" latinLnBrk="0" hangingPunct="1">
        <a:defRPr sz="1755" kern="1200">
          <a:solidFill>
            <a:schemeClr val="tx1"/>
          </a:solidFill>
          <a:latin typeface="+mn-lt"/>
          <a:ea typeface="+mn-ea"/>
          <a:cs typeface="+mn-cs"/>
        </a:defRPr>
      </a:lvl4pPr>
      <a:lvl5pPr marL="1783715" algn="l" defTabSz="892175" rtl="0" eaLnBrk="1" latinLnBrk="0" hangingPunct="1">
        <a:defRPr sz="1755" kern="1200">
          <a:solidFill>
            <a:schemeClr val="tx1"/>
          </a:solidFill>
          <a:latin typeface="+mn-lt"/>
          <a:ea typeface="+mn-ea"/>
          <a:cs typeface="+mn-cs"/>
        </a:defRPr>
      </a:lvl5pPr>
      <a:lvl6pPr marL="2229485" algn="l" defTabSz="892175" rtl="0" eaLnBrk="1" latinLnBrk="0" hangingPunct="1">
        <a:defRPr sz="1755" kern="1200">
          <a:solidFill>
            <a:schemeClr val="tx1"/>
          </a:solidFill>
          <a:latin typeface="+mn-lt"/>
          <a:ea typeface="+mn-ea"/>
          <a:cs typeface="+mn-cs"/>
        </a:defRPr>
      </a:lvl6pPr>
      <a:lvl7pPr marL="2675890" algn="l" defTabSz="892175" rtl="0" eaLnBrk="1" latinLnBrk="0" hangingPunct="1">
        <a:defRPr sz="1755" kern="1200">
          <a:solidFill>
            <a:schemeClr val="tx1"/>
          </a:solidFill>
          <a:latin typeface="+mn-lt"/>
          <a:ea typeface="+mn-ea"/>
          <a:cs typeface="+mn-cs"/>
        </a:defRPr>
      </a:lvl7pPr>
      <a:lvl8pPr marL="3122295" algn="l" defTabSz="892175" rtl="0" eaLnBrk="1" latinLnBrk="0" hangingPunct="1">
        <a:defRPr sz="1755" kern="1200">
          <a:solidFill>
            <a:schemeClr val="tx1"/>
          </a:solidFill>
          <a:latin typeface="+mn-lt"/>
          <a:ea typeface="+mn-ea"/>
          <a:cs typeface="+mn-cs"/>
        </a:defRPr>
      </a:lvl8pPr>
      <a:lvl9pPr marL="3566795" algn="l" defTabSz="892175" rtl="0" eaLnBrk="1" latinLnBrk="0" hangingPunct="1">
        <a:defRPr sz="175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noFill/>
        <a:effectLst/>
      </p:bgPr>
    </p:bg>
    <p:spTree>
      <p:nvGrpSpPr>
        <p:cNvPr id="1" name=""/>
        <p:cNvGrpSpPr/>
        <p:nvPr/>
      </p:nvGrpSpPr>
      <p:grpSpPr>
        <a:xfrm>
          <a:off x="0" y="0"/>
          <a:ext cx="0" cy="0"/>
          <a:chOff x="0" y="0"/>
          <a:chExt cx="0" cy="0"/>
        </a:xfrm>
      </p:grpSpPr>
      <p:sp>
        <p:nvSpPr>
          <p:cNvPr id="5" name="矩形 4"/>
          <p:cNvSpPr/>
          <p:nvPr userDrawn="1"/>
        </p:nvSpPr>
        <p:spPr>
          <a:xfrm>
            <a:off x="9581515" y="6348731"/>
            <a:ext cx="2835275" cy="368300"/>
          </a:xfrm>
          <a:prstGeom prst="rect">
            <a:avLst/>
          </a:prstGeom>
        </p:spPr>
        <p:txBody>
          <a:bodyPr vert="horz" wrap="square" rtlCol="0">
            <a:normAutofit/>
          </a:bodyPr>
          <a:lstStyle>
            <a:lvl1pPr>
              <a:defRPr b="1">
                <a:solidFill>
                  <a:schemeClr val="tx1">
                    <a:alpha val="40000"/>
                  </a:schemeClr>
                </a:solidFill>
                <a:latin typeface="华文新魏" panose="02010800040101010101" charset="-122"/>
                <a:ea typeface="华文新魏" panose="02010800040101010101" charset="-122"/>
              </a:defRPr>
            </a:lvl1pPr>
          </a:lstStyle>
          <a:p>
            <a:pPr lvl="0" algn="ctr">
              <a:buClrTx/>
              <a:buSzTx/>
              <a:buFontTx/>
            </a:pPr>
            <a:r>
              <a:rPr lang="zh-CN" altLang="en-US" sz="1755">
                <a:solidFill>
                  <a:schemeClr val="tx1">
                    <a:alpha val="29000"/>
                  </a:schemeClr>
                </a:solidFill>
                <a:sym typeface="+mn-ea"/>
              </a:rPr>
              <a:t>东景的高中历史课堂</a:t>
            </a:r>
          </a:p>
        </p:txBody>
      </p:sp>
      <p:sp>
        <p:nvSpPr>
          <p:cNvPr id="7" name="文本框 6"/>
          <p:cNvSpPr txBox="1"/>
          <p:nvPr userDrawn="1">
            <p:custDataLst>
              <p:tags r:id="rId6"/>
            </p:custDataLst>
          </p:nvPr>
        </p:nvSpPr>
        <p:spPr>
          <a:xfrm>
            <a:off x="0" y="0"/>
            <a:ext cx="2388871" cy="511175"/>
          </a:xfrm>
          <a:prstGeom prst="rect">
            <a:avLst/>
          </a:prstGeom>
          <a:solidFill>
            <a:srgbClr val="C00000"/>
          </a:solidFill>
        </p:spPr>
        <p:txBody>
          <a:bodyPr wrap="square" rtlCol="0">
            <a:spAutoFit/>
          </a:bodyPr>
          <a:lstStyle/>
          <a:p>
            <a:pPr algn="ctr"/>
            <a:r>
              <a:rPr lang="zh-CN" altLang="en-US" sz="2730">
                <a:solidFill>
                  <a:schemeClr val="bg1"/>
                </a:solidFill>
                <a:latin typeface="黑体" panose="02010609060101010101" charset="-122"/>
                <a:ea typeface="黑体" panose="02010609060101010101" charset="-122"/>
              </a:rPr>
              <a:t>课标解读</a:t>
            </a:r>
          </a:p>
        </p:txBody>
      </p:sp>
      <p:sp>
        <p:nvSpPr>
          <p:cNvPr id="11" name="文本框 10"/>
          <p:cNvSpPr txBox="1"/>
          <p:nvPr userDrawn="1">
            <p:custDataLst>
              <p:tags r:id="rId7"/>
            </p:custDataLst>
          </p:nvPr>
        </p:nvSpPr>
        <p:spPr>
          <a:xfrm>
            <a:off x="2390775" y="0"/>
            <a:ext cx="2456180" cy="511175"/>
          </a:xfrm>
          <a:prstGeom prst="rect">
            <a:avLst/>
          </a:prstGeom>
          <a:solidFill>
            <a:srgbClr val="C00000"/>
          </a:solidFill>
        </p:spPr>
        <p:txBody>
          <a:bodyPr wrap="square" rtlCol="0">
            <a:spAutoFit/>
          </a:bodyPr>
          <a:lstStyle/>
          <a:p>
            <a:pPr lvl="0" algn="ctr">
              <a:buClrTx/>
              <a:buSzTx/>
              <a:buFontTx/>
            </a:pPr>
            <a:r>
              <a:rPr lang="zh-CN" altLang="en-US" sz="2730">
                <a:solidFill>
                  <a:schemeClr val="bg1"/>
                </a:solidFill>
                <a:latin typeface="黑体" panose="02010609060101010101" charset="-122"/>
                <a:ea typeface="黑体" panose="02010609060101010101" charset="-122"/>
                <a:sym typeface="+mn-ea"/>
              </a:rPr>
              <a:t>高考考情分析</a:t>
            </a:r>
          </a:p>
        </p:txBody>
      </p:sp>
      <p:sp>
        <p:nvSpPr>
          <p:cNvPr id="10" name="文本框 9"/>
          <p:cNvSpPr txBox="1"/>
          <p:nvPr userDrawn="1">
            <p:custDataLst>
              <p:tags r:id="rId8"/>
            </p:custDataLst>
          </p:nvPr>
        </p:nvSpPr>
        <p:spPr>
          <a:xfrm>
            <a:off x="4848225" y="0"/>
            <a:ext cx="2447291" cy="511175"/>
          </a:xfrm>
          <a:prstGeom prst="rect">
            <a:avLst/>
          </a:prstGeom>
          <a:solidFill>
            <a:srgbClr val="C00000"/>
          </a:solidFill>
        </p:spPr>
        <p:txBody>
          <a:bodyPr wrap="square" rtlCol="0">
            <a:spAutoFit/>
          </a:bodyPr>
          <a:lstStyle/>
          <a:p>
            <a:pPr lvl="0" algn="ctr">
              <a:buClrTx/>
              <a:buSzTx/>
              <a:buFontTx/>
            </a:pPr>
            <a:r>
              <a:rPr lang="zh-CN" altLang="en-US" sz="2730">
                <a:solidFill>
                  <a:schemeClr val="bg1"/>
                </a:solidFill>
                <a:latin typeface="黑体" panose="02010609060101010101" charset="-122"/>
                <a:ea typeface="黑体" panose="02010609060101010101" charset="-122"/>
                <a:sym typeface="+mn-ea"/>
              </a:rPr>
              <a:t>时空定位</a:t>
            </a:r>
          </a:p>
        </p:txBody>
      </p:sp>
      <p:sp>
        <p:nvSpPr>
          <p:cNvPr id="9" name="文本框 8"/>
          <p:cNvSpPr txBox="1"/>
          <p:nvPr userDrawn="1">
            <p:custDataLst>
              <p:tags r:id="rId9"/>
            </p:custDataLst>
          </p:nvPr>
        </p:nvSpPr>
        <p:spPr>
          <a:xfrm>
            <a:off x="7291705" y="0"/>
            <a:ext cx="2462531" cy="511175"/>
          </a:xfrm>
          <a:prstGeom prst="rect">
            <a:avLst/>
          </a:prstGeom>
          <a:solidFill>
            <a:srgbClr val="002060"/>
          </a:solidFill>
        </p:spPr>
        <p:txBody>
          <a:bodyPr wrap="square" rtlCol="0">
            <a:spAutoFit/>
          </a:bodyPr>
          <a:lstStyle/>
          <a:p>
            <a:pPr lvl="0" algn="ctr">
              <a:buClrTx/>
              <a:buSzTx/>
              <a:buFontTx/>
            </a:pPr>
            <a:r>
              <a:rPr lang="zh-CN" altLang="en-US" sz="2730">
                <a:solidFill>
                  <a:schemeClr val="bg1"/>
                </a:solidFill>
                <a:latin typeface="黑体" panose="02010609060101010101" charset="-122"/>
                <a:ea typeface="黑体" panose="02010609060101010101" charset="-122"/>
                <a:sym typeface="+mn-ea"/>
              </a:rPr>
              <a:t>基础知识</a:t>
            </a:r>
          </a:p>
        </p:txBody>
      </p:sp>
      <p:sp>
        <p:nvSpPr>
          <p:cNvPr id="6" name="文本框 5"/>
          <p:cNvSpPr txBox="1"/>
          <p:nvPr userDrawn="1">
            <p:custDataLst>
              <p:tags r:id="rId10"/>
            </p:custDataLst>
          </p:nvPr>
        </p:nvSpPr>
        <p:spPr>
          <a:xfrm>
            <a:off x="9754235" y="0"/>
            <a:ext cx="2437765" cy="511175"/>
          </a:xfrm>
          <a:prstGeom prst="rect">
            <a:avLst/>
          </a:prstGeom>
          <a:solidFill>
            <a:srgbClr val="C00000"/>
          </a:solidFill>
        </p:spPr>
        <p:txBody>
          <a:bodyPr wrap="square" rtlCol="0">
            <a:spAutoFit/>
          </a:bodyPr>
          <a:lstStyle/>
          <a:p>
            <a:pPr lvl="0" algn="ctr">
              <a:buClrTx/>
              <a:buSzTx/>
              <a:buFontTx/>
            </a:pPr>
            <a:r>
              <a:rPr lang="zh-CN" altLang="en-US" sz="2730">
                <a:solidFill>
                  <a:schemeClr val="bg1"/>
                </a:solidFill>
                <a:latin typeface="黑体" panose="02010609060101010101" charset="-122"/>
                <a:ea typeface="黑体" panose="02010609060101010101" charset="-122"/>
                <a:sym typeface="+mn-ea"/>
              </a:rPr>
              <a:t>真题演练</a:t>
            </a:r>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892175" rtl="0" eaLnBrk="1" latinLnBrk="0" hangingPunct="1">
        <a:lnSpc>
          <a:spcPct val="90000"/>
        </a:lnSpc>
        <a:spcBef>
          <a:spcPct val="0"/>
        </a:spcBef>
        <a:buNone/>
        <a:defRPr sz="4290" kern="1200">
          <a:solidFill>
            <a:schemeClr val="tx1"/>
          </a:solidFill>
          <a:latin typeface="+mj-lt"/>
          <a:ea typeface="+mj-ea"/>
          <a:cs typeface="+mj-cs"/>
        </a:defRPr>
      </a:lvl1pPr>
    </p:titleStyle>
    <p:bodyStyle>
      <a:lvl1pPr marL="222885" indent="-222885" algn="l" defTabSz="892175" rtl="0" eaLnBrk="1" latinLnBrk="0" hangingPunct="1">
        <a:lnSpc>
          <a:spcPct val="90000"/>
        </a:lnSpc>
        <a:spcBef>
          <a:spcPct val="195000"/>
        </a:spcBef>
        <a:buFont typeface="Arial" panose="020B0604020202020204" pitchFamily="34" charset="0"/>
        <a:buChar char="•"/>
        <a:defRPr sz="2730" kern="1200">
          <a:solidFill>
            <a:schemeClr val="tx1"/>
          </a:solidFill>
          <a:latin typeface="+mn-lt"/>
          <a:ea typeface="+mn-ea"/>
          <a:cs typeface="+mn-cs"/>
        </a:defRPr>
      </a:lvl1pPr>
      <a:lvl2pPr marL="669290" indent="-222885" algn="l" defTabSz="892175" rtl="0" eaLnBrk="1" latinLnBrk="0" hangingPunct="1">
        <a:lnSpc>
          <a:spcPct val="90000"/>
        </a:lnSpc>
        <a:spcBef>
          <a:spcPct val="97000"/>
        </a:spcBef>
        <a:buFont typeface="Arial" panose="020B0604020202020204" pitchFamily="34" charset="0"/>
        <a:buChar char="•"/>
        <a:defRPr sz="2345" kern="1200">
          <a:solidFill>
            <a:schemeClr val="tx1"/>
          </a:solidFill>
          <a:latin typeface="+mn-lt"/>
          <a:ea typeface="+mn-ea"/>
          <a:cs typeface="+mn-cs"/>
        </a:defRPr>
      </a:lvl2pPr>
      <a:lvl3pPr marL="1115695" indent="-222885" algn="l" defTabSz="892175" rtl="0" eaLnBrk="1" latinLnBrk="0" hangingPunct="1">
        <a:lnSpc>
          <a:spcPct val="90000"/>
        </a:lnSpc>
        <a:spcBef>
          <a:spcPct val="97000"/>
        </a:spcBef>
        <a:buFont typeface="Arial" panose="020B0604020202020204" pitchFamily="34" charset="0"/>
        <a:buChar char="•"/>
        <a:defRPr sz="1950" kern="1200">
          <a:solidFill>
            <a:schemeClr val="tx1"/>
          </a:solidFill>
          <a:latin typeface="+mn-lt"/>
          <a:ea typeface="+mn-ea"/>
          <a:cs typeface="+mn-cs"/>
        </a:defRPr>
      </a:lvl3pPr>
      <a:lvl4pPr marL="1560830" indent="-222885" algn="l" defTabSz="892175" rtl="0" eaLnBrk="1" latinLnBrk="0" hangingPunct="1">
        <a:lnSpc>
          <a:spcPct val="90000"/>
        </a:lnSpc>
        <a:spcBef>
          <a:spcPct val="97000"/>
        </a:spcBef>
        <a:buFont typeface="Arial" panose="020B0604020202020204" pitchFamily="34" charset="0"/>
        <a:buChar char="•"/>
        <a:defRPr sz="1755" kern="1200">
          <a:solidFill>
            <a:schemeClr val="tx1"/>
          </a:solidFill>
          <a:latin typeface="+mn-lt"/>
          <a:ea typeface="+mn-ea"/>
          <a:cs typeface="+mn-cs"/>
        </a:defRPr>
      </a:lvl4pPr>
      <a:lvl5pPr marL="2006600" indent="-222885" algn="l" defTabSz="892175" rtl="0" eaLnBrk="1" latinLnBrk="0" hangingPunct="1">
        <a:lnSpc>
          <a:spcPct val="90000"/>
        </a:lnSpc>
        <a:spcBef>
          <a:spcPct val="97000"/>
        </a:spcBef>
        <a:buFont typeface="Arial" panose="020B0604020202020204" pitchFamily="34" charset="0"/>
        <a:buChar char="•"/>
        <a:defRPr sz="1755" kern="1200">
          <a:solidFill>
            <a:schemeClr val="tx1"/>
          </a:solidFill>
          <a:latin typeface="+mn-lt"/>
          <a:ea typeface="+mn-ea"/>
          <a:cs typeface="+mn-cs"/>
        </a:defRPr>
      </a:lvl5pPr>
      <a:lvl6pPr marL="2452370" indent="-222885" algn="l" defTabSz="892175" rtl="0" eaLnBrk="1" latinLnBrk="0" hangingPunct="1">
        <a:lnSpc>
          <a:spcPct val="90000"/>
        </a:lnSpc>
        <a:spcBef>
          <a:spcPct val="97000"/>
        </a:spcBef>
        <a:buFont typeface="Arial" panose="020B0604020202020204" pitchFamily="34" charset="0"/>
        <a:buChar char="•"/>
        <a:defRPr sz="1755" kern="1200">
          <a:solidFill>
            <a:schemeClr val="tx1"/>
          </a:solidFill>
          <a:latin typeface="+mn-lt"/>
          <a:ea typeface="+mn-ea"/>
          <a:cs typeface="+mn-cs"/>
        </a:defRPr>
      </a:lvl6pPr>
      <a:lvl7pPr marL="2898775" indent="-222885" algn="l" defTabSz="892175" rtl="0" eaLnBrk="1" latinLnBrk="0" hangingPunct="1">
        <a:lnSpc>
          <a:spcPct val="90000"/>
        </a:lnSpc>
        <a:spcBef>
          <a:spcPct val="97000"/>
        </a:spcBef>
        <a:buFont typeface="Arial" panose="020B0604020202020204" pitchFamily="34" charset="0"/>
        <a:buChar char="•"/>
        <a:defRPr sz="1755" kern="1200">
          <a:solidFill>
            <a:schemeClr val="tx1"/>
          </a:solidFill>
          <a:latin typeface="+mn-lt"/>
          <a:ea typeface="+mn-ea"/>
          <a:cs typeface="+mn-cs"/>
        </a:defRPr>
      </a:lvl7pPr>
      <a:lvl8pPr marL="3344545" indent="-222885" algn="l" defTabSz="892175" rtl="0" eaLnBrk="1" latinLnBrk="0" hangingPunct="1">
        <a:lnSpc>
          <a:spcPct val="90000"/>
        </a:lnSpc>
        <a:spcBef>
          <a:spcPct val="97000"/>
        </a:spcBef>
        <a:buFont typeface="Arial" panose="020B0604020202020204" pitchFamily="34" charset="0"/>
        <a:buChar char="•"/>
        <a:defRPr sz="1755" kern="1200">
          <a:solidFill>
            <a:schemeClr val="tx1"/>
          </a:solidFill>
          <a:latin typeface="+mn-lt"/>
          <a:ea typeface="+mn-ea"/>
          <a:cs typeface="+mn-cs"/>
        </a:defRPr>
      </a:lvl8pPr>
      <a:lvl9pPr marL="3790315" indent="-222885" algn="l" defTabSz="892175" rtl="0" eaLnBrk="1" latinLnBrk="0" hangingPunct="1">
        <a:lnSpc>
          <a:spcPct val="90000"/>
        </a:lnSpc>
        <a:spcBef>
          <a:spcPct val="97000"/>
        </a:spcBef>
        <a:buFont typeface="Arial" panose="020B0604020202020204" pitchFamily="34" charset="0"/>
        <a:buChar char="•"/>
        <a:defRPr sz="1755" kern="1200">
          <a:solidFill>
            <a:schemeClr val="tx1"/>
          </a:solidFill>
          <a:latin typeface="+mn-lt"/>
          <a:ea typeface="+mn-ea"/>
          <a:cs typeface="+mn-cs"/>
        </a:defRPr>
      </a:lvl9pPr>
    </p:bodyStyle>
    <p:otherStyle>
      <a:defPPr>
        <a:defRPr lang="zh-CN"/>
      </a:defPPr>
      <a:lvl1pPr marL="0" algn="l" defTabSz="892175" rtl="0" eaLnBrk="1" latinLnBrk="0" hangingPunct="1">
        <a:defRPr sz="1755" kern="1200">
          <a:solidFill>
            <a:schemeClr val="tx1"/>
          </a:solidFill>
          <a:latin typeface="+mn-lt"/>
          <a:ea typeface="+mn-ea"/>
          <a:cs typeface="+mn-cs"/>
        </a:defRPr>
      </a:lvl1pPr>
      <a:lvl2pPr marL="445770" algn="l" defTabSz="892175" rtl="0" eaLnBrk="1" latinLnBrk="0" hangingPunct="1">
        <a:defRPr sz="1755" kern="1200">
          <a:solidFill>
            <a:schemeClr val="tx1"/>
          </a:solidFill>
          <a:latin typeface="+mn-lt"/>
          <a:ea typeface="+mn-ea"/>
          <a:cs typeface="+mn-cs"/>
        </a:defRPr>
      </a:lvl2pPr>
      <a:lvl3pPr marL="892175" algn="l" defTabSz="892175" rtl="0" eaLnBrk="1" latinLnBrk="0" hangingPunct="1">
        <a:defRPr sz="1755" kern="1200">
          <a:solidFill>
            <a:schemeClr val="tx1"/>
          </a:solidFill>
          <a:latin typeface="+mn-lt"/>
          <a:ea typeface="+mn-ea"/>
          <a:cs typeface="+mn-cs"/>
        </a:defRPr>
      </a:lvl3pPr>
      <a:lvl4pPr marL="1337310" algn="l" defTabSz="892175" rtl="0" eaLnBrk="1" latinLnBrk="0" hangingPunct="1">
        <a:defRPr sz="1755" kern="1200">
          <a:solidFill>
            <a:schemeClr val="tx1"/>
          </a:solidFill>
          <a:latin typeface="+mn-lt"/>
          <a:ea typeface="+mn-ea"/>
          <a:cs typeface="+mn-cs"/>
        </a:defRPr>
      </a:lvl4pPr>
      <a:lvl5pPr marL="1783715" algn="l" defTabSz="892175" rtl="0" eaLnBrk="1" latinLnBrk="0" hangingPunct="1">
        <a:defRPr sz="1755" kern="1200">
          <a:solidFill>
            <a:schemeClr val="tx1"/>
          </a:solidFill>
          <a:latin typeface="+mn-lt"/>
          <a:ea typeface="+mn-ea"/>
          <a:cs typeface="+mn-cs"/>
        </a:defRPr>
      </a:lvl5pPr>
      <a:lvl6pPr marL="2229485" algn="l" defTabSz="892175" rtl="0" eaLnBrk="1" latinLnBrk="0" hangingPunct="1">
        <a:defRPr sz="1755" kern="1200">
          <a:solidFill>
            <a:schemeClr val="tx1"/>
          </a:solidFill>
          <a:latin typeface="+mn-lt"/>
          <a:ea typeface="+mn-ea"/>
          <a:cs typeface="+mn-cs"/>
        </a:defRPr>
      </a:lvl6pPr>
      <a:lvl7pPr marL="2675890" algn="l" defTabSz="892175" rtl="0" eaLnBrk="1" latinLnBrk="0" hangingPunct="1">
        <a:defRPr sz="1755" kern="1200">
          <a:solidFill>
            <a:schemeClr val="tx1"/>
          </a:solidFill>
          <a:latin typeface="+mn-lt"/>
          <a:ea typeface="+mn-ea"/>
          <a:cs typeface="+mn-cs"/>
        </a:defRPr>
      </a:lvl7pPr>
      <a:lvl8pPr marL="3122295" algn="l" defTabSz="892175" rtl="0" eaLnBrk="1" latinLnBrk="0" hangingPunct="1">
        <a:defRPr sz="1755" kern="1200">
          <a:solidFill>
            <a:schemeClr val="tx1"/>
          </a:solidFill>
          <a:latin typeface="+mn-lt"/>
          <a:ea typeface="+mn-ea"/>
          <a:cs typeface="+mn-cs"/>
        </a:defRPr>
      </a:lvl8pPr>
      <a:lvl9pPr marL="3566795" algn="l" defTabSz="892175" rtl="0" eaLnBrk="1" latinLnBrk="0" hangingPunct="1">
        <a:defRPr sz="175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noFill/>
        <a:effectLst/>
      </p:bgPr>
    </p:bg>
    <p:spTree>
      <p:nvGrpSpPr>
        <p:cNvPr id="1" name=""/>
        <p:cNvGrpSpPr/>
        <p:nvPr/>
      </p:nvGrpSpPr>
      <p:grpSpPr>
        <a:xfrm>
          <a:off x="0" y="0"/>
          <a:ext cx="0" cy="0"/>
          <a:chOff x="0" y="0"/>
          <a:chExt cx="0" cy="0"/>
        </a:xfrm>
      </p:grpSpPr>
      <p:sp>
        <p:nvSpPr>
          <p:cNvPr id="5" name="矩形 4"/>
          <p:cNvSpPr/>
          <p:nvPr userDrawn="1"/>
        </p:nvSpPr>
        <p:spPr>
          <a:xfrm>
            <a:off x="9581515" y="6348731"/>
            <a:ext cx="2835275" cy="368300"/>
          </a:xfrm>
          <a:prstGeom prst="rect">
            <a:avLst/>
          </a:prstGeom>
        </p:spPr>
        <p:txBody>
          <a:bodyPr vert="horz" wrap="square" rtlCol="0">
            <a:normAutofit/>
          </a:bodyPr>
          <a:lstStyle>
            <a:lvl1pPr>
              <a:defRPr b="1">
                <a:solidFill>
                  <a:schemeClr val="tx1">
                    <a:alpha val="40000"/>
                  </a:schemeClr>
                </a:solidFill>
                <a:latin typeface="华文新魏" panose="02010800040101010101" charset="-122"/>
                <a:ea typeface="华文新魏" panose="02010800040101010101" charset="-122"/>
              </a:defRPr>
            </a:lvl1pPr>
          </a:lstStyle>
          <a:p>
            <a:pPr lvl="0" algn="ctr">
              <a:buClrTx/>
              <a:buSzTx/>
              <a:buFontTx/>
            </a:pPr>
            <a:r>
              <a:rPr lang="zh-CN" altLang="en-US" sz="1755">
                <a:solidFill>
                  <a:schemeClr val="tx1">
                    <a:alpha val="29000"/>
                  </a:schemeClr>
                </a:solidFill>
                <a:sym typeface="+mn-ea"/>
              </a:rPr>
              <a:t>东景的高中历史课堂</a:t>
            </a:r>
          </a:p>
        </p:txBody>
      </p:sp>
      <p:sp>
        <p:nvSpPr>
          <p:cNvPr id="7" name="文本框 6"/>
          <p:cNvSpPr txBox="1"/>
          <p:nvPr userDrawn="1">
            <p:custDataLst>
              <p:tags r:id="rId6"/>
            </p:custDataLst>
          </p:nvPr>
        </p:nvSpPr>
        <p:spPr>
          <a:xfrm>
            <a:off x="0" y="0"/>
            <a:ext cx="2388871" cy="511175"/>
          </a:xfrm>
          <a:prstGeom prst="rect">
            <a:avLst/>
          </a:prstGeom>
          <a:solidFill>
            <a:srgbClr val="C00000"/>
          </a:solidFill>
        </p:spPr>
        <p:txBody>
          <a:bodyPr wrap="square" rtlCol="0">
            <a:spAutoFit/>
          </a:bodyPr>
          <a:lstStyle/>
          <a:p>
            <a:pPr algn="ctr"/>
            <a:r>
              <a:rPr lang="zh-CN" altLang="en-US" sz="2730">
                <a:solidFill>
                  <a:schemeClr val="bg1"/>
                </a:solidFill>
                <a:latin typeface="黑体" panose="02010609060101010101" charset="-122"/>
                <a:ea typeface="黑体" panose="02010609060101010101" charset="-122"/>
              </a:rPr>
              <a:t>课标解读</a:t>
            </a:r>
          </a:p>
        </p:txBody>
      </p:sp>
      <p:sp>
        <p:nvSpPr>
          <p:cNvPr id="11" name="文本框 10"/>
          <p:cNvSpPr txBox="1"/>
          <p:nvPr userDrawn="1">
            <p:custDataLst>
              <p:tags r:id="rId7"/>
            </p:custDataLst>
          </p:nvPr>
        </p:nvSpPr>
        <p:spPr>
          <a:xfrm>
            <a:off x="2390775" y="0"/>
            <a:ext cx="2456180" cy="511175"/>
          </a:xfrm>
          <a:prstGeom prst="rect">
            <a:avLst/>
          </a:prstGeom>
          <a:solidFill>
            <a:srgbClr val="C00000"/>
          </a:solidFill>
        </p:spPr>
        <p:txBody>
          <a:bodyPr wrap="square" rtlCol="0">
            <a:spAutoFit/>
          </a:bodyPr>
          <a:lstStyle/>
          <a:p>
            <a:pPr lvl="0" algn="ctr">
              <a:buClrTx/>
              <a:buSzTx/>
              <a:buFontTx/>
            </a:pPr>
            <a:r>
              <a:rPr lang="zh-CN" altLang="en-US" sz="2730">
                <a:solidFill>
                  <a:schemeClr val="bg1"/>
                </a:solidFill>
                <a:latin typeface="黑体" panose="02010609060101010101" charset="-122"/>
                <a:ea typeface="黑体" panose="02010609060101010101" charset="-122"/>
                <a:sym typeface="+mn-ea"/>
              </a:rPr>
              <a:t>高考考情分析</a:t>
            </a:r>
          </a:p>
        </p:txBody>
      </p:sp>
      <p:sp>
        <p:nvSpPr>
          <p:cNvPr id="10" name="文本框 9"/>
          <p:cNvSpPr txBox="1"/>
          <p:nvPr userDrawn="1">
            <p:custDataLst>
              <p:tags r:id="rId8"/>
            </p:custDataLst>
          </p:nvPr>
        </p:nvSpPr>
        <p:spPr>
          <a:xfrm>
            <a:off x="4848225" y="0"/>
            <a:ext cx="2447291" cy="511175"/>
          </a:xfrm>
          <a:prstGeom prst="rect">
            <a:avLst/>
          </a:prstGeom>
          <a:solidFill>
            <a:srgbClr val="C00000"/>
          </a:solidFill>
        </p:spPr>
        <p:txBody>
          <a:bodyPr wrap="square" rtlCol="0">
            <a:spAutoFit/>
          </a:bodyPr>
          <a:lstStyle/>
          <a:p>
            <a:pPr lvl="0" algn="ctr">
              <a:buClrTx/>
              <a:buSzTx/>
              <a:buFontTx/>
            </a:pPr>
            <a:r>
              <a:rPr lang="zh-CN" altLang="en-US" sz="2730">
                <a:solidFill>
                  <a:schemeClr val="bg1"/>
                </a:solidFill>
                <a:latin typeface="黑体" panose="02010609060101010101" charset="-122"/>
                <a:ea typeface="黑体" panose="02010609060101010101" charset="-122"/>
                <a:sym typeface="+mn-ea"/>
              </a:rPr>
              <a:t>时空定位</a:t>
            </a:r>
          </a:p>
        </p:txBody>
      </p:sp>
      <p:sp>
        <p:nvSpPr>
          <p:cNvPr id="9" name="文本框 8"/>
          <p:cNvSpPr txBox="1"/>
          <p:nvPr userDrawn="1">
            <p:custDataLst>
              <p:tags r:id="rId9"/>
            </p:custDataLst>
          </p:nvPr>
        </p:nvSpPr>
        <p:spPr>
          <a:xfrm>
            <a:off x="7291705" y="0"/>
            <a:ext cx="2462531" cy="511175"/>
          </a:xfrm>
          <a:prstGeom prst="rect">
            <a:avLst/>
          </a:prstGeom>
          <a:solidFill>
            <a:srgbClr val="C00000"/>
          </a:solidFill>
        </p:spPr>
        <p:txBody>
          <a:bodyPr wrap="square" rtlCol="0">
            <a:spAutoFit/>
          </a:bodyPr>
          <a:lstStyle/>
          <a:p>
            <a:pPr lvl="0" algn="ctr">
              <a:buClrTx/>
              <a:buSzTx/>
              <a:buFontTx/>
            </a:pPr>
            <a:r>
              <a:rPr lang="zh-CN" altLang="en-US" sz="2730">
                <a:solidFill>
                  <a:schemeClr val="bg1"/>
                </a:solidFill>
                <a:latin typeface="黑体" panose="02010609060101010101" charset="-122"/>
                <a:ea typeface="黑体" panose="02010609060101010101" charset="-122"/>
                <a:sym typeface="+mn-ea"/>
              </a:rPr>
              <a:t>基础知识</a:t>
            </a:r>
          </a:p>
        </p:txBody>
      </p:sp>
      <p:sp>
        <p:nvSpPr>
          <p:cNvPr id="6" name="文本框 5"/>
          <p:cNvSpPr txBox="1"/>
          <p:nvPr userDrawn="1">
            <p:custDataLst>
              <p:tags r:id="rId10"/>
            </p:custDataLst>
          </p:nvPr>
        </p:nvSpPr>
        <p:spPr>
          <a:xfrm>
            <a:off x="9754235" y="0"/>
            <a:ext cx="2437765" cy="511175"/>
          </a:xfrm>
          <a:prstGeom prst="rect">
            <a:avLst/>
          </a:prstGeom>
          <a:solidFill>
            <a:srgbClr val="002060"/>
          </a:solidFill>
        </p:spPr>
        <p:txBody>
          <a:bodyPr wrap="square" rtlCol="0">
            <a:spAutoFit/>
          </a:bodyPr>
          <a:lstStyle/>
          <a:p>
            <a:pPr lvl="0" algn="ctr">
              <a:buClrTx/>
              <a:buSzTx/>
              <a:buFontTx/>
            </a:pPr>
            <a:r>
              <a:rPr lang="zh-CN" altLang="en-US" sz="2730">
                <a:solidFill>
                  <a:schemeClr val="bg1"/>
                </a:solidFill>
                <a:latin typeface="黑体" panose="02010609060101010101" charset="-122"/>
                <a:ea typeface="黑体" panose="02010609060101010101" charset="-122"/>
                <a:sym typeface="+mn-ea"/>
              </a:rPr>
              <a:t>真题演练</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892175" rtl="0" eaLnBrk="1" latinLnBrk="0" hangingPunct="1">
        <a:lnSpc>
          <a:spcPct val="90000"/>
        </a:lnSpc>
        <a:spcBef>
          <a:spcPct val="0"/>
        </a:spcBef>
        <a:buNone/>
        <a:defRPr sz="4290" kern="1200">
          <a:solidFill>
            <a:schemeClr val="tx1"/>
          </a:solidFill>
          <a:latin typeface="+mj-lt"/>
          <a:ea typeface="+mj-ea"/>
          <a:cs typeface="+mj-cs"/>
        </a:defRPr>
      </a:lvl1pPr>
    </p:titleStyle>
    <p:bodyStyle>
      <a:lvl1pPr marL="222885" indent="-222885" algn="l" defTabSz="892175" rtl="0" eaLnBrk="1" latinLnBrk="0" hangingPunct="1">
        <a:lnSpc>
          <a:spcPct val="90000"/>
        </a:lnSpc>
        <a:spcBef>
          <a:spcPct val="195000"/>
        </a:spcBef>
        <a:buFont typeface="Arial" panose="020B0604020202020204" pitchFamily="34" charset="0"/>
        <a:buChar char="•"/>
        <a:defRPr sz="2730" kern="1200">
          <a:solidFill>
            <a:schemeClr val="tx1"/>
          </a:solidFill>
          <a:latin typeface="+mn-lt"/>
          <a:ea typeface="+mn-ea"/>
          <a:cs typeface="+mn-cs"/>
        </a:defRPr>
      </a:lvl1pPr>
      <a:lvl2pPr marL="669290" indent="-222885" algn="l" defTabSz="892175" rtl="0" eaLnBrk="1" latinLnBrk="0" hangingPunct="1">
        <a:lnSpc>
          <a:spcPct val="90000"/>
        </a:lnSpc>
        <a:spcBef>
          <a:spcPct val="97000"/>
        </a:spcBef>
        <a:buFont typeface="Arial" panose="020B0604020202020204" pitchFamily="34" charset="0"/>
        <a:buChar char="•"/>
        <a:defRPr sz="2345" kern="1200">
          <a:solidFill>
            <a:schemeClr val="tx1"/>
          </a:solidFill>
          <a:latin typeface="+mn-lt"/>
          <a:ea typeface="+mn-ea"/>
          <a:cs typeface="+mn-cs"/>
        </a:defRPr>
      </a:lvl2pPr>
      <a:lvl3pPr marL="1115695" indent="-222885" algn="l" defTabSz="892175" rtl="0" eaLnBrk="1" latinLnBrk="0" hangingPunct="1">
        <a:lnSpc>
          <a:spcPct val="90000"/>
        </a:lnSpc>
        <a:spcBef>
          <a:spcPct val="97000"/>
        </a:spcBef>
        <a:buFont typeface="Arial" panose="020B0604020202020204" pitchFamily="34" charset="0"/>
        <a:buChar char="•"/>
        <a:defRPr sz="1950" kern="1200">
          <a:solidFill>
            <a:schemeClr val="tx1"/>
          </a:solidFill>
          <a:latin typeface="+mn-lt"/>
          <a:ea typeface="+mn-ea"/>
          <a:cs typeface="+mn-cs"/>
        </a:defRPr>
      </a:lvl3pPr>
      <a:lvl4pPr marL="1560830" indent="-222885" algn="l" defTabSz="892175" rtl="0" eaLnBrk="1" latinLnBrk="0" hangingPunct="1">
        <a:lnSpc>
          <a:spcPct val="90000"/>
        </a:lnSpc>
        <a:spcBef>
          <a:spcPct val="97000"/>
        </a:spcBef>
        <a:buFont typeface="Arial" panose="020B0604020202020204" pitchFamily="34" charset="0"/>
        <a:buChar char="•"/>
        <a:defRPr sz="1755" kern="1200">
          <a:solidFill>
            <a:schemeClr val="tx1"/>
          </a:solidFill>
          <a:latin typeface="+mn-lt"/>
          <a:ea typeface="+mn-ea"/>
          <a:cs typeface="+mn-cs"/>
        </a:defRPr>
      </a:lvl4pPr>
      <a:lvl5pPr marL="2006600" indent="-222885" algn="l" defTabSz="892175" rtl="0" eaLnBrk="1" latinLnBrk="0" hangingPunct="1">
        <a:lnSpc>
          <a:spcPct val="90000"/>
        </a:lnSpc>
        <a:spcBef>
          <a:spcPct val="97000"/>
        </a:spcBef>
        <a:buFont typeface="Arial" panose="020B0604020202020204" pitchFamily="34" charset="0"/>
        <a:buChar char="•"/>
        <a:defRPr sz="1755" kern="1200">
          <a:solidFill>
            <a:schemeClr val="tx1"/>
          </a:solidFill>
          <a:latin typeface="+mn-lt"/>
          <a:ea typeface="+mn-ea"/>
          <a:cs typeface="+mn-cs"/>
        </a:defRPr>
      </a:lvl5pPr>
      <a:lvl6pPr marL="2452370" indent="-222885" algn="l" defTabSz="892175" rtl="0" eaLnBrk="1" latinLnBrk="0" hangingPunct="1">
        <a:lnSpc>
          <a:spcPct val="90000"/>
        </a:lnSpc>
        <a:spcBef>
          <a:spcPct val="97000"/>
        </a:spcBef>
        <a:buFont typeface="Arial" panose="020B0604020202020204" pitchFamily="34" charset="0"/>
        <a:buChar char="•"/>
        <a:defRPr sz="1755" kern="1200">
          <a:solidFill>
            <a:schemeClr val="tx1"/>
          </a:solidFill>
          <a:latin typeface="+mn-lt"/>
          <a:ea typeface="+mn-ea"/>
          <a:cs typeface="+mn-cs"/>
        </a:defRPr>
      </a:lvl6pPr>
      <a:lvl7pPr marL="2898775" indent="-222885" algn="l" defTabSz="892175" rtl="0" eaLnBrk="1" latinLnBrk="0" hangingPunct="1">
        <a:lnSpc>
          <a:spcPct val="90000"/>
        </a:lnSpc>
        <a:spcBef>
          <a:spcPct val="97000"/>
        </a:spcBef>
        <a:buFont typeface="Arial" panose="020B0604020202020204" pitchFamily="34" charset="0"/>
        <a:buChar char="•"/>
        <a:defRPr sz="1755" kern="1200">
          <a:solidFill>
            <a:schemeClr val="tx1"/>
          </a:solidFill>
          <a:latin typeface="+mn-lt"/>
          <a:ea typeface="+mn-ea"/>
          <a:cs typeface="+mn-cs"/>
        </a:defRPr>
      </a:lvl7pPr>
      <a:lvl8pPr marL="3344545" indent="-222885" algn="l" defTabSz="892175" rtl="0" eaLnBrk="1" latinLnBrk="0" hangingPunct="1">
        <a:lnSpc>
          <a:spcPct val="90000"/>
        </a:lnSpc>
        <a:spcBef>
          <a:spcPct val="97000"/>
        </a:spcBef>
        <a:buFont typeface="Arial" panose="020B0604020202020204" pitchFamily="34" charset="0"/>
        <a:buChar char="•"/>
        <a:defRPr sz="1755" kern="1200">
          <a:solidFill>
            <a:schemeClr val="tx1"/>
          </a:solidFill>
          <a:latin typeface="+mn-lt"/>
          <a:ea typeface="+mn-ea"/>
          <a:cs typeface="+mn-cs"/>
        </a:defRPr>
      </a:lvl8pPr>
      <a:lvl9pPr marL="3790315" indent="-222885" algn="l" defTabSz="892175" rtl="0" eaLnBrk="1" latinLnBrk="0" hangingPunct="1">
        <a:lnSpc>
          <a:spcPct val="90000"/>
        </a:lnSpc>
        <a:spcBef>
          <a:spcPct val="97000"/>
        </a:spcBef>
        <a:buFont typeface="Arial" panose="020B0604020202020204" pitchFamily="34" charset="0"/>
        <a:buChar char="•"/>
        <a:defRPr sz="1755" kern="1200">
          <a:solidFill>
            <a:schemeClr val="tx1"/>
          </a:solidFill>
          <a:latin typeface="+mn-lt"/>
          <a:ea typeface="+mn-ea"/>
          <a:cs typeface="+mn-cs"/>
        </a:defRPr>
      </a:lvl9pPr>
    </p:bodyStyle>
    <p:otherStyle>
      <a:defPPr>
        <a:defRPr lang="zh-CN"/>
      </a:defPPr>
      <a:lvl1pPr marL="0" algn="l" defTabSz="892175" rtl="0" eaLnBrk="1" latinLnBrk="0" hangingPunct="1">
        <a:defRPr sz="1755" kern="1200">
          <a:solidFill>
            <a:schemeClr val="tx1"/>
          </a:solidFill>
          <a:latin typeface="+mn-lt"/>
          <a:ea typeface="+mn-ea"/>
          <a:cs typeface="+mn-cs"/>
        </a:defRPr>
      </a:lvl1pPr>
      <a:lvl2pPr marL="445770" algn="l" defTabSz="892175" rtl="0" eaLnBrk="1" latinLnBrk="0" hangingPunct="1">
        <a:defRPr sz="1755" kern="1200">
          <a:solidFill>
            <a:schemeClr val="tx1"/>
          </a:solidFill>
          <a:latin typeface="+mn-lt"/>
          <a:ea typeface="+mn-ea"/>
          <a:cs typeface="+mn-cs"/>
        </a:defRPr>
      </a:lvl2pPr>
      <a:lvl3pPr marL="892175" algn="l" defTabSz="892175" rtl="0" eaLnBrk="1" latinLnBrk="0" hangingPunct="1">
        <a:defRPr sz="1755" kern="1200">
          <a:solidFill>
            <a:schemeClr val="tx1"/>
          </a:solidFill>
          <a:latin typeface="+mn-lt"/>
          <a:ea typeface="+mn-ea"/>
          <a:cs typeface="+mn-cs"/>
        </a:defRPr>
      </a:lvl3pPr>
      <a:lvl4pPr marL="1337310" algn="l" defTabSz="892175" rtl="0" eaLnBrk="1" latinLnBrk="0" hangingPunct="1">
        <a:defRPr sz="1755" kern="1200">
          <a:solidFill>
            <a:schemeClr val="tx1"/>
          </a:solidFill>
          <a:latin typeface="+mn-lt"/>
          <a:ea typeface="+mn-ea"/>
          <a:cs typeface="+mn-cs"/>
        </a:defRPr>
      </a:lvl4pPr>
      <a:lvl5pPr marL="1783715" algn="l" defTabSz="892175" rtl="0" eaLnBrk="1" latinLnBrk="0" hangingPunct="1">
        <a:defRPr sz="1755" kern="1200">
          <a:solidFill>
            <a:schemeClr val="tx1"/>
          </a:solidFill>
          <a:latin typeface="+mn-lt"/>
          <a:ea typeface="+mn-ea"/>
          <a:cs typeface="+mn-cs"/>
        </a:defRPr>
      </a:lvl5pPr>
      <a:lvl6pPr marL="2229485" algn="l" defTabSz="892175" rtl="0" eaLnBrk="1" latinLnBrk="0" hangingPunct="1">
        <a:defRPr sz="1755" kern="1200">
          <a:solidFill>
            <a:schemeClr val="tx1"/>
          </a:solidFill>
          <a:latin typeface="+mn-lt"/>
          <a:ea typeface="+mn-ea"/>
          <a:cs typeface="+mn-cs"/>
        </a:defRPr>
      </a:lvl6pPr>
      <a:lvl7pPr marL="2675890" algn="l" defTabSz="892175" rtl="0" eaLnBrk="1" latinLnBrk="0" hangingPunct="1">
        <a:defRPr sz="1755" kern="1200">
          <a:solidFill>
            <a:schemeClr val="tx1"/>
          </a:solidFill>
          <a:latin typeface="+mn-lt"/>
          <a:ea typeface="+mn-ea"/>
          <a:cs typeface="+mn-cs"/>
        </a:defRPr>
      </a:lvl7pPr>
      <a:lvl8pPr marL="3122295" algn="l" defTabSz="892175" rtl="0" eaLnBrk="1" latinLnBrk="0" hangingPunct="1">
        <a:defRPr sz="1755" kern="1200">
          <a:solidFill>
            <a:schemeClr val="tx1"/>
          </a:solidFill>
          <a:latin typeface="+mn-lt"/>
          <a:ea typeface="+mn-ea"/>
          <a:cs typeface="+mn-cs"/>
        </a:defRPr>
      </a:lvl8pPr>
      <a:lvl9pPr marL="3566795" algn="l" defTabSz="892175" rtl="0" eaLnBrk="1" latinLnBrk="0" hangingPunct="1">
        <a:defRPr sz="175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image" Target="../media/image3.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image" Target="../media/image4.pn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image" Target="../media/image5.png"/><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5.xml"/><Relationship Id="rId1" Type="http://schemas.openxmlformats.org/officeDocument/2006/relationships/tags" Target="../tags/tag54.xml"/><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tags" Target="../tags/tag68.xml"/><Relationship Id="rId18" Type="http://schemas.openxmlformats.org/officeDocument/2006/relationships/image" Target="../media/image7.jpeg"/><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tags" Target="../tags/tag67.xml"/><Relationship Id="rId17" Type="http://schemas.openxmlformats.org/officeDocument/2006/relationships/image" Target="../media/image6.jpeg"/><Relationship Id="rId2" Type="http://schemas.openxmlformats.org/officeDocument/2006/relationships/tags" Target="../tags/tag57.xml"/><Relationship Id="rId16" Type="http://schemas.openxmlformats.org/officeDocument/2006/relationships/notesSlide" Target="../notesSlides/notesSlide15.xml"/><Relationship Id="rId20" Type="http://schemas.openxmlformats.org/officeDocument/2006/relationships/image" Target="../media/image9.png"/><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tags" Target="../tags/tag66.xml"/><Relationship Id="rId5" Type="http://schemas.openxmlformats.org/officeDocument/2006/relationships/tags" Target="../tags/tag60.xml"/><Relationship Id="rId15" Type="http://schemas.openxmlformats.org/officeDocument/2006/relationships/slideLayout" Target="../slideLayouts/slideLayout4.xml"/><Relationship Id="rId10" Type="http://schemas.openxmlformats.org/officeDocument/2006/relationships/tags" Target="../tags/tag65.xml"/><Relationship Id="rId19" Type="http://schemas.openxmlformats.org/officeDocument/2006/relationships/image" Target="../media/image8.png"/><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tags" Target="../tags/tag69.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71.xml"/><Relationship Id="rId1" Type="http://schemas.openxmlformats.org/officeDocument/2006/relationships/tags" Target="../tags/tag70.xml"/><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image" Target="../media/image10.jpeg"/><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notesSlide" Target="../notesSlides/notesSlide18.xml"/><Relationship Id="rId4"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notesSlide" Target="../notesSlides/notesSlide2.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Layout" Target="../slideLayouts/slideLayout4.xml"/><Relationship Id="rId5" Type="http://schemas.openxmlformats.org/officeDocument/2006/relationships/tags" Target="../tags/tag23.xml"/><Relationship Id="rId4" Type="http://schemas.openxmlformats.org/officeDocument/2006/relationships/tags" Target="../tags/tag2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2.png"/><Relationship Id="rId2" Type="http://schemas.openxmlformats.org/officeDocument/2006/relationships/tags" Target="../tags/tag78.xml"/><Relationship Id="rId1" Type="http://schemas.openxmlformats.org/officeDocument/2006/relationships/tags" Target="../tags/tag77.xml"/><Relationship Id="rId6" Type="http://schemas.microsoft.com/office/2007/relationships/hdphoto" Target="../media/hdphoto1.wdp"/><Relationship Id="rId5" Type="http://schemas.openxmlformats.org/officeDocument/2006/relationships/image" Target="../media/image11.jpeg"/><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82.xml"/><Relationship Id="rId1" Type="http://schemas.openxmlformats.org/officeDocument/2006/relationships/tags" Target="../tags/tag81.xml"/><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notesSlide" Target="../notesSlides/notesSlide22.xml"/><Relationship Id="rId5" Type="http://schemas.openxmlformats.org/officeDocument/2006/relationships/slideLayout" Target="../slideLayouts/slideLayout4.xml"/><Relationship Id="rId4" Type="http://schemas.openxmlformats.org/officeDocument/2006/relationships/tags" Target="../tags/tag86.xml"/></Relationships>
</file>

<file path=ppt/slides/_rels/slide24.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notesSlide" Target="../notesSlides/notesSlide23.xml"/><Relationship Id="rId5" Type="http://schemas.openxmlformats.org/officeDocument/2006/relationships/slideLayout" Target="../slideLayouts/slideLayout4.xml"/><Relationship Id="rId4" Type="http://schemas.openxmlformats.org/officeDocument/2006/relationships/tags" Target="../tags/tag90.xml"/></Relationships>
</file>

<file path=ppt/slides/_rels/slide25.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5" Type="http://schemas.openxmlformats.org/officeDocument/2006/relationships/notesSlide" Target="../notesSlides/notesSlide24.xml"/><Relationship Id="rId4"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tags" Target="../tags/tag96.xml"/><Relationship Id="rId7" Type="http://schemas.openxmlformats.org/officeDocument/2006/relationships/image" Target="../media/image13.jpeg"/><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notesSlide" Target="../notesSlides/notesSlide25.xml"/><Relationship Id="rId5" Type="http://schemas.openxmlformats.org/officeDocument/2006/relationships/slideLayout" Target="../slideLayouts/slideLayout4.xml"/><Relationship Id="rId4" Type="http://schemas.openxmlformats.org/officeDocument/2006/relationships/tags" Target="../tags/tag97.xml"/></Relationships>
</file>

<file path=ppt/slides/_rels/slide27.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notesSlide" Target="../notesSlides/notesSlide26.xml"/><Relationship Id="rId5" Type="http://schemas.openxmlformats.org/officeDocument/2006/relationships/slideLayout" Target="../slideLayouts/slideLayout4.xml"/><Relationship Id="rId4" Type="http://schemas.openxmlformats.org/officeDocument/2006/relationships/tags" Target="../tags/tag101.xml"/></Relationships>
</file>

<file path=ppt/slides/_rels/slide28.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notesSlide" Target="../notesSlides/notesSlide27.xml"/><Relationship Id="rId5" Type="http://schemas.openxmlformats.org/officeDocument/2006/relationships/slideLayout" Target="../slideLayouts/slideLayout4.xml"/><Relationship Id="rId4" Type="http://schemas.openxmlformats.org/officeDocument/2006/relationships/tags" Target="../tags/tag105.xml"/></Relationships>
</file>

<file path=ppt/slides/_rels/slide29.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notesSlide" Target="../notesSlides/notesSlide28.xml"/><Relationship Id="rId5" Type="http://schemas.openxmlformats.org/officeDocument/2006/relationships/slideLayout" Target="../slideLayouts/slideLayout4.xml"/><Relationship Id="rId4" Type="http://schemas.openxmlformats.org/officeDocument/2006/relationships/tags" Target="../tags/tag109.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26.xml"/><Relationship Id="rId7" Type="http://schemas.openxmlformats.org/officeDocument/2006/relationships/tags" Target="../tags/tag30.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5" Type="http://schemas.openxmlformats.org/officeDocument/2006/relationships/tags" Target="../tags/tag28.xml"/><Relationship Id="rId10" Type="http://schemas.openxmlformats.org/officeDocument/2006/relationships/image" Target="../media/image1.jpeg"/><Relationship Id="rId4" Type="http://schemas.openxmlformats.org/officeDocument/2006/relationships/tags" Target="../tags/tag27.xml"/><Relationship Id="rId9"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notesSlide" Target="../notesSlides/notesSlide29.xml"/><Relationship Id="rId5" Type="http://schemas.openxmlformats.org/officeDocument/2006/relationships/slideLayout" Target="../slideLayouts/slideLayout4.xml"/><Relationship Id="rId4" Type="http://schemas.openxmlformats.org/officeDocument/2006/relationships/tags" Target="../tags/tag113.xml"/></Relationships>
</file>

<file path=ppt/slides/_rels/slide31.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notesSlide" Target="../notesSlides/notesSlide30.xml"/><Relationship Id="rId5" Type="http://schemas.openxmlformats.org/officeDocument/2006/relationships/slideLayout" Target="../slideLayouts/slideLayout4.xml"/><Relationship Id="rId4" Type="http://schemas.openxmlformats.org/officeDocument/2006/relationships/tags" Target="../tags/tag11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31.xml"/></Relationships>
</file>

<file path=ppt/slides/_rels/slide5.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notesSlide" Target="../notesSlides/notesSlide5.xml"/><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2.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AF8B06BB-6EEE-56A7-879A-21386962E42F}"/>
              </a:ext>
            </a:extLst>
          </p:cNvPr>
          <p:cNvSpPr/>
          <p:nvPr/>
        </p:nvSpPr>
        <p:spPr>
          <a:xfrm>
            <a:off x="9840686" y="6219371"/>
            <a:ext cx="2264228" cy="5805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 name="文本框 1"/>
          <p:cNvSpPr txBox="1"/>
          <p:nvPr>
            <p:custDataLst>
              <p:tags r:id="rId2"/>
            </p:custDataLst>
          </p:nvPr>
        </p:nvSpPr>
        <p:spPr>
          <a:xfrm>
            <a:off x="0" y="0"/>
            <a:ext cx="12191365" cy="511175"/>
          </a:xfrm>
          <a:prstGeom prst="rect">
            <a:avLst/>
          </a:prstGeom>
          <a:noFill/>
        </p:spPr>
        <p:txBody>
          <a:bodyPr wrap="square" rtlCol="0">
            <a:spAutoFit/>
          </a:bodyPr>
          <a:lstStyle/>
          <a:p>
            <a:pPr algn="ctr"/>
            <a:r>
              <a:rPr lang="zh-CN" altLang="en-US" sz="2730" b="1" dirty="0">
                <a:solidFill>
                  <a:schemeClr val="bg1"/>
                </a:solidFill>
                <a:latin typeface="楷体" panose="02010609060101010101" charset="-122"/>
                <a:ea typeface="楷体" panose="02010609060101010101" charset="-122"/>
              </a:rPr>
              <a:t>时空定位（</a:t>
            </a:r>
            <a:r>
              <a:rPr lang="en-US" altLang="zh-CN" sz="2730" b="1" dirty="0">
                <a:solidFill>
                  <a:schemeClr val="bg1"/>
                </a:solidFill>
                <a:latin typeface="楷体" panose="02010609060101010101" charset="-122"/>
                <a:ea typeface="楷体" panose="02010609060101010101" charset="-122"/>
              </a:rPr>
              <a:t>1919-1949</a:t>
            </a:r>
            <a:r>
              <a:rPr lang="zh-CN" altLang="en-US" sz="2730" b="1" dirty="0">
                <a:solidFill>
                  <a:schemeClr val="bg1"/>
                </a:solidFill>
                <a:latin typeface="楷体" panose="02010609060101010101" charset="-122"/>
                <a:ea typeface="楷体" panose="02010609060101010101" charset="-122"/>
              </a:rPr>
              <a:t>）</a:t>
            </a:r>
          </a:p>
        </p:txBody>
      </p:sp>
      <p:cxnSp>
        <p:nvCxnSpPr>
          <p:cNvPr id="8" name="直接箭头连接符 7">
            <a:extLst>
              <a:ext uri="{FF2B5EF4-FFF2-40B4-BE49-F238E27FC236}">
                <a16:creationId xmlns:a16="http://schemas.microsoft.com/office/drawing/2014/main" id="{F02F58C2-4F46-50F1-5C08-C944BDD72C55}"/>
              </a:ext>
            </a:extLst>
          </p:cNvPr>
          <p:cNvCxnSpPr>
            <a:cxnSpLocks/>
          </p:cNvCxnSpPr>
          <p:nvPr/>
        </p:nvCxnSpPr>
        <p:spPr>
          <a:xfrm flipV="1">
            <a:off x="823685" y="3322782"/>
            <a:ext cx="10827657" cy="2778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5432ABB5-66F9-5474-7872-E50EBA544620}"/>
              </a:ext>
            </a:extLst>
          </p:cNvPr>
          <p:cNvCxnSpPr>
            <a:cxnSpLocks/>
          </p:cNvCxnSpPr>
          <p:nvPr/>
        </p:nvCxnSpPr>
        <p:spPr>
          <a:xfrm>
            <a:off x="1259114" y="3132849"/>
            <a:ext cx="0" cy="21771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矩形 11">
            <a:extLst>
              <a:ext uri="{FF2B5EF4-FFF2-40B4-BE49-F238E27FC236}">
                <a16:creationId xmlns:a16="http://schemas.microsoft.com/office/drawing/2014/main" id="{F88656FE-5718-CBF7-0C57-F4F7A8BEAD67}"/>
              </a:ext>
            </a:extLst>
          </p:cNvPr>
          <p:cNvSpPr/>
          <p:nvPr/>
        </p:nvSpPr>
        <p:spPr>
          <a:xfrm>
            <a:off x="827314" y="2474944"/>
            <a:ext cx="863600" cy="511175"/>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tx1"/>
                </a:solidFill>
                <a:latin typeface="黑体" panose="02010609060101010101" pitchFamily="49" charset="-122"/>
                <a:ea typeface="黑体" panose="02010609060101010101" pitchFamily="49" charset="-122"/>
              </a:rPr>
              <a:t>五四运动</a:t>
            </a:r>
          </a:p>
        </p:txBody>
      </p:sp>
      <p:cxnSp>
        <p:nvCxnSpPr>
          <p:cNvPr id="13" name="直接连接符 12">
            <a:extLst>
              <a:ext uri="{FF2B5EF4-FFF2-40B4-BE49-F238E27FC236}">
                <a16:creationId xmlns:a16="http://schemas.microsoft.com/office/drawing/2014/main" id="{121F8914-9457-BD92-BDD1-26CE253B7D5A}"/>
              </a:ext>
            </a:extLst>
          </p:cNvPr>
          <p:cNvCxnSpPr>
            <a:cxnSpLocks/>
          </p:cNvCxnSpPr>
          <p:nvPr/>
        </p:nvCxnSpPr>
        <p:spPr>
          <a:xfrm>
            <a:off x="2042885" y="3132849"/>
            <a:ext cx="0" cy="21771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矩形 13">
            <a:extLst>
              <a:ext uri="{FF2B5EF4-FFF2-40B4-BE49-F238E27FC236}">
                <a16:creationId xmlns:a16="http://schemas.microsoft.com/office/drawing/2014/main" id="{FADDB10E-7436-02FF-4580-E93786481297}"/>
              </a:ext>
            </a:extLst>
          </p:cNvPr>
          <p:cNvSpPr/>
          <p:nvPr/>
        </p:nvSpPr>
        <p:spPr>
          <a:xfrm>
            <a:off x="1611085" y="2474944"/>
            <a:ext cx="863600" cy="5111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rgbClr val="C00000"/>
                </a:solidFill>
                <a:latin typeface="黑体" panose="02010609060101010101" pitchFamily="49" charset="-122"/>
                <a:ea typeface="黑体" panose="02010609060101010101" pitchFamily="49" charset="-122"/>
              </a:rPr>
              <a:t>中共诞生</a:t>
            </a:r>
          </a:p>
        </p:txBody>
      </p:sp>
      <p:sp>
        <p:nvSpPr>
          <p:cNvPr id="15" name="矩形 14">
            <a:extLst>
              <a:ext uri="{FF2B5EF4-FFF2-40B4-BE49-F238E27FC236}">
                <a16:creationId xmlns:a16="http://schemas.microsoft.com/office/drawing/2014/main" id="{28D85A3C-189C-9FC4-65E7-945284E1377F}"/>
              </a:ext>
            </a:extLst>
          </p:cNvPr>
          <p:cNvSpPr/>
          <p:nvPr/>
        </p:nvSpPr>
        <p:spPr>
          <a:xfrm>
            <a:off x="762000" y="3350563"/>
            <a:ext cx="994228" cy="5111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tx1"/>
                </a:solidFill>
                <a:latin typeface="黑体" panose="02010609060101010101" pitchFamily="49" charset="-122"/>
                <a:ea typeface="黑体" panose="02010609060101010101" pitchFamily="49" charset="-122"/>
              </a:rPr>
              <a:t>1919</a:t>
            </a:r>
            <a:endParaRPr lang="zh-CN" altLang="en-US" sz="2000" b="1" dirty="0">
              <a:solidFill>
                <a:schemeClr val="tx1"/>
              </a:solidFill>
              <a:latin typeface="黑体" panose="02010609060101010101" pitchFamily="49" charset="-122"/>
              <a:ea typeface="黑体" panose="02010609060101010101" pitchFamily="49" charset="-122"/>
            </a:endParaRPr>
          </a:p>
        </p:txBody>
      </p:sp>
      <p:sp>
        <p:nvSpPr>
          <p:cNvPr id="16" name="矩形 15">
            <a:extLst>
              <a:ext uri="{FF2B5EF4-FFF2-40B4-BE49-F238E27FC236}">
                <a16:creationId xmlns:a16="http://schemas.microsoft.com/office/drawing/2014/main" id="{4D9FB83D-4EDD-4DE8-7DC6-FE7968F748BA}"/>
              </a:ext>
            </a:extLst>
          </p:cNvPr>
          <p:cNvSpPr/>
          <p:nvPr/>
        </p:nvSpPr>
        <p:spPr>
          <a:xfrm>
            <a:off x="1545771" y="3350563"/>
            <a:ext cx="994228" cy="5111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tx1"/>
                </a:solidFill>
                <a:latin typeface="黑体" panose="02010609060101010101" pitchFamily="49" charset="-122"/>
                <a:ea typeface="黑体" panose="02010609060101010101" pitchFamily="49" charset="-122"/>
              </a:rPr>
              <a:t>1921</a:t>
            </a:r>
            <a:endParaRPr lang="zh-CN" altLang="en-US" sz="2000" b="1" dirty="0">
              <a:solidFill>
                <a:schemeClr val="tx1"/>
              </a:solidFill>
              <a:latin typeface="黑体" panose="02010609060101010101" pitchFamily="49" charset="-122"/>
              <a:ea typeface="黑体" panose="02010609060101010101" pitchFamily="49" charset="-122"/>
            </a:endParaRPr>
          </a:p>
        </p:txBody>
      </p:sp>
      <p:cxnSp>
        <p:nvCxnSpPr>
          <p:cNvPr id="17" name="直接连接符 16">
            <a:extLst>
              <a:ext uri="{FF2B5EF4-FFF2-40B4-BE49-F238E27FC236}">
                <a16:creationId xmlns:a16="http://schemas.microsoft.com/office/drawing/2014/main" id="{7D4B6C30-6E6D-150A-1FEA-B30246EEC91A}"/>
              </a:ext>
            </a:extLst>
          </p:cNvPr>
          <p:cNvCxnSpPr>
            <a:cxnSpLocks/>
          </p:cNvCxnSpPr>
          <p:nvPr/>
        </p:nvCxnSpPr>
        <p:spPr>
          <a:xfrm>
            <a:off x="2759528" y="3132849"/>
            <a:ext cx="0" cy="21771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矩形 17">
            <a:extLst>
              <a:ext uri="{FF2B5EF4-FFF2-40B4-BE49-F238E27FC236}">
                <a16:creationId xmlns:a16="http://schemas.microsoft.com/office/drawing/2014/main" id="{3A316D85-9A02-2B50-4F78-0B5D29B0494D}"/>
              </a:ext>
            </a:extLst>
          </p:cNvPr>
          <p:cNvSpPr/>
          <p:nvPr/>
        </p:nvSpPr>
        <p:spPr>
          <a:xfrm>
            <a:off x="2814876" y="2165093"/>
            <a:ext cx="1260019" cy="5111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tx1"/>
                </a:solidFill>
                <a:latin typeface="黑体" panose="02010609060101010101" pitchFamily="49" charset="-122"/>
                <a:ea typeface="黑体" panose="02010609060101010101" pitchFamily="49" charset="-122"/>
              </a:rPr>
              <a:t>第一次国共合作</a:t>
            </a:r>
          </a:p>
        </p:txBody>
      </p:sp>
      <p:sp>
        <p:nvSpPr>
          <p:cNvPr id="19" name="矩形 18">
            <a:extLst>
              <a:ext uri="{FF2B5EF4-FFF2-40B4-BE49-F238E27FC236}">
                <a16:creationId xmlns:a16="http://schemas.microsoft.com/office/drawing/2014/main" id="{F840DC9D-FE49-91F6-D8CF-D0900BB71F99}"/>
              </a:ext>
            </a:extLst>
          </p:cNvPr>
          <p:cNvSpPr/>
          <p:nvPr/>
        </p:nvSpPr>
        <p:spPr>
          <a:xfrm>
            <a:off x="2291442" y="3378344"/>
            <a:ext cx="994228" cy="5111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tx1"/>
                </a:solidFill>
                <a:latin typeface="黑体" panose="02010609060101010101" pitchFamily="49" charset="-122"/>
                <a:ea typeface="黑体" panose="02010609060101010101" pitchFamily="49" charset="-122"/>
              </a:rPr>
              <a:t>1924</a:t>
            </a:r>
            <a:endParaRPr lang="zh-CN" altLang="en-US" sz="2000" b="1" dirty="0">
              <a:solidFill>
                <a:schemeClr val="tx1"/>
              </a:solidFill>
              <a:latin typeface="黑体" panose="02010609060101010101" pitchFamily="49" charset="-122"/>
              <a:ea typeface="黑体" panose="02010609060101010101" pitchFamily="49" charset="-122"/>
            </a:endParaRPr>
          </a:p>
        </p:txBody>
      </p:sp>
      <p:cxnSp>
        <p:nvCxnSpPr>
          <p:cNvPr id="20" name="直接连接符 19">
            <a:extLst>
              <a:ext uri="{FF2B5EF4-FFF2-40B4-BE49-F238E27FC236}">
                <a16:creationId xmlns:a16="http://schemas.microsoft.com/office/drawing/2014/main" id="{8DC57CF6-6AEB-0626-9656-624E3418E302}"/>
              </a:ext>
            </a:extLst>
          </p:cNvPr>
          <p:cNvCxnSpPr>
            <a:cxnSpLocks/>
          </p:cNvCxnSpPr>
          <p:nvPr/>
        </p:nvCxnSpPr>
        <p:spPr>
          <a:xfrm>
            <a:off x="4019552" y="3132849"/>
            <a:ext cx="0" cy="21771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矩形 20">
            <a:extLst>
              <a:ext uri="{FF2B5EF4-FFF2-40B4-BE49-F238E27FC236}">
                <a16:creationId xmlns:a16="http://schemas.microsoft.com/office/drawing/2014/main" id="{592BDC67-F176-761F-6FE9-44710AAD1759}"/>
              </a:ext>
            </a:extLst>
          </p:cNvPr>
          <p:cNvSpPr/>
          <p:nvPr/>
        </p:nvSpPr>
        <p:spPr>
          <a:xfrm>
            <a:off x="3522438" y="3378344"/>
            <a:ext cx="994228" cy="5111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tx1"/>
                </a:solidFill>
                <a:latin typeface="黑体" panose="02010609060101010101" pitchFamily="49" charset="-122"/>
                <a:ea typeface="黑体" panose="02010609060101010101" pitchFamily="49" charset="-122"/>
              </a:rPr>
              <a:t>1927</a:t>
            </a:r>
            <a:endParaRPr lang="zh-CN" altLang="en-US" sz="2000" b="1" dirty="0">
              <a:solidFill>
                <a:schemeClr val="tx1"/>
              </a:solidFill>
              <a:latin typeface="黑体" panose="02010609060101010101" pitchFamily="49" charset="-122"/>
              <a:ea typeface="黑体" panose="02010609060101010101" pitchFamily="49" charset="-122"/>
            </a:endParaRPr>
          </a:p>
        </p:txBody>
      </p:sp>
      <p:cxnSp>
        <p:nvCxnSpPr>
          <p:cNvPr id="22" name="直接连接符 21">
            <a:extLst>
              <a:ext uri="{FF2B5EF4-FFF2-40B4-BE49-F238E27FC236}">
                <a16:creationId xmlns:a16="http://schemas.microsoft.com/office/drawing/2014/main" id="{B9A69C14-C679-3482-A15A-77F101E02DDB}"/>
              </a:ext>
            </a:extLst>
          </p:cNvPr>
          <p:cNvCxnSpPr>
            <a:cxnSpLocks/>
          </p:cNvCxnSpPr>
          <p:nvPr/>
        </p:nvCxnSpPr>
        <p:spPr>
          <a:xfrm>
            <a:off x="5510893" y="3132849"/>
            <a:ext cx="0" cy="21771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矩形 22">
            <a:extLst>
              <a:ext uri="{FF2B5EF4-FFF2-40B4-BE49-F238E27FC236}">
                <a16:creationId xmlns:a16="http://schemas.microsoft.com/office/drawing/2014/main" id="{A67F4383-5D31-5327-BA87-947F7B93B038}"/>
              </a:ext>
            </a:extLst>
          </p:cNvPr>
          <p:cNvSpPr/>
          <p:nvPr/>
        </p:nvSpPr>
        <p:spPr>
          <a:xfrm>
            <a:off x="4611021" y="2234139"/>
            <a:ext cx="1717217" cy="5111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tx1"/>
                </a:solidFill>
                <a:latin typeface="黑体" panose="02010609060101010101" pitchFamily="49" charset="-122"/>
                <a:ea typeface="黑体" panose="02010609060101010101" pitchFamily="49" charset="-122"/>
              </a:rPr>
              <a:t>国共十年对峙</a:t>
            </a:r>
          </a:p>
        </p:txBody>
      </p:sp>
      <p:sp>
        <p:nvSpPr>
          <p:cNvPr id="24" name="矩形 23">
            <a:extLst>
              <a:ext uri="{FF2B5EF4-FFF2-40B4-BE49-F238E27FC236}">
                <a16:creationId xmlns:a16="http://schemas.microsoft.com/office/drawing/2014/main" id="{B6D9846E-D9D3-5121-3789-1BA7A6575A15}"/>
              </a:ext>
            </a:extLst>
          </p:cNvPr>
          <p:cNvSpPr/>
          <p:nvPr/>
        </p:nvSpPr>
        <p:spPr>
          <a:xfrm>
            <a:off x="5013779" y="3378344"/>
            <a:ext cx="994228" cy="5111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tx1"/>
                </a:solidFill>
                <a:latin typeface="黑体" panose="02010609060101010101" pitchFamily="49" charset="-122"/>
                <a:ea typeface="黑体" panose="02010609060101010101" pitchFamily="49" charset="-122"/>
              </a:rPr>
              <a:t>1931</a:t>
            </a:r>
            <a:endParaRPr lang="zh-CN" altLang="en-US" sz="2000" b="1" dirty="0">
              <a:solidFill>
                <a:schemeClr val="tx1"/>
              </a:solidFill>
              <a:latin typeface="黑体" panose="02010609060101010101" pitchFamily="49" charset="-122"/>
              <a:ea typeface="黑体" panose="02010609060101010101" pitchFamily="49" charset="-122"/>
            </a:endParaRPr>
          </a:p>
        </p:txBody>
      </p:sp>
      <p:cxnSp>
        <p:nvCxnSpPr>
          <p:cNvPr id="25" name="直接连接符 24">
            <a:extLst>
              <a:ext uri="{FF2B5EF4-FFF2-40B4-BE49-F238E27FC236}">
                <a16:creationId xmlns:a16="http://schemas.microsoft.com/office/drawing/2014/main" id="{56755967-5038-EA3E-0123-533798E33D75}"/>
              </a:ext>
            </a:extLst>
          </p:cNvPr>
          <p:cNvCxnSpPr>
            <a:cxnSpLocks/>
          </p:cNvCxnSpPr>
          <p:nvPr/>
        </p:nvCxnSpPr>
        <p:spPr>
          <a:xfrm>
            <a:off x="6825352" y="3132849"/>
            <a:ext cx="0" cy="21771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矩形 25">
            <a:extLst>
              <a:ext uri="{FF2B5EF4-FFF2-40B4-BE49-F238E27FC236}">
                <a16:creationId xmlns:a16="http://schemas.microsoft.com/office/drawing/2014/main" id="{41F6C077-8D84-B8B6-913D-48BC5B2385AA}"/>
              </a:ext>
            </a:extLst>
          </p:cNvPr>
          <p:cNvSpPr/>
          <p:nvPr/>
        </p:nvSpPr>
        <p:spPr>
          <a:xfrm>
            <a:off x="6302836" y="2046572"/>
            <a:ext cx="1573908" cy="5111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tx1"/>
                </a:solidFill>
                <a:latin typeface="黑体" panose="02010609060101010101" pitchFamily="49" charset="-122"/>
                <a:ea typeface="黑体" panose="02010609060101010101" pitchFamily="49" charset="-122"/>
              </a:rPr>
              <a:t>十四年抗战</a:t>
            </a:r>
          </a:p>
        </p:txBody>
      </p:sp>
      <p:sp>
        <p:nvSpPr>
          <p:cNvPr id="27" name="矩形 26">
            <a:extLst>
              <a:ext uri="{FF2B5EF4-FFF2-40B4-BE49-F238E27FC236}">
                <a16:creationId xmlns:a16="http://schemas.microsoft.com/office/drawing/2014/main" id="{08191746-789D-3C38-0275-BBBC20BA26C7}"/>
              </a:ext>
            </a:extLst>
          </p:cNvPr>
          <p:cNvSpPr/>
          <p:nvPr/>
        </p:nvSpPr>
        <p:spPr>
          <a:xfrm>
            <a:off x="6328238" y="3378344"/>
            <a:ext cx="994228" cy="5111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tx1"/>
                </a:solidFill>
                <a:latin typeface="黑体" panose="02010609060101010101" pitchFamily="49" charset="-122"/>
                <a:ea typeface="黑体" panose="02010609060101010101" pitchFamily="49" charset="-122"/>
              </a:rPr>
              <a:t>1937</a:t>
            </a:r>
            <a:endParaRPr lang="zh-CN" altLang="en-US" sz="2000" b="1" dirty="0">
              <a:solidFill>
                <a:schemeClr val="tx1"/>
              </a:solidFill>
              <a:latin typeface="黑体" panose="02010609060101010101" pitchFamily="49" charset="-122"/>
              <a:ea typeface="黑体" panose="02010609060101010101" pitchFamily="49" charset="-122"/>
            </a:endParaRPr>
          </a:p>
        </p:txBody>
      </p:sp>
      <p:cxnSp>
        <p:nvCxnSpPr>
          <p:cNvPr id="28" name="直接连接符 27">
            <a:extLst>
              <a:ext uri="{FF2B5EF4-FFF2-40B4-BE49-F238E27FC236}">
                <a16:creationId xmlns:a16="http://schemas.microsoft.com/office/drawing/2014/main" id="{6644E3F4-6462-DA3A-7BEA-8E7BBD1D4C9D}"/>
              </a:ext>
            </a:extLst>
          </p:cNvPr>
          <p:cNvCxnSpPr/>
          <p:nvPr/>
        </p:nvCxnSpPr>
        <p:spPr>
          <a:xfrm>
            <a:off x="8694060" y="3105068"/>
            <a:ext cx="0" cy="21771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矩形 29">
            <a:extLst>
              <a:ext uri="{FF2B5EF4-FFF2-40B4-BE49-F238E27FC236}">
                <a16:creationId xmlns:a16="http://schemas.microsoft.com/office/drawing/2014/main" id="{2ED96C72-ECEB-1A65-9251-EFCBBCFE6460}"/>
              </a:ext>
            </a:extLst>
          </p:cNvPr>
          <p:cNvSpPr/>
          <p:nvPr/>
        </p:nvSpPr>
        <p:spPr>
          <a:xfrm>
            <a:off x="8196946" y="3350563"/>
            <a:ext cx="994228" cy="5111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tx1"/>
                </a:solidFill>
                <a:latin typeface="黑体" panose="02010609060101010101" pitchFamily="49" charset="-122"/>
                <a:ea typeface="黑体" panose="02010609060101010101" pitchFamily="49" charset="-122"/>
              </a:rPr>
              <a:t>1945</a:t>
            </a:r>
            <a:endParaRPr lang="zh-CN" altLang="en-US" sz="2000" b="1" dirty="0">
              <a:solidFill>
                <a:schemeClr val="tx1"/>
              </a:solidFill>
              <a:latin typeface="黑体" panose="02010609060101010101" pitchFamily="49" charset="-122"/>
              <a:ea typeface="黑体" panose="02010609060101010101" pitchFamily="49" charset="-122"/>
            </a:endParaRPr>
          </a:p>
        </p:txBody>
      </p:sp>
      <p:cxnSp>
        <p:nvCxnSpPr>
          <p:cNvPr id="31" name="直接连接符 30">
            <a:extLst>
              <a:ext uri="{FF2B5EF4-FFF2-40B4-BE49-F238E27FC236}">
                <a16:creationId xmlns:a16="http://schemas.microsoft.com/office/drawing/2014/main" id="{EFF21FA4-DBC2-DC00-49CA-044D916A4C47}"/>
              </a:ext>
            </a:extLst>
          </p:cNvPr>
          <p:cNvCxnSpPr>
            <a:cxnSpLocks/>
          </p:cNvCxnSpPr>
          <p:nvPr/>
        </p:nvCxnSpPr>
        <p:spPr>
          <a:xfrm>
            <a:off x="10216244" y="3105068"/>
            <a:ext cx="0" cy="21771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矩形 31">
            <a:extLst>
              <a:ext uri="{FF2B5EF4-FFF2-40B4-BE49-F238E27FC236}">
                <a16:creationId xmlns:a16="http://schemas.microsoft.com/office/drawing/2014/main" id="{87F798EE-1C9E-2D83-8A20-D00088093CBC}"/>
              </a:ext>
            </a:extLst>
          </p:cNvPr>
          <p:cNvSpPr/>
          <p:nvPr/>
        </p:nvSpPr>
        <p:spPr>
          <a:xfrm>
            <a:off x="8694059" y="2229449"/>
            <a:ext cx="1338950" cy="5111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tx1"/>
                </a:solidFill>
                <a:latin typeface="黑体" panose="02010609060101010101" pitchFamily="49" charset="-122"/>
                <a:ea typeface="黑体" panose="02010609060101010101" pitchFamily="49" charset="-122"/>
              </a:rPr>
              <a:t>解放战争</a:t>
            </a:r>
          </a:p>
        </p:txBody>
      </p:sp>
      <p:sp>
        <p:nvSpPr>
          <p:cNvPr id="33" name="矩形 32">
            <a:extLst>
              <a:ext uri="{FF2B5EF4-FFF2-40B4-BE49-F238E27FC236}">
                <a16:creationId xmlns:a16="http://schemas.microsoft.com/office/drawing/2014/main" id="{A18B028B-6CEC-B265-97AB-5D467A044203}"/>
              </a:ext>
            </a:extLst>
          </p:cNvPr>
          <p:cNvSpPr/>
          <p:nvPr/>
        </p:nvSpPr>
        <p:spPr>
          <a:xfrm>
            <a:off x="9719130" y="3350563"/>
            <a:ext cx="994228" cy="5111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tx1"/>
                </a:solidFill>
                <a:latin typeface="黑体" panose="02010609060101010101" pitchFamily="49" charset="-122"/>
                <a:ea typeface="黑体" panose="02010609060101010101" pitchFamily="49" charset="-122"/>
              </a:rPr>
              <a:t>1949</a:t>
            </a:r>
            <a:endParaRPr lang="zh-CN" altLang="en-US" sz="2000" b="1" dirty="0">
              <a:solidFill>
                <a:schemeClr val="tx1"/>
              </a:solidFill>
              <a:latin typeface="黑体" panose="02010609060101010101" pitchFamily="49" charset="-122"/>
              <a:ea typeface="黑体" panose="02010609060101010101" pitchFamily="49" charset="-122"/>
            </a:endParaRPr>
          </a:p>
        </p:txBody>
      </p:sp>
      <p:sp>
        <p:nvSpPr>
          <p:cNvPr id="36" name="左大括号 35">
            <a:extLst>
              <a:ext uri="{FF2B5EF4-FFF2-40B4-BE49-F238E27FC236}">
                <a16:creationId xmlns:a16="http://schemas.microsoft.com/office/drawing/2014/main" id="{D0862F23-CAC7-0405-143B-E3F3DE319D7A}"/>
              </a:ext>
            </a:extLst>
          </p:cNvPr>
          <p:cNvSpPr/>
          <p:nvPr/>
        </p:nvSpPr>
        <p:spPr>
          <a:xfrm rot="5400000">
            <a:off x="5306756" y="1566181"/>
            <a:ext cx="289441" cy="2753164"/>
          </a:xfrm>
          <a:prstGeom prst="leftBrace">
            <a:avLst>
              <a:gd name="adj1" fmla="val 53464"/>
              <a:gd name="adj2" fmla="val 50000"/>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9" name="矩形 48">
            <a:extLst>
              <a:ext uri="{FF2B5EF4-FFF2-40B4-BE49-F238E27FC236}">
                <a16:creationId xmlns:a16="http://schemas.microsoft.com/office/drawing/2014/main" id="{43EDDB6C-A36D-7F63-D82B-AC0BA51520BE}"/>
              </a:ext>
            </a:extLst>
          </p:cNvPr>
          <p:cNvSpPr/>
          <p:nvPr/>
        </p:nvSpPr>
        <p:spPr>
          <a:xfrm>
            <a:off x="1611085" y="4266625"/>
            <a:ext cx="2711452" cy="5111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rgbClr val="C00000"/>
                </a:solidFill>
                <a:latin typeface="黑体" panose="02010609060101010101" pitchFamily="49" charset="-122"/>
                <a:ea typeface="黑体" panose="02010609060101010101" pitchFamily="49" charset="-122"/>
              </a:rPr>
              <a:t>中国共产党成立</a:t>
            </a:r>
            <a:endParaRPr lang="en-US" altLang="zh-CN" sz="2000" b="1" dirty="0">
              <a:solidFill>
                <a:srgbClr val="C00000"/>
              </a:solidFill>
              <a:latin typeface="黑体" panose="02010609060101010101" pitchFamily="49" charset="-122"/>
              <a:ea typeface="黑体" panose="02010609060101010101" pitchFamily="49" charset="-122"/>
            </a:endParaRPr>
          </a:p>
          <a:p>
            <a:pPr algn="ctr"/>
            <a:r>
              <a:rPr lang="zh-CN" altLang="en-US" sz="2000" b="1" dirty="0">
                <a:solidFill>
                  <a:srgbClr val="C00000"/>
                </a:solidFill>
                <a:latin typeface="黑体" panose="02010609060101010101" pitchFamily="49" charset="-122"/>
                <a:ea typeface="黑体" panose="02010609060101010101" pitchFamily="49" charset="-122"/>
              </a:rPr>
              <a:t>新民主主义革命兴起</a:t>
            </a:r>
          </a:p>
        </p:txBody>
      </p:sp>
      <p:sp>
        <p:nvSpPr>
          <p:cNvPr id="51" name="矩形 50">
            <a:extLst>
              <a:ext uri="{FF2B5EF4-FFF2-40B4-BE49-F238E27FC236}">
                <a16:creationId xmlns:a16="http://schemas.microsoft.com/office/drawing/2014/main" id="{32D7F0DA-2B5B-FCD1-8F46-590D50C36B4B}"/>
              </a:ext>
            </a:extLst>
          </p:cNvPr>
          <p:cNvSpPr/>
          <p:nvPr/>
        </p:nvSpPr>
        <p:spPr>
          <a:xfrm>
            <a:off x="4471316" y="4272950"/>
            <a:ext cx="1996625" cy="5111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rgbClr val="C00000"/>
                </a:solidFill>
                <a:latin typeface="黑体" panose="02010609060101010101" pitchFamily="49" charset="-122"/>
                <a:ea typeface="黑体" panose="02010609060101010101" pitchFamily="49" charset="-122"/>
              </a:rPr>
              <a:t>中国共产党逐渐走向成熟</a:t>
            </a:r>
          </a:p>
        </p:txBody>
      </p:sp>
      <p:sp>
        <p:nvSpPr>
          <p:cNvPr id="53" name="矩形 52">
            <a:extLst>
              <a:ext uri="{FF2B5EF4-FFF2-40B4-BE49-F238E27FC236}">
                <a16:creationId xmlns:a16="http://schemas.microsoft.com/office/drawing/2014/main" id="{865452B5-698E-B940-7FB9-4B85F6B46F24}"/>
              </a:ext>
            </a:extLst>
          </p:cNvPr>
          <p:cNvSpPr/>
          <p:nvPr/>
        </p:nvSpPr>
        <p:spPr>
          <a:xfrm>
            <a:off x="6937840" y="4266625"/>
            <a:ext cx="1630135" cy="5111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rgbClr val="C00000"/>
                </a:solidFill>
                <a:latin typeface="黑体" panose="02010609060101010101" pitchFamily="49" charset="-122"/>
                <a:ea typeface="黑体" panose="02010609060101010101" pitchFamily="49" charset="-122"/>
              </a:rPr>
              <a:t>全民族抗战的中流砥柱</a:t>
            </a:r>
          </a:p>
        </p:txBody>
      </p:sp>
      <p:sp>
        <p:nvSpPr>
          <p:cNvPr id="54" name="左大括号 53">
            <a:extLst>
              <a:ext uri="{FF2B5EF4-FFF2-40B4-BE49-F238E27FC236}">
                <a16:creationId xmlns:a16="http://schemas.microsoft.com/office/drawing/2014/main" id="{B7AF42DB-2B53-8E23-50D3-C7953887C47E}"/>
              </a:ext>
            </a:extLst>
          </p:cNvPr>
          <p:cNvSpPr/>
          <p:nvPr/>
        </p:nvSpPr>
        <p:spPr>
          <a:xfrm rot="5400000">
            <a:off x="3216603" y="2314470"/>
            <a:ext cx="318644" cy="1227385"/>
          </a:xfrm>
          <a:prstGeom prst="leftBrace">
            <a:avLst>
              <a:gd name="adj1" fmla="val 53464"/>
              <a:gd name="adj2" fmla="val 50000"/>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5" name="左大括号 54">
            <a:extLst>
              <a:ext uri="{FF2B5EF4-FFF2-40B4-BE49-F238E27FC236}">
                <a16:creationId xmlns:a16="http://schemas.microsoft.com/office/drawing/2014/main" id="{2B91B721-AEE7-8608-45FA-4014053357D5}"/>
              </a:ext>
            </a:extLst>
          </p:cNvPr>
          <p:cNvSpPr/>
          <p:nvPr/>
        </p:nvSpPr>
        <p:spPr>
          <a:xfrm rot="5400000">
            <a:off x="6822856" y="1255798"/>
            <a:ext cx="511176" cy="3153232"/>
          </a:xfrm>
          <a:prstGeom prst="leftBrace">
            <a:avLst>
              <a:gd name="adj1" fmla="val 53464"/>
              <a:gd name="adj2" fmla="val 50000"/>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6" name="左大括号 55">
            <a:extLst>
              <a:ext uri="{FF2B5EF4-FFF2-40B4-BE49-F238E27FC236}">
                <a16:creationId xmlns:a16="http://schemas.microsoft.com/office/drawing/2014/main" id="{8643D20B-E497-BAC3-8BBF-E4046C3495C7}"/>
              </a:ext>
            </a:extLst>
          </p:cNvPr>
          <p:cNvSpPr/>
          <p:nvPr/>
        </p:nvSpPr>
        <p:spPr>
          <a:xfrm rot="5400000">
            <a:off x="9310683" y="2144973"/>
            <a:ext cx="296206" cy="1514916"/>
          </a:xfrm>
          <a:prstGeom prst="leftBrace">
            <a:avLst>
              <a:gd name="adj1" fmla="val 53464"/>
              <a:gd name="adj2" fmla="val 50000"/>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7" name="左大括号 56">
            <a:extLst>
              <a:ext uri="{FF2B5EF4-FFF2-40B4-BE49-F238E27FC236}">
                <a16:creationId xmlns:a16="http://schemas.microsoft.com/office/drawing/2014/main" id="{CD01D383-1F47-FCC5-1B5F-22A525C1AF4A}"/>
              </a:ext>
            </a:extLst>
          </p:cNvPr>
          <p:cNvSpPr/>
          <p:nvPr/>
        </p:nvSpPr>
        <p:spPr>
          <a:xfrm rot="16200000">
            <a:off x="2393688" y="2653218"/>
            <a:ext cx="383331" cy="2652480"/>
          </a:xfrm>
          <a:prstGeom prst="leftBrace">
            <a:avLst>
              <a:gd name="adj1" fmla="val 53464"/>
              <a:gd name="adj2" fmla="val 50000"/>
            </a:avLst>
          </a:prstGeom>
          <a:ln w="57150">
            <a:solidFill>
              <a:srgbClr val="9E211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8" name="左大括号 57">
            <a:extLst>
              <a:ext uri="{FF2B5EF4-FFF2-40B4-BE49-F238E27FC236}">
                <a16:creationId xmlns:a16="http://schemas.microsoft.com/office/drawing/2014/main" id="{B9867B3A-C71E-11A2-777D-9F4D929C1A4F}"/>
              </a:ext>
            </a:extLst>
          </p:cNvPr>
          <p:cNvSpPr/>
          <p:nvPr/>
        </p:nvSpPr>
        <p:spPr>
          <a:xfrm rot="16200000">
            <a:off x="5283407" y="2614029"/>
            <a:ext cx="383331" cy="2700558"/>
          </a:xfrm>
          <a:prstGeom prst="leftBrace">
            <a:avLst>
              <a:gd name="adj1" fmla="val 53464"/>
              <a:gd name="adj2" fmla="val 50000"/>
            </a:avLst>
          </a:prstGeom>
          <a:ln w="57150">
            <a:solidFill>
              <a:srgbClr val="9E211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9" name="左大括号 58">
            <a:extLst>
              <a:ext uri="{FF2B5EF4-FFF2-40B4-BE49-F238E27FC236}">
                <a16:creationId xmlns:a16="http://schemas.microsoft.com/office/drawing/2014/main" id="{5346A97D-B7C9-7511-96EC-C561BB04F226}"/>
              </a:ext>
            </a:extLst>
          </p:cNvPr>
          <p:cNvSpPr/>
          <p:nvPr/>
        </p:nvSpPr>
        <p:spPr>
          <a:xfrm rot="16200000">
            <a:off x="7663742" y="3046742"/>
            <a:ext cx="383330" cy="1835134"/>
          </a:xfrm>
          <a:prstGeom prst="leftBrace">
            <a:avLst>
              <a:gd name="adj1" fmla="val 53464"/>
              <a:gd name="adj2" fmla="val 50000"/>
            </a:avLst>
          </a:prstGeom>
          <a:ln w="57150">
            <a:solidFill>
              <a:srgbClr val="9E211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0" name="左大括号 59">
            <a:extLst>
              <a:ext uri="{FF2B5EF4-FFF2-40B4-BE49-F238E27FC236}">
                <a16:creationId xmlns:a16="http://schemas.microsoft.com/office/drawing/2014/main" id="{4F65AE01-D374-827D-1C75-0AA65C5211AB}"/>
              </a:ext>
            </a:extLst>
          </p:cNvPr>
          <p:cNvSpPr/>
          <p:nvPr/>
        </p:nvSpPr>
        <p:spPr>
          <a:xfrm rot="16200000">
            <a:off x="9384726" y="3240435"/>
            <a:ext cx="325903" cy="1449615"/>
          </a:xfrm>
          <a:prstGeom prst="leftBrace">
            <a:avLst>
              <a:gd name="adj1" fmla="val 53464"/>
              <a:gd name="adj2" fmla="val 50000"/>
            </a:avLst>
          </a:prstGeom>
          <a:ln w="57150">
            <a:solidFill>
              <a:srgbClr val="9E211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1" name="矩形 60">
            <a:extLst>
              <a:ext uri="{FF2B5EF4-FFF2-40B4-BE49-F238E27FC236}">
                <a16:creationId xmlns:a16="http://schemas.microsoft.com/office/drawing/2014/main" id="{9B714897-1436-37C9-57A4-F536BC15D296}"/>
              </a:ext>
            </a:extLst>
          </p:cNvPr>
          <p:cNvSpPr/>
          <p:nvPr/>
        </p:nvSpPr>
        <p:spPr>
          <a:xfrm>
            <a:off x="8772974" y="4272950"/>
            <a:ext cx="1630135" cy="5111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rgbClr val="C00000"/>
                </a:solidFill>
                <a:latin typeface="黑体" panose="02010609060101010101" pitchFamily="49" charset="-122"/>
                <a:ea typeface="黑体" panose="02010609060101010101" pitchFamily="49" charset="-122"/>
              </a:rPr>
              <a:t>新民主主义革命胜利</a:t>
            </a:r>
          </a:p>
        </p:txBody>
      </p:sp>
      <p:sp>
        <p:nvSpPr>
          <p:cNvPr id="62" name="矩形 61">
            <a:extLst>
              <a:ext uri="{FF2B5EF4-FFF2-40B4-BE49-F238E27FC236}">
                <a16:creationId xmlns:a16="http://schemas.microsoft.com/office/drawing/2014/main" id="{BD324F1F-81D7-6A0F-D68C-48D79ADA25A4}"/>
              </a:ext>
            </a:extLst>
          </p:cNvPr>
          <p:cNvSpPr/>
          <p:nvPr/>
        </p:nvSpPr>
        <p:spPr>
          <a:xfrm>
            <a:off x="87086" y="1393129"/>
            <a:ext cx="783771" cy="581639"/>
          </a:xfrm>
          <a:prstGeom prst="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latin typeface="黑体" panose="02010609060101010101" pitchFamily="49" charset="-122"/>
                <a:ea typeface="黑体" panose="02010609060101010101" pitchFamily="49" charset="-122"/>
              </a:rPr>
              <a:t>十月革命</a:t>
            </a:r>
          </a:p>
        </p:txBody>
      </p:sp>
      <p:sp>
        <p:nvSpPr>
          <p:cNvPr id="63" name="矩形 62">
            <a:extLst>
              <a:ext uri="{FF2B5EF4-FFF2-40B4-BE49-F238E27FC236}">
                <a16:creationId xmlns:a16="http://schemas.microsoft.com/office/drawing/2014/main" id="{740B9384-6D09-049A-E1AF-2C71DB115FBA}"/>
              </a:ext>
            </a:extLst>
          </p:cNvPr>
          <p:cNvSpPr/>
          <p:nvPr/>
        </p:nvSpPr>
        <p:spPr>
          <a:xfrm>
            <a:off x="907143" y="1390877"/>
            <a:ext cx="783771" cy="581639"/>
          </a:xfrm>
          <a:prstGeom prst="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latin typeface="黑体" panose="02010609060101010101" pitchFamily="49" charset="-122"/>
                <a:ea typeface="黑体" panose="02010609060101010101" pitchFamily="49" charset="-122"/>
              </a:rPr>
              <a:t>巴黎和会</a:t>
            </a:r>
          </a:p>
        </p:txBody>
      </p:sp>
      <p:sp>
        <p:nvSpPr>
          <p:cNvPr id="64" name="矩形 63">
            <a:extLst>
              <a:ext uri="{FF2B5EF4-FFF2-40B4-BE49-F238E27FC236}">
                <a16:creationId xmlns:a16="http://schemas.microsoft.com/office/drawing/2014/main" id="{B8062E95-8C6E-B6A4-7D1B-B0473F63FE45}"/>
              </a:ext>
            </a:extLst>
          </p:cNvPr>
          <p:cNvSpPr/>
          <p:nvPr/>
        </p:nvSpPr>
        <p:spPr>
          <a:xfrm>
            <a:off x="3597732" y="1402151"/>
            <a:ext cx="2320468" cy="581639"/>
          </a:xfrm>
          <a:prstGeom prst="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latin typeface="黑体" panose="02010609060101010101" pitchFamily="49" charset="-122"/>
                <a:ea typeface="黑体" panose="02010609060101010101" pitchFamily="49" charset="-122"/>
              </a:rPr>
              <a:t>经济大危机</a:t>
            </a:r>
          </a:p>
        </p:txBody>
      </p:sp>
      <p:sp>
        <p:nvSpPr>
          <p:cNvPr id="65" name="矩形 64">
            <a:extLst>
              <a:ext uri="{FF2B5EF4-FFF2-40B4-BE49-F238E27FC236}">
                <a16:creationId xmlns:a16="http://schemas.microsoft.com/office/drawing/2014/main" id="{CC4DD672-C138-CC08-82EB-F3C2BB5CF245}"/>
              </a:ext>
            </a:extLst>
          </p:cNvPr>
          <p:cNvSpPr/>
          <p:nvPr/>
        </p:nvSpPr>
        <p:spPr>
          <a:xfrm>
            <a:off x="6940553" y="1393128"/>
            <a:ext cx="1627422" cy="581639"/>
          </a:xfrm>
          <a:prstGeom prst="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latin typeface="黑体" panose="02010609060101010101" pitchFamily="49" charset="-122"/>
                <a:ea typeface="黑体" panose="02010609060101010101" pitchFamily="49" charset="-122"/>
              </a:rPr>
              <a:t>第二次世界大战全面爆发</a:t>
            </a:r>
          </a:p>
        </p:txBody>
      </p:sp>
      <p:sp>
        <p:nvSpPr>
          <p:cNvPr id="67" name="矩形 66">
            <a:extLst>
              <a:ext uri="{FF2B5EF4-FFF2-40B4-BE49-F238E27FC236}">
                <a16:creationId xmlns:a16="http://schemas.microsoft.com/office/drawing/2014/main" id="{E69043EA-9A74-5E8E-12D5-8662313E67A4}"/>
              </a:ext>
            </a:extLst>
          </p:cNvPr>
          <p:cNvSpPr/>
          <p:nvPr/>
        </p:nvSpPr>
        <p:spPr>
          <a:xfrm>
            <a:off x="9085935" y="1406441"/>
            <a:ext cx="2616207" cy="581639"/>
          </a:xfrm>
          <a:prstGeom prst="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latin typeface="黑体" panose="02010609060101010101" pitchFamily="49" charset="-122"/>
                <a:ea typeface="黑体" panose="02010609060101010101" pitchFamily="49" charset="-122"/>
              </a:rPr>
              <a:t>冷战</a:t>
            </a:r>
          </a:p>
        </p:txBody>
      </p:sp>
      <p:sp>
        <p:nvSpPr>
          <p:cNvPr id="68" name="文本框 4">
            <a:extLst>
              <a:ext uri="{FF2B5EF4-FFF2-40B4-BE49-F238E27FC236}">
                <a16:creationId xmlns:a16="http://schemas.microsoft.com/office/drawing/2014/main" id="{72474FBF-3090-256E-6A46-B896007608DE}"/>
              </a:ext>
            </a:extLst>
          </p:cNvPr>
          <p:cNvSpPr txBox="1"/>
          <p:nvPr/>
        </p:nvSpPr>
        <p:spPr>
          <a:xfrm>
            <a:off x="74340" y="5476504"/>
            <a:ext cx="10873105" cy="1323439"/>
          </a:xfrm>
          <a:prstGeom prst="rect">
            <a:avLst/>
          </a:prstGeom>
          <a:noFill/>
          <a:ln w="9525">
            <a:noFill/>
          </a:ln>
        </p:spPr>
        <p:txBody>
          <a:bodyPr wrap="square" anchor="t" anchorCtr="0">
            <a:spAutoFit/>
          </a:bodyPr>
          <a:lstStyle/>
          <a:p>
            <a:r>
              <a:rPr lang="zh-CN" altLang="en-US" sz="2000" dirty="0">
                <a:solidFill>
                  <a:srgbClr val="FF0000"/>
                </a:solidFill>
                <a:latin typeface="Calibri" panose="020F0502020204030204" charset="0"/>
                <a:ea typeface="黑体" panose="02010609060101010101" charset="-122"/>
                <a:sym typeface="微软雅黑" panose="020B0503020204020204" pitchFamily="34" charset="-122"/>
              </a:rPr>
              <a:t>概念理解：新民主主义革命</a:t>
            </a:r>
            <a:br>
              <a:rPr lang="zh-CN" altLang="en-US" sz="2000" dirty="0">
                <a:solidFill>
                  <a:srgbClr val="FF0000"/>
                </a:solidFill>
                <a:latin typeface="Calibri" panose="020F0502020204030204" charset="0"/>
                <a:ea typeface="黑体" panose="02010609060101010101" charset="-122"/>
                <a:sym typeface="微软雅黑" panose="020B0503020204020204" pitchFamily="34" charset="-122"/>
              </a:rPr>
            </a:br>
            <a:r>
              <a:rPr lang="zh-CN" altLang="en-US" sz="2000" dirty="0">
                <a:solidFill>
                  <a:srgbClr val="0909DF"/>
                </a:solidFill>
                <a:latin typeface="黑体" panose="02010609060101010101" charset="-122"/>
                <a:ea typeface="黑体" panose="02010609060101010101" charset="-122"/>
                <a:sym typeface="微软雅黑" panose="020B0503020204020204" pitchFamily="34" charset="-122"/>
              </a:rPr>
              <a:t>新民主主义革命是无产阶级领导的反帝反封建的资产阶级民主革命。</a:t>
            </a:r>
            <a:br>
              <a:rPr lang="zh-CN" altLang="en-US" sz="2000" dirty="0">
                <a:solidFill>
                  <a:srgbClr val="404040"/>
                </a:solidFill>
                <a:latin typeface="Calibri" panose="020F0502020204030204" charset="0"/>
                <a:ea typeface="黑体" panose="02010609060101010101" charset="-122"/>
                <a:sym typeface="微软雅黑" panose="020B0503020204020204" pitchFamily="34" charset="-122"/>
              </a:rPr>
            </a:br>
            <a:r>
              <a:rPr lang="zh-CN" altLang="zh-CN" sz="2000" dirty="0">
                <a:solidFill>
                  <a:srgbClr val="404040"/>
                </a:solidFill>
                <a:latin typeface="Calibri" panose="020F0502020204030204" charset="0"/>
                <a:ea typeface="黑体" panose="02010609060101010101" charset="-122"/>
                <a:sym typeface="微软雅黑" panose="020B0503020204020204" pitchFamily="34" charset="-122"/>
              </a:rPr>
              <a:t>1919年</a:t>
            </a:r>
            <a:r>
              <a:rPr lang="zh-CN" altLang="zh-CN" sz="2000" dirty="0">
                <a:solidFill>
                  <a:srgbClr val="FF0000"/>
                </a:solidFill>
                <a:latin typeface="Calibri" panose="020F0502020204030204" charset="0"/>
                <a:ea typeface="黑体" panose="02010609060101010101" charset="-122"/>
                <a:sym typeface="微软雅黑" panose="020B0503020204020204" pitchFamily="34" charset="-122"/>
              </a:rPr>
              <a:t>五四运动</a:t>
            </a:r>
            <a:r>
              <a:rPr lang="zh-CN" altLang="zh-CN" sz="2000" dirty="0">
                <a:solidFill>
                  <a:srgbClr val="404040"/>
                </a:solidFill>
                <a:latin typeface="Calibri" panose="020F0502020204030204" charset="0"/>
                <a:ea typeface="黑体" panose="02010609060101010101" charset="-122"/>
                <a:sym typeface="微软雅黑" panose="020B0503020204020204" pitchFamily="34" charset="-122"/>
              </a:rPr>
              <a:t>标志着新民主主义革命</a:t>
            </a:r>
            <a:r>
              <a:rPr lang="zh-CN" altLang="zh-CN" sz="2000" dirty="0">
                <a:solidFill>
                  <a:srgbClr val="FF0000"/>
                </a:solidFill>
                <a:latin typeface="Calibri" panose="020F0502020204030204" charset="0"/>
                <a:ea typeface="黑体" panose="02010609060101010101" charset="-122"/>
                <a:sym typeface="微软雅黑" panose="020B0503020204020204" pitchFamily="34" charset="-122"/>
              </a:rPr>
              <a:t>开端</a:t>
            </a:r>
            <a:r>
              <a:rPr lang="zh-CN" altLang="zh-CN" sz="2000" dirty="0">
                <a:solidFill>
                  <a:srgbClr val="404040"/>
                </a:solidFill>
                <a:latin typeface="Calibri" panose="020F0502020204030204" charset="0"/>
                <a:ea typeface="黑体" panose="02010609060101010101" charset="-122"/>
                <a:sym typeface="微软雅黑" panose="020B0503020204020204" pitchFamily="34" charset="-122"/>
              </a:rPr>
              <a:t>；</a:t>
            </a:r>
            <a:br>
              <a:rPr lang="zh-CN" altLang="en-US" sz="2000" dirty="0">
                <a:solidFill>
                  <a:srgbClr val="404040"/>
                </a:solidFill>
                <a:latin typeface="Calibri" panose="020F0502020204030204" charset="0"/>
                <a:ea typeface="黑体" panose="02010609060101010101" charset="-122"/>
                <a:sym typeface="微软雅黑" panose="020B0503020204020204" pitchFamily="34" charset="-122"/>
              </a:rPr>
            </a:br>
            <a:r>
              <a:rPr lang="zh-CN" altLang="zh-CN" sz="2000" dirty="0">
                <a:solidFill>
                  <a:srgbClr val="404040"/>
                </a:solidFill>
                <a:latin typeface="Calibri" panose="020F0502020204030204" charset="0"/>
                <a:ea typeface="黑体" panose="02010609060101010101" charset="-122"/>
                <a:sym typeface="微软雅黑" panose="020B0503020204020204" pitchFamily="34" charset="-122"/>
              </a:rPr>
              <a:t>1949年</a:t>
            </a:r>
            <a:r>
              <a:rPr lang="zh-CN" altLang="zh-CN" sz="2000" dirty="0">
                <a:solidFill>
                  <a:srgbClr val="FF0000"/>
                </a:solidFill>
                <a:latin typeface="Calibri" panose="020F0502020204030204" charset="0"/>
                <a:ea typeface="黑体" panose="02010609060101010101" charset="-122"/>
                <a:sym typeface="微软雅黑" panose="020B0503020204020204" pitchFamily="34" charset="-122"/>
              </a:rPr>
              <a:t>新中国成立</a:t>
            </a:r>
            <a:r>
              <a:rPr lang="zh-CN" altLang="zh-CN" sz="2000" dirty="0">
                <a:solidFill>
                  <a:srgbClr val="404040"/>
                </a:solidFill>
                <a:latin typeface="Calibri" panose="020F0502020204030204" charset="0"/>
                <a:ea typeface="黑体" panose="02010609060101010101" charset="-122"/>
                <a:sym typeface="微软雅黑" panose="020B0503020204020204" pitchFamily="34" charset="-122"/>
              </a:rPr>
              <a:t>标志着新民主主义革命的基本结束</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ppt_x"/>
                                          </p:val>
                                        </p:tav>
                                        <p:tav tm="100000">
                                          <p:val>
                                            <p:strVal val="#ppt_x"/>
                                          </p:val>
                                        </p:tav>
                                      </p:tavLst>
                                    </p:anim>
                                    <p:anim calcmode="lin" valueType="num">
                                      <p:cBhvr additive="base">
                                        <p:cTn id="8" dur="500" fill="hold"/>
                                        <p:tgtEl>
                                          <p:spTgt spid="5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500" fill="hold"/>
                                        <p:tgtEl>
                                          <p:spTgt spid="58"/>
                                        </p:tgtEl>
                                        <p:attrNameLst>
                                          <p:attrName>ppt_x</p:attrName>
                                        </p:attrNameLst>
                                      </p:cBhvr>
                                      <p:tavLst>
                                        <p:tav tm="0">
                                          <p:val>
                                            <p:strVal val="#ppt_x"/>
                                          </p:val>
                                        </p:tav>
                                        <p:tav tm="100000">
                                          <p:val>
                                            <p:strVal val="#ppt_x"/>
                                          </p:val>
                                        </p:tav>
                                      </p:tavLst>
                                    </p:anim>
                                    <p:anim calcmode="lin" valueType="num">
                                      <p:cBhvr additive="base">
                                        <p:cTn id="18" dur="500" fill="hold"/>
                                        <p:tgtEl>
                                          <p:spTgt spid="5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500" fill="hold"/>
                                        <p:tgtEl>
                                          <p:spTgt spid="51"/>
                                        </p:tgtEl>
                                        <p:attrNameLst>
                                          <p:attrName>ppt_x</p:attrName>
                                        </p:attrNameLst>
                                      </p:cBhvr>
                                      <p:tavLst>
                                        <p:tav tm="0">
                                          <p:val>
                                            <p:strVal val="#ppt_x"/>
                                          </p:val>
                                        </p:tav>
                                        <p:tav tm="100000">
                                          <p:val>
                                            <p:strVal val="#ppt_x"/>
                                          </p:val>
                                        </p:tav>
                                      </p:tavLst>
                                    </p:anim>
                                    <p:anim calcmode="lin" valueType="num">
                                      <p:cBhvr additive="base">
                                        <p:cTn id="22"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additive="base">
                                        <p:cTn id="27" dur="500" fill="hold"/>
                                        <p:tgtEl>
                                          <p:spTgt spid="59"/>
                                        </p:tgtEl>
                                        <p:attrNameLst>
                                          <p:attrName>ppt_x</p:attrName>
                                        </p:attrNameLst>
                                      </p:cBhvr>
                                      <p:tavLst>
                                        <p:tav tm="0">
                                          <p:val>
                                            <p:strVal val="#ppt_x"/>
                                          </p:val>
                                        </p:tav>
                                        <p:tav tm="100000">
                                          <p:val>
                                            <p:strVal val="#ppt_x"/>
                                          </p:val>
                                        </p:tav>
                                      </p:tavLst>
                                    </p:anim>
                                    <p:anim calcmode="lin" valueType="num">
                                      <p:cBhvr additive="base">
                                        <p:cTn id="28" dur="500" fill="hold"/>
                                        <p:tgtEl>
                                          <p:spTgt spid="5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anim calcmode="lin" valueType="num">
                                      <p:cBhvr additive="base">
                                        <p:cTn id="31" dur="500" fill="hold"/>
                                        <p:tgtEl>
                                          <p:spTgt spid="53"/>
                                        </p:tgtEl>
                                        <p:attrNameLst>
                                          <p:attrName>ppt_x</p:attrName>
                                        </p:attrNameLst>
                                      </p:cBhvr>
                                      <p:tavLst>
                                        <p:tav tm="0">
                                          <p:val>
                                            <p:strVal val="#ppt_x"/>
                                          </p:val>
                                        </p:tav>
                                        <p:tav tm="100000">
                                          <p:val>
                                            <p:strVal val="#ppt_x"/>
                                          </p:val>
                                        </p:tav>
                                      </p:tavLst>
                                    </p:anim>
                                    <p:anim calcmode="lin" valueType="num">
                                      <p:cBhvr additive="base">
                                        <p:cTn id="32"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0"/>
                                        </p:tgtEl>
                                        <p:attrNameLst>
                                          <p:attrName>style.visibility</p:attrName>
                                        </p:attrNameLst>
                                      </p:cBhvr>
                                      <p:to>
                                        <p:strVal val="visible"/>
                                      </p:to>
                                    </p:set>
                                    <p:anim calcmode="lin" valueType="num">
                                      <p:cBhvr additive="base">
                                        <p:cTn id="37" dur="500" fill="hold"/>
                                        <p:tgtEl>
                                          <p:spTgt spid="60"/>
                                        </p:tgtEl>
                                        <p:attrNameLst>
                                          <p:attrName>ppt_x</p:attrName>
                                        </p:attrNameLst>
                                      </p:cBhvr>
                                      <p:tavLst>
                                        <p:tav tm="0">
                                          <p:val>
                                            <p:strVal val="#ppt_x"/>
                                          </p:val>
                                        </p:tav>
                                        <p:tav tm="100000">
                                          <p:val>
                                            <p:strVal val="#ppt_x"/>
                                          </p:val>
                                        </p:tav>
                                      </p:tavLst>
                                    </p:anim>
                                    <p:anim calcmode="lin" valueType="num">
                                      <p:cBhvr additive="base">
                                        <p:cTn id="38" dur="500" fill="hold"/>
                                        <p:tgtEl>
                                          <p:spTgt spid="6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500" fill="hold"/>
                                        <p:tgtEl>
                                          <p:spTgt spid="61"/>
                                        </p:tgtEl>
                                        <p:attrNameLst>
                                          <p:attrName>ppt_x</p:attrName>
                                        </p:attrNameLst>
                                      </p:cBhvr>
                                      <p:tavLst>
                                        <p:tav tm="0">
                                          <p:val>
                                            <p:strVal val="#ppt_x"/>
                                          </p:val>
                                        </p:tav>
                                        <p:tav tm="100000">
                                          <p:val>
                                            <p:strVal val="#ppt_x"/>
                                          </p:val>
                                        </p:tav>
                                      </p:tavLst>
                                    </p:anim>
                                    <p:anim calcmode="lin" valueType="num">
                                      <p:cBhvr additive="base">
                                        <p:cTn id="42"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ppt_x"/>
                                          </p:val>
                                        </p:tav>
                                        <p:tav tm="100000">
                                          <p:val>
                                            <p:strVal val="#ppt_x"/>
                                          </p:val>
                                        </p:tav>
                                      </p:tavLst>
                                    </p:anim>
                                    <p:anim calcmode="lin" valueType="num">
                                      <p:cBhvr additive="base">
                                        <p:cTn id="48" dur="500" fill="hold"/>
                                        <p:tgtEl>
                                          <p:spTgt spid="6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63"/>
                                        </p:tgtEl>
                                        <p:attrNameLst>
                                          <p:attrName>style.visibility</p:attrName>
                                        </p:attrNameLst>
                                      </p:cBhvr>
                                      <p:to>
                                        <p:strVal val="visible"/>
                                      </p:to>
                                    </p:set>
                                    <p:anim calcmode="lin" valueType="num">
                                      <p:cBhvr additive="base">
                                        <p:cTn id="51" dur="500" fill="hold"/>
                                        <p:tgtEl>
                                          <p:spTgt spid="63"/>
                                        </p:tgtEl>
                                        <p:attrNameLst>
                                          <p:attrName>ppt_x</p:attrName>
                                        </p:attrNameLst>
                                      </p:cBhvr>
                                      <p:tavLst>
                                        <p:tav tm="0">
                                          <p:val>
                                            <p:strVal val="#ppt_x"/>
                                          </p:val>
                                        </p:tav>
                                        <p:tav tm="100000">
                                          <p:val>
                                            <p:strVal val="#ppt_x"/>
                                          </p:val>
                                        </p:tav>
                                      </p:tavLst>
                                    </p:anim>
                                    <p:anim calcmode="lin" valueType="num">
                                      <p:cBhvr additive="base">
                                        <p:cTn id="52" dur="500" fill="hold"/>
                                        <p:tgtEl>
                                          <p:spTgt spid="6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additive="base">
                                        <p:cTn id="55" dur="500" fill="hold"/>
                                        <p:tgtEl>
                                          <p:spTgt spid="64"/>
                                        </p:tgtEl>
                                        <p:attrNameLst>
                                          <p:attrName>ppt_x</p:attrName>
                                        </p:attrNameLst>
                                      </p:cBhvr>
                                      <p:tavLst>
                                        <p:tav tm="0">
                                          <p:val>
                                            <p:strVal val="#ppt_x"/>
                                          </p:val>
                                        </p:tav>
                                        <p:tav tm="100000">
                                          <p:val>
                                            <p:strVal val="#ppt_x"/>
                                          </p:val>
                                        </p:tav>
                                      </p:tavLst>
                                    </p:anim>
                                    <p:anim calcmode="lin" valueType="num">
                                      <p:cBhvr additive="base">
                                        <p:cTn id="56" dur="500" fill="hold"/>
                                        <p:tgtEl>
                                          <p:spTgt spid="6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65"/>
                                        </p:tgtEl>
                                        <p:attrNameLst>
                                          <p:attrName>style.visibility</p:attrName>
                                        </p:attrNameLst>
                                      </p:cBhvr>
                                      <p:to>
                                        <p:strVal val="visible"/>
                                      </p:to>
                                    </p:set>
                                    <p:anim calcmode="lin" valueType="num">
                                      <p:cBhvr additive="base">
                                        <p:cTn id="59" dur="500" fill="hold"/>
                                        <p:tgtEl>
                                          <p:spTgt spid="65"/>
                                        </p:tgtEl>
                                        <p:attrNameLst>
                                          <p:attrName>ppt_x</p:attrName>
                                        </p:attrNameLst>
                                      </p:cBhvr>
                                      <p:tavLst>
                                        <p:tav tm="0">
                                          <p:val>
                                            <p:strVal val="#ppt_x"/>
                                          </p:val>
                                        </p:tav>
                                        <p:tav tm="100000">
                                          <p:val>
                                            <p:strVal val="#ppt_x"/>
                                          </p:val>
                                        </p:tav>
                                      </p:tavLst>
                                    </p:anim>
                                    <p:anim calcmode="lin" valueType="num">
                                      <p:cBhvr additive="base">
                                        <p:cTn id="60" dur="500" fill="hold"/>
                                        <p:tgtEl>
                                          <p:spTgt spid="6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67"/>
                                        </p:tgtEl>
                                        <p:attrNameLst>
                                          <p:attrName>style.visibility</p:attrName>
                                        </p:attrNameLst>
                                      </p:cBhvr>
                                      <p:to>
                                        <p:strVal val="visible"/>
                                      </p:to>
                                    </p:set>
                                    <p:anim calcmode="lin" valueType="num">
                                      <p:cBhvr additive="base">
                                        <p:cTn id="63" dur="500" fill="hold"/>
                                        <p:tgtEl>
                                          <p:spTgt spid="67"/>
                                        </p:tgtEl>
                                        <p:attrNameLst>
                                          <p:attrName>ppt_x</p:attrName>
                                        </p:attrNameLst>
                                      </p:cBhvr>
                                      <p:tavLst>
                                        <p:tav tm="0">
                                          <p:val>
                                            <p:strVal val="#ppt_x"/>
                                          </p:val>
                                        </p:tav>
                                        <p:tav tm="100000">
                                          <p:val>
                                            <p:strVal val="#ppt_x"/>
                                          </p:val>
                                        </p:tav>
                                      </p:tavLst>
                                    </p:anim>
                                    <p:anim calcmode="lin" valueType="num">
                                      <p:cBhvr additive="base">
                                        <p:cTn id="64"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1" grpId="0"/>
      <p:bldP spid="53" grpId="0"/>
      <p:bldP spid="57" grpId="0" animBg="1"/>
      <p:bldP spid="58" grpId="0" animBg="1"/>
      <p:bldP spid="59" grpId="0" animBg="1"/>
      <p:bldP spid="60" grpId="0" animBg="1"/>
      <p:bldP spid="61" grpId="0"/>
      <p:bldP spid="62" grpId="0" animBg="1"/>
      <p:bldP spid="63" grpId="0" animBg="1"/>
      <p:bldP spid="64" grpId="0" animBg="1"/>
      <p:bldP spid="65" grpId="0" animBg="1"/>
      <p:bldP spid="6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AF8B06BB-6EEE-56A7-879A-21386962E42F}"/>
              </a:ext>
            </a:extLst>
          </p:cNvPr>
          <p:cNvSpPr/>
          <p:nvPr/>
        </p:nvSpPr>
        <p:spPr>
          <a:xfrm>
            <a:off x="9840686" y="6219371"/>
            <a:ext cx="2264228" cy="5805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 name="文本框 1"/>
          <p:cNvSpPr txBox="1"/>
          <p:nvPr>
            <p:custDataLst>
              <p:tags r:id="rId2"/>
            </p:custDataLst>
          </p:nvPr>
        </p:nvSpPr>
        <p:spPr>
          <a:xfrm>
            <a:off x="0" y="0"/>
            <a:ext cx="12191365" cy="511175"/>
          </a:xfrm>
          <a:prstGeom prst="rect">
            <a:avLst/>
          </a:prstGeom>
          <a:noFill/>
        </p:spPr>
        <p:txBody>
          <a:bodyPr wrap="square" rtlCol="0">
            <a:spAutoFit/>
          </a:bodyPr>
          <a:lstStyle/>
          <a:p>
            <a:pPr algn="ctr"/>
            <a:r>
              <a:rPr lang="zh-CN" altLang="en-US" sz="2730" b="1" dirty="0">
                <a:solidFill>
                  <a:schemeClr val="bg1"/>
                </a:solidFill>
                <a:latin typeface="楷体" panose="02010609060101010101" charset="-122"/>
                <a:ea typeface="楷体" panose="02010609060101010101" charset="-122"/>
              </a:rPr>
              <a:t>基础知识</a:t>
            </a:r>
          </a:p>
        </p:txBody>
      </p:sp>
      <p:sp>
        <p:nvSpPr>
          <p:cNvPr id="3" name="文本框 2">
            <a:extLst>
              <a:ext uri="{FF2B5EF4-FFF2-40B4-BE49-F238E27FC236}">
                <a16:creationId xmlns:a16="http://schemas.microsoft.com/office/drawing/2014/main" id="{53DC8403-7E38-B3DA-C948-25DBD670B725}"/>
              </a:ext>
            </a:extLst>
          </p:cNvPr>
          <p:cNvSpPr txBox="1"/>
          <p:nvPr/>
        </p:nvSpPr>
        <p:spPr>
          <a:xfrm>
            <a:off x="0" y="546100"/>
            <a:ext cx="6812915" cy="488315"/>
          </a:xfrm>
          <a:prstGeom prst="rect">
            <a:avLst/>
          </a:prstGeom>
          <a:noFill/>
        </p:spPr>
        <p:txBody>
          <a:bodyPr vert="horz" wrap="square" lIns="66551" tIns="33276" rIns="66551" bIns="33276" rtlCol="0" anchor="t">
            <a:noAutofit/>
          </a:bodyPr>
          <a:lstStyle>
            <a:lvl1pPr algn="l" defTabSz="1185545" rtl="0" eaLnBrk="1" latinLnBrk="0" hangingPunct="1">
              <a:lnSpc>
                <a:spcPct val="90000"/>
              </a:lnSpc>
              <a:spcBef>
                <a:spcPct val="0"/>
              </a:spcBef>
              <a:buNone/>
              <a:defRPr sz="5700" kern="1200">
                <a:solidFill>
                  <a:schemeClr val="tx1"/>
                </a:solidFill>
                <a:latin typeface="+mj-lt"/>
                <a:ea typeface="+mj-ea"/>
                <a:cs typeface="+mj-cs"/>
              </a:defRPr>
            </a:lvl1pPr>
          </a:lstStyle>
          <a:p>
            <a:pPr lvl="0" algn="l" defTabSz="457200">
              <a:buClrTx/>
              <a:buSzTx/>
              <a:buFontTx/>
            </a:pPr>
            <a:r>
              <a:rPr lang="zh-CN" altLang="en-US" sz="2800" dirty="0">
                <a:solidFill>
                  <a:srgbClr val="0909DF"/>
                </a:solidFill>
                <a:latin typeface="黑体" panose="02010609060101010101" charset="-122"/>
                <a:ea typeface="黑体" panose="02010609060101010101" charset="-122"/>
                <a:cs typeface="+mn-cs"/>
                <a:sym typeface="+mn-ea"/>
              </a:rPr>
              <a:t>二、新的思想：马克思主义传播</a:t>
            </a:r>
          </a:p>
        </p:txBody>
      </p:sp>
      <p:sp>
        <p:nvSpPr>
          <p:cNvPr id="4" name="文本框 3">
            <a:extLst>
              <a:ext uri="{FF2B5EF4-FFF2-40B4-BE49-F238E27FC236}">
                <a16:creationId xmlns:a16="http://schemas.microsoft.com/office/drawing/2014/main" id="{720338CD-9F73-671C-AD29-6203A49D8DFD}"/>
              </a:ext>
            </a:extLst>
          </p:cNvPr>
          <p:cNvSpPr txBox="1"/>
          <p:nvPr/>
        </p:nvSpPr>
        <p:spPr>
          <a:xfrm>
            <a:off x="428171" y="1057367"/>
            <a:ext cx="9412515" cy="580572"/>
          </a:xfrm>
          <a:prstGeom prst="rect">
            <a:avLst/>
          </a:prstGeom>
          <a:noFill/>
        </p:spPr>
        <p:txBody>
          <a:bodyPr vert="horz" wrap="square" lIns="66551" tIns="33276" rIns="66551" bIns="33276" rtlCol="0" anchor="t">
            <a:noAutofit/>
          </a:bodyPr>
          <a:lstStyle>
            <a:lvl1pPr algn="l" defTabSz="1185545" rtl="0" eaLnBrk="1" latinLnBrk="0" hangingPunct="1">
              <a:lnSpc>
                <a:spcPct val="90000"/>
              </a:lnSpc>
              <a:spcBef>
                <a:spcPct val="0"/>
              </a:spcBef>
              <a:buNone/>
              <a:defRPr sz="5700" kern="1200">
                <a:solidFill>
                  <a:schemeClr val="tx1"/>
                </a:solidFill>
                <a:latin typeface="+mj-lt"/>
                <a:ea typeface="+mj-ea"/>
                <a:cs typeface="+mj-cs"/>
              </a:defRPr>
            </a:lvl1pPr>
          </a:lstStyle>
          <a:p>
            <a:pPr lvl="0" algn="l" defTabSz="457200">
              <a:buClrTx/>
              <a:buSzTx/>
              <a:buFontTx/>
            </a:pPr>
            <a:r>
              <a:rPr lang="en-US" altLang="zh-CN" sz="2400" dirty="0">
                <a:solidFill>
                  <a:srgbClr val="0909DF"/>
                </a:solidFill>
                <a:latin typeface="黑体" panose="02010609060101010101" charset="-122"/>
                <a:ea typeface="黑体" panose="02010609060101010101" charset="-122"/>
                <a:cs typeface="+mn-cs"/>
                <a:sym typeface="+mn-ea"/>
              </a:rPr>
              <a:t>1.</a:t>
            </a:r>
            <a:r>
              <a:rPr lang="zh-CN" altLang="en-US" sz="2400" dirty="0">
                <a:solidFill>
                  <a:srgbClr val="0909DF"/>
                </a:solidFill>
                <a:latin typeface="黑体" panose="02010609060101010101" charset="-122"/>
                <a:ea typeface="黑体" panose="02010609060101010101" charset="-122"/>
                <a:cs typeface="+mn-cs"/>
                <a:sym typeface="+mn-ea"/>
              </a:rPr>
              <a:t>概况：</a:t>
            </a:r>
            <a:r>
              <a:rPr lang="en-US" altLang="zh-CN" sz="2400" dirty="0">
                <a:latin typeface="黑体" panose="02010609060101010101" charset="-122"/>
                <a:ea typeface="黑体" panose="02010609060101010101" charset="-122"/>
                <a:cs typeface="+mn-cs"/>
                <a:sym typeface="+mn-ea"/>
              </a:rPr>
              <a:t>1917</a:t>
            </a:r>
            <a:r>
              <a:rPr lang="zh-CN" altLang="en-US" sz="2400" dirty="0">
                <a:latin typeface="黑体" panose="02010609060101010101" charset="-122"/>
                <a:ea typeface="黑体" panose="02010609060101010101" charset="-122"/>
                <a:cs typeface="+mn-cs"/>
                <a:sym typeface="+mn-ea"/>
              </a:rPr>
              <a:t>年俄国十月革命后开始，北京与上海成为中心。</a:t>
            </a:r>
          </a:p>
        </p:txBody>
      </p:sp>
      <p:sp>
        <p:nvSpPr>
          <p:cNvPr id="5" name="文本框 4">
            <a:extLst>
              <a:ext uri="{FF2B5EF4-FFF2-40B4-BE49-F238E27FC236}">
                <a16:creationId xmlns:a16="http://schemas.microsoft.com/office/drawing/2014/main" id="{F3E3737A-EF1A-D7D9-A5A6-C6547E7C0E59}"/>
              </a:ext>
            </a:extLst>
          </p:cNvPr>
          <p:cNvSpPr txBox="1"/>
          <p:nvPr/>
        </p:nvSpPr>
        <p:spPr>
          <a:xfrm>
            <a:off x="428171" y="1492794"/>
            <a:ext cx="1342571" cy="488315"/>
          </a:xfrm>
          <a:prstGeom prst="rect">
            <a:avLst/>
          </a:prstGeom>
          <a:noFill/>
        </p:spPr>
        <p:txBody>
          <a:bodyPr vert="horz" wrap="square" lIns="66551" tIns="33276" rIns="66551" bIns="33276" rtlCol="0" anchor="t">
            <a:noAutofit/>
          </a:bodyPr>
          <a:lstStyle>
            <a:lvl1pPr algn="l" defTabSz="1185545" rtl="0" eaLnBrk="1" latinLnBrk="0" hangingPunct="1">
              <a:lnSpc>
                <a:spcPct val="90000"/>
              </a:lnSpc>
              <a:spcBef>
                <a:spcPct val="0"/>
              </a:spcBef>
              <a:buNone/>
              <a:defRPr sz="5700" kern="1200">
                <a:solidFill>
                  <a:schemeClr val="tx1"/>
                </a:solidFill>
                <a:latin typeface="+mj-lt"/>
                <a:ea typeface="+mj-ea"/>
                <a:cs typeface="+mj-cs"/>
              </a:defRPr>
            </a:lvl1pPr>
          </a:lstStyle>
          <a:p>
            <a:pPr lvl="0" algn="l" defTabSz="457200">
              <a:buClrTx/>
              <a:buSzTx/>
              <a:buFontTx/>
            </a:pPr>
            <a:r>
              <a:rPr lang="en-US" altLang="zh-CN" sz="2400" dirty="0">
                <a:solidFill>
                  <a:srgbClr val="0909DF"/>
                </a:solidFill>
                <a:latin typeface="黑体" panose="02010609060101010101" charset="-122"/>
                <a:ea typeface="黑体" panose="02010609060101010101" charset="-122"/>
                <a:cs typeface="+mn-cs"/>
                <a:sym typeface="+mn-ea"/>
              </a:rPr>
              <a:t>2.</a:t>
            </a:r>
            <a:r>
              <a:rPr lang="zh-CN" altLang="en-US" sz="2400" dirty="0">
                <a:solidFill>
                  <a:srgbClr val="0909DF"/>
                </a:solidFill>
                <a:latin typeface="黑体" panose="02010609060101010101" charset="-122"/>
                <a:ea typeface="黑体" panose="02010609060101010101" charset="-122"/>
                <a:cs typeface="+mn-cs"/>
                <a:sym typeface="+mn-ea"/>
              </a:rPr>
              <a:t>经过</a:t>
            </a:r>
          </a:p>
        </p:txBody>
      </p:sp>
      <p:sp>
        <p:nvSpPr>
          <p:cNvPr id="7" name="文本框 6">
            <a:extLst>
              <a:ext uri="{FF2B5EF4-FFF2-40B4-BE49-F238E27FC236}">
                <a16:creationId xmlns:a16="http://schemas.microsoft.com/office/drawing/2014/main" id="{5AFB2CAB-18FD-B87A-8E68-69D69FE44119}"/>
              </a:ext>
            </a:extLst>
          </p:cNvPr>
          <p:cNvSpPr txBox="1"/>
          <p:nvPr/>
        </p:nvSpPr>
        <p:spPr>
          <a:xfrm>
            <a:off x="698137" y="1939973"/>
            <a:ext cx="10126617" cy="488315"/>
          </a:xfrm>
          <a:prstGeom prst="rect">
            <a:avLst/>
          </a:prstGeom>
          <a:noFill/>
        </p:spPr>
        <p:txBody>
          <a:bodyPr vert="horz" wrap="square" lIns="66551" tIns="33276" rIns="66551" bIns="33276" rtlCol="0" anchor="t">
            <a:noAutofit/>
          </a:bodyPr>
          <a:lstStyle>
            <a:lvl1pPr algn="l" defTabSz="1185545" rtl="0" eaLnBrk="1" latinLnBrk="0" hangingPunct="1">
              <a:lnSpc>
                <a:spcPct val="90000"/>
              </a:lnSpc>
              <a:spcBef>
                <a:spcPct val="0"/>
              </a:spcBef>
              <a:buNone/>
              <a:defRPr sz="5700" kern="1200">
                <a:solidFill>
                  <a:schemeClr val="tx1"/>
                </a:solidFill>
                <a:latin typeface="+mj-lt"/>
                <a:ea typeface="+mj-ea"/>
                <a:cs typeface="+mj-cs"/>
              </a:defRPr>
            </a:lvl1pPr>
          </a:lstStyle>
          <a:p>
            <a:pPr lvl="0" algn="l" defTabSz="457200">
              <a:buClrTx/>
              <a:buSzTx/>
              <a:buFontTx/>
            </a:pPr>
            <a:r>
              <a:rPr lang="zh-CN" altLang="en-US" sz="2400" dirty="0">
                <a:latin typeface="黑体" panose="02010609060101010101" charset="-122"/>
                <a:ea typeface="黑体" panose="02010609060101010101" charset="-122"/>
                <a:cs typeface="+mn-cs"/>
                <a:sym typeface="+mn-ea"/>
              </a:rPr>
              <a:t>任务三：阅读书本并结合所学，梳理马克思主义在中国广泛传播的经过。</a:t>
            </a:r>
          </a:p>
        </p:txBody>
      </p:sp>
      <p:pic>
        <p:nvPicPr>
          <p:cNvPr id="8" name="图片 7">
            <a:extLst>
              <a:ext uri="{FF2B5EF4-FFF2-40B4-BE49-F238E27FC236}">
                <a16:creationId xmlns:a16="http://schemas.microsoft.com/office/drawing/2014/main" id="{13F01335-9C4E-242C-F618-2911C7CD8FD9}"/>
              </a:ext>
            </a:extLst>
          </p:cNvPr>
          <p:cNvPicPr>
            <a:picLocks noChangeAspect="1"/>
          </p:cNvPicPr>
          <p:nvPr/>
        </p:nvPicPr>
        <p:blipFill rotWithShape="1">
          <a:blip r:embed="rId5"/>
          <a:srcRect b="20841"/>
          <a:stretch/>
        </p:blipFill>
        <p:spPr>
          <a:xfrm>
            <a:off x="59508" y="2526217"/>
            <a:ext cx="12010571" cy="3428979"/>
          </a:xfrm>
          <a:prstGeom prst="rect">
            <a:avLst/>
          </a:prstGeom>
        </p:spPr>
      </p:pic>
      <p:sp>
        <p:nvSpPr>
          <p:cNvPr id="9" name="文本框 8">
            <a:extLst>
              <a:ext uri="{FF2B5EF4-FFF2-40B4-BE49-F238E27FC236}">
                <a16:creationId xmlns:a16="http://schemas.microsoft.com/office/drawing/2014/main" id="{E940729E-D1BF-25B1-F37D-D21DD1744457}"/>
              </a:ext>
            </a:extLst>
          </p:cNvPr>
          <p:cNvSpPr txBox="1"/>
          <p:nvPr/>
        </p:nvSpPr>
        <p:spPr>
          <a:xfrm>
            <a:off x="7938226" y="3347692"/>
            <a:ext cx="2356756" cy="400110"/>
          </a:xfrm>
          <a:prstGeom prst="rect">
            <a:avLst/>
          </a:prstGeom>
          <a:noFill/>
        </p:spPr>
        <p:txBody>
          <a:bodyPr wrap="square">
            <a:spAutoFit/>
          </a:bodyPr>
          <a:lstStyle/>
          <a:p>
            <a:pPr algn="just" defTabSz="914400">
              <a:defRPr/>
            </a:pPr>
            <a:r>
              <a:rPr lang="zh-CN" altLang="zh-CN" sz="2000" b="1" kern="100" dirty="0">
                <a:solidFill>
                  <a:srgbClr val="FF0000"/>
                </a:solidFill>
                <a:latin typeface="楷体" panose="02010609060101010101" pitchFamily="49" charset="-122"/>
                <a:ea typeface="楷体" panose="02010609060101010101" pitchFamily="49" charset="-122"/>
              </a:rPr>
              <a:t>我的马克思主义观</a:t>
            </a:r>
          </a:p>
        </p:txBody>
      </p:sp>
      <p:sp>
        <p:nvSpPr>
          <p:cNvPr id="10" name="文本框 9">
            <a:extLst>
              <a:ext uri="{FF2B5EF4-FFF2-40B4-BE49-F238E27FC236}">
                <a16:creationId xmlns:a16="http://schemas.microsoft.com/office/drawing/2014/main" id="{3AE4E5E3-AD39-D0BB-6AD0-F511B087CCF9}"/>
              </a:ext>
            </a:extLst>
          </p:cNvPr>
          <p:cNvSpPr txBox="1"/>
          <p:nvPr/>
        </p:nvSpPr>
        <p:spPr>
          <a:xfrm>
            <a:off x="2041401" y="3678375"/>
            <a:ext cx="3285669" cy="400110"/>
          </a:xfrm>
          <a:prstGeom prst="rect">
            <a:avLst/>
          </a:prstGeom>
          <a:noFill/>
        </p:spPr>
        <p:txBody>
          <a:bodyPr wrap="square">
            <a:spAutoFit/>
          </a:bodyPr>
          <a:lstStyle/>
          <a:p>
            <a:pPr defTabSz="914400"/>
            <a:r>
              <a:rPr lang="zh-CN" altLang="zh-CN" sz="2000" b="1" kern="100" dirty="0">
                <a:solidFill>
                  <a:srgbClr val="FF0000"/>
                </a:solidFill>
                <a:latin typeface="楷体" panose="02010609060101010101" pitchFamily="49" charset="-122"/>
                <a:ea typeface="楷体" panose="02010609060101010101" pitchFamily="49" charset="-122"/>
              </a:rPr>
              <a:t>系统介绍了马克思主义学说</a:t>
            </a:r>
            <a:endParaRPr lang="zh-CN" altLang="en-US" sz="2000" dirty="0">
              <a:solidFill>
                <a:prstClr val="black"/>
              </a:solidFill>
              <a:latin typeface="等线" panose="020F0502020204030204"/>
              <a:ea typeface="等线" panose="02010600030101010101" pitchFamily="2" charset="-122"/>
            </a:endParaRPr>
          </a:p>
        </p:txBody>
      </p:sp>
      <p:sp>
        <p:nvSpPr>
          <p:cNvPr id="11" name="文本框 10">
            <a:extLst>
              <a:ext uri="{FF2B5EF4-FFF2-40B4-BE49-F238E27FC236}">
                <a16:creationId xmlns:a16="http://schemas.microsoft.com/office/drawing/2014/main" id="{C9B969ED-0B64-5B8F-A6A3-347F32FBEF4A}"/>
              </a:ext>
            </a:extLst>
          </p:cNvPr>
          <p:cNvSpPr txBox="1"/>
          <p:nvPr/>
        </p:nvSpPr>
        <p:spPr>
          <a:xfrm>
            <a:off x="2222317" y="4078485"/>
            <a:ext cx="1014184" cy="400110"/>
          </a:xfrm>
          <a:prstGeom prst="rect">
            <a:avLst/>
          </a:prstGeom>
          <a:noFill/>
        </p:spPr>
        <p:txBody>
          <a:bodyPr wrap="square">
            <a:spAutoFit/>
          </a:bodyPr>
          <a:lstStyle/>
          <a:p>
            <a:pPr algn="just" defTabSz="914400">
              <a:defRPr/>
            </a:pPr>
            <a:r>
              <a:rPr lang="zh-CN" altLang="en-US" sz="2000" b="1" kern="100" dirty="0">
                <a:solidFill>
                  <a:srgbClr val="FF0000"/>
                </a:solidFill>
                <a:latin typeface="楷体" panose="02010609060101010101" pitchFamily="49" charset="-122"/>
                <a:ea typeface="楷体" panose="02010609060101010101" pitchFamily="49" charset="-122"/>
              </a:rPr>
              <a:t>陈独秀</a:t>
            </a:r>
            <a:endParaRPr lang="zh-CN" altLang="zh-CN" sz="2000" b="1" kern="100" dirty="0">
              <a:solidFill>
                <a:srgbClr val="FF0000"/>
              </a:solidFill>
              <a:latin typeface="楷体" panose="02010609060101010101" pitchFamily="49" charset="-122"/>
              <a:ea typeface="楷体" panose="02010609060101010101" pitchFamily="49" charset="-122"/>
            </a:endParaRPr>
          </a:p>
        </p:txBody>
      </p:sp>
      <p:sp>
        <p:nvSpPr>
          <p:cNvPr id="12" name="文本框 11">
            <a:extLst>
              <a:ext uri="{FF2B5EF4-FFF2-40B4-BE49-F238E27FC236}">
                <a16:creationId xmlns:a16="http://schemas.microsoft.com/office/drawing/2014/main" id="{67B499D7-F4F9-486E-BBD8-5532F0F1EDFC}"/>
              </a:ext>
            </a:extLst>
          </p:cNvPr>
          <p:cNvSpPr txBox="1"/>
          <p:nvPr/>
        </p:nvSpPr>
        <p:spPr>
          <a:xfrm>
            <a:off x="4646203" y="4078485"/>
            <a:ext cx="1014184" cy="400110"/>
          </a:xfrm>
          <a:prstGeom prst="rect">
            <a:avLst/>
          </a:prstGeom>
          <a:noFill/>
        </p:spPr>
        <p:txBody>
          <a:bodyPr wrap="square">
            <a:spAutoFit/>
          </a:bodyPr>
          <a:lstStyle/>
          <a:p>
            <a:pPr algn="just" defTabSz="914400">
              <a:defRPr/>
            </a:pPr>
            <a:r>
              <a:rPr lang="zh-CN" altLang="en-US" sz="2000" b="1" kern="100" dirty="0">
                <a:solidFill>
                  <a:srgbClr val="FF0000"/>
                </a:solidFill>
                <a:latin typeface="楷体" panose="02010609060101010101" pitchFamily="49" charset="-122"/>
                <a:ea typeface="楷体" panose="02010609060101010101" pitchFamily="49" charset="-122"/>
              </a:rPr>
              <a:t>李大钊</a:t>
            </a:r>
            <a:endParaRPr lang="zh-CN" altLang="zh-CN" sz="2000" b="1" kern="100" dirty="0">
              <a:solidFill>
                <a:srgbClr val="FF0000"/>
              </a:solidFill>
              <a:latin typeface="楷体" panose="02010609060101010101" pitchFamily="49" charset="-122"/>
              <a:ea typeface="楷体" panose="02010609060101010101" pitchFamily="49" charset="-122"/>
            </a:endParaRPr>
          </a:p>
        </p:txBody>
      </p:sp>
      <p:sp>
        <p:nvSpPr>
          <p:cNvPr id="13" name="文本框 12">
            <a:extLst>
              <a:ext uri="{FF2B5EF4-FFF2-40B4-BE49-F238E27FC236}">
                <a16:creationId xmlns:a16="http://schemas.microsoft.com/office/drawing/2014/main" id="{5652F015-AB07-E8CE-A52E-0DD142C5BDD0}"/>
              </a:ext>
            </a:extLst>
          </p:cNvPr>
          <p:cNvSpPr txBox="1"/>
          <p:nvPr/>
        </p:nvSpPr>
        <p:spPr>
          <a:xfrm>
            <a:off x="2217779" y="4478595"/>
            <a:ext cx="1014184" cy="400110"/>
          </a:xfrm>
          <a:prstGeom prst="rect">
            <a:avLst/>
          </a:prstGeom>
          <a:noFill/>
        </p:spPr>
        <p:txBody>
          <a:bodyPr wrap="square">
            <a:spAutoFit/>
          </a:bodyPr>
          <a:lstStyle/>
          <a:p>
            <a:pPr algn="just" defTabSz="914400">
              <a:defRPr/>
            </a:pPr>
            <a:r>
              <a:rPr lang="zh-CN" altLang="en-US" sz="2000" b="1" kern="100" dirty="0">
                <a:solidFill>
                  <a:srgbClr val="FF0000"/>
                </a:solidFill>
                <a:latin typeface="楷体" panose="02010609060101010101" pitchFamily="49" charset="-122"/>
                <a:ea typeface="楷体" panose="02010609060101010101" pitchFamily="49" charset="-122"/>
              </a:rPr>
              <a:t>李大钊</a:t>
            </a:r>
            <a:endParaRPr lang="zh-CN" altLang="zh-CN" sz="2000" b="1" kern="100" dirty="0">
              <a:solidFill>
                <a:srgbClr val="FF0000"/>
              </a:solidFill>
              <a:latin typeface="楷体" panose="02010609060101010101" pitchFamily="49" charset="-122"/>
              <a:ea typeface="楷体" panose="02010609060101010101" pitchFamily="49" charset="-122"/>
            </a:endParaRPr>
          </a:p>
        </p:txBody>
      </p:sp>
      <p:sp>
        <p:nvSpPr>
          <p:cNvPr id="14" name="文本框 13">
            <a:extLst>
              <a:ext uri="{FF2B5EF4-FFF2-40B4-BE49-F238E27FC236}">
                <a16:creationId xmlns:a16="http://schemas.microsoft.com/office/drawing/2014/main" id="{2106F1FE-9AC1-DBE5-6E8F-77E8534B6FF8}"/>
              </a:ext>
            </a:extLst>
          </p:cNvPr>
          <p:cNvSpPr txBox="1"/>
          <p:nvPr/>
        </p:nvSpPr>
        <p:spPr>
          <a:xfrm>
            <a:off x="2217779" y="4788865"/>
            <a:ext cx="2358574" cy="400110"/>
          </a:xfrm>
          <a:prstGeom prst="rect">
            <a:avLst/>
          </a:prstGeom>
          <a:noFill/>
        </p:spPr>
        <p:txBody>
          <a:bodyPr wrap="square">
            <a:spAutoFit/>
          </a:bodyPr>
          <a:lstStyle/>
          <a:p>
            <a:pPr defTabSz="914400"/>
            <a:r>
              <a:rPr lang="zh-CN" altLang="zh-CN" sz="2000" b="1" kern="100" dirty="0">
                <a:solidFill>
                  <a:srgbClr val="FF0000"/>
                </a:solidFill>
                <a:latin typeface="楷体" panose="02010609060101010101" pitchFamily="49" charset="-122"/>
                <a:ea typeface="楷体" panose="02010609060101010101" pitchFamily="49" charset="-122"/>
              </a:rPr>
              <a:t>马克思学说研究会</a:t>
            </a:r>
            <a:endParaRPr lang="zh-CN" altLang="en-US" dirty="0">
              <a:solidFill>
                <a:prstClr val="black"/>
              </a:solidFill>
              <a:latin typeface="等线" panose="020F0502020204030204"/>
              <a:ea typeface="等线" panose="02010600030101010101" pitchFamily="2" charset="-122"/>
            </a:endParaRPr>
          </a:p>
        </p:txBody>
      </p:sp>
      <p:sp>
        <p:nvSpPr>
          <p:cNvPr id="15" name="文本框 14">
            <a:extLst>
              <a:ext uri="{FF2B5EF4-FFF2-40B4-BE49-F238E27FC236}">
                <a16:creationId xmlns:a16="http://schemas.microsoft.com/office/drawing/2014/main" id="{BEF33DB0-A079-AAA1-3A59-D969DD0994CF}"/>
              </a:ext>
            </a:extLst>
          </p:cNvPr>
          <p:cNvSpPr txBox="1"/>
          <p:nvPr/>
        </p:nvSpPr>
        <p:spPr>
          <a:xfrm>
            <a:off x="1690726" y="5188975"/>
            <a:ext cx="1014184" cy="400110"/>
          </a:xfrm>
          <a:prstGeom prst="rect">
            <a:avLst/>
          </a:prstGeom>
          <a:noFill/>
        </p:spPr>
        <p:txBody>
          <a:bodyPr wrap="square">
            <a:spAutoFit/>
          </a:bodyPr>
          <a:lstStyle/>
          <a:p>
            <a:pPr algn="just" defTabSz="914400">
              <a:defRPr/>
            </a:pPr>
            <a:r>
              <a:rPr lang="zh-CN" altLang="en-US" sz="2000" b="1" kern="100" dirty="0">
                <a:solidFill>
                  <a:srgbClr val="FF0000"/>
                </a:solidFill>
                <a:latin typeface="楷体" panose="02010609060101010101" pitchFamily="49" charset="-122"/>
                <a:ea typeface="楷体" panose="02010609060101010101" pitchFamily="49" charset="-122"/>
              </a:rPr>
              <a:t>陈独秀</a:t>
            </a:r>
            <a:endParaRPr lang="zh-CN" altLang="zh-CN" sz="2000" b="1" kern="100" dirty="0">
              <a:solidFill>
                <a:srgbClr val="FF0000"/>
              </a:solidFill>
              <a:latin typeface="楷体" panose="02010609060101010101" pitchFamily="49" charset="-122"/>
              <a:ea typeface="楷体" panose="02010609060101010101" pitchFamily="49" charset="-122"/>
            </a:endParaRPr>
          </a:p>
        </p:txBody>
      </p:sp>
      <p:sp>
        <p:nvSpPr>
          <p:cNvPr id="16" name="文本框 15">
            <a:extLst>
              <a:ext uri="{FF2B5EF4-FFF2-40B4-BE49-F238E27FC236}">
                <a16:creationId xmlns:a16="http://schemas.microsoft.com/office/drawing/2014/main" id="{BF585CD5-D1C6-AECE-EA92-E954F139A6F6}"/>
              </a:ext>
            </a:extLst>
          </p:cNvPr>
          <p:cNvSpPr txBox="1"/>
          <p:nvPr/>
        </p:nvSpPr>
        <p:spPr>
          <a:xfrm>
            <a:off x="8592269" y="5173163"/>
            <a:ext cx="2319570" cy="400110"/>
          </a:xfrm>
          <a:prstGeom prst="rect">
            <a:avLst/>
          </a:prstGeom>
          <a:noFill/>
        </p:spPr>
        <p:txBody>
          <a:bodyPr wrap="square">
            <a:spAutoFit/>
          </a:bodyPr>
          <a:lstStyle/>
          <a:p>
            <a:pPr algn="just" defTabSz="914400">
              <a:defRPr/>
            </a:pPr>
            <a:r>
              <a:rPr lang="zh-CN" altLang="zh-CN" sz="2000" b="1" kern="100" dirty="0">
                <a:solidFill>
                  <a:srgbClr val="FF0000"/>
                </a:solidFill>
                <a:latin typeface="楷体" panose="02010609060101010101" pitchFamily="49" charset="-122"/>
                <a:ea typeface="楷体" panose="02010609060101010101" pitchFamily="49" charset="-122"/>
              </a:rPr>
              <a:t>马克思主义研究会</a:t>
            </a:r>
          </a:p>
        </p:txBody>
      </p:sp>
      <p:sp>
        <p:nvSpPr>
          <p:cNvPr id="17" name="文本框 16">
            <a:extLst>
              <a:ext uri="{FF2B5EF4-FFF2-40B4-BE49-F238E27FC236}">
                <a16:creationId xmlns:a16="http://schemas.microsoft.com/office/drawing/2014/main" id="{ABDD59FE-776D-8BC7-3B80-79FE72EBD6D5}"/>
              </a:ext>
            </a:extLst>
          </p:cNvPr>
          <p:cNvSpPr txBox="1"/>
          <p:nvPr/>
        </p:nvSpPr>
        <p:spPr>
          <a:xfrm>
            <a:off x="2119355" y="5555086"/>
            <a:ext cx="1014184" cy="400110"/>
          </a:xfrm>
          <a:prstGeom prst="rect">
            <a:avLst/>
          </a:prstGeom>
          <a:noFill/>
        </p:spPr>
        <p:txBody>
          <a:bodyPr wrap="square">
            <a:spAutoFit/>
          </a:bodyPr>
          <a:lstStyle/>
          <a:p>
            <a:pPr algn="just" defTabSz="914400">
              <a:defRPr/>
            </a:pPr>
            <a:r>
              <a:rPr lang="zh-CN" altLang="en-US" sz="2000" b="1" kern="100" dirty="0">
                <a:solidFill>
                  <a:srgbClr val="FF0000"/>
                </a:solidFill>
                <a:latin typeface="楷体" panose="02010609060101010101" pitchFamily="49" charset="-122"/>
                <a:ea typeface="楷体" panose="02010609060101010101" pitchFamily="49" charset="-122"/>
              </a:rPr>
              <a:t>陈望道</a:t>
            </a:r>
            <a:endParaRPr lang="zh-CN" altLang="zh-CN" sz="2000" b="1" kern="100" dirty="0">
              <a:solidFill>
                <a:srgbClr val="FF0000"/>
              </a:solidFill>
              <a:latin typeface="楷体" panose="02010609060101010101" pitchFamily="49" charset="-122"/>
              <a:ea typeface="楷体" panose="02010609060101010101" pitchFamily="49" charset="-122"/>
            </a:endParaRPr>
          </a:p>
        </p:txBody>
      </p:sp>
    </p:spTree>
    <p:custDataLst>
      <p:tags r:id="rId1"/>
    </p:custDataLst>
    <p:extLst>
      <p:ext uri="{BB962C8B-B14F-4D97-AF65-F5344CB8AC3E}">
        <p14:creationId xmlns:p14="http://schemas.microsoft.com/office/powerpoint/2010/main" val="5014215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AF8B06BB-6EEE-56A7-879A-21386962E42F}"/>
              </a:ext>
            </a:extLst>
          </p:cNvPr>
          <p:cNvSpPr/>
          <p:nvPr/>
        </p:nvSpPr>
        <p:spPr>
          <a:xfrm>
            <a:off x="9840686" y="6219371"/>
            <a:ext cx="2264228" cy="5805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 name="文本框 1"/>
          <p:cNvSpPr txBox="1"/>
          <p:nvPr>
            <p:custDataLst>
              <p:tags r:id="rId2"/>
            </p:custDataLst>
          </p:nvPr>
        </p:nvSpPr>
        <p:spPr>
          <a:xfrm>
            <a:off x="0" y="0"/>
            <a:ext cx="12191365" cy="511175"/>
          </a:xfrm>
          <a:prstGeom prst="rect">
            <a:avLst/>
          </a:prstGeom>
          <a:noFill/>
        </p:spPr>
        <p:txBody>
          <a:bodyPr wrap="square" rtlCol="0">
            <a:spAutoFit/>
          </a:bodyPr>
          <a:lstStyle/>
          <a:p>
            <a:pPr algn="ctr"/>
            <a:r>
              <a:rPr lang="zh-CN" altLang="en-US" sz="2730" b="1" dirty="0">
                <a:solidFill>
                  <a:schemeClr val="bg1"/>
                </a:solidFill>
                <a:latin typeface="楷体" panose="02010609060101010101" charset="-122"/>
                <a:ea typeface="楷体" panose="02010609060101010101" charset="-122"/>
              </a:rPr>
              <a:t>典例分析</a:t>
            </a:r>
          </a:p>
        </p:txBody>
      </p:sp>
      <p:sp>
        <p:nvSpPr>
          <p:cNvPr id="4" name="文本框 3">
            <a:extLst>
              <a:ext uri="{FF2B5EF4-FFF2-40B4-BE49-F238E27FC236}">
                <a16:creationId xmlns:a16="http://schemas.microsoft.com/office/drawing/2014/main" id="{7A6E9775-F607-C53B-4F58-1B185C296737}"/>
              </a:ext>
            </a:extLst>
          </p:cNvPr>
          <p:cNvSpPr txBox="1"/>
          <p:nvPr/>
        </p:nvSpPr>
        <p:spPr>
          <a:xfrm>
            <a:off x="513806" y="888836"/>
            <a:ext cx="10859588" cy="3046988"/>
          </a:xfrm>
          <a:prstGeom prst="rect">
            <a:avLst/>
          </a:prstGeom>
          <a:noFill/>
        </p:spPr>
        <p:txBody>
          <a:bodyPr wrap="square">
            <a:spAutoFit/>
          </a:bodyPr>
          <a:lstStyle/>
          <a:p>
            <a:r>
              <a:rPr lang="en-US" altLang="zh-CN" sz="2400" dirty="0">
                <a:latin typeface="黑体" panose="02010609060101010101" pitchFamily="49" charset="-122"/>
                <a:ea typeface="黑体" panose="02010609060101010101" pitchFamily="49" charset="-122"/>
              </a:rPr>
              <a:t>(2018</a:t>
            </a:r>
            <a:r>
              <a:rPr lang="zh-CN" altLang="en-US" sz="2400" dirty="0">
                <a:latin typeface="黑体" panose="02010609060101010101" pitchFamily="49" charset="-122"/>
                <a:ea typeface="黑体" panose="02010609060101010101" pitchFamily="49" charset="-122"/>
              </a:rPr>
              <a:t>江苏高考</a:t>
            </a:r>
            <a:r>
              <a:rPr lang="en-US" altLang="zh-CN" sz="2400" dirty="0">
                <a:latin typeface="黑体" panose="02010609060101010101" pitchFamily="49" charset="-122"/>
                <a:ea typeface="黑体" panose="02010609060101010101" pitchFamily="49" charset="-122"/>
              </a:rPr>
              <a:t>)1920</a:t>
            </a:r>
            <a:r>
              <a:rPr lang="zh-CN" altLang="en-US" sz="2400" dirty="0">
                <a:latin typeface="黑体" panose="02010609060101010101" pitchFamily="49" charset="-122"/>
                <a:ea typeface="黑体" panose="02010609060101010101" pitchFamily="49" charset="-122"/>
              </a:rPr>
              <a:t>年</a:t>
            </a:r>
            <a:r>
              <a:rPr lang="en-US" altLang="zh-CN" sz="2400" dirty="0">
                <a:latin typeface="黑体" panose="02010609060101010101" pitchFamily="49" charset="-122"/>
                <a:ea typeface="黑体" panose="02010609060101010101" pitchFamily="49" charset="-122"/>
              </a:rPr>
              <a:t>5</a:t>
            </a:r>
            <a:r>
              <a:rPr lang="zh-CN" altLang="en-US" sz="2400" dirty="0">
                <a:latin typeface="黑体" panose="02010609060101010101" pitchFamily="49" charset="-122"/>
                <a:ea typeface="黑体" panose="02010609060101010101" pitchFamily="49" charset="-122"/>
              </a:rPr>
              <a:t>月，</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新青年</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发表陈独秀在上海船务、栈房工界联合会的演讲。该演讲称</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世界劳动者的觉悟计分两步。第一步觉悟是要求待遇</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第二步觉悟是要求管理权，要求做工的劳力者管理政治、军事、产业。这表明此时马克思主义</a:t>
            </a:r>
          </a:p>
          <a:p>
            <a:r>
              <a:rPr lang="en-US" altLang="zh-CN" sz="2400" dirty="0">
                <a:latin typeface="黑体" panose="02010609060101010101" pitchFamily="49" charset="-122"/>
                <a:ea typeface="黑体" panose="02010609060101010101" pitchFamily="49" charset="-122"/>
              </a:rPr>
              <a:t>A.</a:t>
            </a:r>
            <a:r>
              <a:rPr lang="zh-CN" altLang="en-US" sz="2400" dirty="0">
                <a:latin typeface="黑体" panose="02010609060101010101" pitchFamily="49" charset="-122"/>
                <a:ea typeface="黑体" panose="02010609060101010101" pitchFamily="49" charset="-122"/>
              </a:rPr>
              <a:t>正在与中国工人运动相结合</a:t>
            </a:r>
          </a:p>
          <a:p>
            <a:r>
              <a:rPr lang="en-US" altLang="zh-CN" sz="2400" dirty="0">
                <a:latin typeface="黑体" panose="02010609060101010101" pitchFamily="49" charset="-122"/>
                <a:ea typeface="黑体" panose="02010609060101010101" pitchFamily="49" charset="-122"/>
              </a:rPr>
              <a:t>B.</a:t>
            </a:r>
            <a:r>
              <a:rPr lang="zh-CN" altLang="en-US" sz="2400" dirty="0">
                <a:latin typeface="黑体" panose="02010609060101010101" pitchFamily="49" charset="-122"/>
                <a:ea typeface="黑体" panose="02010609060101010101" pitchFamily="49" charset="-122"/>
              </a:rPr>
              <a:t>已成为中国共产党指导思想</a:t>
            </a:r>
          </a:p>
          <a:p>
            <a:r>
              <a:rPr lang="en-US" altLang="zh-CN" sz="2400" dirty="0">
                <a:latin typeface="黑体" panose="02010609060101010101" pitchFamily="49" charset="-122"/>
                <a:ea typeface="黑体" panose="02010609060101010101" pitchFamily="49" charset="-122"/>
              </a:rPr>
              <a:t>C.</a:t>
            </a:r>
            <a:r>
              <a:rPr lang="zh-CN" altLang="en-US" sz="2400" dirty="0">
                <a:latin typeface="黑体" panose="02010609060101010101" pitchFamily="49" charset="-122"/>
                <a:ea typeface="黑体" panose="02010609060101010101" pitchFamily="49" charset="-122"/>
              </a:rPr>
              <a:t>解决了中国革命的道路问题</a:t>
            </a:r>
          </a:p>
          <a:p>
            <a:r>
              <a:rPr lang="en-US" altLang="zh-CN" sz="2400" dirty="0">
                <a:latin typeface="黑体" panose="02010609060101010101" pitchFamily="49" charset="-122"/>
                <a:ea typeface="黑体" panose="02010609060101010101" pitchFamily="49" charset="-122"/>
              </a:rPr>
              <a:t>D.</a:t>
            </a:r>
            <a:r>
              <a:rPr lang="zh-CN" altLang="en-US" sz="2400" dirty="0">
                <a:latin typeface="黑体" panose="02010609060101010101" pitchFamily="49" charset="-122"/>
                <a:ea typeface="黑体" panose="02010609060101010101" pitchFamily="49" charset="-122"/>
              </a:rPr>
              <a:t>完成了中国化的第一次飞跃</a:t>
            </a:r>
          </a:p>
        </p:txBody>
      </p:sp>
      <p:sp>
        <p:nvSpPr>
          <p:cNvPr id="5" name="矩形 4">
            <a:extLst>
              <a:ext uri="{FF2B5EF4-FFF2-40B4-BE49-F238E27FC236}">
                <a16:creationId xmlns:a16="http://schemas.microsoft.com/office/drawing/2014/main" id="{2B15EC1D-F216-61C9-A101-0EFE0D054587}"/>
              </a:ext>
            </a:extLst>
          </p:cNvPr>
          <p:cNvSpPr/>
          <p:nvPr/>
        </p:nvSpPr>
        <p:spPr>
          <a:xfrm>
            <a:off x="5326743" y="2041834"/>
            <a:ext cx="1265645" cy="1323439"/>
          </a:xfrm>
          <a:prstGeom prst="rect">
            <a:avLst/>
          </a:prstGeom>
          <a:noFill/>
        </p:spPr>
        <p:txBody>
          <a:bodyPr wrap="square" lIns="91440" tIns="45720" rIns="91440" bIns="45720">
            <a:spAutoFit/>
          </a:bodyPr>
          <a:lstStyle/>
          <a:p>
            <a:pPr algn="ctr"/>
            <a:r>
              <a:rPr lang="en-US" altLang="zh-CN" sz="8000" b="1" cap="none" spc="0" dirty="0">
                <a:ln w="22225">
                  <a:solidFill>
                    <a:schemeClr val="accent2"/>
                  </a:solidFill>
                  <a:prstDash val="solid"/>
                </a:ln>
                <a:solidFill>
                  <a:srgbClr val="C00000"/>
                </a:solidFill>
                <a:effectLst/>
                <a:latin typeface="黑体" panose="02010609060101010101" pitchFamily="49" charset="-122"/>
                <a:ea typeface="黑体" panose="02010609060101010101" pitchFamily="49" charset="-122"/>
              </a:rPr>
              <a:t>A</a:t>
            </a:r>
            <a:endParaRPr lang="zh-CN" altLang="en-US" sz="8000" b="1" cap="none" spc="0" dirty="0">
              <a:ln w="22225">
                <a:solidFill>
                  <a:schemeClr val="accent2"/>
                </a:solidFill>
                <a:prstDash val="solid"/>
              </a:ln>
              <a:solidFill>
                <a:srgbClr val="C00000"/>
              </a:solidFill>
              <a:effectLst/>
            </a:endParaRPr>
          </a:p>
        </p:txBody>
      </p:sp>
      <p:sp>
        <p:nvSpPr>
          <p:cNvPr id="8" name="文本框 7">
            <a:extLst>
              <a:ext uri="{FF2B5EF4-FFF2-40B4-BE49-F238E27FC236}">
                <a16:creationId xmlns:a16="http://schemas.microsoft.com/office/drawing/2014/main" id="{21A3088F-B5B7-9637-82D4-54BA9A8C7A4E}"/>
              </a:ext>
            </a:extLst>
          </p:cNvPr>
          <p:cNvSpPr txBox="1"/>
          <p:nvPr/>
        </p:nvSpPr>
        <p:spPr>
          <a:xfrm>
            <a:off x="513806" y="4292767"/>
            <a:ext cx="11173097" cy="1569660"/>
          </a:xfrm>
          <a:prstGeom prst="rect">
            <a:avLst/>
          </a:prstGeom>
          <a:noFill/>
        </p:spPr>
        <p:txBody>
          <a:bodyPr wrap="square">
            <a:spAutoFit/>
          </a:bodyPr>
          <a:lstStyle/>
          <a:p>
            <a:r>
              <a:rPr lang="zh-CN" altLang="en-US" sz="2400" dirty="0">
                <a:solidFill>
                  <a:schemeClr val="accent1">
                    <a:lumMod val="75000"/>
                  </a:schemeClr>
                </a:solidFill>
                <a:latin typeface="黑体" panose="02010609060101010101" pitchFamily="49" charset="-122"/>
                <a:ea typeface="黑体" panose="02010609060101010101" pitchFamily="49" charset="-122"/>
              </a:rPr>
              <a:t>解析：陈独秀等早期马克思主义者，用马克思主义指导中国革命</a:t>
            </a:r>
            <a:r>
              <a:rPr lang="en-US" altLang="zh-CN" sz="2400" dirty="0">
                <a:solidFill>
                  <a:schemeClr val="accent1">
                    <a:lumMod val="75000"/>
                  </a:schemeClr>
                </a:solidFill>
                <a:latin typeface="黑体" panose="02010609060101010101" pitchFamily="49" charset="-122"/>
                <a:ea typeface="黑体" panose="02010609060101010101" pitchFamily="49" charset="-122"/>
              </a:rPr>
              <a:t>,</a:t>
            </a:r>
            <a:r>
              <a:rPr lang="zh-CN" altLang="en-US" sz="2400" dirty="0">
                <a:solidFill>
                  <a:schemeClr val="accent1">
                    <a:lumMod val="75000"/>
                  </a:schemeClr>
                </a:solidFill>
                <a:latin typeface="黑体" panose="02010609060101010101" pitchFamily="49" charset="-122"/>
                <a:ea typeface="黑体" panose="02010609060101010101" pitchFamily="49" charset="-122"/>
              </a:rPr>
              <a:t>并建立了一些中共早期组织，向工人宣传马克思主义</a:t>
            </a:r>
            <a:r>
              <a:rPr lang="en-US" altLang="zh-CN" sz="2400" dirty="0">
                <a:solidFill>
                  <a:schemeClr val="accent1">
                    <a:lumMod val="75000"/>
                  </a:schemeClr>
                </a:solidFill>
                <a:latin typeface="黑体" panose="02010609060101010101" pitchFamily="49" charset="-122"/>
                <a:ea typeface="黑体" panose="02010609060101010101" pitchFamily="49" charset="-122"/>
              </a:rPr>
              <a:t>,</a:t>
            </a:r>
            <a:r>
              <a:rPr lang="zh-CN" altLang="en-US" sz="2400" dirty="0">
                <a:solidFill>
                  <a:schemeClr val="accent1">
                    <a:lumMod val="75000"/>
                  </a:schemeClr>
                </a:solidFill>
                <a:latin typeface="黑体" panose="02010609060101010101" pitchFamily="49" charset="-122"/>
                <a:ea typeface="黑体" panose="02010609060101010101" pitchFamily="49" charset="-122"/>
              </a:rPr>
              <a:t>故</a:t>
            </a:r>
            <a:r>
              <a:rPr lang="en-US" altLang="zh-CN" sz="2400" dirty="0">
                <a:solidFill>
                  <a:schemeClr val="accent1">
                    <a:lumMod val="75000"/>
                  </a:schemeClr>
                </a:solidFill>
                <a:latin typeface="黑体" panose="02010609060101010101" pitchFamily="49" charset="-122"/>
                <a:ea typeface="黑体" panose="02010609060101010101" pitchFamily="49" charset="-122"/>
              </a:rPr>
              <a:t>A</a:t>
            </a:r>
            <a:r>
              <a:rPr lang="zh-CN" altLang="en-US" sz="2400" dirty="0">
                <a:solidFill>
                  <a:schemeClr val="accent1">
                    <a:lumMod val="75000"/>
                  </a:schemeClr>
                </a:solidFill>
                <a:latin typeface="黑体" panose="02010609060101010101" pitchFamily="49" charset="-122"/>
                <a:ea typeface="黑体" panose="02010609060101010101" pitchFamily="49" charset="-122"/>
              </a:rPr>
              <a:t>项正确</a:t>
            </a:r>
            <a:r>
              <a:rPr lang="en-US" altLang="zh-CN" sz="2400" dirty="0">
                <a:solidFill>
                  <a:schemeClr val="accent1">
                    <a:lumMod val="75000"/>
                  </a:schemeClr>
                </a:solidFill>
                <a:latin typeface="黑体" panose="02010609060101010101" pitchFamily="49" charset="-122"/>
                <a:ea typeface="黑体" panose="02010609060101010101" pitchFamily="49" charset="-122"/>
              </a:rPr>
              <a:t>;1921</a:t>
            </a:r>
            <a:r>
              <a:rPr lang="zh-CN" altLang="en-US" sz="2400" dirty="0">
                <a:solidFill>
                  <a:schemeClr val="accent1">
                    <a:lumMod val="75000"/>
                  </a:schemeClr>
                </a:solidFill>
                <a:latin typeface="黑体" panose="02010609060101010101" pitchFamily="49" charset="-122"/>
                <a:ea typeface="黑体" panose="02010609060101010101" pitchFamily="49" charset="-122"/>
              </a:rPr>
              <a:t>年</a:t>
            </a:r>
            <a:r>
              <a:rPr lang="en-US" altLang="zh-CN" sz="2400" dirty="0">
                <a:solidFill>
                  <a:schemeClr val="accent1">
                    <a:lumMod val="75000"/>
                  </a:schemeClr>
                </a:solidFill>
                <a:latin typeface="黑体" panose="02010609060101010101" pitchFamily="49" charset="-122"/>
                <a:ea typeface="黑体" panose="02010609060101010101" pitchFamily="49" charset="-122"/>
              </a:rPr>
              <a:t>,</a:t>
            </a:r>
            <a:r>
              <a:rPr lang="zh-CN" altLang="en-US" sz="2400" dirty="0">
                <a:solidFill>
                  <a:schemeClr val="accent1">
                    <a:lumMod val="75000"/>
                  </a:schemeClr>
                </a:solidFill>
                <a:latin typeface="黑体" panose="02010609060101010101" pitchFamily="49" charset="-122"/>
                <a:ea typeface="黑体" panose="02010609060101010101" pitchFamily="49" charset="-122"/>
              </a:rPr>
              <a:t>中国共产党诞生</a:t>
            </a:r>
            <a:r>
              <a:rPr lang="en-US" altLang="zh-CN" sz="2400" dirty="0">
                <a:solidFill>
                  <a:schemeClr val="accent1">
                    <a:lumMod val="75000"/>
                  </a:schemeClr>
                </a:solidFill>
                <a:latin typeface="黑体" panose="02010609060101010101" pitchFamily="49" charset="-122"/>
                <a:ea typeface="黑体" panose="02010609060101010101" pitchFamily="49" charset="-122"/>
              </a:rPr>
              <a:t>,</a:t>
            </a:r>
            <a:r>
              <a:rPr lang="zh-CN" altLang="en-US" sz="2400" dirty="0">
                <a:solidFill>
                  <a:schemeClr val="accent1">
                    <a:lumMod val="75000"/>
                  </a:schemeClr>
                </a:solidFill>
                <a:latin typeface="黑体" panose="02010609060101010101" pitchFamily="49" charset="-122"/>
                <a:ea typeface="黑体" panose="02010609060101010101" pitchFamily="49" charset="-122"/>
              </a:rPr>
              <a:t>故</a:t>
            </a:r>
            <a:r>
              <a:rPr lang="en-US" altLang="zh-CN" sz="2400" dirty="0">
                <a:solidFill>
                  <a:schemeClr val="accent1">
                    <a:lumMod val="75000"/>
                  </a:schemeClr>
                </a:solidFill>
                <a:latin typeface="黑体" panose="02010609060101010101" pitchFamily="49" charset="-122"/>
                <a:ea typeface="黑体" panose="02010609060101010101" pitchFamily="49" charset="-122"/>
              </a:rPr>
              <a:t>B</a:t>
            </a:r>
            <a:r>
              <a:rPr lang="zh-CN" altLang="en-US" sz="2400" dirty="0">
                <a:solidFill>
                  <a:schemeClr val="accent1">
                    <a:lumMod val="75000"/>
                  </a:schemeClr>
                </a:solidFill>
                <a:latin typeface="黑体" panose="02010609060101010101" pitchFamily="49" charset="-122"/>
                <a:ea typeface="黑体" panose="02010609060101010101" pitchFamily="49" charset="-122"/>
              </a:rPr>
              <a:t>项错误</a:t>
            </a:r>
            <a:r>
              <a:rPr lang="en-US" altLang="zh-CN" sz="2400" dirty="0">
                <a:solidFill>
                  <a:schemeClr val="accent1">
                    <a:lumMod val="75000"/>
                  </a:schemeClr>
                </a:solidFill>
                <a:latin typeface="黑体" panose="02010609060101010101" pitchFamily="49" charset="-122"/>
                <a:ea typeface="黑体" panose="02010609060101010101" pitchFamily="49" charset="-122"/>
              </a:rPr>
              <a:t>;1927</a:t>
            </a:r>
            <a:r>
              <a:rPr lang="zh-CN" altLang="en-US" sz="2400" dirty="0">
                <a:solidFill>
                  <a:schemeClr val="accent1">
                    <a:lumMod val="75000"/>
                  </a:schemeClr>
                </a:solidFill>
                <a:latin typeface="黑体" panose="02010609060101010101" pitchFamily="49" charset="-122"/>
                <a:ea typeface="黑体" panose="02010609060101010101" pitchFamily="49" charset="-122"/>
              </a:rPr>
              <a:t>年的“农村包围城市，武装夺取政权”的革命思想，为中国革命指明方向，故</a:t>
            </a:r>
            <a:r>
              <a:rPr lang="en-US" altLang="zh-CN" sz="2400" dirty="0">
                <a:solidFill>
                  <a:schemeClr val="accent1">
                    <a:lumMod val="75000"/>
                  </a:schemeClr>
                </a:solidFill>
                <a:latin typeface="黑体" panose="02010609060101010101" pitchFamily="49" charset="-122"/>
                <a:ea typeface="黑体" panose="02010609060101010101" pitchFamily="49" charset="-122"/>
              </a:rPr>
              <a:t>C</a:t>
            </a:r>
            <a:r>
              <a:rPr lang="zh-CN" altLang="en-US" sz="2400" dirty="0">
                <a:solidFill>
                  <a:schemeClr val="accent1">
                    <a:lumMod val="75000"/>
                  </a:schemeClr>
                </a:solidFill>
                <a:latin typeface="黑体" panose="02010609060101010101" pitchFamily="49" charset="-122"/>
                <a:ea typeface="黑体" panose="02010609060101010101" pitchFamily="49" charset="-122"/>
              </a:rPr>
              <a:t>项错误</a:t>
            </a:r>
            <a:r>
              <a:rPr lang="en-US" altLang="zh-CN" sz="2400" dirty="0">
                <a:solidFill>
                  <a:schemeClr val="accent1">
                    <a:lumMod val="75000"/>
                  </a:schemeClr>
                </a:solidFill>
                <a:latin typeface="黑体" panose="02010609060101010101" pitchFamily="49" charset="-122"/>
                <a:ea typeface="黑体" panose="02010609060101010101" pitchFamily="49" charset="-122"/>
              </a:rPr>
              <a:t>;</a:t>
            </a:r>
            <a:r>
              <a:rPr lang="zh-CN" altLang="en-US" sz="2400" dirty="0">
                <a:solidFill>
                  <a:schemeClr val="accent1">
                    <a:lumMod val="75000"/>
                  </a:schemeClr>
                </a:solidFill>
                <a:latin typeface="黑体" panose="02010609060101010101" pitchFamily="49" charset="-122"/>
                <a:ea typeface="黑体" panose="02010609060101010101" pitchFamily="49" charset="-122"/>
              </a:rPr>
              <a:t>毛泽东思想是马克思主义中国化的第一次飞跃，与材料中“</a:t>
            </a:r>
            <a:r>
              <a:rPr lang="en-US" altLang="zh-CN" sz="2400" dirty="0">
                <a:solidFill>
                  <a:schemeClr val="accent1">
                    <a:lumMod val="75000"/>
                  </a:schemeClr>
                </a:solidFill>
                <a:latin typeface="黑体" panose="02010609060101010101" pitchFamily="49" charset="-122"/>
                <a:ea typeface="黑体" panose="02010609060101010101" pitchFamily="49" charset="-122"/>
              </a:rPr>
              <a:t>1920</a:t>
            </a:r>
            <a:r>
              <a:rPr lang="zh-CN" altLang="en-US" sz="2400" dirty="0">
                <a:solidFill>
                  <a:schemeClr val="accent1">
                    <a:lumMod val="75000"/>
                  </a:schemeClr>
                </a:solidFill>
                <a:latin typeface="黑体" panose="02010609060101010101" pitchFamily="49" charset="-122"/>
                <a:ea typeface="黑体" panose="02010609060101010101" pitchFamily="49" charset="-122"/>
              </a:rPr>
              <a:t>年</a:t>
            </a:r>
            <a:r>
              <a:rPr lang="en-US" altLang="zh-CN" sz="2400" dirty="0">
                <a:solidFill>
                  <a:schemeClr val="accent1">
                    <a:lumMod val="75000"/>
                  </a:schemeClr>
                </a:solidFill>
                <a:latin typeface="黑体" panose="02010609060101010101" pitchFamily="49" charset="-122"/>
                <a:ea typeface="黑体" panose="02010609060101010101" pitchFamily="49" charset="-122"/>
              </a:rPr>
              <a:t>5</a:t>
            </a:r>
            <a:r>
              <a:rPr lang="zh-CN" altLang="en-US" sz="2400" dirty="0">
                <a:solidFill>
                  <a:schemeClr val="accent1">
                    <a:lumMod val="75000"/>
                  </a:schemeClr>
                </a:solidFill>
                <a:latin typeface="黑体" panose="02010609060101010101" pitchFamily="49" charset="-122"/>
                <a:ea typeface="黑体" panose="02010609060101010101" pitchFamily="49" charset="-122"/>
              </a:rPr>
              <a:t>月”</a:t>
            </a:r>
          </a:p>
        </p:txBody>
      </p:sp>
      <p:sp>
        <p:nvSpPr>
          <p:cNvPr id="9" name="流程图: 过程 8">
            <a:extLst>
              <a:ext uri="{FF2B5EF4-FFF2-40B4-BE49-F238E27FC236}">
                <a16:creationId xmlns:a16="http://schemas.microsoft.com/office/drawing/2014/main" id="{074A1B09-53BF-0D11-35C1-1693040A01FF}"/>
              </a:ext>
            </a:extLst>
          </p:cNvPr>
          <p:cNvSpPr/>
          <p:nvPr/>
        </p:nvSpPr>
        <p:spPr>
          <a:xfrm>
            <a:off x="661851" y="5974080"/>
            <a:ext cx="10711543" cy="696686"/>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黑体" panose="02010609060101010101" pitchFamily="49" charset="-122"/>
                <a:ea typeface="黑体" panose="02010609060101010101" pitchFamily="49" charset="-122"/>
              </a:rPr>
              <a:t>为中国共产党的成立做了思想上、干部上的准备。</a:t>
            </a:r>
          </a:p>
        </p:txBody>
      </p:sp>
    </p:spTree>
    <p:custDataLst>
      <p:tags r:id="rId1"/>
    </p:custDataLst>
    <p:extLst>
      <p:ext uri="{BB962C8B-B14F-4D97-AF65-F5344CB8AC3E}">
        <p14:creationId xmlns:p14="http://schemas.microsoft.com/office/powerpoint/2010/main" val="36511455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AF8B06BB-6EEE-56A7-879A-21386962E42F}"/>
              </a:ext>
            </a:extLst>
          </p:cNvPr>
          <p:cNvSpPr/>
          <p:nvPr/>
        </p:nvSpPr>
        <p:spPr>
          <a:xfrm>
            <a:off x="9840686" y="6219371"/>
            <a:ext cx="2264228" cy="5805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 name="文本框 1"/>
          <p:cNvSpPr txBox="1"/>
          <p:nvPr>
            <p:custDataLst>
              <p:tags r:id="rId2"/>
            </p:custDataLst>
          </p:nvPr>
        </p:nvSpPr>
        <p:spPr>
          <a:xfrm>
            <a:off x="0" y="0"/>
            <a:ext cx="12191365" cy="511175"/>
          </a:xfrm>
          <a:prstGeom prst="rect">
            <a:avLst/>
          </a:prstGeom>
          <a:noFill/>
        </p:spPr>
        <p:txBody>
          <a:bodyPr wrap="square" rtlCol="0">
            <a:spAutoFit/>
          </a:bodyPr>
          <a:lstStyle/>
          <a:p>
            <a:pPr algn="ctr"/>
            <a:r>
              <a:rPr lang="zh-CN" altLang="en-US" sz="2730" b="1" dirty="0">
                <a:solidFill>
                  <a:schemeClr val="bg1"/>
                </a:solidFill>
                <a:latin typeface="楷体" panose="02010609060101010101" charset="-122"/>
                <a:ea typeface="楷体" panose="02010609060101010101" charset="-122"/>
              </a:rPr>
              <a:t>基础知识</a:t>
            </a:r>
          </a:p>
        </p:txBody>
      </p:sp>
      <p:sp>
        <p:nvSpPr>
          <p:cNvPr id="3" name="文本框 2">
            <a:extLst>
              <a:ext uri="{FF2B5EF4-FFF2-40B4-BE49-F238E27FC236}">
                <a16:creationId xmlns:a16="http://schemas.microsoft.com/office/drawing/2014/main" id="{AF6BC52F-6E0C-115F-CE98-4CDE44FA510A}"/>
              </a:ext>
            </a:extLst>
          </p:cNvPr>
          <p:cNvSpPr txBox="1"/>
          <p:nvPr/>
        </p:nvSpPr>
        <p:spPr>
          <a:xfrm>
            <a:off x="0" y="546100"/>
            <a:ext cx="6812915" cy="488315"/>
          </a:xfrm>
          <a:prstGeom prst="rect">
            <a:avLst/>
          </a:prstGeom>
          <a:noFill/>
        </p:spPr>
        <p:txBody>
          <a:bodyPr vert="horz" wrap="square" lIns="66551" tIns="33276" rIns="66551" bIns="33276" rtlCol="0" anchor="t">
            <a:noAutofit/>
          </a:bodyPr>
          <a:lstStyle>
            <a:lvl1pPr algn="l" defTabSz="1185545" rtl="0" eaLnBrk="1" latinLnBrk="0" hangingPunct="1">
              <a:lnSpc>
                <a:spcPct val="90000"/>
              </a:lnSpc>
              <a:spcBef>
                <a:spcPct val="0"/>
              </a:spcBef>
              <a:buNone/>
              <a:defRPr sz="5700" kern="1200">
                <a:solidFill>
                  <a:schemeClr val="tx1"/>
                </a:solidFill>
                <a:latin typeface="+mj-lt"/>
                <a:ea typeface="+mj-ea"/>
                <a:cs typeface="+mj-cs"/>
              </a:defRPr>
            </a:lvl1pPr>
          </a:lstStyle>
          <a:p>
            <a:pPr lvl="0" algn="l" defTabSz="457200">
              <a:buClrTx/>
              <a:buSzTx/>
              <a:buFontTx/>
            </a:pPr>
            <a:r>
              <a:rPr lang="zh-CN" altLang="en-US" sz="2800" dirty="0">
                <a:solidFill>
                  <a:srgbClr val="0909DF"/>
                </a:solidFill>
                <a:latin typeface="黑体" panose="02010609060101010101" charset="-122"/>
                <a:ea typeface="黑体" panose="02010609060101010101" charset="-122"/>
                <a:cs typeface="+mn-cs"/>
                <a:sym typeface="+mn-ea"/>
              </a:rPr>
              <a:t>三、新的政党：中国共产党的诞生</a:t>
            </a:r>
          </a:p>
        </p:txBody>
      </p:sp>
      <p:sp>
        <p:nvSpPr>
          <p:cNvPr id="4" name="文本框 3">
            <a:extLst>
              <a:ext uri="{FF2B5EF4-FFF2-40B4-BE49-F238E27FC236}">
                <a16:creationId xmlns:a16="http://schemas.microsoft.com/office/drawing/2014/main" id="{FEA3D050-E5DA-BCF5-FB05-36AD62237A5C}"/>
              </a:ext>
            </a:extLst>
          </p:cNvPr>
          <p:cNvSpPr txBox="1"/>
          <p:nvPr/>
        </p:nvSpPr>
        <p:spPr>
          <a:xfrm>
            <a:off x="428171" y="1057366"/>
            <a:ext cx="2097315" cy="488315"/>
          </a:xfrm>
          <a:prstGeom prst="rect">
            <a:avLst/>
          </a:prstGeom>
          <a:noFill/>
        </p:spPr>
        <p:txBody>
          <a:bodyPr vert="horz" wrap="square" lIns="66551" tIns="33276" rIns="66551" bIns="33276" rtlCol="0" anchor="t">
            <a:noAutofit/>
          </a:bodyPr>
          <a:lstStyle>
            <a:lvl1pPr algn="l" defTabSz="1185545" rtl="0" eaLnBrk="1" latinLnBrk="0" hangingPunct="1">
              <a:lnSpc>
                <a:spcPct val="90000"/>
              </a:lnSpc>
              <a:spcBef>
                <a:spcPct val="0"/>
              </a:spcBef>
              <a:buNone/>
              <a:defRPr sz="5700" kern="1200">
                <a:solidFill>
                  <a:schemeClr val="tx1"/>
                </a:solidFill>
                <a:latin typeface="+mj-lt"/>
                <a:ea typeface="+mj-ea"/>
                <a:cs typeface="+mj-cs"/>
              </a:defRPr>
            </a:lvl1pPr>
          </a:lstStyle>
          <a:p>
            <a:pPr lvl="0" algn="l" defTabSz="457200">
              <a:buClrTx/>
              <a:buSzTx/>
              <a:buFontTx/>
            </a:pPr>
            <a:r>
              <a:rPr lang="en-US" altLang="zh-CN" sz="2400" dirty="0">
                <a:solidFill>
                  <a:srgbClr val="0909DF"/>
                </a:solidFill>
                <a:latin typeface="黑体" panose="02010609060101010101" charset="-122"/>
                <a:ea typeface="黑体" panose="02010609060101010101" charset="-122"/>
                <a:cs typeface="+mn-cs"/>
                <a:sym typeface="+mn-ea"/>
              </a:rPr>
              <a:t>1.</a:t>
            </a:r>
            <a:r>
              <a:rPr lang="zh-CN" altLang="en-US" sz="2400" dirty="0">
                <a:solidFill>
                  <a:srgbClr val="0909DF"/>
                </a:solidFill>
                <a:latin typeface="黑体" panose="02010609060101010101" charset="-122"/>
                <a:ea typeface="黑体" panose="02010609060101010101" charset="-122"/>
                <a:cs typeface="+mn-cs"/>
                <a:sym typeface="+mn-ea"/>
              </a:rPr>
              <a:t>条件</a:t>
            </a:r>
          </a:p>
        </p:txBody>
      </p:sp>
      <p:sp>
        <p:nvSpPr>
          <p:cNvPr id="5" name="文本框 4">
            <a:extLst>
              <a:ext uri="{FF2B5EF4-FFF2-40B4-BE49-F238E27FC236}">
                <a16:creationId xmlns:a16="http://schemas.microsoft.com/office/drawing/2014/main" id="{C369BA9B-EE5C-5A57-56D0-1DE5FE66329F}"/>
              </a:ext>
            </a:extLst>
          </p:cNvPr>
          <p:cNvSpPr txBox="1"/>
          <p:nvPr/>
        </p:nvSpPr>
        <p:spPr>
          <a:xfrm>
            <a:off x="84074" y="1561107"/>
            <a:ext cx="12338594" cy="488315"/>
          </a:xfrm>
          <a:prstGeom prst="rect">
            <a:avLst/>
          </a:prstGeom>
          <a:noFill/>
        </p:spPr>
        <p:txBody>
          <a:bodyPr vert="horz" wrap="square" lIns="66551" tIns="33276" rIns="66551" bIns="33276" rtlCol="0" anchor="t">
            <a:noAutofit/>
          </a:bodyPr>
          <a:lstStyle>
            <a:lvl1pPr algn="l" defTabSz="1185545" rtl="0" eaLnBrk="1" latinLnBrk="0" hangingPunct="1">
              <a:lnSpc>
                <a:spcPct val="90000"/>
              </a:lnSpc>
              <a:spcBef>
                <a:spcPct val="0"/>
              </a:spcBef>
              <a:buNone/>
              <a:defRPr sz="5700" kern="1200">
                <a:solidFill>
                  <a:schemeClr val="tx1"/>
                </a:solidFill>
                <a:latin typeface="+mj-lt"/>
                <a:ea typeface="+mj-ea"/>
                <a:cs typeface="+mj-cs"/>
              </a:defRPr>
            </a:lvl1pPr>
          </a:lstStyle>
          <a:p>
            <a:pPr lvl="0" algn="l" defTabSz="457200">
              <a:buClrTx/>
              <a:buSzTx/>
              <a:buFontTx/>
            </a:pPr>
            <a:r>
              <a:rPr lang="zh-CN" altLang="en-US" sz="2400" dirty="0">
                <a:latin typeface="黑体" panose="02010609060101010101" charset="-122"/>
                <a:ea typeface="黑体" panose="02010609060101010101" charset="-122"/>
                <a:cs typeface="+mn-cs"/>
                <a:sym typeface="+mn-ea"/>
              </a:rPr>
              <a:t>任务四：根据材料并结合所学，概括中国共产党诞生的条件。（思想、阶级、组织、外部）</a:t>
            </a:r>
          </a:p>
        </p:txBody>
      </p:sp>
      <p:sp>
        <p:nvSpPr>
          <p:cNvPr id="7" name="文本框 6">
            <a:extLst>
              <a:ext uri="{FF2B5EF4-FFF2-40B4-BE49-F238E27FC236}">
                <a16:creationId xmlns:a16="http://schemas.microsoft.com/office/drawing/2014/main" id="{5216B226-2923-F716-9644-A3D0D111B492}"/>
              </a:ext>
            </a:extLst>
          </p:cNvPr>
          <p:cNvSpPr txBox="1"/>
          <p:nvPr/>
        </p:nvSpPr>
        <p:spPr>
          <a:xfrm>
            <a:off x="295476" y="2064849"/>
            <a:ext cx="5643154" cy="4271362"/>
          </a:xfrm>
          <a:prstGeom prst="rect">
            <a:avLst/>
          </a:prstGeom>
          <a:noFill/>
          <a:ln>
            <a:solidFill>
              <a:srgbClr val="C00000"/>
            </a:solidFill>
          </a:ln>
        </p:spPr>
        <p:txBody>
          <a:bodyPr wrap="square" rtlCol="0" anchor="t">
            <a:spAutoFit/>
          </a:bodyPr>
          <a:lstStyle/>
          <a:p>
            <a:pPr algn="just" fontAlgn="auto">
              <a:lnSpc>
                <a:spcPct val="125000"/>
              </a:lnSpc>
              <a:spcBef>
                <a:spcPts val="0"/>
              </a:spcBef>
              <a:spcAft>
                <a:spcPts val="0"/>
              </a:spcAft>
            </a:pPr>
            <a:r>
              <a:rPr lang="zh-CN" altLang="en-US" sz="2000" dirty="0">
                <a:latin typeface="楷体" panose="02010609060101010101" pitchFamily="49" charset="-122"/>
                <a:ea typeface="楷体" panose="02010609060101010101" pitchFamily="49" charset="-122"/>
                <a:cs typeface="楷体" panose="02010609060101010101" charset="-122"/>
                <a:sym typeface="+mn-ea"/>
              </a:rPr>
              <a:t>材料</a:t>
            </a:r>
            <a:r>
              <a:rPr lang="en-US" altLang="zh-CN" sz="2000" dirty="0">
                <a:latin typeface="楷体" panose="02010609060101010101" pitchFamily="49" charset="-122"/>
                <a:ea typeface="楷体" panose="02010609060101010101" pitchFamily="49" charset="-122"/>
                <a:cs typeface="楷体" panose="02010609060101010101" charset="-122"/>
                <a:sym typeface="+mn-ea"/>
              </a:rPr>
              <a:t>2:</a:t>
            </a:r>
            <a:r>
              <a:rPr lang="zh-CN" sz="2000" dirty="0">
                <a:latin typeface="楷体" panose="02010609060101010101" pitchFamily="49" charset="-122"/>
                <a:ea typeface="楷体" panose="02010609060101010101" pitchFamily="49" charset="-122"/>
                <a:cs typeface="楷体" panose="02010609060101010101" charset="-122"/>
                <a:sym typeface="+mn-ea"/>
              </a:rPr>
              <a:t>中国共产党的成立，是中国近代社会经济、政治发展和思想演变的必然结果，是马克思列宁主义同中国工人运动相结合的产物。中国工人阶级的成长，是中国共产党诞生的阶级基础。马克思列宁</a:t>
            </a:r>
            <a:r>
              <a:rPr lang="zh-CN" altLang="en-US" sz="2000" dirty="0">
                <a:latin typeface="楷体" panose="02010609060101010101" pitchFamily="49" charset="-122"/>
                <a:ea typeface="楷体" panose="02010609060101010101" pitchFamily="49" charset="-122"/>
                <a:cs typeface="楷体" panose="02010609060101010101" charset="-122"/>
                <a:sym typeface="+mn-ea"/>
              </a:rPr>
              <a:t>主义</a:t>
            </a:r>
            <a:r>
              <a:rPr lang="zh-CN" sz="2000" dirty="0">
                <a:latin typeface="楷体" panose="02010609060101010101" pitchFamily="49" charset="-122"/>
                <a:ea typeface="楷体" panose="02010609060101010101" pitchFamily="49" charset="-122"/>
                <a:cs typeface="楷体" panose="02010609060101010101" charset="-122"/>
                <a:sym typeface="+mn-ea"/>
              </a:rPr>
              <a:t>在中国的传播，是中国共产党诞生的思想基础。在五四运动的推动下，共产主义知识分子投身到工人群众中去做宣传组织工作，以他们为桥梁，</a:t>
            </a:r>
            <a:r>
              <a:rPr lang="zh-CN" altLang="en-US" sz="2000" dirty="0">
                <a:latin typeface="楷体" panose="02010609060101010101" pitchFamily="49" charset="-122"/>
                <a:ea typeface="楷体" panose="02010609060101010101" pitchFamily="49" charset="-122"/>
                <a:cs typeface="楷体" panose="02010609060101010101" charset="-122"/>
                <a:sym typeface="+mn-ea"/>
              </a:rPr>
              <a:t>使</a:t>
            </a:r>
            <a:r>
              <a:rPr lang="zh-CN" sz="2000" dirty="0">
                <a:latin typeface="楷体" panose="02010609060101010101" pitchFamily="49" charset="-122"/>
                <a:ea typeface="楷体" panose="02010609060101010101" pitchFamily="49" charset="-122"/>
                <a:cs typeface="楷体" panose="02010609060101010101" charset="-122"/>
                <a:sym typeface="+mn-ea"/>
              </a:rPr>
              <a:t>马克思列宁主义与中国工人运动逐步结合起来，从而产生了中国共产党，而共产国际的帮助，促进加快了这一进程。    </a:t>
            </a:r>
            <a:r>
              <a:rPr lang="en-US" altLang="zh-CN" sz="2000" dirty="0">
                <a:latin typeface="楷体" panose="02010609060101010101" pitchFamily="49" charset="-122"/>
                <a:ea typeface="楷体" panose="02010609060101010101" pitchFamily="49" charset="-122"/>
                <a:cs typeface="楷体" panose="02010609060101010101" charset="-122"/>
                <a:sym typeface="+mn-ea"/>
              </a:rPr>
              <a:t> </a:t>
            </a:r>
          </a:p>
          <a:p>
            <a:pPr algn="just" fontAlgn="auto">
              <a:lnSpc>
                <a:spcPct val="125000"/>
              </a:lnSpc>
              <a:spcBef>
                <a:spcPts val="0"/>
              </a:spcBef>
              <a:spcAft>
                <a:spcPts val="0"/>
              </a:spcAft>
            </a:pPr>
            <a:r>
              <a:rPr lang="en-US" altLang="zh-CN" sz="2000" dirty="0">
                <a:latin typeface="楷体" panose="02010609060101010101" pitchFamily="49" charset="-122"/>
                <a:ea typeface="楷体" panose="02010609060101010101" pitchFamily="49" charset="-122"/>
                <a:cs typeface="宋体" panose="02010600030101010101" pitchFamily="2" charset="-122"/>
                <a:sym typeface="+mn-ea"/>
              </a:rPr>
              <a:t>     ——</a:t>
            </a:r>
            <a:r>
              <a:rPr lang="zh-CN" altLang="en-US" sz="2000" dirty="0">
                <a:latin typeface="楷体" panose="02010609060101010101" pitchFamily="49" charset="-122"/>
                <a:ea typeface="楷体" panose="02010609060101010101" pitchFamily="49" charset="-122"/>
                <a:cs typeface="宋体" panose="02010600030101010101" pitchFamily="2" charset="-122"/>
                <a:sym typeface="+mn-ea"/>
              </a:rPr>
              <a:t>王桧林《中国现代史（</a:t>
            </a:r>
            <a:r>
              <a:rPr lang="en-US" altLang="zh-CN" sz="2000" dirty="0">
                <a:latin typeface="楷体" panose="02010609060101010101" pitchFamily="49" charset="-122"/>
                <a:ea typeface="楷体" panose="02010609060101010101" pitchFamily="49" charset="-122"/>
                <a:cs typeface="宋体" panose="02010600030101010101" pitchFamily="2" charset="-122"/>
                <a:sym typeface="+mn-ea"/>
              </a:rPr>
              <a:t>1919-1949</a:t>
            </a:r>
            <a:r>
              <a:rPr lang="zh-CN" altLang="en-US" sz="2000" dirty="0">
                <a:latin typeface="楷体" panose="02010609060101010101" pitchFamily="49" charset="-122"/>
                <a:ea typeface="楷体" panose="02010609060101010101" pitchFamily="49" charset="-122"/>
                <a:cs typeface="宋体" panose="02010600030101010101" pitchFamily="2" charset="-122"/>
                <a:sym typeface="+mn-ea"/>
              </a:rPr>
              <a:t>）》</a:t>
            </a:r>
            <a:endParaRPr lang="zh-CN" altLang="en-US" sz="2000" dirty="0">
              <a:latin typeface="楷体" panose="02010609060101010101" pitchFamily="49" charset="-122"/>
              <a:ea typeface="楷体" panose="02010609060101010101" pitchFamily="49" charset="-122"/>
            </a:endParaRPr>
          </a:p>
        </p:txBody>
      </p:sp>
      <p:pic>
        <p:nvPicPr>
          <p:cNvPr id="10" name="图片 9">
            <a:extLst>
              <a:ext uri="{FF2B5EF4-FFF2-40B4-BE49-F238E27FC236}">
                <a16:creationId xmlns:a16="http://schemas.microsoft.com/office/drawing/2014/main" id="{192E099E-E796-228E-C71E-BF883FF1BBAC}"/>
              </a:ext>
            </a:extLst>
          </p:cNvPr>
          <p:cNvPicPr>
            <a:picLocks noChangeAspect="1"/>
          </p:cNvPicPr>
          <p:nvPr/>
        </p:nvPicPr>
        <p:blipFill>
          <a:blip r:embed="rId5"/>
          <a:stretch>
            <a:fillRect/>
          </a:stretch>
        </p:blipFill>
        <p:spPr>
          <a:xfrm>
            <a:off x="6253371" y="2056947"/>
            <a:ext cx="5570079" cy="4741993"/>
          </a:xfrm>
          <a:prstGeom prst="rect">
            <a:avLst/>
          </a:prstGeom>
        </p:spPr>
      </p:pic>
      <p:sp>
        <p:nvSpPr>
          <p:cNvPr id="9" name="矩形: 圆角 8">
            <a:extLst>
              <a:ext uri="{FF2B5EF4-FFF2-40B4-BE49-F238E27FC236}">
                <a16:creationId xmlns:a16="http://schemas.microsoft.com/office/drawing/2014/main" id="{FE2D5860-1EF4-37E1-E99B-AD8BDFCCA243}"/>
              </a:ext>
            </a:extLst>
          </p:cNvPr>
          <p:cNvSpPr/>
          <p:nvPr/>
        </p:nvSpPr>
        <p:spPr>
          <a:xfrm>
            <a:off x="182264" y="2063846"/>
            <a:ext cx="7625919" cy="26721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dirty="0">
                <a:latin typeface="黑体" panose="02010609060101010101" pitchFamily="49" charset="-122"/>
                <a:ea typeface="黑体" panose="02010609060101010101" pitchFamily="49" charset="-122"/>
              </a:rPr>
              <a:t>(1)</a:t>
            </a:r>
            <a:r>
              <a:rPr lang="zh-CN" altLang="en-US" sz="2800" dirty="0">
                <a:latin typeface="黑体" panose="02010609060101010101" pitchFamily="49" charset="-122"/>
                <a:ea typeface="黑体" panose="02010609060101010101" pitchFamily="49" charset="-122"/>
              </a:rPr>
              <a:t>思想基础：马克思主义的广泛传播。</a:t>
            </a:r>
          </a:p>
          <a:p>
            <a:r>
              <a:rPr lang="en-US" altLang="zh-CN" sz="2800" dirty="0">
                <a:latin typeface="黑体" panose="02010609060101010101" pitchFamily="49" charset="-122"/>
                <a:ea typeface="黑体" panose="02010609060101010101" pitchFamily="49" charset="-122"/>
              </a:rPr>
              <a:t>(2)</a:t>
            </a:r>
            <a:r>
              <a:rPr lang="zh-CN" altLang="en-US" sz="2800" dirty="0">
                <a:latin typeface="黑体" panose="02010609060101010101" pitchFamily="49" charset="-122"/>
                <a:ea typeface="黑体" panose="02010609060101010101" pitchFamily="49" charset="-122"/>
              </a:rPr>
              <a:t>阶级基础：中国工人运动的持续发展。</a:t>
            </a:r>
          </a:p>
          <a:p>
            <a:r>
              <a:rPr lang="en-US" altLang="zh-CN" sz="2800" dirty="0">
                <a:latin typeface="黑体" panose="02010609060101010101" pitchFamily="49" charset="-122"/>
                <a:ea typeface="黑体" panose="02010609060101010101" pitchFamily="49" charset="-122"/>
              </a:rPr>
              <a:t>(3)</a:t>
            </a:r>
            <a:r>
              <a:rPr lang="zh-CN" altLang="en-US" sz="2800" dirty="0">
                <a:latin typeface="黑体" panose="02010609060101010101" pitchFamily="49" charset="-122"/>
                <a:ea typeface="黑体" panose="02010609060101010101" pitchFamily="49" charset="-122"/>
              </a:rPr>
              <a:t>外部因素：共产国际的帮助。</a:t>
            </a:r>
          </a:p>
          <a:p>
            <a:r>
              <a:rPr lang="en-US" altLang="zh-CN" sz="2800" dirty="0">
                <a:latin typeface="黑体" panose="02010609060101010101" pitchFamily="49" charset="-122"/>
                <a:ea typeface="黑体" panose="02010609060101010101" pitchFamily="49" charset="-122"/>
              </a:rPr>
              <a:t>(4)</a:t>
            </a:r>
            <a:r>
              <a:rPr lang="zh-CN" altLang="en-US" sz="2800" dirty="0">
                <a:latin typeface="黑体" panose="02010609060101010101" pitchFamily="49" charset="-122"/>
                <a:ea typeface="黑体" panose="02010609060101010101" pitchFamily="49" charset="-122"/>
              </a:rPr>
              <a:t>组织基础：共产党早期组织的建立。</a:t>
            </a:r>
          </a:p>
        </p:txBody>
      </p:sp>
    </p:spTree>
    <p:custDataLst>
      <p:tags r:id="rId1"/>
    </p:custDataLst>
    <p:extLst>
      <p:ext uri="{BB962C8B-B14F-4D97-AF65-F5344CB8AC3E}">
        <p14:creationId xmlns:p14="http://schemas.microsoft.com/office/powerpoint/2010/main" val="13377370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AF8B06BB-6EEE-56A7-879A-21386962E42F}"/>
              </a:ext>
            </a:extLst>
          </p:cNvPr>
          <p:cNvSpPr/>
          <p:nvPr/>
        </p:nvSpPr>
        <p:spPr>
          <a:xfrm>
            <a:off x="9840686" y="6219371"/>
            <a:ext cx="2264228" cy="5805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 name="文本框 1"/>
          <p:cNvSpPr txBox="1"/>
          <p:nvPr>
            <p:custDataLst>
              <p:tags r:id="rId2"/>
            </p:custDataLst>
          </p:nvPr>
        </p:nvSpPr>
        <p:spPr>
          <a:xfrm>
            <a:off x="0" y="0"/>
            <a:ext cx="12191365" cy="511175"/>
          </a:xfrm>
          <a:prstGeom prst="rect">
            <a:avLst/>
          </a:prstGeom>
          <a:noFill/>
        </p:spPr>
        <p:txBody>
          <a:bodyPr wrap="square" rtlCol="0">
            <a:spAutoFit/>
          </a:bodyPr>
          <a:lstStyle/>
          <a:p>
            <a:pPr algn="ctr"/>
            <a:r>
              <a:rPr lang="zh-CN" altLang="en-US" sz="2730" b="1" dirty="0">
                <a:solidFill>
                  <a:schemeClr val="bg1"/>
                </a:solidFill>
                <a:latin typeface="楷体" panose="02010609060101010101" charset="-122"/>
                <a:ea typeface="楷体" panose="02010609060101010101" charset="-122"/>
              </a:rPr>
              <a:t>基础知识</a:t>
            </a:r>
          </a:p>
        </p:txBody>
      </p:sp>
      <p:sp>
        <p:nvSpPr>
          <p:cNvPr id="3" name="文本框 2">
            <a:extLst>
              <a:ext uri="{FF2B5EF4-FFF2-40B4-BE49-F238E27FC236}">
                <a16:creationId xmlns:a16="http://schemas.microsoft.com/office/drawing/2014/main" id="{897353A0-2641-4523-6939-9ACAA7C11283}"/>
              </a:ext>
            </a:extLst>
          </p:cNvPr>
          <p:cNvSpPr txBox="1"/>
          <p:nvPr/>
        </p:nvSpPr>
        <p:spPr>
          <a:xfrm>
            <a:off x="0" y="546100"/>
            <a:ext cx="6812915" cy="488315"/>
          </a:xfrm>
          <a:prstGeom prst="rect">
            <a:avLst/>
          </a:prstGeom>
          <a:noFill/>
        </p:spPr>
        <p:txBody>
          <a:bodyPr vert="horz" wrap="square" lIns="66551" tIns="33276" rIns="66551" bIns="33276" rtlCol="0" anchor="t">
            <a:noAutofit/>
          </a:bodyPr>
          <a:lstStyle>
            <a:lvl1pPr algn="l" defTabSz="1185545" rtl="0" eaLnBrk="1" latinLnBrk="0" hangingPunct="1">
              <a:lnSpc>
                <a:spcPct val="90000"/>
              </a:lnSpc>
              <a:spcBef>
                <a:spcPct val="0"/>
              </a:spcBef>
              <a:buNone/>
              <a:defRPr sz="5700" kern="1200">
                <a:solidFill>
                  <a:schemeClr val="tx1"/>
                </a:solidFill>
                <a:latin typeface="+mj-lt"/>
                <a:ea typeface="+mj-ea"/>
                <a:cs typeface="+mj-cs"/>
              </a:defRPr>
            </a:lvl1pPr>
          </a:lstStyle>
          <a:p>
            <a:pPr lvl="0" algn="l" defTabSz="457200">
              <a:buClrTx/>
              <a:buSzTx/>
              <a:buFontTx/>
            </a:pPr>
            <a:r>
              <a:rPr lang="zh-CN" altLang="en-US" sz="2800" dirty="0">
                <a:solidFill>
                  <a:srgbClr val="0909DF"/>
                </a:solidFill>
                <a:latin typeface="黑体" panose="02010609060101010101" charset="-122"/>
                <a:ea typeface="黑体" panose="02010609060101010101" charset="-122"/>
                <a:cs typeface="+mn-cs"/>
                <a:sym typeface="+mn-ea"/>
              </a:rPr>
              <a:t>三、新的政党：中国共产党的诞生</a:t>
            </a:r>
          </a:p>
        </p:txBody>
      </p:sp>
      <p:sp>
        <p:nvSpPr>
          <p:cNvPr id="4" name="文本框 3">
            <a:extLst>
              <a:ext uri="{FF2B5EF4-FFF2-40B4-BE49-F238E27FC236}">
                <a16:creationId xmlns:a16="http://schemas.microsoft.com/office/drawing/2014/main" id="{C47DD9C4-DEDA-A7DB-876B-9448898246C3}"/>
              </a:ext>
            </a:extLst>
          </p:cNvPr>
          <p:cNvSpPr txBox="1"/>
          <p:nvPr/>
        </p:nvSpPr>
        <p:spPr>
          <a:xfrm>
            <a:off x="428171" y="1057366"/>
            <a:ext cx="3011715" cy="488315"/>
          </a:xfrm>
          <a:prstGeom prst="rect">
            <a:avLst/>
          </a:prstGeom>
          <a:noFill/>
        </p:spPr>
        <p:txBody>
          <a:bodyPr vert="horz" wrap="square" lIns="66551" tIns="33276" rIns="66551" bIns="33276" rtlCol="0" anchor="t">
            <a:noAutofit/>
          </a:bodyPr>
          <a:lstStyle>
            <a:lvl1pPr algn="l" defTabSz="1185545" rtl="0" eaLnBrk="1" latinLnBrk="0" hangingPunct="1">
              <a:lnSpc>
                <a:spcPct val="90000"/>
              </a:lnSpc>
              <a:spcBef>
                <a:spcPct val="0"/>
              </a:spcBef>
              <a:buNone/>
              <a:defRPr sz="5700" kern="1200">
                <a:solidFill>
                  <a:schemeClr val="tx1"/>
                </a:solidFill>
                <a:latin typeface="+mj-lt"/>
                <a:ea typeface="+mj-ea"/>
                <a:cs typeface="+mj-cs"/>
              </a:defRPr>
            </a:lvl1pPr>
          </a:lstStyle>
          <a:p>
            <a:pPr lvl="0" algn="l" defTabSz="457200">
              <a:buClrTx/>
              <a:buSzTx/>
              <a:buFontTx/>
            </a:pPr>
            <a:r>
              <a:rPr lang="en-US" altLang="zh-CN" sz="2400" dirty="0">
                <a:solidFill>
                  <a:srgbClr val="0909DF"/>
                </a:solidFill>
                <a:latin typeface="黑体" panose="02010609060101010101" charset="-122"/>
                <a:ea typeface="黑体" panose="02010609060101010101" charset="-122"/>
                <a:cs typeface="+mn-cs"/>
                <a:sym typeface="+mn-ea"/>
              </a:rPr>
              <a:t>2.</a:t>
            </a:r>
            <a:r>
              <a:rPr lang="zh-CN" altLang="en-US" sz="2400" dirty="0">
                <a:solidFill>
                  <a:srgbClr val="0909DF"/>
                </a:solidFill>
                <a:latin typeface="黑体" panose="02010609060101010101" charset="-122"/>
                <a:ea typeface="黑体" panose="02010609060101010101" charset="-122"/>
                <a:cs typeface="+mn-cs"/>
                <a:sym typeface="+mn-ea"/>
              </a:rPr>
              <a:t>诞生和发展</a:t>
            </a:r>
          </a:p>
        </p:txBody>
      </p:sp>
      <p:sp>
        <p:nvSpPr>
          <p:cNvPr id="5" name="右箭头 41">
            <a:extLst>
              <a:ext uri="{FF2B5EF4-FFF2-40B4-BE49-F238E27FC236}">
                <a16:creationId xmlns:a16="http://schemas.microsoft.com/office/drawing/2014/main" id="{F5C2C840-8F3A-782E-00B5-ABDA60DC0445}"/>
              </a:ext>
            </a:extLst>
          </p:cNvPr>
          <p:cNvSpPr/>
          <p:nvPr/>
        </p:nvSpPr>
        <p:spPr>
          <a:xfrm>
            <a:off x="122555" y="3209494"/>
            <a:ext cx="11804650" cy="632460"/>
          </a:xfrm>
          <a:prstGeom prst="rightArrow">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p>
        </p:txBody>
      </p:sp>
      <p:sp>
        <p:nvSpPr>
          <p:cNvPr id="8" name="圆角矩形 49">
            <a:extLst>
              <a:ext uri="{FF2B5EF4-FFF2-40B4-BE49-F238E27FC236}">
                <a16:creationId xmlns:a16="http://schemas.microsoft.com/office/drawing/2014/main" id="{41E22839-611E-29EE-B047-BD5BBFE5820C}"/>
              </a:ext>
            </a:extLst>
          </p:cNvPr>
          <p:cNvSpPr/>
          <p:nvPr/>
        </p:nvSpPr>
        <p:spPr>
          <a:xfrm>
            <a:off x="154305" y="2134776"/>
            <a:ext cx="2049145" cy="1017905"/>
          </a:xfrm>
          <a:prstGeom prst="roundRect">
            <a:avLst/>
          </a:prstGeom>
          <a:solidFill>
            <a:schemeClr val="bg2">
              <a:alpha val="87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b="1" dirty="0">
                <a:solidFill>
                  <a:schemeClr val="bg2">
                    <a:lumMod val="25000"/>
                  </a:schemeClr>
                </a:solidFill>
                <a:latin typeface="楷体" panose="02010609060101010101" charset="-122"/>
                <a:ea typeface="楷体" panose="02010609060101010101" charset="-122"/>
              </a:rPr>
              <a:t>陈独秀李大钊</a:t>
            </a:r>
            <a:endParaRPr kumimoji="1" lang="en-US" altLang="zh-CN" sz="2000" b="1" dirty="0">
              <a:solidFill>
                <a:schemeClr val="bg2">
                  <a:lumMod val="25000"/>
                </a:schemeClr>
              </a:solidFill>
              <a:latin typeface="楷体" panose="02010609060101010101" charset="-122"/>
              <a:ea typeface="楷体" panose="02010609060101010101" charset="-122"/>
            </a:endParaRPr>
          </a:p>
          <a:p>
            <a:pPr algn="ctr"/>
            <a:r>
              <a:rPr kumimoji="1" lang="zh-CN" altLang="en-US" sz="2000" b="1" dirty="0">
                <a:solidFill>
                  <a:schemeClr val="bg2">
                    <a:lumMod val="25000"/>
                  </a:schemeClr>
                </a:solidFill>
                <a:latin typeface="楷体" panose="02010609060101010101" charset="-122"/>
                <a:ea typeface="楷体" panose="02010609060101010101" charset="-122"/>
              </a:rPr>
              <a:t>提出建立</a:t>
            </a:r>
            <a:endParaRPr kumimoji="1" lang="en-US" altLang="zh-CN" sz="2000" b="1" dirty="0">
              <a:solidFill>
                <a:schemeClr val="bg2">
                  <a:lumMod val="25000"/>
                </a:schemeClr>
              </a:solidFill>
              <a:latin typeface="楷体" panose="02010609060101010101" charset="-122"/>
              <a:ea typeface="楷体" panose="02010609060101010101" charset="-122"/>
            </a:endParaRPr>
          </a:p>
          <a:p>
            <a:pPr algn="ctr"/>
            <a:r>
              <a:rPr kumimoji="1" lang="zh-CN" altLang="en-US" sz="2000" b="1" dirty="0">
                <a:solidFill>
                  <a:schemeClr val="bg2">
                    <a:lumMod val="25000"/>
                  </a:schemeClr>
                </a:solidFill>
                <a:latin typeface="楷体" panose="02010609060101010101" charset="-122"/>
                <a:ea typeface="楷体" panose="02010609060101010101" charset="-122"/>
              </a:rPr>
              <a:t>中国共产党</a:t>
            </a:r>
          </a:p>
        </p:txBody>
      </p:sp>
      <p:sp>
        <p:nvSpPr>
          <p:cNvPr id="9" name="圆角矩形 66">
            <a:extLst>
              <a:ext uri="{FF2B5EF4-FFF2-40B4-BE49-F238E27FC236}">
                <a16:creationId xmlns:a16="http://schemas.microsoft.com/office/drawing/2014/main" id="{04CA442A-43E1-1EC5-6F40-2B96B32F5615}"/>
              </a:ext>
            </a:extLst>
          </p:cNvPr>
          <p:cNvSpPr/>
          <p:nvPr/>
        </p:nvSpPr>
        <p:spPr>
          <a:xfrm>
            <a:off x="1728470" y="4015309"/>
            <a:ext cx="1854200" cy="1083310"/>
          </a:xfrm>
          <a:prstGeom prst="roundRect">
            <a:avLst/>
          </a:prstGeom>
          <a:solidFill>
            <a:schemeClr val="bg2">
              <a:alpha val="87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r>
              <a:rPr kumimoji="1" lang="zh-CN" altLang="en-US" sz="2000" b="1" dirty="0">
                <a:solidFill>
                  <a:schemeClr val="bg2">
                    <a:lumMod val="25000"/>
                  </a:schemeClr>
                </a:solidFill>
                <a:latin typeface="楷体" panose="02010609060101010101" charset="-122"/>
                <a:ea typeface="楷体" panose="02010609060101010101" charset="-122"/>
              </a:rPr>
              <a:t>共产国际代表来华共商建党事宜</a:t>
            </a:r>
          </a:p>
        </p:txBody>
      </p:sp>
      <p:sp>
        <p:nvSpPr>
          <p:cNvPr id="12" name="终止符 67">
            <a:extLst>
              <a:ext uri="{FF2B5EF4-FFF2-40B4-BE49-F238E27FC236}">
                <a16:creationId xmlns:a16="http://schemas.microsoft.com/office/drawing/2014/main" id="{C2201467-7774-CD43-157D-E569555B64FE}"/>
              </a:ext>
            </a:extLst>
          </p:cNvPr>
          <p:cNvSpPr/>
          <p:nvPr/>
        </p:nvSpPr>
        <p:spPr>
          <a:xfrm>
            <a:off x="1782571" y="3640024"/>
            <a:ext cx="1832610" cy="381000"/>
          </a:xfrm>
          <a:prstGeom prst="flowChartTerminator">
            <a:avLst/>
          </a:prstGeom>
          <a:solidFill>
            <a:srgbClr val="C00000"/>
          </a:solidFill>
          <a:ln>
            <a:solidFill>
              <a:srgbClr val="C0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r>
              <a:rPr kumimoji="1" lang="en-US" altLang="zh-CN" sz="2400" dirty="0"/>
              <a:t>1920</a:t>
            </a:r>
            <a:r>
              <a:rPr kumimoji="1" lang="zh-CN" altLang="en-US" sz="2400" dirty="0"/>
              <a:t>年</a:t>
            </a:r>
            <a:r>
              <a:rPr kumimoji="1" lang="en-US" altLang="zh-CN" sz="2400" dirty="0"/>
              <a:t>3</a:t>
            </a:r>
            <a:r>
              <a:rPr kumimoji="1" lang="zh-CN" altLang="en-US" sz="2400" dirty="0"/>
              <a:t>月</a:t>
            </a:r>
          </a:p>
        </p:txBody>
      </p:sp>
      <p:sp>
        <p:nvSpPr>
          <p:cNvPr id="13" name="终止符 48">
            <a:extLst>
              <a:ext uri="{FF2B5EF4-FFF2-40B4-BE49-F238E27FC236}">
                <a16:creationId xmlns:a16="http://schemas.microsoft.com/office/drawing/2014/main" id="{DD8DE55A-D6F8-F71B-8021-8FE5F08B9F94}"/>
              </a:ext>
            </a:extLst>
          </p:cNvPr>
          <p:cNvSpPr/>
          <p:nvPr/>
        </p:nvSpPr>
        <p:spPr>
          <a:xfrm>
            <a:off x="384964" y="1697261"/>
            <a:ext cx="1913890" cy="381000"/>
          </a:xfrm>
          <a:prstGeom prst="flowChartTerminator">
            <a:avLst/>
          </a:prstGeom>
          <a:solidFill>
            <a:srgbClr val="C00000"/>
          </a:solidFill>
          <a:ln>
            <a:solidFill>
              <a:srgbClr val="C0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135" dirty="0"/>
              <a:t>1920</a:t>
            </a:r>
            <a:r>
              <a:rPr kumimoji="1" lang="zh-CN" altLang="en-US" sz="2135" dirty="0"/>
              <a:t>年初</a:t>
            </a:r>
          </a:p>
        </p:txBody>
      </p:sp>
      <p:cxnSp>
        <p:nvCxnSpPr>
          <p:cNvPr id="14" name="直线连接符 43">
            <a:extLst>
              <a:ext uri="{FF2B5EF4-FFF2-40B4-BE49-F238E27FC236}">
                <a16:creationId xmlns:a16="http://schemas.microsoft.com/office/drawing/2014/main" id="{D19659AA-6C82-E709-7329-6A8660598776}"/>
              </a:ext>
            </a:extLst>
          </p:cNvPr>
          <p:cNvCxnSpPr/>
          <p:nvPr/>
        </p:nvCxnSpPr>
        <p:spPr>
          <a:xfrm>
            <a:off x="296545" y="3515901"/>
            <a:ext cx="11529060" cy="10160"/>
          </a:xfrm>
          <a:prstGeom prst="line">
            <a:avLst/>
          </a:prstGeom>
          <a:ln w="3492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8" name="圆角矩形 51">
            <a:extLst>
              <a:ext uri="{FF2B5EF4-FFF2-40B4-BE49-F238E27FC236}">
                <a16:creationId xmlns:a16="http://schemas.microsoft.com/office/drawing/2014/main" id="{8BAB097C-3C8F-D85E-200D-F5BE7E95FAA5}"/>
              </a:ext>
            </a:extLst>
          </p:cNvPr>
          <p:cNvSpPr/>
          <p:nvPr/>
        </p:nvSpPr>
        <p:spPr>
          <a:xfrm>
            <a:off x="3624580" y="2036351"/>
            <a:ext cx="2024380" cy="1096010"/>
          </a:xfrm>
          <a:prstGeom prst="roundRect">
            <a:avLst/>
          </a:prstGeom>
          <a:solidFill>
            <a:schemeClr val="bg2">
              <a:alpha val="87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r>
              <a:rPr kumimoji="1" lang="zh-CN" altLang="en-US" sz="2000" b="1" dirty="0">
                <a:solidFill>
                  <a:schemeClr val="bg2">
                    <a:lumMod val="25000"/>
                  </a:schemeClr>
                </a:solidFill>
                <a:latin typeface="楷体" panose="02010609060101010101" charset="-122"/>
                <a:ea typeface="楷体" panose="02010609060101010101" charset="-122"/>
              </a:rPr>
              <a:t>上海成立首个</a:t>
            </a:r>
            <a:endParaRPr kumimoji="1" lang="en-US" altLang="zh-CN" sz="2000" b="1" dirty="0">
              <a:solidFill>
                <a:schemeClr val="bg2">
                  <a:lumMod val="25000"/>
                </a:schemeClr>
              </a:solidFill>
              <a:latin typeface="楷体" panose="02010609060101010101" charset="-122"/>
              <a:ea typeface="楷体" panose="02010609060101010101" charset="-122"/>
            </a:endParaRPr>
          </a:p>
          <a:p>
            <a:pPr algn="ctr"/>
            <a:r>
              <a:rPr kumimoji="1" lang="zh-CN" altLang="en-US" sz="2000" b="1" dirty="0">
                <a:solidFill>
                  <a:schemeClr val="bg2">
                    <a:lumMod val="25000"/>
                  </a:schemeClr>
                </a:solidFill>
                <a:latin typeface="楷体" panose="02010609060101010101" charset="-122"/>
                <a:ea typeface="楷体" panose="02010609060101010101" charset="-122"/>
              </a:rPr>
              <a:t>中国共产党</a:t>
            </a:r>
            <a:endParaRPr kumimoji="1" lang="en-US" altLang="zh-CN" sz="2000" b="1" dirty="0">
              <a:solidFill>
                <a:schemeClr val="bg2">
                  <a:lumMod val="25000"/>
                </a:schemeClr>
              </a:solidFill>
              <a:latin typeface="楷体" panose="02010609060101010101" charset="-122"/>
              <a:ea typeface="楷体" panose="02010609060101010101" charset="-122"/>
            </a:endParaRPr>
          </a:p>
          <a:p>
            <a:pPr algn="ctr"/>
            <a:r>
              <a:rPr kumimoji="1" lang="zh-CN" altLang="en-US" sz="2000" b="1" dirty="0">
                <a:solidFill>
                  <a:schemeClr val="bg2">
                    <a:lumMod val="25000"/>
                  </a:schemeClr>
                </a:solidFill>
                <a:latin typeface="楷体" panose="02010609060101010101" charset="-122"/>
                <a:ea typeface="楷体" panose="02010609060101010101" charset="-122"/>
              </a:rPr>
              <a:t>早期组织</a:t>
            </a:r>
          </a:p>
        </p:txBody>
      </p:sp>
      <p:sp>
        <p:nvSpPr>
          <p:cNvPr id="19" name="终止符 52">
            <a:extLst>
              <a:ext uri="{FF2B5EF4-FFF2-40B4-BE49-F238E27FC236}">
                <a16:creationId xmlns:a16="http://schemas.microsoft.com/office/drawing/2014/main" id="{64039B41-4778-050A-E982-5E45292DE97A}"/>
              </a:ext>
            </a:extLst>
          </p:cNvPr>
          <p:cNvSpPr/>
          <p:nvPr/>
        </p:nvSpPr>
        <p:spPr>
          <a:xfrm>
            <a:off x="3724766" y="1631926"/>
            <a:ext cx="2012375" cy="380824"/>
          </a:xfrm>
          <a:prstGeom prst="flowChartTerminator">
            <a:avLst/>
          </a:prstGeom>
          <a:solidFill>
            <a:srgbClr val="C00000"/>
          </a:solidFill>
          <a:ln>
            <a:solidFill>
              <a:srgbClr val="C0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r>
              <a:rPr kumimoji="1" lang="en-US" altLang="zh-CN" sz="2135" dirty="0"/>
              <a:t>1920</a:t>
            </a:r>
            <a:r>
              <a:rPr kumimoji="1" lang="zh-CN" altLang="en-US" sz="2135" dirty="0"/>
              <a:t>年</a:t>
            </a:r>
            <a:r>
              <a:rPr kumimoji="1" lang="en-US" altLang="zh-CN" sz="2135" dirty="0"/>
              <a:t>8</a:t>
            </a:r>
            <a:r>
              <a:rPr kumimoji="1" lang="zh-CN" altLang="en-US" sz="2135" dirty="0"/>
              <a:t>月</a:t>
            </a:r>
          </a:p>
        </p:txBody>
      </p:sp>
      <p:sp>
        <p:nvSpPr>
          <p:cNvPr id="20" name="终止符 70">
            <a:extLst>
              <a:ext uri="{FF2B5EF4-FFF2-40B4-BE49-F238E27FC236}">
                <a16:creationId xmlns:a16="http://schemas.microsoft.com/office/drawing/2014/main" id="{7B6BB5DC-186E-0A41-0066-21042951C1EE}"/>
              </a:ext>
            </a:extLst>
          </p:cNvPr>
          <p:cNvSpPr/>
          <p:nvPr/>
        </p:nvSpPr>
        <p:spPr>
          <a:xfrm>
            <a:off x="4760595" y="3759404"/>
            <a:ext cx="2863215" cy="381000"/>
          </a:xfrm>
          <a:prstGeom prst="flowChartTerminator">
            <a:avLst/>
          </a:prstGeom>
          <a:solidFill>
            <a:srgbClr val="C00000"/>
          </a:solidFill>
          <a:ln>
            <a:solidFill>
              <a:srgbClr val="C0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r>
              <a:rPr kumimoji="1" lang="en-US" altLang="zh-CN" sz="2400" dirty="0"/>
              <a:t>1920</a:t>
            </a:r>
            <a:r>
              <a:rPr kumimoji="1" lang="zh-CN" altLang="en-US" sz="2400" dirty="0"/>
              <a:t>年</a:t>
            </a:r>
            <a:r>
              <a:rPr kumimoji="1" lang="en-US" altLang="zh-CN" sz="2400" dirty="0"/>
              <a:t>10</a:t>
            </a:r>
            <a:r>
              <a:rPr kumimoji="1" lang="zh-CN" altLang="en-US" sz="2400" dirty="0"/>
              <a:t>月</a:t>
            </a:r>
          </a:p>
        </p:txBody>
      </p:sp>
      <p:sp>
        <p:nvSpPr>
          <p:cNvPr id="21" name="圆角矩形 69">
            <a:extLst>
              <a:ext uri="{FF2B5EF4-FFF2-40B4-BE49-F238E27FC236}">
                <a16:creationId xmlns:a16="http://schemas.microsoft.com/office/drawing/2014/main" id="{0199E7FB-B555-188E-12A4-2693C9986612}"/>
              </a:ext>
            </a:extLst>
          </p:cNvPr>
          <p:cNvSpPr/>
          <p:nvPr/>
        </p:nvSpPr>
        <p:spPr>
          <a:xfrm>
            <a:off x="4759960" y="4218509"/>
            <a:ext cx="2932430" cy="811530"/>
          </a:xfrm>
          <a:prstGeom prst="roundRect">
            <a:avLst/>
          </a:prstGeom>
          <a:solidFill>
            <a:schemeClr val="bg2">
              <a:alpha val="87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r>
              <a:rPr kumimoji="1" lang="zh-CN" altLang="en-US" sz="2000" b="1" dirty="0">
                <a:solidFill>
                  <a:schemeClr val="bg2">
                    <a:lumMod val="25000"/>
                  </a:schemeClr>
                </a:solidFill>
                <a:latin typeface="楷体" panose="02010609060101010101" charset="-122"/>
                <a:ea typeface="楷体" panose="02010609060101010101" charset="-122"/>
              </a:rPr>
              <a:t>北京建立共产主义小组，全国各地成立早期组织</a:t>
            </a:r>
          </a:p>
        </p:txBody>
      </p:sp>
      <p:sp>
        <p:nvSpPr>
          <p:cNvPr id="22" name="圆角矩形 54">
            <a:extLst>
              <a:ext uri="{FF2B5EF4-FFF2-40B4-BE49-F238E27FC236}">
                <a16:creationId xmlns:a16="http://schemas.microsoft.com/office/drawing/2014/main" id="{ABF710D9-F1E6-12A6-11DF-E09DB13F31E1}"/>
              </a:ext>
            </a:extLst>
          </p:cNvPr>
          <p:cNvSpPr/>
          <p:nvPr/>
        </p:nvSpPr>
        <p:spPr>
          <a:xfrm>
            <a:off x="7090047" y="2153191"/>
            <a:ext cx="2088787" cy="882650"/>
          </a:xfrm>
          <a:prstGeom prst="roundRect">
            <a:avLst/>
          </a:prstGeom>
          <a:solidFill>
            <a:schemeClr val="bg2">
              <a:alpha val="87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r>
              <a:rPr kumimoji="1" lang="zh-CN" altLang="en-US" sz="2400" b="1" dirty="0">
                <a:solidFill>
                  <a:schemeClr val="bg2">
                    <a:lumMod val="25000"/>
                  </a:schemeClr>
                </a:solidFill>
                <a:latin typeface="楷体" panose="02010609060101010101" charset="-122"/>
                <a:ea typeface="楷体" panose="02010609060101010101" charset="-122"/>
              </a:rPr>
              <a:t>中共一大</a:t>
            </a:r>
            <a:endParaRPr kumimoji="1" lang="en-US" altLang="zh-CN" sz="2400" b="1" dirty="0">
              <a:solidFill>
                <a:schemeClr val="bg2">
                  <a:lumMod val="25000"/>
                </a:schemeClr>
              </a:solidFill>
              <a:latin typeface="楷体" panose="02010609060101010101" charset="-122"/>
              <a:ea typeface="楷体" panose="02010609060101010101" charset="-122"/>
            </a:endParaRPr>
          </a:p>
          <a:p>
            <a:pPr algn="ctr"/>
            <a:r>
              <a:rPr kumimoji="1" lang="zh-CN" altLang="en-US" sz="2400" b="1" dirty="0">
                <a:solidFill>
                  <a:schemeClr val="bg2">
                    <a:lumMod val="25000"/>
                  </a:schemeClr>
                </a:solidFill>
                <a:latin typeface="楷体" panose="02010609060101010101" charset="-122"/>
                <a:ea typeface="楷体" panose="02010609060101010101" charset="-122"/>
              </a:rPr>
              <a:t>上海</a:t>
            </a:r>
            <a:r>
              <a:rPr kumimoji="1" lang="en-US" altLang="zh-CN" sz="2400" b="1" dirty="0">
                <a:solidFill>
                  <a:schemeClr val="bg2">
                    <a:lumMod val="25000"/>
                  </a:schemeClr>
                </a:solidFill>
                <a:latin typeface="楷体" panose="02010609060101010101" charset="-122"/>
                <a:ea typeface="楷体" panose="02010609060101010101" charset="-122"/>
              </a:rPr>
              <a:t>-</a:t>
            </a:r>
            <a:r>
              <a:rPr kumimoji="1" lang="zh-CN" altLang="en-US" sz="2400" b="1" dirty="0">
                <a:solidFill>
                  <a:schemeClr val="bg2">
                    <a:lumMod val="25000"/>
                  </a:schemeClr>
                </a:solidFill>
                <a:latin typeface="楷体" panose="02010609060101010101" charset="-122"/>
                <a:ea typeface="楷体" panose="02010609060101010101" charset="-122"/>
              </a:rPr>
              <a:t>嘉兴</a:t>
            </a:r>
          </a:p>
        </p:txBody>
      </p:sp>
      <p:sp>
        <p:nvSpPr>
          <p:cNvPr id="23" name="终止符 55">
            <a:extLst>
              <a:ext uri="{FF2B5EF4-FFF2-40B4-BE49-F238E27FC236}">
                <a16:creationId xmlns:a16="http://schemas.microsoft.com/office/drawing/2014/main" id="{ED510AAF-F98C-8B93-948B-D6D722588F78}"/>
              </a:ext>
            </a:extLst>
          </p:cNvPr>
          <p:cNvSpPr/>
          <p:nvPr/>
        </p:nvSpPr>
        <p:spPr>
          <a:xfrm>
            <a:off x="7180852" y="1715676"/>
            <a:ext cx="1843405" cy="381000"/>
          </a:xfrm>
          <a:prstGeom prst="flowChartTerminator">
            <a:avLst/>
          </a:prstGeom>
          <a:solidFill>
            <a:srgbClr val="C00000"/>
          </a:solidFill>
          <a:ln>
            <a:solidFill>
              <a:srgbClr val="C0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r>
              <a:rPr kumimoji="1" lang="en-US" altLang="zh-CN" sz="2135" dirty="0"/>
              <a:t>1921</a:t>
            </a:r>
            <a:r>
              <a:rPr kumimoji="1" lang="zh-CN" altLang="en-US" sz="2135" dirty="0"/>
              <a:t>年</a:t>
            </a:r>
            <a:r>
              <a:rPr kumimoji="1" lang="en-US" altLang="zh-CN" sz="2135" dirty="0"/>
              <a:t>7</a:t>
            </a:r>
            <a:r>
              <a:rPr kumimoji="1" lang="zh-CN" altLang="en-US" sz="2135" dirty="0"/>
              <a:t>月</a:t>
            </a:r>
          </a:p>
        </p:txBody>
      </p:sp>
      <p:sp>
        <p:nvSpPr>
          <p:cNvPr id="24" name="终止符 73">
            <a:extLst>
              <a:ext uri="{FF2B5EF4-FFF2-40B4-BE49-F238E27FC236}">
                <a16:creationId xmlns:a16="http://schemas.microsoft.com/office/drawing/2014/main" id="{87AB1242-AE6C-D8A3-765C-2218C0734B65}"/>
              </a:ext>
            </a:extLst>
          </p:cNvPr>
          <p:cNvSpPr/>
          <p:nvPr/>
        </p:nvSpPr>
        <p:spPr>
          <a:xfrm>
            <a:off x="8597617" y="3791976"/>
            <a:ext cx="1695791" cy="380824"/>
          </a:xfrm>
          <a:prstGeom prst="flowChartTerminator">
            <a:avLst/>
          </a:prstGeom>
          <a:solidFill>
            <a:srgbClr val="C00000"/>
          </a:solidFill>
          <a:ln>
            <a:solidFill>
              <a:srgbClr val="C0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r>
              <a:rPr kumimoji="1" lang="en-US" altLang="zh-CN" sz="2135" dirty="0"/>
              <a:t>1922</a:t>
            </a:r>
            <a:r>
              <a:rPr kumimoji="1" lang="zh-CN" altLang="en-US" sz="2135" dirty="0"/>
              <a:t>年</a:t>
            </a:r>
            <a:r>
              <a:rPr kumimoji="1" lang="en-US" altLang="zh-CN" sz="2135" dirty="0"/>
              <a:t>7</a:t>
            </a:r>
            <a:r>
              <a:rPr kumimoji="1" lang="zh-CN" altLang="en-US" sz="2135" dirty="0"/>
              <a:t>月</a:t>
            </a:r>
          </a:p>
        </p:txBody>
      </p:sp>
      <p:sp>
        <p:nvSpPr>
          <p:cNvPr id="25" name="圆角矩形 72">
            <a:extLst>
              <a:ext uri="{FF2B5EF4-FFF2-40B4-BE49-F238E27FC236}">
                <a16:creationId xmlns:a16="http://schemas.microsoft.com/office/drawing/2014/main" id="{14DCE9F6-C007-138F-15B8-8CC690FBFF6C}"/>
              </a:ext>
            </a:extLst>
          </p:cNvPr>
          <p:cNvSpPr/>
          <p:nvPr/>
        </p:nvSpPr>
        <p:spPr>
          <a:xfrm>
            <a:off x="8533130" y="4217239"/>
            <a:ext cx="1824990" cy="777875"/>
          </a:xfrm>
          <a:prstGeom prst="roundRect">
            <a:avLst/>
          </a:prstGeom>
          <a:solidFill>
            <a:schemeClr val="bg2">
              <a:alpha val="87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r>
              <a:rPr kumimoji="1" lang="zh-CN" altLang="en-US" sz="2400" b="1" dirty="0">
                <a:solidFill>
                  <a:schemeClr val="bg2">
                    <a:lumMod val="25000"/>
                  </a:schemeClr>
                </a:solidFill>
                <a:latin typeface="楷体" panose="02010609060101010101" charset="-122"/>
                <a:ea typeface="楷体" panose="02010609060101010101" charset="-122"/>
              </a:rPr>
              <a:t>中共二大</a:t>
            </a:r>
            <a:endParaRPr kumimoji="1" lang="en-US" altLang="zh-CN" sz="2400" b="1" dirty="0">
              <a:solidFill>
                <a:schemeClr val="bg2">
                  <a:lumMod val="25000"/>
                </a:schemeClr>
              </a:solidFill>
              <a:latin typeface="楷体" panose="02010609060101010101" charset="-122"/>
              <a:ea typeface="楷体" panose="02010609060101010101" charset="-122"/>
            </a:endParaRPr>
          </a:p>
          <a:p>
            <a:pPr algn="ctr"/>
            <a:r>
              <a:rPr kumimoji="1" lang="zh-CN" altLang="en-US" sz="2400" b="1" dirty="0">
                <a:solidFill>
                  <a:schemeClr val="bg2">
                    <a:lumMod val="25000"/>
                  </a:schemeClr>
                </a:solidFill>
                <a:latin typeface="楷体" panose="02010609060101010101" charset="-122"/>
                <a:ea typeface="楷体" panose="02010609060101010101" charset="-122"/>
              </a:rPr>
              <a:t>上海召开</a:t>
            </a:r>
          </a:p>
        </p:txBody>
      </p:sp>
      <p:sp>
        <p:nvSpPr>
          <p:cNvPr id="27" name="终止符 73">
            <a:extLst>
              <a:ext uri="{FF2B5EF4-FFF2-40B4-BE49-F238E27FC236}">
                <a16:creationId xmlns:a16="http://schemas.microsoft.com/office/drawing/2014/main" id="{4AEFCD2A-318A-8BB9-2269-E3AF1B6FA39D}"/>
              </a:ext>
            </a:extLst>
          </p:cNvPr>
          <p:cNvSpPr/>
          <p:nvPr/>
        </p:nvSpPr>
        <p:spPr>
          <a:xfrm>
            <a:off x="10014937" y="1715863"/>
            <a:ext cx="1695791" cy="380824"/>
          </a:xfrm>
          <a:prstGeom prst="flowChartTerminator">
            <a:avLst/>
          </a:prstGeom>
          <a:solidFill>
            <a:srgbClr val="C00000"/>
          </a:solidFill>
          <a:ln>
            <a:solidFill>
              <a:srgbClr val="C0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r>
              <a:rPr kumimoji="1" lang="en-US" altLang="zh-CN" sz="2135" dirty="0"/>
              <a:t>1923</a:t>
            </a:r>
            <a:r>
              <a:rPr kumimoji="1" lang="zh-CN" altLang="en-US" sz="2135" dirty="0"/>
              <a:t>年</a:t>
            </a:r>
            <a:r>
              <a:rPr kumimoji="1" lang="en-US" altLang="zh-CN" sz="2135" dirty="0"/>
              <a:t>6</a:t>
            </a:r>
            <a:r>
              <a:rPr kumimoji="1" lang="zh-CN" altLang="en-US" sz="2135" dirty="0"/>
              <a:t>月</a:t>
            </a:r>
          </a:p>
        </p:txBody>
      </p:sp>
      <p:sp>
        <p:nvSpPr>
          <p:cNvPr id="28" name="圆角矩形 12">
            <a:extLst>
              <a:ext uri="{FF2B5EF4-FFF2-40B4-BE49-F238E27FC236}">
                <a16:creationId xmlns:a16="http://schemas.microsoft.com/office/drawing/2014/main" id="{0BE8E55D-471E-D3A5-E8C8-5513D3FFB356}"/>
              </a:ext>
            </a:extLst>
          </p:cNvPr>
          <p:cNvSpPr/>
          <p:nvPr/>
        </p:nvSpPr>
        <p:spPr>
          <a:xfrm>
            <a:off x="9905365" y="2207801"/>
            <a:ext cx="1824990" cy="777875"/>
          </a:xfrm>
          <a:prstGeom prst="roundRect">
            <a:avLst/>
          </a:prstGeom>
          <a:solidFill>
            <a:schemeClr val="bg2">
              <a:alpha val="87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r>
              <a:rPr kumimoji="1" lang="zh-CN" altLang="en-US" sz="2400" b="1" dirty="0">
                <a:solidFill>
                  <a:schemeClr val="bg2">
                    <a:lumMod val="25000"/>
                  </a:schemeClr>
                </a:solidFill>
                <a:latin typeface="楷体" panose="02010609060101010101" charset="-122"/>
                <a:ea typeface="楷体" panose="02010609060101010101" charset="-122"/>
              </a:rPr>
              <a:t>中共三大</a:t>
            </a:r>
            <a:endParaRPr kumimoji="1" lang="en-US" altLang="zh-CN" sz="2400" b="1" dirty="0">
              <a:solidFill>
                <a:schemeClr val="bg2">
                  <a:lumMod val="25000"/>
                </a:schemeClr>
              </a:solidFill>
              <a:latin typeface="楷体" panose="02010609060101010101" charset="-122"/>
              <a:ea typeface="楷体" panose="02010609060101010101" charset="-122"/>
            </a:endParaRPr>
          </a:p>
          <a:p>
            <a:pPr algn="ctr"/>
            <a:r>
              <a:rPr kumimoji="1" lang="zh-CN" altLang="en-US" sz="2400" b="1" dirty="0">
                <a:solidFill>
                  <a:schemeClr val="bg2">
                    <a:lumMod val="25000"/>
                  </a:schemeClr>
                </a:solidFill>
                <a:latin typeface="楷体" panose="02010609060101010101" charset="-122"/>
                <a:ea typeface="楷体" panose="02010609060101010101" charset="-122"/>
              </a:rPr>
              <a:t>广州召开</a:t>
            </a:r>
          </a:p>
        </p:txBody>
      </p:sp>
      <p:sp>
        <p:nvSpPr>
          <p:cNvPr id="29" name="椭圆 28">
            <a:extLst>
              <a:ext uri="{FF2B5EF4-FFF2-40B4-BE49-F238E27FC236}">
                <a16:creationId xmlns:a16="http://schemas.microsoft.com/office/drawing/2014/main" id="{4FDD9718-5F5F-D5C2-555E-BCC83F428DA8}"/>
              </a:ext>
            </a:extLst>
          </p:cNvPr>
          <p:cNvSpPr/>
          <p:nvPr/>
        </p:nvSpPr>
        <p:spPr>
          <a:xfrm>
            <a:off x="952137" y="3323457"/>
            <a:ext cx="313509" cy="316567"/>
          </a:xfrm>
          <a:prstGeom prst="ellipse">
            <a:avLst/>
          </a:prstGeom>
          <a:solidFill>
            <a:schemeClr val="tx1">
              <a:lumMod val="50000"/>
              <a:lumOff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a:extLst>
              <a:ext uri="{FF2B5EF4-FFF2-40B4-BE49-F238E27FC236}">
                <a16:creationId xmlns:a16="http://schemas.microsoft.com/office/drawing/2014/main" id="{9B880030-A72E-10EE-59B1-0025431FCCB1}"/>
              </a:ext>
            </a:extLst>
          </p:cNvPr>
          <p:cNvSpPr/>
          <p:nvPr/>
        </p:nvSpPr>
        <p:spPr>
          <a:xfrm>
            <a:off x="2542121" y="3323456"/>
            <a:ext cx="313509" cy="316567"/>
          </a:xfrm>
          <a:prstGeom prst="ellipse">
            <a:avLst/>
          </a:prstGeom>
          <a:solidFill>
            <a:schemeClr val="tx1">
              <a:lumMod val="50000"/>
              <a:lumOff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a:extLst>
              <a:ext uri="{FF2B5EF4-FFF2-40B4-BE49-F238E27FC236}">
                <a16:creationId xmlns:a16="http://schemas.microsoft.com/office/drawing/2014/main" id="{6631FD21-3A71-1FD4-0746-B9E62D3F8DA9}"/>
              </a:ext>
            </a:extLst>
          </p:cNvPr>
          <p:cNvSpPr/>
          <p:nvPr/>
        </p:nvSpPr>
        <p:spPr>
          <a:xfrm>
            <a:off x="4480015" y="3330928"/>
            <a:ext cx="313509" cy="316567"/>
          </a:xfrm>
          <a:prstGeom prst="ellipse">
            <a:avLst/>
          </a:prstGeom>
          <a:solidFill>
            <a:schemeClr val="tx1">
              <a:lumMod val="50000"/>
              <a:lumOff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a:extLst>
              <a:ext uri="{FF2B5EF4-FFF2-40B4-BE49-F238E27FC236}">
                <a16:creationId xmlns:a16="http://schemas.microsoft.com/office/drawing/2014/main" id="{7B4F8730-2F1A-BE30-33B0-DAD30E6D92BA}"/>
              </a:ext>
            </a:extLst>
          </p:cNvPr>
          <p:cNvSpPr/>
          <p:nvPr/>
        </p:nvSpPr>
        <p:spPr>
          <a:xfrm>
            <a:off x="6108961" y="3330768"/>
            <a:ext cx="313509" cy="316567"/>
          </a:xfrm>
          <a:prstGeom prst="ellipse">
            <a:avLst/>
          </a:prstGeom>
          <a:solidFill>
            <a:schemeClr val="tx1">
              <a:lumMod val="50000"/>
              <a:lumOff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a:extLst>
              <a:ext uri="{FF2B5EF4-FFF2-40B4-BE49-F238E27FC236}">
                <a16:creationId xmlns:a16="http://schemas.microsoft.com/office/drawing/2014/main" id="{FD9E41FD-B308-BAD1-4B91-382376A74C3F}"/>
              </a:ext>
            </a:extLst>
          </p:cNvPr>
          <p:cNvSpPr/>
          <p:nvPr/>
        </p:nvSpPr>
        <p:spPr>
          <a:xfrm>
            <a:off x="7900079" y="3338856"/>
            <a:ext cx="313509" cy="316567"/>
          </a:xfrm>
          <a:prstGeom prst="ellipse">
            <a:avLst/>
          </a:prstGeom>
          <a:solidFill>
            <a:schemeClr val="tx1">
              <a:lumMod val="50000"/>
              <a:lumOff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a:extLst>
              <a:ext uri="{FF2B5EF4-FFF2-40B4-BE49-F238E27FC236}">
                <a16:creationId xmlns:a16="http://schemas.microsoft.com/office/drawing/2014/main" id="{81DA16EC-B35A-893B-1501-69D86D5732FF}"/>
              </a:ext>
            </a:extLst>
          </p:cNvPr>
          <p:cNvSpPr/>
          <p:nvPr/>
        </p:nvSpPr>
        <p:spPr>
          <a:xfrm>
            <a:off x="9288757" y="3326462"/>
            <a:ext cx="313509" cy="316567"/>
          </a:xfrm>
          <a:prstGeom prst="ellipse">
            <a:avLst/>
          </a:prstGeom>
          <a:solidFill>
            <a:schemeClr val="tx1">
              <a:lumMod val="50000"/>
              <a:lumOff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id="{08A7798C-77FA-100D-9EC0-B57773B9FB51}"/>
              </a:ext>
            </a:extLst>
          </p:cNvPr>
          <p:cNvSpPr/>
          <p:nvPr/>
        </p:nvSpPr>
        <p:spPr>
          <a:xfrm>
            <a:off x="10662921" y="3319216"/>
            <a:ext cx="313509" cy="316567"/>
          </a:xfrm>
          <a:prstGeom prst="ellipse">
            <a:avLst/>
          </a:prstGeom>
          <a:solidFill>
            <a:schemeClr val="tx1">
              <a:lumMod val="50000"/>
              <a:lumOff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6" name="图片 7">
            <a:extLst>
              <a:ext uri="{FF2B5EF4-FFF2-40B4-BE49-F238E27FC236}">
                <a16:creationId xmlns:a16="http://schemas.microsoft.com/office/drawing/2014/main" id="{3C22ABCA-B139-7815-D93D-7C2D4AE2BC3B}"/>
              </a:ext>
            </a:extLst>
          </p:cNvPr>
          <p:cNvPicPr>
            <a:picLocks noChangeAspect="1"/>
          </p:cNvPicPr>
          <p:nvPr/>
        </p:nvPicPr>
        <p:blipFill>
          <a:blip r:embed="rId5"/>
          <a:stretch>
            <a:fillRect/>
          </a:stretch>
        </p:blipFill>
        <p:spPr>
          <a:xfrm>
            <a:off x="68327" y="4639521"/>
            <a:ext cx="8823376" cy="2160422"/>
          </a:xfrm>
          <a:prstGeom prst="rect">
            <a:avLst/>
          </a:prstGeom>
          <a:noFill/>
          <a:ln w="9525">
            <a:noFill/>
          </a:ln>
        </p:spPr>
      </p:pic>
      <p:sp>
        <p:nvSpPr>
          <p:cNvPr id="38" name="矩形 37">
            <a:extLst>
              <a:ext uri="{FF2B5EF4-FFF2-40B4-BE49-F238E27FC236}">
                <a16:creationId xmlns:a16="http://schemas.microsoft.com/office/drawing/2014/main" id="{D970DE26-A8C7-DEF8-C7A3-3ED6B158EA38}"/>
              </a:ext>
            </a:extLst>
          </p:cNvPr>
          <p:cNvSpPr/>
          <p:nvPr/>
        </p:nvSpPr>
        <p:spPr>
          <a:xfrm>
            <a:off x="8860208" y="4671917"/>
            <a:ext cx="3298090" cy="181992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黑体" panose="02010609060101010101" pitchFamily="49" charset="-122"/>
                <a:ea typeface="黑体" panose="02010609060101010101" pitchFamily="49" charset="-122"/>
              </a:rPr>
              <a:t>红船精神：开天辟地、敢为人先的首创精神，坚定理想、百折不挠的奋斗精神，立党为公，忠诚为民的奉献精神</a:t>
            </a:r>
          </a:p>
        </p:txBody>
      </p:sp>
      <p:sp>
        <p:nvSpPr>
          <p:cNvPr id="7" name="对话气泡: 椭圆形 6">
            <a:extLst>
              <a:ext uri="{FF2B5EF4-FFF2-40B4-BE49-F238E27FC236}">
                <a16:creationId xmlns:a16="http://schemas.microsoft.com/office/drawing/2014/main" id="{B65139F1-B76D-9ACA-3FDF-7A6E2D2BC2BA}"/>
              </a:ext>
            </a:extLst>
          </p:cNvPr>
          <p:cNvSpPr/>
          <p:nvPr/>
        </p:nvSpPr>
        <p:spPr>
          <a:xfrm>
            <a:off x="8329492" y="546100"/>
            <a:ext cx="2843093" cy="990506"/>
          </a:xfrm>
          <a:prstGeom prst="wedgeEllipseCallout">
            <a:avLst>
              <a:gd name="adj1" fmla="val -42272"/>
              <a:gd name="adj2" fmla="val 74794"/>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黑体" panose="02010609060101010101" pitchFamily="49" charset="-122"/>
                <a:ea typeface="黑体" panose="02010609060101010101" pitchFamily="49" charset="-122"/>
              </a:rPr>
              <a:t>标志中国共产党的诞生</a:t>
            </a:r>
          </a:p>
        </p:txBody>
      </p:sp>
    </p:spTree>
    <p:custDataLst>
      <p:tags r:id="rId1"/>
    </p:custDataLst>
    <p:extLst>
      <p:ext uri="{BB962C8B-B14F-4D97-AF65-F5344CB8AC3E}">
        <p14:creationId xmlns:p14="http://schemas.microsoft.com/office/powerpoint/2010/main" val="37092427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ppt_x"/>
                                          </p:val>
                                        </p:tav>
                                        <p:tav tm="100000">
                                          <p:val>
                                            <p:strVal val="#ppt_x"/>
                                          </p:val>
                                        </p:tav>
                                      </p:tavLst>
                                    </p:anim>
                                    <p:anim calcmode="lin" valueType="num">
                                      <p:cBhvr additive="base">
                                        <p:cTn id="1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AF8B06BB-6EEE-56A7-879A-21386962E42F}"/>
              </a:ext>
            </a:extLst>
          </p:cNvPr>
          <p:cNvSpPr/>
          <p:nvPr/>
        </p:nvSpPr>
        <p:spPr>
          <a:xfrm>
            <a:off x="9840686" y="6219371"/>
            <a:ext cx="2264228" cy="5805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 name="文本框 1"/>
          <p:cNvSpPr txBox="1"/>
          <p:nvPr>
            <p:custDataLst>
              <p:tags r:id="rId2"/>
            </p:custDataLst>
          </p:nvPr>
        </p:nvSpPr>
        <p:spPr>
          <a:xfrm>
            <a:off x="0" y="0"/>
            <a:ext cx="12191365" cy="511175"/>
          </a:xfrm>
          <a:prstGeom prst="rect">
            <a:avLst/>
          </a:prstGeom>
          <a:noFill/>
        </p:spPr>
        <p:txBody>
          <a:bodyPr wrap="square" rtlCol="0">
            <a:spAutoFit/>
          </a:bodyPr>
          <a:lstStyle/>
          <a:p>
            <a:pPr algn="ctr"/>
            <a:r>
              <a:rPr lang="zh-CN" altLang="en-US" sz="2730" b="1" dirty="0">
                <a:solidFill>
                  <a:schemeClr val="bg1"/>
                </a:solidFill>
                <a:latin typeface="楷体" panose="02010609060101010101" charset="-122"/>
                <a:ea typeface="楷体" panose="02010609060101010101" charset="-122"/>
              </a:rPr>
              <a:t>基础知识</a:t>
            </a:r>
          </a:p>
        </p:txBody>
      </p:sp>
      <p:sp>
        <p:nvSpPr>
          <p:cNvPr id="3" name="文本框 2">
            <a:extLst>
              <a:ext uri="{FF2B5EF4-FFF2-40B4-BE49-F238E27FC236}">
                <a16:creationId xmlns:a16="http://schemas.microsoft.com/office/drawing/2014/main" id="{C3610AD8-1423-F991-262A-B8C8026A42D8}"/>
              </a:ext>
            </a:extLst>
          </p:cNvPr>
          <p:cNvSpPr txBox="1"/>
          <p:nvPr/>
        </p:nvSpPr>
        <p:spPr>
          <a:xfrm>
            <a:off x="0" y="546100"/>
            <a:ext cx="6812915" cy="488315"/>
          </a:xfrm>
          <a:prstGeom prst="rect">
            <a:avLst/>
          </a:prstGeom>
          <a:noFill/>
        </p:spPr>
        <p:txBody>
          <a:bodyPr vert="horz" wrap="square" lIns="66551" tIns="33276" rIns="66551" bIns="33276" rtlCol="0" anchor="t">
            <a:noAutofit/>
          </a:bodyPr>
          <a:lstStyle>
            <a:lvl1pPr algn="l" defTabSz="1185545" rtl="0" eaLnBrk="1" latinLnBrk="0" hangingPunct="1">
              <a:lnSpc>
                <a:spcPct val="90000"/>
              </a:lnSpc>
              <a:spcBef>
                <a:spcPct val="0"/>
              </a:spcBef>
              <a:buNone/>
              <a:defRPr sz="5700" kern="1200">
                <a:solidFill>
                  <a:schemeClr val="tx1"/>
                </a:solidFill>
                <a:latin typeface="+mj-lt"/>
                <a:ea typeface="+mj-ea"/>
                <a:cs typeface="+mj-cs"/>
              </a:defRPr>
            </a:lvl1pPr>
          </a:lstStyle>
          <a:p>
            <a:pPr lvl="0" algn="l" defTabSz="457200">
              <a:buClrTx/>
              <a:buSzTx/>
              <a:buFontTx/>
            </a:pPr>
            <a:r>
              <a:rPr lang="zh-CN" altLang="en-US" sz="2800" dirty="0">
                <a:solidFill>
                  <a:srgbClr val="0909DF"/>
                </a:solidFill>
                <a:latin typeface="黑体" panose="02010609060101010101" charset="-122"/>
                <a:ea typeface="黑体" panose="02010609060101010101" charset="-122"/>
                <a:cs typeface="+mn-cs"/>
                <a:sym typeface="+mn-ea"/>
              </a:rPr>
              <a:t>三、新的政党：中国共产党的诞生</a:t>
            </a:r>
          </a:p>
        </p:txBody>
      </p:sp>
      <p:sp>
        <p:nvSpPr>
          <p:cNvPr id="4" name="文本框 3">
            <a:extLst>
              <a:ext uri="{FF2B5EF4-FFF2-40B4-BE49-F238E27FC236}">
                <a16:creationId xmlns:a16="http://schemas.microsoft.com/office/drawing/2014/main" id="{5ACAFAA9-1C9E-ECAF-08DA-5565D7D08432}"/>
              </a:ext>
            </a:extLst>
          </p:cNvPr>
          <p:cNvSpPr txBox="1"/>
          <p:nvPr/>
        </p:nvSpPr>
        <p:spPr>
          <a:xfrm>
            <a:off x="428171" y="1057366"/>
            <a:ext cx="3603898" cy="488315"/>
          </a:xfrm>
          <a:prstGeom prst="rect">
            <a:avLst/>
          </a:prstGeom>
          <a:noFill/>
        </p:spPr>
        <p:txBody>
          <a:bodyPr vert="horz" wrap="square" lIns="66551" tIns="33276" rIns="66551" bIns="33276" rtlCol="0" anchor="t">
            <a:noAutofit/>
          </a:bodyPr>
          <a:lstStyle>
            <a:lvl1pPr algn="l" defTabSz="1185545" rtl="0" eaLnBrk="1" latinLnBrk="0" hangingPunct="1">
              <a:lnSpc>
                <a:spcPct val="90000"/>
              </a:lnSpc>
              <a:spcBef>
                <a:spcPct val="0"/>
              </a:spcBef>
              <a:buNone/>
              <a:defRPr sz="5700" kern="1200">
                <a:solidFill>
                  <a:schemeClr val="tx1"/>
                </a:solidFill>
                <a:latin typeface="+mj-lt"/>
                <a:ea typeface="+mj-ea"/>
                <a:cs typeface="+mj-cs"/>
              </a:defRPr>
            </a:lvl1pPr>
          </a:lstStyle>
          <a:p>
            <a:pPr lvl="0" defTabSz="457200"/>
            <a:r>
              <a:rPr lang="en-US" altLang="zh-CN" sz="2400" dirty="0">
                <a:solidFill>
                  <a:srgbClr val="0909DF"/>
                </a:solidFill>
                <a:latin typeface="黑体" panose="02010609060101010101" charset="-122"/>
                <a:ea typeface="黑体" panose="02010609060101010101" charset="-122"/>
                <a:cs typeface="+mn-cs"/>
                <a:sym typeface="+mn-ea"/>
              </a:rPr>
              <a:t>2.</a:t>
            </a:r>
            <a:r>
              <a:rPr lang="zh-CN" altLang="en-US" sz="2400" dirty="0">
                <a:solidFill>
                  <a:srgbClr val="0909DF"/>
                </a:solidFill>
                <a:latin typeface="黑体" panose="02010609060101010101" charset="-122"/>
                <a:ea typeface="黑体" panose="02010609060101010101" charset="-122"/>
                <a:cs typeface="+mn-cs"/>
                <a:sym typeface="+mn-ea"/>
              </a:rPr>
              <a:t>诞生和发展</a:t>
            </a:r>
          </a:p>
        </p:txBody>
      </p:sp>
      <p:sp>
        <p:nvSpPr>
          <p:cNvPr id="5" name="文本框 4">
            <a:extLst>
              <a:ext uri="{FF2B5EF4-FFF2-40B4-BE49-F238E27FC236}">
                <a16:creationId xmlns:a16="http://schemas.microsoft.com/office/drawing/2014/main" id="{4EB75B91-D06E-F0D3-6283-8FE538063F7B}"/>
              </a:ext>
            </a:extLst>
          </p:cNvPr>
          <p:cNvSpPr txBox="1"/>
          <p:nvPr/>
        </p:nvSpPr>
        <p:spPr>
          <a:xfrm>
            <a:off x="628469" y="1568632"/>
            <a:ext cx="10126617" cy="488315"/>
          </a:xfrm>
          <a:prstGeom prst="rect">
            <a:avLst/>
          </a:prstGeom>
          <a:noFill/>
        </p:spPr>
        <p:txBody>
          <a:bodyPr vert="horz" wrap="square" lIns="66551" tIns="33276" rIns="66551" bIns="33276" rtlCol="0" anchor="t">
            <a:noAutofit/>
          </a:bodyPr>
          <a:lstStyle>
            <a:lvl1pPr algn="l" defTabSz="1185545" rtl="0" eaLnBrk="1" latinLnBrk="0" hangingPunct="1">
              <a:lnSpc>
                <a:spcPct val="90000"/>
              </a:lnSpc>
              <a:spcBef>
                <a:spcPct val="0"/>
              </a:spcBef>
              <a:buNone/>
              <a:defRPr sz="5700" kern="1200">
                <a:solidFill>
                  <a:schemeClr val="tx1"/>
                </a:solidFill>
                <a:latin typeface="+mj-lt"/>
                <a:ea typeface="+mj-ea"/>
                <a:cs typeface="+mj-cs"/>
              </a:defRPr>
            </a:lvl1pPr>
          </a:lstStyle>
          <a:p>
            <a:pPr lvl="0" algn="l" defTabSz="457200">
              <a:buClrTx/>
              <a:buSzTx/>
              <a:buFontTx/>
            </a:pPr>
            <a:r>
              <a:rPr lang="zh-CN" altLang="en-US" sz="2400" dirty="0">
                <a:latin typeface="黑体" panose="02010609060101010101" charset="-122"/>
                <a:ea typeface="黑体" panose="02010609060101010101" charset="-122"/>
                <a:cs typeface="+mn-cs"/>
                <a:sym typeface="+mn-ea"/>
              </a:rPr>
              <a:t>任务五：根据材料，概括一大和二大革命目标的异同。</a:t>
            </a:r>
          </a:p>
        </p:txBody>
      </p:sp>
      <p:sp>
        <p:nvSpPr>
          <p:cNvPr id="22" name="文本框 21">
            <a:extLst>
              <a:ext uri="{FF2B5EF4-FFF2-40B4-BE49-F238E27FC236}">
                <a16:creationId xmlns:a16="http://schemas.microsoft.com/office/drawing/2014/main" id="{C0198BCF-129F-12C9-D4B1-1603D4C59195}"/>
              </a:ext>
            </a:extLst>
          </p:cNvPr>
          <p:cNvSpPr txBox="1"/>
          <p:nvPr/>
        </p:nvSpPr>
        <p:spPr>
          <a:xfrm>
            <a:off x="628469" y="2245333"/>
            <a:ext cx="6094548" cy="3785652"/>
          </a:xfrm>
          <a:prstGeom prst="rect">
            <a:avLst/>
          </a:prstGeom>
          <a:noFill/>
          <a:ln>
            <a:solidFill>
              <a:srgbClr val="C00000"/>
            </a:solidFill>
          </a:ln>
        </p:spPr>
        <p:txBody>
          <a:bodyPr wrap="square" rtlCol="0" anchor="t">
            <a:spAutoFit/>
          </a:bodyPr>
          <a:lstStyle/>
          <a:p>
            <a:pPr fontAlgn="auto">
              <a:lnSpc>
                <a:spcPct val="100000"/>
              </a:lnSpc>
            </a:pPr>
            <a:r>
              <a:rPr lang="zh-CN" altLang="en-US" sz="2400" b="1" dirty="0">
                <a:latin typeface="楷体" panose="02010609060101010101" pitchFamily="49" charset="-122"/>
                <a:ea typeface="楷体" panose="02010609060101010101" pitchFamily="49" charset="-122"/>
                <a:cs typeface="微软雅黑" panose="020B0503020204020204" charset="-122"/>
              </a:rPr>
              <a:t>一大革命目标：</a:t>
            </a:r>
          </a:p>
          <a:p>
            <a:pPr fontAlgn="auto">
              <a:lnSpc>
                <a:spcPct val="100000"/>
              </a:lnSpc>
            </a:pPr>
            <a:r>
              <a:rPr lang="zh-CN" altLang="en-US" sz="2400" b="1" dirty="0">
                <a:latin typeface="楷体" panose="02010609060101010101" pitchFamily="49" charset="-122"/>
                <a:ea typeface="楷体" panose="02010609060101010101" pitchFamily="49" charset="-122"/>
                <a:cs typeface="微软雅黑" panose="020B0503020204020204" charset="-122"/>
              </a:rPr>
              <a:t>推翻资产阶级专政</a:t>
            </a:r>
          </a:p>
          <a:p>
            <a:pPr fontAlgn="auto">
              <a:lnSpc>
                <a:spcPct val="100000"/>
              </a:lnSpc>
            </a:pPr>
            <a:r>
              <a:rPr lang="zh-CN" altLang="en-US" sz="2400" b="1" dirty="0">
                <a:latin typeface="楷体" panose="02010609060101010101" pitchFamily="49" charset="-122"/>
                <a:ea typeface="楷体" panose="02010609060101010101" pitchFamily="49" charset="-122"/>
                <a:cs typeface="微软雅黑" panose="020B0503020204020204" charset="-122"/>
              </a:rPr>
              <a:t>建立无产阶级专政</a:t>
            </a:r>
          </a:p>
          <a:p>
            <a:pPr fontAlgn="auto">
              <a:lnSpc>
                <a:spcPct val="100000"/>
              </a:lnSpc>
            </a:pPr>
            <a:r>
              <a:rPr lang="zh-CN" altLang="en-US" sz="2400" b="1" dirty="0">
                <a:latin typeface="楷体" panose="02010609060101010101" pitchFamily="49" charset="-122"/>
                <a:ea typeface="楷体" panose="02010609060101010101" pitchFamily="49" charset="-122"/>
                <a:cs typeface="微软雅黑" panose="020B0503020204020204" charset="-122"/>
              </a:rPr>
              <a:t>实现社会主义和共产主义</a:t>
            </a:r>
            <a:endParaRPr lang="en-US" altLang="zh-CN" sz="2400" b="1" dirty="0">
              <a:latin typeface="楷体" panose="02010609060101010101" pitchFamily="49" charset="-122"/>
              <a:ea typeface="楷体" panose="02010609060101010101" pitchFamily="49" charset="-122"/>
              <a:cs typeface="微软雅黑" panose="020B0503020204020204" charset="-122"/>
            </a:endParaRPr>
          </a:p>
          <a:p>
            <a:pPr fontAlgn="auto">
              <a:lnSpc>
                <a:spcPct val="100000"/>
              </a:lnSpc>
            </a:pPr>
            <a:endParaRPr lang="en-US" altLang="zh-CN" sz="2400" b="1" dirty="0">
              <a:latin typeface="楷体" panose="02010609060101010101" pitchFamily="49" charset="-122"/>
              <a:ea typeface="楷体" panose="02010609060101010101" pitchFamily="49" charset="-122"/>
              <a:cs typeface="微软雅黑" panose="020B0503020204020204" charset="-122"/>
            </a:endParaRPr>
          </a:p>
          <a:p>
            <a:pPr fontAlgn="auto">
              <a:lnSpc>
                <a:spcPct val="100000"/>
              </a:lnSpc>
            </a:pPr>
            <a:r>
              <a:rPr lang="zh-CN" altLang="en-US" sz="2400" b="1" dirty="0">
                <a:latin typeface="楷体" panose="02010609060101010101" pitchFamily="49" charset="-122"/>
                <a:ea typeface="楷体" panose="02010609060101010101" pitchFamily="49" charset="-122"/>
                <a:cs typeface="微软雅黑" panose="020B0503020204020204" charset="-122"/>
              </a:rPr>
              <a:t>二大革命目标：</a:t>
            </a:r>
          </a:p>
          <a:p>
            <a:pPr fontAlgn="auto">
              <a:lnSpc>
                <a:spcPct val="100000"/>
              </a:lnSpc>
            </a:pPr>
            <a:r>
              <a:rPr lang="zh-CN" altLang="en-US" sz="2400" b="1" dirty="0">
                <a:latin typeface="楷体" panose="02010609060101010101" pitchFamily="49" charset="-122"/>
                <a:ea typeface="楷体" panose="02010609060101010101" pitchFamily="49" charset="-122"/>
                <a:cs typeface="微软雅黑" panose="020B0503020204020204" charset="-122"/>
              </a:rPr>
              <a:t>最高纲领：渐次达到一个共产主义社会</a:t>
            </a:r>
          </a:p>
          <a:p>
            <a:pPr fontAlgn="auto">
              <a:lnSpc>
                <a:spcPct val="100000"/>
              </a:lnSpc>
            </a:pPr>
            <a:r>
              <a:rPr lang="zh-CN" altLang="en-US" sz="2400" b="1" dirty="0">
                <a:latin typeface="楷体" panose="02010609060101010101" pitchFamily="49" charset="-122"/>
                <a:ea typeface="楷体" panose="02010609060101010101" pitchFamily="49" charset="-122"/>
                <a:cs typeface="微软雅黑" panose="020B0503020204020204" charset="-122"/>
              </a:rPr>
              <a:t>最低纲领：打倒军阀，推翻帝国主义压迫，统一中国为真正的民主共和国</a:t>
            </a:r>
          </a:p>
          <a:p>
            <a:pPr indent="720090" fontAlgn="auto">
              <a:lnSpc>
                <a:spcPct val="100000"/>
              </a:lnSpc>
            </a:pPr>
            <a:endParaRPr lang="zh-CN" sz="2400" b="1" dirty="0">
              <a:latin typeface="微软雅黑" panose="020B0503020204020204" charset="-122"/>
              <a:ea typeface="微软雅黑" panose="020B0503020204020204" charset="-122"/>
              <a:cs typeface="微软雅黑" panose="020B0503020204020204" charset="-122"/>
            </a:endParaRPr>
          </a:p>
        </p:txBody>
      </p:sp>
      <p:sp>
        <p:nvSpPr>
          <p:cNvPr id="24" name="文本框 23">
            <a:extLst>
              <a:ext uri="{FF2B5EF4-FFF2-40B4-BE49-F238E27FC236}">
                <a16:creationId xmlns:a16="http://schemas.microsoft.com/office/drawing/2014/main" id="{9EF45A9C-2DCD-B7B4-59EA-08C2C48408A6}"/>
              </a:ext>
            </a:extLst>
          </p:cNvPr>
          <p:cNvSpPr txBox="1"/>
          <p:nvPr/>
        </p:nvSpPr>
        <p:spPr>
          <a:xfrm>
            <a:off x="7088777" y="2221475"/>
            <a:ext cx="4676503" cy="1569660"/>
          </a:xfrm>
          <a:prstGeom prst="rect">
            <a:avLst/>
          </a:prstGeom>
          <a:solidFill>
            <a:schemeClr val="accent2">
              <a:lumMod val="20000"/>
              <a:lumOff val="80000"/>
            </a:schemeClr>
          </a:solidFill>
        </p:spPr>
        <p:txBody>
          <a:bodyPr wrap="square" rtlCol="0">
            <a:spAutoFit/>
          </a:bodyPr>
          <a:lstStyle/>
          <a:p>
            <a:r>
              <a:rPr lang="zh-CN" altLang="en-US" sz="2400" b="1" dirty="0">
                <a:latin typeface="黑体" panose="02010609060101010101" pitchFamily="49" charset="-122"/>
                <a:ea typeface="黑体" panose="02010609060101010101" pitchFamily="49" charset="-122"/>
              </a:rPr>
              <a:t>相同点：都坚持无产阶级专政，实现共产主义。</a:t>
            </a:r>
            <a:endParaRPr lang="en-US" altLang="zh-CN" sz="2400" b="1" dirty="0">
              <a:latin typeface="黑体" panose="02010609060101010101" pitchFamily="49" charset="-122"/>
              <a:ea typeface="黑体" panose="02010609060101010101" pitchFamily="49" charset="-122"/>
            </a:endParaRPr>
          </a:p>
          <a:p>
            <a:r>
              <a:rPr lang="zh-CN" altLang="en-US" sz="2400" b="1" dirty="0">
                <a:latin typeface="黑体" panose="02010609060101010101" pitchFamily="49" charset="-122"/>
                <a:ea typeface="黑体" panose="02010609060101010101" pitchFamily="49" charset="-122"/>
              </a:rPr>
              <a:t>不同点：二大提出了反帝反封建的最低纲领</a:t>
            </a:r>
          </a:p>
        </p:txBody>
      </p:sp>
      <p:sp>
        <p:nvSpPr>
          <p:cNvPr id="25" name="对话气泡: 圆角矩形 24">
            <a:extLst>
              <a:ext uri="{FF2B5EF4-FFF2-40B4-BE49-F238E27FC236}">
                <a16:creationId xmlns:a16="http://schemas.microsoft.com/office/drawing/2014/main" id="{79544F3C-1356-E662-112A-DE2C91A4DD5F}"/>
              </a:ext>
            </a:extLst>
          </p:cNvPr>
          <p:cNvSpPr/>
          <p:nvPr/>
        </p:nvSpPr>
        <p:spPr>
          <a:xfrm>
            <a:off x="2230120" y="3075293"/>
            <a:ext cx="4153989" cy="1219200"/>
          </a:xfrm>
          <a:prstGeom prst="wedgeRoundRectCallout">
            <a:avLst>
              <a:gd name="adj1" fmla="val -30931"/>
              <a:gd name="adj2" fmla="val 99643"/>
              <a:gd name="adj3" fmla="val 16667"/>
            </a:avLst>
          </a:prstGeom>
          <a:solidFill>
            <a:srgbClr val="FF9409"/>
          </a:solidFill>
          <a:ln>
            <a:solidFill>
              <a:srgbClr val="FF940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黑体" panose="02010609060101010101" pitchFamily="49" charset="-122"/>
                <a:ea typeface="黑体" panose="02010609060101010101" pitchFamily="49" charset="-122"/>
              </a:rPr>
              <a:t>中国近代以来第一个彻底的</a:t>
            </a:r>
            <a:r>
              <a:rPr lang="zh-CN" altLang="en-US" sz="2400" dirty="0">
                <a:solidFill>
                  <a:srgbClr val="C00000"/>
                </a:solidFill>
                <a:latin typeface="黑体" panose="02010609060101010101" pitchFamily="49" charset="-122"/>
                <a:ea typeface="黑体" panose="02010609060101010101" pitchFamily="49" charset="-122"/>
              </a:rPr>
              <a:t>反帝反封建</a:t>
            </a:r>
            <a:r>
              <a:rPr lang="zh-CN" altLang="en-US" sz="2400" dirty="0">
                <a:latin typeface="黑体" panose="02010609060101010101" pitchFamily="49" charset="-122"/>
                <a:ea typeface="黑体" panose="02010609060101010101" pitchFamily="49" charset="-122"/>
              </a:rPr>
              <a:t>的民主革命纲领，为中国革命指明反方向</a:t>
            </a:r>
          </a:p>
        </p:txBody>
      </p:sp>
      <p:sp>
        <p:nvSpPr>
          <p:cNvPr id="26" name="流程图: 过程 25">
            <a:extLst>
              <a:ext uri="{FF2B5EF4-FFF2-40B4-BE49-F238E27FC236}">
                <a16:creationId xmlns:a16="http://schemas.microsoft.com/office/drawing/2014/main" id="{9F9093E6-2414-93DD-8803-31ED73541AF8}"/>
              </a:ext>
            </a:extLst>
          </p:cNvPr>
          <p:cNvSpPr/>
          <p:nvPr/>
        </p:nvSpPr>
        <p:spPr>
          <a:xfrm>
            <a:off x="87086" y="6205700"/>
            <a:ext cx="7093131" cy="580572"/>
          </a:xfrm>
          <a:prstGeom prst="flowChartProcess">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rgbClr val="C00000"/>
                </a:solidFill>
                <a:latin typeface="黑体" panose="02010609060101010101" pitchFamily="49" charset="-122"/>
                <a:ea typeface="黑体" panose="02010609060101010101" pitchFamily="49" charset="-122"/>
              </a:rPr>
              <a:t>党的一大时无产阶级专政悬在半空，到二大时就脚踏实地了。</a:t>
            </a:r>
            <a:endParaRPr lang="en-US" altLang="zh-CN" sz="2000" dirty="0">
              <a:solidFill>
                <a:srgbClr val="C00000"/>
              </a:solidFill>
              <a:latin typeface="黑体" panose="02010609060101010101" pitchFamily="49" charset="-122"/>
              <a:ea typeface="黑体" panose="02010609060101010101" pitchFamily="49" charset="-122"/>
            </a:endParaRPr>
          </a:p>
          <a:p>
            <a:pPr algn="ctr"/>
            <a:r>
              <a:rPr lang="en-US" altLang="zh-CN" sz="2000" dirty="0">
                <a:solidFill>
                  <a:srgbClr val="C00000"/>
                </a:solidFill>
                <a:latin typeface="黑体" panose="02010609060101010101" pitchFamily="49" charset="-122"/>
                <a:ea typeface="黑体" panose="02010609060101010101" pitchFamily="49" charset="-122"/>
              </a:rPr>
              <a:t>                                          ——</a:t>
            </a:r>
            <a:r>
              <a:rPr lang="zh-CN" altLang="en-US" sz="2000" dirty="0">
                <a:solidFill>
                  <a:srgbClr val="C00000"/>
                </a:solidFill>
                <a:latin typeface="黑体" panose="02010609060101010101" pitchFamily="49" charset="-122"/>
                <a:ea typeface="黑体" panose="02010609060101010101" pitchFamily="49" charset="-122"/>
              </a:rPr>
              <a:t>陈独秀</a:t>
            </a:r>
          </a:p>
        </p:txBody>
      </p:sp>
      <p:sp>
        <p:nvSpPr>
          <p:cNvPr id="27" name="文本框 26">
            <a:extLst>
              <a:ext uri="{FF2B5EF4-FFF2-40B4-BE49-F238E27FC236}">
                <a16:creationId xmlns:a16="http://schemas.microsoft.com/office/drawing/2014/main" id="{2C413699-4ADC-14B9-DCEE-30422C3CAA3D}"/>
              </a:ext>
            </a:extLst>
          </p:cNvPr>
          <p:cNvSpPr txBox="1"/>
          <p:nvPr/>
        </p:nvSpPr>
        <p:spPr>
          <a:xfrm>
            <a:off x="7088777" y="4962826"/>
            <a:ext cx="4753475" cy="1077218"/>
          </a:xfrm>
          <a:prstGeom prst="rect">
            <a:avLst/>
          </a:prstGeom>
          <a:solidFill>
            <a:srgbClr val="C00000"/>
          </a:solidFill>
          <a:ln>
            <a:solidFill>
              <a:srgbClr val="C00000"/>
            </a:solidFill>
          </a:ln>
        </p:spPr>
        <p:txBody>
          <a:bodyPr wrap="square" rtlCol="0">
            <a:spAutoFit/>
          </a:bodyPr>
          <a:lstStyle/>
          <a:p>
            <a:r>
              <a:rPr lang="zh-CN" altLang="en-US" sz="3200" b="1" dirty="0">
                <a:solidFill>
                  <a:schemeClr val="bg1"/>
                </a:solidFill>
                <a:latin typeface="黑体" panose="02010609060101010101" pitchFamily="49" charset="-122"/>
                <a:ea typeface="黑体" panose="02010609060101010101" pitchFamily="49" charset="-122"/>
              </a:rPr>
              <a:t>说明中共在革命的实践中逐步成长。</a:t>
            </a:r>
          </a:p>
        </p:txBody>
      </p:sp>
      <p:sp>
        <p:nvSpPr>
          <p:cNvPr id="7" name="文本框 6">
            <a:extLst>
              <a:ext uri="{FF2B5EF4-FFF2-40B4-BE49-F238E27FC236}">
                <a16:creationId xmlns:a16="http://schemas.microsoft.com/office/drawing/2014/main" id="{DD10691A-7F7B-31F4-5D60-D019833C74CF}"/>
              </a:ext>
            </a:extLst>
          </p:cNvPr>
          <p:cNvSpPr txBox="1"/>
          <p:nvPr/>
        </p:nvSpPr>
        <p:spPr>
          <a:xfrm>
            <a:off x="7820296" y="3896675"/>
            <a:ext cx="3213463" cy="707886"/>
          </a:xfrm>
          <a:prstGeom prst="rect">
            <a:avLst/>
          </a:prstGeom>
          <a:noFill/>
        </p:spPr>
        <p:txBody>
          <a:bodyPr wrap="square" rtlCol="0">
            <a:spAutoFit/>
          </a:bodyPr>
          <a:lstStyle/>
          <a:p>
            <a:r>
              <a:rPr lang="zh-CN" altLang="en-US" sz="4000" b="1" dirty="0">
                <a:solidFill>
                  <a:srgbClr val="C00000"/>
                </a:solidFill>
                <a:latin typeface="黑体" panose="02010609060101010101" pitchFamily="49" charset="-122"/>
                <a:ea typeface="黑体" panose="02010609060101010101" pitchFamily="49" charset="-122"/>
              </a:rPr>
              <a:t>为什么不同？</a:t>
            </a:r>
          </a:p>
        </p:txBody>
      </p:sp>
    </p:spTree>
    <p:custDataLst>
      <p:tags r:id="rId1"/>
    </p:custDataLst>
    <p:extLst>
      <p:ext uri="{BB962C8B-B14F-4D97-AF65-F5344CB8AC3E}">
        <p14:creationId xmlns:p14="http://schemas.microsoft.com/office/powerpoint/2010/main" val="35221038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AF8B06BB-6EEE-56A7-879A-21386962E42F}"/>
              </a:ext>
            </a:extLst>
          </p:cNvPr>
          <p:cNvSpPr/>
          <p:nvPr/>
        </p:nvSpPr>
        <p:spPr>
          <a:xfrm>
            <a:off x="9840686" y="6219371"/>
            <a:ext cx="2264228" cy="5805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 name="文本框 1"/>
          <p:cNvSpPr txBox="1"/>
          <p:nvPr>
            <p:custDataLst>
              <p:tags r:id="rId2"/>
            </p:custDataLst>
          </p:nvPr>
        </p:nvSpPr>
        <p:spPr>
          <a:xfrm>
            <a:off x="0" y="0"/>
            <a:ext cx="12191365" cy="511175"/>
          </a:xfrm>
          <a:prstGeom prst="rect">
            <a:avLst/>
          </a:prstGeom>
          <a:noFill/>
        </p:spPr>
        <p:txBody>
          <a:bodyPr wrap="square" rtlCol="0">
            <a:spAutoFit/>
          </a:bodyPr>
          <a:lstStyle/>
          <a:p>
            <a:pPr algn="ctr"/>
            <a:r>
              <a:rPr lang="zh-CN" altLang="en-US" sz="2730" b="1" dirty="0">
                <a:solidFill>
                  <a:schemeClr val="bg1"/>
                </a:solidFill>
                <a:latin typeface="楷体" panose="02010609060101010101" charset="-122"/>
                <a:ea typeface="楷体" panose="02010609060101010101" charset="-122"/>
              </a:rPr>
              <a:t>基础知识</a:t>
            </a:r>
          </a:p>
        </p:txBody>
      </p:sp>
      <p:sp>
        <p:nvSpPr>
          <p:cNvPr id="3" name="文本框 2">
            <a:extLst>
              <a:ext uri="{FF2B5EF4-FFF2-40B4-BE49-F238E27FC236}">
                <a16:creationId xmlns:a16="http://schemas.microsoft.com/office/drawing/2014/main" id="{CAB2D920-F570-4E1C-1F35-7891AD87F894}"/>
              </a:ext>
            </a:extLst>
          </p:cNvPr>
          <p:cNvSpPr txBox="1"/>
          <p:nvPr/>
        </p:nvSpPr>
        <p:spPr>
          <a:xfrm>
            <a:off x="0" y="546100"/>
            <a:ext cx="6812915" cy="488315"/>
          </a:xfrm>
          <a:prstGeom prst="rect">
            <a:avLst/>
          </a:prstGeom>
          <a:noFill/>
        </p:spPr>
        <p:txBody>
          <a:bodyPr vert="horz" wrap="square" lIns="66551" tIns="33276" rIns="66551" bIns="33276" rtlCol="0" anchor="t">
            <a:noAutofit/>
          </a:bodyPr>
          <a:lstStyle>
            <a:lvl1pPr algn="l" defTabSz="1185545" rtl="0" eaLnBrk="1" latinLnBrk="0" hangingPunct="1">
              <a:lnSpc>
                <a:spcPct val="90000"/>
              </a:lnSpc>
              <a:spcBef>
                <a:spcPct val="0"/>
              </a:spcBef>
              <a:buNone/>
              <a:defRPr sz="5700" kern="1200">
                <a:solidFill>
                  <a:schemeClr val="tx1"/>
                </a:solidFill>
                <a:latin typeface="+mj-lt"/>
                <a:ea typeface="+mj-ea"/>
                <a:cs typeface="+mj-cs"/>
              </a:defRPr>
            </a:lvl1pPr>
          </a:lstStyle>
          <a:p>
            <a:pPr lvl="0" algn="l" defTabSz="457200">
              <a:buClrTx/>
              <a:buSzTx/>
              <a:buFontTx/>
            </a:pPr>
            <a:r>
              <a:rPr lang="zh-CN" altLang="en-US" sz="2800" dirty="0">
                <a:solidFill>
                  <a:srgbClr val="0909DF"/>
                </a:solidFill>
                <a:latin typeface="黑体" panose="02010609060101010101" charset="-122"/>
                <a:ea typeface="黑体" panose="02010609060101010101" charset="-122"/>
                <a:cs typeface="+mn-cs"/>
                <a:sym typeface="+mn-ea"/>
              </a:rPr>
              <a:t>三、新的政党：中国共产党的诞生</a:t>
            </a:r>
          </a:p>
        </p:txBody>
      </p:sp>
      <p:sp>
        <p:nvSpPr>
          <p:cNvPr id="4" name="文本框 3">
            <a:extLst>
              <a:ext uri="{FF2B5EF4-FFF2-40B4-BE49-F238E27FC236}">
                <a16:creationId xmlns:a16="http://schemas.microsoft.com/office/drawing/2014/main" id="{B59D6026-94A5-9094-845E-FE3DBB42D756}"/>
              </a:ext>
            </a:extLst>
          </p:cNvPr>
          <p:cNvSpPr txBox="1"/>
          <p:nvPr/>
        </p:nvSpPr>
        <p:spPr>
          <a:xfrm>
            <a:off x="428171" y="1057366"/>
            <a:ext cx="3603898" cy="488315"/>
          </a:xfrm>
          <a:prstGeom prst="rect">
            <a:avLst/>
          </a:prstGeom>
          <a:noFill/>
        </p:spPr>
        <p:txBody>
          <a:bodyPr vert="horz" wrap="square" lIns="66551" tIns="33276" rIns="66551" bIns="33276" rtlCol="0" anchor="t">
            <a:noAutofit/>
          </a:bodyPr>
          <a:lstStyle>
            <a:lvl1pPr algn="l" defTabSz="1185545" rtl="0" eaLnBrk="1" latinLnBrk="0" hangingPunct="1">
              <a:lnSpc>
                <a:spcPct val="90000"/>
              </a:lnSpc>
              <a:spcBef>
                <a:spcPct val="0"/>
              </a:spcBef>
              <a:buNone/>
              <a:defRPr sz="5700" kern="1200">
                <a:solidFill>
                  <a:schemeClr val="tx1"/>
                </a:solidFill>
                <a:latin typeface="+mj-lt"/>
                <a:ea typeface="+mj-ea"/>
                <a:cs typeface="+mj-cs"/>
              </a:defRPr>
            </a:lvl1pPr>
          </a:lstStyle>
          <a:p>
            <a:pPr lvl="0" defTabSz="457200"/>
            <a:r>
              <a:rPr lang="en-US" altLang="zh-CN" sz="2400" dirty="0">
                <a:solidFill>
                  <a:srgbClr val="0909DF"/>
                </a:solidFill>
                <a:latin typeface="黑体" panose="02010609060101010101" charset="-122"/>
                <a:ea typeface="黑体" panose="02010609060101010101" charset="-122"/>
                <a:cs typeface="+mn-cs"/>
                <a:sym typeface="+mn-ea"/>
              </a:rPr>
              <a:t>3.</a:t>
            </a:r>
            <a:r>
              <a:rPr lang="zh-CN" altLang="en-US" sz="2400" dirty="0">
                <a:solidFill>
                  <a:srgbClr val="0909DF"/>
                </a:solidFill>
                <a:latin typeface="黑体" panose="02010609060101010101" charset="-122"/>
                <a:ea typeface="黑体" panose="02010609060101010101" charset="-122"/>
                <a:cs typeface="+mn-cs"/>
                <a:sym typeface="+mn-ea"/>
              </a:rPr>
              <a:t>意义</a:t>
            </a:r>
          </a:p>
        </p:txBody>
      </p:sp>
      <p:sp>
        <p:nvSpPr>
          <p:cNvPr id="5" name="文本框 4">
            <a:extLst>
              <a:ext uri="{FF2B5EF4-FFF2-40B4-BE49-F238E27FC236}">
                <a16:creationId xmlns:a16="http://schemas.microsoft.com/office/drawing/2014/main" id="{D26A75FE-9A31-0E22-CA3C-02F3311D13D6}"/>
              </a:ext>
            </a:extLst>
          </p:cNvPr>
          <p:cNvSpPr txBox="1"/>
          <p:nvPr/>
        </p:nvSpPr>
        <p:spPr>
          <a:xfrm>
            <a:off x="288834" y="1568632"/>
            <a:ext cx="11335658" cy="2246769"/>
          </a:xfrm>
          <a:prstGeom prst="rect">
            <a:avLst/>
          </a:prstGeom>
          <a:noFill/>
        </p:spPr>
        <p:txBody>
          <a:bodyPr wrap="square">
            <a:spAutoFit/>
          </a:bodyPr>
          <a:lstStyle/>
          <a:p>
            <a:r>
              <a:rPr lang="zh-CN" altLang="en-US" sz="2800" dirty="0">
                <a:latin typeface="黑体" panose="02010609060101010101" pitchFamily="49" charset="-122"/>
                <a:ea typeface="黑体" panose="02010609060101010101" pitchFamily="49" charset="-122"/>
                <a:cs typeface="黑体" panose="02010609060101010101" charset="-122"/>
                <a:sym typeface="+mn-ea"/>
              </a:rPr>
              <a:t>（</a:t>
            </a:r>
            <a:r>
              <a:rPr lang="en-US" altLang="zh-CN" sz="2800" dirty="0">
                <a:latin typeface="黑体" panose="02010609060101010101" pitchFamily="49" charset="-122"/>
                <a:ea typeface="黑体" panose="02010609060101010101" pitchFamily="49" charset="-122"/>
                <a:cs typeface="黑体" panose="02010609060101010101" charset="-122"/>
                <a:sym typeface="+mn-ea"/>
              </a:rPr>
              <a:t>1</a:t>
            </a:r>
            <a:r>
              <a:rPr lang="zh-CN" altLang="en-US" sz="2800" dirty="0">
                <a:latin typeface="黑体" panose="02010609060101010101" pitchFamily="49" charset="-122"/>
                <a:ea typeface="黑体" panose="02010609060101010101" pitchFamily="49" charset="-122"/>
                <a:cs typeface="黑体" panose="02010609060101010101" charset="-122"/>
                <a:sym typeface="+mn-ea"/>
              </a:rPr>
              <a:t>）</a:t>
            </a:r>
            <a:r>
              <a:rPr kumimoji="0" lang="zh-CN" altLang="en-US" sz="2800" i="0" strike="noStrike" kern="1200" cap="none" spc="0" normalizeH="0" baseline="0" noProof="0" dirty="0">
                <a:ln>
                  <a:noFill/>
                </a:ln>
                <a:effectLst/>
                <a:uLnTx/>
                <a:uFillTx/>
                <a:latin typeface="黑体" panose="02010609060101010101" pitchFamily="49" charset="-122"/>
                <a:ea typeface="黑体" panose="02010609060101010101" pitchFamily="49" charset="-122"/>
                <a:cs typeface="黑体" panose="02010609060101010101" charset="-122"/>
                <a:sym typeface="+mn-ea"/>
              </a:rPr>
              <a:t>是</a:t>
            </a:r>
            <a:r>
              <a:rPr kumimoji="0" lang="zh-CN" altLang="en-US" sz="2800" i="0" strike="noStrike" kern="12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黑体" panose="02010609060101010101" charset="-122"/>
                <a:sym typeface="+mn-ea"/>
              </a:rPr>
              <a:t>开天辟地的大事变</a:t>
            </a:r>
            <a:r>
              <a:rPr kumimoji="0" lang="zh-CN" altLang="en-US" sz="2800" i="0" strike="noStrike" kern="1200" cap="none" spc="0" normalizeH="0" baseline="0" noProof="0" dirty="0">
                <a:ln>
                  <a:noFill/>
                </a:ln>
                <a:effectLst/>
                <a:uLnTx/>
                <a:uFillTx/>
                <a:latin typeface="黑体" panose="02010609060101010101" pitchFamily="49" charset="-122"/>
                <a:ea typeface="黑体" panose="02010609060101010101" pitchFamily="49" charset="-122"/>
                <a:cs typeface="黑体" panose="02010609060101010101" charset="-122"/>
                <a:sym typeface="+mn-ea"/>
              </a:rPr>
              <a:t>，给灾难深重的中国人民带来了光明和希望</a:t>
            </a:r>
            <a:endParaRPr lang="en-US" altLang="zh-CN" sz="2800" dirty="0">
              <a:latin typeface="黑体" panose="02010609060101010101" pitchFamily="49" charset="-122"/>
              <a:ea typeface="黑体" panose="02010609060101010101" pitchFamily="49" charset="-122"/>
              <a:cs typeface="黑体" panose="02010609060101010101" charset="-122"/>
              <a:sym typeface="+mn-ea"/>
            </a:endParaRPr>
          </a:p>
          <a:p>
            <a:r>
              <a:rPr lang="zh-CN" altLang="en-US" sz="2800" dirty="0">
                <a:latin typeface="黑体" panose="02010609060101010101" pitchFamily="49" charset="-122"/>
                <a:ea typeface="黑体" panose="02010609060101010101" pitchFamily="49" charset="-122"/>
                <a:cs typeface="黑体" panose="02010609060101010101" charset="-122"/>
                <a:sym typeface="+mn-ea"/>
              </a:rPr>
              <a:t>（</a:t>
            </a:r>
            <a:r>
              <a:rPr lang="en-US" altLang="zh-CN" sz="2800" dirty="0">
                <a:latin typeface="黑体" panose="02010609060101010101" pitchFamily="49" charset="-122"/>
                <a:ea typeface="黑体" panose="02010609060101010101" pitchFamily="49" charset="-122"/>
                <a:cs typeface="黑体" panose="02010609060101010101" charset="-122"/>
                <a:sym typeface="+mn-ea"/>
              </a:rPr>
              <a:t>2</a:t>
            </a:r>
            <a:r>
              <a:rPr lang="zh-CN" altLang="en-US" sz="2800" dirty="0">
                <a:latin typeface="黑体" panose="02010609060101010101" pitchFamily="49" charset="-122"/>
                <a:ea typeface="黑体" panose="02010609060101010101" pitchFamily="49" charset="-122"/>
                <a:cs typeface="黑体" panose="02010609060101010101" charset="-122"/>
                <a:sym typeface="+mn-ea"/>
              </a:rPr>
              <a:t>）中国革命有了</a:t>
            </a:r>
            <a:r>
              <a:rPr lang="zh-CN" altLang="en-US" sz="2800" dirty="0">
                <a:solidFill>
                  <a:srgbClr val="C00000"/>
                </a:solidFill>
                <a:latin typeface="黑体" panose="02010609060101010101" pitchFamily="49" charset="-122"/>
                <a:ea typeface="黑体" panose="02010609060101010101" pitchFamily="49" charset="-122"/>
                <a:cs typeface="黑体" panose="02010609060101010101" charset="-122"/>
                <a:sym typeface="+mn-ea"/>
              </a:rPr>
              <a:t>坚强的领导力量</a:t>
            </a:r>
            <a:endParaRPr lang="en-US" altLang="zh-CN" sz="2800" dirty="0">
              <a:solidFill>
                <a:srgbClr val="C00000"/>
              </a:solidFill>
              <a:latin typeface="黑体" panose="02010609060101010101" pitchFamily="49" charset="-122"/>
              <a:ea typeface="黑体" panose="02010609060101010101" pitchFamily="49" charset="-122"/>
              <a:cs typeface="黑体" panose="02010609060101010101" charset="-122"/>
              <a:sym typeface="+mn-ea"/>
            </a:endParaRPr>
          </a:p>
          <a:p>
            <a:r>
              <a:rPr lang="zh-CN" altLang="en-US" sz="2800" dirty="0">
                <a:latin typeface="黑体" panose="02010609060101010101" pitchFamily="49" charset="-122"/>
                <a:ea typeface="黑体" panose="02010609060101010101" pitchFamily="49" charset="-122"/>
                <a:cs typeface="黑体" panose="02010609060101010101" charset="-122"/>
                <a:sym typeface="+mn-ea"/>
              </a:rPr>
              <a:t>（</a:t>
            </a:r>
            <a:r>
              <a:rPr lang="en-US" altLang="zh-CN" sz="2800" dirty="0">
                <a:latin typeface="黑体" panose="02010609060101010101" pitchFamily="49" charset="-122"/>
                <a:ea typeface="黑体" panose="02010609060101010101" pitchFamily="49" charset="-122"/>
                <a:cs typeface="黑体" panose="02010609060101010101" charset="-122"/>
                <a:sym typeface="+mn-ea"/>
              </a:rPr>
              <a:t>3</a:t>
            </a:r>
            <a:r>
              <a:rPr lang="zh-CN" altLang="en-US" sz="2800" dirty="0">
                <a:latin typeface="黑体" panose="02010609060101010101" pitchFamily="49" charset="-122"/>
                <a:ea typeface="黑体" panose="02010609060101010101" pitchFamily="49" charset="-122"/>
                <a:cs typeface="黑体" panose="02010609060101010101" charset="-122"/>
                <a:sym typeface="+mn-ea"/>
              </a:rPr>
              <a:t>）</a:t>
            </a:r>
            <a:r>
              <a:rPr kumimoji="0" lang="zh-CN" altLang="en-US" sz="2800" i="0" strike="noStrike" kern="1200" cap="none" spc="0" normalizeH="0" baseline="0" noProof="0" dirty="0">
                <a:ln>
                  <a:noFill/>
                </a:ln>
                <a:effectLst/>
                <a:uLnTx/>
                <a:uFillTx/>
                <a:latin typeface="黑体" panose="02010609060101010101" pitchFamily="49" charset="-122"/>
                <a:ea typeface="黑体" panose="02010609060101010101" pitchFamily="49" charset="-122"/>
                <a:cs typeface="黑体" panose="02010609060101010101" charset="-122"/>
                <a:sym typeface="+mn-ea"/>
              </a:rPr>
              <a:t>中国革命有了</a:t>
            </a:r>
            <a:r>
              <a:rPr kumimoji="0" lang="zh-CN" altLang="en-US" sz="2800" i="0" strike="noStrike" kern="12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黑体" panose="02010609060101010101" charset="-122"/>
                <a:sym typeface="+mn-ea"/>
              </a:rPr>
              <a:t>正确的前进方向</a:t>
            </a:r>
            <a:endParaRPr kumimoji="0" lang="en-US" altLang="zh-CN" sz="2800" i="0" strike="noStrike" kern="12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黑体" panose="02010609060101010101" charset="-122"/>
              <a:sym typeface="+mn-ea"/>
            </a:endParaRPr>
          </a:p>
          <a:p>
            <a:r>
              <a:rPr lang="zh-CN" altLang="en-US" sz="2800" dirty="0">
                <a:latin typeface="黑体" panose="02010609060101010101" pitchFamily="49" charset="-122"/>
                <a:ea typeface="黑体" panose="02010609060101010101" pitchFamily="49" charset="-122"/>
                <a:cs typeface="黑体" panose="02010609060101010101" charset="-122"/>
                <a:sym typeface="+mn-ea"/>
              </a:rPr>
              <a:t>（</a:t>
            </a:r>
            <a:r>
              <a:rPr lang="en-US" altLang="zh-CN" sz="2800" dirty="0">
                <a:latin typeface="黑体" panose="02010609060101010101" pitchFamily="49" charset="-122"/>
                <a:ea typeface="黑体" panose="02010609060101010101" pitchFamily="49" charset="-122"/>
                <a:cs typeface="黑体" panose="02010609060101010101" charset="-122"/>
                <a:sym typeface="+mn-ea"/>
              </a:rPr>
              <a:t>4</a:t>
            </a:r>
            <a:r>
              <a:rPr lang="zh-CN" altLang="en-US" sz="2800" dirty="0">
                <a:latin typeface="黑体" panose="02010609060101010101" pitchFamily="49" charset="-122"/>
                <a:ea typeface="黑体" panose="02010609060101010101" pitchFamily="49" charset="-122"/>
                <a:cs typeface="黑体" panose="02010609060101010101" charset="-122"/>
                <a:sym typeface="+mn-ea"/>
              </a:rPr>
              <a:t>）</a:t>
            </a:r>
            <a:r>
              <a:rPr kumimoji="0" lang="zh-CN" altLang="en-US" sz="2800" i="0" strike="noStrike" kern="1200" cap="none" spc="0" normalizeH="0" baseline="0" noProof="0" dirty="0">
                <a:ln>
                  <a:noFill/>
                </a:ln>
                <a:effectLst/>
                <a:uLnTx/>
                <a:uFillTx/>
                <a:latin typeface="黑体" panose="02010609060101010101" pitchFamily="49" charset="-122"/>
                <a:ea typeface="黑体" panose="02010609060101010101" pitchFamily="49" charset="-122"/>
                <a:cs typeface="黑体" panose="02010609060101010101" charset="-122"/>
                <a:sym typeface="+mn-ea"/>
              </a:rPr>
              <a:t>中国人民有了</a:t>
            </a:r>
            <a:r>
              <a:rPr kumimoji="0" lang="zh-CN" altLang="en-US" sz="2800" i="0" strike="noStrike" kern="12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黑体" panose="02010609060101010101" charset="-122"/>
                <a:sym typeface="+mn-ea"/>
              </a:rPr>
              <a:t>强大的凝聚力量</a:t>
            </a:r>
            <a:endParaRPr kumimoji="0" lang="en-US" altLang="zh-CN" sz="2800" i="0" strike="noStrike" kern="12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黑体" panose="02010609060101010101" charset="-122"/>
              <a:sym typeface="+mn-ea"/>
            </a:endParaRPr>
          </a:p>
          <a:p>
            <a:r>
              <a:rPr lang="zh-CN" altLang="en-US" sz="2800" dirty="0">
                <a:latin typeface="黑体" panose="02010609060101010101" pitchFamily="49" charset="-122"/>
                <a:ea typeface="黑体" panose="02010609060101010101" pitchFamily="49" charset="-122"/>
                <a:cs typeface="黑体" panose="02010609060101010101" charset="-122"/>
                <a:sym typeface="+mn-ea"/>
              </a:rPr>
              <a:t>（</a:t>
            </a:r>
            <a:r>
              <a:rPr lang="en-US" altLang="zh-CN" sz="2800" dirty="0">
                <a:latin typeface="黑体" panose="02010609060101010101" pitchFamily="49" charset="-122"/>
                <a:ea typeface="黑体" panose="02010609060101010101" pitchFamily="49" charset="-122"/>
                <a:cs typeface="黑体" panose="02010609060101010101" charset="-122"/>
                <a:sym typeface="+mn-ea"/>
              </a:rPr>
              <a:t>5</a:t>
            </a:r>
            <a:r>
              <a:rPr lang="zh-CN" altLang="en-US" sz="2800" dirty="0">
                <a:latin typeface="黑体" panose="02010609060101010101" pitchFamily="49" charset="-122"/>
                <a:ea typeface="黑体" panose="02010609060101010101" pitchFamily="49" charset="-122"/>
                <a:cs typeface="黑体" panose="02010609060101010101" charset="-122"/>
                <a:sym typeface="+mn-ea"/>
              </a:rPr>
              <a:t>）使</a:t>
            </a:r>
            <a:r>
              <a:rPr kumimoji="0" lang="zh-CN" altLang="en-US" sz="2800" i="0" strike="noStrike" kern="1200" cap="none" spc="0" normalizeH="0" baseline="0" noProof="0" dirty="0">
                <a:ln>
                  <a:noFill/>
                </a:ln>
                <a:effectLst/>
                <a:uLnTx/>
                <a:uFillTx/>
                <a:latin typeface="黑体" panose="02010609060101010101" pitchFamily="49" charset="-122"/>
                <a:ea typeface="黑体" panose="02010609060101010101" pitchFamily="49" charset="-122"/>
                <a:cs typeface="黑体" panose="02010609060101010101" charset="-122"/>
                <a:sym typeface="+mn-ea"/>
              </a:rPr>
              <a:t>中国革命面貌</a:t>
            </a:r>
            <a:r>
              <a:rPr kumimoji="0" lang="zh-CN" altLang="en-US" sz="2800" i="0" strike="noStrike" kern="12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黑体" panose="02010609060101010101" charset="-122"/>
                <a:sym typeface="+mn-ea"/>
              </a:rPr>
              <a:t>焕然一新</a:t>
            </a:r>
            <a:endParaRPr kumimoji="0" lang="en-US" altLang="zh-CN" sz="2800" i="0" strike="noStrike" kern="12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黑体" panose="02010609060101010101" charset="-122"/>
              <a:sym typeface="+mn-ea"/>
            </a:endParaRPr>
          </a:p>
        </p:txBody>
      </p:sp>
      <p:sp>
        <p:nvSpPr>
          <p:cNvPr id="7" name="椭圆 6">
            <a:extLst>
              <a:ext uri="{FF2B5EF4-FFF2-40B4-BE49-F238E27FC236}">
                <a16:creationId xmlns:a16="http://schemas.microsoft.com/office/drawing/2014/main" id="{02AE1ABA-B2AF-9E97-E2EC-0A88CAA6A243}"/>
              </a:ext>
            </a:extLst>
          </p:cNvPr>
          <p:cNvSpPr/>
          <p:nvPr/>
        </p:nvSpPr>
        <p:spPr>
          <a:xfrm>
            <a:off x="3713046" y="3297290"/>
            <a:ext cx="1689463" cy="481149"/>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内容占位符 2">
            <a:extLst>
              <a:ext uri="{FF2B5EF4-FFF2-40B4-BE49-F238E27FC236}">
                <a16:creationId xmlns:a16="http://schemas.microsoft.com/office/drawing/2014/main" id="{EE006477-8E72-0A0F-A151-053D694E574A}"/>
              </a:ext>
            </a:extLst>
          </p:cNvPr>
          <p:cNvSpPr>
            <a:spLocks noGrp="1"/>
          </p:cNvSpPr>
          <p:nvPr/>
        </p:nvSpPr>
        <p:spPr>
          <a:xfrm>
            <a:off x="3713046" y="4107592"/>
            <a:ext cx="2300289" cy="1693042"/>
          </a:xfrm>
          <a:prstGeom prst="rect">
            <a:avLst/>
          </a:prstGeom>
          <a:noFill/>
          <a:ln>
            <a:noFill/>
            <a:miter lim="800000"/>
          </a:ln>
        </p:spPr>
        <p:txBody>
          <a:bodyPr lIns="101600" tIns="0" rIns="82550" bIns="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nSpc>
                <a:spcPct val="130000"/>
              </a:lnSpc>
              <a:spcAft>
                <a:spcPts val="1000"/>
              </a:spcAft>
            </a:pPr>
            <a:r>
              <a:rPr sz="2400" b="1" dirty="0">
                <a:ln w="9525" cap="flat" cmpd="sng" algn="ctr">
                  <a:noFill/>
                  <a:prstDash val="solid"/>
                  <a:round/>
                  <a:headEnd type="none" w="med" len="med"/>
                  <a:tailEnd type="none" w="med" len="med"/>
                </a:ln>
                <a:latin typeface="黑体" panose="02010609060101010101" pitchFamily="49" charset="-122"/>
                <a:ea typeface="黑体" panose="02010609060101010101" pitchFamily="49" charset="-122"/>
                <a:cs typeface="Arial"/>
                <a:sym typeface="微软雅黑" panose="020B0503020204020204" pitchFamily="34" charset="-122"/>
              </a:rPr>
              <a:t>新的领导</a:t>
            </a:r>
            <a:r>
              <a:rPr lang="zh-CN" altLang="en-US" sz="2400" b="1" dirty="0">
                <a:ln w="9525" cap="flat" cmpd="sng" algn="ctr">
                  <a:noFill/>
                  <a:prstDash val="solid"/>
                  <a:round/>
                  <a:headEnd type="none" w="med" len="med"/>
                  <a:tailEnd type="none" w="med" len="med"/>
                </a:ln>
                <a:latin typeface="黑体" panose="02010609060101010101" pitchFamily="49" charset="-122"/>
                <a:ea typeface="黑体" panose="02010609060101010101" pitchFamily="49" charset="-122"/>
                <a:cs typeface="Arial"/>
                <a:sym typeface="微软雅黑" panose="020B0503020204020204" pitchFamily="34" charset="-122"/>
              </a:rPr>
              <a:t>力量</a:t>
            </a:r>
            <a:r>
              <a:rPr sz="2400" b="1" dirty="0">
                <a:ln w="9525" cap="flat" cmpd="sng" algn="ctr">
                  <a:noFill/>
                  <a:prstDash val="solid"/>
                  <a:round/>
                  <a:headEnd type="none" w="med" len="med"/>
                  <a:tailEnd type="none" w="med" len="med"/>
                </a:ln>
                <a:latin typeface="黑体" panose="02010609060101010101" pitchFamily="49" charset="-122"/>
                <a:ea typeface="黑体" panose="02010609060101010101" pitchFamily="49" charset="-122"/>
                <a:cs typeface="Arial"/>
                <a:sym typeface="微软雅黑" panose="020B0503020204020204" pitchFamily="34" charset="-122"/>
              </a:rPr>
              <a:t>：</a:t>
            </a:r>
          </a:p>
          <a:p>
            <a:pPr>
              <a:lnSpc>
                <a:spcPct val="130000"/>
              </a:lnSpc>
              <a:spcAft>
                <a:spcPts val="1000"/>
              </a:spcAft>
            </a:pPr>
            <a:r>
              <a:rPr sz="2400" b="1" dirty="0">
                <a:ln w="9525" cap="flat" cmpd="sng" algn="ctr">
                  <a:noFill/>
                  <a:prstDash val="solid"/>
                  <a:round/>
                  <a:headEnd type="none" w="med" len="med"/>
                  <a:tailEnd type="none" w="med" len="med"/>
                </a:ln>
                <a:latin typeface="黑体" panose="02010609060101010101" pitchFamily="49" charset="-122"/>
                <a:ea typeface="黑体" panose="02010609060101010101" pitchFamily="49" charset="-122"/>
                <a:cs typeface="Arial"/>
                <a:sym typeface="微软雅黑" panose="020B0503020204020204" pitchFamily="34" charset="-122"/>
              </a:rPr>
              <a:t>新的指导思想：</a:t>
            </a:r>
          </a:p>
          <a:p>
            <a:pPr>
              <a:lnSpc>
                <a:spcPct val="130000"/>
              </a:lnSpc>
              <a:spcAft>
                <a:spcPts val="1000"/>
              </a:spcAft>
            </a:pPr>
            <a:r>
              <a:rPr sz="2400" b="1" dirty="0">
                <a:ln w="9525" cap="flat" cmpd="sng" algn="ctr">
                  <a:noFill/>
                  <a:prstDash val="solid"/>
                  <a:round/>
                  <a:headEnd type="none" w="med" len="med"/>
                  <a:tailEnd type="none" w="med" len="med"/>
                </a:ln>
                <a:latin typeface="黑体" panose="02010609060101010101" pitchFamily="49" charset="-122"/>
                <a:ea typeface="黑体" panose="02010609060101010101" pitchFamily="49" charset="-122"/>
                <a:cs typeface="Arial"/>
                <a:sym typeface="微软雅黑" panose="020B0503020204020204" pitchFamily="34" charset="-122"/>
              </a:rPr>
              <a:t>新的奋斗目标：</a:t>
            </a:r>
            <a:endParaRPr lang="en-US" sz="2400" b="1" dirty="0">
              <a:ln w="9525" cap="flat" cmpd="sng" algn="ctr">
                <a:noFill/>
                <a:prstDash val="solid"/>
                <a:round/>
                <a:headEnd type="none" w="med" len="med"/>
                <a:tailEnd type="none" w="med" len="med"/>
              </a:ln>
              <a:latin typeface="黑体" panose="02010609060101010101" pitchFamily="49" charset="-122"/>
              <a:ea typeface="黑体" panose="02010609060101010101" pitchFamily="49" charset="-122"/>
              <a:cs typeface="Arial"/>
              <a:sym typeface="微软雅黑" panose="020B0503020204020204" pitchFamily="34" charset="-122"/>
            </a:endParaRPr>
          </a:p>
          <a:p>
            <a:pPr>
              <a:lnSpc>
                <a:spcPct val="130000"/>
              </a:lnSpc>
              <a:spcAft>
                <a:spcPts val="1000"/>
              </a:spcAft>
            </a:pPr>
            <a:endParaRPr sz="2400" b="1" dirty="0">
              <a:latin typeface="黑体" panose="02010609060101010101" pitchFamily="49" charset="-122"/>
              <a:ea typeface="黑体" panose="02010609060101010101" pitchFamily="49" charset="-122"/>
              <a:cs typeface="Arial"/>
              <a:sym typeface="微软雅黑" panose="020B0503020204020204" pitchFamily="34" charset="-122"/>
            </a:endParaRPr>
          </a:p>
        </p:txBody>
      </p:sp>
      <p:sp>
        <p:nvSpPr>
          <p:cNvPr id="9" name="文本框 2">
            <a:extLst>
              <a:ext uri="{FF2B5EF4-FFF2-40B4-BE49-F238E27FC236}">
                <a16:creationId xmlns:a16="http://schemas.microsoft.com/office/drawing/2014/main" id="{3511FC20-FA0F-7FF1-EC5E-C47027CB6073}"/>
              </a:ext>
            </a:extLst>
          </p:cNvPr>
          <p:cNvSpPr/>
          <p:nvPr/>
        </p:nvSpPr>
        <p:spPr>
          <a:xfrm>
            <a:off x="5806554" y="4723185"/>
            <a:ext cx="1879533" cy="461665"/>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r>
              <a:rPr lang="zh-CN" altLang="en-US" sz="2400" b="1" dirty="0">
                <a:ln w="9525" cap="flat" cmpd="sng" algn="ctr">
                  <a:noFill/>
                  <a:prstDash val="solid"/>
                  <a:round/>
                  <a:headEnd type="none" w="med" len="med"/>
                  <a:tailEnd type="none" w="med" len="med"/>
                </a:ln>
                <a:solidFill>
                  <a:srgbClr val="C00000"/>
                </a:solidFill>
                <a:latin typeface="黑体" panose="02010609060101010101" pitchFamily="49" charset="-122"/>
                <a:ea typeface="黑体" panose="02010609060101010101" pitchFamily="49" charset="-122"/>
                <a:cs typeface="Arial"/>
                <a:sym typeface="微软雅黑" panose="020B0503020204020204" pitchFamily="34" charset="-122"/>
              </a:rPr>
              <a:t>马克思主义</a:t>
            </a:r>
            <a:endParaRPr lang="zh-CN" altLang="en-US" sz="2400" b="1" dirty="0">
              <a:solidFill>
                <a:srgbClr val="C00000"/>
              </a:solidFill>
              <a:latin typeface="黑体" panose="02010609060101010101" pitchFamily="49" charset="-122"/>
              <a:ea typeface="黑体" panose="02010609060101010101" pitchFamily="49" charset="-122"/>
              <a:cs typeface="Arial"/>
            </a:endParaRPr>
          </a:p>
        </p:txBody>
      </p:sp>
      <p:sp>
        <p:nvSpPr>
          <p:cNvPr id="10" name="文本框 5">
            <a:extLst>
              <a:ext uri="{FF2B5EF4-FFF2-40B4-BE49-F238E27FC236}">
                <a16:creationId xmlns:a16="http://schemas.microsoft.com/office/drawing/2014/main" id="{3E4EA83C-37B4-5219-7DB3-D6DDA4672C28}"/>
              </a:ext>
            </a:extLst>
          </p:cNvPr>
          <p:cNvSpPr/>
          <p:nvPr/>
        </p:nvSpPr>
        <p:spPr>
          <a:xfrm>
            <a:off x="5806553" y="5280152"/>
            <a:ext cx="3685789" cy="830997"/>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r>
              <a:rPr sz="2400" b="1" dirty="0">
                <a:ln w="9525" cap="flat" cmpd="sng" algn="ctr">
                  <a:noFill/>
                  <a:prstDash val="solid"/>
                  <a:round/>
                  <a:headEnd type="none" w="med" len="med"/>
                  <a:tailEnd type="none" w="med" len="med"/>
                </a:ln>
                <a:solidFill>
                  <a:srgbClr val="C00000"/>
                </a:solidFill>
                <a:latin typeface="黑体" panose="02010609060101010101" pitchFamily="49" charset="-122"/>
                <a:ea typeface="黑体" panose="02010609060101010101" pitchFamily="49" charset="-122"/>
                <a:cs typeface="Arial"/>
                <a:sym typeface="微软雅黑" panose="020B0503020204020204" pitchFamily="34" charset="-122"/>
              </a:rPr>
              <a:t>建立无产阶级专制，</a:t>
            </a:r>
            <a:endParaRPr lang="en-US" sz="2400" b="1" dirty="0">
              <a:ln w="9525" cap="flat" cmpd="sng" algn="ctr">
                <a:noFill/>
                <a:prstDash val="solid"/>
                <a:round/>
                <a:headEnd type="none" w="med" len="med"/>
                <a:tailEnd type="none" w="med" len="med"/>
              </a:ln>
              <a:solidFill>
                <a:srgbClr val="C00000"/>
              </a:solidFill>
              <a:latin typeface="黑体" panose="02010609060101010101" pitchFamily="49" charset="-122"/>
              <a:ea typeface="黑体" panose="02010609060101010101" pitchFamily="49" charset="-122"/>
              <a:cs typeface="Arial"/>
              <a:sym typeface="微软雅黑" panose="020B0503020204020204" pitchFamily="34" charset="-122"/>
            </a:endParaRPr>
          </a:p>
          <a:p>
            <a:r>
              <a:rPr sz="2400" b="1" dirty="0">
                <a:ln w="9525" cap="flat" cmpd="sng" algn="ctr">
                  <a:noFill/>
                  <a:prstDash val="solid"/>
                  <a:round/>
                  <a:headEnd type="none" w="med" len="med"/>
                  <a:tailEnd type="none" w="med" len="med"/>
                </a:ln>
                <a:solidFill>
                  <a:srgbClr val="C00000"/>
                </a:solidFill>
                <a:latin typeface="黑体" panose="02010609060101010101" pitchFamily="49" charset="-122"/>
                <a:ea typeface="黑体" panose="02010609060101010101" pitchFamily="49" charset="-122"/>
                <a:cs typeface="Arial"/>
                <a:sym typeface="微软雅黑" panose="020B0503020204020204" pitchFamily="34" charset="-122"/>
              </a:rPr>
              <a:t>实现社会主义、共产主义</a:t>
            </a:r>
            <a:endParaRPr sz="2400" b="1" dirty="0">
              <a:solidFill>
                <a:srgbClr val="C00000"/>
              </a:solidFill>
              <a:latin typeface="黑体" panose="02010609060101010101" pitchFamily="49" charset="-122"/>
              <a:ea typeface="黑体" panose="02010609060101010101" pitchFamily="49" charset="-122"/>
              <a:cs typeface="Arial"/>
              <a:sym typeface="微软雅黑" panose="020B0503020204020204" pitchFamily="34" charset="-122"/>
            </a:endParaRPr>
          </a:p>
        </p:txBody>
      </p:sp>
      <p:sp>
        <p:nvSpPr>
          <p:cNvPr id="11" name="文本框 2">
            <a:extLst>
              <a:ext uri="{FF2B5EF4-FFF2-40B4-BE49-F238E27FC236}">
                <a16:creationId xmlns:a16="http://schemas.microsoft.com/office/drawing/2014/main" id="{B7E642BF-44DF-7487-D3E0-A491760DF124}"/>
              </a:ext>
            </a:extLst>
          </p:cNvPr>
          <p:cNvSpPr/>
          <p:nvPr/>
        </p:nvSpPr>
        <p:spPr>
          <a:xfrm>
            <a:off x="5617175" y="4107592"/>
            <a:ext cx="2135663" cy="461665"/>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ctr"/>
            <a:r>
              <a:rPr lang="zh-CN" altLang="en-US" sz="2400" b="1" dirty="0">
                <a:ln w="9525" cap="flat" cmpd="sng" algn="ctr">
                  <a:noFill/>
                  <a:prstDash val="solid"/>
                  <a:round/>
                  <a:headEnd type="none" w="med" len="med"/>
                  <a:tailEnd type="none" w="med" len="med"/>
                </a:ln>
                <a:solidFill>
                  <a:srgbClr val="C00000"/>
                </a:solidFill>
                <a:latin typeface="黑体" panose="02010609060101010101" pitchFamily="49" charset="-122"/>
                <a:ea typeface="黑体" panose="02010609060101010101" pitchFamily="49" charset="-122"/>
                <a:cs typeface="Arial"/>
                <a:sym typeface="微软雅黑" panose="020B0503020204020204" pitchFamily="34" charset="-122"/>
              </a:rPr>
              <a:t>中国共产党</a:t>
            </a:r>
            <a:endParaRPr lang="zh-CN" altLang="en-US" sz="2400" b="1" dirty="0">
              <a:solidFill>
                <a:srgbClr val="C00000"/>
              </a:solidFill>
              <a:latin typeface="黑体" panose="02010609060101010101" pitchFamily="49" charset="-122"/>
              <a:ea typeface="黑体" panose="02010609060101010101" pitchFamily="49" charset="-122"/>
              <a:cs typeface="Arial"/>
            </a:endParaRPr>
          </a:p>
        </p:txBody>
      </p:sp>
    </p:spTree>
    <p:custDataLst>
      <p:tags r:id="rId1"/>
    </p:custDataLst>
    <p:extLst>
      <p:ext uri="{BB962C8B-B14F-4D97-AF65-F5344CB8AC3E}">
        <p14:creationId xmlns:p14="http://schemas.microsoft.com/office/powerpoint/2010/main" val="19657717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AF8B06BB-6EEE-56A7-879A-21386962E42F}"/>
              </a:ext>
            </a:extLst>
          </p:cNvPr>
          <p:cNvSpPr/>
          <p:nvPr/>
        </p:nvSpPr>
        <p:spPr>
          <a:xfrm>
            <a:off x="9840686" y="6219371"/>
            <a:ext cx="2264228" cy="5805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 name="文本框 1"/>
          <p:cNvSpPr txBox="1"/>
          <p:nvPr>
            <p:custDataLst>
              <p:tags r:id="rId2"/>
            </p:custDataLst>
          </p:nvPr>
        </p:nvSpPr>
        <p:spPr>
          <a:xfrm>
            <a:off x="0" y="0"/>
            <a:ext cx="12191365" cy="511175"/>
          </a:xfrm>
          <a:prstGeom prst="rect">
            <a:avLst/>
          </a:prstGeom>
          <a:noFill/>
        </p:spPr>
        <p:txBody>
          <a:bodyPr wrap="square" rtlCol="0">
            <a:spAutoFit/>
          </a:bodyPr>
          <a:lstStyle/>
          <a:p>
            <a:pPr algn="ctr"/>
            <a:r>
              <a:rPr lang="zh-CN" altLang="en-US" sz="2730" b="1" dirty="0">
                <a:solidFill>
                  <a:schemeClr val="bg1"/>
                </a:solidFill>
                <a:latin typeface="楷体" panose="02010609060101010101" charset="-122"/>
                <a:ea typeface="楷体" panose="02010609060101010101" charset="-122"/>
              </a:rPr>
              <a:t>基础知识</a:t>
            </a:r>
          </a:p>
        </p:txBody>
      </p:sp>
      <p:sp>
        <p:nvSpPr>
          <p:cNvPr id="3" name="文本框 2">
            <a:extLst>
              <a:ext uri="{FF2B5EF4-FFF2-40B4-BE49-F238E27FC236}">
                <a16:creationId xmlns:a16="http://schemas.microsoft.com/office/drawing/2014/main" id="{5480ECA7-28F0-A8BC-5152-360C3F0A8AB3}"/>
              </a:ext>
            </a:extLst>
          </p:cNvPr>
          <p:cNvSpPr txBox="1"/>
          <p:nvPr/>
        </p:nvSpPr>
        <p:spPr>
          <a:xfrm>
            <a:off x="0" y="546100"/>
            <a:ext cx="6812915" cy="488315"/>
          </a:xfrm>
          <a:prstGeom prst="rect">
            <a:avLst/>
          </a:prstGeom>
          <a:noFill/>
        </p:spPr>
        <p:txBody>
          <a:bodyPr vert="horz" wrap="square" lIns="66551" tIns="33276" rIns="66551" bIns="33276" rtlCol="0" anchor="t">
            <a:noAutofit/>
          </a:bodyPr>
          <a:lstStyle>
            <a:lvl1pPr algn="l" defTabSz="1185545" rtl="0" eaLnBrk="1" latinLnBrk="0" hangingPunct="1">
              <a:lnSpc>
                <a:spcPct val="90000"/>
              </a:lnSpc>
              <a:spcBef>
                <a:spcPct val="0"/>
              </a:spcBef>
              <a:buNone/>
              <a:defRPr sz="5700" kern="1200">
                <a:solidFill>
                  <a:schemeClr val="tx1"/>
                </a:solidFill>
                <a:latin typeface="+mj-lt"/>
                <a:ea typeface="+mj-ea"/>
                <a:cs typeface="+mj-cs"/>
              </a:defRPr>
            </a:lvl1pPr>
          </a:lstStyle>
          <a:p>
            <a:pPr lvl="0" algn="l" defTabSz="457200">
              <a:buClrTx/>
              <a:buSzTx/>
              <a:buFontTx/>
            </a:pPr>
            <a:r>
              <a:rPr lang="zh-CN" altLang="en-US" sz="2800" dirty="0">
                <a:solidFill>
                  <a:srgbClr val="0909DF"/>
                </a:solidFill>
                <a:latin typeface="黑体" panose="02010609060101010101" charset="-122"/>
                <a:ea typeface="黑体" panose="02010609060101010101" charset="-122"/>
                <a:cs typeface="+mn-cs"/>
                <a:sym typeface="+mn-ea"/>
              </a:rPr>
              <a:t>四、新的策略：国共合作</a:t>
            </a:r>
          </a:p>
        </p:txBody>
      </p:sp>
      <p:sp>
        <p:nvSpPr>
          <p:cNvPr id="4" name="文本框 3">
            <a:extLst>
              <a:ext uri="{FF2B5EF4-FFF2-40B4-BE49-F238E27FC236}">
                <a16:creationId xmlns:a16="http://schemas.microsoft.com/office/drawing/2014/main" id="{399449F1-92FD-36AE-371A-1D290379A160}"/>
              </a:ext>
            </a:extLst>
          </p:cNvPr>
          <p:cNvSpPr txBox="1"/>
          <p:nvPr/>
        </p:nvSpPr>
        <p:spPr>
          <a:xfrm>
            <a:off x="428171" y="1057366"/>
            <a:ext cx="1342571" cy="488315"/>
          </a:xfrm>
          <a:prstGeom prst="rect">
            <a:avLst/>
          </a:prstGeom>
          <a:noFill/>
        </p:spPr>
        <p:txBody>
          <a:bodyPr vert="horz" wrap="square" lIns="66551" tIns="33276" rIns="66551" bIns="33276" rtlCol="0" anchor="t">
            <a:noAutofit/>
          </a:bodyPr>
          <a:lstStyle>
            <a:lvl1pPr algn="l" defTabSz="1185545" rtl="0" eaLnBrk="1" latinLnBrk="0" hangingPunct="1">
              <a:lnSpc>
                <a:spcPct val="90000"/>
              </a:lnSpc>
              <a:spcBef>
                <a:spcPct val="0"/>
              </a:spcBef>
              <a:buNone/>
              <a:defRPr sz="5700" kern="1200">
                <a:solidFill>
                  <a:schemeClr val="tx1"/>
                </a:solidFill>
                <a:latin typeface="+mj-lt"/>
                <a:ea typeface="+mj-ea"/>
                <a:cs typeface="+mj-cs"/>
              </a:defRPr>
            </a:lvl1pPr>
          </a:lstStyle>
          <a:p>
            <a:pPr lvl="0" algn="l" defTabSz="457200">
              <a:buClrTx/>
              <a:buSzTx/>
              <a:buFontTx/>
            </a:pPr>
            <a:r>
              <a:rPr lang="en-US" altLang="zh-CN" sz="2400" dirty="0">
                <a:solidFill>
                  <a:srgbClr val="0909DF"/>
                </a:solidFill>
                <a:latin typeface="黑体" panose="02010609060101010101" charset="-122"/>
                <a:ea typeface="黑体" panose="02010609060101010101" charset="-122"/>
                <a:cs typeface="+mn-cs"/>
                <a:sym typeface="+mn-ea"/>
              </a:rPr>
              <a:t>1.</a:t>
            </a:r>
            <a:r>
              <a:rPr lang="zh-CN" altLang="en-US" sz="2400" dirty="0">
                <a:solidFill>
                  <a:srgbClr val="0909DF"/>
                </a:solidFill>
                <a:latin typeface="黑体" panose="02010609060101010101" charset="-122"/>
                <a:ea typeface="黑体" panose="02010609060101010101" charset="-122"/>
                <a:cs typeface="+mn-cs"/>
                <a:sym typeface="+mn-ea"/>
              </a:rPr>
              <a:t>原因</a:t>
            </a:r>
          </a:p>
        </p:txBody>
      </p:sp>
      <p:grpSp>
        <p:nvGrpSpPr>
          <p:cNvPr id="5" name="组合 4">
            <a:extLst>
              <a:ext uri="{FF2B5EF4-FFF2-40B4-BE49-F238E27FC236}">
                <a16:creationId xmlns:a16="http://schemas.microsoft.com/office/drawing/2014/main" id="{4B95B6F3-91B1-38B0-F93E-3FB103EA2145}"/>
              </a:ext>
            </a:extLst>
          </p:cNvPr>
          <p:cNvGrpSpPr/>
          <p:nvPr>
            <p:custDataLst>
              <p:tags r:id="rId3"/>
            </p:custDataLst>
          </p:nvPr>
        </p:nvGrpSpPr>
        <p:grpSpPr>
          <a:xfrm>
            <a:off x="906901" y="1557274"/>
            <a:ext cx="4374673" cy="2592288"/>
            <a:chOff x="49571" y="85900"/>
            <a:chExt cx="2485024" cy="1944216"/>
          </a:xfrm>
        </p:grpSpPr>
        <p:pic>
          <p:nvPicPr>
            <p:cNvPr id="7" name="图片 6">
              <a:extLst>
                <a:ext uri="{FF2B5EF4-FFF2-40B4-BE49-F238E27FC236}">
                  <a16:creationId xmlns:a16="http://schemas.microsoft.com/office/drawing/2014/main" id="{8F2BFB63-ADAE-5389-59B8-BA091E8D58FF}"/>
                </a:ext>
              </a:extLst>
            </p:cNvPr>
            <p:cNvPicPr>
              <a:picLocks noChangeAspect="1"/>
            </p:cNvPicPr>
            <p:nvPr>
              <p:custDataLst>
                <p:tags r:id="rId13"/>
              </p:custDataLst>
            </p:nvPr>
          </p:nvPicPr>
          <p:blipFill>
            <a:blip r:embed="rId17">
              <a:extLst>
                <a:ext uri="{28A0092B-C50C-407E-A947-70E740481C1C}">
                  <a14:useLocalDpi xmlns:a14="http://schemas.microsoft.com/office/drawing/2010/main" val="0"/>
                </a:ext>
              </a:extLst>
            </a:blip>
            <a:stretch>
              <a:fillRect/>
            </a:stretch>
          </p:blipFill>
          <p:spPr>
            <a:xfrm>
              <a:off x="49571" y="85900"/>
              <a:ext cx="2485024" cy="1944216"/>
            </a:xfrm>
            <a:prstGeom prst="rect">
              <a:avLst/>
            </a:prstGeom>
            <a:ln>
              <a:solidFill>
                <a:schemeClr val="tx1"/>
              </a:solidFill>
            </a:ln>
          </p:spPr>
        </p:pic>
        <p:sp>
          <p:nvSpPr>
            <p:cNvPr id="8" name="TextBox 3">
              <a:extLst>
                <a:ext uri="{FF2B5EF4-FFF2-40B4-BE49-F238E27FC236}">
                  <a16:creationId xmlns:a16="http://schemas.microsoft.com/office/drawing/2014/main" id="{0888A16D-9B8C-8D05-B422-BA953FE107F7}"/>
                </a:ext>
              </a:extLst>
            </p:cNvPr>
            <p:cNvSpPr txBox="1"/>
            <p:nvPr>
              <p:custDataLst>
                <p:tags r:id="rId14"/>
              </p:custDataLst>
            </p:nvPr>
          </p:nvSpPr>
          <p:spPr>
            <a:xfrm>
              <a:off x="676950" y="1684223"/>
              <a:ext cx="1254390" cy="315278"/>
            </a:xfrm>
            <a:prstGeom prst="rect">
              <a:avLst/>
            </a:prstGeom>
            <a:solidFill>
              <a:schemeClr val="tx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135" b="1" i="0" u="none" strike="noStrike" kern="1200" cap="none" spc="0" normalizeH="0" baseline="0" noProof="0" dirty="0">
                  <a:ln>
                    <a:noFill/>
                  </a:ln>
                  <a:solidFill>
                    <a:prstClr val="white"/>
                  </a:solidFill>
                  <a:effectLst/>
                  <a:uLnTx/>
                  <a:uFillTx/>
                  <a:latin typeface="Arial"/>
                  <a:ea typeface="黑体" panose="02010609060101010101" pitchFamily="49" charset="-122"/>
                  <a:cs typeface="Arial"/>
                </a:rPr>
                <a:t>京汉铁路大罢工</a:t>
              </a:r>
            </a:p>
          </p:txBody>
        </p:sp>
      </p:grpSp>
      <p:grpSp>
        <p:nvGrpSpPr>
          <p:cNvPr id="9" name="组合 8">
            <a:extLst>
              <a:ext uri="{FF2B5EF4-FFF2-40B4-BE49-F238E27FC236}">
                <a16:creationId xmlns:a16="http://schemas.microsoft.com/office/drawing/2014/main" id="{FFAF4A86-4D40-5E81-7AD2-9D96850C9A58}"/>
              </a:ext>
            </a:extLst>
          </p:cNvPr>
          <p:cNvGrpSpPr/>
          <p:nvPr>
            <p:custDataLst>
              <p:tags r:id="rId4"/>
            </p:custDataLst>
          </p:nvPr>
        </p:nvGrpSpPr>
        <p:grpSpPr>
          <a:xfrm>
            <a:off x="886869" y="4295675"/>
            <a:ext cx="4374673" cy="2592288"/>
            <a:chOff x="233735" y="2550264"/>
            <a:chExt cx="2338329" cy="1944216"/>
          </a:xfrm>
        </p:grpSpPr>
        <p:pic>
          <p:nvPicPr>
            <p:cNvPr id="10" name="图片 9">
              <a:extLst>
                <a:ext uri="{FF2B5EF4-FFF2-40B4-BE49-F238E27FC236}">
                  <a16:creationId xmlns:a16="http://schemas.microsoft.com/office/drawing/2014/main" id="{A5102BEC-2FA2-9861-62B1-61B1F12A33C3}"/>
                </a:ext>
              </a:extLst>
            </p:cNvPr>
            <p:cNvPicPr>
              <a:picLocks noChangeAspect="1"/>
            </p:cNvPicPr>
            <p:nvPr>
              <p:custDataLst>
                <p:tags r:id="rId11"/>
              </p:custDataLst>
            </p:nvPr>
          </p:nvPicPr>
          <p:blipFill>
            <a:blip r:embed="rId18">
              <a:extLst>
                <a:ext uri="{28A0092B-C50C-407E-A947-70E740481C1C}">
                  <a14:useLocalDpi xmlns:a14="http://schemas.microsoft.com/office/drawing/2010/main" val="0"/>
                </a:ext>
              </a:extLst>
            </a:blip>
            <a:stretch>
              <a:fillRect/>
            </a:stretch>
          </p:blipFill>
          <p:spPr>
            <a:xfrm>
              <a:off x="233735" y="2550264"/>
              <a:ext cx="2338329" cy="1944216"/>
            </a:xfrm>
            <a:prstGeom prst="rect">
              <a:avLst/>
            </a:prstGeom>
            <a:ln>
              <a:solidFill>
                <a:schemeClr val="tx1"/>
              </a:solidFill>
            </a:ln>
          </p:spPr>
        </p:pic>
        <p:sp>
          <p:nvSpPr>
            <p:cNvPr id="11" name="TextBox 5">
              <a:extLst>
                <a:ext uri="{FF2B5EF4-FFF2-40B4-BE49-F238E27FC236}">
                  <a16:creationId xmlns:a16="http://schemas.microsoft.com/office/drawing/2014/main" id="{30224D67-F098-FC84-90D4-D6EA919BF2AB}"/>
                </a:ext>
              </a:extLst>
            </p:cNvPr>
            <p:cNvSpPr txBox="1"/>
            <p:nvPr>
              <p:custDataLst>
                <p:tags r:id="rId12"/>
              </p:custDataLst>
            </p:nvPr>
          </p:nvSpPr>
          <p:spPr>
            <a:xfrm>
              <a:off x="332130" y="4134440"/>
              <a:ext cx="2162954" cy="315278"/>
            </a:xfrm>
            <a:prstGeom prst="rect">
              <a:avLst/>
            </a:prstGeom>
            <a:solidFill>
              <a:schemeClr val="tx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135" b="1" i="0" u="none" strike="noStrike" kern="1200" cap="none" spc="0" normalizeH="0" baseline="0" noProof="0">
                  <a:ln>
                    <a:noFill/>
                  </a:ln>
                  <a:solidFill>
                    <a:prstClr val="white"/>
                  </a:solidFill>
                  <a:effectLst/>
                  <a:uLnTx/>
                  <a:uFillTx/>
                  <a:latin typeface="Arial"/>
                  <a:ea typeface="黑体" panose="02010609060101010101" pitchFamily="49" charset="-122"/>
                  <a:cs typeface="Arial"/>
                </a:rPr>
                <a:t>反动势力残酷镇压工人运动</a:t>
              </a:r>
            </a:p>
          </p:txBody>
        </p:sp>
      </p:grpSp>
      <p:sp>
        <p:nvSpPr>
          <p:cNvPr id="12" name="TextBox 25">
            <a:extLst>
              <a:ext uri="{FF2B5EF4-FFF2-40B4-BE49-F238E27FC236}">
                <a16:creationId xmlns:a16="http://schemas.microsoft.com/office/drawing/2014/main" id="{FA59736A-F840-7D75-3996-9F6ABD6E2214}"/>
              </a:ext>
            </a:extLst>
          </p:cNvPr>
          <p:cNvSpPr txBox="1"/>
          <p:nvPr>
            <p:custDataLst>
              <p:tags r:id="rId5"/>
            </p:custDataLst>
          </p:nvPr>
        </p:nvSpPr>
        <p:spPr>
          <a:xfrm>
            <a:off x="177791" y="1799399"/>
            <a:ext cx="677108" cy="4512501"/>
          </a:xfrm>
          <a:prstGeom prst="rect">
            <a:avLst/>
          </a:prstGeom>
          <a:noFill/>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3200" b="1" dirty="0">
                <a:solidFill>
                  <a:prstClr val="black"/>
                </a:solidFill>
                <a:latin typeface="Arial"/>
                <a:ea typeface="黑体" panose="02010609060101010101" pitchFamily="49" charset="-122"/>
                <a:cs typeface="Arial"/>
              </a:rPr>
              <a:t>中共领导的工人运动</a:t>
            </a:r>
            <a:endParaRPr kumimoji="0" lang="zh-CN" altLang="en-US" sz="3200" b="1" i="0" u="none" strike="noStrike" kern="1200" cap="none" spc="0" normalizeH="0" baseline="0" noProof="0" dirty="0">
              <a:ln>
                <a:noFill/>
              </a:ln>
              <a:solidFill>
                <a:prstClr val="black"/>
              </a:solidFill>
              <a:effectLst/>
              <a:uLnTx/>
              <a:uFillTx/>
              <a:latin typeface="Arial"/>
              <a:ea typeface="黑体" panose="02010609060101010101" pitchFamily="49" charset="-122"/>
              <a:cs typeface="Arial"/>
            </a:endParaRPr>
          </a:p>
        </p:txBody>
      </p:sp>
      <p:pic>
        <p:nvPicPr>
          <p:cNvPr id="14" name="图片 13">
            <a:extLst>
              <a:ext uri="{FF2B5EF4-FFF2-40B4-BE49-F238E27FC236}">
                <a16:creationId xmlns:a16="http://schemas.microsoft.com/office/drawing/2014/main" id="{48A95053-E23F-E816-14F2-3F9606AFABEA}"/>
              </a:ext>
            </a:extLst>
          </p:cNvPr>
          <p:cNvPicPr>
            <a:picLocks noChangeAspect="1"/>
          </p:cNvPicPr>
          <p:nvPr>
            <p:custDataLst>
              <p:tags r:id="rId6"/>
            </p:custDataLst>
          </p:nvPr>
        </p:nvPicPr>
        <p:blipFill>
          <a:blip r:embed="rId19"/>
          <a:stretch>
            <a:fillRect/>
          </a:stretch>
        </p:blipFill>
        <p:spPr>
          <a:xfrm>
            <a:off x="5760304" y="3305356"/>
            <a:ext cx="5016500" cy="3437255"/>
          </a:xfrm>
          <a:prstGeom prst="rect">
            <a:avLst/>
          </a:prstGeom>
        </p:spPr>
      </p:pic>
      <p:sp>
        <p:nvSpPr>
          <p:cNvPr id="16" name="TextBox 12">
            <a:extLst>
              <a:ext uri="{FF2B5EF4-FFF2-40B4-BE49-F238E27FC236}">
                <a16:creationId xmlns:a16="http://schemas.microsoft.com/office/drawing/2014/main" id="{41D6CEA6-15D5-AC1A-0409-5C10765C8710}"/>
              </a:ext>
            </a:extLst>
          </p:cNvPr>
          <p:cNvSpPr txBox="1"/>
          <p:nvPr>
            <p:custDataLst>
              <p:tags r:id="rId7"/>
            </p:custDataLst>
          </p:nvPr>
        </p:nvSpPr>
        <p:spPr>
          <a:xfrm>
            <a:off x="6583310" y="6288719"/>
            <a:ext cx="3646170" cy="420370"/>
          </a:xfrm>
          <a:prstGeom prst="rect">
            <a:avLst/>
          </a:prstGeom>
          <a:solidFill>
            <a:schemeClr val="tx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135" b="1" i="0" u="none" strike="noStrike" kern="1200" cap="none" spc="0" normalizeH="0" baseline="0" noProof="0" dirty="0">
                <a:ln>
                  <a:noFill/>
                </a:ln>
                <a:solidFill>
                  <a:prstClr val="white"/>
                </a:solidFill>
                <a:effectLst/>
                <a:uLnTx/>
                <a:uFillTx/>
                <a:latin typeface="Arial"/>
                <a:ea typeface="黑体" panose="02010609060101010101" pitchFamily="49" charset="-122"/>
                <a:cs typeface="Arial"/>
              </a:rPr>
              <a:t>永丰舰上避难的孙中山夫妇</a:t>
            </a:r>
          </a:p>
        </p:txBody>
      </p:sp>
      <p:sp>
        <p:nvSpPr>
          <p:cNvPr id="17" name="TextBox 25">
            <a:extLst>
              <a:ext uri="{FF2B5EF4-FFF2-40B4-BE49-F238E27FC236}">
                <a16:creationId xmlns:a16="http://schemas.microsoft.com/office/drawing/2014/main" id="{3F000B0D-26E1-41E8-F8ED-E88BE2576D91}"/>
              </a:ext>
            </a:extLst>
          </p:cNvPr>
          <p:cNvSpPr txBox="1"/>
          <p:nvPr>
            <p:custDataLst>
              <p:tags r:id="rId8"/>
            </p:custDataLst>
          </p:nvPr>
        </p:nvSpPr>
        <p:spPr>
          <a:xfrm>
            <a:off x="11142435" y="1463362"/>
            <a:ext cx="677108" cy="5245728"/>
          </a:xfrm>
          <a:prstGeom prst="rect">
            <a:avLst/>
          </a:prstGeom>
          <a:noFill/>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3200" b="1" noProof="0" dirty="0">
                <a:solidFill>
                  <a:prstClr val="black"/>
                </a:solidFill>
                <a:latin typeface="Arial"/>
                <a:ea typeface="黑体" panose="02010609060101010101" pitchFamily="49" charset="-122"/>
                <a:cs typeface="Arial"/>
              </a:rPr>
              <a:t>孙中山维护民主共和的斗争</a:t>
            </a:r>
            <a:endParaRPr kumimoji="0" lang="zh-CN" altLang="en-US" sz="3200" b="1" i="0" u="none" strike="noStrike" kern="1200" cap="none" spc="0" normalizeH="0" baseline="0" noProof="0" dirty="0">
              <a:ln>
                <a:noFill/>
              </a:ln>
              <a:solidFill>
                <a:prstClr val="black"/>
              </a:solidFill>
              <a:effectLst/>
              <a:uLnTx/>
              <a:uFillTx/>
              <a:latin typeface="Arial"/>
              <a:ea typeface="黑体" panose="02010609060101010101" pitchFamily="49" charset="-122"/>
              <a:cs typeface="Arial"/>
            </a:endParaRPr>
          </a:p>
        </p:txBody>
      </p:sp>
      <p:sp>
        <p:nvSpPr>
          <p:cNvPr id="21" name="文本框 20">
            <a:extLst>
              <a:ext uri="{FF2B5EF4-FFF2-40B4-BE49-F238E27FC236}">
                <a16:creationId xmlns:a16="http://schemas.microsoft.com/office/drawing/2014/main" id="{73DB5C85-05DC-65BC-04FE-37AC3E7827EA}"/>
              </a:ext>
            </a:extLst>
          </p:cNvPr>
          <p:cNvSpPr txBox="1"/>
          <p:nvPr>
            <p:custDataLst>
              <p:tags r:id="rId9"/>
            </p:custDataLst>
          </p:nvPr>
        </p:nvSpPr>
        <p:spPr>
          <a:xfrm>
            <a:off x="991149" y="3832584"/>
            <a:ext cx="4303793" cy="1200329"/>
          </a:xfrm>
          <a:prstGeom prst="rect">
            <a:avLst/>
          </a:prstGeom>
          <a:solidFill>
            <a:schemeClr val="accent4">
              <a:lumMod val="60000"/>
              <a:lumOff val="40000"/>
            </a:schemeClr>
          </a:solidFill>
          <a:ln w="19050">
            <a:solidFill>
              <a:schemeClr val="tx1"/>
            </a:solidFill>
            <a:prstDash val="lgDashDotDo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FF0000"/>
                </a:solidFill>
                <a:effectLst/>
                <a:uLnTx/>
                <a:uFillTx/>
                <a:latin typeface="隶书" panose="02010509060101010101" pitchFamily="49" charset="-122"/>
                <a:ea typeface="隶书" panose="02010509060101010101" pitchFamily="49" charset="-122"/>
                <a:cs typeface="Arial"/>
              </a:rPr>
              <a:t>必须建立革命统一战线</a:t>
            </a:r>
          </a:p>
        </p:txBody>
      </p:sp>
      <p:sp>
        <p:nvSpPr>
          <p:cNvPr id="25" name="文本框 24">
            <a:extLst>
              <a:ext uri="{FF2B5EF4-FFF2-40B4-BE49-F238E27FC236}">
                <a16:creationId xmlns:a16="http://schemas.microsoft.com/office/drawing/2014/main" id="{82CDDDE3-24D7-83FE-3E23-F66A720BD83B}"/>
              </a:ext>
            </a:extLst>
          </p:cNvPr>
          <p:cNvSpPr txBox="1"/>
          <p:nvPr>
            <p:custDataLst>
              <p:tags r:id="rId10"/>
            </p:custDataLst>
          </p:nvPr>
        </p:nvSpPr>
        <p:spPr>
          <a:xfrm>
            <a:off x="5895544" y="3823654"/>
            <a:ext cx="4796971" cy="1200329"/>
          </a:xfrm>
          <a:prstGeom prst="rect">
            <a:avLst/>
          </a:prstGeom>
          <a:solidFill>
            <a:schemeClr val="accent4">
              <a:lumMod val="20000"/>
              <a:lumOff val="80000"/>
            </a:schemeClr>
          </a:solidFill>
          <a:ln w="19050">
            <a:solidFill>
              <a:schemeClr val="tx1"/>
            </a:solidFill>
            <a:prstDash val="lgDashDotDot"/>
          </a:ln>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zh-CN" altLang="en-US" sz="3600" b="1" i="0" u="none" strike="noStrike" kern="1200" cap="none" spc="0" normalizeH="0" baseline="0" noProof="0" dirty="0">
                <a:ln>
                  <a:noFill/>
                </a:ln>
                <a:solidFill>
                  <a:srgbClr val="FF0000"/>
                </a:solidFill>
                <a:effectLst/>
                <a:uLnTx/>
                <a:uFillTx/>
                <a:latin typeface="隶书" panose="02010509060101010101" pitchFamily="49" charset="-122"/>
                <a:ea typeface="隶书" panose="02010509060101010101" pitchFamily="49" charset="-122"/>
                <a:cs typeface="Arial" panose="020B0604020202020204" pitchFamily="34" charset="0"/>
              </a:rPr>
              <a:t>改造国民党，给国民党注入新鲜血液</a:t>
            </a:r>
          </a:p>
        </p:txBody>
      </p:sp>
      <p:pic>
        <p:nvPicPr>
          <p:cNvPr id="26" name="图片 25">
            <a:extLst>
              <a:ext uri="{FF2B5EF4-FFF2-40B4-BE49-F238E27FC236}">
                <a16:creationId xmlns:a16="http://schemas.microsoft.com/office/drawing/2014/main" id="{C5311D43-20A5-DBD7-42AA-D4BD119E01D5}"/>
              </a:ext>
            </a:extLst>
          </p:cNvPr>
          <p:cNvPicPr>
            <a:picLocks noChangeAspect="1"/>
          </p:cNvPicPr>
          <p:nvPr/>
        </p:nvPicPr>
        <p:blipFill>
          <a:blip r:embed="rId20"/>
          <a:stretch>
            <a:fillRect/>
          </a:stretch>
        </p:blipFill>
        <p:spPr>
          <a:xfrm>
            <a:off x="5703461" y="1151761"/>
            <a:ext cx="5179699" cy="2096663"/>
          </a:xfrm>
          <a:prstGeom prst="rect">
            <a:avLst/>
          </a:prstGeom>
        </p:spPr>
      </p:pic>
    </p:spTree>
    <p:custDataLst>
      <p:tags r:id="rId1"/>
    </p:custDataLst>
    <p:extLst>
      <p:ext uri="{BB962C8B-B14F-4D97-AF65-F5344CB8AC3E}">
        <p14:creationId xmlns:p14="http://schemas.microsoft.com/office/powerpoint/2010/main" val="21996813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par>
                                <p:cTn id="14" presetID="3" presetClass="entr" presetSubtype="1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blinds(horizontal)">
                                      <p:cBhvr>
                                        <p:cTn id="16" dur="500"/>
                                        <p:tgtEl>
                                          <p:spTgt spid="26"/>
                                        </p:tgtEl>
                                      </p:cBhvr>
                                    </p:animEffect>
                                  </p:childTnLst>
                                </p:cTn>
                              </p:par>
                              <p:par>
                                <p:cTn id="17" presetID="3" presetClass="entr" presetSubtype="1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linds(horizontal)">
                                      <p:cBhvr>
                                        <p:cTn id="19" dur="500"/>
                                        <p:tgtEl>
                                          <p:spTgt spid="14"/>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linds(horizontal)">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blinds(horizontal)">
                                      <p:cBhvr>
                                        <p:cTn id="30" dur="500"/>
                                        <p:tgtEl>
                                          <p:spTgt spid="21"/>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linds(horizontal)">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animBg="1"/>
      <p:bldP spid="17" grpId="0"/>
      <p:bldP spid="21" grpId="0"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AF8B06BB-6EEE-56A7-879A-21386962E42F}"/>
              </a:ext>
            </a:extLst>
          </p:cNvPr>
          <p:cNvSpPr/>
          <p:nvPr/>
        </p:nvSpPr>
        <p:spPr>
          <a:xfrm>
            <a:off x="9840686" y="6219371"/>
            <a:ext cx="2264228" cy="5805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 name="文本框 1"/>
          <p:cNvSpPr txBox="1"/>
          <p:nvPr>
            <p:custDataLst>
              <p:tags r:id="rId2"/>
            </p:custDataLst>
          </p:nvPr>
        </p:nvSpPr>
        <p:spPr>
          <a:xfrm>
            <a:off x="0" y="0"/>
            <a:ext cx="12191365" cy="511175"/>
          </a:xfrm>
          <a:prstGeom prst="rect">
            <a:avLst/>
          </a:prstGeom>
          <a:noFill/>
        </p:spPr>
        <p:txBody>
          <a:bodyPr wrap="square" rtlCol="0">
            <a:spAutoFit/>
          </a:bodyPr>
          <a:lstStyle/>
          <a:p>
            <a:pPr algn="ctr"/>
            <a:r>
              <a:rPr lang="zh-CN" altLang="en-US" sz="2730" b="1" dirty="0">
                <a:solidFill>
                  <a:schemeClr val="bg1"/>
                </a:solidFill>
                <a:latin typeface="楷体" panose="02010609060101010101" charset="-122"/>
                <a:ea typeface="楷体" panose="02010609060101010101" charset="-122"/>
              </a:rPr>
              <a:t>典例分析</a:t>
            </a:r>
          </a:p>
        </p:txBody>
      </p:sp>
      <p:sp>
        <p:nvSpPr>
          <p:cNvPr id="3" name="文本框 2">
            <a:extLst>
              <a:ext uri="{FF2B5EF4-FFF2-40B4-BE49-F238E27FC236}">
                <a16:creationId xmlns:a16="http://schemas.microsoft.com/office/drawing/2014/main" id="{1141DB34-F76A-18D3-B841-697FDB7B1836}"/>
              </a:ext>
            </a:extLst>
          </p:cNvPr>
          <p:cNvSpPr txBox="1"/>
          <p:nvPr/>
        </p:nvSpPr>
        <p:spPr>
          <a:xfrm>
            <a:off x="509133" y="1066663"/>
            <a:ext cx="10859588" cy="3046988"/>
          </a:xfrm>
          <a:prstGeom prst="rect">
            <a:avLst/>
          </a:prstGeom>
          <a:noFill/>
        </p:spPr>
        <p:txBody>
          <a:bodyPr wrap="square">
            <a:spAutoFit/>
          </a:bodyPr>
          <a:lstStyle/>
          <a:p>
            <a:r>
              <a:rPr lang="en-US" altLang="zh-CN" sz="2400" dirty="0">
                <a:latin typeface="黑体" panose="02010609060101010101" pitchFamily="49" charset="-122"/>
                <a:ea typeface="黑体" panose="02010609060101010101" pitchFamily="49" charset="-122"/>
              </a:rPr>
              <a:t> (2021·</a:t>
            </a:r>
            <a:r>
              <a:rPr lang="zh-CN" altLang="en-US" sz="2400" dirty="0">
                <a:latin typeface="黑体" panose="02010609060101010101" pitchFamily="49" charset="-122"/>
                <a:ea typeface="黑体" panose="02010609060101010101" pitchFamily="49" charset="-122"/>
              </a:rPr>
              <a:t>广东高考</a:t>
            </a:r>
            <a:r>
              <a:rPr lang="en-US" altLang="zh-CN" sz="2400" dirty="0">
                <a:latin typeface="黑体" panose="02010609060101010101" pitchFamily="49" charset="-122"/>
                <a:ea typeface="黑体" panose="02010609060101010101" pitchFamily="49" charset="-122"/>
              </a:rPr>
              <a:t>·8)</a:t>
            </a:r>
            <a:r>
              <a:rPr lang="zh-CN" altLang="en-US" sz="2400" dirty="0">
                <a:latin typeface="黑体" panose="02010609060101010101" pitchFamily="49" charset="-122"/>
                <a:ea typeface="黑体" panose="02010609060101010101" pitchFamily="49" charset="-122"/>
              </a:rPr>
              <a:t>在广州召开的中国共产党第三次全国代表大会指出，当前中国“资产阶级不能充分发展，因之无产阶级也自然不能充分发展，阶级分化不充分的全国人民，皆受制在资本帝国主义及本国军阀之下，不能不要求经济发展而行向国民革命”。这说明中国</a:t>
            </a:r>
          </a:p>
          <a:p>
            <a:r>
              <a:rPr lang="en-US" altLang="zh-CN" sz="2400" dirty="0">
                <a:latin typeface="黑体" panose="02010609060101010101" pitchFamily="49" charset="-122"/>
                <a:ea typeface="黑体" panose="02010609060101010101" pitchFamily="49" charset="-122"/>
              </a:rPr>
              <a:t>A</a:t>
            </a:r>
            <a:r>
              <a:rPr lang="zh-CN" altLang="en-US" sz="2400" dirty="0">
                <a:latin typeface="黑体" panose="02010609060101010101" pitchFamily="49" charset="-122"/>
                <a:ea typeface="黑体" panose="02010609060101010101" pitchFamily="49" charset="-122"/>
              </a:rPr>
              <a:t>．适应国情调整革命策略       </a:t>
            </a:r>
            <a:endParaRPr lang="en-US" altLang="zh-CN" sz="2400" dirty="0">
              <a:latin typeface="黑体" panose="02010609060101010101" pitchFamily="49" charset="-122"/>
              <a:ea typeface="黑体" panose="02010609060101010101" pitchFamily="49" charset="-122"/>
            </a:endParaRPr>
          </a:p>
          <a:p>
            <a:r>
              <a:rPr lang="en-US" altLang="zh-CN" sz="2400" dirty="0">
                <a:latin typeface="黑体" panose="02010609060101010101" pitchFamily="49" charset="-122"/>
                <a:ea typeface="黑体" panose="02010609060101010101" pitchFamily="49" charset="-122"/>
              </a:rPr>
              <a:t>B</a:t>
            </a:r>
            <a:r>
              <a:rPr lang="zh-CN" altLang="en-US" sz="2400" dirty="0">
                <a:latin typeface="黑体" panose="02010609060101010101" pitchFamily="49" charset="-122"/>
                <a:ea typeface="黑体" panose="02010609060101010101" pitchFamily="49" charset="-122"/>
              </a:rPr>
              <a:t>．总结经验教训开展武装斗争</a:t>
            </a:r>
          </a:p>
          <a:p>
            <a:r>
              <a:rPr lang="en-US" altLang="zh-CN" sz="2400" dirty="0">
                <a:latin typeface="黑体" panose="02010609060101010101" pitchFamily="49" charset="-122"/>
                <a:ea typeface="黑体" panose="02010609060101010101" pitchFamily="49" charset="-122"/>
              </a:rPr>
              <a:t>C</a:t>
            </a:r>
            <a:r>
              <a:rPr lang="zh-CN" altLang="en-US" sz="2400" dirty="0">
                <a:latin typeface="黑体" panose="02010609060101010101" pitchFamily="49" charset="-122"/>
                <a:ea typeface="黑体" panose="02010609060101010101" pitchFamily="49" charset="-122"/>
              </a:rPr>
              <a:t>．统一认识促进经济发展        </a:t>
            </a:r>
            <a:endParaRPr lang="en-US" altLang="zh-CN" sz="2400" dirty="0">
              <a:latin typeface="黑体" panose="02010609060101010101" pitchFamily="49" charset="-122"/>
              <a:ea typeface="黑体" panose="02010609060101010101" pitchFamily="49" charset="-122"/>
            </a:endParaRPr>
          </a:p>
          <a:p>
            <a:r>
              <a:rPr lang="en-US" altLang="zh-CN" sz="2400" dirty="0">
                <a:latin typeface="黑体" panose="02010609060101010101" pitchFamily="49" charset="-122"/>
                <a:ea typeface="黑体" panose="02010609060101010101" pitchFamily="49" charset="-122"/>
              </a:rPr>
              <a:t>D</a:t>
            </a:r>
            <a:r>
              <a:rPr lang="zh-CN" altLang="en-US" sz="2400" dirty="0">
                <a:latin typeface="黑体" panose="02010609060101010101" pitchFamily="49" charset="-122"/>
                <a:ea typeface="黑体" panose="02010609060101010101" pitchFamily="49" charset="-122"/>
              </a:rPr>
              <a:t>．根据矛盾变化扩大阶级基础</a:t>
            </a:r>
          </a:p>
        </p:txBody>
      </p:sp>
      <p:sp>
        <p:nvSpPr>
          <p:cNvPr id="4" name="文本框 3">
            <a:extLst>
              <a:ext uri="{FF2B5EF4-FFF2-40B4-BE49-F238E27FC236}">
                <a16:creationId xmlns:a16="http://schemas.microsoft.com/office/drawing/2014/main" id="{0C94ED2A-4AC9-8856-2CD3-E7FF9E8FA51F}"/>
              </a:ext>
            </a:extLst>
          </p:cNvPr>
          <p:cNvSpPr txBox="1"/>
          <p:nvPr/>
        </p:nvSpPr>
        <p:spPr>
          <a:xfrm>
            <a:off x="509133" y="4254303"/>
            <a:ext cx="11173097" cy="1569660"/>
          </a:xfrm>
          <a:prstGeom prst="rect">
            <a:avLst/>
          </a:prstGeom>
          <a:noFill/>
        </p:spPr>
        <p:txBody>
          <a:bodyPr wrap="square">
            <a:spAutoFit/>
          </a:bodyPr>
          <a:lstStyle/>
          <a:p>
            <a:r>
              <a:rPr lang="zh-CN" altLang="en-US" sz="2400" dirty="0">
                <a:solidFill>
                  <a:schemeClr val="accent1">
                    <a:lumMod val="75000"/>
                  </a:schemeClr>
                </a:solidFill>
                <a:latin typeface="黑体" panose="02010609060101010101" pitchFamily="49" charset="-122"/>
                <a:ea typeface="黑体" panose="02010609060101010101" pitchFamily="49" charset="-122"/>
              </a:rPr>
              <a:t>解析：根据“阶级分化不充分的全国人民，皆受制在资本帝国主义及本国军阀之下，不能不要求经济发展而行向国民革命”可得出，中共三大认识到中国现阶段的国情，认识到资产阶级与无产阶级都受到帝国主义与封建军阀的压迫，因此要调整策略，开展国民革命运动，</a:t>
            </a:r>
            <a:r>
              <a:rPr lang="en-US" altLang="zh-CN" sz="2400" dirty="0">
                <a:solidFill>
                  <a:schemeClr val="accent1">
                    <a:lumMod val="75000"/>
                  </a:schemeClr>
                </a:solidFill>
                <a:latin typeface="黑体" panose="02010609060101010101" pitchFamily="49" charset="-122"/>
                <a:ea typeface="黑体" panose="02010609060101010101" pitchFamily="49" charset="-122"/>
              </a:rPr>
              <a:t>A</a:t>
            </a:r>
            <a:r>
              <a:rPr lang="zh-CN" altLang="en-US" sz="2400" dirty="0">
                <a:solidFill>
                  <a:schemeClr val="accent1">
                    <a:lumMod val="75000"/>
                  </a:schemeClr>
                </a:solidFill>
                <a:latin typeface="黑体" panose="02010609060101010101" pitchFamily="49" charset="-122"/>
                <a:ea typeface="黑体" panose="02010609060101010101" pitchFamily="49" charset="-122"/>
              </a:rPr>
              <a:t>项正确。</a:t>
            </a:r>
          </a:p>
        </p:txBody>
      </p:sp>
      <p:sp>
        <p:nvSpPr>
          <p:cNvPr id="5" name="矩形 4">
            <a:extLst>
              <a:ext uri="{FF2B5EF4-FFF2-40B4-BE49-F238E27FC236}">
                <a16:creationId xmlns:a16="http://schemas.microsoft.com/office/drawing/2014/main" id="{AF3A571D-E97A-22E4-96A2-00D0D0E8AE3A}"/>
              </a:ext>
            </a:extLst>
          </p:cNvPr>
          <p:cNvSpPr/>
          <p:nvPr/>
        </p:nvSpPr>
        <p:spPr>
          <a:xfrm>
            <a:off x="5326743" y="2041834"/>
            <a:ext cx="1265645" cy="1323439"/>
          </a:xfrm>
          <a:prstGeom prst="rect">
            <a:avLst/>
          </a:prstGeom>
          <a:noFill/>
        </p:spPr>
        <p:txBody>
          <a:bodyPr wrap="square" lIns="91440" tIns="45720" rIns="91440" bIns="45720">
            <a:spAutoFit/>
          </a:bodyPr>
          <a:lstStyle/>
          <a:p>
            <a:pPr algn="ctr"/>
            <a:r>
              <a:rPr lang="en-US" altLang="zh-CN" sz="8000" b="1" cap="none" spc="0" dirty="0">
                <a:ln w="22225">
                  <a:solidFill>
                    <a:schemeClr val="accent2"/>
                  </a:solidFill>
                  <a:prstDash val="solid"/>
                </a:ln>
                <a:solidFill>
                  <a:srgbClr val="C00000"/>
                </a:solidFill>
                <a:effectLst/>
                <a:latin typeface="黑体" panose="02010609060101010101" pitchFamily="49" charset="-122"/>
                <a:ea typeface="黑体" panose="02010609060101010101" pitchFamily="49" charset="-122"/>
              </a:rPr>
              <a:t>A</a:t>
            </a:r>
            <a:endParaRPr lang="zh-CN" altLang="en-US" sz="8000" b="1" cap="none" spc="0" dirty="0">
              <a:ln w="22225">
                <a:solidFill>
                  <a:schemeClr val="accent2"/>
                </a:solidFill>
                <a:prstDash val="solid"/>
              </a:ln>
              <a:solidFill>
                <a:srgbClr val="C00000"/>
              </a:solidFill>
              <a:effectLst/>
            </a:endParaRPr>
          </a:p>
        </p:txBody>
      </p:sp>
      <p:sp>
        <p:nvSpPr>
          <p:cNvPr id="7" name="文本框 6">
            <a:extLst>
              <a:ext uri="{FF2B5EF4-FFF2-40B4-BE49-F238E27FC236}">
                <a16:creationId xmlns:a16="http://schemas.microsoft.com/office/drawing/2014/main" id="{C3CCF614-7D29-DE33-C8D0-B001274851DF}"/>
              </a:ext>
            </a:extLst>
          </p:cNvPr>
          <p:cNvSpPr txBox="1"/>
          <p:nvPr/>
        </p:nvSpPr>
        <p:spPr>
          <a:xfrm>
            <a:off x="1355269" y="5964615"/>
            <a:ext cx="9726069" cy="584775"/>
          </a:xfrm>
          <a:prstGeom prst="rect">
            <a:avLst/>
          </a:prstGeom>
          <a:solidFill>
            <a:srgbClr val="C00000"/>
          </a:solidFill>
          <a:ln>
            <a:solidFill>
              <a:srgbClr val="C00000"/>
            </a:solidFill>
          </a:ln>
        </p:spPr>
        <p:txBody>
          <a:bodyPr wrap="square" rtlCol="0">
            <a:spAutoFit/>
          </a:bodyPr>
          <a:lstStyle/>
          <a:p>
            <a:r>
              <a:rPr lang="zh-CN" altLang="en-US" sz="3200" b="1" dirty="0">
                <a:solidFill>
                  <a:schemeClr val="bg1"/>
                </a:solidFill>
                <a:latin typeface="黑体" panose="02010609060101010101" pitchFamily="49" charset="-122"/>
                <a:ea typeface="黑体" panose="02010609060101010101" pitchFamily="49" charset="-122"/>
              </a:rPr>
              <a:t>说明中共在领导工人运动的实践中进一步成长。</a:t>
            </a:r>
          </a:p>
        </p:txBody>
      </p:sp>
    </p:spTree>
    <p:custDataLst>
      <p:tags r:id="rId1"/>
    </p:custDataLst>
    <p:extLst>
      <p:ext uri="{BB962C8B-B14F-4D97-AF65-F5344CB8AC3E}">
        <p14:creationId xmlns:p14="http://schemas.microsoft.com/office/powerpoint/2010/main" val="32764447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AF8B06BB-6EEE-56A7-879A-21386962E42F}"/>
              </a:ext>
            </a:extLst>
          </p:cNvPr>
          <p:cNvSpPr/>
          <p:nvPr/>
        </p:nvSpPr>
        <p:spPr>
          <a:xfrm>
            <a:off x="9840686" y="6219371"/>
            <a:ext cx="2264228" cy="5805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 name="文本框 1"/>
          <p:cNvSpPr txBox="1"/>
          <p:nvPr>
            <p:custDataLst>
              <p:tags r:id="rId2"/>
            </p:custDataLst>
          </p:nvPr>
        </p:nvSpPr>
        <p:spPr>
          <a:xfrm>
            <a:off x="0" y="0"/>
            <a:ext cx="12191365" cy="511175"/>
          </a:xfrm>
          <a:prstGeom prst="rect">
            <a:avLst/>
          </a:prstGeom>
          <a:noFill/>
        </p:spPr>
        <p:txBody>
          <a:bodyPr wrap="square" rtlCol="0">
            <a:spAutoFit/>
          </a:bodyPr>
          <a:lstStyle/>
          <a:p>
            <a:pPr algn="ctr"/>
            <a:r>
              <a:rPr lang="zh-CN" altLang="en-US" sz="2730" b="1" dirty="0">
                <a:solidFill>
                  <a:schemeClr val="bg1"/>
                </a:solidFill>
                <a:latin typeface="楷体" panose="02010609060101010101" charset="-122"/>
                <a:ea typeface="楷体" panose="02010609060101010101" charset="-122"/>
              </a:rPr>
              <a:t>基础知识</a:t>
            </a:r>
          </a:p>
        </p:txBody>
      </p:sp>
      <p:sp>
        <p:nvSpPr>
          <p:cNvPr id="3" name="文本框 2">
            <a:extLst>
              <a:ext uri="{FF2B5EF4-FFF2-40B4-BE49-F238E27FC236}">
                <a16:creationId xmlns:a16="http://schemas.microsoft.com/office/drawing/2014/main" id="{F79F6E89-FE9D-34B8-1458-4A3DEF122511}"/>
              </a:ext>
            </a:extLst>
          </p:cNvPr>
          <p:cNvSpPr txBox="1"/>
          <p:nvPr/>
        </p:nvSpPr>
        <p:spPr>
          <a:xfrm>
            <a:off x="0" y="546100"/>
            <a:ext cx="6812915" cy="488315"/>
          </a:xfrm>
          <a:prstGeom prst="rect">
            <a:avLst/>
          </a:prstGeom>
          <a:noFill/>
        </p:spPr>
        <p:txBody>
          <a:bodyPr vert="horz" wrap="square" lIns="66551" tIns="33276" rIns="66551" bIns="33276" rtlCol="0" anchor="t">
            <a:noAutofit/>
          </a:bodyPr>
          <a:lstStyle>
            <a:lvl1pPr algn="l" defTabSz="1185545" rtl="0" eaLnBrk="1" latinLnBrk="0" hangingPunct="1">
              <a:lnSpc>
                <a:spcPct val="90000"/>
              </a:lnSpc>
              <a:spcBef>
                <a:spcPct val="0"/>
              </a:spcBef>
              <a:buNone/>
              <a:defRPr sz="5700" kern="1200">
                <a:solidFill>
                  <a:schemeClr val="tx1"/>
                </a:solidFill>
                <a:latin typeface="+mj-lt"/>
                <a:ea typeface="+mj-ea"/>
                <a:cs typeface="+mj-cs"/>
              </a:defRPr>
            </a:lvl1pPr>
          </a:lstStyle>
          <a:p>
            <a:pPr lvl="0" algn="l" defTabSz="457200">
              <a:buClrTx/>
              <a:buSzTx/>
              <a:buFontTx/>
            </a:pPr>
            <a:r>
              <a:rPr lang="zh-CN" altLang="en-US" sz="2800" dirty="0">
                <a:solidFill>
                  <a:srgbClr val="0909DF"/>
                </a:solidFill>
                <a:latin typeface="黑体" panose="02010609060101010101" charset="-122"/>
                <a:ea typeface="黑体" panose="02010609060101010101" charset="-122"/>
                <a:cs typeface="+mn-cs"/>
                <a:sym typeface="+mn-ea"/>
              </a:rPr>
              <a:t>四、新的策略：国共合作</a:t>
            </a:r>
          </a:p>
        </p:txBody>
      </p:sp>
      <p:sp>
        <p:nvSpPr>
          <p:cNvPr id="4" name="文本框 3">
            <a:extLst>
              <a:ext uri="{FF2B5EF4-FFF2-40B4-BE49-F238E27FC236}">
                <a16:creationId xmlns:a16="http://schemas.microsoft.com/office/drawing/2014/main" id="{1EB19E8B-7361-BC72-BBDC-E6F0EFF2C986}"/>
              </a:ext>
            </a:extLst>
          </p:cNvPr>
          <p:cNvSpPr txBox="1"/>
          <p:nvPr/>
        </p:nvSpPr>
        <p:spPr>
          <a:xfrm>
            <a:off x="428171" y="1057366"/>
            <a:ext cx="1342571" cy="488315"/>
          </a:xfrm>
          <a:prstGeom prst="rect">
            <a:avLst/>
          </a:prstGeom>
          <a:noFill/>
        </p:spPr>
        <p:txBody>
          <a:bodyPr vert="horz" wrap="square" lIns="66551" tIns="33276" rIns="66551" bIns="33276" rtlCol="0" anchor="t">
            <a:noAutofit/>
          </a:bodyPr>
          <a:lstStyle>
            <a:lvl1pPr algn="l" defTabSz="1185545" rtl="0" eaLnBrk="1" latinLnBrk="0" hangingPunct="1">
              <a:lnSpc>
                <a:spcPct val="90000"/>
              </a:lnSpc>
              <a:spcBef>
                <a:spcPct val="0"/>
              </a:spcBef>
              <a:buNone/>
              <a:defRPr sz="5700" kern="1200">
                <a:solidFill>
                  <a:schemeClr val="tx1"/>
                </a:solidFill>
                <a:latin typeface="+mj-lt"/>
                <a:ea typeface="+mj-ea"/>
                <a:cs typeface="+mj-cs"/>
              </a:defRPr>
            </a:lvl1pPr>
          </a:lstStyle>
          <a:p>
            <a:pPr lvl="0" algn="l" defTabSz="457200">
              <a:buClrTx/>
              <a:buSzTx/>
              <a:buFontTx/>
            </a:pPr>
            <a:r>
              <a:rPr lang="en-US" altLang="zh-CN" sz="2400" dirty="0">
                <a:solidFill>
                  <a:srgbClr val="0909DF"/>
                </a:solidFill>
                <a:latin typeface="黑体" panose="02010609060101010101" charset="-122"/>
                <a:ea typeface="黑体" panose="02010609060101010101" charset="-122"/>
                <a:cs typeface="+mn-cs"/>
                <a:sym typeface="+mn-ea"/>
              </a:rPr>
              <a:t>2.</a:t>
            </a:r>
            <a:r>
              <a:rPr lang="zh-CN" altLang="en-US" sz="2400" dirty="0">
                <a:solidFill>
                  <a:srgbClr val="0909DF"/>
                </a:solidFill>
                <a:latin typeface="黑体" panose="02010609060101010101" charset="-122"/>
                <a:ea typeface="黑体" panose="02010609060101010101" charset="-122"/>
                <a:cs typeface="+mn-cs"/>
                <a:sym typeface="+mn-ea"/>
              </a:rPr>
              <a:t>概况</a:t>
            </a:r>
          </a:p>
        </p:txBody>
      </p:sp>
      <p:sp>
        <p:nvSpPr>
          <p:cNvPr id="5" name="文本框 4">
            <a:extLst>
              <a:ext uri="{FF2B5EF4-FFF2-40B4-BE49-F238E27FC236}">
                <a16:creationId xmlns:a16="http://schemas.microsoft.com/office/drawing/2014/main" id="{BE40F1CF-6328-B19A-3B87-1C6FC4E3FA63}"/>
              </a:ext>
            </a:extLst>
          </p:cNvPr>
          <p:cNvSpPr txBox="1"/>
          <p:nvPr/>
        </p:nvSpPr>
        <p:spPr>
          <a:xfrm>
            <a:off x="428171" y="1545681"/>
            <a:ext cx="3081383" cy="488315"/>
          </a:xfrm>
          <a:prstGeom prst="rect">
            <a:avLst/>
          </a:prstGeom>
          <a:noFill/>
        </p:spPr>
        <p:txBody>
          <a:bodyPr vert="horz" wrap="square" lIns="66551" tIns="33276" rIns="66551" bIns="33276" rtlCol="0" anchor="t">
            <a:noAutofit/>
          </a:bodyPr>
          <a:lstStyle>
            <a:lvl1pPr algn="l" defTabSz="1185545" rtl="0" eaLnBrk="1" latinLnBrk="0" hangingPunct="1">
              <a:lnSpc>
                <a:spcPct val="90000"/>
              </a:lnSpc>
              <a:spcBef>
                <a:spcPct val="0"/>
              </a:spcBef>
              <a:buNone/>
              <a:defRPr sz="5700" kern="1200">
                <a:solidFill>
                  <a:schemeClr val="tx1"/>
                </a:solidFill>
                <a:latin typeface="+mj-lt"/>
                <a:ea typeface="+mj-ea"/>
                <a:cs typeface="+mj-cs"/>
              </a:defRPr>
            </a:lvl1pPr>
          </a:lstStyle>
          <a:p>
            <a:pPr lvl="0" algn="l" defTabSz="457200">
              <a:buClrTx/>
              <a:buSzTx/>
              <a:buFontTx/>
            </a:pPr>
            <a:r>
              <a:rPr lang="zh-CN" altLang="en-US" sz="2400" dirty="0">
                <a:latin typeface="黑体" panose="02010609060101010101" charset="-122"/>
                <a:ea typeface="黑体" panose="02010609060101010101" charset="-122"/>
                <a:cs typeface="+mn-cs"/>
                <a:sym typeface="+mn-ea"/>
              </a:rPr>
              <a:t>国民党一大</a:t>
            </a:r>
            <a:r>
              <a:rPr lang="en-US" altLang="zh-CN" sz="2400" dirty="0">
                <a:latin typeface="黑体" panose="02010609060101010101" charset="-122"/>
                <a:ea typeface="黑体" panose="02010609060101010101" charset="-122"/>
                <a:cs typeface="+mn-cs"/>
                <a:sym typeface="+mn-ea"/>
              </a:rPr>
              <a:t>(1924)</a:t>
            </a:r>
            <a:endParaRPr lang="zh-CN" altLang="en-US" sz="2400" dirty="0">
              <a:latin typeface="黑体" panose="02010609060101010101" charset="-122"/>
              <a:ea typeface="黑体" panose="02010609060101010101" charset="-122"/>
              <a:cs typeface="+mn-cs"/>
              <a:sym typeface="+mn-ea"/>
            </a:endParaRPr>
          </a:p>
        </p:txBody>
      </p:sp>
      <p:grpSp>
        <p:nvGrpSpPr>
          <p:cNvPr id="7" name="组合 6">
            <a:extLst>
              <a:ext uri="{FF2B5EF4-FFF2-40B4-BE49-F238E27FC236}">
                <a16:creationId xmlns:a16="http://schemas.microsoft.com/office/drawing/2014/main" id="{0DB91101-5453-11D2-4120-4ED022793F98}"/>
              </a:ext>
            </a:extLst>
          </p:cNvPr>
          <p:cNvGrpSpPr/>
          <p:nvPr/>
        </p:nvGrpSpPr>
        <p:grpSpPr>
          <a:xfrm>
            <a:off x="6812915" y="1789838"/>
            <a:ext cx="3739301" cy="3502495"/>
            <a:chOff x="180011" y="2158919"/>
            <a:chExt cx="4107426" cy="4108327"/>
          </a:xfrm>
        </p:grpSpPr>
        <p:sp>
          <p:nvSpPr>
            <p:cNvPr id="8" name="矩形 7">
              <a:extLst>
                <a:ext uri="{FF2B5EF4-FFF2-40B4-BE49-F238E27FC236}">
                  <a16:creationId xmlns:a16="http://schemas.microsoft.com/office/drawing/2014/main" id="{6073AE8C-523B-5D64-0D55-CFC89F45B881}"/>
                </a:ext>
              </a:extLst>
            </p:cNvPr>
            <p:cNvSpPr/>
            <p:nvPr/>
          </p:nvSpPr>
          <p:spPr>
            <a:xfrm>
              <a:off x="1244238" y="5800874"/>
              <a:ext cx="2117528" cy="466372"/>
            </a:xfrm>
            <a:prstGeom prst="rect">
              <a:avLst/>
            </a:prstGeom>
            <a:noFill/>
            <a:ln w="19050">
              <a:noFill/>
              <a:round/>
            </a:ln>
          </p:spPr>
          <p:txBody>
            <a:bodyPr wrap="square">
              <a:spAutoFit/>
            </a:bodyPr>
            <a:lstStyle/>
            <a:p>
              <a:r>
                <a:rPr lang="en-US" altLang="zh-CN" sz="1600" dirty="0">
                  <a:latin typeface="黑体" panose="02010609060101010101" charset="-122"/>
                  <a:ea typeface="黑体" panose="02010609060101010101" charset="-122"/>
                  <a:cs typeface="黑体" panose="02010609060101010101" charset="-122"/>
                </a:rPr>
                <a:t>1924.1</a:t>
              </a:r>
              <a:r>
                <a:rPr lang="zh-CN" altLang="en-US" sz="1600" dirty="0">
                  <a:latin typeface="黑体" panose="02010609060101010101" charset="-122"/>
                  <a:ea typeface="黑体" panose="02010609060101010101" charset="-122"/>
                  <a:cs typeface="黑体" panose="02010609060101010101" charset="-122"/>
                </a:rPr>
                <a:t>  广州</a:t>
              </a:r>
            </a:p>
          </p:txBody>
        </p:sp>
        <p:grpSp>
          <p:nvGrpSpPr>
            <p:cNvPr id="9" name="组合 8">
              <a:extLst>
                <a:ext uri="{FF2B5EF4-FFF2-40B4-BE49-F238E27FC236}">
                  <a16:creationId xmlns:a16="http://schemas.microsoft.com/office/drawing/2014/main" id="{86120212-03E0-560D-1A5B-28B8F42CDE57}"/>
                </a:ext>
              </a:extLst>
            </p:cNvPr>
            <p:cNvGrpSpPr/>
            <p:nvPr/>
          </p:nvGrpSpPr>
          <p:grpSpPr>
            <a:xfrm>
              <a:off x="180011" y="2158919"/>
              <a:ext cx="4107426" cy="3660085"/>
              <a:chOff x="472310" y="1128000"/>
              <a:chExt cx="2855042" cy="2250056"/>
            </a:xfrm>
          </p:grpSpPr>
          <p:pic>
            <p:nvPicPr>
              <p:cNvPr id="10" name="图片 9">
                <a:extLst>
                  <a:ext uri="{FF2B5EF4-FFF2-40B4-BE49-F238E27FC236}">
                    <a16:creationId xmlns:a16="http://schemas.microsoft.com/office/drawing/2014/main" id="{92E5C2EA-D349-2EDB-5027-F6EB59873EC7}"/>
                  </a:ext>
                </a:extLst>
              </p:cNvPr>
              <p:cNvPicPr>
                <a:picLocks noChangeAspect="1"/>
              </p:cNvPicPr>
              <p:nvPr/>
            </p:nvPicPr>
            <p:blipFill>
              <a:blip r:embed="rId5" cstate="print"/>
              <a:stretch>
                <a:fillRect/>
              </a:stretch>
            </p:blipFill>
            <p:spPr>
              <a:xfrm>
                <a:off x="472310" y="1128000"/>
                <a:ext cx="2855042" cy="1904290"/>
              </a:xfrm>
              <a:prstGeom prst="rect">
                <a:avLst/>
              </a:prstGeom>
              <a:noFill/>
              <a:ln w="19050">
                <a:noFill/>
                <a:round/>
              </a:ln>
            </p:spPr>
          </p:pic>
          <p:sp>
            <p:nvSpPr>
              <p:cNvPr id="11" name="TextBox 4">
                <a:extLst>
                  <a:ext uri="{FF2B5EF4-FFF2-40B4-BE49-F238E27FC236}">
                    <a16:creationId xmlns:a16="http://schemas.microsoft.com/office/drawing/2014/main" id="{D07EAB4A-90A6-6CF7-B241-D981F08CB89C}"/>
                  </a:ext>
                </a:extLst>
              </p:cNvPr>
              <p:cNvSpPr txBox="1"/>
              <p:nvPr/>
            </p:nvSpPr>
            <p:spPr>
              <a:xfrm>
                <a:off x="920976" y="3094247"/>
                <a:ext cx="2323927" cy="283809"/>
              </a:xfrm>
              <a:prstGeom prst="rect">
                <a:avLst/>
              </a:prstGeom>
              <a:noFill/>
              <a:ln w="19050">
                <a:noFill/>
                <a:round/>
              </a:ln>
            </p:spPr>
            <p:txBody>
              <a:bodyPr wrap="square" rtlCol="0">
                <a:spAutoFit/>
              </a:bodyPr>
              <a:lstStyle/>
              <a:p>
                <a:r>
                  <a:rPr lang="zh-CN" altLang="en-US" dirty="0">
                    <a:latin typeface="黑体" panose="02010609060101010101" charset="-122"/>
                    <a:ea typeface="黑体" panose="02010609060101010101" charset="-122"/>
                  </a:rPr>
                  <a:t>国民党一大会场旧址</a:t>
                </a:r>
              </a:p>
            </p:txBody>
          </p:sp>
        </p:grpSp>
      </p:grpSp>
      <p:sp>
        <p:nvSpPr>
          <p:cNvPr id="12" name="矩形 11">
            <a:extLst>
              <a:ext uri="{FF2B5EF4-FFF2-40B4-BE49-F238E27FC236}">
                <a16:creationId xmlns:a16="http://schemas.microsoft.com/office/drawing/2014/main" id="{F4994FCC-8F45-CDDC-57BC-39892D6A544F}"/>
              </a:ext>
            </a:extLst>
          </p:cNvPr>
          <p:cNvSpPr/>
          <p:nvPr/>
        </p:nvSpPr>
        <p:spPr>
          <a:xfrm>
            <a:off x="428171" y="2112920"/>
            <a:ext cx="5012690" cy="277576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lvl="0">
              <a:lnSpc>
                <a:spcPct val="150000"/>
              </a:lnSpc>
            </a:pPr>
            <a:r>
              <a:rPr lang="zh-CN" altLang="en-US" sz="2400" dirty="0">
                <a:solidFill>
                  <a:prstClr val="black"/>
                </a:solidFill>
                <a:latin typeface="黑体" panose="02010609060101010101" charset="-122"/>
                <a:ea typeface="黑体" panose="02010609060101010101" charset="-122"/>
                <a:cs typeface="黑体" panose="02010609060101010101" charset="-122"/>
              </a:rPr>
              <a:t>（</a:t>
            </a:r>
            <a:r>
              <a:rPr lang="en-US" altLang="zh-CN" sz="2400" dirty="0">
                <a:solidFill>
                  <a:prstClr val="black"/>
                </a:solidFill>
                <a:latin typeface="黑体" panose="02010609060101010101" charset="-122"/>
                <a:ea typeface="黑体" panose="02010609060101010101" charset="-122"/>
                <a:cs typeface="黑体" panose="02010609060101010101" charset="-122"/>
              </a:rPr>
              <a:t>1</a:t>
            </a:r>
            <a:r>
              <a:rPr lang="zh-CN" altLang="en-US" sz="2400" dirty="0">
                <a:solidFill>
                  <a:prstClr val="black"/>
                </a:solidFill>
                <a:latin typeface="黑体" panose="02010609060101010101" charset="-122"/>
                <a:ea typeface="黑体" panose="02010609060101010101" charset="-122"/>
                <a:cs typeface="黑体" panose="02010609060101010101" charset="-122"/>
              </a:rPr>
              <a:t>）主要内容：</a:t>
            </a:r>
            <a:endParaRPr lang="en-US" altLang="zh-CN" sz="2400" dirty="0">
              <a:solidFill>
                <a:prstClr val="black"/>
              </a:solidFill>
              <a:latin typeface="黑体" panose="02010609060101010101" charset="-122"/>
              <a:ea typeface="黑体" panose="02010609060101010101" charset="-122"/>
              <a:cs typeface="黑体" panose="02010609060101010101" charset="-122"/>
            </a:endParaRPr>
          </a:p>
          <a:p>
            <a:pPr lvl="0">
              <a:lnSpc>
                <a:spcPct val="150000"/>
              </a:lnSpc>
            </a:pPr>
            <a:r>
              <a:rPr lang="zh-CN" altLang="en-US" sz="2400" dirty="0">
                <a:solidFill>
                  <a:prstClr val="black"/>
                </a:solidFill>
                <a:latin typeface="黑体" panose="02010609060101010101" charset="-122"/>
                <a:ea typeface="黑体" panose="02010609060101010101" charset="-122"/>
                <a:cs typeface="黑体" panose="02010609060101010101" charset="-122"/>
              </a:rPr>
              <a:t>①讨论国民党的改组问题</a:t>
            </a:r>
          </a:p>
          <a:p>
            <a:pPr lvl="0">
              <a:lnSpc>
                <a:spcPct val="150000"/>
              </a:lnSpc>
            </a:pPr>
            <a:r>
              <a:rPr lang="zh-CN" altLang="en-US" sz="2400" dirty="0">
                <a:solidFill>
                  <a:prstClr val="black"/>
                </a:solidFill>
                <a:latin typeface="黑体" panose="02010609060101010101" charset="-122"/>
                <a:ea typeface="黑体" panose="02010609060101010101" charset="-122"/>
                <a:cs typeface="黑体" panose="02010609060101010101" charset="-122"/>
              </a:rPr>
              <a:t>②旧三民主义发展为</a:t>
            </a:r>
            <a:r>
              <a:rPr lang="zh-CN" altLang="en-US" sz="2400" dirty="0">
                <a:solidFill>
                  <a:srgbClr val="FF0000"/>
                </a:solidFill>
                <a:latin typeface="黑体" panose="02010609060101010101" charset="-122"/>
                <a:ea typeface="黑体" panose="02010609060101010101" charset="-122"/>
                <a:cs typeface="黑体" panose="02010609060101010101" charset="-122"/>
              </a:rPr>
              <a:t>新三民主义</a:t>
            </a:r>
          </a:p>
          <a:p>
            <a:pPr lvl="0">
              <a:lnSpc>
                <a:spcPct val="150000"/>
              </a:lnSpc>
            </a:pPr>
            <a:r>
              <a:rPr lang="zh-CN" altLang="en-US" sz="2400" dirty="0">
                <a:solidFill>
                  <a:prstClr val="black"/>
                </a:solidFill>
                <a:latin typeface="黑体" panose="02010609060101010101" charset="-122"/>
                <a:ea typeface="黑体" panose="02010609060101010101" charset="-122"/>
                <a:cs typeface="黑体" panose="02010609060101010101" charset="-122"/>
              </a:rPr>
              <a:t>③确立了</a:t>
            </a:r>
            <a:r>
              <a:rPr lang="zh-CN" altLang="en-US" sz="2400" dirty="0">
                <a:solidFill>
                  <a:srgbClr val="FF0000"/>
                </a:solidFill>
                <a:latin typeface="黑体" panose="02010609060101010101" charset="-122"/>
                <a:ea typeface="黑体" panose="02010609060101010101" charset="-122"/>
                <a:cs typeface="黑体" panose="02010609060101010101" charset="-122"/>
              </a:rPr>
              <a:t>“三大政策”</a:t>
            </a:r>
            <a:endParaRPr lang="en-US" altLang="zh-CN" sz="2400" dirty="0">
              <a:solidFill>
                <a:prstClr val="black"/>
              </a:solidFill>
              <a:latin typeface="黑体" panose="02010609060101010101" charset="-122"/>
              <a:ea typeface="黑体" panose="02010609060101010101" charset="-122"/>
              <a:cs typeface="黑体" panose="02010609060101010101" charset="-122"/>
            </a:endParaRPr>
          </a:p>
          <a:p>
            <a:pPr lvl="0">
              <a:lnSpc>
                <a:spcPct val="150000"/>
              </a:lnSpc>
            </a:pPr>
            <a:r>
              <a:rPr lang="zh-CN" altLang="en-US" sz="2400" dirty="0">
                <a:solidFill>
                  <a:prstClr val="black"/>
                </a:solidFill>
                <a:latin typeface="黑体" panose="02010609060101010101" charset="-122"/>
                <a:ea typeface="黑体" panose="02010609060101010101" charset="-122"/>
                <a:cs typeface="黑体" panose="02010609060101010101" charset="-122"/>
              </a:rPr>
              <a:t>④共产党员</a:t>
            </a:r>
            <a:r>
              <a:rPr lang="zh-CN" altLang="en-US" sz="2400" dirty="0">
                <a:solidFill>
                  <a:srgbClr val="FF0000"/>
                </a:solidFill>
                <a:latin typeface="黑体" panose="02010609060101010101" charset="-122"/>
                <a:ea typeface="黑体" panose="02010609060101010101" charset="-122"/>
                <a:cs typeface="黑体" panose="02010609060101010101" charset="-122"/>
              </a:rPr>
              <a:t>以个人身份加入国民党</a:t>
            </a:r>
          </a:p>
        </p:txBody>
      </p:sp>
      <p:sp>
        <p:nvSpPr>
          <p:cNvPr id="13" name="文本框 12">
            <a:extLst>
              <a:ext uri="{FF2B5EF4-FFF2-40B4-BE49-F238E27FC236}">
                <a16:creationId xmlns:a16="http://schemas.microsoft.com/office/drawing/2014/main" id="{C6B310FF-7000-0A57-C87A-1825392A7D8E}"/>
              </a:ext>
            </a:extLst>
          </p:cNvPr>
          <p:cNvSpPr txBox="1"/>
          <p:nvPr/>
        </p:nvSpPr>
        <p:spPr>
          <a:xfrm>
            <a:off x="-155607" y="5509192"/>
            <a:ext cx="12191365" cy="462819"/>
          </a:xfrm>
          <a:prstGeom prst="rect">
            <a:avLst/>
          </a:prstGeom>
          <a:noFill/>
        </p:spPr>
        <p:txBody>
          <a:bodyPr wrap="square" rtlCol="0">
            <a:spAutoFit/>
          </a:bodyPr>
          <a:lstStyle/>
          <a:p>
            <a:pPr algn="just">
              <a:lnSpc>
                <a:spcPct val="115000"/>
              </a:lnSpc>
              <a:spcBef>
                <a:spcPts val="0"/>
              </a:spcBef>
              <a:spcAft>
                <a:spcPts val="0"/>
              </a:spcAft>
            </a:pPr>
            <a:r>
              <a:rPr lang="en-US" altLang="zh-CN" sz="2400" dirty="0">
                <a:solidFill>
                  <a:srgbClr val="FF0000"/>
                </a:solidFill>
                <a:latin typeface="黑体" panose="02010609060101010101" charset="-122"/>
                <a:ea typeface="黑体" panose="02010609060101010101" charset="-122"/>
                <a:cs typeface="黑体" panose="02010609060101010101" charset="-122"/>
                <a:sym typeface="+mn-ea"/>
              </a:rPr>
              <a:t> </a:t>
            </a:r>
            <a:r>
              <a:rPr lang="zh-CN" altLang="en-US" sz="2400" dirty="0">
                <a:latin typeface="黑体" panose="02010609060101010101" charset="-122"/>
                <a:ea typeface="黑体" panose="02010609060101010101" charset="-122"/>
                <a:cs typeface="黑体" panose="02010609060101010101" charset="-122"/>
                <a:sym typeface="+mn-ea"/>
              </a:rPr>
              <a:t>（</a:t>
            </a:r>
            <a:r>
              <a:rPr lang="en-US" altLang="zh-CN" sz="2400" dirty="0">
                <a:latin typeface="黑体" panose="02010609060101010101" charset="-122"/>
                <a:ea typeface="黑体" panose="02010609060101010101" charset="-122"/>
                <a:cs typeface="黑体" panose="02010609060101010101" charset="-122"/>
                <a:sym typeface="+mn-ea"/>
              </a:rPr>
              <a:t>2</a:t>
            </a:r>
            <a:r>
              <a:rPr lang="zh-CN" altLang="en-US" sz="2400" dirty="0">
                <a:latin typeface="黑体" panose="02010609060101010101" charset="-122"/>
                <a:ea typeface="黑体" panose="02010609060101010101" charset="-122"/>
                <a:cs typeface="黑体" panose="02010609060101010101" charset="-122"/>
                <a:sym typeface="+mn-ea"/>
              </a:rPr>
              <a:t>）意义：</a:t>
            </a:r>
            <a:r>
              <a:rPr lang="zh-CN" altLang="en-US" sz="2400" dirty="0">
                <a:solidFill>
                  <a:schemeClr val="tx1"/>
                </a:solidFill>
                <a:latin typeface="黑体" panose="02010609060101010101" charset="-122"/>
                <a:ea typeface="黑体" panose="02010609060101010101" charset="-122"/>
                <a:cs typeface="黑体" panose="02010609060101010101" charset="-122"/>
                <a:sym typeface="+mn-ea"/>
              </a:rPr>
              <a:t>标志着革命统一战线建立，加速了中国革命的进程，推动国民革命席卷全国。</a:t>
            </a:r>
          </a:p>
        </p:txBody>
      </p:sp>
    </p:spTree>
    <p:custDataLst>
      <p:tags r:id="rId1"/>
    </p:custDataLst>
    <p:extLst>
      <p:ext uri="{BB962C8B-B14F-4D97-AF65-F5344CB8AC3E}">
        <p14:creationId xmlns:p14="http://schemas.microsoft.com/office/powerpoint/2010/main" val="18568999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AF8B06BB-6EEE-56A7-879A-21386962E42F}"/>
              </a:ext>
            </a:extLst>
          </p:cNvPr>
          <p:cNvSpPr/>
          <p:nvPr/>
        </p:nvSpPr>
        <p:spPr>
          <a:xfrm>
            <a:off x="9840686" y="6219371"/>
            <a:ext cx="2264228" cy="5805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 name="文本框 1"/>
          <p:cNvSpPr txBox="1"/>
          <p:nvPr>
            <p:custDataLst>
              <p:tags r:id="rId2"/>
            </p:custDataLst>
          </p:nvPr>
        </p:nvSpPr>
        <p:spPr>
          <a:xfrm>
            <a:off x="0" y="0"/>
            <a:ext cx="12191365" cy="511175"/>
          </a:xfrm>
          <a:prstGeom prst="rect">
            <a:avLst/>
          </a:prstGeom>
          <a:noFill/>
        </p:spPr>
        <p:txBody>
          <a:bodyPr wrap="square" rtlCol="0">
            <a:spAutoFit/>
          </a:bodyPr>
          <a:lstStyle/>
          <a:p>
            <a:pPr algn="ctr"/>
            <a:r>
              <a:rPr lang="zh-CN" altLang="en-US" sz="2730" b="1" dirty="0">
                <a:solidFill>
                  <a:schemeClr val="bg1"/>
                </a:solidFill>
                <a:latin typeface="楷体" panose="02010609060101010101" charset="-122"/>
                <a:ea typeface="楷体" panose="02010609060101010101" charset="-122"/>
              </a:rPr>
              <a:t>基础知识</a:t>
            </a:r>
          </a:p>
        </p:txBody>
      </p:sp>
      <p:graphicFrame>
        <p:nvGraphicFramePr>
          <p:cNvPr id="3" name="Group 2">
            <a:extLst>
              <a:ext uri="{FF2B5EF4-FFF2-40B4-BE49-F238E27FC236}">
                <a16:creationId xmlns:a16="http://schemas.microsoft.com/office/drawing/2014/main" id="{6603CC24-B18B-8DC4-0AA5-156875850B3C}"/>
              </a:ext>
            </a:extLst>
          </p:cNvPr>
          <p:cNvGraphicFramePr>
            <a:graphicFrameLocks noGrp="1"/>
          </p:cNvGraphicFramePr>
          <p:nvPr>
            <p:custDataLst>
              <p:tags r:id="rId3"/>
            </p:custDataLst>
            <p:extLst>
              <p:ext uri="{D42A27DB-BD31-4B8C-83A1-F6EECF244321}">
                <p14:modId xmlns:p14="http://schemas.microsoft.com/office/powerpoint/2010/main" val="116895465"/>
              </p:ext>
            </p:extLst>
          </p:nvPr>
        </p:nvGraphicFramePr>
        <p:xfrm>
          <a:off x="99893" y="1176946"/>
          <a:ext cx="12005021" cy="3072384"/>
        </p:xfrm>
        <a:graphic>
          <a:graphicData uri="http://schemas.openxmlformats.org/drawingml/2006/table">
            <a:tbl>
              <a:tblPr/>
              <a:tblGrid>
                <a:gridCol w="829875">
                  <a:extLst>
                    <a:ext uri="{9D8B030D-6E8A-4147-A177-3AD203B41FA5}">
                      <a16:colId xmlns:a16="http://schemas.microsoft.com/office/drawing/2014/main" val="20000"/>
                    </a:ext>
                  </a:extLst>
                </a:gridCol>
                <a:gridCol w="3273398">
                  <a:extLst>
                    <a:ext uri="{9D8B030D-6E8A-4147-A177-3AD203B41FA5}">
                      <a16:colId xmlns:a16="http://schemas.microsoft.com/office/drawing/2014/main" val="20001"/>
                    </a:ext>
                  </a:extLst>
                </a:gridCol>
                <a:gridCol w="5786078">
                  <a:extLst>
                    <a:ext uri="{9D8B030D-6E8A-4147-A177-3AD203B41FA5}">
                      <a16:colId xmlns:a16="http://schemas.microsoft.com/office/drawing/2014/main" val="20002"/>
                    </a:ext>
                  </a:extLst>
                </a:gridCol>
                <a:gridCol w="2115670">
                  <a:extLst>
                    <a:ext uri="{9D8B030D-6E8A-4147-A177-3AD203B41FA5}">
                      <a16:colId xmlns:a16="http://schemas.microsoft.com/office/drawing/2014/main" val="1772154910"/>
                    </a:ext>
                  </a:extLst>
                </a:gridCol>
              </a:tblGrid>
              <a:tr h="457200">
                <a:tc>
                  <a:txBody>
                    <a:bodyPr/>
                    <a:lstStyle>
                      <a:lvl1pPr marL="0" algn="l" defTabSz="683895" rtl="0" eaLnBrk="1" latinLnBrk="0" hangingPunct="1">
                        <a:defRPr sz="1400" kern="1200">
                          <a:solidFill>
                            <a:schemeClr val="tx1"/>
                          </a:solidFill>
                          <a:latin typeface="Calibri" panose="020F0502020204030204"/>
                        </a:defRPr>
                      </a:lvl1pPr>
                      <a:lvl2pPr marL="341630" algn="l" defTabSz="683895" rtl="0" eaLnBrk="1" latinLnBrk="0" hangingPunct="1">
                        <a:defRPr sz="1400" kern="1200">
                          <a:solidFill>
                            <a:schemeClr val="tx1"/>
                          </a:solidFill>
                          <a:latin typeface="Calibri" panose="020F0502020204030204"/>
                        </a:defRPr>
                      </a:lvl2pPr>
                      <a:lvl3pPr marL="683895" algn="l" defTabSz="683895" rtl="0" eaLnBrk="1" latinLnBrk="0" hangingPunct="1">
                        <a:defRPr sz="1400" kern="1200">
                          <a:solidFill>
                            <a:schemeClr val="tx1"/>
                          </a:solidFill>
                          <a:latin typeface="Calibri" panose="020F0502020204030204"/>
                        </a:defRPr>
                      </a:lvl3pPr>
                      <a:lvl4pPr marL="1025525" algn="l" defTabSz="683895" rtl="0" eaLnBrk="1" latinLnBrk="0" hangingPunct="1">
                        <a:defRPr sz="1400" kern="1200">
                          <a:solidFill>
                            <a:schemeClr val="tx1"/>
                          </a:solidFill>
                          <a:latin typeface="Calibri" panose="020F0502020204030204"/>
                        </a:defRPr>
                      </a:lvl4pPr>
                      <a:lvl5pPr marL="1367155" algn="l" defTabSz="683895" rtl="0" eaLnBrk="1" latinLnBrk="0" hangingPunct="1">
                        <a:defRPr sz="1400" kern="1200">
                          <a:solidFill>
                            <a:schemeClr val="tx1"/>
                          </a:solidFill>
                          <a:latin typeface="Calibri" panose="020F0502020204030204"/>
                        </a:defRPr>
                      </a:lvl5pPr>
                      <a:lvl6pPr marL="1709420" algn="l" defTabSz="683895" rtl="0" eaLnBrk="1" latinLnBrk="0" hangingPunct="1">
                        <a:defRPr sz="1400" kern="1200">
                          <a:solidFill>
                            <a:schemeClr val="tx1"/>
                          </a:solidFill>
                          <a:latin typeface="Calibri" panose="020F0502020204030204"/>
                        </a:defRPr>
                      </a:lvl6pPr>
                      <a:lvl7pPr marL="2051050" algn="l" defTabSz="683895" rtl="0" eaLnBrk="1" latinLnBrk="0" hangingPunct="1">
                        <a:defRPr sz="1400" kern="1200">
                          <a:solidFill>
                            <a:schemeClr val="tx1"/>
                          </a:solidFill>
                          <a:latin typeface="Calibri" panose="020F0502020204030204"/>
                        </a:defRPr>
                      </a:lvl7pPr>
                      <a:lvl8pPr marL="2392680" algn="l" defTabSz="683895" rtl="0" eaLnBrk="1" latinLnBrk="0" hangingPunct="1">
                        <a:defRPr sz="1400" kern="1200">
                          <a:solidFill>
                            <a:schemeClr val="tx1"/>
                          </a:solidFill>
                          <a:latin typeface="Calibri" panose="020F0502020204030204"/>
                        </a:defRPr>
                      </a:lvl8pPr>
                      <a:lvl9pPr marL="2734945" algn="l" defTabSz="683895" rtl="0" eaLnBrk="1" latinLnBrk="0" hangingPunct="1">
                        <a:defRPr sz="1400" kern="1200">
                          <a:solidFill>
                            <a:schemeClr val="tx1"/>
                          </a:solidFill>
                          <a:latin typeface="Calibri" panose="020F0502020204030204"/>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endParaRPr kumimoji="0" lang="zh-CN" altLang="en-US" sz="2400" b="0" i="0" strike="noStrike" cap="none" normalizeH="0" baseline="0" dirty="0">
                        <a:ln>
                          <a:noFill/>
                        </a:ln>
                        <a:solidFill>
                          <a:srgbClr val="FF0000"/>
                        </a:solidFill>
                        <a:effectLst/>
                        <a:latin typeface="黑体" panose="02010609060101010101" charset="-122"/>
                        <a:ea typeface="黑体" panose="02010609060101010101" charset="-122"/>
                      </a:endParaRPr>
                    </a:p>
                  </a:txBody>
                  <a:tcPr horzOverflow="overflow">
                    <a:lnL w="28575"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28575" cap="flat" cmpd="sng" algn="ctr">
                      <a:solidFill>
                        <a:sysClr val="windowText" lastClr="000000"/>
                      </a:solidFill>
                      <a:prstDash val="solid"/>
                      <a:round/>
                      <a:headEnd type="none" w="sm" len="sm"/>
                      <a:tailEnd type="none" w="sm" len="sm"/>
                    </a:lnT>
                    <a:lnB w="12700" cap="flat" cmpd="sng" algn="ctr">
                      <a:solidFill>
                        <a:sysClr val="windowText" lastClr="000000"/>
                      </a:solidFill>
                      <a:prstDash val="solid"/>
                      <a:round/>
                      <a:headEnd type="none" w="sm" len="sm"/>
                      <a:tailEnd type="none" w="sm" len="sm"/>
                    </a:lnB>
                    <a:lnTlToBr>
                      <a:noFill/>
                    </a:lnTlToBr>
                    <a:lnBlToTr>
                      <a:noFill/>
                    </a:lnBlToTr>
                    <a:noFill/>
                  </a:tcPr>
                </a:tc>
                <a:tc>
                  <a:txBody>
                    <a:bodyPr/>
                    <a:lstStyle>
                      <a:lvl1pPr marL="0" algn="l" defTabSz="683895" rtl="0" eaLnBrk="1" latinLnBrk="0" hangingPunct="1">
                        <a:defRPr sz="1400" kern="1200">
                          <a:solidFill>
                            <a:schemeClr val="tx1"/>
                          </a:solidFill>
                          <a:latin typeface="Calibri" panose="020F0502020204030204"/>
                        </a:defRPr>
                      </a:lvl1pPr>
                      <a:lvl2pPr marL="341630" algn="l" defTabSz="683895" rtl="0" eaLnBrk="1" latinLnBrk="0" hangingPunct="1">
                        <a:defRPr sz="1400" kern="1200">
                          <a:solidFill>
                            <a:schemeClr val="tx1"/>
                          </a:solidFill>
                          <a:latin typeface="Calibri" panose="020F0502020204030204"/>
                        </a:defRPr>
                      </a:lvl2pPr>
                      <a:lvl3pPr marL="683895" algn="l" defTabSz="683895" rtl="0" eaLnBrk="1" latinLnBrk="0" hangingPunct="1">
                        <a:defRPr sz="1400" kern="1200">
                          <a:solidFill>
                            <a:schemeClr val="tx1"/>
                          </a:solidFill>
                          <a:latin typeface="Calibri" panose="020F0502020204030204"/>
                        </a:defRPr>
                      </a:lvl3pPr>
                      <a:lvl4pPr marL="1025525" algn="l" defTabSz="683895" rtl="0" eaLnBrk="1" latinLnBrk="0" hangingPunct="1">
                        <a:defRPr sz="1400" kern="1200">
                          <a:solidFill>
                            <a:schemeClr val="tx1"/>
                          </a:solidFill>
                          <a:latin typeface="Calibri" panose="020F0502020204030204"/>
                        </a:defRPr>
                      </a:lvl4pPr>
                      <a:lvl5pPr marL="1367155" algn="l" defTabSz="683895" rtl="0" eaLnBrk="1" latinLnBrk="0" hangingPunct="1">
                        <a:defRPr sz="1400" kern="1200">
                          <a:solidFill>
                            <a:schemeClr val="tx1"/>
                          </a:solidFill>
                          <a:latin typeface="Calibri" panose="020F0502020204030204"/>
                        </a:defRPr>
                      </a:lvl5pPr>
                      <a:lvl6pPr marL="1709420" algn="l" defTabSz="683895" rtl="0" eaLnBrk="1" latinLnBrk="0" hangingPunct="1">
                        <a:defRPr sz="1400" kern="1200">
                          <a:solidFill>
                            <a:schemeClr val="tx1"/>
                          </a:solidFill>
                          <a:latin typeface="Calibri" panose="020F0502020204030204"/>
                        </a:defRPr>
                      </a:lvl6pPr>
                      <a:lvl7pPr marL="2051050" algn="l" defTabSz="683895" rtl="0" eaLnBrk="1" latinLnBrk="0" hangingPunct="1">
                        <a:defRPr sz="1400" kern="1200">
                          <a:solidFill>
                            <a:schemeClr val="tx1"/>
                          </a:solidFill>
                          <a:latin typeface="Calibri" panose="020F0502020204030204"/>
                        </a:defRPr>
                      </a:lvl7pPr>
                      <a:lvl8pPr marL="2392680" algn="l" defTabSz="683895" rtl="0" eaLnBrk="1" latinLnBrk="0" hangingPunct="1">
                        <a:defRPr sz="1400" kern="1200">
                          <a:solidFill>
                            <a:schemeClr val="tx1"/>
                          </a:solidFill>
                          <a:latin typeface="Calibri" panose="020F0502020204030204"/>
                        </a:defRPr>
                      </a:lvl8pPr>
                      <a:lvl9pPr marL="2734945" algn="l" defTabSz="683895" rtl="0" eaLnBrk="1" latinLnBrk="0" hangingPunct="1">
                        <a:defRPr sz="14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zh-CN" altLang="en-US" sz="2400" b="0" i="0" strike="noStrike" cap="none" normalizeH="0" baseline="0" dirty="0">
                          <a:ln>
                            <a:noFill/>
                          </a:ln>
                          <a:solidFill>
                            <a:srgbClr val="FF0000"/>
                          </a:solidFill>
                          <a:effectLst/>
                          <a:latin typeface="黑体" panose="02010609060101010101" charset="-122"/>
                          <a:ea typeface="黑体" panose="02010609060101010101" charset="-122"/>
                        </a:rPr>
                        <a:t>旧三民主义</a:t>
                      </a:r>
                    </a:p>
                  </a:txBody>
                  <a:tcPr horzOverflow="overflow">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28575" cap="flat" cmpd="sng" algn="ctr">
                      <a:solidFill>
                        <a:sysClr val="windowText" lastClr="000000"/>
                      </a:solidFill>
                      <a:prstDash val="solid"/>
                      <a:round/>
                      <a:headEnd type="none" w="sm" len="sm"/>
                      <a:tailEnd type="none" w="sm" len="sm"/>
                    </a:lnT>
                    <a:lnB w="12700" cap="flat" cmpd="sng" algn="ctr">
                      <a:solidFill>
                        <a:sysClr val="windowText" lastClr="000000"/>
                      </a:solidFill>
                      <a:prstDash val="solid"/>
                      <a:round/>
                      <a:headEnd type="none" w="sm" len="sm"/>
                      <a:tailEnd type="none" w="sm" len="sm"/>
                    </a:lnB>
                    <a:lnTlToBr>
                      <a:noFill/>
                    </a:lnTlToBr>
                    <a:lnBlToTr>
                      <a:noFill/>
                    </a:lnBlToTr>
                    <a:noFill/>
                  </a:tcPr>
                </a:tc>
                <a:tc>
                  <a:txBody>
                    <a:bodyPr/>
                    <a:lstStyle>
                      <a:lvl1pPr marL="0" algn="l" defTabSz="683895" rtl="0" eaLnBrk="1" latinLnBrk="0" hangingPunct="1">
                        <a:defRPr sz="1400" kern="1200">
                          <a:solidFill>
                            <a:schemeClr val="tx1"/>
                          </a:solidFill>
                          <a:latin typeface="Calibri" panose="020F0502020204030204"/>
                        </a:defRPr>
                      </a:lvl1pPr>
                      <a:lvl2pPr marL="341630" algn="l" defTabSz="683895" rtl="0" eaLnBrk="1" latinLnBrk="0" hangingPunct="1">
                        <a:defRPr sz="1400" kern="1200">
                          <a:solidFill>
                            <a:schemeClr val="tx1"/>
                          </a:solidFill>
                          <a:latin typeface="Calibri" panose="020F0502020204030204"/>
                        </a:defRPr>
                      </a:lvl2pPr>
                      <a:lvl3pPr marL="683895" algn="l" defTabSz="683895" rtl="0" eaLnBrk="1" latinLnBrk="0" hangingPunct="1">
                        <a:defRPr sz="1400" kern="1200">
                          <a:solidFill>
                            <a:schemeClr val="tx1"/>
                          </a:solidFill>
                          <a:latin typeface="Calibri" panose="020F0502020204030204"/>
                        </a:defRPr>
                      </a:lvl3pPr>
                      <a:lvl4pPr marL="1025525" algn="l" defTabSz="683895" rtl="0" eaLnBrk="1" latinLnBrk="0" hangingPunct="1">
                        <a:defRPr sz="1400" kern="1200">
                          <a:solidFill>
                            <a:schemeClr val="tx1"/>
                          </a:solidFill>
                          <a:latin typeface="Calibri" panose="020F0502020204030204"/>
                        </a:defRPr>
                      </a:lvl4pPr>
                      <a:lvl5pPr marL="1367155" algn="l" defTabSz="683895" rtl="0" eaLnBrk="1" latinLnBrk="0" hangingPunct="1">
                        <a:defRPr sz="1400" kern="1200">
                          <a:solidFill>
                            <a:schemeClr val="tx1"/>
                          </a:solidFill>
                          <a:latin typeface="Calibri" panose="020F0502020204030204"/>
                        </a:defRPr>
                      </a:lvl5pPr>
                      <a:lvl6pPr marL="1709420" algn="l" defTabSz="683895" rtl="0" eaLnBrk="1" latinLnBrk="0" hangingPunct="1">
                        <a:defRPr sz="1400" kern="1200">
                          <a:solidFill>
                            <a:schemeClr val="tx1"/>
                          </a:solidFill>
                          <a:latin typeface="Calibri" panose="020F0502020204030204"/>
                        </a:defRPr>
                      </a:lvl6pPr>
                      <a:lvl7pPr marL="2051050" algn="l" defTabSz="683895" rtl="0" eaLnBrk="1" latinLnBrk="0" hangingPunct="1">
                        <a:defRPr sz="1400" kern="1200">
                          <a:solidFill>
                            <a:schemeClr val="tx1"/>
                          </a:solidFill>
                          <a:latin typeface="Calibri" panose="020F0502020204030204"/>
                        </a:defRPr>
                      </a:lvl7pPr>
                      <a:lvl8pPr marL="2392680" algn="l" defTabSz="683895" rtl="0" eaLnBrk="1" latinLnBrk="0" hangingPunct="1">
                        <a:defRPr sz="1400" kern="1200">
                          <a:solidFill>
                            <a:schemeClr val="tx1"/>
                          </a:solidFill>
                          <a:latin typeface="Calibri" panose="020F0502020204030204"/>
                        </a:defRPr>
                      </a:lvl8pPr>
                      <a:lvl9pPr marL="2734945" algn="l" defTabSz="683895" rtl="0" eaLnBrk="1" latinLnBrk="0" hangingPunct="1">
                        <a:defRPr sz="14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zh-CN" altLang="en-US" sz="2400" b="0" i="0" strike="noStrike" cap="none" normalizeH="0" baseline="0" dirty="0">
                          <a:ln>
                            <a:noFill/>
                          </a:ln>
                          <a:solidFill>
                            <a:srgbClr val="FF0000"/>
                          </a:solidFill>
                          <a:effectLst/>
                          <a:latin typeface="黑体" panose="02010609060101010101" charset="-122"/>
                          <a:ea typeface="黑体" panose="02010609060101010101" charset="-122"/>
                        </a:rPr>
                        <a:t>新三民主义</a:t>
                      </a:r>
                    </a:p>
                  </a:txBody>
                  <a:tcPr horzOverflow="overflow">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28575" cap="flat" cmpd="sng" algn="ctr">
                      <a:solidFill>
                        <a:sysClr val="windowText" lastClr="000000"/>
                      </a:solidFill>
                      <a:prstDash val="solid"/>
                      <a:round/>
                      <a:headEnd type="none" w="sm" len="sm"/>
                      <a:tailEnd type="none" w="sm" len="sm"/>
                    </a:lnT>
                    <a:lnB w="12700" cap="flat" cmpd="sng" algn="ctr">
                      <a:solidFill>
                        <a:sysClr val="windowText" lastClr="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zh-CN" altLang="en-US" sz="2400" b="0" i="0" strike="noStrike" cap="none" normalizeH="0" baseline="0" dirty="0">
                          <a:ln>
                            <a:noFill/>
                          </a:ln>
                          <a:solidFill>
                            <a:srgbClr val="FF0000"/>
                          </a:solidFill>
                          <a:effectLst/>
                          <a:latin typeface="黑体" panose="02010609060101010101" charset="-122"/>
                          <a:ea typeface="黑体" panose="02010609060101010101" charset="-122"/>
                        </a:rPr>
                        <a:t>“新”之处</a:t>
                      </a:r>
                    </a:p>
                  </a:txBody>
                  <a:tcPr horzOverflow="overflow">
                    <a:lnL w="12700" cap="flat" cmpd="sng" algn="ctr">
                      <a:solidFill>
                        <a:sysClr val="windowText" lastClr="000000"/>
                      </a:solidFill>
                      <a:prstDash val="solid"/>
                      <a:round/>
                      <a:headEnd type="none" w="sm" len="sm"/>
                      <a:tailEnd type="none" w="sm" len="sm"/>
                    </a:lnL>
                    <a:lnR w="28575" cap="flat" cmpd="sng" algn="ctr">
                      <a:solidFill>
                        <a:sysClr val="windowText" lastClr="000000"/>
                      </a:solidFill>
                      <a:prstDash val="solid"/>
                      <a:round/>
                      <a:headEnd type="none" w="sm" len="sm"/>
                      <a:tailEnd type="none" w="sm" len="sm"/>
                    </a:lnR>
                    <a:lnT w="28575" cap="flat" cmpd="sng" algn="ctr">
                      <a:solidFill>
                        <a:sysClr val="windowText" lastClr="000000"/>
                      </a:solidFill>
                      <a:prstDash val="solid"/>
                      <a:round/>
                      <a:headEnd type="none" w="sm" len="sm"/>
                      <a:tailEnd type="none" w="sm" len="sm"/>
                    </a:lnT>
                    <a:lnB w="12700" cap="flat" cmpd="sng" algn="ctr">
                      <a:solidFill>
                        <a:sysClr val="windowText" lastClr="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648072">
                <a:tc>
                  <a:txBody>
                    <a:bodyPr/>
                    <a:lstStyle>
                      <a:lvl1pPr marL="0" algn="l" defTabSz="683895" rtl="0" eaLnBrk="1" latinLnBrk="0" hangingPunct="1">
                        <a:defRPr sz="1400" kern="1200">
                          <a:solidFill>
                            <a:schemeClr val="tx1"/>
                          </a:solidFill>
                          <a:latin typeface="Calibri" panose="020F0502020204030204"/>
                        </a:defRPr>
                      </a:lvl1pPr>
                      <a:lvl2pPr marL="341630" algn="l" defTabSz="683895" rtl="0" eaLnBrk="1" latinLnBrk="0" hangingPunct="1">
                        <a:defRPr sz="1400" kern="1200">
                          <a:solidFill>
                            <a:schemeClr val="tx1"/>
                          </a:solidFill>
                          <a:latin typeface="Calibri" panose="020F0502020204030204"/>
                        </a:defRPr>
                      </a:lvl2pPr>
                      <a:lvl3pPr marL="683895" algn="l" defTabSz="683895" rtl="0" eaLnBrk="1" latinLnBrk="0" hangingPunct="1">
                        <a:defRPr sz="1400" kern="1200">
                          <a:solidFill>
                            <a:schemeClr val="tx1"/>
                          </a:solidFill>
                          <a:latin typeface="Calibri" panose="020F0502020204030204"/>
                        </a:defRPr>
                      </a:lvl3pPr>
                      <a:lvl4pPr marL="1025525" algn="l" defTabSz="683895" rtl="0" eaLnBrk="1" latinLnBrk="0" hangingPunct="1">
                        <a:defRPr sz="1400" kern="1200">
                          <a:solidFill>
                            <a:schemeClr val="tx1"/>
                          </a:solidFill>
                          <a:latin typeface="Calibri" panose="020F0502020204030204"/>
                        </a:defRPr>
                      </a:lvl4pPr>
                      <a:lvl5pPr marL="1367155" algn="l" defTabSz="683895" rtl="0" eaLnBrk="1" latinLnBrk="0" hangingPunct="1">
                        <a:defRPr sz="1400" kern="1200">
                          <a:solidFill>
                            <a:schemeClr val="tx1"/>
                          </a:solidFill>
                          <a:latin typeface="Calibri" panose="020F0502020204030204"/>
                        </a:defRPr>
                      </a:lvl5pPr>
                      <a:lvl6pPr marL="1709420" algn="l" defTabSz="683895" rtl="0" eaLnBrk="1" latinLnBrk="0" hangingPunct="1">
                        <a:defRPr sz="1400" kern="1200">
                          <a:solidFill>
                            <a:schemeClr val="tx1"/>
                          </a:solidFill>
                          <a:latin typeface="Calibri" panose="020F0502020204030204"/>
                        </a:defRPr>
                      </a:lvl6pPr>
                      <a:lvl7pPr marL="2051050" algn="l" defTabSz="683895" rtl="0" eaLnBrk="1" latinLnBrk="0" hangingPunct="1">
                        <a:defRPr sz="1400" kern="1200">
                          <a:solidFill>
                            <a:schemeClr val="tx1"/>
                          </a:solidFill>
                          <a:latin typeface="Calibri" panose="020F0502020204030204"/>
                        </a:defRPr>
                      </a:lvl7pPr>
                      <a:lvl8pPr marL="2392680" algn="l" defTabSz="683895" rtl="0" eaLnBrk="1" latinLnBrk="0" hangingPunct="1">
                        <a:defRPr sz="1400" kern="1200">
                          <a:solidFill>
                            <a:schemeClr val="tx1"/>
                          </a:solidFill>
                          <a:latin typeface="Calibri" panose="020F0502020204030204"/>
                        </a:defRPr>
                      </a:lvl8pPr>
                      <a:lvl9pPr marL="2734945" algn="l" defTabSz="683895" rtl="0" eaLnBrk="1" latinLnBrk="0" hangingPunct="1">
                        <a:defRPr sz="14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zh-CN" altLang="en-US" sz="2400" b="0" i="0" strike="noStrike" cap="none" normalizeH="0" baseline="0" dirty="0">
                          <a:ln>
                            <a:noFill/>
                          </a:ln>
                          <a:solidFill>
                            <a:srgbClr val="FF0000"/>
                          </a:solidFill>
                          <a:effectLst/>
                          <a:latin typeface="黑体" panose="02010609060101010101" charset="-122"/>
                          <a:ea typeface="黑体" panose="02010609060101010101" charset="-122"/>
                        </a:rPr>
                        <a:t>民族主义</a:t>
                      </a:r>
                    </a:p>
                  </a:txBody>
                  <a:tcPr anchor="ctr" horzOverflow="overflow">
                    <a:lnL w="28575"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12700" cap="flat" cmpd="sng" algn="ctr">
                      <a:solidFill>
                        <a:sysClr val="windowText" lastClr="000000"/>
                      </a:solidFill>
                      <a:prstDash val="solid"/>
                      <a:round/>
                      <a:headEnd type="none" w="sm" len="sm"/>
                      <a:tailEnd type="none" w="sm" len="sm"/>
                    </a:lnT>
                    <a:lnB w="12700" cap="flat" cmpd="sng" algn="ctr">
                      <a:solidFill>
                        <a:sysClr val="windowText" lastClr="000000"/>
                      </a:solidFill>
                      <a:prstDash val="solid"/>
                      <a:round/>
                      <a:headEnd type="none" w="sm" len="sm"/>
                      <a:tailEnd type="none" w="sm" len="sm"/>
                    </a:lnB>
                    <a:lnTlToBr>
                      <a:noFill/>
                    </a:lnTlToBr>
                    <a:lnBlToTr>
                      <a:noFill/>
                    </a:lnBlToTr>
                    <a:noFill/>
                  </a:tcPr>
                </a:tc>
                <a:tc>
                  <a:txBody>
                    <a:bodyPr/>
                    <a:lstStyle>
                      <a:lvl1pPr marL="0" algn="l" defTabSz="683895" rtl="0" eaLnBrk="1" latinLnBrk="0" hangingPunct="1">
                        <a:defRPr sz="1400" kern="1200">
                          <a:solidFill>
                            <a:schemeClr val="tx1"/>
                          </a:solidFill>
                          <a:latin typeface="Calibri" panose="020F0502020204030204"/>
                        </a:defRPr>
                      </a:lvl1pPr>
                      <a:lvl2pPr marL="341630" algn="l" defTabSz="683895" rtl="0" eaLnBrk="1" latinLnBrk="0" hangingPunct="1">
                        <a:defRPr sz="1400" kern="1200">
                          <a:solidFill>
                            <a:schemeClr val="tx1"/>
                          </a:solidFill>
                          <a:latin typeface="Calibri" panose="020F0502020204030204"/>
                        </a:defRPr>
                      </a:lvl2pPr>
                      <a:lvl3pPr marL="683895" algn="l" defTabSz="683895" rtl="0" eaLnBrk="1" latinLnBrk="0" hangingPunct="1">
                        <a:defRPr sz="1400" kern="1200">
                          <a:solidFill>
                            <a:schemeClr val="tx1"/>
                          </a:solidFill>
                          <a:latin typeface="Calibri" panose="020F0502020204030204"/>
                        </a:defRPr>
                      </a:lvl3pPr>
                      <a:lvl4pPr marL="1025525" algn="l" defTabSz="683895" rtl="0" eaLnBrk="1" latinLnBrk="0" hangingPunct="1">
                        <a:defRPr sz="1400" kern="1200">
                          <a:solidFill>
                            <a:schemeClr val="tx1"/>
                          </a:solidFill>
                          <a:latin typeface="Calibri" panose="020F0502020204030204"/>
                        </a:defRPr>
                      </a:lvl4pPr>
                      <a:lvl5pPr marL="1367155" algn="l" defTabSz="683895" rtl="0" eaLnBrk="1" latinLnBrk="0" hangingPunct="1">
                        <a:defRPr sz="1400" kern="1200">
                          <a:solidFill>
                            <a:schemeClr val="tx1"/>
                          </a:solidFill>
                          <a:latin typeface="Calibri" panose="020F0502020204030204"/>
                        </a:defRPr>
                      </a:lvl5pPr>
                      <a:lvl6pPr marL="1709420" algn="l" defTabSz="683895" rtl="0" eaLnBrk="1" latinLnBrk="0" hangingPunct="1">
                        <a:defRPr sz="1400" kern="1200">
                          <a:solidFill>
                            <a:schemeClr val="tx1"/>
                          </a:solidFill>
                          <a:latin typeface="Calibri" panose="020F0502020204030204"/>
                        </a:defRPr>
                      </a:lvl6pPr>
                      <a:lvl7pPr marL="2051050" algn="l" defTabSz="683895" rtl="0" eaLnBrk="1" latinLnBrk="0" hangingPunct="1">
                        <a:defRPr sz="1400" kern="1200">
                          <a:solidFill>
                            <a:schemeClr val="tx1"/>
                          </a:solidFill>
                          <a:latin typeface="Calibri" panose="020F0502020204030204"/>
                        </a:defRPr>
                      </a:lvl7pPr>
                      <a:lvl8pPr marL="2392680" algn="l" defTabSz="683895" rtl="0" eaLnBrk="1" latinLnBrk="0" hangingPunct="1">
                        <a:defRPr sz="1400" kern="1200">
                          <a:solidFill>
                            <a:schemeClr val="tx1"/>
                          </a:solidFill>
                          <a:latin typeface="Calibri" panose="020F0502020204030204"/>
                        </a:defRPr>
                      </a:lvl8pPr>
                      <a:lvl9pPr marL="2734945" algn="l" defTabSz="683895" rtl="0" eaLnBrk="1" latinLnBrk="0" hangingPunct="1">
                        <a:defRPr sz="14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zh-CN" altLang="en-US" sz="2400" b="0" i="0" strike="noStrike" cap="none" normalizeH="0" baseline="0" dirty="0">
                          <a:ln>
                            <a:noFill/>
                          </a:ln>
                          <a:solidFill>
                            <a:schemeClr val="tx1"/>
                          </a:solidFill>
                          <a:effectLst/>
                          <a:latin typeface="黑体" panose="02010609060101010101" charset="-122"/>
                          <a:ea typeface="黑体" panose="02010609060101010101" charset="-122"/>
                          <a:cs typeface="楷体_GB2312"/>
                        </a:rPr>
                        <a:t>革命推翻清朝</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zh-CN" altLang="en-US" sz="2400" b="0" i="0" strike="noStrike" cap="none" normalizeH="0" baseline="0" dirty="0">
                          <a:ln>
                            <a:noFill/>
                          </a:ln>
                          <a:solidFill>
                            <a:schemeClr val="tx1"/>
                          </a:solidFill>
                          <a:effectLst/>
                          <a:latin typeface="黑体" panose="02010609060101010101" charset="-122"/>
                          <a:ea typeface="黑体" panose="02010609060101010101" charset="-122"/>
                          <a:cs typeface="楷体_GB2312"/>
                        </a:rPr>
                        <a:t>（满洲贵族）封建统治</a:t>
                      </a:r>
                    </a:p>
                  </a:txBody>
                  <a:tcPr anchor="ctr" horzOverflow="overflow">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12700" cap="flat" cmpd="sng" algn="ctr">
                      <a:solidFill>
                        <a:sysClr val="windowText" lastClr="000000"/>
                      </a:solidFill>
                      <a:prstDash val="solid"/>
                      <a:round/>
                      <a:headEnd type="none" w="sm" len="sm"/>
                      <a:tailEnd type="none" w="sm" len="sm"/>
                    </a:lnT>
                    <a:lnB w="12700" cap="flat" cmpd="sng" algn="ctr">
                      <a:solidFill>
                        <a:sysClr val="windowText" lastClr="000000"/>
                      </a:solidFill>
                      <a:prstDash val="solid"/>
                      <a:round/>
                      <a:headEnd type="none" w="sm" len="sm"/>
                      <a:tailEnd type="none" w="sm" len="sm"/>
                    </a:lnB>
                    <a:lnTlToBr>
                      <a:noFill/>
                    </a:lnTlToBr>
                    <a:lnBlToTr>
                      <a:noFill/>
                    </a:lnBlToTr>
                    <a:noFill/>
                  </a:tcPr>
                </a:tc>
                <a:tc>
                  <a:txBody>
                    <a:bodyPr/>
                    <a:lstStyle>
                      <a:lvl1pPr marL="0" algn="l" defTabSz="683895" rtl="0" eaLnBrk="1" latinLnBrk="0" hangingPunct="1">
                        <a:defRPr sz="1400" kern="1200">
                          <a:solidFill>
                            <a:schemeClr val="tx1"/>
                          </a:solidFill>
                          <a:latin typeface="Calibri" panose="020F0502020204030204"/>
                        </a:defRPr>
                      </a:lvl1pPr>
                      <a:lvl2pPr marL="341630" algn="l" defTabSz="683895" rtl="0" eaLnBrk="1" latinLnBrk="0" hangingPunct="1">
                        <a:defRPr sz="1400" kern="1200">
                          <a:solidFill>
                            <a:schemeClr val="tx1"/>
                          </a:solidFill>
                          <a:latin typeface="Calibri" panose="020F0502020204030204"/>
                        </a:defRPr>
                      </a:lvl2pPr>
                      <a:lvl3pPr marL="683895" algn="l" defTabSz="683895" rtl="0" eaLnBrk="1" latinLnBrk="0" hangingPunct="1">
                        <a:defRPr sz="1400" kern="1200">
                          <a:solidFill>
                            <a:schemeClr val="tx1"/>
                          </a:solidFill>
                          <a:latin typeface="Calibri" panose="020F0502020204030204"/>
                        </a:defRPr>
                      </a:lvl3pPr>
                      <a:lvl4pPr marL="1025525" algn="l" defTabSz="683895" rtl="0" eaLnBrk="1" latinLnBrk="0" hangingPunct="1">
                        <a:defRPr sz="1400" kern="1200">
                          <a:solidFill>
                            <a:schemeClr val="tx1"/>
                          </a:solidFill>
                          <a:latin typeface="Calibri" panose="020F0502020204030204"/>
                        </a:defRPr>
                      </a:lvl4pPr>
                      <a:lvl5pPr marL="1367155" algn="l" defTabSz="683895" rtl="0" eaLnBrk="1" latinLnBrk="0" hangingPunct="1">
                        <a:defRPr sz="1400" kern="1200">
                          <a:solidFill>
                            <a:schemeClr val="tx1"/>
                          </a:solidFill>
                          <a:latin typeface="Calibri" panose="020F0502020204030204"/>
                        </a:defRPr>
                      </a:lvl5pPr>
                      <a:lvl6pPr marL="1709420" algn="l" defTabSz="683895" rtl="0" eaLnBrk="1" latinLnBrk="0" hangingPunct="1">
                        <a:defRPr sz="1400" kern="1200">
                          <a:solidFill>
                            <a:schemeClr val="tx1"/>
                          </a:solidFill>
                          <a:latin typeface="Calibri" panose="020F0502020204030204"/>
                        </a:defRPr>
                      </a:lvl6pPr>
                      <a:lvl7pPr marL="2051050" algn="l" defTabSz="683895" rtl="0" eaLnBrk="1" latinLnBrk="0" hangingPunct="1">
                        <a:defRPr sz="1400" kern="1200">
                          <a:solidFill>
                            <a:schemeClr val="tx1"/>
                          </a:solidFill>
                          <a:latin typeface="Calibri" panose="020F0502020204030204"/>
                        </a:defRPr>
                      </a:lvl7pPr>
                      <a:lvl8pPr marL="2392680" algn="l" defTabSz="683895" rtl="0" eaLnBrk="1" latinLnBrk="0" hangingPunct="1">
                        <a:defRPr sz="1400" kern="1200">
                          <a:solidFill>
                            <a:schemeClr val="tx1"/>
                          </a:solidFill>
                          <a:latin typeface="Calibri" panose="020F0502020204030204"/>
                        </a:defRPr>
                      </a:lvl8pPr>
                      <a:lvl9pPr marL="2734945" algn="l" defTabSz="683895" rtl="0" eaLnBrk="1" latinLnBrk="0" hangingPunct="1">
                        <a:defRPr sz="14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zh-CN" altLang="en-US" sz="2400" b="0" i="0" strike="noStrike" kern="1200" cap="none" normalizeH="0" baseline="0" dirty="0">
                          <a:ln>
                            <a:noFill/>
                          </a:ln>
                          <a:solidFill>
                            <a:schemeClr val="tx1"/>
                          </a:solidFill>
                          <a:effectLst/>
                          <a:latin typeface="黑体" panose="02010609060101010101" charset="-122"/>
                          <a:ea typeface="黑体" panose="02010609060101010101" charset="-122"/>
                          <a:cs typeface="楷体_GB2312"/>
                        </a:rPr>
                        <a:t>中国民族自求解放，</a:t>
                      </a:r>
                      <a:r>
                        <a:rPr kumimoji="0" lang="zh-CN" altLang="en-US" sz="2400" b="0" i="0" strike="noStrike" kern="1200" cap="none" normalizeH="0" baseline="0" dirty="0">
                          <a:ln>
                            <a:noFill/>
                          </a:ln>
                          <a:solidFill>
                            <a:srgbClr val="FF0000"/>
                          </a:solidFill>
                          <a:effectLst/>
                          <a:latin typeface="黑体" panose="02010609060101010101" charset="-122"/>
                          <a:ea typeface="黑体" panose="02010609060101010101" charset="-122"/>
                          <a:cs typeface="楷体_GB2312"/>
                        </a:rPr>
                        <a:t>反对帝国主义侵略</a:t>
                      </a:r>
                      <a:r>
                        <a:rPr kumimoji="0" lang="zh-CN" altLang="en-US" sz="2400" b="0" i="0" strike="noStrike" kern="1200" cap="none" normalizeH="0" baseline="0" dirty="0">
                          <a:ln>
                            <a:noFill/>
                          </a:ln>
                          <a:solidFill>
                            <a:schemeClr val="tx1"/>
                          </a:solidFill>
                          <a:effectLst/>
                          <a:latin typeface="黑体" panose="02010609060101010101" charset="-122"/>
                          <a:ea typeface="黑体" panose="02010609060101010101" charset="-122"/>
                          <a:cs typeface="楷体_GB2312"/>
                        </a:rPr>
                        <a:t>，中国境内各民族一律平等</a:t>
                      </a:r>
                    </a:p>
                  </a:txBody>
                  <a:tcPr anchor="ctr" horzOverflow="overflow">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12700" cap="flat" cmpd="sng" algn="ctr">
                      <a:solidFill>
                        <a:sysClr val="windowText" lastClr="000000"/>
                      </a:solidFill>
                      <a:prstDash val="solid"/>
                      <a:round/>
                      <a:headEnd type="none" w="sm" len="sm"/>
                      <a:tailEnd type="none" w="sm" len="sm"/>
                    </a:lnT>
                    <a:lnB w="12700" cap="flat" cmpd="sng" algn="ctr">
                      <a:solidFill>
                        <a:sysClr val="windowText" lastClr="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endParaRPr kumimoji="0" lang="zh-CN" altLang="en-US" sz="2400" b="0" i="0" strike="noStrike" kern="1200" cap="none" normalizeH="0" baseline="0" dirty="0">
                        <a:ln>
                          <a:noFill/>
                        </a:ln>
                        <a:solidFill>
                          <a:schemeClr val="tx1"/>
                        </a:solidFill>
                        <a:effectLst/>
                        <a:latin typeface="黑体" panose="02010609060101010101" charset="-122"/>
                        <a:ea typeface="黑体" panose="02010609060101010101" charset="-122"/>
                        <a:cs typeface="楷体_GB2312"/>
                      </a:endParaRPr>
                    </a:p>
                  </a:txBody>
                  <a:tcPr anchor="ctr" horzOverflow="overflow">
                    <a:lnL w="12700" cap="flat" cmpd="sng" algn="ctr">
                      <a:solidFill>
                        <a:sysClr val="windowText" lastClr="000000"/>
                      </a:solidFill>
                      <a:prstDash val="solid"/>
                      <a:round/>
                      <a:headEnd type="none" w="sm" len="sm"/>
                      <a:tailEnd type="none" w="sm" len="sm"/>
                    </a:lnL>
                    <a:lnR w="28575" cap="flat" cmpd="sng" algn="ctr">
                      <a:solidFill>
                        <a:sysClr val="windowText" lastClr="000000"/>
                      </a:solidFill>
                      <a:prstDash val="solid"/>
                      <a:round/>
                      <a:headEnd type="none" w="sm" len="sm"/>
                      <a:tailEnd type="none" w="sm" len="sm"/>
                    </a:lnR>
                    <a:lnT w="12700" cap="flat" cmpd="sng" algn="ctr">
                      <a:solidFill>
                        <a:sysClr val="windowText" lastClr="000000"/>
                      </a:solidFill>
                      <a:prstDash val="solid"/>
                      <a:round/>
                      <a:headEnd type="none" w="sm" len="sm"/>
                      <a:tailEnd type="none" w="sm" len="sm"/>
                    </a:lnT>
                    <a:lnB w="12700" cap="flat" cmpd="sng" algn="ctr">
                      <a:solidFill>
                        <a:sysClr val="windowText" lastClr="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863600">
                <a:tc>
                  <a:txBody>
                    <a:bodyPr/>
                    <a:lstStyle>
                      <a:lvl1pPr marL="0" algn="l" defTabSz="683895" rtl="0" eaLnBrk="1" latinLnBrk="0" hangingPunct="1">
                        <a:defRPr sz="1400" kern="1200">
                          <a:solidFill>
                            <a:schemeClr val="tx1"/>
                          </a:solidFill>
                          <a:latin typeface="Calibri" panose="020F0502020204030204"/>
                        </a:defRPr>
                      </a:lvl1pPr>
                      <a:lvl2pPr marL="341630" algn="l" defTabSz="683895" rtl="0" eaLnBrk="1" latinLnBrk="0" hangingPunct="1">
                        <a:defRPr sz="1400" kern="1200">
                          <a:solidFill>
                            <a:schemeClr val="tx1"/>
                          </a:solidFill>
                          <a:latin typeface="Calibri" panose="020F0502020204030204"/>
                        </a:defRPr>
                      </a:lvl2pPr>
                      <a:lvl3pPr marL="683895" algn="l" defTabSz="683895" rtl="0" eaLnBrk="1" latinLnBrk="0" hangingPunct="1">
                        <a:defRPr sz="1400" kern="1200">
                          <a:solidFill>
                            <a:schemeClr val="tx1"/>
                          </a:solidFill>
                          <a:latin typeface="Calibri" panose="020F0502020204030204"/>
                        </a:defRPr>
                      </a:lvl3pPr>
                      <a:lvl4pPr marL="1025525" algn="l" defTabSz="683895" rtl="0" eaLnBrk="1" latinLnBrk="0" hangingPunct="1">
                        <a:defRPr sz="1400" kern="1200">
                          <a:solidFill>
                            <a:schemeClr val="tx1"/>
                          </a:solidFill>
                          <a:latin typeface="Calibri" panose="020F0502020204030204"/>
                        </a:defRPr>
                      </a:lvl4pPr>
                      <a:lvl5pPr marL="1367155" algn="l" defTabSz="683895" rtl="0" eaLnBrk="1" latinLnBrk="0" hangingPunct="1">
                        <a:defRPr sz="1400" kern="1200">
                          <a:solidFill>
                            <a:schemeClr val="tx1"/>
                          </a:solidFill>
                          <a:latin typeface="Calibri" panose="020F0502020204030204"/>
                        </a:defRPr>
                      </a:lvl5pPr>
                      <a:lvl6pPr marL="1709420" algn="l" defTabSz="683895" rtl="0" eaLnBrk="1" latinLnBrk="0" hangingPunct="1">
                        <a:defRPr sz="1400" kern="1200">
                          <a:solidFill>
                            <a:schemeClr val="tx1"/>
                          </a:solidFill>
                          <a:latin typeface="Calibri" panose="020F0502020204030204"/>
                        </a:defRPr>
                      </a:lvl6pPr>
                      <a:lvl7pPr marL="2051050" algn="l" defTabSz="683895" rtl="0" eaLnBrk="1" latinLnBrk="0" hangingPunct="1">
                        <a:defRPr sz="1400" kern="1200">
                          <a:solidFill>
                            <a:schemeClr val="tx1"/>
                          </a:solidFill>
                          <a:latin typeface="Calibri" panose="020F0502020204030204"/>
                        </a:defRPr>
                      </a:lvl7pPr>
                      <a:lvl8pPr marL="2392680" algn="l" defTabSz="683895" rtl="0" eaLnBrk="1" latinLnBrk="0" hangingPunct="1">
                        <a:defRPr sz="1400" kern="1200">
                          <a:solidFill>
                            <a:schemeClr val="tx1"/>
                          </a:solidFill>
                          <a:latin typeface="Calibri" panose="020F0502020204030204"/>
                        </a:defRPr>
                      </a:lvl8pPr>
                      <a:lvl9pPr marL="2734945" algn="l" defTabSz="683895" rtl="0" eaLnBrk="1" latinLnBrk="0" hangingPunct="1">
                        <a:defRPr sz="14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zh-CN" altLang="en-US" sz="2400" b="0" i="0" strike="noStrike" cap="none" normalizeH="0" baseline="0" dirty="0">
                          <a:ln>
                            <a:noFill/>
                          </a:ln>
                          <a:solidFill>
                            <a:srgbClr val="FF0000"/>
                          </a:solidFill>
                          <a:effectLst/>
                          <a:latin typeface="黑体" panose="02010609060101010101" charset="-122"/>
                          <a:ea typeface="黑体" panose="02010609060101010101" charset="-122"/>
                        </a:rPr>
                        <a:t>民权主义</a:t>
                      </a:r>
                    </a:p>
                  </a:txBody>
                  <a:tcPr anchor="ctr" horzOverflow="overflow">
                    <a:lnL w="28575"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12700" cap="flat" cmpd="sng" algn="ctr">
                      <a:solidFill>
                        <a:sysClr val="windowText" lastClr="000000"/>
                      </a:solidFill>
                      <a:prstDash val="solid"/>
                      <a:round/>
                      <a:headEnd type="none" w="sm" len="sm"/>
                      <a:tailEnd type="none" w="sm" len="sm"/>
                    </a:lnT>
                    <a:lnB w="12700" cap="flat" cmpd="sng" algn="ctr">
                      <a:solidFill>
                        <a:sysClr val="windowText" lastClr="000000"/>
                      </a:solidFill>
                      <a:prstDash val="solid"/>
                      <a:round/>
                      <a:headEnd type="none" w="sm" len="sm"/>
                      <a:tailEnd type="none" w="sm" len="sm"/>
                    </a:lnB>
                    <a:lnTlToBr>
                      <a:noFill/>
                    </a:lnTlToBr>
                    <a:lnBlToTr>
                      <a:noFill/>
                    </a:lnBlToTr>
                    <a:noFill/>
                  </a:tcPr>
                </a:tc>
                <a:tc>
                  <a:txBody>
                    <a:bodyPr/>
                    <a:lstStyle>
                      <a:lvl1pPr marL="0" algn="l" defTabSz="683895" rtl="0" eaLnBrk="1" latinLnBrk="0" hangingPunct="1">
                        <a:defRPr sz="1400" kern="1200">
                          <a:solidFill>
                            <a:schemeClr val="tx1"/>
                          </a:solidFill>
                          <a:latin typeface="Calibri" panose="020F0502020204030204"/>
                        </a:defRPr>
                      </a:lvl1pPr>
                      <a:lvl2pPr marL="341630" algn="l" defTabSz="683895" rtl="0" eaLnBrk="1" latinLnBrk="0" hangingPunct="1">
                        <a:defRPr sz="1400" kern="1200">
                          <a:solidFill>
                            <a:schemeClr val="tx1"/>
                          </a:solidFill>
                          <a:latin typeface="Calibri" panose="020F0502020204030204"/>
                        </a:defRPr>
                      </a:lvl2pPr>
                      <a:lvl3pPr marL="683895" algn="l" defTabSz="683895" rtl="0" eaLnBrk="1" latinLnBrk="0" hangingPunct="1">
                        <a:defRPr sz="1400" kern="1200">
                          <a:solidFill>
                            <a:schemeClr val="tx1"/>
                          </a:solidFill>
                          <a:latin typeface="Calibri" panose="020F0502020204030204"/>
                        </a:defRPr>
                      </a:lvl3pPr>
                      <a:lvl4pPr marL="1025525" algn="l" defTabSz="683895" rtl="0" eaLnBrk="1" latinLnBrk="0" hangingPunct="1">
                        <a:defRPr sz="1400" kern="1200">
                          <a:solidFill>
                            <a:schemeClr val="tx1"/>
                          </a:solidFill>
                          <a:latin typeface="Calibri" panose="020F0502020204030204"/>
                        </a:defRPr>
                      </a:lvl4pPr>
                      <a:lvl5pPr marL="1367155" algn="l" defTabSz="683895" rtl="0" eaLnBrk="1" latinLnBrk="0" hangingPunct="1">
                        <a:defRPr sz="1400" kern="1200">
                          <a:solidFill>
                            <a:schemeClr val="tx1"/>
                          </a:solidFill>
                          <a:latin typeface="Calibri" panose="020F0502020204030204"/>
                        </a:defRPr>
                      </a:lvl5pPr>
                      <a:lvl6pPr marL="1709420" algn="l" defTabSz="683895" rtl="0" eaLnBrk="1" latinLnBrk="0" hangingPunct="1">
                        <a:defRPr sz="1400" kern="1200">
                          <a:solidFill>
                            <a:schemeClr val="tx1"/>
                          </a:solidFill>
                          <a:latin typeface="Calibri" panose="020F0502020204030204"/>
                        </a:defRPr>
                      </a:lvl6pPr>
                      <a:lvl7pPr marL="2051050" algn="l" defTabSz="683895" rtl="0" eaLnBrk="1" latinLnBrk="0" hangingPunct="1">
                        <a:defRPr sz="1400" kern="1200">
                          <a:solidFill>
                            <a:schemeClr val="tx1"/>
                          </a:solidFill>
                          <a:latin typeface="Calibri" panose="020F0502020204030204"/>
                        </a:defRPr>
                      </a:lvl7pPr>
                      <a:lvl8pPr marL="2392680" algn="l" defTabSz="683895" rtl="0" eaLnBrk="1" latinLnBrk="0" hangingPunct="1">
                        <a:defRPr sz="1400" kern="1200">
                          <a:solidFill>
                            <a:schemeClr val="tx1"/>
                          </a:solidFill>
                          <a:latin typeface="Calibri" panose="020F0502020204030204"/>
                        </a:defRPr>
                      </a:lvl8pPr>
                      <a:lvl9pPr marL="2734945" algn="l" defTabSz="683895" rtl="0" eaLnBrk="1" latinLnBrk="0" hangingPunct="1">
                        <a:defRPr sz="14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zh-CN" altLang="en-US" sz="2400" b="0" i="0" strike="noStrike" kern="1200" cap="none" normalizeH="0" baseline="0" dirty="0">
                          <a:ln>
                            <a:noFill/>
                          </a:ln>
                          <a:solidFill>
                            <a:schemeClr val="tx1"/>
                          </a:solidFill>
                          <a:effectLst/>
                          <a:latin typeface="黑体" panose="02010609060101010101" charset="-122"/>
                          <a:ea typeface="黑体" panose="02010609060101010101" charset="-122"/>
                          <a:cs typeface="楷体_GB2312"/>
                        </a:rPr>
                        <a:t>推翻封建帝制，</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zh-CN" altLang="en-US" sz="2400" b="0" i="0" strike="noStrike" kern="1200" cap="none" normalizeH="0" baseline="0" dirty="0">
                          <a:ln>
                            <a:noFill/>
                          </a:ln>
                          <a:solidFill>
                            <a:schemeClr val="tx1"/>
                          </a:solidFill>
                          <a:effectLst/>
                          <a:latin typeface="黑体" panose="02010609060101010101" charset="-122"/>
                          <a:ea typeface="黑体" panose="02010609060101010101" charset="-122"/>
                          <a:cs typeface="楷体_GB2312"/>
                        </a:rPr>
                        <a:t>建立资产阶级共和国</a:t>
                      </a:r>
                    </a:p>
                  </a:txBody>
                  <a:tcPr anchor="ctr" horzOverflow="overflow">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12700" cap="flat" cmpd="sng" algn="ctr">
                      <a:solidFill>
                        <a:sysClr val="windowText" lastClr="000000"/>
                      </a:solidFill>
                      <a:prstDash val="solid"/>
                      <a:round/>
                      <a:headEnd type="none" w="sm" len="sm"/>
                      <a:tailEnd type="none" w="sm" len="sm"/>
                    </a:lnT>
                    <a:lnB w="12700" cap="flat" cmpd="sng" algn="ctr">
                      <a:solidFill>
                        <a:sysClr val="windowText" lastClr="000000"/>
                      </a:solidFill>
                      <a:prstDash val="solid"/>
                      <a:round/>
                      <a:headEnd type="none" w="sm" len="sm"/>
                      <a:tailEnd type="none" w="sm" len="sm"/>
                    </a:lnB>
                    <a:lnTlToBr>
                      <a:noFill/>
                    </a:lnTlToBr>
                    <a:lnBlToTr>
                      <a:noFill/>
                    </a:lnBlToTr>
                    <a:noFill/>
                  </a:tcPr>
                </a:tc>
                <a:tc>
                  <a:txBody>
                    <a:bodyPr/>
                    <a:lstStyle>
                      <a:lvl1pPr marL="0" algn="l" defTabSz="683895" rtl="0" eaLnBrk="1" latinLnBrk="0" hangingPunct="1">
                        <a:defRPr sz="1400" kern="1200">
                          <a:solidFill>
                            <a:schemeClr val="tx1"/>
                          </a:solidFill>
                          <a:latin typeface="Calibri" panose="020F0502020204030204"/>
                        </a:defRPr>
                      </a:lvl1pPr>
                      <a:lvl2pPr marL="341630" algn="l" defTabSz="683895" rtl="0" eaLnBrk="1" latinLnBrk="0" hangingPunct="1">
                        <a:defRPr sz="1400" kern="1200">
                          <a:solidFill>
                            <a:schemeClr val="tx1"/>
                          </a:solidFill>
                          <a:latin typeface="Calibri" panose="020F0502020204030204"/>
                        </a:defRPr>
                      </a:lvl2pPr>
                      <a:lvl3pPr marL="683895" algn="l" defTabSz="683895" rtl="0" eaLnBrk="1" latinLnBrk="0" hangingPunct="1">
                        <a:defRPr sz="1400" kern="1200">
                          <a:solidFill>
                            <a:schemeClr val="tx1"/>
                          </a:solidFill>
                          <a:latin typeface="Calibri" panose="020F0502020204030204"/>
                        </a:defRPr>
                      </a:lvl3pPr>
                      <a:lvl4pPr marL="1025525" algn="l" defTabSz="683895" rtl="0" eaLnBrk="1" latinLnBrk="0" hangingPunct="1">
                        <a:defRPr sz="1400" kern="1200">
                          <a:solidFill>
                            <a:schemeClr val="tx1"/>
                          </a:solidFill>
                          <a:latin typeface="Calibri" panose="020F0502020204030204"/>
                        </a:defRPr>
                      </a:lvl4pPr>
                      <a:lvl5pPr marL="1367155" algn="l" defTabSz="683895" rtl="0" eaLnBrk="1" latinLnBrk="0" hangingPunct="1">
                        <a:defRPr sz="1400" kern="1200">
                          <a:solidFill>
                            <a:schemeClr val="tx1"/>
                          </a:solidFill>
                          <a:latin typeface="Calibri" panose="020F0502020204030204"/>
                        </a:defRPr>
                      </a:lvl5pPr>
                      <a:lvl6pPr marL="1709420" algn="l" defTabSz="683895" rtl="0" eaLnBrk="1" latinLnBrk="0" hangingPunct="1">
                        <a:defRPr sz="1400" kern="1200">
                          <a:solidFill>
                            <a:schemeClr val="tx1"/>
                          </a:solidFill>
                          <a:latin typeface="Calibri" panose="020F0502020204030204"/>
                        </a:defRPr>
                      </a:lvl6pPr>
                      <a:lvl7pPr marL="2051050" algn="l" defTabSz="683895" rtl="0" eaLnBrk="1" latinLnBrk="0" hangingPunct="1">
                        <a:defRPr sz="1400" kern="1200">
                          <a:solidFill>
                            <a:schemeClr val="tx1"/>
                          </a:solidFill>
                          <a:latin typeface="Calibri" panose="020F0502020204030204"/>
                        </a:defRPr>
                      </a:lvl7pPr>
                      <a:lvl8pPr marL="2392680" algn="l" defTabSz="683895" rtl="0" eaLnBrk="1" latinLnBrk="0" hangingPunct="1">
                        <a:defRPr sz="1400" kern="1200">
                          <a:solidFill>
                            <a:schemeClr val="tx1"/>
                          </a:solidFill>
                          <a:latin typeface="Calibri" panose="020F0502020204030204"/>
                        </a:defRPr>
                      </a:lvl8pPr>
                      <a:lvl9pPr marL="2734945" algn="l" defTabSz="683895" rtl="0" eaLnBrk="1" latinLnBrk="0" hangingPunct="1">
                        <a:defRPr sz="14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lang="zh-CN" altLang="en-US" sz="2400" b="0" dirty="0">
                          <a:ln>
                            <a:noFill/>
                          </a:ln>
                          <a:effectLst/>
                          <a:latin typeface="黑体" panose="02010609060101010101" charset="-122"/>
                          <a:ea typeface="黑体" panose="02010609060101010101" charset="-122"/>
                          <a:cs typeface="楷体_GB2312"/>
                          <a:sym typeface="+mn-ea"/>
                        </a:rPr>
                        <a:t>建立为</a:t>
                      </a:r>
                      <a:r>
                        <a:rPr lang="zh-CN" altLang="en-US" sz="2400" b="0" dirty="0">
                          <a:ln>
                            <a:noFill/>
                          </a:ln>
                          <a:solidFill>
                            <a:srgbClr val="FF0000"/>
                          </a:solidFill>
                          <a:effectLst/>
                          <a:latin typeface="黑体" panose="02010609060101010101" charset="-122"/>
                          <a:ea typeface="黑体" panose="02010609060101010101" charset="-122"/>
                          <a:cs typeface="楷体_GB2312"/>
                          <a:sym typeface="+mn-ea"/>
                        </a:rPr>
                        <a:t>一般平民所共有</a:t>
                      </a:r>
                      <a:r>
                        <a:rPr lang="zh-CN" altLang="en-US" sz="2400" b="0" dirty="0">
                          <a:ln>
                            <a:noFill/>
                          </a:ln>
                          <a:effectLst/>
                          <a:latin typeface="黑体" panose="02010609060101010101" charset="-122"/>
                          <a:ea typeface="黑体" panose="02010609060101010101" charset="-122"/>
                          <a:cs typeface="楷体_GB2312"/>
                          <a:sym typeface="+mn-ea"/>
                        </a:rPr>
                        <a:t>，非少数人所得而私的民主政治</a:t>
                      </a:r>
                      <a:endParaRPr kumimoji="0" lang="zh-CN" altLang="en-US" sz="2400" b="0" i="0" strike="noStrike" kern="1200" cap="none" normalizeH="0" baseline="0" dirty="0">
                        <a:ln>
                          <a:noFill/>
                        </a:ln>
                        <a:solidFill>
                          <a:schemeClr val="tx1"/>
                        </a:solidFill>
                        <a:effectLst/>
                        <a:latin typeface="黑体" panose="02010609060101010101" charset="-122"/>
                        <a:ea typeface="黑体" panose="02010609060101010101" charset="-122"/>
                        <a:cs typeface="楷体_GB2312"/>
                        <a:sym typeface="+mn-ea"/>
                      </a:endParaRPr>
                    </a:p>
                  </a:txBody>
                  <a:tcPr anchor="ctr" horzOverflow="overflow">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12700" cap="flat" cmpd="sng" algn="ctr">
                      <a:solidFill>
                        <a:sysClr val="windowText" lastClr="000000"/>
                      </a:solidFill>
                      <a:prstDash val="solid"/>
                      <a:round/>
                      <a:headEnd type="none" w="sm" len="sm"/>
                      <a:tailEnd type="none" w="sm" len="sm"/>
                    </a:lnT>
                    <a:lnB w="12700" cap="flat" cmpd="sng" algn="ctr">
                      <a:solidFill>
                        <a:sysClr val="windowText" lastClr="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endParaRPr kumimoji="0" lang="zh-CN" altLang="en-US" sz="2400" b="0" i="0" strike="noStrike" kern="1200" cap="none" normalizeH="0" baseline="0" dirty="0">
                        <a:ln>
                          <a:noFill/>
                        </a:ln>
                        <a:solidFill>
                          <a:schemeClr val="tx1"/>
                        </a:solidFill>
                        <a:effectLst/>
                        <a:latin typeface="黑体" panose="02010609060101010101" charset="-122"/>
                        <a:ea typeface="黑体" panose="02010609060101010101" charset="-122"/>
                        <a:cs typeface="楷体_GB2312"/>
                        <a:sym typeface="+mn-ea"/>
                      </a:endParaRPr>
                    </a:p>
                  </a:txBody>
                  <a:tcPr anchor="ctr" horzOverflow="overflow">
                    <a:lnL w="12700" cap="flat" cmpd="sng" algn="ctr">
                      <a:solidFill>
                        <a:sysClr val="windowText" lastClr="000000"/>
                      </a:solidFill>
                      <a:prstDash val="solid"/>
                      <a:round/>
                      <a:headEnd type="none" w="sm" len="sm"/>
                      <a:tailEnd type="none" w="sm" len="sm"/>
                    </a:lnL>
                    <a:lnR w="28575" cap="flat" cmpd="sng" algn="ctr">
                      <a:solidFill>
                        <a:sysClr val="windowText" lastClr="000000"/>
                      </a:solidFill>
                      <a:prstDash val="solid"/>
                      <a:round/>
                      <a:headEnd type="none" w="sm" len="sm"/>
                      <a:tailEnd type="none" w="sm" len="sm"/>
                    </a:lnR>
                    <a:lnT w="12700" cap="flat" cmpd="sng" algn="ctr">
                      <a:solidFill>
                        <a:sysClr val="windowText" lastClr="000000"/>
                      </a:solidFill>
                      <a:prstDash val="solid"/>
                      <a:round/>
                      <a:headEnd type="none" w="sm" len="sm"/>
                      <a:tailEnd type="none" w="sm" len="sm"/>
                    </a:lnT>
                    <a:lnB w="12700" cap="flat" cmpd="sng" algn="ctr">
                      <a:solidFill>
                        <a:sysClr val="windowText" lastClr="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525780">
                <a:tc>
                  <a:txBody>
                    <a:bodyPr/>
                    <a:lstStyle>
                      <a:lvl1pPr marL="0" algn="l" defTabSz="683895" rtl="0" eaLnBrk="1" latinLnBrk="0" hangingPunct="1">
                        <a:defRPr sz="1400" kern="1200">
                          <a:solidFill>
                            <a:schemeClr val="tx1"/>
                          </a:solidFill>
                          <a:latin typeface="Calibri" panose="020F0502020204030204"/>
                        </a:defRPr>
                      </a:lvl1pPr>
                      <a:lvl2pPr marL="341630" algn="l" defTabSz="683895" rtl="0" eaLnBrk="1" latinLnBrk="0" hangingPunct="1">
                        <a:defRPr sz="1400" kern="1200">
                          <a:solidFill>
                            <a:schemeClr val="tx1"/>
                          </a:solidFill>
                          <a:latin typeface="Calibri" panose="020F0502020204030204"/>
                        </a:defRPr>
                      </a:lvl2pPr>
                      <a:lvl3pPr marL="683895" algn="l" defTabSz="683895" rtl="0" eaLnBrk="1" latinLnBrk="0" hangingPunct="1">
                        <a:defRPr sz="1400" kern="1200">
                          <a:solidFill>
                            <a:schemeClr val="tx1"/>
                          </a:solidFill>
                          <a:latin typeface="Calibri" panose="020F0502020204030204"/>
                        </a:defRPr>
                      </a:lvl3pPr>
                      <a:lvl4pPr marL="1025525" algn="l" defTabSz="683895" rtl="0" eaLnBrk="1" latinLnBrk="0" hangingPunct="1">
                        <a:defRPr sz="1400" kern="1200">
                          <a:solidFill>
                            <a:schemeClr val="tx1"/>
                          </a:solidFill>
                          <a:latin typeface="Calibri" panose="020F0502020204030204"/>
                        </a:defRPr>
                      </a:lvl4pPr>
                      <a:lvl5pPr marL="1367155" algn="l" defTabSz="683895" rtl="0" eaLnBrk="1" latinLnBrk="0" hangingPunct="1">
                        <a:defRPr sz="1400" kern="1200">
                          <a:solidFill>
                            <a:schemeClr val="tx1"/>
                          </a:solidFill>
                          <a:latin typeface="Calibri" panose="020F0502020204030204"/>
                        </a:defRPr>
                      </a:lvl5pPr>
                      <a:lvl6pPr marL="1709420" algn="l" defTabSz="683895" rtl="0" eaLnBrk="1" latinLnBrk="0" hangingPunct="1">
                        <a:defRPr sz="1400" kern="1200">
                          <a:solidFill>
                            <a:schemeClr val="tx1"/>
                          </a:solidFill>
                          <a:latin typeface="Calibri" panose="020F0502020204030204"/>
                        </a:defRPr>
                      </a:lvl6pPr>
                      <a:lvl7pPr marL="2051050" algn="l" defTabSz="683895" rtl="0" eaLnBrk="1" latinLnBrk="0" hangingPunct="1">
                        <a:defRPr sz="1400" kern="1200">
                          <a:solidFill>
                            <a:schemeClr val="tx1"/>
                          </a:solidFill>
                          <a:latin typeface="Calibri" panose="020F0502020204030204"/>
                        </a:defRPr>
                      </a:lvl7pPr>
                      <a:lvl8pPr marL="2392680" algn="l" defTabSz="683895" rtl="0" eaLnBrk="1" latinLnBrk="0" hangingPunct="1">
                        <a:defRPr sz="1400" kern="1200">
                          <a:solidFill>
                            <a:schemeClr val="tx1"/>
                          </a:solidFill>
                          <a:latin typeface="Calibri" panose="020F0502020204030204"/>
                        </a:defRPr>
                      </a:lvl8pPr>
                      <a:lvl9pPr marL="2734945" algn="l" defTabSz="683895" rtl="0" eaLnBrk="1" latinLnBrk="0" hangingPunct="1">
                        <a:defRPr sz="14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zh-CN" altLang="en-US" sz="2400" b="0" i="0" strike="noStrike" cap="none" normalizeH="0" baseline="0" dirty="0">
                          <a:ln>
                            <a:noFill/>
                          </a:ln>
                          <a:solidFill>
                            <a:srgbClr val="FF0000"/>
                          </a:solidFill>
                          <a:effectLst/>
                          <a:latin typeface="黑体" panose="02010609060101010101" charset="-122"/>
                          <a:ea typeface="黑体" panose="02010609060101010101" charset="-122"/>
                        </a:rPr>
                        <a:t>民生主义</a:t>
                      </a:r>
                    </a:p>
                  </a:txBody>
                  <a:tcPr anchor="ctr" horzOverflow="overflow">
                    <a:lnL w="28575"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12700" cap="flat" cmpd="sng" algn="ctr">
                      <a:solidFill>
                        <a:sysClr val="windowText" lastClr="000000"/>
                      </a:solidFill>
                      <a:prstDash val="solid"/>
                      <a:round/>
                      <a:headEnd type="none" w="sm" len="sm"/>
                      <a:tailEnd type="none" w="sm" len="sm"/>
                    </a:lnT>
                    <a:lnB w="28575" cap="flat" cmpd="sng" algn="ctr">
                      <a:solidFill>
                        <a:sysClr val="windowText" lastClr="000000"/>
                      </a:solidFill>
                      <a:prstDash val="solid"/>
                      <a:round/>
                      <a:headEnd type="none" w="sm" len="sm"/>
                      <a:tailEnd type="none" w="sm" len="sm"/>
                    </a:lnB>
                    <a:lnTlToBr>
                      <a:noFill/>
                    </a:lnTlToBr>
                    <a:lnBlToTr>
                      <a:noFill/>
                    </a:lnBlToTr>
                    <a:noFill/>
                  </a:tcPr>
                </a:tc>
                <a:tc>
                  <a:txBody>
                    <a:bodyPr/>
                    <a:lstStyle>
                      <a:lvl1pPr marL="0" algn="l" defTabSz="683895" rtl="0" eaLnBrk="1" latinLnBrk="0" hangingPunct="1">
                        <a:defRPr sz="1400" kern="1200">
                          <a:solidFill>
                            <a:schemeClr val="tx1"/>
                          </a:solidFill>
                          <a:latin typeface="Calibri" panose="020F0502020204030204"/>
                        </a:defRPr>
                      </a:lvl1pPr>
                      <a:lvl2pPr marL="341630" algn="l" defTabSz="683895" rtl="0" eaLnBrk="1" latinLnBrk="0" hangingPunct="1">
                        <a:defRPr sz="1400" kern="1200">
                          <a:solidFill>
                            <a:schemeClr val="tx1"/>
                          </a:solidFill>
                          <a:latin typeface="Calibri" panose="020F0502020204030204"/>
                        </a:defRPr>
                      </a:lvl2pPr>
                      <a:lvl3pPr marL="683895" algn="l" defTabSz="683895" rtl="0" eaLnBrk="1" latinLnBrk="0" hangingPunct="1">
                        <a:defRPr sz="1400" kern="1200">
                          <a:solidFill>
                            <a:schemeClr val="tx1"/>
                          </a:solidFill>
                          <a:latin typeface="Calibri" panose="020F0502020204030204"/>
                        </a:defRPr>
                      </a:lvl3pPr>
                      <a:lvl4pPr marL="1025525" algn="l" defTabSz="683895" rtl="0" eaLnBrk="1" latinLnBrk="0" hangingPunct="1">
                        <a:defRPr sz="1400" kern="1200">
                          <a:solidFill>
                            <a:schemeClr val="tx1"/>
                          </a:solidFill>
                          <a:latin typeface="Calibri" panose="020F0502020204030204"/>
                        </a:defRPr>
                      </a:lvl4pPr>
                      <a:lvl5pPr marL="1367155" algn="l" defTabSz="683895" rtl="0" eaLnBrk="1" latinLnBrk="0" hangingPunct="1">
                        <a:defRPr sz="1400" kern="1200">
                          <a:solidFill>
                            <a:schemeClr val="tx1"/>
                          </a:solidFill>
                          <a:latin typeface="Calibri" panose="020F0502020204030204"/>
                        </a:defRPr>
                      </a:lvl5pPr>
                      <a:lvl6pPr marL="1709420" algn="l" defTabSz="683895" rtl="0" eaLnBrk="1" latinLnBrk="0" hangingPunct="1">
                        <a:defRPr sz="1400" kern="1200">
                          <a:solidFill>
                            <a:schemeClr val="tx1"/>
                          </a:solidFill>
                          <a:latin typeface="Calibri" panose="020F0502020204030204"/>
                        </a:defRPr>
                      </a:lvl6pPr>
                      <a:lvl7pPr marL="2051050" algn="l" defTabSz="683895" rtl="0" eaLnBrk="1" latinLnBrk="0" hangingPunct="1">
                        <a:defRPr sz="1400" kern="1200">
                          <a:solidFill>
                            <a:schemeClr val="tx1"/>
                          </a:solidFill>
                          <a:latin typeface="Calibri" panose="020F0502020204030204"/>
                        </a:defRPr>
                      </a:lvl7pPr>
                      <a:lvl8pPr marL="2392680" algn="l" defTabSz="683895" rtl="0" eaLnBrk="1" latinLnBrk="0" hangingPunct="1">
                        <a:defRPr sz="1400" kern="1200">
                          <a:solidFill>
                            <a:schemeClr val="tx1"/>
                          </a:solidFill>
                          <a:latin typeface="Calibri" panose="020F0502020204030204"/>
                        </a:defRPr>
                      </a:lvl8pPr>
                      <a:lvl9pPr marL="2734945" algn="l" defTabSz="683895" rtl="0" eaLnBrk="1" latinLnBrk="0" hangingPunct="1">
                        <a:defRPr sz="14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zh-CN" altLang="en-US" sz="2400" b="0" i="0" strike="noStrike" kern="1200" cap="none" normalizeH="0" baseline="0" dirty="0">
                          <a:ln>
                            <a:noFill/>
                          </a:ln>
                          <a:solidFill>
                            <a:schemeClr val="tx1"/>
                          </a:solidFill>
                          <a:effectLst/>
                          <a:latin typeface="黑体" panose="02010609060101010101" charset="-122"/>
                          <a:ea typeface="黑体" panose="02010609060101010101" charset="-122"/>
                          <a:cs typeface="楷体_GB2312"/>
                        </a:rPr>
                        <a:t>核定地价，涨价归公</a:t>
                      </a:r>
                    </a:p>
                  </a:txBody>
                  <a:tcPr anchor="ctr" horzOverflow="overflow">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12700" cap="flat" cmpd="sng" algn="ctr">
                      <a:solidFill>
                        <a:sysClr val="windowText" lastClr="000000"/>
                      </a:solidFill>
                      <a:prstDash val="solid"/>
                      <a:round/>
                      <a:headEnd type="none" w="sm" len="sm"/>
                      <a:tailEnd type="none" w="sm" len="sm"/>
                    </a:lnT>
                    <a:lnB w="28575" cap="flat" cmpd="sng" algn="ctr">
                      <a:solidFill>
                        <a:sysClr val="windowText" lastClr="000000"/>
                      </a:solidFill>
                      <a:prstDash val="solid"/>
                      <a:round/>
                      <a:headEnd type="none" w="sm" len="sm"/>
                      <a:tailEnd type="none" w="sm" len="sm"/>
                    </a:lnB>
                    <a:lnTlToBr>
                      <a:noFill/>
                    </a:lnTlToBr>
                    <a:lnBlToTr>
                      <a:noFill/>
                    </a:lnBlToTr>
                    <a:noFill/>
                  </a:tcPr>
                </a:tc>
                <a:tc>
                  <a:txBody>
                    <a:bodyPr/>
                    <a:lstStyle>
                      <a:lvl1pPr marL="0" algn="l" defTabSz="683895" rtl="0" eaLnBrk="1" latinLnBrk="0" hangingPunct="1">
                        <a:defRPr sz="1400" kern="1200">
                          <a:solidFill>
                            <a:schemeClr val="tx1"/>
                          </a:solidFill>
                          <a:latin typeface="Calibri" panose="020F0502020204030204"/>
                        </a:defRPr>
                      </a:lvl1pPr>
                      <a:lvl2pPr marL="341630" algn="l" defTabSz="683895" rtl="0" eaLnBrk="1" latinLnBrk="0" hangingPunct="1">
                        <a:defRPr sz="1400" kern="1200">
                          <a:solidFill>
                            <a:schemeClr val="tx1"/>
                          </a:solidFill>
                          <a:latin typeface="Calibri" panose="020F0502020204030204"/>
                        </a:defRPr>
                      </a:lvl2pPr>
                      <a:lvl3pPr marL="683895" algn="l" defTabSz="683895" rtl="0" eaLnBrk="1" latinLnBrk="0" hangingPunct="1">
                        <a:defRPr sz="1400" kern="1200">
                          <a:solidFill>
                            <a:schemeClr val="tx1"/>
                          </a:solidFill>
                          <a:latin typeface="Calibri" panose="020F0502020204030204"/>
                        </a:defRPr>
                      </a:lvl3pPr>
                      <a:lvl4pPr marL="1025525" algn="l" defTabSz="683895" rtl="0" eaLnBrk="1" latinLnBrk="0" hangingPunct="1">
                        <a:defRPr sz="1400" kern="1200">
                          <a:solidFill>
                            <a:schemeClr val="tx1"/>
                          </a:solidFill>
                          <a:latin typeface="Calibri" panose="020F0502020204030204"/>
                        </a:defRPr>
                      </a:lvl4pPr>
                      <a:lvl5pPr marL="1367155" algn="l" defTabSz="683895" rtl="0" eaLnBrk="1" latinLnBrk="0" hangingPunct="1">
                        <a:defRPr sz="1400" kern="1200">
                          <a:solidFill>
                            <a:schemeClr val="tx1"/>
                          </a:solidFill>
                          <a:latin typeface="Calibri" panose="020F0502020204030204"/>
                        </a:defRPr>
                      </a:lvl5pPr>
                      <a:lvl6pPr marL="1709420" algn="l" defTabSz="683895" rtl="0" eaLnBrk="1" latinLnBrk="0" hangingPunct="1">
                        <a:defRPr sz="1400" kern="1200">
                          <a:solidFill>
                            <a:schemeClr val="tx1"/>
                          </a:solidFill>
                          <a:latin typeface="Calibri" panose="020F0502020204030204"/>
                        </a:defRPr>
                      </a:lvl6pPr>
                      <a:lvl7pPr marL="2051050" algn="l" defTabSz="683895" rtl="0" eaLnBrk="1" latinLnBrk="0" hangingPunct="1">
                        <a:defRPr sz="1400" kern="1200">
                          <a:solidFill>
                            <a:schemeClr val="tx1"/>
                          </a:solidFill>
                          <a:latin typeface="Calibri" panose="020F0502020204030204"/>
                        </a:defRPr>
                      </a:lvl7pPr>
                      <a:lvl8pPr marL="2392680" algn="l" defTabSz="683895" rtl="0" eaLnBrk="1" latinLnBrk="0" hangingPunct="1">
                        <a:defRPr sz="1400" kern="1200">
                          <a:solidFill>
                            <a:schemeClr val="tx1"/>
                          </a:solidFill>
                          <a:latin typeface="Calibri" panose="020F0502020204030204"/>
                        </a:defRPr>
                      </a:lvl8pPr>
                      <a:lvl9pPr marL="2734945" algn="l" defTabSz="683895" rtl="0" eaLnBrk="1" latinLnBrk="0" hangingPunct="1">
                        <a:defRPr sz="14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zh-CN" altLang="en-US" sz="2400" b="0" i="0" strike="noStrike" kern="1200" cap="none" normalizeH="0" baseline="0" dirty="0">
                          <a:ln>
                            <a:noFill/>
                          </a:ln>
                          <a:solidFill>
                            <a:schemeClr val="tx1"/>
                          </a:solidFill>
                          <a:effectLst/>
                          <a:latin typeface="黑体" panose="02010609060101010101" charset="-122"/>
                          <a:ea typeface="黑体" panose="02010609060101010101" charset="-122"/>
                          <a:cs typeface="黑体" panose="02010609060101010101" charset="-122"/>
                        </a:rPr>
                        <a:t>平均地权，</a:t>
                      </a:r>
                      <a:r>
                        <a:rPr kumimoji="0" lang="zh-CN" altLang="en-US" sz="2400" b="0" i="0" strike="noStrike" kern="1200" cap="none" normalizeH="0" baseline="0" dirty="0">
                          <a:ln>
                            <a:noFill/>
                          </a:ln>
                          <a:solidFill>
                            <a:srgbClr val="FF0000"/>
                          </a:solidFill>
                          <a:effectLst/>
                          <a:latin typeface="黑体" panose="02010609060101010101" charset="-122"/>
                          <a:ea typeface="黑体" panose="02010609060101010101" charset="-122"/>
                          <a:cs typeface="黑体" panose="02010609060101010101" charset="-122"/>
                        </a:rPr>
                        <a:t>节制资本</a:t>
                      </a:r>
                      <a:r>
                        <a:rPr kumimoji="0" lang="zh-CN" altLang="en-US" sz="2400" b="0" i="0" strike="noStrike" kern="1200" cap="none" normalizeH="0" baseline="0" dirty="0">
                          <a:ln>
                            <a:noFill/>
                          </a:ln>
                          <a:solidFill>
                            <a:schemeClr val="tx1"/>
                          </a:solidFill>
                          <a:effectLst/>
                          <a:latin typeface="黑体" panose="02010609060101010101" charset="-122"/>
                          <a:ea typeface="黑体" panose="02010609060101010101" charset="-122"/>
                          <a:cs typeface="黑体" panose="02010609060101010101" charset="-122"/>
                        </a:rPr>
                        <a:t>，</a:t>
                      </a:r>
                      <a:r>
                        <a:rPr lang="zh-CN" altLang="en-US" sz="2400" b="0" dirty="0">
                          <a:ln>
                            <a:noFill/>
                          </a:ln>
                          <a:effectLst/>
                          <a:latin typeface="黑体" panose="02010609060101010101" charset="-122"/>
                          <a:ea typeface="黑体" panose="02010609060101010101" charset="-122"/>
                          <a:cs typeface="黑体" panose="02010609060101010101" charset="-122"/>
                          <a:sym typeface="+mn-ea"/>
                        </a:rPr>
                        <a:t>实行“</a:t>
                      </a:r>
                      <a:r>
                        <a:rPr lang="zh-CN" altLang="en-US" sz="2400" b="0" dirty="0">
                          <a:ln>
                            <a:noFill/>
                          </a:ln>
                          <a:solidFill>
                            <a:srgbClr val="FF0000"/>
                          </a:solidFill>
                          <a:effectLst/>
                          <a:latin typeface="黑体" panose="02010609060101010101" charset="-122"/>
                          <a:ea typeface="黑体" panose="02010609060101010101" charset="-122"/>
                          <a:cs typeface="黑体" panose="02010609060101010101" charset="-122"/>
                          <a:sym typeface="+mn-ea"/>
                        </a:rPr>
                        <a:t>耕者有其田</a:t>
                      </a:r>
                      <a:r>
                        <a:rPr lang="zh-CN" altLang="en-US" sz="2400" b="0" dirty="0">
                          <a:ln>
                            <a:noFill/>
                          </a:ln>
                          <a:effectLst/>
                          <a:latin typeface="黑体" panose="02010609060101010101" charset="-122"/>
                          <a:ea typeface="黑体" panose="02010609060101010101" charset="-122"/>
                          <a:cs typeface="黑体" panose="02010609060101010101" charset="-122"/>
                          <a:sym typeface="+mn-ea"/>
                        </a:rPr>
                        <a:t>”</a:t>
                      </a:r>
                      <a:endParaRPr kumimoji="0" lang="zh-CN" altLang="en-US" sz="2400" b="0" i="0" strike="noStrike" kern="1200" cap="none" normalizeH="0" baseline="0" dirty="0">
                        <a:ln>
                          <a:noFill/>
                        </a:ln>
                        <a:solidFill>
                          <a:schemeClr val="tx1"/>
                        </a:solidFill>
                        <a:effectLst/>
                        <a:latin typeface="黑体" panose="02010609060101010101" charset="-122"/>
                        <a:ea typeface="黑体" panose="02010609060101010101" charset="-122"/>
                        <a:cs typeface="黑体" panose="02010609060101010101" charset="-122"/>
                      </a:endParaRPr>
                    </a:p>
                  </a:txBody>
                  <a:tcPr anchor="ctr" horzOverflow="overflow">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12700" cap="flat" cmpd="sng" algn="ctr">
                      <a:solidFill>
                        <a:sysClr val="windowText" lastClr="000000"/>
                      </a:solidFill>
                      <a:prstDash val="solid"/>
                      <a:round/>
                      <a:headEnd type="none" w="sm" len="sm"/>
                      <a:tailEnd type="none" w="sm" len="sm"/>
                    </a:lnT>
                    <a:lnB w="28575" cap="flat" cmpd="sng" algn="ctr">
                      <a:solidFill>
                        <a:sysClr val="windowText" lastClr="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endParaRPr kumimoji="0" lang="zh-CN" altLang="en-US" sz="2400" b="0" i="0" strike="noStrike" kern="1200" cap="none" normalizeH="0" baseline="0" dirty="0">
                        <a:ln>
                          <a:noFill/>
                        </a:ln>
                        <a:solidFill>
                          <a:schemeClr val="tx1"/>
                        </a:solidFill>
                        <a:effectLst/>
                        <a:latin typeface="黑体" panose="02010609060101010101" charset="-122"/>
                        <a:ea typeface="黑体" panose="02010609060101010101" charset="-122"/>
                        <a:cs typeface="黑体" panose="02010609060101010101" charset="-122"/>
                      </a:endParaRPr>
                    </a:p>
                  </a:txBody>
                  <a:tcPr anchor="ctr" horzOverflow="overflow">
                    <a:lnL w="12700" cap="flat" cmpd="sng" algn="ctr">
                      <a:solidFill>
                        <a:sysClr val="windowText" lastClr="000000"/>
                      </a:solidFill>
                      <a:prstDash val="solid"/>
                      <a:round/>
                      <a:headEnd type="none" w="sm" len="sm"/>
                      <a:tailEnd type="none" w="sm" len="sm"/>
                    </a:lnL>
                    <a:lnR w="28575" cap="flat" cmpd="sng" algn="ctr">
                      <a:solidFill>
                        <a:sysClr val="windowText" lastClr="000000"/>
                      </a:solidFill>
                      <a:prstDash val="solid"/>
                      <a:round/>
                      <a:headEnd type="none" w="sm" len="sm"/>
                      <a:tailEnd type="none" w="sm" len="sm"/>
                    </a:lnR>
                    <a:lnT w="12700" cap="flat" cmpd="sng" algn="ctr">
                      <a:solidFill>
                        <a:sysClr val="windowText" lastClr="000000"/>
                      </a:solidFill>
                      <a:prstDash val="solid"/>
                      <a:round/>
                      <a:headEnd type="none" w="sm" len="sm"/>
                      <a:tailEnd type="none" w="sm" len="sm"/>
                    </a:lnT>
                    <a:lnB w="28575" cap="flat" cmpd="sng" algn="ctr">
                      <a:solidFill>
                        <a:sysClr val="windowText" lastClr="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 name="文本框 4">
            <a:extLst>
              <a:ext uri="{FF2B5EF4-FFF2-40B4-BE49-F238E27FC236}">
                <a16:creationId xmlns:a16="http://schemas.microsoft.com/office/drawing/2014/main" id="{5F66D2EB-49AC-E98F-370B-423B1498988B}"/>
              </a:ext>
            </a:extLst>
          </p:cNvPr>
          <p:cNvSpPr txBox="1"/>
          <p:nvPr/>
        </p:nvSpPr>
        <p:spPr>
          <a:xfrm>
            <a:off x="9940578" y="1796459"/>
            <a:ext cx="2151529" cy="461665"/>
          </a:xfrm>
          <a:prstGeom prst="rect">
            <a:avLst/>
          </a:prstGeom>
          <a:noFill/>
        </p:spPr>
        <p:txBody>
          <a:bodyPr wrap="square">
            <a:spAutoFit/>
          </a:bodyPr>
          <a:lstStyle/>
          <a:p>
            <a:pPr marL="0" marR="0" lvl="0" indent="0" algn="ctr" defTabSz="914400" rtl="0" eaLnBrk="1" fontAlgn="base" latinLnBrk="0" hangingPunct="1">
              <a:lnSpc>
                <a:spcPct val="100000"/>
              </a:lnSpc>
              <a:spcBef>
                <a:spcPct val="20000"/>
              </a:spcBef>
              <a:spcAft>
                <a:spcPct val="0"/>
              </a:spcAft>
              <a:buClr>
                <a:srgbClr val="0563C1"/>
              </a:buClr>
              <a:buSzPct val="80000"/>
              <a:buFont typeface="Wingdings" panose="05000000000000000000" pitchFamily="2" charset="2"/>
              <a:buNone/>
              <a:tabLst/>
              <a:defRPr/>
            </a:pPr>
            <a:r>
              <a:rPr kumimoji="0" lang="zh-CN" altLang="en-US" sz="2400" b="0" i="0" u="none" strike="noStrike" kern="1200" cap="none" spc="0" normalizeH="0" baseline="0" noProof="0" dirty="0">
                <a:ln>
                  <a:noFill/>
                </a:ln>
                <a:solidFill>
                  <a:prstClr val="black"/>
                </a:solidFill>
                <a:effectLst/>
                <a:uLnTx/>
                <a:uFillTx/>
                <a:latin typeface="黑体" panose="02010609060101010101" charset="-122"/>
                <a:ea typeface="黑体" panose="02010609060101010101" charset="-122"/>
                <a:cs typeface="楷体_GB2312"/>
              </a:rPr>
              <a:t>明确提出反帝</a:t>
            </a:r>
          </a:p>
        </p:txBody>
      </p:sp>
      <p:sp>
        <p:nvSpPr>
          <p:cNvPr id="8" name="文本框 7">
            <a:extLst>
              <a:ext uri="{FF2B5EF4-FFF2-40B4-BE49-F238E27FC236}">
                <a16:creationId xmlns:a16="http://schemas.microsoft.com/office/drawing/2014/main" id="{44F8C6CC-BE55-9729-F94C-185222865DE6}"/>
              </a:ext>
            </a:extLst>
          </p:cNvPr>
          <p:cNvSpPr txBox="1"/>
          <p:nvPr/>
        </p:nvSpPr>
        <p:spPr>
          <a:xfrm>
            <a:off x="9994365" y="2529461"/>
            <a:ext cx="2043953" cy="830997"/>
          </a:xfrm>
          <a:prstGeom prst="rect">
            <a:avLst/>
          </a:prstGeom>
          <a:noFill/>
        </p:spPr>
        <p:txBody>
          <a:bodyPr wrap="square">
            <a:spAutoFit/>
          </a:bodyPr>
          <a:lstStyle/>
          <a:p>
            <a:pPr marL="0" marR="0" lvl="0" indent="0" algn="ctr" defTabSz="914400" rtl="0" eaLnBrk="1" fontAlgn="base" latinLnBrk="0" hangingPunct="1">
              <a:lnSpc>
                <a:spcPct val="100000"/>
              </a:lnSpc>
              <a:spcBef>
                <a:spcPct val="20000"/>
              </a:spcBef>
              <a:spcAft>
                <a:spcPct val="0"/>
              </a:spcAft>
              <a:buClr>
                <a:srgbClr val="0563C1"/>
              </a:buClr>
              <a:buSzPct val="80000"/>
              <a:buFont typeface="Wingdings" panose="05000000000000000000" pitchFamily="2" charset="2"/>
              <a:buNone/>
              <a:tabLst/>
              <a:defRPr/>
            </a:pPr>
            <a:r>
              <a:rPr kumimoji="0" lang="zh-CN" altLang="en-US" sz="2400" b="0" i="0" u="none" strike="noStrike" kern="1200" cap="none" spc="0" normalizeH="0" baseline="0" noProof="0" dirty="0">
                <a:ln>
                  <a:noFill/>
                </a:ln>
                <a:solidFill>
                  <a:prstClr val="black"/>
                </a:solidFill>
                <a:effectLst/>
                <a:uLnTx/>
                <a:uFillTx/>
                <a:latin typeface="黑体" panose="02010609060101010101" charset="-122"/>
                <a:ea typeface="黑体" panose="02010609060101010101" charset="-122"/>
                <a:cs typeface="楷体_GB2312"/>
                <a:sym typeface="+mn-ea"/>
              </a:rPr>
              <a:t>民权的普遍性和可行性</a:t>
            </a:r>
          </a:p>
        </p:txBody>
      </p:sp>
      <p:sp>
        <p:nvSpPr>
          <p:cNvPr id="10" name="文本框 9">
            <a:extLst>
              <a:ext uri="{FF2B5EF4-FFF2-40B4-BE49-F238E27FC236}">
                <a16:creationId xmlns:a16="http://schemas.microsoft.com/office/drawing/2014/main" id="{D2EBF1E7-0E75-420C-9A26-53A3F734FC7E}"/>
              </a:ext>
            </a:extLst>
          </p:cNvPr>
          <p:cNvSpPr txBox="1"/>
          <p:nvPr/>
        </p:nvSpPr>
        <p:spPr>
          <a:xfrm>
            <a:off x="10105783" y="3447270"/>
            <a:ext cx="1821115" cy="830997"/>
          </a:xfrm>
          <a:prstGeom prst="rect">
            <a:avLst/>
          </a:prstGeom>
          <a:noFill/>
        </p:spPr>
        <p:txBody>
          <a:bodyPr wrap="square">
            <a:spAutoFit/>
          </a:bodyPr>
          <a:lstStyle/>
          <a:p>
            <a:pPr marL="0" marR="0" lvl="0" indent="0" algn="ctr" defTabSz="914400" rtl="0" eaLnBrk="1" fontAlgn="base" latinLnBrk="0" hangingPunct="1">
              <a:lnSpc>
                <a:spcPct val="100000"/>
              </a:lnSpc>
              <a:spcBef>
                <a:spcPct val="20000"/>
              </a:spcBef>
              <a:spcAft>
                <a:spcPct val="0"/>
              </a:spcAft>
              <a:buClr>
                <a:srgbClr val="0563C1"/>
              </a:buClr>
              <a:buSzPct val="80000"/>
              <a:buFont typeface="Wingdings" panose="05000000000000000000" pitchFamily="2" charset="2"/>
              <a:buNone/>
              <a:tabLst/>
              <a:defRPr/>
            </a:pPr>
            <a:r>
              <a:rPr kumimoji="0" lang="zh-CN" altLang="en-US" sz="2400" b="0" i="0" u="none" strike="noStrike" kern="1200" cap="none" spc="0" normalizeH="0" baseline="0" noProof="0" dirty="0">
                <a:ln>
                  <a:noFill/>
                </a:ln>
                <a:solidFill>
                  <a:prstClr val="black"/>
                </a:solidFill>
                <a:effectLst/>
                <a:uLnTx/>
                <a:uFillTx/>
                <a:latin typeface="黑体" panose="02010609060101010101" charset="-122"/>
                <a:ea typeface="黑体" panose="02010609060101010101" charset="-122"/>
                <a:cs typeface="黑体" panose="02010609060101010101" charset="-122"/>
              </a:rPr>
              <a:t>更关注农民和工人</a:t>
            </a:r>
          </a:p>
        </p:txBody>
      </p:sp>
      <p:sp>
        <p:nvSpPr>
          <p:cNvPr id="12" name="文本框 11">
            <a:extLst>
              <a:ext uri="{FF2B5EF4-FFF2-40B4-BE49-F238E27FC236}">
                <a16:creationId xmlns:a16="http://schemas.microsoft.com/office/drawing/2014/main" id="{C2230C02-E5C7-289D-61C6-C6379BFE48D2}"/>
              </a:ext>
            </a:extLst>
          </p:cNvPr>
          <p:cNvSpPr txBox="1"/>
          <p:nvPr/>
        </p:nvSpPr>
        <p:spPr>
          <a:xfrm>
            <a:off x="1060396" y="1253501"/>
            <a:ext cx="3104350" cy="2785378"/>
          </a:xfrm>
          <a:prstGeom prst="rect">
            <a:avLst/>
          </a:prstGeom>
          <a:solidFill>
            <a:schemeClr val="accent2">
              <a:lumMod val="20000"/>
              <a:lumOff val="80000"/>
            </a:schemeClr>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2500" b="1" i="0" u="none" strike="noStrike" kern="1200" cap="none" spc="0" normalizeH="0" baseline="0" noProof="0" dirty="0">
                <a:ln>
                  <a:noFill/>
                </a:ln>
                <a:solidFill>
                  <a:srgbClr val="FF0000"/>
                </a:solidFill>
                <a:effectLst/>
                <a:uLnTx/>
                <a:uFillTx/>
                <a:latin typeface="楷体" panose="02010609060101010101" pitchFamily="49" charset="-122"/>
                <a:ea typeface="楷体" panose="02010609060101010101" pitchFamily="49" charset="-122"/>
                <a:cs typeface="微软雅黑" panose="020B0503020204020204" charset="-122"/>
              </a:rPr>
              <a:t>二大纲领：</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25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微软雅黑" panose="020B0503020204020204" charset="-122"/>
              </a:rPr>
              <a:t>最高纲领：渐次达到一个共产主义社会</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25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微软雅黑" panose="020B0503020204020204" charset="-122"/>
              </a:rPr>
              <a:t>最低纲领：打倒军阀，推翻帝国主义压迫，统一中国为真正的民主共和国</a:t>
            </a:r>
          </a:p>
        </p:txBody>
      </p:sp>
      <p:sp>
        <p:nvSpPr>
          <p:cNvPr id="13" name="文本框 12">
            <a:extLst>
              <a:ext uri="{FF2B5EF4-FFF2-40B4-BE49-F238E27FC236}">
                <a16:creationId xmlns:a16="http://schemas.microsoft.com/office/drawing/2014/main" id="{5E310ECF-040B-8EB5-A9BB-5349B9958A3C}"/>
              </a:ext>
            </a:extLst>
          </p:cNvPr>
          <p:cNvSpPr txBox="1"/>
          <p:nvPr/>
        </p:nvSpPr>
        <p:spPr>
          <a:xfrm>
            <a:off x="1146858" y="4336142"/>
            <a:ext cx="9058910" cy="434975"/>
          </a:xfrm>
          <a:prstGeom prst="rect">
            <a:avLst/>
          </a:prstGeom>
          <a:noFill/>
        </p:spPr>
        <p:txBody>
          <a:bodyPr vert="horz" wrap="square" lIns="66551" tIns="33276" rIns="66551" bIns="33276" rtlCol="0" anchor="t">
            <a:noAutofit/>
          </a:bodyPr>
          <a:lstStyle>
            <a:lvl1pPr algn="l" defTabSz="1185545" rtl="0" eaLnBrk="1" latinLnBrk="0" hangingPunct="1">
              <a:lnSpc>
                <a:spcPct val="90000"/>
              </a:lnSpc>
              <a:spcBef>
                <a:spcPct val="0"/>
              </a:spcBef>
              <a:buNone/>
              <a:defRPr sz="5700" kern="1200">
                <a:solidFill>
                  <a:schemeClr val="tx1"/>
                </a:solidFill>
                <a:latin typeface="+mj-lt"/>
                <a:ea typeface="+mj-ea"/>
                <a:cs typeface="+mj-cs"/>
              </a:defRPr>
            </a:lvl1pPr>
          </a:lstStyle>
          <a:p>
            <a:pPr lvl="0" algn="l" defTabSz="457200">
              <a:buClrTx/>
              <a:buSzTx/>
              <a:buFontTx/>
            </a:pPr>
            <a:r>
              <a:rPr lang="zh-CN" altLang="en-US" sz="2400" dirty="0">
                <a:solidFill>
                  <a:srgbClr val="0909DF"/>
                </a:solidFill>
                <a:latin typeface="黑体" panose="02010609060101010101" charset="-122"/>
                <a:ea typeface="黑体" panose="02010609060101010101" charset="-122"/>
                <a:cs typeface="+mn-cs"/>
                <a:sym typeface="+mn-ea"/>
              </a:rPr>
              <a:t>新三民主义与共产党的最低纲领基本一致，是国共合作的政治基础</a:t>
            </a:r>
          </a:p>
        </p:txBody>
      </p:sp>
      <p:sp>
        <p:nvSpPr>
          <p:cNvPr id="14" name="文本框 13">
            <a:extLst>
              <a:ext uri="{FF2B5EF4-FFF2-40B4-BE49-F238E27FC236}">
                <a16:creationId xmlns:a16="http://schemas.microsoft.com/office/drawing/2014/main" id="{49B1BABF-3636-2918-7929-E1A0473F9052}"/>
              </a:ext>
            </a:extLst>
          </p:cNvPr>
          <p:cNvSpPr txBox="1"/>
          <p:nvPr/>
        </p:nvSpPr>
        <p:spPr>
          <a:xfrm>
            <a:off x="87087" y="5301562"/>
            <a:ext cx="12017828" cy="1456361"/>
          </a:xfrm>
          <a:prstGeom prst="rect">
            <a:avLst/>
          </a:prstGeom>
          <a:noFill/>
          <a:ln w="12700" cmpd="sng">
            <a:solidFill>
              <a:schemeClr val="accent1">
                <a:shade val="50000"/>
              </a:schemeClr>
            </a:solidFill>
            <a:prstDash val="solid"/>
          </a:ln>
        </p:spPr>
        <p:txBody>
          <a:bodyPr wrap="square" rtlCol="0">
            <a:spAutoFit/>
          </a:bodyPr>
          <a:lstStyle/>
          <a:p>
            <a:pPr fontAlgn="auto">
              <a:lnSpc>
                <a:spcPct val="110000"/>
              </a:lnSpc>
            </a:pPr>
            <a:r>
              <a:rPr lang="zh-CN" altLang="en-US" sz="2800" b="1" dirty="0">
                <a:solidFill>
                  <a:srgbClr val="C00000"/>
                </a:solidFill>
                <a:latin typeface="黑体" panose="02010609060101010101" charset="-122"/>
                <a:ea typeface="黑体" panose="02010609060101010101" charset="-122"/>
                <a:cs typeface="黑体" panose="02010609060101010101" charset="-122"/>
              </a:rPr>
              <a:t>联俄</a:t>
            </a:r>
            <a:r>
              <a:rPr lang="zh-CN" altLang="en-US" sz="2800" b="1" dirty="0">
                <a:latin typeface="黑体" panose="02010609060101010101" charset="-122"/>
                <a:ea typeface="黑体" panose="02010609060101010101" charset="-122"/>
                <a:cs typeface="黑体" panose="02010609060101010101" charset="-122"/>
              </a:rPr>
              <a:t>：</a:t>
            </a:r>
            <a:r>
              <a:rPr lang="zh-CN" altLang="en-US" sz="2400" dirty="0">
                <a:latin typeface="黑体" panose="02010609060101010101" charset="-122"/>
                <a:ea typeface="黑体" panose="02010609060101010101" charset="-122"/>
                <a:cs typeface="黑体" panose="02010609060101010101" charset="-122"/>
              </a:rPr>
              <a:t>借助俄国的帮助进行革命斗争，</a:t>
            </a:r>
            <a:r>
              <a:rPr lang="en-US" altLang="zh-CN" sz="2400" dirty="0">
                <a:latin typeface="黑体" panose="02010609060101010101" charset="-122"/>
                <a:ea typeface="黑体" panose="02010609060101010101" charset="-122"/>
                <a:cs typeface="黑体" panose="02010609060101010101" charset="-122"/>
              </a:rPr>
              <a:t>“</a:t>
            </a:r>
            <a:r>
              <a:rPr lang="zh-CN" altLang="en-US" sz="2400" dirty="0">
                <a:latin typeface="黑体" panose="02010609060101010101" charset="-122"/>
                <a:ea typeface="黑体" panose="02010609060101010101" charset="-122"/>
                <a:cs typeface="黑体" panose="02010609060101010101" charset="-122"/>
              </a:rPr>
              <a:t>以俄为师</a:t>
            </a:r>
            <a:r>
              <a:rPr lang="en-US" altLang="zh-CN" sz="2400" dirty="0">
                <a:latin typeface="黑体" panose="02010609060101010101" charset="-122"/>
                <a:ea typeface="黑体" panose="02010609060101010101" charset="-122"/>
                <a:cs typeface="黑体" panose="02010609060101010101" charset="-122"/>
              </a:rPr>
              <a:t>”</a:t>
            </a:r>
            <a:r>
              <a:rPr lang="zh-CN" altLang="en-US" sz="2400" dirty="0">
                <a:latin typeface="黑体" panose="02010609060101010101" charset="-122"/>
                <a:ea typeface="黑体" panose="02010609060101010101" charset="-122"/>
                <a:cs typeface="黑体" panose="02010609060101010101" charset="-122"/>
              </a:rPr>
              <a:t>，学习俄国十月革命的领导方法。</a:t>
            </a:r>
          </a:p>
          <a:p>
            <a:pPr fontAlgn="auto">
              <a:lnSpc>
                <a:spcPct val="110000"/>
              </a:lnSpc>
            </a:pPr>
            <a:r>
              <a:rPr lang="zh-CN" altLang="en-US" sz="2800" b="1" dirty="0">
                <a:solidFill>
                  <a:srgbClr val="C00000"/>
                </a:solidFill>
                <a:latin typeface="黑体" panose="02010609060101010101" charset="-122"/>
                <a:ea typeface="黑体" panose="02010609060101010101" charset="-122"/>
                <a:cs typeface="黑体" panose="02010609060101010101" charset="-122"/>
              </a:rPr>
              <a:t>联共：</a:t>
            </a:r>
            <a:r>
              <a:rPr lang="zh-CN" altLang="en-US" sz="2400" dirty="0">
                <a:latin typeface="黑体" panose="02010609060101010101" charset="-122"/>
                <a:ea typeface="黑体" panose="02010609060101010101" charset="-122"/>
                <a:cs typeface="黑体" panose="02010609060101010101" charset="-122"/>
              </a:rPr>
              <a:t>对国民党进行改组，共产党员以个人身份加入国民党，两党友好合作。</a:t>
            </a:r>
          </a:p>
          <a:p>
            <a:pPr fontAlgn="auto">
              <a:lnSpc>
                <a:spcPct val="110000"/>
              </a:lnSpc>
            </a:pPr>
            <a:r>
              <a:rPr lang="zh-CN" altLang="en-US" sz="2800" b="1" dirty="0">
                <a:solidFill>
                  <a:srgbClr val="C00000"/>
                </a:solidFill>
                <a:latin typeface="黑体" panose="02010609060101010101" charset="-122"/>
                <a:ea typeface="黑体" panose="02010609060101010101" charset="-122"/>
                <a:cs typeface="黑体" panose="02010609060101010101" charset="-122"/>
              </a:rPr>
              <a:t>扶助农工：</a:t>
            </a:r>
            <a:r>
              <a:rPr lang="zh-CN" altLang="en-US" sz="2400" dirty="0">
                <a:latin typeface="黑体" panose="02010609060101010101" charset="-122"/>
                <a:ea typeface="黑体" panose="02010609060101010101" charset="-122"/>
                <a:cs typeface="黑体" panose="02010609060101010101" charset="-122"/>
              </a:rPr>
              <a:t>组织、领导农民和工人群体加入革命甚至进行武装斗争</a:t>
            </a:r>
          </a:p>
        </p:txBody>
      </p:sp>
      <p:sp>
        <p:nvSpPr>
          <p:cNvPr id="15" name="内容占位符 2">
            <a:extLst>
              <a:ext uri="{FF2B5EF4-FFF2-40B4-BE49-F238E27FC236}">
                <a16:creationId xmlns:a16="http://schemas.microsoft.com/office/drawing/2014/main" id="{630BB784-7B78-39EA-65BE-E6C374BC37A2}"/>
              </a:ext>
            </a:extLst>
          </p:cNvPr>
          <p:cNvSpPr txBox="1">
            <a:spLocks noGrp="1"/>
          </p:cNvSpPr>
          <p:nvPr/>
        </p:nvSpPr>
        <p:spPr>
          <a:xfrm>
            <a:off x="3735190" y="4771117"/>
            <a:ext cx="5050790" cy="446405"/>
          </a:xfrm>
          <a:noFill/>
          <a:ln>
            <a:noFill/>
          </a:ln>
          <a:extLst>
            <a:ext uri="{909E8E84-426E-40DD-AFC4-6F175D3DCCD1}">
              <a14:hiddenFill xmlns:a14="http://schemas.microsoft.com/office/drawing/2010/main">
                <a:solidFill>
                  <a:schemeClr val="accent2"/>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lvl1pPr algn="l" defTabSz="1185545" rtl="0" eaLnBrk="1" latinLnBrk="0" hangingPunct="1">
              <a:lnSpc>
                <a:spcPct val="90000"/>
              </a:lnSpc>
              <a:spcBef>
                <a:spcPct val="0"/>
              </a:spcBef>
              <a:buNone/>
              <a:defRPr sz="5700" kern="1200">
                <a:solidFill>
                  <a:schemeClr val="tx1"/>
                </a:solidFill>
                <a:latin typeface="+mj-lt"/>
                <a:ea typeface="+mj-ea"/>
                <a:cs typeface="+mj-cs"/>
              </a:defRPr>
            </a:lvl1pPr>
          </a:lstStyle>
          <a:p>
            <a:pPr lvl="0" algn="l" defTabSz="457200">
              <a:lnSpc>
                <a:spcPct val="100000"/>
              </a:lnSpc>
              <a:buClrTx/>
              <a:buSzTx/>
              <a:buFontTx/>
            </a:pPr>
            <a:r>
              <a:rPr lang="zh-CN" altLang="en-US" sz="2400" dirty="0">
                <a:solidFill>
                  <a:srgbClr val="FF0000"/>
                </a:solidFill>
                <a:latin typeface="黑体" panose="02010609060101010101" charset="-122"/>
                <a:ea typeface="黑体" panose="02010609060101010101" charset="-122"/>
                <a:cs typeface="+mn-cs"/>
                <a:sym typeface="+mn-ea"/>
              </a:rPr>
              <a:t>三大政策：联俄、联共、扶助农工</a:t>
            </a:r>
          </a:p>
        </p:txBody>
      </p:sp>
      <p:sp>
        <p:nvSpPr>
          <p:cNvPr id="16" name="TextBox 9">
            <a:extLst>
              <a:ext uri="{FF2B5EF4-FFF2-40B4-BE49-F238E27FC236}">
                <a16:creationId xmlns:a16="http://schemas.microsoft.com/office/drawing/2014/main" id="{1D5821AC-0CE9-AC85-C006-3F6C689E01BF}"/>
              </a:ext>
            </a:extLst>
          </p:cNvPr>
          <p:cNvSpPr txBox="1"/>
          <p:nvPr/>
        </p:nvSpPr>
        <p:spPr>
          <a:xfrm>
            <a:off x="9960222" y="556123"/>
            <a:ext cx="2112235" cy="501650"/>
          </a:xfrm>
          <a:prstGeom prst="rect">
            <a:avLst/>
          </a:prstGeom>
          <a:solidFill>
            <a:srgbClr val="FF0000"/>
          </a:solidFill>
        </p:spPr>
        <p:txBody>
          <a:bodyPr wrap="square" rtlCol="0">
            <a:spAutoFit/>
          </a:bodyPr>
          <a:lstStyle/>
          <a:p>
            <a:pPr lvl="0" algn="ctr">
              <a:buClrTx/>
              <a:buSzTx/>
              <a:buFontTx/>
            </a:pPr>
            <a:r>
              <a:rPr lang="zh-CN" altLang="en-US" sz="2400" dirty="0">
                <a:solidFill>
                  <a:schemeClr val="bg1"/>
                </a:solidFill>
                <a:latin typeface="黑体" panose="02010609060101010101" charset="-122"/>
                <a:ea typeface="黑体" panose="02010609060101010101" charset="-122"/>
                <a:sym typeface="+mn-ea"/>
              </a:rPr>
              <a:t>纲领、目标</a:t>
            </a:r>
          </a:p>
        </p:txBody>
      </p:sp>
      <p:sp>
        <p:nvSpPr>
          <p:cNvPr id="17" name="TextBox 10">
            <a:extLst>
              <a:ext uri="{FF2B5EF4-FFF2-40B4-BE49-F238E27FC236}">
                <a16:creationId xmlns:a16="http://schemas.microsoft.com/office/drawing/2014/main" id="{7FE93E75-8D10-DC24-E616-688C1C4306D9}"/>
              </a:ext>
            </a:extLst>
          </p:cNvPr>
          <p:cNvSpPr txBox="1"/>
          <p:nvPr/>
        </p:nvSpPr>
        <p:spPr>
          <a:xfrm>
            <a:off x="9994365" y="4695696"/>
            <a:ext cx="2112235" cy="500380"/>
          </a:xfrm>
          <a:prstGeom prst="rect">
            <a:avLst/>
          </a:prstGeom>
          <a:solidFill>
            <a:srgbClr val="FF0000"/>
          </a:solidFill>
        </p:spPr>
        <p:txBody>
          <a:bodyPr wrap="square" rtlCol="0">
            <a:spAutoFit/>
          </a:bodyPr>
          <a:lstStyle/>
          <a:p>
            <a:pPr lvl="0" algn="ctr">
              <a:buClrTx/>
              <a:buSzTx/>
              <a:buFontTx/>
            </a:pPr>
            <a:r>
              <a:rPr lang="zh-CN" altLang="en-US" sz="2400" dirty="0">
                <a:solidFill>
                  <a:schemeClr val="bg1"/>
                </a:solidFill>
                <a:latin typeface="黑体" panose="02010609060101010101" charset="-122"/>
                <a:ea typeface="黑体" panose="02010609060101010101" charset="-122"/>
                <a:sym typeface="+mn-ea"/>
              </a:rPr>
              <a:t>方法、手段</a:t>
            </a:r>
          </a:p>
        </p:txBody>
      </p:sp>
    </p:spTree>
    <p:custDataLst>
      <p:tags r:id="rId1"/>
    </p:custDataLst>
    <p:extLst>
      <p:ext uri="{BB962C8B-B14F-4D97-AF65-F5344CB8AC3E}">
        <p14:creationId xmlns:p14="http://schemas.microsoft.com/office/powerpoint/2010/main" val="22232824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fill="hold"/>
                                        <p:tgtEl>
                                          <p:spTgt spid="17"/>
                                        </p:tgtEl>
                                        <p:attrNameLst>
                                          <p:attrName>ppt_x</p:attrName>
                                        </p:attrNameLst>
                                      </p:cBhvr>
                                      <p:tavLst>
                                        <p:tav tm="0">
                                          <p:val>
                                            <p:strVal val="#ppt_x"/>
                                          </p:val>
                                        </p:tav>
                                        <p:tav tm="100000">
                                          <p:val>
                                            <p:strVal val="#ppt_x"/>
                                          </p:val>
                                        </p:tav>
                                      </p:tavLst>
                                    </p:anim>
                                    <p:anim calcmode="lin" valueType="num">
                                      <p:cBhvr additive="base">
                                        <p:cTn id="5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P spid="12" grpId="0" animBg="1"/>
      <p:bldP spid="13" grpId="0"/>
      <p:bldP spid="14" grpId="0" animBg="1"/>
      <p:bldP spid="15" grpId="0"/>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AF8B06BB-6EEE-56A7-879A-21386962E42F}"/>
              </a:ext>
            </a:extLst>
          </p:cNvPr>
          <p:cNvSpPr/>
          <p:nvPr/>
        </p:nvSpPr>
        <p:spPr>
          <a:xfrm>
            <a:off x="9840686" y="6219371"/>
            <a:ext cx="2264228" cy="5805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 name="文本框 1"/>
          <p:cNvSpPr txBox="1"/>
          <p:nvPr>
            <p:custDataLst>
              <p:tags r:id="rId2"/>
            </p:custDataLst>
          </p:nvPr>
        </p:nvSpPr>
        <p:spPr>
          <a:xfrm>
            <a:off x="0" y="0"/>
            <a:ext cx="12191365" cy="511175"/>
          </a:xfrm>
          <a:prstGeom prst="rect">
            <a:avLst/>
          </a:prstGeom>
          <a:noFill/>
        </p:spPr>
        <p:txBody>
          <a:bodyPr wrap="square" rtlCol="0">
            <a:spAutoFit/>
          </a:bodyPr>
          <a:lstStyle/>
          <a:p>
            <a:pPr algn="ctr"/>
            <a:r>
              <a:rPr lang="zh-CN" altLang="en-US" sz="2730" b="1" dirty="0">
                <a:solidFill>
                  <a:schemeClr val="bg1"/>
                </a:solidFill>
                <a:latin typeface="楷体" panose="02010609060101010101" charset="-122"/>
                <a:ea typeface="楷体" panose="02010609060101010101" charset="-122"/>
              </a:rPr>
              <a:t>阶段特征（</a:t>
            </a:r>
            <a:r>
              <a:rPr lang="en-US" altLang="zh-CN" sz="2730" b="1" dirty="0">
                <a:solidFill>
                  <a:schemeClr val="bg1"/>
                </a:solidFill>
                <a:latin typeface="楷体" panose="02010609060101010101" charset="-122"/>
                <a:ea typeface="楷体" panose="02010609060101010101" charset="-122"/>
              </a:rPr>
              <a:t>1919-1949</a:t>
            </a:r>
            <a:r>
              <a:rPr lang="zh-CN" altLang="en-US" sz="2730" b="1" dirty="0">
                <a:solidFill>
                  <a:schemeClr val="bg1"/>
                </a:solidFill>
                <a:latin typeface="楷体" panose="02010609060101010101" charset="-122"/>
                <a:ea typeface="楷体" panose="02010609060101010101" charset="-122"/>
              </a:rPr>
              <a:t>）</a:t>
            </a:r>
          </a:p>
        </p:txBody>
      </p:sp>
      <p:graphicFrame>
        <p:nvGraphicFramePr>
          <p:cNvPr id="7" name="表格 6">
            <a:extLst>
              <a:ext uri="{FF2B5EF4-FFF2-40B4-BE49-F238E27FC236}">
                <a16:creationId xmlns:a16="http://schemas.microsoft.com/office/drawing/2014/main" id="{9F4BB096-BA35-4E71-AE96-5844E4C0997F}"/>
              </a:ext>
            </a:extLst>
          </p:cNvPr>
          <p:cNvGraphicFramePr>
            <a:graphicFrameLocks noGrp="1"/>
          </p:cNvGraphicFramePr>
          <p:nvPr>
            <p:custDataLst>
              <p:tags r:id="rId3"/>
            </p:custDataLst>
            <p:extLst>
              <p:ext uri="{D42A27DB-BD31-4B8C-83A1-F6EECF244321}">
                <p14:modId xmlns:p14="http://schemas.microsoft.com/office/powerpoint/2010/main" val="2165479911"/>
              </p:ext>
            </p:extLst>
          </p:nvPr>
        </p:nvGraphicFramePr>
        <p:xfrm>
          <a:off x="134257" y="901155"/>
          <a:ext cx="11739245" cy="2315210"/>
        </p:xfrm>
        <a:graphic>
          <a:graphicData uri="http://schemas.openxmlformats.org/drawingml/2006/table">
            <a:tbl>
              <a:tblPr/>
              <a:tblGrid>
                <a:gridCol w="661035">
                  <a:extLst>
                    <a:ext uri="{9D8B030D-6E8A-4147-A177-3AD203B41FA5}">
                      <a16:colId xmlns:a16="http://schemas.microsoft.com/office/drawing/2014/main" val="20000"/>
                    </a:ext>
                  </a:extLst>
                </a:gridCol>
                <a:gridCol w="11078210">
                  <a:extLst>
                    <a:ext uri="{9D8B030D-6E8A-4147-A177-3AD203B41FA5}">
                      <a16:colId xmlns:a16="http://schemas.microsoft.com/office/drawing/2014/main" val="20001"/>
                    </a:ext>
                  </a:extLst>
                </a:gridCol>
              </a:tblGrid>
              <a:tr h="1430655">
                <a:tc>
                  <a:txBody>
                    <a:bodyPr/>
                    <a:lstStyle>
                      <a:lvl1pPr marL="0" algn="l" defTabSz="892175" rtl="0" eaLnBrk="1" latinLnBrk="0" hangingPunct="1">
                        <a:defRPr sz="1755" kern="1200">
                          <a:solidFill>
                            <a:schemeClr val="tx1"/>
                          </a:solidFill>
                          <a:latin typeface="Arial"/>
                          <a:ea typeface="微软雅黑"/>
                        </a:defRPr>
                      </a:lvl1pPr>
                      <a:lvl2pPr marL="445770" algn="l" defTabSz="892175" rtl="0" eaLnBrk="1" latinLnBrk="0" hangingPunct="1">
                        <a:defRPr sz="1755" kern="1200">
                          <a:solidFill>
                            <a:schemeClr val="tx1"/>
                          </a:solidFill>
                          <a:latin typeface="Arial"/>
                          <a:ea typeface="微软雅黑"/>
                        </a:defRPr>
                      </a:lvl2pPr>
                      <a:lvl3pPr marL="892175" algn="l" defTabSz="892175" rtl="0" eaLnBrk="1" latinLnBrk="0" hangingPunct="1">
                        <a:defRPr sz="1755" kern="1200">
                          <a:solidFill>
                            <a:schemeClr val="tx1"/>
                          </a:solidFill>
                          <a:latin typeface="Arial"/>
                          <a:ea typeface="微软雅黑"/>
                        </a:defRPr>
                      </a:lvl3pPr>
                      <a:lvl4pPr marL="1337310" algn="l" defTabSz="892175" rtl="0" eaLnBrk="1" latinLnBrk="0" hangingPunct="1">
                        <a:defRPr sz="1755" kern="1200">
                          <a:solidFill>
                            <a:schemeClr val="tx1"/>
                          </a:solidFill>
                          <a:latin typeface="Arial"/>
                          <a:ea typeface="微软雅黑"/>
                        </a:defRPr>
                      </a:lvl4pPr>
                      <a:lvl5pPr marL="1783715" algn="l" defTabSz="892175" rtl="0" eaLnBrk="1" latinLnBrk="0" hangingPunct="1">
                        <a:defRPr sz="1755" kern="1200">
                          <a:solidFill>
                            <a:schemeClr val="tx1"/>
                          </a:solidFill>
                          <a:latin typeface="Arial"/>
                          <a:ea typeface="微软雅黑"/>
                        </a:defRPr>
                      </a:lvl5pPr>
                      <a:lvl6pPr marL="2229485" algn="l" defTabSz="892175" rtl="0" eaLnBrk="1" latinLnBrk="0" hangingPunct="1">
                        <a:defRPr sz="1755" kern="1200">
                          <a:solidFill>
                            <a:schemeClr val="tx1"/>
                          </a:solidFill>
                          <a:latin typeface="Arial"/>
                          <a:ea typeface="微软雅黑"/>
                        </a:defRPr>
                      </a:lvl6pPr>
                      <a:lvl7pPr marL="2675890" algn="l" defTabSz="892175" rtl="0" eaLnBrk="1" latinLnBrk="0" hangingPunct="1">
                        <a:defRPr sz="1755" kern="1200">
                          <a:solidFill>
                            <a:schemeClr val="tx1"/>
                          </a:solidFill>
                          <a:latin typeface="Arial"/>
                          <a:ea typeface="微软雅黑"/>
                        </a:defRPr>
                      </a:lvl7pPr>
                      <a:lvl8pPr marL="3122295" algn="l" defTabSz="892175" rtl="0" eaLnBrk="1" latinLnBrk="0" hangingPunct="1">
                        <a:defRPr sz="1755" kern="1200">
                          <a:solidFill>
                            <a:schemeClr val="tx1"/>
                          </a:solidFill>
                          <a:latin typeface="Arial"/>
                          <a:ea typeface="微软雅黑"/>
                        </a:defRPr>
                      </a:lvl8pPr>
                      <a:lvl9pPr marL="3566795" algn="l" defTabSz="892175" rtl="0" eaLnBrk="1" latinLnBrk="0" hangingPunct="1">
                        <a:defRPr sz="1755" kern="1200">
                          <a:solidFill>
                            <a:schemeClr val="tx1"/>
                          </a:solidFill>
                          <a:latin typeface="Arial"/>
                          <a:ea typeface="微软雅黑"/>
                        </a:defRPr>
                      </a:lvl9pPr>
                    </a:lstStyle>
                    <a:p>
                      <a:pPr algn="ctr">
                        <a:lnSpc>
                          <a:spcPct val="80000"/>
                        </a:lnSpc>
                        <a:spcAft>
                          <a:spcPts val="0"/>
                        </a:spcAft>
                      </a:pPr>
                      <a:r>
                        <a:rPr lang="zh-CN" sz="2400" b="1">
                          <a:latin typeface="黑体" panose="02010609060101010101" charset="-122"/>
                          <a:ea typeface="黑体" panose="02010609060101010101" charset="-122"/>
                          <a:cs typeface="微软雅黑" panose="020B0503020204020204" charset="-122"/>
                        </a:rPr>
                        <a:t>政治</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92175" rtl="0" eaLnBrk="1" latinLnBrk="0" hangingPunct="1">
                        <a:defRPr sz="1755" kern="1200">
                          <a:solidFill>
                            <a:schemeClr val="tx1"/>
                          </a:solidFill>
                          <a:latin typeface="Arial"/>
                          <a:ea typeface="微软雅黑"/>
                        </a:defRPr>
                      </a:lvl1pPr>
                      <a:lvl2pPr marL="445770" algn="l" defTabSz="892175" rtl="0" eaLnBrk="1" latinLnBrk="0" hangingPunct="1">
                        <a:defRPr sz="1755" kern="1200">
                          <a:solidFill>
                            <a:schemeClr val="tx1"/>
                          </a:solidFill>
                          <a:latin typeface="Arial"/>
                          <a:ea typeface="微软雅黑"/>
                        </a:defRPr>
                      </a:lvl2pPr>
                      <a:lvl3pPr marL="892175" algn="l" defTabSz="892175" rtl="0" eaLnBrk="1" latinLnBrk="0" hangingPunct="1">
                        <a:defRPr sz="1755" kern="1200">
                          <a:solidFill>
                            <a:schemeClr val="tx1"/>
                          </a:solidFill>
                          <a:latin typeface="Arial"/>
                          <a:ea typeface="微软雅黑"/>
                        </a:defRPr>
                      </a:lvl3pPr>
                      <a:lvl4pPr marL="1337310" algn="l" defTabSz="892175" rtl="0" eaLnBrk="1" latinLnBrk="0" hangingPunct="1">
                        <a:defRPr sz="1755" kern="1200">
                          <a:solidFill>
                            <a:schemeClr val="tx1"/>
                          </a:solidFill>
                          <a:latin typeface="Arial"/>
                          <a:ea typeface="微软雅黑"/>
                        </a:defRPr>
                      </a:lvl4pPr>
                      <a:lvl5pPr marL="1783715" algn="l" defTabSz="892175" rtl="0" eaLnBrk="1" latinLnBrk="0" hangingPunct="1">
                        <a:defRPr sz="1755" kern="1200">
                          <a:solidFill>
                            <a:schemeClr val="tx1"/>
                          </a:solidFill>
                          <a:latin typeface="Arial"/>
                          <a:ea typeface="微软雅黑"/>
                        </a:defRPr>
                      </a:lvl5pPr>
                      <a:lvl6pPr marL="2229485" algn="l" defTabSz="892175" rtl="0" eaLnBrk="1" latinLnBrk="0" hangingPunct="1">
                        <a:defRPr sz="1755" kern="1200">
                          <a:solidFill>
                            <a:schemeClr val="tx1"/>
                          </a:solidFill>
                          <a:latin typeface="Arial"/>
                          <a:ea typeface="微软雅黑"/>
                        </a:defRPr>
                      </a:lvl6pPr>
                      <a:lvl7pPr marL="2675890" algn="l" defTabSz="892175" rtl="0" eaLnBrk="1" latinLnBrk="0" hangingPunct="1">
                        <a:defRPr sz="1755" kern="1200">
                          <a:solidFill>
                            <a:schemeClr val="tx1"/>
                          </a:solidFill>
                          <a:latin typeface="Arial"/>
                          <a:ea typeface="微软雅黑"/>
                        </a:defRPr>
                      </a:lvl7pPr>
                      <a:lvl8pPr marL="3122295" algn="l" defTabSz="892175" rtl="0" eaLnBrk="1" latinLnBrk="0" hangingPunct="1">
                        <a:defRPr sz="1755" kern="1200">
                          <a:solidFill>
                            <a:schemeClr val="tx1"/>
                          </a:solidFill>
                          <a:latin typeface="Arial"/>
                          <a:ea typeface="微软雅黑"/>
                        </a:defRPr>
                      </a:lvl8pPr>
                      <a:lvl9pPr marL="3566795" algn="l" defTabSz="892175" rtl="0" eaLnBrk="1" latinLnBrk="0" hangingPunct="1">
                        <a:defRPr sz="1755" kern="1200">
                          <a:solidFill>
                            <a:schemeClr val="tx1"/>
                          </a:solidFill>
                          <a:latin typeface="Arial"/>
                          <a:ea typeface="微软雅黑"/>
                        </a:defRPr>
                      </a:lvl9pPr>
                    </a:lstStyle>
                    <a:p>
                      <a:pPr indent="0" fontAlgn="auto">
                        <a:lnSpc>
                          <a:spcPts val="3080"/>
                        </a:lnSpc>
                        <a:spcAft>
                          <a:spcPts val="0"/>
                        </a:spcAft>
                      </a:pPr>
                      <a:r>
                        <a:rPr lang="en-US" altLang="zh-CN" sz="2400" b="1" dirty="0">
                          <a:solidFill>
                            <a:srgbClr val="FF0000"/>
                          </a:solidFill>
                          <a:latin typeface="黑体" panose="02010609060101010101" charset="-122"/>
                          <a:ea typeface="黑体" panose="02010609060101010101" charset="-122"/>
                          <a:cs typeface="黑体" panose="02010609060101010101" charset="-122"/>
                          <a:sym typeface="+mn-ea"/>
                        </a:rPr>
                        <a:t>  </a:t>
                      </a:r>
                      <a:r>
                        <a:rPr lang="zh-CN" sz="2400" b="0" dirty="0">
                          <a:solidFill>
                            <a:srgbClr val="FF0000"/>
                          </a:solidFill>
                          <a:latin typeface="黑体" panose="02010609060101010101" charset="-122"/>
                          <a:ea typeface="黑体" panose="02010609060101010101" charset="-122"/>
                          <a:cs typeface="黑体" panose="02010609060101010101" charset="-122"/>
                          <a:sym typeface="+mn-ea"/>
                        </a:rPr>
                        <a:t>五四运动</a:t>
                      </a:r>
                      <a:r>
                        <a:rPr lang="zh-CN" sz="2400" b="0" dirty="0">
                          <a:latin typeface="黑体" panose="02010609060101010101" charset="-122"/>
                          <a:ea typeface="黑体" panose="02010609060101010101" charset="-122"/>
                          <a:cs typeface="黑体" panose="02010609060101010101" charset="-122"/>
                          <a:sym typeface="+mn-ea"/>
                        </a:rPr>
                        <a:t>中工人阶级登上历史舞</a:t>
                      </a:r>
                      <a:r>
                        <a:rPr lang="zh-CN" sz="2400" b="0" dirty="0">
                          <a:solidFill>
                            <a:schemeClr val="tx1"/>
                          </a:solidFill>
                          <a:latin typeface="黑体" panose="02010609060101010101" charset="-122"/>
                          <a:ea typeface="黑体" panose="02010609060101010101" charset="-122"/>
                          <a:cs typeface="黑体" panose="02010609060101010101" charset="-122"/>
                          <a:sym typeface="+mn-ea"/>
                        </a:rPr>
                        <a:t>台,成为中国旧民主主义革命走向新民主主义革命的转折点;</a:t>
                      </a:r>
                      <a:r>
                        <a:rPr lang="zh-CN" sz="2400" b="0" dirty="0">
                          <a:solidFill>
                            <a:srgbClr val="FF0000"/>
                          </a:solidFill>
                          <a:latin typeface="黑体" panose="02010609060101010101" charset="-122"/>
                          <a:ea typeface="黑体" panose="02010609060101010101" charset="-122"/>
                          <a:cs typeface="黑体" panose="02010609060101010101" charset="-122"/>
                          <a:sym typeface="+mn-ea"/>
                        </a:rPr>
                        <a:t>中国共产党成立</a:t>
                      </a:r>
                      <a:r>
                        <a:rPr lang="zh-CN" sz="2400" b="0" dirty="0">
                          <a:solidFill>
                            <a:schemeClr val="tx1"/>
                          </a:solidFill>
                          <a:latin typeface="黑体" panose="02010609060101010101" charset="-122"/>
                          <a:ea typeface="黑体" panose="02010609060101010101" charset="-122"/>
                          <a:cs typeface="黑体" panose="02010609060101010101" charset="-122"/>
                          <a:sym typeface="+mn-ea"/>
                        </a:rPr>
                        <a:t>使革命面貌焕然一新;国共合作</a:t>
                      </a:r>
                      <a:r>
                        <a:rPr lang="zh-CN" sz="2400" b="0" dirty="0">
                          <a:solidFill>
                            <a:srgbClr val="FF0000"/>
                          </a:solidFill>
                          <a:latin typeface="黑体" panose="02010609060101010101" charset="-122"/>
                          <a:ea typeface="黑体" panose="02010609060101010101" charset="-122"/>
                          <a:cs typeface="黑体" panose="02010609060101010101" charset="-122"/>
                          <a:sym typeface="+mn-ea"/>
                        </a:rPr>
                        <a:t>国民大革命</a:t>
                      </a:r>
                      <a:r>
                        <a:rPr lang="zh-CN" sz="2400" b="0" dirty="0">
                          <a:solidFill>
                            <a:schemeClr val="tx1"/>
                          </a:solidFill>
                          <a:latin typeface="黑体" panose="02010609060101010101" charset="-122"/>
                          <a:ea typeface="黑体" panose="02010609060101010101" charset="-122"/>
                          <a:cs typeface="黑体" panose="02010609060101010101" charset="-122"/>
                          <a:sym typeface="+mn-ea"/>
                        </a:rPr>
                        <a:t>开始,基本上推翻了北洋军阀统治;</a:t>
                      </a:r>
                      <a:r>
                        <a:rPr lang="zh-CN" sz="2400" b="0" dirty="0">
                          <a:solidFill>
                            <a:srgbClr val="FF0000"/>
                          </a:solidFill>
                          <a:latin typeface="黑体" panose="02010609060101010101" charset="-122"/>
                          <a:ea typeface="黑体" panose="02010609060101010101" charset="-122"/>
                          <a:cs typeface="黑体" panose="02010609060101010101" charset="-122"/>
                          <a:sym typeface="+mn-ea"/>
                        </a:rPr>
                        <a:t>南京国民政府统治建立</a:t>
                      </a:r>
                      <a:r>
                        <a:rPr lang="zh-CN" sz="2400" b="0" dirty="0">
                          <a:solidFill>
                            <a:schemeClr val="tx1"/>
                          </a:solidFill>
                          <a:latin typeface="黑体" panose="02010609060101010101" charset="-122"/>
                          <a:ea typeface="黑体" panose="02010609060101010101" charset="-122"/>
                          <a:cs typeface="黑体" panose="02010609060101010101" charset="-122"/>
                          <a:sym typeface="+mn-ea"/>
                        </a:rPr>
                        <a:t>,确立国民党的专制统治,国民政府在</a:t>
                      </a:r>
                      <a:r>
                        <a:rPr lang="zh-CN" sz="2400" b="0" dirty="0">
                          <a:solidFill>
                            <a:srgbClr val="FF0000"/>
                          </a:solidFill>
                          <a:latin typeface="黑体" panose="02010609060101010101" charset="-122"/>
                          <a:ea typeface="黑体" panose="02010609060101010101" charset="-122"/>
                          <a:cs typeface="黑体" panose="02010609060101010101" charset="-122"/>
                          <a:sym typeface="+mn-ea"/>
                        </a:rPr>
                        <a:t>形式上基本统一全国</a:t>
                      </a:r>
                      <a:r>
                        <a:rPr lang="zh-CN" sz="2400" b="0" dirty="0">
                          <a:solidFill>
                            <a:schemeClr val="tx1"/>
                          </a:solidFill>
                          <a:latin typeface="黑体" panose="02010609060101010101" charset="-122"/>
                          <a:ea typeface="黑体" panose="02010609060101010101" charset="-122"/>
                          <a:cs typeface="黑体" panose="02010609060101010101" charset="-122"/>
                          <a:sym typeface="+mn-ea"/>
                        </a:rPr>
                        <a:t>;中国共产党逐渐走向成熟,领导中国人民开辟了</a:t>
                      </a:r>
                      <a:r>
                        <a:rPr lang="zh-CN" sz="2400" b="0" dirty="0">
                          <a:solidFill>
                            <a:srgbClr val="FF0000"/>
                          </a:solidFill>
                          <a:latin typeface="黑体" panose="02010609060101010101" charset="-122"/>
                          <a:ea typeface="黑体" panose="02010609060101010101" charset="-122"/>
                          <a:cs typeface="黑体" panose="02010609060101010101" charset="-122"/>
                          <a:sym typeface="+mn-ea"/>
                        </a:rPr>
                        <a:t>以农村包围城市,武装夺取政权的正确革命道路,</a:t>
                      </a:r>
                      <a:r>
                        <a:rPr lang="zh-CN" sz="2400" b="0" dirty="0">
                          <a:solidFill>
                            <a:schemeClr val="tx1"/>
                          </a:solidFill>
                          <a:latin typeface="黑体" panose="02010609060101010101" charset="-122"/>
                          <a:ea typeface="黑体" panose="02010609060101010101" charset="-122"/>
                          <a:cs typeface="黑体" panose="02010609060101010101" charset="-122"/>
                          <a:sym typeface="+mn-ea"/>
                        </a:rPr>
                        <a:t>取得抗日战争和人民解放战争胜利,新民主主义革命取得基本胜利。</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8" name="表格 7">
            <a:extLst>
              <a:ext uri="{FF2B5EF4-FFF2-40B4-BE49-F238E27FC236}">
                <a16:creationId xmlns:a16="http://schemas.microsoft.com/office/drawing/2014/main" id="{6ECD334B-69C0-F813-C19F-D97647762FDE}"/>
              </a:ext>
            </a:extLst>
          </p:cNvPr>
          <p:cNvGraphicFramePr>
            <a:graphicFrameLocks noGrp="1"/>
          </p:cNvGraphicFramePr>
          <p:nvPr>
            <p:custDataLst>
              <p:tags r:id="rId4"/>
            </p:custDataLst>
            <p:extLst>
              <p:ext uri="{D42A27DB-BD31-4B8C-83A1-F6EECF244321}">
                <p14:modId xmlns:p14="http://schemas.microsoft.com/office/powerpoint/2010/main" val="1220677775"/>
              </p:ext>
            </p:extLst>
          </p:nvPr>
        </p:nvGraphicFramePr>
        <p:xfrm>
          <a:off x="130447" y="3552008"/>
          <a:ext cx="11743055" cy="1165860"/>
        </p:xfrm>
        <a:graphic>
          <a:graphicData uri="http://schemas.openxmlformats.org/drawingml/2006/table">
            <a:tbl>
              <a:tblPr/>
              <a:tblGrid>
                <a:gridCol w="625475">
                  <a:extLst>
                    <a:ext uri="{9D8B030D-6E8A-4147-A177-3AD203B41FA5}">
                      <a16:colId xmlns:a16="http://schemas.microsoft.com/office/drawing/2014/main" val="20000"/>
                    </a:ext>
                  </a:extLst>
                </a:gridCol>
                <a:gridCol w="11117580">
                  <a:extLst>
                    <a:ext uri="{9D8B030D-6E8A-4147-A177-3AD203B41FA5}">
                      <a16:colId xmlns:a16="http://schemas.microsoft.com/office/drawing/2014/main" val="20001"/>
                    </a:ext>
                  </a:extLst>
                </a:gridCol>
              </a:tblGrid>
              <a:tr h="1165860">
                <a:tc>
                  <a:txBody>
                    <a:bodyPr/>
                    <a:lstStyle>
                      <a:lvl1pPr marL="0" algn="l" defTabSz="892175" rtl="0" eaLnBrk="1" latinLnBrk="0" hangingPunct="1">
                        <a:defRPr sz="1755" kern="1200">
                          <a:solidFill>
                            <a:schemeClr val="tx1"/>
                          </a:solidFill>
                          <a:latin typeface="Arial"/>
                          <a:ea typeface="微软雅黑"/>
                        </a:defRPr>
                      </a:lvl1pPr>
                      <a:lvl2pPr marL="445770" algn="l" defTabSz="892175" rtl="0" eaLnBrk="1" latinLnBrk="0" hangingPunct="1">
                        <a:defRPr sz="1755" kern="1200">
                          <a:solidFill>
                            <a:schemeClr val="tx1"/>
                          </a:solidFill>
                          <a:latin typeface="Arial"/>
                          <a:ea typeface="微软雅黑"/>
                        </a:defRPr>
                      </a:lvl2pPr>
                      <a:lvl3pPr marL="892175" algn="l" defTabSz="892175" rtl="0" eaLnBrk="1" latinLnBrk="0" hangingPunct="1">
                        <a:defRPr sz="1755" kern="1200">
                          <a:solidFill>
                            <a:schemeClr val="tx1"/>
                          </a:solidFill>
                          <a:latin typeface="Arial"/>
                          <a:ea typeface="微软雅黑"/>
                        </a:defRPr>
                      </a:lvl3pPr>
                      <a:lvl4pPr marL="1337310" algn="l" defTabSz="892175" rtl="0" eaLnBrk="1" latinLnBrk="0" hangingPunct="1">
                        <a:defRPr sz="1755" kern="1200">
                          <a:solidFill>
                            <a:schemeClr val="tx1"/>
                          </a:solidFill>
                          <a:latin typeface="Arial"/>
                          <a:ea typeface="微软雅黑"/>
                        </a:defRPr>
                      </a:lvl4pPr>
                      <a:lvl5pPr marL="1783715" algn="l" defTabSz="892175" rtl="0" eaLnBrk="1" latinLnBrk="0" hangingPunct="1">
                        <a:defRPr sz="1755" kern="1200">
                          <a:solidFill>
                            <a:schemeClr val="tx1"/>
                          </a:solidFill>
                          <a:latin typeface="Arial"/>
                          <a:ea typeface="微软雅黑"/>
                        </a:defRPr>
                      </a:lvl5pPr>
                      <a:lvl6pPr marL="2229485" algn="l" defTabSz="892175" rtl="0" eaLnBrk="1" latinLnBrk="0" hangingPunct="1">
                        <a:defRPr sz="1755" kern="1200">
                          <a:solidFill>
                            <a:schemeClr val="tx1"/>
                          </a:solidFill>
                          <a:latin typeface="Arial"/>
                          <a:ea typeface="微软雅黑"/>
                        </a:defRPr>
                      </a:lvl6pPr>
                      <a:lvl7pPr marL="2675890" algn="l" defTabSz="892175" rtl="0" eaLnBrk="1" latinLnBrk="0" hangingPunct="1">
                        <a:defRPr sz="1755" kern="1200">
                          <a:solidFill>
                            <a:schemeClr val="tx1"/>
                          </a:solidFill>
                          <a:latin typeface="Arial"/>
                          <a:ea typeface="微软雅黑"/>
                        </a:defRPr>
                      </a:lvl7pPr>
                      <a:lvl8pPr marL="3122295" algn="l" defTabSz="892175" rtl="0" eaLnBrk="1" latinLnBrk="0" hangingPunct="1">
                        <a:defRPr sz="1755" kern="1200">
                          <a:solidFill>
                            <a:schemeClr val="tx1"/>
                          </a:solidFill>
                          <a:latin typeface="Arial"/>
                          <a:ea typeface="微软雅黑"/>
                        </a:defRPr>
                      </a:lvl8pPr>
                      <a:lvl9pPr marL="3566795" algn="l" defTabSz="892175" rtl="0" eaLnBrk="1" latinLnBrk="0" hangingPunct="1">
                        <a:defRPr sz="1755" kern="1200">
                          <a:solidFill>
                            <a:schemeClr val="tx1"/>
                          </a:solidFill>
                          <a:latin typeface="Arial"/>
                          <a:ea typeface="微软雅黑"/>
                        </a:defRPr>
                      </a:lvl9pPr>
                    </a:lstStyle>
                    <a:p>
                      <a:pPr algn="ctr">
                        <a:lnSpc>
                          <a:spcPct val="100000"/>
                        </a:lnSpc>
                        <a:spcAft>
                          <a:spcPts val="0"/>
                        </a:spcAft>
                      </a:pPr>
                      <a:r>
                        <a:rPr lang="zh-CN" sz="2400" b="1">
                          <a:latin typeface="黑体" panose="02010609060101010101" charset="-122"/>
                          <a:ea typeface="黑体" panose="02010609060101010101" charset="-122"/>
                          <a:cs typeface="微软雅黑" panose="020B0503020204020204" charset="-122"/>
                        </a:rPr>
                        <a:t>经济</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92175" rtl="0" eaLnBrk="1" latinLnBrk="0" hangingPunct="1">
                        <a:defRPr sz="1755" kern="1200">
                          <a:solidFill>
                            <a:schemeClr val="tx1"/>
                          </a:solidFill>
                          <a:latin typeface="Arial"/>
                          <a:ea typeface="微软雅黑"/>
                        </a:defRPr>
                      </a:lvl1pPr>
                      <a:lvl2pPr marL="445770" algn="l" defTabSz="892175" rtl="0" eaLnBrk="1" latinLnBrk="0" hangingPunct="1">
                        <a:defRPr sz="1755" kern="1200">
                          <a:solidFill>
                            <a:schemeClr val="tx1"/>
                          </a:solidFill>
                          <a:latin typeface="Arial"/>
                          <a:ea typeface="微软雅黑"/>
                        </a:defRPr>
                      </a:lvl2pPr>
                      <a:lvl3pPr marL="892175" algn="l" defTabSz="892175" rtl="0" eaLnBrk="1" latinLnBrk="0" hangingPunct="1">
                        <a:defRPr sz="1755" kern="1200">
                          <a:solidFill>
                            <a:schemeClr val="tx1"/>
                          </a:solidFill>
                          <a:latin typeface="Arial"/>
                          <a:ea typeface="微软雅黑"/>
                        </a:defRPr>
                      </a:lvl3pPr>
                      <a:lvl4pPr marL="1337310" algn="l" defTabSz="892175" rtl="0" eaLnBrk="1" latinLnBrk="0" hangingPunct="1">
                        <a:defRPr sz="1755" kern="1200">
                          <a:solidFill>
                            <a:schemeClr val="tx1"/>
                          </a:solidFill>
                          <a:latin typeface="Arial"/>
                          <a:ea typeface="微软雅黑"/>
                        </a:defRPr>
                      </a:lvl4pPr>
                      <a:lvl5pPr marL="1783715" algn="l" defTabSz="892175" rtl="0" eaLnBrk="1" latinLnBrk="0" hangingPunct="1">
                        <a:defRPr sz="1755" kern="1200">
                          <a:solidFill>
                            <a:schemeClr val="tx1"/>
                          </a:solidFill>
                          <a:latin typeface="Arial"/>
                          <a:ea typeface="微软雅黑"/>
                        </a:defRPr>
                      </a:lvl5pPr>
                      <a:lvl6pPr marL="2229485" algn="l" defTabSz="892175" rtl="0" eaLnBrk="1" latinLnBrk="0" hangingPunct="1">
                        <a:defRPr sz="1755" kern="1200">
                          <a:solidFill>
                            <a:schemeClr val="tx1"/>
                          </a:solidFill>
                          <a:latin typeface="Arial"/>
                          <a:ea typeface="微软雅黑"/>
                        </a:defRPr>
                      </a:lvl6pPr>
                      <a:lvl7pPr marL="2675890" algn="l" defTabSz="892175" rtl="0" eaLnBrk="1" latinLnBrk="0" hangingPunct="1">
                        <a:defRPr sz="1755" kern="1200">
                          <a:solidFill>
                            <a:schemeClr val="tx1"/>
                          </a:solidFill>
                          <a:latin typeface="Arial"/>
                          <a:ea typeface="微软雅黑"/>
                        </a:defRPr>
                      </a:lvl7pPr>
                      <a:lvl8pPr marL="3122295" algn="l" defTabSz="892175" rtl="0" eaLnBrk="1" latinLnBrk="0" hangingPunct="1">
                        <a:defRPr sz="1755" kern="1200">
                          <a:solidFill>
                            <a:schemeClr val="tx1"/>
                          </a:solidFill>
                          <a:latin typeface="Arial"/>
                          <a:ea typeface="微软雅黑"/>
                        </a:defRPr>
                      </a:lvl8pPr>
                      <a:lvl9pPr marL="3566795" algn="l" defTabSz="892175" rtl="0" eaLnBrk="1" latinLnBrk="0" hangingPunct="1">
                        <a:defRPr sz="1755" kern="1200">
                          <a:solidFill>
                            <a:schemeClr val="tx1"/>
                          </a:solidFill>
                          <a:latin typeface="Arial"/>
                          <a:ea typeface="微软雅黑"/>
                        </a:defRPr>
                      </a:lvl9pPr>
                    </a:lstStyle>
                    <a:p>
                      <a:pPr indent="0" fontAlgn="auto">
                        <a:lnSpc>
                          <a:spcPts val="3060"/>
                        </a:lnSpc>
                        <a:spcAft>
                          <a:spcPts val="0"/>
                        </a:spcAft>
                      </a:pPr>
                      <a:r>
                        <a:rPr lang="en-US" altLang="zh-CN" sz="2400" b="1" dirty="0">
                          <a:solidFill>
                            <a:srgbClr val="FF0000"/>
                          </a:solidFill>
                          <a:latin typeface="黑体" panose="02010609060101010101" charset="-122"/>
                          <a:ea typeface="黑体" panose="02010609060101010101" charset="-122"/>
                          <a:cs typeface="黑体" panose="02010609060101010101" charset="-122"/>
                          <a:sym typeface="+mn-ea"/>
                        </a:rPr>
                        <a:t>  </a:t>
                      </a:r>
                      <a:r>
                        <a:rPr lang="zh-CN" sz="2400" b="0" dirty="0">
                          <a:solidFill>
                            <a:srgbClr val="FF0000"/>
                          </a:solidFill>
                          <a:latin typeface="黑体" panose="02010609060101010101" charset="-122"/>
                          <a:ea typeface="黑体" panose="02010609060101010101" charset="-122"/>
                          <a:cs typeface="黑体" panose="02010609060101010101" charset="-122"/>
                          <a:sym typeface="+mn-ea"/>
                        </a:rPr>
                        <a:t>民族工业</a:t>
                      </a:r>
                      <a:r>
                        <a:rPr lang="zh-CN" sz="2400" b="0" dirty="0">
                          <a:latin typeface="黑体" panose="02010609060101010101" charset="-122"/>
                          <a:ea typeface="黑体" panose="02010609060101010101" charset="-122"/>
                          <a:cs typeface="黑体" panose="02010609060101010101" charset="-122"/>
                          <a:sym typeface="+mn-ea"/>
                        </a:rPr>
                        <a:t>在国民政府统治初期得到发展,抗日战争、人民解放战争期间</a:t>
                      </a:r>
                      <a:r>
                        <a:rPr lang="zh-CN" sz="2400" b="0" dirty="0">
                          <a:solidFill>
                            <a:srgbClr val="FF0000"/>
                          </a:solidFill>
                          <a:latin typeface="黑体" panose="02010609060101010101" charset="-122"/>
                          <a:ea typeface="黑体" panose="02010609060101010101" charset="-122"/>
                          <a:cs typeface="黑体" panose="02010609060101010101" charset="-122"/>
                          <a:sym typeface="+mn-ea"/>
                        </a:rPr>
                        <a:t>官僚资本</a:t>
                      </a:r>
                      <a:r>
                        <a:rPr lang="zh-CN" sz="2400" b="0" dirty="0">
                          <a:latin typeface="黑体" panose="02010609060101010101" charset="-122"/>
                          <a:ea typeface="黑体" panose="02010609060101010101" charset="-122"/>
                          <a:cs typeface="黑体" panose="02010609060101010101" charset="-122"/>
                          <a:sym typeface="+mn-ea"/>
                        </a:rPr>
                        <a:t>迅速膨胀,民族资本遭到摧残;近代</a:t>
                      </a:r>
                      <a:r>
                        <a:rPr lang="zh-CN" sz="2400" b="0" dirty="0">
                          <a:solidFill>
                            <a:srgbClr val="FF0000"/>
                          </a:solidFill>
                          <a:latin typeface="黑体" panose="02010609060101010101" charset="-122"/>
                          <a:ea typeface="黑体" panose="02010609060101010101" charset="-122"/>
                          <a:cs typeface="黑体" panose="02010609060101010101" charset="-122"/>
                          <a:sym typeface="+mn-ea"/>
                        </a:rPr>
                        <a:t>城市化</a:t>
                      </a:r>
                      <a:r>
                        <a:rPr lang="zh-CN" sz="2400" b="0" dirty="0">
                          <a:latin typeface="黑体" panose="02010609060101010101" charset="-122"/>
                          <a:ea typeface="黑体" panose="02010609060101010101" charset="-122"/>
                          <a:cs typeface="黑体" panose="02010609060101010101" charset="-122"/>
                          <a:sym typeface="+mn-ea"/>
                        </a:rPr>
                        <a:t>进程发展,城市基础设施改善,但水平依然有限,且不平衡。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0" name="表格 9">
            <a:extLst>
              <a:ext uri="{FF2B5EF4-FFF2-40B4-BE49-F238E27FC236}">
                <a16:creationId xmlns:a16="http://schemas.microsoft.com/office/drawing/2014/main" id="{49C665B5-4A80-54C8-2193-13BE75E9BB74}"/>
              </a:ext>
            </a:extLst>
          </p:cNvPr>
          <p:cNvGraphicFramePr>
            <a:graphicFrameLocks noGrp="1"/>
          </p:cNvGraphicFramePr>
          <p:nvPr>
            <p:custDataLst>
              <p:tags r:id="rId5"/>
            </p:custDataLst>
            <p:extLst>
              <p:ext uri="{D42A27DB-BD31-4B8C-83A1-F6EECF244321}">
                <p14:modId xmlns:p14="http://schemas.microsoft.com/office/powerpoint/2010/main" val="761913431"/>
              </p:ext>
            </p:extLst>
          </p:nvPr>
        </p:nvGraphicFramePr>
        <p:xfrm>
          <a:off x="131082" y="5165089"/>
          <a:ext cx="11742420" cy="1186815"/>
        </p:xfrm>
        <a:graphic>
          <a:graphicData uri="http://schemas.openxmlformats.org/drawingml/2006/table">
            <a:tbl>
              <a:tblPr/>
              <a:tblGrid>
                <a:gridCol w="622935">
                  <a:extLst>
                    <a:ext uri="{9D8B030D-6E8A-4147-A177-3AD203B41FA5}">
                      <a16:colId xmlns:a16="http://schemas.microsoft.com/office/drawing/2014/main" val="20000"/>
                    </a:ext>
                  </a:extLst>
                </a:gridCol>
                <a:gridCol w="11119485">
                  <a:extLst>
                    <a:ext uri="{9D8B030D-6E8A-4147-A177-3AD203B41FA5}">
                      <a16:colId xmlns:a16="http://schemas.microsoft.com/office/drawing/2014/main" val="20001"/>
                    </a:ext>
                  </a:extLst>
                </a:gridCol>
              </a:tblGrid>
              <a:tr h="1186815">
                <a:tc>
                  <a:txBody>
                    <a:bodyPr/>
                    <a:lstStyle>
                      <a:lvl1pPr marL="0" algn="l" defTabSz="892175" rtl="0" eaLnBrk="1" latinLnBrk="0" hangingPunct="1">
                        <a:defRPr sz="1755" kern="1200">
                          <a:solidFill>
                            <a:schemeClr val="tx1"/>
                          </a:solidFill>
                          <a:latin typeface="Arial"/>
                          <a:ea typeface="微软雅黑"/>
                        </a:defRPr>
                      </a:lvl1pPr>
                      <a:lvl2pPr marL="445770" algn="l" defTabSz="892175" rtl="0" eaLnBrk="1" latinLnBrk="0" hangingPunct="1">
                        <a:defRPr sz="1755" kern="1200">
                          <a:solidFill>
                            <a:schemeClr val="tx1"/>
                          </a:solidFill>
                          <a:latin typeface="Arial"/>
                          <a:ea typeface="微软雅黑"/>
                        </a:defRPr>
                      </a:lvl2pPr>
                      <a:lvl3pPr marL="892175" algn="l" defTabSz="892175" rtl="0" eaLnBrk="1" latinLnBrk="0" hangingPunct="1">
                        <a:defRPr sz="1755" kern="1200">
                          <a:solidFill>
                            <a:schemeClr val="tx1"/>
                          </a:solidFill>
                          <a:latin typeface="Arial"/>
                          <a:ea typeface="微软雅黑"/>
                        </a:defRPr>
                      </a:lvl3pPr>
                      <a:lvl4pPr marL="1337310" algn="l" defTabSz="892175" rtl="0" eaLnBrk="1" latinLnBrk="0" hangingPunct="1">
                        <a:defRPr sz="1755" kern="1200">
                          <a:solidFill>
                            <a:schemeClr val="tx1"/>
                          </a:solidFill>
                          <a:latin typeface="Arial"/>
                          <a:ea typeface="微软雅黑"/>
                        </a:defRPr>
                      </a:lvl4pPr>
                      <a:lvl5pPr marL="1783715" algn="l" defTabSz="892175" rtl="0" eaLnBrk="1" latinLnBrk="0" hangingPunct="1">
                        <a:defRPr sz="1755" kern="1200">
                          <a:solidFill>
                            <a:schemeClr val="tx1"/>
                          </a:solidFill>
                          <a:latin typeface="Arial"/>
                          <a:ea typeface="微软雅黑"/>
                        </a:defRPr>
                      </a:lvl5pPr>
                      <a:lvl6pPr marL="2229485" algn="l" defTabSz="892175" rtl="0" eaLnBrk="1" latinLnBrk="0" hangingPunct="1">
                        <a:defRPr sz="1755" kern="1200">
                          <a:solidFill>
                            <a:schemeClr val="tx1"/>
                          </a:solidFill>
                          <a:latin typeface="Arial"/>
                          <a:ea typeface="微软雅黑"/>
                        </a:defRPr>
                      </a:lvl6pPr>
                      <a:lvl7pPr marL="2675890" algn="l" defTabSz="892175" rtl="0" eaLnBrk="1" latinLnBrk="0" hangingPunct="1">
                        <a:defRPr sz="1755" kern="1200">
                          <a:solidFill>
                            <a:schemeClr val="tx1"/>
                          </a:solidFill>
                          <a:latin typeface="Arial"/>
                          <a:ea typeface="微软雅黑"/>
                        </a:defRPr>
                      </a:lvl7pPr>
                      <a:lvl8pPr marL="3122295" algn="l" defTabSz="892175" rtl="0" eaLnBrk="1" latinLnBrk="0" hangingPunct="1">
                        <a:defRPr sz="1755" kern="1200">
                          <a:solidFill>
                            <a:schemeClr val="tx1"/>
                          </a:solidFill>
                          <a:latin typeface="Arial"/>
                          <a:ea typeface="微软雅黑"/>
                        </a:defRPr>
                      </a:lvl8pPr>
                      <a:lvl9pPr marL="3566795" algn="l" defTabSz="892175" rtl="0" eaLnBrk="1" latinLnBrk="0" hangingPunct="1">
                        <a:defRPr sz="1755" kern="1200">
                          <a:solidFill>
                            <a:schemeClr val="tx1"/>
                          </a:solidFill>
                          <a:latin typeface="Arial"/>
                          <a:ea typeface="微软雅黑"/>
                        </a:defRPr>
                      </a:lvl9pPr>
                    </a:lstStyle>
                    <a:p>
                      <a:pPr algn="ctr">
                        <a:lnSpc>
                          <a:spcPct val="100000"/>
                        </a:lnSpc>
                        <a:spcAft>
                          <a:spcPts val="0"/>
                        </a:spcAft>
                      </a:pPr>
                      <a:r>
                        <a:rPr lang="zh-CN" sz="2400" b="1">
                          <a:latin typeface="黑体" panose="02010609060101010101" charset="-122"/>
                          <a:ea typeface="黑体" panose="02010609060101010101" charset="-122"/>
                          <a:cs typeface="微软雅黑" panose="020B0503020204020204" charset="-122"/>
                        </a:rPr>
                        <a:t>思想</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92175" rtl="0" eaLnBrk="1" latinLnBrk="0" hangingPunct="1">
                        <a:defRPr sz="1755" kern="1200">
                          <a:solidFill>
                            <a:schemeClr val="tx1"/>
                          </a:solidFill>
                          <a:latin typeface="Arial"/>
                          <a:ea typeface="微软雅黑"/>
                        </a:defRPr>
                      </a:lvl1pPr>
                      <a:lvl2pPr marL="445770" algn="l" defTabSz="892175" rtl="0" eaLnBrk="1" latinLnBrk="0" hangingPunct="1">
                        <a:defRPr sz="1755" kern="1200">
                          <a:solidFill>
                            <a:schemeClr val="tx1"/>
                          </a:solidFill>
                          <a:latin typeface="Arial"/>
                          <a:ea typeface="微软雅黑"/>
                        </a:defRPr>
                      </a:lvl2pPr>
                      <a:lvl3pPr marL="892175" algn="l" defTabSz="892175" rtl="0" eaLnBrk="1" latinLnBrk="0" hangingPunct="1">
                        <a:defRPr sz="1755" kern="1200">
                          <a:solidFill>
                            <a:schemeClr val="tx1"/>
                          </a:solidFill>
                          <a:latin typeface="Arial"/>
                          <a:ea typeface="微软雅黑"/>
                        </a:defRPr>
                      </a:lvl3pPr>
                      <a:lvl4pPr marL="1337310" algn="l" defTabSz="892175" rtl="0" eaLnBrk="1" latinLnBrk="0" hangingPunct="1">
                        <a:defRPr sz="1755" kern="1200">
                          <a:solidFill>
                            <a:schemeClr val="tx1"/>
                          </a:solidFill>
                          <a:latin typeface="Arial"/>
                          <a:ea typeface="微软雅黑"/>
                        </a:defRPr>
                      </a:lvl4pPr>
                      <a:lvl5pPr marL="1783715" algn="l" defTabSz="892175" rtl="0" eaLnBrk="1" latinLnBrk="0" hangingPunct="1">
                        <a:defRPr sz="1755" kern="1200">
                          <a:solidFill>
                            <a:schemeClr val="tx1"/>
                          </a:solidFill>
                          <a:latin typeface="Arial"/>
                          <a:ea typeface="微软雅黑"/>
                        </a:defRPr>
                      </a:lvl5pPr>
                      <a:lvl6pPr marL="2229485" algn="l" defTabSz="892175" rtl="0" eaLnBrk="1" latinLnBrk="0" hangingPunct="1">
                        <a:defRPr sz="1755" kern="1200">
                          <a:solidFill>
                            <a:schemeClr val="tx1"/>
                          </a:solidFill>
                          <a:latin typeface="Arial"/>
                          <a:ea typeface="微软雅黑"/>
                        </a:defRPr>
                      </a:lvl6pPr>
                      <a:lvl7pPr marL="2675890" algn="l" defTabSz="892175" rtl="0" eaLnBrk="1" latinLnBrk="0" hangingPunct="1">
                        <a:defRPr sz="1755" kern="1200">
                          <a:solidFill>
                            <a:schemeClr val="tx1"/>
                          </a:solidFill>
                          <a:latin typeface="Arial"/>
                          <a:ea typeface="微软雅黑"/>
                        </a:defRPr>
                      </a:lvl7pPr>
                      <a:lvl8pPr marL="3122295" algn="l" defTabSz="892175" rtl="0" eaLnBrk="1" latinLnBrk="0" hangingPunct="1">
                        <a:defRPr sz="1755" kern="1200">
                          <a:solidFill>
                            <a:schemeClr val="tx1"/>
                          </a:solidFill>
                          <a:latin typeface="Arial"/>
                          <a:ea typeface="微软雅黑"/>
                        </a:defRPr>
                      </a:lvl8pPr>
                      <a:lvl9pPr marL="3566795" algn="l" defTabSz="892175" rtl="0" eaLnBrk="1" latinLnBrk="0" hangingPunct="1">
                        <a:defRPr sz="1755" kern="1200">
                          <a:solidFill>
                            <a:schemeClr val="tx1"/>
                          </a:solidFill>
                          <a:latin typeface="Arial"/>
                          <a:ea typeface="微软雅黑"/>
                        </a:defRPr>
                      </a:lvl9pPr>
                    </a:lstStyle>
                    <a:p>
                      <a:pPr indent="0" fontAlgn="auto">
                        <a:lnSpc>
                          <a:spcPts val="3080"/>
                        </a:lnSpc>
                        <a:spcAft>
                          <a:spcPts val="0"/>
                        </a:spcAft>
                      </a:pPr>
                      <a:r>
                        <a:rPr lang="en-US" altLang="zh-CN" sz="2400" b="1" dirty="0">
                          <a:latin typeface="黑体" panose="02010609060101010101" charset="-122"/>
                          <a:ea typeface="黑体" panose="02010609060101010101" charset="-122"/>
                          <a:cs typeface="黑体" panose="02010609060101010101" charset="-122"/>
                          <a:sym typeface="+mn-ea"/>
                        </a:rPr>
                        <a:t>  </a:t>
                      </a:r>
                      <a:r>
                        <a:rPr lang="zh-CN" sz="2400" b="0" dirty="0">
                          <a:latin typeface="黑体" panose="02010609060101010101" charset="-122"/>
                          <a:ea typeface="黑体" panose="02010609060101010101" charset="-122"/>
                          <a:cs typeface="黑体" panose="02010609060101010101" charset="-122"/>
                          <a:sym typeface="+mn-ea"/>
                        </a:rPr>
                        <a:t>孙中山将三民主义发展为</a:t>
                      </a:r>
                      <a:r>
                        <a:rPr lang="zh-CN" sz="2400" b="0" dirty="0">
                          <a:solidFill>
                            <a:srgbClr val="FF0000"/>
                          </a:solidFill>
                          <a:latin typeface="黑体" panose="02010609060101010101" charset="-122"/>
                          <a:ea typeface="黑体" panose="02010609060101010101" charset="-122"/>
                          <a:cs typeface="黑体" panose="02010609060101010101" charset="-122"/>
                          <a:sym typeface="+mn-ea"/>
                        </a:rPr>
                        <a:t>新三民主义</a:t>
                      </a:r>
                      <a:r>
                        <a:rPr lang="zh-CN" sz="2400" b="0" dirty="0">
                          <a:latin typeface="黑体" panose="02010609060101010101" charset="-122"/>
                          <a:ea typeface="黑体" panose="02010609060101010101" charset="-122"/>
                          <a:cs typeface="黑体" panose="02010609060101010101" charset="-122"/>
                          <a:sym typeface="+mn-ea"/>
                        </a:rPr>
                        <a:t>;马克思主义广泛传播并与中国革命实际相结合,</a:t>
                      </a:r>
                      <a:r>
                        <a:rPr lang="zh-CN" sz="2400" b="0" dirty="0">
                          <a:solidFill>
                            <a:srgbClr val="FF0000"/>
                          </a:solidFill>
                          <a:latin typeface="黑体" panose="02010609060101010101" charset="-122"/>
                          <a:ea typeface="黑体" panose="02010609060101010101" charset="-122"/>
                          <a:cs typeface="黑体" panose="02010609060101010101" charset="-122"/>
                          <a:sym typeface="+mn-ea"/>
                        </a:rPr>
                        <a:t>毛泽东思想</a:t>
                      </a:r>
                      <a:r>
                        <a:rPr lang="zh-CN" sz="2400" b="0" dirty="0">
                          <a:latin typeface="黑体" panose="02010609060101010101" charset="-122"/>
                          <a:ea typeface="黑体" panose="02010609060101010101" charset="-122"/>
                          <a:cs typeface="黑体" panose="02010609060101010101" charset="-122"/>
                          <a:sym typeface="+mn-ea"/>
                        </a:rPr>
                        <a:t>成为中国新民主主义革命的指导思想,推动了中国民主革命的新发展。</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custDataLst>
      <p:tags r:id="rId1"/>
    </p:custDataLst>
    <p:extLst>
      <p:ext uri="{BB962C8B-B14F-4D97-AF65-F5344CB8AC3E}">
        <p14:creationId xmlns:p14="http://schemas.microsoft.com/office/powerpoint/2010/main" val="29246592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AF8B06BB-6EEE-56A7-879A-21386962E42F}"/>
              </a:ext>
            </a:extLst>
          </p:cNvPr>
          <p:cNvSpPr/>
          <p:nvPr/>
        </p:nvSpPr>
        <p:spPr>
          <a:xfrm>
            <a:off x="9840686" y="6219371"/>
            <a:ext cx="2264228" cy="5805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 name="文本框 1"/>
          <p:cNvSpPr txBox="1"/>
          <p:nvPr>
            <p:custDataLst>
              <p:tags r:id="rId2"/>
            </p:custDataLst>
          </p:nvPr>
        </p:nvSpPr>
        <p:spPr>
          <a:xfrm>
            <a:off x="0" y="0"/>
            <a:ext cx="12191365" cy="511175"/>
          </a:xfrm>
          <a:prstGeom prst="rect">
            <a:avLst/>
          </a:prstGeom>
          <a:noFill/>
        </p:spPr>
        <p:txBody>
          <a:bodyPr wrap="square" rtlCol="0">
            <a:spAutoFit/>
          </a:bodyPr>
          <a:lstStyle/>
          <a:p>
            <a:pPr algn="ctr"/>
            <a:r>
              <a:rPr lang="zh-CN" altLang="en-US" sz="2730" b="1" dirty="0">
                <a:solidFill>
                  <a:schemeClr val="bg1"/>
                </a:solidFill>
                <a:latin typeface="楷体" panose="02010609060101010101" charset="-122"/>
                <a:ea typeface="楷体" panose="02010609060101010101" charset="-122"/>
              </a:rPr>
              <a:t>基础知识</a:t>
            </a:r>
          </a:p>
        </p:txBody>
      </p:sp>
      <p:sp>
        <p:nvSpPr>
          <p:cNvPr id="3" name="文本框 2">
            <a:extLst>
              <a:ext uri="{FF2B5EF4-FFF2-40B4-BE49-F238E27FC236}">
                <a16:creationId xmlns:a16="http://schemas.microsoft.com/office/drawing/2014/main" id="{0E226119-14B4-79F7-4345-EF1F77CEF4C9}"/>
              </a:ext>
            </a:extLst>
          </p:cNvPr>
          <p:cNvSpPr txBox="1"/>
          <p:nvPr/>
        </p:nvSpPr>
        <p:spPr>
          <a:xfrm>
            <a:off x="0" y="546100"/>
            <a:ext cx="6812915" cy="488315"/>
          </a:xfrm>
          <a:prstGeom prst="rect">
            <a:avLst/>
          </a:prstGeom>
          <a:noFill/>
        </p:spPr>
        <p:txBody>
          <a:bodyPr vert="horz" wrap="square" lIns="66551" tIns="33276" rIns="66551" bIns="33276" rtlCol="0" anchor="t">
            <a:noAutofit/>
          </a:bodyPr>
          <a:lstStyle>
            <a:lvl1pPr algn="l" defTabSz="1185545" rtl="0" eaLnBrk="1" latinLnBrk="0" hangingPunct="1">
              <a:lnSpc>
                <a:spcPct val="90000"/>
              </a:lnSpc>
              <a:spcBef>
                <a:spcPct val="0"/>
              </a:spcBef>
              <a:buNone/>
              <a:defRPr sz="5700" kern="1200">
                <a:solidFill>
                  <a:schemeClr val="tx1"/>
                </a:solidFill>
                <a:latin typeface="+mj-lt"/>
                <a:ea typeface="+mj-ea"/>
                <a:cs typeface="+mj-cs"/>
              </a:defRPr>
            </a:lvl1pPr>
          </a:lstStyle>
          <a:p>
            <a:pPr lvl="0" algn="l" defTabSz="457200">
              <a:buClrTx/>
              <a:buSzTx/>
              <a:buFontTx/>
            </a:pPr>
            <a:r>
              <a:rPr lang="zh-CN" altLang="en-US" sz="2800" dirty="0">
                <a:solidFill>
                  <a:srgbClr val="0909DF"/>
                </a:solidFill>
                <a:latin typeface="黑体" panose="02010609060101010101" charset="-122"/>
                <a:ea typeface="黑体" panose="02010609060101010101" charset="-122"/>
                <a:cs typeface="+mn-cs"/>
                <a:sym typeface="+mn-ea"/>
              </a:rPr>
              <a:t>四、新的策略：国共合作</a:t>
            </a:r>
          </a:p>
        </p:txBody>
      </p:sp>
      <p:sp>
        <p:nvSpPr>
          <p:cNvPr id="4" name="文本框 3">
            <a:extLst>
              <a:ext uri="{FF2B5EF4-FFF2-40B4-BE49-F238E27FC236}">
                <a16:creationId xmlns:a16="http://schemas.microsoft.com/office/drawing/2014/main" id="{6F1BE6B6-4CDF-AA3C-B3C0-563F922D607C}"/>
              </a:ext>
            </a:extLst>
          </p:cNvPr>
          <p:cNvSpPr txBox="1"/>
          <p:nvPr/>
        </p:nvSpPr>
        <p:spPr>
          <a:xfrm>
            <a:off x="428171" y="1057366"/>
            <a:ext cx="1342571" cy="488315"/>
          </a:xfrm>
          <a:prstGeom prst="rect">
            <a:avLst/>
          </a:prstGeom>
          <a:noFill/>
        </p:spPr>
        <p:txBody>
          <a:bodyPr vert="horz" wrap="square" lIns="66551" tIns="33276" rIns="66551" bIns="33276" rtlCol="0" anchor="t">
            <a:noAutofit/>
          </a:bodyPr>
          <a:lstStyle>
            <a:lvl1pPr algn="l" defTabSz="1185545" rtl="0" eaLnBrk="1" latinLnBrk="0" hangingPunct="1">
              <a:lnSpc>
                <a:spcPct val="90000"/>
              </a:lnSpc>
              <a:spcBef>
                <a:spcPct val="0"/>
              </a:spcBef>
              <a:buNone/>
              <a:defRPr sz="5700" kern="1200">
                <a:solidFill>
                  <a:schemeClr val="tx1"/>
                </a:solidFill>
                <a:latin typeface="+mj-lt"/>
                <a:ea typeface="+mj-ea"/>
                <a:cs typeface="+mj-cs"/>
              </a:defRPr>
            </a:lvl1pPr>
          </a:lstStyle>
          <a:p>
            <a:pPr lvl="0" algn="l" defTabSz="457200">
              <a:buClrTx/>
              <a:buSzTx/>
              <a:buFontTx/>
            </a:pPr>
            <a:r>
              <a:rPr lang="en-US" altLang="zh-CN" sz="2400" dirty="0">
                <a:solidFill>
                  <a:srgbClr val="0909DF"/>
                </a:solidFill>
                <a:latin typeface="黑体" panose="02010609060101010101" charset="-122"/>
                <a:ea typeface="黑体" panose="02010609060101010101" charset="-122"/>
                <a:cs typeface="+mn-cs"/>
                <a:sym typeface="+mn-ea"/>
              </a:rPr>
              <a:t>2.</a:t>
            </a:r>
            <a:r>
              <a:rPr lang="zh-CN" altLang="en-US" sz="2400" dirty="0">
                <a:solidFill>
                  <a:srgbClr val="0909DF"/>
                </a:solidFill>
                <a:latin typeface="黑体" panose="02010609060101010101" charset="-122"/>
                <a:ea typeface="黑体" panose="02010609060101010101" charset="-122"/>
                <a:cs typeface="+mn-cs"/>
                <a:sym typeface="+mn-ea"/>
              </a:rPr>
              <a:t>概况</a:t>
            </a:r>
          </a:p>
        </p:txBody>
      </p:sp>
      <p:sp>
        <p:nvSpPr>
          <p:cNvPr id="5" name="文本框 4">
            <a:extLst>
              <a:ext uri="{FF2B5EF4-FFF2-40B4-BE49-F238E27FC236}">
                <a16:creationId xmlns:a16="http://schemas.microsoft.com/office/drawing/2014/main" id="{F203716B-F958-C6B0-19DC-B237C00D19C0}"/>
              </a:ext>
            </a:extLst>
          </p:cNvPr>
          <p:cNvSpPr txBox="1"/>
          <p:nvPr/>
        </p:nvSpPr>
        <p:spPr>
          <a:xfrm>
            <a:off x="428171" y="1545681"/>
            <a:ext cx="1953879" cy="488315"/>
          </a:xfrm>
          <a:prstGeom prst="rect">
            <a:avLst/>
          </a:prstGeom>
          <a:noFill/>
        </p:spPr>
        <p:txBody>
          <a:bodyPr vert="horz" wrap="square" lIns="66551" tIns="33276" rIns="66551" bIns="33276" rtlCol="0" anchor="t">
            <a:noAutofit/>
          </a:bodyPr>
          <a:lstStyle>
            <a:lvl1pPr algn="l" defTabSz="1185545" rtl="0" eaLnBrk="1" latinLnBrk="0" hangingPunct="1">
              <a:lnSpc>
                <a:spcPct val="90000"/>
              </a:lnSpc>
              <a:spcBef>
                <a:spcPct val="0"/>
              </a:spcBef>
              <a:buNone/>
              <a:defRPr sz="5700" kern="1200">
                <a:solidFill>
                  <a:schemeClr val="tx1"/>
                </a:solidFill>
                <a:latin typeface="+mj-lt"/>
                <a:ea typeface="+mj-ea"/>
                <a:cs typeface="+mj-cs"/>
              </a:defRPr>
            </a:lvl1pPr>
          </a:lstStyle>
          <a:p>
            <a:pPr lvl="0" algn="l" defTabSz="457200">
              <a:buClrTx/>
              <a:buSzTx/>
              <a:buFontTx/>
            </a:pPr>
            <a:r>
              <a:rPr lang="zh-CN" altLang="en-US" sz="2400" dirty="0">
                <a:latin typeface="黑体" panose="02010609060101010101" charset="-122"/>
                <a:ea typeface="黑体" panose="02010609060101010101" charset="-122"/>
                <a:cs typeface="+mn-cs"/>
                <a:sym typeface="+mn-ea"/>
              </a:rPr>
              <a:t>国民大革命</a:t>
            </a:r>
          </a:p>
        </p:txBody>
      </p:sp>
      <p:pic>
        <p:nvPicPr>
          <p:cNvPr id="7" name="图片 6">
            <a:extLst>
              <a:ext uri="{FF2B5EF4-FFF2-40B4-BE49-F238E27FC236}">
                <a16:creationId xmlns:a16="http://schemas.microsoft.com/office/drawing/2014/main" id="{147AE3D4-1457-3DE8-F691-68DBA56A01C7}"/>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Lst>
          </a:blip>
          <a:srcRect t="992" b="1229"/>
          <a:stretch>
            <a:fillRect/>
          </a:stretch>
        </p:blipFill>
        <p:spPr>
          <a:xfrm>
            <a:off x="30480" y="1961800"/>
            <a:ext cx="3892305" cy="4885246"/>
          </a:xfrm>
          <a:prstGeom prst="rect">
            <a:avLst/>
          </a:prstGeom>
        </p:spPr>
      </p:pic>
      <p:pic>
        <p:nvPicPr>
          <p:cNvPr id="8" name="图片 7">
            <a:extLst>
              <a:ext uri="{FF2B5EF4-FFF2-40B4-BE49-F238E27FC236}">
                <a16:creationId xmlns:a16="http://schemas.microsoft.com/office/drawing/2014/main" id="{46D4F14F-E962-5720-D5A9-65B6E464AE0E}"/>
              </a:ext>
            </a:extLst>
          </p:cNvPr>
          <p:cNvPicPr>
            <a:picLocks noChangeAspect="1"/>
          </p:cNvPicPr>
          <p:nvPr/>
        </p:nvPicPr>
        <p:blipFill>
          <a:blip r:embed="rId7"/>
          <a:stretch>
            <a:fillRect/>
          </a:stretch>
        </p:blipFill>
        <p:spPr>
          <a:xfrm rot="287971">
            <a:off x="5625465" y="2267585"/>
            <a:ext cx="6849745" cy="4206240"/>
          </a:xfrm>
          <a:prstGeom prst="rect">
            <a:avLst/>
          </a:prstGeom>
        </p:spPr>
      </p:pic>
      <p:sp>
        <p:nvSpPr>
          <p:cNvPr id="9" name="文本框 8">
            <a:extLst>
              <a:ext uri="{FF2B5EF4-FFF2-40B4-BE49-F238E27FC236}">
                <a16:creationId xmlns:a16="http://schemas.microsoft.com/office/drawing/2014/main" id="{A628BAE7-572E-9306-E7F8-7A457CC0BAC5}"/>
              </a:ext>
            </a:extLst>
          </p:cNvPr>
          <p:cNvSpPr txBox="1"/>
          <p:nvPr/>
        </p:nvSpPr>
        <p:spPr>
          <a:xfrm>
            <a:off x="4994686" y="3799992"/>
            <a:ext cx="1359927" cy="1198880"/>
          </a:xfrm>
          <a:prstGeom prst="rect">
            <a:avLst/>
          </a:prstGeom>
          <a:solidFill>
            <a:srgbClr val="60A58C">
              <a:alpha val="62000"/>
            </a:srgbClr>
          </a:solidFill>
          <a:effectLst>
            <a:outerShdw blurRad="177800" dist="76200" dir="2700000" algn="tl" rotWithShape="0">
              <a:prstClr val="black">
                <a:alpha val="40000"/>
              </a:prstClr>
            </a:outerShdw>
          </a:effectLst>
        </p:spPr>
        <p:txBody>
          <a:bodyPr wrap="square" rtlCol="0">
            <a:spAutoFit/>
          </a:bodyPr>
          <a:lstStyle/>
          <a:p>
            <a:pPr algn="ctr"/>
            <a:r>
              <a:rPr kumimoji="1" lang="en-US" altLang="zh-CN" sz="2400" b="1" dirty="0">
                <a:solidFill>
                  <a:schemeClr val="accent6">
                    <a:lumMod val="20000"/>
                    <a:lumOff val="80000"/>
                  </a:schemeClr>
                </a:solidFill>
                <a:latin typeface="微软雅黑" panose="020B0503020204020204" pitchFamily="34" charset="-122"/>
                <a:ea typeface="微软雅黑" panose="020B0503020204020204" pitchFamily="34" charset="-122"/>
              </a:rPr>
              <a:t>1924.1</a:t>
            </a:r>
          </a:p>
          <a:p>
            <a:pPr algn="ctr"/>
            <a:r>
              <a:rPr kumimoji="1" lang="zh-CN" altLang="en-US" sz="2400" b="1" dirty="0">
                <a:solidFill>
                  <a:schemeClr val="accent6">
                    <a:lumMod val="20000"/>
                    <a:lumOff val="80000"/>
                  </a:schemeClr>
                </a:solidFill>
                <a:latin typeface="微软雅黑" panose="020B0503020204020204" pitchFamily="34" charset="-122"/>
                <a:ea typeface="微软雅黑" panose="020B0503020204020204" pitchFamily="34" charset="-122"/>
              </a:rPr>
              <a:t>国民党一大</a:t>
            </a:r>
          </a:p>
        </p:txBody>
      </p:sp>
      <p:sp>
        <p:nvSpPr>
          <p:cNvPr id="10" name="文本框 9">
            <a:extLst>
              <a:ext uri="{FF2B5EF4-FFF2-40B4-BE49-F238E27FC236}">
                <a16:creationId xmlns:a16="http://schemas.microsoft.com/office/drawing/2014/main" id="{79ED2632-09D3-8A7A-8D9D-885EF188D1EA}"/>
              </a:ext>
            </a:extLst>
          </p:cNvPr>
          <p:cNvSpPr txBox="1"/>
          <p:nvPr/>
        </p:nvSpPr>
        <p:spPr>
          <a:xfrm>
            <a:off x="6624146" y="2934209"/>
            <a:ext cx="1086719" cy="1568450"/>
          </a:xfrm>
          <a:prstGeom prst="rect">
            <a:avLst/>
          </a:prstGeom>
          <a:solidFill>
            <a:srgbClr val="B13C68">
              <a:alpha val="79000"/>
            </a:srgbClr>
          </a:solidFill>
          <a:effectLst>
            <a:outerShdw blurRad="342900" dist="114300" dir="2700000" algn="tl" rotWithShape="0">
              <a:prstClr val="black">
                <a:alpha val="40000"/>
              </a:prstClr>
            </a:outerShdw>
          </a:effectLst>
        </p:spPr>
        <p:txBody>
          <a:bodyPr wrap="square" rtlCol="0">
            <a:spAutoFit/>
          </a:bodyPr>
          <a:lstStyle/>
          <a:p>
            <a:pPr algn="ctr"/>
            <a:r>
              <a:rPr kumimoji="1" lang="en-US" altLang="zh-CN" sz="2400" b="1" dirty="0">
                <a:solidFill>
                  <a:schemeClr val="accent6">
                    <a:lumMod val="20000"/>
                    <a:lumOff val="80000"/>
                  </a:schemeClr>
                </a:solidFill>
                <a:latin typeface="微软雅黑" panose="020B0503020204020204" pitchFamily="34" charset="-122"/>
                <a:ea typeface="微软雅黑" panose="020B0503020204020204" pitchFamily="34" charset="-122"/>
              </a:rPr>
              <a:t>1925</a:t>
            </a:r>
          </a:p>
          <a:p>
            <a:pPr algn="ctr"/>
            <a:r>
              <a:rPr kumimoji="1" lang="zh-CN" altLang="en-US" sz="2400" b="1" dirty="0">
                <a:solidFill>
                  <a:schemeClr val="accent6">
                    <a:lumMod val="20000"/>
                    <a:lumOff val="80000"/>
                  </a:schemeClr>
                </a:solidFill>
                <a:latin typeface="微软雅黑" panose="020B0503020204020204" pitchFamily="34" charset="-122"/>
                <a:ea typeface="微软雅黑" panose="020B0503020204020204" pitchFamily="34" charset="-122"/>
              </a:rPr>
              <a:t>成立国民政府</a:t>
            </a:r>
          </a:p>
        </p:txBody>
      </p:sp>
      <p:sp>
        <p:nvSpPr>
          <p:cNvPr id="11" name="文本框 10">
            <a:extLst>
              <a:ext uri="{FF2B5EF4-FFF2-40B4-BE49-F238E27FC236}">
                <a16:creationId xmlns:a16="http://schemas.microsoft.com/office/drawing/2014/main" id="{C663DC61-B0DF-8C0D-996D-E5AC8842C553}"/>
              </a:ext>
            </a:extLst>
          </p:cNvPr>
          <p:cNvSpPr txBox="1"/>
          <p:nvPr/>
        </p:nvSpPr>
        <p:spPr>
          <a:xfrm>
            <a:off x="7979756" y="2579342"/>
            <a:ext cx="1114881" cy="1198880"/>
          </a:xfrm>
          <a:prstGeom prst="rect">
            <a:avLst/>
          </a:prstGeom>
          <a:solidFill>
            <a:srgbClr val="F5B417">
              <a:alpha val="65000"/>
            </a:srgbClr>
          </a:solidFill>
          <a:effectLst>
            <a:outerShdw blurRad="190500" dist="101600" dir="2700000" algn="tl" rotWithShape="0">
              <a:prstClr val="black">
                <a:alpha val="40000"/>
              </a:prstClr>
            </a:outerShdw>
          </a:effectLst>
        </p:spPr>
        <p:txBody>
          <a:bodyPr wrap="square" rtlCol="0">
            <a:spAutoFit/>
          </a:bodyPr>
          <a:lstStyle/>
          <a:p>
            <a:pPr algn="ctr"/>
            <a:r>
              <a:rPr kumimoji="1" lang="en-US" altLang="zh-CN" sz="2400" b="1" dirty="0">
                <a:solidFill>
                  <a:schemeClr val="accent6">
                    <a:lumMod val="20000"/>
                    <a:lumOff val="80000"/>
                  </a:schemeClr>
                </a:solidFill>
                <a:latin typeface="微软雅黑" panose="020B0503020204020204" pitchFamily="34" charset="-122"/>
                <a:ea typeface="微软雅黑" panose="020B0503020204020204" pitchFamily="34" charset="-122"/>
              </a:rPr>
              <a:t>1926</a:t>
            </a:r>
          </a:p>
          <a:p>
            <a:pPr algn="ctr"/>
            <a:r>
              <a:rPr kumimoji="1" lang="zh-CN" altLang="en-US" sz="2400" b="1" dirty="0">
                <a:solidFill>
                  <a:schemeClr val="accent6">
                    <a:lumMod val="20000"/>
                    <a:lumOff val="80000"/>
                  </a:schemeClr>
                </a:solidFill>
                <a:latin typeface="微软雅黑" panose="020B0503020204020204" pitchFamily="34" charset="-122"/>
                <a:ea typeface="微软雅黑" panose="020B0503020204020204" pitchFamily="34" charset="-122"/>
              </a:rPr>
              <a:t>国共合作北伐</a:t>
            </a:r>
          </a:p>
        </p:txBody>
      </p:sp>
      <p:sp>
        <p:nvSpPr>
          <p:cNvPr id="12" name="文本框 11">
            <a:extLst>
              <a:ext uri="{FF2B5EF4-FFF2-40B4-BE49-F238E27FC236}">
                <a16:creationId xmlns:a16="http://schemas.microsoft.com/office/drawing/2014/main" id="{F2FDE06E-A3B4-673D-4AA1-CC019732EB77}"/>
              </a:ext>
            </a:extLst>
          </p:cNvPr>
          <p:cNvSpPr txBox="1"/>
          <p:nvPr/>
        </p:nvSpPr>
        <p:spPr>
          <a:xfrm>
            <a:off x="9363826" y="1359681"/>
            <a:ext cx="1303101" cy="1938020"/>
          </a:xfrm>
          <a:prstGeom prst="rect">
            <a:avLst/>
          </a:prstGeom>
          <a:solidFill>
            <a:srgbClr val="3EBFCB">
              <a:alpha val="77000"/>
            </a:srgbClr>
          </a:solidFill>
          <a:effectLst>
            <a:outerShdw blurRad="279400" dist="101600" dir="2700000" algn="tl" rotWithShape="0">
              <a:prstClr val="black">
                <a:alpha val="40000"/>
              </a:prstClr>
            </a:outerShdw>
          </a:effectLst>
        </p:spPr>
        <p:txBody>
          <a:bodyPr wrap="square" rtlCol="0">
            <a:spAutoFit/>
          </a:bodyPr>
          <a:lstStyle/>
          <a:p>
            <a:pPr algn="ctr"/>
            <a:r>
              <a:rPr kumimoji="1" lang="en-US" altLang="zh-CN" sz="2400" b="1" dirty="0">
                <a:solidFill>
                  <a:schemeClr val="accent6">
                    <a:lumMod val="20000"/>
                    <a:lumOff val="80000"/>
                  </a:schemeClr>
                </a:solidFill>
                <a:latin typeface="微软雅黑" panose="020B0503020204020204" pitchFamily="34" charset="-122"/>
                <a:ea typeface="微软雅黑" panose="020B0503020204020204" pitchFamily="34" charset="-122"/>
              </a:rPr>
              <a:t>1927</a:t>
            </a:r>
          </a:p>
          <a:p>
            <a:pPr algn="ctr"/>
            <a:r>
              <a:rPr kumimoji="1" lang="en-US" altLang="zh-CN" sz="2400" b="1" dirty="0">
                <a:solidFill>
                  <a:schemeClr val="accent6">
                    <a:lumMod val="20000"/>
                    <a:lumOff val="80000"/>
                  </a:schemeClr>
                </a:solidFill>
                <a:latin typeface="微软雅黑" panose="020B0503020204020204" pitchFamily="34" charset="-122"/>
                <a:ea typeface="微软雅黑" panose="020B0503020204020204" pitchFamily="34" charset="-122"/>
              </a:rPr>
              <a:t>4.12</a:t>
            </a:r>
          </a:p>
          <a:p>
            <a:pPr algn="ctr"/>
            <a:r>
              <a:rPr kumimoji="1" lang="zh-CN" altLang="en-US" sz="2400" b="1" dirty="0">
                <a:solidFill>
                  <a:schemeClr val="accent6">
                    <a:lumMod val="20000"/>
                    <a:lumOff val="80000"/>
                  </a:schemeClr>
                </a:solidFill>
                <a:latin typeface="微软雅黑" panose="020B0503020204020204" pitchFamily="34" charset="-122"/>
                <a:ea typeface="微软雅黑" panose="020B0503020204020204" pitchFamily="34" charset="-122"/>
              </a:rPr>
              <a:t>蒋介石反革命政变</a:t>
            </a:r>
          </a:p>
        </p:txBody>
      </p:sp>
      <p:sp>
        <p:nvSpPr>
          <p:cNvPr id="13" name="文本框 12">
            <a:extLst>
              <a:ext uri="{FF2B5EF4-FFF2-40B4-BE49-F238E27FC236}">
                <a16:creationId xmlns:a16="http://schemas.microsoft.com/office/drawing/2014/main" id="{7F697433-9DBA-5E17-862B-55DCC520EB7D}"/>
              </a:ext>
            </a:extLst>
          </p:cNvPr>
          <p:cNvSpPr txBox="1"/>
          <p:nvPr/>
        </p:nvSpPr>
        <p:spPr>
          <a:xfrm>
            <a:off x="10666595" y="965285"/>
            <a:ext cx="1210757" cy="1568450"/>
          </a:xfrm>
          <a:prstGeom prst="rect">
            <a:avLst/>
          </a:prstGeom>
          <a:solidFill>
            <a:srgbClr val="F25A2B">
              <a:alpha val="76000"/>
            </a:srgbClr>
          </a:solidFill>
          <a:effectLst>
            <a:outerShdw blurRad="254000" dist="114300" dir="2700000" algn="tl" rotWithShape="0">
              <a:prstClr val="black">
                <a:alpha val="40000"/>
              </a:prstClr>
            </a:outerShdw>
          </a:effectLst>
        </p:spPr>
        <p:txBody>
          <a:bodyPr wrap="square" rtlCol="0">
            <a:spAutoFit/>
          </a:bodyPr>
          <a:lstStyle/>
          <a:p>
            <a:pPr algn="ctr"/>
            <a:r>
              <a:rPr kumimoji="1" lang="en-US" altLang="zh-CN" sz="2400" b="1" dirty="0">
                <a:solidFill>
                  <a:schemeClr val="accent6">
                    <a:lumMod val="20000"/>
                    <a:lumOff val="80000"/>
                  </a:schemeClr>
                </a:solidFill>
                <a:latin typeface="微软雅黑" panose="020B0503020204020204" pitchFamily="34" charset="-122"/>
                <a:ea typeface="微软雅黑" panose="020B0503020204020204" pitchFamily="34" charset="-122"/>
              </a:rPr>
              <a:t>1927</a:t>
            </a:r>
          </a:p>
          <a:p>
            <a:pPr algn="ctr"/>
            <a:r>
              <a:rPr kumimoji="1" lang="en-US" altLang="zh-CN" sz="2400" b="1" dirty="0">
                <a:solidFill>
                  <a:schemeClr val="accent6">
                    <a:lumMod val="20000"/>
                    <a:lumOff val="80000"/>
                  </a:schemeClr>
                </a:solidFill>
                <a:latin typeface="微软雅黑" panose="020B0503020204020204" pitchFamily="34" charset="-122"/>
                <a:ea typeface="微软雅黑" panose="020B0503020204020204" pitchFamily="34" charset="-122"/>
              </a:rPr>
              <a:t>7.15</a:t>
            </a:r>
          </a:p>
          <a:p>
            <a:pPr algn="ctr"/>
            <a:r>
              <a:rPr kumimoji="1" lang="zh-CN" altLang="en-US" sz="2400" b="1" dirty="0">
                <a:solidFill>
                  <a:schemeClr val="accent6">
                    <a:lumMod val="20000"/>
                    <a:lumOff val="80000"/>
                  </a:schemeClr>
                </a:solidFill>
                <a:latin typeface="微软雅黑" panose="020B0503020204020204" pitchFamily="34" charset="-122"/>
                <a:ea typeface="微软雅黑" panose="020B0503020204020204" pitchFamily="34" charset="-122"/>
              </a:rPr>
              <a:t>汪精卫分共</a:t>
            </a:r>
          </a:p>
        </p:txBody>
      </p:sp>
      <p:sp>
        <p:nvSpPr>
          <p:cNvPr id="14" name="终止符 39">
            <a:extLst>
              <a:ext uri="{FF2B5EF4-FFF2-40B4-BE49-F238E27FC236}">
                <a16:creationId xmlns:a16="http://schemas.microsoft.com/office/drawing/2014/main" id="{A839D42B-B7EA-6C96-E989-2C2C8690C0F8}"/>
              </a:ext>
            </a:extLst>
          </p:cNvPr>
          <p:cNvSpPr/>
          <p:nvPr/>
        </p:nvSpPr>
        <p:spPr>
          <a:xfrm>
            <a:off x="8129055" y="5244760"/>
            <a:ext cx="1997543" cy="496387"/>
          </a:xfrm>
          <a:prstGeom prst="flowChartTerminator">
            <a:avLst/>
          </a:prstGeom>
          <a:solidFill>
            <a:srgbClr val="B13C68">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latin typeface="微软雅黑" panose="020B0503020204020204" pitchFamily="34" charset="-122"/>
                <a:ea typeface="微软雅黑" panose="020B0503020204020204" pitchFamily="34" charset="-122"/>
              </a:rPr>
              <a:t>珠江流域</a:t>
            </a:r>
          </a:p>
        </p:txBody>
      </p:sp>
      <p:sp>
        <p:nvSpPr>
          <p:cNvPr id="15" name="终止符 16">
            <a:extLst>
              <a:ext uri="{FF2B5EF4-FFF2-40B4-BE49-F238E27FC236}">
                <a16:creationId xmlns:a16="http://schemas.microsoft.com/office/drawing/2014/main" id="{4E50BABC-5F4B-E7AD-C107-1BE3DF71EB85}"/>
              </a:ext>
            </a:extLst>
          </p:cNvPr>
          <p:cNvSpPr/>
          <p:nvPr/>
        </p:nvSpPr>
        <p:spPr>
          <a:xfrm>
            <a:off x="6939255" y="5869600"/>
            <a:ext cx="1114881" cy="496387"/>
          </a:xfrm>
          <a:prstGeom prst="flowChartTerminator">
            <a:avLst/>
          </a:prstGeom>
          <a:solidFill>
            <a:srgbClr val="60A58C">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latin typeface="微软雅黑" panose="020B0503020204020204" pitchFamily="34" charset="-122"/>
                <a:ea typeface="微软雅黑" panose="020B0503020204020204" pitchFamily="34" charset="-122"/>
              </a:rPr>
              <a:t>广州</a:t>
            </a:r>
          </a:p>
        </p:txBody>
      </p:sp>
      <p:sp>
        <p:nvSpPr>
          <p:cNvPr id="16" name="终止符 40">
            <a:extLst>
              <a:ext uri="{FF2B5EF4-FFF2-40B4-BE49-F238E27FC236}">
                <a16:creationId xmlns:a16="http://schemas.microsoft.com/office/drawing/2014/main" id="{CD4B6DCE-C7AE-DA2F-E416-35E247C0A06D}"/>
              </a:ext>
            </a:extLst>
          </p:cNvPr>
          <p:cNvSpPr/>
          <p:nvPr/>
        </p:nvSpPr>
        <p:spPr>
          <a:xfrm>
            <a:off x="9537294" y="4513281"/>
            <a:ext cx="1802733" cy="496387"/>
          </a:xfrm>
          <a:prstGeom prst="flowChartTerminator">
            <a:avLst/>
          </a:prstGeom>
          <a:solidFill>
            <a:srgbClr val="F5B417">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latin typeface="微软雅黑" panose="020B0503020204020204" pitchFamily="34" charset="-122"/>
                <a:ea typeface="微软雅黑" panose="020B0503020204020204" pitchFamily="34" charset="-122"/>
              </a:rPr>
              <a:t>长江流域</a:t>
            </a:r>
          </a:p>
        </p:txBody>
      </p:sp>
      <p:sp>
        <p:nvSpPr>
          <p:cNvPr id="17" name="终止符 41">
            <a:extLst>
              <a:ext uri="{FF2B5EF4-FFF2-40B4-BE49-F238E27FC236}">
                <a16:creationId xmlns:a16="http://schemas.microsoft.com/office/drawing/2014/main" id="{6D3266CD-6782-0FB7-3949-13A7DAD8B12A}"/>
              </a:ext>
            </a:extLst>
          </p:cNvPr>
          <p:cNvSpPr/>
          <p:nvPr/>
        </p:nvSpPr>
        <p:spPr>
          <a:xfrm>
            <a:off x="10452386" y="3691555"/>
            <a:ext cx="1114881" cy="496387"/>
          </a:xfrm>
          <a:prstGeom prst="flowChartTerminator">
            <a:avLst/>
          </a:prstGeom>
          <a:solidFill>
            <a:srgbClr val="3EBFCB">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latin typeface="微软雅黑" panose="020B0503020204020204" pitchFamily="34" charset="-122"/>
                <a:ea typeface="微软雅黑" panose="020B0503020204020204" pitchFamily="34" charset="-122"/>
              </a:rPr>
              <a:t>上海</a:t>
            </a:r>
          </a:p>
        </p:txBody>
      </p:sp>
      <p:sp>
        <p:nvSpPr>
          <p:cNvPr id="18" name="终止符 42">
            <a:extLst>
              <a:ext uri="{FF2B5EF4-FFF2-40B4-BE49-F238E27FC236}">
                <a16:creationId xmlns:a16="http://schemas.microsoft.com/office/drawing/2014/main" id="{0F5C5A30-977A-F652-90F6-FEBAD2A1A4F1}"/>
              </a:ext>
            </a:extLst>
          </p:cNvPr>
          <p:cNvSpPr/>
          <p:nvPr/>
        </p:nvSpPr>
        <p:spPr>
          <a:xfrm>
            <a:off x="11107160" y="3180994"/>
            <a:ext cx="1114881" cy="496387"/>
          </a:xfrm>
          <a:prstGeom prst="flowChartTerminator">
            <a:avLst/>
          </a:prstGeom>
          <a:solidFill>
            <a:srgbClr val="F25A2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latin typeface="微软雅黑" panose="020B0503020204020204" pitchFamily="34" charset="-122"/>
                <a:ea typeface="微软雅黑" panose="020B0503020204020204" pitchFamily="34" charset="-122"/>
              </a:rPr>
              <a:t>武汉</a:t>
            </a:r>
          </a:p>
        </p:txBody>
      </p:sp>
      <p:sp>
        <p:nvSpPr>
          <p:cNvPr id="19" name="文本框 18">
            <a:extLst>
              <a:ext uri="{FF2B5EF4-FFF2-40B4-BE49-F238E27FC236}">
                <a16:creationId xmlns:a16="http://schemas.microsoft.com/office/drawing/2014/main" id="{B1837595-7C24-9980-F34B-C9D9D17704D9}"/>
              </a:ext>
            </a:extLst>
          </p:cNvPr>
          <p:cNvSpPr txBox="1"/>
          <p:nvPr/>
        </p:nvSpPr>
        <p:spPr>
          <a:xfrm>
            <a:off x="4995153" y="3339393"/>
            <a:ext cx="1359927" cy="460375"/>
          </a:xfrm>
          <a:prstGeom prst="rect">
            <a:avLst/>
          </a:prstGeom>
          <a:solidFill>
            <a:srgbClr val="F9C93A"/>
          </a:solidFill>
        </p:spPr>
        <p:txBody>
          <a:bodyPr wrap="square" rtlCol="0">
            <a:spAutoFit/>
          </a:bodyPr>
          <a:lstStyle/>
          <a:p>
            <a:pPr algn="ctr"/>
            <a:r>
              <a:rPr lang="zh-CN" altLang="en-US" sz="2400" b="1" dirty="0">
                <a:latin typeface="华文行楷" panose="02010800040101010101" pitchFamily="2" charset="-122"/>
                <a:ea typeface="华文行楷" panose="02010800040101010101" pitchFamily="2" charset="-122"/>
              </a:rPr>
              <a:t>兴起</a:t>
            </a:r>
          </a:p>
        </p:txBody>
      </p:sp>
      <p:sp>
        <p:nvSpPr>
          <p:cNvPr id="20" name="文本框 19">
            <a:extLst>
              <a:ext uri="{FF2B5EF4-FFF2-40B4-BE49-F238E27FC236}">
                <a16:creationId xmlns:a16="http://schemas.microsoft.com/office/drawing/2014/main" id="{55B69E8B-28FE-03B0-5F28-4882F46EE930}"/>
              </a:ext>
            </a:extLst>
          </p:cNvPr>
          <p:cNvSpPr txBox="1"/>
          <p:nvPr/>
        </p:nvSpPr>
        <p:spPr>
          <a:xfrm>
            <a:off x="7980045" y="2118836"/>
            <a:ext cx="1115060" cy="460375"/>
          </a:xfrm>
          <a:prstGeom prst="rect">
            <a:avLst/>
          </a:prstGeom>
          <a:solidFill>
            <a:srgbClr val="F9C93A"/>
          </a:solidFill>
        </p:spPr>
        <p:txBody>
          <a:bodyPr wrap="square" rtlCol="0">
            <a:spAutoFit/>
          </a:bodyPr>
          <a:lstStyle/>
          <a:p>
            <a:pPr algn="ctr"/>
            <a:r>
              <a:rPr lang="zh-CN" altLang="en-US" sz="2400" b="1" dirty="0">
                <a:latin typeface="华文行楷" panose="02010800040101010101" pitchFamily="2" charset="-122"/>
                <a:ea typeface="华文行楷" panose="02010800040101010101" pitchFamily="2" charset="-122"/>
              </a:rPr>
              <a:t>高潮</a:t>
            </a:r>
          </a:p>
        </p:txBody>
      </p:sp>
      <p:sp>
        <p:nvSpPr>
          <p:cNvPr id="21" name="文本框 20">
            <a:extLst>
              <a:ext uri="{FF2B5EF4-FFF2-40B4-BE49-F238E27FC236}">
                <a16:creationId xmlns:a16="http://schemas.microsoft.com/office/drawing/2014/main" id="{B284F92E-C032-754C-5529-C0C177B5D848}"/>
              </a:ext>
            </a:extLst>
          </p:cNvPr>
          <p:cNvSpPr txBox="1"/>
          <p:nvPr/>
        </p:nvSpPr>
        <p:spPr>
          <a:xfrm>
            <a:off x="10666730" y="537845"/>
            <a:ext cx="1210945" cy="460375"/>
          </a:xfrm>
          <a:prstGeom prst="rect">
            <a:avLst/>
          </a:prstGeom>
          <a:solidFill>
            <a:srgbClr val="F9C93A"/>
          </a:solidFill>
        </p:spPr>
        <p:txBody>
          <a:bodyPr wrap="square" rtlCol="0">
            <a:spAutoFit/>
          </a:bodyPr>
          <a:lstStyle/>
          <a:p>
            <a:pPr algn="ctr"/>
            <a:r>
              <a:rPr lang="zh-CN" altLang="en-US" sz="2400" b="1" dirty="0">
                <a:latin typeface="华文行楷" panose="02010800040101010101" pitchFamily="2" charset="-122"/>
                <a:ea typeface="华文行楷" panose="02010800040101010101" pitchFamily="2" charset="-122"/>
              </a:rPr>
              <a:t>失败</a:t>
            </a:r>
          </a:p>
        </p:txBody>
      </p:sp>
      <p:sp>
        <p:nvSpPr>
          <p:cNvPr id="22" name="文本框 21">
            <a:extLst>
              <a:ext uri="{FF2B5EF4-FFF2-40B4-BE49-F238E27FC236}">
                <a16:creationId xmlns:a16="http://schemas.microsoft.com/office/drawing/2014/main" id="{6ECC5A12-08D8-F63E-091D-E9EB14068D26}"/>
              </a:ext>
            </a:extLst>
          </p:cNvPr>
          <p:cNvSpPr txBox="1"/>
          <p:nvPr/>
        </p:nvSpPr>
        <p:spPr>
          <a:xfrm>
            <a:off x="3961806" y="3481088"/>
            <a:ext cx="459740" cy="2064385"/>
          </a:xfrm>
          <a:prstGeom prst="rect">
            <a:avLst/>
          </a:prstGeom>
          <a:noFill/>
        </p:spPr>
        <p:txBody>
          <a:bodyPr vert="horz" wrap="square" lIns="66551" tIns="33276" rIns="66551" bIns="33276" rtlCol="0" anchor="t">
            <a:noAutofit/>
          </a:bodyPr>
          <a:lstStyle>
            <a:lvl1pPr algn="l" defTabSz="1185545" rtl="0" eaLnBrk="1" latinLnBrk="0" hangingPunct="1">
              <a:lnSpc>
                <a:spcPct val="90000"/>
              </a:lnSpc>
              <a:spcBef>
                <a:spcPct val="0"/>
              </a:spcBef>
              <a:buNone/>
              <a:defRPr sz="5700" kern="1200">
                <a:solidFill>
                  <a:schemeClr val="tx1"/>
                </a:solidFill>
                <a:latin typeface="+mj-lt"/>
                <a:ea typeface="+mj-ea"/>
                <a:cs typeface="+mj-cs"/>
              </a:defRPr>
            </a:lvl1pPr>
          </a:lstStyle>
          <a:p>
            <a:pPr lvl="0" algn="l" defTabSz="457200">
              <a:buClrTx/>
              <a:buSzTx/>
              <a:buFontTx/>
            </a:pPr>
            <a:r>
              <a:rPr lang="zh-CN" altLang="en-US" sz="2800" dirty="0">
                <a:solidFill>
                  <a:srgbClr val="0909DF"/>
                </a:solidFill>
                <a:latin typeface="黑体" panose="02010609060101010101" charset="-122"/>
                <a:ea typeface="黑体" panose="02010609060101010101" charset="-122"/>
                <a:cs typeface="+mn-cs"/>
                <a:sym typeface="+mn-ea"/>
              </a:rPr>
              <a:t>由南向北</a:t>
            </a:r>
          </a:p>
        </p:txBody>
      </p:sp>
    </p:spTree>
    <p:custDataLst>
      <p:tags r:id="rId1"/>
    </p:custDataLst>
    <p:extLst>
      <p:ext uri="{BB962C8B-B14F-4D97-AF65-F5344CB8AC3E}">
        <p14:creationId xmlns:p14="http://schemas.microsoft.com/office/powerpoint/2010/main" val="34726432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AF8B06BB-6EEE-56A7-879A-21386962E42F}"/>
              </a:ext>
            </a:extLst>
          </p:cNvPr>
          <p:cNvSpPr/>
          <p:nvPr/>
        </p:nvSpPr>
        <p:spPr>
          <a:xfrm>
            <a:off x="9840686" y="6219371"/>
            <a:ext cx="2264228" cy="5805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 name="文本框 1"/>
          <p:cNvSpPr txBox="1"/>
          <p:nvPr>
            <p:custDataLst>
              <p:tags r:id="rId2"/>
            </p:custDataLst>
          </p:nvPr>
        </p:nvSpPr>
        <p:spPr>
          <a:xfrm>
            <a:off x="0" y="0"/>
            <a:ext cx="12191365" cy="511175"/>
          </a:xfrm>
          <a:prstGeom prst="rect">
            <a:avLst/>
          </a:prstGeom>
          <a:noFill/>
        </p:spPr>
        <p:txBody>
          <a:bodyPr wrap="square" rtlCol="0">
            <a:spAutoFit/>
          </a:bodyPr>
          <a:lstStyle/>
          <a:p>
            <a:pPr algn="ctr"/>
            <a:r>
              <a:rPr lang="zh-CN" altLang="en-US" sz="2730" b="1" dirty="0">
                <a:solidFill>
                  <a:schemeClr val="bg1"/>
                </a:solidFill>
                <a:latin typeface="楷体" panose="02010609060101010101" charset="-122"/>
                <a:ea typeface="楷体" panose="02010609060101010101" charset="-122"/>
              </a:rPr>
              <a:t>基础知识</a:t>
            </a:r>
          </a:p>
        </p:txBody>
      </p:sp>
      <p:sp>
        <p:nvSpPr>
          <p:cNvPr id="3" name="文本框 2">
            <a:extLst>
              <a:ext uri="{FF2B5EF4-FFF2-40B4-BE49-F238E27FC236}">
                <a16:creationId xmlns:a16="http://schemas.microsoft.com/office/drawing/2014/main" id="{B330A59F-8513-8E7B-224E-62901BCD3392}"/>
              </a:ext>
            </a:extLst>
          </p:cNvPr>
          <p:cNvSpPr txBox="1"/>
          <p:nvPr/>
        </p:nvSpPr>
        <p:spPr>
          <a:xfrm>
            <a:off x="0" y="546100"/>
            <a:ext cx="6812915" cy="488315"/>
          </a:xfrm>
          <a:prstGeom prst="rect">
            <a:avLst/>
          </a:prstGeom>
          <a:noFill/>
        </p:spPr>
        <p:txBody>
          <a:bodyPr vert="horz" wrap="square" lIns="66551" tIns="33276" rIns="66551" bIns="33276" rtlCol="0" anchor="t">
            <a:noAutofit/>
          </a:bodyPr>
          <a:lstStyle>
            <a:lvl1pPr algn="l" defTabSz="1185545" rtl="0" eaLnBrk="1" latinLnBrk="0" hangingPunct="1">
              <a:lnSpc>
                <a:spcPct val="90000"/>
              </a:lnSpc>
              <a:spcBef>
                <a:spcPct val="0"/>
              </a:spcBef>
              <a:buNone/>
              <a:defRPr sz="5700" kern="1200">
                <a:solidFill>
                  <a:schemeClr val="tx1"/>
                </a:solidFill>
                <a:latin typeface="+mj-lt"/>
                <a:ea typeface="+mj-ea"/>
                <a:cs typeface="+mj-cs"/>
              </a:defRPr>
            </a:lvl1pPr>
          </a:lstStyle>
          <a:p>
            <a:pPr lvl="0" algn="l" defTabSz="457200">
              <a:buClrTx/>
              <a:buSzTx/>
              <a:buFontTx/>
            </a:pPr>
            <a:r>
              <a:rPr lang="zh-CN" altLang="en-US" sz="2800" dirty="0">
                <a:solidFill>
                  <a:srgbClr val="0909DF"/>
                </a:solidFill>
                <a:latin typeface="黑体" panose="02010609060101010101" charset="-122"/>
                <a:ea typeface="黑体" panose="02010609060101010101" charset="-122"/>
                <a:cs typeface="+mn-cs"/>
                <a:sym typeface="+mn-ea"/>
              </a:rPr>
              <a:t>四、新的策略：国共合作</a:t>
            </a:r>
          </a:p>
        </p:txBody>
      </p:sp>
      <p:sp>
        <p:nvSpPr>
          <p:cNvPr id="4" name="文本框 3">
            <a:extLst>
              <a:ext uri="{FF2B5EF4-FFF2-40B4-BE49-F238E27FC236}">
                <a16:creationId xmlns:a16="http://schemas.microsoft.com/office/drawing/2014/main" id="{E55CFF20-7995-99F4-C6C9-0CB5400160B5}"/>
              </a:ext>
            </a:extLst>
          </p:cNvPr>
          <p:cNvSpPr txBox="1"/>
          <p:nvPr/>
        </p:nvSpPr>
        <p:spPr>
          <a:xfrm>
            <a:off x="428171" y="1057366"/>
            <a:ext cx="1342571" cy="488315"/>
          </a:xfrm>
          <a:prstGeom prst="rect">
            <a:avLst/>
          </a:prstGeom>
          <a:noFill/>
        </p:spPr>
        <p:txBody>
          <a:bodyPr vert="horz" wrap="square" lIns="66551" tIns="33276" rIns="66551" bIns="33276" rtlCol="0" anchor="t">
            <a:noAutofit/>
          </a:bodyPr>
          <a:lstStyle>
            <a:lvl1pPr algn="l" defTabSz="1185545" rtl="0" eaLnBrk="1" latinLnBrk="0" hangingPunct="1">
              <a:lnSpc>
                <a:spcPct val="90000"/>
              </a:lnSpc>
              <a:spcBef>
                <a:spcPct val="0"/>
              </a:spcBef>
              <a:buNone/>
              <a:defRPr sz="5700" kern="1200">
                <a:solidFill>
                  <a:schemeClr val="tx1"/>
                </a:solidFill>
                <a:latin typeface="+mj-lt"/>
                <a:ea typeface="+mj-ea"/>
                <a:cs typeface="+mj-cs"/>
              </a:defRPr>
            </a:lvl1pPr>
          </a:lstStyle>
          <a:p>
            <a:pPr lvl="0" algn="l" defTabSz="457200">
              <a:buClrTx/>
              <a:buSzTx/>
              <a:buFontTx/>
            </a:pPr>
            <a:r>
              <a:rPr lang="en-US" altLang="zh-CN" sz="2400" dirty="0">
                <a:solidFill>
                  <a:srgbClr val="0909DF"/>
                </a:solidFill>
                <a:latin typeface="黑体" panose="02010609060101010101" charset="-122"/>
                <a:ea typeface="黑体" panose="02010609060101010101" charset="-122"/>
                <a:cs typeface="+mn-cs"/>
                <a:sym typeface="+mn-ea"/>
              </a:rPr>
              <a:t>3.</a:t>
            </a:r>
            <a:r>
              <a:rPr lang="zh-CN" altLang="en-US" sz="2400" dirty="0">
                <a:solidFill>
                  <a:srgbClr val="0909DF"/>
                </a:solidFill>
                <a:latin typeface="黑体" panose="02010609060101010101" charset="-122"/>
                <a:ea typeface="黑体" panose="02010609060101010101" charset="-122"/>
                <a:cs typeface="+mn-cs"/>
                <a:sym typeface="+mn-ea"/>
              </a:rPr>
              <a:t>评价</a:t>
            </a:r>
          </a:p>
        </p:txBody>
      </p:sp>
      <p:sp>
        <p:nvSpPr>
          <p:cNvPr id="5" name="文本框 4">
            <a:extLst>
              <a:ext uri="{FF2B5EF4-FFF2-40B4-BE49-F238E27FC236}">
                <a16:creationId xmlns:a16="http://schemas.microsoft.com/office/drawing/2014/main" id="{5BB3DD7E-0B8C-1419-EA2C-7A99770A5DE0}"/>
              </a:ext>
            </a:extLst>
          </p:cNvPr>
          <p:cNvSpPr txBox="1"/>
          <p:nvPr/>
        </p:nvSpPr>
        <p:spPr>
          <a:xfrm>
            <a:off x="428171" y="1545681"/>
            <a:ext cx="11998960" cy="488315"/>
          </a:xfrm>
          <a:prstGeom prst="rect">
            <a:avLst/>
          </a:prstGeom>
          <a:noFill/>
        </p:spPr>
        <p:txBody>
          <a:bodyPr vert="horz" wrap="square" lIns="66551" tIns="33276" rIns="66551" bIns="33276" rtlCol="0" anchor="t">
            <a:noAutofit/>
          </a:bodyPr>
          <a:lstStyle>
            <a:lvl1pPr algn="l" defTabSz="1185545" rtl="0" eaLnBrk="1" latinLnBrk="0" hangingPunct="1">
              <a:lnSpc>
                <a:spcPct val="90000"/>
              </a:lnSpc>
              <a:spcBef>
                <a:spcPct val="0"/>
              </a:spcBef>
              <a:buNone/>
              <a:defRPr sz="5700" kern="1200">
                <a:solidFill>
                  <a:schemeClr val="tx1"/>
                </a:solidFill>
                <a:latin typeface="+mj-lt"/>
                <a:ea typeface="+mj-ea"/>
                <a:cs typeface="+mj-cs"/>
              </a:defRPr>
            </a:lvl1pPr>
          </a:lstStyle>
          <a:p>
            <a:pPr lvl="0" algn="l" defTabSz="457200">
              <a:buClrTx/>
              <a:buSzTx/>
              <a:buFontTx/>
            </a:pPr>
            <a:r>
              <a:rPr lang="zh-CN" altLang="en-US" sz="2400" dirty="0">
                <a:latin typeface="黑体" panose="02010609060101010101" charset="-122"/>
                <a:ea typeface="黑体" panose="02010609060101010101" charset="-122"/>
                <a:cs typeface="+mn-cs"/>
                <a:sym typeface="+mn-ea"/>
              </a:rPr>
              <a:t>任务六：小组讨论：根据材料并结合所学，概括国民革命的作用（政、经、思、共）。</a:t>
            </a:r>
          </a:p>
        </p:txBody>
      </p:sp>
      <p:sp>
        <p:nvSpPr>
          <p:cNvPr id="8" name="矩形 7">
            <a:extLst>
              <a:ext uri="{FF2B5EF4-FFF2-40B4-BE49-F238E27FC236}">
                <a16:creationId xmlns:a16="http://schemas.microsoft.com/office/drawing/2014/main" id="{27756718-D1E3-E816-92A1-A5C5C6C620D2}"/>
              </a:ext>
            </a:extLst>
          </p:cNvPr>
          <p:cNvSpPr/>
          <p:nvPr/>
        </p:nvSpPr>
        <p:spPr>
          <a:xfrm>
            <a:off x="308537" y="2020223"/>
            <a:ext cx="11574289" cy="4693467"/>
          </a:xfrm>
          <a:prstGeom prst="rect">
            <a:avLst/>
          </a:prstGeom>
          <a:ln w="12700">
            <a:solidFill>
              <a:schemeClr val="tx1"/>
            </a:solidFill>
          </a:ln>
        </p:spPr>
        <p:txBody>
          <a:bodyPr vert="horz" wrap="square" rtlCol="0" anchor="t">
            <a:noAutofit/>
          </a:bodyPr>
          <a:lstStyle/>
          <a:p>
            <a:pPr lvl="0" indent="0" algn="l" fontAlgn="auto">
              <a:lnSpc>
                <a:spcPct val="100000"/>
              </a:lnSpc>
              <a:spcAft>
                <a:spcPts val="1000"/>
              </a:spcAft>
              <a:buClrTx/>
              <a:buSzTx/>
              <a:buFont typeface="Arial" panose="020B0604020202020204" pitchFamily="34" charset="0"/>
            </a:pPr>
            <a:r>
              <a:rPr lang="zh-CN" altLang="en-US" sz="2400" spc="150" dirty="0">
                <a:uFillTx/>
                <a:latin typeface="楷体" panose="02010609060101010101" charset="-122"/>
                <a:ea typeface="楷体" panose="02010609060101010101" charset="-122"/>
                <a:cs typeface="楷体" panose="02010609060101010101" charset="-122"/>
                <a:sym typeface="+mn-ea"/>
              </a:rPr>
              <a:t>材料</a:t>
            </a:r>
            <a:r>
              <a:rPr lang="en-US" altLang="zh-CN" sz="2400" spc="150" dirty="0">
                <a:latin typeface="楷体" panose="02010609060101010101" charset="-122"/>
                <a:ea typeface="楷体" panose="02010609060101010101" charset="-122"/>
                <a:cs typeface="楷体" panose="02010609060101010101" charset="-122"/>
                <a:sym typeface="+mn-ea"/>
              </a:rPr>
              <a:t>3</a:t>
            </a:r>
            <a:r>
              <a:rPr lang="zh-CN" altLang="en-US" sz="2400" spc="150" dirty="0">
                <a:latin typeface="楷体" panose="02010609060101010101" charset="-122"/>
                <a:ea typeface="楷体" panose="02010609060101010101" charset="-122"/>
                <a:cs typeface="楷体" panose="02010609060101010101" charset="-122"/>
                <a:sym typeface="+mn-ea"/>
              </a:rPr>
              <a:t>：</a:t>
            </a:r>
            <a:r>
              <a:rPr lang="en-US" altLang="zh-CN" sz="2400" spc="150" dirty="0">
                <a:uFillTx/>
                <a:latin typeface="楷体" panose="02010609060101010101" charset="-122"/>
                <a:ea typeface="楷体" panose="02010609060101010101" charset="-122"/>
                <a:cs typeface="楷体" panose="02010609060101010101" charset="-122"/>
                <a:sym typeface="+mn-ea"/>
              </a:rPr>
              <a:t>在广大人民群众的支持下,北伐战争进展顺利,到1927年4月,北伐军在10个月内攻占了近半个中国，取得了巨大胜利。北伐战争基本上实现了国民革命运动所要完成的直接目标,由此国家统一进程的步伐大大加快，初步地重新奠定了国家现代化的政治基础,也为南京政府裁撤遍布各地的厘捐,统一币制和度量衡提供了前提。革命的指导思想在革命的过程中得到了实践和传播，对民众进行了政治启蒙,扩大了民众参政的广泛性……</a:t>
            </a:r>
            <a:r>
              <a:rPr lang="en-US" altLang="zh-CN" sz="2400" spc="150" dirty="0" err="1">
                <a:uFillTx/>
                <a:latin typeface="楷体" panose="02010609060101010101" charset="-122"/>
                <a:ea typeface="楷体" panose="02010609060101010101" charset="-122"/>
                <a:cs typeface="楷体" panose="02010609060101010101" charset="-122"/>
                <a:sym typeface="+mn-ea"/>
              </a:rPr>
              <a:t>思想文化进步的另一个重要表现就是指导中国现代化的正确理论</a:t>
            </a:r>
            <a:r>
              <a:rPr lang="en-US" altLang="zh-CN" sz="2400" spc="150" dirty="0">
                <a:uFillTx/>
                <a:latin typeface="楷体" panose="02010609060101010101" charset="-122"/>
                <a:ea typeface="楷体" panose="02010609060101010101" charset="-122"/>
                <a:cs typeface="楷体" panose="02010609060101010101" charset="-122"/>
                <a:sym typeface="+mn-ea"/>
              </a:rPr>
              <a:t>——</a:t>
            </a:r>
            <a:r>
              <a:rPr lang="en-US" altLang="zh-CN" sz="2400" spc="150" dirty="0" err="1">
                <a:uFillTx/>
                <a:latin typeface="楷体" panose="02010609060101010101" charset="-122"/>
                <a:ea typeface="楷体" panose="02010609060101010101" charset="-122"/>
                <a:cs typeface="楷体" panose="02010609060101010101" charset="-122"/>
                <a:sym typeface="+mn-ea"/>
              </a:rPr>
              <a:t>马克思主义进一步广泛传播</a:t>
            </a:r>
            <a:r>
              <a:rPr lang="en-US" altLang="zh-CN" sz="2400" b="1" spc="150" dirty="0">
                <a:uFillTx/>
                <a:latin typeface="楷体" panose="02010609060101010101" charset="-122"/>
                <a:ea typeface="楷体" panose="02010609060101010101" charset="-122"/>
                <a:cs typeface="楷体" panose="02010609060101010101" charset="-122"/>
                <a:sym typeface="+mn-ea"/>
              </a:rPr>
              <a:t>。</a:t>
            </a:r>
          </a:p>
          <a:p>
            <a:pPr lvl="0" indent="0" algn="l" fontAlgn="auto">
              <a:lnSpc>
                <a:spcPct val="100000"/>
              </a:lnSpc>
              <a:spcAft>
                <a:spcPts val="1000"/>
              </a:spcAft>
              <a:buClrTx/>
              <a:buSzTx/>
              <a:buFont typeface="Arial" panose="020B0604020202020204" pitchFamily="34" charset="0"/>
            </a:pPr>
            <a:r>
              <a:rPr lang="zh-CN" altLang="en-US" sz="2400" spc="150" dirty="0">
                <a:uFillTx/>
                <a:latin typeface="楷体" panose="02010609060101010101" charset="-122"/>
                <a:ea typeface="楷体" panose="02010609060101010101" charset="-122"/>
                <a:cs typeface="楷体" panose="02010609060101010101" charset="-122"/>
                <a:sym typeface="+mn-ea"/>
              </a:rPr>
              <a:t>材料</a:t>
            </a:r>
            <a:r>
              <a:rPr lang="en-US" altLang="zh-CN" sz="2400" spc="150" dirty="0">
                <a:uFillTx/>
                <a:latin typeface="楷体" panose="02010609060101010101" charset="-122"/>
                <a:ea typeface="楷体" panose="02010609060101010101" charset="-122"/>
                <a:cs typeface="楷体" panose="02010609060101010101" charset="-122"/>
                <a:sym typeface="+mn-ea"/>
              </a:rPr>
              <a:t>4</a:t>
            </a:r>
            <a:r>
              <a:rPr lang="zh-CN" altLang="en-US" sz="2400" spc="150" dirty="0">
                <a:uFillTx/>
                <a:latin typeface="楷体" panose="02010609060101010101" charset="-122"/>
                <a:ea typeface="楷体" panose="02010609060101010101" charset="-122"/>
                <a:cs typeface="楷体" panose="02010609060101010101" charset="-122"/>
                <a:sym typeface="+mn-ea"/>
              </a:rPr>
              <a:t>：革命失败，得了惨痛的教训，于是有了南昌起义、秋收起义和广州起义，进入了创造红军的新时期。在国民革命中，中国共产党通过参与黄埔军校的创建以及参加东征、北伐的革命斗争，从而培养了一大批优秀的军事人才，为独立开展武装斗争做了干部上的准备。</a:t>
            </a:r>
          </a:p>
          <a:p>
            <a:pPr lvl="0" indent="0" algn="l" fontAlgn="auto">
              <a:lnSpc>
                <a:spcPct val="100000"/>
              </a:lnSpc>
              <a:spcAft>
                <a:spcPts val="1000"/>
              </a:spcAft>
              <a:buClrTx/>
              <a:buSzTx/>
              <a:buFont typeface="Arial" panose="020B0604020202020204" pitchFamily="34" charset="0"/>
            </a:pPr>
            <a:r>
              <a:rPr lang="zh-CN" altLang="en-US" sz="2400" spc="150" dirty="0">
                <a:uFillTx/>
                <a:latin typeface="楷体" panose="02010609060101010101" charset="-122"/>
                <a:ea typeface="楷体" panose="02010609060101010101" charset="-122"/>
                <a:cs typeface="楷体" panose="02010609060101010101" charset="-122"/>
                <a:sym typeface="+mn-ea"/>
              </a:rPr>
              <a:t>                               </a:t>
            </a:r>
            <a:r>
              <a:rPr lang="en-US" altLang="zh-CN" sz="2400" spc="150" dirty="0">
                <a:uFillTx/>
                <a:latin typeface="楷体" panose="02010609060101010101" charset="-122"/>
                <a:ea typeface="楷体" panose="02010609060101010101" charset="-122"/>
                <a:cs typeface="楷体" panose="02010609060101010101" charset="-122"/>
                <a:sym typeface="+mn-ea"/>
              </a:rPr>
              <a:t>——</a:t>
            </a:r>
            <a:r>
              <a:rPr lang="zh-CN" altLang="en-US" sz="2400" spc="150" dirty="0">
                <a:uFillTx/>
                <a:latin typeface="楷体" panose="02010609060101010101" charset="-122"/>
                <a:ea typeface="楷体" panose="02010609060101010101" charset="-122"/>
                <a:cs typeface="楷体" panose="02010609060101010101" charset="-122"/>
                <a:sym typeface="+mn-ea"/>
              </a:rPr>
              <a:t>曲延春</a:t>
            </a:r>
            <a:r>
              <a:rPr lang="en-US" altLang="zh-CN" sz="2400" spc="150" dirty="0">
                <a:uFillTx/>
                <a:latin typeface="楷体" panose="02010609060101010101" charset="-122"/>
                <a:ea typeface="楷体" panose="02010609060101010101" charset="-122"/>
                <a:cs typeface="楷体" panose="02010609060101010101" charset="-122"/>
                <a:sym typeface="+mn-ea"/>
              </a:rPr>
              <a:t>《</a:t>
            </a:r>
            <a:r>
              <a:rPr lang="zh-CN" altLang="en-US" sz="2400" spc="150" dirty="0">
                <a:uFillTx/>
                <a:latin typeface="楷体" panose="02010609060101010101" charset="-122"/>
                <a:ea typeface="楷体" panose="02010609060101010101" charset="-122"/>
                <a:cs typeface="楷体" panose="02010609060101010101" charset="-122"/>
                <a:sym typeface="+mn-ea"/>
              </a:rPr>
              <a:t>国民革命的现代化价值分析</a:t>
            </a:r>
            <a:r>
              <a:rPr lang="en-US" altLang="zh-CN" sz="2400" spc="150" dirty="0">
                <a:uFillTx/>
                <a:latin typeface="楷体" panose="02010609060101010101" charset="-122"/>
                <a:ea typeface="楷体" panose="02010609060101010101" charset="-122"/>
                <a:cs typeface="楷体" panose="02010609060101010101" charset="-122"/>
                <a:sym typeface="+mn-ea"/>
              </a:rPr>
              <a:t>》</a:t>
            </a:r>
          </a:p>
          <a:p>
            <a:pPr lvl="0" indent="0" algn="l" fontAlgn="auto">
              <a:lnSpc>
                <a:spcPct val="100000"/>
              </a:lnSpc>
              <a:spcAft>
                <a:spcPts val="1000"/>
              </a:spcAft>
              <a:buClrTx/>
              <a:buSzTx/>
              <a:buFont typeface="Arial" panose="020B0604020202020204" pitchFamily="34" charset="0"/>
            </a:pPr>
            <a:endParaRPr lang="en-US" altLang="zh-CN" sz="2400" b="1" spc="150" dirty="0">
              <a:uFillTx/>
              <a:latin typeface="楷体" panose="02010609060101010101" charset="-122"/>
              <a:ea typeface="楷体" panose="02010609060101010101" charset="-122"/>
              <a:cs typeface="楷体" panose="02010609060101010101" charset="-122"/>
              <a:sym typeface="+mn-ea"/>
            </a:endParaRPr>
          </a:p>
        </p:txBody>
      </p:sp>
      <p:sp>
        <p:nvSpPr>
          <p:cNvPr id="12" name="矩形 11">
            <a:extLst>
              <a:ext uri="{FF2B5EF4-FFF2-40B4-BE49-F238E27FC236}">
                <a16:creationId xmlns:a16="http://schemas.microsoft.com/office/drawing/2014/main" id="{04020891-D7B2-B5B7-2926-AB2A51894AD8}"/>
              </a:ext>
            </a:extLst>
          </p:cNvPr>
          <p:cNvSpPr/>
          <p:nvPr/>
        </p:nvSpPr>
        <p:spPr>
          <a:xfrm>
            <a:off x="308538" y="4317940"/>
            <a:ext cx="11574288" cy="2538246"/>
          </a:xfrm>
          <a:prstGeom prst="rect">
            <a:avLst/>
          </a:prstGeom>
          <a:solidFill>
            <a:schemeClr val="accent1">
              <a:lumMod val="20000"/>
              <a:lumOff val="8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2000" dirty="0">
                <a:solidFill>
                  <a:srgbClr val="C00000"/>
                </a:solidFill>
                <a:latin typeface="黑体" panose="02010609060101010101" pitchFamily="49" charset="-122"/>
                <a:ea typeface="黑体" panose="02010609060101010101" pitchFamily="49" charset="-122"/>
              </a:rPr>
              <a:t>政治：</a:t>
            </a:r>
            <a:r>
              <a:rPr lang="zh-CN" altLang="en-US" sz="2000" dirty="0">
                <a:solidFill>
                  <a:schemeClr val="tx1"/>
                </a:solidFill>
                <a:latin typeface="黑体" panose="02010609060101010101" pitchFamily="49" charset="-122"/>
                <a:ea typeface="黑体" panose="02010609060101010101" pitchFamily="49" charset="-122"/>
              </a:rPr>
              <a:t>（</a:t>
            </a:r>
            <a:r>
              <a:rPr lang="en-US" altLang="zh-CN" sz="2000" dirty="0">
                <a:solidFill>
                  <a:schemeClr val="tx1"/>
                </a:solidFill>
                <a:latin typeface="黑体" panose="02010609060101010101" pitchFamily="49" charset="-122"/>
                <a:ea typeface="黑体" panose="02010609060101010101" pitchFamily="49" charset="-122"/>
              </a:rPr>
              <a:t>1</a:t>
            </a:r>
            <a:r>
              <a:rPr lang="zh-CN" altLang="en-US" sz="2000" dirty="0">
                <a:solidFill>
                  <a:schemeClr val="tx1"/>
                </a:solidFill>
                <a:latin typeface="黑体" panose="02010609060101010101" pitchFamily="49" charset="-122"/>
                <a:ea typeface="黑体" panose="02010609060101010101" pitchFamily="49" charset="-122"/>
              </a:rPr>
              <a:t>）基本推翻北洋军阀的封建统治，动摇了帝国主义统治中国的根基；</a:t>
            </a:r>
            <a:endParaRPr lang="en-US" altLang="zh-CN" sz="2000" dirty="0">
              <a:solidFill>
                <a:schemeClr val="tx1"/>
              </a:solidFill>
              <a:latin typeface="黑体" panose="02010609060101010101" pitchFamily="49" charset="-122"/>
              <a:ea typeface="黑体" panose="02010609060101010101" pitchFamily="49" charset="-122"/>
            </a:endParaRPr>
          </a:p>
          <a:p>
            <a:r>
              <a:rPr lang="zh-CN" altLang="en-US" sz="2000" dirty="0">
                <a:solidFill>
                  <a:schemeClr val="tx1"/>
                </a:solidFill>
                <a:latin typeface="黑体" panose="02010609060101010101" pitchFamily="49" charset="-122"/>
                <a:ea typeface="黑体" panose="02010609060101010101" pitchFamily="49" charset="-122"/>
              </a:rPr>
              <a:t>      （</a:t>
            </a:r>
            <a:r>
              <a:rPr lang="en-US" altLang="zh-CN" sz="2000" dirty="0">
                <a:solidFill>
                  <a:schemeClr val="tx1"/>
                </a:solidFill>
                <a:latin typeface="黑体" panose="02010609060101010101" pitchFamily="49" charset="-122"/>
                <a:ea typeface="黑体" panose="02010609060101010101" pitchFamily="49" charset="-122"/>
              </a:rPr>
              <a:t>2</a:t>
            </a:r>
            <a:r>
              <a:rPr lang="zh-CN" altLang="en-US" sz="2000" dirty="0">
                <a:solidFill>
                  <a:schemeClr val="tx1"/>
                </a:solidFill>
                <a:latin typeface="黑体" panose="02010609060101010101" pitchFamily="49" charset="-122"/>
                <a:ea typeface="黑体" panose="02010609060101010101" pitchFamily="49" charset="-122"/>
              </a:rPr>
              <a:t>）加快了国家统一的步伐；扩大了民主范围；</a:t>
            </a:r>
          </a:p>
          <a:p>
            <a:r>
              <a:rPr lang="zh-CN" altLang="en-US" sz="2000" dirty="0">
                <a:solidFill>
                  <a:srgbClr val="C00000"/>
                </a:solidFill>
                <a:latin typeface="黑体" panose="02010609060101010101" pitchFamily="49" charset="-122"/>
                <a:ea typeface="黑体" panose="02010609060101010101" pitchFamily="49" charset="-122"/>
                <a:sym typeface="Wingdings" panose="05000000000000000000" pitchFamily="2" charset="2"/>
              </a:rPr>
              <a:t>经济：</a:t>
            </a:r>
            <a:r>
              <a:rPr lang="zh-CN" altLang="en-US" sz="2000" dirty="0">
                <a:solidFill>
                  <a:schemeClr val="tx1"/>
                </a:solidFill>
                <a:latin typeface="黑体" panose="02010609060101010101" pitchFamily="49" charset="-122"/>
                <a:ea typeface="黑体" panose="02010609060101010101" pitchFamily="49" charset="-122"/>
                <a:sym typeface="Wingdings" panose="05000000000000000000" pitchFamily="2" charset="2"/>
              </a:rPr>
              <a:t>（</a:t>
            </a:r>
            <a:r>
              <a:rPr lang="en-US" altLang="zh-CN" sz="2000" dirty="0">
                <a:solidFill>
                  <a:schemeClr val="tx1"/>
                </a:solidFill>
                <a:latin typeface="黑体" panose="02010609060101010101" pitchFamily="49" charset="-122"/>
                <a:ea typeface="黑体" panose="02010609060101010101" pitchFamily="49" charset="-122"/>
                <a:sym typeface="Wingdings" panose="05000000000000000000" pitchFamily="2" charset="2"/>
              </a:rPr>
              <a:t>1</a:t>
            </a:r>
            <a:r>
              <a:rPr lang="zh-CN" altLang="en-US" sz="2000" dirty="0">
                <a:solidFill>
                  <a:schemeClr val="tx1"/>
                </a:solidFill>
                <a:latin typeface="黑体" panose="02010609060101010101" pitchFamily="49" charset="-122"/>
                <a:ea typeface="黑体" panose="02010609060101010101" pitchFamily="49" charset="-122"/>
                <a:sym typeface="Wingdings" panose="05000000000000000000" pitchFamily="2" charset="2"/>
              </a:rPr>
              <a:t>）</a:t>
            </a:r>
            <a:r>
              <a:rPr lang="zh-CN" altLang="en-US" sz="2000" dirty="0">
                <a:solidFill>
                  <a:schemeClr val="tx1"/>
                </a:solidFill>
                <a:latin typeface="黑体" panose="02010609060101010101" pitchFamily="49" charset="-122"/>
                <a:ea typeface="黑体" panose="02010609060101010101" pitchFamily="49" charset="-122"/>
              </a:rPr>
              <a:t>加快了全国统一市场的形成；</a:t>
            </a:r>
            <a:endParaRPr lang="en-US" altLang="zh-CN" sz="2000" dirty="0">
              <a:solidFill>
                <a:schemeClr val="tx1"/>
              </a:solidFill>
              <a:latin typeface="黑体" panose="02010609060101010101" pitchFamily="49" charset="-122"/>
              <a:ea typeface="黑体" panose="02010609060101010101" pitchFamily="49" charset="-122"/>
            </a:endParaRPr>
          </a:p>
          <a:p>
            <a:r>
              <a:rPr lang="zh-CN" altLang="en-US" sz="2000" dirty="0">
                <a:solidFill>
                  <a:schemeClr val="tx1"/>
                </a:solidFill>
                <a:latin typeface="黑体" panose="02010609060101010101" pitchFamily="49" charset="-122"/>
                <a:ea typeface="黑体" panose="02010609060101010101" pitchFamily="49" charset="-122"/>
              </a:rPr>
              <a:t>      （</a:t>
            </a:r>
            <a:r>
              <a:rPr lang="en-US" altLang="zh-CN" sz="2000" dirty="0">
                <a:solidFill>
                  <a:schemeClr val="tx1"/>
                </a:solidFill>
                <a:latin typeface="黑体" panose="02010609060101010101" pitchFamily="49" charset="-122"/>
                <a:ea typeface="黑体" panose="02010609060101010101" pitchFamily="49" charset="-122"/>
              </a:rPr>
              <a:t>2</a:t>
            </a:r>
            <a:r>
              <a:rPr lang="zh-CN" altLang="en-US" sz="2000" dirty="0">
                <a:solidFill>
                  <a:schemeClr val="tx1"/>
                </a:solidFill>
                <a:latin typeface="黑体" panose="02010609060101010101" pitchFamily="49" charset="-122"/>
                <a:ea typeface="黑体" panose="02010609060101010101" pitchFamily="49" charset="-122"/>
              </a:rPr>
              <a:t>）促进了民族工业的发展；</a:t>
            </a:r>
            <a:endParaRPr lang="en-US" altLang="zh-CN" sz="2000" dirty="0">
              <a:solidFill>
                <a:schemeClr val="tx1"/>
              </a:solidFill>
              <a:latin typeface="黑体" panose="02010609060101010101" pitchFamily="49" charset="-122"/>
              <a:ea typeface="黑体" panose="02010609060101010101" pitchFamily="49" charset="-122"/>
            </a:endParaRPr>
          </a:p>
          <a:p>
            <a:r>
              <a:rPr lang="zh-CN" altLang="en-US" sz="2000" dirty="0">
                <a:solidFill>
                  <a:srgbClr val="C00000"/>
                </a:solidFill>
                <a:latin typeface="黑体" panose="02010609060101010101" pitchFamily="49" charset="-122"/>
                <a:ea typeface="黑体" panose="02010609060101010101" pitchFamily="49" charset="-122"/>
              </a:rPr>
              <a:t>思想：</a:t>
            </a:r>
            <a:r>
              <a:rPr lang="zh-CN" altLang="en-US" sz="2000" dirty="0">
                <a:solidFill>
                  <a:schemeClr val="tx1"/>
                </a:solidFill>
                <a:latin typeface="黑体" panose="02010609060101010101" pitchFamily="49" charset="-122"/>
                <a:ea typeface="黑体" panose="02010609060101010101" pitchFamily="49" charset="-122"/>
              </a:rPr>
              <a:t>传播了新三民主义和马克思主义，解放人们的思想。</a:t>
            </a:r>
            <a:endParaRPr lang="en-US" altLang="zh-CN" sz="2000" dirty="0">
              <a:solidFill>
                <a:schemeClr val="tx1"/>
              </a:solidFill>
              <a:latin typeface="黑体" panose="02010609060101010101" pitchFamily="49" charset="-122"/>
              <a:ea typeface="黑体" panose="02010609060101010101" pitchFamily="49" charset="-122"/>
            </a:endParaRPr>
          </a:p>
          <a:p>
            <a:r>
              <a:rPr lang="zh-CN" altLang="en-US" sz="2000" dirty="0">
                <a:solidFill>
                  <a:srgbClr val="C00000"/>
                </a:solidFill>
                <a:latin typeface="黑体" panose="02010609060101010101" pitchFamily="49" charset="-122"/>
                <a:ea typeface="黑体" panose="02010609060101010101" pitchFamily="49" charset="-122"/>
              </a:rPr>
              <a:t>共产党</a:t>
            </a:r>
            <a:r>
              <a:rPr lang="zh-CN" altLang="en-US" sz="2000" dirty="0">
                <a:solidFill>
                  <a:srgbClr val="C00000"/>
                </a:solidFill>
                <a:latin typeface="黑体" panose="02010609060101010101" pitchFamily="49" charset="-122"/>
                <a:ea typeface="黑体" panose="02010609060101010101" pitchFamily="49" charset="-122"/>
                <a:sym typeface="Wingdings" panose="05000000000000000000" pitchFamily="2" charset="2"/>
              </a:rPr>
              <a:t>：</a:t>
            </a:r>
            <a:r>
              <a:rPr lang="zh-CN" altLang="en-US" sz="2000" dirty="0">
                <a:solidFill>
                  <a:schemeClr val="tx1"/>
                </a:solidFill>
                <a:latin typeface="黑体" panose="02010609060101010101" pitchFamily="49" charset="-122"/>
                <a:ea typeface="黑体" panose="02010609060101010101" pitchFamily="49" charset="-122"/>
                <a:sym typeface="Wingdings" panose="05000000000000000000" pitchFamily="2" charset="2"/>
              </a:rPr>
              <a:t>（</a:t>
            </a:r>
            <a:r>
              <a:rPr lang="en-US" altLang="zh-CN" sz="2000" dirty="0">
                <a:solidFill>
                  <a:schemeClr val="tx1"/>
                </a:solidFill>
                <a:latin typeface="黑体" panose="02010609060101010101" pitchFamily="49" charset="-122"/>
                <a:ea typeface="黑体" panose="02010609060101010101" pitchFamily="49" charset="-122"/>
                <a:sym typeface="Wingdings" panose="05000000000000000000" pitchFamily="2" charset="2"/>
              </a:rPr>
              <a:t>1</a:t>
            </a:r>
            <a:r>
              <a:rPr lang="zh-CN" altLang="en-US" sz="2000" dirty="0">
                <a:solidFill>
                  <a:schemeClr val="tx1"/>
                </a:solidFill>
                <a:latin typeface="黑体" panose="02010609060101010101" pitchFamily="49" charset="-122"/>
                <a:ea typeface="黑体" panose="02010609060101010101" pitchFamily="49" charset="-122"/>
                <a:sym typeface="Wingdings" panose="05000000000000000000" pitchFamily="2" charset="2"/>
              </a:rPr>
              <a:t>）壮大了共产党的力量，扩大了共产党的影响；</a:t>
            </a:r>
            <a:endParaRPr lang="en-US" altLang="zh-CN" sz="2000" dirty="0">
              <a:solidFill>
                <a:schemeClr val="tx1"/>
              </a:solidFill>
              <a:latin typeface="黑体" panose="02010609060101010101" pitchFamily="49" charset="-122"/>
              <a:ea typeface="黑体" panose="02010609060101010101" pitchFamily="49" charset="-122"/>
              <a:sym typeface="Wingdings" panose="05000000000000000000" pitchFamily="2" charset="2"/>
            </a:endParaRPr>
          </a:p>
          <a:p>
            <a:r>
              <a:rPr lang="en-US" altLang="zh-CN" sz="2000" dirty="0">
                <a:solidFill>
                  <a:schemeClr val="tx1"/>
                </a:solidFill>
                <a:latin typeface="黑体" panose="02010609060101010101" pitchFamily="49" charset="-122"/>
                <a:ea typeface="黑体" panose="02010609060101010101" pitchFamily="49" charset="-122"/>
                <a:sym typeface="Wingdings" panose="05000000000000000000" pitchFamily="2" charset="2"/>
              </a:rPr>
              <a:t>        </a:t>
            </a:r>
            <a:r>
              <a:rPr lang="zh-CN" altLang="en-US" sz="2000" dirty="0">
                <a:solidFill>
                  <a:schemeClr val="tx1"/>
                </a:solidFill>
                <a:latin typeface="黑体" panose="02010609060101010101" pitchFamily="49" charset="-122"/>
                <a:ea typeface="黑体" panose="02010609060101010101" pitchFamily="49" charset="-122"/>
                <a:sym typeface="Wingdings" panose="05000000000000000000" pitchFamily="2" charset="2"/>
              </a:rPr>
              <a:t>（</a:t>
            </a:r>
            <a:r>
              <a:rPr lang="en-US" altLang="zh-CN" sz="2000" dirty="0">
                <a:solidFill>
                  <a:schemeClr val="tx1"/>
                </a:solidFill>
                <a:latin typeface="黑体" panose="02010609060101010101" pitchFamily="49" charset="-122"/>
                <a:ea typeface="黑体" panose="02010609060101010101" pitchFamily="49" charset="-122"/>
                <a:sym typeface="Wingdings" panose="05000000000000000000" pitchFamily="2" charset="2"/>
              </a:rPr>
              <a:t>2</a:t>
            </a:r>
            <a:r>
              <a:rPr lang="zh-CN" altLang="en-US" sz="2000" dirty="0">
                <a:solidFill>
                  <a:schemeClr val="tx1"/>
                </a:solidFill>
                <a:latin typeface="黑体" panose="02010609060101010101" pitchFamily="49" charset="-122"/>
                <a:ea typeface="黑体" panose="02010609060101010101" pitchFamily="49" charset="-122"/>
                <a:sym typeface="Wingdings" panose="05000000000000000000" pitchFamily="2" charset="2"/>
              </a:rPr>
              <a:t>）使中共吸取了经验教训（</a:t>
            </a:r>
            <a:r>
              <a:rPr lang="zh-CN" altLang="en-US" sz="2000" dirty="0">
                <a:solidFill>
                  <a:srgbClr val="C00000"/>
                </a:solidFill>
                <a:latin typeface="黑体" panose="02010609060101010101" pitchFamily="49" charset="-122"/>
                <a:ea typeface="黑体" panose="02010609060101010101" pitchFamily="49" charset="-122"/>
                <a:sym typeface="Wingdings" panose="05000000000000000000" pitchFamily="2" charset="2"/>
              </a:rPr>
              <a:t>经验：统一战线、发动群众；教训：必须掌握对革命的领导权、必须坚持武装斗争）</a:t>
            </a:r>
            <a:endParaRPr lang="zh-CN" altLang="en-US" sz="2000" dirty="0">
              <a:solidFill>
                <a:srgbClr val="C00000"/>
              </a:solidFill>
              <a:latin typeface="黑体" panose="02010609060101010101" pitchFamily="49" charset="-122"/>
              <a:ea typeface="黑体" panose="02010609060101010101" pitchFamily="49" charset="-122"/>
            </a:endParaRPr>
          </a:p>
        </p:txBody>
      </p:sp>
      <p:sp>
        <p:nvSpPr>
          <p:cNvPr id="13" name="对话气泡: 椭圆形 12">
            <a:extLst>
              <a:ext uri="{FF2B5EF4-FFF2-40B4-BE49-F238E27FC236}">
                <a16:creationId xmlns:a16="http://schemas.microsoft.com/office/drawing/2014/main" id="{6008E469-3CD7-5D9D-CB64-5BB245695927}"/>
              </a:ext>
            </a:extLst>
          </p:cNvPr>
          <p:cNvSpPr/>
          <p:nvPr/>
        </p:nvSpPr>
        <p:spPr>
          <a:xfrm>
            <a:off x="8355618" y="4789714"/>
            <a:ext cx="3061319" cy="1192386"/>
          </a:xfrm>
          <a:prstGeom prst="wedgeEllipseCallout">
            <a:avLst>
              <a:gd name="adj1" fmla="val -42272"/>
              <a:gd name="adj2" fmla="val 74794"/>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800" dirty="0">
                <a:latin typeface="黑体" panose="02010609060101010101" pitchFamily="49" charset="-122"/>
                <a:ea typeface="黑体" panose="02010609060101010101" pitchFamily="49" charset="-122"/>
              </a:rPr>
              <a:t>中国共产党进一步成长</a:t>
            </a:r>
          </a:p>
        </p:txBody>
      </p:sp>
    </p:spTree>
    <p:custDataLst>
      <p:tags r:id="rId1"/>
    </p:custDataLst>
    <p:extLst>
      <p:ext uri="{BB962C8B-B14F-4D97-AF65-F5344CB8AC3E}">
        <p14:creationId xmlns:p14="http://schemas.microsoft.com/office/powerpoint/2010/main" val="8535346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AF8B06BB-6EEE-56A7-879A-21386962E42F}"/>
              </a:ext>
            </a:extLst>
          </p:cNvPr>
          <p:cNvSpPr/>
          <p:nvPr/>
        </p:nvSpPr>
        <p:spPr>
          <a:xfrm>
            <a:off x="9840686" y="6219371"/>
            <a:ext cx="2264228" cy="5805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 name="文本框 1"/>
          <p:cNvSpPr txBox="1"/>
          <p:nvPr>
            <p:custDataLst>
              <p:tags r:id="rId2"/>
            </p:custDataLst>
          </p:nvPr>
        </p:nvSpPr>
        <p:spPr>
          <a:xfrm>
            <a:off x="0" y="0"/>
            <a:ext cx="12191365" cy="511175"/>
          </a:xfrm>
          <a:prstGeom prst="rect">
            <a:avLst/>
          </a:prstGeom>
          <a:noFill/>
        </p:spPr>
        <p:txBody>
          <a:bodyPr wrap="square" rtlCol="0">
            <a:spAutoFit/>
          </a:bodyPr>
          <a:lstStyle/>
          <a:p>
            <a:pPr algn="ctr"/>
            <a:r>
              <a:rPr lang="zh-CN" altLang="en-US" sz="2730" b="1" dirty="0">
                <a:solidFill>
                  <a:schemeClr val="bg1"/>
                </a:solidFill>
                <a:latin typeface="楷体" panose="02010609060101010101" charset="-122"/>
                <a:ea typeface="楷体" panose="02010609060101010101" charset="-122"/>
              </a:rPr>
              <a:t>知识小结</a:t>
            </a:r>
          </a:p>
        </p:txBody>
      </p:sp>
      <p:sp>
        <p:nvSpPr>
          <p:cNvPr id="4" name="文本框 3">
            <a:extLst>
              <a:ext uri="{FF2B5EF4-FFF2-40B4-BE49-F238E27FC236}">
                <a16:creationId xmlns:a16="http://schemas.microsoft.com/office/drawing/2014/main" id="{376B7AD2-0AED-91B1-F8EB-2F673651DFF9}"/>
              </a:ext>
            </a:extLst>
          </p:cNvPr>
          <p:cNvSpPr txBox="1"/>
          <p:nvPr/>
        </p:nvSpPr>
        <p:spPr>
          <a:xfrm>
            <a:off x="639762" y="792480"/>
            <a:ext cx="10911840" cy="1323439"/>
          </a:xfrm>
          <a:prstGeom prst="rect">
            <a:avLst/>
          </a:prstGeom>
          <a:noFill/>
        </p:spPr>
        <p:txBody>
          <a:bodyPr wrap="square" rtlCol="0">
            <a:spAutoFit/>
          </a:bodyPr>
          <a:lstStyle/>
          <a:p>
            <a:pPr marL="0" marR="0" lvl="0" indent="0" algn="ctr" defTabSz="1069975"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楷体" panose="02010609060101010101" charset="-122"/>
                <a:sym typeface="+mn-ea"/>
              </a:rPr>
              <a:t>第</a:t>
            </a:r>
            <a:r>
              <a:rPr kumimoji="0" lang="en-US" altLang="zh-CN" sz="4000" b="1"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楷体" panose="02010609060101010101" charset="-122"/>
                <a:sym typeface="+mn-ea"/>
              </a:rPr>
              <a:t>21</a:t>
            </a:r>
            <a:r>
              <a:rPr kumimoji="0" lang="zh-CN" altLang="en-US" sz="4000" b="1"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楷体" panose="02010609060101010101" charset="-122"/>
                <a:sym typeface="+mn-ea"/>
              </a:rPr>
              <a:t>课  五四运动与中国共产党的诞生</a:t>
            </a:r>
            <a:endParaRPr kumimoji="0" lang="en-US" altLang="zh-CN" sz="4000" b="1"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楷体" panose="02010609060101010101" charset="-122"/>
              <a:sym typeface="+mn-ea"/>
            </a:endParaRPr>
          </a:p>
          <a:p>
            <a:pPr marL="0" marR="0" lvl="0" indent="0" algn="ctr" defTabSz="1069975"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C00000"/>
                </a:solidFill>
                <a:effectLst/>
                <a:uLnTx/>
                <a:uFillTx/>
                <a:latin typeface="楷体" panose="02010609060101010101" charset="-122"/>
                <a:ea typeface="楷体" panose="02010609060101010101" charset="-122"/>
                <a:cs typeface="楷体" panose="02010609060101010101" charset="-122"/>
                <a:sym typeface="+mn-ea"/>
              </a:rPr>
              <a:t>——</a:t>
            </a:r>
            <a:r>
              <a:rPr kumimoji="0" lang="zh-CN" altLang="en-US" sz="4000" b="1" i="0" u="none" strike="noStrike" kern="1200" cap="none" spc="0" normalizeH="0" baseline="0" noProof="0" dirty="0">
                <a:ln>
                  <a:noFill/>
                </a:ln>
                <a:solidFill>
                  <a:srgbClr val="C00000"/>
                </a:solidFill>
                <a:effectLst/>
                <a:uLnTx/>
                <a:uFillTx/>
                <a:latin typeface="楷体" panose="02010609060101010101" charset="-122"/>
                <a:ea typeface="楷体" panose="02010609060101010101" charset="-122"/>
                <a:cs typeface="楷体" panose="02010609060101010101" charset="-122"/>
                <a:sym typeface="+mn-ea"/>
              </a:rPr>
              <a:t>中华民族伟大复兴的起点</a:t>
            </a:r>
          </a:p>
        </p:txBody>
      </p:sp>
      <p:sp>
        <p:nvSpPr>
          <p:cNvPr id="5" name="文本框 4">
            <a:extLst>
              <a:ext uri="{FF2B5EF4-FFF2-40B4-BE49-F238E27FC236}">
                <a16:creationId xmlns:a16="http://schemas.microsoft.com/office/drawing/2014/main" id="{823BC5E6-EC74-00DF-28E1-38A825E038DD}"/>
              </a:ext>
            </a:extLst>
          </p:cNvPr>
          <p:cNvSpPr txBox="1"/>
          <p:nvPr/>
        </p:nvSpPr>
        <p:spPr>
          <a:xfrm>
            <a:off x="1824444" y="2852058"/>
            <a:ext cx="6518367" cy="2062103"/>
          </a:xfrm>
          <a:prstGeom prst="rect">
            <a:avLst/>
          </a:prstGeom>
          <a:noFill/>
        </p:spPr>
        <p:txBody>
          <a:bodyPr wrap="square" rtlCol="0">
            <a:spAutoFit/>
          </a:bodyPr>
          <a:lstStyle/>
          <a:p>
            <a:pPr marL="0" marR="0" lvl="0" indent="0" defTabSz="1069975"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楷体" panose="02010609060101010101" charset="-122"/>
                <a:sym typeface="+mn-ea"/>
              </a:rPr>
              <a:t>一、新的力量：五四运动</a:t>
            </a:r>
            <a:endParaRPr kumimoji="0" lang="en-US" altLang="zh-CN" sz="3200" b="1"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楷体" panose="02010609060101010101" charset="-122"/>
              <a:sym typeface="+mn-ea"/>
            </a:endParaRPr>
          </a:p>
          <a:p>
            <a:pPr marL="0" marR="0" lvl="0" indent="0" defTabSz="1069975" rtl="0" eaLnBrk="1" fontAlgn="auto" latinLnBrk="0" hangingPunct="1">
              <a:lnSpc>
                <a:spcPct val="100000"/>
              </a:lnSpc>
              <a:spcBef>
                <a:spcPts val="0"/>
              </a:spcBef>
              <a:spcAft>
                <a:spcPts val="0"/>
              </a:spcAft>
              <a:buClrTx/>
              <a:buSzTx/>
              <a:buFontTx/>
              <a:buNone/>
              <a:tabLst/>
              <a:defRPr/>
            </a:pPr>
            <a:r>
              <a:rPr lang="zh-CN" altLang="en-US" sz="3200" b="1" dirty="0">
                <a:solidFill>
                  <a:prstClr val="black"/>
                </a:solidFill>
                <a:latin typeface="楷体" panose="02010609060101010101" charset="-122"/>
                <a:ea typeface="楷体" panose="02010609060101010101" charset="-122"/>
                <a:cs typeface="楷体" panose="02010609060101010101" charset="-122"/>
                <a:sym typeface="+mn-ea"/>
              </a:rPr>
              <a:t>二、新的思想：马克思主义传播</a:t>
            </a:r>
            <a:endParaRPr lang="en-US" altLang="zh-CN" sz="3200" b="1" dirty="0">
              <a:solidFill>
                <a:prstClr val="black"/>
              </a:solidFill>
              <a:latin typeface="楷体" panose="02010609060101010101" charset="-122"/>
              <a:ea typeface="楷体" panose="02010609060101010101" charset="-122"/>
              <a:cs typeface="楷体" panose="02010609060101010101" charset="-122"/>
              <a:sym typeface="+mn-ea"/>
            </a:endParaRPr>
          </a:p>
          <a:p>
            <a:pPr marL="0" marR="0" lvl="0" indent="0" defTabSz="1069975"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楷体" panose="02010609060101010101" charset="-122"/>
                <a:sym typeface="+mn-ea"/>
              </a:rPr>
              <a:t>三、新的政党：中国共产党的诞生</a:t>
            </a:r>
          </a:p>
          <a:p>
            <a:pPr marL="0" marR="0" lvl="0" indent="0" defTabSz="1069975"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楷体" panose="02010609060101010101" charset="-122"/>
                <a:sym typeface="+mn-ea"/>
              </a:rPr>
              <a:t>四、新的策略：国共合作</a:t>
            </a:r>
          </a:p>
        </p:txBody>
      </p:sp>
      <p:sp>
        <p:nvSpPr>
          <p:cNvPr id="7" name="右大括号 6">
            <a:extLst>
              <a:ext uri="{FF2B5EF4-FFF2-40B4-BE49-F238E27FC236}">
                <a16:creationId xmlns:a16="http://schemas.microsoft.com/office/drawing/2014/main" id="{2A283526-689E-EEDF-9AFD-9098C3A9D6A4}"/>
              </a:ext>
            </a:extLst>
          </p:cNvPr>
          <p:cNvSpPr/>
          <p:nvPr/>
        </p:nvSpPr>
        <p:spPr>
          <a:xfrm>
            <a:off x="8342811" y="2852059"/>
            <a:ext cx="478971" cy="2062102"/>
          </a:xfrm>
          <a:prstGeom prst="rightBrace">
            <a:avLst>
              <a:gd name="adj1" fmla="val 41666"/>
              <a:gd name="adj2" fmla="val 48200"/>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id="{9A88E98B-3B2E-E83C-295B-11EEF3BC2231}"/>
              </a:ext>
            </a:extLst>
          </p:cNvPr>
          <p:cNvSpPr txBox="1"/>
          <p:nvPr/>
        </p:nvSpPr>
        <p:spPr>
          <a:xfrm>
            <a:off x="8995954" y="2397224"/>
            <a:ext cx="1140823" cy="2862322"/>
          </a:xfrm>
          <a:prstGeom prst="rect">
            <a:avLst/>
          </a:prstGeom>
          <a:noFill/>
          <a:ln>
            <a:solidFill>
              <a:srgbClr val="C00000"/>
            </a:solidFill>
          </a:ln>
        </p:spPr>
        <p:txBody>
          <a:bodyPr wrap="square" rtlCol="0">
            <a:spAutoFit/>
          </a:bodyPr>
          <a:lstStyle/>
          <a:p>
            <a:r>
              <a:rPr lang="zh-CN" altLang="en-US" sz="3600" b="1" dirty="0">
                <a:solidFill>
                  <a:srgbClr val="C00000"/>
                </a:solidFill>
                <a:latin typeface="楷体" panose="02010609060101010101" pitchFamily="49" charset="-122"/>
                <a:ea typeface="楷体" panose="02010609060101010101" pitchFamily="49" charset="-122"/>
              </a:rPr>
              <a:t>新民主主义革命兴起</a:t>
            </a:r>
          </a:p>
        </p:txBody>
      </p:sp>
      <p:sp>
        <p:nvSpPr>
          <p:cNvPr id="9" name="文本框 8">
            <a:extLst>
              <a:ext uri="{FF2B5EF4-FFF2-40B4-BE49-F238E27FC236}">
                <a16:creationId xmlns:a16="http://schemas.microsoft.com/office/drawing/2014/main" id="{9683C083-8AF1-BC13-9948-A05B16B124B1}"/>
              </a:ext>
            </a:extLst>
          </p:cNvPr>
          <p:cNvSpPr txBox="1"/>
          <p:nvPr/>
        </p:nvSpPr>
        <p:spPr>
          <a:xfrm>
            <a:off x="10402388" y="2048882"/>
            <a:ext cx="1140823" cy="3416320"/>
          </a:xfrm>
          <a:prstGeom prst="rect">
            <a:avLst/>
          </a:prstGeom>
          <a:noFill/>
          <a:ln>
            <a:solidFill>
              <a:srgbClr val="C00000"/>
            </a:solidFill>
          </a:ln>
        </p:spPr>
        <p:txBody>
          <a:bodyPr wrap="square" rtlCol="0">
            <a:spAutoFit/>
          </a:bodyPr>
          <a:lstStyle/>
          <a:p>
            <a:r>
              <a:rPr lang="zh-CN" altLang="en-US" sz="3600" b="1" dirty="0">
                <a:solidFill>
                  <a:srgbClr val="C00000"/>
                </a:solidFill>
                <a:latin typeface="楷体" panose="02010609060101010101" pitchFamily="49" charset="-122"/>
                <a:ea typeface="楷体" panose="02010609060101010101" pitchFamily="49" charset="-122"/>
              </a:rPr>
              <a:t>中华民族伟大复兴的起点</a:t>
            </a:r>
          </a:p>
        </p:txBody>
      </p:sp>
    </p:spTree>
    <p:custDataLst>
      <p:tags r:id="rId1"/>
    </p:custDataLst>
    <p:extLst>
      <p:ext uri="{BB962C8B-B14F-4D97-AF65-F5344CB8AC3E}">
        <p14:creationId xmlns:p14="http://schemas.microsoft.com/office/powerpoint/2010/main" val="19037942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AF8B06BB-6EEE-56A7-879A-21386962E42F}"/>
              </a:ext>
            </a:extLst>
          </p:cNvPr>
          <p:cNvSpPr/>
          <p:nvPr/>
        </p:nvSpPr>
        <p:spPr>
          <a:xfrm>
            <a:off x="9840686" y="6219371"/>
            <a:ext cx="2264228" cy="5805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 name="文本框 1"/>
          <p:cNvSpPr txBox="1"/>
          <p:nvPr>
            <p:custDataLst>
              <p:tags r:id="rId2"/>
            </p:custDataLst>
          </p:nvPr>
        </p:nvSpPr>
        <p:spPr>
          <a:xfrm>
            <a:off x="0" y="0"/>
            <a:ext cx="12191365" cy="511175"/>
          </a:xfrm>
          <a:prstGeom prst="rect">
            <a:avLst/>
          </a:prstGeom>
          <a:noFill/>
        </p:spPr>
        <p:txBody>
          <a:bodyPr wrap="square" rtlCol="0">
            <a:spAutoFit/>
          </a:bodyPr>
          <a:lstStyle/>
          <a:p>
            <a:pPr algn="ctr"/>
            <a:r>
              <a:rPr lang="zh-CN" altLang="en-US" sz="2730" b="1" dirty="0">
                <a:solidFill>
                  <a:schemeClr val="bg1"/>
                </a:solidFill>
                <a:latin typeface="楷体" panose="02010609060101010101" charset="-122"/>
                <a:ea typeface="楷体" panose="02010609060101010101" charset="-122"/>
              </a:rPr>
              <a:t>真题演练</a:t>
            </a:r>
          </a:p>
        </p:txBody>
      </p:sp>
      <p:sp>
        <p:nvSpPr>
          <p:cNvPr id="3" name="文本框 2">
            <a:extLst>
              <a:ext uri="{FF2B5EF4-FFF2-40B4-BE49-F238E27FC236}">
                <a16:creationId xmlns:a16="http://schemas.microsoft.com/office/drawing/2014/main" id="{F6812F99-7A2F-6CC2-2D0D-A245C3A838FD}"/>
              </a:ext>
            </a:extLst>
          </p:cNvPr>
          <p:cNvSpPr txBox="1"/>
          <p:nvPr/>
        </p:nvSpPr>
        <p:spPr>
          <a:xfrm>
            <a:off x="335280" y="692785"/>
            <a:ext cx="11659235" cy="2736215"/>
          </a:xfrm>
          <a:prstGeom prst="rect">
            <a:avLst/>
          </a:prstGeom>
          <a:noFill/>
          <a:ln w="12700" cmpd="sng">
            <a:solidFill>
              <a:schemeClr val="accent1">
                <a:shade val="50000"/>
              </a:schemeClr>
            </a:solidFill>
            <a:prstDash val="solid"/>
          </a:ln>
        </p:spPr>
        <p:txBody>
          <a:bodyPr wrap="square" rtlCol="0">
            <a:noAutofit/>
          </a:bodyPr>
          <a:lstStyle/>
          <a:p>
            <a:pPr>
              <a:lnSpc>
                <a:spcPct val="120000"/>
              </a:lnSpc>
              <a:buClrTx/>
              <a:buSzTx/>
              <a:buFontTx/>
            </a:pPr>
            <a:r>
              <a:rPr sz="2375" dirty="0">
                <a:latin typeface="黑体" panose="02010609060101010101" charset="-122"/>
                <a:ea typeface="黑体" panose="02010609060101010101" charset="-122"/>
                <a:cs typeface="黑体" panose="02010609060101010101" charset="-122"/>
                <a:sym typeface="+mn-ea"/>
              </a:rPr>
              <a:t>1．（2023·全国·</a:t>
            </a:r>
            <a:r>
              <a:rPr lang="zh-CN" sz="2375" dirty="0">
                <a:latin typeface="黑体" panose="02010609060101010101" charset="-122"/>
                <a:ea typeface="黑体" panose="02010609060101010101" charset="-122"/>
                <a:cs typeface="黑体" panose="02010609060101010101" charset="-122"/>
                <a:sym typeface="+mn-ea"/>
              </a:rPr>
              <a:t>乙卷</a:t>
            </a:r>
            <a:r>
              <a:rPr sz="2375" dirty="0">
                <a:latin typeface="黑体" panose="02010609060101010101" charset="-122"/>
                <a:ea typeface="黑体" panose="02010609060101010101" charset="-122"/>
                <a:cs typeface="黑体" panose="02010609060101010101" charset="-122"/>
                <a:sym typeface="+mn-ea"/>
              </a:rPr>
              <a:t>）1920年5月，陈独秀发表演说：“中国古人说‘劳心者治人，劳力者治于人’。现在我们要将这句话倒转过来说，‘劳力者治人，劳心者治于人’。”9月，他发文主张“用革命的手段建设劳动阶级（即生产阶级）的国家”。这反映出（   </a:t>
            </a:r>
            <a:r>
              <a:rPr lang="en-US" sz="2375" dirty="0">
                <a:latin typeface="黑体" panose="02010609060101010101" charset="-122"/>
                <a:ea typeface="黑体" panose="02010609060101010101" charset="-122"/>
                <a:cs typeface="黑体" panose="02010609060101010101" charset="-122"/>
                <a:sym typeface="+mn-ea"/>
              </a:rPr>
              <a:t>   </a:t>
            </a:r>
            <a:r>
              <a:rPr sz="2375" dirty="0">
                <a:latin typeface="黑体" panose="02010609060101010101" charset="-122"/>
                <a:ea typeface="黑体" panose="02010609060101010101" charset="-122"/>
                <a:cs typeface="黑体" panose="02010609060101010101" charset="-122"/>
                <a:sym typeface="+mn-ea"/>
              </a:rPr>
              <a:t>）</a:t>
            </a:r>
          </a:p>
          <a:p>
            <a:pPr>
              <a:lnSpc>
                <a:spcPct val="120000"/>
              </a:lnSpc>
              <a:buClrTx/>
              <a:buSzTx/>
              <a:buFontTx/>
            </a:pPr>
            <a:r>
              <a:rPr sz="2375" dirty="0" err="1">
                <a:latin typeface="黑体" panose="02010609060101010101" charset="-122"/>
                <a:ea typeface="黑体" panose="02010609060101010101" charset="-122"/>
                <a:cs typeface="黑体" panose="02010609060101010101" charset="-122"/>
                <a:sym typeface="+mn-ea"/>
              </a:rPr>
              <a:t>A．工人待遇得到极大改善</a:t>
            </a:r>
            <a:r>
              <a:rPr sz="2375" dirty="0">
                <a:latin typeface="黑体" panose="02010609060101010101" charset="-122"/>
                <a:ea typeface="黑体" panose="02010609060101010101" charset="-122"/>
                <a:cs typeface="黑体" panose="02010609060101010101" charset="-122"/>
                <a:sym typeface="+mn-ea"/>
              </a:rPr>
              <a:t>	</a:t>
            </a:r>
            <a:r>
              <a:rPr sz="2375" dirty="0" err="1">
                <a:latin typeface="黑体" panose="02010609060101010101" charset="-122"/>
                <a:ea typeface="黑体" panose="02010609060101010101" charset="-122"/>
                <a:cs typeface="黑体" panose="02010609060101010101" charset="-122"/>
                <a:sym typeface="+mn-ea"/>
              </a:rPr>
              <a:t>B．民主与科学深入人心</a:t>
            </a:r>
            <a:endParaRPr sz="2375" dirty="0">
              <a:latin typeface="黑体" panose="02010609060101010101" charset="-122"/>
              <a:ea typeface="黑体" panose="02010609060101010101" charset="-122"/>
              <a:cs typeface="黑体" panose="02010609060101010101" charset="-122"/>
              <a:sym typeface="+mn-ea"/>
            </a:endParaRPr>
          </a:p>
          <a:p>
            <a:pPr>
              <a:lnSpc>
                <a:spcPct val="120000"/>
              </a:lnSpc>
              <a:buClrTx/>
              <a:buSzTx/>
              <a:buFontTx/>
            </a:pPr>
            <a:r>
              <a:rPr sz="2375" dirty="0" err="1">
                <a:latin typeface="黑体" panose="02010609060101010101" charset="-122"/>
                <a:ea typeface="黑体" panose="02010609060101010101" charset="-122"/>
                <a:cs typeface="黑体" panose="02010609060101010101" charset="-122"/>
                <a:sym typeface="+mn-ea"/>
              </a:rPr>
              <a:t>C．无产阶级登上政治舞台</a:t>
            </a:r>
            <a:r>
              <a:rPr sz="2375" dirty="0">
                <a:latin typeface="黑体" panose="02010609060101010101" charset="-122"/>
                <a:ea typeface="黑体" panose="02010609060101010101" charset="-122"/>
                <a:cs typeface="黑体" panose="02010609060101010101" charset="-122"/>
                <a:sym typeface="+mn-ea"/>
              </a:rPr>
              <a:t>	</a:t>
            </a:r>
            <a:r>
              <a:rPr sz="2375" dirty="0" err="1">
                <a:latin typeface="黑体" panose="02010609060101010101" charset="-122"/>
                <a:ea typeface="黑体" panose="02010609060101010101" charset="-122"/>
                <a:cs typeface="黑体" panose="02010609060101010101" charset="-122"/>
                <a:sym typeface="+mn-ea"/>
              </a:rPr>
              <a:t>D．工农运动的蓬勃发展</a:t>
            </a:r>
            <a:endParaRPr sz="2375" dirty="0">
              <a:latin typeface="黑体" panose="02010609060101010101" charset="-122"/>
              <a:ea typeface="黑体" panose="02010609060101010101" charset="-122"/>
              <a:cs typeface="黑体" panose="02010609060101010101" charset="-122"/>
              <a:sym typeface="+mn-ea"/>
            </a:endParaRPr>
          </a:p>
        </p:txBody>
      </p:sp>
      <p:sp>
        <p:nvSpPr>
          <p:cNvPr id="10" name="文本框 9">
            <a:extLst>
              <a:ext uri="{FF2B5EF4-FFF2-40B4-BE49-F238E27FC236}">
                <a16:creationId xmlns:a16="http://schemas.microsoft.com/office/drawing/2014/main" id="{D7528138-1011-21FC-A646-26DB008DDD5A}"/>
              </a:ext>
            </a:extLst>
          </p:cNvPr>
          <p:cNvSpPr txBox="1"/>
          <p:nvPr>
            <p:custDataLst>
              <p:tags r:id="rId3"/>
            </p:custDataLst>
          </p:nvPr>
        </p:nvSpPr>
        <p:spPr>
          <a:xfrm>
            <a:off x="1684418" y="1905697"/>
            <a:ext cx="611424" cy="618323"/>
          </a:xfrm>
          <a:prstGeom prst="rect">
            <a:avLst/>
          </a:prstGeom>
          <a:noFill/>
          <a:ln>
            <a:noFill/>
          </a:ln>
        </p:spPr>
        <p:txBody>
          <a:bodyPr wrap="square" rtlCol="0">
            <a:noAutofit/>
          </a:bodyPr>
          <a:lstStyle/>
          <a:p>
            <a:pPr>
              <a:buClrTx/>
              <a:buSzTx/>
              <a:buFontTx/>
            </a:pPr>
            <a:r>
              <a:rPr lang="en-US" altLang="zh-CN" sz="4345" b="1">
                <a:solidFill>
                  <a:srgbClr val="FF0000"/>
                </a:solidFill>
                <a:latin typeface="微软雅黑" panose="020B0503020204020204" pitchFamily="34" charset="-122"/>
                <a:ea typeface="微软雅黑" panose="020B0503020204020204" pitchFamily="34" charset="-122"/>
                <a:sym typeface="+mn-ea"/>
              </a:rPr>
              <a:t>C</a:t>
            </a:r>
          </a:p>
        </p:txBody>
      </p:sp>
      <p:sp>
        <p:nvSpPr>
          <p:cNvPr id="11" name="文本框 10">
            <a:extLst>
              <a:ext uri="{FF2B5EF4-FFF2-40B4-BE49-F238E27FC236}">
                <a16:creationId xmlns:a16="http://schemas.microsoft.com/office/drawing/2014/main" id="{280EDAA6-11D7-1AB2-AD7F-D22812AF9BF5}"/>
              </a:ext>
            </a:extLst>
          </p:cNvPr>
          <p:cNvSpPr txBox="1"/>
          <p:nvPr/>
        </p:nvSpPr>
        <p:spPr>
          <a:xfrm>
            <a:off x="335280" y="3519805"/>
            <a:ext cx="11659235" cy="2982595"/>
          </a:xfrm>
          <a:prstGeom prst="rect">
            <a:avLst/>
          </a:prstGeom>
          <a:noFill/>
          <a:ln w="12700" cmpd="sng">
            <a:solidFill>
              <a:schemeClr val="accent1">
                <a:shade val="50000"/>
              </a:schemeClr>
            </a:solidFill>
            <a:prstDash val="solid"/>
          </a:ln>
        </p:spPr>
        <p:txBody>
          <a:bodyPr wrap="square" rtlCol="0" anchor="t">
            <a:noAutofit/>
          </a:bodyPr>
          <a:lstStyle/>
          <a:p>
            <a:pPr lvl="0" algn="l">
              <a:lnSpc>
                <a:spcPct val="120000"/>
              </a:lnSpc>
              <a:buClrTx/>
              <a:buSzTx/>
              <a:buFontTx/>
            </a:pPr>
            <a:r>
              <a:rPr lang="en-US" sz="2375" dirty="0">
                <a:latin typeface="黑体" panose="02010609060101010101" charset="-122"/>
                <a:ea typeface="黑体" panose="02010609060101010101" charset="-122"/>
                <a:cs typeface="黑体" panose="02010609060101010101" charset="-122"/>
                <a:sym typeface="+mn-ea"/>
              </a:rPr>
              <a:t>2</a:t>
            </a:r>
            <a:r>
              <a:rPr sz="2375" dirty="0">
                <a:latin typeface="黑体" panose="02010609060101010101" charset="-122"/>
                <a:ea typeface="黑体" panose="02010609060101010101" charset="-122"/>
                <a:cs typeface="黑体" panose="02010609060101010101" charset="-122"/>
                <a:sym typeface="+mn-ea"/>
              </a:rPr>
              <a:t>．（2023·全国·</a:t>
            </a:r>
            <a:r>
              <a:rPr lang="zh-CN" sz="2375" dirty="0">
                <a:latin typeface="黑体" panose="02010609060101010101" charset="-122"/>
                <a:ea typeface="黑体" panose="02010609060101010101" charset="-122"/>
                <a:cs typeface="黑体" panose="02010609060101010101" charset="-122"/>
                <a:sym typeface="+mn-ea"/>
              </a:rPr>
              <a:t>甲卷</a:t>
            </a:r>
            <a:r>
              <a:rPr sz="2375" dirty="0">
                <a:latin typeface="黑体" panose="02010609060101010101" charset="-122"/>
                <a:ea typeface="黑体" panose="02010609060101010101" charset="-122"/>
                <a:cs typeface="黑体" panose="02010609060101010101" charset="-122"/>
                <a:sym typeface="+mn-ea"/>
              </a:rPr>
              <a:t>）</a:t>
            </a:r>
            <a:r>
              <a:rPr sz="2375" dirty="0" err="1">
                <a:latin typeface="黑体" panose="02010609060101010101" charset="-122"/>
                <a:ea typeface="黑体" panose="02010609060101010101" charset="-122"/>
                <a:cs typeface="黑体" panose="02010609060101010101" charset="-122"/>
                <a:sym typeface="+mn-ea"/>
              </a:rPr>
              <a:t>中国共产党在成立之初就注重增强阶级基础。中共一大在讨论今后的工作时</a:t>
            </a:r>
            <a:r>
              <a:rPr sz="2375" dirty="0">
                <a:latin typeface="黑体" panose="02010609060101010101" charset="-122"/>
                <a:ea typeface="黑体" panose="02010609060101010101" charset="-122"/>
                <a:cs typeface="黑体" panose="02010609060101010101" charset="-122"/>
                <a:sym typeface="+mn-ea"/>
              </a:rPr>
              <a:t>，“</a:t>
            </a:r>
            <a:r>
              <a:rPr sz="2375" dirty="0" err="1">
                <a:latin typeface="黑体" panose="02010609060101010101" charset="-122"/>
                <a:ea typeface="黑体" panose="02010609060101010101" charset="-122"/>
                <a:cs typeface="黑体" panose="02010609060101010101" charset="-122"/>
                <a:sym typeface="+mn-ea"/>
              </a:rPr>
              <a:t>决定集中我们的全部精力组织工厂工人</a:t>
            </a:r>
            <a:r>
              <a:rPr sz="2375" dirty="0">
                <a:latin typeface="黑体" panose="02010609060101010101" charset="-122"/>
                <a:ea typeface="黑体" panose="02010609060101010101" charset="-122"/>
                <a:cs typeface="黑体" panose="02010609060101010101" charset="-122"/>
                <a:sym typeface="+mn-ea"/>
              </a:rPr>
              <a:t>……</a:t>
            </a:r>
            <a:r>
              <a:rPr sz="2375" dirty="0" err="1">
                <a:latin typeface="黑体" panose="02010609060101010101" charset="-122"/>
                <a:ea typeface="黑体" panose="02010609060101010101" charset="-122"/>
                <a:cs typeface="黑体" panose="02010609060101010101" charset="-122"/>
                <a:sym typeface="+mn-ea"/>
              </a:rPr>
              <a:t>鉴于我们的党至今几乎完全由知识分子组成，所以代表大会决定要特别注意组织工人</a:t>
            </a:r>
            <a:r>
              <a:rPr sz="2375" dirty="0">
                <a:latin typeface="黑体" panose="02010609060101010101" charset="-122"/>
                <a:ea typeface="黑体" panose="02010609060101010101" charset="-122"/>
                <a:cs typeface="黑体" panose="02010609060101010101" charset="-122"/>
                <a:sym typeface="+mn-ea"/>
              </a:rPr>
              <a:t>”。</a:t>
            </a:r>
            <a:r>
              <a:rPr sz="2375" dirty="0" err="1">
                <a:latin typeface="黑体" panose="02010609060101010101" charset="-122"/>
                <a:ea typeface="黑体" panose="02010609060101010101" charset="-122"/>
                <a:cs typeface="黑体" panose="02010609060101010101" charset="-122"/>
                <a:sym typeface="+mn-ea"/>
              </a:rPr>
              <a:t>这反映出当时</a:t>
            </a:r>
            <a:r>
              <a:rPr sz="2375" dirty="0">
                <a:latin typeface="黑体" panose="02010609060101010101" charset="-122"/>
                <a:ea typeface="黑体" panose="02010609060101010101" charset="-122"/>
                <a:cs typeface="黑体" panose="02010609060101010101" charset="-122"/>
                <a:sym typeface="+mn-ea"/>
              </a:rPr>
              <a:t>（   </a:t>
            </a:r>
            <a:r>
              <a:rPr lang="en-US" sz="2375" dirty="0">
                <a:latin typeface="黑体" panose="02010609060101010101" charset="-122"/>
                <a:ea typeface="黑体" panose="02010609060101010101" charset="-122"/>
                <a:cs typeface="黑体" panose="02010609060101010101" charset="-122"/>
                <a:sym typeface="+mn-ea"/>
              </a:rPr>
              <a:t>   </a:t>
            </a:r>
            <a:r>
              <a:rPr sz="2375" dirty="0">
                <a:latin typeface="黑体" panose="02010609060101010101" charset="-122"/>
                <a:ea typeface="黑体" panose="02010609060101010101" charset="-122"/>
                <a:cs typeface="黑体" panose="02010609060101010101" charset="-122"/>
                <a:sym typeface="+mn-ea"/>
              </a:rPr>
              <a:t>）</a:t>
            </a:r>
          </a:p>
          <a:p>
            <a:pPr lvl="0" algn="l">
              <a:lnSpc>
                <a:spcPct val="120000"/>
              </a:lnSpc>
              <a:buClrTx/>
              <a:buSzTx/>
              <a:buFontTx/>
            </a:pPr>
            <a:r>
              <a:rPr sz="2375" dirty="0" err="1">
                <a:latin typeface="黑体" panose="02010609060101010101" charset="-122"/>
                <a:ea typeface="黑体" panose="02010609060101010101" charset="-122"/>
                <a:cs typeface="黑体" panose="02010609060101010101" charset="-122"/>
                <a:sym typeface="+mn-ea"/>
              </a:rPr>
              <a:t>A．革命统一战线建立</a:t>
            </a:r>
            <a:r>
              <a:rPr sz="2375" dirty="0">
                <a:latin typeface="黑体" panose="02010609060101010101" charset="-122"/>
                <a:ea typeface="黑体" panose="02010609060101010101" charset="-122"/>
                <a:cs typeface="黑体" panose="02010609060101010101" charset="-122"/>
                <a:sym typeface="+mn-ea"/>
              </a:rPr>
              <a:t>	</a:t>
            </a:r>
            <a:r>
              <a:rPr sz="2375" dirty="0" err="1">
                <a:latin typeface="黑体" panose="02010609060101010101" charset="-122"/>
                <a:ea typeface="黑体" panose="02010609060101010101" charset="-122"/>
                <a:cs typeface="黑体" panose="02010609060101010101" charset="-122"/>
                <a:sym typeface="+mn-ea"/>
              </a:rPr>
              <a:t>B．民主革命纲领开始制定</a:t>
            </a:r>
            <a:endParaRPr sz="2375" dirty="0">
              <a:latin typeface="黑体" panose="02010609060101010101" charset="-122"/>
              <a:ea typeface="黑体" panose="02010609060101010101" charset="-122"/>
              <a:cs typeface="黑体" panose="02010609060101010101" charset="-122"/>
              <a:sym typeface="+mn-ea"/>
            </a:endParaRPr>
          </a:p>
          <a:p>
            <a:pPr lvl="0" algn="l">
              <a:lnSpc>
                <a:spcPct val="120000"/>
              </a:lnSpc>
              <a:buClrTx/>
              <a:buSzTx/>
              <a:buFontTx/>
            </a:pPr>
            <a:r>
              <a:rPr sz="2375" dirty="0" err="1">
                <a:latin typeface="黑体" panose="02010609060101010101" charset="-122"/>
                <a:ea typeface="黑体" panose="02010609060101010101" charset="-122"/>
                <a:cs typeface="黑体" panose="02010609060101010101" charset="-122"/>
                <a:sym typeface="+mn-ea"/>
              </a:rPr>
              <a:t>C．党的中心任务确立</a:t>
            </a:r>
            <a:r>
              <a:rPr sz="2375" dirty="0">
                <a:latin typeface="黑体" panose="02010609060101010101" charset="-122"/>
                <a:ea typeface="黑体" panose="02010609060101010101" charset="-122"/>
                <a:cs typeface="黑体" panose="02010609060101010101" charset="-122"/>
                <a:sym typeface="+mn-ea"/>
              </a:rPr>
              <a:t>	</a:t>
            </a:r>
            <a:r>
              <a:rPr sz="2375" dirty="0" err="1">
                <a:latin typeface="黑体" panose="02010609060101010101" charset="-122"/>
                <a:ea typeface="黑体" panose="02010609060101010101" charset="-122"/>
                <a:cs typeface="黑体" panose="02010609060101010101" charset="-122"/>
                <a:sym typeface="+mn-ea"/>
              </a:rPr>
              <a:t>D．工农武装割据思想形成</a:t>
            </a:r>
            <a:endParaRPr sz="2375" dirty="0">
              <a:latin typeface="黑体" panose="02010609060101010101" charset="-122"/>
              <a:ea typeface="黑体" panose="02010609060101010101" charset="-122"/>
              <a:cs typeface="黑体" panose="02010609060101010101" charset="-122"/>
              <a:sym typeface="+mn-ea"/>
            </a:endParaRPr>
          </a:p>
        </p:txBody>
      </p:sp>
      <p:sp>
        <p:nvSpPr>
          <p:cNvPr id="12" name="文本框 11">
            <a:extLst>
              <a:ext uri="{FF2B5EF4-FFF2-40B4-BE49-F238E27FC236}">
                <a16:creationId xmlns:a16="http://schemas.microsoft.com/office/drawing/2014/main" id="{327FD6E1-9C92-8217-7CA4-D75BEF7921CC}"/>
              </a:ext>
            </a:extLst>
          </p:cNvPr>
          <p:cNvSpPr txBox="1"/>
          <p:nvPr>
            <p:custDataLst>
              <p:tags r:id="rId4"/>
            </p:custDataLst>
          </p:nvPr>
        </p:nvSpPr>
        <p:spPr>
          <a:xfrm>
            <a:off x="725568" y="4864374"/>
            <a:ext cx="611424" cy="618323"/>
          </a:xfrm>
          <a:prstGeom prst="rect">
            <a:avLst/>
          </a:prstGeom>
          <a:noFill/>
          <a:ln>
            <a:noFill/>
          </a:ln>
        </p:spPr>
        <p:txBody>
          <a:bodyPr wrap="square" rtlCol="0">
            <a:noAutofit/>
          </a:bodyPr>
          <a:lstStyle/>
          <a:p>
            <a:pPr>
              <a:buClrTx/>
              <a:buSzTx/>
              <a:buFontTx/>
            </a:pPr>
            <a:r>
              <a:rPr lang="en-US" altLang="zh-CN" sz="4345" b="1">
                <a:solidFill>
                  <a:srgbClr val="FF0000"/>
                </a:solidFill>
                <a:latin typeface="微软雅黑" panose="020B0503020204020204" pitchFamily="34" charset="-122"/>
                <a:ea typeface="微软雅黑" panose="020B0503020204020204" pitchFamily="34" charset="-122"/>
                <a:sym typeface="+mn-ea"/>
              </a:rPr>
              <a:t>C</a:t>
            </a:r>
          </a:p>
        </p:txBody>
      </p:sp>
    </p:spTree>
    <p:custDataLst>
      <p:tags r:id="rId1"/>
    </p:custDataLst>
    <p:extLst>
      <p:ext uri="{BB962C8B-B14F-4D97-AF65-F5344CB8AC3E}">
        <p14:creationId xmlns:p14="http://schemas.microsoft.com/office/powerpoint/2010/main" val="3454680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AF8B06BB-6EEE-56A7-879A-21386962E42F}"/>
              </a:ext>
            </a:extLst>
          </p:cNvPr>
          <p:cNvSpPr/>
          <p:nvPr/>
        </p:nvSpPr>
        <p:spPr>
          <a:xfrm>
            <a:off x="9840686" y="6219371"/>
            <a:ext cx="2264228" cy="5805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 name="文本框 1"/>
          <p:cNvSpPr txBox="1"/>
          <p:nvPr>
            <p:custDataLst>
              <p:tags r:id="rId2"/>
            </p:custDataLst>
          </p:nvPr>
        </p:nvSpPr>
        <p:spPr>
          <a:xfrm>
            <a:off x="0" y="0"/>
            <a:ext cx="12191365" cy="511175"/>
          </a:xfrm>
          <a:prstGeom prst="rect">
            <a:avLst/>
          </a:prstGeom>
          <a:noFill/>
        </p:spPr>
        <p:txBody>
          <a:bodyPr wrap="square" rtlCol="0">
            <a:spAutoFit/>
          </a:bodyPr>
          <a:lstStyle/>
          <a:p>
            <a:pPr algn="ctr"/>
            <a:r>
              <a:rPr lang="zh-CN" altLang="en-US" sz="2730" b="1" dirty="0">
                <a:solidFill>
                  <a:schemeClr val="bg1"/>
                </a:solidFill>
                <a:latin typeface="楷体" panose="02010609060101010101" charset="-122"/>
                <a:ea typeface="楷体" panose="02010609060101010101" charset="-122"/>
              </a:rPr>
              <a:t>真题演练</a:t>
            </a:r>
          </a:p>
        </p:txBody>
      </p:sp>
      <p:sp>
        <p:nvSpPr>
          <p:cNvPr id="3" name="文本框 2">
            <a:extLst>
              <a:ext uri="{FF2B5EF4-FFF2-40B4-BE49-F238E27FC236}">
                <a16:creationId xmlns:a16="http://schemas.microsoft.com/office/drawing/2014/main" id="{40F4C82A-427F-ECDB-5214-2400E3A1239B}"/>
              </a:ext>
            </a:extLst>
          </p:cNvPr>
          <p:cNvSpPr txBox="1"/>
          <p:nvPr/>
        </p:nvSpPr>
        <p:spPr>
          <a:xfrm>
            <a:off x="335280" y="692785"/>
            <a:ext cx="11659235" cy="5791200"/>
          </a:xfrm>
          <a:prstGeom prst="rect">
            <a:avLst/>
          </a:prstGeom>
          <a:noFill/>
          <a:ln w="12700" cmpd="sng">
            <a:solidFill>
              <a:schemeClr val="accent1">
                <a:shade val="50000"/>
              </a:schemeClr>
            </a:solidFill>
            <a:prstDash val="solid"/>
          </a:ln>
        </p:spPr>
        <p:txBody>
          <a:bodyPr wrap="square" rtlCol="0">
            <a:noAutofit/>
          </a:bodyPr>
          <a:lstStyle/>
          <a:p>
            <a:pPr>
              <a:lnSpc>
                <a:spcPct val="120000"/>
              </a:lnSpc>
              <a:buClrTx/>
              <a:buSzTx/>
              <a:buFontTx/>
            </a:pPr>
            <a:r>
              <a:rPr lang="en-US" sz="2375" dirty="0">
                <a:latin typeface="黑体" panose="02010609060101010101" charset="-122"/>
                <a:ea typeface="黑体" panose="02010609060101010101" charset="-122"/>
                <a:cs typeface="黑体" panose="02010609060101010101" charset="-122"/>
                <a:sym typeface="+mn-ea"/>
              </a:rPr>
              <a:t>3</a:t>
            </a:r>
            <a:r>
              <a:rPr sz="2375" dirty="0">
                <a:latin typeface="黑体" panose="02010609060101010101" charset="-122"/>
                <a:ea typeface="黑体" panose="02010609060101010101" charset="-122"/>
                <a:cs typeface="黑体" panose="02010609060101010101" charset="-122"/>
                <a:sym typeface="+mn-ea"/>
              </a:rPr>
              <a:t>．（2022·天津高考·7）下表为中国共产党创建初期的部分活动。</a:t>
            </a:r>
          </a:p>
          <a:p>
            <a:pPr>
              <a:lnSpc>
                <a:spcPct val="120000"/>
              </a:lnSpc>
              <a:buClrTx/>
              <a:buSzTx/>
              <a:buFontTx/>
            </a:pPr>
            <a:endParaRPr sz="2375" dirty="0">
              <a:latin typeface="黑体" panose="02010609060101010101" charset="-122"/>
              <a:ea typeface="黑体" panose="02010609060101010101" charset="-122"/>
              <a:cs typeface="黑体" panose="02010609060101010101" charset="-122"/>
              <a:sym typeface="+mn-ea"/>
            </a:endParaRPr>
          </a:p>
          <a:p>
            <a:pPr>
              <a:lnSpc>
                <a:spcPct val="120000"/>
              </a:lnSpc>
              <a:buClrTx/>
              <a:buSzTx/>
              <a:buFontTx/>
            </a:pPr>
            <a:endParaRPr sz="2375" dirty="0">
              <a:latin typeface="黑体" panose="02010609060101010101" charset="-122"/>
              <a:ea typeface="黑体" panose="02010609060101010101" charset="-122"/>
              <a:cs typeface="黑体" panose="02010609060101010101" charset="-122"/>
              <a:sym typeface="+mn-ea"/>
            </a:endParaRPr>
          </a:p>
          <a:p>
            <a:pPr>
              <a:lnSpc>
                <a:spcPct val="120000"/>
              </a:lnSpc>
              <a:buClrTx/>
              <a:buSzTx/>
              <a:buFontTx/>
            </a:pPr>
            <a:endParaRPr sz="2375" dirty="0">
              <a:latin typeface="黑体" panose="02010609060101010101" charset="-122"/>
              <a:ea typeface="黑体" panose="02010609060101010101" charset="-122"/>
              <a:cs typeface="黑体" panose="02010609060101010101" charset="-122"/>
              <a:sym typeface="+mn-ea"/>
            </a:endParaRPr>
          </a:p>
          <a:p>
            <a:pPr>
              <a:lnSpc>
                <a:spcPct val="120000"/>
              </a:lnSpc>
              <a:buClrTx/>
              <a:buSzTx/>
              <a:buFontTx/>
            </a:pPr>
            <a:endParaRPr sz="2375" dirty="0">
              <a:latin typeface="黑体" panose="02010609060101010101" charset="-122"/>
              <a:ea typeface="黑体" panose="02010609060101010101" charset="-122"/>
              <a:cs typeface="黑体" panose="02010609060101010101" charset="-122"/>
              <a:sym typeface="+mn-ea"/>
            </a:endParaRPr>
          </a:p>
          <a:p>
            <a:pPr>
              <a:lnSpc>
                <a:spcPct val="120000"/>
              </a:lnSpc>
              <a:buClrTx/>
              <a:buSzTx/>
              <a:buFontTx/>
            </a:pPr>
            <a:endParaRPr sz="2375" dirty="0">
              <a:latin typeface="黑体" panose="02010609060101010101" charset="-122"/>
              <a:ea typeface="黑体" panose="02010609060101010101" charset="-122"/>
              <a:cs typeface="黑体" panose="02010609060101010101" charset="-122"/>
              <a:sym typeface="+mn-ea"/>
            </a:endParaRPr>
          </a:p>
          <a:p>
            <a:pPr>
              <a:lnSpc>
                <a:spcPct val="120000"/>
              </a:lnSpc>
              <a:buClrTx/>
              <a:buSzTx/>
              <a:buFontTx/>
            </a:pPr>
            <a:endParaRPr sz="2375" dirty="0">
              <a:latin typeface="黑体" panose="02010609060101010101" charset="-122"/>
              <a:ea typeface="黑体" panose="02010609060101010101" charset="-122"/>
              <a:cs typeface="黑体" panose="02010609060101010101" charset="-122"/>
              <a:sym typeface="+mn-ea"/>
            </a:endParaRPr>
          </a:p>
          <a:p>
            <a:pPr>
              <a:lnSpc>
                <a:spcPct val="120000"/>
              </a:lnSpc>
              <a:buClrTx/>
              <a:buSzTx/>
              <a:buFontTx/>
            </a:pPr>
            <a:endParaRPr sz="2375" dirty="0">
              <a:latin typeface="黑体" panose="02010609060101010101" charset="-122"/>
              <a:ea typeface="黑体" panose="02010609060101010101" charset="-122"/>
              <a:cs typeface="黑体" panose="02010609060101010101" charset="-122"/>
              <a:sym typeface="+mn-ea"/>
            </a:endParaRPr>
          </a:p>
          <a:p>
            <a:pPr>
              <a:lnSpc>
                <a:spcPct val="120000"/>
              </a:lnSpc>
              <a:buClrTx/>
              <a:buSzTx/>
              <a:buFontTx/>
            </a:pPr>
            <a:endParaRPr sz="2375" dirty="0">
              <a:latin typeface="黑体" panose="02010609060101010101" charset="-122"/>
              <a:ea typeface="黑体" panose="02010609060101010101" charset="-122"/>
              <a:cs typeface="黑体" panose="02010609060101010101" charset="-122"/>
              <a:sym typeface="+mn-ea"/>
            </a:endParaRPr>
          </a:p>
          <a:p>
            <a:pPr>
              <a:lnSpc>
                <a:spcPct val="120000"/>
              </a:lnSpc>
              <a:buClrTx/>
              <a:buSzTx/>
              <a:buFontTx/>
            </a:pPr>
            <a:endParaRPr sz="2375" dirty="0">
              <a:latin typeface="黑体" panose="02010609060101010101" charset="-122"/>
              <a:ea typeface="黑体" panose="02010609060101010101" charset="-122"/>
              <a:cs typeface="黑体" panose="02010609060101010101" charset="-122"/>
              <a:sym typeface="+mn-ea"/>
            </a:endParaRPr>
          </a:p>
          <a:p>
            <a:pPr>
              <a:lnSpc>
                <a:spcPct val="120000"/>
              </a:lnSpc>
              <a:buClrTx/>
              <a:buSzTx/>
              <a:buFontTx/>
            </a:pPr>
            <a:r>
              <a:rPr sz="2375" dirty="0" err="1">
                <a:latin typeface="黑体" panose="02010609060101010101" charset="-122"/>
                <a:ea typeface="黑体" panose="02010609060101010101" charset="-122"/>
                <a:cs typeface="黑体" panose="02010609060101010101" charset="-122"/>
                <a:sym typeface="+mn-ea"/>
              </a:rPr>
              <a:t>这说明该时期中国共产党</a:t>
            </a:r>
            <a:r>
              <a:rPr sz="2375" dirty="0">
                <a:latin typeface="黑体" panose="02010609060101010101" charset="-122"/>
                <a:ea typeface="黑体" panose="02010609060101010101" charset="-122"/>
                <a:cs typeface="黑体" panose="02010609060101010101" charset="-122"/>
                <a:sym typeface="+mn-ea"/>
              </a:rPr>
              <a:t>（　　）</a:t>
            </a:r>
          </a:p>
          <a:p>
            <a:pPr>
              <a:lnSpc>
                <a:spcPct val="120000"/>
              </a:lnSpc>
              <a:buClrTx/>
              <a:buSzTx/>
              <a:buFontTx/>
            </a:pPr>
            <a:r>
              <a:rPr sz="2375" dirty="0" err="1">
                <a:latin typeface="黑体" panose="02010609060101010101" charset="-122"/>
                <a:ea typeface="黑体" panose="02010609060101010101" charset="-122"/>
                <a:cs typeface="黑体" panose="02010609060101010101" charset="-122"/>
                <a:sym typeface="+mn-ea"/>
              </a:rPr>
              <a:t>A．坚持贯彻扶助农工政策</a:t>
            </a:r>
            <a:r>
              <a:rPr sz="2375" dirty="0">
                <a:latin typeface="黑体" panose="02010609060101010101" charset="-122"/>
                <a:ea typeface="黑体" panose="02010609060101010101" charset="-122"/>
                <a:cs typeface="黑体" panose="02010609060101010101" charset="-122"/>
                <a:sym typeface="+mn-ea"/>
              </a:rPr>
              <a:t>             </a:t>
            </a:r>
            <a:r>
              <a:rPr sz="2375" dirty="0" err="1">
                <a:latin typeface="黑体" panose="02010609060101010101" charset="-122"/>
                <a:ea typeface="黑体" panose="02010609060101010101" charset="-122"/>
                <a:cs typeface="黑体" panose="02010609060101010101" charset="-122"/>
                <a:sym typeface="+mn-ea"/>
              </a:rPr>
              <a:t>B．积极参与国民革命运动</a:t>
            </a:r>
            <a:endParaRPr sz="2375" dirty="0">
              <a:latin typeface="黑体" panose="02010609060101010101" charset="-122"/>
              <a:ea typeface="黑体" panose="02010609060101010101" charset="-122"/>
              <a:cs typeface="黑体" panose="02010609060101010101" charset="-122"/>
              <a:sym typeface="+mn-ea"/>
            </a:endParaRPr>
          </a:p>
          <a:p>
            <a:pPr>
              <a:lnSpc>
                <a:spcPct val="120000"/>
              </a:lnSpc>
              <a:buClrTx/>
              <a:buSzTx/>
              <a:buFontTx/>
            </a:pPr>
            <a:r>
              <a:rPr sz="2375" dirty="0" err="1">
                <a:latin typeface="黑体" panose="02010609060101010101" charset="-122"/>
                <a:ea typeface="黑体" panose="02010609060101010101" charset="-122"/>
                <a:cs typeface="黑体" panose="02010609060101010101" charset="-122"/>
                <a:sym typeface="+mn-ea"/>
              </a:rPr>
              <a:t>C．广泛开展土地革命斗争</a:t>
            </a:r>
            <a:r>
              <a:rPr sz="2375" dirty="0">
                <a:latin typeface="黑体" panose="02010609060101010101" charset="-122"/>
                <a:ea typeface="黑体" panose="02010609060101010101" charset="-122"/>
                <a:cs typeface="黑体" panose="02010609060101010101" charset="-122"/>
                <a:sym typeface="+mn-ea"/>
              </a:rPr>
              <a:t>             </a:t>
            </a:r>
            <a:r>
              <a:rPr sz="2375" dirty="0" err="1">
                <a:latin typeface="黑体" panose="02010609060101010101" charset="-122"/>
                <a:ea typeface="黑体" panose="02010609060101010101" charset="-122"/>
                <a:cs typeface="黑体" panose="02010609060101010101" charset="-122"/>
                <a:sym typeface="+mn-ea"/>
              </a:rPr>
              <a:t>D．教育发动群众进行革命</a:t>
            </a:r>
            <a:endParaRPr sz="2375" dirty="0">
              <a:latin typeface="黑体" panose="02010609060101010101" charset="-122"/>
              <a:ea typeface="黑体" panose="02010609060101010101" charset="-122"/>
              <a:cs typeface="黑体" panose="02010609060101010101" charset="-122"/>
              <a:sym typeface="+mn-ea"/>
            </a:endParaRPr>
          </a:p>
        </p:txBody>
      </p:sp>
      <p:sp>
        <p:nvSpPr>
          <p:cNvPr id="4" name="文本框 3">
            <a:extLst>
              <a:ext uri="{FF2B5EF4-FFF2-40B4-BE49-F238E27FC236}">
                <a16:creationId xmlns:a16="http://schemas.microsoft.com/office/drawing/2014/main" id="{B1A2F39F-3A1D-B30F-51C4-54198054317B}"/>
              </a:ext>
            </a:extLst>
          </p:cNvPr>
          <p:cNvSpPr txBox="1"/>
          <p:nvPr>
            <p:custDataLst>
              <p:tags r:id="rId3"/>
            </p:custDataLst>
          </p:nvPr>
        </p:nvSpPr>
        <p:spPr>
          <a:xfrm>
            <a:off x="4024393" y="5101017"/>
            <a:ext cx="611424" cy="618323"/>
          </a:xfrm>
          <a:prstGeom prst="rect">
            <a:avLst/>
          </a:prstGeom>
          <a:noFill/>
          <a:ln>
            <a:noFill/>
          </a:ln>
        </p:spPr>
        <p:txBody>
          <a:bodyPr wrap="square" rtlCol="0">
            <a:noAutofit/>
          </a:bodyPr>
          <a:lstStyle/>
          <a:p>
            <a:pPr>
              <a:buClrTx/>
              <a:buSzTx/>
              <a:buFontTx/>
            </a:pPr>
            <a:r>
              <a:rPr lang="en-US" altLang="zh-CN" sz="4345" b="1">
                <a:solidFill>
                  <a:srgbClr val="FF0000"/>
                </a:solidFill>
                <a:latin typeface="微软雅黑" panose="020B0503020204020204" pitchFamily="34" charset="-122"/>
                <a:ea typeface="微软雅黑" panose="020B0503020204020204" pitchFamily="34" charset="-122"/>
                <a:sym typeface="+mn-ea"/>
              </a:rPr>
              <a:t>D</a:t>
            </a:r>
          </a:p>
        </p:txBody>
      </p:sp>
      <p:graphicFrame>
        <p:nvGraphicFramePr>
          <p:cNvPr id="5" name="表格 4">
            <a:extLst>
              <a:ext uri="{FF2B5EF4-FFF2-40B4-BE49-F238E27FC236}">
                <a16:creationId xmlns:a16="http://schemas.microsoft.com/office/drawing/2014/main" id="{B24DD435-37A8-F203-9435-52C4C08519A5}"/>
              </a:ext>
            </a:extLst>
          </p:cNvPr>
          <p:cNvGraphicFramePr/>
          <p:nvPr>
            <p:custDataLst>
              <p:tags r:id="rId4"/>
            </p:custDataLst>
          </p:nvPr>
        </p:nvGraphicFramePr>
        <p:xfrm>
          <a:off x="610870" y="1491615"/>
          <a:ext cx="10975975" cy="3380740"/>
        </p:xfrm>
        <a:graphic>
          <a:graphicData uri="http://schemas.openxmlformats.org/drawingml/2006/table">
            <a:tbl>
              <a:tblPr/>
              <a:tblGrid>
                <a:gridCol w="2450465">
                  <a:extLst>
                    <a:ext uri="{9D8B030D-6E8A-4147-A177-3AD203B41FA5}">
                      <a16:colId xmlns:a16="http://schemas.microsoft.com/office/drawing/2014/main" val="20000"/>
                    </a:ext>
                  </a:extLst>
                </a:gridCol>
                <a:gridCol w="8525510">
                  <a:extLst>
                    <a:ext uri="{9D8B030D-6E8A-4147-A177-3AD203B41FA5}">
                      <a16:colId xmlns:a16="http://schemas.microsoft.com/office/drawing/2014/main" val="20001"/>
                    </a:ext>
                  </a:extLst>
                </a:gridCol>
              </a:tblGrid>
              <a:tr h="533400">
                <a:tc>
                  <a:txBody>
                    <a:bodyPr/>
                    <a:lstStyle/>
                    <a:p>
                      <a:pPr indent="0" algn="ctr">
                        <a:buNone/>
                      </a:pPr>
                      <a:r>
                        <a:rPr lang="en-US" sz="2400" b="0" dirty="0" err="1">
                          <a:latin typeface="黑体" panose="02010609060101010101" charset="-122"/>
                          <a:ea typeface="黑体" panose="02010609060101010101" charset="-122"/>
                          <a:cs typeface="楷体_GB2312" charset="0"/>
                        </a:rPr>
                        <a:t>时间</a:t>
                      </a:r>
                      <a:endParaRPr lang="en-US" altLang="en-US" sz="2400" b="0" dirty="0">
                        <a:latin typeface="黑体" panose="02010609060101010101" charset="-122"/>
                        <a:ea typeface="黑体" panose="02010609060101010101" charset="-122"/>
                        <a:cs typeface="楷体_GB2312" charset="0"/>
                      </a:endParaRPr>
                    </a:p>
                  </a:txBody>
                  <a:tcPr marL="75564" marR="75564"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0">
                          <a:latin typeface="黑体" panose="02010609060101010101" charset="-122"/>
                          <a:ea typeface="黑体" panose="02010609060101010101" charset="-122"/>
                          <a:cs typeface="楷体_GB2312" charset="0"/>
                        </a:rPr>
                        <a:t>部分活动</a:t>
                      </a:r>
                      <a:endParaRPr lang="en-US" altLang="en-US" sz="2400" b="0">
                        <a:latin typeface="黑体" panose="02010609060101010101" charset="-122"/>
                        <a:ea typeface="黑体" panose="02010609060101010101" charset="-122"/>
                        <a:cs typeface="楷体_GB2312" charset="0"/>
                      </a:endParaRPr>
                    </a:p>
                  </a:txBody>
                  <a:tcPr marL="75564" marR="75564"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3400">
                <a:tc>
                  <a:txBody>
                    <a:bodyPr/>
                    <a:lstStyle/>
                    <a:p>
                      <a:pPr indent="0" algn="ctr">
                        <a:buNone/>
                      </a:pPr>
                      <a:r>
                        <a:rPr lang="en-US" sz="2400" b="0">
                          <a:latin typeface="黑体" panose="02010609060101010101" charset="-122"/>
                          <a:ea typeface="黑体" panose="02010609060101010101" charset="-122"/>
                          <a:cs typeface="黑体" panose="02010609060101010101" charset="-122"/>
                        </a:rPr>
                        <a:t>1922年1月</a:t>
                      </a:r>
                      <a:endParaRPr lang="en-US" altLang="en-US" sz="2400" b="0">
                        <a:latin typeface="黑体" panose="02010609060101010101" charset="-122"/>
                        <a:ea typeface="黑体" panose="02010609060101010101" charset="-122"/>
                        <a:cs typeface="黑体" panose="02010609060101010101" charset="-122"/>
                      </a:endParaRPr>
                    </a:p>
                  </a:txBody>
                  <a:tcPr marL="75564" marR="75564"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黑体" panose="02010609060101010101" charset="-122"/>
                          <a:ea typeface="黑体" panose="02010609060101010101" charset="-122"/>
                          <a:cs typeface="楷体_GB2312" charset="0"/>
                        </a:rPr>
                        <a:t>组织并领导香港海员大罢工</a:t>
                      </a:r>
                      <a:endParaRPr lang="en-US" altLang="en-US" sz="2400" b="0">
                        <a:latin typeface="黑体" panose="02010609060101010101" charset="-122"/>
                        <a:ea typeface="黑体" panose="02010609060101010101" charset="-122"/>
                        <a:cs typeface="楷体_GB2312" charset="0"/>
                      </a:endParaRPr>
                    </a:p>
                  </a:txBody>
                  <a:tcPr marL="75564" marR="75564"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4670">
                <a:tc>
                  <a:txBody>
                    <a:bodyPr/>
                    <a:lstStyle/>
                    <a:p>
                      <a:pPr indent="0" algn="ctr">
                        <a:buNone/>
                      </a:pPr>
                      <a:r>
                        <a:rPr lang="en-US" sz="2400" b="0">
                          <a:latin typeface="黑体" panose="02010609060101010101" charset="-122"/>
                          <a:ea typeface="黑体" panose="02010609060101010101" charset="-122"/>
                          <a:cs typeface="黑体" panose="02010609060101010101" charset="-122"/>
                        </a:rPr>
                        <a:t>1922年2月</a:t>
                      </a:r>
                      <a:endParaRPr lang="en-US" altLang="en-US" sz="2400" b="0">
                        <a:latin typeface="黑体" panose="02010609060101010101" charset="-122"/>
                        <a:ea typeface="黑体" panose="02010609060101010101" charset="-122"/>
                        <a:cs typeface="黑体" panose="02010609060101010101" charset="-122"/>
                      </a:endParaRPr>
                    </a:p>
                  </a:txBody>
                  <a:tcPr marL="75564" marR="75564"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黑体" panose="02010609060101010101" charset="-122"/>
                          <a:ea typeface="黑体" panose="02010609060101010101" charset="-122"/>
                          <a:cs typeface="楷体_GB2312" charset="0"/>
                        </a:rPr>
                        <a:t>开办上海平民女校，培养妇女运动的骨干</a:t>
                      </a:r>
                      <a:endParaRPr lang="en-US" altLang="en-US" sz="2400" b="0">
                        <a:latin typeface="黑体" panose="02010609060101010101" charset="-122"/>
                        <a:ea typeface="黑体" panose="02010609060101010101" charset="-122"/>
                        <a:cs typeface="楷体_GB2312" charset="0"/>
                      </a:endParaRPr>
                    </a:p>
                  </a:txBody>
                  <a:tcPr marL="75564" marR="75564"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12470">
                <a:tc>
                  <a:txBody>
                    <a:bodyPr/>
                    <a:lstStyle/>
                    <a:p>
                      <a:pPr indent="0" algn="ctr">
                        <a:buNone/>
                      </a:pPr>
                      <a:r>
                        <a:rPr lang="en-US" sz="2400" b="0">
                          <a:latin typeface="黑体" panose="02010609060101010101" charset="-122"/>
                          <a:ea typeface="黑体" panose="02010609060101010101" charset="-122"/>
                          <a:cs typeface="黑体" panose="02010609060101010101" charset="-122"/>
                        </a:rPr>
                        <a:t>1922年5月</a:t>
                      </a:r>
                      <a:endParaRPr lang="en-US" altLang="en-US" sz="2400" b="0">
                        <a:latin typeface="黑体" panose="02010609060101010101" charset="-122"/>
                        <a:ea typeface="黑体" panose="02010609060101010101" charset="-122"/>
                        <a:cs typeface="黑体" panose="02010609060101010101" charset="-122"/>
                      </a:endParaRPr>
                    </a:p>
                  </a:txBody>
                  <a:tcPr marL="75564" marR="75564"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黑体" panose="02010609060101010101" charset="-122"/>
                          <a:ea typeface="黑体" panose="02010609060101010101" charset="-122"/>
                          <a:cs typeface="楷体_GB2312" charset="0"/>
                        </a:rPr>
                        <a:t>在上海、北京、天津等地建立起社会主义青年团组织</a:t>
                      </a:r>
                      <a:endParaRPr lang="en-US" altLang="en-US" sz="2400" b="0">
                        <a:latin typeface="黑体" panose="02010609060101010101" charset="-122"/>
                        <a:ea typeface="黑体" panose="02010609060101010101" charset="-122"/>
                        <a:cs typeface="楷体_GB2312" charset="0"/>
                      </a:endParaRPr>
                    </a:p>
                  </a:txBody>
                  <a:tcPr marL="75564" marR="75564"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33400">
                <a:tc>
                  <a:txBody>
                    <a:bodyPr/>
                    <a:lstStyle/>
                    <a:p>
                      <a:pPr indent="0" algn="ctr">
                        <a:buNone/>
                      </a:pPr>
                      <a:r>
                        <a:rPr lang="en-US" sz="2400" b="0">
                          <a:latin typeface="黑体" panose="02010609060101010101" charset="-122"/>
                          <a:ea typeface="黑体" panose="02010609060101010101" charset="-122"/>
                          <a:cs typeface="黑体" panose="02010609060101010101" charset="-122"/>
                        </a:rPr>
                        <a:t>1922年7月</a:t>
                      </a:r>
                      <a:endParaRPr lang="en-US" altLang="en-US" sz="2400" b="0">
                        <a:latin typeface="黑体" panose="02010609060101010101" charset="-122"/>
                        <a:ea typeface="黑体" panose="02010609060101010101" charset="-122"/>
                        <a:cs typeface="黑体" panose="02010609060101010101" charset="-122"/>
                      </a:endParaRPr>
                    </a:p>
                  </a:txBody>
                  <a:tcPr marL="75564" marR="75564"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黑体" panose="02010609060101010101" charset="-122"/>
                          <a:ea typeface="黑体" panose="02010609060101010101" charset="-122"/>
                          <a:cs typeface="楷体_GB2312" charset="0"/>
                        </a:rPr>
                        <a:t>在广东海丰县成立第一个秘密农会</a:t>
                      </a:r>
                      <a:endParaRPr lang="en-US" altLang="en-US" sz="2400" b="0">
                        <a:latin typeface="黑体" panose="02010609060101010101" charset="-122"/>
                        <a:ea typeface="黑体" panose="02010609060101010101" charset="-122"/>
                        <a:cs typeface="楷体_GB2312" charset="0"/>
                      </a:endParaRPr>
                    </a:p>
                  </a:txBody>
                  <a:tcPr marL="75564" marR="75564"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33400">
                <a:tc>
                  <a:txBody>
                    <a:bodyPr/>
                    <a:lstStyle/>
                    <a:p>
                      <a:pPr indent="0" algn="ctr">
                        <a:buNone/>
                      </a:pPr>
                      <a:r>
                        <a:rPr lang="en-US" sz="2400" b="0">
                          <a:latin typeface="黑体" panose="02010609060101010101" charset="-122"/>
                          <a:ea typeface="黑体" panose="02010609060101010101" charset="-122"/>
                          <a:cs typeface="黑体" panose="02010609060101010101" charset="-122"/>
                        </a:rPr>
                        <a:t>1922年9月</a:t>
                      </a:r>
                      <a:endParaRPr lang="en-US" altLang="en-US" sz="2400" b="0">
                        <a:latin typeface="黑体" panose="02010609060101010101" charset="-122"/>
                        <a:ea typeface="黑体" panose="02010609060101010101" charset="-122"/>
                        <a:cs typeface="黑体" panose="02010609060101010101" charset="-122"/>
                      </a:endParaRPr>
                    </a:p>
                  </a:txBody>
                  <a:tcPr marL="75564" marR="75564"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dirty="0" err="1">
                          <a:latin typeface="黑体" panose="02010609060101010101" charset="-122"/>
                          <a:ea typeface="黑体" panose="02010609060101010101" charset="-122"/>
                          <a:cs typeface="楷体_GB2312" charset="0"/>
                        </a:rPr>
                        <a:t>组织并领导安源路矿工人大罢工</a:t>
                      </a:r>
                      <a:endParaRPr lang="en-US" altLang="en-US" sz="2400" b="0" dirty="0">
                        <a:latin typeface="黑体" panose="02010609060101010101" charset="-122"/>
                        <a:ea typeface="黑体" panose="02010609060101010101" charset="-122"/>
                        <a:cs typeface="楷体_GB2312" charset="0"/>
                      </a:endParaRPr>
                    </a:p>
                  </a:txBody>
                  <a:tcPr marL="75564" marR="75564"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ustDataLst>
      <p:tags r:id="rId1"/>
    </p:custDataLst>
    <p:extLst>
      <p:ext uri="{BB962C8B-B14F-4D97-AF65-F5344CB8AC3E}">
        <p14:creationId xmlns:p14="http://schemas.microsoft.com/office/powerpoint/2010/main" val="12206219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AF8B06BB-6EEE-56A7-879A-21386962E42F}"/>
              </a:ext>
            </a:extLst>
          </p:cNvPr>
          <p:cNvSpPr/>
          <p:nvPr/>
        </p:nvSpPr>
        <p:spPr>
          <a:xfrm>
            <a:off x="9840686" y="6219371"/>
            <a:ext cx="2264228" cy="5805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 name="文本框 1"/>
          <p:cNvSpPr txBox="1"/>
          <p:nvPr>
            <p:custDataLst>
              <p:tags r:id="rId2"/>
            </p:custDataLst>
          </p:nvPr>
        </p:nvSpPr>
        <p:spPr>
          <a:xfrm>
            <a:off x="0" y="0"/>
            <a:ext cx="12191365" cy="511175"/>
          </a:xfrm>
          <a:prstGeom prst="rect">
            <a:avLst/>
          </a:prstGeom>
          <a:noFill/>
        </p:spPr>
        <p:txBody>
          <a:bodyPr wrap="square" rtlCol="0">
            <a:spAutoFit/>
          </a:bodyPr>
          <a:lstStyle/>
          <a:p>
            <a:pPr algn="ctr"/>
            <a:r>
              <a:rPr lang="zh-CN" altLang="en-US" sz="2730" b="1" dirty="0">
                <a:solidFill>
                  <a:schemeClr val="bg1"/>
                </a:solidFill>
                <a:latin typeface="楷体" panose="02010609060101010101" charset="-122"/>
                <a:ea typeface="楷体" panose="02010609060101010101" charset="-122"/>
              </a:rPr>
              <a:t>真题演练</a:t>
            </a:r>
          </a:p>
        </p:txBody>
      </p:sp>
      <p:sp>
        <p:nvSpPr>
          <p:cNvPr id="3" name="文本框 2">
            <a:extLst>
              <a:ext uri="{FF2B5EF4-FFF2-40B4-BE49-F238E27FC236}">
                <a16:creationId xmlns:a16="http://schemas.microsoft.com/office/drawing/2014/main" id="{36FE60E6-D8D3-4A01-8B43-390D3D899551}"/>
              </a:ext>
            </a:extLst>
          </p:cNvPr>
          <p:cNvSpPr txBox="1"/>
          <p:nvPr/>
        </p:nvSpPr>
        <p:spPr>
          <a:xfrm>
            <a:off x="335280" y="692785"/>
            <a:ext cx="11659235" cy="4184015"/>
          </a:xfrm>
          <a:prstGeom prst="rect">
            <a:avLst/>
          </a:prstGeom>
          <a:noFill/>
          <a:ln w="12700" cmpd="sng">
            <a:solidFill>
              <a:schemeClr val="accent1">
                <a:shade val="50000"/>
              </a:schemeClr>
            </a:solidFill>
            <a:prstDash val="solid"/>
          </a:ln>
        </p:spPr>
        <p:txBody>
          <a:bodyPr wrap="square" rtlCol="0">
            <a:noAutofit/>
          </a:bodyPr>
          <a:lstStyle/>
          <a:p>
            <a:pPr>
              <a:lnSpc>
                <a:spcPct val="120000"/>
              </a:lnSpc>
              <a:buClrTx/>
              <a:buSzTx/>
              <a:buFontTx/>
            </a:pPr>
            <a:r>
              <a:rPr lang="en-US" sz="2375" dirty="0">
                <a:latin typeface="黑体" panose="02010609060101010101" charset="-122"/>
                <a:ea typeface="黑体" panose="02010609060101010101" charset="-122"/>
                <a:cs typeface="黑体" panose="02010609060101010101" charset="-122"/>
                <a:sym typeface="+mn-ea"/>
              </a:rPr>
              <a:t>4</a:t>
            </a:r>
            <a:r>
              <a:rPr sz="2375" dirty="0">
                <a:latin typeface="黑体" panose="02010609060101010101" charset="-122"/>
                <a:ea typeface="黑体" panose="02010609060101010101" charset="-122"/>
                <a:cs typeface="黑体" panose="02010609060101010101" charset="-122"/>
                <a:sym typeface="+mn-ea"/>
              </a:rPr>
              <a:t>．（2023·山东·</a:t>
            </a:r>
            <a:r>
              <a:rPr lang="en-US" sz="2375" dirty="0">
                <a:latin typeface="黑体" panose="02010609060101010101" charset="-122"/>
                <a:ea typeface="黑体" panose="02010609060101010101" charset="-122"/>
                <a:cs typeface="黑体" panose="02010609060101010101" charset="-122"/>
                <a:sym typeface="+mn-ea"/>
              </a:rPr>
              <a:t>6</a:t>
            </a:r>
            <a:r>
              <a:rPr sz="2375" dirty="0">
                <a:latin typeface="黑体" panose="02010609060101010101" charset="-122"/>
                <a:ea typeface="黑体" panose="02010609060101010101" charset="-122"/>
                <a:cs typeface="黑体" panose="02010609060101010101" charset="-122"/>
                <a:sym typeface="+mn-ea"/>
              </a:rPr>
              <a:t>）下面为1919年12月《少年社会》的创刊宣言。这表明该刊编者认识到（</a:t>
            </a:r>
            <a:r>
              <a:rPr lang="en-US" sz="2375" dirty="0">
                <a:latin typeface="黑体" panose="02010609060101010101" charset="-122"/>
                <a:ea typeface="黑体" panose="02010609060101010101" charset="-122"/>
                <a:cs typeface="黑体" panose="02010609060101010101" charset="-122"/>
                <a:sym typeface="+mn-ea"/>
              </a:rPr>
              <a:t>   </a:t>
            </a:r>
            <a:r>
              <a:rPr sz="2375" dirty="0">
                <a:latin typeface="黑体" panose="02010609060101010101" charset="-122"/>
                <a:ea typeface="黑体" panose="02010609060101010101" charset="-122"/>
                <a:cs typeface="黑体" panose="02010609060101010101" charset="-122"/>
                <a:sym typeface="+mn-ea"/>
              </a:rPr>
              <a:t>   ）</a:t>
            </a:r>
          </a:p>
          <a:p>
            <a:pPr>
              <a:lnSpc>
                <a:spcPct val="120000"/>
              </a:lnSpc>
              <a:buClrTx/>
              <a:buSzTx/>
              <a:buFontTx/>
            </a:pPr>
            <a:r>
              <a:rPr sz="2375" dirty="0" err="1">
                <a:latin typeface="黑体" panose="02010609060101010101" charset="-122"/>
                <a:ea typeface="黑体" panose="02010609060101010101" charset="-122"/>
                <a:cs typeface="黑体" panose="02010609060101010101" charset="-122"/>
                <a:sym typeface="+mn-ea"/>
              </a:rPr>
              <a:t>少年社会有两个意思</a:t>
            </a:r>
            <a:r>
              <a:rPr sz="2375" dirty="0">
                <a:latin typeface="黑体" panose="02010609060101010101" charset="-122"/>
                <a:ea typeface="黑体" panose="02010609060101010101" charset="-122"/>
                <a:cs typeface="黑体" panose="02010609060101010101" charset="-122"/>
                <a:sym typeface="+mn-ea"/>
              </a:rPr>
              <a:t>：(一)</a:t>
            </a:r>
            <a:r>
              <a:rPr sz="2375" dirty="0" err="1">
                <a:latin typeface="黑体" panose="02010609060101010101" charset="-122"/>
                <a:ea typeface="黑体" panose="02010609060101010101" charset="-122"/>
                <a:cs typeface="黑体" panose="02010609060101010101" charset="-122"/>
                <a:sym typeface="+mn-ea"/>
              </a:rPr>
              <a:t>少年的社会</a:t>
            </a:r>
            <a:r>
              <a:rPr sz="2375" dirty="0">
                <a:latin typeface="黑体" panose="02010609060101010101" charset="-122"/>
                <a:ea typeface="黑体" panose="02010609060101010101" charset="-122"/>
                <a:cs typeface="黑体" panose="02010609060101010101" charset="-122"/>
                <a:sym typeface="+mn-ea"/>
              </a:rPr>
              <a:t>。(二)</a:t>
            </a:r>
            <a:r>
              <a:rPr sz="2375" dirty="0" err="1">
                <a:latin typeface="黑体" panose="02010609060101010101" charset="-122"/>
                <a:ea typeface="黑体" panose="02010609060101010101" charset="-122"/>
                <a:cs typeface="黑体" panose="02010609060101010101" charset="-122"/>
                <a:sym typeface="+mn-ea"/>
              </a:rPr>
              <a:t>社会的少年</a:t>
            </a:r>
            <a:r>
              <a:rPr sz="2375" dirty="0">
                <a:latin typeface="黑体" panose="02010609060101010101" charset="-122"/>
                <a:ea typeface="黑体" panose="02010609060101010101" charset="-122"/>
                <a:cs typeface="黑体" panose="02010609060101010101" charset="-122"/>
                <a:sym typeface="+mn-ea"/>
              </a:rPr>
              <a:t>。</a:t>
            </a:r>
          </a:p>
          <a:p>
            <a:pPr>
              <a:lnSpc>
                <a:spcPct val="120000"/>
              </a:lnSpc>
              <a:buClrTx/>
              <a:buSzTx/>
              <a:buFontTx/>
            </a:pPr>
            <a:r>
              <a:rPr sz="2375" dirty="0" err="1">
                <a:latin typeface="黑体" panose="02010609060101010101" charset="-122"/>
                <a:ea typeface="黑体" panose="02010609060101010101" charset="-122"/>
                <a:cs typeface="黑体" panose="02010609060101010101" charset="-122"/>
                <a:sym typeface="+mn-ea"/>
              </a:rPr>
              <a:t>少年的社会，是有少年精神气象的社会</a:t>
            </a:r>
            <a:r>
              <a:rPr sz="2375" dirty="0">
                <a:latin typeface="黑体" panose="02010609060101010101" charset="-122"/>
                <a:ea typeface="黑体" panose="02010609060101010101" charset="-122"/>
                <a:cs typeface="黑体" panose="02010609060101010101" charset="-122"/>
                <a:sym typeface="+mn-ea"/>
              </a:rPr>
              <a:t>——</a:t>
            </a:r>
            <a:r>
              <a:rPr sz="2375" dirty="0" err="1">
                <a:latin typeface="黑体" panose="02010609060101010101" charset="-122"/>
                <a:ea typeface="黑体" panose="02010609060101010101" charset="-122"/>
                <a:cs typeface="黑体" panose="02010609060101010101" charset="-122"/>
                <a:sym typeface="+mn-ea"/>
              </a:rPr>
              <a:t>进步的社会</a:t>
            </a:r>
            <a:r>
              <a:rPr sz="2375" dirty="0">
                <a:latin typeface="黑体" panose="02010609060101010101" charset="-122"/>
                <a:ea typeface="黑体" panose="02010609060101010101" charset="-122"/>
                <a:cs typeface="黑体" panose="02010609060101010101" charset="-122"/>
                <a:sym typeface="+mn-ea"/>
              </a:rPr>
              <a:t>。</a:t>
            </a:r>
          </a:p>
          <a:p>
            <a:pPr>
              <a:lnSpc>
                <a:spcPct val="120000"/>
              </a:lnSpc>
              <a:buClrTx/>
              <a:buSzTx/>
              <a:buFontTx/>
            </a:pPr>
            <a:r>
              <a:rPr sz="2375" dirty="0" err="1">
                <a:latin typeface="黑体" panose="02010609060101010101" charset="-122"/>
                <a:ea typeface="黑体" panose="02010609060101010101" charset="-122"/>
                <a:cs typeface="黑体" panose="02010609060101010101" charset="-122"/>
                <a:sym typeface="+mn-ea"/>
              </a:rPr>
              <a:t>社会的少年，是有社会生活情感的少年</a:t>
            </a:r>
            <a:r>
              <a:rPr sz="2375" dirty="0">
                <a:latin typeface="黑体" panose="02010609060101010101" charset="-122"/>
                <a:ea typeface="黑体" panose="02010609060101010101" charset="-122"/>
                <a:cs typeface="黑体" panose="02010609060101010101" charset="-122"/>
                <a:sym typeface="+mn-ea"/>
              </a:rPr>
              <a:t>——</a:t>
            </a:r>
            <a:r>
              <a:rPr sz="2375" dirty="0" err="1">
                <a:latin typeface="黑体" panose="02010609060101010101" charset="-122"/>
                <a:ea typeface="黑体" panose="02010609060101010101" charset="-122"/>
                <a:cs typeface="黑体" panose="02010609060101010101" charset="-122"/>
                <a:sym typeface="+mn-ea"/>
              </a:rPr>
              <a:t>协助的少年</a:t>
            </a:r>
            <a:r>
              <a:rPr sz="2375" dirty="0">
                <a:latin typeface="黑体" panose="02010609060101010101" charset="-122"/>
                <a:ea typeface="黑体" panose="02010609060101010101" charset="-122"/>
                <a:cs typeface="黑体" panose="02010609060101010101" charset="-122"/>
                <a:sym typeface="+mn-ea"/>
              </a:rPr>
              <a:t>。……</a:t>
            </a:r>
          </a:p>
          <a:p>
            <a:pPr>
              <a:lnSpc>
                <a:spcPct val="120000"/>
              </a:lnSpc>
              <a:buClrTx/>
              <a:buSzTx/>
              <a:buFontTx/>
            </a:pPr>
            <a:r>
              <a:rPr sz="2375" dirty="0" err="1">
                <a:latin typeface="黑体" panose="02010609060101010101" charset="-122"/>
                <a:ea typeface="黑体" panose="02010609060101010101" charset="-122"/>
                <a:cs typeface="黑体" panose="02010609060101010101" charset="-122"/>
                <a:sym typeface="+mn-ea"/>
              </a:rPr>
              <a:t>怎样使现在少年变成社会的少年，现在社会变成少年的社会，这就是我们的宗旨</a:t>
            </a:r>
            <a:endParaRPr sz="2375" dirty="0">
              <a:latin typeface="黑体" panose="02010609060101010101" charset="-122"/>
              <a:ea typeface="黑体" panose="02010609060101010101" charset="-122"/>
              <a:cs typeface="黑体" panose="02010609060101010101" charset="-122"/>
              <a:sym typeface="+mn-ea"/>
            </a:endParaRPr>
          </a:p>
          <a:p>
            <a:pPr>
              <a:lnSpc>
                <a:spcPct val="120000"/>
              </a:lnSpc>
              <a:buClrTx/>
              <a:buSzTx/>
              <a:buFontTx/>
            </a:pPr>
            <a:endParaRPr sz="2375" dirty="0">
              <a:latin typeface="黑体" panose="02010609060101010101" charset="-122"/>
              <a:ea typeface="黑体" panose="02010609060101010101" charset="-122"/>
              <a:cs typeface="黑体" panose="02010609060101010101" charset="-122"/>
              <a:sym typeface="+mn-ea"/>
            </a:endParaRPr>
          </a:p>
          <a:p>
            <a:pPr>
              <a:lnSpc>
                <a:spcPct val="120000"/>
              </a:lnSpc>
              <a:buClrTx/>
              <a:buSzTx/>
              <a:buFontTx/>
            </a:pPr>
            <a:r>
              <a:rPr sz="2375" dirty="0" err="1">
                <a:latin typeface="黑体" panose="02010609060101010101" charset="-122"/>
                <a:ea typeface="黑体" panose="02010609060101010101" charset="-122"/>
                <a:cs typeface="黑体" panose="02010609060101010101" charset="-122"/>
                <a:sym typeface="+mn-ea"/>
              </a:rPr>
              <a:t>A．互助协作是挽救危亡的主要手段</a:t>
            </a:r>
            <a:r>
              <a:rPr sz="2375" dirty="0">
                <a:latin typeface="黑体" panose="02010609060101010101" charset="-122"/>
                <a:ea typeface="黑体" panose="02010609060101010101" charset="-122"/>
                <a:cs typeface="黑体" panose="02010609060101010101" charset="-122"/>
                <a:sym typeface="+mn-ea"/>
              </a:rPr>
              <a:t>	</a:t>
            </a:r>
            <a:r>
              <a:rPr sz="2375" dirty="0" err="1">
                <a:latin typeface="黑体" panose="02010609060101010101" charset="-122"/>
                <a:ea typeface="黑体" panose="02010609060101010101" charset="-122"/>
                <a:cs typeface="黑体" panose="02010609060101010101" charset="-122"/>
                <a:sym typeface="+mn-ea"/>
              </a:rPr>
              <a:t>B．人的解放和社会改造是时代使命</a:t>
            </a:r>
            <a:endParaRPr sz="2375" dirty="0">
              <a:latin typeface="黑体" panose="02010609060101010101" charset="-122"/>
              <a:ea typeface="黑体" panose="02010609060101010101" charset="-122"/>
              <a:cs typeface="黑体" panose="02010609060101010101" charset="-122"/>
              <a:sym typeface="+mn-ea"/>
            </a:endParaRPr>
          </a:p>
          <a:p>
            <a:pPr>
              <a:lnSpc>
                <a:spcPct val="120000"/>
              </a:lnSpc>
              <a:buClrTx/>
              <a:buSzTx/>
              <a:buFontTx/>
            </a:pPr>
            <a:r>
              <a:rPr sz="2375" dirty="0" err="1">
                <a:latin typeface="黑体" panose="02010609060101010101" charset="-122"/>
                <a:ea typeface="黑体" panose="02010609060101010101" charset="-122"/>
                <a:cs typeface="黑体" panose="02010609060101010101" charset="-122"/>
                <a:sym typeface="+mn-ea"/>
              </a:rPr>
              <a:t>C．青年学生是宣传社会主义的主力军</a:t>
            </a:r>
            <a:r>
              <a:rPr sz="2375" dirty="0">
                <a:latin typeface="黑体" panose="02010609060101010101" charset="-122"/>
                <a:ea typeface="黑体" panose="02010609060101010101" charset="-122"/>
                <a:cs typeface="黑体" panose="02010609060101010101" charset="-122"/>
                <a:sym typeface="+mn-ea"/>
              </a:rPr>
              <a:t>	</a:t>
            </a:r>
            <a:r>
              <a:rPr sz="2375" dirty="0" err="1">
                <a:latin typeface="黑体" panose="02010609060101010101" charset="-122"/>
                <a:ea typeface="黑体" panose="02010609060101010101" charset="-122"/>
                <a:cs typeface="黑体" panose="02010609060101010101" charset="-122"/>
                <a:sym typeface="+mn-ea"/>
              </a:rPr>
              <a:t>D．理性觉醒和教育革新是革命的前提</a:t>
            </a:r>
            <a:endParaRPr sz="2375" dirty="0">
              <a:latin typeface="黑体" panose="02010609060101010101" charset="-122"/>
              <a:ea typeface="黑体" panose="02010609060101010101" charset="-122"/>
              <a:cs typeface="黑体" panose="02010609060101010101" charset="-122"/>
              <a:sym typeface="+mn-ea"/>
            </a:endParaRPr>
          </a:p>
        </p:txBody>
      </p:sp>
      <p:sp>
        <p:nvSpPr>
          <p:cNvPr id="4" name="文本框 3">
            <a:extLst>
              <a:ext uri="{FF2B5EF4-FFF2-40B4-BE49-F238E27FC236}">
                <a16:creationId xmlns:a16="http://schemas.microsoft.com/office/drawing/2014/main" id="{07C37B07-02A0-17E5-B327-35728E14F739}"/>
              </a:ext>
            </a:extLst>
          </p:cNvPr>
          <p:cNvSpPr txBox="1"/>
          <p:nvPr>
            <p:custDataLst>
              <p:tags r:id="rId3"/>
            </p:custDataLst>
          </p:nvPr>
        </p:nvSpPr>
        <p:spPr>
          <a:xfrm>
            <a:off x="1694578" y="1093532"/>
            <a:ext cx="611424" cy="618323"/>
          </a:xfrm>
          <a:prstGeom prst="rect">
            <a:avLst/>
          </a:prstGeom>
          <a:noFill/>
          <a:ln>
            <a:noFill/>
          </a:ln>
        </p:spPr>
        <p:txBody>
          <a:bodyPr wrap="square" rtlCol="0">
            <a:noAutofit/>
          </a:bodyPr>
          <a:lstStyle/>
          <a:p>
            <a:pPr>
              <a:buClrTx/>
              <a:buSzTx/>
              <a:buFontTx/>
            </a:pPr>
            <a:r>
              <a:rPr lang="en-US" altLang="zh-CN" sz="4345" b="1">
                <a:solidFill>
                  <a:srgbClr val="FF0000"/>
                </a:solidFill>
                <a:latin typeface="微软雅黑" panose="020B0503020204020204" pitchFamily="34" charset="-122"/>
                <a:ea typeface="微软雅黑" panose="020B0503020204020204" pitchFamily="34" charset="-122"/>
                <a:sym typeface="+mn-ea"/>
              </a:rPr>
              <a:t>D</a:t>
            </a:r>
          </a:p>
        </p:txBody>
      </p:sp>
    </p:spTree>
    <p:custDataLst>
      <p:tags r:id="rId1"/>
    </p:custDataLst>
    <p:extLst>
      <p:ext uri="{BB962C8B-B14F-4D97-AF65-F5344CB8AC3E}">
        <p14:creationId xmlns:p14="http://schemas.microsoft.com/office/powerpoint/2010/main" val="14349152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AF8B06BB-6EEE-56A7-879A-21386962E42F}"/>
              </a:ext>
            </a:extLst>
          </p:cNvPr>
          <p:cNvSpPr/>
          <p:nvPr/>
        </p:nvSpPr>
        <p:spPr>
          <a:xfrm>
            <a:off x="9840686" y="6219371"/>
            <a:ext cx="2264228" cy="5805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 name="文本框 1"/>
          <p:cNvSpPr txBox="1"/>
          <p:nvPr>
            <p:custDataLst>
              <p:tags r:id="rId2"/>
            </p:custDataLst>
          </p:nvPr>
        </p:nvSpPr>
        <p:spPr>
          <a:xfrm>
            <a:off x="0" y="0"/>
            <a:ext cx="12191365" cy="511175"/>
          </a:xfrm>
          <a:prstGeom prst="rect">
            <a:avLst/>
          </a:prstGeom>
          <a:noFill/>
        </p:spPr>
        <p:txBody>
          <a:bodyPr wrap="square" rtlCol="0">
            <a:spAutoFit/>
          </a:bodyPr>
          <a:lstStyle/>
          <a:p>
            <a:pPr algn="ctr"/>
            <a:r>
              <a:rPr lang="zh-CN" altLang="en-US" sz="2730" b="1" dirty="0">
                <a:solidFill>
                  <a:schemeClr val="bg1"/>
                </a:solidFill>
                <a:latin typeface="楷体" panose="02010609060101010101" charset="-122"/>
                <a:ea typeface="楷体" panose="02010609060101010101" charset="-122"/>
              </a:rPr>
              <a:t>真题演练</a:t>
            </a:r>
          </a:p>
        </p:txBody>
      </p:sp>
      <p:sp>
        <p:nvSpPr>
          <p:cNvPr id="3" name="文本框 2">
            <a:extLst>
              <a:ext uri="{FF2B5EF4-FFF2-40B4-BE49-F238E27FC236}">
                <a16:creationId xmlns:a16="http://schemas.microsoft.com/office/drawing/2014/main" id="{F19B24F0-C9B0-C375-F69C-17FE7360E3D1}"/>
              </a:ext>
            </a:extLst>
          </p:cNvPr>
          <p:cNvSpPr txBox="1"/>
          <p:nvPr/>
        </p:nvSpPr>
        <p:spPr>
          <a:xfrm>
            <a:off x="335280" y="692785"/>
            <a:ext cx="11659235" cy="5791200"/>
          </a:xfrm>
          <a:prstGeom prst="rect">
            <a:avLst/>
          </a:prstGeom>
          <a:noFill/>
          <a:ln w="12700" cmpd="sng">
            <a:solidFill>
              <a:schemeClr val="accent1">
                <a:shade val="50000"/>
              </a:schemeClr>
            </a:solidFill>
            <a:prstDash val="solid"/>
          </a:ln>
        </p:spPr>
        <p:txBody>
          <a:bodyPr wrap="square" rtlCol="0">
            <a:noAutofit/>
          </a:bodyPr>
          <a:lstStyle/>
          <a:p>
            <a:pPr>
              <a:lnSpc>
                <a:spcPct val="120000"/>
              </a:lnSpc>
              <a:buClrTx/>
              <a:buSzTx/>
              <a:buFontTx/>
            </a:pPr>
            <a:r>
              <a:rPr lang="en-US" sz="2375">
                <a:latin typeface="黑体" panose="02010609060101010101" charset="-122"/>
                <a:ea typeface="黑体" panose="02010609060101010101" charset="-122"/>
                <a:cs typeface="黑体" panose="02010609060101010101" charset="-122"/>
                <a:sym typeface="+mn-ea"/>
              </a:rPr>
              <a:t>5</a:t>
            </a:r>
            <a:r>
              <a:rPr sz="2375">
                <a:latin typeface="黑体" panose="02010609060101010101" charset="-122"/>
                <a:ea typeface="黑体" panose="02010609060101010101" charset="-122"/>
                <a:cs typeface="黑体" panose="02010609060101010101" charset="-122"/>
                <a:sym typeface="+mn-ea"/>
              </a:rPr>
              <a:t>．（2022·辽宁高考·8）图1是存于北洋政府内务部档案中的一份传单。</a:t>
            </a:r>
          </a:p>
          <a:p>
            <a:pPr>
              <a:lnSpc>
                <a:spcPct val="120000"/>
              </a:lnSpc>
              <a:buClrTx/>
              <a:buSzTx/>
              <a:buFontTx/>
            </a:pPr>
            <a:endParaRPr sz="2375">
              <a:latin typeface="黑体" panose="02010609060101010101" charset="-122"/>
              <a:ea typeface="黑体" panose="02010609060101010101" charset="-122"/>
              <a:cs typeface="黑体" panose="02010609060101010101" charset="-122"/>
              <a:sym typeface="+mn-ea"/>
            </a:endParaRPr>
          </a:p>
          <a:p>
            <a:pPr>
              <a:lnSpc>
                <a:spcPct val="120000"/>
              </a:lnSpc>
              <a:buClrTx/>
              <a:buSzTx/>
              <a:buFontTx/>
            </a:pPr>
            <a:endParaRPr sz="2375">
              <a:latin typeface="黑体" panose="02010609060101010101" charset="-122"/>
              <a:ea typeface="黑体" panose="02010609060101010101" charset="-122"/>
              <a:cs typeface="黑体" panose="02010609060101010101" charset="-122"/>
              <a:sym typeface="+mn-ea"/>
            </a:endParaRPr>
          </a:p>
          <a:p>
            <a:pPr>
              <a:lnSpc>
                <a:spcPct val="120000"/>
              </a:lnSpc>
              <a:buClrTx/>
              <a:buSzTx/>
              <a:buFontTx/>
            </a:pPr>
            <a:endParaRPr sz="2375">
              <a:latin typeface="黑体" panose="02010609060101010101" charset="-122"/>
              <a:ea typeface="黑体" panose="02010609060101010101" charset="-122"/>
              <a:cs typeface="黑体" panose="02010609060101010101" charset="-122"/>
              <a:sym typeface="+mn-ea"/>
            </a:endParaRPr>
          </a:p>
          <a:p>
            <a:pPr>
              <a:lnSpc>
                <a:spcPct val="120000"/>
              </a:lnSpc>
              <a:buClrTx/>
              <a:buSzTx/>
              <a:buFontTx/>
            </a:pPr>
            <a:endParaRPr sz="2375">
              <a:latin typeface="黑体" panose="02010609060101010101" charset="-122"/>
              <a:ea typeface="黑体" panose="02010609060101010101" charset="-122"/>
              <a:cs typeface="黑体" panose="02010609060101010101" charset="-122"/>
              <a:sym typeface="+mn-ea"/>
            </a:endParaRPr>
          </a:p>
          <a:p>
            <a:pPr>
              <a:lnSpc>
                <a:spcPct val="120000"/>
              </a:lnSpc>
              <a:buClrTx/>
              <a:buSzTx/>
              <a:buFontTx/>
            </a:pPr>
            <a:endParaRPr sz="2375">
              <a:latin typeface="黑体" panose="02010609060101010101" charset="-122"/>
              <a:ea typeface="黑体" panose="02010609060101010101" charset="-122"/>
              <a:cs typeface="黑体" panose="02010609060101010101" charset="-122"/>
              <a:sym typeface="+mn-ea"/>
            </a:endParaRPr>
          </a:p>
          <a:p>
            <a:pPr>
              <a:lnSpc>
                <a:spcPct val="120000"/>
              </a:lnSpc>
              <a:buClrTx/>
              <a:buSzTx/>
              <a:buFontTx/>
            </a:pPr>
            <a:endParaRPr sz="2375">
              <a:latin typeface="黑体" panose="02010609060101010101" charset="-122"/>
              <a:ea typeface="黑体" panose="02010609060101010101" charset="-122"/>
              <a:cs typeface="黑体" panose="02010609060101010101" charset="-122"/>
              <a:sym typeface="+mn-ea"/>
            </a:endParaRPr>
          </a:p>
          <a:p>
            <a:pPr>
              <a:lnSpc>
                <a:spcPct val="120000"/>
              </a:lnSpc>
              <a:buClrTx/>
              <a:buSzTx/>
              <a:buFontTx/>
            </a:pPr>
            <a:endParaRPr sz="2375">
              <a:latin typeface="黑体" panose="02010609060101010101" charset="-122"/>
              <a:ea typeface="黑体" panose="02010609060101010101" charset="-122"/>
              <a:cs typeface="黑体" panose="02010609060101010101" charset="-122"/>
              <a:sym typeface="+mn-ea"/>
            </a:endParaRPr>
          </a:p>
          <a:p>
            <a:pPr>
              <a:lnSpc>
                <a:spcPct val="120000"/>
              </a:lnSpc>
              <a:buClrTx/>
              <a:buSzTx/>
              <a:buFontTx/>
            </a:pPr>
            <a:endParaRPr sz="2375">
              <a:latin typeface="黑体" panose="02010609060101010101" charset="-122"/>
              <a:ea typeface="黑体" panose="02010609060101010101" charset="-122"/>
              <a:cs typeface="黑体" panose="02010609060101010101" charset="-122"/>
              <a:sym typeface="+mn-ea"/>
            </a:endParaRPr>
          </a:p>
          <a:p>
            <a:pPr>
              <a:lnSpc>
                <a:spcPct val="120000"/>
              </a:lnSpc>
              <a:buClrTx/>
              <a:buSzTx/>
              <a:buFontTx/>
            </a:pPr>
            <a:r>
              <a:rPr lang="en-US" sz="2375">
                <a:latin typeface="黑体" panose="02010609060101010101" charset="-122"/>
                <a:ea typeface="黑体" panose="02010609060101010101" charset="-122"/>
                <a:cs typeface="黑体" panose="02010609060101010101" charset="-122"/>
                <a:sym typeface="+mn-ea"/>
              </a:rPr>
              <a:t>                                      </a:t>
            </a:r>
            <a:r>
              <a:rPr sz="2375">
                <a:latin typeface="黑体" panose="02010609060101010101" charset="-122"/>
                <a:ea typeface="黑体" panose="02010609060101010101" charset="-122"/>
                <a:cs typeface="黑体" panose="02010609060101010101" charset="-122"/>
                <a:sym typeface="+mn-ea"/>
              </a:rPr>
              <a:t>图1</a:t>
            </a:r>
          </a:p>
          <a:p>
            <a:pPr>
              <a:lnSpc>
                <a:spcPct val="120000"/>
              </a:lnSpc>
              <a:buClrTx/>
              <a:buSzTx/>
              <a:buFontTx/>
            </a:pPr>
            <a:r>
              <a:rPr sz="2375">
                <a:latin typeface="黑体" panose="02010609060101010101" charset="-122"/>
                <a:ea typeface="黑体" panose="02010609060101010101" charset="-122"/>
                <a:cs typeface="黑体" panose="02010609060101010101" charset="-122"/>
                <a:sym typeface="+mn-ea"/>
              </a:rPr>
              <a:t>当时发放该传单的目的是（　　）</a:t>
            </a:r>
          </a:p>
          <a:p>
            <a:pPr>
              <a:lnSpc>
                <a:spcPct val="120000"/>
              </a:lnSpc>
              <a:buClrTx/>
              <a:buSzTx/>
              <a:buFontTx/>
            </a:pPr>
            <a:r>
              <a:rPr sz="2375">
                <a:latin typeface="黑体" panose="02010609060101010101" charset="-122"/>
                <a:ea typeface="黑体" panose="02010609060101010101" charset="-122"/>
                <a:cs typeface="黑体" panose="02010609060101010101" charset="-122"/>
                <a:sym typeface="+mn-ea"/>
              </a:rPr>
              <a:t>A．抗议日本制造九一八事变           B．声援五四学生爱国运动</a:t>
            </a:r>
          </a:p>
          <a:p>
            <a:pPr>
              <a:lnSpc>
                <a:spcPct val="120000"/>
              </a:lnSpc>
              <a:buClrTx/>
              <a:buSzTx/>
              <a:buFontTx/>
            </a:pPr>
            <a:r>
              <a:rPr sz="2375">
                <a:latin typeface="黑体" panose="02010609060101010101" charset="-122"/>
                <a:ea typeface="黑体" panose="02010609060101010101" charset="-122"/>
                <a:cs typeface="黑体" panose="02010609060101010101" charset="-122"/>
                <a:sym typeface="+mn-ea"/>
              </a:rPr>
              <a:t>C．谴责日本制造“济南惨案”         D．支持一二·九学生运动</a:t>
            </a:r>
          </a:p>
        </p:txBody>
      </p:sp>
      <p:sp>
        <p:nvSpPr>
          <p:cNvPr id="4" name="文本框 3">
            <a:extLst>
              <a:ext uri="{FF2B5EF4-FFF2-40B4-BE49-F238E27FC236}">
                <a16:creationId xmlns:a16="http://schemas.microsoft.com/office/drawing/2014/main" id="{2E8412DB-F9B4-6C73-B6B0-3F768F787050}"/>
              </a:ext>
            </a:extLst>
          </p:cNvPr>
          <p:cNvSpPr txBox="1"/>
          <p:nvPr>
            <p:custDataLst>
              <p:tags r:id="rId3"/>
            </p:custDataLst>
          </p:nvPr>
        </p:nvSpPr>
        <p:spPr>
          <a:xfrm>
            <a:off x="4024393" y="5101017"/>
            <a:ext cx="611424" cy="618323"/>
          </a:xfrm>
          <a:prstGeom prst="rect">
            <a:avLst/>
          </a:prstGeom>
          <a:noFill/>
          <a:ln>
            <a:noFill/>
          </a:ln>
        </p:spPr>
        <p:txBody>
          <a:bodyPr wrap="square" rtlCol="0">
            <a:noAutofit/>
          </a:bodyPr>
          <a:lstStyle/>
          <a:p>
            <a:pPr>
              <a:buClrTx/>
              <a:buSzTx/>
              <a:buFontTx/>
            </a:pPr>
            <a:r>
              <a:rPr lang="en-US" altLang="zh-CN" sz="4345" b="1">
                <a:solidFill>
                  <a:srgbClr val="FF0000"/>
                </a:solidFill>
                <a:latin typeface="微软雅黑" panose="020B0503020204020204" pitchFamily="34" charset="-122"/>
                <a:ea typeface="微软雅黑" panose="020B0503020204020204" pitchFamily="34" charset="-122"/>
                <a:sym typeface="+mn-ea"/>
              </a:rPr>
              <a:t>B</a:t>
            </a:r>
          </a:p>
        </p:txBody>
      </p:sp>
      <p:pic>
        <p:nvPicPr>
          <p:cNvPr id="5" name="/Upload/image/20221109/20221109133338_5021.jpg">
            <a:extLst>
              <a:ext uri="{FF2B5EF4-FFF2-40B4-BE49-F238E27FC236}">
                <a16:creationId xmlns:a16="http://schemas.microsoft.com/office/drawing/2014/main" id="{B3816E17-D82F-A137-0F73-147320D14299}"/>
              </a:ext>
            </a:extLst>
          </p:cNvPr>
          <p:cNvPicPr>
            <a:picLocks noChangeAspect="1" noChangeArrowheads="1"/>
          </p:cNvPicPr>
          <p:nvPr>
            <p:custDataLst>
              <p:tags r:id="rId4"/>
            </p:custDataLst>
          </p:nvPr>
        </p:nvPicPr>
        <p:blipFill>
          <a:blip r:embed="rId7"/>
          <a:srcRect/>
          <a:stretch>
            <a:fillRect/>
          </a:stretch>
        </p:blipFill>
        <p:spPr>
          <a:xfrm>
            <a:off x="1888490" y="1147445"/>
            <a:ext cx="7874635" cy="3497580"/>
          </a:xfrm>
          <a:prstGeom prst="rect">
            <a:avLst/>
          </a:prstGeom>
        </p:spPr>
      </p:pic>
    </p:spTree>
    <p:custDataLst>
      <p:tags r:id="rId1"/>
    </p:custDataLst>
    <p:extLst>
      <p:ext uri="{BB962C8B-B14F-4D97-AF65-F5344CB8AC3E}">
        <p14:creationId xmlns:p14="http://schemas.microsoft.com/office/powerpoint/2010/main" val="17214443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AF8B06BB-6EEE-56A7-879A-21386962E42F}"/>
              </a:ext>
            </a:extLst>
          </p:cNvPr>
          <p:cNvSpPr/>
          <p:nvPr/>
        </p:nvSpPr>
        <p:spPr>
          <a:xfrm>
            <a:off x="9840686" y="6219371"/>
            <a:ext cx="2264228" cy="5805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 name="文本框 1"/>
          <p:cNvSpPr txBox="1"/>
          <p:nvPr>
            <p:custDataLst>
              <p:tags r:id="rId2"/>
            </p:custDataLst>
          </p:nvPr>
        </p:nvSpPr>
        <p:spPr>
          <a:xfrm>
            <a:off x="0" y="0"/>
            <a:ext cx="12191365" cy="511175"/>
          </a:xfrm>
          <a:prstGeom prst="rect">
            <a:avLst/>
          </a:prstGeom>
          <a:noFill/>
        </p:spPr>
        <p:txBody>
          <a:bodyPr wrap="square" rtlCol="0">
            <a:spAutoFit/>
          </a:bodyPr>
          <a:lstStyle/>
          <a:p>
            <a:pPr algn="ctr"/>
            <a:r>
              <a:rPr lang="zh-CN" altLang="en-US" sz="2730" b="1" dirty="0">
                <a:solidFill>
                  <a:schemeClr val="bg1"/>
                </a:solidFill>
                <a:latin typeface="楷体" panose="02010609060101010101" charset="-122"/>
                <a:ea typeface="楷体" panose="02010609060101010101" charset="-122"/>
              </a:rPr>
              <a:t>真题演练</a:t>
            </a:r>
          </a:p>
        </p:txBody>
      </p:sp>
      <p:sp>
        <p:nvSpPr>
          <p:cNvPr id="3" name="文本框 2">
            <a:extLst>
              <a:ext uri="{FF2B5EF4-FFF2-40B4-BE49-F238E27FC236}">
                <a16:creationId xmlns:a16="http://schemas.microsoft.com/office/drawing/2014/main" id="{D29C85AE-554D-9198-08EA-53FCD4E116E0}"/>
              </a:ext>
            </a:extLst>
          </p:cNvPr>
          <p:cNvSpPr txBox="1"/>
          <p:nvPr/>
        </p:nvSpPr>
        <p:spPr>
          <a:xfrm>
            <a:off x="335280" y="692785"/>
            <a:ext cx="11659235" cy="2828925"/>
          </a:xfrm>
          <a:prstGeom prst="rect">
            <a:avLst/>
          </a:prstGeom>
          <a:noFill/>
          <a:ln w="12700" cmpd="sng">
            <a:solidFill>
              <a:schemeClr val="accent1">
                <a:shade val="50000"/>
              </a:schemeClr>
            </a:solidFill>
            <a:prstDash val="solid"/>
          </a:ln>
        </p:spPr>
        <p:txBody>
          <a:bodyPr wrap="square" rtlCol="0">
            <a:noAutofit/>
          </a:bodyPr>
          <a:lstStyle/>
          <a:p>
            <a:pPr>
              <a:lnSpc>
                <a:spcPct val="120000"/>
              </a:lnSpc>
              <a:buClrTx/>
              <a:buSzTx/>
              <a:buFontTx/>
            </a:pPr>
            <a:r>
              <a:rPr lang="en-US" sz="2375" dirty="0">
                <a:latin typeface="黑体" panose="02010609060101010101" charset="-122"/>
                <a:ea typeface="黑体" panose="02010609060101010101" charset="-122"/>
                <a:cs typeface="黑体" panose="02010609060101010101" charset="-122"/>
                <a:sym typeface="+mn-ea"/>
              </a:rPr>
              <a:t>6</a:t>
            </a:r>
            <a:r>
              <a:rPr sz="2375" dirty="0">
                <a:latin typeface="黑体" panose="02010609060101010101" charset="-122"/>
                <a:ea typeface="黑体" panose="02010609060101010101" charset="-122"/>
                <a:cs typeface="黑体" panose="02010609060101010101" charset="-122"/>
                <a:sym typeface="+mn-ea"/>
              </a:rPr>
              <a:t>．（2022·海南高考·7）1924年，共产党员罗汉、王文明、王大鹏等在海南创办农工职业学校。学校开设栽培、染织、雕刻等课程，同时讲授社会发展史和政治常识，并介绍共产主义和新三民主义。1926年春，增设政治课，宣传马克思主义理论。由此可知，该学校的创办主要是为了（　　）</a:t>
            </a:r>
          </a:p>
          <a:p>
            <a:pPr>
              <a:lnSpc>
                <a:spcPct val="120000"/>
              </a:lnSpc>
              <a:buClrTx/>
              <a:buSzTx/>
              <a:buFontTx/>
            </a:pPr>
            <a:r>
              <a:rPr sz="2375" dirty="0" err="1">
                <a:latin typeface="黑体" panose="02010609060101010101" charset="-122"/>
                <a:ea typeface="黑体" panose="02010609060101010101" charset="-122"/>
                <a:cs typeface="黑体" panose="02010609060101010101" charset="-122"/>
                <a:sym typeface="+mn-ea"/>
              </a:rPr>
              <a:t>A．立农务本，学以致用</a:t>
            </a:r>
            <a:r>
              <a:rPr sz="2375" dirty="0">
                <a:latin typeface="黑体" panose="02010609060101010101" charset="-122"/>
                <a:ea typeface="黑体" panose="02010609060101010101" charset="-122"/>
                <a:cs typeface="黑体" panose="02010609060101010101" charset="-122"/>
                <a:sym typeface="+mn-ea"/>
              </a:rPr>
              <a:t>               </a:t>
            </a:r>
            <a:r>
              <a:rPr sz="2375" dirty="0" err="1">
                <a:latin typeface="黑体" panose="02010609060101010101" charset="-122"/>
                <a:ea typeface="黑体" panose="02010609060101010101" charset="-122"/>
                <a:cs typeface="黑体" panose="02010609060101010101" charset="-122"/>
                <a:sym typeface="+mn-ea"/>
              </a:rPr>
              <a:t>B．实业救国，富裕海岛</a:t>
            </a:r>
            <a:endParaRPr sz="2375" dirty="0">
              <a:latin typeface="黑体" panose="02010609060101010101" charset="-122"/>
              <a:ea typeface="黑体" panose="02010609060101010101" charset="-122"/>
              <a:cs typeface="黑体" panose="02010609060101010101" charset="-122"/>
              <a:sym typeface="+mn-ea"/>
            </a:endParaRPr>
          </a:p>
          <a:p>
            <a:pPr>
              <a:lnSpc>
                <a:spcPct val="120000"/>
              </a:lnSpc>
              <a:buClrTx/>
              <a:buSzTx/>
              <a:buFontTx/>
            </a:pPr>
            <a:r>
              <a:rPr sz="2375" dirty="0" err="1">
                <a:latin typeface="黑体" panose="02010609060101010101" charset="-122"/>
                <a:ea typeface="黑体" panose="02010609060101010101" charset="-122"/>
                <a:cs typeface="黑体" panose="02010609060101010101" charset="-122"/>
                <a:sym typeface="+mn-ea"/>
              </a:rPr>
              <a:t>C．普及教育，发达文化</a:t>
            </a:r>
            <a:r>
              <a:rPr sz="2375" dirty="0">
                <a:latin typeface="黑体" panose="02010609060101010101" charset="-122"/>
                <a:ea typeface="黑体" panose="02010609060101010101" charset="-122"/>
                <a:cs typeface="黑体" panose="02010609060101010101" charset="-122"/>
                <a:sym typeface="+mn-ea"/>
              </a:rPr>
              <a:t>               </a:t>
            </a:r>
            <a:r>
              <a:rPr sz="2375" dirty="0" err="1">
                <a:latin typeface="黑体" panose="02010609060101010101" charset="-122"/>
                <a:ea typeface="黑体" panose="02010609060101010101" charset="-122"/>
                <a:cs typeface="黑体" panose="02010609060101010101" charset="-122"/>
                <a:sym typeface="+mn-ea"/>
              </a:rPr>
              <a:t>D．扶助农工，唤醒民众</a:t>
            </a:r>
            <a:endParaRPr sz="2375" dirty="0">
              <a:latin typeface="黑体" panose="02010609060101010101" charset="-122"/>
              <a:ea typeface="黑体" panose="02010609060101010101" charset="-122"/>
              <a:cs typeface="黑体" panose="02010609060101010101" charset="-122"/>
              <a:sym typeface="+mn-ea"/>
            </a:endParaRPr>
          </a:p>
        </p:txBody>
      </p:sp>
      <p:sp>
        <p:nvSpPr>
          <p:cNvPr id="4" name="文本框 3">
            <a:extLst>
              <a:ext uri="{FF2B5EF4-FFF2-40B4-BE49-F238E27FC236}">
                <a16:creationId xmlns:a16="http://schemas.microsoft.com/office/drawing/2014/main" id="{5FC54C47-A2E2-728B-11F2-431DADFB1E82}"/>
              </a:ext>
            </a:extLst>
          </p:cNvPr>
          <p:cNvSpPr txBox="1"/>
          <p:nvPr>
            <p:custDataLst>
              <p:tags r:id="rId3"/>
            </p:custDataLst>
          </p:nvPr>
        </p:nvSpPr>
        <p:spPr>
          <a:xfrm>
            <a:off x="4958478" y="1926017"/>
            <a:ext cx="611424" cy="618323"/>
          </a:xfrm>
          <a:prstGeom prst="rect">
            <a:avLst/>
          </a:prstGeom>
          <a:noFill/>
          <a:ln>
            <a:noFill/>
          </a:ln>
        </p:spPr>
        <p:txBody>
          <a:bodyPr wrap="square" rtlCol="0">
            <a:noAutofit/>
          </a:bodyPr>
          <a:lstStyle/>
          <a:p>
            <a:pPr>
              <a:buClrTx/>
              <a:buSzTx/>
              <a:buFontTx/>
            </a:pPr>
            <a:r>
              <a:rPr lang="en-US" altLang="zh-CN" sz="4345" b="1">
                <a:solidFill>
                  <a:srgbClr val="FF0000"/>
                </a:solidFill>
                <a:latin typeface="微软雅黑" panose="020B0503020204020204" pitchFamily="34" charset="-122"/>
                <a:ea typeface="微软雅黑" panose="020B0503020204020204" pitchFamily="34" charset="-122"/>
                <a:sym typeface="+mn-ea"/>
              </a:rPr>
              <a:t>D</a:t>
            </a:r>
          </a:p>
        </p:txBody>
      </p:sp>
      <p:sp>
        <p:nvSpPr>
          <p:cNvPr id="5" name="文本框 4">
            <a:extLst>
              <a:ext uri="{FF2B5EF4-FFF2-40B4-BE49-F238E27FC236}">
                <a16:creationId xmlns:a16="http://schemas.microsoft.com/office/drawing/2014/main" id="{C568D116-7C63-4D8C-75A2-5EFADE514DD1}"/>
              </a:ext>
            </a:extLst>
          </p:cNvPr>
          <p:cNvSpPr txBox="1"/>
          <p:nvPr/>
        </p:nvSpPr>
        <p:spPr>
          <a:xfrm>
            <a:off x="335280" y="3834130"/>
            <a:ext cx="11659235" cy="2668905"/>
          </a:xfrm>
          <a:prstGeom prst="rect">
            <a:avLst/>
          </a:prstGeom>
          <a:noFill/>
          <a:ln w="12700" cmpd="sng">
            <a:solidFill>
              <a:schemeClr val="accent1">
                <a:shade val="50000"/>
              </a:schemeClr>
            </a:solidFill>
            <a:prstDash val="solid"/>
          </a:ln>
        </p:spPr>
        <p:txBody>
          <a:bodyPr wrap="square" rtlCol="0" anchor="t">
            <a:noAutofit/>
          </a:bodyPr>
          <a:lstStyle/>
          <a:p>
            <a:pPr lvl="0" algn="l">
              <a:lnSpc>
                <a:spcPct val="120000"/>
              </a:lnSpc>
              <a:buClrTx/>
              <a:buSzTx/>
              <a:buFontTx/>
            </a:pPr>
            <a:r>
              <a:rPr lang="en-US" sz="2375">
                <a:latin typeface="黑体" panose="02010609060101010101" charset="-122"/>
                <a:ea typeface="黑体" panose="02010609060101010101" charset="-122"/>
                <a:cs typeface="黑体" panose="02010609060101010101" charset="-122"/>
                <a:sym typeface="+mn-ea"/>
              </a:rPr>
              <a:t>7</a:t>
            </a:r>
            <a:r>
              <a:rPr sz="2375">
                <a:latin typeface="黑体" panose="02010609060101010101" charset="-122"/>
                <a:ea typeface="黑体" panose="02010609060101010101" charset="-122"/>
                <a:cs typeface="黑体" panose="02010609060101010101" charset="-122"/>
                <a:sym typeface="+mn-ea"/>
              </a:rPr>
              <a:t>．（2022·全国乙卷·29）据某位学者回忆，“‘五四’初期，一般人多以新旧分别事物”，中国古来已有的一概称为旧，古来未有或来自外国的一概称为新；不久，有了“更高的判别的准绳……对于古今、中外能够排好恰当的关系”，并不一概否定或肯定。这一转变反映出（　　）</a:t>
            </a:r>
          </a:p>
          <a:p>
            <a:pPr lvl="0" algn="l">
              <a:lnSpc>
                <a:spcPct val="120000"/>
              </a:lnSpc>
              <a:buClrTx/>
              <a:buSzTx/>
              <a:buFontTx/>
            </a:pPr>
            <a:r>
              <a:rPr sz="2375">
                <a:latin typeface="黑体" panose="02010609060101010101" charset="-122"/>
                <a:ea typeface="黑体" panose="02010609060101010101" charset="-122"/>
                <a:cs typeface="黑体" panose="02010609060101010101" charset="-122"/>
                <a:sym typeface="+mn-ea"/>
              </a:rPr>
              <a:t>A．东西方文化论争由此引发           B．传统儒学思想开始受到批判</a:t>
            </a:r>
          </a:p>
          <a:p>
            <a:pPr lvl="0" algn="l">
              <a:lnSpc>
                <a:spcPct val="120000"/>
              </a:lnSpc>
              <a:buClrTx/>
              <a:buSzTx/>
              <a:buFontTx/>
            </a:pPr>
            <a:r>
              <a:rPr sz="2375">
                <a:latin typeface="黑体" panose="02010609060101010101" charset="-122"/>
                <a:ea typeface="黑体" panose="02010609060101010101" charset="-122"/>
                <a:cs typeface="黑体" panose="02010609060101010101" charset="-122"/>
                <a:sym typeface="+mn-ea"/>
              </a:rPr>
              <a:t>C．全盘西化的思想得以消除           D．思想解放运动方向发生变化</a:t>
            </a:r>
          </a:p>
        </p:txBody>
      </p:sp>
      <p:sp>
        <p:nvSpPr>
          <p:cNvPr id="7" name="文本框 6">
            <a:extLst>
              <a:ext uri="{FF2B5EF4-FFF2-40B4-BE49-F238E27FC236}">
                <a16:creationId xmlns:a16="http://schemas.microsoft.com/office/drawing/2014/main" id="{D9F048FD-2EC3-AB4D-EEA3-43DC667ED780}"/>
              </a:ext>
            </a:extLst>
          </p:cNvPr>
          <p:cNvSpPr txBox="1"/>
          <p:nvPr>
            <p:custDataLst>
              <p:tags r:id="rId4"/>
            </p:custDataLst>
          </p:nvPr>
        </p:nvSpPr>
        <p:spPr>
          <a:xfrm>
            <a:off x="3815478" y="5138694"/>
            <a:ext cx="611424" cy="618323"/>
          </a:xfrm>
          <a:prstGeom prst="rect">
            <a:avLst/>
          </a:prstGeom>
          <a:noFill/>
          <a:ln>
            <a:noFill/>
          </a:ln>
        </p:spPr>
        <p:txBody>
          <a:bodyPr wrap="square" rtlCol="0">
            <a:noAutofit/>
          </a:bodyPr>
          <a:lstStyle/>
          <a:p>
            <a:pPr>
              <a:buClrTx/>
              <a:buSzTx/>
              <a:buFontTx/>
            </a:pPr>
            <a:r>
              <a:rPr lang="en-US" altLang="zh-CN" sz="4345" b="1">
                <a:solidFill>
                  <a:srgbClr val="FF0000"/>
                </a:solidFill>
                <a:latin typeface="微软雅黑" panose="020B0503020204020204" pitchFamily="34" charset="-122"/>
                <a:ea typeface="微软雅黑" panose="020B0503020204020204" pitchFamily="34" charset="-122"/>
                <a:sym typeface="+mn-ea"/>
              </a:rPr>
              <a:t>D</a:t>
            </a:r>
          </a:p>
        </p:txBody>
      </p:sp>
    </p:spTree>
    <p:custDataLst>
      <p:tags r:id="rId1"/>
    </p:custDataLst>
    <p:extLst>
      <p:ext uri="{BB962C8B-B14F-4D97-AF65-F5344CB8AC3E}">
        <p14:creationId xmlns:p14="http://schemas.microsoft.com/office/powerpoint/2010/main" val="19429499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AF8B06BB-6EEE-56A7-879A-21386962E42F}"/>
              </a:ext>
            </a:extLst>
          </p:cNvPr>
          <p:cNvSpPr/>
          <p:nvPr/>
        </p:nvSpPr>
        <p:spPr>
          <a:xfrm>
            <a:off x="9840686" y="6219371"/>
            <a:ext cx="2264228" cy="5805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 name="文本框 1"/>
          <p:cNvSpPr txBox="1"/>
          <p:nvPr>
            <p:custDataLst>
              <p:tags r:id="rId2"/>
            </p:custDataLst>
          </p:nvPr>
        </p:nvSpPr>
        <p:spPr>
          <a:xfrm>
            <a:off x="0" y="0"/>
            <a:ext cx="12191365" cy="511175"/>
          </a:xfrm>
          <a:prstGeom prst="rect">
            <a:avLst/>
          </a:prstGeom>
          <a:noFill/>
        </p:spPr>
        <p:txBody>
          <a:bodyPr wrap="square" rtlCol="0">
            <a:spAutoFit/>
          </a:bodyPr>
          <a:lstStyle/>
          <a:p>
            <a:pPr algn="ctr"/>
            <a:r>
              <a:rPr lang="zh-CN" altLang="en-US" sz="2730" b="1" dirty="0">
                <a:solidFill>
                  <a:schemeClr val="bg1"/>
                </a:solidFill>
                <a:latin typeface="楷体" panose="02010609060101010101" charset="-122"/>
                <a:ea typeface="楷体" panose="02010609060101010101" charset="-122"/>
              </a:rPr>
              <a:t>真题演练</a:t>
            </a:r>
          </a:p>
        </p:txBody>
      </p:sp>
      <p:sp>
        <p:nvSpPr>
          <p:cNvPr id="3" name="文本框 2">
            <a:extLst>
              <a:ext uri="{FF2B5EF4-FFF2-40B4-BE49-F238E27FC236}">
                <a16:creationId xmlns:a16="http://schemas.microsoft.com/office/drawing/2014/main" id="{AC0362A8-9B01-2293-A4FD-4408E6C34CC5}"/>
              </a:ext>
            </a:extLst>
          </p:cNvPr>
          <p:cNvSpPr txBox="1"/>
          <p:nvPr/>
        </p:nvSpPr>
        <p:spPr>
          <a:xfrm>
            <a:off x="335280" y="692785"/>
            <a:ext cx="11659235" cy="2828925"/>
          </a:xfrm>
          <a:prstGeom prst="rect">
            <a:avLst/>
          </a:prstGeom>
          <a:noFill/>
          <a:ln w="12700" cmpd="sng">
            <a:solidFill>
              <a:schemeClr val="accent1">
                <a:shade val="50000"/>
              </a:schemeClr>
            </a:solidFill>
            <a:prstDash val="solid"/>
          </a:ln>
        </p:spPr>
        <p:txBody>
          <a:bodyPr wrap="square" rtlCol="0">
            <a:noAutofit/>
          </a:bodyPr>
          <a:lstStyle/>
          <a:p>
            <a:pPr>
              <a:lnSpc>
                <a:spcPct val="120000"/>
              </a:lnSpc>
              <a:buClrTx/>
              <a:buSzTx/>
              <a:buFontTx/>
            </a:pPr>
            <a:r>
              <a:rPr lang="en-US" sz="2375" dirty="0">
                <a:latin typeface="黑体" panose="02010609060101010101" charset="-122"/>
                <a:ea typeface="黑体" panose="02010609060101010101" charset="-122"/>
                <a:cs typeface="黑体" panose="02010609060101010101" charset="-122"/>
                <a:sym typeface="+mn-ea"/>
              </a:rPr>
              <a:t>8</a:t>
            </a:r>
            <a:r>
              <a:rPr sz="2375" dirty="0">
                <a:latin typeface="黑体" panose="02010609060101010101" charset="-122"/>
                <a:ea typeface="黑体" panose="02010609060101010101" charset="-122"/>
                <a:cs typeface="黑体" panose="02010609060101010101" charset="-122"/>
                <a:sym typeface="+mn-ea"/>
              </a:rPr>
              <a:t>．（2022.6·浙江高考·12）1919年，五四运动爆发后，天津总商会于6月9日发出布告称：“对于外交失败，惩办国贼，惟有以罢市为最后要求。本会鉴于人心趋向，局势危迫；无可挽回，当即决定自明日起罢市。”对上述材料解读正确的是（　　）</a:t>
            </a:r>
          </a:p>
          <a:p>
            <a:pPr>
              <a:lnSpc>
                <a:spcPct val="120000"/>
              </a:lnSpc>
              <a:buClrTx/>
              <a:buSzTx/>
              <a:buFontTx/>
            </a:pPr>
            <a:r>
              <a:rPr sz="2375" dirty="0" err="1">
                <a:latin typeface="黑体" panose="02010609060101010101" charset="-122"/>
                <a:ea typeface="黑体" panose="02010609060101010101" charset="-122"/>
                <a:cs typeface="黑体" panose="02010609060101010101" charset="-122"/>
                <a:sym typeface="+mn-ea"/>
              </a:rPr>
              <a:t>A．商人是五四运动的领导者</a:t>
            </a:r>
            <a:r>
              <a:rPr sz="2375" dirty="0">
                <a:latin typeface="黑体" panose="02010609060101010101" charset="-122"/>
                <a:ea typeface="黑体" panose="02010609060101010101" charset="-122"/>
                <a:cs typeface="黑体" panose="02010609060101010101" charset="-122"/>
                <a:sym typeface="+mn-ea"/>
              </a:rPr>
              <a:t>           </a:t>
            </a:r>
            <a:r>
              <a:rPr sz="2375" dirty="0" err="1">
                <a:latin typeface="黑体" panose="02010609060101010101" charset="-122"/>
                <a:ea typeface="黑体" panose="02010609060101010101" charset="-122"/>
                <a:cs typeface="黑体" panose="02010609060101010101" charset="-122"/>
                <a:sym typeface="+mn-ea"/>
              </a:rPr>
              <a:t>B．五四运动的中心已从北京转移到天津</a:t>
            </a:r>
            <a:endParaRPr sz="2375" dirty="0">
              <a:latin typeface="黑体" panose="02010609060101010101" charset="-122"/>
              <a:ea typeface="黑体" panose="02010609060101010101" charset="-122"/>
              <a:cs typeface="黑体" panose="02010609060101010101" charset="-122"/>
              <a:sym typeface="+mn-ea"/>
            </a:endParaRPr>
          </a:p>
          <a:p>
            <a:pPr>
              <a:lnSpc>
                <a:spcPct val="120000"/>
              </a:lnSpc>
              <a:buClrTx/>
              <a:buSzTx/>
              <a:buFontTx/>
            </a:pPr>
            <a:r>
              <a:rPr sz="2375" dirty="0" err="1">
                <a:latin typeface="黑体" panose="02010609060101010101" charset="-122"/>
                <a:ea typeface="黑体" panose="02010609060101010101" charset="-122"/>
                <a:cs typeface="黑体" panose="02010609060101010101" charset="-122"/>
                <a:sym typeface="+mn-ea"/>
              </a:rPr>
              <a:t>C．工人阶级登上了政治舞台</a:t>
            </a:r>
            <a:r>
              <a:rPr sz="2375" dirty="0">
                <a:latin typeface="黑体" panose="02010609060101010101" charset="-122"/>
                <a:ea typeface="黑体" panose="02010609060101010101" charset="-122"/>
                <a:cs typeface="黑体" panose="02010609060101010101" charset="-122"/>
                <a:sym typeface="+mn-ea"/>
              </a:rPr>
              <a:t>           D．“</a:t>
            </a:r>
            <a:r>
              <a:rPr sz="2375" dirty="0" err="1">
                <a:latin typeface="黑体" panose="02010609060101010101" charset="-122"/>
                <a:ea typeface="黑体" panose="02010609060101010101" charset="-122"/>
                <a:cs typeface="黑体" panose="02010609060101010101" charset="-122"/>
                <a:sym typeface="+mn-ea"/>
              </a:rPr>
              <a:t>罢市”是商人爱国行动的一种方式</a:t>
            </a:r>
            <a:endParaRPr sz="2375" dirty="0">
              <a:latin typeface="黑体" panose="02010609060101010101" charset="-122"/>
              <a:ea typeface="黑体" panose="02010609060101010101" charset="-122"/>
              <a:cs typeface="黑体" panose="02010609060101010101" charset="-122"/>
              <a:sym typeface="+mn-ea"/>
            </a:endParaRPr>
          </a:p>
        </p:txBody>
      </p:sp>
      <p:sp>
        <p:nvSpPr>
          <p:cNvPr id="4" name="文本框 3">
            <a:extLst>
              <a:ext uri="{FF2B5EF4-FFF2-40B4-BE49-F238E27FC236}">
                <a16:creationId xmlns:a16="http://schemas.microsoft.com/office/drawing/2014/main" id="{E6675ADA-1B56-7C8B-90D5-A4365B75A241}"/>
              </a:ext>
            </a:extLst>
          </p:cNvPr>
          <p:cNvSpPr txBox="1"/>
          <p:nvPr>
            <p:custDataLst>
              <p:tags r:id="rId3"/>
            </p:custDataLst>
          </p:nvPr>
        </p:nvSpPr>
        <p:spPr>
          <a:xfrm>
            <a:off x="10377568" y="1555812"/>
            <a:ext cx="611424" cy="618323"/>
          </a:xfrm>
          <a:prstGeom prst="rect">
            <a:avLst/>
          </a:prstGeom>
          <a:noFill/>
          <a:ln>
            <a:noFill/>
          </a:ln>
        </p:spPr>
        <p:txBody>
          <a:bodyPr wrap="square" rtlCol="0">
            <a:noAutofit/>
          </a:bodyPr>
          <a:lstStyle/>
          <a:p>
            <a:pPr>
              <a:buClrTx/>
              <a:buSzTx/>
              <a:buFontTx/>
            </a:pPr>
            <a:r>
              <a:rPr lang="en-US" altLang="zh-CN" sz="4345" b="1">
                <a:solidFill>
                  <a:srgbClr val="FF0000"/>
                </a:solidFill>
                <a:latin typeface="微软雅黑" panose="020B0503020204020204" pitchFamily="34" charset="-122"/>
                <a:ea typeface="微软雅黑" panose="020B0503020204020204" pitchFamily="34" charset="-122"/>
                <a:sym typeface="+mn-ea"/>
              </a:rPr>
              <a:t>D</a:t>
            </a:r>
          </a:p>
        </p:txBody>
      </p:sp>
      <p:sp>
        <p:nvSpPr>
          <p:cNvPr id="5" name="文本框 4">
            <a:extLst>
              <a:ext uri="{FF2B5EF4-FFF2-40B4-BE49-F238E27FC236}">
                <a16:creationId xmlns:a16="http://schemas.microsoft.com/office/drawing/2014/main" id="{E8C48F4F-1F7E-1DD4-EF9C-F61E3EF440E3}"/>
              </a:ext>
            </a:extLst>
          </p:cNvPr>
          <p:cNvSpPr txBox="1"/>
          <p:nvPr/>
        </p:nvSpPr>
        <p:spPr>
          <a:xfrm>
            <a:off x="335280" y="3770630"/>
            <a:ext cx="11659235" cy="2618105"/>
          </a:xfrm>
          <a:prstGeom prst="rect">
            <a:avLst/>
          </a:prstGeom>
          <a:noFill/>
          <a:ln w="12700" cmpd="sng">
            <a:solidFill>
              <a:schemeClr val="accent1">
                <a:shade val="50000"/>
              </a:schemeClr>
            </a:solidFill>
            <a:prstDash val="solid"/>
          </a:ln>
        </p:spPr>
        <p:txBody>
          <a:bodyPr wrap="square" rtlCol="0" anchor="t">
            <a:noAutofit/>
          </a:bodyPr>
          <a:lstStyle/>
          <a:p>
            <a:pPr lvl="0" algn="l">
              <a:lnSpc>
                <a:spcPct val="120000"/>
              </a:lnSpc>
              <a:buClrTx/>
              <a:buSzTx/>
              <a:buFontTx/>
            </a:pPr>
            <a:r>
              <a:rPr lang="en-US" sz="2375">
                <a:latin typeface="黑体" panose="02010609060101010101" charset="-122"/>
                <a:ea typeface="黑体" panose="02010609060101010101" charset="-122"/>
                <a:cs typeface="黑体" panose="02010609060101010101" charset="-122"/>
                <a:sym typeface="+mn-ea"/>
              </a:rPr>
              <a:t>9</a:t>
            </a:r>
            <a:r>
              <a:rPr sz="2375">
                <a:latin typeface="黑体" panose="02010609060101010101" charset="-122"/>
                <a:ea typeface="黑体" panose="02010609060101010101" charset="-122"/>
                <a:cs typeface="黑体" panose="02010609060101010101" charset="-122"/>
                <a:sym typeface="+mn-ea"/>
              </a:rPr>
              <a:t>．（2021·江苏高考·9） 中共早期领导人恽代英曾在无锡省立第三师范学院演讲。据亲历者回忆：“一位穿着竹布长衫的青年登上讲台，一下子就吸引了全场。他从孙中山逝世谈起，讲到打倒帝国主义和封建军阀，反对当时反动、卖国的北洋政府，号召青年奋起救国。”此类演讲有利于（　　）</a:t>
            </a:r>
          </a:p>
          <a:p>
            <a:pPr lvl="0" algn="l">
              <a:lnSpc>
                <a:spcPct val="120000"/>
              </a:lnSpc>
              <a:buClrTx/>
              <a:buSzTx/>
              <a:buFontTx/>
            </a:pPr>
            <a:r>
              <a:rPr sz="2375">
                <a:latin typeface="黑体" panose="02010609060101010101" charset="-122"/>
                <a:ea typeface="黑体" panose="02010609060101010101" charset="-122"/>
                <a:cs typeface="黑体" panose="02010609060101010101" charset="-122"/>
                <a:sym typeface="+mn-ea"/>
              </a:rPr>
              <a:t>A．国民革命的发展                   B．新文化运动的兴起</a:t>
            </a:r>
          </a:p>
          <a:p>
            <a:pPr lvl="0" algn="l">
              <a:lnSpc>
                <a:spcPct val="120000"/>
              </a:lnSpc>
              <a:buClrTx/>
              <a:buSzTx/>
              <a:buFontTx/>
            </a:pPr>
            <a:r>
              <a:rPr sz="2375">
                <a:latin typeface="黑体" panose="02010609060101010101" charset="-122"/>
                <a:ea typeface="黑体" panose="02010609060101010101" charset="-122"/>
                <a:cs typeface="黑体" panose="02010609060101010101" charset="-122"/>
                <a:sym typeface="+mn-ea"/>
              </a:rPr>
              <a:t>C．土地革命的开展                   D．革命统一战线的建立</a:t>
            </a:r>
          </a:p>
        </p:txBody>
      </p:sp>
      <p:sp>
        <p:nvSpPr>
          <p:cNvPr id="7" name="文本框 6">
            <a:extLst>
              <a:ext uri="{FF2B5EF4-FFF2-40B4-BE49-F238E27FC236}">
                <a16:creationId xmlns:a16="http://schemas.microsoft.com/office/drawing/2014/main" id="{0179066D-FA2D-6473-CB68-AAD63BEB2C50}"/>
              </a:ext>
            </a:extLst>
          </p:cNvPr>
          <p:cNvSpPr txBox="1"/>
          <p:nvPr>
            <p:custDataLst>
              <p:tags r:id="rId4"/>
            </p:custDataLst>
          </p:nvPr>
        </p:nvSpPr>
        <p:spPr>
          <a:xfrm>
            <a:off x="5593478" y="5138694"/>
            <a:ext cx="611424" cy="618323"/>
          </a:xfrm>
          <a:prstGeom prst="rect">
            <a:avLst/>
          </a:prstGeom>
          <a:noFill/>
          <a:ln>
            <a:noFill/>
          </a:ln>
        </p:spPr>
        <p:txBody>
          <a:bodyPr wrap="square" rtlCol="0">
            <a:noAutofit/>
          </a:bodyPr>
          <a:lstStyle/>
          <a:p>
            <a:pPr>
              <a:buClrTx/>
              <a:buSzTx/>
              <a:buFontTx/>
            </a:pPr>
            <a:r>
              <a:rPr lang="en-US" altLang="zh-CN" sz="4345" b="1">
                <a:solidFill>
                  <a:srgbClr val="FF0000"/>
                </a:solidFill>
                <a:latin typeface="微软雅黑" panose="020B0503020204020204" pitchFamily="34" charset="-122"/>
                <a:ea typeface="微软雅黑" panose="020B0503020204020204" pitchFamily="34" charset="-122"/>
                <a:sym typeface="+mn-ea"/>
              </a:rPr>
              <a:t>A</a:t>
            </a:r>
          </a:p>
        </p:txBody>
      </p:sp>
    </p:spTree>
    <p:custDataLst>
      <p:tags r:id="rId1"/>
    </p:custDataLst>
    <p:extLst>
      <p:ext uri="{BB962C8B-B14F-4D97-AF65-F5344CB8AC3E}">
        <p14:creationId xmlns:p14="http://schemas.microsoft.com/office/powerpoint/2010/main" val="35589628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AF8B06BB-6EEE-56A7-879A-21386962E42F}"/>
              </a:ext>
            </a:extLst>
          </p:cNvPr>
          <p:cNvSpPr/>
          <p:nvPr/>
        </p:nvSpPr>
        <p:spPr>
          <a:xfrm>
            <a:off x="9840686" y="6219371"/>
            <a:ext cx="2264228" cy="5805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 name="文本框 1"/>
          <p:cNvSpPr txBox="1"/>
          <p:nvPr>
            <p:custDataLst>
              <p:tags r:id="rId2"/>
            </p:custDataLst>
          </p:nvPr>
        </p:nvSpPr>
        <p:spPr>
          <a:xfrm>
            <a:off x="0" y="0"/>
            <a:ext cx="12191365" cy="511175"/>
          </a:xfrm>
          <a:prstGeom prst="rect">
            <a:avLst/>
          </a:prstGeom>
          <a:noFill/>
        </p:spPr>
        <p:txBody>
          <a:bodyPr wrap="square" rtlCol="0">
            <a:spAutoFit/>
          </a:bodyPr>
          <a:lstStyle/>
          <a:p>
            <a:pPr algn="ctr"/>
            <a:r>
              <a:rPr lang="zh-CN" altLang="en-US" sz="2730" b="1" dirty="0">
                <a:solidFill>
                  <a:schemeClr val="bg1"/>
                </a:solidFill>
                <a:latin typeface="楷体" panose="02010609060101010101" charset="-122"/>
                <a:ea typeface="楷体" panose="02010609060101010101" charset="-122"/>
              </a:rPr>
              <a:t>真题演练</a:t>
            </a:r>
          </a:p>
        </p:txBody>
      </p:sp>
      <p:sp>
        <p:nvSpPr>
          <p:cNvPr id="3" name="文本框 2">
            <a:extLst>
              <a:ext uri="{FF2B5EF4-FFF2-40B4-BE49-F238E27FC236}">
                <a16:creationId xmlns:a16="http://schemas.microsoft.com/office/drawing/2014/main" id="{FC5540FA-0504-B74F-6FE4-3234CF97E990}"/>
              </a:ext>
            </a:extLst>
          </p:cNvPr>
          <p:cNvSpPr txBox="1"/>
          <p:nvPr/>
        </p:nvSpPr>
        <p:spPr>
          <a:xfrm>
            <a:off x="335280" y="692785"/>
            <a:ext cx="11659235" cy="2828925"/>
          </a:xfrm>
          <a:prstGeom prst="rect">
            <a:avLst/>
          </a:prstGeom>
          <a:noFill/>
          <a:ln w="12700" cmpd="sng">
            <a:solidFill>
              <a:schemeClr val="accent1">
                <a:shade val="50000"/>
              </a:schemeClr>
            </a:solidFill>
            <a:prstDash val="solid"/>
          </a:ln>
        </p:spPr>
        <p:txBody>
          <a:bodyPr wrap="square" rtlCol="0">
            <a:noAutofit/>
          </a:bodyPr>
          <a:lstStyle/>
          <a:p>
            <a:pPr>
              <a:lnSpc>
                <a:spcPct val="120000"/>
              </a:lnSpc>
              <a:buClrTx/>
              <a:buSzTx/>
              <a:buFontTx/>
            </a:pPr>
            <a:r>
              <a:rPr lang="en-US" sz="2375" dirty="0">
                <a:latin typeface="黑体" panose="02010609060101010101" charset="-122"/>
                <a:ea typeface="黑体" panose="02010609060101010101" charset="-122"/>
                <a:cs typeface="黑体" panose="02010609060101010101" charset="-122"/>
                <a:sym typeface="+mn-ea"/>
              </a:rPr>
              <a:t>10</a:t>
            </a:r>
            <a:r>
              <a:rPr sz="2375" dirty="0">
                <a:latin typeface="黑体" panose="02010609060101010101" charset="-122"/>
                <a:ea typeface="黑体" panose="02010609060101010101" charset="-122"/>
                <a:cs typeface="黑体" panose="02010609060101010101" charset="-122"/>
                <a:sym typeface="+mn-ea"/>
              </a:rPr>
              <a:t>．（2021·北京高考·8）下列说法正确的是（　　）</a:t>
            </a:r>
          </a:p>
          <a:p>
            <a:pPr>
              <a:lnSpc>
                <a:spcPct val="120000"/>
              </a:lnSpc>
              <a:buClrTx/>
              <a:buSzTx/>
              <a:buFontTx/>
            </a:pPr>
            <a:r>
              <a:rPr sz="2375" dirty="0">
                <a:latin typeface="黑体" panose="02010609060101010101" charset="-122"/>
                <a:ea typeface="黑体" panose="02010609060101010101" charset="-122"/>
                <a:cs typeface="黑体" panose="02010609060101010101" charset="-122"/>
                <a:sym typeface="+mn-ea"/>
              </a:rPr>
              <a:t>①</a:t>
            </a:r>
            <a:r>
              <a:rPr sz="2375" dirty="0" err="1">
                <a:latin typeface="黑体" panose="02010609060101010101" charset="-122"/>
                <a:ea typeface="黑体" panose="02010609060101010101" charset="-122"/>
                <a:cs typeface="黑体" panose="02010609060101010101" charset="-122"/>
                <a:sym typeface="+mn-ea"/>
              </a:rPr>
              <a:t>中国共产党成立后开始领导工人运动</a:t>
            </a:r>
            <a:endParaRPr sz="2375" dirty="0">
              <a:latin typeface="黑体" panose="02010609060101010101" charset="-122"/>
              <a:ea typeface="黑体" panose="02010609060101010101" charset="-122"/>
              <a:cs typeface="黑体" panose="02010609060101010101" charset="-122"/>
              <a:sym typeface="+mn-ea"/>
            </a:endParaRPr>
          </a:p>
          <a:p>
            <a:pPr>
              <a:lnSpc>
                <a:spcPct val="120000"/>
              </a:lnSpc>
              <a:buClrTx/>
              <a:buSzTx/>
              <a:buFontTx/>
            </a:pPr>
            <a:r>
              <a:rPr sz="2375" dirty="0">
                <a:latin typeface="黑体" panose="02010609060101010101" charset="-122"/>
                <a:ea typeface="黑体" panose="02010609060101010101" charset="-122"/>
                <a:cs typeface="黑体" panose="02010609060101010101" charset="-122"/>
                <a:sym typeface="+mn-ea"/>
              </a:rPr>
              <a:t>②1923年国共两党在广州发动北伐战争</a:t>
            </a:r>
          </a:p>
          <a:p>
            <a:pPr>
              <a:lnSpc>
                <a:spcPct val="120000"/>
              </a:lnSpc>
              <a:buClrTx/>
              <a:buSzTx/>
              <a:buFontTx/>
            </a:pPr>
            <a:r>
              <a:rPr sz="2375" dirty="0">
                <a:latin typeface="黑体" panose="02010609060101010101" charset="-122"/>
                <a:ea typeface="黑体" panose="02010609060101010101" charset="-122"/>
                <a:cs typeface="黑体" panose="02010609060101010101" charset="-122"/>
                <a:sym typeface="+mn-ea"/>
              </a:rPr>
              <a:t>③</a:t>
            </a:r>
            <a:r>
              <a:rPr sz="2375" dirty="0" err="1">
                <a:latin typeface="黑体" panose="02010609060101010101" charset="-122"/>
                <a:ea typeface="黑体" panose="02010609060101010101" charset="-122"/>
                <a:cs typeface="黑体" panose="02010609060101010101" charset="-122"/>
                <a:sym typeface="+mn-ea"/>
              </a:rPr>
              <a:t>毛泽东在中共五大上提出“枪杆子里面出政权</a:t>
            </a:r>
            <a:r>
              <a:rPr sz="2375" dirty="0">
                <a:latin typeface="黑体" panose="02010609060101010101" charset="-122"/>
                <a:ea typeface="黑体" panose="02010609060101010101" charset="-122"/>
                <a:cs typeface="黑体" panose="02010609060101010101" charset="-122"/>
                <a:sym typeface="+mn-ea"/>
              </a:rPr>
              <a:t>”</a:t>
            </a:r>
          </a:p>
          <a:p>
            <a:pPr>
              <a:lnSpc>
                <a:spcPct val="120000"/>
              </a:lnSpc>
              <a:buClrTx/>
              <a:buSzTx/>
              <a:buFontTx/>
            </a:pPr>
            <a:r>
              <a:rPr sz="2375" dirty="0">
                <a:latin typeface="黑体" panose="02010609060101010101" charset="-122"/>
                <a:ea typeface="黑体" panose="02010609060101010101" charset="-122"/>
                <a:cs typeface="黑体" panose="02010609060101010101" charset="-122"/>
                <a:sym typeface="+mn-ea"/>
              </a:rPr>
              <a:t>④</a:t>
            </a:r>
            <a:r>
              <a:rPr sz="2375" dirty="0" err="1">
                <a:latin typeface="黑体" panose="02010609060101010101" charset="-122"/>
                <a:ea typeface="黑体" panose="02010609060101010101" charset="-122"/>
                <a:cs typeface="黑体" panose="02010609060101010101" charset="-122"/>
                <a:sym typeface="+mn-ea"/>
              </a:rPr>
              <a:t>中共七大确立“毛泽东思想”为党的指导思想</a:t>
            </a:r>
            <a:endParaRPr sz="2375" dirty="0">
              <a:latin typeface="黑体" panose="02010609060101010101" charset="-122"/>
              <a:ea typeface="黑体" panose="02010609060101010101" charset="-122"/>
              <a:cs typeface="黑体" panose="02010609060101010101" charset="-122"/>
              <a:sym typeface="+mn-ea"/>
            </a:endParaRPr>
          </a:p>
          <a:p>
            <a:pPr>
              <a:lnSpc>
                <a:spcPct val="120000"/>
              </a:lnSpc>
              <a:buClrTx/>
              <a:buSzTx/>
              <a:buFontTx/>
            </a:pPr>
            <a:r>
              <a:rPr sz="2375" dirty="0">
                <a:latin typeface="黑体" panose="02010609060101010101" charset="-122"/>
                <a:ea typeface="黑体" panose="02010609060101010101" charset="-122"/>
                <a:cs typeface="黑体" panose="02010609060101010101" charset="-122"/>
                <a:sym typeface="+mn-ea"/>
              </a:rPr>
              <a:t>A．①②          B．③④           C．①④          D．②③</a:t>
            </a:r>
          </a:p>
        </p:txBody>
      </p:sp>
      <p:sp>
        <p:nvSpPr>
          <p:cNvPr id="4" name="文本框 3">
            <a:extLst>
              <a:ext uri="{FF2B5EF4-FFF2-40B4-BE49-F238E27FC236}">
                <a16:creationId xmlns:a16="http://schemas.microsoft.com/office/drawing/2014/main" id="{7060336D-F143-A4AE-2133-54DE98BEFECA}"/>
              </a:ext>
            </a:extLst>
          </p:cNvPr>
          <p:cNvSpPr txBox="1"/>
          <p:nvPr>
            <p:custDataLst>
              <p:tags r:id="rId3"/>
            </p:custDataLst>
          </p:nvPr>
        </p:nvSpPr>
        <p:spPr>
          <a:xfrm>
            <a:off x="6758068" y="772857"/>
            <a:ext cx="611424" cy="618323"/>
          </a:xfrm>
          <a:prstGeom prst="rect">
            <a:avLst/>
          </a:prstGeom>
          <a:noFill/>
          <a:ln>
            <a:noFill/>
          </a:ln>
        </p:spPr>
        <p:txBody>
          <a:bodyPr wrap="square" rtlCol="0">
            <a:noAutofit/>
          </a:bodyPr>
          <a:lstStyle/>
          <a:p>
            <a:pPr>
              <a:buClrTx/>
              <a:buSzTx/>
              <a:buFontTx/>
            </a:pPr>
            <a:r>
              <a:rPr lang="en-US" altLang="zh-CN" sz="4345" b="1">
                <a:solidFill>
                  <a:srgbClr val="FF0000"/>
                </a:solidFill>
                <a:latin typeface="微软雅黑" panose="020B0503020204020204" pitchFamily="34" charset="-122"/>
                <a:ea typeface="微软雅黑" panose="020B0503020204020204" pitchFamily="34" charset="-122"/>
                <a:sym typeface="+mn-ea"/>
              </a:rPr>
              <a:t>C</a:t>
            </a:r>
          </a:p>
        </p:txBody>
      </p:sp>
      <p:sp>
        <p:nvSpPr>
          <p:cNvPr id="5" name="文本框 4">
            <a:extLst>
              <a:ext uri="{FF2B5EF4-FFF2-40B4-BE49-F238E27FC236}">
                <a16:creationId xmlns:a16="http://schemas.microsoft.com/office/drawing/2014/main" id="{CD67B9BF-3771-49C3-99EB-80F3AFC60BE2}"/>
              </a:ext>
            </a:extLst>
          </p:cNvPr>
          <p:cNvSpPr txBox="1"/>
          <p:nvPr/>
        </p:nvSpPr>
        <p:spPr>
          <a:xfrm>
            <a:off x="335280" y="3770630"/>
            <a:ext cx="11659235" cy="2618105"/>
          </a:xfrm>
          <a:prstGeom prst="rect">
            <a:avLst/>
          </a:prstGeom>
          <a:noFill/>
          <a:ln w="12700" cmpd="sng">
            <a:solidFill>
              <a:schemeClr val="accent1">
                <a:shade val="50000"/>
              </a:schemeClr>
            </a:solidFill>
            <a:prstDash val="solid"/>
          </a:ln>
        </p:spPr>
        <p:txBody>
          <a:bodyPr wrap="square" rtlCol="0" anchor="t">
            <a:noAutofit/>
          </a:bodyPr>
          <a:lstStyle/>
          <a:p>
            <a:pPr lvl="0" algn="l">
              <a:lnSpc>
                <a:spcPct val="120000"/>
              </a:lnSpc>
              <a:buClrTx/>
              <a:buSzTx/>
              <a:buFontTx/>
            </a:pPr>
            <a:r>
              <a:rPr lang="en-US" sz="2375">
                <a:latin typeface="黑体" panose="02010609060101010101" charset="-122"/>
                <a:ea typeface="黑体" panose="02010609060101010101" charset="-122"/>
                <a:cs typeface="黑体" panose="02010609060101010101" charset="-122"/>
                <a:sym typeface="+mn-ea"/>
              </a:rPr>
              <a:t>11</a:t>
            </a:r>
            <a:r>
              <a:rPr sz="2375">
                <a:latin typeface="黑体" panose="02010609060101010101" charset="-122"/>
                <a:ea typeface="黑体" panose="02010609060101010101" charset="-122"/>
                <a:cs typeface="黑体" panose="02010609060101010101" charset="-122"/>
                <a:sym typeface="+mn-ea"/>
              </a:rPr>
              <a:t>．（2021·湖南高考·9）1919年11月，有人指出当时全国新出版物中普遍有“一个‘？’疑问符”，“这个‘疑’字不但把我国固有的思想信仰摇动了，而且把‘舶来品’的思想信仰也摇动起来”。思想界这一状况（　　）</a:t>
            </a:r>
          </a:p>
          <a:p>
            <a:pPr lvl="0" algn="l">
              <a:lnSpc>
                <a:spcPct val="120000"/>
              </a:lnSpc>
              <a:buClrTx/>
              <a:buSzTx/>
              <a:buFontTx/>
            </a:pPr>
            <a:r>
              <a:rPr sz="2375">
                <a:latin typeface="黑体" panose="02010609060101010101" charset="-122"/>
                <a:ea typeface="黑体" panose="02010609060101010101" charset="-122"/>
                <a:cs typeface="黑体" panose="02010609060101010101" charset="-122"/>
                <a:sym typeface="+mn-ea"/>
              </a:rPr>
              <a:t>A．是基于对五四运动的反思           B．促进了新思想的进一步传播</a:t>
            </a:r>
          </a:p>
          <a:p>
            <a:pPr lvl="0" algn="l">
              <a:lnSpc>
                <a:spcPct val="120000"/>
              </a:lnSpc>
              <a:buClrTx/>
              <a:buSzTx/>
              <a:buFontTx/>
            </a:pPr>
            <a:r>
              <a:rPr sz="2375">
                <a:latin typeface="黑体" panose="02010609060101010101" charset="-122"/>
                <a:ea typeface="黑体" panose="02010609060101010101" charset="-122"/>
                <a:cs typeface="黑体" panose="02010609060101010101" charset="-122"/>
                <a:sym typeface="+mn-ea"/>
              </a:rPr>
              <a:t>C．反映中西文化矛盾的激化           D．表明使用新式标点成为时尚</a:t>
            </a:r>
          </a:p>
        </p:txBody>
      </p:sp>
      <p:sp>
        <p:nvSpPr>
          <p:cNvPr id="7" name="文本框 6">
            <a:extLst>
              <a:ext uri="{FF2B5EF4-FFF2-40B4-BE49-F238E27FC236}">
                <a16:creationId xmlns:a16="http://schemas.microsoft.com/office/drawing/2014/main" id="{EC88E188-F7D7-56F2-31B4-F0B2BC981B4C}"/>
              </a:ext>
            </a:extLst>
          </p:cNvPr>
          <p:cNvSpPr txBox="1"/>
          <p:nvPr>
            <p:custDataLst>
              <p:tags r:id="rId4"/>
            </p:custDataLst>
          </p:nvPr>
        </p:nvSpPr>
        <p:spPr>
          <a:xfrm>
            <a:off x="7127638" y="4619899"/>
            <a:ext cx="611424" cy="618323"/>
          </a:xfrm>
          <a:prstGeom prst="rect">
            <a:avLst/>
          </a:prstGeom>
          <a:noFill/>
          <a:ln>
            <a:noFill/>
          </a:ln>
        </p:spPr>
        <p:txBody>
          <a:bodyPr wrap="square" rtlCol="0">
            <a:noAutofit/>
          </a:bodyPr>
          <a:lstStyle/>
          <a:p>
            <a:pPr>
              <a:buClrTx/>
              <a:buSzTx/>
              <a:buFontTx/>
            </a:pPr>
            <a:r>
              <a:rPr lang="en-US" altLang="zh-CN" sz="4345" b="1">
                <a:solidFill>
                  <a:srgbClr val="FF0000"/>
                </a:solidFill>
                <a:latin typeface="微软雅黑" panose="020B0503020204020204" pitchFamily="34" charset="-122"/>
                <a:ea typeface="微软雅黑" panose="020B0503020204020204" pitchFamily="34" charset="-122"/>
                <a:sym typeface="+mn-ea"/>
              </a:rPr>
              <a:t>B</a:t>
            </a:r>
          </a:p>
        </p:txBody>
      </p:sp>
    </p:spTree>
    <p:custDataLst>
      <p:tags r:id="rId1"/>
    </p:custDataLst>
    <p:extLst>
      <p:ext uri="{BB962C8B-B14F-4D97-AF65-F5344CB8AC3E}">
        <p14:creationId xmlns:p14="http://schemas.microsoft.com/office/powerpoint/2010/main" val="41341796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图片 99"/>
          <p:cNvPicPr/>
          <p:nvPr userDrawn="1">
            <p:custDataLst>
              <p:tags r:id="rId2"/>
            </p:custDataLst>
          </p:nvPr>
        </p:nvPicPr>
        <p:blipFill>
          <a:blip r:embed="rId10"/>
          <a:stretch>
            <a:fillRect/>
          </a:stretch>
        </p:blipFill>
        <p:spPr>
          <a:xfrm>
            <a:off x="0" y="0"/>
            <a:ext cx="12192000" cy="6858000"/>
          </a:xfrm>
          <a:prstGeom prst="rect">
            <a:avLst/>
          </a:prstGeom>
          <a:noFill/>
          <a:ln w="9525">
            <a:noFill/>
          </a:ln>
        </p:spPr>
      </p:pic>
      <p:sp>
        <p:nvSpPr>
          <p:cNvPr id="6" name="矩形 5"/>
          <p:cNvSpPr/>
          <p:nvPr>
            <p:custDataLst>
              <p:tags r:id="rId3"/>
            </p:custDataLst>
          </p:nvPr>
        </p:nvSpPr>
        <p:spPr>
          <a:xfrm>
            <a:off x="-25400" y="-27305"/>
            <a:ext cx="12225655" cy="6858635"/>
          </a:xfrm>
          <a:prstGeom prst="rect">
            <a:avLst/>
          </a:prstGeom>
          <a:solidFill>
            <a:schemeClr val="accent1">
              <a:lumMod val="5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50"/>
          </a:p>
        </p:txBody>
      </p:sp>
      <p:sp>
        <p:nvSpPr>
          <p:cNvPr id="9" name="TextBox 8"/>
          <p:cNvSpPr>
            <a:spLocks noChangeArrowheads="1"/>
          </p:cNvSpPr>
          <p:nvPr>
            <p:custDataLst>
              <p:tags r:id="rId4"/>
            </p:custDataLst>
          </p:nvPr>
        </p:nvSpPr>
        <p:spPr bwMode="auto">
          <a:xfrm>
            <a:off x="-25547" y="145"/>
            <a:ext cx="4478759" cy="5168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pPr>
            <a:r>
              <a:rPr lang="zh-CN" altLang="en-US" sz="2400">
                <a:latin typeface="黑体" panose="02010609060101010101" charset="-122"/>
                <a:ea typeface="黑体" panose="02010609060101010101" charset="-122"/>
                <a:sym typeface="+mn-ea"/>
              </a:rPr>
              <a:t>部编版高三历史一轮复习</a:t>
            </a:r>
          </a:p>
        </p:txBody>
      </p:sp>
      <p:sp>
        <p:nvSpPr>
          <p:cNvPr id="5" name="矩形 4"/>
          <p:cNvSpPr/>
          <p:nvPr>
            <p:custDataLst>
              <p:tags r:id="rId5"/>
            </p:custDataLst>
          </p:nvPr>
        </p:nvSpPr>
        <p:spPr>
          <a:xfrm>
            <a:off x="158660" y="610351"/>
            <a:ext cx="11969302" cy="413385"/>
          </a:xfrm>
          <a:prstGeom prst="rect">
            <a:avLst/>
          </a:prstGeom>
          <a:noFill/>
          <a:ln w="9525">
            <a:noFill/>
          </a:ln>
        </p:spPr>
        <p:txBody>
          <a:bodyPr wrap="square" lIns="50795" tIns="25396" rIns="50795" bIns="25396">
            <a:spAutoFit/>
          </a:bodyPr>
          <a:lstStyle/>
          <a:p>
            <a:r>
              <a:rPr lang="en-US" altLang="zh-CN" sz="2370" b="1" dirty="0">
                <a:solidFill>
                  <a:srgbClr val="FFFF00"/>
                </a:solidFill>
                <a:latin typeface="方正粗黑宋简体" panose="02000000000000000000" pitchFamily="2" charset="-122"/>
                <a:ea typeface="方正粗黑宋简体" panose="02000000000000000000" pitchFamily="2" charset="-122"/>
                <a:cs typeface="方正粗黑宋简体" panose="02000000000000000000" pitchFamily="2" charset="-122"/>
              </a:rPr>
              <a:t>《</a:t>
            </a:r>
            <a:r>
              <a:rPr lang="zh-CN" altLang="en-US" sz="2370" b="1" dirty="0">
                <a:solidFill>
                  <a:srgbClr val="FFFF00"/>
                </a:solidFill>
                <a:latin typeface="方正粗黑宋简体" panose="02000000000000000000" pitchFamily="2" charset="-122"/>
                <a:ea typeface="方正粗黑宋简体" panose="02000000000000000000" pitchFamily="2" charset="-122"/>
                <a:cs typeface="方正粗黑宋简体" panose="02000000000000000000" pitchFamily="2" charset="-122"/>
              </a:rPr>
              <a:t>中外历史纲要</a:t>
            </a:r>
            <a:r>
              <a:rPr lang="en-US" altLang="zh-CN" sz="2370" b="1" dirty="0">
                <a:solidFill>
                  <a:srgbClr val="FFFF00"/>
                </a:solidFill>
                <a:latin typeface="方正粗黑宋简体" panose="02000000000000000000" pitchFamily="2" charset="-122"/>
                <a:ea typeface="方正粗黑宋简体" panose="02000000000000000000" pitchFamily="2" charset="-122"/>
                <a:cs typeface="方正粗黑宋简体" panose="02000000000000000000" pitchFamily="2" charset="-122"/>
              </a:rPr>
              <a:t>》</a:t>
            </a:r>
            <a:r>
              <a:rPr lang="zh-CN" altLang="en-US" sz="2370" b="1" dirty="0">
                <a:solidFill>
                  <a:srgbClr val="FFFF00"/>
                </a:solidFill>
                <a:latin typeface="方正粗黑宋简体" panose="02000000000000000000" pitchFamily="2" charset="-122"/>
                <a:ea typeface="方正粗黑宋简体" panose="02000000000000000000" pitchFamily="2" charset="-122"/>
                <a:cs typeface="方正粗黑宋简体" panose="02000000000000000000" pitchFamily="2" charset="-122"/>
              </a:rPr>
              <a:t>上    </a:t>
            </a:r>
            <a:r>
              <a:rPr lang="en-US" altLang="zh-CN" sz="2370" b="1" dirty="0">
                <a:solidFill>
                  <a:srgbClr val="FFFF00"/>
                </a:solidFill>
                <a:latin typeface="方正粗黑宋简体" panose="02000000000000000000" pitchFamily="2" charset="-122"/>
                <a:ea typeface="方正粗黑宋简体" panose="02000000000000000000" pitchFamily="2" charset="-122"/>
                <a:cs typeface="方正粗黑宋简体" panose="02000000000000000000" pitchFamily="2" charset="-122"/>
              </a:rPr>
              <a:t>  </a:t>
            </a:r>
            <a:r>
              <a:rPr lang="zh-CN" altLang="en-US" sz="2370" b="1" dirty="0">
                <a:solidFill>
                  <a:srgbClr val="FFFF00"/>
                </a:solidFill>
                <a:latin typeface="方正粗黑宋简体" panose="02000000000000000000" pitchFamily="2" charset="-122"/>
                <a:ea typeface="方正粗黑宋简体" panose="02000000000000000000" pitchFamily="2" charset="-122"/>
                <a:cs typeface="方正粗黑宋简体" panose="02000000000000000000" pitchFamily="2" charset="-122"/>
              </a:rPr>
              <a:t>第七单元</a:t>
            </a:r>
            <a:r>
              <a:rPr lang="en-US" altLang="zh-CN" sz="2370" b="1" dirty="0">
                <a:solidFill>
                  <a:srgbClr val="FFFF00"/>
                </a:solidFill>
                <a:latin typeface="方正粗黑宋简体" panose="02000000000000000000" pitchFamily="2" charset="-122"/>
                <a:ea typeface="方正粗黑宋简体" panose="02000000000000000000" pitchFamily="2" charset="-122"/>
                <a:cs typeface="方正粗黑宋简体" panose="02000000000000000000" pitchFamily="2" charset="-122"/>
              </a:rPr>
              <a:t>  </a:t>
            </a:r>
            <a:r>
              <a:rPr lang="zh-CN" altLang="en-US" sz="2370" b="1" dirty="0">
                <a:solidFill>
                  <a:srgbClr val="FFFF00"/>
                </a:solidFill>
                <a:latin typeface="方正粗黑宋简体" panose="02000000000000000000" pitchFamily="2" charset="-122"/>
                <a:ea typeface="方正粗黑宋简体" panose="02000000000000000000" pitchFamily="2" charset="-122"/>
                <a:cs typeface="方正粗黑宋简体" panose="02000000000000000000" pitchFamily="2" charset="-122"/>
              </a:rPr>
              <a:t>  </a:t>
            </a:r>
            <a:r>
              <a:rPr lang="zh-CN" altLang="en-US" sz="2370" b="1" dirty="0">
                <a:solidFill>
                  <a:srgbClr val="FFFF00"/>
                </a:solidFill>
                <a:latin typeface="方正粗黑宋简体" panose="02000000000000000000" pitchFamily="2" charset="-122"/>
                <a:ea typeface="方正粗黑宋简体" panose="02000000000000000000" pitchFamily="2" charset="-122"/>
                <a:cs typeface="方正粗黑宋简体" panose="02000000000000000000" pitchFamily="2" charset="-122"/>
                <a:sym typeface="+mn-ea"/>
              </a:rPr>
              <a:t>中国共产党成立与新民主主义革命兴起</a:t>
            </a:r>
            <a:endParaRPr lang="zh-CN" altLang="en-US" sz="2370" b="1" dirty="0">
              <a:solidFill>
                <a:srgbClr val="FFFF00"/>
              </a:solidFill>
              <a:latin typeface="方正粗黑宋简体" panose="02000000000000000000" pitchFamily="2" charset="-122"/>
              <a:ea typeface="方正粗黑宋简体" panose="02000000000000000000" pitchFamily="2" charset="-122"/>
              <a:cs typeface="方正粗黑宋简体" panose="02000000000000000000" pitchFamily="2" charset="-122"/>
            </a:endParaRPr>
          </a:p>
        </p:txBody>
      </p:sp>
      <p:sp>
        <p:nvSpPr>
          <p:cNvPr id="7" name="文本框 6"/>
          <p:cNvSpPr txBox="1"/>
          <p:nvPr>
            <p:custDataLst>
              <p:tags r:id="rId6"/>
            </p:custDataLst>
          </p:nvPr>
        </p:nvSpPr>
        <p:spPr>
          <a:xfrm>
            <a:off x="-52705" y="2637155"/>
            <a:ext cx="12253595" cy="1441359"/>
          </a:xfrm>
          <a:prstGeom prst="rect">
            <a:avLst/>
          </a:prstGeom>
          <a:solidFill>
            <a:schemeClr val="tx2">
              <a:lumMod val="20000"/>
              <a:lumOff val="80000"/>
              <a:alpha val="92000"/>
            </a:schemeClr>
          </a:solidFill>
        </p:spPr>
        <p:txBody>
          <a:bodyPr wrap="square" rtlCol="0" anchor="t">
            <a:noAutofit/>
          </a:bodyPr>
          <a:lstStyle/>
          <a:p>
            <a:pPr algn="ctr" defTabSz="1069975"/>
            <a:r>
              <a:rPr lang="zh-CN" altLang="en-US" sz="4000" b="1" dirty="0">
                <a:latin typeface="楷体" panose="02010609060101010101" charset="-122"/>
                <a:ea typeface="楷体" panose="02010609060101010101" charset="-122"/>
                <a:cs typeface="楷体" panose="02010609060101010101" charset="-122"/>
                <a:sym typeface="+mn-ea"/>
              </a:rPr>
              <a:t>第</a:t>
            </a:r>
            <a:r>
              <a:rPr lang="en-US" sz="4000" b="1" dirty="0">
                <a:latin typeface="楷体" panose="02010609060101010101" charset="-122"/>
                <a:ea typeface="楷体" panose="02010609060101010101" charset="-122"/>
                <a:cs typeface="楷体" panose="02010609060101010101" charset="-122"/>
                <a:sym typeface="+mn-ea"/>
              </a:rPr>
              <a:t>21</a:t>
            </a:r>
            <a:r>
              <a:rPr lang="zh-CN" altLang="en-US" sz="4000" b="1" dirty="0">
                <a:latin typeface="楷体" panose="02010609060101010101" charset="-122"/>
                <a:ea typeface="楷体" panose="02010609060101010101" charset="-122"/>
                <a:cs typeface="楷体" panose="02010609060101010101" charset="-122"/>
                <a:sym typeface="+mn-ea"/>
              </a:rPr>
              <a:t>课  五四运动与中国共产党的诞生</a:t>
            </a:r>
            <a:endParaRPr lang="en-US" altLang="zh-CN" sz="4000" b="1" dirty="0">
              <a:latin typeface="楷体" panose="02010609060101010101" charset="-122"/>
              <a:ea typeface="楷体" panose="02010609060101010101" charset="-122"/>
              <a:cs typeface="楷体" panose="02010609060101010101" charset="-122"/>
              <a:sym typeface="+mn-ea"/>
            </a:endParaRPr>
          </a:p>
          <a:p>
            <a:pPr algn="ctr" defTabSz="1069975"/>
            <a:r>
              <a:rPr lang="en-US" altLang="zh-CN" sz="4000" b="1" dirty="0">
                <a:latin typeface="楷体" panose="02010609060101010101" charset="-122"/>
                <a:ea typeface="楷体" panose="02010609060101010101" charset="-122"/>
                <a:cs typeface="楷体" panose="02010609060101010101" charset="-122"/>
                <a:sym typeface="+mn-ea"/>
              </a:rPr>
              <a:t>——</a:t>
            </a:r>
            <a:r>
              <a:rPr lang="zh-CN" altLang="en-US" sz="4000" b="1" dirty="0">
                <a:latin typeface="楷体" panose="02010609060101010101" charset="-122"/>
                <a:ea typeface="楷体" panose="02010609060101010101" charset="-122"/>
                <a:cs typeface="楷体" panose="02010609060101010101" charset="-122"/>
                <a:sym typeface="+mn-ea"/>
              </a:rPr>
              <a:t>中华民族伟大复兴的起点</a:t>
            </a:r>
            <a:endParaRPr kumimoji="0" lang="zh-CN" altLang="en-US" sz="4000" b="1" i="0" kern="1200" cap="none" spc="0" normalizeH="0" baseline="0" dirty="0">
              <a:latin typeface="楷体" panose="02010609060101010101" charset="-122"/>
              <a:ea typeface="楷体" panose="02010609060101010101" charset="-122"/>
              <a:cs typeface="楷体" panose="02010609060101010101" charset="-122"/>
              <a:sym typeface="+mn-ea"/>
            </a:endParaRPr>
          </a:p>
        </p:txBody>
      </p:sp>
      <p:sp>
        <p:nvSpPr>
          <p:cNvPr id="2" name="文本框 1">
            <a:extLst>
              <a:ext uri="{FF2B5EF4-FFF2-40B4-BE49-F238E27FC236}">
                <a16:creationId xmlns:a16="http://schemas.microsoft.com/office/drawing/2014/main" id="{2F631E7F-FC84-0CAD-6A52-79D2A569FBFA}"/>
              </a:ext>
            </a:extLst>
          </p:cNvPr>
          <p:cNvSpPr txBox="1"/>
          <p:nvPr>
            <p:custDataLst>
              <p:tags r:id="rId7"/>
            </p:custDataLst>
          </p:nvPr>
        </p:nvSpPr>
        <p:spPr>
          <a:xfrm>
            <a:off x="-25547" y="5215800"/>
            <a:ext cx="12295655" cy="1669505"/>
          </a:xfrm>
          <a:prstGeom prst="rect">
            <a:avLst/>
          </a:prstGeom>
          <a:solidFill>
            <a:schemeClr val="tx2">
              <a:lumMod val="20000"/>
              <a:lumOff val="80000"/>
              <a:alpha val="92000"/>
            </a:schemeClr>
          </a:solidFill>
        </p:spPr>
        <p:txBody>
          <a:bodyPr wrap="square" rtlCol="0" anchor="t">
            <a:noAutofit/>
          </a:bodyPr>
          <a:lstStyle/>
          <a:p>
            <a:pPr marL="0" marR="0" lvl="0" indent="0" algn="l" defTabSz="457200" rtl="0" eaLnBrk="1" fontAlgn="auto" latinLnBrk="0" hangingPunct="1">
              <a:lnSpc>
                <a:spcPct val="110000"/>
              </a:lnSpc>
              <a:spcBef>
                <a:spcPts val="0"/>
              </a:spcBef>
              <a:spcAft>
                <a:spcPts val="0"/>
              </a:spcAft>
              <a:buClrTx/>
              <a:buSzTx/>
              <a:buFont typeface="Wingdings" panose="05000000000000000000" charset="0"/>
              <a:buNone/>
              <a:tabLst/>
              <a:defRPr/>
            </a:pPr>
            <a:r>
              <a:rPr kumimoji="0" lang="zh-CN" altLang="en-US" sz="2400" b="0" i="0" u="none" strike="noStrike" kern="1200" cap="none" spc="0" normalizeH="0" baseline="0" noProof="0" dirty="0">
                <a:ln>
                  <a:noFill/>
                </a:ln>
                <a:solidFill>
                  <a:srgbClr val="000000"/>
                </a:solidFill>
                <a:effectLst/>
                <a:uLnTx/>
                <a:uFillTx/>
                <a:latin typeface="黑体" panose="02010609060101010101" charset="-122"/>
                <a:ea typeface="黑体" panose="02010609060101010101" charset="-122"/>
                <a:cs typeface="黑体" panose="02010609060101010101" charset="-122"/>
                <a:sym typeface="+mn-ea"/>
              </a:rPr>
              <a:t>课标要求：</a:t>
            </a:r>
          </a:p>
          <a:p>
            <a:pPr marL="0" marR="0" lvl="0" indent="0" algn="l" defTabSz="457200" rtl="0" eaLnBrk="1" fontAlgn="auto" latinLnBrk="0" hangingPunct="1">
              <a:lnSpc>
                <a:spcPct val="110000"/>
              </a:lnSpc>
              <a:spcBef>
                <a:spcPts val="0"/>
              </a:spcBef>
              <a:spcAft>
                <a:spcPts val="0"/>
              </a:spcAft>
              <a:buClrTx/>
              <a:buSzTx/>
              <a:buFont typeface="Wingdings" panose="05000000000000000000" charset="0"/>
              <a:buNone/>
              <a:tabLst/>
              <a:defRPr/>
            </a:pPr>
            <a:r>
              <a:rPr kumimoji="0" lang="en-US" altLang="zh-CN" sz="2400" b="0" i="0" u="none" strike="noStrike" kern="1200" cap="none" spc="0" normalizeH="0" baseline="0" noProof="0" dirty="0">
                <a:ln>
                  <a:noFill/>
                </a:ln>
                <a:solidFill>
                  <a:srgbClr val="000000"/>
                </a:solidFill>
                <a:effectLst/>
                <a:uLnTx/>
                <a:uFillTx/>
                <a:latin typeface="黑体" panose="02010609060101010101" charset="-122"/>
                <a:ea typeface="黑体" panose="02010609060101010101" charset="-122"/>
                <a:cs typeface="黑体" panose="02010609060101010101" charset="-122"/>
                <a:sym typeface="+mn-ea"/>
              </a:rPr>
              <a:t>  </a:t>
            </a:r>
            <a:r>
              <a:rPr kumimoji="0" lang="zh-CN" altLang="en-US" sz="2400" b="0" i="0" u="none" strike="noStrike" kern="1200" cap="none" spc="0" normalizeH="0" baseline="0" noProof="0" dirty="0">
                <a:ln>
                  <a:noFill/>
                </a:ln>
                <a:solidFill>
                  <a:srgbClr val="000000"/>
                </a:solidFill>
                <a:effectLst/>
                <a:uLnTx/>
                <a:uFillTx/>
                <a:latin typeface="黑体" panose="02010609060101010101" charset="-122"/>
                <a:ea typeface="黑体" panose="02010609060101010101" charset="-122"/>
                <a:cs typeface="黑体" panose="02010609060101010101" charset="-122"/>
                <a:sym typeface="+mn-ea"/>
              </a:rPr>
              <a:t> （</a:t>
            </a:r>
            <a:r>
              <a:rPr kumimoji="0" lang="en-US" altLang="zh-CN" sz="2400" b="0" i="0" u="none" strike="noStrike" kern="1200" cap="none" spc="0" normalizeH="0" baseline="0" noProof="0" dirty="0">
                <a:ln>
                  <a:noFill/>
                </a:ln>
                <a:solidFill>
                  <a:srgbClr val="000000"/>
                </a:solidFill>
                <a:effectLst/>
                <a:uLnTx/>
                <a:uFillTx/>
                <a:latin typeface="黑体" panose="02010609060101010101" charset="-122"/>
                <a:ea typeface="黑体" panose="02010609060101010101" charset="-122"/>
                <a:cs typeface="黑体" panose="02010609060101010101" charset="-122"/>
                <a:sym typeface="+mn-ea"/>
              </a:rPr>
              <a:t>1</a:t>
            </a:r>
            <a:r>
              <a:rPr kumimoji="0" lang="zh-CN" altLang="en-US" sz="2400" b="0" i="0" u="none" strike="noStrike" kern="1200" cap="none" spc="0" normalizeH="0" baseline="0" noProof="0" dirty="0">
                <a:ln>
                  <a:noFill/>
                </a:ln>
                <a:solidFill>
                  <a:srgbClr val="000000"/>
                </a:solidFill>
                <a:effectLst/>
                <a:uLnTx/>
                <a:uFillTx/>
                <a:latin typeface="黑体" panose="02010609060101010101" charset="-122"/>
                <a:ea typeface="黑体" panose="02010609060101010101" charset="-122"/>
                <a:cs typeface="黑体" panose="02010609060101010101" charset="-122"/>
                <a:sym typeface="+mn-ea"/>
              </a:rPr>
              <a:t>）认识五四爱国运动的</a:t>
            </a:r>
            <a:r>
              <a:rPr kumimoji="0" lang="zh-CN" altLang="en-US" sz="2400" b="0"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黑体" panose="02010609060101010101" charset="-122"/>
                <a:sym typeface="+mn-ea"/>
              </a:rPr>
              <a:t>历史意义</a:t>
            </a:r>
            <a:r>
              <a:rPr kumimoji="0" lang="zh-CN" altLang="en-US" sz="2400" b="0" i="0" u="none" strike="noStrike" kern="1200" cap="none" spc="0" normalizeH="0" baseline="0" noProof="0" dirty="0">
                <a:ln>
                  <a:noFill/>
                </a:ln>
                <a:solidFill>
                  <a:srgbClr val="000000"/>
                </a:solidFill>
                <a:effectLst/>
                <a:uLnTx/>
                <a:uFillTx/>
                <a:latin typeface="黑体" panose="02010609060101010101" charset="-122"/>
                <a:ea typeface="黑体" panose="02010609060101010101" charset="-122"/>
                <a:cs typeface="黑体" panose="02010609060101010101" charset="-122"/>
                <a:sym typeface="+mn-ea"/>
              </a:rPr>
              <a:t>，认识马克思主义在中国的传播与中国共产党成立对中国革命的</a:t>
            </a:r>
            <a:r>
              <a:rPr kumimoji="0" lang="zh-CN" altLang="en-US" sz="2400" b="0"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黑体" panose="02010609060101010101" charset="-122"/>
                <a:sym typeface="+mn-ea"/>
              </a:rPr>
              <a:t>深远影响</a:t>
            </a:r>
            <a:r>
              <a:rPr kumimoji="0" lang="zh-CN" altLang="en-US" sz="2400" b="0" i="0" u="none" strike="noStrike" kern="1200" cap="none" spc="0" normalizeH="0" baseline="0" noProof="0" dirty="0">
                <a:ln>
                  <a:noFill/>
                </a:ln>
                <a:solidFill>
                  <a:srgbClr val="000000"/>
                </a:solidFill>
                <a:effectLst/>
                <a:uLnTx/>
                <a:uFillTx/>
                <a:latin typeface="黑体" panose="02010609060101010101" charset="-122"/>
                <a:ea typeface="黑体" panose="02010609060101010101" charset="-122"/>
                <a:cs typeface="黑体" panose="02010609060101010101" charset="-122"/>
                <a:sym typeface="+mn-ea"/>
              </a:rPr>
              <a:t>。</a:t>
            </a:r>
            <a:endParaRPr kumimoji="0" lang="zh-CN" altLang="en-US" sz="2400" b="0" i="0" u="none" strike="noStrike" kern="1200" cap="none" spc="0" normalizeH="0" baseline="0" noProof="0" dirty="0">
              <a:ln>
                <a:noFill/>
              </a:ln>
              <a:solidFill>
                <a:srgbClr val="000000"/>
              </a:solidFill>
              <a:effectLst/>
              <a:uLnTx/>
              <a:uFillTx/>
              <a:latin typeface="黑体" panose="02010609060101010101" charset="-122"/>
              <a:ea typeface="黑体" panose="02010609060101010101" charset="-122"/>
              <a:cs typeface="黑体" panose="02010609060101010101" charset="-122"/>
            </a:endParaRPr>
          </a:p>
          <a:p>
            <a:pPr marL="0" marR="0" lvl="0" indent="0" algn="l" defTabSz="457200" rtl="0" eaLnBrk="1" fontAlgn="auto" latinLnBrk="0" hangingPunct="1">
              <a:lnSpc>
                <a:spcPct val="110000"/>
              </a:lnSpc>
              <a:spcBef>
                <a:spcPts val="0"/>
              </a:spcBef>
              <a:spcAft>
                <a:spcPts val="0"/>
              </a:spcAft>
              <a:buClrTx/>
              <a:buSzTx/>
              <a:buFont typeface="Wingdings" panose="05000000000000000000" charset="0"/>
              <a:buNone/>
              <a:tabLst/>
              <a:defRPr/>
            </a:pPr>
            <a:r>
              <a:rPr kumimoji="0" lang="en-US" altLang="zh-CN" sz="2400" b="0" i="0" u="none" strike="noStrike" kern="1200" cap="none" spc="0" normalizeH="0" baseline="0" noProof="0" dirty="0">
                <a:ln>
                  <a:noFill/>
                </a:ln>
                <a:solidFill>
                  <a:srgbClr val="000000"/>
                </a:solidFill>
                <a:effectLst/>
                <a:uLnTx/>
                <a:uFillTx/>
                <a:latin typeface="黑体" panose="02010609060101010101" charset="-122"/>
                <a:ea typeface="黑体" panose="02010609060101010101" charset="-122"/>
                <a:cs typeface="黑体" panose="02010609060101010101" charset="-122"/>
                <a:sym typeface="+mn-ea"/>
              </a:rPr>
              <a:t>   </a:t>
            </a:r>
            <a:r>
              <a:rPr kumimoji="0" lang="zh-CN" altLang="en-US" sz="2400" b="0" i="0" u="none" strike="noStrike" kern="1200" cap="none" spc="0" normalizeH="0" baseline="0" noProof="0" dirty="0">
                <a:ln>
                  <a:noFill/>
                </a:ln>
                <a:solidFill>
                  <a:srgbClr val="000000"/>
                </a:solidFill>
                <a:effectLst/>
                <a:uLnTx/>
                <a:uFillTx/>
                <a:latin typeface="黑体" panose="02010609060101010101" charset="-122"/>
                <a:ea typeface="黑体" panose="02010609060101010101" charset="-122"/>
                <a:cs typeface="黑体" panose="02010609060101010101" charset="-122"/>
                <a:sym typeface="+mn-ea"/>
              </a:rPr>
              <a:t>（</a:t>
            </a:r>
            <a:r>
              <a:rPr kumimoji="0" lang="en-US" altLang="zh-CN" sz="2400" b="0" i="0" u="none" strike="noStrike" kern="1200" cap="none" spc="0" normalizeH="0" baseline="0" noProof="0" dirty="0">
                <a:ln>
                  <a:noFill/>
                </a:ln>
                <a:solidFill>
                  <a:srgbClr val="000000"/>
                </a:solidFill>
                <a:effectLst/>
                <a:uLnTx/>
                <a:uFillTx/>
                <a:latin typeface="黑体" panose="02010609060101010101" charset="-122"/>
                <a:ea typeface="黑体" panose="02010609060101010101" charset="-122"/>
                <a:cs typeface="黑体" panose="02010609060101010101" charset="-122"/>
                <a:sym typeface="+mn-ea"/>
              </a:rPr>
              <a:t>2</a:t>
            </a:r>
            <a:r>
              <a:rPr kumimoji="0" lang="zh-CN" altLang="en-US" sz="2400" b="0" i="0" u="none" strike="noStrike" kern="1200" cap="none" spc="0" normalizeH="0" baseline="0" noProof="0" dirty="0">
                <a:ln>
                  <a:noFill/>
                </a:ln>
                <a:solidFill>
                  <a:srgbClr val="000000"/>
                </a:solidFill>
                <a:effectLst/>
                <a:uLnTx/>
                <a:uFillTx/>
                <a:latin typeface="黑体" panose="02010609060101010101" charset="-122"/>
                <a:ea typeface="黑体" panose="02010609060101010101" charset="-122"/>
                <a:cs typeface="黑体" panose="02010609060101010101" charset="-122"/>
                <a:sym typeface="+mn-ea"/>
              </a:rPr>
              <a:t>）认识国共合作领导国民革命的</a:t>
            </a:r>
            <a:r>
              <a:rPr kumimoji="0" lang="zh-CN" altLang="en-US" sz="2400" b="0"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黑体" panose="02010609060101010101" charset="-122"/>
                <a:sym typeface="+mn-ea"/>
              </a:rPr>
              <a:t>历史作用</a:t>
            </a:r>
            <a:r>
              <a:rPr kumimoji="0" lang="zh-CN" altLang="en-US" sz="2400" b="0" i="0" u="none" strike="noStrike" kern="1200" cap="none" spc="0" normalizeH="0" baseline="0" noProof="0" dirty="0">
                <a:ln>
                  <a:noFill/>
                </a:ln>
                <a:solidFill>
                  <a:srgbClr val="000000"/>
                </a:solidFill>
                <a:effectLst/>
                <a:uLnTx/>
                <a:uFillTx/>
                <a:latin typeface="黑体" panose="02010609060101010101" charset="-122"/>
                <a:ea typeface="黑体" panose="02010609060101010101" charset="-122"/>
                <a:cs typeface="黑体" panose="02010609060101010101" charset="-122"/>
                <a:sym typeface="+mn-ea"/>
              </a:rPr>
              <a: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AF8B06BB-6EEE-56A7-879A-21386962E42F}"/>
              </a:ext>
            </a:extLst>
          </p:cNvPr>
          <p:cNvSpPr/>
          <p:nvPr/>
        </p:nvSpPr>
        <p:spPr>
          <a:xfrm>
            <a:off x="9840686" y="6219371"/>
            <a:ext cx="2264228" cy="5805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 name="文本框 1"/>
          <p:cNvSpPr txBox="1"/>
          <p:nvPr>
            <p:custDataLst>
              <p:tags r:id="rId2"/>
            </p:custDataLst>
          </p:nvPr>
        </p:nvSpPr>
        <p:spPr>
          <a:xfrm>
            <a:off x="0" y="0"/>
            <a:ext cx="12191365" cy="511175"/>
          </a:xfrm>
          <a:prstGeom prst="rect">
            <a:avLst/>
          </a:prstGeom>
          <a:noFill/>
        </p:spPr>
        <p:txBody>
          <a:bodyPr wrap="square" rtlCol="0">
            <a:spAutoFit/>
          </a:bodyPr>
          <a:lstStyle/>
          <a:p>
            <a:pPr algn="ctr"/>
            <a:r>
              <a:rPr lang="zh-CN" altLang="en-US" sz="2730" b="1" dirty="0">
                <a:solidFill>
                  <a:schemeClr val="bg1"/>
                </a:solidFill>
                <a:latin typeface="楷体" panose="02010609060101010101" charset="-122"/>
                <a:ea typeface="楷体" panose="02010609060101010101" charset="-122"/>
              </a:rPr>
              <a:t>真题演练</a:t>
            </a:r>
          </a:p>
        </p:txBody>
      </p:sp>
      <p:sp>
        <p:nvSpPr>
          <p:cNvPr id="3" name="文本框 2">
            <a:extLst>
              <a:ext uri="{FF2B5EF4-FFF2-40B4-BE49-F238E27FC236}">
                <a16:creationId xmlns:a16="http://schemas.microsoft.com/office/drawing/2014/main" id="{15E42DE2-34C9-F44B-5FAF-34A200828F07}"/>
              </a:ext>
            </a:extLst>
          </p:cNvPr>
          <p:cNvSpPr txBox="1"/>
          <p:nvPr/>
        </p:nvSpPr>
        <p:spPr>
          <a:xfrm>
            <a:off x="335280" y="692785"/>
            <a:ext cx="11659235" cy="2828925"/>
          </a:xfrm>
          <a:prstGeom prst="rect">
            <a:avLst/>
          </a:prstGeom>
          <a:noFill/>
          <a:ln w="12700" cmpd="sng">
            <a:solidFill>
              <a:schemeClr val="accent1">
                <a:shade val="50000"/>
              </a:schemeClr>
            </a:solidFill>
            <a:prstDash val="solid"/>
          </a:ln>
        </p:spPr>
        <p:txBody>
          <a:bodyPr wrap="square" rtlCol="0">
            <a:noAutofit/>
          </a:bodyPr>
          <a:lstStyle/>
          <a:p>
            <a:pPr>
              <a:lnSpc>
                <a:spcPct val="120000"/>
              </a:lnSpc>
              <a:buClrTx/>
              <a:buSzTx/>
              <a:buFontTx/>
            </a:pPr>
            <a:r>
              <a:rPr lang="en-US" sz="2375" dirty="0">
                <a:latin typeface="黑体" panose="02010609060101010101" charset="-122"/>
                <a:ea typeface="黑体" panose="02010609060101010101" charset="-122"/>
                <a:cs typeface="黑体" panose="02010609060101010101" charset="-122"/>
                <a:sym typeface="+mn-ea"/>
              </a:rPr>
              <a:t>12</a:t>
            </a:r>
            <a:r>
              <a:rPr sz="2375" dirty="0">
                <a:latin typeface="黑体" panose="02010609060101010101" charset="-122"/>
                <a:ea typeface="黑体" panose="02010609060101010101" charset="-122"/>
                <a:cs typeface="黑体" panose="02010609060101010101" charset="-122"/>
                <a:sym typeface="+mn-ea"/>
              </a:rPr>
              <a:t>．（2021·广东高考·8）在广州召开的中国共产党第三次全国代表大会指出，当前中国“资产阶级不能充分发展，因之无产阶级也自然不能充分发展，阶级分化不充分的全国人民，皆受制在资本帝国主义，及本国军阀之下，不能不要求经济发展而行向国民革命”。这说明中国共产党（　　）</a:t>
            </a:r>
          </a:p>
          <a:p>
            <a:pPr>
              <a:lnSpc>
                <a:spcPct val="120000"/>
              </a:lnSpc>
              <a:buClrTx/>
              <a:buSzTx/>
              <a:buFontTx/>
            </a:pPr>
            <a:r>
              <a:rPr sz="2375" dirty="0" err="1">
                <a:latin typeface="黑体" panose="02010609060101010101" charset="-122"/>
                <a:ea typeface="黑体" panose="02010609060101010101" charset="-122"/>
                <a:cs typeface="黑体" panose="02010609060101010101" charset="-122"/>
                <a:sym typeface="+mn-ea"/>
              </a:rPr>
              <a:t>A．适应国情调整革命策略</a:t>
            </a:r>
            <a:r>
              <a:rPr sz="2375" dirty="0">
                <a:latin typeface="黑体" panose="02010609060101010101" charset="-122"/>
                <a:ea typeface="黑体" panose="02010609060101010101" charset="-122"/>
                <a:cs typeface="黑体" panose="02010609060101010101" charset="-122"/>
                <a:sym typeface="+mn-ea"/>
              </a:rPr>
              <a:t>             </a:t>
            </a:r>
            <a:r>
              <a:rPr sz="2375" dirty="0" err="1">
                <a:latin typeface="黑体" panose="02010609060101010101" charset="-122"/>
                <a:ea typeface="黑体" panose="02010609060101010101" charset="-122"/>
                <a:cs typeface="黑体" panose="02010609060101010101" charset="-122"/>
                <a:sym typeface="+mn-ea"/>
              </a:rPr>
              <a:t>B．总结经验教训开展武装斗争</a:t>
            </a:r>
            <a:endParaRPr sz="2375" dirty="0">
              <a:latin typeface="黑体" panose="02010609060101010101" charset="-122"/>
              <a:ea typeface="黑体" panose="02010609060101010101" charset="-122"/>
              <a:cs typeface="黑体" panose="02010609060101010101" charset="-122"/>
              <a:sym typeface="+mn-ea"/>
            </a:endParaRPr>
          </a:p>
          <a:p>
            <a:pPr>
              <a:lnSpc>
                <a:spcPct val="120000"/>
              </a:lnSpc>
              <a:buClrTx/>
              <a:buSzTx/>
              <a:buFontTx/>
            </a:pPr>
            <a:r>
              <a:rPr sz="2375" dirty="0" err="1">
                <a:latin typeface="黑体" panose="02010609060101010101" charset="-122"/>
                <a:ea typeface="黑体" panose="02010609060101010101" charset="-122"/>
                <a:cs typeface="黑体" panose="02010609060101010101" charset="-122"/>
                <a:sym typeface="+mn-ea"/>
              </a:rPr>
              <a:t>C．统一认识促进经济发展</a:t>
            </a:r>
            <a:r>
              <a:rPr sz="2375" dirty="0">
                <a:latin typeface="黑体" panose="02010609060101010101" charset="-122"/>
                <a:ea typeface="黑体" panose="02010609060101010101" charset="-122"/>
                <a:cs typeface="黑体" panose="02010609060101010101" charset="-122"/>
                <a:sym typeface="+mn-ea"/>
              </a:rPr>
              <a:t>             </a:t>
            </a:r>
            <a:r>
              <a:rPr sz="2375" dirty="0" err="1">
                <a:latin typeface="黑体" panose="02010609060101010101" charset="-122"/>
                <a:ea typeface="黑体" panose="02010609060101010101" charset="-122"/>
                <a:cs typeface="黑体" panose="02010609060101010101" charset="-122"/>
                <a:sym typeface="+mn-ea"/>
              </a:rPr>
              <a:t>D．根据矛盾变化扩大阶级基础</a:t>
            </a:r>
            <a:endParaRPr sz="2375" dirty="0">
              <a:latin typeface="黑体" panose="02010609060101010101" charset="-122"/>
              <a:ea typeface="黑体" panose="02010609060101010101" charset="-122"/>
              <a:cs typeface="黑体" panose="02010609060101010101" charset="-122"/>
              <a:sym typeface="+mn-ea"/>
            </a:endParaRPr>
          </a:p>
        </p:txBody>
      </p:sp>
      <p:sp>
        <p:nvSpPr>
          <p:cNvPr id="4" name="文本框 3">
            <a:extLst>
              <a:ext uri="{FF2B5EF4-FFF2-40B4-BE49-F238E27FC236}">
                <a16:creationId xmlns:a16="http://schemas.microsoft.com/office/drawing/2014/main" id="{04CDC8DB-C1B1-903D-128C-06EA3C1FA072}"/>
              </a:ext>
            </a:extLst>
          </p:cNvPr>
          <p:cNvSpPr txBox="1"/>
          <p:nvPr>
            <p:custDataLst>
              <p:tags r:id="rId3"/>
            </p:custDataLst>
          </p:nvPr>
        </p:nvSpPr>
        <p:spPr>
          <a:xfrm>
            <a:off x="4948318" y="2021902"/>
            <a:ext cx="611424" cy="618323"/>
          </a:xfrm>
          <a:prstGeom prst="rect">
            <a:avLst/>
          </a:prstGeom>
          <a:noFill/>
          <a:ln>
            <a:noFill/>
          </a:ln>
        </p:spPr>
        <p:txBody>
          <a:bodyPr wrap="square" rtlCol="0">
            <a:noAutofit/>
          </a:bodyPr>
          <a:lstStyle/>
          <a:p>
            <a:pPr>
              <a:buClrTx/>
              <a:buSzTx/>
              <a:buFontTx/>
            </a:pPr>
            <a:r>
              <a:rPr lang="en-US" altLang="zh-CN" sz="4345" b="1">
                <a:solidFill>
                  <a:srgbClr val="FF0000"/>
                </a:solidFill>
                <a:latin typeface="微软雅黑" panose="020B0503020204020204" pitchFamily="34" charset="-122"/>
                <a:ea typeface="微软雅黑" panose="020B0503020204020204" pitchFamily="34" charset="-122"/>
                <a:sym typeface="+mn-ea"/>
              </a:rPr>
              <a:t>A</a:t>
            </a:r>
          </a:p>
        </p:txBody>
      </p:sp>
      <p:sp>
        <p:nvSpPr>
          <p:cNvPr id="5" name="文本框 4">
            <a:extLst>
              <a:ext uri="{FF2B5EF4-FFF2-40B4-BE49-F238E27FC236}">
                <a16:creationId xmlns:a16="http://schemas.microsoft.com/office/drawing/2014/main" id="{83CC9510-C752-784D-94CF-E9F74698374A}"/>
              </a:ext>
            </a:extLst>
          </p:cNvPr>
          <p:cNvSpPr txBox="1"/>
          <p:nvPr/>
        </p:nvSpPr>
        <p:spPr>
          <a:xfrm>
            <a:off x="335280" y="3770630"/>
            <a:ext cx="11659235" cy="2618105"/>
          </a:xfrm>
          <a:prstGeom prst="rect">
            <a:avLst/>
          </a:prstGeom>
          <a:noFill/>
          <a:ln w="12700" cmpd="sng">
            <a:solidFill>
              <a:schemeClr val="accent1">
                <a:shade val="50000"/>
              </a:schemeClr>
            </a:solidFill>
            <a:prstDash val="solid"/>
          </a:ln>
        </p:spPr>
        <p:txBody>
          <a:bodyPr wrap="square" rtlCol="0" anchor="t">
            <a:noAutofit/>
          </a:bodyPr>
          <a:lstStyle/>
          <a:p>
            <a:pPr lvl="0" algn="l">
              <a:lnSpc>
                <a:spcPct val="120000"/>
              </a:lnSpc>
              <a:buClrTx/>
              <a:buSzTx/>
              <a:buFontTx/>
            </a:pPr>
            <a:r>
              <a:rPr sz="2375">
                <a:latin typeface="黑体" panose="02010609060101010101" charset="-122"/>
                <a:ea typeface="黑体" panose="02010609060101010101" charset="-122"/>
                <a:cs typeface="黑体" panose="02010609060101010101" charset="-122"/>
                <a:sym typeface="+mn-ea"/>
              </a:rPr>
              <a:t>1</a:t>
            </a:r>
            <a:r>
              <a:rPr lang="en-US" sz="2375">
                <a:latin typeface="黑体" panose="02010609060101010101" charset="-122"/>
                <a:ea typeface="黑体" panose="02010609060101010101" charset="-122"/>
                <a:cs typeface="黑体" panose="02010609060101010101" charset="-122"/>
                <a:sym typeface="+mn-ea"/>
              </a:rPr>
              <a:t>3</a:t>
            </a:r>
            <a:r>
              <a:rPr sz="2375">
                <a:latin typeface="黑体" panose="02010609060101010101" charset="-122"/>
                <a:ea typeface="黑体" panose="02010609060101010101" charset="-122"/>
                <a:cs typeface="黑体" panose="02010609060101010101" charset="-122"/>
                <a:sym typeface="+mn-ea"/>
              </a:rPr>
              <a:t>．（2021·广东高考·7）孙中山在一次演说中认为，近代欧美各国工商业发达，却出现“富者敌国，贫者无立锥”的现象，因此中国必须“未雨绸缪，赶紧设法，免得再蹈覆辙”。孙中山旨在（　　）</a:t>
            </a:r>
          </a:p>
          <a:p>
            <a:pPr lvl="0" algn="l">
              <a:lnSpc>
                <a:spcPct val="120000"/>
              </a:lnSpc>
              <a:buClrTx/>
              <a:buSzTx/>
              <a:buFontTx/>
            </a:pPr>
            <a:r>
              <a:rPr sz="2375">
                <a:latin typeface="黑体" panose="02010609060101010101" charset="-122"/>
                <a:ea typeface="黑体" panose="02010609060101010101" charset="-122"/>
                <a:cs typeface="黑体" panose="02010609060101010101" charset="-122"/>
                <a:sym typeface="+mn-ea"/>
              </a:rPr>
              <a:t>A．抨击资本主义制度的弊端           B．宣传“均贫富”的政治理想</a:t>
            </a:r>
          </a:p>
          <a:p>
            <a:pPr lvl="0" algn="l">
              <a:lnSpc>
                <a:spcPct val="120000"/>
              </a:lnSpc>
              <a:buClrTx/>
              <a:buSzTx/>
              <a:buFontTx/>
            </a:pPr>
            <a:r>
              <a:rPr sz="2375">
                <a:latin typeface="黑体" panose="02010609060101010101" charset="-122"/>
                <a:ea typeface="黑体" panose="02010609060101010101" charset="-122"/>
                <a:cs typeface="黑体" panose="02010609060101010101" charset="-122"/>
                <a:sym typeface="+mn-ea"/>
              </a:rPr>
              <a:t>C．为联合苏俄提供政策依据           D．主张社会革命解决民生问题</a:t>
            </a:r>
          </a:p>
        </p:txBody>
      </p:sp>
      <p:sp>
        <p:nvSpPr>
          <p:cNvPr id="7" name="文本框 6">
            <a:extLst>
              <a:ext uri="{FF2B5EF4-FFF2-40B4-BE49-F238E27FC236}">
                <a16:creationId xmlns:a16="http://schemas.microsoft.com/office/drawing/2014/main" id="{4FC315E0-43FA-A289-72CD-521A1AC439F9}"/>
              </a:ext>
            </a:extLst>
          </p:cNvPr>
          <p:cNvSpPr txBox="1"/>
          <p:nvPr>
            <p:custDataLst>
              <p:tags r:id="rId4"/>
            </p:custDataLst>
          </p:nvPr>
        </p:nvSpPr>
        <p:spPr>
          <a:xfrm>
            <a:off x="4026933" y="4619899"/>
            <a:ext cx="611424" cy="618323"/>
          </a:xfrm>
          <a:prstGeom prst="rect">
            <a:avLst/>
          </a:prstGeom>
          <a:noFill/>
          <a:ln>
            <a:noFill/>
          </a:ln>
        </p:spPr>
        <p:txBody>
          <a:bodyPr wrap="square" rtlCol="0">
            <a:noAutofit/>
          </a:bodyPr>
          <a:lstStyle/>
          <a:p>
            <a:pPr>
              <a:buClrTx/>
              <a:buSzTx/>
              <a:buFontTx/>
            </a:pPr>
            <a:r>
              <a:rPr lang="en-US" altLang="zh-CN" sz="4345" b="1">
                <a:solidFill>
                  <a:srgbClr val="FF0000"/>
                </a:solidFill>
                <a:latin typeface="微软雅黑" panose="020B0503020204020204" pitchFamily="34" charset="-122"/>
                <a:ea typeface="微软雅黑" panose="020B0503020204020204" pitchFamily="34" charset="-122"/>
                <a:sym typeface="+mn-ea"/>
              </a:rPr>
              <a:t>D</a:t>
            </a:r>
          </a:p>
        </p:txBody>
      </p:sp>
    </p:spTree>
    <p:custDataLst>
      <p:tags r:id="rId1"/>
    </p:custDataLst>
    <p:extLst>
      <p:ext uri="{BB962C8B-B14F-4D97-AF65-F5344CB8AC3E}">
        <p14:creationId xmlns:p14="http://schemas.microsoft.com/office/powerpoint/2010/main" val="23046742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AF8B06BB-6EEE-56A7-879A-21386962E42F}"/>
              </a:ext>
            </a:extLst>
          </p:cNvPr>
          <p:cNvSpPr/>
          <p:nvPr/>
        </p:nvSpPr>
        <p:spPr>
          <a:xfrm>
            <a:off x="9840686" y="6219371"/>
            <a:ext cx="2264228" cy="5805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 name="文本框 1"/>
          <p:cNvSpPr txBox="1"/>
          <p:nvPr>
            <p:custDataLst>
              <p:tags r:id="rId2"/>
            </p:custDataLst>
          </p:nvPr>
        </p:nvSpPr>
        <p:spPr>
          <a:xfrm>
            <a:off x="0" y="0"/>
            <a:ext cx="12191365" cy="511175"/>
          </a:xfrm>
          <a:prstGeom prst="rect">
            <a:avLst/>
          </a:prstGeom>
          <a:noFill/>
        </p:spPr>
        <p:txBody>
          <a:bodyPr wrap="square" rtlCol="0">
            <a:spAutoFit/>
          </a:bodyPr>
          <a:lstStyle/>
          <a:p>
            <a:pPr algn="ctr"/>
            <a:r>
              <a:rPr lang="zh-CN" altLang="en-US" sz="2730" b="1" dirty="0">
                <a:solidFill>
                  <a:schemeClr val="bg1"/>
                </a:solidFill>
                <a:latin typeface="楷体" panose="02010609060101010101" charset="-122"/>
                <a:ea typeface="楷体" panose="02010609060101010101" charset="-122"/>
              </a:rPr>
              <a:t>真题演练</a:t>
            </a:r>
          </a:p>
        </p:txBody>
      </p:sp>
      <p:sp>
        <p:nvSpPr>
          <p:cNvPr id="3" name="文本框 2">
            <a:extLst>
              <a:ext uri="{FF2B5EF4-FFF2-40B4-BE49-F238E27FC236}">
                <a16:creationId xmlns:a16="http://schemas.microsoft.com/office/drawing/2014/main" id="{95C137E1-3BDA-663F-8747-24F15C0A026C}"/>
              </a:ext>
            </a:extLst>
          </p:cNvPr>
          <p:cNvSpPr txBox="1"/>
          <p:nvPr/>
        </p:nvSpPr>
        <p:spPr>
          <a:xfrm>
            <a:off x="335280" y="692785"/>
            <a:ext cx="11659235" cy="2437765"/>
          </a:xfrm>
          <a:prstGeom prst="rect">
            <a:avLst/>
          </a:prstGeom>
          <a:noFill/>
          <a:ln w="12700" cmpd="sng">
            <a:solidFill>
              <a:schemeClr val="accent1">
                <a:shade val="50000"/>
              </a:schemeClr>
            </a:solidFill>
            <a:prstDash val="solid"/>
          </a:ln>
        </p:spPr>
        <p:txBody>
          <a:bodyPr wrap="square" rtlCol="0">
            <a:noAutofit/>
          </a:bodyPr>
          <a:lstStyle/>
          <a:p>
            <a:pPr>
              <a:lnSpc>
                <a:spcPct val="120000"/>
              </a:lnSpc>
              <a:buClrTx/>
              <a:buSzTx/>
              <a:buFontTx/>
            </a:pPr>
            <a:r>
              <a:rPr sz="2375" dirty="0">
                <a:latin typeface="黑体" panose="02010609060101010101" charset="-122"/>
                <a:ea typeface="黑体" panose="02010609060101010101" charset="-122"/>
                <a:cs typeface="黑体" panose="02010609060101010101" charset="-122"/>
                <a:sym typeface="+mn-ea"/>
              </a:rPr>
              <a:t>1</a:t>
            </a:r>
            <a:r>
              <a:rPr lang="en-US" sz="2375" dirty="0">
                <a:latin typeface="黑体" panose="02010609060101010101" charset="-122"/>
                <a:ea typeface="黑体" panose="02010609060101010101" charset="-122"/>
                <a:cs typeface="黑体" panose="02010609060101010101" charset="-122"/>
                <a:sym typeface="+mn-ea"/>
              </a:rPr>
              <a:t>4</a:t>
            </a:r>
            <a:r>
              <a:rPr sz="2375" dirty="0">
                <a:latin typeface="黑体" panose="02010609060101010101" charset="-122"/>
                <a:ea typeface="黑体" panose="02010609060101010101" charset="-122"/>
                <a:cs typeface="黑体" panose="02010609060101010101" charset="-122"/>
                <a:sym typeface="+mn-ea"/>
              </a:rPr>
              <a:t>．（2021.6·浙江高考·12）习近平总书记指出：“中国产生了共产党，这是开天辟地的大事变。这一开天辟地的大事变，深刻改变了近代以后中华民族发展的方向和进程，深刻改变了中国人民和中华民族的前途和命运，深刻改变了世界发展的趋势和格局。”“这开天辟地的大事变”发生在（　　）</a:t>
            </a:r>
          </a:p>
          <a:p>
            <a:pPr>
              <a:lnSpc>
                <a:spcPct val="120000"/>
              </a:lnSpc>
              <a:buClrTx/>
              <a:buSzTx/>
              <a:buFontTx/>
            </a:pPr>
            <a:r>
              <a:rPr sz="2375" dirty="0">
                <a:latin typeface="黑体" panose="02010609060101010101" charset="-122"/>
                <a:ea typeface="黑体" panose="02010609060101010101" charset="-122"/>
                <a:cs typeface="黑体" panose="02010609060101010101" charset="-122"/>
                <a:sym typeface="+mn-ea"/>
              </a:rPr>
              <a:t>A．1919年        B．1920年         C．1921年        D．1922年</a:t>
            </a:r>
          </a:p>
        </p:txBody>
      </p:sp>
      <p:sp>
        <p:nvSpPr>
          <p:cNvPr id="4" name="文本框 3">
            <a:extLst>
              <a:ext uri="{FF2B5EF4-FFF2-40B4-BE49-F238E27FC236}">
                <a16:creationId xmlns:a16="http://schemas.microsoft.com/office/drawing/2014/main" id="{14D7971B-AFB8-A7DE-1FCB-2BF0D9E3C248}"/>
              </a:ext>
            </a:extLst>
          </p:cNvPr>
          <p:cNvSpPr txBox="1"/>
          <p:nvPr>
            <p:custDataLst>
              <p:tags r:id="rId3"/>
            </p:custDataLst>
          </p:nvPr>
        </p:nvSpPr>
        <p:spPr>
          <a:xfrm>
            <a:off x="6197363" y="2021902"/>
            <a:ext cx="611424" cy="618323"/>
          </a:xfrm>
          <a:prstGeom prst="rect">
            <a:avLst/>
          </a:prstGeom>
          <a:noFill/>
          <a:ln>
            <a:noFill/>
          </a:ln>
        </p:spPr>
        <p:txBody>
          <a:bodyPr wrap="square" rtlCol="0">
            <a:noAutofit/>
          </a:bodyPr>
          <a:lstStyle/>
          <a:p>
            <a:pPr>
              <a:buClrTx/>
              <a:buSzTx/>
              <a:buFontTx/>
            </a:pPr>
            <a:r>
              <a:rPr lang="en-US" altLang="zh-CN" sz="4345" b="1">
                <a:solidFill>
                  <a:srgbClr val="FF0000"/>
                </a:solidFill>
                <a:latin typeface="微软雅黑" panose="020B0503020204020204" pitchFamily="34" charset="-122"/>
                <a:ea typeface="微软雅黑" panose="020B0503020204020204" pitchFamily="34" charset="-122"/>
                <a:sym typeface="+mn-ea"/>
              </a:rPr>
              <a:t>C</a:t>
            </a:r>
          </a:p>
        </p:txBody>
      </p:sp>
      <p:sp>
        <p:nvSpPr>
          <p:cNvPr id="5" name="文本框 4">
            <a:extLst>
              <a:ext uri="{FF2B5EF4-FFF2-40B4-BE49-F238E27FC236}">
                <a16:creationId xmlns:a16="http://schemas.microsoft.com/office/drawing/2014/main" id="{DA58EF4A-AF9A-4738-DD01-C272245C363A}"/>
              </a:ext>
            </a:extLst>
          </p:cNvPr>
          <p:cNvSpPr txBox="1"/>
          <p:nvPr/>
        </p:nvSpPr>
        <p:spPr>
          <a:xfrm>
            <a:off x="335280" y="3315970"/>
            <a:ext cx="11659235" cy="3542030"/>
          </a:xfrm>
          <a:prstGeom prst="rect">
            <a:avLst/>
          </a:prstGeom>
          <a:noFill/>
          <a:ln w="12700" cmpd="sng">
            <a:solidFill>
              <a:schemeClr val="accent1">
                <a:shade val="50000"/>
              </a:schemeClr>
            </a:solidFill>
            <a:prstDash val="solid"/>
          </a:ln>
        </p:spPr>
        <p:txBody>
          <a:bodyPr wrap="square" rtlCol="0" anchor="t">
            <a:noAutofit/>
          </a:bodyPr>
          <a:lstStyle/>
          <a:p>
            <a:pPr lvl="0" algn="l">
              <a:lnSpc>
                <a:spcPct val="120000"/>
              </a:lnSpc>
              <a:buClrTx/>
              <a:buSzTx/>
              <a:buFontTx/>
            </a:pPr>
            <a:r>
              <a:rPr sz="2375">
                <a:latin typeface="黑体" panose="02010609060101010101" charset="-122"/>
                <a:ea typeface="黑体" panose="02010609060101010101" charset="-122"/>
                <a:cs typeface="黑体" panose="02010609060101010101" charset="-122"/>
                <a:sym typeface="+mn-ea"/>
              </a:rPr>
              <a:t>1</a:t>
            </a:r>
            <a:r>
              <a:rPr lang="en-US" sz="2375">
                <a:latin typeface="黑体" panose="02010609060101010101" charset="-122"/>
                <a:ea typeface="黑体" panose="02010609060101010101" charset="-122"/>
                <a:cs typeface="黑体" panose="02010609060101010101" charset="-122"/>
                <a:sym typeface="+mn-ea"/>
              </a:rPr>
              <a:t>5</a:t>
            </a:r>
            <a:r>
              <a:rPr sz="2375">
                <a:latin typeface="黑体" panose="02010609060101010101" charset="-122"/>
                <a:ea typeface="黑体" panose="02010609060101010101" charset="-122"/>
                <a:cs typeface="黑体" panose="02010609060101010101" charset="-122"/>
                <a:sym typeface="+mn-ea"/>
              </a:rPr>
              <a:t>．（2021·全国甲卷·29）1921年2月，蔡和森写信给陈独秀，讨论马克思学说与中国无产阶级的关系时称：“西方大工业国的无产阶级常常受其资本家的贿买、笼络而不自觉……此所以社会革命不发生于资本集中、工业极盛、殖民地极富之英、美、法，而发生于殖民地极少、工业落后之农业国俄罗斯也。”他意在强调（　　）</a:t>
            </a:r>
          </a:p>
          <a:p>
            <a:pPr lvl="0" algn="l">
              <a:lnSpc>
                <a:spcPct val="120000"/>
              </a:lnSpc>
              <a:buClrTx/>
              <a:buSzTx/>
              <a:buFontTx/>
            </a:pPr>
            <a:r>
              <a:rPr sz="2375">
                <a:latin typeface="黑体" panose="02010609060101010101" charset="-122"/>
                <a:ea typeface="黑体" panose="02010609060101010101" charset="-122"/>
                <a:cs typeface="黑体" panose="02010609060101010101" charset="-122"/>
                <a:sym typeface="+mn-ea"/>
              </a:rPr>
              <a:t>A．社会革命不会发生在发达资本主义国家</a:t>
            </a:r>
          </a:p>
          <a:p>
            <a:pPr lvl="0" algn="l">
              <a:lnSpc>
                <a:spcPct val="120000"/>
              </a:lnSpc>
              <a:buClrTx/>
              <a:buSzTx/>
              <a:buFontTx/>
            </a:pPr>
            <a:r>
              <a:rPr sz="2375">
                <a:latin typeface="黑体" panose="02010609060101010101" charset="-122"/>
                <a:ea typeface="黑体" panose="02010609060101010101" charset="-122"/>
                <a:cs typeface="黑体" panose="02010609060101010101" charset="-122"/>
                <a:sym typeface="+mn-ea"/>
              </a:rPr>
              <a:t>B．无产阶级受资本家笼络而失去革命动力</a:t>
            </a:r>
          </a:p>
          <a:p>
            <a:pPr lvl="0" algn="l">
              <a:lnSpc>
                <a:spcPct val="120000"/>
              </a:lnSpc>
              <a:buClrTx/>
              <a:buSzTx/>
              <a:buFontTx/>
            </a:pPr>
            <a:r>
              <a:rPr sz="2375">
                <a:latin typeface="黑体" panose="02010609060101010101" charset="-122"/>
                <a:ea typeface="黑体" panose="02010609060101010101" charset="-122"/>
                <a:cs typeface="黑体" panose="02010609060101010101" charset="-122"/>
                <a:sym typeface="+mn-ea"/>
              </a:rPr>
              <a:t>C．中国已经具备了进行无产阶级革命的客观条件</a:t>
            </a:r>
          </a:p>
          <a:p>
            <a:pPr lvl="0" algn="l">
              <a:lnSpc>
                <a:spcPct val="120000"/>
              </a:lnSpc>
              <a:buClrTx/>
              <a:buSzTx/>
              <a:buFontTx/>
            </a:pPr>
            <a:r>
              <a:rPr sz="2375">
                <a:latin typeface="黑体" panose="02010609060101010101" charset="-122"/>
                <a:ea typeface="黑体" panose="02010609060101010101" charset="-122"/>
                <a:cs typeface="黑体" panose="02010609060101010101" charset="-122"/>
                <a:sym typeface="+mn-ea"/>
              </a:rPr>
              <a:t>D．俄国以城市为中心的革命道路不适合中国国情</a:t>
            </a:r>
          </a:p>
        </p:txBody>
      </p:sp>
      <p:sp>
        <p:nvSpPr>
          <p:cNvPr id="7" name="文本框 6">
            <a:extLst>
              <a:ext uri="{FF2B5EF4-FFF2-40B4-BE49-F238E27FC236}">
                <a16:creationId xmlns:a16="http://schemas.microsoft.com/office/drawing/2014/main" id="{95C9F1B0-846F-2CAF-7C4C-78926CCDA885}"/>
              </a:ext>
            </a:extLst>
          </p:cNvPr>
          <p:cNvSpPr txBox="1"/>
          <p:nvPr>
            <p:custDataLst>
              <p:tags r:id="rId4"/>
            </p:custDataLst>
          </p:nvPr>
        </p:nvSpPr>
        <p:spPr>
          <a:xfrm>
            <a:off x="9487933" y="4619899"/>
            <a:ext cx="611424" cy="618323"/>
          </a:xfrm>
          <a:prstGeom prst="rect">
            <a:avLst/>
          </a:prstGeom>
          <a:noFill/>
          <a:ln>
            <a:noFill/>
          </a:ln>
        </p:spPr>
        <p:txBody>
          <a:bodyPr wrap="square" rtlCol="0">
            <a:noAutofit/>
          </a:bodyPr>
          <a:lstStyle/>
          <a:p>
            <a:pPr>
              <a:buClrTx/>
              <a:buSzTx/>
              <a:buFontTx/>
            </a:pPr>
            <a:r>
              <a:rPr lang="en-US" altLang="zh-CN" sz="4345" b="1">
                <a:solidFill>
                  <a:srgbClr val="FF0000"/>
                </a:solidFill>
                <a:latin typeface="微软雅黑" panose="020B0503020204020204" pitchFamily="34" charset="-122"/>
                <a:ea typeface="微软雅黑" panose="020B0503020204020204" pitchFamily="34" charset="-122"/>
                <a:sym typeface="+mn-ea"/>
              </a:rPr>
              <a:t>C</a:t>
            </a:r>
          </a:p>
        </p:txBody>
      </p:sp>
    </p:spTree>
    <p:custDataLst>
      <p:tags r:id="rId1"/>
    </p:custDataLst>
    <p:extLst>
      <p:ext uri="{BB962C8B-B14F-4D97-AF65-F5344CB8AC3E}">
        <p14:creationId xmlns:p14="http://schemas.microsoft.com/office/powerpoint/2010/main" val="3099921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AF8B06BB-6EEE-56A7-879A-21386962E42F}"/>
              </a:ext>
            </a:extLst>
          </p:cNvPr>
          <p:cNvSpPr/>
          <p:nvPr/>
        </p:nvSpPr>
        <p:spPr>
          <a:xfrm>
            <a:off x="9840686" y="6219371"/>
            <a:ext cx="2264228" cy="5805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 name="文本框 3">
            <a:extLst>
              <a:ext uri="{FF2B5EF4-FFF2-40B4-BE49-F238E27FC236}">
                <a16:creationId xmlns:a16="http://schemas.microsoft.com/office/drawing/2014/main" id="{376B7AD2-0AED-91B1-F8EB-2F673651DFF9}"/>
              </a:ext>
            </a:extLst>
          </p:cNvPr>
          <p:cNvSpPr txBox="1"/>
          <p:nvPr/>
        </p:nvSpPr>
        <p:spPr>
          <a:xfrm>
            <a:off x="639762" y="792480"/>
            <a:ext cx="10911840" cy="1323439"/>
          </a:xfrm>
          <a:prstGeom prst="rect">
            <a:avLst/>
          </a:prstGeom>
          <a:noFill/>
        </p:spPr>
        <p:txBody>
          <a:bodyPr wrap="square" rtlCol="0">
            <a:spAutoFit/>
          </a:bodyPr>
          <a:lstStyle/>
          <a:p>
            <a:pPr marL="0" marR="0" lvl="0" indent="0" algn="ctr" defTabSz="1069975"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楷体" panose="02010609060101010101" charset="-122"/>
                <a:sym typeface="+mn-ea"/>
              </a:rPr>
              <a:t>第</a:t>
            </a:r>
            <a:r>
              <a:rPr kumimoji="0" lang="en-US" altLang="zh-CN" sz="4000" b="1"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楷体" panose="02010609060101010101" charset="-122"/>
                <a:sym typeface="+mn-ea"/>
              </a:rPr>
              <a:t>21</a:t>
            </a:r>
            <a:r>
              <a:rPr kumimoji="0" lang="zh-CN" altLang="en-US" sz="4000" b="1"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楷体" panose="02010609060101010101" charset="-122"/>
                <a:sym typeface="+mn-ea"/>
              </a:rPr>
              <a:t>课  五四运动与中国共产党的诞生</a:t>
            </a:r>
            <a:endParaRPr kumimoji="0" lang="en-US" altLang="zh-CN" sz="4000" b="1"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楷体" panose="02010609060101010101" charset="-122"/>
              <a:sym typeface="+mn-ea"/>
            </a:endParaRPr>
          </a:p>
          <a:p>
            <a:pPr marL="0" marR="0" lvl="0" indent="0" algn="ctr" defTabSz="1069975"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楷体" panose="02010609060101010101" charset="-122"/>
                <a:sym typeface="+mn-ea"/>
              </a:rPr>
              <a:t>——</a:t>
            </a:r>
            <a:r>
              <a:rPr kumimoji="0" lang="zh-CN" altLang="en-US" sz="4000" b="1"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楷体" panose="02010609060101010101" charset="-122"/>
                <a:sym typeface="+mn-ea"/>
              </a:rPr>
              <a:t>中华民族伟大复兴的起点</a:t>
            </a:r>
          </a:p>
        </p:txBody>
      </p:sp>
      <p:sp>
        <p:nvSpPr>
          <p:cNvPr id="5" name="文本框 4">
            <a:extLst>
              <a:ext uri="{FF2B5EF4-FFF2-40B4-BE49-F238E27FC236}">
                <a16:creationId xmlns:a16="http://schemas.microsoft.com/office/drawing/2014/main" id="{823BC5E6-EC74-00DF-28E1-38A825E038DD}"/>
              </a:ext>
            </a:extLst>
          </p:cNvPr>
          <p:cNvSpPr txBox="1"/>
          <p:nvPr/>
        </p:nvSpPr>
        <p:spPr>
          <a:xfrm>
            <a:off x="2764970" y="2843350"/>
            <a:ext cx="6518367" cy="2062103"/>
          </a:xfrm>
          <a:prstGeom prst="rect">
            <a:avLst/>
          </a:prstGeom>
          <a:noFill/>
        </p:spPr>
        <p:txBody>
          <a:bodyPr wrap="square" rtlCol="0">
            <a:spAutoFit/>
          </a:bodyPr>
          <a:lstStyle/>
          <a:p>
            <a:pPr marL="0" marR="0" lvl="0" indent="0" defTabSz="1069975"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楷体" panose="02010609060101010101" charset="-122"/>
                <a:sym typeface="+mn-ea"/>
              </a:rPr>
              <a:t>一、新的力量：五四运动</a:t>
            </a:r>
            <a:endParaRPr kumimoji="0" lang="en-US" altLang="zh-CN" sz="3200" b="1"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楷体" panose="02010609060101010101" charset="-122"/>
              <a:sym typeface="+mn-ea"/>
            </a:endParaRPr>
          </a:p>
          <a:p>
            <a:pPr marL="0" marR="0" lvl="0" indent="0" defTabSz="1069975" rtl="0" eaLnBrk="1" fontAlgn="auto" latinLnBrk="0" hangingPunct="1">
              <a:lnSpc>
                <a:spcPct val="100000"/>
              </a:lnSpc>
              <a:spcBef>
                <a:spcPts val="0"/>
              </a:spcBef>
              <a:spcAft>
                <a:spcPts val="0"/>
              </a:spcAft>
              <a:buClrTx/>
              <a:buSzTx/>
              <a:buFontTx/>
              <a:buNone/>
              <a:tabLst/>
              <a:defRPr/>
            </a:pPr>
            <a:r>
              <a:rPr lang="zh-CN" altLang="en-US" sz="3200" b="1" dirty="0">
                <a:solidFill>
                  <a:prstClr val="black"/>
                </a:solidFill>
                <a:latin typeface="楷体" panose="02010609060101010101" charset="-122"/>
                <a:ea typeface="楷体" panose="02010609060101010101" charset="-122"/>
                <a:cs typeface="楷体" panose="02010609060101010101" charset="-122"/>
                <a:sym typeface="+mn-ea"/>
              </a:rPr>
              <a:t>二、新的思想：马克思主义传播</a:t>
            </a:r>
            <a:endParaRPr lang="en-US" altLang="zh-CN" sz="3200" b="1" dirty="0">
              <a:solidFill>
                <a:prstClr val="black"/>
              </a:solidFill>
              <a:latin typeface="楷体" panose="02010609060101010101" charset="-122"/>
              <a:ea typeface="楷体" panose="02010609060101010101" charset="-122"/>
              <a:cs typeface="楷体" panose="02010609060101010101" charset="-122"/>
              <a:sym typeface="+mn-ea"/>
            </a:endParaRPr>
          </a:p>
          <a:p>
            <a:pPr marL="0" marR="0" lvl="0" indent="0" defTabSz="1069975"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楷体" panose="02010609060101010101" charset="-122"/>
                <a:sym typeface="+mn-ea"/>
              </a:rPr>
              <a:t>三、新的政党：中国共产党的诞生</a:t>
            </a:r>
          </a:p>
          <a:p>
            <a:pPr marL="0" marR="0" lvl="0" indent="0" defTabSz="1069975"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楷体" panose="02010609060101010101" charset="-122"/>
                <a:sym typeface="+mn-ea"/>
              </a:rPr>
              <a:t>四、新的策略：国共合作</a:t>
            </a:r>
          </a:p>
        </p:txBody>
      </p:sp>
    </p:spTree>
    <p:custDataLst>
      <p:tags r:id="rId1"/>
    </p:custDataLst>
    <p:extLst>
      <p:ext uri="{BB962C8B-B14F-4D97-AF65-F5344CB8AC3E}">
        <p14:creationId xmlns:p14="http://schemas.microsoft.com/office/powerpoint/2010/main" val="20981052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AF8B06BB-6EEE-56A7-879A-21386962E42F}"/>
              </a:ext>
            </a:extLst>
          </p:cNvPr>
          <p:cNvSpPr/>
          <p:nvPr/>
        </p:nvSpPr>
        <p:spPr>
          <a:xfrm>
            <a:off x="9840686" y="6219371"/>
            <a:ext cx="2264228" cy="5805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 name="文本框 1"/>
          <p:cNvSpPr txBox="1"/>
          <p:nvPr>
            <p:custDataLst>
              <p:tags r:id="rId2"/>
            </p:custDataLst>
          </p:nvPr>
        </p:nvSpPr>
        <p:spPr>
          <a:xfrm>
            <a:off x="0" y="0"/>
            <a:ext cx="12191365" cy="511175"/>
          </a:xfrm>
          <a:prstGeom prst="rect">
            <a:avLst/>
          </a:prstGeom>
          <a:noFill/>
        </p:spPr>
        <p:txBody>
          <a:bodyPr wrap="square" rtlCol="0">
            <a:spAutoFit/>
          </a:bodyPr>
          <a:lstStyle/>
          <a:p>
            <a:pPr algn="ctr"/>
            <a:r>
              <a:rPr lang="zh-CN" altLang="en-US" sz="2730" b="1" dirty="0">
                <a:solidFill>
                  <a:schemeClr val="bg1"/>
                </a:solidFill>
                <a:latin typeface="楷体" panose="02010609060101010101" charset="-122"/>
                <a:ea typeface="楷体" panose="02010609060101010101" charset="-122"/>
              </a:rPr>
              <a:t>考情分析</a:t>
            </a:r>
          </a:p>
        </p:txBody>
      </p:sp>
      <p:graphicFrame>
        <p:nvGraphicFramePr>
          <p:cNvPr id="3" name="表格 2">
            <a:extLst>
              <a:ext uri="{FF2B5EF4-FFF2-40B4-BE49-F238E27FC236}">
                <a16:creationId xmlns:a16="http://schemas.microsoft.com/office/drawing/2014/main" id="{170EEF51-4A13-84F0-4E25-183FC434A27C}"/>
              </a:ext>
            </a:extLst>
          </p:cNvPr>
          <p:cNvGraphicFramePr>
            <a:graphicFrameLocks noGrp="1"/>
          </p:cNvGraphicFramePr>
          <p:nvPr>
            <p:custDataLst>
              <p:tags r:id="rId3"/>
            </p:custDataLst>
            <p:extLst>
              <p:ext uri="{D42A27DB-BD31-4B8C-83A1-F6EECF244321}">
                <p14:modId xmlns:p14="http://schemas.microsoft.com/office/powerpoint/2010/main" val="588528184"/>
              </p:ext>
            </p:extLst>
          </p:nvPr>
        </p:nvGraphicFramePr>
        <p:xfrm>
          <a:off x="250371" y="697893"/>
          <a:ext cx="11691257" cy="5810863"/>
        </p:xfrm>
        <a:graphic>
          <a:graphicData uri="http://schemas.openxmlformats.org/drawingml/2006/table">
            <a:tbl>
              <a:tblPr firstRow="1" bandRow="1">
                <a:tableStyleId>{5C22544A-7EE6-4342-B048-85BDC9FD1C3A}</a:tableStyleId>
              </a:tblPr>
              <a:tblGrid>
                <a:gridCol w="1110344">
                  <a:extLst>
                    <a:ext uri="{9D8B030D-6E8A-4147-A177-3AD203B41FA5}">
                      <a16:colId xmlns:a16="http://schemas.microsoft.com/office/drawing/2014/main" val="20000"/>
                    </a:ext>
                  </a:extLst>
                </a:gridCol>
                <a:gridCol w="5212080">
                  <a:extLst>
                    <a:ext uri="{9D8B030D-6E8A-4147-A177-3AD203B41FA5}">
                      <a16:colId xmlns:a16="http://schemas.microsoft.com/office/drawing/2014/main" val="20001"/>
                    </a:ext>
                  </a:extLst>
                </a:gridCol>
                <a:gridCol w="5368833">
                  <a:extLst>
                    <a:ext uri="{9D8B030D-6E8A-4147-A177-3AD203B41FA5}">
                      <a16:colId xmlns:a16="http://schemas.microsoft.com/office/drawing/2014/main" val="20002"/>
                    </a:ext>
                  </a:extLst>
                </a:gridCol>
              </a:tblGrid>
              <a:tr h="631229">
                <a:tc>
                  <a:txBody>
                    <a:bodyPr/>
                    <a:lstStyle/>
                    <a:p>
                      <a:pPr marL="0" lvl="0" indent="0" algn="ctr" defTabSz="685800" rtl="0" eaLnBrk="1" fontAlgn="base" latinLnBrk="0" hangingPunct="1">
                        <a:lnSpc>
                          <a:spcPct val="100000"/>
                        </a:lnSpc>
                        <a:spcBef>
                          <a:spcPct val="0"/>
                        </a:spcBef>
                        <a:spcAft>
                          <a:spcPct val="0"/>
                        </a:spcAft>
                        <a:buFont typeface="Arial" panose="020B0604020202020204" pitchFamily="34" charset="0"/>
                        <a:buNone/>
                      </a:pPr>
                      <a:r>
                        <a:rPr lang="zh-CN" altLang="en-US" sz="2400" b="1" i="0" u="none" kern="1200" baseline="0" dirty="0">
                          <a:solidFill>
                            <a:schemeClr val="tx1"/>
                          </a:solidFill>
                          <a:latin typeface="黑体" panose="02010609060101010101" pitchFamily="49" charset="-122"/>
                          <a:ea typeface="黑体" panose="02010609060101010101" pitchFamily="49" charset="-122"/>
                          <a:cs typeface="+mn-cs"/>
                        </a:rPr>
                        <a:t>时间</a:t>
                      </a:r>
                    </a:p>
                  </a:txBody>
                  <a:tcPr anchor="ctr">
                    <a:lnL w="9525" cap="flat" cmpd="sng" algn="ctr">
                      <a:noFill/>
                      <a:prstDash val="solid"/>
                      <a:round/>
                      <a:headEnd type="none" w="med" len="med"/>
                      <a:tailEnd type="none" w="med" len="med"/>
                    </a:lnL>
                    <a:lnR w="6350" cap="flat" cmpd="sng" algn="ctr">
                      <a:solidFill>
                        <a:schemeClr val="accent2">
                          <a:lumMod val="60000"/>
                          <a:lumOff val="40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685800" eaLnBrk="1" hangingPunct="1">
                        <a:buNone/>
                      </a:pPr>
                      <a:r>
                        <a:rPr lang="zh-CN" altLang="en-US" sz="2400" b="0" dirty="0">
                          <a:solidFill>
                            <a:schemeClr val="tx1"/>
                          </a:solidFill>
                          <a:latin typeface="黑体" panose="02010609060101010101" pitchFamily="49" charset="-122"/>
                          <a:ea typeface="黑体" panose="02010609060101010101" pitchFamily="49" charset="-122"/>
                          <a:sym typeface="+mn-ea"/>
                        </a:rPr>
                        <a:t>全国卷</a:t>
                      </a:r>
                    </a:p>
                  </a:txBody>
                  <a:tcPr marL="0" marR="0" marT="0" marB="1" anchor="ctr">
                    <a:lnL w="6350" cap="flat" cmpd="sng" algn="ctr">
                      <a:solidFill>
                        <a:schemeClr val="accent2">
                          <a:lumMod val="60000"/>
                          <a:lumOff val="40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lvl="0" algn="ctr" defTabSz="685800" eaLnBrk="1" hangingPunct="1">
                        <a:buFont typeface="Arial" panose="020B0604020202020204" pitchFamily="34" charset="0"/>
                        <a:buNone/>
                      </a:pPr>
                      <a:r>
                        <a:rPr lang="zh-CN" altLang="en-US" sz="2400" b="0" dirty="0">
                          <a:solidFill>
                            <a:schemeClr val="tx1"/>
                          </a:solidFill>
                          <a:latin typeface="黑体" panose="02010609060101010101" pitchFamily="49" charset="-122"/>
                          <a:ea typeface="黑体" panose="02010609060101010101" pitchFamily="49" charset="-122"/>
                        </a:rPr>
                        <a:t>地方卷</a:t>
                      </a:r>
                    </a:p>
                  </a:txBody>
                  <a:tcPr marL="0" marR="0" marT="0" marB="1" anchor="ctr">
                    <a:lnL w="3175" cap="flat" cmpd="sng" algn="ctr">
                      <a:solidFill>
                        <a:schemeClr val="accent2">
                          <a:lumMod val="75000"/>
                        </a:schemeClr>
                      </a:solidFill>
                      <a:prstDash val="solid"/>
                      <a:round/>
                      <a:headEnd type="none" w="med" len="med"/>
                      <a:tailEnd type="none" w="med" len="med"/>
                    </a:lnL>
                    <a:lnR w="9525" cap="flat" cmpd="sng" algn="ctr">
                      <a:no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0"/>
                  </a:ext>
                </a:extLst>
              </a:tr>
              <a:tr h="795655">
                <a:tc>
                  <a:txBody>
                    <a:bodyPr/>
                    <a:lstStyle/>
                    <a:p>
                      <a:pPr algn="ctr"/>
                      <a:r>
                        <a:rPr lang="en-US" altLang="zh-CN" sz="2000" b="1" dirty="0">
                          <a:latin typeface="黑体" panose="02010609060101010101" pitchFamily="49" charset="-122"/>
                          <a:ea typeface="黑体" panose="02010609060101010101" pitchFamily="49" charset="-122"/>
                        </a:rPr>
                        <a:t>2018</a:t>
                      </a:r>
                      <a:endParaRPr lang="zh-CN" altLang="en-US" sz="2000" b="1" dirty="0">
                        <a:latin typeface="黑体" panose="02010609060101010101" pitchFamily="49" charset="-122"/>
                        <a:ea typeface="黑体" panose="02010609060101010101" pitchFamily="49" charset="-122"/>
                      </a:endParaRPr>
                    </a:p>
                  </a:txBody>
                  <a:tcPr anchor="ctr">
                    <a:lnL w="9525" cap="flat" cmpd="sng" algn="ctr">
                      <a:noFill/>
                      <a:prstDash val="solid"/>
                      <a:round/>
                      <a:headEnd type="none" w="med" len="med"/>
                      <a:tailEnd type="none" w="med" len="med"/>
                    </a:lnL>
                    <a:lnR w="6350" cap="flat" cmpd="sng" algn="ctr">
                      <a:solidFill>
                        <a:schemeClr val="accent2">
                          <a:lumMod val="60000"/>
                          <a:lumOff val="40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a:lnSpc>
                          <a:spcPct val="110000"/>
                        </a:lnSpc>
                        <a:spcBef>
                          <a:spcPts val="0"/>
                        </a:spcBef>
                        <a:spcAft>
                          <a:spcPts val="0"/>
                        </a:spcAft>
                      </a:pPr>
                      <a:r>
                        <a:rPr lang="zh-CN" altLang="en-US" sz="1800" dirty="0">
                          <a:latin typeface="黑体" panose="02010609060101010101" pitchFamily="49" charset="-122"/>
                          <a:ea typeface="黑体" panose="02010609060101010101" pitchFamily="49" charset="-122"/>
                          <a:sym typeface="+mn-ea"/>
                        </a:rPr>
                        <a:t>【Ⅰ】·T29    中国共产党成立的背景</a:t>
                      </a:r>
                      <a:r>
                        <a:rPr lang="zh-CN" altLang="en-US" sz="1800" dirty="0">
                          <a:latin typeface="黑体" panose="02010609060101010101" pitchFamily="49" charset="-122"/>
                          <a:ea typeface="黑体" panose="02010609060101010101" pitchFamily="49" charset="-122"/>
                        </a:rPr>
                        <a:t>【Ⅱ】·T29  孙中山加强党对革命的领导</a:t>
                      </a:r>
                    </a:p>
                    <a:p>
                      <a:pPr algn="l">
                        <a:lnSpc>
                          <a:spcPct val="110000"/>
                        </a:lnSpc>
                        <a:spcBef>
                          <a:spcPts val="0"/>
                        </a:spcBef>
                        <a:spcAft>
                          <a:spcPts val="0"/>
                        </a:spcAft>
                      </a:pPr>
                      <a:r>
                        <a:rPr lang="zh-CN" altLang="en-US" sz="1800" dirty="0">
                          <a:latin typeface="黑体" panose="02010609060101010101" pitchFamily="49" charset="-122"/>
                          <a:ea typeface="黑体" panose="02010609060101010101" pitchFamily="49" charset="-122"/>
                          <a:sym typeface="+mn-ea"/>
                        </a:rPr>
                        <a:t>【Ⅲ】·T29    马克思主义传播</a:t>
                      </a:r>
                    </a:p>
                  </a:txBody>
                  <a:tcPr anchor="ctr">
                    <a:lnL w="6350" cap="flat" cmpd="sng" algn="ctr">
                      <a:solidFill>
                        <a:schemeClr val="accent2">
                          <a:lumMod val="60000"/>
                          <a:lumOff val="40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25000"/>
                        </a:lnSpc>
                        <a:spcBef>
                          <a:spcPts val="0"/>
                        </a:spcBef>
                        <a:spcAft>
                          <a:spcPts val="0"/>
                        </a:spcAft>
                      </a:pPr>
                      <a:r>
                        <a:rPr lang="zh-CN" altLang="en-US" sz="1800" dirty="0">
                          <a:latin typeface="黑体" panose="02010609060101010101" pitchFamily="49" charset="-122"/>
                          <a:ea typeface="黑体" panose="02010609060101010101" pitchFamily="49" charset="-122"/>
                        </a:rPr>
                        <a:t>江苏单科·T9     </a:t>
                      </a:r>
                      <a:r>
                        <a:rPr lang="zh-CN" altLang="en-US" sz="1800" dirty="0">
                          <a:latin typeface="黑体" panose="02010609060101010101" pitchFamily="49" charset="-122"/>
                          <a:ea typeface="黑体" panose="02010609060101010101" pitchFamily="49" charset="-122"/>
                          <a:sym typeface="+mn-ea"/>
                        </a:rPr>
                        <a:t>马克思主义传播</a:t>
                      </a:r>
                    </a:p>
                    <a:p>
                      <a:pPr algn="l">
                        <a:lnSpc>
                          <a:spcPct val="125000"/>
                        </a:lnSpc>
                        <a:spcBef>
                          <a:spcPts val="0"/>
                        </a:spcBef>
                        <a:spcAft>
                          <a:spcPts val="0"/>
                        </a:spcAft>
                      </a:pPr>
                      <a:r>
                        <a:rPr lang="zh-CN" altLang="en-US" sz="1800" dirty="0">
                          <a:latin typeface="黑体" panose="02010609060101010101" pitchFamily="49" charset="-122"/>
                          <a:ea typeface="黑体" panose="02010609060101010101" pitchFamily="49" charset="-122"/>
                        </a:rPr>
                        <a:t>   </a:t>
                      </a:r>
                    </a:p>
                  </a:txBody>
                  <a:tcPr anchor="ctr">
                    <a:lnL w="3175" cap="flat" cmpd="sng" algn="ctr">
                      <a:solidFill>
                        <a:schemeClr val="accent2">
                          <a:lumMod val="75000"/>
                        </a:schemeClr>
                      </a:solidFill>
                      <a:prstDash val="solid"/>
                      <a:round/>
                      <a:headEnd type="none" w="med" len="med"/>
                      <a:tailEnd type="none" w="med" len="med"/>
                    </a:lnL>
                    <a:lnR w="9525" cap="flat" cmpd="sng" algn="ctr">
                      <a:no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33730">
                <a:tc>
                  <a:txBody>
                    <a:bodyPr/>
                    <a:lstStyle/>
                    <a:p>
                      <a:pPr algn="ctr"/>
                      <a:r>
                        <a:rPr lang="en-US" altLang="zh-CN" sz="2000" b="1" dirty="0">
                          <a:latin typeface="黑体" panose="02010609060101010101" pitchFamily="49" charset="-122"/>
                          <a:ea typeface="黑体" panose="02010609060101010101" pitchFamily="49" charset="-122"/>
                        </a:rPr>
                        <a:t>2019</a:t>
                      </a:r>
                      <a:endParaRPr lang="zh-CN" altLang="en-US" sz="2000" b="1" dirty="0">
                        <a:latin typeface="黑体" panose="02010609060101010101" pitchFamily="49" charset="-122"/>
                        <a:ea typeface="黑体" panose="02010609060101010101" pitchFamily="49" charset="-122"/>
                      </a:endParaRPr>
                    </a:p>
                  </a:txBody>
                  <a:tcPr anchor="ctr">
                    <a:lnL w="9525" cap="flat" cmpd="sng" algn="ctr">
                      <a:noFill/>
                      <a:prstDash val="solid"/>
                      <a:round/>
                      <a:headEnd type="none" w="med" len="med"/>
                      <a:tailEnd type="none" w="med" len="med"/>
                    </a:lnL>
                    <a:lnR w="6350" cap="flat" cmpd="sng" algn="ctr">
                      <a:solidFill>
                        <a:schemeClr val="accent2">
                          <a:lumMod val="60000"/>
                          <a:lumOff val="40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a:lnSpc>
                          <a:spcPct val="110000"/>
                        </a:lnSpc>
                        <a:spcBef>
                          <a:spcPts val="0"/>
                        </a:spcBef>
                        <a:spcAft>
                          <a:spcPts val="0"/>
                        </a:spcAft>
                      </a:pPr>
                      <a:r>
                        <a:rPr lang="zh-CN" altLang="en-US" sz="1800" dirty="0">
                          <a:latin typeface="黑体" panose="02010609060101010101" pitchFamily="49" charset="-122"/>
                          <a:ea typeface="黑体" panose="02010609060101010101" pitchFamily="49" charset="-122"/>
                        </a:rPr>
                        <a:t>【Ⅰ】</a:t>
                      </a:r>
                      <a:r>
                        <a:rPr sz="1800" dirty="0">
                          <a:latin typeface="黑体" panose="02010609060101010101" pitchFamily="49" charset="-122"/>
                          <a:ea typeface="黑体" panose="02010609060101010101" pitchFamily="49" charset="-122"/>
                          <a:sym typeface="+mn-ea"/>
                        </a:rPr>
                        <a:t>·</a:t>
                      </a:r>
                      <a:r>
                        <a:rPr lang="zh-CN" altLang="en-US" sz="1800" dirty="0">
                          <a:latin typeface="黑体" panose="02010609060101010101" pitchFamily="49" charset="-122"/>
                          <a:ea typeface="黑体" panose="02010609060101010101" pitchFamily="49" charset="-122"/>
                          <a:sym typeface="+mn-ea"/>
                        </a:rPr>
                        <a:t>T</a:t>
                      </a:r>
                      <a:r>
                        <a:rPr lang="zh-CN" altLang="en-US" sz="1800" dirty="0">
                          <a:latin typeface="黑体" panose="02010609060101010101" pitchFamily="49" charset="-122"/>
                          <a:ea typeface="黑体" panose="02010609060101010101" pitchFamily="49" charset="-122"/>
                        </a:rPr>
                        <a:t>29   </a:t>
                      </a:r>
                      <a:r>
                        <a:rPr lang="zh-CN" altLang="en-US" sz="1800" dirty="0">
                          <a:latin typeface="黑体" panose="02010609060101010101" pitchFamily="49" charset="-122"/>
                          <a:ea typeface="黑体" panose="02010609060101010101" pitchFamily="49" charset="-122"/>
                          <a:sym typeface="+mn-ea"/>
                        </a:rPr>
                        <a:t>马克思主义传播</a:t>
                      </a:r>
                      <a:endParaRPr lang="zh-CN" altLang="en-US" sz="1800" dirty="0">
                        <a:latin typeface="黑体" panose="02010609060101010101" pitchFamily="49" charset="-122"/>
                        <a:ea typeface="黑体" panose="02010609060101010101" pitchFamily="49" charset="-122"/>
                      </a:endParaRPr>
                    </a:p>
                    <a:p>
                      <a:pPr algn="l">
                        <a:lnSpc>
                          <a:spcPct val="110000"/>
                        </a:lnSpc>
                        <a:spcBef>
                          <a:spcPts val="0"/>
                        </a:spcBef>
                        <a:spcAft>
                          <a:spcPts val="0"/>
                        </a:spcAft>
                      </a:pPr>
                      <a:r>
                        <a:rPr lang="zh-CN" altLang="en-US" sz="1800" dirty="0">
                          <a:latin typeface="黑体" panose="02010609060101010101" pitchFamily="49" charset="-122"/>
                          <a:ea typeface="黑体" panose="02010609060101010101" pitchFamily="49" charset="-122"/>
                        </a:rPr>
                        <a:t>【Ⅱ】</a:t>
                      </a:r>
                      <a:r>
                        <a:rPr sz="1800" dirty="0">
                          <a:latin typeface="黑体" panose="02010609060101010101" pitchFamily="49" charset="-122"/>
                          <a:ea typeface="黑体" panose="02010609060101010101" pitchFamily="49" charset="-122"/>
                          <a:sym typeface="+mn-ea"/>
                        </a:rPr>
                        <a:t>·</a:t>
                      </a:r>
                      <a:r>
                        <a:rPr lang="zh-CN" altLang="en-US" sz="1800" dirty="0">
                          <a:latin typeface="黑体" panose="02010609060101010101" pitchFamily="49" charset="-122"/>
                          <a:ea typeface="黑体" panose="02010609060101010101" pitchFamily="49" charset="-122"/>
                          <a:sym typeface="+mn-ea"/>
                        </a:rPr>
                        <a:t>T</a:t>
                      </a:r>
                      <a:r>
                        <a:rPr lang="zh-CN" altLang="en-US" sz="1800" dirty="0">
                          <a:latin typeface="黑体" panose="02010609060101010101" pitchFamily="49" charset="-122"/>
                          <a:ea typeface="黑体" panose="02010609060101010101" pitchFamily="49" charset="-122"/>
                        </a:rPr>
                        <a:t>2</a:t>
                      </a:r>
                      <a:r>
                        <a:rPr lang="en-US" altLang="zh-CN" sz="1800" dirty="0">
                          <a:latin typeface="黑体" panose="02010609060101010101" pitchFamily="49" charset="-122"/>
                          <a:ea typeface="黑体" panose="02010609060101010101" pitchFamily="49" charset="-122"/>
                        </a:rPr>
                        <a:t>9</a:t>
                      </a:r>
                      <a:r>
                        <a:rPr lang="zh-CN" altLang="en-US" sz="1800" dirty="0">
                          <a:latin typeface="黑体" panose="02010609060101010101" pitchFamily="49" charset="-122"/>
                          <a:ea typeface="黑体" panose="02010609060101010101" pitchFamily="49" charset="-122"/>
                        </a:rPr>
                        <a:t>    五四运动的影响</a:t>
                      </a:r>
                      <a:endParaRPr lang="zh-CN" altLang="en-US" sz="1800" dirty="0">
                        <a:latin typeface="黑体" panose="02010609060101010101" pitchFamily="49" charset="-122"/>
                        <a:ea typeface="黑体" panose="02010609060101010101" pitchFamily="49" charset="-122"/>
                        <a:sym typeface="+mn-ea"/>
                      </a:endParaRPr>
                    </a:p>
                  </a:txBody>
                  <a:tcPr anchor="ctr">
                    <a:lnL w="6350" cap="flat" cmpd="sng" algn="ctr">
                      <a:solidFill>
                        <a:schemeClr val="accent2">
                          <a:lumMod val="60000"/>
                          <a:lumOff val="40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25000"/>
                        </a:lnSpc>
                        <a:spcBef>
                          <a:spcPts val="0"/>
                        </a:spcBef>
                        <a:spcAft>
                          <a:spcPts val="0"/>
                        </a:spcAft>
                      </a:pPr>
                      <a:endParaRPr lang="en-US" altLang="zh-CN" sz="2000" dirty="0">
                        <a:latin typeface="黑体" panose="02010609060101010101" pitchFamily="49" charset="-122"/>
                        <a:ea typeface="黑体" panose="02010609060101010101" pitchFamily="49" charset="-122"/>
                      </a:endParaRPr>
                    </a:p>
                  </a:txBody>
                  <a:tcPr anchor="ctr">
                    <a:lnL w="3175" cap="flat" cmpd="sng" algn="ctr">
                      <a:solidFill>
                        <a:schemeClr val="accent2">
                          <a:lumMod val="75000"/>
                        </a:schemeClr>
                      </a:solid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223010">
                <a:tc>
                  <a:txBody>
                    <a:bodyPr/>
                    <a:lstStyle/>
                    <a:p>
                      <a:pPr algn="ctr"/>
                      <a:r>
                        <a:rPr lang="en-US" altLang="zh-CN" sz="2000" b="1" dirty="0">
                          <a:latin typeface="黑体" panose="02010609060101010101" pitchFamily="49" charset="-122"/>
                          <a:ea typeface="黑体" panose="02010609060101010101" pitchFamily="49" charset="-122"/>
                        </a:rPr>
                        <a:t>2020</a:t>
                      </a:r>
                      <a:endParaRPr lang="zh-CN" altLang="en-US" sz="2000" b="1" dirty="0">
                        <a:latin typeface="黑体" panose="02010609060101010101" pitchFamily="49" charset="-122"/>
                        <a:ea typeface="黑体" panose="02010609060101010101" pitchFamily="49" charset="-122"/>
                      </a:endParaRPr>
                    </a:p>
                  </a:txBody>
                  <a:tcPr anchor="ctr">
                    <a:lnL w="9525" cap="flat" cmpd="sng" algn="ctr">
                      <a:noFill/>
                      <a:prstDash val="solid"/>
                      <a:round/>
                      <a:headEnd type="none" w="med" len="med"/>
                      <a:tailEnd type="none" w="med" len="med"/>
                    </a:lnL>
                    <a:lnR w="6350" cap="flat" cmpd="sng" algn="ctr">
                      <a:solidFill>
                        <a:schemeClr val="accent2">
                          <a:lumMod val="60000"/>
                          <a:lumOff val="40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l" defTabSz="914400" rtl="0" eaLnBrk="1" fontAlgn="auto" latinLnBrk="0" hangingPunct="1">
                        <a:lnSpc>
                          <a:spcPct val="110000"/>
                        </a:lnSpc>
                        <a:spcBef>
                          <a:spcPts val="0"/>
                        </a:spcBef>
                        <a:spcAft>
                          <a:spcPts val="0"/>
                        </a:spcAft>
                        <a:buClrTx/>
                        <a:buSzTx/>
                        <a:buFontTx/>
                        <a:buNone/>
                        <a:defRPr/>
                      </a:pPr>
                      <a:r>
                        <a:rPr lang="zh-CN" altLang="en-US" sz="1800" dirty="0">
                          <a:latin typeface="黑体" panose="02010609060101010101" pitchFamily="49" charset="-122"/>
                          <a:ea typeface="黑体" panose="02010609060101010101" pitchFamily="49" charset="-122"/>
                          <a:sym typeface="+mn-ea"/>
                        </a:rPr>
                        <a:t>【Ⅱ】</a:t>
                      </a:r>
                      <a:r>
                        <a:rPr sz="1800" dirty="0">
                          <a:latin typeface="黑体" panose="02010609060101010101" pitchFamily="49" charset="-122"/>
                          <a:ea typeface="黑体" panose="02010609060101010101" pitchFamily="49" charset="-122"/>
                          <a:sym typeface="+mn-ea"/>
                        </a:rPr>
                        <a:t>·</a:t>
                      </a:r>
                      <a:r>
                        <a:rPr lang="zh-CN" altLang="en-US" sz="1800" dirty="0">
                          <a:latin typeface="黑体" panose="02010609060101010101" pitchFamily="49" charset="-122"/>
                          <a:ea typeface="黑体" panose="02010609060101010101" pitchFamily="49" charset="-122"/>
                          <a:sym typeface="+mn-ea"/>
                        </a:rPr>
                        <a:t>T2</a:t>
                      </a:r>
                      <a:r>
                        <a:rPr lang="en-US" altLang="zh-CN" sz="1800" dirty="0">
                          <a:latin typeface="黑体" panose="02010609060101010101" pitchFamily="49" charset="-122"/>
                          <a:ea typeface="黑体" panose="02010609060101010101" pitchFamily="49" charset="-122"/>
                          <a:sym typeface="+mn-ea"/>
                        </a:rPr>
                        <a:t>9</a:t>
                      </a:r>
                      <a:r>
                        <a:rPr lang="zh-CN" altLang="en-US" sz="1800" dirty="0">
                          <a:latin typeface="黑体" panose="02010609060101010101" pitchFamily="49" charset="-122"/>
                          <a:ea typeface="黑体" panose="02010609060101010101" pitchFamily="49" charset="-122"/>
                          <a:sym typeface="+mn-ea"/>
                        </a:rPr>
                        <a:t>    第一次国共合作关系的破裂</a:t>
                      </a:r>
                    </a:p>
                  </a:txBody>
                  <a:tcPr anchor="ctr">
                    <a:lnL w="6350" cap="flat" cmpd="sng" algn="ctr">
                      <a:solidFill>
                        <a:schemeClr val="accent2">
                          <a:lumMod val="60000"/>
                          <a:lumOff val="40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25000"/>
                        </a:lnSpc>
                        <a:spcBef>
                          <a:spcPts val="0"/>
                        </a:spcBef>
                        <a:spcAft>
                          <a:spcPts val="0"/>
                        </a:spcAft>
                      </a:pPr>
                      <a:r>
                        <a:rPr lang="zh-CN" altLang="en-US" sz="1800" dirty="0">
                          <a:latin typeface="黑体" panose="02010609060101010101" pitchFamily="49" charset="-122"/>
                          <a:ea typeface="黑体" panose="02010609060101010101" pitchFamily="49" charset="-122"/>
                          <a:sym typeface="+mn-ea"/>
                        </a:rPr>
                        <a:t>北京文综·T</a:t>
                      </a:r>
                      <a:r>
                        <a:rPr lang="en-US" altLang="zh-CN" sz="1800" dirty="0">
                          <a:latin typeface="黑体" panose="02010609060101010101" pitchFamily="49" charset="-122"/>
                          <a:ea typeface="黑体" panose="02010609060101010101" pitchFamily="49" charset="-122"/>
                          <a:sym typeface="+mn-ea"/>
                        </a:rPr>
                        <a:t>8</a:t>
                      </a:r>
                      <a:r>
                        <a:rPr lang="zh-CN" altLang="en-US" sz="1800" dirty="0">
                          <a:latin typeface="黑体" panose="02010609060101010101" pitchFamily="49" charset="-122"/>
                          <a:ea typeface="黑体" panose="02010609060101010101" pitchFamily="49" charset="-122"/>
                          <a:sym typeface="+mn-ea"/>
                        </a:rPr>
                        <a:t>江西的农民运动</a:t>
                      </a:r>
                    </a:p>
                    <a:p>
                      <a:pPr algn="l">
                        <a:lnSpc>
                          <a:spcPct val="125000"/>
                        </a:lnSpc>
                        <a:spcBef>
                          <a:spcPts val="0"/>
                        </a:spcBef>
                        <a:spcAft>
                          <a:spcPts val="0"/>
                        </a:spcAft>
                      </a:pPr>
                      <a:r>
                        <a:rPr lang="zh-CN" altLang="en-US" sz="1800" dirty="0">
                          <a:latin typeface="黑体" panose="02010609060101010101" pitchFamily="49" charset="-122"/>
                          <a:ea typeface="黑体" panose="02010609060101010101" pitchFamily="49" charset="-122"/>
                          <a:sym typeface="+mn-ea"/>
                        </a:rPr>
                        <a:t>山东·T</a:t>
                      </a:r>
                      <a:r>
                        <a:rPr lang="en-US" altLang="zh-CN" sz="1800" dirty="0">
                          <a:latin typeface="黑体" panose="02010609060101010101" pitchFamily="49" charset="-122"/>
                          <a:ea typeface="黑体" panose="02010609060101010101" pitchFamily="49" charset="-122"/>
                          <a:sym typeface="+mn-ea"/>
                        </a:rPr>
                        <a:t>7   </a:t>
                      </a:r>
                      <a:r>
                        <a:rPr lang="zh-CN" altLang="en-US" sz="1800" dirty="0">
                          <a:latin typeface="黑体" panose="02010609060101010101" pitchFamily="49" charset="-122"/>
                          <a:ea typeface="黑体" panose="02010609060101010101" pitchFamily="49" charset="-122"/>
                        </a:rPr>
                        <a:t>五四时期的思想转变</a:t>
                      </a:r>
                    </a:p>
                    <a:p>
                      <a:pPr algn="l">
                        <a:lnSpc>
                          <a:spcPct val="125000"/>
                        </a:lnSpc>
                        <a:spcBef>
                          <a:spcPts val="0"/>
                        </a:spcBef>
                        <a:spcAft>
                          <a:spcPts val="0"/>
                        </a:spcAft>
                      </a:pPr>
                      <a:r>
                        <a:rPr lang="en-US" altLang="zh-CN" sz="1800" dirty="0">
                          <a:latin typeface="黑体" panose="02010609060101010101" pitchFamily="49" charset="-122"/>
                          <a:ea typeface="黑体" panose="02010609060101010101" pitchFamily="49" charset="-122"/>
                        </a:rPr>
                        <a:t>      T9</a:t>
                      </a:r>
                      <a:r>
                        <a:rPr lang="zh-CN" altLang="en-US" sz="1800" dirty="0">
                          <a:latin typeface="黑体" panose="02010609060101010101" pitchFamily="49" charset="-122"/>
                          <a:ea typeface="黑体" panose="02010609060101010101" pitchFamily="49" charset="-122"/>
                        </a:rPr>
                        <a:t>国民大革命时期农民运动的发展</a:t>
                      </a:r>
                    </a:p>
                    <a:p>
                      <a:pPr algn="l">
                        <a:lnSpc>
                          <a:spcPct val="125000"/>
                        </a:lnSpc>
                        <a:spcBef>
                          <a:spcPts val="0"/>
                        </a:spcBef>
                        <a:spcAft>
                          <a:spcPts val="0"/>
                        </a:spcAft>
                      </a:pPr>
                      <a:r>
                        <a:rPr lang="zh-CN" altLang="en-US" sz="1800" dirty="0">
                          <a:latin typeface="黑体" panose="02010609060101010101" pitchFamily="49" charset="-122"/>
                          <a:ea typeface="黑体" panose="02010609060101010101" pitchFamily="49" charset="-122"/>
                          <a:sym typeface="+mn-ea"/>
                        </a:rPr>
                        <a:t>浙江·T</a:t>
                      </a:r>
                      <a:r>
                        <a:rPr lang="en-US" altLang="zh-CN" sz="1800" dirty="0">
                          <a:latin typeface="黑体" panose="02010609060101010101" pitchFamily="49" charset="-122"/>
                          <a:ea typeface="黑体" panose="02010609060101010101" pitchFamily="49" charset="-122"/>
                          <a:sym typeface="+mn-ea"/>
                        </a:rPr>
                        <a:t>12  </a:t>
                      </a:r>
                      <a:r>
                        <a:rPr lang="zh-CN" altLang="en-US" sz="1800" dirty="0">
                          <a:latin typeface="黑体" panose="02010609060101010101" pitchFamily="49" charset="-122"/>
                          <a:ea typeface="黑体" panose="02010609060101010101" pitchFamily="49" charset="-122"/>
                        </a:rPr>
                        <a:t>建立革命统一战线的必要性</a:t>
                      </a:r>
                    </a:p>
                  </a:txBody>
                  <a:tcPr anchor="ctr">
                    <a:lnL w="3175" cap="flat" cmpd="sng" algn="ctr">
                      <a:solidFill>
                        <a:schemeClr val="accent2">
                          <a:lumMod val="75000"/>
                        </a:schemeClr>
                      </a:solid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49066">
                <a:tc>
                  <a:txBody>
                    <a:bodyPr/>
                    <a:lstStyle/>
                    <a:p>
                      <a:pPr algn="ctr"/>
                      <a:r>
                        <a:rPr lang="en-US" altLang="zh-CN" sz="2000" b="1" dirty="0">
                          <a:latin typeface="黑体" panose="02010609060101010101" pitchFamily="49" charset="-122"/>
                          <a:ea typeface="黑体" panose="02010609060101010101" pitchFamily="49" charset="-122"/>
                        </a:rPr>
                        <a:t>2021</a:t>
                      </a:r>
                      <a:endParaRPr lang="zh-CN" altLang="en-US" sz="2000" b="1" dirty="0">
                        <a:latin typeface="黑体" panose="02010609060101010101" pitchFamily="49" charset="-122"/>
                        <a:ea typeface="黑体" panose="02010609060101010101" pitchFamily="49" charset="-122"/>
                      </a:endParaRPr>
                    </a:p>
                  </a:txBody>
                  <a:tcPr anchor="ctr">
                    <a:lnL w="9525" cap="flat" cmpd="sng" algn="ctr">
                      <a:noFill/>
                      <a:prstDash val="solid"/>
                      <a:round/>
                      <a:headEnd type="none" w="med" len="med"/>
                      <a:tailEnd type="none" w="med" len="med"/>
                    </a:lnL>
                    <a:lnR w="6350" cap="flat" cmpd="sng" algn="ctr">
                      <a:solidFill>
                        <a:schemeClr val="accent2">
                          <a:lumMod val="60000"/>
                          <a:lumOff val="40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l" defTabSz="914400" rtl="0" eaLnBrk="1" fontAlgn="auto" latinLnBrk="0" hangingPunct="1">
                        <a:lnSpc>
                          <a:spcPct val="110000"/>
                        </a:lnSpc>
                        <a:spcBef>
                          <a:spcPts val="0"/>
                        </a:spcBef>
                        <a:spcAft>
                          <a:spcPts val="0"/>
                        </a:spcAft>
                        <a:buClrTx/>
                        <a:buSzTx/>
                        <a:buFontTx/>
                        <a:buNone/>
                        <a:defRPr/>
                      </a:pPr>
                      <a:r>
                        <a:rPr lang="zh-CN" altLang="en-US" sz="1800" dirty="0">
                          <a:latin typeface="黑体" panose="02010609060101010101" pitchFamily="49" charset="-122"/>
                          <a:ea typeface="黑体" panose="02010609060101010101" pitchFamily="49" charset="-122"/>
                          <a:sym typeface="+mn-ea"/>
                        </a:rPr>
                        <a:t>【甲】</a:t>
                      </a:r>
                      <a:r>
                        <a:rPr sz="1800" dirty="0">
                          <a:latin typeface="黑体" panose="02010609060101010101" pitchFamily="49" charset="-122"/>
                          <a:ea typeface="黑体" panose="02010609060101010101" pitchFamily="49" charset="-122"/>
                          <a:sym typeface="+mn-ea"/>
                        </a:rPr>
                        <a:t>·</a:t>
                      </a:r>
                      <a:r>
                        <a:rPr lang="zh-CN" altLang="en-US" sz="1800" dirty="0">
                          <a:latin typeface="黑体" panose="02010609060101010101" pitchFamily="49" charset="-122"/>
                          <a:ea typeface="黑体" panose="02010609060101010101" pitchFamily="49" charset="-122"/>
                          <a:sym typeface="+mn-ea"/>
                        </a:rPr>
                        <a:t>T29   新文化运动与马克思主义传播</a:t>
                      </a:r>
                      <a:endParaRPr lang="en-US" altLang="zh-CN" sz="1800" dirty="0">
                        <a:latin typeface="黑体" panose="02010609060101010101" pitchFamily="49" charset="-122"/>
                        <a:ea typeface="黑体" panose="02010609060101010101" pitchFamily="49" charset="-122"/>
                        <a:sym typeface="+mn-ea"/>
                      </a:endParaRPr>
                    </a:p>
                    <a:p>
                      <a:pPr marL="0" marR="0" lvl="0" indent="0" algn="l" defTabSz="914400" rtl="0" eaLnBrk="1" fontAlgn="auto" latinLnBrk="0" hangingPunct="1">
                        <a:lnSpc>
                          <a:spcPct val="110000"/>
                        </a:lnSpc>
                        <a:spcBef>
                          <a:spcPts val="0"/>
                        </a:spcBef>
                        <a:spcAft>
                          <a:spcPts val="0"/>
                        </a:spcAft>
                        <a:buClrTx/>
                        <a:buSzTx/>
                        <a:buFontTx/>
                        <a:buNone/>
                        <a:defRPr/>
                      </a:pPr>
                      <a:r>
                        <a:rPr lang="zh-CN" altLang="en-US" sz="1800">
                          <a:latin typeface="黑体" panose="02010609060101010101" pitchFamily="49" charset="-122"/>
                          <a:ea typeface="黑体" panose="02010609060101010101" pitchFamily="49" charset="-122"/>
                          <a:sym typeface="+mn-ea"/>
                        </a:rPr>
                        <a:t>【乙】</a:t>
                      </a:r>
                      <a:r>
                        <a:rPr sz="1800" dirty="0">
                          <a:latin typeface="黑体" panose="02010609060101010101" pitchFamily="49" charset="-122"/>
                          <a:ea typeface="黑体" panose="02010609060101010101" pitchFamily="49" charset="-122"/>
                          <a:sym typeface="+mn-ea"/>
                        </a:rPr>
                        <a:t>·</a:t>
                      </a:r>
                      <a:r>
                        <a:rPr lang="zh-CN" altLang="en-US" sz="1800" dirty="0">
                          <a:latin typeface="黑体" panose="02010609060101010101" pitchFamily="49" charset="-122"/>
                          <a:ea typeface="黑体" panose="02010609060101010101" pitchFamily="49" charset="-122"/>
                          <a:sym typeface="+mn-ea"/>
                        </a:rPr>
                        <a:t>T</a:t>
                      </a:r>
                      <a:r>
                        <a:rPr lang="en-US" sz="1800" dirty="0">
                          <a:latin typeface="黑体" panose="02010609060101010101" pitchFamily="49" charset="-122"/>
                          <a:ea typeface="黑体" panose="02010609060101010101" pitchFamily="49" charset="-122"/>
                          <a:sym typeface="+mn-ea"/>
                        </a:rPr>
                        <a:t>42</a:t>
                      </a:r>
                      <a:r>
                        <a:rPr lang="zh-CN" altLang="en-US" sz="1800" dirty="0">
                          <a:latin typeface="黑体" panose="02010609060101010101" pitchFamily="49" charset="-122"/>
                          <a:ea typeface="黑体" panose="02010609060101010101" pitchFamily="49" charset="-122"/>
                          <a:sym typeface="+mn-ea"/>
                        </a:rPr>
                        <a:t>   中国共产党的重大会议</a:t>
                      </a:r>
                    </a:p>
                  </a:txBody>
                  <a:tcPr anchor="ctr">
                    <a:lnL w="6350" cap="flat" cmpd="sng" algn="ctr">
                      <a:solidFill>
                        <a:schemeClr val="accent2">
                          <a:lumMod val="60000"/>
                          <a:lumOff val="40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25000"/>
                        </a:lnSpc>
                        <a:spcBef>
                          <a:spcPts val="0"/>
                        </a:spcBef>
                        <a:spcAft>
                          <a:spcPts val="0"/>
                        </a:spcAft>
                      </a:pPr>
                      <a:r>
                        <a:rPr lang="zh-CN" altLang="en-US" sz="1800" dirty="0">
                          <a:latin typeface="黑体" panose="02010609060101010101" pitchFamily="49" charset="-122"/>
                          <a:ea typeface="黑体" panose="02010609060101010101" pitchFamily="49" charset="-122"/>
                        </a:rPr>
                        <a:t>湖南</a:t>
                      </a:r>
                      <a:r>
                        <a:rPr lang="zh-CN" altLang="en-US" sz="1800" dirty="0">
                          <a:latin typeface="黑体" panose="02010609060101010101" pitchFamily="49" charset="-122"/>
                          <a:ea typeface="黑体" panose="02010609060101010101" pitchFamily="49" charset="-122"/>
                          <a:sym typeface="+mn-ea"/>
                        </a:rPr>
                        <a:t>·选考T</a:t>
                      </a:r>
                      <a:r>
                        <a:rPr lang="en-US" altLang="zh-CN" sz="1800" dirty="0">
                          <a:latin typeface="黑体" panose="02010609060101010101" pitchFamily="49" charset="-122"/>
                          <a:ea typeface="黑体" panose="02010609060101010101" pitchFamily="49" charset="-122"/>
                          <a:sym typeface="+mn-ea"/>
                        </a:rPr>
                        <a:t>9   </a:t>
                      </a:r>
                      <a:r>
                        <a:rPr lang="zh-CN" altLang="en-US" sz="1800" dirty="0">
                          <a:latin typeface="黑体" panose="02010609060101010101" pitchFamily="49" charset="-122"/>
                          <a:ea typeface="黑体" panose="02010609060101010101" pitchFamily="49" charset="-122"/>
                          <a:sym typeface="+mn-ea"/>
                        </a:rPr>
                        <a:t>五四运动</a:t>
                      </a:r>
                      <a:endParaRPr lang="zh-CN" altLang="en-US" sz="1800" dirty="0">
                        <a:latin typeface="黑体" panose="02010609060101010101" pitchFamily="49" charset="-122"/>
                        <a:ea typeface="黑体" panose="02010609060101010101" pitchFamily="49" charset="-122"/>
                      </a:endParaRPr>
                    </a:p>
                    <a:p>
                      <a:pPr algn="l">
                        <a:lnSpc>
                          <a:spcPct val="125000"/>
                        </a:lnSpc>
                        <a:spcBef>
                          <a:spcPts val="0"/>
                        </a:spcBef>
                        <a:spcAft>
                          <a:spcPts val="0"/>
                        </a:spcAft>
                      </a:pPr>
                      <a:r>
                        <a:rPr lang="zh-CN" altLang="en-US" sz="1800" dirty="0">
                          <a:latin typeface="黑体" panose="02010609060101010101" pitchFamily="49" charset="-122"/>
                          <a:ea typeface="黑体" panose="02010609060101010101" pitchFamily="49" charset="-122"/>
                        </a:rPr>
                        <a:t>浙江</a:t>
                      </a:r>
                      <a:r>
                        <a:rPr lang="zh-CN" altLang="en-US" sz="1800" dirty="0">
                          <a:latin typeface="黑体" panose="02010609060101010101" pitchFamily="49" charset="-122"/>
                          <a:ea typeface="黑体" panose="02010609060101010101" pitchFamily="49" charset="-122"/>
                          <a:sym typeface="+mn-ea"/>
                        </a:rPr>
                        <a:t>·</a:t>
                      </a:r>
                      <a:r>
                        <a:rPr lang="zh-CN" altLang="en-US" sz="1800" dirty="0">
                          <a:latin typeface="黑体" panose="02010609060101010101" pitchFamily="49" charset="-122"/>
                          <a:ea typeface="黑体" panose="02010609060101010101" pitchFamily="49" charset="-122"/>
                        </a:rPr>
                        <a:t>选考</a:t>
                      </a:r>
                      <a:r>
                        <a:rPr lang="zh-CN" altLang="en-US" sz="1800" dirty="0">
                          <a:latin typeface="黑体" panose="02010609060101010101" pitchFamily="49" charset="-122"/>
                          <a:ea typeface="黑体" panose="02010609060101010101" pitchFamily="49" charset="-122"/>
                          <a:sym typeface="+mn-ea"/>
                        </a:rPr>
                        <a:t>T</a:t>
                      </a:r>
                      <a:r>
                        <a:rPr lang="en-US" altLang="zh-CN" sz="1800" dirty="0">
                          <a:latin typeface="黑体" panose="02010609060101010101" pitchFamily="49" charset="-122"/>
                          <a:ea typeface="黑体" panose="02010609060101010101" pitchFamily="49" charset="-122"/>
                        </a:rPr>
                        <a:t>12  </a:t>
                      </a:r>
                      <a:r>
                        <a:rPr lang="zh-CN" altLang="en-US" sz="1800" dirty="0">
                          <a:latin typeface="黑体" panose="02010609060101010101" pitchFamily="49" charset="-122"/>
                          <a:ea typeface="黑体" panose="02010609060101010101" pitchFamily="49" charset="-122"/>
                        </a:rPr>
                        <a:t>中国共产党的诞生</a:t>
                      </a:r>
                    </a:p>
                    <a:p>
                      <a:pPr algn="l">
                        <a:lnSpc>
                          <a:spcPct val="125000"/>
                        </a:lnSpc>
                        <a:spcBef>
                          <a:spcPts val="0"/>
                        </a:spcBef>
                        <a:spcAft>
                          <a:spcPts val="0"/>
                        </a:spcAft>
                      </a:pPr>
                      <a:r>
                        <a:rPr lang="zh-CN" altLang="en-US" sz="1800" dirty="0">
                          <a:latin typeface="黑体" panose="02010609060101010101" pitchFamily="49" charset="-122"/>
                          <a:ea typeface="黑体" panose="02010609060101010101" pitchFamily="49" charset="-122"/>
                        </a:rPr>
                        <a:t>山东</a:t>
                      </a:r>
                      <a:r>
                        <a:rPr lang="zh-CN" altLang="en-US" sz="1800" dirty="0">
                          <a:latin typeface="黑体" panose="02010609060101010101" pitchFamily="49" charset="-122"/>
                          <a:ea typeface="黑体" panose="02010609060101010101" pitchFamily="49" charset="-122"/>
                          <a:sym typeface="+mn-ea"/>
                        </a:rPr>
                        <a:t>·T</a:t>
                      </a:r>
                      <a:r>
                        <a:rPr lang="en-US" altLang="zh-CN" sz="1800" dirty="0">
                          <a:latin typeface="黑体" panose="02010609060101010101" pitchFamily="49" charset="-122"/>
                          <a:ea typeface="黑体" panose="02010609060101010101" pitchFamily="49" charset="-122"/>
                          <a:sym typeface="+mn-ea"/>
                        </a:rPr>
                        <a:t>18</a:t>
                      </a:r>
                      <a:r>
                        <a:rPr lang="zh-CN" altLang="en-US" sz="1800" dirty="0">
                          <a:latin typeface="黑体" panose="02010609060101010101" pitchFamily="49" charset="-122"/>
                          <a:ea typeface="黑体" panose="02010609060101010101" pitchFamily="49" charset="-122"/>
                          <a:sym typeface="+mn-ea"/>
                        </a:rPr>
                        <a:t>新民主主义革命</a:t>
                      </a:r>
                    </a:p>
                    <a:p>
                      <a:pPr algn="l">
                        <a:lnSpc>
                          <a:spcPct val="125000"/>
                        </a:lnSpc>
                        <a:spcBef>
                          <a:spcPts val="0"/>
                        </a:spcBef>
                        <a:spcAft>
                          <a:spcPts val="0"/>
                        </a:spcAft>
                      </a:pPr>
                      <a:r>
                        <a:rPr lang="zh-CN" altLang="en-US" sz="1800" dirty="0">
                          <a:latin typeface="黑体" panose="02010609060101010101" pitchFamily="49" charset="-122"/>
                          <a:ea typeface="黑体" panose="02010609060101010101" pitchFamily="49" charset="-122"/>
                          <a:sym typeface="+mn-ea"/>
                        </a:rPr>
                        <a:t>广东.</a:t>
                      </a:r>
                      <a:r>
                        <a:rPr lang="en-US" altLang="zh-CN" sz="1800" dirty="0">
                          <a:latin typeface="黑体" panose="02010609060101010101" pitchFamily="49" charset="-122"/>
                          <a:ea typeface="黑体" panose="02010609060101010101" pitchFamily="49" charset="-122"/>
                          <a:sym typeface="+mn-ea"/>
                        </a:rPr>
                        <a:t>T</a:t>
                      </a:r>
                      <a:r>
                        <a:rPr lang="zh-CN" altLang="en-US" sz="1800" dirty="0">
                          <a:latin typeface="黑体" panose="02010609060101010101" pitchFamily="49" charset="-122"/>
                          <a:ea typeface="黑体" panose="02010609060101010101" pitchFamily="49" charset="-122"/>
                          <a:sym typeface="+mn-ea"/>
                        </a:rPr>
                        <a:t>8新民主主义革命的崛起-国民大革命</a:t>
                      </a:r>
                    </a:p>
                  </a:txBody>
                  <a:tcPr anchor="ctr">
                    <a:lnL w="3175" cap="flat" cmpd="sng" algn="ctr">
                      <a:solidFill>
                        <a:schemeClr val="accent2">
                          <a:lumMod val="75000"/>
                        </a:schemeClr>
                      </a:solid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49066">
                <a:tc>
                  <a:txBody>
                    <a:bodyPr/>
                    <a:lstStyle/>
                    <a:p>
                      <a:pPr algn="ctr"/>
                      <a:r>
                        <a:rPr lang="en-US" altLang="zh-CN" sz="2000" b="1" dirty="0">
                          <a:latin typeface="黑体" panose="02010609060101010101" pitchFamily="49" charset="-122"/>
                          <a:ea typeface="黑体" panose="02010609060101010101" pitchFamily="49" charset="-122"/>
                        </a:rPr>
                        <a:t>2022</a:t>
                      </a:r>
                      <a:endParaRPr lang="zh-CN" altLang="en-US" sz="2000" b="1" dirty="0">
                        <a:latin typeface="黑体" panose="02010609060101010101" pitchFamily="49" charset="-122"/>
                        <a:ea typeface="黑体" panose="02010609060101010101" pitchFamily="49" charset="-122"/>
                      </a:endParaRPr>
                    </a:p>
                  </a:txBody>
                  <a:tcPr anchor="ctr">
                    <a:lnL w="9525" cap="flat" cmpd="sng" algn="ctr">
                      <a:noFill/>
                      <a:prstDash val="solid"/>
                      <a:round/>
                      <a:headEnd type="none" w="med" len="med"/>
                      <a:tailEnd type="none" w="med" len="med"/>
                    </a:lnL>
                    <a:lnR w="6350" cap="flat" cmpd="sng" algn="ctr">
                      <a:solidFill>
                        <a:schemeClr val="accent2">
                          <a:lumMod val="60000"/>
                          <a:lumOff val="40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l" defTabSz="914400" rtl="0" eaLnBrk="1" fontAlgn="auto" latinLnBrk="0" hangingPunct="1">
                        <a:lnSpc>
                          <a:spcPct val="110000"/>
                        </a:lnSpc>
                        <a:spcBef>
                          <a:spcPts val="0"/>
                        </a:spcBef>
                        <a:spcAft>
                          <a:spcPts val="0"/>
                        </a:spcAft>
                        <a:buClrTx/>
                        <a:buSzTx/>
                        <a:buFontTx/>
                        <a:buNone/>
                        <a:defRPr/>
                      </a:pPr>
                      <a:endParaRPr lang="zh-CN" altLang="en-US" sz="1800" dirty="0">
                        <a:latin typeface="黑体" panose="02010609060101010101" pitchFamily="49" charset="-122"/>
                        <a:ea typeface="黑体" panose="02010609060101010101" pitchFamily="49" charset="-122"/>
                        <a:sym typeface="+mn-ea"/>
                      </a:endParaRPr>
                    </a:p>
                  </a:txBody>
                  <a:tcPr anchor="ctr">
                    <a:lnL w="6350" cap="flat" cmpd="sng" algn="ctr">
                      <a:solidFill>
                        <a:schemeClr val="accent2">
                          <a:lumMod val="60000"/>
                          <a:lumOff val="40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25000"/>
                        </a:lnSpc>
                        <a:spcBef>
                          <a:spcPts val="0"/>
                        </a:spcBef>
                        <a:spcAft>
                          <a:spcPts val="0"/>
                        </a:spcAft>
                      </a:pPr>
                      <a:r>
                        <a:rPr lang="zh-CN" altLang="en-US" sz="1800" dirty="0">
                          <a:latin typeface="黑体" panose="02010609060101010101" pitchFamily="49" charset="-122"/>
                          <a:ea typeface="黑体" panose="02010609060101010101" pitchFamily="49" charset="-122"/>
                        </a:rPr>
                        <a:t>T</a:t>
                      </a:r>
                      <a:r>
                        <a:rPr lang="en-US" altLang="zh-CN" sz="1800" dirty="0">
                          <a:latin typeface="黑体" panose="02010609060101010101" pitchFamily="49" charset="-122"/>
                          <a:ea typeface="黑体" panose="02010609060101010101" pitchFamily="49" charset="-122"/>
                          <a:sym typeface="+mn-ea"/>
                        </a:rPr>
                        <a:t>12</a:t>
                      </a:r>
                      <a:r>
                        <a:rPr lang="zh-CN" altLang="en-US" sz="1800" dirty="0">
                          <a:latin typeface="黑体" panose="02010609060101010101" pitchFamily="49" charset="-122"/>
                          <a:ea typeface="黑体" panose="02010609060101010101" pitchFamily="49" charset="-122"/>
                          <a:sym typeface="+mn-ea"/>
                        </a:rPr>
                        <a:t>浙江</a:t>
                      </a:r>
                      <a:r>
                        <a:rPr lang="en-US" altLang="zh-CN" sz="1800" dirty="0">
                          <a:latin typeface="黑体" panose="02010609060101010101" pitchFamily="49" charset="-122"/>
                          <a:ea typeface="黑体" panose="02010609060101010101" pitchFamily="49" charset="-122"/>
                          <a:sym typeface="+mn-ea"/>
                        </a:rPr>
                        <a:t>6</a:t>
                      </a:r>
                      <a:r>
                        <a:rPr lang="zh-CN" altLang="en-US" sz="1800" dirty="0">
                          <a:latin typeface="黑体" panose="02010609060101010101" pitchFamily="49" charset="-122"/>
                          <a:ea typeface="黑体" panose="02010609060101010101" pitchFamily="49" charset="-122"/>
                          <a:sym typeface="+mn-ea"/>
                        </a:rPr>
                        <a:t>月</a:t>
                      </a:r>
                      <a:r>
                        <a:rPr lang="en-US" altLang="zh-CN" sz="1800" dirty="0">
                          <a:latin typeface="黑体" panose="02010609060101010101" pitchFamily="49" charset="-122"/>
                          <a:ea typeface="黑体" panose="02010609060101010101" pitchFamily="49" charset="-122"/>
                          <a:sym typeface="+mn-ea"/>
                        </a:rPr>
                        <a:t>·</a:t>
                      </a:r>
                      <a:r>
                        <a:rPr lang="zh-CN" altLang="en-US" sz="1800" dirty="0">
                          <a:latin typeface="黑体" panose="02010609060101010101" pitchFamily="49" charset="-122"/>
                          <a:ea typeface="黑体" panose="02010609060101010101" pitchFamily="49" charset="-122"/>
                          <a:sym typeface="+mn-ea"/>
                        </a:rPr>
                        <a:t>商人罢市       </a:t>
                      </a:r>
                      <a:r>
                        <a:rPr lang="zh-CN" altLang="en-US" sz="1800" dirty="0">
                          <a:latin typeface="黑体" panose="02010609060101010101" pitchFamily="49" charset="-122"/>
                          <a:ea typeface="黑体" panose="02010609060101010101" pitchFamily="49" charset="-122"/>
                        </a:rPr>
                        <a:t>T</a:t>
                      </a:r>
                      <a:r>
                        <a:rPr lang="en-US" altLang="zh-CN" sz="1800" dirty="0">
                          <a:latin typeface="黑体" panose="02010609060101010101" pitchFamily="49" charset="-122"/>
                          <a:ea typeface="黑体" panose="02010609060101010101" pitchFamily="49" charset="-122"/>
                          <a:sym typeface="+mn-ea"/>
                        </a:rPr>
                        <a:t>6</a:t>
                      </a:r>
                      <a:r>
                        <a:rPr lang="zh-CN" altLang="en-US" sz="1800" dirty="0">
                          <a:latin typeface="黑体" panose="02010609060101010101" pitchFamily="49" charset="-122"/>
                          <a:ea typeface="黑体" panose="02010609060101010101" pitchFamily="49" charset="-122"/>
                          <a:sym typeface="+mn-ea"/>
                        </a:rPr>
                        <a:t>海南</a:t>
                      </a:r>
                      <a:r>
                        <a:rPr lang="en-US" altLang="zh-CN" sz="1800" dirty="0">
                          <a:latin typeface="黑体" panose="02010609060101010101" pitchFamily="49" charset="-122"/>
                          <a:ea typeface="黑体" panose="02010609060101010101" pitchFamily="49" charset="-122"/>
                          <a:sym typeface="+mn-ea"/>
                        </a:rPr>
                        <a:t>·</a:t>
                      </a:r>
                      <a:r>
                        <a:rPr lang="zh-CN" altLang="en-US" sz="1800" dirty="0">
                          <a:latin typeface="黑体" panose="02010609060101010101" pitchFamily="49" charset="-122"/>
                          <a:ea typeface="黑体" panose="02010609060101010101" pitchFamily="49" charset="-122"/>
                          <a:sym typeface="+mn-ea"/>
                        </a:rPr>
                        <a:t>孙中山 </a:t>
                      </a:r>
                      <a:endParaRPr lang="en-US" altLang="zh-CN" sz="1800" dirty="0">
                        <a:latin typeface="黑体" panose="02010609060101010101" pitchFamily="49" charset="-122"/>
                        <a:ea typeface="黑体" panose="02010609060101010101" pitchFamily="49" charset="-122"/>
                        <a:sym typeface="+mn-ea"/>
                      </a:endParaRPr>
                    </a:p>
                    <a:p>
                      <a:pPr algn="l">
                        <a:lnSpc>
                          <a:spcPct val="125000"/>
                        </a:lnSpc>
                        <a:spcBef>
                          <a:spcPts val="0"/>
                        </a:spcBef>
                        <a:spcAft>
                          <a:spcPts val="0"/>
                        </a:spcAft>
                      </a:pPr>
                      <a:r>
                        <a:rPr lang="zh-CN" altLang="en-US" sz="1800" dirty="0">
                          <a:latin typeface="黑体" panose="02010609060101010101" pitchFamily="49" charset="-122"/>
                          <a:ea typeface="黑体" panose="02010609060101010101" pitchFamily="49" charset="-122"/>
                          <a:sym typeface="+mn-ea"/>
                        </a:rPr>
                        <a:t> </a:t>
                      </a:r>
                      <a:r>
                        <a:rPr lang="zh-CN" altLang="en-US" sz="1800" dirty="0">
                          <a:latin typeface="黑体" panose="02010609060101010101" pitchFamily="49" charset="-122"/>
                          <a:ea typeface="黑体" panose="02010609060101010101" pitchFamily="49" charset="-122"/>
                        </a:rPr>
                        <a:t>T</a:t>
                      </a:r>
                      <a:r>
                        <a:rPr lang="en-US" altLang="zh-CN" sz="1800" dirty="0">
                          <a:latin typeface="黑体" panose="02010609060101010101" pitchFamily="49" charset="-122"/>
                          <a:ea typeface="黑体" panose="02010609060101010101" pitchFamily="49" charset="-122"/>
                          <a:sym typeface="+mn-ea"/>
                        </a:rPr>
                        <a:t>7</a:t>
                      </a:r>
                      <a:r>
                        <a:rPr lang="zh-CN" altLang="en-US" sz="1800" dirty="0">
                          <a:latin typeface="黑体" panose="02010609060101010101" pitchFamily="49" charset="-122"/>
                          <a:ea typeface="黑体" panose="02010609060101010101" pitchFamily="49" charset="-122"/>
                          <a:sym typeface="+mn-ea"/>
                        </a:rPr>
                        <a:t>海南</a:t>
                      </a:r>
                      <a:r>
                        <a:rPr lang="en-US" altLang="zh-CN" sz="1800" dirty="0">
                          <a:latin typeface="黑体" panose="02010609060101010101" pitchFamily="49" charset="-122"/>
                          <a:ea typeface="黑体" panose="02010609060101010101" pitchFamily="49" charset="-122"/>
                          <a:sym typeface="+mn-ea"/>
                        </a:rPr>
                        <a:t>·</a:t>
                      </a:r>
                      <a:r>
                        <a:rPr lang="zh-CN" altLang="en-US" sz="1800" dirty="0">
                          <a:latin typeface="黑体" panose="02010609060101010101" pitchFamily="49" charset="-122"/>
                          <a:ea typeface="黑体" panose="02010609060101010101" pitchFamily="49" charset="-122"/>
                          <a:sym typeface="+mn-ea"/>
                        </a:rPr>
                        <a:t>三大政策    </a:t>
                      </a:r>
                      <a:r>
                        <a:rPr lang="zh-CN" altLang="en-US" sz="1800" dirty="0">
                          <a:latin typeface="黑体" panose="02010609060101010101" pitchFamily="49" charset="-122"/>
                          <a:ea typeface="黑体" panose="02010609060101010101" pitchFamily="49" charset="-122"/>
                        </a:rPr>
                        <a:t>T</a:t>
                      </a:r>
                      <a:r>
                        <a:rPr lang="en-US" altLang="zh-CN" sz="1800" dirty="0">
                          <a:latin typeface="黑体" panose="02010609060101010101" pitchFamily="49" charset="-122"/>
                          <a:ea typeface="黑体" panose="02010609060101010101" pitchFamily="49" charset="-122"/>
                          <a:sym typeface="+mn-ea"/>
                        </a:rPr>
                        <a:t>18</a:t>
                      </a:r>
                      <a:r>
                        <a:rPr lang="zh-CN" altLang="en-US" sz="1800" dirty="0">
                          <a:latin typeface="黑体" panose="02010609060101010101" pitchFamily="49" charset="-122"/>
                          <a:ea typeface="黑体" panose="02010609060101010101" pitchFamily="49" charset="-122"/>
                          <a:sym typeface="+mn-ea"/>
                        </a:rPr>
                        <a:t>湖北</a:t>
                      </a:r>
                      <a:r>
                        <a:rPr lang="en-US" altLang="zh-CN" sz="1800" dirty="0">
                          <a:latin typeface="黑体" panose="02010609060101010101" pitchFamily="49" charset="-122"/>
                          <a:ea typeface="黑体" panose="02010609060101010101" pitchFamily="49" charset="-122"/>
                          <a:sym typeface="+mn-ea"/>
                        </a:rPr>
                        <a:t>·</a:t>
                      </a:r>
                      <a:r>
                        <a:rPr lang="zh-CN" altLang="en-US" sz="1800" dirty="0">
                          <a:latin typeface="黑体" panose="02010609060101010101" pitchFamily="49" charset="-122"/>
                          <a:ea typeface="黑体" panose="02010609060101010101" pitchFamily="49" charset="-122"/>
                          <a:sym typeface="+mn-ea"/>
                        </a:rPr>
                        <a:t>反帝爱国斗争</a:t>
                      </a:r>
                    </a:p>
                  </a:txBody>
                  <a:tcPr anchor="ctr">
                    <a:lnL w="3175" cap="flat" cmpd="sng" algn="ctr">
                      <a:solidFill>
                        <a:schemeClr val="accent2">
                          <a:lumMod val="75000"/>
                        </a:schemeClr>
                      </a:solid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9351063"/>
                  </a:ext>
                </a:extLst>
              </a:tr>
            </a:tbl>
          </a:graphicData>
        </a:graphic>
      </p:graphicFrame>
    </p:spTree>
    <p:custDataLst>
      <p:tags r:id="rId1"/>
    </p:custDataLst>
    <p:extLst>
      <p:ext uri="{BB962C8B-B14F-4D97-AF65-F5344CB8AC3E}">
        <p14:creationId xmlns:p14="http://schemas.microsoft.com/office/powerpoint/2010/main" val="26126811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AF8B06BB-6EEE-56A7-879A-21386962E42F}"/>
              </a:ext>
            </a:extLst>
          </p:cNvPr>
          <p:cNvSpPr/>
          <p:nvPr/>
        </p:nvSpPr>
        <p:spPr>
          <a:xfrm>
            <a:off x="9840686" y="6219371"/>
            <a:ext cx="2264228" cy="5805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 name="文本框 1"/>
          <p:cNvSpPr txBox="1"/>
          <p:nvPr>
            <p:custDataLst>
              <p:tags r:id="rId2"/>
            </p:custDataLst>
          </p:nvPr>
        </p:nvSpPr>
        <p:spPr>
          <a:xfrm>
            <a:off x="0" y="0"/>
            <a:ext cx="12191365" cy="511175"/>
          </a:xfrm>
          <a:prstGeom prst="rect">
            <a:avLst/>
          </a:prstGeom>
          <a:noFill/>
        </p:spPr>
        <p:txBody>
          <a:bodyPr wrap="square" rtlCol="0">
            <a:spAutoFit/>
          </a:bodyPr>
          <a:lstStyle/>
          <a:p>
            <a:pPr algn="ctr"/>
            <a:r>
              <a:rPr lang="zh-CN" altLang="en-US" sz="2730" b="1" dirty="0">
                <a:solidFill>
                  <a:schemeClr val="bg1"/>
                </a:solidFill>
                <a:latin typeface="楷体" panose="02010609060101010101" charset="-122"/>
                <a:ea typeface="楷体" panose="02010609060101010101" charset="-122"/>
              </a:rPr>
              <a:t>基础知识</a:t>
            </a:r>
          </a:p>
        </p:txBody>
      </p:sp>
      <p:sp>
        <p:nvSpPr>
          <p:cNvPr id="4" name="文本框 3">
            <a:extLst>
              <a:ext uri="{FF2B5EF4-FFF2-40B4-BE49-F238E27FC236}">
                <a16:creationId xmlns:a16="http://schemas.microsoft.com/office/drawing/2014/main" id="{602BE1A5-96FC-4C12-7D77-17BD30C63F01}"/>
              </a:ext>
            </a:extLst>
          </p:cNvPr>
          <p:cNvSpPr txBox="1"/>
          <p:nvPr/>
        </p:nvSpPr>
        <p:spPr>
          <a:xfrm>
            <a:off x="0" y="546100"/>
            <a:ext cx="6812915" cy="488315"/>
          </a:xfrm>
          <a:prstGeom prst="rect">
            <a:avLst/>
          </a:prstGeom>
          <a:noFill/>
        </p:spPr>
        <p:txBody>
          <a:bodyPr vert="horz" wrap="square" lIns="66551" tIns="33276" rIns="66551" bIns="33276" rtlCol="0" anchor="t">
            <a:noAutofit/>
          </a:bodyPr>
          <a:lstStyle>
            <a:lvl1pPr algn="l" defTabSz="1185545" rtl="0" eaLnBrk="1" latinLnBrk="0" hangingPunct="1">
              <a:lnSpc>
                <a:spcPct val="90000"/>
              </a:lnSpc>
              <a:spcBef>
                <a:spcPct val="0"/>
              </a:spcBef>
              <a:buNone/>
              <a:defRPr sz="5700" kern="1200">
                <a:solidFill>
                  <a:schemeClr val="tx1"/>
                </a:solidFill>
                <a:latin typeface="+mj-lt"/>
                <a:ea typeface="+mj-ea"/>
                <a:cs typeface="+mj-cs"/>
              </a:defRPr>
            </a:lvl1pPr>
          </a:lstStyle>
          <a:p>
            <a:pPr lvl="0" algn="l" defTabSz="457200">
              <a:buClrTx/>
              <a:buSzTx/>
              <a:buFontTx/>
            </a:pPr>
            <a:r>
              <a:rPr lang="zh-CN" altLang="en-US" sz="2800" dirty="0">
                <a:solidFill>
                  <a:srgbClr val="0909DF"/>
                </a:solidFill>
                <a:latin typeface="黑体" panose="02010609060101010101" charset="-122"/>
                <a:ea typeface="黑体" panose="02010609060101010101" charset="-122"/>
                <a:cs typeface="+mn-cs"/>
                <a:sym typeface="+mn-ea"/>
              </a:rPr>
              <a:t>一、新的力量：五四运动</a:t>
            </a:r>
          </a:p>
        </p:txBody>
      </p:sp>
      <p:sp>
        <p:nvSpPr>
          <p:cNvPr id="5" name="文本框 4">
            <a:extLst>
              <a:ext uri="{FF2B5EF4-FFF2-40B4-BE49-F238E27FC236}">
                <a16:creationId xmlns:a16="http://schemas.microsoft.com/office/drawing/2014/main" id="{0E12B29B-A5DE-F94B-8353-EC6AB95CAB58}"/>
              </a:ext>
            </a:extLst>
          </p:cNvPr>
          <p:cNvSpPr txBox="1"/>
          <p:nvPr/>
        </p:nvSpPr>
        <p:spPr>
          <a:xfrm>
            <a:off x="428171" y="1455329"/>
            <a:ext cx="8055429" cy="488315"/>
          </a:xfrm>
          <a:prstGeom prst="rect">
            <a:avLst/>
          </a:prstGeom>
          <a:noFill/>
        </p:spPr>
        <p:txBody>
          <a:bodyPr vert="horz" wrap="square" lIns="66551" tIns="33276" rIns="66551" bIns="33276" rtlCol="0" anchor="t">
            <a:noAutofit/>
          </a:bodyPr>
          <a:lstStyle>
            <a:lvl1pPr algn="l" defTabSz="1185545" rtl="0" eaLnBrk="1" latinLnBrk="0" hangingPunct="1">
              <a:lnSpc>
                <a:spcPct val="90000"/>
              </a:lnSpc>
              <a:spcBef>
                <a:spcPct val="0"/>
              </a:spcBef>
              <a:buNone/>
              <a:defRPr sz="5700" kern="1200">
                <a:solidFill>
                  <a:schemeClr val="tx1"/>
                </a:solidFill>
                <a:latin typeface="+mj-lt"/>
                <a:ea typeface="+mj-ea"/>
                <a:cs typeface="+mj-cs"/>
              </a:defRPr>
            </a:lvl1pPr>
          </a:lstStyle>
          <a:p>
            <a:pPr lvl="0" algn="l" defTabSz="457200">
              <a:buClrTx/>
              <a:buSzTx/>
              <a:buFontTx/>
            </a:pPr>
            <a:r>
              <a:rPr lang="zh-CN" altLang="en-US" sz="2400" dirty="0">
                <a:latin typeface="黑体" panose="02010609060101010101" charset="-122"/>
                <a:ea typeface="黑体" panose="02010609060101010101" charset="-122"/>
                <a:cs typeface="+mn-cs"/>
                <a:sym typeface="+mn-ea"/>
              </a:rPr>
              <a:t>任务一：根据材料并结合所学知识，概括五四运动的背景。</a:t>
            </a:r>
          </a:p>
        </p:txBody>
      </p:sp>
      <p:sp>
        <p:nvSpPr>
          <p:cNvPr id="9" name="文本框 8">
            <a:extLst>
              <a:ext uri="{FF2B5EF4-FFF2-40B4-BE49-F238E27FC236}">
                <a16:creationId xmlns:a16="http://schemas.microsoft.com/office/drawing/2014/main" id="{8452144D-87B9-33C8-01EC-755B2893DD82}"/>
              </a:ext>
            </a:extLst>
          </p:cNvPr>
          <p:cNvSpPr txBox="1"/>
          <p:nvPr/>
        </p:nvSpPr>
        <p:spPr>
          <a:xfrm>
            <a:off x="428171" y="1057366"/>
            <a:ext cx="1342571" cy="488315"/>
          </a:xfrm>
          <a:prstGeom prst="rect">
            <a:avLst/>
          </a:prstGeom>
          <a:noFill/>
        </p:spPr>
        <p:txBody>
          <a:bodyPr vert="horz" wrap="square" lIns="66551" tIns="33276" rIns="66551" bIns="33276" rtlCol="0" anchor="t">
            <a:noAutofit/>
          </a:bodyPr>
          <a:lstStyle>
            <a:lvl1pPr algn="l" defTabSz="1185545" rtl="0" eaLnBrk="1" latinLnBrk="0" hangingPunct="1">
              <a:lnSpc>
                <a:spcPct val="90000"/>
              </a:lnSpc>
              <a:spcBef>
                <a:spcPct val="0"/>
              </a:spcBef>
              <a:buNone/>
              <a:defRPr sz="5700" kern="1200">
                <a:solidFill>
                  <a:schemeClr val="tx1"/>
                </a:solidFill>
                <a:latin typeface="+mj-lt"/>
                <a:ea typeface="+mj-ea"/>
                <a:cs typeface="+mj-cs"/>
              </a:defRPr>
            </a:lvl1pPr>
          </a:lstStyle>
          <a:p>
            <a:pPr lvl="0" algn="l" defTabSz="457200">
              <a:buClrTx/>
              <a:buSzTx/>
              <a:buFontTx/>
            </a:pPr>
            <a:r>
              <a:rPr lang="en-US" altLang="zh-CN" sz="2400" dirty="0">
                <a:solidFill>
                  <a:srgbClr val="0909DF"/>
                </a:solidFill>
                <a:latin typeface="黑体" panose="02010609060101010101" charset="-122"/>
                <a:ea typeface="黑体" panose="02010609060101010101" charset="-122"/>
                <a:cs typeface="+mn-cs"/>
                <a:sym typeface="+mn-ea"/>
              </a:rPr>
              <a:t>1.</a:t>
            </a:r>
            <a:r>
              <a:rPr lang="zh-CN" altLang="en-US" sz="2400" dirty="0">
                <a:solidFill>
                  <a:srgbClr val="0909DF"/>
                </a:solidFill>
                <a:latin typeface="黑体" panose="02010609060101010101" charset="-122"/>
                <a:ea typeface="黑体" panose="02010609060101010101" charset="-122"/>
                <a:cs typeface="+mn-cs"/>
                <a:sym typeface="+mn-ea"/>
              </a:rPr>
              <a:t>背景</a:t>
            </a:r>
          </a:p>
        </p:txBody>
      </p:sp>
      <p:sp>
        <p:nvSpPr>
          <p:cNvPr id="12" name="文本框 11">
            <a:extLst>
              <a:ext uri="{FF2B5EF4-FFF2-40B4-BE49-F238E27FC236}">
                <a16:creationId xmlns:a16="http://schemas.microsoft.com/office/drawing/2014/main" id="{B964A464-8EC5-0674-BA81-92F655CA4163}"/>
              </a:ext>
            </a:extLst>
          </p:cNvPr>
          <p:cNvSpPr txBox="1"/>
          <p:nvPr/>
        </p:nvSpPr>
        <p:spPr>
          <a:xfrm>
            <a:off x="428171" y="2090172"/>
            <a:ext cx="11212286" cy="2677656"/>
          </a:xfrm>
          <a:prstGeom prst="rect">
            <a:avLst/>
          </a:prstGeom>
          <a:noFill/>
          <a:ln>
            <a:solidFill>
              <a:srgbClr val="C0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rPr>
              <a:t>材料</a:t>
            </a:r>
            <a:r>
              <a:rPr kumimoji="0" lang="en-US" altLang="zh-CN" sz="240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rPr>
              <a:t>1</a:t>
            </a:r>
            <a:r>
              <a:rPr kumimoji="0" lang="zh-CN" altLang="en-US" sz="240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rPr>
              <a:t>：由于中国民族工业的发展和帝国主义在华的企业增加，中国工人由第一次世界大战前的</a:t>
            </a:r>
            <a:r>
              <a:rPr kumimoji="0" lang="en-US" altLang="zh-CN" sz="240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rPr>
              <a:t>100</a:t>
            </a:r>
            <a:r>
              <a:rPr kumimoji="0" lang="zh-CN" altLang="en-US" sz="240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rPr>
              <a:t>万，增至战后的</a:t>
            </a:r>
            <a:r>
              <a:rPr kumimoji="0" lang="en-US" altLang="zh-CN" sz="240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rPr>
              <a:t>200</a:t>
            </a:r>
            <a:r>
              <a:rPr kumimoji="0" lang="zh-CN" altLang="en-US" sz="240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rPr>
              <a:t>万</a:t>
            </a:r>
            <a:r>
              <a:rPr kumimoji="0" lang="en-US" altLang="zh-CN" sz="240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rPr>
              <a:t>……</a:t>
            </a:r>
            <a:r>
              <a:rPr kumimoji="0" lang="zh-CN" altLang="en-US" sz="240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rPr>
              <a:t>文化斗争是中国现代社会政治变革的先导。</a:t>
            </a:r>
            <a:r>
              <a:rPr kumimoji="0" lang="en-US" altLang="zh-CN" sz="240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rPr>
              <a:t>1915</a:t>
            </a:r>
            <a:r>
              <a:rPr kumimoji="0" lang="zh-CN" altLang="en-US" sz="240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rPr>
              <a:t>年</a:t>
            </a:r>
            <a:r>
              <a:rPr kumimoji="0" lang="en-US" altLang="zh-CN" sz="240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rPr>
              <a:t>9</a:t>
            </a:r>
            <a:r>
              <a:rPr kumimoji="0" lang="zh-CN" altLang="en-US" sz="240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rPr>
              <a:t>月，</a:t>
            </a:r>
            <a:r>
              <a:rPr kumimoji="0" lang="en-US" altLang="zh-CN" sz="240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rPr>
              <a:t>《</a:t>
            </a:r>
            <a:r>
              <a:rPr kumimoji="0" lang="zh-CN" altLang="en-US" sz="240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rPr>
              <a:t>新青年</a:t>
            </a:r>
            <a:r>
              <a:rPr kumimoji="0" lang="en-US" altLang="zh-CN" sz="240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rPr>
              <a:t>》</a:t>
            </a:r>
            <a:r>
              <a:rPr kumimoji="0" lang="zh-CN" altLang="en-US" sz="240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rPr>
              <a:t>杂志的出版，标志着彻底反封建文化运动的开始</a:t>
            </a:r>
            <a:r>
              <a:rPr kumimoji="0" lang="en-US" altLang="zh-CN" sz="240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rPr>
              <a:t>……</a:t>
            </a:r>
            <a:r>
              <a:rPr kumimoji="0" lang="zh-CN" altLang="en-US" sz="240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rPr>
              <a:t>在俄国十月革命的影响下，中国涌现出一批具有共产主义思想的知识分子，他们是马克思主义的积极传播者。</a:t>
            </a:r>
            <a:r>
              <a:rPr kumimoji="0" lang="en-US" altLang="zh-CN" sz="240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rPr>
              <a:t>1918</a:t>
            </a:r>
            <a:r>
              <a:rPr kumimoji="0" lang="zh-CN" altLang="en-US" sz="240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rPr>
              <a:t>年</a:t>
            </a:r>
            <a:r>
              <a:rPr kumimoji="0" lang="en-US" altLang="zh-CN" sz="240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rPr>
              <a:t>11</a:t>
            </a:r>
            <a:r>
              <a:rPr kumimoji="0" lang="zh-CN" altLang="en-US" sz="240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rPr>
              <a:t>月结束的第一次世界大战，把俄国十月革命后中国的新的爱国主义运动推向了高潮。                </a:t>
            </a:r>
            <a:endParaRPr kumimoji="0" lang="en-US" altLang="zh-CN" sz="240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dirty="0">
                <a:solidFill>
                  <a:prstClr val="black"/>
                </a:solidFill>
                <a:latin typeface="楷体" panose="02010609060101010101" pitchFamily="49" charset="-122"/>
                <a:ea typeface="楷体" panose="02010609060101010101" pitchFamily="49" charset="-122"/>
              </a:rPr>
              <a:t>                                ——</a:t>
            </a:r>
            <a:r>
              <a:rPr kumimoji="0" lang="zh-CN" altLang="en-US" sz="240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rPr>
              <a:t>吴于廑、齐世荣主编</a:t>
            </a:r>
            <a:r>
              <a:rPr kumimoji="0" lang="en-US" altLang="zh-CN" sz="240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rPr>
              <a:t>《</a:t>
            </a:r>
            <a:r>
              <a:rPr kumimoji="0" lang="zh-CN" altLang="en-US" sz="240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rPr>
              <a:t>世界史 现代卷</a:t>
            </a:r>
            <a:r>
              <a:rPr kumimoji="0" lang="en-US" altLang="zh-CN" sz="240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rPr>
              <a:t>》 </a:t>
            </a:r>
            <a:endParaRPr kumimoji="0" lang="zh-CN" altLang="en-US" sz="240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endParaRPr>
          </a:p>
        </p:txBody>
      </p:sp>
      <p:sp>
        <p:nvSpPr>
          <p:cNvPr id="13" name="对话气泡: 矩形 12">
            <a:extLst>
              <a:ext uri="{FF2B5EF4-FFF2-40B4-BE49-F238E27FC236}">
                <a16:creationId xmlns:a16="http://schemas.microsoft.com/office/drawing/2014/main" id="{AB772CA1-6CBA-02F0-704F-AC25EF87B77C}"/>
              </a:ext>
            </a:extLst>
          </p:cNvPr>
          <p:cNvSpPr/>
          <p:nvPr/>
        </p:nvSpPr>
        <p:spPr>
          <a:xfrm>
            <a:off x="9441542" y="606652"/>
            <a:ext cx="1894116" cy="1291704"/>
          </a:xfrm>
          <a:prstGeom prst="wedgeRectCallout">
            <a:avLst>
              <a:gd name="adj1" fmla="val -119797"/>
              <a:gd name="adj2" fmla="val 33080"/>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latin typeface="黑体" panose="02010609060101010101" pitchFamily="49" charset="-122"/>
                <a:ea typeface="黑体" panose="02010609060101010101" pitchFamily="49" charset="-122"/>
              </a:rPr>
              <a:t>国内、国际；</a:t>
            </a:r>
            <a:endParaRPr lang="en-US" altLang="zh-CN" sz="2000" dirty="0">
              <a:solidFill>
                <a:schemeClr val="tx1"/>
              </a:solidFill>
              <a:latin typeface="黑体" panose="02010609060101010101" pitchFamily="49" charset="-122"/>
              <a:ea typeface="黑体" panose="02010609060101010101" pitchFamily="49" charset="-122"/>
            </a:endParaRPr>
          </a:p>
          <a:p>
            <a:pPr algn="ctr"/>
            <a:r>
              <a:rPr lang="zh-CN" altLang="en-US" sz="2000" dirty="0">
                <a:solidFill>
                  <a:schemeClr val="tx1"/>
                </a:solidFill>
                <a:latin typeface="黑体" panose="02010609060101010101" pitchFamily="49" charset="-122"/>
                <a:ea typeface="黑体" panose="02010609060101010101" pitchFamily="49" charset="-122"/>
              </a:rPr>
              <a:t>政治、经济、阶级、思想</a:t>
            </a:r>
            <a:endParaRPr lang="en-US" altLang="zh-CN" sz="2000" dirty="0">
              <a:solidFill>
                <a:schemeClr val="tx1"/>
              </a:solidFill>
              <a:latin typeface="黑体" panose="02010609060101010101" pitchFamily="49" charset="-122"/>
              <a:ea typeface="黑体" panose="02010609060101010101" pitchFamily="49" charset="-122"/>
            </a:endParaRPr>
          </a:p>
          <a:p>
            <a:pPr algn="ctr"/>
            <a:r>
              <a:rPr lang="en-US" altLang="zh-CN" sz="2000" dirty="0">
                <a:solidFill>
                  <a:schemeClr val="tx1"/>
                </a:solidFill>
                <a:latin typeface="黑体" panose="02010609060101010101" pitchFamily="49" charset="-122"/>
                <a:ea typeface="黑体" panose="02010609060101010101" pitchFamily="49" charset="-122"/>
              </a:rPr>
              <a:t>……</a:t>
            </a:r>
          </a:p>
        </p:txBody>
      </p:sp>
      <p:sp>
        <p:nvSpPr>
          <p:cNvPr id="14" name="对话气泡: 圆角矩形 13">
            <a:extLst>
              <a:ext uri="{FF2B5EF4-FFF2-40B4-BE49-F238E27FC236}">
                <a16:creationId xmlns:a16="http://schemas.microsoft.com/office/drawing/2014/main" id="{BBEE1086-ED3F-F45E-9619-2902C72A22C7}"/>
              </a:ext>
            </a:extLst>
          </p:cNvPr>
          <p:cNvSpPr/>
          <p:nvPr/>
        </p:nvSpPr>
        <p:spPr>
          <a:xfrm>
            <a:off x="5588000" y="1698171"/>
            <a:ext cx="841829" cy="488315"/>
          </a:xfrm>
          <a:prstGeom prst="wedgeRoundRectCallout">
            <a:avLst>
              <a:gd name="adj1" fmla="val -29454"/>
              <a:gd name="adj2" fmla="val 77362"/>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000">
                <a:solidFill>
                  <a:schemeClr val="tx1"/>
                </a:solidFill>
                <a:latin typeface="黑体" panose="02010609060101010101" pitchFamily="49" charset="-122"/>
                <a:ea typeface="黑体" panose="02010609060101010101" pitchFamily="49" charset="-122"/>
              </a:rPr>
              <a:t>经济</a:t>
            </a:r>
            <a:endParaRPr lang="zh-CN" altLang="en-US" sz="2000" dirty="0">
              <a:solidFill>
                <a:schemeClr val="tx1"/>
              </a:solidFill>
              <a:latin typeface="黑体" panose="02010609060101010101" pitchFamily="49" charset="-122"/>
              <a:ea typeface="黑体" panose="02010609060101010101" pitchFamily="49" charset="-122"/>
            </a:endParaRPr>
          </a:p>
        </p:txBody>
      </p:sp>
      <p:sp>
        <p:nvSpPr>
          <p:cNvPr id="15" name="对话气泡: 圆角矩形 14">
            <a:extLst>
              <a:ext uri="{FF2B5EF4-FFF2-40B4-BE49-F238E27FC236}">
                <a16:creationId xmlns:a16="http://schemas.microsoft.com/office/drawing/2014/main" id="{9DCBD41F-7D01-787C-D7DE-CB5CFA9BE684}"/>
              </a:ext>
            </a:extLst>
          </p:cNvPr>
          <p:cNvSpPr/>
          <p:nvPr/>
        </p:nvSpPr>
        <p:spPr>
          <a:xfrm>
            <a:off x="9695543" y="1609114"/>
            <a:ext cx="841829" cy="488315"/>
          </a:xfrm>
          <a:prstGeom prst="wedgeRoundRectCallout">
            <a:avLst>
              <a:gd name="adj1" fmla="val -29454"/>
              <a:gd name="adj2" fmla="val 77362"/>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latin typeface="黑体" panose="02010609060101010101" pitchFamily="49" charset="-122"/>
                <a:ea typeface="黑体" panose="02010609060101010101" pitchFamily="49" charset="-122"/>
              </a:rPr>
              <a:t>阶级</a:t>
            </a:r>
          </a:p>
        </p:txBody>
      </p:sp>
      <p:sp>
        <p:nvSpPr>
          <p:cNvPr id="16" name="对话气泡: 圆角矩形 15">
            <a:extLst>
              <a:ext uri="{FF2B5EF4-FFF2-40B4-BE49-F238E27FC236}">
                <a16:creationId xmlns:a16="http://schemas.microsoft.com/office/drawing/2014/main" id="{EB6FF8F6-C244-E731-5DD4-E19B7DB713FF}"/>
              </a:ext>
            </a:extLst>
          </p:cNvPr>
          <p:cNvSpPr/>
          <p:nvPr/>
        </p:nvSpPr>
        <p:spPr>
          <a:xfrm>
            <a:off x="2481943" y="2399483"/>
            <a:ext cx="841829" cy="488315"/>
          </a:xfrm>
          <a:prstGeom prst="wedgeRoundRectCallout">
            <a:avLst>
              <a:gd name="adj1" fmla="val -29454"/>
              <a:gd name="adj2" fmla="val 77362"/>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latin typeface="黑体" panose="02010609060101010101" pitchFamily="49" charset="-122"/>
                <a:ea typeface="黑体" panose="02010609060101010101" pitchFamily="49" charset="-122"/>
              </a:rPr>
              <a:t>思想</a:t>
            </a:r>
          </a:p>
        </p:txBody>
      </p:sp>
      <p:sp>
        <p:nvSpPr>
          <p:cNvPr id="17" name="对话气泡: 圆角矩形 16">
            <a:extLst>
              <a:ext uri="{FF2B5EF4-FFF2-40B4-BE49-F238E27FC236}">
                <a16:creationId xmlns:a16="http://schemas.microsoft.com/office/drawing/2014/main" id="{933C5433-3041-12BB-FF92-F5E57C7EBFC3}"/>
              </a:ext>
            </a:extLst>
          </p:cNvPr>
          <p:cNvSpPr/>
          <p:nvPr/>
        </p:nvSpPr>
        <p:spPr>
          <a:xfrm>
            <a:off x="1291771" y="3121115"/>
            <a:ext cx="841829" cy="488315"/>
          </a:xfrm>
          <a:prstGeom prst="wedgeRoundRectCallout">
            <a:avLst>
              <a:gd name="adj1" fmla="val -29454"/>
              <a:gd name="adj2" fmla="val 77362"/>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latin typeface="黑体" panose="02010609060101010101" pitchFamily="49" charset="-122"/>
                <a:ea typeface="黑体" panose="02010609060101010101" pitchFamily="49" charset="-122"/>
              </a:rPr>
              <a:t>思想</a:t>
            </a:r>
          </a:p>
        </p:txBody>
      </p:sp>
      <p:sp>
        <p:nvSpPr>
          <p:cNvPr id="18" name="对话气泡: 圆角矩形 17">
            <a:extLst>
              <a:ext uri="{FF2B5EF4-FFF2-40B4-BE49-F238E27FC236}">
                <a16:creationId xmlns:a16="http://schemas.microsoft.com/office/drawing/2014/main" id="{6723E895-1646-E2DE-9D31-264EFE4EF300}"/>
              </a:ext>
            </a:extLst>
          </p:cNvPr>
          <p:cNvSpPr/>
          <p:nvPr/>
        </p:nvSpPr>
        <p:spPr>
          <a:xfrm>
            <a:off x="2322286" y="3365272"/>
            <a:ext cx="1095828" cy="488315"/>
          </a:xfrm>
          <a:prstGeom prst="wedgeRoundRectCallout">
            <a:avLst>
              <a:gd name="adj1" fmla="val -29454"/>
              <a:gd name="adj2" fmla="val 77362"/>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latin typeface="黑体" panose="02010609060101010101" pitchFamily="49" charset="-122"/>
                <a:ea typeface="黑体" panose="02010609060101010101" pitchFamily="49" charset="-122"/>
              </a:rPr>
              <a:t>导火索</a:t>
            </a:r>
          </a:p>
        </p:txBody>
      </p:sp>
      <p:sp>
        <p:nvSpPr>
          <p:cNvPr id="19" name="矩形 18">
            <a:extLst>
              <a:ext uri="{FF2B5EF4-FFF2-40B4-BE49-F238E27FC236}">
                <a16:creationId xmlns:a16="http://schemas.microsoft.com/office/drawing/2014/main" id="{6E192B97-9148-FE86-3595-121D61022F0E}"/>
              </a:ext>
            </a:extLst>
          </p:cNvPr>
          <p:cNvSpPr/>
          <p:nvPr/>
        </p:nvSpPr>
        <p:spPr>
          <a:xfrm>
            <a:off x="402771" y="4884530"/>
            <a:ext cx="11212286" cy="1894228"/>
          </a:xfrm>
          <a:prstGeom prst="rect">
            <a:avLst/>
          </a:prstGeom>
          <a:solidFill>
            <a:schemeClr val="accent1">
              <a:lumMod val="20000"/>
              <a:lumOff val="8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2000" dirty="0">
                <a:solidFill>
                  <a:srgbClr val="C00000"/>
                </a:solidFill>
                <a:latin typeface="黑体" panose="02010609060101010101" pitchFamily="49" charset="-122"/>
                <a:ea typeface="黑体" panose="02010609060101010101" pitchFamily="49" charset="-122"/>
              </a:rPr>
              <a:t>国内：</a:t>
            </a:r>
            <a:r>
              <a:rPr lang="zh-CN" altLang="en-US" sz="2000" dirty="0">
                <a:solidFill>
                  <a:schemeClr val="tx1"/>
                </a:solidFill>
                <a:latin typeface="黑体" panose="02010609060101010101" pitchFamily="49" charset="-122"/>
                <a:ea typeface="黑体" panose="02010609060101010101" pitchFamily="49" charset="-122"/>
              </a:rPr>
              <a:t>（</a:t>
            </a:r>
            <a:r>
              <a:rPr lang="en-US" altLang="zh-CN" sz="2000" dirty="0">
                <a:solidFill>
                  <a:schemeClr val="tx1"/>
                </a:solidFill>
                <a:latin typeface="黑体" panose="02010609060101010101" pitchFamily="49" charset="-122"/>
                <a:ea typeface="黑体" panose="02010609060101010101" pitchFamily="49" charset="-122"/>
              </a:rPr>
              <a:t>1</a:t>
            </a:r>
            <a:r>
              <a:rPr lang="zh-CN" altLang="en-US" sz="2000" dirty="0">
                <a:solidFill>
                  <a:schemeClr val="tx1"/>
                </a:solidFill>
                <a:latin typeface="黑体" panose="02010609060101010101" pitchFamily="49" charset="-122"/>
                <a:ea typeface="黑体" panose="02010609060101010101" pitchFamily="49" charset="-122"/>
              </a:rPr>
              <a:t>）</a:t>
            </a:r>
            <a:r>
              <a:rPr lang="zh-CN" altLang="en-US" sz="2000" dirty="0">
                <a:solidFill>
                  <a:srgbClr val="C00000"/>
                </a:solidFill>
                <a:latin typeface="黑体" panose="02010609060101010101" pitchFamily="49" charset="-122"/>
                <a:ea typeface="黑体" panose="02010609060101010101" pitchFamily="49" charset="-122"/>
              </a:rPr>
              <a:t>经济</a:t>
            </a:r>
            <a:r>
              <a:rPr lang="en-US" altLang="zh-CN" sz="2000" dirty="0">
                <a:solidFill>
                  <a:srgbClr val="C00000"/>
                </a:solidFill>
                <a:latin typeface="黑体" panose="02010609060101010101" pitchFamily="49" charset="-122"/>
                <a:ea typeface="黑体" panose="02010609060101010101" pitchFamily="49" charset="-122"/>
              </a:rPr>
              <a:t>+</a:t>
            </a:r>
            <a:r>
              <a:rPr lang="zh-CN" altLang="en-US" sz="2000" dirty="0">
                <a:solidFill>
                  <a:srgbClr val="C00000"/>
                </a:solidFill>
                <a:latin typeface="黑体" panose="02010609060101010101" pitchFamily="49" charset="-122"/>
                <a:ea typeface="黑体" panose="02010609060101010101" pitchFamily="49" charset="-122"/>
              </a:rPr>
              <a:t>阶级</a:t>
            </a:r>
            <a:r>
              <a:rPr lang="zh-CN" altLang="en-US" sz="2000" dirty="0">
                <a:solidFill>
                  <a:schemeClr val="tx1"/>
                </a:solidFill>
                <a:latin typeface="黑体" panose="02010609060101010101" pitchFamily="49" charset="-122"/>
                <a:ea typeface="黑体" panose="02010609060101010101" pitchFamily="49" charset="-122"/>
              </a:rPr>
              <a:t>：民族资本主义进一步发展，工人阶级力量壮大；</a:t>
            </a:r>
            <a:endParaRPr lang="en-US" altLang="zh-CN" sz="2000" dirty="0">
              <a:solidFill>
                <a:schemeClr val="tx1"/>
              </a:solidFill>
              <a:latin typeface="黑体" panose="02010609060101010101" pitchFamily="49" charset="-122"/>
              <a:ea typeface="黑体" panose="02010609060101010101" pitchFamily="49" charset="-122"/>
            </a:endParaRPr>
          </a:p>
          <a:p>
            <a:r>
              <a:rPr lang="zh-CN" altLang="en-US" sz="2000" dirty="0">
                <a:solidFill>
                  <a:schemeClr val="tx1"/>
                </a:solidFill>
                <a:latin typeface="黑体" panose="02010609060101010101" pitchFamily="49" charset="-122"/>
                <a:ea typeface="黑体" panose="02010609060101010101" pitchFamily="49" charset="-122"/>
              </a:rPr>
              <a:t>      （</a:t>
            </a:r>
            <a:r>
              <a:rPr lang="en-US" altLang="zh-CN" sz="2000" dirty="0">
                <a:solidFill>
                  <a:schemeClr val="tx1"/>
                </a:solidFill>
                <a:latin typeface="黑体" panose="02010609060101010101" pitchFamily="49" charset="-122"/>
                <a:ea typeface="黑体" panose="02010609060101010101" pitchFamily="49" charset="-122"/>
              </a:rPr>
              <a:t>2</a:t>
            </a:r>
            <a:r>
              <a:rPr lang="zh-CN" altLang="en-US" sz="2000" dirty="0">
                <a:solidFill>
                  <a:schemeClr val="tx1"/>
                </a:solidFill>
                <a:latin typeface="黑体" panose="02010609060101010101" pitchFamily="49" charset="-122"/>
                <a:ea typeface="黑体" panose="02010609060101010101" pitchFamily="49" charset="-122"/>
              </a:rPr>
              <a:t>）</a:t>
            </a:r>
            <a:r>
              <a:rPr lang="zh-CN" altLang="en-US" sz="2000" dirty="0">
                <a:solidFill>
                  <a:srgbClr val="C00000"/>
                </a:solidFill>
                <a:latin typeface="黑体" panose="02010609060101010101" pitchFamily="49" charset="-122"/>
                <a:ea typeface="黑体" panose="02010609060101010101" pitchFamily="49" charset="-122"/>
              </a:rPr>
              <a:t>思想</a:t>
            </a:r>
            <a:r>
              <a:rPr lang="zh-CN" altLang="en-US" sz="2000" dirty="0">
                <a:solidFill>
                  <a:schemeClr val="tx1"/>
                </a:solidFill>
                <a:latin typeface="黑体" panose="02010609060101010101" pitchFamily="49" charset="-122"/>
                <a:ea typeface="黑体" panose="02010609060101010101" pitchFamily="49" charset="-122"/>
              </a:rPr>
              <a:t>：新文化运动解放思想； 马克思主义的传播；</a:t>
            </a:r>
          </a:p>
          <a:p>
            <a:r>
              <a:rPr lang="zh-CN" altLang="en-US" sz="2000" dirty="0">
                <a:solidFill>
                  <a:schemeClr val="tx1"/>
                </a:solidFill>
                <a:latin typeface="黑体" panose="02010609060101010101" pitchFamily="49" charset="-122"/>
                <a:ea typeface="黑体" panose="02010609060101010101" pitchFamily="49" charset="-122"/>
              </a:rPr>
              <a:t>      （</a:t>
            </a:r>
            <a:r>
              <a:rPr lang="en-US" altLang="zh-CN" sz="2000" dirty="0">
                <a:solidFill>
                  <a:schemeClr val="tx1"/>
                </a:solidFill>
                <a:latin typeface="黑体" panose="02010609060101010101" pitchFamily="49" charset="-122"/>
                <a:ea typeface="黑体" panose="02010609060101010101" pitchFamily="49" charset="-122"/>
              </a:rPr>
              <a:t>3</a:t>
            </a:r>
            <a:r>
              <a:rPr lang="zh-CN" altLang="en-US" sz="2000" dirty="0">
                <a:solidFill>
                  <a:schemeClr val="tx1"/>
                </a:solidFill>
                <a:latin typeface="黑体" panose="02010609060101010101" pitchFamily="49" charset="-122"/>
                <a:ea typeface="黑体" panose="02010609060101010101" pitchFamily="49" charset="-122"/>
              </a:rPr>
              <a:t>）</a:t>
            </a:r>
            <a:r>
              <a:rPr lang="zh-CN" altLang="en-US" sz="2000" dirty="0">
                <a:solidFill>
                  <a:srgbClr val="C00000"/>
                </a:solidFill>
                <a:latin typeface="黑体" panose="02010609060101010101" pitchFamily="49" charset="-122"/>
                <a:ea typeface="黑体" panose="02010609060101010101" pitchFamily="49" charset="-122"/>
              </a:rPr>
              <a:t>政治</a:t>
            </a:r>
            <a:r>
              <a:rPr lang="zh-CN" altLang="en-US" sz="2000" dirty="0">
                <a:solidFill>
                  <a:schemeClr val="tx1"/>
                </a:solidFill>
                <a:latin typeface="黑体" panose="02010609060101010101" pitchFamily="49" charset="-122"/>
                <a:ea typeface="黑体" panose="02010609060101010101" pitchFamily="49" charset="-122"/>
              </a:rPr>
              <a:t>：北洋军阀的黑暗统治，激化阶级矛盾；</a:t>
            </a:r>
          </a:p>
          <a:p>
            <a:r>
              <a:rPr lang="zh-CN" altLang="en-US" sz="2000" dirty="0">
                <a:solidFill>
                  <a:srgbClr val="C00000"/>
                </a:solidFill>
                <a:latin typeface="黑体" panose="02010609060101010101" pitchFamily="49" charset="-122"/>
                <a:ea typeface="黑体" panose="02010609060101010101" pitchFamily="49" charset="-122"/>
              </a:rPr>
              <a:t>国际</a:t>
            </a:r>
            <a:r>
              <a:rPr lang="zh-CN" altLang="en-US" sz="2000" dirty="0">
                <a:solidFill>
                  <a:srgbClr val="C00000"/>
                </a:solidFill>
                <a:latin typeface="黑体" panose="02010609060101010101" pitchFamily="49" charset="-122"/>
                <a:ea typeface="黑体" panose="02010609060101010101" pitchFamily="49" charset="-122"/>
                <a:sym typeface="Wingdings" panose="05000000000000000000" pitchFamily="2" charset="2"/>
              </a:rPr>
              <a:t>：</a:t>
            </a:r>
            <a:r>
              <a:rPr lang="zh-CN" altLang="en-US" sz="2000" dirty="0">
                <a:solidFill>
                  <a:schemeClr val="tx1"/>
                </a:solidFill>
                <a:latin typeface="黑体" panose="02010609060101010101" pitchFamily="49" charset="-122"/>
                <a:ea typeface="黑体" panose="02010609060101010101" pitchFamily="49" charset="-122"/>
                <a:sym typeface="Wingdings" panose="05000000000000000000" pitchFamily="2" charset="2"/>
              </a:rPr>
              <a:t>（</a:t>
            </a:r>
            <a:r>
              <a:rPr lang="en-US" altLang="zh-CN" sz="2000" dirty="0">
                <a:solidFill>
                  <a:schemeClr val="tx1"/>
                </a:solidFill>
                <a:latin typeface="黑体" panose="02010609060101010101" pitchFamily="49" charset="-122"/>
                <a:ea typeface="黑体" panose="02010609060101010101" pitchFamily="49" charset="-122"/>
                <a:sym typeface="Wingdings" panose="05000000000000000000" pitchFamily="2" charset="2"/>
              </a:rPr>
              <a:t>1</a:t>
            </a:r>
            <a:r>
              <a:rPr lang="zh-CN" altLang="en-US" sz="2000" dirty="0">
                <a:solidFill>
                  <a:schemeClr val="tx1"/>
                </a:solidFill>
                <a:latin typeface="黑体" panose="02010609060101010101" pitchFamily="49" charset="-122"/>
                <a:ea typeface="黑体" panose="02010609060101010101" pitchFamily="49" charset="-122"/>
                <a:sym typeface="Wingdings" panose="05000000000000000000" pitchFamily="2" charset="2"/>
              </a:rPr>
              <a:t>）</a:t>
            </a:r>
            <a:r>
              <a:rPr lang="zh-CN" altLang="en-US" sz="2000" dirty="0">
                <a:solidFill>
                  <a:schemeClr val="tx1"/>
                </a:solidFill>
                <a:latin typeface="黑体" panose="02010609060101010101" pitchFamily="49" charset="-122"/>
                <a:ea typeface="黑体" panose="02010609060101010101" pitchFamily="49" charset="-122"/>
              </a:rPr>
              <a:t>帝国主义国家加紧侵华，民族危机严重；</a:t>
            </a:r>
            <a:endParaRPr lang="en-US" altLang="zh-CN" sz="2000" dirty="0">
              <a:solidFill>
                <a:schemeClr val="tx1"/>
              </a:solidFill>
              <a:latin typeface="黑体" panose="02010609060101010101" pitchFamily="49" charset="-122"/>
              <a:ea typeface="黑体" panose="02010609060101010101" pitchFamily="49" charset="-122"/>
            </a:endParaRPr>
          </a:p>
          <a:p>
            <a:r>
              <a:rPr lang="zh-CN" altLang="en-US" sz="2000" dirty="0">
                <a:solidFill>
                  <a:schemeClr val="tx1"/>
                </a:solidFill>
                <a:latin typeface="黑体" panose="02010609060101010101" pitchFamily="49" charset="-122"/>
                <a:ea typeface="黑体" panose="02010609060101010101" pitchFamily="49" charset="-122"/>
              </a:rPr>
              <a:t>      （</a:t>
            </a:r>
            <a:r>
              <a:rPr lang="en-US" altLang="zh-CN" sz="2000" dirty="0">
                <a:solidFill>
                  <a:schemeClr val="tx1"/>
                </a:solidFill>
                <a:latin typeface="黑体" panose="02010609060101010101" pitchFamily="49" charset="-122"/>
                <a:ea typeface="黑体" panose="02010609060101010101" pitchFamily="49" charset="-122"/>
              </a:rPr>
              <a:t>2</a:t>
            </a:r>
            <a:r>
              <a:rPr lang="zh-CN" altLang="en-US" sz="2000" dirty="0">
                <a:solidFill>
                  <a:schemeClr val="tx1"/>
                </a:solidFill>
                <a:latin typeface="黑体" panose="02010609060101010101" pitchFamily="49" charset="-122"/>
                <a:ea typeface="黑体" panose="02010609060101010101" pitchFamily="49" charset="-122"/>
              </a:rPr>
              <a:t>）</a:t>
            </a:r>
            <a:r>
              <a:rPr lang="en-US" altLang="zh-CN" sz="2000" dirty="0">
                <a:solidFill>
                  <a:schemeClr val="tx1"/>
                </a:solidFill>
                <a:latin typeface="黑体" panose="02010609060101010101" pitchFamily="49" charset="-122"/>
                <a:ea typeface="黑体" panose="02010609060101010101" pitchFamily="49" charset="-122"/>
              </a:rPr>
              <a:t>1917</a:t>
            </a:r>
            <a:r>
              <a:rPr lang="zh-CN" altLang="en-US" sz="2000" dirty="0">
                <a:solidFill>
                  <a:schemeClr val="tx1"/>
                </a:solidFill>
                <a:latin typeface="黑体" panose="02010609060101010101" pitchFamily="49" charset="-122"/>
                <a:ea typeface="黑体" panose="02010609060101010101" pitchFamily="49" charset="-122"/>
              </a:rPr>
              <a:t>年俄国十月革命的影响；</a:t>
            </a:r>
            <a:endParaRPr lang="en-US" altLang="zh-CN" sz="2000" dirty="0">
              <a:solidFill>
                <a:schemeClr val="tx1"/>
              </a:solidFill>
              <a:latin typeface="黑体" panose="02010609060101010101" pitchFamily="49" charset="-122"/>
              <a:ea typeface="黑体" panose="02010609060101010101" pitchFamily="49" charset="-122"/>
            </a:endParaRPr>
          </a:p>
          <a:p>
            <a:r>
              <a:rPr lang="zh-CN" altLang="en-US" sz="2000" dirty="0">
                <a:solidFill>
                  <a:srgbClr val="C00000"/>
                </a:solidFill>
                <a:latin typeface="黑体" panose="02010609060101010101" pitchFamily="49" charset="-122"/>
                <a:ea typeface="黑体" panose="02010609060101010101" pitchFamily="49" charset="-122"/>
              </a:rPr>
              <a:t>导火索：</a:t>
            </a:r>
            <a:r>
              <a:rPr lang="zh-CN" altLang="en-US" sz="2000" dirty="0">
                <a:solidFill>
                  <a:schemeClr val="tx1"/>
                </a:solidFill>
                <a:latin typeface="黑体" panose="02010609060101010101" pitchFamily="49" charset="-122"/>
                <a:ea typeface="黑体" panose="02010609060101010101" pitchFamily="49" charset="-122"/>
              </a:rPr>
              <a:t>巴黎和会中国外交失败。</a:t>
            </a:r>
          </a:p>
        </p:txBody>
      </p:sp>
      <p:sp>
        <p:nvSpPr>
          <p:cNvPr id="20" name="对话气泡: 圆角矩形 19">
            <a:extLst>
              <a:ext uri="{FF2B5EF4-FFF2-40B4-BE49-F238E27FC236}">
                <a16:creationId xmlns:a16="http://schemas.microsoft.com/office/drawing/2014/main" id="{0A49ECA1-6301-F679-5597-61FF30C1162F}"/>
              </a:ext>
            </a:extLst>
          </p:cNvPr>
          <p:cNvSpPr/>
          <p:nvPr/>
        </p:nvSpPr>
        <p:spPr>
          <a:xfrm>
            <a:off x="9840686" y="3010264"/>
            <a:ext cx="1095828" cy="488315"/>
          </a:xfrm>
          <a:prstGeom prst="wedgeRoundRectCallout">
            <a:avLst>
              <a:gd name="adj1" fmla="val -29454"/>
              <a:gd name="adj2" fmla="val 77362"/>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latin typeface="黑体" panose="02010609060101010101" pitchFamily="49" charset="-122"/>
                <a:ea typeface="黑体" panose="02010609060101010101" pitchFamily="49" charset="-122"/>
              </a:rPr>
              <a:t>国外</a:t>
            </a:r>
          </a:p>
        </p:txBody>
      </p:sp>
    </p:spTree>
    <p:custDataLst>
      <p:tags r:id="rId1"/>
    </p:custDataLst>
    <p:extLst>
      <p:ext uri="{BB962C8B-B14F-4D97-AF65-F5344CB8AC3E}">
        <p14:creationId xmlns:p14="http://schemas.microsoft.com/office/powerpoint/2010/main" val="8622197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AF8B06BB-6EEE-56A7-879A-21386962E42F}"/>
              </a:ext>
            </a:extLst>
          </p:cNvPr>
          <p:cNvSpPr/>
          <p:nvPr/>
        </p:nvSpPr>
        <p:spPr>
          <a:xfrm>
            <a:off x="9840686" y="6219371"/>
            <a:ext cx="2264228" cy="5805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 name="文本框 1"/>
          <p:cNvSpPr txBox="1"/>
          <p:nvPr>
            <p:custDataLst>
              <p:tags r:id="rId2"/>
            </p:custDataLst>
          </p:nvPr>
        </p:nvSpPr>
        <p:spPr>
          <a:xfrm>
            <a:off x="0" y="0"/>
            <a:ext cx="12191365" cy="511175"/>
          </a:xfrm>
          <a:prstGeom prst="rect">
            <a:avLst/>
          </a:prstGeom>
          <a:noFill/>
        </p:spPr>
        <p:txBody>
          <a:bodyPr wrap="square" rtlCol="0">
            <a:spAutoFit/>
          </a:bodyPr>
          <a:lstStyle/>
          <a:p>
            <a:pPr algn="ctr"/>
            <a:r>
              <a:rPr lang="zh-CN" altLang="en-US" sz="2730" b="1" dirty="0">
                <a:solidFill>
                  <a:schemeClr val="bg1"/>
                </a:solidFill>
                <a:latin typeface="楷体" panose="02010609060101010101" charset="-122"/>
                <a:ea typeface="楷体" panose="02010609060101010101" charset="-122"/>
              </a:rPr>
              <a:t>基础知识</a:t>
            </a:r>
          </a:p>
        </p:txBody>
      </p:sp>
      <p:sp>
        <p:nvSpPr>
          <p:cNvPr id="3" name="文本框 2">
            <a:extLst>
              <a:ext uri="{FF2B5EF4-FFF2-40B4-BE49-F238E27FC236}">
                <a16:creationId xmlns:a16="http://schemas.microsoft.com/office/drawing/2014/main" id="{66100450-24A4-18FE-5E03-79D8FEA47756}"/>
              </a:ext>
            </a:extLst>
          </p:cNvPr>
          <p:cNvSpPr txBox="1"/>
          <p:nvPr/>
        </p:nvSpPr>
        <p:spPr>
          <a:xfrm>
            <a:off x="0" y="546100"/>
            <a:ext cx="6812915" cy="488315"/>
          </a:xfrm>
          <a:prstGeom prst="rect">
            <a:avLst/>
          </a:prstGeom>
          <a:noFill/>
        </p:spPr>
        <p:txBody>
          <a:bodyPr vert="horz" wrap="square" lIns="66551" tIns="33276" rIns="66551" bIns="33276" rtlCol="0" anchor="t">
            <a:noAutofit/>
          </a:bodyPr>
          <a:lstStyle>
            <a:lvl1pPr algn="l" defTabSz="1185545" rtl="0" eaLnBrk="1" latinLnBrk="0" hangingPunct="1">
              <a:lnSpc>
                <a:spcPct val="90000"/>
              </a:lnSpc>
              <a:spcBef>
                <a:spcPct val="0"/>
              </a:spcBef>
              <a:buNone/>
              <a:defRPr sz="5700" kern="1200">
                <a:solidFill>
                  <a:schemeClr val="tx1"/>
                </a:solidFill>
                <a:latin typeface="+mj-lt"/>
                <a:ea typeface="+mj-ea"/>
                <a:cs typeface="+mj-cs"/>
              </a:defRPr>
            </a:lvl1pPr>
          </a:lstStyle>
          <a:p>
            <a:pPr lvl="0" algn="l" defTabSz="457200">
              <a:buClrTx/>
              <a:buSzTx/>
              <a:buFontTx/>
            </a:pPr>
            <a:r>
              <a:rPr lang="zh-CN" altLang="en-US" sz="2800" dirty="0">
                <a:solidFill>
                  <a:srgbClr val="0909DF"/>
                </a:solidFill>
                <a:latin typeface="黑体" panose="02010609060101010101" charset="-122"/>
                <a:ea typeface="黑体" panose="02010609060101010101" charset="-122"/>
                <a:cs typeface="+mn-cs"/>
                <a:sym typeface="+mn-ea"/>
              </a:rPr>
              <a:t>一、新的力量：五四运动</a:t>
            </a:r>
          </a:p>
        </p:txBody>
      </p:sp>
      <p:sp>
        <p:nvSpPr>
          <p:cNvPr id="5" name="文本框 4">
            <a:extLst>
              <a:ext uri="{FF2B5EF4-FFF2-40B4-BE49-F238E27FC236}">
                <a16:creationId xmlns:a16="http://schemas.microsoft.com/office/drawing/2014/main" id="{F8494814-189D-BA7C-9452-256B50D27668}"/>
              </a:ext>
            </a:extLst>
          </p:cNvPr>
          <p:cNvSpPr txBox="1"/>
          <p:nvPr/>
        </p:nvSpPr>
        <p:spPr>
          <a:xfrm>
            <a:off x="428171" y="1057366"/>
            <a:ext cx="1342571" cy="488315"/>
          </a:xfrm>
          <a:prstGeom prst="rect">
            <a:avLst/>
          </a:prstGeom>
          <a:noFill/>
        </p:spPr>
        <p:txBody>
          <a:bodyPr vert="horz" wrap="square" lIns="66551" tIns="33276" rIns="66551" bIns="33276" rtlCol="0" anchor="t">
            <a:noAutofit/>
          </a:bodyPr>
          <a:lstStyle>
            <a:lvl1pPr algn="l" defTabSz="1185545" rtl="0" eaLnBrk="1" latinLnBrk="0" hangingPunct="1">
              <a:lnSpc>
                <a:spcPct val="90000"/>
              </a:lnSpc>
              <a:spcBef>
                <a:spcPct val="0"/>
              </a:spcBef>
              <a:buNone/>
              <a:defRPr sz="5700" kern="1200">
                <a:solidFill>
                  <a:schemeClr val="tx1"/>
                </a:solidFill>
                <a:latin typeface="+mj-lt"/>
                <a:ea typeface="+mj-ea"/>
                <a:cs typeface="+mj-cs"/>
              </a:defRPr>
            </a:lvl1pPr>
          </a:lstStyle>
          <a:p>
            <a:pPr lvl="0" algn="l" defTabSz="457200">
              <a:buClrTx/>
              <a:buSzTx/>
              <a:buFontTx/>
            </a:pPr>
            <a:r>
              <a:rPr lang="en-US" altLang="zh-CN" sz="2400" dirty="0">
                <a:solidFill>
                  <a:srgbClr val="0909DF"/>
                </a:solidFill>
                <a:latin typeface="黑体" panose="02010609060101010101" charset="-122"/>
                <a:ea typeface="黑体" panose="02010609060101010101" charset="-122"/>
                <a:cs typeface="+mn-cs"/>
                <a:sym typeface="+mn-ea"/>
              </a:rPr>
              <a:t>2.</a:t>
            </a:r>
            <a:r>
              <a:rPr lang="zh-CN" altLang="en-US" sz="2400" dirty="0">
                <a:solidFill>
                  <a:srgbClr val="0909DF"/>
                </a:solidFill>
                <a:latin typeface="黑体" panose="02010609060101010101" charset="-122"/>
                <a:ea typeface="黑体" panose="02010609060101010101" charset="-122"/>
                <a:cs typeface="+mn-cs"/>
                <a:sym typeface="+mn-ea"/>
              </a:rPr>
              <a:t>概况</a:t>
            </a:r>
          </a:p>
        </p:txBody>
      </p:sp>
      <p:graphicFrame>
        <p:nvGraphicFramePr>
          <p:cNvPr id="8" name="表格 7">
            <a:extLst>
              <a:ext uri="{FF2B5EF4-FFF2-40B4-BE49-F238E27FC236}">
                <a16:creationId xmlns:a16="http://schemas.microsoft.com/office/drawing/2014/main" id="{3EA130E7-DC5F-BDAD-797D-BC33602462FD}"/>
              </a:ext>
            </a:extLst>
          </p:cNvPr>
          <p:cNvGraphicFramePr/>
          <p:nvPr>
            <p:extLst>
              <p:ext uri="{D42A27DB-BD31-4B8C-83A1-F6EECF244321}">
                <p14:modId xmlns:p14="http://schemas.microsoft.com/office/powerpoint/2010/main" val="2982082128"/>
              </p:ext>
            </p:extLst>
          </p:nvPr>
        </p:nvGraphicFramePr>
        <p:xfrm>
          <a:off x="1555012" y="1633456"/>
          <a:ext cx="9081339" cy="3931920"/>
        </p:xfrm>
        <a:graphic>
          <a:graphicData uri="http://schemas.openxmlformats.org/drawingml/2006/table">
            <a:tbl>
              <a:tblPr firstRow="1" bandRow="1">
                <a:tableStyleId>{5C22544A-7EE6-4342-B048-85BDC9FD1C3A}</a:tableStyleId>
              </a:tblPr>
              <a:tblGrid>
                <a:gridCol w="1090097">
                  <a:extLst>
                    <a:ext uri="{9D8B030D-6E8A-4147-A177-3AD203B41FA5}">
                      <a16:colId xmlns:a16="http://schemas.microsoft.com/office/drawing/2014/main" val="20000"/>
                    </a:ext>
                  </a:extLst>
                </a:gridCol>
                <a:gridCol w="2985871">
                  <a:extLst>
                    <a:ext uri="{9D8B030D-6E8A-4147-A177-3AD203B41FA5}">
                      <a16:colId xmlns:a16="http://schemas.microsoft.com/office/drawing/2014/main" val="20001"/>
                    </a:ext>
                  </a:extLst>
                </a:gridCol>
                <a:gridCol w="5005371">
                  <a:extLst>
                    <a:ext uri="{9D8B030D-6E8A-4147-A177-3AD203B41FA5}">
                      <a16:colId xmlns:a16="http://schemas.microsoft.com/office/drawing/2014/main" val="1438086264"/>
                    </a:ext>
                  </a:extLst>
                </a:gridCol>
              </a:tblGrid>
              <a:tr h="429790">
                <a:tc>
                  <a:txBody>
                    <a:bodyPr/>
                    <a:lstStyle/>
                    <a:p>
                      <a:pPr algn="ctr">
                        <a:buNone/>
                      </a:pPr>
                      <a:endParaRPr lang="zh-CN" altLang="en-US" sz="2400" b="0" dirty="0">
                        <a:solidFill>
                          <a:schemeClr val="tx1"/>
                        </a:solidFill>
                        <a:latin typeface="黑体" panose="02010609060101010101" pitchFamily="49" charset="-122"/>
                        <a:ea typeface="黑体" panose="02010609060101010101" pitchFamily="49" charset="-122"/>
                      </a:endParaRPr>
                    </a:p>
                  </a:txBody>
                  <a:tcPr/>
                </a:tc>
                <a:tc>
                  <a:txBody>
                    <a:bodyPr/>
                    <a:lstStyle/>
                    <a:p>
                      <a:pPr algn="ctr">
                        <a:buNone/>
                      </a:pPr>
                      <a:r>
                        <a:rPr lang="zh-CN" altLang="en-US" sz="2400" b="0" dirty="0">
                          <a:solidFill>
                            <a:schemeClr val="bg1"/>
                          </a:solidFill>
                          <a:latin typeface="黑体" panose="02010609060101010101" pitchFamily="49" charset="-122"/>
                          <a:ea typeface="黑体" panose="02010609060101010101" pitchFamily="49" charset="-122"/>
                        </a:rPr>
                        <a:t>第一阶段</a:t>
                      </a:r>
                    </a:p>
                  </a:txBody>
                  <a:tcPr anchor="ctr"/>
                </a:tc>
                <a:tc>
                  <a:txBody>
                    <a:bodyPr/>
                    <a:lstStyle/>
                    <a:p>
                      <a:pPr algn="ctr">
                        <a:buNone/>
                      </a:pPr>
                      <a:r>
                        <a:rPr lang="zh-CN" altLang="en-US" sz="2400" b="0">
                          <a:solidFill>
                            <a:schemeClr val="bg1"/>
                          </a:solidFill>
                          <a:latin typeface="黑体" panose="02010609060101010101" pitchFamily="49" charset="-122"/>
                          <a:ea typeface="黑体" panose="02010609060101010101" pitchFamily="49" charset="-122"/>
                        </a:rPr>
                        <a:t>第二阶段</a:t>
                      </a:r>
                      <a:endParaRPr lang="zh-CN" altLang="en-US" sz="2400" b="0" dirty="0">
                        <a:solidFill>
                          <a:schemeClr val="bg1"/>
                        </a:solidFill>
                        <a:latin typeface="黑体" panose="02010609060101010101" pitchFamily="49" charset="-122"/>
                        <a:ea typeface="黑体" panose="02010609060101010101" pitchFamily="49" charset="-122"/>
                      </a:endParaRPr>
                    </a:p>
                  </a:txBody>
                  <a:tcPr anchor="ctr"/>
                </a:tc>
                <a:extLst>
                  <a:ext uri="{0D108BD9-81ED-4DB2-BD59-A6C34878D82A}">
                    <a16:rowId xmlns:a16="http://schemas.microsoft.com/office/drawing/2014/main" val="10000"/>
                  </a:ext>
                </a:extLst>
              </a:tr>
              <a:tr h="429790">
                <a:tc>
                  <a:txBody>
                    <a:bodyPr/>
                    <a:lstStyle/>
                    <a:p>
                      <a:pPr algn="ctr">
                        <a:buNone/>
                      </a:pPr>
                      <a:r>
                        <a:rPr lang="zh-CN" altLang="en-US" sz="2400" b="0" dirty="0">
                          <a:solidFill>
                            <a:schemeClr val="tx1"/>
                          </a:solidFill>
                          <a:latin typeface="黑体" panose="02010609060101010101" pitchFamily="49" charset="-122"/>
                          <a:ea typeface="黑体" panose="02010609060101010101" pitchFamily="49" charset="-122"/>
                        </a:rPr>
                        <a:t>时间</a:t>
                      </a:r>
                    </a:p>
                  </a:txBody>
                  <a:tcPr anchor="ctr"/>
                </a:tc>
                <a:tc>
                  <a:txBody>
                    <a:bodyPr/>
                    <a:lstStyle/>
                    <a:p>
                      <a:pPr algn="ctr">
                        <a:buNone/>
                      </a:pPr>
                      <a:r>
                        <a:rPr lang="en-US" altLang="zh-CN" sz="2400" b="0" dirty="0">
                          <a:solidFill>
                            <a:schemeClr val="tx1"/>
                          </a:solidFill>
                          <a:latin typeface="黑体" panose="02010609060101010101" pitchFamily="49" charset="-122"/>
                          <a:ea typeface="黑体" panose="02010609060101010101" pitchFamily="49" charset="-122"/>
                        </a:rPr>
                        <a:t>1919</a:t>
                      </a:r>
                      <a:r>
                        <a:rPr lang="zh-CN" altLang="en-US" sz="2400" b="0" dirty="0">
                          <a:solidFill>
                            <a:schemeClr val="tx1"/>
                          </a:solidFill>
                          <a:latin typeface="黑体" panose="02010609060101010101" pitchFamily="49" charset="-122"/>
                          <a:ea typeface="黑体" panose="02010609060101010101" pitchFamily="49" charset="-122"/>
                        </a:rPr>
                        <a:t>年</a:t>
                      </a:r>
                      <a:r>
                        <a:rPr lang="en-US" altLang="zh-CN" sz="2400" b="0" dirty="0">
                          <a:solidFill>
                            <a:schemeClr val="tx1"/>
                          </a:solidFill>
                          <a:latin typeface="黑体" panose="02010609060101010101" pitchFamily="49" charset="-122"/>
                          <a:ea typeface="黑体" panose="02010609060101010101" pitchFamily="49" charset="-122"/>
                        </a:rPr>
                        <a:t>5</a:t>
                      </a:r>
                      <a:r>
                        <a:rPr lang="zh-CN" altLang="en-US" sz="2400" b="0" dirty="0">
                          <a:solidFill>
                            <a:schemeClr val="tx1"/>
                          </a:solidFill>
                          <a:latin typeface="黑体" panose="02010609060101010101" pitchFamily="49" charset="-122"/>
                          <a:ea typeface="黑体" panose="02010609060101010101" pitchFamily="49" charset="-122"/>
                        </a:rPr>
                        <a:t>月</a:t>
                      </a:r>
                      <a:r>
                        <a:rPr lang="en-US" altLang="zh-CN" sz="2400" b="0" dirty="0">
                          <a:solidFill>
                            <a:schemeClr val="tx1"/>
                          </a:solidFill>
                          <a:latin typeface="黑体" panose="02010609060101010101" pitchFamily="49" charset="-122"/>
                          <a:ea typeface="黑体" panose="02010609060101010101" pitchFamily="49" charset="-122"/>
                        </a:rPr>
                        <a:t>4</a:t>
                      </a:r>
                      <a:r>
                        <a:rPr lang="zh-CN" altLang="en-US" sz="2400" b="0" dirty="0">
                          <a:solidFill>
                            <a:schemeClr val="tx1"/>
                          </a:solidFill>
                          <a:latin typeface="黑体" panose="02010609060101010101" pitchFamily="49" charset="-122"/>
                          <a:ea typeface="黑体" panose="02010609060101010101" pitchFamily="49" charset="-122"/>
                        </a:rPr>
                        <a:t>日</a:t>
                      </a:r>
                      <a:r>
                        <a:rPr lang="en-US" altLang="zh-CN" sz="2400" b="0" dirty="0">
                          <a:solidFill>
                            <a:schemeClr val="tx1"/>
                          </a:solidFill>
                          <a:latin typeface="黑体" panose="02010609060101010101" pitchFamily="49" charset="-122"/>
                          <a:ea typeface="黑体" panose="02010609060101010101" pitchFamily="49" charset="-122"/>
                        </a:rPr>
                        <a:t>-6</a:t>
                      </a:r>
                      <a:r>
                        <a:rPr lang="zh-CN" altLang="en-US" sz="2400" b="0" dirty="0">
                          <a:solidFill>
                            <a:schemeClr val="tx1"/>
                          </a:solidFill>
                          <a:latin typeface="黑体" panose="02010609060101010101" pitchFamily="49" charset="-122"/>
                          <a:ea typeface="黑体" panose="02010609060101010101" pitchFamily="49" charset="-122"/>
                        </a:rPr>
                        <a:t>月初</a:t>
                      </a:r>
                    </a:p>
                  </a:txBody>
                  <a:tcPr anchor="ctr"/>
                </a:tc>
                <a:tc>
                  <a:txBody>
                    <a:bodyPr/>
                    <a:lstStyle/>
                    <a:p>
                      <a:pPr algn="ctr">
                        <a:buNone/>
                      </a:pPr>
                      <a:r>
                        <a:rPr lang="en-US" altLang="zh-CN" sz="2400" b="0" dirty="0">
                          <a:solidFill>
                            <a:schemeClr val="tx1"/>
                          </a:solidFill>
                          <a:latin typeface="黑体" panose="02010609060101010101" pitchFamily="49" charset="-122"/>
                          <a:ea typeface="黑体" panose="02010609060101010101" pitchFamily="49" charset="-122"/>
                        </a:rPr>
                        <a:t>1919</a:t>
                      </a:r>
                      <a:r>
                        <a:rPr lang="zh-CN" altLang="en-US" sz="2400" b="0" dirty="0">
                          <a:solidFill>
                            <a:schemeClr val="tx1"/>
                          </a:solidFill>
                          <a:latin typeface="黑体" panose="02010609060101010101" pitchFamily="49" charset="-122"/>
                          <a:ea typeface="黑体" panose="02010609060101010101" pitchFamily="49" charset="-122"/>
                        </a:rPr>
                        <a:t>年</a:t>
                      </a:r>
                      <a:r>
                        <a:rPr lang="en-US" altLang="zh-CN" sz="2400" b="0" dirty="0">
                          <a:solidFill>
                            <a:schemeClr val="tx1"/>
                          </a:solidFill>
                          <a:latin typeface="黑体" panose="02010609060101010101" pitchFamily="49" charset="-122"/>
                          <a:ea typeface="黑体" panose="02010609060101010101" pitchFamily="49" charset="-122"/>
                        </a:rPr>
                        <a:t>6</a:t>
                      </a:r>
                      <a:r>
                        <a:rPr lang="zh-CN" altLang="en-US" sz="2400" b="0" dirty="0">
                          <a:solidFill>
                            <a:schemeClr val="tx1"/>
                          </a:solidFill>
                          <a:latin typeface="黑体" panose="02010609060101010101" pitchFamily="49" charset="-122"/>
                          <a:ea typeface="黑体" panose="02010609060101010101" pitchFamily="49" charset="-122"/>
                        </a:rPr>
                        <a:t>月初开始</a:t>
                      </a:r>
                    </a:p>
                  </a:txBody>
                  <a:tcPr anchor="ctr"/>
                </a:tc>
                <a:extLst>
                  <a:ext uri="{0D108BD9-81ED-4DB2-BD59-A6C34878D82A}">
                    <a16:rowId xmlns:a16="http://schemas.microsoft.com/office/drawing/2014/main" val="10001"/>
                  </a:ext>
                </a:extLst>
              </a:tr>
              <a:tr h="429790">
                <a:tc>
                  <a:txBody>
                    <a:bodyPr/>
                    <a:lstStyle/>
                    <a:p>
                      <a:pPr algn="ctr">
                        <a:buNone/>
                      </a:pPr>
                      <a:r>
                        <a:rPr lang="zh-CN" altLang="en-US" sz="2400" b="0">
                          <a:solidFill>
                            <a:schemeClr val="tx1"/>
                          </a:solidFill>
                          <a:latin typeface="黑体" panose="02010609060101010101" pitchFamily="49" charset="-122"/>
                          <a:ea typeface="黑体" panose="02010609060101010101" pitchFamily="49" charset="-122"/>
                        </a:rPr>
                        <a:t>中心</a:t>
                      </a:r>
                    </a:p>
                  </a:txBody>
                  <a:tcPr anchor="ctr"/>
                </a:tc>
                <a:tc>
                  <a:txBody>
                    <a:bodyPr/>
                    <a:lstStyle/>
                    <a:p>
                      <a:pPr algn="ctr">
                        <a:buNone/>
                      </a:pPr>
                      <a:r>
                        <a:rPr lang="zh-CN" altLang="en-US" sz="2400" b="0" dirty="0">
                          <a:solidFill>
                            <a:schemeClr val="tx1"/>
                          </a:solidFill>
                          <a:latin typeface="黑体" panose="02010609060101010101" pitchFamily="49" charset="-122"/>
                          <a:ea typeface="黑体" panose="02010609060101010101" pitchFamily="49" charset="-122"/>
                        </a:rPr>
                        <a:t>北京</a:t>
                      </a:r>
                    </a:p>
                  </a:txBody>
                  <a:tcPr anchor="ctr"/>
                </a:tc>
                <a:tc>
                  <a:txBody>
                    <a:bodyPr/>
                    <a:lstStyle/>
                    <a:p>
                      <a:pPr algn="ctr">
                        <a:buNone/>
                      </a:pPr>
                      <a:r>
                        <a:rPr lang="zh-CN" altLang="en-US" sz="2400" b="0">
                          <a:solidFill>
                            <a:schemeClr val="tx1"/>
                          </a:solidFill>
                          <a:latin typeface="黑体" panose="02010609060101010101" pitchFamily="49" charset="-122"/>
                          <a:ea typeface="黑体" panose="02010609060101010101" pitchFamily="49" charset="-122"/>
                        </a:rPr>
                        <a:t>上海</a:t>
                      </a:r>
                      <a:endParaRPr lang="zh-CN" altLang="en-US" sz="2400" b="0" dirty="0">
                        <a:solidFill>
                          <a:schemeClr val="tx1"/>
                        </a:solidFill>
                        <a:latin typeface="黑体" panose="02010609060101010101" pitchFamily="49" charset="-122"/>
                        <a:ea typeface="黑体" panose="02010609060101010101" pitchFamily="49" charset="-122"/>
                      </a:endParaRPr>
                    </a:p>
                  </a:txBody>
                  <a:tcPr anchor="ctr"/>
                </a:tc>
                <a:extLst>
                  <a:ext uri="{0D108BD9-81ED-4DB2-BD59-A6C34878D82A}">
                    <a16:rowId xmlns:a16="http://schemas.microsoft.com/office/drawing/2014/main" val="10002"/>
                  </a:ext>
                </a:extLst>
              </a:tr>
              <a:tr h="429790">
                <a:tc>
                  <a:txBody>
                    <a:bodyPr/>
                    <a:lstStyle/>
                    <a:p>
                      <a:pPr algn="ctr">
                        <a:buNone/>
                      </a:pPr>
                      <a:r>
                        <a:rPr lang="zh-CN" altLang="en-US" sz="2400" b="0">
                          <a:solidFill>
                            <a:schemeClr val="tx1"/>
                          </a:solidFill>
                          <a:latin typeface="黑体" panose="02010609060101010101" pitchFamily="49" charset="-122"/>
                          <a:ea typeface="黑体" panose="02010609060101010101" pitchFamily="49" charset="-122"/>
                        </a:rPr>
                        <a:t>主力</a:t>
                      </a:r>
                    </a:p>
                  </a:txBody>
                  <a:tcPr anchor="ctr"/>
                </a:tc>
                <a:tc>
                  <a:txBody>
                    <a:bodyPr/>
                    <a:lstStyle/>
                    <a:p>
                      <a:pPr algn="ctr">
                        <a:buNone/>
                      </a:pPr>
                      <a:r>
                        <a:rPr lang="zh-CN" altLang="en-US" sz="2400" b="0" dirty="0">
                          <a:solidFill>
                            <a:schemeClr val="tx1"/>
                          </a:solidFill>
                          <a:latin typeface="黑体" panose="02010609060101010101" pitchFamily="49" charset="-122"/>
                          <a:ea typeface="黑体" panose="02010609060101010101" pitchFamily="49" charset="-122"/>
                        </a:rPr>
                        <a:t>学生</a:t>
                      </a:r>
                    </a:p>
                  </a:txBody>
                  <a:tcPr anchor="ctr"/>
                </a:tc>
                <a:tc>
                  <a:txBody>
                    <a:bodyPr/>
                    <a:lstStyle/>
                    <a:p>
                      <a:pPr algn="ctr">
                        <a:buNone/>
                      </a:pPr>
                      <a:r>
                        <a:rPr lang="zh-CN" altLang="en-US" sz="2400" b="0" dirty="0">
                          <a:solidFill>
                            <a:schemeClr val="tx1"/>
                          </a:solidFill>
                          <a:latin typeface="黑体" panose="02010609060101010101" pitchFamily="49" charset="-122"/>
                          <a:ea typeface="黑体" panose="02010609060101010101" pitchFamily="49" charset="-122"/>
                        </a:rPr>
                        <a:t>工人、商人、学生</a:t>
                      </a:r>
                    </a:p>
                  </a:txBody>
                  <a:tcPr anchor="ctr"/>
                </a:tc>
                <a:extLst>
                  <a:ext uri="{0D108BD9-81ED-4DB2-BD59-A6C34878D82A}">
                    <a16:rowId xmlns:a16="http://schemas.microsoft.com/office/drawing/2014/main" val="10003"/>
                  </a:ext>
                </a:extLst>
              </a:tr>
              <a:tr h="429790">
                <a:tc>
                  <a:txBody>
                    <a:bodyPr/>
                    <a:lstStyle/>
                    <a:p>
                      <a:pPr algn="ctr">
                        <a:buNone/>
                      </a:pPr>
                      <a:r>
                        <a:rPr lang="zh-CN" altLang="en-US" sz="2400" b="0">
                          <a:solidFill>
                            <a:schemeClr val="tx1"/>
                          </a:solidFill>
                          <a:latin typeface="黑体" panose="02010609060101010101" pitchFamily="49" charset="-122"/>
                          <a:ea typeface="黑体" panose="02010609060101010101" pitchFamily="49" charset="-122"/>
                        </a:rPr>
                        <a:t>口号</a:t>
                      </a:r>
                    </a:p>
                  </a:txBody>
                  <a:tcPr anchor="ctr"/>
                </a:tc>
                <a:tc gridSpan="2">
                  <a:txBody>
                    <a:bodyPr/>
                    <a:lstStyle/>
                    <a:p>
                      <a:pPr algn="ctr">
                        <a:buNone/>
                      </a:pPr>
                      <a:r>
                        <a:rPr lang="en-US" altLang="zh-CN" sz="2400" b="0" dirty="0">
                          <a:solidFill>
                            <a:schemeClr val="tx1"/>
                          </a:solidFill>
                          <a:latin typeface="黑体" panose="02010609060101010101" pitchFamily="49" charset="-122"/>
                          <a:ea typeface="黑体" panose="02010609060101010101" pitchFamily="49" charset="-122"/>
                        </a:rPr>
                        <a:t>“</a:t>
                      </a:r>
                      <a:r>
                        <a:rPr lang="zh-CN" altLang="en-US" sz="2400" b="0" dirty="0">
                          <a:solidFill>
                            <a:schemeClr val="tx1"/>
                          </a:solidFill>
                          <a:latin typeface="黑体" panose="02010609060101010101" pitchFamily="49" charset="-122"/>
                          <a:ea typeface="黑体" panose="02010609060101010101" pitchFamily="49" charset="-122"/>
                        </a:rPr>
                        <a:t>外争国权，内惩国贼</a:t>
                      </a:r>
                      <a:r>
                        <a:rPr lang="en-US" altLang="zh-CN" sz="2400" b="0" dirty="0">
                          <a:solidFill>
                            <a:schemeClr val="tx1"/>
                          </a:solidFill>
                          <a:latin typeface="黑体" panose="02010609060101010101" pitchFamily="49" charset="-122"/>
                          <a:ea typeface="黑体" panose="02010609060101010101" pitchFamily="49" charset="-122"/>
                        </a:rPr>
                        <a:t>”</a:t>
                      </a:r>
                      <a:r>
                        <a:rPr lang="zh-CN" altLang="en-US" sz="2400" b="0" dirty="0">
                          <a:solidFill>
                            <a:schemeClr val="tx1"/>
                          </a:solidFill>
                          <a:latin typeface="黑体" panose="02010609060101010101" pitchFamily="49" charset="-122"/>
                          <a:ea typeface="黑体" panose="02010609060101010101" pitchFamily="49" charset="-122"/>
                        </a:rPr>
                        <a:t>等</a:t>
                      </a:r>
                      <a:endParaRPr lang="zh-CN" altLang="en-US" sz="2400" b="0" dirty="0">
                        <a:solidFill>
                          <a:schemeClr val="tx1"/>
                        </a:solidFill>
                        <a:latin typeface="黑体" panose="02010609060101010101" pitchFamily="49" charset="-122"/>
                        <a:ea typeface="黑体" panose="02010609060101010101" pitchFamily="49" charset="-122"/>
                        <a:cs typeface="黑体" panose="02010609060101010101" charset="-122"/>
                      </a:endParaRPr>
                    </a:p>
                  </a:txBody>
                  <a:tcPr anchor="ctr"/>
                </a:tc>
                <a:tc hMerge="1">
                  <a:txBody>
                    <a:bodyPr/>
                    <a:lstStyle/>
                    <a:p>
                      <a:endParaRPr lang="zh-CN" altLang="en-US"/>
                    </a:p>
                  </a:txBody>
                  <a:tcPr/>
                </a:tc>
                <a:extLst>
                  <a:ext uri="{0D108BD9-81ED-4DB2-BD59-A6C34878D82A}">
                    <a16:rowId xmlns:a16="http://schemas.microsoft.com/office/drawing/2014/main" val="10004"/>
                  </a:ext>
                </a:extLst>
              </a:tr>
              <a:tr h="429790">
                <a:tc>
                  <a:txBody>
                    <a:bodyPr/>
                    <a:lstStyle/>
                    <a:p>
                      <a:pPr algn="ctr">
                        <a:buNone/>
                      </a:pPr>
                      <a:r>
                        <a:rPr lang="zh-CN" altLang="en-US" sz="2400" b="0">
                          <a:solidFill>
                            <a:schemeClr val="tx1"/>
                          </a:solidFill>
                          <a:latin typeface="黑体" panose="02010609060101010101" pitchFamily="49" charset="-122"/>
                          <a:ea typeface="黑体" panose="02010609060101010101" pitchFamily="49" charset="-122"/>
                        </a:rPr>
                        <a:t>方式</a:t>
                      </a:r>
                    </a:p>
                  </a:txBody>
                  <a:tcPr anchor="ctr"/>
                </a:tc>
                <a:tc>
                  <a:txBody>
                    <a:bodyPr/>
                    <a:lstStyle/>
                    <a:p>
                      <a:pPr algn="ctr">
                        <a:buNone/>
                      </a:pPr>
                      <a:r>
                        <a:rPr lang="zh-CN" altLang="en-US" sz="2400" b="0" dirty="0">
                          <a:solidFill>
                            <a:schemeClr val="tx1"/>
                          </a:solidFill>
                          <a:latin typeface="黑体" panose="02010609060101010101" pitchFamily="49" charset="-122"/>
                          <a:ea typeface="黑体" panose="02010609060101010101" pitchFamily="49" charset="-122"/>
                        </a:rPr>
                        <a:t>罢课</a:t>
                      </a:r>
                    </a:p>
                  </a:txBody>
                  <a:tcPr anchor="ctr"/>
                </a:tc>
                <a:tc>
                  <a:txBody>
                    <a:bodyPr/>
                    <a:lstStyle/>
                    <a:p>
                      <a:pPr algn="ctr">
                        <a:buNone/>
                      </a:pPr>
                      <a:r>
                        <a:rPr lang="zh-CN" altLang="en-US" sz="2400" b="0">
                          <a:solidFill>
                            <a:schemeClr val="tx1"/>
                          </a:solidFill>
                          <a:latin typeface="黑体" panose="02010609060101010101" pitchFamily="49" charset="-122"/>
                          <a:ea typeface="黑体" panose="02010609060101010101" pitchFamily="49" charset="-122"/>
                        </a:rPr>
                        <a:t>罢工、罢市、罢课</a:t>
                      </a:r>
                      <a:endParaRPr lang="zh-CN" altLang="en-US" sz="2400" b="0" dirty="0">
                        <a:solidFill>
                          <a:schemeClr val="tx1"/>
                        </a:solidFill>
                        <a:latin typeface="黑体" panose="02010609060101010101" pitchFamily="49" charset="-122"/>
                        <a:ea typeface="黑体" panose="02010609060101010101" pitchFamily="49" charset="-122"/>
                      </a:endParaRPr>
                    </a:p>
                  </a:txBody>
                  <a:tcPr anchor="ctr"/>
                </a:tc>
                <a:extLst>
                  <a:ext uri="{0D108BD9-81ED-4DB2-BD59-A6C34878D82A}">
                    <a16:rowId xmlns:a16="http://schemas.microsoft.com/office/drawing/2014/main" val="10005"/>
                  </a:ext>
                </a:extLst>
              </a:tr>
              <a:tr h="1117453">
                <a:tc>
                  <a:txBody>
                    <a:bodyPr/>
                    <a:lstStyle/>
                    <a:p>
                      <a:pPr algn="ctr">
                        <a:buNone/>
                      </a:pPr>
                      <a:r>
                        <a:rPr lang="zh-CN" altLang="en-US" sz="2400" b="0">
                          <a:solidFill>
                            <a:schemeClr val="tx1"/>
                          </a:solidFill>
                          <a:latin typeface="黑体" panose="02010609060101010101" pitchFamily="49" charset="-122"/>
                          <a:ea typeface="黑体" panose="02010609060101010101" pitchFamily="49" charset="-122"/>
                        </a:rPr>
                        <a:t>结果</a:t>
                      </a:r>
                    </a:p>
                  </a:txBody>
                  <a:tcPr anchor="ctr"/>
                </a:tc>
                <a:tc>
                  <a:txBody>
                    <a:bodyPr/>
                    <a:lstStyle/>
                    <a:p>
                      <a:pPr algn="ctr">
                        <a:buNone/>
                      </a:pPr>
                      <a:r>
                        <a:rPr lang="zh-CN" altLang="en-US" sz="2400" b="0" dirty="0">
                          <a:solidFill>
                            <a:schemeClr val="tx1"/>
                          </a:solidFill>
                          <a:latin typeface="黑体" panose="02010609060101010101" pitchFamily="49" charset="-122"/>
                          <a:ea typeface="黑体" panose="02010609060101010101" pitchFamily="49" charset="-122"/>
                        </a:rPr>
                        <a:t>遭到北洋政府的镇压，</a:t>
                      </a:r>
                      <a:endParaRPr lang="en-US" altLang="zh-CN" sz="2400" b="0" dirty="0">
                        <a:solidFill>
                          <a:schemeClr val="tx1"/>
                        </a:solidFill>
                        <a:latin typeface="黑体" panose="02010609060101010101" pitchFamily="49" charset="-122"/>
                        <a:ea typeface="黑体" panose="02010609060101010101" pitchFamily="49" charset="-122"/>
                      </a:endParaRPr>
                    </a:p>
                    <a:p>
                      <a:pPr algn="ctr">
                        <a:buNone/>
                      </a:pPr>
                      <a:r>
                        <a:rPr lang="zh-CN" altLang="en-US" sz="2400" b="0" dirty="0">
                          <a:solidFill>
                            <a:schemeClr val="tx1"/>
                          </a:solidFill>
                          <a:latin typeface="黑体" panose="02010609060101010101" pitchFamily="49" charset="-122"/>
                          <a:ea typeface="黑体" panose="02010609060101010101" pitchFamily="49" charset="-122"/>
                        </a:rPr>
                        <a:t>学生被捕。</a:t>
                      </a:r>
                    </a:p>
                  </a:txBody>
                  <a:tcPr anchor="ctr"/>
                </a:tc>
                <a:tc>
                  <a:txBody>
                    <a:bodyPr/>
                    <a:lstStyle/>
                    <a:p>
                      <a:pPr algn="ctr">
                        <a:buNone/>
                      </a:pPr>
                      <a:r>
                        <a:rPr lang="zh-CN" altLang="en-US" sz="2400" b="0" dirty="0">
                          <a:solidFill>
                            <a:schemeClr val="tx1"/>
                          </a:solidFill>
                          <a:latin typeface="黑体" panose="02010609060101010101" pitchFamily="49" charset="-122"/>
                          <a:ea typeface="黑体" panose="02010609060101010101" pitchFamily="49" charset="-122"/>
                        </a:rPr>
                        <a:t>罢免曹、陆、章等人的职务；</a:t>
                      </a:r>
                      <a:endParaRPr lang="en-US" altLang="zh-CN" sz="2400" b="0" dirty="0">
                        <a:solidFill>
                          <a:schemeClr val="tx1"/>
                        </a:solidFill>
                        <a:latin typeface="黑体" panose="02010609060101010101" pitchFamily="49" charset="-122"/>
                        <a:ea typeface="黑体" panose="02010609060101010101" pitchFamily="49" charset="-122"/>
                      </a:endParaRPr>
                    </a:p>
                    <a:p>
                      <a:pPr algn="ctr">
                        <a:buNone/>
                      </a:pPr>
                      <a:r>
                        <a:rPr lang="zh-CN" altLang="en-US" sz="2400" b="0" dirty="0">
                          <a:solidFill>
                            <a:schemeClr val="tx1"/>
                          </a:solidFill>
                          <a:latin typeface="黑体" panose="02010609060101010101" pitchFamily="49" charset="-122"/>
                          <a:ea typeface="黑体" panose="02010609060101010101" pitchFamily="49" charset="-122"/>
                        </a:rPr>
                        <a:t>释放被捕学生；</a:t>
                      </a:r>
                      <a:endParaRPr lang="en-US" altLang="zh-CN" sz="2400" b="0" dirty="0">
                        <a:solidFill>
                          <a:schemeClr val="tx1"/>
                        </a:solidFill>
                        <a:latin typeface="黑体" panose="02010609060101010101" pitchFamily="49" charset="-122"/>
                        <a:ea typeface="黑体" panose="02010609060101010101" pitchFamily="49" charset="-122"/>
                      </a:endParaRPr>
                    </a:p>
                    <a:p>
                      <a:pPr algn="ctr">
                        <a:buNone/>
                      </a:pPr>
                      <a:r>
                        <a:rPr lang="zh-CN" altLang="en-US" sz="2400" b="0" dirty="0">
                          <a:solidFill>
                            <a:schemeClr val="tx1"/>
                          </a:solidFill>
                          <a:latin typeface="黑体" panose="02010609060101010101" pitchFamily="49" charset="-122"/>
                          <a:ea typeface="黑体" panose="02010609060101010101" pitchFamily="49" charset="-122"/>
                        </a:rPr>
                        <a:t>中国代表拒绝在合约上签字。</a:t>
                      </a:r>
                    </a:p>
                  </a:txBody>
                  <a:tcPr anchor="ctr"/>
                </a:tc>
                <a:extLst>
                  <a:ext uri="{0D108BD9-81ED-4DB2-BD59-A6C34878D82A}">
                    <a16:rowId xmlns:a16="http://schemas.microsoft.com/office/drawing/2014/main" val="10006"/>
                  </a:ext>
                </a:extLst>
              </a:tr>
            </a:tbl>
          </a:graphicData>
        </a:graphic>
      </p:graphicFrame>
    </p:spTree>
    <p:custDataLst>
      <p:tags r:id="rId1"/>
    </p:custDataLst>
    <p:extLst>
      <p:ext uri="{BB962C8B-B14F-4D97-AF65-F5344CB8AC3E}">
        <p14:creationId xmlns:p14="http://schemas.microsoft.com/office/powerpoint/2010/main" val="27269346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AF8B06BB-6EEE-56A7-879A-21386962E42F}"/>
              </a:ext>
            </a:extLst>
          </p:cNvPr>
          <p:cNvSpPr/>
          <p:nvPr/>
        </p:nvSpPr>
        <p:spPr>
          <a:xfrm>
            <a:off x="9840686" y="6219371"/>
            <a:ext cx="2264228" cy="5805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 name="文本框 1"/>
          <p:cNvSpPr txBox="1"/>
          <p:nvPr>
            <p:custDataLst>
              <p:tags r:id="rId2"/>
            </p:custDataLst>
          </p:nvPr>
        </p:nvSpPr>
        <p:spPr>
          <a:xfrm>
            <a:off x="0" y="0"/>
            <a:ext cx="12191365" cy="511175"/>
          </a:xfrm>
          <a:prstGeom prst="rect">
            <a:avLst/>
          </a:prstGeom>
          <a:noFill/>
        </p:spPr>
        <p:txBody>
          <a:bodyPr wrap="square" rtlCol="0">
            <a:spAutoFit/>
          </a:bodyPr>
          <a:lstStyle/>
          <a:p>
            <a:pPr algn="ctr"/>
            <a:r>
              <a:rPr lang="zh-CN" altLang="en-US" sz="2730" b="1" dirty="0">
                <a:solidFill>
                  <a:schemeClr val="bg1"/>
                </a:solidFill>
                <a:latin typeface="楷体" panose="02010609060101010101" charset="-122"/>
                <a:ea typeface="楷体" panose="02010609060101010101" charset="-122"/>
              </a:rPr>
              <a:t>基础知识</a:t>
            </a:r>
          </a:p>
        </p:txBody>
      </p:sp>
      <p:sp>
        <p:nvSpPr>
          <p:cNvPr id="3" name="文本框 2">
            <a:extLst>
              <a:ext uri="{FF2B5EF4-FFF2-40B4-BE49-F238E27FC236}">
                <a16:creationId xmlns:a16="http://schemas.microsoft.com/office/drawing/2014/main" id="{F49592E0-58DC-06F0-24F8-D4CE3A390284}"/>
              </a:ext>
            </a:extLst>
          </p:cNvPr>
          <p:cNvSpPr txBox="1"/>
          <p:nvPr/>
        </p:nvSpPr>
        <p:spPr>
          <a:xfrm>
            <a:off x="0" y="546100"/>
            <a:ext cx="6812915" cy="488315"/>
          </a:xfrm>
          <a:prstGeom prst="rect">
            <a:avLst/>
          </a:prstGeom>
          <a:noFill/>
        </p:spPr>
        <p:txBody>
          <a:bodyPr vert="horz" wrap="square" lIns="66551" tIns="33276" rIns="66551" bIns="33276" rtlCol="0" anchor="t">
            <a:noAutofit/>
          </a:bodyPr>
          <a:lstStyle>
            <a:lvl1pPr algn="l" defTabSz="1185545" rtl="0" eaLnBrk="1" latinLnBrk="0" hangingPunct="1">
              <a:lnSpc>
                <a:spcPct val="90000"/>
              </a:lnSpc>
              <a:spcBef>
                <a:spcPct val="0"/>
              </a:spcBef>
              <a:buNone/>
              <a:defRPr sz="5700" kern="1200">
                <a:solidFill>
                  <a:schemeClr val="tx1"/>
                </a:solidFill>
                <a:latin typeface="+mj-lt"/>
                <a:ea typeface="+mj-ea"/>
                <a:cs typeface="+mj-cs"/>
              </a:defRPr>
            </a:lvl1pPr>
          </a:lstStyle>
          <a:p>
            <a:pPr lvl="0" algn="l" defTabSz="457200">
              <a:buClrTx/>
              <a:buSzTx/>
              <a:buFontTx/>
            </a:pPr>
            <a:r>
              <a:rPr lang="zh-CN" altLang="en-US" sz="2800" dirty="0">
                <a:solidFill>
                  <a:srgbClr val="0909DF"/>
                </a:solidFill>
                <a:latin typeface="黑体" panose="02010609060101010101" charset="-122"/>
                <a:ea typeface="黑体" panose="02010609060101010101" charset="-122"/>
                <a:cs typeface="+mn-cs"/>
                <a:sym typeface="+mn-ea"/>
              </a:rPr>
              <a:t>一、新的力量：五四运动</a:t>
            </a:r>
          </a:p>
        </p:txBody>
      </p:sp>
      <p:sp>
        <p:nvSpPr>
          <p:cNvPr id="4" name="文本框 3">
            <a:extLst>
              <a:ext uri="{FF2B5EF4-FFF2-40B4-BE49-F238E27FC236}">
                <a16:creationId xmlns:a16="http://schemas.microsoft.com/office/drawing/2014/main" id="{A53909CB-8C5D-CB13-66D3-098A0B1F0732}"/>
              </a:ext>
            </a:extLst>
          </p:cNvPr>
          <p:cNvSpPr txBox="1"/>
          <p:nvPr/>
        </p:nvSpPr>
        <p:spPr>
          <a:xfrm>
            <a:off x="428171" y="1057366"/>
            <a:ext cx="1342571" cy="488315"/>
          </a:xfrm>
          <a:prstGeom prst="rect">
            <a:avLst/>
          </a:prstGeom>
          <a:noFill/>
        </p:spPr>
        <p:txBody>
          <a:bodyPr vert="horz" wrap="square" lIns="66551" tIns="33276" rIns="66551" bIns="33276" rtlCol="0" anchor="t">
            <a:noAutofit/>
          </a:bodyPr>
          <a:lstStyle>
            <a:lvl1pPr algn="l" defTabSz="1185545" rtl="0" eaLnBrk="1" latinLnBrk="0" hangingPunct="1">
              <a:lnSpc>
                <a:spcPct val="90000"/>
              </a:lnSpc>
              <a:spcBef>
                <a:spcPct val="0"/>
              </a:spcBef>
              <a:buNone/>
              <a:defRPr sz="5700" kern="1200">
                <a:solidFill>
                  <a:schemeClr val="tx1"/>
                </a:solidFill>
                <a:latin typeface="+mj-lt"/>
                <a:ea typeface="+mj-ea"/>
                <a:cs typeface="+mj-cs"/>
              </a:defRPr>
            </a:lvl1pPr>
          </a:lstStyle>
          <a:p>
            <a:pPr lvl="0" algn="l" defTabSz="457200">
              <a:buClrTx/>
              <a:buSzTx/>
              <a:buFontTx/>
            </a:pPr>
            <a:r>
              <a:rPr lang="en-US" altLang="zh-CN" sz="2400" dirty="0">
                <a:solidFill>
                  <a:srgbClr val="0909DF"/>
                </a:solidFill>
                <a:latin typeface="黑体" panose="02010609060101010101" charset="-122"/>
                <a:ea typeface="黑体" panose="02010609060101010101" charset="-122"/>
                <a:cs typeface="+mn-cs"/>
                <a:sym typeface="+mn-ea"/>
              </a:rPr>
              <a:t>3.</a:t>
            </a:r>
            <a:r>
              <a:rPr lang="zh-CN" altLang="en-US" sz="2400" dirty="0">
                <a:solidFill>
                  <a:srgbClr val="0909DF"/>
                </a:solidFill>
                <a:latin typeface="黑体" panose="02010609060101010101" charset="-122"/>
                <a:ea typeface="黑体" panose="02010609060101010101" charset="-122"/>
                <a:cs typeface="+mn-cs"/>
                <a:sym typeface="+mn-ea"/>
              </a:rPr>
              <a:t>评价</a:t>
            </a:r>
          </a:p>
        </p:txBody>
      </p:sp>
      <p:sp>
        <p:nvSpPr>
          <p:cNvPr id="5" name="文本框 4">
            <a:extLst>
              <a:ext uri="{FF2B5EF4-FFF2-40B4-BE49-F238E27FC236}">
                <a16:creationId xmlns:a16="http://schemas.microsoft.com/office/drawing/2014/main" id="{E02F17AE-4329-98E4-070F-40E52A3CA7B3}"/>
              </a:ext>
            </a:extLst>
          </p:cNvPr>
          <p:cNvSpPr txBox="1"/>
          <p:nvPr/>
        </p:nvSpPr>
        <p:spPr>
          <a:xfrm>
            <a:off x="428171" y="1778331"/>
            <a:ext cx="4962436" cy="748068"/>
          </a:xfrm>
          <a:prstGeom prst="rect">
            <a:avLst/>
          </a:prstGeom>
          <a:noFill/>
        </p:spPr>
        <p:txBody>
          <a:bodyPr vert="horz" wrap="square" lIns="66551" tIns="33276" rIns="66551" bIns="33276" rtlCol="0" anchor="t">
            <a:noAutofit/>
          </a:bodyPr>
          <a:lstStyle>
            <a:lvl1pPr algn="l" defTabSz="1185545" rtl="0" eaLnBrk="1" latinLnBrk="0" hangingPunct="1">
              <a:lnSpc>
                <a:spcPct val="90000"/>
              </a:lnSpc>
              <a:spcBef>
                <a:spcPct val="0"/>
              </a:spcBef>
              <a:buNone/>
              <a:defRPr sz="5700" kern="1200">
                <a:solidFill>
                  <a:schemeClr val="tx1"/>
                </a:solidFill>
                <a:latin typeface="+mj-lt"/>
                <a:ea typeface="+mj-ea"/>
                <a:cs typeface="+mj-cs"/>
              </a:defRPr>
            </a:lvl1pPr>
          </a:lstStyle>
          <a:p>
            <a:pPr lvl="0" algn="l" defTabSz="457200">
              <a:buClrTx/>
              <a:buSzTx/>
              <a:buFontTx/>
            </a:pPr>
            <a:r>
              <a:rPr lang="zh-CN" altLang="en-US" sz="2400" dirty="0">
                <a:latin typeface="黑体" panose="02010609060101010101" charset="-122"/>
                <a:ea typeface="黑体" panose="02010609060101010101" charset="-122"/>
                <a:cs typeface="+mn-cs"/>
                <a:sym typeface="+mn-ea"/>
              </a:rPr>
              <a:t>任务二：通过梳理表格，归纳五四运动的新的特点、性质和意义。</a:t>
            </a:r>
          </a:p>
        </p:txBody>
      </p:sp>
      <p:pic>
        <p:nvPicPr>
          <p:cNvPr id="9" name="图片 8">
            <a:extLst>
              <a:ext uri="{FF2B5EF4-FFF2-40B4-BE49-F238E27FC236}">
                <a16:creationId xmlns:a16="http://schemas.microsoft.com/office/drawing/2014/main" id="{AA861390-A9B8-69CB-2422-C798E5886D6D}"/>
              </a:ext>
            </a:extLst>
          </p:cNvPr>
          <p:cNvPicPr>
            <a:picLocks noChangeAspect="1"/>
          </p:cNvPicPr>
          <p:nvPr/>
        </p:nvPicPr>
        <p:blipFill>
          <a:blip r:embed="rId5"/>
          <a:stretch>
            <a:fillRect/>
          </a:stretch>
        </p:blipFill>
        <p:spPr>
          <a:xfrm>
            <a:off x="5587903" y="532856"/>
            <a:ext cx="6603462" cy="2985913"/>
          </a:xfrm>
          <a:prstGeom prst="rect">
            <a:avLst/>
          </a:prstGeom>
        </p:spPr>
      </p:pic>
      <p:sp>
        <p:nvSpPr>
          <p:cNvPr id="12" name="文本框 11">
            <a:extLst>
              <a:ext uri="{FF2B5EF4-FFF2-40B4-BE49-F238E27FC236}">
                <a16:creationId xmlns:a16="http://schemas.microsoft.com/office/drawing/2014/main" id="{799A4971-BD68-2236-A31F-4F08A47BFF45}"/>
              </a:ext>
            </a:extLst>
          </p:cNvPr>
          <p:cNvSpPr txBox="1"/>
          <p:nvPr/>
        </p:nvSpPr>
        <p:spPr>
          <a:xfrm>
            <a:off x="344714" y="3536140"/>
            <a:ext cx="2595154" cy="2775760"/>
          </a:xfrm>
          <a:prstGeom prst="rect">
            <a:avLst/>
          </a:prstGeom>
          <a:noFill/>
        </p:spPr>
        <p:txBody>
          <a:bodyPr wrap="square" rtlCol="0">
            <a:spAutoFit/>
          </a:bodyPr>
          <a:lstStyle/>
          <a:p>
            <a:pPr>
              <a:lnSpc>
                <a:spcPct val="150000"/>
              </a:lnSpc>
            </a:pPr>
            <a:r>
              <a:rPr lang="zh-CN" altLang="en-US" sz="2400" b="1" dirty="0">
                <a:latin typeface="黑体" panose="02010609060101010101" pitchFamily="49" charset="-122"/>
                <a:ea typeface="黑体" panose="02010609060101010101" pitchFamily="49" charset="-122"/>
              </a:rPr>
              <a:t>①新的斗争面貌：</a:t>
            </a:r>
            <a:endParaRPr lang="en-US" altLang="zh-CN" sz="2400" b="1" dirty="0">
              <a:latin typeface="黑体" panose="02010609060101010101" pitchFamily="49" charset="-122"/>
              <a:ea typeface="黑体" panose="02010609060101010101" pitchFamily="49" charset="-122"/>
            </a:endParaRPr>
          </a:p>
          <a:p>
            <a:pPr>
              <a:lnSpc>
                <a:spcPct val="150000"/>
              </a:lnSpc>
            </a:pPr>
            <a:r>
              <a:rPr lang="zh-CN" altLang="en-US" sz="2400" b="1" dirty="0">
                <a:latin typeface="黑体" panose="02010609060101010101" pitchFamily="49" charset="-122"/>
                <a:ea typeface="黑体" panose="02010609060101010101" pitchFamily="49" charset="-122"/>
              </a:rPr>
              <a:t>②新的领导阶级：</a:t>
            </a:r>
            <a:endParaRPr lang="en-US" altLang="zh-CN" sz="2400" b="1" dirty="0">
              <a:latin typeface="黑体" panose="02010609060101010101" pitchFamily="49" charset="-122"/>
              <a:ea typeface="黑体" panose="02010609060101010101" pitchFamily="49" charset="-122"/>
            </a:endParaRPr>
          </a:p>
          <a:p>
            <a:pPr>
              <a:lnSpc>
                <a:spcPct val="150000"/>
              </a:lnSpc>
            </a:pPr>
            <a:r>
              <a:rPr lang="zh-CN" altLang="en-US" sz="2400" b="1" dirty="0">
                <a:latin typeface="黑体" panose="02010609060101010101" pitchFamily="49" charset="-122"/>
                <a:ea typeface="黑体" panose="02010609060101010101" pitchFamily="49" charset="-122"/>
              </a:rPr>
              <a:t>③新的群众基础：</a:t>
            </a:r>
            <a:endParaRPr lang="en-US" altLang="zh-CN" sz="2400" b="1" dirty="0">
              <a:latin typeface="黑体" panose="02010609060101010101" pitchFamily="49" charset="-122"/>
              <a:ea typeface="黑体" panose="02010609060101010101" pitchFamily="49" charset="-122"/>
            </a:endParaRPr>
          </a:p>
          <a:p>
            <a:pPr>
              <a:lnSpc>
                <a:spcPct val="150000"/>
              </a:lnSpc>
            </a:pPr>
            <a:r>
              <a:rPr lang="zh-CN" altLang="en-US" sz="2400" b="1" dirty="0">
                <a:latin typeface="黑体" panose="02010609060101010101" pitchFamily="49" charset="-122"/>
                <a:ea typeface="黑体" panose="02010609060101010101" pitchFamily="49" charset="-122"/>
              </a:rPr>
              <a:t>④新的指导思想：</a:t>
            </a:r>
            <a:endParaRPr lang="en-US" altLang="zh-CN" sz="2400" b="1" dirty="0">
              <a:latin typeface="黑体" panose="02010609060101010101" pitchFamily="49" charset="-122"/>
              <a:ea typeface="黑体" panose="02010609060101010101" pitchFamily="49" charset="-122"/>
            </a:endParaRPr>
          </a:p>
          <a:p>
            <a:pPr>
              <a:lnSpc>
                <a:spcPct val="150000"/>
              </a:lnSpc>
            </a:pPr>
            <a:r>
              <a:rPr lang="zh-CN" altLang="en-US" sz="2400" b="1" dirty="0">
                <a:latin typeface="黑体" panose="02010609060101010101" pitchFamily="49" charset="-122"/>
                <a:ea typeface="黑体" panose="02010609060101010101" pitchFamily="49" charset="-122"/>
              </a:rPr>
              <a:t>⑤新的时代特点：</a:t>
            </a:r>
            <a:endParaRPr lang="en-US" altLang="zh-CN" sz="2400" b="1" dirty="0">
              <a:latin typeface="黑体" panose="02010609060101010101" pitchFamily="49" charset="-122"/>
              <a:ea typeface="黑体" panose="02010609060101010101" pitchFamily="49" charset="-122"/>
            </a:endParaRPr>
          </a:p>
        </p:txBody>
      </p:sp>
      <p:sp>
        <p:nvSpPr>
          <p:cNvPr id="13" name="文本框 12">
            <a:extLst>
              <a:ext uri="{FF2B5EF4-FFF2-40B4-BE49-F238E27FC236}">
                <a16:creationId xmlns:a16="http://schemas.microsoft.com/office/drawing/2014/main" id="{6F92C5E9-E016-74E9-E8FD-E47129CBD5AF}"/>
              </a:ext>
            </a:extLst>
          </p:cNvPr>
          <p:cNvSpPr txBox="1"/>
          <p:nvPr/>
        </p:nvSpPr>
        <p:spPr>
          <a:xfrm>
            <a:off x="2878909" y="3648367"/>
            <a:ext cx="2542177" cy="461665"/>
          </a:xfrm>
          <a:prstGeom prst="rect">
            <a:avLst/>
          </a:prstGeom>
          <a:noFill/>
        </p:spPr>
        <p:txBody>
          <a:bodyPr wrap="square" rtlCol="0">
            <a:spAutoFit/>
          </a:bodyPr>
          <a:lstStyle/>
          <a:p>
            <a:r>
              <a:rPr lang="zh-CN" altLang="en-US" sz="2400" b="1" dirty="0">
                <a:latin typeface="黑体" panose="02010609060101010101" pitchFamily="49" charset="-122"/>
                <a:ea typeface="黑体" panose="02010609060101010101" pitchFamily="49" charset="-122"/>
              </a:rPr>
              <a:t>彻底反帝反封建</a:t>
            </a:r>
          </a:p>
        </p:txBody>
      </p:sp>
      <p:cxnSp>
        <p:nvCxnSpPr>
          <p:cNvPr id="17" name="直接箭头连接符 16">
            <a:extLst>
              <a:ext uri="{FF2B5EF4-FFF2-40B4-BE49-F238E27FC236}">
                <a16:creationId xmlns:a16="http://schemas.microsoft.com/office/drawing/2014/main" id="{1E3735D7-FED3-6FF2-47F5-610D6A3B2C4D}"/>
              </a:ext>
            </a:extLst>
          </p:cNvPr>
          <p:cNvCxnSpPr>
            <a:cxnSpLocks/>
          </p:cNvCxnSpPr>
          <p:nvPr/>
        </p:nvCxnSpPr>
        <p:spPr>
          <a:xfrm>
            <a:off x="7009675" y="3841165"/>
            <a:ext cx="53993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9" name="文本框 18">
            <a:extLst>
              <a:ext uri="{FF2B5EF4-FFF2-40B4-BE49-F238E27FC236}">
                <a16:creationId xmlns:a16="http://schemas.microsoft.com/office/drawing/2014/main" id="{530EE2D7-AF9B-CB79-EDC7-A82A39CF2C16}"/>
              </a:ext>
            </a:extLst>
          </p:cNvPr>
          <p:cNvSpPr txBox="1"/>
          <p:nvPr/>
        </p:nvSpPr>
        <p:spPr>
          <a:xfrm>
            <a:off x="7549605" y="3609448"/>
            <a:ext cx="4328160" cy="461665"/>
          </a:xfrm>
          <a:prstGeom prst="rect">
            <a:avLst/>
          </a:prstGeom>
          <a:noFill/>
        </p:spPr>
        <p:txBody>
          <a:bodyPr wrap="square" rtlCol="0">
            <a:spAutoFit/>
          </a:bodyPr>
          <a:lstStyle/>
          <a:p>
            <a:r>
              <a:rPr lang="zh-CN" altLang="en-US" sz="2400" b="1" dirty="0">
                <a:solidFill>
                  <a:srgbClr val="C00000"/>
                </a:solidFill>
                <a:latin typeface="黑体" panose="02010609060101010101" pitchFamily="49" charset="-122"/>
                <a:ea typeface="黑体" panose="02010609060101010101" pitchFamily="49" charset="-122"/>
              </a:rPr>
              <a:t>爱国性：伟大爱国革命运动</a:t>
            </a:r>
          </a:p>
        </p:txBody>
      </p:sp>
      <p:sp>
        <p:nvSpPr>
          <p:cNvPr id="20" name="文本框 19">
            <a:extLst>
              <a:ext uri="{FF2B5EF4-FFF2-40B4-BE49-F238E27FC236}">
                <a16:creationId xmlns:a16="http://schemas.microsoft.com/office/drawing/2014/main" id="{11A98B5E-7166-58B2-C038-AF4B1FEC9E4E}"/>
              </a:ext>
            </a:extLst>
          </p:cNvPr>
          <p:cNvSpPr txBox="1"/>
          <p:nvPr/>
        </p:nvSpPr>
        <p:spPr>
          <a:xfrm>
            <a:off x="2848430" y="4222259"/>
            <a:ext cx="2542177" cy="461665"/>
          </a:xfrm>
          <a:prstGeom prst="rect">
            <a:avLst/>
          </a:prstGeom>
          <a:noFill/>
        </p:spPr>
        <p:txBody>
          <a:bodyPr wrap="square" rtlCol="0">
            <a:spAutoFit/>
          </a:bodyPr>
          <a:lstStyle/>
          <a:p>
            <a:r>
              <a:rPr lang="zh-CN" altLang="en-US" sz="2400" b="1" dirty="0">
                <a:latin typeface="黑体" panose="02010609060101010101" pitchFamily="49" charset="-122"/>
                <a:ea typeface="黑体" panose="02010609060101010101" pitchFamily="49" charset="-122"/>
              </a:rPr>
              <a:t>工人阶级</a:t>
            </a:r>
          </a:p>
        </p:txBody>
      </p:sp>
      <p:sp>
        <p:nvSpPr>
          <p:cNvPr id="23" name="文本框 22">
            <a:extLst>
              <a:ext uri="{FF2B5EF4-FFF2-40B4-BE49-F238E27FC236}">
                <a16:creationId xmlns:a16="http://schemas.microsoft.com/office/drawing/2014/main" id="{1F7EE84F-3773-83DC-A2ED-DCF0E5AB8C48}"/>
              </a:ext>
            </a:extLst>
          </p:cNvPr>
          <p:cNvSpPr txBox="1"/>
          <p:nvPr/>
        </p:nvSpPr>
        <p:spPr>
          <a:xfrm>
            <a:off x="2848429" y="4770335"/>
            <a:ext cx="4328160" cy="461665"/>
          </a:xfrm>
          <a:prstGeom prst="rect">
            <a:avLst/>
          </a:prstGeom>
          <a:noFill/>
        </p:spPr>
        <p:txBody>
          <a:bodyPr wrap="square" rtlCol="0">
            <a:spAutoFit/>
          </a:bodyPr>
          <a:lstStyle/>
          <a:p>
            <a:r>
              <a:rPr lang="zh-CN" altLang="en-US" sz="2400" b="1" dirty="0">
                <a:latin typeface="黑体" panose="02010609060101010101" pitchFamily="49" charset="-122"/>
                <a:ea typeface="黑体" panose="02010609060101010101" pitchFamily="49" charset="-122"/>
              </a:rPr>
              <a:t>群众基础广泛，民族意识觉醒</a:t>
            </a:r>
          </a:p>
        </p:txBody>
      </p:sp>
      <p:cxnSp>
        <p:nvCxnSpPr>
          <p:cNvPr id="24" name="直接箭头连接符 23">
            <a:extLst>
              <a:ext uri="{FF2B5EF4-FFF2-40B4-BE49-F238E27FC236}">
                <a16:creationId xmlns:a16="http://schemas.microsoft.com/office/drawing/2014/main" id="{D0CD54AB-4009-AC7A-E59A-C32D05FC4A95}"/>
              </a:ext>
            </a:extLst>
          </p:cNvPr>
          <p:cNvCxnSpPr>
            <a:cxnSpLocks/>
          </p:cNvCxnSpPr>
          <p:nvPr/>
        </p:nvCxnSpPr>
        <p:spPr>
          <a:xfrm>
            <a:off x="7009675" y="4684808"/>
            <a:ext cx="53993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5" name="文本框 24">
            <a:extLst>
              <a:ext uri="{FF2B5EF4-FFF2-40B4-BE49-F238E27FC236}">
                <a16:creationId xmlns:a16="http://schemas.microsoft.com/office/drawing/2014/main" id="{8BE379E7-15E1-F67D-1113-FC9A9EF524F2}"/>
              </a:ext>
            </a:extLst>
          </p:cNvPr>
          <p:cNvSpPr txBox="1"/>
          <p:nvPr/>
        </p:nvSpPr>
        <p:spPr>
          <a:xfrm>
            <a:off x="7549605" y="4453091"/>
            <a:ext cx="4328160" cy="461665"/>
          </a:xfrm>
          <a:prstGeom prst="rect">
            <a:avLst/>
          </a:prstGeom>
          <a:noFill/>
        </p:spPr>
        <p:txBody>
          <a:bodyPr wrap="square" rtlCol="0">
            <a:spAutoFit/>
          </a:bodyPr>
          <a:lstStyle/>
          <a:p>
            <a:r>
              <a:rPr lang="zh-CN" altLang="en-US" sz="2400" b="1" dirty="0">
                <a:solidFill>
                  <a:srgbClr val="C00000"/>
                </a:solidFill>
                <a:latin typeface="黑体" panose="02010609060101010101" pitchFamily="49" charset="-122"/>
                <a:ea typeface="黑体" panose="02010609060101010101" pitchFamily="49" charset="-122"/>
              </a:rPr>
              <a:t>社会性：伟大社会革命运动</a:t>
            </a:r>
          </a:p>
        </p:txBody>
      </p:sp>
      <p:sp>
        <p:nvSpPr>
          <p:cNvPr id="26" name="文本框 25">
            <a:extLst>
              <a:ext uri="{FF2B5EF4-FFF2-40B4-BE49-F238E27FC236}">
                <a16:creationId xmlns:a16="http://schemas.microsoft.com/office/drawing/2014/main" id="{540F1781-F9DA-3E39-55EE-6D8B0125BFC0}"/>
              </a:ext>
            </a:extLst>
          </p:cNvPr>
          <p:cNvSpPr txBox="1"/>
          <p:nvPr/>
        </p:nvSpPr>
        <p:spPr>
          <a:xfrm>
            <a:off x="2878909" y="5310284"/>
            <a:ext cx="3042920" cy="461665"/>
          </a:xfrm>
          <a:prstGeom prst="rect">
            <a:avLst/>
          </a:prstGeom>
          <a:noFill/>
        </p:spPr>
        <p:txBody>
          <a:bodyPr wrap="square" rtlCol="0">
            <a:spAutoFit/>
          </a:bodyPr>
          <a:lstStyle/>
          <a:p>
            <a:r>
              <a:rPr lang="zh-CN" altLang="en-US" sz="2400" b="1" dirty="0">
                <a:latin typeface="黑体" panose="02010609060101010101" pitchFamily="49" charset="-122"/>
                <a:ea typeface="黑体" panose="02010609060101010101" pitchFamily="49" charset="-122"/>
              </a:rPr>
              <a:t>马克思主义广泛传播</a:t>
            </a:r>
          </a:p>
        </p:txBody>
      </p:sp>
      <p:cxnSp>
        <p:nvCxnSpPr>
          <p:cNvPr id="27" name="直接箭头连接符 26">
            <a:extLst>
              <a:ext uri="{FF2B5EF4-FFF2-40B4-BE49-F238E27FC236}">
                <a16:creationId xmlns:a16="http://schemas.microsoft.com/office/drawing/2014/main" id="{445165B5-0183-4FF9-E77E-26BFAE716CA3}"/>
              </a:ext>
            </a:extLst>
          </p:cNvPr>
          <p:cNvCxnSpPr>
            <a:cxnSpLocks/>
          </p:cNvCxnSpPr>
          <p:nvPr/>
        </p:nvCxnSpPr>
        <p:spPr>
          <a:xfrm>
            <a:off x="7025639" y="5542001"/>
            <a:ext cx="53993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8" name="文本框 27">
            <a:extLst>
              <a:ext uri="{FF2B5EF4-FFF2-40B4-BE49-F238E27FC236}">
                <a16:creationId xmlns:a16="http://schemas.microsoft.com/office/drawing/2014/main" id="{8F85064E-ACDC-835B-F336-0F06EDAED305}"/>
              </a:ext>
            </a:extLst>
          </p:cNvPr>
          <p:cNvSpPr txBox="1"/>
          <p:nvPr/>
        </p:nvSpPr>
        <p:spPr>
          <a:xfrm>
            <a:off x="7565569" y="5310284"/>
            <a:ext cx="4328160" cy="461665"/>
          </a:xfrm>
          <a:prstGeom prst="rect">
            <a:avLst/>
          </a:prstGeom>
          <a:noFill/>
        </p:spPr>
        <p:txBody>
          <a:bodyPr wrap="square" rtlCol="0">
            <a:spAutoFit/>
          </a:bodyPr>
          <a:lstStyle/>
          <a:p>
            <a:r>
              <a:rPr lang="zh-CN" altLang="en-US" sz="2400" b="1" dirty="0">
                <a:solidFill>
                  <a:srgbClr val="C00000"/>
                </a:solidFill>
                <a:latin typeface="黑体" panose="02010609060101010101" pitchFamily="49" charset="-122"/>
                <a:ea typeface="黑体" panose="02010609060101010101" pitchFamily="49" charset="-122"/>
              </a:rPr>
              <a:t>启蒙性：伟大思想启蒙运动</a:t>
            </a:r>
          </a:p>
        </p:txBody>
      </p:sp>
      <p:sp>
        <p:nvSpPr>
          <p:cNvPr id="29" name="文本框 28">
            <a:extLst>
              <a:ext uri="{FF2B5EF4-FFF2-40B4-BE49-F238E27FC236}">
                <a16:creationId xmlns:a16="http://schemas.microsoft.com/office/drawing/2014/main" id="{909F1C80-FF30-6F2E-08A5-598093B5DDE6}"/>
              </a:ext>
            </a:extLst>
          </p:cNvPr>
          <p:cNvSpPr txBox="1"/>
          <p:nvPr/>
        </p:nvSpPr>
        <p:spPr>
          <a:xfrm>
            <a:off x="2894149" y="5863479"/>
            <a:ext cx="3550194" cy="461665"/>
          </a:xfrm>
          <a:prstGeom prst="rect">
            <a:avLst/>
          </a:prstGeom>
          <a:noFill/>
        </p:spPr>
        <p:txBody>
          <a:bodyPr wrap="square" rtlCol="0">
            <a:spAutoFit/>
          </a:bodyPr>
          <a:lstStyle/>
          <a:p>
            <a:r>
              <a:rPr lang="zh-CN" altLang="en-US" sz="2400" b="1" dirty="0">
                <a:latin typeface="黑体" panose="02010609060101010101" pitchFamily="49" charset="-122"/>
                <a:ea typeface="黑体" panose="02010609060101010101" pitchFamily="49" charset="-122"/>
              </a:rPr>
              <a:t>世界无产阶级革命范畴</a:t>
            </a:r>
          </a:p>
        </p:txBody>
      </p:sp>
      <p:sp>
        <p:nvSpPr>
          <p:cNvPr id="30" name="矩形 29">
            <a:extLst>
              <a:ext uri="{FF2B5EF4-FFF2-40B4-BE49-F238E27FC236}">
                <a16:creationId xmlns:a16="http://schemas.microsoft.com/office/drawing/2014/main" id="{526EB3DC-8AB7-E392-F317-442A09340744}"/>
              </a:ext>
            </a:extLst>
          </p:cNvPr>
          <p:cNvSpPr/>
          <p:nvPr/>
        </p:nvSpPr>
        <p:spPr>
          <a:xfrm>
            <a:off x="7009675" y="3536140"/>
            <a:ext cx="4884054" cy="668778"/>
          </a:xfrm>
          <a:prstGeom prst="rect">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800" dirty="0">
                <a:latin typeface="黑体" panose="02010609060101010101" pitchFamily="49" charset="-122"/>
                <a:ea typeface="黑体" panose="02010609060101010101" pitchFamily="49" charset="-122"/>
              </a:rPr>
              <a:t>新旧民主主义革命的转折点</a:t>
            </a:r>
          </a:p>
        </p:txBody>
      </p:sp>
      <p:sp>
        <p:nvSpPr>
          <p:cNvPr id="31" name="矩形 30">
            <a:extLst>
              <a:ext uri="{FF2B5EF4-FFF2-40B4-BE49-F238E27FC236}">
                <a16:creationId xmlns:a16="http://schemas.microsoft.com/office/drawing/2014/main" id="{5B2D6D4F-6699-2530-8474-8E6387FD211E}"/>
              </a:ext>
            </a:extLst>
          </p:cNvPr>
          <p:cNvSpPr/>
          <p:nvPr/>
        </p:nvSpPr>
        <p:spPr>
          <a:xfrm>
            <a:off x="6993711" y="4320453"/>
            <a:ext cx="4884054" cy="668778"/>
          </a:xfrm>
          <a:prstGeom prst="rect">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800" dirty="0">
                <a:latin typeface="黑体" panose="02010609060101010101" pitchFamily="49" charset="-122"/>
                <a:ea typeface="黑体" panose="02010609060101010101" pitchFamily="49" charset="-122"/>
              </a:rPr>
              <a:t>为中共成立做思想干部的准备</a:t>
            </a:r>
          </a:p>
        </p:txBody>
      </p:sp>
      <p:sp>
        <p:nvSpPr>
          <p:cNvPr id="32" name="矩形 31">
            <a:extLst>
              <a:ext uri="{FF2B5EF4-FFF2-40B4-BE49-F238E27FC236}">
                <a16:creationId xmlns:a16="http://schemas.microsoft.com/office/drawing/2014/main" id="{B68E88E3-7324-1AD8-5D67-0CAE08E99F06}"/>
              </a:ext>
            </a:extLst>
          </p:cNvPr>
          <p:cNvSpPr/>
          <p:nvPr/>
        </p:nvSpPr>
        <p:spPr>
          <a:xfrm>
            <a:off x="7025639" y="5072103"/>
            <a:ext cx="4884054" cy="1567031"/>
          </a:xfrm>
          <a:prstGeom prst="rect">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800" dirty="0">
                <a:latin typeface="黑体" panose="02010609060101010101" pitchFamily="49" charset="-122"/>
                <a:ea typeface="黑体" panose="02010609060101010101" pitchFamily="49" charset="-122"/>
              </a:rPr>
              <a:t>近代以来中华民族追求民族独立和发展进步的历史进程中具有里程碑意义</a:t>
            </a:r>
          </a:p>
        </p:txBody>
      </p:sp>
    </p:spTree>
    <p:custDataLst>
      <p:tags r:id="rId1"/>
    </p:custDataLst>
    <p:extLst>
      <p:ext uri="{BB962C8B-B14F-4D97-AF65-F5344CB8AC3E}">
        <p14:creationId xmlns:p14="http://schemas.microsoft.com/office/powerpoint/2010/main" val="12134700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ppt_x"/>
                                          </p:val>
                                        </p:tav>
                                        <p:tav tm="100000">
                                          <p:val>
                                            <p:strVal val="#ppt_x"/>
                                          </p:val>
                                        </p:tav>
                                      </p:tavLst>
                                    </p:anim>
                                    <p:anim calcmode="lin" valueType="num">
                                      <p:cBhvr additive="base">
                                        <p:cTn id="42" dur="500" fill="hold"/>
                                        <p:tgtEl>
                                          <p:spTgt spid="25"/>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500" fill="hold"/>
                                        <p:tgtEl>
                                          <p:spTgt spid="24"/>
                                        </p:tgtEl>
                                        <p:attrNameLst>
                                          <p:attrName>ppt_x</p:attrName>
                                        </p:attrNameLst>
                                      </p:cBhvr>
                                      <p:tavLst>
                                        <p:tav tm="0">
                                          <p:val>
                                            <p:strVal val="#ppt_x"/>
                                          </p:val>
                                        </p:tav>
                                        <p:tav tm="100000">
                                          <p:val>
                                            <p:strVal val="#ppt_x"/>
                                          </p:val>
                                        </p:tav>
                                      </p:tavLst>
                                    </p:anim>
                                    <p:anim calcmode="lin" valueType="num">
                                      <p:cBhvr additive="base">
                                        <p:cTn id="4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500" fill="hold"/>
                                        <p:tgtEl>
                                          <p:spTgt spid="28"/>
                                        </p:tgtEl>
                                        <p:attrNameLst>
                                          <p:attrName>ppt_x</p:attrName>
                                        </p:attrNameLst>
                                      </p:cBhvr>
                                      <p:tavLst>
                                        <p:tav tm="0">
                                          <p:val>
                                            <p:strVal val="#ppt_x"/>
                                          </p:val>
                                        </p:tav>
                                        <p:tav tm="100000">
                                          <p:val>
                                            <p:strVal val="#ppt_x"/>
                                          </p:val>
                                        </p:tav>
                                      </p:tavLst>
                                    </p:anim>
                                    <p:anim calcmode="lin" valueType="num">
                                      <p:cBhvr additive="base">
                                        <p:cTn id="58" dur="500" fill="hold"/>
                                        <p:tgtEl>
                                          <p:spTgt spid="28"/>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additive="base">
                                        <p:cTn id="61" dur="500" fill="hold"/>
                                        <p:tgtEl>
                                          <p:spTgt spid="27"/>
                                        </p:tgtEl>
                                        <p:attrNameLst>
                                          <p:attrName>ppt_x</p:attrName>
                                        </p:attrNameLst>
                                      </p:cBhvr>
                                      <p:tavLst>
                                        <p:tav tm="0">
                                          <p:val>
                                            <p:strVal val="#ppt_x"/>
                                          </p:val>
                                        </p:tav>
                                        <p:tav tm="100000">
                                          <p:val>
                                            <p:strVal val="#ppt_x"/>
                                          </p:val>
                                        </p:tav>
                                      </p:tavLst>
                                    </p:anim>
                                    <p:anim calcmode="lin" valueType="num">
                                      <p:cBhvr additive="base">
                                        <p:cTn id="6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ppt_x"/>
                                          </p:val>
                                        </p:tav>
                                        <p:tav tm="100000">
                                          <p:val>
                                            <p:strVal val="#ppt_x"/>
                                          </p:val>
                                        </p:tav>
                                      </p:tavLst>
                                    </p:anim>
                                    <p:anim calcmode="lin" valueType="num">
                                      <p:cBhvr additive="base">
                                        <p:cTn id="6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xit" presetSubtype="4" fill="hold" grpId="1" nodeType="clickEffect">
                                  <p:stCondLst>
                                    <p:cond delay="0"/>
                                  </p:stCondLst>
                                  <p:childTnLst>
                                    <p:anim calcmode="lin" valueType="num">
                                      <p:cBhvr additive="base">
                                        <p:cTn id="72" dur="500"/>
                                        <p:tgtEl>
                                          <p:spTgt spid="19"/>
                                        </p:tgtEl>
                                        <p:attrNameLst>
                                          <p:attrName>ppt_x</p:attrName>
                                        </p:attrNameLst>
                                      </p:cBhvr>
                                      <p:tavLst>
                                        <p:tav tm="0">
                                          <p:val>
                                            <p:strVal val="ppt_x"/>
                                          </p:val>
                                        </p:tav>
                                        <p:tav tm="100000">
                                          <p:val>
                                            <p:strVal val="ppt_x"/>
                                          </p:val>
                                        </p:tav>
                                      </p:tavLst>
                                    </p:anim>
                                    <p:anim calcmode="lin" valueType="num">
                                      <p:cBhvr additive="base">
                                        <p:cTn id="73" dur="500"/>
                                        <p:tgtEl>
                                          <p:spTgt spid="19"/>
                                        </p:tgtEl>
                                        <p:attrNameLst>
                                          <p:attrName>ppt_y</p:attrName>
                                        </p:attrNameLst>
                                      </p:cBhvr>
                                      <p:tavLst>
                                        <p:tav tm="0">
                                          <p:val>
                                            <p:strVal val="ppt_y"/>
                                          </p:val>
                                        </p:tav>
                                        <p:tav tm="100000">
                                          <p:val>
                                            <p:strVal val="1+ppt_h/2"/>
                                          </p:val>
                                        </p:tav>
                                      </p:tavLst>
                                    </p:anim>
                                    <p:set>
                                      <p:cBhvr>
                                        <p:cTn id="74" dur="1" fill="hold">
                                          <p:stCondLst>
                                            <p:cond delay="499"/>
                                          </p:stCondLst>
                                        </p:cTn>
                                        <p:tgtEl>
                                          <p:spTgt spid="19"/>
                                        </p:tgtEl>
                                        <p:attrNameLst>
                                          <p:attrName>style.visibility</p:attrName>
                                        </p:attrNameLst>
                                      </p:cBhvr>
                                      <p:to>
                                        <p:strVal val="hidden"/>
                                      </p:to>
                                    </p:set>
                                  </p:childTnLst>
                                </p:cTn>
                              </p:par>
                              <p:par>
                                <p:cTn id="75" presetID="2" presetClass="exit" presetSubtype="4" fill="hold" nodeType="withEffect">
                                  <p:stCondLst>
                                    <p:cond delay="0"/>
                                  </p:stCondLst>
                                  <p:childTnLst>
                                    <p:anim calcmode="lin" valueType="num">
                                      <p:cBhvr additive="base">
                                        <p:cTn id="76" dur="500"/>
                                        <p:tgtEl>
                                          <p:spTgt spid="17"/>
                                        </p:tgtEl>
                                        <p:attrNameLst>
                                          <p:attrName>ppt_x</p:attrName>
                                        </p:attrNameLst>
                                      </p:cBhvr>
                                      <p:tavLst>
                                        <p:tav tm="0">
                                          <p:val>
                                            <p:strVal val="ppt_x"/>
                                          </p:val>
                                        </p:tav>
                                        <p:tav tm="100000">
                                          <p:val>
                                            <p:strVal val="ppt_x"/>
                                          </p:val>
                                        </p:tav>
                                      </p:tavLst>
                                    </p:anim>
                                    <p:anim calcmode="lin" valueType="num">
                                      <p:cBhvr additive="base">
                                        <p:cTn id="77" dur="500"/>
                                        <p:tgtEl>
                                          <p:spTgt spid="17"/>
                                        </p:tgtEl>
                                        <p:attrNameLst>
                                          <p:attrName>ppt_y</p:attrName>
                                        </p:attrNameLst>
                                      </p:cBhvr>
                                      <p:tavLst>
                                        <p:tav tm="0">
                                          <p:val>
                                            <p:strVal val="ppt_y"/>
                                          </p:val>
                                        </p:tav>
                                        <p:tav tm="100000">
                                          <p:val>
                                            <p:strVal val="1+ppt_h/2"/>
                                          </p:val>
                                        </p:tav>
                                      </p:tavLst>
                                    </p:anim>
                                    <p:set>
                                      <p:cBhvr>
                                        <p:cTn id="78" dur="1" fill="hold">
                                          <p:stCondLst>
                                            <p:cond delay="499"/>
                                          </p:stCondLst>
                                        </p:cTn>
                                        <p:tgtEl>
                                          <p:spTgt spid="17"/>
                                        </p:tgtEl>
                                        <p:attrNameLst>
                                          <p:attrName>style.visibility</p:attrName>
                                        </p:attrNameLst>
                                      </p:cBhvr>
                                      <p:to>
                                        <p:strVal val="hidden"/>
                                      </p:to>
                                    </p:set>
                                  </p:childTnLst>
                                </p:cTn>
                              </p:par>
                              <p:par>
                                <p:cTn id="79" presetID="2" presetClass="exit" presetSubtype="4" fill="hold" grpId="1" nodeType="withEffect">
                                  <p:stCondLst>
                                    <p:cond delay="0"/>
                                  </p:stCondLst>
                                  <p:childTnLst>
                                    <p:anim calcmode="lin" valueType="num">
                                      <p:cBhvr additive="base">
                                        <p:cTn id="80" dur="500"/>
                                        <p:tgtEl>
                                          <p:spTgt spid="25"/>
                                        </p:tgtEl>
                                        <p:attrNameLst>
                                          <p:attrName>ppt_x</p:attrName>
                                        </p:attrNameLst>
                                      </p:cBhvr>
                                      <p:tavLst>
                                        <p:tav tm="0">
                                          <p:val>
                                            <p:strVal val="ppt_x"/>
                                          </p:val>
                                        </p:tav>
                                        <p:tav tm="100000">
                                          <p:val>
                                            <p:strVal val="ppt_x"/>
                                          </p:val>
                                        </p:tav>
                                      </p:tavLst>
                                    </p:anim>
                                    <p:anim calcmode="lin" valueType="num">
                                      <p:cBhvr additive="base">
                                        <p:cTn id="81" dur="500"/>
                                        <p:tgtEl>
                                          <p:spTgt spid="25"/>
                                        </p:tgtEl>
                                        <p:attrNameLst>
                                          <p:attrName>ppt_y</p:attrName>
                                        </p:attrNameLst>
                                      </p:cBhvr>
                                      <p:tavLst>
                                        <p:tav tm="0">
                                          <p:val>
                                            <p:strVal val="ppt_y"/>
                                          </p:val>
                                        </p:tav>
                                        <p:tav tm="100000">
                                          <p:val>
                                            <p:strVal val="1+ppt_h/2"/>
                                          </p:val>
                                        </p:tav>
                                      </p:tavLst>
                                    </p:anim>
                                    <p:set>
                                      <p:cBhvr>
                                        <p:cTn id="82" dur="1" fill="hold">
                                          <p:stCondLst>
                                            <p:cond delay="499"/>
                                          </p:stCondLst>
                                        </p:cTn>
                                        <p:tgtEl>
                                          <p:spTgt spid="25"/>
                                        </p:tgtEl>
                                        <p:attrNameLst>
                                          <p:attrName>style.visibility</p:attrName>
                                        </p:attrNameLst>
                                      </p:cBhvr>
                                      <p:to>
                                        <p:strVal val="hidden"/>
                                      </p:to>
                                    </p:set>
                                  </p:childTnLst>
                                </p:cTn>
                              </p:par>
                              <p:par>
                                <p:cTn id="83" presetID="2" presetClass="exit" presetSubtype="4" fill="hold" nodeType="withEffect">
                                  <p:stCondLst>
                                    <p:cond delay="0"/>
                                  </p:stCondLst>
                                  <p:childTnLst>
                                    <p:anim calcmode="lin" valueType="num">
                                      <p:cBhvr additive="base">
                                        <p:cTn id="84" dur="500"/>
                                        <p:tgtEl>
                                          <p:spTgt spid="24"/>
                                        </p:tgtEl>
                                        <p:attrNameLst>
                                          <p:attrName>ppt_x</p:attrName>
                                        </p:attrNameLst>
                                      </p:cBhvr>
                                      <p:tavLst>
                                        <p:tav tm="0">
                                          <p:val>
                                            <p:strVal val="ppt_x"/>
                                          </p:val>
                                        </p:tav>
                                        <p:tav tm="100000">
                                          <p:val>
                                            <p:strVal val="ppt_x"/>
                                          </p:val>
                                        </p:tav>
                                      </p:tavLst>
                                    </p:anim>
                                    <p:anim calcmode="lin" valueType="num">
                                      <p:cBhvr additive="base">
                                        <p:cTn id="85" dur="500"/>
                                        <p:tgtEl>
                                          <p:spTgt spid="24"/>
                                        </p:tgtEl>
                                        <p:attrNameLst>
                                          <p:attrName>ppt_y</p:attrName>
                                        </p:attrNameLst>
                                      </p:cBhvr>
                                      <p:tavLst>
                                        <p:tav tm="0">
                                          <p:val>
                                            <p:strVal val="ppt_y"/>
                                          </p:val>
                                        </p:tav>
                                        <p:tav tm="100000">
                                          <p:val>
                                            <p:strVal val="1+ppt_h/2"/>
                                          </p:val>
                                        </p:tav>
                                      </p:tavLst>
                                    </p:anim>
                                    <p:set>
                                      <p:cBhvr>
                                        <p:cTn id="86" dur="1" fill="hold">
                                          <p:stCondLst>
                                            <p:cond delay="499"/>
                                          </p:stCondLst>
                                        </p:cTn>
                                        <p:tgtEl>
                                          <p:spTgt spid="24"/>
                                        </p:tgtEl>
                                        <p:attrNameLst>
                                          <p:attrName>style.visibility</p:attrName>
                                        </p:attrNameLst>
                                      </p:cBhvr>
                                      <p:to>
                                        <p:strVal val="hidden"/>
                                      </p:to>
                                    </p:set>
                                  </p:childTnLst>
                                </p:cTn>
                              </p:par>
                              <p:par>
                                <p:cTn id="87" presetID="2" presetClass="exit" presetSubtype="4" fill="hold" grpId="1" nodeType="withEffect">
                                  <p:stCondLst>
                                    <p:cond delay="0"/>
                                  </p:stCondLst>
                                  <p:childTnLst>
                                    <p:anim calcmode="lin" valueType="num">
                                      <p:cBhvr additive="base">
                                        <p:cTn id="88" dur="500"/>
                                        <p:tgtEl>
                                          <p:spTgt spid="28"/>
                                        </p:tgtEl>
                                        <p:attrNameLst>
                                          <p:attrName>ppt_x</p:attrName>
                                        </p:attrNameLst>
                                      </p:cBhvr>
                                      <p:tavLst>
                                        <p:tav tm="0">
                                          <p:val>
                                            <p:strVal val="ppt_x"/>
                                          </p:val>
                                        </p:tav>
                                        <p:tav tm="100000">
                                          <p:val>
                                            <p:strVal val="ppt_x"/>
                                          </p:val>
                                        </p:tav>
                                      </p:tavLst>
                                    </p:anim>
                                    <p:anim calcmode="lin" valueType="num">
                                      <p:cBhvr additive="base">
                                        <p:cTn id="89" dur="500"/>
                                        <p:tgtEl>
                                          <p:spTgt spid="28"/>
                                        </p:tgtEl>
                                        <p:attrNameLst>
                                          <p:attrName>ppt_y</p:attrName>
                                        </p:attrNameLst>
                                      </p:cBhvr>
                                      <p:tavLst>
                                        <p:tav tm="0">
                                          <p:val>
                                            <p:strVal val="ppt_y"/>
                                          </p:val>
                                        </p:tav>
                                        <p:tav tm="100000">
                                          <p:val>
                                            <p:strVal val="1+ppt_h/2"/>
                                          </p:val>
                                        </p:tav>
                                      </p:tavLst>
                                    </p:anim>
                                    <p:set>
                                      <p:cBhvr>
                                        <p:cTn id="90" dur="1" fill="hold">
                                          <p:stCondLst>
                                            <p:cond delay="499"/>
                                          </p:stCondLst>
                                        </p:cTn>
                                        <p:tgtEl>
                                          <p:spTgt spid="28"/>
                                        </p:tgtEl>
                                        <p:attrNameLst>
                                          <p:attrName>style.visibility</p:attrName>
                                        </p:attrNameLst>
                                      </p:cBhvr>
                                      <p:to>
                                        <p:strVal val="hidden"/>
                                      </p:to>
                                    </p:set>
                                  </p:childTnLst>
                                </p:cTn>
                              </p:par>
                              <p:par>
                                <p:cTn id="91" presetID="2" presetClass="exit" presetSubtype="4" fill="hold" nodeType="withEffect">
                                  <p:stCondLst>
                                    <p:cond delay="0"/>
                                  </p:stCondLst>
                                  <p:childTnLst>
                                    <p:anim calcmode="lin" valueType="num">
                                      <p:cBhvr additive="base">
                                        <p:cTn id="92" dur="500"/>
                                        <p:tgtEl>
                                          <p:spTgt spid="27"/>
                                        </p:tgtEl>
                                        <p:attrNameLst>
                                          <p:attrName>ppt_x</p:attrName>
                                        </p:attrNameLst>
                                      </p:cBhvr>
                                      <p:tavLst>
                                        <p:tav tm="0">
                                          <p:val>
                                            <p:strVal val="ppt_x"/>
                                          </p:val>
                                        </p:tav>
                                        <p:tav tm="100000">
                                          <p:val>
                                            <p:strVal val="ppt_x"/>
                                          </p:val>
                                        </p:tav>
                                      </p:tavLst>
                                    </p:anim>
                                    <p:anim calcmode="lin" valueType="num">
                                      <p:cBhvr additive="base">
                                        <p:cTn id="93" dur="500"/>
                                        <p:tgtEl>
                                          <p:spTgt spid="27"/>
                                        </p:tgtEl>
                                        <p:attrNameLst>
                                          <p:attrName>ppt_y</p:attrName>
                                        </p:attrNameLst>
                                      </p:cBhvr>
                                      <p:tavLst>
                                        <p:tav tm="0">
                                          <p:val>
                                            <p:strVal val="ppt_y"/>
                                          </p:val>
                                        </p:tav>
                                        <p:tav tm="100000">
                                          <p:val>
                                            <p:strVal val="1+ppt_h/2"/>
                                          </p:val>
                                        </p:tav>
                                      </p:tavLst>
                                    </p:anim>
                                    <p:set>
                                      <p:cBhvr>
                                        <p:cTn id="94" dur="1" fill="hold">
                                          <p:stCondLst>
                                            <p:cond delay="499"/>
                                          </p:stCondLst>
                                        </p:cTn>
                                        <p:tgtEl>
                                          <p:spTgt spid="27"/>
                                        </p:tgtEl>
                                        <p:attrNameLst>
                                          <p:attrName>style.visibility</p:attrName>
                                        </p:attrNameLst>
                                      </p:cBhvr>
                                      <p:to>
                                        <p:strVal val="hidden"/>
                                      </p:to>
                                    </p:set>
                                  </p:childTnLst>
                                </p:cTn>
                              </p:par>
                              <p:par>
                                <p:cTn id="95" presetID="2" presetClass="entr" presetSubtype="4" fill="hold" grpId="0" nodeType="with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ppt_x"/>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31"/>
                                        </p:tgtEl>
                                        <p:attrNameLst>
                                          <p:attrName>style.visibility</p:attrName>
                                        </p:attrNameLst>
                                      </p:cBhvr>
                                      <p:to>
                                        <p:strVal val="visible"/>
                                      </p:to>
                                    </p:set>
                                    <p:anim calcmode="lin" valueType="num">
                                      <p:cBhvr additive="base">
                                        <p:cTn id="101" dur="500" fill="hold"/>
                                        <p:tgtEl>
                                          <p:spTgt spid="31"/>
                                        </p:tgtEl>
                                        <p:attrNameLst>
                                          <p:attrName>ppt_x</p:attrName>
                                        </p:attrNameLst>
                                      </p:cBhvr>
                                      <p:tavLst>
                                        <p:tav tm="0">
                                          <p:val>
                                            <p:strVal val="#ppt_x"/>
                                          </p:val>
                                        </p:tav>
                                        <p:tav tm="100000">
                                          <p:val>
                                            <p:strVal val="#ppt_x"/>
                                          </p:val>
                                        </p:tav>
                                      </p:tavLst>
                                    </p:anim>
                                    <p:anim calcmode="lin" valueType="num">
                                      <p:cBhvr additive="base">
                                        <p:cTn id="102" dur="500" fill="hold"/>
                                        <p:tgtEl>
                                          <p:spTgt spid="31"/>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9" grpId="0"/>
      <p:bldP spid="19" grpId="1"/>
      <p:bldP spid="20" grpId="0"/>
      <p:bldP spid="23" grpId="0"/>
      <p:bldP spid="25" grpId="0"/>
      <p:bldP spid="25" grpId="1"/>
      <p:bldP spid="26" grpId="0"/>
      <p:bldP spid="28" grpId="0"/>
      <p:bldP spid="28" grpId="1"/>
      <p:bldP spid="29" grpId="0"/>
      <p:bldP spid="30" grpId="0" animBg="1"/>
      <p:bldP spid="31" grpId="0" animBg="1"/>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81F7162-671C-93FA-CC91-CE6CC6658E3E}"/>
              </a:ext>
            </a:extLst>
          </p:cNvPr>
          <p:cNvSpPr/>
          <p:nvPr/>
        </p:nvSpPr>
        <p:spPr>
          <a:xfrm>
            <a:off x="9840686" y="6219371"/>
            <a:ext cx="2264228" cy="580572"/>
          </a:xfrm>
          <a:prstGeom prst="rect">
            <a:avLst/>
          </a:prstGeom>
          <a:solidFill>
            <a:srgbClr val="FFFFFF"/>
          </a:solidFill>
          <a:ln w="127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微软雅黑"/>
              <a:cs typeface="+mn-cs"/>
            </a:endParaRPr>
          </a:p>
        </p:txBody>
      </p:sp>
      <p:sp>
        <p:nvSpPr>
          <p:cNvPr id="9" name="TextBox 8"/>
          <p:cNvSpPr txBox="1"/>
          <p:nvPr/>
        </p:nvSpPr>
        <p:spPr>
          <a:xfrm>
            <a:off x="2644501" y="1034234"/>
            <a:ext cx="6545943" cy="460375"/>
          </a:xfrm>
          <a:prstGeom prst="rect">
            <a:avLst/>
          </a:prstGeom>
          <a:noFill/>
        </p:spPr>
        <p:txBody>
          <a:bodyPr wrap="square" rtlCol="0">
            <a:spAutoFit/>
          </a:bodyPr>
          <a:lstStyle/>
          <a:p>
            <a:pPr indent="0">
              <a:buFont typeface="Wingdings" panose="05000000000000000000" pitchFamily="2" charset="2"/>
              <a:buNone/>
            </a:pPr>
            <a:r>
              <a:rPr lang="zh-CN" altLang="en-US" sz="2400" dirty="0">
                <a:solidFill>
                  <a:srgbClr val="FF0000"/>
                </a:solidFill>
                <a:latin typeface="黑体" panose="02010609060101010101" charset="-122"/>
                <a:ea typeface="黑体" panose="02010609060101010101" charset="-122"/>
              </a:rPr>
              <a:t>【对比】旧民主主义和新民主主义革命的区别</a:t>
            </a:r>
          </a:p>
        </p:txBody>
      </p:sp>
      <p:graphicFrame>
        <p:nvGraphicFramePr>
          <p:cNvPr id="8" name="表格 7"/>
          <p:cNvGraphicFramePr>
            <a:graphicFrameLocks noGrp="1"/>
          </p:cNvGraphicFramePr>
          <p:nvPr>
            <p:custDataLst>
              <p:tags r:id="rId2"/>
            </p:custDataLst>
          </p:nvPr>
        </p:nvGraphicFramePr>
        <p:xfrm>
          <a:off x="174171" y="1690370"/>
          <a:ext cx="11654972" cy="4808474"/>
        </p:xfrm>
        <a:graphic>
          <a:graphicData uri="http://schemas.openxmlformats.org/drawingml/2006/table">
            <a:tbl>
              <a:tblPr firstRow="1" bandRow="1">
                <a:tableStyleId>{C083E6E3-FA7D-4D7B-A595-EF9225AFEA82}</a:tableStyleId>
              </a:tblPr>
              <a:tblGrid>
                <a:gridCol w="3289250">
                  <a:extLst>
                    <a:ext uri="{9D8B030D-6E8A-4147-A177-3AD203B41FA5}">
                      <a16:colId xmlns:a16="http://schemas.microsoft.com/office/drawing/2014/main" val="20000"/>
                    </a:ext>
                  </a:extLst>
                </a:gridCol>
                <a:gridCol w="4480731">
                  <a:extLst>
                    <a:ext uri="{9D8B030D-6E8A-4147-A177-3AD203B41FA5}">
                      <a16:colId xmlns:a16="http://schemas.microsoft.com/office/drawing/2014/main" val="20001"/>
                    </a:ext>
                  </a:extLst>
                </a:gridCol>
                <a:gridCol w="3884991">
                  <a:extLst>
                    <a:ext uri="{9D8B030D-6E8A-4147-A177-3AD203B41FA5}">
                      <a16:colId xmlns:a16="http://schemas.microsoft.com/office/drawing/2014/main" val="20002"/>
                    </a:ext>
                  </a:extLst>
                </a:gridCol>
              </a:tblGrid>
              <a:tr h="411970">
                <a:tc>
                  <a:txBody>
                    <a:bodyPr/>
                    <a:lstStyle/>
                    <a:p>
                      <a:pPr algn="ctr"/>
                      <a:r>
                        <a:rPr lang="zh-CN" altLang="en-US" sz="2400" b="0" dirty="0">
                          <a:solidFill>
                            <a:srgbClr val="FF0000"/>
                          </a:solidFill>
                          <a:latin typeface="黑体" panose="02010609060101010101" charset="-122"/>
                          <a:ea typeface="黑体" panose="02010609060101010101" charset="-122"/>
                        </a:rPr>
                        <a:t>区别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400" b="0" dirty="0">
                          <a:solidFill>
                            <a:srgbClr val="FF0000"/>
                          </a:solidFill>
                          <a:latin typeface="黑体" panose="02010609060101010101" charset="-122"/>
                          <a:ea typeface="黑体" panose="02010609060101010101" charset="-122"/>
                        </a:rPr>
                        <a:t>旧民主主义革命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400" b="0" dirty="0">
                          <a:solidFill>
                            <a:srgbClr val="FF0000"/>
                          </a:solidFill>
                          <a:latin typeface="黑体" panose="02010609060101010101" charset="-122"/>
                          <a:ea typeface="黑体" panose="02010609060101010101" charset="-122"/>
                        </a:rPr>
                        <a:t>新民主主义革命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11970">
                <a:tc>
                  <a:txBody>
                    <a:bodyPr/>
                    <a:lstStyle/>
                    <a:p>
                      <a:pPr algn="ctr"/>
                      <a:r>
                        <a:rPr lang="zh-CN" altLang="en-US" sz="2400" b="0">
                          <a:solidFill>
                            <a:srgbClr val="0909DF"/>
                          </a:solidFill>
                          <a:latin typeface="黑体" panose="02010609060101010101" charset="-122"/>
                          <a:ea typeface="黑体" panose="02010609060101010101" charset="-122"/>
                        </a:rPr>
                        <a:t>时间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2400" b="0" dirty="0">
                          <a:latin typeface="黑体" panose="02010609060101010101" charset="-122"/>
                          <a:ea typeface="黑体" panose="02010609060101010101" charset="-122"/>
                          <a:cs typeface="黑体" panose="02010609060101010101" charset="-122"/>
                        </a:rPr>
                        <a:t>1840-1919</a:t>
                      </a:r>
                      <a:r>
                        <a:rPr lang="zh-CN" altLang="en-US" sz="2400" b="0" dirty="0">
                          <a:latin typeface="黑体" panose="02010609060101010101" charset="-122"/>
                          <a:ea typeface="黑体" panose="02010609060101010101" charset="-122"/>
                          <a:cs typeface="黑体" panose="02010609060101010101" charset="-122"/>
                        </a:rPr>
                        <a:t>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2400" b="0" dirty="0">
                          <a:latin typeface="黑体" panose="02010609060101010101" charset="-122"/>
                          <a:ea typeface="黑体" panose="02010609060101010101" charset="-122"/>
                          <a:cs typeface="黑体" panose="02010609060101010101" charset="-122"/>
                        </a:rPr>
                        <a:t>1919</a:t>
                      </a:r>
                      <a:r>
                        <a:rPr lang="zh-CN" altLang="en-US" sz="2400" b="0" dirty="0">
                          <a:latin typeface="黑体" panose="02010609060101010101" charset="-122"/>
                          <a:ea typeface="黑体" panose="02010609060101010101" charset="-122"/>
                          <a:cs typeface="黑体" panose="02010609060101010101" charset="-122"/>
                        </a:rPr>
                        <a:t>年</a:t>
                      </a:r>
                      <a:r>
                        <a:rPr lang="en-US" altLang="zh-CN" sz="2400" b="0" dirty="0">
                          <a:latin typeface="黑体" panose="02010609060101010101" charset="-122"/>
                          <a:ea typeface="黑体" panose="02010609060101010101" charset="-122"/>
                          <a:cs typeface="黑体" panose="02010609060101010101" charset="-122"/>
                        </a:rPr>
                        <a:t>-1949</a:t>
                      </a:r>
                      <a:r>
                        <a:rPr lang="zh-CN" altLang="en-US" sz="2400" b="0" dirty="0">
                          <a:latin typeface="黑体" panose="02010609060101010101" charset="-122"/>
                          <a:ea typeface="黑体" panose="02010609060101010101" charset="-122"/>
                          <a:cs typeface="黑体" panose="02010609060101010101" charset="-122"/>
                        </a:rPr>
                        <a:t>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11970">
                <a:tc>
                  <a:txBody>
                    <a:bodyPr/>
                    <a:lstStyle/>
                    <a:p>
                      <a:pPr algn="ctr"/>
                      <a:r>
                        <a:rPr lang="zh-CN" altLang="en-US" sz="2400" b="0">
                          <a:solidFill>
                            <a:srgbClr val="0909DF"/>
                          </a:solidFill>
                          <a:latin typeface="黑体" panose="02010609060101010101" charset="-122"/>
                          <a:ea typeface="黑体" panose="02010609060101010101" charset="-122"/>
                        </a:rPr>
                        <a:t>领导阶级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400" b="0" dirty="0">
                          <a:latin typeface="黑体" panose="02010609060101010101" charset="-122"/>
                          <a:ea typeface="黑体" panose="02010609060101010101" charset="-122"/>
                        </a:rPr>
                        <a:t>农民阶级、资产阶级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400" b="0" dirty="0">
                          <a:latin typeface="黑体" panose="02010609060101010101" charset="-122"/>
                          <a:ea typeface="黑体" panose="02010609060101010101" charset="-122"/>
                        </a:rPr>
                        <a:t>无产阶级及其政党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11970">
                <a:tc>
                  <a:txBody>
                    <a:bodyPr/>
                    <a:lstStyle/>
                    <a:p>
                      <a:pPr algn="ctr"/>
                      <a:r>
                        <a:rPr lang="zh-CN" altLang="en-US" sz="2400" b="0">
                          <a:solidFill>
                            <a:srgbClr val="0909DF"/>
                          </a:solidFill>
                          <a:latin typeface="黑体" panose="02010609060101010101" charset="-122"/>
                          <a:ea typeface="黑体" panose="02010609060101010101" charset="-122"/>
                        </a:rPr>
                        <a:t>指导思想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2400" b="0" dirty="0">
                          <a:latin typeface="黑体" panose="02010609060101010101" charset="-122"/>
                          <a:ea typeface="黑体" panose="02010609060101010101" charset="-122"/>
                        </a:rPr>
                        <a:t>资产阶级民主思想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2400" b="0" dirty="0">
                          <a:latin typeface="黑体" panose="02010609060101010101" charset="-122"/>
                          <a:ea typeface="黑体" panose="02010609060101010101" charset="-122"/>
                        </a:rPr>
                        <a:t>马克思列宁主义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741547">
                <a:tc>
                  <a:txBody>
                    <a:bodyPr/>
                    <a:lstStyle/>
                    <a:p>
                      <a:pPr algn="ctr"/>
                      <a:r>
                        <a:rPr lang="zh-CN" altLang="en-US" sz="2400" b="0">
                          <a:solidFill>
                            <a:srgbClr val="0909DF"/>
                          </a:solidFill>
                          <a:latin typeface="黑体" panose="02010609060101010101" charset="-122"/>
                          <a:ea typeface="黑体" panose="02010609060101010101" charset="-122"/>
                        </a:rPr>
                        <a:t>革命目标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400" b="0" dirty="0">
                          <a:latin typeface="黑体" panose="02010609060101010101" charset="-122"/>
                          <a:ea typeface="黑体" panose="02010609060101010101" charset="-122"/>
                        </a:rPr>
                        <a:t>建立资本主义社会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400" b="0" dirty="0">
                          <a:latin typeface="黑体" panose="02010609060101010101" charset="-122"/>
                          <a:ea typeface="黑体" panose="02010609060101010101" charset="-122"/>
                        </a:rPr>
                        <a:t>建立新民主义社会，过渡到社会主义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071123">
                <a:tc>
                  <a:txBody>
                    <a:bodyPr/>
                    <a:lstStyle/>
                    <a:p>
                      <a:pPr algn="ctr"/>
                      <a:r>
                        <a:rPr lang="zh-CN" altLang="en-US" sz="2400" b="0">
                          <a:solidFill>
                            <a:srgbClr val="0909DF"/>
                          </a:solidFill>
                          <a:latin typeface="黑体" panose="02010609060101010101" charset="-122"/>
                          <a:ea typeface="黑体" panose="02010609060101010101" charset="-122"/>
                        </a:rPr>
                        <a:t>结果</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zh-CN" altLang="en-US" sz="2400" b="0" dirty="0">
                          <a:latin typeface="黑体" panose="02010609060101010101" charset="-122"/>
                          <a:ea typeface="黑体" panose="02010609060101010101" charset="-122"/>
                        </a:rPr>
                        <a:t>成立资产阶级民主共和国，但果实被袁世凯夺取，没有改变中国社会性质，最终失败。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zh-CN" altLang="en-US" sz="2400" b="0" dirty="0">
                          <a:latin typeface="黑体" panose="02010609060101010101" charset="-122"/>
                          <a:ea typeface="黑体" panose="02010609060101010101" charset="-122"/>
                        </a:rPr>
                        <a:t>建立了人民民主专政的国家，取得了最终胜利。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510794">
                <a:tc>
                  <a:txBody>
                    <a:bodyPr/>
                    <a:lstStyle/>
                    <a:p>
                      <a:pPr algn="ctr"/>
                      <a:r>
                        <a:rPr lang="zh-CN" altLang="en-US" sz="2400" b="0">
                          <a:solidFill>
                            <a:srgbClr val="0909DF"/>
                          </a:solidFill>
                          <a:latin typeface="黑体" panose="02010609060101010101" charset="-122"/>
                          <a:ea typeface="黑体" panose="02010609060101010101" charset="-122"/>
                        </a:rPr>
                        <a:t>所属世界革命范畴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400" b="0" dirty="0">
                          <a:latin typeface="黑体" panose="02010609060101010101" charset="-122"/>
                          <a:ea typeface="黑体" panose="02010609060101010101" charset="-122"/>
                        </a:rPr>
                        <a:t>世界资产阶级民主主义革命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400" b="0" dirty="0">
                          <a:latin typeface="黑体" panose="02010609060101010101" charset="-122"/>
                          <a:ea typeface="黑体" panose="02010609060101010101" charset="-122"/>
                        </a:rPr>
                        <a:t>世界无产阶级社会主义革命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57200">
                <a:tc>
                  <a:txBody>
                    <a:bodyPr/>
                    <a:lstStyle/>
                    <a:p>
                      <a:pPr marL="0" algn="ctr" defTabSz="914400" rtl="0" eaLnBrk="1" latinLnBrk="0" hangingPunct="1"/>
                      <a:r>
                        <a:rPr lang="zh-CN" altLang="en-US" sz="2400" b="0" kern="1200">
                          <a:solidFill>
                            <a:srgbClr val="0909DF"/>
                          </a:solidFill>
                          <a:latin typeface="黑体" panose="02010609060101010101" charset="-122"/>
                          <a:ea typeface="黑体" panose="02010609060101010101" charset="-122"/>
                          <a:cs typeface="+mn-cs"/>
                        </a:rPr>
                        <a:t>相同</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zh-CN" altLang="en-US" sz="2400" b="0" dirty="0">
                          <a:latin typeface="黑体" panose="02010609060101010101" charset="-122"/>
                          <a:ea typeface="黑体" panose="02010609060101010101" charset="-122"/>
                        </a:rPr>
                        <a:t>革命任务都是反帝反封建，都是属于民主革命范畴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p>
                  </a:txBody>
                  <a:tcPr/>
                </a:tc>
                <a:extLst>
                  <a:ext uri="{0D108BD9-81ED-4DB2-BD59-A6C34878D82A}">
                    <a16:rowId xmlns:a16="http://schemas.microsoft.com/office/drawing/2014/main" val="10007"/>
                  </a:ext>
                </a:extLst>
              </a:tr>
            </a:tbl>
          </a:graphicData>
        </a:graphic>
      </p:graphicFrame>
      <p:sp>
        <p:nvSpPr>
          <p:cNvPr id="5" name="文本框 4"/>
          <p:cNvSpPr txBox="1"/>
          <p:nvPr>
            <p:custDataLst>
              <p:tags r:id="rId3"/>
            </p:custDataLst>
          </p:nvPr>
        </p:nvSpPr>
        <p:spPr>
          <a:xfrm>
            <a:off x="0" y="546100"/>
            <a:ext cx="6812915" cy="488315"/>
          </a:xfrm>
          <a:prstGeom prst="rect">
            <a:avLst/>
          </a:prstGeom>
          <a:noFill/>
        </p:spPr>
        <p:txBody>
          <a:bodyPr vert="horz" wrap="square" lIns="66551" tIns="33276" rIns="66551" bIns="33276" rtlCol="0" anchor="t">
            <a:noAutofit/>
          </a:bodyPr>
          <a:lstStyle>
            <a:lvl1pPr algn="l" defTabSz="1185545" rtl="0" eaLnBrk="1" latinLnBrk="0" hangingPunct="1">
              <a:lnSpc>
                <a:spcPct val="90000"/>
              </a:lnSpc>
              <a:spcBef>
                <a:spcPct val="0"/>
              </a:spcBef>
              <a:buNone/>
              <a:defRPr sz="5700" kern="1200">
                <a:solidFill>
                  <a:schemeClr val="tx1"/>
                </a:solidFill>
                <a:latin typeface="+mj-lt"/>
                <a:ea typeface="+mj-ea"/>
                <a:cs typeface="+mj-cs"/>
              </a:defRPr>
            </a:lvl1pPr>
          </a:lstStyle>
          <a:p>
            <a:pPr lvl="0" algn="l" defTabSz="457200">
              <a:buClrTx/>
              <a:buSzTx/>
              <a:buFontTx/>
            </a:pPr>
            <a:r>
              <a:rPr lang="zh-CN" altLang="en-US" sz="2800" dirty="0">
                <a:solidFill>
                  <a:srgbClr val="0909DF"/>
                </a:solidFill>
                <a:latin typeface="黑体" panose="02010609060101010101" charset="-122"/>
                <a:ea typeface="黑体" panose="02010609060101010101" charset="-122"/>
                <a:cs typeface="+mn-cs"/>
                <a:sym typeface="+mn-ea"/>
              </a:rPr>
              <a:t>一、新的力量：五四运动</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mU3NTM2YWI3ZDNlZWUzZjUxMTFlMzJkMjcwOWMwYTkifQ=="/>
  <p:tag name="KSO_WPP_MARK_KEY" val="38d2ca07-06d0-4855-a4d0-b20ecdab1d8a"/>
  <p:tag name="KSO_WM_SCREEN_THEME_FLAG" val="wthvueroi3wK7W+4EGK3WKzu0SbbkTusTzcNcYGxngw1D97ek9Z4RYZpC+QWEDVZAeut0mQNvrwGUMAiRZY8iI7xuwH3PDviYK4RLrQS8wA="/>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wthvueroi3wK7W+4EGK3WKzu0SbbkTusTzcNcYGxngw1D97ek9Z4RYZpC+QWEDVZAeut0mQNvrwGUMAiRZY8iI7xuwH3PDviYK4RLrQS8wA="/>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wthvueroi3wK7W+4EGK3WKzu0SbbkTusTzcNcYGxngw1D97ek9Z4RYZpC+QWEDVZAeut0mQNvrwGUMAiRZY8iI7xuwH3PDviYK4RLrQS8wA="/>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wthvueroi3wK7W+4EGK3WKzu0SbbkTusTzcNcYGxngw1D97ek9Z4RYZpC+QWEDVZAeut0mQNvrwGUMAiRZY8iI7xuwH3PDviYK4RLrQS8wA="/>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130"/>
  <p:tag name="KSO_WM_SPECIAL_SOURCE" val="bdnull"/>
  <p:tag name="KSO_WM_SCREEN_THEME_FLAG" val="wthvueroi3wK7W+4EGK3WKzu0SbbkTusTzcNcYGxngw1D97ek9Z4RYZpC+QWEDVZAeut0mQNvrwGUMAiRZY8iI7xuwH3PDviYK4RLrQS8wA="/>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wthvueroi3wK7W+4EGK3WKzu0SbbkTusTzcNcYGxngw1D97ek9Z4RYZpC+QWEDVZAeut0mQNvrwGUMAiRZY8iI7xuwH3PDviYK4RLrQS8wA="/>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wthvueroi3wK7W+4EGK3WKzu0SbbkTusTzcNcYGxngw1D97ek9Z4RYZpC+QWEDVZAeut0mQNvrwGUMAiRZY8iI7xuwH3PDviYK4RLrQS8wA="/>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wthvueroi3wK7W+4EGK3WKzu0SbbkTusTzcNcYGxngw1D97ek9Z4RYZpC+QWEDVZAeut0mQNvrwGUMAiRZY8iI7xuwH3PDviYK4RLrQS8wA="/>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130"/>
  <p:tag name="KSO_WM_SPECIAL_SOURCE" val="bdnull"/>
  <p:tag name="KSO_WM_SCREEN_THEME_FLAG" val="wthvueroi3wK7W+4EGK3WKzu0SbbkTusTzcNcYGxngw1D97ek9Z4RYZpC+QWEDVZAeut0mQNvrwGUMAiRZY8iI7xuwH3PDviYK4RLrQS8wA="/>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wthvueroi3wK7W+4EGK3WKzu0SbbkTusTzcNcYGxngw1D97ek9Z4RYZpC+QWEDVZAeut0mQNvrwGUMAiRZY8iI7xuwH3PDviYK4RLrQS8wA="/>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wthvueroi3wK7W+4EGK3WKzu0SbbkTusTzcNcYGxngw1D97ek9Z4RYZpC+QWEDVZAeut0mQNvrwGUMAiRZY8iI7xuwH3PDviYK4RLrQS8wA="/>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wthvueroi3wK7W+4EGK3WKzu0SbbkTusTzcNcYGxngw1D97ek9Z4RYZpC+QWEDVZAeut0mQNvrwGUMAiRZY8iI7xuwH3PDviYK4RLrQS8wA="/>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wthvueroi3wK7W+4EGK3WKzu0SbbkTusTzcNcYGxngw1D97ek9Z4RYZpC+QWEDVZAeut0mQNvrwGUMAiRZY8iI7xuwH3PDviYK4RLrQS8wA="/>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130"/>
  <p:tag name="KSO_WM_SPECIAL_SOURCE" val="bdnull"/>
  <p:tag name="KSO_WM_SCREEN_THEME_FLAG" val="wthvueroi3wK7W+4EGK3WKzu0SbbkTusTzcNcYGxngw1D97ek9Z4RYZpC+QWEDVZAeut0mQNvrwGUMAiRZY8iI7xuwH3PDviYK4RLrQS8wA="/>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wthvueroi3wK7W+4EGK3WKzu0SbbkTusTzcNcYGxngw1D97ek9Z4RYZpC+QWEDVZAeut0mQNvrwGUMAiRZY8iI7xuwH3PDviYK4RLrQS8wA="/>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wthvueroi3wK7W+4EGK3WKzu0SbbkTusTzcNcYGxngw1D97ek9Z4RYZpC+QWEDVZAeut0mQNvrwGUMAiRZY8iI7xuwH3PDviYK4RLrQS8wA="/>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wthvueroi3wK7W+4EGK3WKzu0SbbkTusTzcNcYGxngw1D97ek9Z4RYZpC+QWEDVZAeut0mQNvrwGUMAiRZY8iI7xuwH3PDviYK4RLrQS8wA="/>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130"/>
  <p:tag name="KSO_WM_SPECIAL_SOURCE" val="bdnull"/>
  <p:tag name="KSO_WM_SCREEN_THEME_FLAG" val="wthvueroi3wK7W+4EGK3WKzu0SbbkTusTzcNcYGxngw1D97ek9Z4RYZpC+QWEDVZAeut0mQNvrwGUMAiRZY8iI7xuwH3PDviYK4RLrQS8wA="/>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wthvueroi3wK7W+4EGK3WKzu0SbbkTusTzcNcYGxngw1D97ek9Z4RYZpC+QWEDVZAeut0mQNvrwGUMAiRZY8iI7xuwH3PDviYK4RLrQS8wA="/>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wthvueroi3wK7W+4EGK3WKzu0SbbkTusTzcNcYGxngw1D97ek9Z4RYZpC+QWEDVZAeut0mQNvrwGUMAiRZY8iI7xuwH3PDviYK4RLrQS8wA="/>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wthvueroi3wK7W+4EGK3WKzu0SbbkTusTzcNcYGxngw1D97ek9Z4RYZpC+QWEDVZAeut0mQNvrwGUMAiRZY8iI7xuwH3PDviYK4RLrQS8wA="/>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wthvueroi3wK7W+4EGK3WKzu0SbbkTusTzcNcYGxngw1D97ek9Z4RYZpC+QWEDVZAeut0mQNvrwGUMAiRZY8iI7xuwH3PDviYK4RLrQS8wA="/>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wthvueroi3wK7W+4EGK3WKzu0SbbkTusTzcNcYGxngw1D97ek9Z4RYZpC+QWEDVZAeut0mQNvrwGUMAiRZY8iI7xuwH3PDviYK4RLrQS8wA="/>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wthvueroi3wK7W+4EGK3WKzu0SbbkTusTzcNcYGxngw1D97ek9Z4RYZpC+QWEDVZAeut0mQNvrwGUMAiRZY8iI7xuwH3PDviYK4RLrQS8wA="/>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wthvueroi3wK7W+4EGK3WKzu0SbbkTusTzcNcYGxngw1D97ek9Z4RYZpC+QWEDVZAeut0mQNvrwGUMAiRZY8iI7xuwH3PDviYK4RLrQS8wA="/>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wthvueroi3wK7W+4EGK3WKzu0SbbkTusTzcNcYGxngw1D97ek9Z4RYZpC+QWEDVZAeut0mQNvrwGUMAiRZY8iI7xuwH3PDviYK4RLrQS8wA="/>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130"/>
  <p:tag name="KSO_WM_SPECIAL_SOURCE" val="bdnull"/>
  <p:tag name="KSO_WM_SCREEN_THEME_FLAG" val="wthvueroi3wK7W+4EGK3WKzu0SbbkTusTzcNcYGxngw1D97ek9Z4RYZpC+QWEDVZAeut0mQNvrwGUMAiRZY8iI7xuwH3PDviYK4RLrQS8wA="/>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wthvueroi3wK7W+4EGK3WKzu0SbbkTusTzcNcYGxngw1D97ek9Z4RYZpC+QWEDVZAeut0mQNvrwGUMAiRZY8iI7xuwH3PDviYK4RLrQS8wA="/>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130"/>
  <p:tag name="KSO_WM_SPECIAL_SOURCE" val="bdnull"/>
  <p:tag name="KSO_WM_SCREEN_THEME_FLAG" val="wthvueroi3wK7W+4EGK3WKzu0SbbkTusTzcNcYGxngw1D97ek9Z4RYZpC+QWEDVZAeut0mQNvrwGUMAiRZY8iI7xuwH3PDviYK4RLrQS8wA="/>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wthvueroi3wK7W+4EGK3WKzu0SbbkTusTzcNcYGxngw1D97ek9Z4RYZpC+QWEDVZAeut0mQNvrwGUMAiRZY8iI7xuwH3PDviYK4RLrQS8wA="/>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wthvueroi3wK7W+4EGK3WKzu0SbbkTusTzcNcYGxngw1D97ek9Z4RYZpC+QWEDVZAeut0mQNvrwGUMAiRZY8iI7xuwH3PDviYK4RLrQS8wA="/>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130"/>
  <p:tag name="KSO_WM_SPECIAL_SOURCE" val="bdnull"/>
  <p:tag name="KSO_WM_SCREEN_THEME_FLAG" val="wthvueroi3wK7W+4EGK3WKzu0SbbkTusTzcNcYGxngw1D97ek9Z4RYZpC+QWEDVZAeut0mQNvrwGUMAiRZY8iI7xuwH3PDviYK4RLrQS8wA="/>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wthvueroi3wK7W+4EGK3WKzu0SbbkTusTzcNcYGxngw1D97ek9Z4RYZpC+QWEDVZAeut0mQNvrwGUMAiRZY8iI7xuwH3PDviYK4RLrQS8wA="/>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wthvueroi3wK7W+4EGK3WKzu0SbbkTusTzcNcYGxngw1D97ek9Z4RYZpC+QWEDVZAeut0mQNvrwGUMAiRZY8iI7xuwH3PDviYK4RLrQS8wA="/>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wthvueroi3wK7W+4EGK3WKzu0SbbkTusTzcNcYGxngw1D97ek9Z4RYZpC+QWEDVZAeut0mQNvrwGUMAiRZY8iI7xuwH3PDviYK4RLrQS8wA="/>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wthvueroi3wK7W+4EGK3WKzu0SbbkTusTzcNcYGxngw1D97ek9Z4RYZpC+QWEDVZAeut0mQNvrwGUMAiRZY8iI7xuwH3PDviYK4RLrQS8wA="/>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wthvueroi3wK7W+4EGK3WKzu0SbbkTusTzcNcYGxngw1D97ek9Z4RYZpC+QWEDVZAeut0mQNvrwGUMAiRZY8iI7xuwH3PDviYK4RLrQS8wA="/>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wthvueroi3wK7W+4EGK3WKzu0SbbkTusTzcNcYGxngw1D97ek9Z4RYZpC+QWEDVZAeut0mQNvrwGUMAiRZY8iI7xuwH3PDviYK4RLrQS8wA="/>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wthvueroi3wK7W+4EGK3WKzu0SbbkTusTzcNcYGxngw1D97ek9Z4RYZpC+QWEDVZAeut0mQNvrwGUMAiRZY8iI7xuwH3PDviYK4RLrQS8wA="/>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130"/>
  <p:tag name="KSO_WM_SPECIAL_SOURCE" val="bdnull"/>
  <p:tag name="KSO_WM_SCREEN_THEME_FLAG" val="wthvueroi3wK7W+4EGK3WKzu0SbbkTusTzcNcYGxngw1D97ek9Z4RYZpC+QWEDVZAeut0mQNvrwGUMAiRZY8iI7xuwH3PDviYK4RLrQS8wA="/>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130"/>
  <p:tag name="KSO_WM_SPECIAL_SOURCE" val="bdnull"/>
  <p:tag name="KSO_WM_SCREEN_THEME_FLAG" val="wthvueroi3wK7W+4EGK3WKzu0SbbkTusTzcNcYGxngw1D97ek9Z4RYZpC+QWEDVZAeut0mQNvrwGUMAiRZY8iI7xuwH3PDviYK4RLrQS8wA="/>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wthvueroi3wK7W+4EGK3WKzu0SbbkTusTzcNcYGxngw1D97ek9Z4RYZpC+QWEDVZAeut0mQNvrwGUMAiRZY8iI7xuwH3PDviYK4RLrQS8wA="/>
</p:tagLst>
</file>

<file path=ppt/tags/tag34.xml><?xml version="1.0" encoding="utf-8"?>
<p:tagLst xmlns:a="http://schemas.openxmlformats.org/drawingml/2006/main" xmlns:r="http://schemas.openxmlformats.org/officeDocument/2006/relationships" xmlns:p="http://schemas.openxmlformats.org/presentationml/2006/main">
  <p:tag name="KSO_WM_UNIT_TABLE_BEAUTIFY" val="smartTable{7659f68b-28a4-4ff8-8c5b-f7fc828ad0f7}"/>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130"/>
  <p:tag name="KSO_WM_SPECIAL_SOURCE" val="bdnull"/>
  <p:tag name="KSO_WM_SCREEN_THEME_FLAG" val="wthvueroi3wK7W+4EGK3WKzu0SbbkTusTzcNcYGxngw1D97ek9Z4RYZpC+QWEDVZAeut0mQNvrwGUMAiRZY8iI7xuwH3PDviYK4RLrQS8wA="/>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wthvueroi3wK7W+4EGK3WKzu0SbbkTusTzcNcYGxngw1D97ek9Z4RYZpC+QWEDVZAeut0mQNvrwGUMAiRZY8iI7xuwH3PDviYK4RLrQS8wA="/>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130"/>
  <p:tag name="KSO_WM_SPECIAL_SOURCE" val="bdnull"/>
  <p:tag name="KSO_WM_SCREEN_THEME_FLAG" val="wthvueroi3wK7W+4EGK3WKzu0SbbkTusTzcNcYGxngw1D97ek9Z4RYZpC+QWEDVZAeut0mQNvrwGUMAiRZY8iI7xuwH3PDviYK4RLrQS8wA="/>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wthvueroi3wK7W+4EGK3WKzu0SbbkTusTzcNcYGxngw1D97ek9Z4RYZpC+QWEDVZAeut0mQNvrwGUMAiRZY8iI7xuwH3PDviYK4RLrQS8wA="/>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130"/>
  <p:tag name="KSO_WM_SPECIAL_SOURCE" val="bdnull"/>
  <p:tag name="KSO_WM_SCREEN_THEME_FLAG" val="wthvueroi3wK7W+4EGK3WKzu0SbbkTusTzcNcYGxngw1D97ek9Z4RYZpC+QWEDVZAeut0mQNvrwGUMAiRZY8iI7xuwH3PDviYK4RLrQS8wA="/>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wthvueroi3wK7W+4EGK3WKzu0SbbkTusTzcNcYGxngw1D97ek9Z4RYZpC+QWEDVZAeut0mQNvrwGUMAiRZY8iI7xuwH3PDviYK4RLrQS8wA="/>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wthvueroi3wK7W+4EGK3WKzu0SbbkTusTzcNcYGxngw1D97ek9Z4RYZpC+QWEDVZAeut0mQNvrwGUMAiRZY8iI7xuwH3PDviYK4RLrQS8wA="/>
</p:tagLst>
</file>

<file path=ppt/tags/tag41.xml><?xml version="1.0" encoding="utf-8"?>
<p:tagLst xmlns:a="http://schemas.openxmlformats.org/drawingml/2006/main" xmlns:r="http://schemas.openxmlformats.org/officeDocument/2006/relationships" xmlns:p="http://schemas.openxmlformats.org/presentationml/2006/main">
  <p:tag name="KSO_WM_SPECIAL_SOURCE" val="bdnull"/>
  <p:tag name="KSO_WM_SCREEN_THEME_FLAG" val="wthvueroi3wK7W+4EGK3WKzu0SbbkTusTzcNcYGxngw1D97ek9Z4RYZpC+QWEDVZAeut0mQNvrwGUMAiRZY8iI7xuwH3PDviYK4RLrQS8wA="/>
</p:tagLst>
</file>

<file path=ppt/tags/tag42.xml><?xml version="1.0" encoding="utf-8"?>
<p:tagLst xmlns:a="http://schemas.openxmlformats.org/drawingml/2006/main" xmlns:r="http://schemas.openxmlformats.org/officeDocument/2006/relationships" xmlns:p="http://schemas.openxmlformats.org/presentationml/2006/main">
  <p:tag name="KSO_WM_UNIT_TABLE_BEAUTIFY" val="smartTable{aa113544-35de-41e7-b48b-7af55f170c0d}"/>
  <p:tag name="KSO_WM_SCREEN_THEME_FLAG" val="wthvueroi3wK7W+4EGK3WKzu0SbbkTusTzcNcYGxngw1D97ek9Z4RYZpC+QWEDVZAeut0mQNvrwGUMAiRZY8iI7xuwH3PDviYK4RLrQS8wA="/>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wthvueroi3wK7W+4EGK3WKzu0SbbkTusTzcNcYGxngw1D97ek9Z4RYZpC+QWEDVZAeut0mQNvrwGUMAiRZY8iI7xuwH3PDviYK4RLrQS8wA="/>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130"/>
  <p:tag name="KSO_WM_SPECIAL_SOURCE" val="bdnull"/>
  <p:tag name="KSO_WM_SCREEN_THEME_FLAG" val="wthvueroi3wK7W+4EGK3WKzu0SbbkTusTzcNcYGxngw1D97ek9Z4RYZpC+QWEDVZAeut0mQNvrwGUMAiRZY8iI7xuwH3PDviYK4RLrQS8wA="/>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wthvueroi3wK7W+4EGK3WKzu0SbbkTusTzcNcYGxngw1D97ek9Z4RYZpC+QWEDVZAeut0mQNvrwGUMAiRZY8iI7xuwH3PDviYK4RLrQS8wA="/>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130"/>
  <p:tag name="KSO_WM_SPECIAL_SOURCE" val="bdnull"/>
  <p:tag name="KSO_WM_SCREEN_THEME_FLAG" val="wthvueroi3wK7W+4EGK3WKzu0SbbkTusTzcNcYGxngw1D97ek9Z4RYZpC+QWEDVZAeut0mQNvrwGUMAiRZY8iI7xuwH3PDviYK4RLrQS8wA="/>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wthvueroi3wK7W+4EGK3WKzu0SbbkTusTzcNcYGxngw1D97ek9Z4RYZpC+QWEDVZAeut0mQNvrwGUMAiRZY8iI7xuwH3PDviYK4RLrQS8wA="/>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130"/>
  <p:tag name="KSO_WM_SPECIAL_SOURCE" val="bdnull"/>
  <p:tag name="KSO_WM_SCREEN_THEME_FLAG" val="wthvueroi3wK7W+4EGK3WKzu0SbbkTusTzcNcYGxngw1D97ek9Z4RYZpC+QWEDVZAeut0mQNvrwGUMAiRZY8iI7xuwH3PDviYK4RLrQS8wA="/>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wthvueroi3wK7W+4EGK3WKzu0SbbkTusTzcNcYGxngw1D97ek9Z4RYZpC+QWEDVZAeut0mQNvrwGUMAiRZY8iI7xuwH3PDviYK4RLrQS8wA="/>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wthvueroi3wK7W+4EGK3WKzu0SbbkTusTzcNcYGxngw1D97ek9Z4RYZpC+QWEDVZAeut0mQNvrwGUMAiRZY8iI7xuwH3PDviYK4RLrQS8wA="/>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130"/>
  <p:tag name="KSO_WM_SPECIAL_SOURCE" val="bdnull"/>
  <p:tag name="KSO_WM_SCREEN_THEME_FLAG" val="wthvueroi3wK7W+4EGK3WKzu0SbbkTusTzcNcYGxngw1D97ek9Z4RYZpC+QWEDVZAeut0mQNvrwGUMAiRZY8iI7xuwH3PDviYK4RLrQS8wA="/>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wthvueroi3wK7W+4EGK3WKzu0SbbkTusTzcNcYGxngw1D97ek9Z4RYZpC+QWEDVZAeut0mQNvrwGUMAiRZY8iI7xuwH3PDviYK4RLrQS8wA="/>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130"/>
  <p:tag name="KSO_WM_SPECIAL_SOURCE" val="bdnull"/>
  <p:tag name="KSO_WM_SCREEN_THEME_FLAG" val="wthvueroi3wK7W+4EGK3WKzu0SbbkTusTzcNcYGxngw1D97ek9Z4RYZpC+QWEDVZAeut0mQNvrwGUMAiRZY8iI7xuwH3PDviYK4RLrQS8wA="/>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wthvueroi3wK7W+4EGK3WKzu0SbbkTusTzcNcYGxngw1D97ek9Z4RYZpC+QWEDVZAeut0mQNvrwGUMAiRZY8iI7xuwH3PDviYK4RLrQS8wA="/>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130"/>
  <p:tag name="KSO_WM_SPECIAL_SOURCE" val="bdnull"/>
  <p:tag name="KSO_WM_SCREEN_THEME_FLAG" val="wthvueroi3wK7W+4EGK3WKzu0SbbkTusTzcNcYGxngw1D97ek9Z4RYZpC+QWEDVZAeut0mQNvrwGUMAiRZY8iI7xuwH3PDviYK4RLrQS8wA="/>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wthvueroi3wK7W+4EGK3WKzu0SbbkTusTzcNcYGxngw1D97ek9Z4RYZpC+QWEDVZAeut0mQNvrwGUMAiRZY8iI7xuwH3PDviYK4RLrQS8wA="/>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130"/>
  <p:tag name="KSO_WM_SPECIAL_SOURCE" val="bdnull"/>
  <p:tag name="KSO_WM_SCREEN_THEME_FLAG" val="wthvueroi3wK7W+4EGK3WKzu0SbbkTusTzcNcYGxngw1D97ek9Z4RYZpC+QWEDVZAeut0mQNvrwGUMAiRZY8iI7xuwH3PDviYK4RLrQS8wA="/>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wthvueroi3wK7W+4EGK3WKzu0SbbkTusTzcNcYGxngw1D97ek9Z4RYZpC+QWEDVZAeut0mQNvrwGUMAiRZY8iI7xuwH3PDviYK4RLrQS8wA="/>
</p:tagLst>
</file>

<file path=ppt/tags/tag58.xml><?xml version="1.0" encoding="utf-8"?>
<p:tagLst xmlns:a="http://schemas.openxmlformats.org/drawingml/2006/main" xmlns:r="http://schemas.openxmlformats.org/officeDocument/2006/relationships" xmlns:p="http://schemas.openxmlformats.org/presentationml/2006/main">
  <p:tag name="AS_UNIQUEID" val="2034"/>
</p:tagLst>
</file>

<file path=ppt/tags/tag59.xml><?xml version="1.0" encoding="utf-8"?>
<p:tagLst xmlns:a="http://schemas.openxmlformats.org/drawingml/2006/main" xmlns:r="http://schemas.openxmlformats.org/officeDocument/2006/relationships" xmlns:p="http://schemas.openxmlformats.org/presentationml/2006/main">
  <p:tag name="AS_UNIQUEID" val="2037"/>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wthvueroi3wK7W+4EGK3WKzu0SbbkTusTzcNcYGxngw1D97ek9Z4RYZpC+QWEDVZAeut0mQNvrwGUMAiRZY8iI7xuwH3PDviYK4RLrQS8wA="/>
</p:tagLst>
</file>

<file path=ppt/tags/tag60.xml><?xml version="1.0" encoding="utf-8"?>
<p:tagLst xmlns:a="http://schemas.openxmlformats.org/drawingml/2006/main" xmlns:r="http://schemas.openxmlformats.org/officeDocument/2006/relationships" xmlns:p="http://schemas.openxmlformats.org/presentationml/2006/main">
  <p:tag name="AS_UNIQUEID" val="2042"/>
</p:tagLst>
</file>

<file path=ppt/tags/tag61.xml><?xml version="1.0" encoding="utf-8"?>
<p:tagLst xmlns:a="http://schemas.openxmlformats.org/drawingml/2006/main" xmlns:r="http://schemas.openxmlformats.org/officeDocument/2006/relationships" xmlns:p="http://schemas.openxmlformats.org/presentationml/2006/main">
  <p:tag name="AS_UNIQUEID" val="2045"/>
</p:tagLst>
</file>

<file path=ppt/tags/tag62.xml><?xml version="1.0" encoding="utf-8"?>
<p:tagLst xmlns:a="http://schemas.openxmlformats.org/drawingml/2006/main" xmlns:r="http://schemas.openxmlformats.org/officeDocument/2006/relationships" xmlns:p="http://schemas.openxmlformats.org/presentationml/2006/main">
  <p:tag name="AS_UNIQUEID" val="2048"/>
</p:tagLst>
</file>

<file path=ppt/tags/tag63.xml><?xml version="1.0" encoding="utf-8"?>
<p:tagLst xmlns:a="http://schemas.openxmlformats.org/drawingml/2006/main" xmlns:r="http://schemas.openxmlformats.org/officeDocument/2006/relationships" xmlns:p="http://schemas.openxmlformats.org/presentationml/2006/main">
  <p:tag name="AS_UNIQUEID" val="2042"/>
</p:tagLst>
</file>

<file path=ppt/tags/tag64.xml><?xml version="1.0" encoding="utf-8"?>
<p:tagLst xmlns:a="http://schemas.openxmlformats.org/drawingml/2006/main" xmlns:r="http://schemas.openxmlformats.org/officeDocument/2006/relationships" xmlns:p="http://schemas.openxmlformats.org/presentationml/2006/main">
  <p:tag name="AS_UNIQUEID" val="2052"/>
</p:tagLst>
</file>

<file path=ppt/tags/tag65.xml><?xml version="1.0" encoding="utf-8"?>
<p:tagLst xmlns:a="http://schemas.openxmlformats.org/drawingml/2006/main" xmlns:r="http://schemas.openxmlformats.org/officeDocument/2006/relationships" xmlns:p="http://schemas.openxmlformats.org/presentationml/2006/main">
  <p:tag name="AS_UNIQUEID" val="2056"/>
</p:tagLst>
</file>

<file path=ppt/tags/tag66.xml><?xml version="1.0" encoding="utf-8"?>
<p:tagLst xmlns:a="http://schemas.openxmlformats.org/drawingml/2006/main" xmlns:r="http://schemas.openxmlformats.org/officeDocument/2006/relationships" xmlns:p="http://schemas.openxmlformats.org/presentationml/2006/main">
  <p:tag name="AS_UNIQUEID" val="2038"/>
</p:tagLst>
</file>

<file path=ppt/tags/tag67.xml><?xml version="1.0" encoding="utf-8"?>
<p:tagLst xmlns:a="http://schemas.openxmlformats.org/drawingml/2006/main" xmlns:r="http://schemas.openxmlformats.org/officeDocument/2006/relationships" xmlns:p="http://schemas.openxmlformats.org/presentationml/2006/main">
  <p:tag name="AS_UNIQUEID" val="2039"/>
</p:tagLst>
</file>

<file path=ppt/tags/tag68.xml><?xml version="1.0" encoding="utf-8"?>
<p:tagLst xmlns:a="http://schemas.openxmlformats.org/drawingml/2006/main" xmlns:r="http://schemas.openxmlformats.org/officeDocument/2006/relationships" xmlns:p="http://schemas.openxmlformats.org/presentationml/2006/main">
  <p:tag name="AS_UNIQUEID" val="2035"/>
</p:tagLst>
</file>

<file path=ppt/tags/tag69.xml><?xml version="1.0" encoding="utf-8"?>
<p:tagLst xmlns:a="http://schemas.openxmlformats.org/drawingml/2006/main" xmlns:r="http://schemas.openxmlformats.org/officeDocument/2006/relationships" xmlns:p="http://schemas.openxmlformats.org/presentationml/2006/main">
  <p:tag name="AS_UNIQUEID" val="2036"/>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wthvueroi3wK7W+4EGK3WKzu0SbbkTusTzcNcYGxngw1D97ek9Z4RYZpC+QWEDVZAeut0mQNvrwGUMAiRZY8iI7xuwH3PDviYK4RLrQS8wA="/>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130"/>
  <p:tag name="KSO_WM_SPECIAL_SOURCE" val="bdnull"/>
  <p:tag name="KSO_WM_SCREEN_THEME_FLAG" val="wthvueroi3wK7W+4EGK3WKzu0SbbkTusTzcNcYGxngw1D97ek9Z4RYZpC+QWEDVZAeut0mQNvrwGUMAiRZY8iI7xuwH3PDviYK4RLrQS8wA="/>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wthvueroi3wK7W+4EGK3WKzu0SbbkTusTzcNcYGxngw1D97ek9Z4RYZpC+QWEDVZAeut0mQNvrwGUMAiRZY8iI7xuwH3PDviYK4RLrQS8wA="/>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130"/>
  <p:tag name="KSO_WM_SPECIAL_SOURCE" val="bdnull"/>
  <p:tag name="KSO_WM_SCREEN_THEME_FLAG" val="wthvueroi3wK7W+4EGK3WKzu0SbbkTusTzcNcYGxngw1D97ek9Z4RYZpC+QWEDVZAeut0mQNvrwGUMAiRZY8iI7xuwH3PDviYK4RLrQS8wA="/>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wthvueroi3wK7W+4EGK3WKzu0SbbkTusTzcNcYGxngw1D97ek9Z4RYZpC+QWEDVZAeut0mQNvrwGUMAiRZY8iI7xuwH3PDviYK4RLrQS8wA="/>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130"/>
  <p:tag name="KSO_WM_SPECIAL_SOURCE" val="bdnull"/>
  <p:tag name="KSO_WM_SCREEN_THEME_FLAG" val="wthvueroi3wK7W+4EGK3WKzu0SbbkTusTzcNcYGxngw1D97ek9Z4RYZpC+QWEDVZAeut0mQNvrwGUMAiRZY8iI7xuwH3PDviYK4RLrQS8wA="/>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wthvueroi3wK7W+4EGK3WKzu0SbbkTusTzcNcYGxngw1D97ek9Z4RYZpC+QWEDVZAeut0mQNvrwGUMAiRZY8iI7xuwH3PDviYK4RLrQS8wA="/>
</p:tagLst>
</file>

<file path=ppt/tags/tag76.xml><?xml version="1.0" encoding="utf-8"?>
<p:tagLst xmlns:a="http://schemas.openxmlformats.org/drawingml/2006/main" xmlns:r="http://schemas.openxmlformats.org/officeDocument/2006/relationships" xmlns:p="http://schemas.openxmlformats.org/presentationml/2006/main">
  <p:tag name="KSO_WM_UNIT_TABLE_BEAUTIFY" val="smartTable{b04edf5c-b9fb-40a7-a80a-89e6ebdb3053}"/>
  <p:tag name="KSO_WM_SCREEN_THEME_FLAG" val="wthvueroi3wK7W+4EGK3WKzu0SbbkTusTzcNcYGxngw1D97ek9Z4RYZpC+QWEDVZAeut0mQNvrwGUMAiRZY8iI7xuwH3PDviYK4RLrQS8wA="/>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130"/>
  <p:tag name="KSO_WM_SPECIAL_SOURCE" val="bdnull"/>
  <p:tag name="KSO_WM_SCREEN_THEME_FLAG" val="wthvueroi3wK7W+4EGK3WKzu0SbbkTusTzcNcYGxngw1D97ek9Z4RYZpC+QWEDVZAeut0mQNvrwGUMAiRZY8iI7xuwH3PDviYK4RLrQS8wA="/>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wthvueroi3wK7W+4EGK3WKzu0SbbkTusTzcNcYGxngw1D97ek9Z4RYZpC+QWEDVZAeut0mQNvrwGUMAiRZY8iI7xuwH3PDviYK4RLrQS8wA="/>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130"/>
  <p:tag name="KSO_WM_SPECIAL_SOURCE" val="bdnull"/>
  <p:tag name="KSO_WM_SCREEN_THEME_FLAG" val="wthvueroi3wK7W+4EGK3WKzu0SbbkTusTzcNcYGxngw1D97ek9Z4RYZpC+QWEDVZAeut0mQNvrwGUMAiRZY8iI7xuwH3PDviYK4RLrQS8wA="/>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wthvueroi3wK7W+4EGK3WKzu0SbbkTusTzcNcYGxngw1D97ek9Z4RYZpC+QWEDVZAeut0mQNvrwGUMAiRZY8iI7xuwH3PDviYK4RLrQS8wA="/>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wthvueroi3wK7W+4EGK3WKzu0SbbkTusTzcNcYGxngw1D97ek9Z4RYZpC+QWEDVZAeut0mQNvrwGUMAiRZY8iI7xuwH3PDviYK4RLrQS8wA="/>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130"/>
  <p:tag name="KSO_WM_SPECIAL_SOURCE" val="bdnull"/>
  <p:tag name="KSO_WM_SCREEN_THEME_FLAG" val="wthvueroi3wK7W+4EGK3WKzu0SbbkTusTzcNcYGxngw1D97ek9Z4RYZpC+QWEDVZAeut0mQNvrwGUMAiRZY8iI7xuwH3PDviYK4RLrQS8wA="/>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wthvueroi3wK7W+4EGK3WKzu0SbbkTusTzcNcYGxngw1D97ek9Z4RYZpC+QWEDVZAeut0mQNvrwGUMAiRZY8iI7xuwH3PDviYK4RLrQS8wA="/>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130"/>
  <p:tag name="KSO_WM_SPECIAL_SOURCE" val="bdnull"/>
  <p:tag name="KSO_WM_SCREEN_THEME_FLAG" val="wthvueroi3wK7W+4EGK3WKzu0SbbkTusTzcNcYGxngw1D97ek9Z4RYZpC+QWEDVZAeut0mQNvrwGUMAiRZY8iI7xuwH3PDviYK4RLrQS8wA="/>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wthvueroi3wK7W+4EGK3WKzu0SbbkTusTzcNcYGxngw1D97ek9Z4RYZpC+QWEDVZAeut0mQNvrwGUMAiRZY8iI7xuwH3PDviYK4RLrQS8wA="/>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wthvueroi3wK7W+4EGK3WKzu0SbbkTusTzcNcYGxngw1D97ek9Z4RYZpC+QWEDVZAeut0mQNvrwGUMAiRZY8iI7xuwH3PDviYK4RLrQS8wA="/>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wthvueroi3wK7W+4EGK3WKzu0SbbkTusTzcNcYGxngw1D97ek9Z4RYZpC+QWEDVZAeut0mQNvrwGUMAiRZY8iI7xuwH3PDviYK4RLrQS8wA="/>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130"/>
  <p:tag name="KSO_WM_SPECIAL_SOURCE" val="bdnull"/>
  <p:tag name="KSO_WM_SCREEN_THEME_FLAG" val="wthvueroi3wK7W+4EGK3WKzu0SbbkTusTzcNcYGxngw1D97ek9Z4RYZpC+QWEDVZAeut0mQNvrwGUMAiRZY8iI7xuwH3PDviYK4RLrQS8wA="/>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wthvueroi3wK7W+4EGK3WKzu0SbbkTusTzcNcYGxngw1D97ek9Z4RYZpC+QWEDVZAeut0mQNvrwGUMAiRZY8iI7xuwH3PDviYK4RLrQS8wA="/>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wthvueroi3wK7W+4EGK3WKzu0SbbkTusTzcNcYGxngw1D97ek9Z4RYZpC+QWEDVZAeut0mQNvrwGUMAiRZY8iI7xuwH3PDviYK4RLrQS8wA="/>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wthvueroi3wK7W+4EGK3WKzu0SbbkTusTzcNcYGxngw1D97ek9Z4RYZpC+QWEDVZAeut0mQNvrwGUMAiRZY8iI7xuwH3PDviYK4RLrQS8wA="/>
</p:tagLst>
</file>

<file path=ppt/tags/tag90.xml><?xml version="1.0" encoding="utf-8"?>
<p:tagLst xmlns:a="http://schemas.openxmlformats.org/drawingml/2006/main" xmlns:r="http://schemas.openxmlformats.org/officeDocument/2006/relationships" xmlns:p="http://schemas.openxmlformats.org/presentationml/2006/main">
  <p:tag name="KSO_WM_UNIT_TABLE_BEAUTIFY" val="smartTable{d1fa7064-1c2b-41dc-8153-b209c261bcee}"/>
  <p:tag name="TABLE_ENDDRAG_ORIGIN_RECT" val="864*266"/>
  <p:tag name="TABLE_ENDDRAG_RECT" val="48*117*864*266"/>
  <p:tag name="KSO_WM_SCREEN_THEME_FLAG" val="wthvueroi3wK7W+4EGK3WKzu0SbbkTusTzcNcYGxngw1D97ek9Z4RYZpC+QWEDVZAeut0mQNvrwGUMAiRZY8iI7xuwH3PDviYK4RLrQS8wA="/>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130"/>
  <p:tag name="KSO_WM_SPECIAL_SOURCE" val="bdnull"/>
  <p:tag name="KSO_WM_SCREEN_THEME_FLAG" val="wthvueroi3wK7W+4EGK3WKzu0SbbkTusTzcNcYGxngw1D97ek9Z4RYZpC+QWEDVZAeut0mQNvrwGUMAiRZY8iI7xuwH3PDviYK4RLrQS8wA="/>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wthvueroi3wK7W+4EGK3WKzu0SbbkTusTzcNcYGxngw1D97ek9Z4RYZpC+QWEDVZAeut0mQNvrwGUMAiRZY8iI7xuwH3PDviYK4RLrQS8wA="/>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wthvueroi3wK7W+4EGK3WKzu0SbbkTusTzcNcYGxngw1D97ek9Z4RYZpC+QWEDVZAeut0mQNvrwGUMAiRZY8iI7xuwH3PDviYK4RLrQS8wA="/>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130"/>
  <p:tag name="KSO_WM_SPECIAL_SOURCE" val="bdnull"/>
  <p:tag name="KSO_WM_SCREEN_THEME_FLAG" val="wthvueroi3wK7W+4EGK3WKzu0SbbkTusTzcNcYGxngw1D97ek9Z4RYZpC+QWEDVZAeut0mQNvrwGUMAiRZY8iI7xuwH3PDviYK4RLrQS8wA="/>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wthvueroi3wK7W+4EGK3WKzu0SbbkTusTzcNcYGxngw1D97ek9Z4RYZpC+QWEDVZAeut0mQNvrwGUMAiRZY8iI7xuwH3PDviYK4RLrQS8wA="/>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wthvueroi3wK7W+4EGK3WKzu0SbbkTusTzcNcYGxngw1D97ek9Z4RYZpC+QWEDVZAeut0mQNvrwGUMAiRZY8iI7xuwH3PDviYK4RLrQS8wA="/>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wthvueroi3wK7W+4EGK3WKzu0SbbkTusTzcNcYGxngw1D97ek9Z4RYZpC+QWEDVZAeut0mQNvrwGUMAiRZY8iI7xuwH3PDviYK4RLrQS8wA="/>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130"/>
  <p:tag name="KSO_WM_SPECIAL_SOURCE" val="bdnull"/>
  <p:tag name="KSO_WM_SCREEN_THEME_FLAG" val="wthvueroi3wK7W+4EGK3WKzu0SbbkTusTzcNcYGxngw1D97ek9Z4RYZpC+QWEDVZAeut0mQNvrwGUMAiRZY8iI7xuwH3PDviYK4RLrQS8wA="/>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wthvueroi3wK7W+4EGK3WKzu0SbbkTusTzcNcYGxngw1D97ek9Z4RYZpC+QWEDVZAeut0mQNvrwGUMAiRZY8iI7xuwH3PDviYK4RLrQS8wA="/>
</p:tagLst>
</file>

<file path=ppt/theme/theme1.xml><?xml version="1.0" encoding="utf-8"?>
<a:theme xmlns:a="http://schemas.openxmlformats.org/drawingml/2006/main" name="3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1182</TotalTime>
  <Words>4417</Words>
  <Application>Microsoft Office PowerPoint</Application>
  <PresentationFormat>宽屏</PresentationFormat>
  <Paragraphs>496</Paragraphs>
  <Slides>31</Slides>
  <Notes>30</Notes>
  <HiddenSlides>1</HiddenSlides>
  <MMClips>0</MMClips>
  <ScaleCrop>false</ScaleCrop>
  <HeadingPairs>
    <vt:vector size="6" baseType="variant">
      <vt:variant>
        <vt:lpstr>已用的字体</vt:lpstr>
      </vt:variant>
      <vt:variant>
        <vt:i4>11</vt:i4>
      </vt:variant>
      <vt:variant>
        <vt:lpstr>主题</vt:lpstr>
      </vt:variant>
      <vt:variant>
        <vt:i4>3</vt:i4>
      </vt:variant>
      <vt:variant>
        <vt:lpstr>幻灯片标题</vt:lpstr>
      </vt:variant>
      <vt:variant>
        <vt:i4>31</vt:i4>
      </vt:variant>
    </vt:vector>
  </HeadingPairs>
  <TitlesOfParts>
    <vt:vector size="45" baseType="lpstr">
      <vt:lpstr>等线</vt:lpstr>
      <vt:lpstr>方正粗黑宋简体</vt:lpstr>
      <vt:lpstr>黑体</vt:lpstr>
      <vt:lpstr>华文新魏</vt:lpstr>
      <vt:lpstr>华文行楷</vt:lpstr>
      <vt:lpstr>楷体</vt:lpstr>
      <vt:lpstr>隶书</vt:lpstr>
      <vt:lpstr>微软雅黑</vt:lpstr>
      <vt:lpstr>Arial</vt:lpstr>
      <vt:lpstr>Calibri</vt:lpstr>
      <vt:lpstr>Wingdings</vt:lpstr>
      <vt:lpstr>3_自定义设计方案</vt:lpstr>
      <vt:lpstr>2_自定义设计方案</vt:lpstr>
      <vt:lpstr>4_自定义设计方案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陈舒逸</dc:creator>
  <cp:lastModifiedBy>舒逸 陈</cp:lastModifiedBy>
  <cp:revision>4</cp:revision>
  <dcterms:created xsi:type="dcterms:W3CDTF">2017-08-18T03:02:00Z</dcterms:created>
  <dcterms:modified xsi:type="dcterms:W3CDTF">2023-09-26T02:37:46Z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078F14E3C40A46FCAF643F407CB97570</vt:lpwstr>
  </property>
</Properties>
</file>