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7" r:id="rId3"/>
    <p:sldId id="261" r:id="rId5"/>
    <p:sldId id="258" r:id="rId6"/>
    <p:sldId id="259" r:id="rId7"/>
    <p:sldId id="260" r:id="rId8"/>
    <p:sldId id="313" r:id="rId9"/>
    <p:sldId id="262" r:id="rId10"/>
    <p:sldId id="296" r:id="rId11"/>
    <p:sldId id="330" r:id="rId12"/>
    <p:sldId id="329" r:id="rId13"/>
    <p:sldId id="264" r:id="rId14"/>
    <p:sldId id="331" r:id="rId15"/>
    <p:sldId id="311" r:id="rId16"/>
    <p:sldId id="266" r:id="rId17"/>
    <p:sldId id="267" r:id="rId18"/>
    <p:sldId id="269" r:id="rId19"/>
    <p:sldId id="270" r:id="rId20"/>
    <p:sldId id="268" r:id="rId21"/>
    <p:sldId id="272" r:id="rId22"/>
    <p:sldId id="274" r:id="rId23"/>
    <p:sldId id="315" r:id="rId24"/>
    <p:sldId id="277" r:id="rId25"/>
    <p:sldId id="278" r:id="rId26"/>
  </p:sldIdLst>
  <p:sldSz cx="12192000" cy="6858000"/>
  <p:notesSz cx="6858000" cy="9144000"/>
  <p:embeddedFontLst>
    <p:embeddedFont>
      <p:font typeface="汉仪昌黎宋刻本(原版)简" panose="00020600040101010101" pitchFamily="18" charset="-122"/>
      <p:regular r:id="rId32"/>
    </p:embeddedFont>
    <p:embeddedFont>
      <p:font typeface="汉仪尚巍手书W" panose="00020600040101010101" pitchFamily="18" charset="-122"/>
      <p:regular r:id="rId33"/>
    </p:embeddedFont>
    <p:embeddedFont>
      <p:font typeface="方正苏新诗柳楷简体" panose="02000000000000000000" pitchFamily="2" charset="-122"/>
      <p:regular r:id="rId34"/>
    </p:embeddedFont>
    <p:embeddedFont>
      <p:font typeface="腾祥伯当行楷简" panose="01010104010101010101" charset="-122"/>
      <p:regular r:id="rId35"/>
    </p:embeddedFont>
    <p:embeddedFont>
      <p:font typeface="方正启体简体" panose="03000509000000000000" pitchFamily="65" charset="-122"/>
      <p:regular r:id="rId36"/>
    </p:embeddedFont>
    <p:embeddedFont>
      <p:font typeface="方正清刻本悦宋简体" panose="02000000000000000000" pitchFamily="2" charset="-122"/>
      <p:regular r:id="rId37"/>
    </p:embeddedFont>
    <p:embeddedFont>
      <p:font typeface="华文楷体" panose="02010600040101010101" pitchFamily="2" charset="-122"/>
      <p:regular r:id="rId38"/>
    </p:embeddedFont>
    <p:embeddedFont>
      <p:font typeface="华文仿宋" panose="02010600040101010101" charset="-122"/>
      <p:regular r:id="rId39"/>
    </p:embeddedFont>
    <p:embeddedFont>
      <p:font typeface="方正宋刻本秀楷简体" panose="02000000000000000000" pitchFamily="2" charset="-122"/>
      <p:regular r:id="rId40"/>
    </p:embeddedFont>
    <p:embeddedFont>
      <p:font typeface="方正古隶简体" panose="03000509000000000000" pitchFamily="65" charset="-122"/>
      <p:regular r:id="rId41"/>
    </p:embeddedFont>
    <p:embeddedFont>
      <p:font typeface="华文新魏" panose="02010800040101010101" charset="-122"/>
      <p:regular r:id="rId42"/>
    </p:embeddedFont>
    <p:embeddedFont>
      <p:font typeface="仿宋" panose="02010609060101010101" charset="-122"/>
      <p:regular r:id="rId43"/>
    </p:embeddedFont>
    <p:embeddedFont>
      <p:font typeface="微软雅黑" panose="020B0503020204020204" pitchFamily="34" charset="-122"/>
      <p:regular r:id="rId44"/>
    </p:embeddedFont>
    <p:embeddedFont>
      <p:font typeface="楷体" panose="02010609060101010101" pitchFamily="49" charset="-122"/>
      <p:regular r:id="rId45"/>
    </p:embeddedFont>
    <p:embeddedFont>
      <p:font typeface="汉仪程行简" panose="00020600040101010101" charset="-122"/>
      <p:regular r:id="rId46"/>
    </p:embeddedFont>
    <p:embeddedFont>
      <p:font typeface="方正全福体" panose="02000500000000000000" charset="-122"/>
      <p:regular r:id="rId47"/>
    </p:embeddedFont>
    <p:embeddedFont>
      <p:font typeface="黑体" panose="02010609060101010101" pitchFamily="49" charset="-122"/>
      <p:regular r:id="rId48"/>
    </p:embeddedFont>
    <p:embeddedFont>
      <p:font typeface="等线" panose="02010600030101010101" charset="-122"/>
      <p:regular r:id="rId49"/>
    </p:embeddedFont>
    <p:embeddedFont>
      <p:font typeface="等线 Light" panose="02010600030101010101" charset="-122"/>
      <p:regular r:id="rId50"/>
    </p:embeddedFont>
    <p:embeddedFont>
      <p:font typeface="Calibri" panose="020F0502020204030204" charset="0"/>
      <p:regular r:id="rId51"/>
      <p:bold r:id="rId52"/>
      <p:italic r:id="rId53"/>
      <p:boldItalic r:id="rId54"/>
    </p:embeddedFont>
    <p:embeddedFont>
      <p:font typeface="迷你简雪君" panose="02010604000101010101" pitchFamily="2" charset="-122"/>
      <p:regular r:id="rId55"/>
    </p:embeddedFont>
    <p:embeddedFont>
      <p:font typeface="方正字迹-吕建德字体" panose="02010600010101010101" pitchFamily="2" charset="-122"/>
      <p:regular r:id="rId56"/>
    </p:embeddedFont>
  </p:embeddedFontLst>
  <p:custDataLst>
    <p:tags r:id="rId5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4D49"/>
    <a:srgbClr val="418D6D"/>
    <a:srgbClr val="AFBA7F"/>
    <a:srgbClr val="758777"/>
    <a:srgbClr val="B6C29A"/>
    <a:srgbClr val="B1C4D7"/>
    <a:srgbClr val="97A791"/>
    <a:srgbClr val="6A776C"/>
    <a:srgbClr val="97A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gs" Target="tags/tag46.xml"/><Relationship Id="rId56" Type="http://schemas.openxmlformats.org/officeDocument/2006/relationships/font" Target="fonts/font25.fntdata"/><Relationship Id="rId55" Type="http://schemas.openxmlformats.org/officeDocument/2006/relationships/font" Target="fonts/font24.fntdata"/><Relationship Id="rId54" Type="http://schemas.openxmlformats.org/officeDocument/2006/relationships/font" Target="fonts/font23.fntdata"/><Relationship Id="rId53" Type="http://schemas.openxmlformats.org/officeDocument/2006/relationships/font" Target="fonts/font22.fntdata"/><Relationship Id="rId52" Type="http://schemas.openxmlformats.org/officeDocument/2006/relationships/font" Target="fonts/font21.fntdata"/><Relationship Id="rId51" Type="http://schemas.openxmlformats.org/officeDocument/2006/relationships/font" Target="fonts/font20.fntdata"/><Relationship Id="rId50" Type="http://schemas.openxmlformats.org/officeDocument/2006/relationships/font" Target="fonts/font19.fntdata"/><Relationship Id="rId5" Type="http://schemas.openxmlformats.org/officeDocument/2006/relationships/slide" Target="slides/slide2.xml"/><Relationship Id="rId49" Type="http://schemas.openxmlformats.org/officeDocument/2006/relationships/font" Target="fonts/font18.fntdata"/><Relationship Id="rId48" Type="http://schemas.openxmlformats.org/officeDocument/2006/relationships/font" Target="fonts/font17.fntdata"/><Relationship Id="rId47" Type="http://schemas.openxmlformats.org/officeDocument/2006/relationships/font" Target="fonts/font16.fntdata"/><Relationship Id="rId46" Type="http://schemas.openxmlformats.org/officeDocument/2006/relationships/font" Target="fonts/font15.fntdata"/><Relationship Id="rId45" Type="http://schemas.openxmlformats.org/officeDocument/2006/relationships/font" Target="fonts/font14.fntdata"/><Relationship Id="rId44" Type="http://schemas.openxmlformats.org/officeDocument/2006/relationships/font" Target="fonts/font13.fntdata"/><Relationship Id="rId43" Type="http://schemas.openxmlformats.org/officeDocument/2006/relationships/font" Target="fonts/font12.fntdata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8:47:55"/>
    </inkml:context>
    <inkml:brush xml:id="br0">
      <inkml:brushProperty name="width" value="0.4" units="cm"/>
      <inkml:brushProperty name="height" value="0.8" units="cm"/>
      <inkml:brushProperty name="color" value="#c69680"/>
      <inkml:brushProperty name="tip" value="rectangle"/>
      <inkml:brushProperty name="rasterOp" value="maskPen"/>
    </inkml:brush>
  </inkml:definitions>
  <inkml:trace contextRef="#ctx0" brushRef="#br0">1 0,'1390'0,"-975"0,-411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2T02:09:59"/>
    </inkml:context>
    <inkml:brush xml:id="br0">
      <inkml:brushProperty name="width" value="0.4" units="cm"/>
      <inkml:brushProperty name="height" value="0.8" units="cm"/>
      <inkml:brushProperty name="color" value="#c69680"/>
      <inkml:brushProperty name="tip" value="rectangle"/>
      <inkml:brushProperty name="rasterOp" value="maskPen"/>
    </inkml:brush>
  </inkml:definitions>
  <inkml:trace contextRef="#ctx0" brushRef="#br0">1 0,'6880'0,"-4826"0,-2034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2T02:10:17"/>
    </inkml:context>
    <inkml:brush xml:id="br0">
      <inkml:brushProperty name="width" value="0.4" units="cm"/>
      <inkml:brushProperty name="height" value="0.8" units="cm"/>
      <inkml:brushProperty name="color" value="#c69680"/>
      <inkml:brushProperty name="tip" value="rectangle"/>
      <inkml:brushProperty name="rasterOp" value="maskPen"/>
    </inkml:brush>
  </inkml:definitions>
  <inkml:trace contextRef="#ctx0" brushRef="#br0">1 0,'446'0,"-312"0,-133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2T02:12:05"/>
    </inkml:context>
    <inkml:brush xml:id="br0">
      <inkml:brushProperty name="width" value="0.4" units="cm"/>
      <inkml:brushProperty name="height" value="0.8" units="cm"/>
      <inkml:brushProperty name="color" value="#8eb77f"/>
      <inkml:brushProperty name="tip" value="rectangle"/>
      <inkml:brushProperty name="rasterOp" value="maskPen"/>
    </inkml:brush>
  </inkml:definitions>
  <inkml:trace contextRef="#ctx0" brushRef="#br0">1 0,'6880'0,"-4826"0,-2034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2T02:12:25"/>
    </inkml:context>
    <inkml:brush xml:id="br0">
      <inkml:brushProperty name="width" value="0.4" units="cm"/>
      <inkml:brushProperty name="height" value="0.8" units="cm"/>
      <inkml:brushProperty name="color" value="#8eb77f"/>
      <inkml:brushProperty name="tip" value="rectangle"/>
      <inkml:brushProperty name="rasterOp" value="maskPen"/>
    </inkml:brush>
  </inkml:definitions>
  <inkml:trace contextRef="#ctx0" brushRef="#br0">1 0,'1409'0,"-988"0,-417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2T02:07:12"/>
    </inkml:context>
    <inkml:brush xml:id="br0">
      <inkml:brushProperty name="width" value="0.4" units="cm"/>
      <inkml:brushProperty name="height" value="0.8" units="cm"/>
      <inkml:brushProperty name="color" value="#c69680"/>
      <inkml:brushProperty name="tip" value="rectangle"/>
      <inkml:brushProperty name="rasterOp" value="maskPen"/>
    </inkml:brush>
  </inkml:definitions>
  <inkml:trace contextRef="#ctx0" brushRef="#br0">1 0,'5524'0,"-3875"0,-1633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2T02:07:46"/>
    </inkml:context>
    <inkml:brush xml:id="br0">
      <inkml:brushProperty name="width" value="0.4" units="cm"/>
      <inkml:brushProperty name="height" value="0.8" units="cm"/>
      <inkml:brushProperty name="color" value="#c69680"/>
      <inkml:brushProperty name="tip" value="rectangle"/>
      <inkml:brushProperty name="rasterOp" value="maskPen"/>
    </inkml:brush>
  </inkml:definitions>
  <inkml:trace contextRef="#ctx0" brushRef="#br0">1 0,'811'0,"-568"0,-241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2T02:08:57"/>
    </inkml:context>
    <inkml:brush xml:id="br0">
      <inkml:brushProperty name="width" value="0.4" units="cm"/>
      <inkml:brushProperty name="height" value="0.8" units="cm"/>
      <inkml:brushProperty name="color" value="#c69680"/>
      <inkml:brushProperty name="tip" value="rectangle"/>
      <inkml:brushProperty name="rasterOp" value="maskPen"/>
    </inkml:brush>
  </inkml:definitions>
  <inkml:trace contextRef="#ctx0" brushRef="#br0">1 0,'3153'0,"-2212"0,-932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2T02:09:07"/>
    </inkml:context>
    <inkml:brush xml:id="br0">
      <inkml:brushProperty name="width" value="0.4" units="cm"/>
      <inkml:brushProperty name="height" value="0.8" units="cm"/>
      <inkml:brushProperty name="color" value="#c69680"/>
      <inkml:brushProperty name="tip" value="rectangle"/>
      <inkml:brushProperty name="rasterOp" value="maskPen"/>
    </inkml:brush>
  </inkml:definitions>
  <inkml:trace contextRef="#ctx0" brushRef="#br0">1 0,'3508'0,"-2460"0,-1038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2T02:12:05"/>
    </inkml:context>
    <inkml:brush xml:id="br0">
      <inkml:brushProperty name="width" value="0.4" units="cm"/>
      <inkml:brushProperty name="height" value="0.8" units="cm"/>
      <inkml:brushProperty name="color" value="#8eb77f"/>
      <inkml:brushProperty name="tip" value="rectangle"/>
      <inkml:brushProperty name="rasterOp" value="maskPen"/>
    </inkml:brush>
  </inkml:definitions>
  <inkml:trace contextRef="#ctx0" brushRef="#br0">1 0,'6880'0,"-4826"0,-2034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2T02:12:25"/>
    </inkml:context>
    <inkml:brush xml:id="br0">
      <inkml:brushProperty name="width" value="0.4" units="cm"/>
      <inkml:brushProperty name="height" value="0.8" units="cm"/>
      <inkml:brushProperty name="color" value="#8eb77f"/>
      <inkml:brushProperty name="tip" value="rectangle"/>
      <inkml:brushProperty name="rasterOp" value="maskPen"/>
    </inkml:brush>
  </inkml:definitions>
  <inkml:trace contextRef="#ctx0" brushRef="#br0">1 0,'1409'0,"-988"0,-417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8:47:55"/>
    </inkml:context>
    <inkml:brush xml:id="br0">
      <inkml:brushProperty name="width" value="0.4" units="cm"/>
      <inkml:brushProperty name="height" value="0.8" units="cm"/>
      <inkml:brushProperty name="color" value="#c69680"/>
      <inkml:brushProperty name="tip" value="rectangle"/>
      <inkml:brushProperty name="rasterOp" value="maskPen"/>
    </inkml:brush>
  </inkml:definitions>
  <inkml:trace contextRef="#ctx0" brushRef="#br0">1 0,'1390'0,"-975"0,-411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8:47:55"/>
    </inkml:context>
    <inkml:brush xml:id="br0">
      <inkml:brushProperty name="width" value="0.4" units="cm"/>
      <inkml:brushProperty name="height" value="0.8" units="cm"/>
      <inkml:brushProperty name="color" value="#c69680"/>
      <inkml:brushProperty name="tip" value="rectangle"/>
      <inkml:brushProperty name="rasterOp" value="maskPen"/>
    </inkml:brush>
  </inkml:definitions>
  <inkml:trace contextRef="#ctx0" brushRef="#br0">1 0,'1390'0,"-975"0,-411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11:09:55"/>
    </inkml:context>
    <inkml:brush xml:id="br0">
      <inkml:brushProperty name="width" value="0.4" units="cm"/>
      <inkml:brushProperty name="height" value="0.8" units="cm"/>
      <inkml:brushProperty name="color" value="#c69680"/>
      <inkml:brushProperty name="tip" value="rectangle"/>
      <inkml:brushProperty name="rasterOp" value="maskPen"/>
    </inkml:brush>
  </inkml:definitions>
  <inkml:trace contextRef="#ctx0" brushRef="#br0">1 0,'6065'0,"-4254"0,-1793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11:10:03"/>
    </inkml:context>
    <inkml:brush xml:id="br0">
      <inkml:brushProperty name="width" value="0.4" units="cm"/>
      <inkml:brushProperty name="height" value="0.8" units="cm"/>
      <inkml:brushProperty name="color" value="#c69680"/>
      <inkml:brushProperty name="tip" value="rectangle"/>
      <inkml:brushProperty name="rasterOp" value="maskPen"/>
    </inkml:brush>
  </inkml:definitions>
  <inkml:trace contextRef="#ctx0" brushRef="#br0">1 0,'5436'0,"-3812"0,-1608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2T02:07:12"/>
    </inkml:context>
    <inkml:brush xml:id="br0">
      <inkml:brushProperty name="width" value="0.4" units="cm"/>
      <inkml:brushProperty name="height" value="0.8" units="cm"/>
      <inkml:brushProperty name="color" value="#c69680"/>
      <inkml:brushProperty name="tip" value="rectangle"/>
      <inkml:brushProperty name="rasterOp" value="maskPen"/>
    </inkml:brush>
  </inkml:definitions>
  <inkml:trace contextRef="#ctx0" brushRef="#br0">1 0,'5524'0,"-3875"0,-1633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2T02:07:46"/>
    </inkml:context>
    <inkml:brush xml:id="br0">
      <inkml:brushProperty name="width" value="0.4" units="cm"/>
      <inkml:brushProperty name="height" value="0.8" units="cm"/>
      <inkml:brushProperty name="color" value="#c69680"/>
      <inkml:brushProperty name="tip" value="rectangle"/>
      <inkml:brushProperty name="rasterOp" value="maskPen"/>
    </inkml:brush>
  </inkml:definitions>
  <inkml:trace contextRef="#ctx0" brushRef="#br0">1 0,'811'0,"-568"0,-241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2T02:08:57"/>
    </inkml:context>
    <inkml:brush xml:id="br0">
      <inkml:brushProperty name="width" value="0.4" units="cm"/>
      <inkml:brushProperty name="height" value="0.8" units="cm"/>
      <inkml:brushProperty name="color" value="#c69680"/>
      <inkml:brushProperty name="tip" value="rectangle"/>
      <inkml:brushProperty name="rasterOp" value="maskPen"/>
    </inkml:brush>
  </inkml:definitions>
  <inkml:trace contextRef="#ctx0" brushRef="#br0">1 0,'3153'0,"-2212"0,-932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2T02:09:07"/>
    </inkml:context>
    <inkml:brush xml:id="br0">
      <inkml:brushProperty name="width" value="0.4" units="cm"/>
      <inkml:brushProperty name="height" value="0.8" units="cm"/>
      <inkml:brushProperty name="color" value="#c69680"/>
      <inkml:brushProperty name="tip" value="rectangle"/>
      <inkml:brushProperty name="rasterOp" value="maskPen"/>
    </inkml:brush>
  </inkml:definitions>
  <inkml:trace contextRef="#ctx0" brushRef="#br0">1 0,'3508'0,"-2460"0,-1038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清议是东汉后期官僚士大夫中出现的一种品评人物的风气。 这些官僚士大夫以太学为中心，希望通过“清议”，表达自己对现实统治的不满，希望引起统治者的重视，来挽救外戚和宦官专权下走向覆灭的东汉王朝。“清议”虽然没有得到统治者的支持，也未能挽救东汉走向覆灭。但是“清议”依然给魏晋的士大夫进行品评带来深远的影响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82B-4FE8-4E0F-BEE5-6AE60BAE4D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F75-E89D-4F5E-B1BB-D170D789B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82B-4FE8-4E0F-BEE5-6AE60BAE4D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F75-E89D-4F5E-B1BB-D170D789B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82B-4FE8-4E0F-BEE5-6AE60BAE4D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F75-E89D-4F5E-B1BB-D170D789B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82B-4FE8-4E0F-BEE5-6AE60BAE4D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F75-E89D-4F5E-B1BB-D170D789B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82B-4FE8-4E0F-BEE5-6AE60BAE4D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F75-E89D-4F5E-B1BB-D170D789B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82B-4FE8-4E0F-BEE5-6AE60BAE4D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F75-E89D-4F5E-B1BB-D170D789B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82B-4FE8-4E0F-BEE5-6AE60BAE4D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F75-E89D-4F5E-B1BB-D170D789B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82B-4FE8-4E0F-BEE5-6AE60BAE4D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F75-E89D-4F5E-B1BB-D170D789B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82B-4FE8-4E0F-BEE5-6AE60BAE4D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F75-E89D-4F5E-B1BB-D170D789B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82B-4FE8-4E0F-BEE5-6AE60BAE4D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F75-E89D-4F5E-B1BB-D170D789B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82B-4FE8-4E0F-BEE5-6AE60BAE4D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3F75-E89D-4F5E-B1BB-D170D789B3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9382B-4FE8-4E0F-BEE5-6AE60BAE4D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83F75-E89D-4F5E-B1BB-D170D789B3F2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6438900"/>
            <a:ext cx="2108200" cy="292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image" Target="../media/image21.png"/><Relationship Id="rId7" Type="http://schemas.openxmlformats.org/officeDocument/2006/relationships/customXml" Target="../ink/ink17.xml"/><Relationship Id="rId6" Type="http://schemas.openxmlformats.org/officeDocument/2006/relationships/image" Target="../media/image20.png"/><Relationship Id="rId5" Type="http://schemas.openxmlformats.org/officeDocument/2006/relationships/customXml" Target="../ink/ink16.xml"/><Relationship Id="rId4" Type="http://schemas.openxmlformats.org/officeDocument/2006/relationships/image" Target="../media/image19.png"/><Relationship Id="rId3" Type="http://schemas.openxmlformats.org/officeDocument/2006/relationships/customXml" Target="../ink/ink15.xml"/><Relationship Id="rId2" Type="http://schemas.openxmlformats.org/officeDocument/2006/relationships/image" Target="../media/image18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7.xml"/><Relationship Id="rId1" Type="http://schemas.openxmlformats.org/officeDocument/2006/relationships/customXml" Target="../ink/ink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image" Target="../media/image25.png"/><Relationship Id="rId3" Type="http://schemas.openxmlformats.org/officeDocument/2006/relationships/customXml" Target="../ink/ink19.xml"/><Relationship Id="rId2" Type="http://schemas.openxmlformats.org/officeDocument/2006/relationships/image" Target="../media/image24.png"/><Relationship Id="rId1" Type="http://schemas.openxmlformats.org/officeDocument/2006/relationships/customXml" Target="../ink/ink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microsoft.com/office/2007/relationships/hdphoto" Target="../media/image27.wdp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37.xml"/><Relationship Id="rId12" Type="http://schemas.openxmlformats.org/officeDocument/2006/relationships/image" Target="../media/image28.png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9.xml"/><Relationship Id="rId2" Type="http://schemas.microsoft.com/office/2007/relationships/hdphoto" Target="../media/image30.wdp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5.xml"/><Relationship Id="rId2" Type="http://schemas.microsoft.com/office/2007/relationships/hdphoto" Target="../media/image33.wdp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5.xml"/><Relationship Id="rId7" Type="http://schemas.openxmlformats.org/officeDocument/2006/relationships/customXml" Target="../ink/ink2.xml"/><Relationship Id="rId6" Type="http://schemas.openxmlformats.org/officeDocument/2006/relationships/image" Target="../media/image6.png"/><Relationship Id="rId5" Type="http://schemas.openxmlformats.org/officeDocument/2006/relationships/tags" Target="../tags/tag4.xml"/><Relationship Id="rId4" Type="http://schemas.openxmlformats.org/officeDocument/2006/relationships/customXml" Target="../ink/ink1.xml"/><Relationship Id="rId3" Type="http://schemas.openxmlformats.org/officeDocument/2006/relationships/tags" Target="../tags/tag3.xml"/><Relationship Id="rId2" Type="http://schemas.microsoft.com/office/2007/relationships/hdphoto" Target="../media/image5.wdp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customXml" Target="../ink/ink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image" Target="../media/image9.png"/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11.jpeg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customXml" Target="../ink/ink10.xml"/><Relationship Id="rId8" Type="http://schemas.openxmlformats.org/officeDocument/2006/relationships/image" Target="../media/image21.png"/><Relationship Id="rId7" Type="http://schemas.openxmlformats.org/officeDocument/2006/relationships/customXml" Target="../ink/ink9.xml"/><Relationship Id="rId6" Type="http://schemas.openxmlformats.org/officeDocument/2006/relationships/image" Target="../media/image20.png"/><Relationship Id="rId5" Type="http://schemas.openxmlformats.org/officeDocument/2006/relationships/customXml" Target="../ink/ink8.xml"/><Relationship Id="rId4" Type="http://schemas.openxmlformats.org/officeDocument/2006/relationships/image" Target="../media/image19.png"/><Relationship Id="rId3" Type="http://schemas.openxmlformats.org/officeDocument/2006/relationships/customXml" Target="../ink/ink7.xml"/><Relationship Id="rId2" Type="http://schemas.openxmlformats.org/officeDocument/2006/relationships/image" Target="../media/image18.png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5.xml"/><Relationship Id="rId16" Type="http://schemas.openxmlformats.org/officeDocument/2006/relationships/image" Target="../media/image25.png"/><Relationship Id="rId15" Type="http://schemas.openxmlformats.org/officeDocument/2006/relationships/customXml" Target="../ink/ink13.xml"/><Relationship Id="rId14" Type="http://schemas.openxmlformats.org/officeDocument/2006/relationships/image" Target="../media/image24.png"/><Relationship Id="rId13" Type="http://schemas.openxmlformats.org/officeDocument/2006/relationships/customXml" Target="../ink/ink12.xml"/><Relationship Id="rId12" Type="http://schemas.openxmlformats.org/officeDocument/2006/relationships/image" Target="../media/image23.png"/><Relationship Id="rId11" Type="http://schemas.openxmlformats.org/officeDocument/2006/relationships/customXml" Target="../ink/ink11.xml"/><Relationship Id="rId10" Type="http://schemas.openxmlformats.org/officeDocument/2006/relationships/image" Target="../media/image22.png"/><Relationship Id="rId1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422400"/>
            <a:ext cx="12192000" cy="3860800"/>
          </a:xfrm>
          <a:prstGeom prst="rect">
            <a:avLst/>
          </a:prstGeom>
          <a:solidFill>
            <a:srgbClr val="A55F6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0" y="392220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汉仪昌黎宋刻本(原版)简" panose="00020600040101010101" pitchFamily="18" charset="-122"/>
                <a:ea typeface="汉仪昌黎宋刻本(原版)简" panose="00020600040101010101" pitchFamily="18" charset="-122"/>
              </a:rPr>
              <a:t>——</a:t>
            </a:r>
            <a:r>
              <a:rPr lang="zh-CN" altLang="en-US" sz="6000" dirty="0">
                <a:solidFill>
                  <a:schemeClr val="bg1"/>
                </a:solidFill>
                <a:latin typeface="汉仪昌黎宋刻本(原版)简" panose="00020600040101010101" pitchFamily="18" charset="-122"/>
                <a:ea typeface="汉仪昌黎宋刻本(原版)简" panose="00020600040101010101" pitchFamily="18" charset="-122"/>
              </a:rPr>
              <a:t>隋唐制度的变化与创新</a:t>
            </a:r>
            <a:endParaRPr lang="zh-CN" altLang="en-US" sz="6000" dirty="0">
              <a:solidFill>
                <a:schemeClr val="bg1"/>
              </a:solidFill>
              <a:latin typeface="汉仪昌黎宋刻本(原版)简" panose="00020600040101010101" pitchFamily="18" charset="-122"/>
              <a:ea typeface="汉仪昌黎宋刻本(原版)简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2037586"/>
            <a:ext cx="1219200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n-cs"/>
              </a:rPr>
              <a:t>陆贽</a:t>
            </a:r>
            <a:r>
              <a:rPr lang="zh-CN" altLang="en-US" sz="96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sym typeface="+mn-ea"/>
              </a:rPr>
              <a:t>宦海沉浮录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尚巍手书W" panose="00020600040101010101" pitchFamily="18" charset="-122"/>
              <a:ea typeface="汉仪尚巍手书W" panose="00020600040101010101" pitchFamily="18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986" y="1586976"/>
            <a:ext cx="379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中外历史纲要（上）第</a:t>
            </a:r>
            <a:r>
              <a:rPr lang="en-US" altLang="zh-CN" sz="24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7</a:t>
            </a:r>
            <a:r>
              <a:rPr lang="zh-CN" altLang="en-US" sz="24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课</a:t>
            </a:r>
            <a:endParaRPr lang="zh-CN" altLang="en-US" sz="2400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9777730" y="6400800"/>
            <a:ext cx="2414270" cy="457200"/>
          </a:xfrm>
          <a:prstGeom prst="rect">
            <a:avLst/>
          </a:prstGeom>
          <a:solidFill>
            <a:srgbClr val="A55F6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46331"/>
            <a:chOff x="0" y="0"/>
            <a:chExt cx="12192000" cy="646331"/>
          </a:xfrm>
        </p:grpSpPr>
        <p:sp>
          <p:nvSpPr>
            <p:cNvPr id="6" name="矩形 5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939846" y="21265"/>
              <a:ext cx="65988" cy="499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4300" y="0"/>
              <a:ext cx="4500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一、名门子弟初入仕</a:t>
              </a:r>
              <a:endParaRPr lang="zh-CN" altLang="en-US" sz="36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128335" y="30760"/>
              <a:ext cx="482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28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89325" y="750161"/>
            <a:ext cx="285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2</a:t>
            </a:r>
            <a:r>
              <a:rPr lang="zh-CN" altLang="en-US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、科举制</a:t>
            </a:r>
            <a:endParaRPr lang="zh-CN" altLang="en-US" sz="3200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558654" y="738943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汉仪昌黎宋刻本(原版)简" panose="00020600040101010101" pitchFamily="18" charset="-122"/>
                <a:ea typeface="汉仪昌黎宋刻本(原版)简" panose="00020600040101010101" pitchFamily="18" charset="-122"/>
              </a:rPr>
              <a:t>意义</a:t>
            </a:r>
            <a:endParaRPr lang="zh-CN" altLang="en-US" sz="3200" b="1" dirty="0">
              <a:latin typeface="汉仪昌黎宋刻本(原版)简" panose="00020600040101010101" pitchFamily="18" charset="-122"/>
              <a:ea typeface="汉仪昌黎宋刻本(原版)简" panose="00020600040101010101" pitchFamily="18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7708" y="1689919"/>
            <a:ext cx="4500965" cy="503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【</a:t>
            </a:r>
            <a:r>
              <a:rPr lang="zh-CN" altLang="en-US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材料六</a:t>
            </a:r>
            <a:r>
              <a:rPr lang="en-US" altLang="zh-CN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】</a:t>
            </a:r>
            <a:endParaRPr lang="en-US" altLang="zh-CN" sz="22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612140">
              <a:lnSpc>
                <a:spcPct val="150000"/>
              </a:lnSpc>
            </a:pPr>
            <a:r>
              <a:rPr lang="en-US" altLang="zh-CN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(</a:t>
            </a: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科举制</a:t>
            </a:r>
            <a:r>
              <a:rPr lang="en-US" altLang="zh-CN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)</a:t>
            </a: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用意在用一个客观的考试标准，来不断的挑选社会上优秀分子，使之参预国家的政治。此项标准，一则求其公平，不容舞弊营私。二则求其预备之单纯与统一，减免经济上之限制，使贫民亦有出身。又间接助成国内风俗教化之统整，以辅成大一统政府之团结巩固。 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612140" algn="r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钱穆</a:t>
            </a: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国史大纲</a:t>
            </a: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endParaRPr lang="en-US" altLang="zh-CN" sz="22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37708" y="1672846"/>
            <a:ext cx="4511844" cy="5025952"/>
            <a:chOff x="1032227" y="-1466100"/>
            <a:chExt cx="4277145" cy="6704177"/>
          </a:xfrm>
          <a:solidFill>
            <a:srgbClr val="595959"/>
          </a:solidFill>
        </p:grpSpPr>
        <p:sp>
          <p:nvSpPr>
            <p:cNvPr id="75" name="半闭框 74"/>
            <p:cNvSpPr/>
            <p:nvPr/>
          </p:nvSpPr>
          <p:spPr>
            <a:xfrm>
              <a:off x="1032227" y="-1466100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半闭框 75"/>
            <p:cNvSpPr/>
            <p:nvPr/>
          </p:nvSpPr>
          <p:spPr>
            <a:xfrm rot="10800000">
              <a:off x="5046483" y="4884419"/>
              <a:ext cx="262889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半闭框 76"/>
            <p:cNvSpPr/>
            <p:nvPr/>
          </p:nvSpPr>
          <p:spPr>
            <a:xfrm flipH="1">
              <a:off x="5046472" y="-1466100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半闭框 102"/>
            <p:cNvSpPr/>
            <p:nvPr/>
          </p:nvSpPr>
          <p:spPr>
            <a:xfrm rot="10800000" flipH="1">
              <a:off x="1032227" y="4892637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110" name="墨迹 109"/>
              <p14:cNvContentPartPr/>
              <p14:nvPr/>
            </p14:nvContentPartPr>
            <p14:xfrm>
              <a:off x="1597149" y="6029985"/>
              <a:ext cx="2588352" cy="360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"/>
            </p:blipFill>
            <p:spPr>
              <a:xfrm>
                <a:off x="1597149" y="6029985"/>
                <a:ext cx="258835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111" name="墨迹 110"/>
              <p14:cNvContentPartPr/>
              <p14:nvPr/>
            </p14:nvContentPartPr>
            <p14:xfrm>
              <a:off x="3531865" y="2504359"/>
              <a:ext cx="380260" cy="36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4"/>
            </p:blipFill>
            <p:spPr>
              <a:xfrm>
                <a:off x="3531865" y="2504359"/>
                <a:ext cx="3802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12" name="墨迹 111"/>
              <p14:cNvContentPartPr/>
              <p14:nvPr/>
            </p14:nvContentPartPr>
            <p14:xfrm>
              <a:off x="2267577" y="5551621"/>
              <a:ext cx="1477314" cy="360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6"/>
            </p:blipFill>
            <p:spPr>
              <a:xfrm>
                <a:off x="2267577" y="5551621"/>
                <a:ext cx="147731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113" name="墨迹 112"/>
              <p14:cNvContentPartPr/>
              <p14:nvPr/>
            </p14:nvContentPartPr>
            <p14:xfrm>
              <a:off x="1308267" y="4014217"/>
              <a:ext cx="1643891" cy="36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8"/>
            </p:blipFill>
            <p:spPr>
              <a:xfrm>
                <a:off x="1308267" y="4014217"/>
                <a:ext cx="1643891" cy="360"/>
              </a:xfrm>
              <a:prstGeom prst="rect"/>
            </p:spPr>
          </p:pic>
        </mc:Fallback>
      </mc:AlternateContent>
      <p:sp>
        <p:nvSpPr>
          <p:cNvPr id="33" name="文本框 32"/>
          <p:cNvSpPr txBox="1"/>
          <p:nvPr>
            <p:custDataLst>
              <p:tags r:id="rId9"/>
            </p:custDataLst>
          </p:nvPr>
        </p:nvSpPr>
        <p:spPr>
          <a:xfrm>
            <a:off x="9948545" y="6366510"/>
            <a:ext cx="2243455" cy="49149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5339080" y="1850390"/>
            <a:ext cx="6570980" cy="3990975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85740" y="2504440"/>
            <a:ext cx="662432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以学识和考试成绩为准，标准具有客观性。</a:t>
            </a:r>
            <a:endParaRPr sz="24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以考试的方式作为聘官依据，方式具有公平性。</a:t>
            </a:r>
            <a:endParaRPr sz="24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读书、考试和做官紧密联系起来，提高官员文化素质。</a:t>
            </a:r>
            <a:endParaRPr sz="24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有益于形成读书风尚和重学风气(形成读书入仕的社会价值取向 )，促进了</a:t>
            </a:r>
            <a:r>
              <a:rPr lang="zh-CN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文化</a:t>
            </a:r>
            <a:r>
              <a: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教育的发展。</a:t>
            </a:r>
            <a:endParaRPr sz="24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46331"/>
            <a:chOff x="0" y="0"/>
            <a:chExt cx="12192000" cy="646331"/>
          </a:xfrm>
        </p:grpSpPr>
        <p:sp>
          <p:nvSpPr>
            <p:cNvPr id="6" name="矩形 5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939846" y="21265"/>
              <a:ext cx="65988" cy="499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4300" y="0"/>
              <a:ext cx="4500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一、名门子弟初入仕</a:t>
              </a:r>
              <a:endParaRPr lang="zh-CN" altLang="en-US" sz="36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128335" y="30760"/>
              <a:ext cx="482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28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89325" y="750161"/>
            <a:ext cx="285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2</a:t>
            </a:r>
            <a:r>
              <a:rPr lang="zh-CN" altLang="en-US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、科举制</a:t>
            </a:r>
            <a:endParaRPr lang="zh-CN" altLang="en-US" sz="3200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558654" y="738943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汉仪昌黎宋刻本(原版)简" panose="00020600040101010101" pitchFamily="18" charset="-122"/>
                <a:ea typeface="汉仪昌黎宋刻本(原版)简" panose="00020600040101010101" pitchFamily="18" charset="-122"/>
              </a:rPr>
              <a:t>意义</a:t>
            </a:r>
            <a:endParaRPr lang="zh-CN" altLang="en-US" sz="3200" b="1" dirty="0">
              <a:latin typeface="汉仪昌黎宋刻本(原版)简" panose="00020600040101010101" pitchFamily="18" charset="-122"/>
              <a:ea typeface="汉仪昌黎宋刻本(原版)简" panose="00020600040101010101" pitchFamily="18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89340" y="1760488"/>
            <a:ext cx="3888906" cy="4606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【</a:t>
            </a:r>
            <a:r>
              <a:rPr lang="zh-CN" altLang="en-US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材料七</a:t>
            </a:r>
            <a:r>
              <a:rPr lang="en-US" altLang="zh-CN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】</a:t>
            </a:r>
            <a:endParaRPr lang="en-US" altLang="zh-CN" sz="22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612140"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隋炀帝时增设进士科</a:t>
            </a:r>
            <a:r>
              <a:rPr lang="en-US" altLang="zh-CN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……</a:t>
            </a: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经过唐代的发展，考试作为一项重要制度确立起来。这样士人可以不经荐举，直接报名考试</a:t>
            </a:r>
            <a:r>
              <a:rPr lang="en-US" altLang="zh-CN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……</a:t>
            </a: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由</a:t>
            </a:r>
            <a:r>
              <a:rPr lang="zh-CN" altLang="en-US" sz="2200" dirty="0">
                <a:highlight>
                  <a:srgbClr val="FFFF00"/>
                </a:highlight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政府</a:t>
            </a: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择优录取，从而纠正了魏晋以来世家大族垄断用人做官大权的状况。</a:t>
            </a:r>
            <a:endParaRPr lang="zh-CN" altLang="en-US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韦庆远</a:t>
            </a: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中国政治制度史</a:t>
            </a: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endParaRPr lang="en-US" altLang="zh-CN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458387" y="1511973"/>
            <a:ext cx="3701127" cy="5007099"/>
            <a:chOff x="1479057" y="-1440950"/>
            <a:chExt cx="3508601" cy="6679027"/>
          </a:xfrm>
          <a:solidFill>
            <a:srgbClr val="595959"/>
          </a:solidFill>
        </p:grpSpPr>
        <p:sp>
          <p:nvSpPr>
            <p:cNvPr id="60" name="半闭框 59"/>
            <p:cNvSpPr/>
            <p:nvPr/>
          </p:nvSpPr>
          <p:spPr>
            <a:xfrm>
              <a:off x="1479057" y="-1440950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半闭框 60"/>
            <p:cNvSpPr/>
            <p:nvPr/>
          </p:nvSpPr>
          <p:spPr>
            <a:xfrm rot="10800000">
              <a:off x="4724769" y="4884418"/>
              <a:ext cx="262889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半闭框 61"/>
            <p:cNvSpPr/>
            <p:nvPr/>
          </p:nvSpPr>
          <p:spPr>
            <a:xfrm flipH="1">
              <a:off x="4724747" y="-1440950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半闭框 72"/>
            <p:cNvSpPr/>
            <p:nvPr/>
          </p:nvSpPr>
          <p:spPr>
            <a:xfrm rot="10800000" flipH="1">
              <a:off x="1479066" y="4892637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文本框 32"/>
          <p:cNvSpPr txBox="1"/>
          <p:nvPr>
            <p:custDataLst>
              <p:tags r:id="rId1"/>
            </p:custDataLst>
          </p:nvPr>
        </p:nvSpPr>
        <p:spPr>
          <a:xfrm>
            <a:off x="9948545" y="6366510"/>
            <a:ext cx="2243455" cy="49149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87620" y="2755265"/>
            <a:ext cx="6548120" cy="2150745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20410" y="2887345"/>
            <a:ext cx="5264150" cy="2505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选官权力收归中央，抑制了门阀势力，加速了社会阶层流动，扩大了统治基础，缓和了阶级矛盾，强化了中央集权。</a:t>
            </a:r>
            <a:endParaRPr sz="28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" grpId="0" bldLvl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46331"/>
            <a:chOff x="0" y="0"/>
            <a:chExt cx="12192000" cy="646331"/>
          </a:xfrm>
        </p:grpSpPr>
        <p:sp>
          <p:nvSpPr>
            <p:cNvPr id="6" name="矩形 5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939846" y="21265"/>
              <a:ext cx="65988" cy="499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4300" y="0"/>
              <a:ext cx="4500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一、名门子弟初入仕</a:t>
              </a:r>
              <a:endParaRPr lang="zh-CN" altLang="en-US" sz="36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128335" y="30760"/>
              <a:ext cx="482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28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89325" y="750161"/>
            <a:ext cx="285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2</a:t>
            </a:r>
            <a:r>
              <a:rPr lang="zh-CN" altLang="en-US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、科举制</a:t>
            </a:r>
            <a:endParaRPr lang="zh-CN" altLang="en-US" sz="3200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558654" y="738943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汉仪昌黎宋刻本(原版)简" panose="00020600040101010101" pitchFamily="18" charset="-122"/>
                <a:ea typeface="汉仪昌黎宋刻本(原版)简" panose="00020600040101010101" pitchFamily="18" charset="-122"/>
              </a:rPr>
              <a:t>意义</a:t>
            </a:r>
            <a:endParaRPr lang="zh-CN" altLang="en-US" sz="3200" b="1" dirty="0">
              <a:latin typeface="汉仪昌黎宋刻本(原版)简" panose="00020600040101010101" pitchFamily="18" charset="-122"/>
              <a:ea typeface="汉仪昌黎宋刻本(原版)简" panose="00020600040101010101" pitchFamily="18" charset="-122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472372" y="1438401"/>
            <a:ext cx="3522014" cy="4997676"/>
            <a:chOff x="1559490" y="-1428385"/>
            <a:chExt cx="3338801" cy="6666462"/>
          </a:xfrm>
          <a:solidFill>
            <a:srgbClr val="595959"/>
          </a:solidFill>
        </p:grpSpPr>
        <p:sp>
          <p:nvSpPr>
            <p:cNvPr id="105" name="半闭框 104"/>
            <p:cNvSpPr/>
            <p:nvPr/>
          </p:nvSpPr>
          <p:spPr>
            <a:xfrm>
              <a:off x="1559490" y="-1428385"/>
              <a:ext cx="262890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半闭框 105"/>
            <p:cNvSpPr/>
            <p:nvPr/>
          </p:nvSpPr>
          <p:spPr>
            <a:xfrm rot="10800000">
              <a:off x="4635402" y="4884419"/>
              <a:ext cx="262889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半闭框 106"/>
            <p:cNvSpPr/>
            <p:nvPr/>
          </p:nvSpPr>
          <p:spPr>
            <a:xfrm flipH="1">
              <a:off x="4635384" y="-1428385"/>
              <a:ext cx="262890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8" name="半闭框 107"/>
            <p:cNvSpPr/>
            <p:nvPr/>
          </p:nvSpPr>
          <p:spPr>
            <a:xfrm rot="10800000" flipH="1">
              <a:off x="1559490" y="4892637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9" name="文本框 108"/>
          <p:cNvSpPr txBox="1"/>
          <p:nvPr/>
        </p:nvSpPr>
        <p:spPr>
          <a:xfrm>
            <a:off x="406383" y="1943420"/>
            <a:ext cx="3611313" cy="3975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【</a:t>
            </a:r>
            <a:r>
              <a:rPr lang="zh-CN" altLang="en-US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材料八</a:t>
            </a:r>
            <a:r>
              <a:rPr lang="en-US" altLang="zh-CN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】</a:t>
            </a:r>
            <a:endParaRPr lang="en-US" altLang="zh-CN" sz="22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612140"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科举考试偏重文学、历史和学术问题，使得统治阶层产生一种讲求考证、沉溺文学或一味好古的倾向，这对培养求实致用的思想是很不利的。</a:t>
            </a:r>
            <a:endParaRPr lang="zh-CN" altLang="en-US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——[</a:t>
            </a:r>
            <a:r>
              <a:rPr lang="zh-CN" altLang="en-US" sz="16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美</a:t>
            </a:r>
            <a:r>
              <a:rPr lang="en-US" altLang="zh-CN" sz="16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]</a:t>
            </a:r>
            <a:r>
              <a:rPr lang="zh-CN" altLang="en-US" sz="16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费正清</a:t>
            </a:r>
            <a:r>
              <a:rPr lang="en-US" altLang="zh-CN" sz="16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</a:t>
            </a:r>
            <a:r>
              <a:rPr lang="zh-CN" altLang="en-US" sz="16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中国：传统与变迁</a:t>
            </a:r>
            <a:r>
              <a:rPr lang="en-US" altLang="zh-CN" sz="16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endParaRPr lang="en-US" altLang="zh-CN" sz="16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116" name="墨迹 115"/>
              <p14:cNvContentPartPr/>
              <p14:nvPr/>
            </p14:nvContentPartPr>
            <p14:xfrm>
              <a:off x="600156" y="4782072"/>
              <a:ext cx="3223766" cy="360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"/>
            </p:blipFill>
            <p:spPr>
              <a:xfrm>
                <a:off x="600156" y="4782072"/>
                <a:ext cx="322376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117" name="墨迹 116"/>
              <p14:cNvContentPartPr/>
              <p14:nvPr/>
            </p14:nvContentPartPr>
            <p14:xfrm>
              <a:off x="611030" y="5281666"/>
              <a:ext cx="660201" cy="360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4"/>
            </p:blipFill>
            <p:spPr>
              <a:xfrm>
                <a:off x="611030" y="5281666"/>
                <a:ext cx="660201" cy="360"/>
              </a:xfrm>
              <a:prstGeom prst="rect"/>
            </p:spPr>
          </p:pic>
        </mc:Fallback>
      </mc:AlternateContent>
      <p:sp>
        <p:nvSpPr>
          <p:cNvPr id="33" name="文本框 32"/>
          <p:cNvSpPr txBox="1"/>
          <p:nvPr>
            <p:custDataLst>
              <p:tags r:id="rId5"/>
            </p:custDataLst>
          </p:nvPr>
        </p:nvSpPr>
        <p:spPr>
          <a:xfrm>
            <a:off x="9948545" y="6366510"/>
            <a:ext cx="2243455" cy="49149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kern="1200" cap="none" spc="0" normalizeH="0" baseline="0" noProof="0" dirty="0">
              <a:solidFill>
                <a:prstClr val="white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57140" y="2418715"/>
            <a:ext cx="6535420" cy="270002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noAutofit/>
          </a:bodyPr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kern="1200" cap="none" spc="0" normalizeH="0" baseline="0" noProof="0" dirty="0">
              <a:solidFill>
                <a:prstClr val="white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259705" y="2418715"/>
            <a:ext cx="637159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l">
              <a:lnSpc>
                <a:spcPct val="12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2400" b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考试内容全是儒学经义(学用脱节，选拔标准单一，禁锢思想，压抑个性。)</a:t>
            </a:r>
            <a:endParaRPr sz="2400" b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 algn="l">
              <a:lnSpc>
                <a:spcPct val="12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2400" b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文人学士醉心功名利禄导致从事科学技术研究的人才力量相对薄弱，阻碍了科学文化的发展。</a:t>
            </a:r>
            <a:endParaRPr sz="2400" b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2" grpId="0" animBg="1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46331"/>
            <a:chOff x="0" y="0"/>
            <a:chExt cx="12192000" cy="646331"/>
          </a:xfrm>
        </p:grpSpPr>
        <p:sp>
          <p:nvSpPr>
            <p:cNvPr id="6" name="矩形 5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939846" y="21265"/>
              <a:ext cx="65988" cy="499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4300" y="0"/>
              <a:ext cx="4500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一、名门子弟初入仕</a:t>
              </a:r>
              <a:endParaRPr lang="zh-CN" altLang="en-US" sz="36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128335" y="30760"/>
              <a:ext cx="482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28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89325" y="750161"/>
            <a:ext cx="434134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3</a:t>
            </a:r>
            <a:r>
              <a:rPr lang="zh-CN" altLang="en-US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、</a:t>
            </a:r>
            <a:r>
              <a:rPr lang="zh-CN" altLang="en-US" sz="3200" dirty="0">
                <a:latin typeface="华文仿宋" panose="02010600040101010101" charset="-122"/>
                <a:ea typeface="华文仿宋" panose="02010600040101010101" charset="-122"/>
              </a:rPr>
              <a:t>选官制度变化趋势</a:t>
            </a:r>
            <a:endParaRPr lang="zh-CN" altLang="en-US" sz="3200" dirty="0">
              <a:latin typeface="华文仿宋" panose="02010600040101010101" charset="-122"/>
              <a:ea typeface="华文仿宋" panose="02010600040101010101" charset="-122"/>
            </a:endParaRPr>
          </a:p>
        </p:txBody>
      </p:sp>
      <p:graphicFrame>
        <p:nvGraphicFramePr>
          <p:cNvPr id="35" name="表格 34"/>
          <p:cNvGraphicFramePr>
            <a:graphicFrameLocks noGrp="1"/>
          </p:cNvGraphicFramePr>
          <p:nvPr/>
        </p:nvGraphicFramePr>
        <p:xfrm>
          <a:off x="462257" y="1558883"/>
          <a:ext cx="8581071" cy="4983620"/>
        </p:xfrm>
        <a:graphic>
          <a:graphicData uri="http://schemas.openxmlformats.org/drawingml/2006/table">
            <a:tbl>
              <a:tblPr/>
              <a:tblGrid>
                <a:gridCol w="1513972"/>
                <a:gridCol w="1876782"/>
                <a:gridCol w="2946111"/>
                <a:gridCol w="2244206"/>
              </a:tblGrid>
              <a:tr h="68262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方正宋刻本秀楷简体" panose="02000000000000000000" pitchFamily="2" charset="-122"/>
                          <a:ea typeface="方正宋刻本秀楷简体" panose="02000000000000000000" pitchFamily="2" charset="-122"/>
                        </a:rPr>
                        <a:t>时期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方正宋刻本秀楷简体" panose="02000000000000000000" pitchFamily="2" charset="-122"/>
                        <a:ea typeface="方正宋刻本秀楷简体" panose="02000000000000000000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859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lvl="1" indent="-325120" algn="l" defTabSz="914400" rtl="0" eaLnBrk="1" latinLnBrk="0" hangingPunct="1">
                        <a:buClr>
                          <a:schemeClr val="accent2"/>
                        </a:buClr>
                        <a:defRPr sz="22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2pPr>
                      <a:lvl3pPr marL="1022350" lvl="2" indent="-350520" algn="l" defTabSz="914400" rtl="0" eaLnBrk="1" latinLnBrk="0" hangingPunct="1">
                        <a:buClr>
                          <a:schemeClr val="accent1"/>
                        </a:buClr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3pPr>
                      <a:lvl4pPr marL="1339850" lvl="3" indent="-315595" algn="l" defTabSz="914400" rtl="0" eaLnBrk="1" latinLnBrk="0" hangingPunct="1">
                        <a:buClr>
                          <a:schemeClr val="accent2"/>
                        </a:buClr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4pPr>
                      <a:lvl5pPr marL="1681480" lvl="4" indent="-339725" algn="l" defTabSz="914400" rtl="0" eaLnBrk="1" latinLnBrk="0" hangingPunct="1"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方正宋刻本秀楷简体" panose="02000000000000000000" pitchFamily="2" charset="-122"/>
                          <a:ea typeface="方正宋刻本秀楷简体" panose="02000000000000000000" pitchFamily="2" charset="-122"/>
                        </a:rPr>
                        <a:t>制度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方正宋刻本秀楷简体" panose="02000000000000000000" pitchFamily="2" charset="-122"/>
                        <a:ea typeface="方正宋刻本秀楷简体" panose="02000000000000000000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859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方正宋刻本秀楷简体" panose="02000000000000000000" pitchFamily="2" charset="-122"/>
                          <a:ea typeface="方正宋刻本秀楷简体" panose="02000000000000000000" pitchFamily="2" charset="-122"/>
                        </a:rPr>
                        <a:t>选官标准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方正宋刻本秀楷简体" panose="02000000000000000000" pitchFamily="2" charset="-122"/>
                        <a:ea typeface="方正宋刻本秀楷简体" panose="02000000000000000000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859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lvl="1" indent="-325120" algn="l" defTabSz="914400" rtl="0" eaLnBrk="1" latinLnBrk="0" hangingPunct="1">
                        <a:buClr>
                          <a:schemeClr val="accent2"/>
                        </a:buClr>
                        <a:defRPr sz="22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2pPr>
                      <a:lvl3pPr marL="1022350" lvl="2" indent="-350520" algn="l" defTabSz="914400" rtl="0" eaLnBrk="1" latinLnBrk="0" hangingPunct="1">
                        <a:buClr>
                          <a:schemeClr val="accent1"/>
                        </a:buClr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3pPr>
                      <a:lvl4pPr marL="1339850" lvl="3" indent="-315595" algn="l" defTabSz="914400" rtl="0" eaLnBrk="1" latinLnBrk="0" hangingPunct="1">
                        <a:buClr>
                          <a:schemeClr val="accent2"/>
                        </a:buClr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4pPr>
                      <a:lvl5pPr marL="1681480" lvl="4" indent="-339725" algn="l" defTabSz="914400" rtl="0" eaLnBrk="1" latinLnBrk="0" hangingPunct="1"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方正宋刻本秀楷简体" panose="02000000000000000000" pitchFamily="2" charset="-122"/>
                          <a:ea typeface="方正宋刻本秀楷简体" panose="02000000000000000000" pitchFamily="2" charset="-122"/>
                        </a:rPr>
                        <a:t>选官方式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方正宋刻本秀楷简体" panose="02000000000000000000" pitchFamily="2" charset="-122"/>
                        <a:ea typeface="方正宋刻本秀楷简体" panose="02000000000000000000" pitchFamily="2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859C"/>
                    </a:solidFill>
                  </a:tcPr>
                </a:tc>
              </a:tr>
              <a:tr h="682451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仿宋" panose="02010600040101010101" charset="-122"/>
                          <a:ea typeface="华文仿宋" panose="02010600040101010101" charset="-122"/>
                        </a:rPr>
                        <a:t>商周</a:t>
                      </a:r>
                      <a:endParaRPr lang="zh-CN" altLang="en-US" sz="24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lvl="1" indent="-325120" algn="l" defTabSz="914400" rtl="0" eaLnBrk="1" latinLnBrk="0" hangingPunct="1">
                        <a:buClr>
                          <a:schemeClr val="accent2"/>
                        </a:buClr>
                        <a:defRPr sz="22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2pPr>
                      <a:lvl3pPr marL="1022350" lvl="2" indent="-350520" algn="l" defTabSz="914400" rtl="0" eaLnBrk="1" latinLnBrk="0" hangingPunct="1">
                        <a:buClr>
                          <a:schemeClr val="accent1"/>
                        </a:buClr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3pPr>
                      <a:lvl4pPr marL="1339850" lvl="3" indent="-315595" algn="l" defTabSz="914400" rtl="0" eaLnBrk="1" latinLnBrk="0" hangingPunct="1">
                        <a:buClr>
                          <a:schemeClr val="accent2"/>
                        </a:buClr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4pPr>
                      <a:lvl5pPr marL="1681480" lvl="4" indent="-339725" algn="l" defTabSz="914400" rtl="0" eaLnBrk="1" latinLnBrk="0" hangingPunct="1"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仿宋" panose="02010600040101010101" charset="-122"/>
                          <a:ea typeface="华文仿宋" panose="02010600040101010101" charset="-122"/>
                        </a:rPr>
                        <a:t>世卿世禄制</a:t>
                      </a:r>
                      <a:endParaRPr lang="zh-CN" altLang="en-US" sz="24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仿宋" panose="02010600040101010101" charset="-122"/>
                          <a:ea typeface="华文仿宋" panose="02010600040101010101" charset="-122"/>
                        </a:rPr>
                        <a:t>血缘</a:t>
                      </a:r>
                      <a:endParaRPr lang="zh-CN" altLang="en-US" sz="24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lvl="1" indent="-325120" algn="l" defTabSz="914400" rtl="0" eaLnBrk="1" latinLnBrk="0" hangingPunct="1">
                        <a:buClr>
                          <a:schemeClr val="accent2"/>
                        </a:buClr>
                        <a:defRPr sz="22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2pPr>
                      <a:lvl3pPr marL="1022350" lvl="2" indent="-350520" algn="l" defTabSz="914400" rtl="0" eaLnBrk="1" latinLnBrk="0" hangingPunct="1">
                        <a:buClr>
                          <a:schemeClr val="accent1"/>
                        </a:buClr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3pPr>
                      <a:lvl4pPr marL="1339850" lvl="3" indent="-315595" algn="l" defTabSz="914400" rtl="0" eaLnBrk="1" latinLnBrk="0" hangingPunct="1">
                        <a:buClr>
                          <a:schemeClr val="accent2"/>
                        </a:buClr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4pPr>
                      <a:lvl5pPr marL="1681480" lvl="4" indent="-339725" algn="l" defTabSz="914400" rtl="0" eaLnBrk="1" latinLnBrk="0" hangingPunct="1"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仿宋" panose="02010600040101010101" charset="-122"/>
                          <a:ea typeface="华文仿宋" panose="02010600040101010101" charset="-122"/>
                        </a:rPr>
                        <a:t>官位世袭</a:t>
                      </a:r>
                      <a:endParaRPr lang="zh-CN" altLang="en-US" sz="24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83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</a:rPr>
                        <a:t>战国</a:t>
                      </a:r>
                      <a:r>
                        <a:rPr lang="en-US" altLang="zh-CN" sz="2400" b="1" dirty="0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</a:rPr>
                        <a:t>-</a:t>
                      </a:r>
                      <a:r>
                        <a:rPr lang="zh-CN" altLang="en-US" sz="2400" b="1" dirty="0">
                          <a:latin typeface="华文仿宋" panose="02010600040101010101" charset="-122"/>
                          <a:ea typeface="华文仿宋" panose="02010600040101010101" charset="-122"/>
                          <a:cs typeface="华文仿宋" panose="02010600040101010101" charset="-122"/>
                        </a:rPr>
                        <a:t>秦</a:t>
                      </a:r>
                      <a:endParaRPr lang="zh-CN" altLang="en-US" sz="2400" b="1" dirty="0">
                        <a:latin typeface="华文仿宋" panose="02010600040101010101" charset="-122"/>
                        <a:ea typeface="华文仿宋" panose="02010600040101010101" charset="-122"/>
                        <a:cs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lvl="1" indent="-325120" algn="l" defTabSz="914400" rtl="0" eaLnBrk="1" latinLnBrk="0" hangingPunct="1">
                        <a:buClr>
                          <a:schemeClr val="accent2"/>
                        </a:buClr>
                        <a:defRPr sz="22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2pPr>
                      <a:lvl3pPr marL="1022350" lvl="2" indent="-350520" algn="l" defTabSz="914400" rtl="0" eaLnBrk="1" latinLnBrk="0" hangingPunct="1">
                        <a:buClr>
                          <a:schemeClr val="accent1"/>
                        </a:buClr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3pPr>
                      <a:lvl4pPr marL="1339850" lvl="3" indent="-315595" algn="l" defTabSz="914400" rtl="0" eaLnBrk="1" latinLnBrk="0" hangingPunct="1">
                        <a:buClr>
                          <a:schemeClr val="accent2"/>
                        </a:buClr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4pPr>
                      <a:lvl5pPr marL="1681480" lvl="4" indent="-339725" algn="l" defTabSz="914400" rtl="0" eaLnBrk="1" latinLnBrk="0" hangingPunct="1"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仿宋" panose="02010600040101010101" charset="-122"/>
                          <a:ea typeface="华文仿宋" panose="02010600040101010101" charset="-122"/>
                        </a:rPr>
                        <a:t>军功爵制</a:t>
                      </a:r>
                      <a:endParaRPr lang="zh-CN" altLang="en-US" sz="24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仿宋" panose="02010600040101010101" charset="-122"/>
                          <a:ea typeface="华文仿宋" panose="02010600040101010101" charset="-122"/>
                        </a:rPr>
                        <a:t>军功</a:t>
                      </a:r>
                      <a:endParaRPr lang="zh-CN" altLang="en-US" sz="24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lvl="1" indent="-325120" algn="l" defTabSz="914400" rtl="0" eaLnBrk="1" latinLnBrk="0" hangingPunct="1">
                        <a:buClr>
                          <a:schemeClr val="accent2"/>
                        </a:buClr>
                        <a:defRPr sz="22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2pPr>
                      <a:lvl3pPr marL="1022350" lvl="2" indent="-350520" algn="l" defTabSz="914400" rtl="0" eaLnBrk="1" latinLnBrk="0" hangingPunct="1">
                        <a:buClr>
                          <a:schemeClr val="accent1"/>
                        </a:buClr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3pPr>
                      <a:lvl4pPr marL="1339850" lvl="3" indent="-315595" algn="l" defTabSz="914400" rtl="0" eaLnBrk="1" latinLnBrk="0" hangingPunct="1">
                        <a:buClr>
                          <a:schemeClr val="accent2"/>
                        </a:buClr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4pPr>
                      <a:lvl5pPr marL="1681480" lvl="4" indent="-339725" algn="l" defTabSz="914400" rtl="0" eaLnBrk="1" latinLnBrk="0" hangingPunct="1"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仿宋" panose="02010600040101010101" charset="-122"/>
                          <a:ea typeface="华文仿宋" panose="02010600040101010101" charset="-122"/>
                        </a:rPr>
                        <a:t>朝廷授予</a:t>
                      </a:r>
                      <a:endParaRPr lang="zh-CN" altLang="en-US" sz="24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241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仿宋" panose="02010600040101010101" charset="-122"/>
                          <a:ea typeface="华文仿宋" panose="02010600040101010101" charset="-122"/>
                        </a:rPr>
                        <a:t>汉</a:t>
                      </a:r>
                      <a:endParaRPr lang="zh-CN" altLang="en-US" sz="24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lvl="1" indent="-325120" algn="l" defTabSz="914400" rtl="0" eaLnBrk="1" latinLnBrk="0" hangingPunct="1">
                        <a:buClr>
                          <a:schemeClr val="accent2"/>
                        </a:buClr>
                        <a:defRPr sz="22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2pPr>
                      <a:lvl3pPr marL="1022350" lvl="2" indent="-350520" algn="l" defTabSz="914400" rtl="0" eaLnBrk="1" latinLnBrk="0" hangingPunct="1">
                        <a:buClr>
                          <a:schemeClr val="accent1"/>
                        </a:buClr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3pPr>
                      <a:lvl4pPr marL="1339850" lvl="3" indent="-315595" algn="l" defTabSz="914400" rtl="0" eaLnBrk="1" latinLnBrk="0" hangingPunct="1">
                        <a:buClr>
                          <a:schemeClr val="accent2"/>
                        </a:buClr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4pPr>
                      <a:lvl5pPr marL="1681480" lvl="4" indent="-339725" algn="l" defTabSz="914400" rtl="0" eaLnBrk="1" latinLnBrk="0" hangingPunct="1"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仿宋" panose="02010600040101010101" charset="-122"/>
                          <a:ea typeface="华文仿宋" panose="02010600040101010101" charset="-122"/>
                        </a:rPr>
                        <a:t>察举制</a:t>
                      </a:r>
                      <a:endParaRPr lang="zh-CN" altLang="en-US" sz="24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400" b="1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400" b="1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lvl="1" indent="-325120" algn="l" defTabSz="914400" rtl="0" eaLnBrk="1" latinLnBrk="0" hangingPunct="1">
                        <a:buClr>
                          <a:schemeClr val="accent2"/>
                        </a:buClr>
                        <a:defRPr sz="22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2pPr>
                      <a:lvl3pPr marL="1022350" lvl="2" indent="-350520" algn="l" defTabSz="914400" rtl="0" eaLnBrk="1" latinLnBrk="0" hangingPunct="1">
                        <a:buClr>
                          <a:schemeClr val="accent1"/>
                        </a:buClr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3pPr>
                      <a:lvl4pPr marL="1339850" lvl="3" indent="-315595" algn="l" defTabSz="914400" rtl="0" eaLnBrk="1" latinLnBrk="0" hangingPunct="1">
                        <a:buClr>
                          <a:schemeClr val="accent2"/>
                        </a:buClr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4pPr>
                      <a:lvl5pPr marL="1681480" lvl="4" indent="-339725" algn="l" defTabSz="914400" rtl="0" eaLnBrk="1" latinLnBrk="0" hangingPunct="1"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华文新魏" panose="02010800040101010101" charset="-122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</a:rPr>
                        <a:t>自下而上推荐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8589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仿宋" panose="02010600040101010101" charset="-122"/>
                          <a:ea typeface="华文仿宋" panose="02010600040101010101" charset="-122"/>
                        </a:rPr>
                        <a:t>魏晋</a:t>
                      </a:r>
                      <a:endParaRPr lang="en-US" altLang="zh-CN" sz="24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仿宋" panose="02010600040101010101" charset="-122"/>
                          <a:ea typeface="华文仿宋" panose="02010600040101010101" charset="-122"/>
                        </a:rPr>
                        <a:t>南北朝</a:t>
                      </a:r>
                      <a:endParaRPr lang="zh-CN" altLang="en-US" sz="24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仿宋" panose="02010600040101010101" charset="-122"/>
                          <a:ea typeface="华文仿宋" panose="02010600040101010101" charset="-122"/>
                        </a:rPr>
                        <a:t>九品中正制</a:t>
                      </a:r>
                      <a:endParaRPr lang="zh-CN" altLang="en-US" sz="24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400" b="1" dirty="0">
                        <a:solidFill>
                          <a:srgbClr val="FF0000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400" b="1" dirty="0">
                        <a:solidFill>
                          <a:srgbClr val="FF0000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FF0000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仿宋" panose="02010600040101010101" charset="-122"/>
                          <a:ea typeface="华文仿宋" panose="02010600040101010101" charset="-122"/>
                        </a:rPr>
                        <a:t>官员</a:t>
                      </a:r>
                      <a:r>
                        <a:rPr lang="zh-CN" altLang="en-US" sz="2400" b="1" dirty="0">
                          <a:solidFill>
                            <a:srgbClr val="C00000"/>
                          </a:solidFill>
                          <a:latin typeface="华文仿宋" panose="02010600040101010101" charset="-122"/>
                          <a:ea typeface="华文仿宋" panose="02010600040101010101" charset="-122"/>
                        </a:rPr>
                        <a:t>推荐</a:t>
                      </a:r>
                      <a:endParaRPr lang="en-US" altLang="zh-CN" sz="2400" b="1" dirty="0">
                        <a:solidFill>
                          <a:srgbClr val="C00000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仿宋" panose="02010600040101010101" charset="-122"/>
                          <a:ea typeface="华文仿宋" panose="02010600040101010101" charset="-122"/>
                        </a:rPr>
                        <a:t>朝廷授予</a:t>
                      </a:r>
                      <a:endParaRPr lang="zh-CN" altLang="en-US" sz="24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313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仿宋" panose="02010600040101010101" charset="-122"/>
                          <a:ea typeface="华文仿宋" panose="02010600040101010101" charset="-122"/>
                        </a:rPr>
                        <a:t>隋唐</a:t>
                      </a:r>
                      <a:endParaRPr lang="zh-CN" altLang="en-US" sz="24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华文仿宋" panose="02010600040101010101" charset="-122"/>
                          <a:ea typeface="华文仿宋" panose="02010600040101010101" charset="-122"/>
                        </a:rPr>
                        <a:t>科举制</a:t>
                      </a:r>
                      <a:endParaRPr lang="zh-CN" altLang="en-US" sz="2400" b="1" dirty="0"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C00000"/>
                          </a:solidFill>
                          <a:latin typeface="华文仿宋" panose="02010600040101010101" charset="-122"/>
                          <a:ea typeface="华文仿宋" panose="02010600040101010101" charset="-122"/>
                        </a:rPr>
                        <a:t>才学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C00000"/>
                          </a:solidFill>
                          <a:latin typeface="华文仿宋" panose="02010600040101010101" charset="-122"/>
                          <a:ea typeface="华文仿宋" panose="02010600040101010101" charset="-122"/>
                        </a:rPr>
                        <a:t>中央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华文仿宋" panose="02010600040101010101" charset="-122"/>
                          <a:ea typeface="华文仿宋" panose="02010600040101010101" charset="-122"/>
                        </a:rPr>
                        <a:t>组织</a:t>
                      </a:r>
                      <a:r>
                        <a:rPr lang="zh-CN" altLang="en-US" sz="2400" b="1" dirty="0">
                          <a:solidFill>
                            <a:srgbClr val="C00000"/>
                          </a:solidFill>
                          <a:latin typeface="华文仿宋" panose="02010600040101010101" charset="-122"/>
                          <a:ea typeface="华文仿宋" panose="02010600040101010101" charset="-122"/>
                        </a:rPr>
                        <a:t>考试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华文仿宋" panose="02010600040101010101" charset="-122"/>
                        <a:ea typeface="华文仿宋" panose="02010600040101010101" charset="-122"/>
                      </a:endParaRPr>
                    </a:p>
                  </a:txBody>
                  <a:tcPr marL="91452" marR="91452" marT="45709" marB="45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4966760" y="3545609"/>
            <a:ext cx="707010" cy="1127861"/>
            <a:chOff x="5438100" y="3545609"/>
            <a:chExt cx="707010" cy="1127861"/>
          </a:xfrm>
        </p:grpSpPr>
        <p:sp>
          <p:nvSpPr>
            <p:cNvPr id="3" name="文本框 2"/>
            <p:cNvSpPr txBox="1"/>
            <p:nvPr/>
          </p:nvSpPr>
          <p:spPr>
            <a:xfrm>
              <a:off x="5438100" y="3545609"/>
              <a:ext cx="707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德行</a:t>
              </a:r>
              <a:endParaRPr lang="zh-CN" altLang="en-US" sz="2000" b="1" dirty="0">
                <a:latin typeface="方正宋刻本秀楷简体" panose="02000000000000000000" pitchFamily="2" charset="-122"/>
                <a:ea typeface="方正宋刻本秀楷简体" panose="02000000000000000000" pitchFamily="2" charset="-122"/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5788058" y="3933754"/>
              <a:ext cx="0" cy="3200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5438100" y="4273360"/>
              <a:ext cx="707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家世</a:t>
              </a:r>
              <a:endParaRPr lang="zh-CN" altLang="en-US" sz="2000" b="1" dirty="0">
                <a:latin typeface="方正宋刻本秀楷简体" panose="02000000000000000000" pitchFamily="2" charset="-122"/>
                <a:ea typeface="方正宋刻本秀楷简体" panose="02000000000000000000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197360" y="4730615"/>
            <a:ext cx="2420258" cy="1149053"/>
            <a:chOff x="4666621" y="3524417"/>
            <a:chExt cx="2420258" cy="1149053"/>
          </a:xfrm>
        </p:grpSpPr>
        <p:sp>
          <p:nvSpPr>
            <p:cNvPr id="55" name="文本框 54"/>
            <p:cNvSpPr txBox="1"/>
            <p:nvPr/>
          </p:nvSpPr>
          <p:spPr>
            <a:xfrm>
              <a:off x="4666621" y="3524417"/>
              <a:ext cx="2420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家世、道德、才能</a:t>
              </a:r>
              <a:endParaRPr lang="zh-CN" altLang="en-US" sz="2000" b="1" dirty="0">
                <a:latin typeface="方正宋刻本秀楷简体" panose="02000000000000000000" pitchFamily="2" charset="-122"/>
                <a:ea typeface="方正宋刻本秀楷简体" panose="02000000000000000000" pitchFamily="2" charset="-122"/>
              </a:endParaRPr>
            </a:p>
          </p:txBody>
        </p:sp>
        <p:cxnSp>
          <p:nvCxnSpPr>
            <p:cNvPr id="57" name="直接箭头连接符 56"/>
            <p:cNvCxnSpPr/>
            <p:nvPr/>
          </p:nvCxnSpPr>
          <p:spPr>
            <a:xfrm>
              <a:off x="5788058" y="3933754"/>
              <a:ext cx="0" cy="3200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文本框 62"/>
            <p:cNvSpPr txBox="1"/>
            <p:nvPr/>
          </p:nvSpPr>
          <p:spPr>
            <a:xfrm>
              <a:off x="5438100" y="4273360"/>
              <a:ext cx="707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C00000"/>
                  </a:solidFill>
                  <a:latin typeface="方正宋刻本秀楷简体" panose="02000000000000000000" pitchFamily="2" charset="-122"/>
                  <a:ea typeface="方正宋刻本秀楷简体" panose="02000000000000000000" pitchFamily="2" charset="-122"/>
                </a:rPr>
                <a:t>家世</a:t>
              </a:r>
              <a:endParaRPr lang="zh-CN" altLang="en-US" sz="2000" b="1" dirty="0">
                <a:solidFill>
                  <a:srgbClr val="C00000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8413530" y="560387"/>
            <a:ext cx="3661451" cy="953135"/>
          </a:xfrm>
          <a:prstGeom prst="rect">
            <a:avLst/>
          </a:prstGeom>
          <a:noFill/>
          <a:ln w="28575">
            <a:solidFill>
              <a:srgbClr val="428675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2800" dirty="0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</a:rPr>
              <a:t>提示：选官标准、方式、权力等方面思考</a:t>
            </a:r>
            <a:endParaRPr lang="zh-CN" altLang="en-US" sz="2800" dirty="0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967576" y="3745664"/>
            <a:ext cx="5097668" cy="2306955"/>
          </a:xfrm>
          <a:prstGeom prst="rect">
            <a:avLst/>
          </a:prstGeom>
          <a:solidFill>
            <a:srgbClr val="97A79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kumimoji="1" lang="zh-CN" altLang="en-US" sz="2400" dirty="0">
                <a:solidFill>
                  <a:srgbClr val="FFFF00"/>
                </a:solidFill>
                <a:latin typeface="华文仿宋" panose="02010600040101010101" charset="-122"/>
                <a:ea typeface="华文仿宋" panose="02010600040101010101" charset="-122"/>
                <a:cs typeface="仿宋" panose="02010609060101010101" charset="-122"/>
                <a:sym typeface="宋体" panose="02010600030101010101" pitchFamily="2" charset="-122"/>
              </a:rPr>
              <a:t>选官标准</a:t>
            </a:r>
            <a:endParaRPr kumimoji="1" lang="en-US" altLang="zh-CN" sz="2400" dirty="0">
              <a:solidFill>
                <a:srgbClr val="FFFF00"/>
              </a:solidFill>
              <a:latin typeface="华文仿宋" panose="02010600040101010101" charset="-122"/>
              <a:ea typeface="华文仿宋" panose="02010600040101010101" charset="-122"/>
              <a:cs typeface="仿宋" panose="02010609060101010101" charset="-122"/>
              <a:sym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kumimoji="1" lang="zh-CN" altLang="en-US" sz="2400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仿宋" panose="02010609060101010101" charset="-122"/>
                <a:sym typeface="宋体" panose="02010600030101010101" pitchFamily="2" charset="-122"/>
              </a:rPr>
              <a:t>趋向客观、科学</a:t>
            </a:r>
            <a:endParaRPr kumimoji="1" lang="zh-CN" altLang="en-US" sz="2400" dirty="0">
              <a:solidFill>
                <a:schemeClr val="bg1"/>
              </a:solidFill>
              <a:latin typeface="华文仿宋" panose="02010600040101010101" charset="-122"/>
              <a:ea typeface="华文仿宋" panose="02010600040101010101" charset="-122"/>
              <a:cs typeface="仿宋" panose="02010609060101010101" charset="-122"/>
              <a:sym typeface="宋体" panose="02010600030101010101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rgbClr val="FFFF00"/>
                </a:solidFill>
                <a:latin typeface="华文仿宋" panose="02010600040101010101" charset="-122"/>
                <a:ea typeface="华文仿宋" panose="02010600040101010101" charset="-122"/>
                <a:cs typeface="仿宋" panose="02010609060101010101" charset="-122"/>
              </a:rPr>
              <a:t>选官方式</a:t>
            </a:r>
            <a:endParaRPr lang="en-US" altLang="zh-CN" sz="2400" dirty="0">
              <a:solidFill>
                <a:srgbClr val="FFFF00"/>
              </a:solidFill>
              <a:latin typeface="华文仿宋" panose="02010600040101010101" charset="-122"/>
              <a:ea typeface="华文仿宋" panose="02010600040101010101" charset="-122"/>
              <a:cs typeface="仿宋" panose="02010609060101010101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仿宋" panose="02010609060101010101" charset="-122"/>
              </a:rPr>
              <a:t>趋向公平、公开</a:t>
            </a:r>
            <a:endParaRPr lang="zh-CN" altLang="en-US" sz="2400" dirty="0">
              <a:solidFill>
                <a:schemeClr val="bg1"/>
              </a:solidFill>
              <a:latin typeface="华文仿宋" panose="02010600040101010101" charset="-122"/>
              <a:ea typeface="华文仿宋" panose="02010600040101010101" charset="-122"/>
              <a:cs typeface="仿宋" panose="02010609060101010101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kumimoji="1" lang="zh-CN" altLang="en-US" sz="2400" dirty="0">
                <a:solidFill>
                  <a:srgbClr val="FFFF00"/>
                </a:solidFill>
                <a:latin typeface="华文仿宋" panose="02010600040101010101" charset="-122"/>
                <a:ea typeface="华文仿宋" panose="02010600040101010101" charset="-122"/>
                <a:cs typeface="仿宋" panose="02010609060101010101" charset="-122"/>
                <a:sym typeface="宋体" panose="02010600030101010101" pitchFamily="2" charset="-122"/>
              </a:rPr>
              <a:t>选官权力</a:t>
            </a:r>
            <a:endParaRPr kumimoji="1" lang="en-US" altLang="zh-CN" sz="2400" dirty="0">
              <a:solidFill>
                <a:srgbClr val="FFFF00"/>
              </a:solidFill>
              <a:latin typeface="华文仿宋" panose="02010600040101010101" charset="-122"/>
              <a:ea typeface="华文仿宋" panose="02010600040101010101" charset="-122"/>
              <a:cs typeface="仿宋" panose="02010609060101010101" charset="-122"/>
              <a:sym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kumimoji="1" lang="zh-CN" altLang="en-US" sz="2400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仿宋" panose="02010609060101010101" charset="-122"/>
                <a:sym typeface="宋体" panose="02010600030101010101" pitchFamily="2" charset="-122"/>
              </a:rPr>
              <a:t>从地方逐渐收归中央</a:t>
            </a:r>
            <a:r>
              <a:rPr lang="zh-CN" altLang="en-US" sz="2400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仿宋" panose="02010609060101010101" charset="-122"/>
                <a:sym typeface="宋体" panose="02010600030101010101" pitchFamily="2" charset="-122"/>
              </a:rPr>
              <a:t>，中央集权强化</a:t>
            </a:r>
            <a:endParaRPr kumimoji="1" lang="zh-CN" altLang="en-US" sz="2400" dirty="0">
              <a:solidFill>
                <a:schemeClr val="bg1"/>
              </a:solidFill>
              <a:latin typeface="华文仿宋" panose="02010600040101010101" charset="-122"/>
              <a:ea typeface="华文仿宋" panose="02010600040101010101" charset="-122"/>
              <a:cs typeface="仿宋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1"/>
            </p:custDataLst>
          </p:nvPr>
        </p:nvSpPr>
        <p:spPr>
          <a:xfrm>
            <a:off x="9948545" y="6366510"/>
            <a:ext cx="2243455" cy="49149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kern="1200" cap="none" spc="0" normalizeH="0" baseline="0" noProof="0" dirty="0">
              <a:solidFill>
                <a:prstClr val="white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ldLvl="0" animBg="1"/>
      <p:bldP spid="6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793240"/>
            <a:ext cx="12192000" cy="3195320"/>
          </a:xfrm>
          <a:prstGeom prst="rect">
            <a:avLst/>
          </a:prstGeom>
          <a:solidFill>
            <a:srgbClr val="9B697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-223520" y="735955"/>
            <a:ext cx="4673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400" dirty="0">
                <a:solidFill>
                  <a:srgbClr val="FFFFFF">
                    <a:alpha val="38000"/>
                  </a:srgbClr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贰</a:t>
            </a:r>
            <a:endParaRPr lang="zh-CN" altLang="en-US" sz="34400" dirty="0">
              <a:solidFill>
                <a:srgbClr val="FFFFFF">
                  <a:alpha val="38000"/>
                </a:srgbClr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49110" y="2558633"/>
            <a:ext cx="86621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8800" dirty="0">
                <a:solidFill>
                  <a:schemeClr val="bg1"/>
                </a:solidFill>
                <a:latin typeface="迷你简雪君" panose="02010604000101010101" pitchFamily="2" charset="-122"/>
                <a:ea typeface="迷你简雪君" panose="02010604000101010101" pitchFamily="2" charset="-122"/>
              </a:rPr>
              <a:t>宦海浮沉终为相</a:t>
            </a:r>
            <a:endParaRPr lang="zh-CN" altLang="en-US" sz="8800" dirty="0">
              <a:solidFill>
                <a:schemeClr val="bg1"/>
              </a:solidFill>
              <a:latin typeface="迷你简雪君" panose="02010604000101010101" pitchFamily="2" charset="-122"/>
              <a:ea typeface="迷你简雪君" panose="02010604000101010101" pitchFamily="2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777730" y="6400800"/>
            <a:ext cx="2414270" cy="457200"/>
          </a:xfrm>
          <a:prstGeom prst="rect">
            <a:avLst/>
          </a:prstGeom>
          <a:solidFill>
            <a:srgbClr val="A55F6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46331"/>
            <a:chOff x="0" y="0"/>
            <a:chExt cx="12192000" cy="646331"/>
          </a:xfrm>
        </p:grpSpPr>
        <p:sp>
          <p:nvSpPr>
            <p:cNvPr id="10" name="矩形 9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18015" y="21265"/>
              <a:ext cx="65988" cy="499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4300" y="0"/>
              <a:ext cx="4500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二、宦海浮沉终为相</a:t>
              </a:r>
              <a:endParaRPr lang="zh-CN" altLang="en-US" sz="36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28335" y="30760"/>
              <a:ext cx="482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28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95300" y="1231900"/>
            <a:ext cx="2702560" cy="460375"/>
          </a:xfrm>
          <a:prstGeom prst="rect">
            <a:avLst/>
          </a:prstGeom>
          <a:noFill/>
          <a:ln w="28575">
            <a:solidFill>
              <a:srgbClr val="B8999C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方正全福体" panose="02000500000000000000" charset="-122"/>
              </a:rPr>
              <a:t>华州郑、</a:t>
            </a:r>
            <a:r>
              <a:rPr kumimoji="0" lang="zh-CN" altLang="en-US" sz="2400" b="0" i="0" u="none" strike="noStrike" kern="100" cap="none" spc="0" normalizeH="0" baseline="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渭南县尉</a:t>
            </a:r>
            <a:endParaRPr kumimoji="0" lang="zh-CN" altLang="en-US" sz="2400" b="0" i="0" u="none" strike="noStrike" kern="100" cap="none" spc="0" normalizeH="0" baseline="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094480" y="1252527"/>
            <a:ext cx="1447800" cy="460375"/>
          </a:xfrm>
          <a:prstGeom prst="rect">
            <a:avLst/>
          </a:prstGeom>
          <a:noFill/>
          <a:ln w="28575">
            <a:solidFill>
              <a:srgbClr val="B8999C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监察御史</a:t>
            </a:r>
            <a:endParaRPr lang="zh-CN" altLang="en-US" sz="2400" kern="100" dirty="0"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箭头: 燕尾形 34"/>
          <p:cNvSpPr/>
          <p:nvPr/>
        </p:nvSpPr>
        <p:spPr>
          <a:xfrm>
            <a:off x="3281680" y="1320800"/>
            <a:ext cx="619760" cy="291793"/>
          </a:xfrm>
          <a:prstGeom prst="notchedRightArrow">
            <a:avLst/>
          </a:prstGeom>
          <a:solidFill>
            <a:srgbClr val="745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箭头: 燕尾形 35"/>
          <p:cNvSpPr/>
          <p:nvPr/>
        </p:nvSpPr>
        <p:spPr>
          <a:xfrm>
            <a:off x="5735320" y="1337462"/>
            <a:ext cx="619760" cy="291793"/>
          </a:xfrm>
          <a:prstGeom prst="notchedRightArrow">
            <a:avLst/>
          </a:prstGeom>
          <a:solidFill>
            <a:srgbClr val="745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6438900" y="1252220"/>
            <a:ext cx="1872615" cy="460375"/>
          </a:xfrm>
          <a:prstGeom prst="rect">
            <a:avLst/>
          </a:prstGeom>
          <a:noFill/>
          <a:ln w="28575">
            <a:solidFill>
              <a:srgbClr val="B8999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翰林学士</a:t>
            </a:r>
            <a:endParaRPr lang="zh-CN" altLang="en-US" sz="24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箭头: 燕尾形 37"/>
          <p:cNvSpPr/>
          <p:nvPr/>
        </p:nvSpPr>
        <p:spPr>
          <a:xfrm>
            <a:off x="8521613" y="1320800"/>
            <a:ext cx="619760" cy="291793"/>
          </a:xfrm>
          <a:prstGeom prst="notchedRightArrow">
            <a:avLst/>
          </a:prstGeom>
          <a:solidFill>
            <a:srgbClr val="745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9504680" y="1226820"/>
            <a:ext cx="1792605" cy="460375"/>
          </a:xfrm>
          <a:prstGeom prst="rect">
            <a:avLst/>
          </a:prstGeom>
          <a:noFill/>
          <a:ln w="28575">
            <a:solidFill>
              <a:srgbClr val="B8999C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考功司郎中</a:t>
            </a:r>
            <a:endParaRPr lang="zh-CN" altLang="en-US" sz="24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箭头: 燕尾形 39"/>
          <p:cNvSpPr/>
          <p:nvPr/>
        </p:nvSpPr>
        <p:spPr>
          <a:xfrm rot="5400000">
            <a:off x="10396047" y="2023813"/>
            <a:ext cx="619760" cy="291793"/>
          </a:xfrm>
          <a:prstGeom prst="notchedRightArrow">
            <a:avLst/>
          </a:prstGeom>
          <a:solidFill>
            <a:srgbClr val="745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9982027" y="2645547"/>
            <a:ext cx="1447800" cy="461665"/>
          </a:xfrm>
          <a:prstGeom prst="rect">
            <a:avLst/>
          </a:prstGeom>
          <a:noFill/>
          <a:ln w="28575">
            <a:solidFill>
              <a:srgbClr val="B8999C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Times New Roman" panose="02020603050405020304" pitchFamily="18" charset="0"/>
              </a:rPr>
              <a:t>中书舍人</a:t>
            </a:r>
            <a:endParaRPr lang="zh-CN" altLang="en-US" dirty="0"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42" name="箭头: 燕尾形 41"/>
          <p:cNvSpPr/>
          <p:nvPr/>
        </p:nvSpPr>
        <p:spPr>
          <a:xfrm rot="10800000">
            <a:off x="9141373" y="2730482"/>
            <a:ext cx="619760" cy="291793"/>
          </a:xfrm>
          <a:prstGeom prst="notchedRightArrow">
            <a:avLst/>
          </a:prstGeom>
          <a:solidFill>
            <a:srgbClr val="745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7472022" y="2640139"/>
            <a:ext cx="1447800" cy="461665"/>
          </a:xfrm>
          <a:prstGeom prst="rect">
            <a:avLst/>
          </a:prstGeom>
          <a:noFill/>
          <a:ln w="28575">
            <a:solidFill>
              <a:srgbClr val="B8999C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Times New Roman" panose="02020603050405020304" pitchFamily="18" charset="0"/>
              </a:rPr>
              <a:t>吏部侍郎</a:t>
            </a:r>
            <a:endParaRPr lang="zh-CN" altLang="en-US" dirty="0"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44" name="箭头: 燕尾形 43"/>
          <p:cNvSpPr/>
          <p:nvPr/>
        </p:nvSpPr>
        <p:spPr>
          <a:xfrm rot="10800000">
            <a:off x="6604939" y="2725074"/>
            <a:ext cx="619760" cy="291793"/>
          </a:xfrm>
          <a:prstGeom prst="notchedRightArrow">
            <a:avLst/>
          </a:prstGeom>
          <a:solidFill>
            <a:srgbClr val="745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4906623" y="2644438"/>
            <a:ext cx="1447800" cy="461665"/>
          </a:xfrm>
          <a:prstGeom prst="rect">
            <a:avLst/>
          </a:prstGeom>
          <a:noFill/>
          <a:ln w="28575">
            <a:solidFill>
              <a:srgbClr val="B8999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kern="100" dirty="0"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Times New Roman" panose="02020603050405020304" pitchFamily="18" charset="0"/>
              </a:rPr>
              <a:t>……</a:t>
            </a:r>
            <a:endParaRPr lang="zh-CN" altLang="en-US" dirty="0"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46" name="箭头: 燕尾形 45"/>
          <p:cNvSpPr/>
          <p:nvPr/>
        </p:nvSpPr>
        <p:spPr>
          <a:xfrm rot="10800000">
            <a:off x="4048915" y="2725074"/>
            <a:ext cx="619760" cy="291793"/>
          </a:xfrm>
          <a:prstGeom prst="notchedRightArrow">
            <a:avLst/>
          </a:prstGeom>
          <a:solidFill>
            <a:srgbClr val="745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580151" y="2455471"/>
            <a:ext cx="3309924" cy="829945"/>
          </a:xfrm>
          <a:prstGeom prst="rect">
            <a:avLst/>
          </a:prstGeom>
          <a:noFill/>
          <a:ln w="28575">
            <a:solidFill>
              <a:srgbClr val="B8999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中书侍郎，同平章事</a:t>
            </a:r>
            <a:endParaRPr lang="zh-CN" altLang="en-US" sz="24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追赠兵部尚书</a:t>
            </a:r>
            <a:endParaRPr lang="zh-CN" altLang="en-US" sz="2400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932404" y="3597099"/>
            <a:ext cx="2928338" cy="768350"/>
          </a:xfrm>
          <a:prstGeom prst="rect">
            <a:avLst/>
          </a:prstGeom>
          <a:solidFill>
            <a:srgbClr val="91A79B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出任</a:t>
            </a:r>
            <a:r>
              <a:rPr lang="zh-CN" altLang="en-US" sz="4400" dirty="0">
                <a:solidFill>
                  <a:schemeClr val="bg1"/>
                </a:solidFill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宰相</a:t>
            </a:r>
            <a:endParaRPr lang="zh-CN" altLang="en-US" sz="4400" dirty="0">
              <a:solidFill>
                <a:schemeClr val="bg1"/>
              </a:solidFill>
              <a:latin typeface="方正字迹-吕建德字体" panose="02010600010101010101" pitchFamily="2" charset="-122"/>
              <a:ea typeface="方正字迹-吕建德字体" panose="02010600010101010101" pitchFamily="2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5394697" y="3711209"/>
            <a:ext cx="1114215" cy="541288"/>
            <a:chOff x="4556992" y="3655506"/>
            <a:chExt cx="1114215" cy="541288"/>
          </a:xfrm>
          <a:solidFill>
            <a:srgbClr val="52859C"/>
          </a:solidFill>
        </p:grpSpPr>
        <p:sp>
          <p:nvSpPr>
            <p:cNvPr id="53" name="箭头: V 形 52"/>
            <p:cNvSpPr/>
            <p:nvPr/>
          </p:nvSpPr>
          <p:spPr>
            <a:xfrm>
              <a:off x="4556992" y="3655506"/>
              <a:ext cx="223365" cy="5412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>
              <a:off x="4780357" y="3655506"/>
              <a:ext cx="223365" cy="5412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>
              <a:off x="5006332" y="3655506"/>
              <a:ext cx="223365" cy="5412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>
              <a:off x="5227087" y="3655506"/>
              <a:ext cx="223365" cy="5412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>
              <a:off x="5447842" y="3655506"/>
              <a:ext cx="223365" cy="5412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933049" y="3631227"/>
            <a:ext cx="2832404" cy="768350"/>
          </a:xfrm>
          <a:prstGeom prst="rect">
            <a:avLst/>
          </a:prstGeom>
          <a:solidFill>
            <a:srgbClr val="B8999C"/>
          </a:solidFill>
          <a:ln w="28575">
            <a:solidFill>
              <a:srgbClr val="B8999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方正字迹-吕建德字体" panose="02010600010101010101" pitchFamily="2" charset="-122"/>
                <a:ea typeface="方正字迹-吕建德字体" panose="02010600010101010101" pitchFamily="2" charset="-122"/>
              </a:rPr>
              <a:t>宦海沉浮</a:t>
            </a:r>
            <a:endParaRPr lang="zh-CN" altLang="en-US" sz="4400" dirty="0">
              <a:solidFill>
                <a:schemeClr val="bg1"/>
              </a:solidFill>
              <a:latin typeface="方正字迹-吕建德字体" panose="02010600010101010101" pitchFamily="2" charset="-122"/>
              <a:ea typeface="方正字迹-吕建德字体" panose="02010600010101010101" pitchFamily="2" charset="-122"/>
            </a:endParaRPr>
          </a:p>
        </p:txBody>
      </p:sp>
      <p:sp>
        <p:nvSpPr>
          <p:cNvPr id="20" name="矩形 19"/>
          <p:cNvSpPr/>
          <p:nvPr>
            <p:custDataLst>
              <p:tags r:id="rId1"/>
            </p:custDataLst>
          </p:nvPr>
        </p:nvSpPr>
        <p:spPr>
          <a:xfrm flipV="1">
            <a:off x="10020300" y="2623820"/>
            <a:ext cx="742315" cy="489585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 flipV="1">
            <a:off x="1906270" y="2827020"/>
            <a:ext cx="763270" cy="489585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 flipV="1">
            <a:off x="7516495" y="2645410"/>
            <a:ext cx="763270" cy="489585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9948545" y="6366510"/>
            <a:ext cx="2243455" cy="49149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5" grpId="0" bldLvl="0" animBg="1"/>
      <p:bldP spid="35" grpId="0" animBg="1"/>
      <p:bldP spid="36" grpId="0" animBg="1"/>
      <p:bldP spid="37" grpId="0" bldLvl="0" animBg="1"/>
      <p:bldP spid="38" grpId="0" bldLvl="0" animBg="1"/>
      <p:bldP spid="39" grpId="0" bldLvl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bldLvl="0" animBg="1"/>
      <p:bldP spid="50" grpId="0" bldLvl="0" animBg="1"/>
      <p:bldP spid="48" grpId="0" bldLvl="0" animBg="1"/>
      <p:bldP spid="20" grpId="0" bldLvl="0" animBg="1"/>
      <p:bldP spid="20" grpId="1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46331"/>
            <a:chOff x="0" y="0"/>
            <a:chExt cx="12192000" cy="646331"/>
          </a:xfrm>
        </p:grpSpPr>
        <p:sp>
          <p:nvSpPr>
            <p:cNvPr id="10" name="矩形 9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18015" y="21265"/>
              <a:ext cx="65988" cy="499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4300" y="0"/>
              <a:ext cx="4500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二、宦海浮沉终为相</a:t>
              </a:r>
              <a:endParaRPr lang="zh-CN" altLang="en-US" sz="36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28335" y="30760"/>
              <a:ext cx="482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28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07433" y="666065"/>
            <a:ext cx="2364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三省六部制</a:t>
            </a:r>
            <a:endParaRPr lang="zh-CN" altLang="en-US" sz="3200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15" name="圆角矩形 4"/>
          <p:cNvSpPr/>
          <p:nvPr>
            <p:custDataLst>
              <p:tags r:id="rId1"/>
            </p:custDataLst>
          </p:nvPr>
        </p:nvSpPr>
        <p:spPr>
          <a:xfrm>
            <a:off x="2581354" y="2453969"/>
            <a:ext cx="859429" cy="573314"/>
          </a:xfrm>
          <a:prstGeom prst="roundRect">
            <a:avLst/>
          </a:prstGeom>
          <a:solidFill>
            <a:srgbClr val="64799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皇帝</a:t>
            </a:r>
            <a:endParaRPr lang="zh-CN" altLang="en-US" sz="2400" dirty="0">
              <a:solidFill>
                <a:schemeClr val="bg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16" name="圆角矩形 5"/>
          <p:cNvSpPr/>
          <p:nvPr>
            <p:custDataLst>
              <p:tags r:id="rId2"/>
            </p:custDataLst>
          </p:nvPr>
        </p:nvSpPr>
        <p:spPr>
          <a:xfrm>
            <a:off x="2474616" y="3748789"/>
            <a:ext cx="1240776" cy="506960"/>
          </a:xfrm>
          <a:prstGeom prst="roundRect">
            <a:avLst/>
          </a:prstGeom>
          <a:solidFill>
            <a:srgbClr val="64799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门下省</a:t>
            </a:r>
            <a:endParaRPr lang="zh-CN" altLang="en-US" sz="2400" dirty="0">
              <a:solidFill>
                <a:schemeClr val="bg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17" name="圆角矩形 6"/>
          <p:cNvSpPr/>
          <p:nvPr>
            <p:custDataLst>
              <p:tags r:id="rId3"/>
            </p:custDataLst>
          </p:nvPr>
        </p:nvSpPr>
        <p:spPr>
          <a:xfrm>
            <a:off x="4632838" y="3783562"/>
            <a:ext cx="1240778" cy="506960"/>
          </a:xfrm>
          <a:prstGeom prst="roundRect">
            <a:avLst/>
          </a:prstGeom>
          <a:solidFill>
            <a:srgbClr val="64799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尚书省</a:t>
            </a:r>
            <a:endParaRPr lang="zh-CN" altLang="en-US" sz="2400" dirty="0">
              <a:solidFill>
                <a:schemeClr val="bg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18" name="圆角矩形 7"/>
          <p:cNvSpPr/>
          <p:nvPr>
            <p:custDataLst>
              <p:tags r:id="rId4"/>
            </p:custDataLst>
          </p:nvPr>
        </p:nvSpPr>
        <p:spPr>
          <a:xfrm>
            <a:off x="407433" y="3748397"/>
            <a:ext cx="1217955" cy="505910"/>
          </a:xfrm>
          <a:prstGeom prst="roundRect">
            <a:avLst/>
          </a:prstGeom>
          <a:solidFill>
            <a:srgbClr val="64799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中书省</a:t>
            </a:r>
            <a:endParaRPr lang="zh-CN" altLang="en-US" sz="2400" dirty="0">
              <a:solidFill>
                <a:schemeClr val="bg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19" name="圆角矩形 8"/>
          <p:cNvSpPr/>
          <p:nvPr>
            <p:custDataLst>
              <p:tags r:id="rId5"/>
            </p:custDataLst>
          </p:nvPr>
        </p:nvSpPr>
        <p:spPr>
          <a:xfrm>
            <a:off x="2926780" y="5424387"/>
            <a:ext cx="3260761" cy="507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吏、户、礼、兵、刑、工</a:t>
            </a:r>
            <a:endParaRPr lang="zh-CN" altLang="en-US" sz="2000" dirty="0">
              <a:solidFill>
                <a:schemeClr val="tx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cxnSp>
        <p:nvCxnSpPr>
          <p:cNvPr id="20" name="直接箭头连接符 13"/>
          <p:cNvCxnSpPr/>
          <p:nvPr>
            <p:custDataLst>
              <p:tags r:id="rId6"/>
            </p:custDataLst>
          </p:nvPr>
        </p:nvCxnSpPr>
        <p:spPr>
          <a:xfrm>
            <a:off x="5254694" y="4462391"/>
            <a:ext cx="0" cy="939168"/>
          </a:xfrm>
          <a:prstGeom prst="straightConnector1">
            <a:avLst/>
          </a:prstGeom>
          <a:solidFill>
            <a:srgbClr val="647996"/>
          </a:solidFill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2470518" y="4237209"/>
            <a:ext cx="1257213" cy="400110"/>
          </a:xfrm>
          <a:prstGeom prst="rect">
            <a:avLst/>
          </a:prstGeom>
          <a:solidFill>
            <a:srgbClr val="90B4C5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FF00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审核诏令</a:t>
            </a:r>
            <a:endParaRPr lang="zh-CN" altLang="en-US" sz="2000" b="1" dirty="0">
              <a:solidFill>
                <a:srgbClr val="FFFF00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368723" y="4237209"/>
            <a:ext cx="1257213" cy="400110"/>
          </a:xfrm>
          <a:prstGeom prst="rect">
            <a:avLst/>
          </a:prstGeom>
          <a:solidFill>
            <a:srgbClr val="90B4C5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FF00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起草诏令</a:t>
            </a:r>
            <a:endParaRPr lang="zh-CN" altLang="en-US" sz="2000" b="1" dirty="0">
              <a:solidFill>
                <a:srgbClr val="FFFF00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617554" y="4262336"/>
            <a:ext cx="1240779" cy="400110"/>
          </a:xfrm>
          <a:prstGeom prst="rect">
            <a:avLst/>
          </a:prstGeom>
          <a:solidFill>
            <a:srgbClr val="90B4C5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FF00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执行诏令</a:t>
            </a:r>
            <a:endParaRPr lang="zh-CN" altLang="en-US" sz="2000" b="1" dirty="0">
              <a:solidFill>
                <a:srgbClr val="FFFF00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2919079" y="3089107"/>
            <a:ext cx="209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同意后交于审理</a:t>
            </a:r>
            <a:endParaRPr lang="zh-CN" altLang="en-US" sz="2000" b="1" dirty="0"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3790896" y="3722462"/>
            <a:ext cx="69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通过</a:t>
            </a:r>
            <a:endParaRPr lang="zh-CN" altLang="en-US" sz="2000" b="1" dirty="0"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56444" y="4693234"/>
            <a:ext cx="2040943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defTabSz="914400"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分理具体事务</a:t>
            </a:r>
            <a:endParaRPr lang="zh-CN" altLang="en-US" sz="2400" b="1" dirty="0">
              <a:solidFill>
                <a:srgbClr val="C00000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 rot="20018091">
            <a:off x="1064273" y="290312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提交上奏</a:t>
            </a:r>
            <a:endParaRPr kumimoji="1" lang="zh-CN" altLang="en-US" sz="2000" b="1" dirty="0"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72891" y="370754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驳回</a:t>
            </a:r>
            <a:endParaRPr kumimoji="1" lang="zh-CN" altLang="en-US" sz="2000" b="1" dirty="0"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cxnSp>
        <p:nvCxnSpPr>
          <p:cNvPr id="29" name="直线箭头连接符 14"/>
          <p:cNvCxnSpPr/>
          <p:nvPr/>
        </p:nvCxnSpPr>
        <p:spPr>
          <a:xfrm flipV="1">
            <a:off x="1133264" y="3001845"/>
            <a:ext cx="1340198" cy="6308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104"/>
          <p:cNvCxnSpPr/>
          <p:nvPr/>
        </p:nvCxnSpPr>
        <p:spPr>
          <a:xfrm>
            <a:off x="2993276" y="3103176"/>
            <a:ext cx="0" cy="5533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105"/>
          <p:cNvCxnSpPr/>
          <p:nvPr/>
        </p:nvCxnSpPr>
        <p:spPr>
          <a:xfrm>
            <a:off x="3862895" y="4124355"/>
            <a:ext cx="6979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106"/>
          <p:cNvCxnSpPr/>
          <p:nvPr/>
        </p:nvCxnSpPr>
        <p:spPr>
          <a:xfrm flipH="1" flipV="1">
            <a:off x="1721105" y="4102950"/>
            <a:ext cx="72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7771852" y="1250840"/>
            <a:ext cx="2886076" cy="646331"/>
          </a:xfrm>
          <a:prstGeom prst="rect">
            <a:avLst/>
          </a:prstGeom>
          <a:solidFill>
            <a:srgbClr val="A78185"/>
          </a:solidFill>
          <a:ln w="28575">
            <a:solidFill>
              <a:srgbClr val="B8999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kern="100" dirty="0">
                <a:solidFill>
                  <a:schemeClr val="bg1"/>
                </a:solidFill>
                <a:latin typeface="汉仪昌黎宋刻本(原版)简" panose="00020600040101010101" pitchFamily="18" charset="-122"/>
                <a:ea typeface="汉仪昌黎宋刻本(原版)简" panose="00020600040101010101" pitchFamily="18" charset="-122"/>
                <a:cs typeface="Times New Roman" panose="02020603050405020304" pitchFamily="18" charset="0"/>
              </a:rPr>
              <a:t>一体化趋势</a:t>
            </a:r>
            <a:endParaRPr lang="zh-CN" altLang="en-US" sz="2800" dirty="0">
              <a:solidFill>
                <a:schemeClr val="bg1"/>
              </a:solidFill>
              <a:latin typeface="汉仪昌黎宋刻本(原版)简" panose="00020600040101010101" pitchFamily="18" charset="-122"/>
              <a:ea typeface="汉仪昌黎宋刻本(原版)简" panose="00020600040101010101" pitchFamily="18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0"/>
          <a:stretch>
            <a:fillRect/>
          </a:stretch>
        </p:blipFill>
        <p:spPr bwMode="auto">
          <a:xfrm>
            <a:off x="6366794" y="2104576"/>
            <a:ext cx="5696192" cy="4143824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9948545" y="6366510"/>
            <a:ext cx="2243455" cy="49149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3940810" y="5772150"/>
            <a:ext cx="394970" cy="594360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377440" y="6455410"/>
            <a:ext cx="50107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latin typeface="华文新魏" panose="02010800040101010101" charset="-122"/>
                <a:ea typeface="华文新魏" panose="02010800040101010101" charset="-122"/>
              </a:rPr>
              <a:t>玄宗开元年间设贡院（考试、阅卷、放榜）</a:t>
            </a:r>
            <a:endParaRPr lang="zh-CN" altLang="en-US" sz="2000" b="1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/>
      <p:bldP spid="24" grpId="1"/>
      <p:bldP spid="25" grpId="0"/>
      <p:bldP spid="26" grpId="0"/>
      <p:bldP spid="27" grpId="0"/>
      <p:bldP spid="28" grpId="0"/>
      <p:bldP spid="52" grpId="0" animBg="1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46331"/>
            <a:chOff x="0" y="0"/>
            <a:chExt cx="12192000" cy="646331"/>
          </a:xfrm>
        </p:grpSpPr>
        <p:sp>
          <p:nvSpPr>
            <p:cNvPr id="10" name="矩形 9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18015" y="21265"/>
              <a:ext cx="65988" cy="499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4300" y="0"/>
              <a:ext cx="4500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二、宦海浮沉终为相</a:t>
              </a:r>
              <a:endParaRPr lang="zh-CN" altLang="en-US" sz="36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28335" y="30760"/>
              <a:ext cx="482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28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74299" y="842854"/>
            <a:ext cx="7573435" cy="523220"/>
          </a:xfrm>
          <a:prstGeom prst="rect">
            <a:avLst/>
          </a:prstGeom>
          <a:solidFill>
            <a:srgbClr val="595959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探究：对比三公九卿制，三省六部制有何优势？</a:t>
            </a:r>
            <a:endParaRPr lang="zh-CN" altLang="en-US" sz="2800" dirty="0">
              <a:solidFill>
                <a:schemeClr val="bg1"/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854300" y="1667649"/>
            <a:ext cx="7157538" cy="4524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【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材料九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】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0" marR="0" lvl="0" indent="57594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所谓宰相，是指辅佐皇帝、统辖百官的政务长官。各朝各代的宰相名称不同。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如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秦汉为丞相和三公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隋和唐初为三省长官，即尚书仆射、中书令和侍中各二人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历史上的宰相由一人增为数人，乃至一二十人，即是皇权加强、相权削弱的表现。</a:t>
            </a:r>
            <a:r>
              <a:rPr lang="en-US" altLang="zh-CN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……</a:t>
            </a: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众多宰相</a:t>
            </a:r>
            <a:r>
              <a:rPr lang="zh-CN" altLang="en-US" sz="2200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集体议事，分工明确</a:t>
            </a: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的三省互相牵制，目的就是使个别宰相难以擅权专断。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据王家范等</a:t>
            </a: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大学中国史</a:t>
            </a: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张岂之主编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</a:t>
            </a:r>
            <a:r>
              <a:rPr kumimoji="0" lang="zh-CN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中国历史十五讲</a:t>
            </a: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924836" y="1693126"/>
            <a:ext cx="7087005" cy="4554314"/>
            <a:chOff x="1032227" y="-1466100"/>
            <a:chExt cx="6718347" cy="6075053"/>
          </a:xfrm>
          <a:solidFill>
            <a:srgbClr val="595959"/>
          </a:solidFill>
        </p:grpSpPr>
        <p:sp>
          <p:nvSpPr>
            <p:cNvPr id="62" name="半闭框 61"/>
            <p:cNvSpPr/>
            <p:nvPr/>
          </p:nvSpPr>
          <p:spPr>
            <a:xfrm>
              <a:off x="1032227" y="-1466100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半闭框 62"/>
            <p:cNvSpPr/>
            <p:nvPr/>
          </p:nvSpPr>
          <p:spPr>
            <a:xfrm rot="10800000">
              <a:off x="7487685" y="4255296"/>
              <a:ext cx="262889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半闭框 63"/>
            <p:cNvSpPr/>
            <p:nvPr/>
          </p:nvSpPr>
          <p:spPr>
            <a:xfrm flipH="1">
              <a:off x="7487681" y="-1466100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半闭框 64"/>
            <p:cNvSpPr/>
            <p:nvPr/>
          </p:nvSpPr>
          <p:spPr>
            <a:xfrm rot="10800000" flipH="1">
              <a:off x="1032227" y="4263513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74299" y="1952094"/>
            <a:ext cx="4197676" cy="830997"/>
          </a:xfrm>
          <a:prstGeom prst="rect">
            <a:avLst/>
          </a:prstGeom>
          <a:solidFill>
            <a:srgbClr val="52667E"/>
          </a:solidFill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、分割相权，避免权臣独揽大权，有利于加强皇权</a:t>
            </a:r>
            <a:endParaRPr lang="zh-CN" altLang="en-US" sz="2400" b="1" dirty="0">
              <a:solidFill>
                <a:schemeClr val="bg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sym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74297" y="3156812"/>
            <a:ext cx="4197677" cy="830997"/>
          </a:xfrm>
          <a:prstGeom prst="rect">
            <a:avLst/>
          </a:prstGeom>
          <a:solidFill>
            <a:srgbClr val="52667E"/>
          </a:solidFill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、三省职权分工明确，有利于提高办事效率</a:t>
            </a:r>
            <a:endParaRPr lang="zh-CN" altLang="en-US" sz="2400" b="1" dirty="0">
              <a:solidFill>
                <a:schemeClr val="bg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sym typeface="+mn-ea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74297" y="4361530"/>
            <a:ext cx="4197677" cy="830997"/>
          </a:xfrm>
          <a:prstGeom prst="rect">
            <a:avLst/>
          </a:prstGeom>
          <a:solidFill>
            <a:srgbClr val="52667E"/>
          </a:solidFill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、三省集思广益，利于减少决策失误，具有一定的公开性</a:t>
            </a:r>
            <a:endParaRPr lang="zh-CN" altLang="en-US" sz="2400" b="1" dirty="0">
              <a:solidFill>
                <a:schemeClr val="bg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74297" y="5566248"/>
            <a:ext cx="4197677" cy="461665"/>
          </a:xfrm>
          <a:prstGeom prst="rect">
            <a:avLst/>
          </a:prstGeom>
          <a:solidFill>
            <a:srgbClr val="52667E"/>
          </a:solidFill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、标志封建政治体制的成熟。</a:t>
            </a:r>
            <a:endParaRPr lang="zh-CN" altLang="en-US" sz="2400" b="1" dirty="0">
              <a:solidFill>
                <a:schemeClr val="bg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1"/>
            </p:custDataLst>
          </p:nvPr>
        </p:nvSpPr>
        <p:spPr>
          <a:xfrm>
            <a:off x="9991090" y="6366510"/>
            <a:ext cx="2243455" cy="49149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8" grpId="0" animBg="1"/>
      <p:bldP spid="70" grpId="0" animBg="1"/>
      <p:bldP spid="73" grpId="0" animBg="1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12000"/>
                    </a14:imgEffect>
                    <a14:imgEffect>
                      <a14:sharpenSoften amount="-1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93240"/>
            <a:ext cx="12192000" cy="3195320"/>
          </a:xfrm>
          <a:prstGeom prst="rect">
            <a:avLst/>
          </a:prstGeom>
          <a:solidFill>
            <a:srgbClr val="9B697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223520" y="735955"/>
            <a:ext cx="4673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400" dirty="0">
                <a:solidFill>
                  <a:srgbClr val="FFFFFF">
                    <a:alpha val="38000"/>
                  </a:srgbClr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叁</a:t>
            </a:r>
            <a:endParaRPr lang="zh-CN" altLang="en-US" sz="34400" dirty="0">
              <a:solidFill>
                <a:srgbClr val="FFFFFF">
                  <a:alpha val="38000"/>
                </a:srgbClr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49110" y="2558633"/>
            <a:ext cx="86621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8800" dirty="0">
                <a:solidFill>
                  <a:schemeClr val="bg1"/>
                </a:solidFill>
                <a:latin typeface="腾祥伯当行楷简" panose="01010104010101010101" charset="-122"/>
                <a:ea typeface="腾祥伯当行楷简" panose="01010104010101010101" charset="-122"/>
              </a:rPr>
              <a:t>顺应时弊评税制</a:t>
            </a:r>
            <a:endParaRPr lang="zh-CN" altLang="en-US" sz="8800" dirty="0">
              <a:solidFill>
                <a:schemeClr val="bg1"/>
              </a:solidFill>
              <a:latin typeface="迷你简雪君" panose="02010604000101010101" pitchFamily="2" charset="-122"/>
              <a:ea typeface="迷你简雪君" panose="02010604000101010101" pitchFamily="2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9777730" y="6400800"/>
            <a:ext cx="2414270" cy="457200"/>
          </a:xfrm>
          <a:prstGeom prst="rect">
            <a:avLst/>
          </a:prstGeom>
          <a:solidFill>
            <a:srgbClr val="A55F6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45160"/>
            <a:chOff x="0" y="0"/>
            <a:chExt cx="12192000" cy="645160"/>
          </a:xfrm>
        </p:grpSpPr>
        <p:sp>
          <p:nvSpPr>
            <p:cNvPr id="10" name="矩形 9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18015" y="21265"/>
              <a:ext cx="65988" cy="499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4300" y="0"/>
              <a:ext cx="450096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三、顺应时弊</a:t>
              </a:r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评税制</a:t>
              </a:r>
              <a:endParaRPr lang="zh-CN" altLang="en-US" sz="36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28335" y="30760"/>
              <a:ext cx="482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28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105" y="1474821"/>
            <a:ext cx="6518031" cy="4916354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13905" y="791252"/>
            <a:ext cx="2748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2</a:t>
            </a:r>
            <a:r>
              <a:rPr lang="zh-CN" altLang="en-US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、租庸调制</a:t>
            </a:r>
            <a:endParaRPr lang="zh-CN" altLang="en-US" sz="3200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10715" y="1944902"/>
            <a:ext cx="5508608" cy="4380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【</a:t>
            </a:r>
            <a:r>
              <a:rPr lang="zh-CN" altLang="en-US" sz="24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材料十二</a:t>
            </a:r>
            <a:r>
              <a:rPr lang="en-US" altLang="zh-CN" sz="24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】</a:t>
            </a:r>
            <a:endParaRPr lang="en-US" altLang="zh-CN" sz="24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612140">
              <a:lnSpc>
                <a:spcPct val="150000"/>
              </a:lnSpc>
            </a:pPr>
            <a:r>
              <a:rPr lang="zh-CN" altLang="en-US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国朝著令，赋役这法有三：一曰租，二曰调，三曰庸</a:t>
            </a:r>
            <a:r>
              <a:rPr lang="en-US" altLang="zh-CN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……</a:t>
            </a:r>
            <a:r>
              <a:rPr lang="zh-CN" altLang="en-US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其取法也远，其立意也深，其敛财也均，其域人也固，其裁规也简，其备虑也周。有田则有租，有家则有调，有身则有庸。</a:t>
            </a:r>
            <a:r>
              <a:rPr lang="en-US" altLang="zh-CN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……</a:t>
            </a:r>
            <a:r>
              <a:rPr lang="zh-CN" altLang="en-US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以之成赋，则下不困而上用足。</a:t>
            </a:r>
            <a:endParaRPr lang="zh-CN" altLang="en-US" sz="24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——</a:t>
            </a:r>
            <a:r>
              <a:rPr lang="zh-CN" altLang="en-US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陆贽</a:t>
            </a:r>
            <a:r>
              <a:rPr lang="en-US" altLang="zh-CN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</a:t>
            </a:r>
            <a:r>
              <a:rPr lang="zh-CN" altLang="en-US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均节赋税恤百姓第一条</a:t>
            </a:r>
            <a:r>
              <a:rPr lang="en-US" altLang="zh-CN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endParaRPr lang="en-US" altLang="zh-CN" sz="20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610715" y="1685934"/>
            <a:ext cx="5371691" cy="4848086"/>
            <a:chOff x="2298582" y="-869336"/>
            <a:chExt cx="5092229" cy="6466905"/>
          </a:xfrm>
          <a:solidFill>
            <a:srgbClr val="595959"/>
          </a:solidFill>
        </p:grpSpPr>
        <p:sp>
          <p:nvSpPr>
            <p:cNvPr id="53" name="半闭框 52"/>
            <p:cNvSpPr/>
            <p:nvPr/>
          </p:nvSpPr>
          <p:spPr>
            <a:xfrm>
              <a:off x="2298582" y="-869336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半闭框 53"/>
            <p:cNvSpPr/>
            <p:nvPr/>
          </p:nvSpPr>
          <p:spPr>
            <a:xfrm rot="10800000">
              <a:off x="7127922" y="5243910"/>
              <a:ext cx="262889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半闭框 54"/>
            <p:cNvSpPr/>
            <p:nvPr/>
          </p:nvSpPr>
          <p:spPr>
            <a:xfrm flipH="1">
              <a:off x="7127905" y="-869336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半闭框 55"/>
            <p:cNvSpPr/>
            <p:nvPr/>
          </p:nvSpPr>
          <p:spPr>
            <a:xfrm rot="10800000" flipH="1">
              <a:off x="2298586" y="5252128"/>
              <a:ext cx="262890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2544877" y="3587544"/>
            <a:ext cx="8254667" cy="1200329"/>
          </a:xfrm>
          <a:prstGeom prst="rect">
            <a:avLst/>
          </a:prstGeom>
          <a:solidFill>
            <a:srgbClr val="52667E"/>
          </a:solidFill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、放松了对农民的人身控制，农民有了较充分的成产时间；</a:t>
            </a:r>
            <a:endParaRPr lang="en-US" altLang="zh-CN" sz="2400" b="1" dirty="0">
              <a:solidFill>
                <a:schemeClr val="bg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chemeClr val="bg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、减轻了农民负担，同时保证了国家财政收入。</a:t>
            </a:r>
            <a:endParaRPr lang="zh-CN" altLang="en-US" sz="2400" b="1" dirty="0">
              <a:solidFill>
                <a:schemeClr val="bg1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2"/>
            </p:custDataLst>
          </p:nvPr>
        </p:nvSpPr>
        <p:spPr>
          <a:xfrm>
            <a:off x="9973945" y="6431280"/>
            <a:ext cx="2261235" cy="427355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793240"/>
            <a:ext cx="12192000" cy="3195320"/>
          </a:xfrm>
          <a:prstGeom prst="rect">
            <a:avLst/>
          </a:prstGeom>
          <a:solidFill>
            <a:srgbClr val="9B697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223520" y="735955"/>
            <a:ext cx="4673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400" dirty="0">
                <a:solidFill>
                  <a:srgbClr val="FFFFFF">
                    <a:alpha val="38000"/>
                  </a:srgbClr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壹</a:t>
            </a:r>
            <a:endParaRPr lang="zh-CN" altLang="en-US" sz="34400" dirty="0">
              <a:solidFill>
                <a:srgbClr val="FFFFFF">
                  <a:alpha val="38000"/>
                </a:srgbClr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31710" y="2081748"/>
            <a:ext cx="866217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8800" dirty="0">
                <a:solidFill>
                  <a:schemeClr val="bg1"/>
                </a:solidFill>
                <a:latin typeface="腾祥伯当行楷简" panose="01010104010101010101" charset="-122"/>
                <a:ea typeface="腾祥伯当行楷简" panose="01010104010101010101" charset="-122"/>
                <a:sym typeface="腾祥伯当行楷简" panose="01010104010101010101" charset="-122"/>
              </a:rPr>
              <a:t>名门子弟初入仕</a:t>
            </a:r>
            <a:endParaRPr lang="zh-CN" altLang="en-US" sz="8800" dirty="0">
              <a:solidFill>
                <a:schemeClr val="bg1"/>
              </a:solidFill>
              <a:latin typeface="腾祥伯当行楷简" panose="01010104010101010101" charset="-122"/>
              <a:ea typeface="腾祥伯当行楷简" panose="01010104010101010101" charset="-122"/>
              <a:sym typeface="腾祥伯当行楷简" panose="01010104010101010101" charset="-122"/>
            </a:endParaRPr>
          </a:p>
          <a:p>
            <a:pPr algn="just"/>
            <a:r>
              <a:rPr lang="zh-CN" altLang="en-US" sz="8800" dirty="0">
                <a:solidFill>
                  <a:schemeClr val="bg1"/>
                </a:solidFill>
                <a:latin typeface="腾祥伯当行楷简" panose="01010104010101010101" charset="-122"/>
                <a:ea typeface="腾祥伯当行楷简" panose="01010104010101010101" charset="-122"/>
                <a:sym typeface="+mn-ea"/>
              </a:rPr>
              <a:t>少年英才始及第</a:t>
            </a:r>
            <a:endParaRPr lang="zh-CN" altLang="en-US" sz="8800" dirty="0">
              <a:solidFill>
                <a:schemeClr val="bg1"/>
              </a:solidFill>
              <a:latin typeface="腾祥伯当行楷简" panose="01010104010101010101" charset="-122"/>
              <a:ea typeface="腾祥伯当行楷简" panose="01010104010101010101" charset="-122"/>
              <a:sym typeface="腾祥伯当行楷简" panose="01010104010101010101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469005" y="2034540"/>
            <a:ext cx="2290445" cy="1416685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5" name="椭圆 4"/>
          <p:cNvSpPr/>
          <p:nvPr/>
        </p:nvSpPr>
        <p:spPr>
          <a:xfrm>
            <a:off x="8937625" y="3375025"/>
            <a:ext cx="2290445" cy="1416685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9777730" y="6400800"/>
            <a:ext cx="2414270" cy="457200"/>
          </a:xfrm>
          <a:prstGeom prst="rect">
            <a:avLst/>
          </a:prstGeom>
          <a:solidFill>
            <a:srgbClr val="A55F6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45160"/>
            <a:chOff x="0" y="0"/>
            <a:chExt cx="12192000" cy="645160"/>
          </a:xfrm>
        </p:grpSpPr>
        <p:sp>
          <p:nvSpPr>
            <p:cNvPr id="10" name="矩形 9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18015" y="21265"/>
              <a:ext cx="65988" cy="499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4300" y="0"/>
              <a:ext cx="450096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三、顺应时弊</a:t>
              </a:r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评税制</a:t>
              </a:r>
              <a:endParaRPr lang="zh-CN" altLang="en-US" sz="36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28335" y="30760"/>
              <a:ext cx="482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28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13905" y="791252"/>
            <a:ext cx="2748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3</a:t>
            </a:r>
            <a:r>
              <a:rPr lang="zh-CN" altLang="en-US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、两税法</a:t>
            </a:r>
            <a:endParaRPr lang="zh-CN" altLang="en-US" sz="3200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8847" y="1443388"/>
            <a:ext cx="11320048" cy="2840173"/>
            <a:chOff x="2075166" y="-869336"/>
            <a:chExt cx="10731125" cy="3788533"/>
          </a:xfrm>
          <a:solidFill>
            <a:srgbClr val="595959"/>
          </a:solidFill>
        </p:grpSpPr>
        <p:sp>
          <p:nvSpPr>
            <p:cNvPr id="53" name="半闭框 52"/>
            <p:cNvSpPr/>
            <p:nvPr/>
          </p:nvSpPr>
          <p:spPr>
            <a:xfrm>
              <a:off x="2075166" y="-869336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半闭框 53"/>
            <p:cNvSpPr/>
            <p:nvPr/>
          </p:nvSpPr>
          <p:spPr>
            <a:xfrm rot="10800000">
              <a:off x="12543402" y="2565539"/>
              <a:ext cx="262889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半闭框 54"/>
            <p:cNvSpPr/>
            <p:nvPr/>
          </p:nvSpPr>
          <p:spPr>
            <a:xfrm flipH="1">
              <a:off x="12543366" y="-869336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半闭框 55"/>
            <p:cNvSpPr/>
            <p:nvPr/>
          </p:nvSpPr>
          <p:spPr>
            <a:xfrm rot="10800000" flipH="1">
              <a:off x="2075174" y="2573756"/>
              <a:ext cx="262890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08541" y="1517039"/>
            <a:ext cx="11270354" cy="2615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200" kern="100" dirty="0">
                <a:solidFill>
                  <a:srgbClr val="002060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200" kern="100" dirty="0">
                <a:solidFill>
                  <a:srgbClr val="002060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材料十</a:t>
            </a:r>
            <a:r>
              <a:rPr lang="zh-CN" altLang="en-US" sz="2200" kern="1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四</a:t>
            </a:r>
            <a:r>
              <a:rPr lang="en-US" altLang="zh-CN" sz="2200" kern="100" dirty="0">
                <a:solidFill>
                  <a:srgbClr val="002060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】</a:t>
            </a:r>
            <a:endParaRPr lang="en-US" altLang="zh-CN" sz="2200" kern="100" dirty="0">
              <a:solidFill>
                <a:srgbClr val="002060"/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  <a:p>
            <a:pPr indent="612140">
              <a:lnSpc>
                <a:spcPct val="150000"/>
              </a:lnSpc>
            </a:pPr>
            <a:r>
              <a:rPr lang="zh-CN" altLang="en-US" sz="2200" kern="1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凡百役之费，一钱之敛，先度其数而赋于人，</a:t>
            </a:r>
            <a:r>
              <a:rPr lang="zh-CN" altLang="en-US" sz="2200" kern="100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量出以制入</a:t>
            </a:r>
            <a:r>
              <a:rPr lang="zh-CN" altLang="en-US" sz="2200" kern="1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。户无主客，以见居为簿；人无丁中，以贫富为差。不居处而行商者，在所郡县税三十之一，度所与居者均，使无侥利。居人之税，秋夏两征之，俗有不便者正之。其租庸杂徭悉省，而丁额不废，申报出入如旧式。其田亩之税，率以大历十四年垦田之数为准而均征之</a:t>
            </a:r>
            <a:r>
              <a:rPr lang="zh-CN" altLang="en-US" sz="2400" kern="1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。       </a:t>
            </a:r>
            <a:r>
              <a:rPr lang="en-US" altLang="zh-CN" sz="2000" kern="1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——《</a:t>
            </a:r>
            <a:r>
              <a:rPr lang="zh-CN" altLang="en-US" sz="2000" kern="1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旧唐书</a:t>
            </a:r>
            <a:r>
              <a:rPr lang="en-US" altLang="zh-CN" sz="2000" kern="1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2000" kern="1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杨炎传</a:t>
            </a:r>
            <a:r>
              <a:rPr lang="en-US" altLang="zh-CN" sz="2000" kern="1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》</a:t>
            </a:r>
            <a:endParaRPr lang="en-US" altLang="zh-CN" sz="2000" kern="1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65488" y="4901485"/>
            <a:ext cx="5982964" cy="461665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Times New Roman" panose="02020603050405020304" pitchFamily="18" charset="0"/>
              </a:rPr>
              <a:t>②中央政府确定总的税额，分配到各地征收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24782" y="779681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汉仪昌黎宋刻本(原版)简" panose="00020600040101010101" pitchFamily="18" charset="-122"/>
                <a:ea typeface="汉仪昌黎宋刻本(原版)简" panose="00020600040101010101" pitchFamily="18" charset="-122"/>
              </a:rPr>
              <a:t>内容</a:t>
            </a:r>
            <a:endParaRPr lang="zh-CN" altLang="en-US" sz="3200" b="1" dirty="0">
              <a:latin typeface="汉仪昌黎宋刻本(原版)简" panose="00020600040101010101" pitchFamily="18" charset="-122"/>
              <a:ea typeface="汉仪昌黎宋刻本(原版)简" panose="00020600040101010101" pitchFamily="18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65487" y="5551915"/>
            <a:ext cx="6623987" cy="461665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prstClr val="white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Times New Roman" panose="02020603050405020304" pitchFamily="18" charset="0"/>
              </a:rPr>
              <a:t>③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Times New Roman" panose="02020603050405020304" pitchFamily="18" charset="0"/>
              </a:rPr>
              <a:t>人口以居住地编入户籍，将客户纳入征税对象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265487" y="6180621"/>
            <a:ext cx="6953925" cy="461665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Times New Roman" panose="02020603050405020304" pitchFamily="18" charset="0"/>
              </a:rPr>
              <a:t>④每户按人丁和资产缴纳户税，按田亩缴纳土地税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271727" y="4239372"/>
            <a:ext cx="3305753" cy="461665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prstClr val="white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Times New Roman" panose="02020603050405020304" pitchFamily="18" charset="0"/>
              </a:rPr>
              <a:t>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Times New Roman" panose="02020603050405020304" pitchFamily="18" charset="0"/>
              </a:rPr>
              <a:t>一年分夏秋两次征税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948545" y="6366510"/>
            <a:ext cx="2243455" cy="49149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46331"/>
            <a:chOff x="0" y="0"/>
            <a:chExt cx="12192000" cy="646331"/>
          </a:xfrm>
        </p:grpSpPr>
        <p:sp>
          <p:nvSpPr>
            <p:cNvPr id="10" name="矩形 9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18015" y="21265"/>
              <a:ext cx="65988" cy="499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4300" y="0"/>
              <a:ext cx="4500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三、顺应时弊改税制</a:t>
              </a:r>
              <a:endParaRPr lang="zh-CN" altLang="en-US" sz="36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28335" y="30760"/>
              <a:ext cx="482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2">
                      <a:lumMod val="75000"/>
                    </a:schemeClr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2800" dirty="0">
                  <a:solidFill>
                    <a:schemeClr val="bg2">
                      <a:lumMod val="75000"/>
                    </a:schemeClr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2800" dirty="0">
                  <a:solidFill>
                    <a:schemeClr val="bg2">
                      <a:lumMod val="75000"/>
                    </a:schemeClr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2800" dirty="0">
                <a:solidFill>
                  <a:schemeClr val="bg2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13905" y="791252"/>
            <a:ext cx="2748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3</a:t>
            </a:r>
            <a:r>
              <a:rPr lang="zh-CN" altLang="en-US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、两税法</a:t>
            </a:r>
            <a:endParaRPr lang="zh-CN" altLang="en-US" sz="3200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24782" y="779681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汉仪昌黎宋刻本(原版)简" panose="00020600040101010101" pitchFamily="18" charset="-122"/>
                <a:ea typeface="汉仪昌黎宋刻本(原版)简" panose="00020600040101010101" pitchFamily="18" charset="-122"/>
              </a:rPr>
              <a:t>内容</a:t>
            </a:r>
            <a:endParaRPr lang="zh-CN" altLang="en-US" sz="3200" b="1" dirty="0">
              <a:latin typeface="汉仪昌黎宋刻本(原版)简" panose="00020600040101010101" pitchFamily="18" charset="-122"/>
              <a:ea typeface="汉仪昌黎宋刻本(原版)简" panose="00020600040101010101" pitchFamily="18" charset="-122"/>
            </a:endParaRPr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4533" y="1804108"/>
          <a:ext cx="5600396" cy="3910858"/>
        </p:xfrm>
        <a:graphic>
          <a:graphicData uri="http://schemas.openxmlformats.org/drawingml/2006/table">
            <a:tbl>
              <a:tblPr firstRow="1" bandRow="1"/>
              <a:tblGrid>
                <a:gridCol w="1707126"/>
                <a:gridCol w="1979629"/>
                <a:gridCol w="1913641"/>
              </a:tblGrid>
              <a:tr h="678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9pPr>
                    </a:lstStyle>
                    <a:p>
                      <a:endParaRPr lang="zh-CN" altLang="en-US" sz="2935" b="1" dirty="0">
                        <a:solidFill>
                          <a:srgbClr val="002060"/>
                        </a:solidFill>
                        <a:latin typeface="方正苏新诗柳楷简体" panose="02000000000000000000" pitchFamily="2" charset="-122"/>
                        <a:ea typeface="方正苏新诗柳楷简体" panose="02000000000000000000" pitchFamily="2" charset="-122"/>
                      </a:endParaRPr>
                    </a:p>
                  </a:txBody>
                  <a:tcPr marL="121908" marR="121908" marT="60962" marB="60962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dirty="0">
                          <a:solidFill>
                            <a:srgbClr val="002060"/>
                          </a:solidFill>
                          <a:latin typeface="方正苏新诗柳楷简体" panose="02000000000000000000" pitchFamily="2" charset="-122"/>
                          <a:ea typeface="方正苏新诗柳楷简体" panose="02000000000000000000" pitchFamily="2" charset="-122"/>
                        </a:rPr>
                        <a:t>租庸调制</a:t>
                      </a:r>
                      <a:endParaRPr lang="zh-CN" altLang="en-US" sz="2800" b="1" dirty="0">
                        <a:solidFill>
                          <a:srgbClr val="002060"/>
                        </a:solidFill>
                        <a:latin typeface="方正苏新诗柳楷简体" panose="02000000000000000000" pitchFamily="2" charset="-122"/>
                        <a:ea typeface="方正苏新诗柳楷简体" panose="02000000000000000000" pitchFamily="2" charset="-122"/>
                      </a:endParaRPr>
                    </a:p>
                  </a:txBody>
                  <a:tcPr marL="121908" marR="121908" marT="60962" marB="60962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dirty="0">
                          <a:solidFill>
                            <a:srgbClr val="002060"/>
                          </a:solidFill>
                          <a:latin typeface="方正苏新诗柳楷简体" panose="02000000000000000000" pitchFamily="2" charset="-122"/>
                          <a:ea typeface="方正苏新诗柳楷简体" panose="02000000000000000000" pitchFamily="2" charset="-122"/>
                        </a:rPr>
                        <a:t>两税法</a:t>
                      </a:r>
                      <a:endParaRPr lang="zh-CN" altLang="en-US" sz="2800" b="1" dirty="0">
                        <a:solidFill>
                          <a:srgbClr val="002060"/>
                        </a:solidFill>
                        <a:latin typeface="方正苏新诗柳楷简体" panose="02000000000000000000" pitchFamily="2" charset="-122"/>
                        <a:ea typeface="方正苏新诗柳楷简体" panose="02000000000000000000" pitchFamily="2" charset="-122"/>
                      </a:endParaRPr>
                    </a:p>
                  </a:txBody>
                  <a:tcPr marL="121908" marR="121908" marT="60962" marB="60962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784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dirty="0">
                          <a:solidFill>
                            <a:srgbClr val="002060"/>
                          </a:solidFill>
                          <a:latin typeface="方正苏新诗柳楷简体" panose="02000000000000000000" pitchFamily="2" charset="-122"/>
                          <a:ea typeface="方正苏新诗柳楷简体" panose="02000000000000000000" pitchFamily="2" charset="-122"/>
                        </a:rPr>
                        <a:t>征税标准</a:t>
                      </a:r>
                      <a:endParaRPr lang="zh-CN" altLang="en-US" sz="2800" b="1" dirty="0">
                        <a:solidFill>
                          <a:srgbClr val="002060"/>
                        </a:solidFill>
                        <a:latin typeface="方正苏新诗柳楷简体" panose="02000000000000000000" pitchFamily="2" charset="-122"/>
                        <a:ea typeface="方正苏新诗柳楷简体" panose="02000000000000000000" pitchFamily="2" charset="-122"/>
                      </a:endParaRPr>
                    </a:p>
                  </a:txBody>
                  <a:tcPr marL="121908" marR="121908" marT="60962" marB="60962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935" b="1" dirty="0">
                        <a:solidFill>
                          <a:srgbClr val="002060"/>
                        </a:solidFill>
                        <a:latin typeface="方正苏新诗柳楷简体" panose="02000000000000000000" pitchFamily="2" charset="-122"/>
                        <a:ea typeface="方正苏新诗柳楷简体" panose="02000000000000000000" pitchFamily="2" charset="-122"/>
                      </a:endParaRPr>
                    </a:p>
                  </a:txBody>
                  <a:tcPr marL="121908" marR="121908" marT="60962" marB="60962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935" b="1" dirty="0">
                        <a:solidFill>
                          <a:srgbClr val="002060"/>
                        </a:solidFill>
                        <a:latin typeface="方正苏新诗柳楷简体" panose="02000000000000000000" pitchFamily="2" charset="-122"/>
                        <a:ea typeface="方正苏新诗柳楷简体" panose="02000000000000000000" pitchFamily="2" charset="-122"/>
                      </a:endParaRPr>
                    </a:p>
                  </a:txBody>
                  <a:tcPr marL="121908" marR="121908" marT="60962" marB="60962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</a:tr>
              <a:tr h="863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dirty="0">
                          <a:solidFill>
                            <a:srgbClr val="002060"/>
                          </a:solidFill>
                          <a:latin typeface="方正苏新诗柳楷简体" panose="02000000000000000000" pitchFamily="2" charset="-122"/>
                          <a:ea typeface="方正苏新诗柳楷简体" panose="02000000000000000000" pitchFamily="2" charset="-122"/>
                        </a:rPr>
                        <a:t>征税项目</a:t>
                      </a:r>
                      <a:endParaRPr lang="zh-CN" altLang="en-US" sz="2800" b="1" dirty="0">
                        <a:solidFill>
                          <a:srgbClr val="002060"/>
                        </a:solidFill>
                        <a:latin typeface="方正苏新诗柳楷简体" panose="02000000000000000000" pitchFamily="2" charset="-122"/>
                        <a:ea typeface="方正苏新诗柳楷简体" panose="02000000000000000000" pitchFamily="2" charset="-122"/>
                      </a:endParaRPr>
                    </a:p>
                  </a:txBody>
                  <a:tcPr marL="121908" marR="121908" marT="60962" marB="60962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935" b="1" dirty="0">
                        <a:solidFill>
                          <a:srgbClr val="002060"/>
                        </a:solidFill>
                        <a:latin typeface="方正苏新诗柳楷简体" panose="02000000000000000000" pitchFamily="2" charset="-122"/>
                        <a:ea typeface="方正苏新诗柳楷简体" panose="02000000000000000000" pitchFamily="2" charset="-122"/>
                      </a:endParaRPr>
                    </a:p>
                  </a:txBody>
                  <a:tcPr marL="121908" marR="121908" marT="60962" marB="60962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935" b="1" dirty="0">
                        <a:solidFill>
                          <a:srgbClr val="002060"/>
                        </a:solidFill>
                        <a:latin typeface="方正苏新诗柳楷简体" panose="02000000000000000000" pitchFamily="2" charset="-122"/>
                        <a:ea typeface="方正苏新诗柳楷简体" panose="02000000000000000000" pitchFamily="2" charset="-122"/>
                      </a:endParaRPr>
                    </a:p>
                  </a:txBody>
                  <a:tcPr marL="121908" marR="121908" marT="60962" marB="60962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8012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dirty="0">
                          <a:solidFill>
                            <a:srgbClr val="002060"/>
                          </a:solidFill>
                          <a:latin typeface="方正苏新诗柳楷简体" panose="02000000000000000000" pitchFamily="2" charset="-122"/>
                          <a:ea typeface="方正苏新诗柳楷简体" panose="02000000000000000000" pitchFamily="2" charset="-122"/>
                        </a:rPr>
                        <a:t>征税对象</a:t>
                      </a:r>
                      <a:endParaRPr lang="zh-CN" altLang="en-US" sz="2800" b="1" dirty="0">
                        <a:solidFill>
                          <a:srgbClr val="002060"/>
                        </a:solidFill>
                        <a:latin typeface="方正苏新诗柳楷简体" panose="02000000000000000000" pitchFamily="2" charset="-122"/>
                        <a:ea typeface="方正苏新诗柳楷简体" panose="02000000000000000000" pitchFamily="2" charset="-122"/>
                      </a:endParaRPr>
                    </a:p>
                  </a:txBody>
                  <a:tcPr marL="121908" marR="121908" marT="60962" marB="60962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935" b="1" dirty="0">
                        <a:solidFill>
                          <a:srgbClr val="002060"/>
                        </a:solidFill>
                        <a:latin typeface="方正苏新诗柳楷简体" panose="02000000000000000000" pitchFamily="2" charset="-122"/>
                        <a:ea typeface="方正苏新诗柳楷简体" panose="02000000000000000000" pitchFamily="2" charset="-122"/>
                      </a:endParaRPr>
                    </a:p>
                  </a:txBody>
                  <a:tcPr marL="121908" marR="121908" marT="60962" marB="60962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935" b="1" dirty="0">
                        <a:solidFill>
                          <a:srgbClr val="002060"/>
                        </a:solidFill>
                        <a:latin typeface="方正苏新诗柳楷简体" panose="02000000000000000000" pitchFamily="2" charset="-122"/>
                        <a:ea typeface="方正苏新诗柳楷简体" panose="02000000000000000000" pitchFamily="2" charset="-122"/>
                      </a:endParaRPr>
                    </a:p>
                  </a:txBody>
                  <a:tcPr marL="121908" marR="121908" marT="60962" marB="60962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</a:tr>
              <a:tr h="782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800" b="1" dirty="0">
                          <a:solidFill>
                            <a:srgbClr val="002060"/>
                          </a:solidFill>
                          <a:latin typeface="方正苏新诗柳楷简体" panose="02000000000000000000" pitchFamily="2" charset="-122"/>
                          <a:ea typeface="方正苏新诗柳楷简体" panose="02000000000000000000" pitchFamily="2" charset="-122"/>
                        </a:rPr>
                        <a:t>征税次数</a:t>
                      </a:r>
                      <a:endParaRPr lang="zh-CN" altLang="en-US" sz="2800" b="1" dirty="0">
                        <a:solidFill>
                          <a:srgbClr val="002060"/>
                        </a:solidFill>
                        <a:latin typeface="方正苏新诗柳楷简体" panose="02000000000000000000" pitchFamily="2" charset="-122"/>
                        <a:ea typeface="方正苏新诗柳楷简体" panose="02000000000000000000" pitchFamily="2" charset="-122"/>
                      </a:endParaRPr>
                    </a:p>
                  </a:txBody>
                  <a:tcPr marL="121908" marR="121908" marT="60962" marB="60962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935" b="1" dirty="0">
                        <a:solidFill>
                          <a:srgbClr val="002060"/>
                        </a:solidFill>
                        <a:latin typeface="方正苏新诗柳楷简体" panose="02000000000000000000" pitchFamily="2" charset="-122"/>
                        <a:ea typeface="方正苏新诗柳楷简体" panose="02000000000000000000" pitchFamily="2" charset="-122"/>
                      </a:endParaRPr>
                    </a:p>
                  </a:txBody>
                  <a:tcPr marL="121908" marR="121908" marT="60962" marB="60962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华文细黑" panose="02010600040101010101" charset="-122"/>
                          <a:ea typeface="幼圆" panose="02010509060101010101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935" b="1" dirty="0">
                        <a:solidFill>
                          <a:srgbClr val="002060"/>
                        </a:solidFill>
                        <a:latin typeface="方正苏新诗柳楷简体" panose="02000000000000000000" pitchFamily="2" charset="-122"/>
                        <a:ea typeface="方正苏新诗柳楷简体" panose="02000000000000000000" pitchFamily="2" charset="-122"/>
                      </a:endParaRPr>
                    </a:p>
                  </a:txBody>
                  <a:tcPr marL="121908" marR="121908" marT="60962" marB="60962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2367200" y="2586396"/>
            <a:ext cx="80342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zh-CN" altLang="en-US" sz="2400" dirty="0"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人丁</a:t>
            </a:r>
            <a:endParaRPr lang="zh-CN" altLang="en-US" sz="1400" dirty="0"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76930" y="2605716"/>
            <a:ext cx="80342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C00000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财产</a:t>
            </a:r>
            <a:endParaRPr lang="zh-CN" altLang="en-US" sz="2400" dirty="0">
              <a:solidFill>
                <a:srgbClr val="C00000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796458" y="3220789"/>
            <a:ext cx="2040943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zh-CN" altLang="en-US" sz="2400" dirty="0"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田租、户调、</a:t>
            </a:r>
            <a:endParaRPr lang="zh-CN" altLang="en-US" sz="2400" dirty="0">
              <a:latin typeface="方正宋刻本秀楷简体" panose="02000000000000000000" pitchFamily="2" charset="-122"/>
              <a:ea typeface="方正宋刻本秀楷简体" panose="02000000000000000000" pitchFamily="2" charset="-122"/>
              <a:sym typeface="+mn-ea"/>
            </a:endParaRPr>
          </a:p>
          <a:p>
            <a:pPr algn="ctr">
              <a:defRPr/>
            </a:pPr>
            <a:r>
              <a:rPr lang="zh-CN" altLang="en-US" sz="2400" dirty="0"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力役、杂税等</a:t>
            </a:r>
            <a:endParaRPr lang="zh-CN" altLang="en-US" sz="2400" dirty="0">
              <a:latin typeface="方正宋刻本秀楷简体" panose="02000000000000000000" pitchFamily="2" charset="-122"/>
              <a:ea typeface="方正宋刻本秀楷简体" panose="02000000000000000000" pitchFamily="2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837401" y="3448150"/>
            <a:ext cx="173156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C00000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户税、田税</a:t>
            </a:r>
            <a:endParaRPr lang="zh-CN" altLang="en-US" sz="2400" dirty="0">
              <a:solidFill>
                <a:srgbClr val="C00000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065733" y="4218146"/>
            <a:ext cx="14221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zh-CN" altLang="en-US" sz="2400" dirty="0"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授田农民</a:t>
            </a:r>
            <a:endParaRPr lang="zh-CN" altLang="en-US" sz="2400" dirty="0">
              <a:latin typeface="方正宋刻本秀楷简体" panose="02000000000000000000" pitchFamily="2" charset="-122"/>
              <a:ea typeface="方正宋刻本秀楷简体" panose="02000000000000000000" pitchFamily="2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649678" y="4104193"/>
            <a:ext cx="214871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C00000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不分主客农商</a:t>
            </a:r>
            <a:endParaRPr lang="en-US" altLang="zh-CN" sz="2400" dirty="0">
              <a:solidFill>
                <a:srgbClr val="C00000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sym typeface="+mn-ea"/>
            </a:endParaRPr>
          </a:p>
          <a:p>
            <a:pPr algn="ctr">
              <a:defRPr/>
            </a:pPr>
            <a:r>
              <a:rPr lang="zh-CN" altLang="en-US" sz="2400" dirty="0">
                <a:solidFill>
                  <a:srgbClr val="C00000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一律纳税</a:t>
            </a:r>
            <a:endParaRPr lang="zh-CN" altLang="en-US" sz="2400" dirty="0">
              <a:solidFill>
                <a:srgbClr val="C00000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012398" y="5034908"/>
            <a:ext cx="14221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zh-CN" altLang="zh-CN" sz="2400" dirty="0"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旬输月送</a:t>
            </a:r>
            <a:endParaRPr lang="zh-CN" altLang="zh-CN" sz="2400" dirty="0">
              <a:latin typeface="方正宋刻本秀楷简体" panose="02000000000000000000" pitchFamily="2" charset="-122"/>
              <a:ea typeface="方正宋刻本秀楷简体" panose="02000000000000000000" pitchFamily="2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837401" y="5054764"/>
            <a:ext cx="173156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C00000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sym typeface="+mn-ea"/>
              </a:rPr>
              <a:t>夏、秋两季</a:t>
            </a:r>
            <a:endParaRPr lang="zh-CN" altLang="en-US" sz="2400" dirty="0">
              <a:solidFill>
                <a:srgbClr val="C00000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34932" y="2605716"/>
            <a:ext cx="2070462" cy="461665"/>
          </a:xfrm>
          <a:prstGeom prst="rect">
            <a:avLst/>
          </a:prstGeom>
          <a:solidFill>
            <a:srgbClr val="7587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汉仪昌黎宋刻本(原版)简" panose="00020600040101010101" pitchFamily="18" charset="-122"/>
                <a:ea typeface="汉仪昌黎宋刻本(原版)简" panose="00020600040101010101" pitchFamily="18" charset="-122"/>
              </a:rPr>
              <a:t>放松人身控制</a:t>
            </a:r>
            <a:endParaRPr lang="zh-CN" altLang="en-US" sz="2400" dirty="0">
              <a:solidFill>
                <a:schemeClr val="bg1"/>
              </a:solidFill>
              <a:latin typeface="汉仪昌黎宋刻本(原版)简" panose="00020600040101010101" pitchFamily="18" charset="-122"/>
              <a:ea typeface="汉仪昌黎宋刻本(原版)简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34932" y="3484471"/>
            <a:ext cx="2070462" cy="461665"/>
          </a:xfrm>
          <a:prstGeom prst="rect">
            <a:avLst/>
          </a:prstGeom>
          <a:solidFill>
            <a:srgbClr val="7587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汉仪昌黎宋刻本(原版)简" panose="00020600040101010101" pitchFamily="18" charset="-122"/>
                <a:ea typeface="汉仪昌黎宋刻本(原版)简" panose="00020600040101010101" pitchFamily="18" charset="-122"/>
              </a:rPr>
              <a:t>简化税收名目</a:t>
            </a:r>
            <a:endParaRPr lang="zh-CN" altLang="en-US" sz="2400" dirty="0">
              <a:solidFill>
                <a:schemeClr val="bg1"/>
              </a:solidFill>
              <a:latin typeface="汉仪昌黎宋刻本(原版)简" panose="00020600040101010101" pitchFamily="18" charset="-122"/>
              <a:ea typeface="汉仪昌黎宋刻本(原版)简" panose="00020600040101010101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34932" y="4310671"/>
            <a:ext cx="2070462" cy="461665"/>
          </a:xfrm>
          <a:prstGeom prst="rect">
            <a:avLst/>
          </a:prstGeom>
          <a:solidFill>
            <a:srgbClr val="7587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汉仪昌黎宋刻本(原版)简" panose="00020600040101010101" pitchFamily="18" charset="-122"/>
                <a:ea typeface="汉仪昌黎宋刻本(原版)简" panose="00020600040101010101" pitchFamily="18" charset="-122"/>
              </a:rPr>
              <a:t>扩大税收对象</a:t>
            </a:r>
            <a:endParaRPr lang="zh-CN" altLang="en-US" sz="2400" dirty="0">
              <a:solidFill>
                <a:schemeClr val="bg1"/>
              </a:solidFill>
              <a:latin typeface="汉仪昌黎宋刻本(原版)简" panose="00020600040101010101" pitchFamily="18" charset="-122"/>
              <a:ea typeface="汉仪昌黎宋刻本(原版)简" panose="00020600040101010101" pitchFamily="18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34932" y="5134945"/>
            <a:ext cx="2070462" cy="461665"/>
          </a:xfrm>
          <a:prstGeom prst="rect">
            <a:avLst/>
          </a:prstGeom>
          <a:solidFill>
            <a:srgbClr val="7587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汉仪昌黎宋刻本(原版)简" panose="00020600040101010101" pitchFamily="18" charset="-122"/>
                <a:ea typeface="汉仪昌黎宋刻本(原版)简" panose="00020600040101010101" pitchFamily="18" charset="-122"/>
              </a:rPr>
              <a:t>精简税收时间</a:t>
            </a:r>
            <a:endParaRPr lang="zh-CN" altLang="en-US" sz="2400" dirty="0">
              <a:solidFill>
                <a:schemeClr val="bg1"/>
              </a:solidFill>
              <a:latin typeface="汉仪昌黎宋刻本(原版)简" panose="00020600040101010101" pitchFamily="18" charset="-122"/>
              <a:ea typeface="汉仪昌黎宋刻本(原版)简" panose="00020600040101010101" pitchFamily="18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122777" y="1943008"/>
            <a:ext cx="3986038" cy="3924252"/>
            <a:chOff x="9340410" y="664764"/>
            <a:chExt cx="3778660" cy="5234589"/>
          </a:xfrm>
          <a:solidFill>
            <a:srgbClr val="595959"/>
          </a:solidFill>
        </p:grpSpPr>
        <p:sp>
          <p:nvSpPr>
            <p:cNvPr id="24" name="半闭框 23"/>
            <p:cNvSpPr/>
            <p:nvPr/>
          </p:nvSpPr>
          <p:spPr>
            <a:xfrm>
              <a:off x="9340410" y="664764"/>
              <a:ext cx="262890" cy="345439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半闭框 29"/>
            <p:cNvSpPr/>
            <p:nvPr/>
          </p:nvSpPr>
          <p:spPr>
            <a:xfrm rot="10800000">
              <a:off x="12856181" y="5545695"/>
              <a:ext cx="262889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半闭框 32"/>
            <p:cNvSpPr/>
            <p:nvPr/>
          </p:nvSpPr>
          <p:spPr>
            <a:xfrm flipH="1">
              <a:off x="12856156" y="664764"/>
              <a:ext cx="262890" cy="345439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半闭框 33"/>
            <p:cNvSpPr/>
            <p:nvPr/>
          </p:nvSpPr>
          <p:spPr>
            <a:xfrm rot="10800000" flipH="1">
              <a:off x="9340432" y="5553912"/>
              <a:ext cx="262890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8139798" y="1996535"/>
            <a:ext cx="3911083" cy="3826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【</a:t>
            </a:r>
            <a:r>
              <a:rPr lang="zh-CN" altLang="en-US" sz="24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材料十五</a:t>
            </a:r>
            <a:r>
              <a:rPr lang="en-US" altLang="zh-CN" sz="24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】</a:t>
            </a:r>
            <a:endParaRPr lang="en-US" altLang="zh-CN" sz="24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612140">
              <a:lnSpc>
                <a:spcPct val="150000"/>
              </a:lnSpc>
            </a:pPr>
            <a:r>
              <a:rPr lang="zh-CN" altLang="en-US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人不土断而地著，</a:t>
            </a:r>
            <a:r>
              <a:rPr lang="zh-CN" altLang="en-US" sz="2400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赋不加敛而增入</a:t>
            </a:r>
            <a:r>
              <a:rPr lang="zh-CN" altLang="en-US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，版籍不造而得其虚实，贪吏不诫而奸无所取。自是</a:t>
            </a:r>
            <a:r>
              <a:rPr lang="zh-CN" altLang="en-US" sz="2400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轻重之权，始归于朝廷</a:t>
            </a:r>
            <a:r>
              <a:rPr lang="zh-CN" altLang="en-US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4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——《</a:t>
            </a:r>
            <a:r>
              <a:rPr lang="zh-CN" altLang="en-US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旧唐书</a:t>
            </a:r>
            <a:r>
              <a:rPr lang="en-US" altLang="zh-CN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</a:t>
            </a:r>
            <a:r>
              <a:rPr lang="zh-CN" altLang="en-US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杨炎传</a:t>
            </a:r>
            <a:r>
              <a:rPr lang="en-US" altLang="zh-CN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endParaRPr lang="en-US" altLang="zh-CN" sz="20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089542" y="2611205"/>
            <a:ext cx="3120272" cy="523220"/>
          </a:xfrm>
          <a:prstGeom prst="rect">
            <a:avLst/>
          </a:prstGeom>
          <a:solidFill>
            <a:srgbClr val="994D49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赋税负担趋向合理</a:t>
            </a:r>
            <a:endParaRPr lang="zh-CN" altLang="en-US" sz="2800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838257" y="4471757"/>
            <a:ext cx="3781023" cy="523220"/>
          </a:xfrm>
          <a:prstGeom prst="rect">
            <a:avLst/>
          </a:prstGeom>
          <a:solidFill>
            <a:srgbClr val="994D49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加强了中央的经济力量</a:t>
            </a:r>
            <a:endParaRPr lang="zh-CN" altLang="en-US" sz="2800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967302" y="4338478"/>
            <a:ext cx="3002829" cy="523220"/>
          </a:xfrm>
          <a:prstGeom prst="rect">
            <a:avLst/>
          </a:prstGeom>
          <a:solidFill>
            <a:srgbClr val="994D49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加强了中央集权</a:t>
            </a:r>
            <a:endParaRPr lang="zh-CN" altLang="en-US" sz="2800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9948545" y="6366510"/>
            <a:ext cx="2243455" cy="49149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1" grpId="0"/>
      <p:bldP spid="32" grpId="0"/>
      <p:bldP spid="35" grpId="0"/>
      <p:bldP spid="36" grpId="0"/>
      <p:bldP spid="37" grpId="0"/>
      <p:bldP spid="38" grpId="0"/>
      <p:bldP spid="3" grpId="0" bldLvl="0" animBg="1"/>
      <p:bldP spid="20" grpId="0" bldLvl="0" animBg="1"/>
      <p:bldP spid="21" grpId="0" bldLvl="0" animBg="1"/>
      <p:bldP spid="22" grpId="0" bldLvl="0" animBg="1"/>
      <p:bldP spid="39" grpId="0"/>
      <p:bldP spid="43" grpId="0" bldLvl="0" animBg="1"/>
      <p:bldP spid="44" grpId="0" bldLvl="0" animBg="1"/>
      <p:bldP spid="4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45160"/>
            <a:chOff x="0" y="0"/>
            <a:chExt cx="12192000" cy="645160"/>
          </a:xfrm>
        </p:grpSpPr>
        <p:sp>
          <p:nvSpPr>
            <p:cNvPr id="10" name="矩形 9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18015" y="21265"/>
              <a:ext cx="65988" cy="499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4300" y="0"/>
              <a:ext cx="450096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三、顺应时弊</a:t>
              </a:r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评税制</a:t>
              </a:r>
              <a:endParaRPr lang="zh-CN" altLang="en-US" sz="36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28335" y="30760"/>
              <a:ext cx="482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28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13905" y="791252"/>
            <a:ext cx="2748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3</a:t>
            </a:r>
            <a:r>
              <a:rPr lang="zh-CN" altLang="en-US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、两税法</a:t>
            </a:r>
            <a:endParaRPr lang="zh-CN" altLang="en-US" sz="3200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24782" y="779681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汉仪昌黎宋刻本(原版)简" panose="00020600040101010101" pitchFamily="18" charset="-122"/>
                <a:ea typeface="汉仪昌黎宋刻本(原版)简" panose="00020600040101010101" pitchFamily="18" charset="-122"/>
              </a:rPr>
              <a:t>影响</a:t>
            </a:r>
            <a:endParaRPr lang="zh-CN" altLang="en-US" sz="3200" b="1" dirty="0">
              <a:latin typeface="汉仪昌黎宋刻本(原版)简" panose="00020600040101010101" pitchFamily="18" charset="-122"/>
              <a:ea typeface="汉仪昌黎宋刻本(原版)简" panose="00020600040101010101" pitchFamily="18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842991" y="2173849"/>
            <a:ext cx="4915905" cy="3254954"/>
            <a:chOff x="7454838" y="664764"/>
            <a:chExt cx="5664232" cy="4341805"/>
          </a:xfrm>
          <a:solidFill>
            <a:srgbClr val="595959"/>
          </a:solidFill>
        </p:grpSpPr>
        <p:sp>
          <p:nvSpPr>
            <p:cNvPr id="24" name="半闭框 23"/>
            <p:cNvSpPr/>
            <p:nvPr/>
          </p:nvSpPr>
          <p:spPr>
            <a:xfrm>
              <a:off x="7454838" y="664764"/>
              <a:ext cx="262890" cy="345439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半闭框 29"/>
            <p:cNvSpPr/>
            <p:nvPr/>
          </p:nvSpPr>
          <p:spPr>
            <a:xfrm rot="10800000">
              <a:off x="12856181" y="4652911"/>
              <a:ext cx="262889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半闭框 32"/>
            <p:cNvSpPr/>
            <p:nvPr/>
          </p:nvSpPr>
          <p:spPr>
            <a:xfrm flipH="1">
              <a:off x="12856156" y="664764"/>
              <a:ext cx="262890" cy="345439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半闭框 33"/>
            <p:cNvSpPr/>
            <p:nvPr/>
          </p:nvSpPr>
          <p:spPr>
            <a:xfrm rot="10800000" flipH="1">
              <a:off x="7454873" y="4661129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13905" y="1676659"/>
            <a:ext cx="3120272" cy="523220"/>
          </a:xfrm>
          <a:prstGeom prst="rect">
            <a:avLst/>
          </a:prstGeom>
          <a:solidFill>
            <a:srgbClr val="994D49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赋税负担趋向合理</a:t>
            </a:r>
            <a:endParaRPr lang="zh-CN" altLang="en-US" sz="2800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13905" y="2578617"/>
            <a:ext cx="3781023" cy="523220"/>
          </a:xfrm>
          <a:prstGeom prst="rect">
            <a:avLst/>
          </a:prstGeom>
          <a:solidFill>
            <a:srgbClr val="994D49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加强了中央的经济力量</a:t>
            </a:r>
            <a:endParaRPr lang="zh-CN" altLang="en-US" sz="2800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13905" y="3404869"/>
            <a:ext cx="3002829" cy="523220"/>
          </a:xfrm>
          <a:prstGeom prst="rect">
            <a:avLst/>
          </a:prstGeom>
          <a:solidFill>
            <a:srgbClr val="994D49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加强了中央集权</a:t>
            </a:r>
            <a:endParaRPr lang="zh-CN" altLang="en-US" sz="2800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737022" y="2131550"/>
            <a:ext cx="5021853" cy="327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【</a:t>
            </a:r>
            <a:r>
              <a:rPr lang="zh-CN" altLang="en-US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材料十六</a:t>
            </a:r>
            <a:r>
              <a:rPr lang="en-US" altLang="zh-CN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】</a:t>
            </a:r>
            <a:endParaRPr lang="en-US" altLang="zh-CN" sz="24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612140">
              <a:lnSpc>
                <a:spcPct val="150000"/>
              </a:lnSpc>
            </a:pPr>
            <a:r>
              <a:rPr lang="zh-CN" altLang="en-US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每州各取大历中一年科率钱谷数最多者，便为两税定额。此乃采非法之权令，以为经制；总无名之暴赋，以立恒规。</a:t>
            </a:r>
            <a:endParaRPr lang="zh-CN" altLang="en-US" sz="24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——</a:t>
            </a:r>
            <a:r>
              <a:rPr lang="zh-CN" altLang="en-US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陆贽</a:t>
            </a:r>
            <a:r>
              <a:rPr lang="en-US" altLang="zh-CN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</a:t>
            </a:r>
            <a:r>
              <a:rPr lang="zh-CN" altLang="en-US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均节赋税恤百姓第一条</a:t>
            </a:r>
            <a:r>
              <a:rPr lang="en-US" altLang="zh-CN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endParaRPr lang="en-US" altLang="zh-CN" sz="20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13905" y="4227234"/>
            <a:ext cx="3781023" cy="52322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prstClr val="white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Times New Roman" panose="02020603050405020304" pitchFamily="18" charset="0"/>
              </a:rPr>
              <a:t>各州之间税赋轻重不均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96847" y="4976362"/>
            <a:ext cx="5589174" cy="52322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prstClr val="white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Times New Roman" panose="02020603050405020304" pitchFamily="18" charset="0"/>
              </a:rPr>
              <a:t>各类加征及苛敛杂税没有真正减税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64806" y="5725490"/>
            <a:ext cx="6103855" cy="52322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Times New Roman" panose="02020603050405020304" pitchFamily="18" charset="0"/>
              </a:rPr>
              <a:t>土地兼并盛行，社会不稳定因素增加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苏新诗柳楷简体" panose="02000000000000000000" pitchFamily="2" charset="-122"/>
              <a:ea typeface="方正苏新诗柳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948545" y="6366510"/>
            <a:ext cx="2243455" cy="49149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1"/>
            <a:ext cx="12192000" cy="615534"/>
            <a:chOff x="0" y="1"/>
            <a:chExt cx="12192000" cy="615534"/>
          </a:xfrm>
        </p:grpSpPr>
        <p:sp>
          <p:nvSpPr>
            <p:cNvPr id="10" name="矩形 9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308813" y="30760"/>
              <a:ext cx="57300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32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32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32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3000" contrast="34000"/>
                    </a14:imgEffect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197" y="565748"/>
            <a:ext cx="6187142" cy="4178972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325110" y="6336030"/>
            <a:ext cx="6866890" cy="521970"/>
          </a:xfrm>
          <a:prstGeom prst="rect">
            <a:avLst/>
          </a:prstGeom>
          <a:solidFill>
            <a:srgbClr val="994D49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“集前代之大成，开未来之典范”</a:t>
            </a:r>
            <a:endParaRPr lang="zh-CN" altLang="en-US" sz="2800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50" name="TextBox 94"/>
          <p:cNvSpPr txBox="1"/>
          <p:nvPr/>
        </p:nvSpPr>
        <p:spPr>
          <a:xfrm>
            <a:off x="1054181" y="4313279"/>
            <a:ext cx="1191260" cy="461665"/>
          </a:xfrm>
          <a:prstGeom prst="rect">
            <a:avLst/>
          </a:prstGeom>
          <a:solidFill>
            <a:srgbClr val="418D6D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科举制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53" name="TextBox 97"/>
          <p:cNvSpPr txBox="1"/>
          <p:nvPr/>
        </p:nvSpPr>
        <p:spPr>
          <a:xfrm>
            <a:off x="679151" y="6003565"/>
            <a:ext cx="1744900" cy="461665"/>
          </a:xfrm>
          <a:prstGeom prst="rect">
            <a:avLst/>
          </a:prstGeom>
          <a:solidFill>
            <a:srgbClr val="418D6D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三省六部制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57" name="Rectangle 70"/>
          <p:cNvSpPr/>
          <p:nvPr/>
        </p:nvSpPr>
        <p:spPr>
          <a:xfrm>
            <a:off x="2832336" y="4562792"/>
            <a:ext cx="3192544" cy="718895"/>
          </a:xfrm>
          <a:prstGeom prst="rect">
            <a:avLst/>
          </a:prstGeom>
        </p:spPr>
        <p:txBody>
          <a:bodyPr wrap="square" lIns="68559" tIns="34280" rIns="68559" bIns="3428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公平与公正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60" name="Rectangle 70"/>
          <p:cNvSpPr/>
          <p:nvPr/>
        </p:nvSpPr>
        <p:spPr>
          <a:xfrm>
            <a:off x="2832336" y="5753237"/>
            <a:ext cx="2224305" cy="720883"/>
          </a:xfrm>
          <a:prstGeom prst="rect">
            <a:avLst/>
          </a:prstGeom>
        </p:spPr>
        <p:txBody>
          <a:bodyPr wrap="square" lIns="68559" tIns="34280" rIns="68559" bIns="3428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效率与公开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64810" y="3091815"/>
            <a:ext cx="6656070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ts val="4000"/>
              </a:lnSpc>
              <a:spcBef>
                <a:spcPct val="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隋朝及唐前期鼎盛局面的出现，与一些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具体制度的制定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和贯彻有密切的关系。这些制度都较好地适应了隋及唐初的社会现实，在经济、军事、政治各方面发挥了重要作用。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 fontAlgn="auto">
              <a:lnSpc>
                <a:spcPts val="4000"/>
              </a:lnSpc>
              <a:spcBef>
                <a:spcPct val="0"/>
              </a:spcBef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——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张帆《中国古代简史》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79720" y="730885"/>
            <a:ext cx="667702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auto">
              <a:lnSpc>
                <a:spcPct val="125000"/>
              </a:lnSpc>
              <a:spcBef>
                <a:spcPts val="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某一制度之创立，决不是凭空忽然地创立，它必有渊源，早在此项制度创立之先，已有此项制度之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前身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，渐渐地在创立。                   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r" fontAlgn="auto">
              <a:lnSpc>
                <a:spcPct val="125000"/>
              </a:lnSpc>
              <a:spcBef>
                <a:spcPts val="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——钱穆《中国历代政治得失》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TextBox 42"/>
          <p:cNvSpPr txBox="1"/>
          <p:nvPr>
            <p:custDataLst>
              <p:tags r:id="rId3"/>
            </p:custDataLst>
          </p:nvPr>
        </p:nvSpPr>
        <p:spPr>
          <a:xfrm>
            <a:off x="679450" y="4922520"/>
            <a:ext cx="1787525" cy="831215"/>
          </a:xfrm>
          <a:prstGeom prst="rect">
            <a:avLst/>
          </a:prstGeom>
          <a:solidFill>
            <a:srgbClr val="418D6D"/>
          </a:solidFill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两税法取代租庸调制 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50" grpId="0" bldLvl="0" animBg="1"/>
      <p:bldP spid="53" grpId="0" animBg="1"/>
      <p:bldP spid="57" grpId="0"/>
      <p:bldP spid="60" grpId="0"/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21418" y="1488554"/>
            <a:ext cx="5439191" cy="4512091"/>
            <a:chOff x="1099644" y="1815852"/>
            <a:chExt cx="5149166" cy="6018723"/>
          </a:xfrm>
          <a:solidFill>
            <a:srgbClr val="595959"/>
          </a:solidFill>
        </p:grpSpPr>
        <p:sp>
          <p:nvSpPr>
            <p:cNvPr id="5" name="半闭框 4"/>
            <p:cNvSpPr/>
            <p:nvPr/>
          </p:nvSpPr>
          <p:spPr>
            <a:xfrm>
              <a:off x="1099644" y="1815852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半闭框 5"/>
            <p:cNvSpPr/>
            <p:nvPr/>
          </p:nvSpPr>
          <p:spPr>
            <a:xfrm rot="10800000">
              <a:off x="5985910" y="7480917"/>
              <a:ext cx="262889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半闭框 6"/>
            <p:cNvSpPr/>
            <p:nvPr/>
          </p:nvSpPr>
          <p:spPr>
            <a:xfrm flipH="1">
              <a:off x="5985920" y="1815852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半闭框 7"/>
            <p:cNvSpPr/>
            <p:nvPr/>
          </p:nvSpPr>
          <p:spPr>
            <a:xfrm rot="10800000" flipH="1">
              <a:off x="1099644" y="7489135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0"/>
            <a:ext cx="12192000" cy="645160"/>
            <a:chOff x="0" y="0"/>
            <a:chExt cx="12192000" cy="645160"/>
          </a:xfrm>
        </p:grpSpPr>
        <p:sp>
          <p:nvSpPr>
            <p:cNvPr id="10" name="矩形 9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18015" y="21265"/>
              <a:ext cx="65988" cy="499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4300" y="0"/>
              <a:ext cx="450096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一、</a:t>
              </a:r>
              <a:r>
                <a:rPr lang="zh-CN" altLang="en-US" sz="3600" dirty="0">
                  <a:solidFill>
                    <a:schemeClr val="bg1"/>
                  </a:solidFill>
                  <a:latin typeface="腾祥伯当行楷简" panose="01010104010101010101" charset="-122"/>
                  <a:ea typeface="腾祥伯当行楷简" panose="01010104010101010101" charset="-122"/>
                  <a:sym typeface="+mn-ea"/>
                </a:rPr>
                <a:t>少年英才始及第</a:t>
              </a:r>
              <a:endParaRPr lang="zh-CN" altLang="en-US" sz="36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28335" y="30760"/>
              <a:ext cx="482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28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21360" y="1865630"/>
            <a:ext cx="585089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【</a:t>
            </a:r>
            <a:r>
              <a:rPr lang="zh-CN" altLang="en-US" sz="24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材料一</a:t>
            </a:r>
            <a:r>
              <a:rPr lang="en-US" altLang="zh-CN" sz="24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】</a:t>
            </a:r>
            <a:endParaRPr lang="en-US" altLang="zh-CN" sz="24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612140">
              <a:lnSpc>
                <a:spcPct val="150000"/>
              </a:lnSpc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陆贽（</a:t>
            </a:r>
            <a:r>
              <a:rPr lang="zh-CN" altLang="en-US" sz="2400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754年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—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805年），字敬舆，苏州嘉兴人。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祖上有陆逊、陆抗、陆机等</a:t>
            </a:r>
            <a:r>
              <a:rPr lang="zh-CN" altLang="en-US" sz="24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高官权臣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。祖父陆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齐政，富平</a:t>
            </a:r>
            <a:r>
              <a:rPr lang="zh-CN" altLang="en-US" sz="2400" u="sng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县令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父侃，溧阳令，以贽贵，赠礼部尚书。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612140" algn="r">
              <a:lnSpc>
                <a:spcPct val="150000"/>
              </a:lnSpc>
            </a:pPr>
            <a:r>
              <a:rPr lang="en-US" altLang="zh-CN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——《</a:t>
            </a:r>
            <a:r>
              <a:rPr lang="zh-CN" altLang="en-US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旧唐书</a:t>
            </a:r>
            <a:r>
              <a:rPr lang="en-US" altLang="zh-CN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</a:t>
            </a:r>
            <a:r>
              <a:rPr lang="zh-CN" altLang="en-US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陆贽传</a:t>
            </a:r>
            <a:r>
              <a:rPr lang="en-US" altLang="zh-CN" sz="20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endParaRPr lang="en-US" altLang="zh-CN" sz="20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06894" y="1242111"/>
            <a:ext cx="4458328" cy="5036769"/>
            <a:chOff x="7306894" y="1242111"/>
            <a:chExt cx="4458328" cy="5036769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7650" t="9881" r="20098" b="11596"/>
            <a:stretch>
              <a:fillRect/>
            </a:stretch>
          </p:blipFill>
          <p:spPr>
            <a:xfrm>
              <a:off x="7306894" y="1242111"/>
              <a:ext cx="4458328" cy="5036769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7587005" y="1454437"/>
              <a:ext cx="3898106" cy="4707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dirty="0">
                  <a:latin typeface="华文仿宋" panose="02010600040101010101" charset="-122"/>
                  <a:ea typeface="华文仿宋" panose="02010600040101010101" charset="-122"/>
                </a:rPr>
                <a:t>吴郡陆氏</a:t>
              </a:r>
              <a:endParaRPr lang="zh-CN" altLang="en-US" sz="2800" dirty="0">
                <a:latin typeface="华文仿宋" panose="02010600040101010101" charset="-122"/>
                <a:ea typeface="华文仿宋" panose="0201060004010101010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800" dirty="0">
                  <a:latin typeface="华文仿宋" panose="02010600040101010101" charset="-122"/>
                  <a:ea typeface="华文仿宋" panose="02010600040101010101" charset="-122"/>
                </a:rPr>
                <a:t>（</a:t>
              </a:r>
              <a:r>
                <a:rPr lang="zh-CN" altLang="en-US" sz="2800" dirty="0">
                  <a:latin typeface="华文仿宋" panose="02010600040101010101" charset="-122"/>
                  <a:ea typeface="华文仿宋" panose="02010600040101010101" charset="-122"/>
                </a:rPr>
                <a:t>江南望族）</a:t>
              </a:r>
              <a:endParaRPr lang="zh-CN" altLang="en-US" sz="2000" dirty="0">
                <a:latin typeface="华文仿宋" panose="02010600040101010101" charset="-122"/>
                <a:ea typeface="华文仿宋" panose="02010600040101010101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2400" dirty="0">
                  <a:latin typeface="华文仿宋" panose="02010600040101010101" charset="-122"/>
                  <a:ea typeface="华文仿宋" panose="02010600040101010101" charset="-122"/>
                </a:rPr>
                <a:t>西汉时由北方迁居吴地，</a:t>
              </a:r>
              <a:r>
                <a:rPr lang="zh-CN" altLang="en-US" sz="2400" dirty="0">
                  <a:solidFill>
                    <a:srgbClr val="FF0000"/>
                  </a:solidFill>
                  <a:latin typeface="华文仿宋" panose="02010600040101010101" charset="-122"/>
                  <a:ea typeface="华文仿宋" panose="02010600040101010101" charset="-122"/>
                </a:rPr>
                <a:t>东汉</a:t>
              </a:r>
              <a:r>
                <a:rPr lang="zh-CN" altLang="en-US" sz="2400" dirty="0">
                  <a:latin typeface="华文仿宋" panose="02010600040101010101" charset="-122"/>
                  <a:ea typeface="华文仿宋" panose="02010600040101010101" charset="-122"/>
                </a:rPr>
                <a:t>后期发展为吴郡族姓。经历了两晋至宋齐间的几度浮沉之后，陆氏在</a:t>
              </a:r>
              <a:r>
                <a:rPr lang="zh-CN" altLang="en-US" sz="2400" dirty="0">
                  <a:solidFill>
                    <a:srgbClr val="FF0000"/>
                  </a:solidFill>
                  <a:latin typeface="华文仿宋" panose="02010600040101010101" charset="-122"/>
                  <a:ea typeface="华文仿宋" panose="02010600040101010101" charset="-122"/>
                </a:rPr>
                <a:t>南朝</a:t>
              </a:r>
              <a:r>
                <a:rPr lang="zh-CN" altLang="en-US" sz="2400" dirty="0">
                  <a:latin typeface="华文仿宋" panose="02010600040101010101" charset="-122"/>
                  <a:ea typeface="华文仿宋" panose="02010600040101010101" charset="-122"/>
                </a:rPr>
                <a:t>确立了其东南“吴姓”首望的文化</a:t>
              </a:r>
              <a:r>
                <a:rPr lang="zh-CN" altLang="en-US" sz="2400" dirty="0">
                  <a:solidFill>
                    <a:srgbClr val="FF0000"/>
                  </a:solidFill>
                  <a:latin typeface="华文仿宋" panose="02010600040101010101" charset="-122"/>
                  <a:ea typeface="华文仿宋" panose="02010600040101010101" charset="-122"/>
                </a:rPr>
                <a:t>士族</a:t>
              </a:r>
              <a:r>
                <a:rPr lang="zh-CN" altLang="en-US" sz="2400" dirty="0">
                  <a:latin typeface="华文仿宋" panose="02010600040101010101" charset="-122"/>
                  <a:ea typeface="华文仿宋" panose="02010600040101010101" charset="-122"/>
                </a:rPr>
                <a:t>地位。</a:t>
              </a:r>
              <a:endParaRPr lang="zh-CN" altLang="en-US" sz="2400" dirty="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266401" y="3595919"/>
            <a:ext cx="4365083" cy="645160"/>
          </a:xfrm>
          <a:prstGeom prst="rect">
            <a:avLst/>
          </a:prstGeom>
          <a:solidFill>
            <a:srgbClr val="647996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陆贽祖上何以为官？</a:t>
            </a:r>
            <a:endParaRPr lang="zh-CN" altLang="en-US" sz="3600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9948545" y="6366510"/>
            <a:ext cx="2243455" cy="49149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24" name="墨迹 23"/>
              <p14:cNvContentPartPr/>
              <p14:nvPr>
                <p:custDataLst>
                  <p:tags r:id="rId5"/>
                </p:custDataLst>
              </p14:nvPr>
            </p14:nvContentPartPr>
            <p14:xfrm>
              <a:off x="1908175" y="3874770"/>
              <a:ext cx="650875" cy="36639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6"/>
            </p:blipFill>
            <p:spPr>
              <a:xfrm>
                <a:off x="1908175" y="3874770"/>
                <a:ext cx="650875" cy="366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3" name="墨迹 2"/>
              <p14:cNvContentPartPr/>
              <p14:nvPr>
                <p:custDataLst>
                  <p:tags r:id="rId8"/>
                </p:custDataLst>
              </p14:nvPr>
            </p14:nvContentPartPr>
            <p14:xfrm>
              <a:off x="2292319" y="3300874"/>
              <a:ext cx="651150" cy="36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9"/>
            </p:blipFill>
            <p:spPr>
              <a:xfrm>
                <a:off x="2292319" y="3300874"/>
                <a:ext cx="6511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5" name="墨迹 14"/>
              <p14:cNvContentPartPr/>
              <p14:nvPr>
                <p:custDataLst>
                  <p:tags r:id="rId11"/>
                </p:custDataLst>
              </p14:nvPr>
            </p14:nvContentPartPr>
            <p14:xfrm>
              <a:off x="5477510" y="3874770"/>
              <a:ext cx="650875" cy="36639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6"/>
            </p:blipFill>
            <p:spPr>
              <a:xfrm>
                <a:off x="5477510" y="3874770"/>
                <a:ext cx="650875" cy="366395"/>
              </a:xfrm>
              <a:prstGeom prst="rect"/>
            </p:spPr>
          </p:pic>
        </mc:Fallback>
      </mc:AlternateContent>
      <p:sp>
        <p:nvSpPr>
          <p:cNvPr id="16" name="文本框 15"/>
          <p:cNvSpPr txBox="1"/>
          <p:nvPr/>
        </p:nvSpPr>
        <p:spPr>
          <a:xfrm>
            <a:off x="998855" y="5600065"/>
            <a:ext cx="53657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陆贽出生前，家门衰落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世家大族）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（庶族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寒门）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381250" y="4133215"/>
            <a:ext cx="548005" cy="13462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箭头连接符 13"/>
          <p:cNvCxnSpPr/>
          <p:nvPr>
            <p:custDataLst>
              <p:tags r:id="rId12"/>
            </p:custDataLst>
          </p:nvPr>
        </p:nvCxnSpPr>
        <p:spPr>
          <a:xfrm flipV="1">
            <a:off x="2849314" y="6162286"/>
            <a:ext cx="671195" cy="19050"/>
          </a:xfrm>
          <a:prstGeom prst="straightConnector1">
            <a:avLst/>
          </a:prstGeom>
          <a:solidFill>
            <a:srgbClr val="647996"/>
          </a:solidFill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2" grpId="1" animBg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48698" y="1386954"/>
            <a:ext cx="11054004" cy="3272570"/>
            <a:chOff x="1032227" y="1815852"/>
            <a:chExt cx="10478994" cy="4365314"/>
          </a:xfrm>
          <a:solidFill>
            <a:srgbClr val="595959"/>
          </a:solidFill>
        </p:grpSpPr>
        <p:sp>
          <p:nvSpPr>
            <p:cNvPr id="5" name="半闭框 4"/>
            <p:cNvSpPr/>
            <p:nvPr/>
          </p:nvSpPr>
          <p:spPr>
            <a:xfrm>
              <a:off x="1032227" y="1815852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半闭框 5"/>
            <p:cNvSpPr/>
            <p:nvPr/>
          </p:nvSpPr>
          <p:spPr>
            <a:xfrm rot="10800000">
              <a:off x="11248332" y="5827506"/>
              <a:ext cx="262889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半闭框 6"/>
            <p:cNvSpPr/>
            <p:nvPr/>
          </p:nvSpPr>
          <p:spPr>
            <a:xfrm flipH="1">
              <a:off x="11248323" y="1815852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半闭框 7"/>
            <p:cNvSpPr/>
            <p:nvPr/>
          </p:nvSpPr>
          <p:spPr>
            <a:xfrm rot="10800000" flipH="1">
              <a:off x="1032227" y="5835726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0"/>
            <a:ext cx="12192000" cy="645160"/>
            <a:chOff x="0" y="0"/>
            <a:chExt cx="12192000" cy="645160"/>
          </a:xfrm>
        </p:grpSpPr>
        <p:sp>
          <p:nvSpPr>
            <p:cNvPr id="10" name="矩形 9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18015" y="21265"/>
              <a:ext cx="65988" cy="499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4300" y="0"/>
              <a:ext cx="450096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一、</a:t>
              </a:r>
              <a:r>
                <a:rPr lang="zh-CN" altLang="en-US" sz="3600" dirty="0">
                  <a:solidFill>
                    <a:schemeClr val="bg1"/>
                  </a:solidFill>
                  <a:latin typeface="腾祥伯当行楷简" panose="01010104010101010101" charset="-122"/>
                  <a:ea typeface="腾祥伯当行楷简" panose="01010104010101010101" charset="-122"/>
                  <a:sym typeface="+mn-ea"/>
                </a:rPr>
                <a:t>少年英才始及第</a:t>
              </a:r>
              <a:endParaRPr lang="zh-CN" altLang="en-US" sz="36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28335" y="30760"/>
              <a:ext cx="482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28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75697" y="1422855"/>
            <a:ext cx="10982883" cy="3461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【</a:t>
            </a:r>
            <a:r>
              <a:rPr lang="zh-CN" altLang="en-US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材料二</a:t>
            </a:r>
            <a:r>
              <a:rPr lang="en-US" altLang="zh-CN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】</a:t>
            </a:r>
            <a:endParaRPr lang="en-US" altLang="zh-CN" sz="22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612140">
              <a:lnSpc>
                <a:spcPct val="150000"/>
              </a:lnSpc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汉末社会动荡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,“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人口流移，考详无地”，察举制所依赖的乡里清议失去了社会基础。当时，选官多操纵在地方大族名士手中。他们交结朋党，严重干扰了人才选拔。曹操开始尝试新的选人方法。曹丕继任魏王后，采纳吏部尚书陈群的建议，颁行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九品中正制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。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这种选官制度既继承了两汉乡里评议人物的传统，又将评议权收归中央，在一定时期内加强了中央集权。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           </a:t>
            </a:r>
            <a:r>
              <a:rPr lang="zh-CN" altLang="en-US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 </a:t>
            </a:r>
            <a:r>
              <a:rPr lang="zh-CN" altLang="en-US" sz="2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                                                   </a:t>
            </a:r>
            <a:endParaRPr lang="zh-CN" altLang="en-US" sz="28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9325" y="750161"/>
            <a:ext cx="285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1</a:t>
            </a:r>
            <a:r>
              <a:rPr lang="zh-CN" altLang="en-US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、九品中正制</a:t>
            </a:r>
            <a:endParaRPr lang="zh-CN" altLang="en-US" sz="3200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8" name="墨迹 27"/>
              <p14:cNvContentPartPr/>
              <p14:nvPr/>
            </p14:nvContentPartPr>
            <p14:xfrm>
              <a:off x="9064625" y="2334895"/>
              <a:ext cx="1270000" cy="135826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2"/>
            </p:blipFill>
            <p:spPr>
              <a:xfrm>
                <a:off x="9064625" y="2334895"/>
                <a:ext cx="1270000" cy="1358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29" name="墨迹 28"/>
              <p14:cNvContentPartPr/>
              <p14:nvPr/>
            </p14:nvContentPartPr>
            <p14:xfrm>
              <a:off x="4616058" y="2852523"/>
              <a:ext cx="2547377" cy="36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"/>
            </p:blipFill>
            <p:spPr>
              <a:xfrm>
                <a:off x="4616058" y="2852523"/>
                <a:ext cx="2547377" cy="360"/>
              </a:xfrm>
              <a:prstGeom prst="rect"/>
            </p:spPr>
          </p:pic>
        </mc:Fallback>
      </mc:AlternateContent>
      <p:sp>
        <p:nvSpPr>
          <p:cNvPr id="31" name="文本框 30"/>
          <p:cNvSpPr txBox="1"/>
          <p:nvPr/>
        </p:nvSpPr>
        <p:spPr>
          <a:xfrm>
            <a:off x="958215" y="5711190"/>
            <a:ext cx="10826750" cy="49149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600" dirty="0">
                <a:solidFill>
                  <a:schemeClr val="bg1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600" dirty="0">
                <a:solidFill>
                  <a:schemeClr val="bg1"/>
                </a:solidFill>
                <a:effectLst/>
                <a:latin typeface="华文仿宋" panose="02010600040101010101" charset="-122"/>
                <a:ea typeface="华文仿宋" panose="02010600040101010101" charset="-122"/>
                <a:cs typeface="Times New Roman" panose="02020603050405020304" pitchFamily="18" charset="0"/>
              </a:rPr>
              <a:t>门阀士族操纵选官，不利于选拔优秀人才，更不利于加强中央集权</a:t>
            </a:r>
            <a:endParaRPr lang="zh-CN" altLang="zh-CN" sz="2600" dirty="0">
              <a:solidFill>
                <a:schemeClr val="bg1"/>
              </a:solidFill>
              <a:effectLst/>
              <a:latin typeface="华文仿宋" panose="02010600040101010101" charset="-122"/>
              <a:ea typeface="华文仿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58215" y="4926330"/>
            <a:ext cx="10434320" cy="49149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Times New Roman" panose="02020603050405020304" pitchFamily="18" charset="0"/>
              </a:rPr>
              <a:t>①</a:t>
            </a:r>
            <a:r>
              <a:rPr kumimoji="0" lang="zh-CN" altLang="zh-CN" sz="2600" b="0" i="0" u="none" strike="noStrike" kern="1200" cap="none" spc="0" normalizeH="0" baseline="0" dirty="0">
                <a:solidFill>
                  <a:schemeClr val="bg1"/>
                </a:solidFill>
                <a:effectLst/>
                <a:latin typeface="华文仿宋" panose="02010600040101010101" charset="-122"/>
                <a:ea typeface="华文仿宋" panose="02010600040101010101" charset="-122"/>
                <a:cs typeface="Times New Roman" panose="02020603050405020304" pitchFamily="18" charset="0"/>
              </a:rPr>
              <a:t>社会动荡，人口流离使中央选官无法考察乡闾评议，失去社会基础</a:t>
            </a:r>
            <a:endParaRPr kumimoji="0" lang="zh-CN" altLang="zh-CN" sz="2600" b="0" i="0" u="none" strike="noStrike" kern="1200" cap="none" spc="0" normalizeH="0" baseline="0" dirty="0">
              <a:solidFill>
                <a:schemeClr val="bg1"/>
              </a:solidFill>
              <a:effectLst/>
              <a:latin typeface="华文仿宋" panose="02010600040101010101" charset="-122"/>
              <a:ea typeface="华文仿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474720" y="741570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汉仪昌黎宋刻本(原版)简" panose="00020600040101010101" pitchFamily="18" charset="-122"/>
                <a:ea typeface="汉仪昌黎宋刻本(原版)简" panose="00020600040101010101" pitchFamily="18" charset="-122"/>
              </a:rPr>
              <a:t>背景</a:t>
            </a:r>
            <a:endParaRPr lang="zh-CN" altLang="en-US" sz="3200" b="1" dirty="0">
              <a:latin typeface="汉仪昌黎宋刻本(原版)简" panose="00020600040101010101" pitchFamily="18" charset="-122"/>
              <a:ea typeface="汉仪昌黎宋刻本(原版)简" panose="00020600040101010101" pitchFamily="18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954895" y="6431915"/>
            <a:ext cx="2237105" cy="426085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06695" y="1386840"/>
            <a:ext cx="601853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举秀才，不知书；举孝廉，父别居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6650990" y="1908810"/>
            <a:ext cx="1533525" cy="812165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5213985" y="3528060"/>
            <a:ext cx="1595120" cy="625475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738620" y="4076065"/>
            <a:ext cx="5525770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唯才是举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不官无功之臣，不赏不战之士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44440" y="74993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P40 </a:t>
            </a:r>
            <a:r>
              <a:rPr lang="zh-CN" altLang="en-US" sz="2800"/>
              <a:t>【历史纵横】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7654925" y="1654175"/>
            <a:ext cx="4332605" cy="44970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95935" y="1334770"/>
            <a:ext cx="6606540" cy="4776470"/>
            <a:chOff x="1099644" y="1815852"/>
            <a:chExt cx="4629792" cy="5815429"/>
          </a:xfrm>
          <a:solidFill>
            <a:srgbClr val="595959"/>
          </a:solidFill>
        </p:grpSpPr>
        <p:sp>
          <p:nvSpPr>
            <p:cNvPr id="5" name="半闭框 4"/>
            <p:cNvSpPr/>
            <p:nvPr/>
          </p:nvSpPr>
          <p:spPr>
            <a:xfrm>
              <a:off x="1099644" y="1815852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半闭框 5"/>
            <p:cNvSpPr/>
            <p:nvPr/>
          </p:nvSpPr>
          <p:spPr>
            <a:xfrm rot="10800000">
              <a:off x="5466527" y="7277621"/>
              <a:ext cx="262889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半闭框 6"/>
            <p:cNvSpPr/>
            <p:nvPr/>
          </p:nvSpPr>
          <p:spPr>
            <a:xfrm flipH="1">
              <a:off x="5466546" y="1815852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半闭框 7"/>
            <p:cNvSpPr/>
            <p:nvPr/>
          </p:nvSpPr>
          <p:spPr>
            <a:xfrm rot="10800000" flipH="1">
              <a:off x="1099644" y="7285841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0"/>
            <a:ext cx="12192000" cy="645160"/>
            <a:chOff x="0" y="0"/>
            <a:chExt cx="12192000" cy="645160"/>
          </a:xfrm>
        </p:grpSpPr>
        <p:sp>
          <p:nvSpPr>
            <p:cNvPr id="10" name="矩形 9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09529" y="21265"/>
              <a:ext cx="65988" cy="499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4300" y="0"/>
              <a:ext cx="450096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一、</a:t>
              </a:r>
              <a:r>
                <a:rPr lang="zh-CN" altLang="en-US" sz="3600" dirty="0">
                  <a:solidFill>
                    <a:schemeClr val="bg1"/>
                  </a:solidFill>
                  <a:latin typeface="腾祥伯当行楷简" panose="01010104010101010101" charset="-122"/>
                  <a:ea typeface="腾祥伯当行楷简" panose="01010104010101010101" charset="-122"/>
                  <a:sym typeface="+mn-ea"/>
                </a:rPr>
                <a:t>少年英才始及第</a:t>
              </a:r>
              <a:endParaRPr lang="zh-CN" altLang="en-US" sz="36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28335" y="30760"/>
              <a:ext cx="482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28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75640" y="1326515"/>
            <a:ext cx="6272530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【</a:t>
            </a:r>
            <a:r>
              <a:rPr lang="zh-CN" altLang="en-US" sz="24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材料三</a:t>
            </a:r>
            <a:r>
              <a:rPr lang="en-US" altLang="zh-CN" sz="24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】</a:t>
            </a:r>
            <a:endParaRPr lang="en-US" altLang="zh-CN" sz="24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612140">
              <a:lnSpc>
                <a:spcPct val="150000"/>
              </a:lnSpc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曹魏时期：中央选择</a:t>
            </a:r>
            <a:r>
              <a:rPr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德名俱高</a:t>
            </a:r>
            <a:r>
              <a:rPr lang="zh-CN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</a:t>
            </a:r>
            <a:r>
              <a:rPr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中央官吏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兼任本地</a:t>
            </a:r>
            <a:r>
              <a:rPr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中正官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，作出“品”“状”，供吏部选官参考。“品”，是综合士人</a:t>
            </a:r>
            <a:r>
              <a:rPr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品行、门第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。“状”是中正官对士人</a:t>
            </a:r>
            <a:r>
              <a:rPr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德才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的评语(如“关才英博、亮拔不群”)，标志东汉后期名士品评人物的制度化。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最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九品中正制度在最初既包括了</a:t>
            </a:r>
            <a:r>
              <a:rPr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“唯才是举”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的精神,也含有</a:t>
            </a:r>
            <a:r>
              <a:rPr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照顾世家大族利益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的意思，因此还能做到品、状并重，最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终为人物定品，即乡品；官品与乡品相适应。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9325" y="750161"/>
            <a:ext cx="285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1</a:t>
            </a:r>
            <a:r>
              <a:rPr lang="zh-CN" altLang="en-US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、九品中正制</a:t>
            </a:r>
            <a:endParaRPr lang="zh-CN" altLang="en-US" sz="3200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474720" y="741570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汉仪昌黎宋刻本(原版)简" panose="00020600040101010101" pitchFamily="18" charset="-122"/>
                <a:ea typeface="汉仪昌黎宋刻本(原版)简" panose="00020600040101010101" pitchFamily="18" charset="-122"/>
              </a:rPr>
              <a:t>标准</a:t>
            </a:r>
            <a:endParaRPr lang="zh-CN" altLang="en-US" sz="3200" b="1" dirty="0">
              <a:latin typeface="汉仪昌黎宋刻本(原版)简" panose="00020600040101010101" pitchFamily="18" charset="-122"/>
              <a:ea typeface="汉仪昌黎宋刻本(原版)简" panose="00020600040101010101" pitchFamily="18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655227" y="571597"/>
            <a:ext cx="4375365" cy="1046440"/>
          </a:xfrm>
          <a:prstGeom prst="rect">
            <a:avLst/>
          </a:prstGeom>
          <a:solidFill>
            <a:srgbClr val="758777"/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400" b="1" dirty="0">
              <a:solidFill>
                <a:prstClr val="white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家世、品行、才能</a:t>
            </a:r>
            <a:endParaRPr lang="en-US" altLang="zh-CN" sz="3200" b="1" dirty="0">
              <a:solidFill>
                <a:prstClr val="white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kern="1200" cap="none" spc="0" normalizeH="0" baseline="0" noProof="0" dirty="0">
              <a:solidFill>
                <a:prstClr val="white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" name="箭头: 右 1"/>
          <p:cNvSpPr/>
          <p:nvPr/>
        </p:nvSpPr>
        <p:spPr>
          <a:xfrm>
            <a:off x="6805295" y="3724910"/>
            <a:ext cx="849630" cy="546735"/>
          </a:xfrm>
          <a:prstGeom prst="rightArrow">
            <a:avLst/>
          </a:prstGeom>
          <a:solidFill>
            <a:srgbClr val="8EB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871220" y="6235700"/>
            <a:ext cx="7048500" cy="460375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lstStyle/>
          <a:p>
            <a:r>
              <a:rPr kumimoji="0" lang="zh-CN" altLang="en-US" sz="2400" b="0" i="0" kern="1200" cap="none" spc="0" normalizeH="0" baseline="0" noProof="0" dirty="0">
                <a:solidFill>
                  <a:prstClr val="white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+mn-cs"/>
              </a:rPr>
              <a:t>选拔了优秀的人才，一定时期内起着积极的作用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9816465" y="1916430"/>
            <a:ext cx="1443990" cy="150622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>
            <p:custDataLst>
              <p:tags r:id="rId2"/>
            </p:custDataLst>
          </p:nvPr>
        </p:nvSpPr>
        <p:spPr>
          <a:xfrm>
            <a:off x="9948545" y="6366510"/>
            <a:ext cx="2243455" cy="49149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kern="1200" cap="none" spc="0" normalizeH="0" baseline="0" noProof="0" dirty="0">
              <a:solidFill>
                <a:prstClr val="white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bldLvl="0" animBg="1"/>
      <p:bldP spid="20" grpId="0" animBg="1"/>
      <p:bldP spid="20" grpId="1" animBg="1"/>
      <p:bldP spid="30" grpId="0" bldLvl="0" animBg="1"/>
      <p:bldP spid="30" grpId="1" animBg="1"/>
      <p:bldP spid="44" grpId="0" bldLvl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45160"/>
            <a:chOff x="0" y="0"/>
            <a:chExt cx="12192000" cy="645160"/>
          </a:xfrm>
        </p:grpSpPr>
        <p:sp>
          <p:nvSpPr>
            <p:cNvPr id="10" name="矩形 9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09529" y="21265"/>
              <a:ext cx="65988" cy="499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4300" y="0"/>
              <a:ext cx="450096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一、</a:t>
              </a:r>
              <a:r>
                <a:rPr lang="zh-CN" altLang="en-US" sz="3600" dirty="0">
                  <a:solidFill>
                    <a:schemeClr val="bg1"/>
                  </a:solidFill>
                  <a:latin typeface="腾祥伯当行楷简" panose="01010104010101010101" charset="-122"/>
                  <a:ea typeface="腾祥伯当行楷简" panose="01010104010101010101" charset="-122"/>
                  <a:sym typeface="+mn-ea"/>
                </a:rPr>
                <a:t>少年英才始及第</a:t>
              </a:r>
              <a:endParaRPr lang="zh-CN" altLang="en-US" sz="36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28335" y="30760"/>
              <a:ext cx="482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28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49485" y="1753129"/>
            <a:ext cx="5266510" cy="4420639"/>
            <a:chOff x="1099644" y="-528737"/>
            <a:chExt cx="4985675" cy="5896746"/>
          </a:xfrm>
          <a:solidFill>
            <a:srgbClr val="595959"/>
          </a:solidFill>
        </p:grpSpPr>
        <p:sp>
          <p:nvSpPr>
            <p:cNvPr id="23" name="半闭框 22"/>
            <p:cNvSpPr/>
            <p:nvPr/>
          </p:nvSpPr>
          <p:spPr>
            <a:xfrm>
              <a:off x="1099644" y="-528732"/>
              <a:ext cx="262890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半闭框 23"/>
            <p:cNvSpPr/>
            <p:nvPr/>
          </p:nvSpPr>
          <p:spPr>
            <a:xfrm rot="10800000">
              <a:off x="5822400" y="5014349"/>
              <a:ext cx="262889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半闭框 24"/>
            <p:cNvSpPr/>
            <p:nvPr/>
          </p:nvSpPr>
          <p:spPr>
            <a:xfrm flipH="1">
              <a:off x="5822429" y="-528737"/>
              <a:ext cx="262890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半闭框 25"/>
            <p:cNvSpPr/>
            <p:nvPr/>
          </p:nvSpPr>
          <p:spPr>
            <a:xfrm rot="10800000" flipH="1">
              <a:off x="1099644" y="5022569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789986" y="1802283"/>
            <a:ext cx="4985509" cy="433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【</a:t>
            </a:r>
            <a:r>
              <a:rPr lang="zh-CN" altLang="en-US" sz="24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材料四</a:t>
            </a:r>
            <a:r>
              <a:rPr lang="en-US" altLang="zh-CN" sz="24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】</a:t>
            </a:r>
            <a:endParaRPr lang="en-US" altLang="zh-CN" sz="24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612140">
              <a:lnSpc>
                <a:spcPct val="150000"/>
              </a:lnSpc>
            </a:pPr>
            <a:r>
              <a:rPr lang="zh-CN" altLang="en-US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（西晋）中正评定人才，越来越依据士人的家世，父祖为高官者，在选举上占了越来越大的便宜。久而久之，</a:t>
            </a:r>
            <a:r>
              <a:rPr lang="en-US" altLang="zh-CN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……</a:t>
            </a:r>
            <a:r>
              <a:rPr lang="zh-CN" altLang="en-US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连中正本身的公正性也逐渐丧失。终于形成了“上品无寒门，下品无世族”的局面。</a:t>
            </a:r>
            <a:endParaRPr lang="en-US" altLang="zh-CN" sz="24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612140" algn="r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张鸣</a:t>
            </a: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中国古代政治制度史导论</a:t>
            </a: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endParaRPr lang="en-US" altLang="zh-CN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9325" y="750161"/>
            <a:ext cx="285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1</a:t>
            </a:r>
            <a:r>
              <a:rPr lang="zh-CN" altLang="en-US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、九品中正制</a:t>
            </a:r>
            <a:endParaRPr lang="zh-CN" altLang="en-US" sz="3200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474720" y="741570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汉仪昌黎宋刻本(原版)简" panose="00020600040101010101" pitchFamily="18" charset="-122"/>
                <a:ea typeface="汉仪昌黎宋刻本(原版)简" panose="00020600040101010101" pitchFamily="18" charset="-122"/>
              </a:rPr>
              <a:t>标准</a:t>
            </a:r>
            <a:endParaRPr lang="zh-CN" altLang="en-US" sz="3200" b="1" dirty="0">
              <a:latin typeface="汉仪昌黎宋刻本(原版)简" panose="00020600040101010101" pitchFamily="18" charset="-122"/>
              <a:ea typeface="汉仪昌黎宋刻本(原版)简" panose="00020600040101010101" pitchFamily="18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49720" y="3000375"/>
            <a:ext cx="5387975" cy="1630045"/>
          </a:xfrm>
          <a:prstGeom prst="rect">
            <a:avLst/>
          </a:prstGeom>
          <a:solidFill>
            <a:srgbClr val="758777"/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kern="1200" cap="none" spc="0" normalizeH="0" baseline="0" noProof="0" dirty="0">
              <a:solidFill>
                <a:prstClr val="white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kern="1200" cap="none" spc="0" normalizeH="0" baseline="0" noProof="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只看重家世</a:t>
            </a:r>
            <a:endParaRPr kumimoji="0" lang="zh-CN" altLang="en-US" sz="3600" b="1" i="0" kern="1200" cap="none" spc="0" normalizeH="0" baseline="0" noProof="0" dirty="0">
              <a:solidFill>
                <a:prstClr val="whit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上品无寒门，下品无世族</a:t>
            </a:r>
            <a:endParaRPr kumimoji="0" lang="en-US" altLang="zh-CN" sz="3600" b="1" i="0" kern="1200" cap="none" spc="0" normalizeH="0" baseline="0" noProof="0" dirty="0">
              <a:solidFill>
                <a:prstClr val="white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kern="1200" cap="none" spc="0" normalizeH="0" baseline="0" noProof="0" dirty="0">
              <a:solidFill>
                <a:prstClr val="white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0705" y="1225550"/>
            <a:ext cx="4846320" cy="5356860"/>
          </a:xfrm>
          <a:prstGeom prst="rect">
            <a:avLst/>
          </a:prstGeom>
          <a:solidFill>
            <a:srgbClr val="FFFFEF">
              <a:alpha val="80000"/>
            </a:srgbClr>
          </a:solidFill>
          <a:ln w="34925" cap="flat" cmpd="sng" algn="in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华文新魏" panose="02010800040101010101" charset="-122"/>
              <a:cs typeface="+mn-cs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20696" y="5506062"/>
            <a:ext cx="465450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我祖上在魏晋南北朝时期凭借家世入仕做官</a:t>
            </a:r>
            <a:endParaRPr lang="zh-CN" altLang="en-US" sz="320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1"/>
            </p:custDataLst>
          </p:nvPr>
        </p:nvSpPr>
        <p:spPr>
          <a:xfrm>
            <a:off x="9948545" y="6366510"/>
            <a:ext cx="2243455" cy="49149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kern="1200" cap="none" spc="0" normalizeH="0" baseline="0" noProof="0" dirty="0">
              <a:solidFill>
                <a:prstClr val="white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>
            <a:clrChange>
              <a:clrFrom>
                <a:srgbClr val="FBFCFF">
                  <a:alpha val="100000"/>
                </a:srgbClr>
              </a:clrFrom>
              <a:clrTo>
                <a:srgbClr val="FBFC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0320" y="1753235"/>
            <a:ext cx="3385185" cy="2777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576695" y="553720"/>
            <a:ext cx="4965065" cy="1076325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p>
            <a:r>
              <a:rPr kumimoji="0" lang="zh-CN" altLang="en-US" sz="3200" b="0" i="0" kern="1200" cap="none" spc="0" normalizeH="0" baseline="0" noProof="0" dirty="0">
                <a:solidFill>
                  <a:prstClr val="white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+mn-cs"/>
              </a:rPr>
              <a:t>成为维护士族特权的工具，</a:t>
            </a:r>
            <a:endParaRPr kumimoji="0" lang="zh-CN" altLang="en-US" sz="3200" b="0" i="0" kern="1200" cap="none" spc="0" normalizeH="0" baseline="0" noProof="0" dirty="0">
              <a:solidFill>
                <a:prstClr val="white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cs typeface="+mn-cs"/>
            </a:endParaRPr>
          </a:p>
          <a:p>
            <a:r>
              <a:rPr kumimoji="0" lang="zh-CN" altLang="en-US" sz="3200" b="0" i="0" kern="1200" cap="none" spc="0" normalizeH="0" baseline="0" noProof="0" dirty="0">
                <a:solidFill>
                  <a:prstClr val="white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+mn-cs"/>
              </a:rPr>
              <a:t>为门阀政治铺平道路</a:t>
            </a:r>
            <a:endParaRPr kumimoji="0" lang="zh-CN" altLang="en-US" sz="3200" b="0" i="0" kern="1200" cap="none" spc="0" normalizeH="0" baseline="0" noProof="0" dirty="0">
              <a:solidFill>
                <a:prstClr val="white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 bldLvl="0" animBg="1"/>
      <p:bldP spid="36" grpId="0" bldLvl="0" animBg="1"/>
      <p:bldP spid="39" grpId="0"/>
      <p:bldP spid="3" grpId="0" bldLvl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45160"/>
            <a:chOff x="0" y="0"/>
            <a:chExt cx="12192000" cy="645160"/>
          </a:xfrm>
        </p:grpSpPr>
        <p:sp>
          <p:nvSpPr>
            <p:cNvPr id="6" name="矩形 5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939846" y="21265"/>
              <a:ext cx="65988" cy="499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4300" y="0"/>
              <a:ext cx="450096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一、</a:t>
              </a:r>
              <a:r>
                <a:rPr lang="zh-CN" altLang="en-US" sz="3600" dirty="0">
                  <a:solidFill>
                    <a:schemeClr val="bg1"/>
                  </a:solidFill>
                  <a:latin typeface="腾祥伯当行楷简" panose="01010104010101010101" charset="-122"/>
                  <a:ea typeface="腾祥伯当行楷简" panose="01010104010101010101" charset="-122"/>
                  <a:sym typeface="+mn-ea"/>
                </a:rPr>
                <a:t>少年英才始及第</a:t>
              </a:r>
              <a:endParaRPr lang="zh-CN" altLang="en-US" sz="36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128335" y="30760"/>
              <a:ext cx="482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28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257800" y="687705"/>
            <a:ext cx="5405120" cy="521970"/>
          </a:xfrm>
          <a:prstGeom prst="rect">
            <a:avLst/>
          </a:prstGeom>
          <a:noFill/>
          <a:ln w="28575">
            <a:solidFill>
              <a:srgbClr val="AD9E5F"/>
            </a:solidFill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altLang="zh-CN" sz="2800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三十老明经，五十少进士</a:t>
            </a:r>
            <a:r>
              <a:rPr lang="en-US" altLang="zh-CN" sz="2800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”</a:t>
            </a:r>
            <a:endParaRPr lang="en-US" altLang="zh-CN" sz="2800" dirty="0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9325" y="750161"/>
            <a:ext cx="285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2</a:t>
            </a:r>
            <a:r>
              <a:rPr lang="zh-CN" altLang="en-US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、科举制</a:t>
            </a:r>
            <a:endParaRPr lang="zh-CN" altLang="en-US" sz="3200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78" name="TextBox 14"/>
          <p:cNvSpPr txBox="1">
            <a:spLocks noChangeArrowheads="1"/>
          </p:cNvSpPr>
          <p:nvPr/>
        </p:nvSpPr>
        <p:spPr bwMode="auto">
          <a:xfrm>
            <a:off x="4843807" y="2239030"/>
            <a:ext cx="974700" cy="4036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65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</a:endParaRPr>
          </a:p>
        </p:txBody>
      </p:sp>
      <p:sp>
        <p:nvSpPr>
          <p:cNvPr id="88" name="文本框 4"/>
          <p:cNvSpPr txBox="1"/>
          <p:nvPr/>
        </p:nvSpPr>
        <p:spPr>
          <a:xfrm>
            <a:off x="4525185" y="1460225"/>
            <a:ext cx="2261302" cy="707886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开始采用分科考试的方式选拔官员</a:t>
            </a:r>
            <a:endParaRPr lang="zh-CN" altLang="en-US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89" name="TextBox 14"/>
          <p:cNvSpPr txBox="1">
            <a:spLocks noChangeArrowheads="1"/>
          </p:cNvSpPr>
          <p:nvPr/>
        </p:nvSpPr>
        <p:spPr bwMode="auto">
          <a:xfrm>
            <a:off x="7333907" y="1304912"/>
            <a:ext cx="2261302" cy="1322070"/>
          </a:xfrm>
          <a:prstGeom prst="rect">
            <a:avLst/>
          </a:prstGeom>
          <a:solidFill>
            <a:srgbClr val="FFFFCC">
              <a:alpha val="69804"/>
            </a:srgbClr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增加了考试科目，以进士（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诗赋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）和明经（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贴经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）两科为主</a:t>
            </a:r>
            <a:endParaRPr lang="zh-CN" altLang="en-US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0" name="TextBox 14"/>
          <p:cNvSpPr txBox="1">
            <a:spLocks noChangeArrowheads="1"/>
          </p:cNvSpPr>
          <p:nvPr/>
        </p:nvSpPr>
        <p:spPr bwMode="auto">
          <a:xfrm>
            <a:off x="10039444" y="1304555"/>
            <a:ext cx="2120199" cy="1015663"/>
          </a:xfrm>
          <a:prstGeom prst="rect">
            <a:avLst/>
          </a:prstGeom>
          <a:solidFill>
            <a:srgbClr val="FFFFCC">
              <a:alpha val="69804"/>
            </a:srgbClr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任用高官主持，提高了科举考试的地位</a:t>
            </a:r>
            <a:endParaRPr lang="zh-CN" altLang="en-US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1" name="TextBox 14"/>
          <p:cNvSpPr txBox="1">
            <a:spLocks noChangeArrowheads="1"/>
          </p:cNvSpPr>
          <p:nvPr/>
        </p:nvSpPr>
        <p:spPr bwMode="auto">
          <a:xfrm>
            <a:off x="6080505" y="5791432"/>
            <a:ext cx="1859460" cy="707886"/>
          </a:xfrm>
          <a:prstGeom prst="rect">
            <a:avLst/>
          </a:prstGeom>
          <a:solidFill>
            <a:srgbClr val="FFFFCC">
              <a:alpha val="69804"/>
            </a:srgbClr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始建进士科，科举制度形成</a:t>
            </a:r>
            <a:endParaRPr lang="zh-CN" altLang="en-US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2" name="TextBox 14"/>
          <p:cNvSpPr txBox="1">
            <a:spLocks noChangeArrowheads="1"/>
          </p:cNvSpPr>
          <p:nvPr/>
        </p:nvSpPr>
        <p:spPr bwMode="auto">
          <a:xfrm>
            <a:off x="8833692" y="5691102"/>
            <a:ext cx="2561233" cy="707886"/>
          </a:xfrm>
          <a:prstGeom prst="rect">
            <a:avLst/>
          </a:prstGeom>
          <a:solidFill>
            <a:srgbClr val="FFFFCC">
              <a:alpha val="69804"/>
            </a:srgbClr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扩大科举取士的人数，首创了武举和殿试</a:t>
            </a:r>
            <a:endParaRPr lang="zh-CN" altLang="en-US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4594842" y="2445784"/>
            <a:ext cx="2261782" cy="2210808"/>
            <a:chOff x="4594842" y="2445784"/>
            <a:chExt cx="2261782" cy="2210808"/>
          </a:xfrm>
        </p:grpSpPr>
        <p:grpSp>
          <p:nvGrpSpPr>
            <p:cNvPr id="83" name="组合 82"/>
            <p:cNvGrpSpPr/>
            <p:nvPr/>
          </p:nvGrpSpPr>
          <p:grpSpPr>
            <a:xfrm>
              <a:off x="4594842" y="2445784"/>
              <a:ext cx="2261782" cy="2192856"/>
              <a:chOff x="4056608" y="2322811"/>
              <a:chExt cx="2261782" cy="2192856"/>
            </a:xfrm>
          </p:grpSpPr>
          <p:sp>
            <p:nvSpPr>
              <p:cNvPr id="68" name="椭圆 3"/>
              <p:cNvSpPr/>
              <p:nvPr/>
            </p:nvSpPr>
            <p:spPr>
              <a:xfrm rot="1540905">
                <a:off x="4056608" y="2738833"/>
                <a:ext cx="2121989" cy="1652725"/>
              </a:xfrm>
              <a:custGeom>
                <a:avLst/>
                <a:gdLst/>
                <a:ahLst/>
                <a:cxnLst/>
                <a:rect l="l" t="t" r="r" b="b"/>
                <a:pathLst>
                  <a:path w="1944216" h="1440160">
                    <a:moveTo>
                      <a:pt x="720080" y="0"/>
                    </a:moveTo>
                    <a:cubicBezTo>
                      <a:pt x="1001925" y="0"/>
                      <a:pt x="1245950" y="161925"/>
                      <a:pt x="1361521" y="399165"/>
                    </a:cubicBezTo>
                    <a:lnTo>
                      <a:pt x="1757168" y="399165"/>
                    </a:lnTo>
                    <a:lnTo>
                      <a:pt x="1944216" y="759205"/>
                    </a:lnTo>
                    <a:lnTo>
                      <a:pt x="1757168" y="1119245"/>
                    </a:lnTo>
                    <a:lnTo>
                      <a:pt x="1319048" y="1119245"/>
                    </a:lnTo>
                    <a:cubicBezTo>
                      <a:pt x="1190239" y="1312807"/>
                      <a:pt x="970032" y="1440160"/>
                      <a:pt x="720080" y="1440160"/>
                    </a:cubicBezTo>
                    <a:cubicBezTo>
                      <a:pt x="322391" y="1440160"/>
                      <a:pt x="0" y="1117769"/>
                      <a:pt x="0" y="720080"/>
                    </a:cubicBezTo>
                    <a:cubicBezTo>
                      <a:pt x="0" y="322391"/>
                      <a:pt x="322391" y="0"/>
                      <a:pt x="7200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905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6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  <a:cs typeface="+mn-cs"/>
                </a:endParaRPr>
              </a:p>
            </p:txBody>
          </p:sp>
          <p:sp>
            <p:nvSpPr>
              <p:cNvPr id="79" name="弧形 78"/>
              <p:cNvSpPr/>
              <p:nvPr/>
            </p:nvSpPr>
            <p:spPr>
              <a:xfrm>
                <a:off x="4429455" y="2322811"/>
                <a:ext cx="1888935" cy="2192856"/>
              </a:xfrm>
              <a:prstGeom prst="arc">
                <a:avLst>
                  <a:gd name="adj1" fmla="val 14184542"/>
                  <a:gd name="adj2" fmla="val 21071665"/>
                </a:avLst>
              </a:prstGeom>
              <a:noFill/>
              <a:ln w="28575" cap="flat" cmpd="sng" algn="ctr">
                <a:solidFill>
                  <a:srgbClr val="A23C82"/>
                </a:solidFill>
                <a:prstDash val="sysDot"/>
                <a:miter lim="800000"/>
                <a:headEnd type="oval" w="lg" len="lg"/>
                <a:tailEnd type="stealth" w="lg" len="lg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65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  <a:cs typeface="+mn-cs"/>
                </a:endParaRPr>
              </a:p>
            </p:txBody>
          </p:sp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1" cstate="print"/>
              <a:srcRect l="-1119" t="-917" r="6841" b="25953"/>
              <a:stretch>
                <a:fillRect/>
              </a:stretch>
            </p:blipFill>
            <p:spPr>
              <a:xfrm>
                <a:off x="4234238" y="2721144"/>
                <a:ext cx="1308033" cy="1430316"/>
              </a:xfrm>
              <a:prstGeom prst="ellipse">
                <a:avLst/>
              </a:prstGeom>
            </p:spPr>
          </p:pic>
        </p:grpSp>
        <p:sp>
          <p:nvSpPr>
            <p:cNvPr id="93" name="文本框 1"/>
            <p:cNvSpPr txBox="1"/>
            <p:nvPr/>
          </p:nvSpPr>
          <p:spPr>
            <a:xfrm>
              <a:off x="4898259" y="4256482"/>
              <a:ext cx="958917" cy="400110"/>
            </a:xfrm>
            <a:prstGeom prst="rect">
              <a:avLst/>
            </a:prstGeom>
            <a:solidFill>
              <a:srgbClr val="8EB77F"/>
            </a:solidFill>
          </p:spPr>
          <p:txBody>
            <a:bodyPr wrap="none" rtlCol="0" anchor="t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pitchFamily="34" charset="-122"/>
                  <a:sym typeface="+mn-ea"/>
                </a:rPr>
                <a:t>隋文帝</a:t>
              </a:r>
              <a:endPara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957043" y="3400808"/>
            <a:ext cx="2381525" cy="2209792"/>
            <a:chOff x="5957043" y="3400808"/>
            <a:chExt cx="2381525" cy="2209792"/>
          </a:xfrm>
        </p:grpSpPr>
        <p:grpSp>
          <p:nvGrpSpPr>
            <p:cNvPr id="84" name="组合 83"/>
            <p:cNvGrpSpPr/>
            <p:nvPr/>
          </p:nvGrpSpPr>
          <p:grpSpPr>
            <a:xfrm>
              <a:off x="5957043" y="3400808"/>
              <a:ext cx="2381525" cy="2209792"/>
              <a:chOff x="5419714" y="3400808"/>
              <a:chExt cx="2381525" cy="2209792"/>
            </a:xfrm>
          </p:grpSpPr>
          <p:sp>
            <p:nvSpPr>
              <p:cNvPr id="69" name="椭圆 3"/>
              <p:cNvSpPr/>
              <p:nvPr/>
            </p:nvSpPr>
            <p:spPr>
              <a:xfrm rot="19123987">
                <a:off x="5419714" y="3512734"/>
                <a:ext cx="2223294" cy="1650103"/>
              </a:xfrm>
              <a:custGeom>
                <a:avLst/>
                <a:gdLst/>
                <a:ahLst/>
                <a:cxnLst/>
                <a:rect l="l" t="t" r="r" b="b"/>
                <a:pathLst>
                  <a:path w="1944216" h="1440160">
                    <a:moveTo>
                      <a:pt x="720080" y="0"/>
                    </a:moveTo>
                    <a:cubicBezTo>
                      <a:pt x="1001925" y="0"/>
                      <a:pt x="1245950" y="161925"/>
                      <a:pt x="1361521" y="399165"/>
                    </a:cubicBezTo>
                    <a:lnTo>
                      <a:pt x="1757168" y="399165"/>
                    </a:lnTo>
                    <a:lnTo>
                      <a:pt x="1944216" y="759205"/>
                    </a:lnTo>
                    <a:lnTo>
                      <a:pt x="1757168" y="1119245"/>
                    </a:lnTo>
                    <a:lnTo>
                      <a:pt x="1319048" y="1119245"/>
                    </a:lnTo>
                    <a:cubicBezTo>
                      <a:pt x="1190239" y="1312807"/>
                      <a:pt x="970032" y="1440160"/>
                      <a:pt x="720080" y="1440160"/>
                    </a:cubicBezTo>
                    <a:cubicBezTo>
                      <a:pt x="322391" y="1440160"/>
                      <a:pt x="0" y="1117769"/>
                      <a:pt x="0" y="720080"/>
                    </a:cubicBezTo>
                    <a:cubicBezTo>
                      <a:pt x="0" y="322391"/>
                      <a:pt x="322391" y="0"/>
                      <a:pt x="7200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9600000" scaled="0"/>
                <a:tileRect/>
              </a:gradFill>
              <a:ln w="1905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6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  <a:cs typeface="+mn-cs"/>
                </a:endParaRPr>
              </a:p>
            </p:txBody>
          </p:sp>
          <p:sp>
            <p:nvSpPr>
              <p:cNvPr id="80" name="弧形 79"/>
              <p:cNvSpPr/>
              <p:nvPr/>
            </p:nvSpPr>
            <p:spPr>
              <a:xfrm flipV="1">
                <a:off x="5838931" y="3400808"/>
                <a:ext cx="1962308" cy="2209792"/>
              </a:xfrm>
              <a:prstGeom prst="arc">
                <a:avLst>
                  <a:gd name="adj1" fmla="val 15112770"/>
                  <a:gd name="adj2" fmla="val 21012330"/>
                </a:avLst>
              </a:prstGeom>
              <a:noFill/>
              <a:ln w="28575" cap="flat" cmpd="sng" algn="ctr">
                <a:solidFill>
                  <a:srgbClr val="E72918"/>
                </a:solidFill>
                <a:prstDash val="sysDot"/>
                <a:miter lim="800000"/>
                <a:headEnd type="oval" w="lg" len="lg"/>
                <a:tailEnd type="stealth" w="lg" len="lg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65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  <a:cs typeface="+mn-cs"/>
                </a:endParaRPr>
              </a:p>
            </p:txBody>
          </p:sp>
          <p:pic>
            <p:nvPicPr>
              <p:cNvPr id="63" name="图片 3"/>
              <p:cNvPicPr>
                <a:picLocks noChangeAspect="1"/>
              </p:cNvPicPr>
              <p:nvPr/>
            </p:nvPicPr>
            <p:blipFill>
              <a:blip r:embed="rId2" cstate="print"/>
              <a:srcRect b="14441"/>
              <a:stretch>
                <a:fillRect/>
              </a:stretch>
            </p:blipFill>
            <p:spPr>
              <a:xfrm>
                <a:off x="5587722" y="3767399"/>
                <a:ext cx="1439407" cy="1459462"/>
              </a:xfrm>
              <a:prstGeom prst="ellipse">
                <a:avLst/>
              </a:prstGeom>
            </p:spPr>
          </p:pic>
        </p:grpSp>
        <p:sp>
          <p:nvSpPr>
            <p:cNvPr id="94" name="文本框 2"/>
            <p:cNvSpPr txBox="1"/>
            <p:nvPr/>
          </p:nvSpPr>
          <p:spPr>
            <a:xfrm>
              <a:off x="6334206" y="3428724"/>
              <a:ext cx="958917" cy="400110"/>
            </a:xfrm>
            <a:prstGeom prst="rect">
              <a:avLst/>
            </a:prstGeom>
            <a:solidFill>
              <a:srgbClr val="8EB77F"/>
            </a:solidFill>
          </p:spPr>
          <p:txBody>
            <a:bodyPr wrap="none" rtlCol="0" anchor="t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pitchFamily="34" charset="-122"/>
                  <a:sym typeface="+mn-ea"/>
                </a:rPr>
                <a:t>隋炀帝</a:t>
              </a:r>
              <a:endPara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391623" y="2331514"/>
            <a:ext cx="2396970" cy="2270204"/>
            <a:chOff x="7391623" y="2331514"/>
            <a:chExt cx="2396970" cy="2270204"/>
          </a:xfrm>
        </p:grpSpPr>
        <p:grpSp>
          <p:nvGrpSpPr>
            <p:cNvPr id="85" name="组合 84"/>
            <p:cNvGrpSpPr/>
            <p:nvPr/>
          </p:nvGrpSpPr>
          <p:grpSpPr>
            <a:xfrm>
              <a:off x="7391623" y="2331514"/>
              <a:ext cx="2396970" cy="2207589"/>
              <a:chOff x="6817168" y="2311983"/>
              <a:chExt cx="2396970" cy="2207589"/>
            </a:xfrm>
          </p:grpSpPr>
          <p:sp>
            <p:nvSpPr>
              <p:cNvPr id="70" name="椭圆 3"/>
              <p:cNvSpPr/>
              <p:nvPr/>
            </p:nvSpPr>
            <p:spPr>
              <a:xfrm rot="1540905">
                <a:off x="6817168" y="2721824"/>
                <a:ext cx="2183827" cy="1725805"/>
              </a:xfrm>
              <a:custGeom>
                <a:avLst/>
                <a:gdLst/>
                <a:ahLst/>
                <a:cxnLst/>
                <a:rect l="l" t="t" r="r" b="b"/>
                <a:pathLst>
                  <a:path w="1944216" h="1440160">
                    <a:moveTo>
                      <a:pt x="720080" y="0"/>
                    </a:moveTo>
                    <a:cubicBezTo>
                      <a:pt x="1001925" y="0"/>
                      <a:pt x="1245950" y="161925"/>
                      <a:pt x="1361521" y="399165"/>
                    </a:cubicBezTo>
                    <a:lnTo>
                      <a:pt x="1757168" y="399165"/>
                    </a:lnTo>
                    <a:lnTo>
                      <a:pt x="1944216" y="759205"/>
                    </a:lnTo>
                    <a:lnTo>
                      <a:pt x="1757168" y="1119245"/>
                    </a:lnTo>
                    <a:lnTo>
                      <a:pt x="1319048" y="1119245"/>
                    </a:lnTo>
                    <a:cubicBezTo>
                      <a:pt x="1190239" y="1312807"/>
                      <a:pt x="970032" y="1440160"/>
                      <a:pt x="720080" y="1440160"/>
                    </a:cubicBezTo>
                    <a:cubicBezTo>
                      <a:pt x="322391" y="1440160"/>
                      <a:pt x="0" y="1117769"/>
                      <a:pt x="0" y="720080"/>
                    </a:cubicBezTo>
                    <a:cubicBezTo>
                      <a:pt x="0" y="322391"/>
                      <a:pt x="322391" y="0"/>
                      <a:pt x="7200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905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6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  <a:cs typeface="+mn-cs"/>
                </a:endParaRPr>
              </a:p>
            </p:txBody>
          </p:sp>
          <p:sp>
            <p:nvSpPr>
              <p:cNvPr id="81" name="弧形 80"/>
              <p:cNvSpPr/>
              <p:nvPr/>
            </p:nvSpPr>
            <p:spPr>
              <a:xfrm>
                <a:off x="7251829" y="2311983"/>
                <a:ext cx="1962309" cy="2207589"/>
              </a:xfrm>
              <a:prstGeom prst="arc">
                <a:avLst>
                  <a:gd name="adj1" fmla="val 14402657"/>
                  <a:gd name="adj2" fmla="val 20964484"/>
                </a:avLst>
              </a:prstGeom>
              <a:noFill/>
              <a:ln w="28575" cap="flat" cmpd="sng" algn="ctr">
                <a:solidFill>
                  <a:srgbClr val="F39E02"/>
                </a:solidFill>
                <a:prstDash val="sysDot"/>
                <a:miter lim="800000"/>
                <a:headEnd type="oval" w="lg" len="lg"/>
                <a:tailEnd type="stealth" w="lg" len="lg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65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  <a:cs typeface="+mn-cs"/>
                </a:endParaRPr>
              </a:p>
            </p:txBody>
          </p:sp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3" cstate="print"/>
              <a:srcRect l="14876" t="1511" r="12214" b="59562"/>
              <a:stretch>
                <a:fillRect/>
              </a:stretch>
            </p:blipFill>
            <p:spPr>
              <a:xfrm>
                <a:off x="6969156" y="2765397"/>
                <a:ext cx="1378093" cy="1430866"/>
              </a:xfrm>
              <a:prstGeom prst="ellipse">
                <a:avLst/>
              </a:prstGeom>
            </p:spPr>
          </p:pic>
        </p:grpSp>
        <p:sp>
          <p:nvSpPr>
            <p:cNvPr id="95" name="文本框 6"/>
            <p:cNvSpPr txBox="1"/>
            <p:nvPr/>
          </p:nvSpPr>
          <p:spPr>
            <a:xfrm>
              <a:off x="7798015" y="4201608"/>
              <a:ext cx="958917" cy="400110"/>
            </a:xfrm>
            <a:prstGeom prst="rect">
              <a:avLst/>
            </a:prstGeom>
            <a:solidFill>
              <a:srgbClr val="8EB77F"/>
            </a:solidFill>
          </p:spPr>
          <p:txBody>
            <a:bodyPr wrap="none" rtlCol="0" anchor="t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pitchFamily="34" charset="-122"/>
                  <a:sym typeface="+mn-ea"/>
                </a:rPr>
                <a:t>唐太宗</a:t>
              </a:r>
              <a:endPara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8747611" y="3400808"/>
            <a:ext cx="2485379" cy="2272742"/>
            <a:chOff x="8747611" y="3400808"/>
            <a:chExt cx="2485379" cy="2272742"/>
          </a:xfrm>
        </p:grpSpPr>
        <p:grpSp>
          <p:nvGrpSpPr>
            <p:cNvPr id="86" name="组合 85"/>
            <p:cNvGrpSpPr/>
            <p:nvPr/>
          </p:nvGrpSpPr>
          <p:grpSpPr>
            <a:xfrm>
              <a:off x="8747611" y="3438447"/>
              <a:ext cx="2485379" cy="2235103"/>
              <a:chOff x="8210282" y="3438447"/>
              <a:chExt cx="2485379" cy="2235103"/>
            </a:xfrm>
          </p:grpSpPr>
          <p:sp>
            <p:nvSpPr>
              <p:cNvPr id="71" name="椭圆 3"/>
              <p:cNvSpPr/>
              <p:nvPr/>
            </p:nvSpPr>
            <p:spPr>
              <a:xfrm rot="19123987">
                <a:off x="8210282" y="3438447"/>
                <a:ext cx="2199077" cy="1725805"/>
              </a:xfrm>
              <a:custGeom>
                <a:avLst/>
                <a:gdLst/>
                <a:ahLst/>
                <a:cxnLst/>
                <a:rect l="l" t="t" r="r" b="b"/>
                <a:pathLst>
                  <a:path w="1944216" h="1440160">
                    <a:moveTo>
                      <a:pt x="720080" y="0"/>
                    </a:moveTo>
                    <a:cubicBezTo>
                      <a:pt x="1001925" y="0"/>
                      <a:pt x="1245950" y="161925"/>
                      <a:pt x="1361521" y="399165"/>
                    </a:cubicBezTo>
                    <a:lnTo>
                      <a:pt x="1757168" y="399165"/>
                    </a:lnTo>
                    <a:lnTo>
                      <a:pt x="1944216" y="759205"/>
                    </a:lnTo>
                    <a:lnTo>
                      <a:pt x="1757168" y="1119245"/>
                    </a:lnTo>
                    <a:lnTo>
                      <a:pt x="1319048" y="1119245"/>
                    </a:lnTo>
                    <a:cubicBezTo>
                      <a:pt x="1190239" y="1312807"/>
                      <a:pt x="970032" y="1440160"/>
                      <a:pt x="720080" y="1440160"/>
                    </a:cubicBezTo>
                    <a:cubicBezTo>
                      <a:pt x="322391" y="1440160"/>
                      <a:pt x="0" y="1117769"/>
                      <a:pt x="0" y="720080"/>
                    </a:cubicBezTo>
                    <a:cubicBezTo>
                      <a:pt x="0" y="322391"/>
                      <a:pt x="322391" y="0"/>
                      <a:pt x="7200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9600000" scaled="0"/>
                <a:tileRect/>
              </a:gradFill>
              <a:ln w="1905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6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  <a:cs typeface="+mn-cs"/>
                </a:endParaRPr>
              </a:p>
            </p:txBody>
          </p:sp>
          <p:sp>
            <p:nvSpPr>
              <p:cNvPr id="82" name="弧形 81"/>
              <p:cNvSpPr/>
              <p:nvPr/>
            </p:nvSpPr>
            <p:spPr>
              <a:xfrm flipV="1">
                <a:off x="8733352" y="3463758"/>
                <a:ext cx="1962309" cy="2209792"/>
              </a:xfrm>
              <a:prstGeom prst="arc">
                <a:avLst>
                  <a:gd name="adj1" fmla="val 14555234"/>
                  <a:gd name="adj2" fmla="val 21412561"/>
                </a:avLst>
              </a:prstGeom>
              <a:noFill/>
              <a:ln w="28575" cap="flat" cmpd="sng" algn="ctr">
                <a:solidFill>
                  <a:srgbClr val="009E9F"/>
                </a:solidFill>
                <a:prstDash val="sysDot"/>
                <a:miter lim="800000"/>
                <a:headEnd type="oval" w="lg" len="lg"/>
                <a:tailEnd type="stealth" w="lg" len="lg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65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  <a:cs typeface="+mn-cs"/>
                </a:endParaRPr>
              </a:p>
            </p:txBody>
          </p:sp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4" cstate="print"/>
              <a:srcRect l="5721" t="4920" r="8035" b="21847"/>
              <a:stretch>
                <a:fillRect/>
              </a:stretch>
            </p:blipFill>
            <p:spPr>
              <a:xfrm>
                <a:off x="8379637" y="3767399"/>
                <a:ext cx="1413404" cy="1430866"/>
              </a:xfrm>
              <a:prstGeom prst="ellipse">
                <a:avLst/>
              </a:prstGeom>
            </p:spPr>
          </p:pic>
        </p:grpSp>
        <p:sp>
          <p:nvSpPr>
            <p:cNvPr id="96" name="文本框 22"/>
            <p:cNvSpPr txBox="1"/>
            <p:nvPr/>
          </p:nvSpPr>
          <p:spPr>
            <a:xfrm>
              <a:off x="9127040" y="3400808"/>
              <a:ext cx="958917" cy="400110"/>
            </a:xfrm>
            <a:prstGeom prst="rect">
              <a:avLst/>
            </a:prstGeom>
            <a:solidFill>
              <a:srgbClr val="8EB77F"/>
            </a:solidFill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pitchFamily="34" charset="-122"/>
                  <a:sym typeface="+mn-ea"/>
                </a:rPr>
                <a:t>武则天</a:t>
              </a:r>
              <a:endPara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0297884" y="2642657"/>
            <a:ext cx="1607257" cy="1973162"/>
            <a:chOff x="10297884" y="2642657"/>
            <a:chExt cx="1607257" cy="1973162"/>
          </a:xfrm>
        </p:grpSpPr>
        <p:grpSp>
          <p:nvGrpSpPr>
            <p:cNvPr id="87" name="组合 86"/>
            <p:cNvGrpSpPr/>
            <p:nvPr/>
          </p:nvGrpSpPr>
          <p:grpSpPr>
            <a:xfrm>
              <a:off x="10297884" y="2642657"/>
              <a:ext cx="1607257" cy="1725338"/>
              <a:chOff x="9760555" y="2642657"/>
              <a:chExt cx="1607257" cy="1725338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9760555" y="2642657"/>
                <a:ext cx="1607257" cy="172533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905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6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  <a:cs typeface="+mn-cs"/>
                </a:endParaRPr>
              </a:p>
            </p:txBody>
          </p:sp>
          <p:pic>
            <p:nvPicPr>
              <p:cNvPr id="67" name="图片 66"/>
              <p:cNvPicPr>
                <a:picLocks noChangeAspect="1"/>
              </p:cNvPicPr>
              <p:nvPr/>
            </p:nvPicPr>
            <p:blipFill>
              <a:blip r:embed="rId5" cstate="print"/>
              <a:srcRect l="3060" t="21877"/>
              <a:stretch>
                <a:fillRect/>
              </a:stretch>
            </p:blipFill>
            <p:spPr>
              <a:xfrm>
                <a:off x="9886691" y="2804365"/>
                <a:ext cx="1351049" cy="1411344"/>
              </a:xfrm>
              <a:prstGeom prst="ellipse">
                <a:avLst/>
              </a:prstGeom>
            </p:spPr>
          </p:pic>
        </p:grpSp>
        <p:sp>
          <p:nvSpPr>
            <p:cNvPr id="97" name="文本框 23"/>
            <p:cNvSpPr txBox="1"/>
            <p:nvPr/>
          </p:nvSpPr>
          <p:spPr>
            <a:xfrm>
              <a:off x="10730413" y="4215709"/>
              <a:ext cx="958917" cy="400110"/>
            </a:xfrm>
            <a:prstGeom prst="rect">
              <a:avLst/>
            </a:prstGeom>
            <a:solidFill>
              <a:srgbClr val="8EB77F"/>
            </a:solidFill>
          </p:spPr>
          <p:txBody>
            <a:bodyPr wrap="none" rtlCol="0" anchor="t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pitchFamily="34" charset="-122"/>
                  <a:sym typeface="+mn-ea"/>
                </a:rPr>
                <a:t>唐玄宗</a:t>
              </a:r>
              <a:endPara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558654" y="738943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汉仪昌黎宋刻本(原版)简" panose="00020600040101010101" pitchFamily="18" charset="-122"/>
                <a:ea typeface="汉仪昌黎宋刻本(原版)简" panose="00020600040101010101" pitchFamily="18" charset="-122"/>
              </a:rPr>
              <a:t>形成</a:t>
            </a:r>
            <a:endParaRPr lang="zh-CN" altLang="en-US" sz="3200" b="1" dirty="0">
              <a:latin typeface="汉仪昌黎宋刻本(原版)简" panose="00020600040101010101" pitchFamily="18" charset="-122"/>
              <a:ea typeface="汉仪昌黎宋刻本(原版)简" panose="00020600040101010101" pitchFamily="18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0039350" y="6484620"/>
            <a:ext cx="2179320" cy="372745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77800" y="6033770"/>
            <a:ext cx="5031105" cy="521970"/>
          </a:xfrm>
          <a:prstGeom prst="rect">
            <a:avLst/>
          </a:prstGeom>
          <a:noFill/>
          <a:ln w="28575">
            <a:solidFill>
              <a:srgbClr val="AD9E5F"/>
            </a:solidFill>
          </a:ln>
        </p:spPr>
        <p:txBody>
          <a:bodyPr wrap="square">
            <a:spAutoFit/>
          </a:bodyPr>
          <a:p>
            <a:pPr defTabSz="457200"/>
            <a:r>
              <a:rPr lang="en-US" altLang="zh-CN" sz="2800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万般皆下品，唯有读书高</a:t>
            </a:r>
            <a:r>
              <a:rPr lang="en-US" altLang="zh-CN" sz="2800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endParaRPr lang="en-US" altLang="zh-CN" sz="2800" dirty="0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440" y="1439545"/>
            <a:ext cx="442785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背景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: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）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九品中正制的</a:t>
            </a:r>
            <a:r>
              <a:rPr lang="zh-CN" altLang="en-US" sz="28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弊端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）</a:t>
            </a:r>
            <a:r>
              <a:rPr lang="zh-CN" altLang="en-US" sz="28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统治者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要求巩固权力，加强中央集权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）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寒门</a:t>
            </a:r>
            <a:r>
              <a:rPr lang="zh-CN" altLang="en-US" sz="28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庶族地主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势力崛起，要求打破门阀政治</a:t>
            </a:r>
            <a:endParaRPr lang="zh-CN" altLang="en-US" sz="2800" b="1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88" grpId="0" animBg="1"/>
      <p:bldP spid="89" grpId="0" bldLvl="0" animBg="1"/>
      <p:bldP spid="90" grpId="0" animBg="1"/>
      <p:bldP spid="91" grpId="0" animBg="1"/>
      <p:bldP spid="92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48698" y="1386954"/>
            <a:ext cx="11054004" cy="2320458"/>
            <a:chOff x="1032227" y="1815852"/>
            <a:chExt cx="10478994" cy="3095280"/>
          </a:xfrm>
          <a:solidFill>
            <a:srgbClr val="595959"/>
          </a:solidFill>
        </p:grpSpPr>
        <p:sp>
          <p:nvSpPr>
            <p:cNvPr id="5" name="半闭框 4"/>
            <p:cNvSpPr/>
            <p:nvPr/>
          </p:nvSpPr>
          <p:spPr>
            <a:xfrm>
              <a:off x="1032227" y="1815852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半闭框 5"/>
            <p:cNvSpPr/>
            <p:nvPr/>
          </p:nvSpPr>
          <p:spPr>
            <a:xfrm rot="10800000">
              <a:off x="11248332" y="4557473"/>
              <a:ext cx="262889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半闭框 6"/>
            <p:cNvSpPr/>
            <p:nvPr/>
          </p:nvSpPr>
          <p:spPr>
            <a:xfrm flipH="1">
              <a:off x="11248323" y="1815852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半闭框 7"/>
            <p:cNvSpPr/>
            <p:nvPr/>
          </p:nvSpPr>
          <p:spPr>
            <a:xfrm rot="10800000" flipH="1">
              <a:off x="1032227" y="4565692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0"/>
            <a:ext cx="12192000" cy="645160"/>
            <a:chOff x="0" y="0"/>
            <a:chExt cx="12192000" cy="645160"/>
          </a:xfrm>
        </p:grpSpPr>
        <p:sp>
          <p:nvSpPr>
            <p:cNvPr id="10" name="矩形 9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18015" y="21265"/>
              <a:ext cx="65988" cy="499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4300" y="0"/>
              <a:ext cx="450096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一、</a:t>
              </a:r>
              <a:r>
                <a:rPr lang="zh-CN" altLang="en-US" sz="3600" dirty="0">
                  <a:solidFill>
                    <a:schemeClr val="bg1"/>
                  </a:solidFill>
                  <a:latin typeface="腾祥伯当行楷简" panose="01010104010101010101" charset="-122"/>
                  <a:ea typeface="腾祥伯当行楷简" panose="01010104010101010101" charset="-122"/>
                  <a:sym typeface="+mn-ea"/>
                </a:rPr>
                <a:t>少年英才始及第</a:t>
              </a:r>
              <a:endParaRPr lang="zh-CN" altLang="en-US" sz="36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28335" y="30760"/>
              <a:ext cx="482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28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89325" y="750161"/>
            <a:ext cx="285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2</a:t>
            </a:r>
            <a:r>
              <a:rPr lang="zh-CN" altLang="en-US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、科举制</a:t>
            </a:r>
            <a:endParaRPr lang="zh-CN" altLang="en-US" sz="3200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7355" y="1455033"/>
            <a:ext cx="10766212" cy="221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solidFill>
                  <a:srgbClr val="002060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kern="100" dirty="0">
                <a:solidFill>
                  <a:srgbClr val="002060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材料五</a:t>
            </a:r>
            <a:r>
              <a:rPr lang="en-US" altLang="zh-CN" sz="2400" kern="100" dirty="0">
                <a:solidFill>
                  <a:srgbClr val="002060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】</a:t>
            </a:r>
            <a:endParaRPr lang="en-US" altLang="zh-CN" sz="2400" kern="100" dirty="0">
              <a:solidFill>
                <a:srgbClr val="002060"/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  <a:p>
            <a:pPr indent="612140" algn="just">
              <a:lnSpc>
                <a:spcPct val="150000"/>
              </a:lnSpc>
            </a:pPr>
            <a:r>
              <a:rPr lang="zh-CN" altLang="zh-CN" sz="2400" kern="100" dirty="0">
                <a:effectLst/>
                <a:latin typeface="汉仪程行简" panose="00020600040101010101" charset="-122"/>
                <a:ea typeface="汉仪程行简" panose="00020600040101010101" charset="-122"/>
                <a:cs typeface="汉仪程行简" panose="00020600040101010101" charset="-122"/>
                <a:sym typeface="方正全福体" panose="02000500000000000000" charset="-122"/>
              </a:rPr>
              <a:t>贽少孤，特立不群，颇勤儒学。年十八</a:t>
            </a:r>
            <a:r>
              <a:rPr lang="zh-CN" altLang="en-US" sz="2400" kern="100" dirty="0">
                <a:solidFill>
                  <a:srgbClr val="994D49"/>
                </a:solidFill>
                <a:latin typeface="汉仪程行简" panose="00020600040101010101" charset="-122"/>
                <a:ea typeface="汉仪程行简" panose="00020600040101010101" charset="-122"/>
                <a:cs typeface="汉仪程行简" panose="00020600040101010101" charset="-122"/>
                <a:sym typeface="方正全福体" panose="02000500000000000000" charset="-122"/>
              </a:rPr>
              <a:t>登进士第</a:t>
            </a:r>
            <a:r>
              <a:rPr lang="zh-CN" altLang="zh-CN" sz="2400" kern="100" dirty="0">
                <a:effectLst/>
                <a:latin typeface="汉仪程行简" panose="00020600040101010101" charset="-122"/>
                <a:ea typeface="汉仪程行简" panose="00020600040101010101" charset="-122"/>
                <a:cs typeface="汉仪程行简" panose="00020600040101010101" charset="-122"/>
                <a:sym typeface="方正全福体" panose="02000500000000000000" charset="-122"/>
              </a:rPr>
              <a:t>，以</a:t>
            </a:r>
            <a:r>
              <a:rPr lang="zh-CN" altLang="en-US" sz="2400" kern="100" dirty="0">
                <a:solidFill>
                  <a:srgbClr val="994D49"/>
                </a:solidFill>
                <a:latin typeface="汉仪程行简" panose="00020600040101010101" charset="-122"/>
                <a:ea typeface="汉仪程行简" panose="00020600040101010101" charset="-122"/>
                <a:cs typeface="汉仪程行简" panose="00020600040101010101" charset="-122"/>
                <a:sym typeface="方正全福体" panose="02000500000000000000" charset="-122"/>
              </a:rPr>
              <a:t>博学宏词</a:t>
            </a:r>
            <a:r>
              <a:rPr lang="zh-CN" altLang="zh-CN" sz="2400" kern="100" dirty="0">
                <a:effectLst/>
                <a:latin typeface="汉仪程行简" panose="00020600040101010101" charset="-122"/>
                <a:ea typeface="汉仪程行简" panose="00020600040101010101" charset="-122"/>
                <a:cs typeface="汉仪程行简" panose="00020600040101010101" charset="-122"/>
                <a:sym typeface="方正全福体" panose="02000500000000000000" charset="-122"/>
              </a:rPr>
              <a:t>登科，授</a:t>
            </a:r>
            <a:r>
              <a:rPr lang="zh-CN" altLang="en-US" sz="2400" kern="100" dirty="0">
                <a:solidFill>
                  <a:srgbClr val="994D49"/>
                </a:solidFill>
                <a:latin typeface="汉仪程行简" panose="00020600040101010101" charset="-122"/>
                <a:ea typeface="汉仪程行简" panose="00020600040101010101" charset="-122"/>
                <a:cs typeface="汉仪程行简" panose="00020600040101010101" charset="-122"/>
                <a:sym typeface="方正全福体" panose="02000500000000000000" charset="-122"/>
              </a:rPr>
              <a:t>华州郑县尉</a:t>
            </a:r>
            <a:r>
              <a:rPr lang="zh-CN" altLang="zh-CN" sz="2400" kern="100" dirty="0">
                <a:effectLst/>
                <a:latin typeface="汉仪程行简" panose="00020600040101010101" charset="-122"/>
                <a:ea typeface="汉仪程行简" panose="00020600040101010101" charset="-122"/>
                <a:cs typeface="汉仪程行简" panose="00020600040101010101" charset="-122"/>
                <a:sym typeface="方正全福体" panose="02000500000000000000" charset="-122"/>
              </a:rPr>
              <a:t>。</a:t>
            </a:r>
            <a:endParaRPr lang="zh-CN" altLang="zh-CN" sz="2400" kern="100" dirty="0">
              <a:effectLst/>
              <a:latin typeface="汉仪程行简" panose="00020600040101010101" charset="-122"/>
              <a:ea typeface="汉仪程行简" panose="00020600040101010101" charset="-122"/>
              <a:cs typeface="汉仪程行简" panose="00020600040101010101" charset="-122"/>
              <a:sym typeface="方正全福体" panose="02000500000000000000" charset="-122"/>
            </a:endParaRPr>
          </a:p>
          <a:p>
            <a:pPr indent="612140" algn="r">
              <a:lnSpc>
                <a:spcPct val="150000"/>
              </a:lnSpc>
            </a:pPr>
            <a:r>
              <a:rPr lang="zh-CN" altLang="zh-CN" sz="2000" kern="100" dirty="0">
                <a:solidFill>
                  <a:srgbClr val="002060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——《旧唐书·</a:t>
            </a:r>
            <a:r>
              <a:rPr lang="zh-CN" altLang="zh-CN" sz="2000" kern="100" dirty="0">
                <a:solidFill>
                  <a:srgbClr val="002060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陆贽传》</a:t>
            </a:r>
            <a:endParaRPr lang="zh-CN" altLang="zh-CN" sz="2000" kern="100" dirty="0">
              <a:solidFill>
                <a:srgbClr val="002060"/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2081" y="3646184"/>
            <a:ext cx="8856759" cy="3513566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155593" y="3706790"/>
            <a:ext cx="10026520" cy="3118284"/>
            <a:chOff x="1602" y="3381"/>
            <a:chExt cx="16456" cy="4949"/>
          </a:xfrm>
        </p:grpSpPr>
        <p:sp>
          <p:nvSpPr>
            <p:cNvPr id="26" name="矩形 25"/>
            <p:cNvSpPr/>
            <p:nvPr/>
          </p:nvSpPr>
          <p:spPr>
            <a:xfrm>
              <a:off x="1637" y="3381"/>
              <a:ext cx="16421" cy="4949"/>
            </a:xfrm>
            <a:prstGeom prst="rect">
              <a:avLst/>
            </a:prstGeom>
            <a:solidFill>
              <a:srgbClr val="E8E0D4">
                <a:alpha val="69804"/>
              </a:srgbClr>
            </a:solidFill>
            <a:ln w="34925" cap="flat" cmpd="sng" algn="in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华文新魏" panose="02010800040101010101" charset="-122"/>
                <a:cs typeface="+mn-cs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602" y="4752"/>
              <a:ext cx="16400" cy="1088"/>
              <a:chOff x="1882" y="4752"/>
              <a:chExt cx="16400" cy="1088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1882" y="4752"/>
                <a:ext cx="4035" cy="1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方正苏新诗柳楷简体" panose="02000000000000000000" pitchFamily="2" charset="-122"/>
                    <a:ea typeface="方正苏新诗柳楷简体" panose="02000000000000000000" pitchFamily="2" charset="-122"/>
                  </a:rPr>
                  <a:t>（出身门第）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方正苏新诗柳楷简体" panose="02000000000000000000" pitchFamily="2" charset="-122"/>
                  <a:ea typeface="方正苏新诗柳楷简体" panose="02000000000000000000" pitchFamily="2" charset="-122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5939" y="4804"/>
                <a:ext cx="12343" cy="1036"/>
                <a:chOff x="5939" y="4804"/>
                <a:chExt cx="12343" cy="1036"/>
              </a:xfrm>
            </p:grpSpPr>
            <p:grpSp>
              <p:nvGrpSpPr>
                <p:cNvPr id="37" name="组合 36"/>
                <p:cNvGrpSpPr/>
                <p:nvPr/>
              </p:nvGrpSpPr>
              <p:grpSpPr>
                <a:xfrm>
                  <a:off x="5939" y="4805"/>
                  <a:ext cx="8286" cy="1031"/>
                  <a:chOff x="3947" y="4400"/>
                  <a:chExt cx="8286" cy="1031"/>
                </a:xfrm>
              </p:grpSpPr>
              <p:sp>
                <p:nvSpPr>
                  <p:cNvPr id="39" name="右箭头标注 2"/>
                  <p:cNvSpPr/>
                  <p:nvPr/>
                </p:nvSpPr>
                <p:spPr>
                  <a:xfrm>
                    <a:off x="3947" y="4400"/>
                    <a:ext cx="5000" cy="980"/>
                  </a:xfrm>
                  <a:prstGeom prst="rightArrowCallout">
                    <a:avLst/>
                  </a:prstGeom>
                  <a:solidFill>
                    <a:srgbClr val="3170A7"/>
                  </a:solidFill>
                  <a:ln w="34925" cap="flat" cmpd="sng" algn="in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3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方正苏新诗柳楷简体" panose="02000000000000000000" pitchFamily="2" charset="-122"/>
                        <a:ea typeface="方正苏新诗柳楷简体" panose="02000000000000000000" pitchFamily="2" charset="-122"/>
                      </a:rPr>
                      <a:t>世家大族</a:t>
                    </a:r>
                    <a:endParaRPr kumimoji="0" lang="zh-CN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方正苏新诗柳楷简体" panose="02000000000000000000" pitchFamily="2" charset="-122"/>
                      <a:ea typeface="方正苏新诗柳楷简体" panose="02000000000000000000" pitchFamily="2" charset="-122"/>
                    </a:endParaRPr>
                  </a:p>
                </p:txBody>
              </p:sp>
              <p:sp>
                <p:nvSpPr>
                  <p:cNvPr id="40" name="矩形 39"/>
                  <p:cNvSpPr/>
                  <p:nvPr/>
                </p:nvSpPr>
                <p:spPr>
                  <a:xfrm>
                    <a:off x="8970" y="4400"/>
                    <a:ext cx="3263" cy="1031"/>
                  </a:xfrm>
                  <a:prstGeom prst="rect">
                    <a:avLst/>
                  </a:prstGeom>
                  <a:solidFill>
                    <a:srgbClr val="3170A7"/>
                  </a:solidFill>
                  <a:ln w="34925" cap="flat" cmpd="sng" algn="in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3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方正苏新诗柳楷简体" panose="02000000000000000000" pitchFamily="2" charset="-122"/>
                        <a:ea typeface="方正苏新诗柳楷简体" panose="02000000000000000000" pitchFamily="2" charset="-122"/>
                      </a:rPr>
                      <a:t>寒门庶族</a:t>
                    </a:r>
                    <a:endParaRPr kumimoji="0" lang="zh-CN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方正苏新诗柳楷简体" panose="02000000000000000000" pitchFamily="2" charset="-122"/>
                      <a:ea typeface="方正苏新诗柳楷简体" panose="02000000000000000000" pitchFamily="2" charset="-122"/>
                    </a:endParaRPr>
                  </a:p>
                </p:txBody>
              </p:sp>
            </p:grpSp>
            <p:sp>
              <p:nvSpPr>
                <p:cNvPr id="38" name="文本框 37"/>
                <p:cNvSpPr txBox="1"/>
                <p:nvPr/>
              </p:nvSpPr>
              <p:spPr>
                <a:xfrm>
                  <a:off x="14247" y="4804"/>
                  <a:ext cx="4035" cy="1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方正苏新诗柳楷简体" panose="02000000000000000000" pitchFamily="2" charset="-122"/>
                      <a:ea typeface="方正苏新诗柳楷简体" panose="02000000000000000000" pitchFamily="2" charset="-122"/>
                    </a:rPr>
                    <a:t>（寒门人才）</a:t>
                  </a: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方正苏新诗柳楷简体" panose="02000000000000000000" pitchFamily="2" charset="-122"/>
                    <a:ea typeface="方正苏新诗柳楷简体" panose="02000000000000000000" pitchFamily="2" charset="-122"/>
                  </a:endParaRPr>
                </a:p>
              </p:txBody>
            </p:sp>
          </p:grpSp>
        </p:grpSp>
      </p:grpSp>
      <p:sp>
        <p:nvSpPr>
          <p:cNvPr id="33" name="文本框 32"/>
          <p:cNvSpPr txBox="1"/>
          <p:nvPr>
            <p:custDataLst>
              <p:tags r:id="rId2"/>
            </p:custDataLst>
          </p:nvPr>
        </p:nvSpPr>
        <p:spPr>
          <a:xfrm>
            <a:off x="9948545" y="6383020"/>
            <a:ext cx="2243455" cy="49149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77595" y="5715000"/>
            <a:ext cx="9421495" cy="617855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noAutofit/>
          </a:bodyPr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kern="1200" cap="none" spc="0" normalizeH="0" baseline="0" noProof="0" dirty="0">
              <a:solidFill>
                <a:prstClr val="white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6655" y="5715000"/>
            <a:ext cx="9775825" cy="617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有利于打破士族垄断，扩大统治基础，促进社会阶层流动</a:t>
            </a:r>
            <a:endParaRPr sz="28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8727440" y="1608455"/>
            <a:ext cx="1032510" cy="478790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9396730" y="1215390"/>
            <a:ext cx="2004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文新魏" panose="02010800040101010101" charset="-122"/>
                <a:ea typeface="华文新魏" panose="02010800040101010101" charset="-122"/>
              </a:rPr>
              <a:t>考拔能文之士</a:t>
            </a:r>
            <a:endParaRPr lang="zh-CN" altLang="en-US" sz="200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46331"/>
            <a:chOff x="0" y="0"/>
            <a:chExt cx="12192000" cy="646331"/>
          </a:xfrm>
        </p:grpSpPr>
        <p:sp>
          <p:nvSpPr>
            <p:cNvPr id="6" name="矩形 5"/>
            <p:cNvSpPr/>
            <p:nvPr/>
          </p:nvSpPr>
          <p:spPr>
            <a:xfrm>
              <a:off x="0" y="1"/>
              <a:ext cx="12192000" cy="534988"/>
            </a:xfrm>
            <a:prstGeom prst="rect">
              <a:avLst/>
            </a:prstGeom>
            <a:solidFill>
              <a:srgbClr val="A753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939846" y="21265"/>
              <a:ext cx="65988" cy="499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4300" y="0"/>
              <a:ext cx="4500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一、名门子弟初入仕</a:t>
              </a:r>
              <a:endParaRPr lang="zh-CN" altLang="en-US" sz="36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128335" y="30760"/>
              <a:ext cx="4824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7</a:t>
              </a:r>
              <a:r>
                <a:rPr lang="zh-CN" altLang="en-US" sz="2800" dirty="0">
                  <a:solidFill>
                    <a:schemeClr val="bg1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课  隋唐制度的变化与创新</a:t>
              </a:r>
              <a:endParaRPr lang="zh-CN" altLang="en-US" sz="2800" dirty="0">
                <a:solidFill>
                  <a:schemeClr val="bg1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89325" y="750161"/>
            <a:ext cx="285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2</a:t>
            </a:r>
            <a:r>
              <a:rPr lang="zh-CN" altLang="en-US" sz="3200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、科举制</a:t>
            </a:r>
            <a:endParaRPr lang="zh-CN" altLang="en-US" sz="3200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558654" y="738943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汉仪昌黎宋刻本(原版)简" panose="00020600040101010101" pitchFamily="18" charset="-122"/>
                <a:ea typeface="汉仪昌黎宋刻本(原版)简" panose="00020600040101010101" pitchFamily="18" charset="-122"/>
              </a:rPr>
              <a:t>意义</a:t>
            </a:r>
            <a:endParaRPr lang="zh-CN" altLang="en-US" sz="3200" b="1" dirty="0">
              <a:latin typeface="汉仪昌黎宋刻本(原版)简" panose="00020600040101010101" pitchFamily="18" charset="-122"/>
              <a:ea typeface="汉仪昌黎宋刻本(原版)简" panose="00020600040101010101" pitchFamily="18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588595" y="1963053"/>
            <a:ext cx="3888906" cy="4606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【</a:t>
            </a:r>
            <a:r>
              <a:rPr lang="zh-CN" altLang="en-US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材料七</a:t>
            </a:r>
            <a:r>
              <a:rPr lang="en-US" altLang="zh-CN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】</a:t>
            </a:r>
            <a:endParaRPr lang="en-US" altLang="zh-CN" sz="22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612140"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隋炀帝时增设进士科</a:t>
            </a:r>
            <a:r>
              <a:rPr lang="en-US" altLang="zh-CN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……</a:t>
            </a: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经过唐代的发展，考试作为一项重要制度确立起来。这样士人可以不经荐举，直接报名考试</a:t>
            </a:r>
            <a:r>
              <a:rPr lang="en-US" altLang="zh-CN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……</a:t>
            </a: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由政府择优录取，从而纠正了魏晋以来世家大族垄断用人做官大权的状况。</a:t>
            </a:r>
            <a:endParaRPr lang="zh-CN" altLang="en-US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韦庆远</a:t>
            </a: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中国政治制度史</a:t>
            </a: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endParaRPr lang="en-US" altLang="zh-CN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7708" y="1689919"/>
            <a:ext cx="4500965" cy="503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【</a:t>
            </a:r>
            <a:r>
              <a:rPr lang="zh-CN" altLang="en-US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材料六</a:t>
            </a:r>
            <a:r>
              <a:rPr lang="en-US" altLang="zh-CN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】</a:t>
            </a:r>
            <a:endParaRPr lang="en-US" altLang="zh-CN" sz="22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612140">
              <a:lnSpc>
                <a:spcPct val="150000"/>
              </a:lnSpc>
            </a:pPr>
            <a:r>
              <a:rPr lang="en-US" altLang="zh-CN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(</a:t>
            </a: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科举制</a:t>
            </a:r>
            <a:r>
              <a:rPr lang="en-US" altLang="zh-CN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)</a:t>
            </a: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用意在用一个客观的考试标准，来不断的挑选社会上优秀分子，使之参预国家的政治。此项标准，一则求其公平，不容舞弊营私。二则求其预备之单纯与统一，减免经济上之限制，使贫民亦有出身。又间接助成国内风俗教化之统整，以辅成大一统政府之团结巩固。 </a:t>
            </a:r>
            <a:endParaRPr lang="en-US" altLang="zh-CN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612140" algn="r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钱穆</a:t>
            </a: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国史大纲</a:t>
            </a:r>
            <a:r>
              <a:rPr lang="en-US" altLang="zh-CN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endParaRPr lang="en-US" altLang="zh-CN" sz="22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4697012" y="1688503"/>
            <a:ext cx="3701127" cy="5007099"/>
            <a:chOff x="1479057" y="-1440950"/>
            <a:chExt cx="3508601" cy="6679027"/>
          </a:xfrm>
          <a:solidFill>
            <a:srgbClr val="595959"/>
          </a:solidFill>
        </p:grpSpPr>
        <p:sp>
          <p:nvSpPr>
            <p:cNvPr id="60" name="半闭框 59"/>
            <p:cNvSpPr/>
            <p:nvPr/>
          </p:nvSpPr>
          <p:spPr>
            <a:xfrm>
              <a:off x="1479057" y="-1440950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半闭框 60"/>
            <p:cNvSpPr/>
            <p:nvPr/>
          </p:nvSpPr>
          <p:spPr>
            <a:xfrm rot="10800000">
              <a:off x="4724769" y="4884418"/>
              <a:ext cx="262889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半闭框 61"/>
            <p:cNvSpPr/>
            <p:nvPr/>
          </p:nvSpPr>
          <p:spPr>
            <a:xfrm flipH="1">
              <a:off x="4724747" y="-1440950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半闭框 72"/>
            <p:cNvSpPr/>
            <p:nvPr/>
          </p:nvSpPr>
          <p:spPr>
            <a:xfrm rot="10800000" flipH="1">
              <a:off x="1479066" y="4892637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7708" y="1672846"/>
            <a:ext cx="4511844" cy="5025952"/>
            <a:chOff x="1032227" y="-1466100"/>
            <a:chExt cx="4277145" cy="6704177"/>
          </a:xfrm>
          <a:solidFill>
            <a:srgbClr val="595959"/>
          </a:solidFill>
        </p:grpSpPr>
        <p:sp>
          <p:nvSpPr>
            <p:cNvPr id="75" name="半闭框 74"/>
            <p:cNvSpPr/>
            <p:nvPr/>
          </p:nvSpPr>
          <p:spPr>
            <a:xfrm>
              <a:off x="1032227" y="-1466100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半闭框 75"/>
            <p:cNvSpPr/>
            <p:nvPr/>
          </p:nvSpPr>
          <p:spPr>
            <a:xfrm rot="10800000">
              <a:off x="5046483" y="4884419"/>
              <a:ext cx="262889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半闭框 76"/>
            <p:cNvSpPr/>
            <p:nvPr/>
          </p:nvSpPr>
          <p:spPr>
            <a:xfrm flipH="1">
              <a:off x="5046472" y="-1466100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半闭框 102"/>
            <p:cNvSpPr/>
            <p:nvPr/>
          </p:nvSpPr>
          <p:spPr>
            <a:xfrm rot="10800000" flipH="1">
              <a:off x="1032227" y="4892637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8580687" y="1691766"/>
            <a:ext cx="3522014" cy="4997676"/>
            <a:chOff x="1559490" y="-1428385"/>
            <a:chExt cx="3338801" cy="6666462"/>
          </a:xfrm>
          <a:solidFill>
            <a:srgbClr val="595959"/>
          </a:solidFill>
        </p:grpSpPr>
        <p:sp>
          <p:nvSpPr>
            <p:cNvPr id="105" name="半闭框 104"/>
            <p:cNvSpPr/>
            <p:nvPr/>
          </p:nvSpPr>
          <p:spPr>
            <a:xfrm>
              <a:off x="1559490" y="-1428385"/>
              <a:ext cx="262890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半闭框 105"/>
            <p:cNvSpPr/>
            <p:nvPr/>
          </p:nvSpPr>
          <p:spPr>
            <a:xfrm rot="10800000">
              <a:off x="4635402" y="4884419"/>
              <a:ext cx="262889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半闭框 106"/>
            <p:cNvSpPr/>
            <p:nvPr/>
          </p:nvSpPr>
          <p:spPr>
            <a:xfrm flipH="1">
              <a:off x="4635384" y="-1428385"/>
              <a:ext cx="262890" cy="345441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8" name="半闭框 107"/>
            <p:cNvSpPr/>
            <p:nvPr/>
          </p:nvSpPr>
          <p:spPr>
            <a:xfrm rot="10800000" flipH="1">
              <a:off x="1559490" y="4892637"/>
              <a:ext cx="262890" cy="34544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9" name="文本框 108"/>
          <p:cNvSpPr txBox="1"/>
          <p:nvPr/>
        </p:nvSpPr>
        <p:spPr>
          <a:xfrm>
            <a:off x="8514698" y="2196785"/>
            <a:ext cx="3611313" cy="3975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【</a:t>
            </a:r>
            <a:r>
              <a:rPr lang="zh-CN" altLang="en-US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材料八</a:t>
            </a:r>
            <a:r>
              <a:rPr lang="en-US" altLang="zh-CN" sz="22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】</a:t>
            </a:r>
            <a:endParaRPr lang="en-US" altLang="zh-CN" sz="22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indent="612140">
              <a:lnSpc>
                <a:spcPct val="150000"/>
              </a:lnSpc>
            </a:pPr>
            <a:r>
              <a:rPr lang="zh-CN" altLang="en-US" sz="2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科举考试偏重文学、历史和学术问题，使得统治阶层产生一种讲求考证、沉溺文学或一味好古的倾向，这对培养求实致用的思想是很不利的。</a:t>
            </a:r>
            <a:endParaRPr lang="zh-CN" altLang="en-US" sz="2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——[</a:t>
            </a:r>
            <a:r>
              <a:rPr lang="zh-CN" altLang="en-US" sz="16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美</a:t>
            </a:r>
            <a:r>
              <a:rPr lang="en-US" altLang="zh-CN" sz="16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]</a:t>
            </a:r>
            <a:r>
              <a:rPr lang="zh-CN" altLang="en-US" sz="16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费正清</a:t>
            </a:r>
            <a:r>
              <a:rPr lang="en-US" altLang="zh-CN" sz="16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</a:t>
            </a:r>
            <a:r>
              <a:rPr lang="zh-CN" altLang="en-US" sz="16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中国：传统与变迁</a:t>
            </a:r>
            <a:r>
              <a:rPr lang="en-US" altLang="zh-CN" sz="1600" dirty="0">
                <a:solidFill>
                  <a:srgbClr val="00206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endParaRPr lang="en-US" altLang="zh-CN" sz="1600" dirty="0">
              <a:solidFill>
                <a:srgbClr val="00206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110" name="墨迹 109"/>
              <p14:cNvContentPartPr/>
              <p14:nvPr/>
            </p14:nvContentPartPr>
            <p14:xfrm>
              <a:off x="1597149" y="6029985"/>
              <a:ext cx="2588352" cy="360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"/>
            </p:blipFill>
            <p:spPr>
              <a:xfrm>
                <a:off x="1597149" y="6029985"/>
                <a:ext cx="258835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111" name="墨迹 110"/>
              <p14:cNvContentPartPr/>
              <p14:nvPr/>
            </p14:nvContentPartPr>
            <p14:xfrm>
              <a:off x="3531865" y="2504359"/>
              <a:ext cx="380260" cy="36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4"/>
            </p:blipFill>
            <p:spPr>
              <a:xfrm>
                <a:off x="3531865" y="2504359"/>
                <a:ext cx="3802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12" name="墨迹 111"/>
              <p14:cNvContentPartPr/>
              <p14:nvPr/>
            </p14:nvContentPartPr>
            <p14:xfrm>
              <a:off x="2708267" y="5033461"/>
              <a:ext cx="1477314" cy="360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6"/>
            </p:blipFill>
            <p:spPr>
              <a:xfrm>
                <a:off x="2708267" y="5033461"/>
                <a:ext cx="147731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113" name="墨迹 112"/>
              <p14:cNvContentPartPr/>
              <p14:nvPr/>
            </p14:nvContentPartPr>
            <p14:xfrm>
              <a:off x="1308267" y="4014217"/>
              <a:ext cx="1643891" cy="36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8"/>
            </p:blipFill>
            <p:spPr>
              <a:xfrm>
                <a:off x="1308267" y="4014217"/>
                <a:ext cx="164389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114" name="墨迹 113"/>
              <p14:cNvContentPartPr/>
              <p14:nvPr/>
            </p14:nvContentPartPr>
            <p14:xfrm>
              <a:off x="5005834" y="4279738"/>
              <a:ext cx="3223766" cy="360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0"/>
            </p:blipFill>
            <p:spPr>
              <a:xfrm>
                <a:off x="5005834" y="4279738"/>
                <a:ext cx="322376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115" name="墨迹 114"/>
              <p14:cNvContentPartPr/>
              <p14:nvPr/>
            </p14:nvContentPartPr>
            <p14:xfrm>
              <a:off x="4730672" y="4809211"/>
              <a:ext cx="209174" cy="360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2"/>
            </p:blipFill>
            <p:spPr>
              <a:xfrm>
                <a:off x="4730672" y="4809211"/>
                <a:ext cx="20917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16" name="墨迹 115"/>
              <p14:cNvContentPartPr/>
              <p14:nvPr/>
            </p14:nvContentPartPr>
            <p14:xfrm>
              <a:off x="8708471" y="5035437"/>
              <a:ext cx="3223766" cy="360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4"/>
            </p:blipFill>
            <p:spPr>
              <a:xfrm>
                <a:off x="8708471" y="5035437"/>
                <a:ext cx="322376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117" name="墨迹 116"/>
              <p14:cNvContentPartPr/>
              <p14:nvPr/>
            </p14:nvContentPartPr>
            <p14:xfrm>
              <a:off x="8719345" y="5535031"/>
              <a:ext cx="660201" cy="360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16"/>
            </p:blipFill>
            <p:spPr>
              <a:xfrm>
                <a:off x="8719345" y="5535031"/>
                <a:ext cx="660201" cy="360"/>
              </a:xfrm>
              <a:prstGeom prst="rect"/>
            </p:spPr>
          </p:pic>
        </mc:Fallback>
      </mc:AlternateContent>
      <p:sp>
        <p:nvSpPr>
          <p:cNvPr id="33" name="文本框 32"/>
          <p:cNvSpPr txBox="1"/>
          <p:nvPr>
            <p:custDataLst>
              <p:tags r:id="rId17"/>
            </p:custDataLst>
          </p:nvPr>
        </p:nvSpPr>
        <p:spPr>
          <a:xfrm>
            <a:off x="9948545" y="6366510"/>
            <a:ext cx="2243455" cy="491490"/>
          </a:xfrm>
          <a:prstGeom prst="rect">
            <a:avLst/>
          </a:prstGeom>
          <a:solidFill>
            <a:srgbClr val="52667E"/>
          </a:solidFill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10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AS_UNIQUEID" val="1297"/>
</p:tagLst>
</file>

<file path=ppt/tags/tag27.xml><?xml version="1.0" encoding="utf-8"?>
<p:tagLst xmlns:p="http://schemas.openxmlformats.org/presentationml/2006/main">
  <p:tag name="AS_UNIQUEID" val="1298"/>
</p:tagLst>
</file>

<file path=ppt/tags/tag28.xml><?xml version="1.0" encoding="utf-8"?>
<p:tagLst xmlns:p="http://schemas.openxmlformats.org/presentationml/2006/main">
  <p:tag name="AS_UNIQUEID" val="1299"/>
</p:tagLst>
</file>

<file path=ppt/tags/tag29.xml><?xml version="1.0" encoding="utf-8"?>
<p:tagLst xmlns:p="http://schemas.openxmlformats.org/presentationml/2006/main">
  <p:tag name="AS_UNIQUEID" val="1300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AS_UNIQUEID" val="1301"/>
</p:tagLst>
</file>

<file path=ppt/tags/tag31.xml><?xml version="1.0" encoding="utf-8"?>
<p:tagLst xmlns:p="http://schemas.openxmlformats.org/presentationml/2006/main">
  <p:tag name="AS_UNIQUEID" val="1305"/>
</p:tagLst>
</file>

<file path=ppt/tags/tag32.xml><?xml version="1.0" encoding="utf-8"?>
<p:tagLst xmlns:p="http://schemas.openxmlformats.org/presentationml/2006/main">
  <p:tag name="AS_UNIQUEID" val="1308"/>
</p:tagLst>
</file>

<file path=ppt/tags/tag33.xml><?xml version="1.0" encoding="utf-8"?>
<p:tagLst xmlns:p="http://schemas.openxmlformats.org/presentationml/2006/main">
  <p:tag name="AS_UNIQUEID" val="1309"/>
</p:tagLst>
</file>

<file path=ppt/tags/tag34.xml><?xml version="1.0" encoding="utf-8"?>
<p:tagLst xmlns:p="http://schemas.openxmlformats.org/presentationml/2006/main">
  <p:tag name="AS_UNIQUEID" val="1310"/>
</p:tagLst>
</file>

<file path=ppt/tags/tag35.xml><?xml version="1.0" encoding="utf-8"?>
<p:tagLst xmlns:p="http://schemas.openxmlformats.org/presentationml/2006/main">
  <p:tag name="AS_UNIQUEID" val="1317"/>
</p:tagLst>
</file>

<file path=ppt/tags/tag36.xml><?xml version="1.0" encoding="utf-8"?>
<p:tagLst xmlns:p="http://schemas.openxmlformats.org/presentationml/2006/main">
  <p:tag name="AS_UNIQUEID" val="1316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UNIT_TABLE_BEAUTIFY" val="smartTable{e0cda71d-7763-4597-9d73-9d1da5d8e13b}"/>
  <p:tag name="TABLE_ENDDRAG_ORIGIN_RECT" val="604*355"/>
  <p:tag name="TABLE_ENDDRAG_RECT" val="12*130*604*355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commondata" val="eyJoZGlkIjoiNzZmYjE4MzdjOTI1MDJkMjAwNWJhNmVhYzRmZjBiMzE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AS_UNIQUEID" val="1305"/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4249</Words>
  <Application>WPS 演示</Application>
  <PresentationFormat>宽屏</PresentationFormat>
  <Paragraphs>508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54" baseType="lpstr">
      <vt:lpstr>Arial</vt:lpstr>
      <vt:lpstr>宋体</vt:lpstr>
      <vt:lpstr>Wingdings</vt:lpstr>
      <vt:lpstr>汉仪昌黎宋刻本(原版)简</vt:lpstr>
      <vt:lpstr>汉仪尚巍手书W</vt:lpstr>
      <vt:lpstr>方正苏新诗柳楷简体</vt:lpstr>
      <vt:lpstr>腾祥伯当行楷简</vt:lpstr>
      <vt:lpstr>方正启体简体</vt:lpstr>
      <vt:lpstr>方正清刻本悦宋简体</vt:lpstr>
      <vt:lpstr>华文楷体</vt:lpstr>
      <vt:lpstr>华文仿宋</vt:lpstr>
      <vt:lpstr>方正宋刻本秀楷简体</vt:lpstr>
      <vt:lpstr>Times New Roman</vt:lpstr>
      <vt:lpstr>方正古隶简体</vt:lpstr>
      <vt:lpstr>Franklin Gothic Book</vt:lpstr>
      <vt:lpstr>华文新魏</vt:lpstr>
      <vt:lpstr>仿宋</vt:lpstr>
      <vt:lpstr>微软雅黑</vt:lpstr>
      <vt:lpstr>楷体</vt:lpstr>
      <vt:lpstr>汉仪程行简</vt:lpstr>
      <vt:lpstr>方正全福体</vt:lpstr>
      <vt:lpstr>黑体</vt:lpstr>
      <vt:lpstr>等线</vt:lpstr>
      <vt:lpstr>Arial Unicode MS</vt:lpstr>
      <vt:lpstr>等线 Light</vt:lpstr>
      <vt:lpstr>Calibri</vt:lpstr>
      <vt:lpstr>迷你简雪君</vt:lpstr>
      <vt:lpstr>方正字迹-吕建德字体</vt:lpstr>
      <vt:lpstr>华文细黑</vt:lpstr>
      <vt:lpstr>幼圆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訴裞蒓嫃的馨灵</cp:lastModifiedBy>
  <cp:revision>71</cp:revision>
  <dcterms:created xsi:type="dcterms:W3CDTF">2022-06-21T09:01:00Z</dcterms:created>
  <dcterms:modified xsi:type="dcterms:W3CDTF">2023-10-24T00:40:11Z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F835D889F658404186401FE002EE2206_13</vt:lpwstr>
  </property>
  <property fmtid="{D5CDD505-2E9C-101B-9397-08002B2CF9AE}" pid="3" name="KSOProductBuildVer">
    <vt:lpwstr>2052-12.1.0.15712</vt:lpwstr>
  </property>
</Properties>
</file>