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3"/>
    <p:sldMasterId id="2147483660" r:id="rId4"/>
  </p:sldMasterIdLst>
  <p:notesMasterIdLst>
    <p:notesMasterId r:id="rId26"/>
  </p:notesMasterIdLst>
  <p:handoutMasterIdLst>
    <p:handoutMasterId r:id="rId27"/>
  </p:handoutMasterIdLst>
  <p:sldIdLst>
    <p:sldId id="304" r:id="rId5"/>
    <p:sldId id="257" r:id="rId6"/>
    <p:sldId id="259" r:id="rId7"/>
    <p:sldId id="267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280" r:id="rId25"/>
  </p:sldIdLst>
  <p:sldSz cx="12192000" cy="6858000"/>
  <p:notesSz cx="9144000" cy="6858000"/>
  <p:embeddedFontLst>
    <p:embeddedFont>
      <p:font typeface="汉仪综艺体简" panose="02010600000101010101" charset="-122"/>
      <p:regular r:id="rId31"/>
    </p:embeddedFont>
    <p:embeddedFont>
      <p:font typeface="Calibri" panose="020F0502020204030204" charset="0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9C0E26"/>
    <a:srgbClr val="EEC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gs" Target="tags/tag3.xml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73A37-BE30-44DC-BDFA-F4685D6829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EBB0E-ECC9-477E-ABC1-E0A811466D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4" t="27497" r="8021" b="18745"/>
          <a:stretch>
            <a:fillRect/>
          </a:stretch>
        </p:blipFill>
        <p:spPr>
          <a:xfrm>
            <a:off x="7707633" y="2146300"/>
            <a:ext cx="3429000" cy="32766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3000" y="5262880"/>
            <a:ext cx="3429000" cy="15951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0260" y="5485130"/>
            <a:ext cx="3314700" cy="11506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4" t="27497" r="8021" b="18745"/>
          <a:stretch>
            <a:fillRect/>
          </a:stretch>
        </p:blipFill>
        <p:spPr>
          <a:xfrm>
            <a:off x="7707633" y="2146300"/>
            <a:ext cx="3429000" cy="32766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3000" y="5262880"/>
            <a:ext cx="3429000" cy="15951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0260" y="5485130"/>
            <a:ext cx="3314700" cy="11506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464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7400" y="1"/>
            <a:ext cx="37846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0" b="58827"/>
          <a:stretch>
            <a:fillRect/>
          </a:stretch>
        </p:blipFill>
        <p:spPr>
          <a:xfrm>
            <a:off x="9631680" y="-1"/>
            <a:ext cx="2560320" cy="2509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420" y="4456202"/>
            <a:ext cx="8554720" cy="24017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rot="16200000">
            <a:off x="4895850" y="-438150"/>
            <a:ext cx="2400300" cy="12192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4" cstate="hqprint"/>
          <a:srcRect/>
          <a:stretch>
            <a:fillRect/>
          </a:stretch>
        </p:blipFill>
        <p:spPr>
          <a:xfrm>
            <a:off x="8708571" y="0"/>
            <a:ext cx="3483429" cy="3429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708571" y="478435"/>
            <a:ext cx="2428339" cy="1600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62280" y="314960"/>
            <a:ext cx="11267440" cy="6228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4" t="27497" r="8021" b="18745"/>
          <a:stretch>
            <a:fillRect/>
          </a:stretch>
        </p:blipFill>
        <p:spPr>
          <a:xfrm>
            <a:off x="979691" y="429104"/>
            <a:ext cx="1040127" cy="993899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9296400" y="776501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i="1" spc="300" dirty="0">
                <a:solidFill>
                  <a:srgbClr val="9C0E26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</a:rPr>
              <a:t>百年新征程</a:t>
            </a:r>
            <a:endParaRPr lang="zh-CN" altLang="en-US" sz="2400" i="1" spc="300" dirty="0">
              <a:solidFill>
                <a:srgbClr val="9C0E26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464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7400" y="1"/>
            <a:ext cx="37846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0" b="58827"/>
          <a:stretch>
            <a:fillRect/>
          </a:stretch>
        </p:blipFill>
        <p:spPr>
          <a:xfrm>
            <a:off x="9631680" y="-1"/>
            <a:ext cx="2560320" cy="2509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420" y="4456202"/>
            <a:ext cx="8554720" cy="24017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rot="16200000">
            <a:off x="4895850" y="-438150"/>
            <a:ext cx="2400300" cy="12192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4" cstate="hqprint"/>
          <a:srcRect/>
          <a:stretch>
            <a:fillRect/>
          </a:stretch>
        </p:blipFill>
        <p:spPr>
          <a:xfrm>
            <a:off x="8708571" y="0"/>
            <a:ext cx="3483429" cy="3429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708571" y="478435"/>
            <a:ext cx="2428339" cy="1600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62280" y="314960"/>
            <a:ext cx="11267440" cy="6228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4" t="27497" r="8021" b="18745"/>
          <a:stretch>
            <a:fillRect/>
          </a:stretch>
        </p:blipFill>
        <p:spPr>
          <a:xfrm>
            <a:off x="979691" y="429104"/>
            <a:ext cx="1040127" cy="993899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9296400" y="776501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i="1" spc="300" dirty="0">
                <a:solidFill>
                  <a:srgbClr val="9C0E26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</a:rPr>
              <a:t>百年新征程</a:t>
            </a:r>
            <a:endParaRPr lang="zh-CN" altLang="en-US" sz="2400" i="1" spc="300" dirty="0">
              <a:solidFill>
                <a:srgbClr val="9C0E26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4" t="27497" r="8021" b="18745"/>
          <a:stretch>
            <a:fillRect/>
          </a:stretch>
        </p:blipFill>
        <p:spPr>
          <a:xfrm>
            <a:off x="7707633" y="2146300"/>
            <a:ext cx="3429000" cy="32766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3000" y="5262880"/>
            <a:ext cx="3429000" cy="15951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0260" y="5485130"/>
            <a:ext cx="3314700" cy="11506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464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7400" y="1"/>
            <a:ext cx="37846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0" b="58827"/>
          <a:stretch>
            <a:fillRect/>
          </a:stretch>
        </p:blipFill>
        <p:spPr>
          <a:xfrm>
            <a:off x="9631680" y="-1"/>
            <a:ext cx="2560320" cy="2509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420" y="4456202"/>
            <a:ext cx="8554720" cy="24017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rot="16200000">
            <a:off x="4895850" y="-438150"/>
            <a:ext cx="2400300" cy="12192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4" cstate="hqprint"/>
          <a:srcRect/>
          <a:stretch>
            <a:fillRect/>
          </a:stretch>
        </p:blipFill>
        <p:spPr>
          <a:xfrm>
            <a:off x="8708571" y="0"/>
            <a:ext cx="3483429" cy="3429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708571" y="478435"/>
            <a:ext cx="2428339" cy="1600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62280" y="314960"/>
            <a:ext cx="11267440" cy="6228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4" t="27497" r="8021" b="18745"/>
          <a:stretch>
            <a:fillRect/>
          </a:stretch>
        </p:blipFill>
        <p:spPr>
          <a:xfrm>
            <a:off x="979691" y="429104"/>
            <a:ext cx="1040127" cy="99389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93074" y="2146300"/>
            <a:ext cx="972811" cy="842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" y="6073792"/>
            <a:ext cx="4991100" cy="7839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t="13806" r="5264" b="21266"/>
          <a:stretch>
            <a:fillRect/>
          </a:stretch>
        </p:blipFill>
        <p:spPr>
          <a:xfrm>
            <a:off x="10896600" y="702734"/>
            <a:ext cx="558800" cy="13183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t="12017" b="16151"/>
          <a:stretch>
            <a:fillRect/>
          </a:stretch>
        </p:blipFill>
        <p:spPr>
          <a:xfrm>
            <a:off x="0" y="548639"/>
            <a:ext cx="2024380" cy="8636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t="15620" r="43583" b="59585"/>
          <a:stretch>
            <a:fillRect/>
          </a:stretch>
        </p:blipFill>
        <p:spPr>
          <a:xfrm>
            <a:off x="3581403" y="395458"/>
            <a:ext cx="5191760" cy="162584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84960" y="2781300"/>
            <a:ext cx="6955155" cy="93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CN" altLang="en-US" sz="5500" b="0" spc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汉仪综艺体简" panose="02010600000101010101" charset="-122"/>
                <a:ea typeface="汉仪综艺体简" panose="02010600000101010101" charset="-122"/>
              </a:rPr>
              <a:t>党的二十大精神宣讲</a:t>
            </a:r>
            <a:endParaRPr lang="zh-CN" altLang="en-US" sz="5500" b="0" spc="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汉仪综艺体简" panose="02010600000101010101" charset="-122"/>
              <a:ea typeface="汉仪综艺体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3380" y="4613275"/>
            <a:ext cx="5655945" cy="27114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 fontAlgn="base">
              <a:lnSpc>
                <a:spcPct val="150000"/>
              </a:lnSpc>
            </a:pPr>
            <a:r>
              <a:rPr lang="zh-CN" altLang="en-US" sz="3000" b="0" spc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武进区委教育工委宣讲团成员</a:t>
            </a:r>
            <a:endParaRPr lang="zh-CN" altLang="en-US" sz="3000" b="0" spc="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汉仪黑方简" panose="00020600040101010101" charset="-122"/>
              <a:ea typeface="汉仪黑方简" panose="00020600040101010101" charset="-122"/>
              <a:cs typeface="汉仪黑方简" panose="00020600040101010101" charset="-122"/>
            </a:endParaRPr>
          </a:p>
          <a:p>
            <a:pPr algn="ctr" fontAlgn="base">
              <a:lnSpc>
                <a:spcPct val="150000"/>
              </a:lnSpc>
            </a:pPr>
            <a:r>
              <a:rPr lang="en-US" altLang="zh-CN" sz="3000" b="0" spc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  </a:t>
            </a:r>
            <a:r>
              <a:rPr lang="zh-CN" altLang="en-US" sz="3000" b="0" spc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rPr>
              <a:t>蒋红卫</a:t>
            </a:r>
            <a:endParaRPr lang="zh-CN" altLang="en-US" sz="3000" b="0" spc="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汉仪黑方简" panose="00020600040101010101" charset="-122"/>
              <a:ea typeface="汉仪黑方简" panose="00020600040101010101" charset="-122"/>
              <a:cs typeface="汉仪黑方简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0" y="90170"/>
            <a:ext cx="2056130" cy="2056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3376"/>
          <p:cNvPicPr>
            <a:picLocks noChangeAspect="1"/>
          </p:cNvPicPr>
          <p:nvPr/>
        </p:nvPicPr>
        <p:blipFill>
          <a:blip r:embed="rId1"/>
          <a:srcRect l="6894" t="4074" r="5752" b="68704"/>
          <a:stretch>
            <a:fillRect/>
          </a:stretch>
        </p:blipFill>
        <p:spPr>
          <a:xfrm>
            <a:off x="2101850" y="734695"/>
            <a:ext cx="7987665" cy="538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809375" y="5503399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3376"/>
          <p:cNvPicPr>
            <a:picLocks noChangeAspect="1"/>
          </p:cNvPicPr>
          <p:nvPr/>
        </p:nvPicPr>
        <p:blipFill>
          <a:blip r:embed="rId1"/>
          <a:srcRect l="6914" t="35944" r="6132" b="32935"/>
          <a:stretch>
            <a:fillRect/>
          </a:stretch>
        </p:blipFill>
        <p:spPr>
          <a:xfrm>
            <a:off x="2551430" y="497840"/>
            <a:ext cx="7380605" cy="57169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7064010" y="5479269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3377"/>
          <p:cNvPicPr>
            <a:picLocks noChangeAspect="1"/>
          </p:cNvPicPr>
          <p:nvPr/>
        </p:nvPicPr>
        <p:blipFill>
          <a:blip r:embed="rId1"/>
          <a:srcRect l="8417" t="6731" r="7675" b="60204"/>
          <a:stretch>
            <a:fillRect/>
          </a:stretch>
        </p:blipFill>
        <p:spPr>
          <a:xfrm>
            <a:off x="2531745" y="315595"/>
            <a:ext cx="6951345" cy="5928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7100205" y="5625319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3377"/>
          <p:cNvPicPr>
            <a:picLocks noChangeAspect="1"/>
          </p:cNvPicPr>
          <p:nvPr/>
        </p:nvPicPr>
        <p:blipFill>
          <a:blip r:embed="rId1"/>
          <a:srcRect l="7675" t="43917" r="6132" b="29398"/>
          <a:stretch>
            <a:fillRect/>
          </a:stretch>
        </p:blipFill>
        <p:spPr>
          <a:xfrm>
            <a:off x="2206625" y="741045"/>
            <a:ext cx="8021320" cy="53752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808740" y="5417674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3378"/>
          <p:cNvPicPr>
            <a:picLocks noChangeAspect="1"/>
          </p:cNvPicPr>
          <p:nvPr/>
        </p:nvPicPr>
        <p:blipFill>
          <a:blip r:embed="rId1"/>
          <a:srcRect l="7675" t="8139" r="6860" b="65583"/>
          <a:stretch>
            <a:fillRect/>
          </a:stretch>
        </p:blipFill>
        <p:spPr>
          <a:xfrm>
            <a:off x="2004695" y="606425"/>
            <a:ext cx="8408035" cy="559562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808740" y="5417674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3378"/>
          <p:cNvPicPr>
            <a:picLocks noChangeAspect="1"/>
          </p:cNvPicPr>
          <p:nvPr/>
        </p:nvPicPr>
        <p:blipFill>
          <a:blip r:embed="rId1"/>
          <a:srcRect l="8056" t="38426" r="7094" b="35667"/>
          <a:stretch>
            <a:fillRect/>
          </a:stretch>
        </p:blipFill>
        <p:spPr>
          <a:xfrm>
            <a:off x="2108200" y="607060"/>
            <a:ext cx="7811770" cy="51625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917960" y="5417674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3378"/>
          <p:cNvPicPr>
            <a:picLocks noChangeAspect="1"/>
          </p:cNvPicPr>
          <p:nvPr/>
        </p:nvPicPr>
        <p:blipFill>
          <a:blip r:embed="rId1"/>
          <a:srcRect l="6894" t="68880" r="6894" b="5481"/>
          <a:stretch>
            <a:fillRect/>
          </a:stretch>
        </p:blipFill>
        <p:spPr>
          <a:xfrm>
            <a:off x="2265045" y="853440"/>
            <a:ext cx="8001635" cy="515048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808740" y="5417674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3379"/>
          <p:cNvPicPr>
            <a:picLocks noChangeAspect="1"/>
          </p:cNvPicPr>
          <p:nvPr/>
        </p:nvPicPr>
        <p:blipFill>
          <a:blip r:embed="rId1"/>
          <a:srcRect l="8036" t="35593" r="7094" b="28222"/>
          <a:stretch>
            <a:fillRect/>
          </a:stretch>
        </p:blipFill>
        <p:spPr>
          <a:xfrm>
            <a:off x="2677160" y="327660"/>
            <a:ext cx="6664960" cy="61506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7221490" y="5563724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3380"/>
          <p:cNvPicPr>
            <a:picLocks noChangeAspect="1"/>
          </p:cNvPicPr>
          <p:nvPr/>
        </p:nvPicPr>
        <p:blipFill>
          <a:blip r:embed="rId1"/>
          <a:srcRect l="7295" t="37370" r="8437" b="24533"/>
          <a:stretch>
            <a:fillRect/>
          </a:stretch>
        </p:blipFill>
        <p:spPr>
          <a:xfrm>
            <a:off x="2812415" y="411480"/>
            <a:ext cx="6179185" cy="604647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808740" y="5417674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546860" y="1555750"/>
            <a:ext cx="4465955" cy="4175574"/>
            <a:chOff x="1546849" y="2137722"/>
            <a:chExt cx="4466271" cy="3641989"/>
          </a:xfrm>
        </p:grpSpPr>
        <p:sp>
          <p:nvSpPr>
            <p:cNvPr id="6" name="iṡḻíḋè"/>
            <p:cNvSpPr/>
            <p:nvPr/>
          </p:nvSpPr>
          <p:spPr>
            <a:xfrm>
              <a:off x="1546849" y="2137722"/>
              <a:ext cx="4466271" cy="3562038"/>
            </a:xfrm>
            <a:prstGeom prst="round2DiagRect">
              <a:avLst>
                <a:gd name="adj1" fmla="val 23300"/>
                <a:gd name="adj2" fmla="val 0"/>
              </a:avLst>
            </a:prstGeom>
            <a:solidFill>
              <a:srgbClr val="C00000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94240" y="3525521"/>
              <a:ext cx="3682581" cy="22541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36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汉仪黑方简" panose="00020600040101010101" charset="-122"/>
                  <a:ea typeface="汉仪黑方简" panose="00020600040101010101" charset="-122"/>
                </a:rPr>
                <a:t>一是加强思想引领，牢牢把握教育发展方向。</a:t>
              </a:r>
              <a:endParaRPr lang="zh-CN" alt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893915" y="2545958"/>
              <a:ext cx="3067238" cy="562717"/>
              <a:chOff x="1608712" y="2734200"/>
              <a:chExt cx="3067238" cy="562717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2633039" y="2734200"/>
                <a:ext cx="1010992" cy="562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思源宋体 Heavy" panose="02020900000000000000" pitchFamily="18" charset="-122"/>
                    <a:ea typeface="思源宋体 Heavy" panose="02020900000000000000" pitchFamily="18" charset="-122"/>
                  </a:rPr>
                  <a:t>01</a:t>
                </a:r>
                <a:endParaRPr lang="en-US" altLang="zh-CN" sz="36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1608712" y="2961832"/>
                <a:ext cx="535794" cy="156640"/>
                <a:chOff x="1606273" y="2390006"/>
                <a:chExt cx="535794" cy="156640"/>
              </a:xfrm>
            </p:grpSpPr>
            <p:sp>
              <p:nvSpPr>
                <p:cNvPr id="20" name="iconfont-1096-617929"/>
                <p:cNvSpPr/>
                <p:nvPr/>
              </p:nvSpPr>
              <p:spPr>
                <a:xfrm>
                  <a:off x="1984816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iconfont-1096-617929"/>
                <p:cNvSpPr/>
                <p:nvPr/>
              </p:nvSpPr>
              <p:spPr>
                <a:xfrm>
                  <a:off x="1795545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iconfont-1096-617929"/>
                <p:cNvSpPr/>
                <p:nvPr/>
              </p:nvSpPr>
              <p:spPr>
                <a:xfrm>
                  <a:off x="1606273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>
                <a:off x="4140156" y="2961832"/>
                <a:ext cx="535794" cy="156640"/>
                <a:chOff x="1606273" y="2390006"/>
                <a:chExt cx="535794" cy="156640"/>
              </a:xfrm>
            </p:grpSpPr>
            <p:sp>
              <p:nvSpPr>
                <p:cNvPr id="17" name="iconfont-1096-617929"/>
                <p:cNvSpPr/>
                <p:nvPr/>
              </p:nvSpPr>
              <p:spPr>
                <a:xfrm>
                  <a:off x="1984816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iconfont-1096-617929"/>
                <p:cNvSpPr/>
                <p:nvPr/>
              </p:nvSpPr>
              <p:spPr>
                <a:xfrm>
                  <a:off x="1795545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iconfont-1096-617929"/>
                <p:cNvSpPr/>
                <p:nvPr/>
              </p:nvSpPr>
              <p:spPr>
                <a:xfrm>
                  <a:off x="1606273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34" name="直接连接符 33"/>
            <p:cNvCxnSpPr/>
            <p:nvPr/>
          </p:nvCxnSpPr>
          <p:spPr>
            <a:xfrm>
              <a:off x="2084916" y="3355472"/>
              <a:ext cx="268523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000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6766915" y="1556062"/>
            <a:ext cx="4465955" cy="4195445"/>
            <a:chOff x="6766915" y="1744657"/>
            <a:chExt cx="4465955" cy="4195445"/>
          </a:xfrm>
        </p:grpSpPr>
        <p:sp>
          <p:nvSpPr>
            <p:cNvPr id="3" name="ïṡ1îďé"/>
            <p:cNvSpPr/>
            <p:nvPr/>
          </p:nvSpPr>
          <p:spPr>
            <a:xfrm>
              <a:off x="6766915" y="1744657"/>
              <a:ext cx="4465955" cy="4195445"/>
            </a:xfrm>
            <a:prstGeom prst="round2DiagRect">
              <a:avLst>
                <a:gd name="adj1" fmla="val 23300"/>
                <a:gd name="adj2" fmla="val 0"/>
              </a:avLst>
            </a:prstGeom>
            <a:solidFill>
              <a:schemeClr val="bg1"/>
            </a:solidFill>
            <a:ln w="1905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230465" y="3283262"/>
              <a:ext cx="3597910" cy="258445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3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黑方简" panose="00020600040101010101" charset="-122"/>
                  <a:ea typeface="汉仪黑方简" panose="00020600040101010101" charset="-122"/>
                </a:rPr>
                <a:t>二是优化资源供给，着力破解发展基础问题</a:t>
              </a:r>
              <a:endPara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黑方简" panose="00020600040101010101" charset="-122"/>
                <a:ea typeface="汉仪黑方简" panose="00020600040101010101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7230847" y="2385303"/>
              <a:ext cx="3067238" cy="1133309"/>
              <a:chOff x="7230846" y="2635733"/>
              <a:chExt cx="3067238" cy="1133309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8539775" y="2635733"/>
                <a:ext cx="640080" cy="1133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>
                    <a:latin typeface="思源宋体 Heavy" panose="02020900000000000000" pitchFamily="18" charset="-122"/>
                    <a:ea typeface="思源宋体 Heavy" panose="02020900000000000000" pitchFamily="18" charset="-122"/>
                  </a:rPr>
                  <a:t>02</a:t>
                </a:r>
                <a:endParaRPr lang="en-US" altLang="zh-CN" sz="3600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7230846" y="3024020"/>
                <a:ext cx="535794" cy="156640"/>
                <a:chOff x="1606273" y="2390006"/>
                <a:chExt cx="535794" cy="156640"/>
              </a:xfrm>
              <a:solidFill>
                <a:srgbClr val="C00000"/>
              </a:solidFill>
            </p:grpSpPr>
            <p:sp>
              <p:nvSpPr>
                <p:cNvPr id="30" name="iconfont-1096-617929"/>
                <p:cNvSpPr/>
                <p:nvPr/>
              </p:nvSpPr>
              <p:spPr>
                <a:xfrm>
                  <a:off x="1984816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iconfont-1096-617929"/>
                <p:cNvSpPr/>
                <p:nvPr/>
              </p:nvSpPr>
              <p:spPr>
                <a:xfrm>
                  <a:off x="1795545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iconfont-1096-617929"/>
                <p:cNvSpPr/>
                <p:nvPr/>
              </p:nvSpPr>
              <p:spPr>
                <a:xfrm>
                  <a:off x="1606273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9762290" y="3024020"/>
                <a:ext cx="535794" cy="156640"/>
                <a:chOff x="1606273" y="2390006"/>
                <a:chExt cx="535794" cy="156640"/>
              </a:xfrm>
              <a:solidFill>
                <a:srgbClr val="C00000"/>
              </a:solidFill>
            </p:grpSpPr>
            <p:sp>
              <p:nvSpPr>
                <p:cNvPr id="27" name="iconfont-1096-617929"/>
                <p:cNvSpPr/>
                <p:nvPr/>
              </p:nvSpPr>
              <p:spPr>
                <a:xfrm>
                  <a:off x="1984816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iconfont-1096-617929"/>
                <p:cNvSpPr/>
                <p:nvPr/>
              </p:nvSpPr>
              <p:spPr>
                <a:xfrm>
                  <a:off x="1795545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iconfont-1096-617929"/>
                <p:cNvSpPr/>
                <p:nvPr/>
              </p:nvSpPr>
              <p:spPr>
                <a:xfrm>
                  <a:off x="1606273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35" name="直接连接符 34"/>
            <p:cNvCxnSpPr/>
            <p:nvPr/>
          </p:nvCxnSpPr>
          <p:spPr>
            <a:xfrm>
              <a:off x="7612347" y="3283082"/>
              <a:ext cx="268523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rgbClr val="C00000">
                      <a:alpha val="0"/>
                    </a:srgbClr>
                  </a:gs>
                  <a:gs pos="5000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474980" y="4741545"/>
            <a:ext cx="1765300" cy="1765300"/>
          </a:xfrm>
          <a:custGeom>
            <a:avLst/>
            <a:gdLst>
              <a:gd name="connsiteX0" fmla="*/ 882650 w 1765300"/>
              <a:gd name="connsiteY0" fmla="*/ 0 h 1765300"/>
              <a:gd name="connsiteX1" fmla="*/ 1765300 w 1765300"/>
              <a:gd name="connsiteY1" fmla="*/ 882650 h 1765300"/>
              <a:gd name="connsiteX2" fmla="*/ 882650 w 1765300"/>
              <a:gd name="connsiteY2" fmla="*/ 1765300 h 1765300"/>
              <a:gd name="connsiteX3" fmla="*/ 0 w 1765300"/>
              <a:gd name="connsiteY3" fmla="*/ 882650 h 1765300"/>
              <a:gd name="connsiteX4" fmla="*/ 882650 w 1765300"/>
              <a:gd name="connsiteY4" fmla="*/ 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00" h="1765300">
                <a:moveTo>
                  <a:pt x="882650" y="0"/>
                </a:moveTo>
                <a:cubicBezTo>
                  <a:pt x="1370124" y="0"/>
                  <a:pt x="1765300" y="395176"/>
                  <a:pt x="1765300" y="882650"/>
                </a:cubicBezTo>
                <a:cubicBezTo>
                  <a:pt x="1765300" y="1370124"/>
                  <a:pt x="1370124" y="1765300"/>
                  <a:pt x="882650" y="1765300"/>
                </a:cubicBezTo>
                <a:cubicBezTo>
                  <a:pt x="395176" y="1765300"/>
                  <a:pt x="0" y="1370124"/>
                  <a:pt x="0" y="882650"/>
                </a:cubicBezTo>
                <a:cubicBezTo>
                  <a:pt x="0" y="395176"/>
                  <a:pt x="395176" y="0"/>
                  <a:pt x="88265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9762490" y="431165"/>
            <a:ext cx="1765300" cy="1765300"/>
          </a:xfrm>
          <a:custGeom>
            <a:avLst/>
            <a:gdLst>
              <a:gd name="connsiteX0" fmla="*/ 882650 w 1765300"/>
              <a:gd name="connsiteY0" fmla="*/ 0 h 1765300"/>
              <a:gd name="connsiteX1" fmla="*/ 1765300 w 1765300"/>
              <a:gd name="connsiteY1" fmla="*/ 882650 h 1765300"/>
              <a:gd name="connsiteX2" fmla="*/ 882650 w 1765300"/>
              <a:gd name="connsiteY2" fmla="*/ 1765300 h 1765300"/>
              <a:gd name="connsiteX3" fmla="*/ 0 w 1765300"/>
              <a:gd name="connsiteY3" fmla="*/ 882650 h 1765300"/>
              <a:gd name="connsiteX4" fmla="*/ 882650 w 1765300"/>
              <a:gd name="connsiteY4" fmla="*/ 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00" h="1765300">
                <a:moveTo>
                  <a:pt x="882650" y="0"/>
                </a:moveTo>
                <a:cubicBezTo>
                  <a:pt x="1370124" y="0"/>
                  <a:pt x="1765300" y="395176"/>
                  <a:pt x="1765300" y="882650"/>
                </a:cubicBezTo>
                <a:cubicBezTo>
                  <a:pt x="1765300" y="1370124"/>
                  <a:pt x="1370124" y="1765300"/>
                  <a:pt x="882650" y="1765300"/>
                </a:cubicBezTo>
                <a:cubicBezTo>
                  <a:pt x="395176" y="1765300"/>
                  <a:pt x="0" y="1370124"/>
                  <a:pt x="0" y="882650"/>
                </a:cubicBezTo>
                <a:cubicBezTo>
                  <a:pt x="0" y="395176"/>
                  <a:pt x="395176" y="0"/>
                  <a:pt x="88265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5"/>
          <a:stretch>
            <a:fillRect/>
          </a:stretch>
        </p:blipFill>
        <p:spPr>
          <a:xfrm>
            <a:off x="0" y="474155"/>
            <a:ext cx="4991100" cy="6984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88753" y="2129435"/>
            <a:ext cx="2428339" cy="16002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V="1">
            <a:off x="8895593" y="1270000"/>
            <a:ext cx="1867815" cy="1225184"/>
            <a:chOff x="425920" y="5465515"/>
            <a:chExt cx="1216183" cy="797750"/>
          </a:xfr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</p:grpSpPr>
        <p:sp>
          <p:nvSpPr>
            <p:cNvPr id="14" name="流程图: 接点 13"/>
            <p:cNvSpPr/>
            <p:nvPr/>
          </p:nvSpPr>
          <p:spPr>
            <a:xfrm flipH="1">
              <a:off x="425920" y="5465515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流程图: 接点 14"/>
            <p:cNvSpPr/>
            <p:nvPr/>
          </p:nvSpPr>
          <p:spPr>
            <a:xfrm flipH="1">
              <a:off x="642696" y="5465515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流程图: 接点 15"/>
            <p:cNvSpPr/>
            <p:nvPr/>
          </p:nvSpPr>
          <p:spPr>
            <a:xfrm flipH="1">
              <a:off x="859472" y="5465515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流程图: 接点 16"/>
            <p:cNvSpPr/>
            <p:nvPr/>
          </p:nvSpPr>
          <p:spPr>
            <a:xfrm flipH="1">
              <a:off x="1076248" y="5465515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流程图: 接点 17"/>
            <p:cNvSpPr/>
            <p:nvPr/>
          </p:nvSpPr>
          <p:spPr>
            <a:xfrm flipH="1">
              <a:off x="1293024" y="5465515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流程图: 接点 18"/>
            <p:cNvSpPr/>
            <p:nvPr/>
          </p:nvSpPr>
          <p:spPr>
            <a:xfrm flipH="1">
              <a:off x="1509800" y="5465515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流程图: 接点 19"/>
            <p:cNvSpPr/>
            <p:nvPr/>
          </p:nvSpPr>
          <p:spPr>
            <a:xfrm flipH="1">
              <a:off x="425920" y="5687331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流程图: 接点 20"/>
            <p:cNvSpPr/>
            <p:nvPr/>
          </p:nvSpPr>
          <p:spPr>
            <a:xfrm flipH="1">
              <a:off x="642696" y="5687331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流程图: 接点 21"/>
            <p:cNvSpPr/>
            <p:nvPr/>
          </p:nvSpPr>
          <p:spPr>
            <a:xfrm flipH="1">
              <a:off x="859472" y="5687331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流程图: 接点 22"/>
            <p:cNvSpPr/>
            <p:nvPr/>
          </p:nvSpPr>
          <p:spPr>
            <a:xfrm flipH="1">
              <a:off x="1076248" y="5687331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流程图: 接点 23"/>
            <p:cNvSpPr/>
            <p:nvPr/>
          </p:nvSpPr>
          <p:spPr>
            <a:xfrm flipH="1">
              <a:off x="1293024" y="5687331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流程图: 接点 24"/>
            <p:cNvSpPr/>
            <p:nvPr/>
          </p:nvSpPr>
          <p:spPr>
            <a:xfrm flipH="1">
              <a:off x="1509800" y="5687331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流程图: 接点 25"/>
            <p:cNvSpPr/>
            <p:nvPr/>
          </p:nvSpPr>
          <p:spPr>
            <a:xfrm flipH="1">
              <a:off x="425920" y="5909147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流程图: 接点 26"/>
            <p:cNvSpPr/>
            <p:nvPr/>
          </p:nvSpPr>
          <p:spPr>
            <a:xfrm flipH="1">
              <a:off x="642696" y="5909147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流程图: 接点 27"/>
            <p:cNvSpPr/>
            <p:nvPr/>
          </p:nvSpPr>
          <p:spPr>
            <a:xfrm flipH="1">
              <a:off x="859472" y="5909147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流程图: 接点 28"/>
            <p:cNvSpPr/>
            <p:nvPr/>
          </p:nvSpPr>
          <p:spPr>
            <a:xfrm flipH="1">
              <a:off x="1076248" y="5909147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流程图: 接点 29"/>
            <p:cNvSpPr/>
            <p:nvPr/>
          </p:nvSpPr>
          <p:spPr>
            <a:xfrm flipH="1">
              <a:off x="1293024" y="5909147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流程图: 接点 30"/>
            <p:cNvSpPr/>
            <p:nvPr/>
          </p:nvSpPr>
          <p:spPr>
            <a:xfrm flipH="1">
              <a:off x="1509800" y="5909147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流程图: 接点 31"/>
            <p:cNvSpPr/>
            <p:nvPr/>
          </p:nvSpPr>
          <p:spPr>
            <a:xfrm flipH="1">
              <a:off x="425920" y="6130962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流程图: 接点 32"/>
            <p:cNvSpPr/>
            <p:nvPr/>
          </p:nvSpPr>
          <p:spPr>
            <a:xfrm flipH="1">
              <a:off x="642696" y="6130962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流程图: 接点 33"/>
            <p:cNvSpPr/>
            <p:nvPr/>
          </p:nvSpPr>
          <p:spPr>
            <a:xfrm flipH="1">
              <a:off x="859472" y="6130962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流程图: 接点 34"/>
            <p:cNvSpPr/>
            <p:nvPr/>
          </p:nvSpPr>
          <p:spPr>
            <a:xfrm flipH="1">
              <a:off x="1076248" y="6130962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流程图: 接点 35"/>
            <p:cNvSpPr/>
            <p:nvPr/>
          </p:nvSpPr>
          <p:spPr>
            <a:xfrm flipH="1">
              <a:off x="1293024" y="6130962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流程图: 接点 36"/>
            <p:cNvSpPr/>
            <p:nvPr/>
          </p:nvSpPr>
          <p:spPr>
            <a:xfrm flipH="1">
              <a:off x="1509800" y="6130962"/>
              <a:ext cx="132303" cy="13230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702885" y="1423512"/>
            <a:ext cx="2789866" cy="646331"/>
            <a:chOff x="1455201" y="1537514"/>
            <a:chExt cx="2789866" cy="646331"/>
          </a:xfrm>
        </p:grpSpPr>
        <p:sp>
          <p:nvSpPr>
            <p:cNvPr id="39" name="文本框 38"/>
            <p:cNvSpPr txBox="1"/>
            <p:nvPr/>
          </p:nvSpPr>
          <p:spPr>
            <a:xfrm>
              <a:off x="1455201" y="1537514"/>
              <a:ext cx="12458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i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</a:rPr>
                <a:t>目 录</a:t>
              </a:r>
              <a:endParaRPr lang="zh-CN" altLang="en-US" sz="36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701055" y="1753548"/>
              <a:ext cx="1544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i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</a:rPr>
                <a:t>CONTENTS</a:t>
              </a:r>
              <a:endParaRPr lang="zh-CN" altLang="en-US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16582" y="2495087"/>
            <a:ext cx="4023659" cy="765135"/>
            <a:chOff x="3016582" y="2495087"/>
            <a:chExt cx="4023659" cy="765135"/>
          </a:xfrm>
        </p:grpSpPr>
        <p:sp>
          <p:nvSpPr>
            <p:cNvPr id="6" name="文本框 5"/>
            <p:cNvSpPr txBox="1"/>
            <p:nvPr/>
          </p:nvSpPr>
          <p:spPr>
            <a:xfrm>
              <a:off x="3016881" y="2495087"/>
              <a:ext cx="4023360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spc="3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党的二十大主题</a:t>
              </a:r>
              <a:endParaRPr lang="zh-CN" altLang="en-US" sz="40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3016582" y="3260222"/>
              <a:ext cx="268523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000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2940226" y="3874942"/>
            <a:ext cx="4100191" cy="706755"/>
            <a:chOff x="6647356" y="2963082"/>
            <a:chExt cx="4100191" cy="706755"/>
          </a:xfrm>
        </p:grpSpPr>
        <p:sp>
          <p:nvSpPr>
            <p:cNvPr id="7" name="文本框 6"/>
            <p:cNvSpPr txBox="1"/>
            <p:nvPr/>
          </p:nvSpPr>
          <p:spPr>
            <a:xfrm>
              <a:off x="6724187" y="2963082"/>
              <a:ext cx="4023360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spc="3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党的二十大报告</a:t>
              </a:r>
              <a:endParaRPr lang="zh-CN" altLang="en-US" sz="40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6647356" y="3538352"/>
              <a:ext cx="268523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000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30910" y="2002155"/>
            <a:ext cx="2961005" cy="3721375"/>
            <a:chOff x="8014725" y="3060210"/>
            <a:chExt cx="2888042" cy="2833428"/>
          </a:xfrm>
        </p:grpSpPr>
        <p:sp>
          <p:nvSpPr>
            <p:cNvPr id="3" name="iṣ1îḓé"/>
            <p:cNvSpPr/>
            <p:nvPr/>
          </p:nvSpPr>
          <p:spPr>
            <a:xfrm>
              <a:off x="8014725" y="3060210"/>
              <a:ext cx="2888042" cy="2833428"/>
            </a:xfrm>
            <a:prstGeom prst="roundRect">
              <a:avLst>
                <a:gd name="adj" fmla="val 7000"/>
              </a:avLst>
            </a:prstGeom>
            <a:solidFill>
              <a:schemeClr val="bg1"/>
            </a:solidFill>
            <a:ln w="1905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266586" y="3531135"/>
              <a:ext cx="2384320" cy="156640"/>
              <a:chOff x="8232014" y="3271429"/>
              <a:chExt cx="2384320" cy="15664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8232014" y="3271429"/>
                <a:ext cx="535794" cy="156640"/>
                <a:chOff x="1606273" y="2390006"/>
                <a:chExt cx="535794" cy="156640"/>
              </a:xfrm>
              <a:solidFill>
                <a:srgbClr val="C00000"/>
              </a:solidFill>
            </p:grpSpPr>
            <p:sp>
              <p:nvSpPr>
                <p:cNvPr id="9" name="iconfont-1096-617929"/>
                <p:cNvSpPr/>
                <p:nvPr/>
              </p:nvSpPr>
              <p:spPr>
                <a:xfrm>
                  <a:off x="1984816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/>
                </a:p>
              </p:txBody>
            </p:sp>
            <p:sp>
              <p:nvSpPr>
                <p:cNvPr id="10" name="iconfont-1096-617929"/>
                <p:cNvSpPr/>
                <p:nvPr/>
              </p:nvSpPr>
              <p:spPr>
                <a:xfrm>
                  <a:off x="1795545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/>
                </a:p>
              </p:txBody>
            </p:sp>
            <p:sp>
              <p:nvSpPr>
                <p:cNvPr id="11" name="iconfont-1096-617929"/>
                <p:cNvSpPr/>
                <p:nvPr/>
              </p:nvSpPr>
              <p:spPr>
                <a:xfrm>
                  <a:off x="1606273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10080540" y="3271429"/>
                <a:ext cx="535794" cy="156640"/>
                <a:chOff x="1606273" y="2390006"/>
                <a:chExt cx="535794" cy="156640"/>
              </a:xfrm>
              <a:solidFill>
                <a:srgbClr val="C00000"/>
              </a:solidFill>
            </p:grpSpPr>
            <p:sp>
              <p:nvSpPr>
                <p:cNvPr id="13" name="iconfont-1096-617929"/>
                <p:cNvSpPr/>
                <p:nvPr/>
              </p:nvSpPr>
              <p:spPr>
                <a:xfrm>
                  <a:off x="1984816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/>
                </a:p>
              </p:txBody>
            </p:sp>
            <p:sp>
              <p:nvSpPr>
                <p:cNvPr id="14" name="iconfont-1096-617929"/>
                <p:cNvSpPr/>
                <p:nvPr/>
              </p:nvSpPr>
              <p:spPr>
                <a:xfrm>
                  <a:off x="1795545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/>
                </a:p>
              </p:txBody>
            </p:sp>
            <p:sp>
              <p:nvSpPr>
                <p:cNvPr id="19" name="iconfont-1096-617929"/>
                <p:cNvSpPr/>
                <p:nvPr/>
              </p:nvSpPr>
              <p:spPr>
                <a:xfrm>
                  <a:off x="1606273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6" name="文本框 15"/>
          <p:cNvSpPr txBox="1"/>
          <p:nvPr/>
        </p:nvSpPr>
        <p:spPr>
          <a:xfrm>
            <a:off x="1146175" y="3227070"/>
            <a:ext cx="2882265" cy="288861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黑方简" panose="00020600040101010101" charset="-122"/>
                <a:ea typeface="汉仪黑方简" panose="00020600040101010101" charset="-122"/>
              </a:rPr>
              <a:t>三是强化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黑方简" panose="00020600040101010101" charset="-122"/>
                <a:ea typeface="汉仪黑方简" panose="00020600040101010101" charset="-122"/>
              </a:rPr>
              <a:t>机制创新，着力提升队伍建设水平。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652010" y="2089150"/>
            <a:ext cx="2900045" cy="3721956"/>
            <a:chOff x="4651979" y="3060210"/>
            <a:chExt cx="2888042" cy="2833428"/>
          </a:xfrm>
        </p:grpSpPr>
        <p:sp>
          <p:nvSpPr>
            <p:cNvPr id="7" name="íṡlîḓe"/>
            <p:cNvSpPr/>
            <p:nvPr/>
          </p:nvSpPr>
          <p:spPr>
            <a:xfrm>
              <a:off x="4651979" y="3060210"/>
              <a:ext cx="2888042" cy="2833428"/>
            </a:xfrm>
            <a:prstGeom prst="roundRect">
              <a:avLst>
                <a:gd name="adj" fmla="val 7034"/>
              </a:avLst>
            </a:prstGeom>
            <a:solidFill>
              <a:srgbClr val="C00000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808968" y="3849006"/>
              <a:ext cx="2574064" cy="175622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zh-CN" altLang="en-US" sz="36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汉仪黑方简" panose="00020600040101010101" charset="-122"/>
                  <a:ea typeface="汉仪黑方简" panose="00020600040101010101" charset="-122"/>
                </a:rPr>
                <a:t>四是深化综合改革，着力提升教育发展质量。</a:t>
              </a:r>
              <a:endParaRPr lang="zh-CN" alt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903840" y="3358079"/>
              <a:ext cx="2384320" cy="491144"/>
              <a:chOff x="4870701" y="3098373"/>
              <a:chExt cx="2384320" cy="491144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5821787" y="3098373"/>
                <a:ext cx="1085782" cy="491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思源宋体 Heavy" panose="02020900000000000000" pitchFamily="18" charset="-122"/>
                    <a:ea typeface="思源宋体 Heavy" panose="02020900000000000000" pitchFamily="18" charset="-122"/>
                  </a:rPr>
                  <a:t>04</a:t>
                </a:r>
                <a:endParaRPr lang="en-US" altLang="zh-CN" sz="36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4870701" y="3271429"/>
                <a:ext cx="535794" cy="156640"/>
                <a:chOff x="1606273" y="2390006"/>
                <a:chExt cx="535794" cy="156640"/>
              </a:xfrm>
            </p:grpSpPr>
            <p:sp>
              <p:nvSpPr>
                <p:cNvPr id="26" name="iconfont-1096-617929"/>
                <p:cNvSpPr/>
                <p:nvPr/>
              </p:nvSpPr>
              <p:spPr>
                <a:xfrm>
                  <a:off x="1984816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iconfont-1096-617929"/>
                <p:cNvSpPr/>
                <p:nvPr/>
              </p:nvSpPr>
              <p:spPr>
                <a:xfrm>
                  <a:off x="1795545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iconfont-1096-617929"/>
                <p:cNvSpPr/>
                <p:nvPr/>
              </p:nvSpPr>
              <p:spPr>
                <a:xfrm>
                  <a:off x="1606273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6719227" y="3271429"/>
                <a:ext cx="535794" cy="156640"/>
                <a:chOff x="1606273" y="2390006"/>
                <a:chExt cx="535794" cy="156640"/>
              </a:xfrm>
            </p:grpSpPr>
            <p:sp>
              <p:nvSpPr>
                <p:cNvPr id="23" name="iconfont-1096-617929"/>
                <p:cNvSpPr/>
                <p:nvPr/>
              </p:nvSpPr>
              <p:spPr>
                <a:xfrm>
                  <a:off x="1984816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iconfont-1096-617929"/>
                <p:cNvSpPr/>
                <p:nvPr/>
              </p:nvSpPr>
              <p:spPr>
                <a:xfrm>
                  <a:off x="1795545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iconfont-1096-617929"/>
                <p:cNvSpPr/>
                <p:nvPr/>
              </p:nvSpPr>
              <p:spPr>
                <a:xfrm>
                  <a:off x="1606273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3" name="组合 42"/>
          <p:cNvGrpSpPr/>
          <p:nvPr/>
        </p:nvGrpSpPr>
        <p:grpSpPr>
          <a:xfrm>
            <a:off x="8014970" y="2089785"/>
            <a:ext cx="2961005" cy="3721375"/>
            <a:chOff x="8014725" y="3060210"/>
            <a:chExt cx="2888042" cy="2833428"/>
          </a:xfrm>
        </p:grpSpPr>
        <p:sp>
          <p:nvSpPr>
            <p:cNvPr id="8" name="iṣ1îḓé"/>
            <p:cNvSpPr/>
            <p:nvPr/>
          </p:nvSpPr>
          <p:spPr>
            <a:xfrm>
              <a:off x="8014725" y="3060210"/>
              <a:ext cx="2888042" cy="2833428"/>
            </a:xfrm>
            <a:prstGeom prst="roundRect">
              <a:avLst>
                <a:gd name="adj" fmla="val 7000"/>
              </a:avLst>
            </a:prstGeom>
            <a:solidFill>
              <a:schemeClr val="bg1"/>
            </a:solidFill>
            <a:ln w="1905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8266586" y="3338245"/>
              <a:ext cx="2384320" cy="491220"/>
              <a:chOff x="8232014" y="3078539"/>
              <a:chExt cx="2384320" cy="491220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9092914" y="3078539"/>
                <a:ext cx="1073958" cy="491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>
                    <a:latin typeface="思源宋体 Heavy" panose="02020900000000000000" pitchFamily="18" charset="-122"/>
                    <a:ea typeface="思源宋体 Heavy" panose="02020900000000000000" pitchFamily="18" charset="-122"/>
                  </a:rPr>
                  <a:t>05</a:t>
                </a:r>
                <a:endParaRPr lang="en-US" altLang="zh-CN" sz="3600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8232014" y="3271429"/>
                <a:ext cx="535794" cy="156640"/>
                <a:chOff x="1606273" y="2390006"/>
                <a:chExt cx="535794" cy="156640"/>
              </a:xfrm>
              <a:solidFill>
                <a:srgbClr val="C00000"/>
              </a:solidFill>
            </p:grpSpPr>
            <p:sp>
              <p:nvSpPr>
                <p:cNvPr id="37" name="iconfont-1096-617929"/>
                <p:cNvSpPr/>
                <p:nvPr/>
              </p:nvSpPr>
              <p:spPr>
                <a:xfrm>
                  <a:off x="1984816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iconfont-1096-617929"/>
                <p:cNvSpPr/>
                <p:nvPr/>
              </p:nvSpPr>
              <p:spPr>
                <a:xfrm>
                  <a:off x="1795545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iconfont-1096-617929"/>
                <p:cNvSpPr/>
                <p:nvPr/>
              </p:nvSpPr>
              <p:spPr>
                <a:xfrm>
                  <a:off x="1606273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10080540" y="3271429"/>
                <a:ext cx="535794" cy="156640"/>
                <a:chOff x="1606273" y="2390006"/>
                <a:chExt cx="535794" cy="156640"/>
              </a:xfrm>
              <a:solidFill>
                <a:srgbClr val="C00000"/>
              </a:solidFill>
            </p:grpSpPr>
            <p:sp>
              <p:nvSpPr>
                <p:cNvPr id="34" name="iconfont-1096-617929"/>
                <p:cNvSpPr/>
                <p:nvPr/>
              </p:nvSpPr>
              <p:spPr>
                <a:xfrm>
                  <a:off x="1984816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iconfont-1096-617929"/>
                <p:cNvSpPr/>
                <p:nvPr/>
              </p:nvSpPr>
              <p:spPr>
                <a:xfrm>
                  <a:off x="1795545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iconfont-1096-617929"/>
                <p:cNvSpPr/>
                <p:nvPr/>
              </p:nvSpPr>
              <p:spPr>
                <a:xfrm>
                  <a:off x="1606273" y="2390006"/>
                  <a:ext cx="157251" cy="156640"/>
                </a:xfrm>
                <a:custGeom>
                  <a:avLst/>
                  <a:gdLst>
                    <a:gd name="T0" fmla="*/ 11209 w 11256"/>
                    <a:gd name="T1" fmla="*/ 4253 h 11213"/>
                    <a:gd name="T2" fmla="*/ 10891 w 11256"/>
                    <a:gd name="T3" fmla="*/ 3984 h 11213"/>
                    <a:gd name="T4" fmla="*/ 7510 w 11256"/>
                    <a:gd name="T5" fmla="*/ 3462 h 11213"/>
                    <a:gd name="T6" fmla="*/ 6001 w 11256"/>
                    <a:gd name="T7" fmla="*/ 230 h 11213"/>
                    <a:gd name="T8" fmla="*/ 5640 w 11256"/>
                    <a:gd name="T9" fmla="*/ 0 h 11213"/>
                    <a:gd name="T10" fmla="*/ 5640 w 11256"/>
                    <a:gd name="T11" fmla="*/ 0 h 11213"/>
                    <a:gd name="T12" fmla="*/ 5279 w 11256"/>
                    <a:gd name="T13" fmla="*/ 230 h 11213"/>
                    <a:gd name="T14" fmla="*/ 3756 w 11256"/>
                    <a:gd name="T15" fmla="*/ 3455 h 11213"/>
                    <a:gd name="T16" fmla="*/ 370 w 11256"/>
                    <a:gd name="T17" fmla="*/ 3965 h 11213"/>
                    <a:gd name="T18" fmla="*/ 49 w 11256"/>
                    <a:gd name="T19" fmla="*/ 4231 h 11213"/>
                    <a:gd name="T20" fmla="*/ 142 w 11256"/>
                    <a:gd name="T21" fmla="*/ 4638 h 11213"/>
                    <a:gd name="T22" fmla="*/ 2597 w 11256"/>
                    <a:gd name="T23" fmla="*/ 7164 h 11213"/>
                    <a:gd name="T24" fmla="*/ 2010 w 11256"/>
                    <a:gd name="T25" fmla="*/ 10725 h 11213"/>
                    <a:gd name="T26" fmla="*/ 2174 w 11256"/>
                    <a:gd name="T27" fmla="*/ 11116 h 11213"/>
                    <a:gd name="T28" fmla="*/ 2597 w 11256"/>
                    <a:gd name="T29" fmla="*/ 11140 h 11213"/>
                    <a:gd name="T30" fmla="*/ 5620 w 11256"/>
                    <a:gd name="T31" fmla="*/ 9478 h 11213"/>
                    <a:gd name="T32" fmla="*/ 8637 w 11256"/>
                    <a:gd name="T33" fmla="*/ 11151 h 11213"/>
                    <a:gd name="T34" fmla="*/ 8831 w 11256"/>
                    <a:gd name="T35" fmla="*/ 11200 h 11213"/>
                    <a:gd name="T36" fmla="*/ 8839 w 11256"/>
                    <a:gd name="T37" fmla="*/ 11200 h 11213"/>
                    <a:gd name="T38" fmla="*/ 9239 w 11256"/>
                    <a:gd name="T39" fmla="*/ 10800 h 11213"/>
                    <a:gd name="T40" fmla="*/ 9213 w 11256"/>
                    <a:gd name="T41" fmla="*/ 10658 h 11213"/>
                    <a:gd name="T42" fmla="*/ 8652 w 11256"/>
                    <a:gd name="T43" fmla="*/ 7175 h 11213"/>
                    <a:gd name="T44" fmla="*/ 11114 w 11256"/>
                    <a:gd name="T45" fmla="*/ 4659 h 11213"/>
                    <a:gd name="T46" fmla="*/ 11209 w 11256"/>
                    <a:gd name="T47" fmla="*/ 4253 h 11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256" h="11213">
                      <a:moveTo>
                        <a:pt x="11209" y="4253"/>
                      </a:moveTo>
                      <a:cubicBezTo>
                        <a:pt x="11161" y="4111"/>
                        <a:pt x="11039" y="4008"/>
                        <a:pt x="10891" y="3984"/>
                      </a:cubicBezTo>
                      <a:lnTo>
                        <a:pt x="7510" y="3462"/>
                      </a:lnTo>
                      <a:lnTo>
                        <a:pt x="6001" y="230"/>
                      </a:lnTo>
                      <a:cubicBezTo>
                        <a:pt x="5934" y="90"/>
                        <a:pt x="5795" y="0"/>
                        <a:pt x="5640" y="0"/>
                      </a:cubicBezTo>
                      <a:lnTo>
                        <a:pt x="5640" y="0"/>
                      </a:lnTo>
                      <a:cubicBezTo>
                        <a:pt x="5485" y="0"/>
                        <a:pt x="5345" y="88"/>
                        <a:pt x="5279" y="230"/>
                      </a:cubicBezTo>
                      <a:lnTo>
                        <a:pt x="3756" y="3455"/>
                      </a:lnTo>
                      <a:lnTo>
                        <a:pt x="370" y="3965"/>
                      </a:lnTo>
                      <a:cubicBezTo>
                        <a:pt x="221" y="3986"/>
                        <a:pt x="99" y="4090"/>
                        <a:pt x="49" y="4231"/>
                      </a:cubicBezTo>
                      <a:cubicBezTo>
                        <a:pt x="0" y="4373"/>
                        <a:pt x="36" y="4530"/>
                        <a:pt x="142" y="4638"/>
                      </a:cubicBezTo>
                      <a:lnTo>
                        <a:pt x="2597" y="7164"/>
                      </a:lnTo>
                      <a:lnTo>
                        <a:pt x="2010" y="10725"/>
                      </a:lnTo>
                      <a:cubicBezTo>
                        <a:pt x="1984" y="10875"/>
                        <a:pt x="2049" y="11028"/>
                        <a:pt x="2174" y="11116"/>
                      </a:cubicBezTo>
                      <a:cubicBezTo>
                        <a:pt x="2298" y="11204"/>
                        <a:pt x="2464" y="11213"/>
                        <a:pt x="2597" y="11140"/>
                      </a:cubicBezTo>
                      <a:lnTo>
                        <a:pt x="5620" y="9478"/>
                      </a:lnTo>
                      <a:lnTo>
                        <a:pt x="8637" y="11151"/>
                      </a:lnTo>
                      <a:cubicBezTo>
                        <a:pt x="8697" y="11183"/>
                        <a:pt x="8764" y="11200"/>
                        <a:pt x="8831" y="11200"/>
                      </a:cubicBezTo>
                      <a:lnTo>
                        <a:pt x="8839" y="11200"/>
                      </a:lnTo>
                      <a:cubicBezTo>
                        <a:pt x="9061" y="11200"/>
                        <a:pt x="9239" y="11022"/>
                        <a:pt x="9239" y="10800"/>
                      </a:cubicBezTo>
                      <a:cubicBezTo>
                        <a:pt x="9239" y="10751"/>
                        <a:pt x="9231" y="10703"/>
                        <a:pt x="9213" y="10658"/>
                      </a:cubicBezTo>
                      <a:lnTo>
                        <a:pt x="8652" y="7175"/>
                      </a:lnTo>
                      <a:lnTo>
                        <a:pt x="11114" y="4659"/>
                      </a:lnTo>
                      <a:cubicBezTo>
                        <a:pt x="11219" y="4552"/>
                        <a:pt x="11256" y="4395"/>
                        <a:pt x="11209" y="4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1" name="文本框 40"/>
            <p:cNvSpPr txBox="1"/>
            <p:nvPr/>
          </p:nvSpPr>
          <p:spPr>
            <a:xfrm>
              <a:off x="8171714" y="3849006"/>
              <a:ext cx="2574064" cy="17564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zh-CN" altLang="en-US" sz="3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黑方简" panose="00020600040101010101" charset="-122"/>
                  <a:ea typeface="汉仪黑方简" panose="00020600040101010101" charset="-122"/>
                </a:rPr>
                <a:t>五是聚焦工作重点，着力营造教育良好环境。</a:t>
              </a:r>
              <a:endPara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黑方简" panose="00020600040101010101" charset="-122"/>
                <a:ea typeface="汉仪黑方简" panose="00020600040101010101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2105439" y="2376846"/>
            <a:ext cx="1101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03</a:t>
            </a:r>
            <a:endParaRPr lang="en-US" altLang="zh-CN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93074" y="2146300"/>
            <a:ext cx="972811" cy="842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" y="5763277"/>
            <a:ext cx="4991100" cy="7839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t="13806" r="5264" b="21266"/>
          <a:stretch>
            <a:fillRect/>
          </a:stretch>
        </p:blipFill>
        <p:spPr>
          <a:xfrm>
            <a:off x="10896600" y="702734"/>
            <a:ext cx="558800" cy="13183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t="12017" b="16151"/>
          <a:stretch>
            <a:fillRect/>
          </a:stretch>
        </p:blipFill>
        <p:spPr>
          <a:xfrm>
            <a:off x="0" y="548639"/>
            <a:ext cx="2024380" cy="8636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t="15620" r="43583" b="59585"/>
          <a:stretch>
            <a:fillRect/>
          </a:stretch>
        </p:blipFill>
        <p:spPr>
          <a:xfrm>
            <a:off x="2515873" y="877423"/>
            <a:ext cx="5191760" cy="16258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0" y="90170"/>
            <a:ext cx="2056130" cy="2056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438910" y="1578112"/>
            <a:ext cx="8321675" cy="2656840"/>
            <a:chOff x="438910" y="1578112"/>
            <a:chExt cx="8321675" cy="2656840"/>
          </a:xfrm>
        </p:grpSpPr>
        <p:sp>
          <p:nvSpPr>
            <p:cNvPr id="12" name="íś1îḓê"/>
            <p:cNvSpPr/>
            <p:nvPr/>
          </p:nvSpPr>
          <p:spPr>
            <a:xfrm>
              <a:off x="438910" y="1578112"/>
              <a:ext cx="8321675" cy="2656840"/>
            </a:xfrm>
            <a:custGeom>
              <a:avLst/>
              <a:gdLst>
                <a:gd name="connsiteX0" fmla="*/ 0 w 7872761"/>
                <a:gd name="connsiteY0" fmla="*/ 0 h 1028700"/>
                <a:gd name="connsiteX1" fmla="*/ 7872761 w 7872761"/>
                <a:gd name="connsiteY1" fmla="*/ 0 h 1028700"/>
                <a:gd name="connsiteX2" fmla="*/ 7188871 w 7872761"/>
                <a:gd name="connsiteY2" fmla="*/ 1028700 h 1028700"/>
                <a:gd name="connsiteX3" fmla="*/ 0 w 7872761"/>
                <a:gd name="connsiteY3" fmla="*/ 102870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2761" h="1028700">
                  <a:moveTo>
                    <a:pt x="0" y="0"/>
                  </a:moveTo>
                  <a:lnTo>
                    <a:pt x="7872761" y="0"/>
                  </a:lnTo>
                  <a:lnTo>
                    <a:pt x="7188871" y="1028700"/>
                  </a:lnTo>
                  <a:lnTo>
                    <a:pt x="0" y="1028700"/>
                  </a:lnTo>
                  <a:close/>
                </a:path>
              </a:pathLst>
            </a:custGeom>
            <a:solidFill>
              <a:srgbClr val="C00000">
                <a:alpha val="15000"/>
              </a:srgbClr>
            </a:solidFill>
            <a:ln w="12700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46275" y="1681617"/>
              <a:ext cx="7406640" cy="2553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b="1" dirty="0">
                  <a:solidFill>
                    <a:srgbClr val="C0000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    </a:t>
              </a:r>
              <a:r>
                <a:rPr lang="zh-CN" altLang="en-US" sz="2000" b="1" dirty="0">
                  <a:solidFill>
                    <a:srgbClr val="C0000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高举中国特色社会主义伟大旗帜，全面贯彻习近平新时代中国特色社会主义思想，弘扬伟大建党精神</a:t>
              </a:r>
              <a:r>
                <a:rPr lang="en-US" altLang="zh-CN" sz="2000" b="1" dirty="0">
                  <a:solidFill>
                    <a:srgbClr val="C0000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 </a:t>
              </a:r>
              <a:r>
                <a:rPr lang="zh-CN" altLang="en-US" sz="2000" b="1" dirty="0">
                  <a:solidFill>
                    <a:srgbClr val="C0000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，自信自强、守正创新、踔厉奋发、勇毅前行，为全面建设社会主义现代化国家、全面推进中华民族伟大复兴而团结奋斗。</a:t>
              </a:r>
              <a:endParaRPr lang="zh-CN" altLang="en-US" sz="2000" b="1" dirty="0">
                <a:solidFill>
                  <a:srgbClr val="C0000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324864" y="598660"/>
            <a:ext cx="4771406" cy="5724308"/>
            <a:chOff x="1324864" y="598660"/>
            <a:chExt cx="4771406" cy="5724308"/>
          </a:xfrm>
        </p:grpSpPr>
        <p:sp>
          <p:nvSpPr>
            <p:cNvPr id="10" name="ï$ḷîḋé"/>
            <p:cNvSpPr/>
            <p:nvPr/>
          </p:nvSpPr>
          <p:spPr>
            <a:xfrm>
              <a:off x="1324864" y="4488981"/>
              <a:ext cx="4771136" cy="183361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1" name="îšļîďê"/>
            <p:cNvSpPr/>
            <p:nvPr/>
          </p:nvSpPr>
          <p:spPr>
            <a:xfrm>
              <a:off x="2157349" y="598660"/>
              <a:ext cx="3248660" cy="547370"/>
            </a:xfrm>
            <a:prstGeom prst="homePlate">
              <a:avLst/>
            </a:prstGeom>
            <a:solidFill>
              <a:srgbClr val="C00000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kumimoji="1" lang="en-US" altLang="zh-CN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483104" y="614535"/>
              <a:ext cx="1861820" cy="50355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500" b="1" spc="3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党的二十大主题：</a:t>
              </a:r>
              <a:endParaRPr lang="zh-CN" altLang="en-US" sz="2500" b="1" spc="300" dirty="0">
                <a:solidFill>
                  <a:schemeClr val="accent4">
                    <a:lumMod val="20000"/>
                    <a:lumOff val="8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643363" y="4384948"/>
              <a:ext cx="4452907" cy="193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2000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不忘初心、牢记使命，</a:t>
              </a:r>
              <a:endPara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2000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谦虚谨慎、艰苦奋斗，</a:t>
              </a:r>
              <a:endPara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2000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敢于斗争、善于斗争。</a:t>
              </a:r>
              <a:endPara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939280" y="3834130"/>
            <a:ext cx="4298315" cy="2600960"/>
            <a:chOff x="6636450" y="3320373"/>
            <a:chExt cx="4771136" cy="2987058"/>
          </a:xfrm>
        </p:grpSpPr>
        <p:sp>
          <p:nvSpPr>
            <p:cNvPr id="8" name="îṣliďê"/>
            <p:cNvSpPr/>
            <p:nvPr/>
          </p:nvSpPr>
          <p:spPr>
            <a:xfrm>
              <a:off x="6636450" y="3572173"/>
              <a:ext cx="4771136" cy="2735258"/>
            </a:xfrm>
            <a:prstGeom prst="rect">
              <a:avLst/>
            </a:prstGeom>
            <a:solidFill>
              <a:srgbClr val="C00000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9" name="išliḍê"/>
            <p:cNvSpPr/>
            <p:nvPr/>
          </p:nvSpPr>
          <p:spPr>
            <a:xfrm>
              <a:off x="6947084" y="3320373"/>
              <a:ext cx="1913288" cy="401209"/>
            </a:xfrm>
            <a:prstGeom prst="homePlate">
              <a:avLst/>
            </a:prstGeom>
            <a:solidFill>
              <a:schemeClr val="bg1"/>
            </a:solidFill>
            <a:ln w="19050" cap="flat">
              <a:solidFill>
                <a:srgbClr val="9C0E26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kumimoji="1" lang="en-US" altLang="zh-CN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124207" y="3336417"/>
              <a:ext cx="1735343" cy="42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300" dirty="0">
                  <a:solidFill>
                    <a:srgbClr val="C0000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重要</a:t>
              </a:r>
              <a:r>
                <a:rPr lang="zh-CN" altLang="en-US" spc="300" dirty="0">
                  <a:solidFill>
                    <a:srgbClr val="C0000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内容：</a:t>
              </a:r>
              <a:endParaRPr lang="zh-CN" altLang="en-US" spc="300" dirty="0">
                <a:solidFill>
                  <a:srgbClr val="C0000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795564" y="3909780"/>
              <a:ext cx="4452907" cy="2013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    </a:t>
              </a:r>
              <a:r>
                <a:rPr lang="zh-CN" alt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指引党和人民朝着实现第二个百年奋斗目标进军、奋力谱写新时代中国特色社会主义更加绚丽的华章，具有重大而深远的意义。</a:t>
              </a:r>
              <a:endParaRPr lang="zh-CN" alt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screen"/>
          <a:srcRect b="11925"/>
          <a:stretch>
            <a:fillRect/>
          </a:stretch>
        </p:blipFill>
        <p:spPr>
          <a:xfrm>
            <a:off x="9022017" y="1425642"/>
            <a:ext cx="1547158" cy="1977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IMG_3371"/>
          <p:cNvPicPr>
            <a:picLocks noChangeAspect="1"/>
          </p:cNvPicPr>
          <p:nvPr/>
        </p:nvPicPr>
        <p:blipFill>
          <a:blip r:embed="rId1"/>
          <a:srcRect l="7071" t="11637" r="6782" b="49743"/>
          <a:stretch>
            <a:fillRect/>
          </a:stretch>
        </p:blipFill>
        <p:spPr>
          <a:xfrm>
            <a:off x="753745" y="1412240"/>
            <a:ext cx="5219700" cy="5064760"/>
          </a:xfrm>
          <a:prstGeom prst="rect">
            <a:avLst/>
          </a:prstGeom>
        </p:spPr>
      </p:pic>
      <p:pic>
        <p:nvPicPr>
          <p:cNvPr id="16" name="图片 15" descr="IMG_3371"/>
          <p:cNvPicPr>
            <a:picLocks noChangeAspect="1"/>
          </p:cNvPicPr>
          <p:nvPr/>
        </p:nvPicPr>
        <p:blipFill>
          <a:blip r:embed="rId1"/>
          <a:srcRect l="7071" t="2450" r="6782" b="88230"/>
          <a:stretch>
            <a:fillRect/>
          </a:stretch>
        </p:blipFill>
        <p:spPr>
          <a:xfrm>
            <a:off x="2277110" y="400685"/>
            <a:ext cx="4734560" cy="1108710"/>
          </a:xfrm>
          <a:prstGeom prst="rect">
            <a:avLst/>
          </a:prstGeom>
        </p:spPr>
      </p:pic>
      <p:pic>
        <p:nvPicPr>
          <p:cNvPr id="18" name="图片 17" descr="IMG_3372"/>
          <p:cNvPicPr>
            <a:picLocks noChangeAspect="1"/>
          </p:cNvPicPr>
          <p:nvPr/>
        </p:nvPicPr>
        <p:blipFill>
          <a:blip r:embed="rId2"/>
          <a:srcRect t="4250" b="31676"/>
          <a:stretch>
            <a:fillRect/>
          </a:stretch>
        </p:blipFill>
        <p:spPr>
          <a:xfrm>
            <a:off x="7162800" y="495300"/>
            <a:ext cx="4458970" cy="583374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7098300" y="5683739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3373"/>
          <p:cNvPicPr>
            <a:picLocks noChangeAspect="1"/>
          </p:cNvPicPr>
          <p:nvPr/>
        </p:nvPicPr>
        <p:blipFill>
          <a:blip r:embed="rId1"/>
          <a:srcRect l="6458" t="22898" r="8344" b="40407"/>
          <a:stretch>
            <a:fillRect/>
          </a:stretch>
        </p:blipFill>
        <p:spPr>
          <a:xfrm>
            <a:off x="2640330" y="361950"/>
            <a:ext cx="6567805" cy="612267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630285" y="5757545"/>
            <a:ext cx="3147695" cy="636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3374"/>
          <p:cNvPicPr>
            <a:picLocks noChangeAspect="1"/>
          </p:cNvPicPr>
          <p:nvPr/>
        </p:nvPicPr>
        <p:blipFill>
          <a:blip r:embed="rId1"/>
          <a:srcRect l="6513" t="6194" r="6894" b="56141"/>
          <a:stretch>
            <a:fillRect/>
          </a:stretch>
        </p:blipFill>
        <p:spPr>
          <a:xfrm>
            <a:off x="445770" y="512445"/>
            <a:ext cx="6362700" cy="599059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808740" y="5297024"/>
            <a:ext cx="4524009" cy="914315"/>
          </a:xfrm>
          <a:prstGeom prst="rect">
            <a:avLst/>
          </a:prstGeom>
        </p:spPr>
      </p:pic>
      <p:pic>
        <p:nvPicPr>
          <p:cNvPr id="3" name="图片 2" descr="IMG_3374"/>
          <p:cNvPicPr>
            <a:picLocks noChangeAspect="1"/>
          </p:cNvPicPr>
          <p:nvPr/>
        </p:nvPicPr>
        <p:blipFill>
          <a:blip r:embed="rId1"/>
          <a:srcRect l="6513" t="43017" r="6894" b="37361"/>
          <a:stretch>
            <a:fillRect/>
          </a:stretch>
        </p:blipFill>
        <p:spPr>
          <a:xfrm>
            <a:off x="6525260" y="2257425"/>
            <a:ext cx="5091430" cy="2497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3374"/>
          <p:cNvPicPr>
            <a:picLocks noChangeAspect="1"/>
          </p:cNvPicPr>
          <p:nvPr/>
        </p:nvPicPr>
        <p:blipFill>
          <a:blip r:embed="rId1"/>
          <a:srcRect l="6894" t="68880" r="6894" b="4778"/>
          <a:stretch>
            <a:fillRect/>
          </a:stretch>
        </p:blipFill>
        <p:spPr>
          <a:xfrm>
            <a:off x="2124075" y="815975"/>
            <a:ext cx="8590915" cy="522541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7098300" y="5502129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3375"/>
          <p:cNvPicPr>
            <a:picLocks noChangeAspect="1"/>
          </p:cNvPicPr>
          <p:nvPr/>
        </p:nvPicPr>
        <p:blipFill>
          <a:blip r:embed="rId1"/>
          <a:srcRect l="8036" t="6546" r="8437" b="58787"/>
          <a:stretch>
            <a:fillRect/>
          </a:stretch>
        </p:blipFill>
        <p:spPr>
          <a:xfrm>
            <a:off x="3065780" y="612140"/>
            <a:ext cx="6088380" cy="2816225"/>
          </a:xfrm>
          <a:prstGeom prst="rect">
            <a:avLst/>
          </a:prstGeom>
        </p:spPr>
      </p:pic>
      <p:sp>
        <p:nvSpPr>
          <p:cNvPr id="8" name="îṧlïḓè"/>
          <p:cNvSpPr/>
          <p:nvPr/>
        </p:nvSpPr>
        <p:spPr>
          <a:xfrm>
            <a:off x="4023197" y="4868155"/>
            <a:ext cx="599559" cy="479647"/>
          </a:xfrm>
          <a:prstGeom prst="rightArrow">
            <a:avLst>
              <a:gd name="adj1" fmla="val 50000"/>
              <a:gd name="adj2" fmla="val 62709"/>
            </a:avLst>
          </a:prstGeom>
          <a:solidFill>
            <a:schemeClr val="tx1">
              <a:lumMod val="25000"/>
              <a:lumOff val="75000"/>
              <a:alpha val="8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9" name="is1ïḓê"/>
          <p:cNvSpPr/>
          <p:nvPr/>
        </p:nvSpPr>
        <p:spPr>
          <a:xfrm>
            <a:off x="7340965" y="4868155"/>
            <a:ext cx="599559" cy="479647"/>
          </a:xfrm>
          <a:prstGeom prst="rightArrow">
            <a:avLst>
              <a:gd name="adj1" fmla="val 50000"/>
              <a:gd name="adj2" fmla="val 60591"/>
            </a:avLst>
          </a:prstGeom>
          <a:solidFill>
            <a:schemeClr val="tx1">
              <a:lumMod val="25000"/>
              <a:lumOff val="75000"/>
              <a:alpha val="8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1211888" y="4273831"/>
            <a:ext cx="2811780" cy="2062478"/>
            <a:chOff x="1211888" y="4273831"/>
            <a:chExt cx="2811780" cy="2062478"/>
          </a:xfrm>
        </p:grpSpPr>
        <p:sp>
          <p:nvSpPr>
            <p:cNvPr id="19" name="i$ḻiďe"/>
            <p:cNvSpPr txBox="1"/>
            <p:nvPr/>
          </p:nvSpPr>
          <p:spPr>
            <a:xfrm>
              <a:off x="1477149" y="4273831"/>
              <a:ext cx="809837" cy="707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 anchorCtr="0">
              <a:spAutoFit/>
            </a:bodyPr>
            <a:p>
              <a:pPr algn="ctr"/>
              <a:r>
                <a:rPr kumimoji="1" lang="en-US" altLang="zh-CN" sz="4000" b="1" i="1" dirty="0">
                  <a:solidFill>
                    <a:srgbClr val="C0000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01</a:t>
              </a:r>
              <a:endParaRPr kumimoji="1" lang="zh-CN" altLang="en-US" sz="4000" b="1" i="1" dirty="0">
                <a:solidFill>
                  <a:srgbClr val="C0000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211888" y="5014239"/>
              <a:ext cx="2811780" cy="1322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spc="300" dirty="0">
                  <a:latin typeface="汉仪黑方简" panose="00020600040101010101" charset="-122"/>
                  <a:ea typeface="汉仪黑方简" panose="00020600040101010101" charset="-122"/>
                </a:rPr>
                <a:t>十年来，我们始终</a:t>
              </a:r>
              <a:endParaRPr lang="zh-CN" altLang="en-US" sz="2000" spc="300" dirty="0">
                <a:latin typeface="汉仪黑方简" panose="00020600040101010101" charset="-122"/>
                <a:ea typeface="汉仪黑方简" panose="00020600040101010101" charset="-122"/>
              </a:endParaRPr>
            </a:p>
            <a:p>
              <a:r>
                <a:rPr lang="zh-CN" altLang="en-US" sz="2000" spc="300" dirty="0">
                  <a:latin typeface="汉仪黑方简" panose="00020600040101010101" charset="-122"/>
                  <a:ea typeface="汉仪黑方简" panose="00020600040101010101" charset="-122"/>
                </a:rPr>
                <a:t>坚持党的全面领导，</a:t>
              </a:r>
              <a:endParaRPr lang="zh-CN" altLang="en-US" sz="2000" spc="300" dirty="0">
                <a:latin typeface="汉仪黑方简" panose="00020600040101010101" charset="-122"/>
                <a:ea typeface="汉仪黑方简" panose="00020600040101010101" charset="-122"/>
              </a:endParaRPr>
            </a:p>
            <a:p>
              <a:r>
                <a:rPr lang="zh-CN" altLang="en-US" sz="2000" spc="300" dirty="0">
                  <a:latin typeface="汉仪黑方简" panose="00020600040101010101" charset="-122"/>
                  <a:ea typeface="汉仪黑方简" panose="00020600040101010101" charset="-122"/>
                </a:rPr>
                <a:t>把牢正确办学方向，</a:t>
              </a:r>
              <a:endParaRPr lang="zh-CN" altLang="en-US" sz="2000" spc="300" dirty="0">
                <a:latin typeface="汉仪黑方简" panose="00020600040101010101" charset="-122"/>
                <a:ea typeface="汉仪黑方简" panose="00020600040101010101" charset="-122"/>
              </a:endParaRPr>
            </a:p>
            <a:p>
              <a:r>
                <a:rPr lang="zh-CN" altLang="en-US" sz="2000" spc="300" dirty="0">
                  <a:latin typeface="汉仪黑方简" panose="00020600040101010101" charset="-122"/>
                  <a:ea typeface="汉仪黑方简" panose="00020600040101010101" charset="-122"/>
                </a:rPr>
                <a:t>推动教育优先发展。</a:t>
              </a:r>
              <a:endParaRPr lang="zh-CN" altLang="en-US" sz="2000" spc="300" dirty="0">
                <a:latin typeface="汉仪黑方简" panose="00020600040101010101" charset="-122"/>
                <a:ea typeface="汉仪黑方简" panose="00020600040101010101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503988" y="5405639"/>
              <a:ext cx="2347048" cy="4603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>
                <a:lnSpc>
                  <a:spcPct val="200000"/>
                </a:lnSpc>
                <a:defRPr/>
              </a:pPr>
              <a:endParaRPr lang="zh-CN" altLang="en-US" sz="1200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794917" y="4273831"/>
            <a:ext cx="3473260" cy="2370453"/>
            <a:chOff x="4794917" y="4273831"/>
            <a:chExt cx="3473260" cy="2370453"/>
          </a:xfrm>
        </p:grpSpPr>
        <p:sp>
          <p:nvSpPr>
            <p:cNvPr id="15" name="íś1ide"/>
            <p:cNvSpPr txBox="1"/>
            <p:nvPr/>
          </p:nvSpPr>
          <p:spPr>
            <a:xfrm>
              <a:off x="4794917" y="4273831"/>
              <a:ext cx="809837" cy="707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 anchorCtr="0">
              <a:spAutoFit/>
            </a:bodyPr>
            <a:p>
              <a:pPr algn="ctr"/>
              <a:r>
                <a:rPr kumimoji="1" lang="en-US" altLang="zh-CN" sz="4000" b="1" i="1" dirty="0"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02</a:t>
              </a:r>
              <a:endParaRPr kumimoji="1" lang="zh-CN" altLang="en-US" sz="4000" b="1" i="1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872197" y="5014239"/>
              <a:ext cx="3395980" cy="1630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spc="300" dirty="0">
                  <a:solidFill>
                    <a:srgbClr val="C00000"/>
                  </a:solidFill>
                  <a:latin typeface="汉仪黑方简" panose="00020600040101010101" charset="-122"/>
                  <a:ea typeface="汉仪黑方简" panose="00020600040101010101" charset="-122"/>
                </a:rPr>
                <a:t>始终坚持把教师</a:t>
              </a:r>
              <a:endParaRPr lang="zh-CN" altLang="en-US" sz="2000" spc="300" dirty="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endParaRPr>
            </a:p>
            <a:p>
              <a:r>
                <a:rPr lang="zh-CN" altLang="en-US" sz="2000" spc="300" dirty="0">
                  <a:solidFill>
                    <a:srgbClr val="C00000"/>
                  </a:solidFill>
                  <a:latin typeface="汉仪黑方简" panose="00020600040101010101" charset="-122"/>
                  <a:ea typeface="汉仪黑方简" panose="00020600040101010101" charset="-122"/>
                </a:rPr>
                <a:t>队伍建设摆在优先</a:t>
              </a:r>
              <a:endParaRPr lang="zh-CN" altLang="en-US" sz="2000" spc="300" dirty="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endParaRPr>
            </a:p>
            <a:p>
              <a:r>
                <a:rPr lang="zh-CN" altLang="en-US" sz="2000" spc="300" dirty="0">
                  <a:solidFill>
                    <a:srgbClr val="C00000"/>
                  </a:solidFill>
                  <a:latin typeface="汉仪黑方简" panose="00020600040101010101" charset="-122"/>
                  <a:ea typeface="汉仪黑方简" panose="00020600040101010101" charset="-122"/>
                </a:rPr>
                <a:t>发展的战略地位，</a:t>
              </a:r>
              <a:endParaRPr lang="zh-CN" altLang="en-US" sz="2000" spc="300" dirty="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endParaRPr>
            </a:p>
            <a:p>
              <a:r>
                <a:rPr lang="zh-CN" altLang="en-US" sz="2000" spc="300" dirty="0">
                  <a:solidFill>
                    <a:srgbClr val="C00000"/>
                  </a:solidFill>
                  <a:latin typeface="汉仪黑方简" panose="00020600040101010101" charset="-122"/>
                  <a:ea typeface="汉仪黑方简" panose="00020600040101010101" charset="-122"/>
                </a:rPr>
                <a:t>不断完善教师专业成长。</a:t>
              </a:r>
              <a:endParaRPr lang="zh-CN" altLang="en-US" sz="2000" spc="300" dirty="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endParaRPr>
            </a:p>
            <a:p>
              <a:endParaRPr lang="zh-CN" altLang="en-US" sz="2000" spc="300" dirty="0">
                <a:solidFill>
                  <a:srgbClr val="C00000"/>
                </a:solidFill>
                <a:latin typeface="汉仪黑方简" panose="00020600040101010101" charset="-122"/>
                <a:ea typeface="汉仪黑方简" panose="00020600040101010101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872197" y="5405639"/>
              <a:ext cx="2347048" cy="4603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>
                <a:lnSpc>
                  <a:spcPct val="200000"/>
                </a:lnSpc>
                <a:defRPr/>
              </a:pPr>
              <a:endParaRPr lang="zh-CN" altLang="en-US" sz="1200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112684" y="4273831"/>
            <a:ext cx="3467260" cy="1755138"/>
            <a:chOff x="8112684" y="4273831"/>
            <a:chExt cx="3467260" cy="1755138"/>
          </a:xfrm>
        </p:grpSpPr>
        <p:sp>
          <p:nvSpPr>
            <p:cNvPr id="11" name="ïṧḷiḍê"/>
            <p:cNvSpPr txBox="1"/>
            <p:nvPr/>
          </p:nvSpPr>
          <p:spPr>
            <a:xfrm>
              <a:off x="8112684" y="4273831"/>
              <a:ext cx="809837" cy="707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 anchorCtr="0">
              <a:spAutoFit/>
            </a:bodyPr>
            <a:p>
              <a:pPr algn="ctr"/>
              <a:r>
                <a:rPr kumimoji="1" lang="en-US" altLang="zh-CN" sz="4000" b="1" i="1" dirty="0">
                  <a:solidFill>
                    <a:srgbClr val="C00000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03</a:t>
              </a:r>
              <a:endParaRPr kumimoji="1" lang="zh-CN" altLang="en-US" sz="4000" b="1" i="1" dirty="0">
                <a:solidFill>
                  <a:srgbClr val="C0000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183964" y="5014239"/>
              <a:ext cx="3395980" cy="1014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spc="300" dirty="0">
                  <a:latin typeface="汉仪黑方简" panose="00020600040101010101" charset="-122"/>
                  <a:ea typeface="汉仪黑方简" panose="00020600040101010101" charset="-122"/>
                </a:rPr>
                <a:t>始终坚持综合改革实践，</a:t>
              </a:r>
              <a:endParaRPr lang="zh-CN" altLang="en-US" sz="2000" spc="300" dirty="0">
                <a:latin typeface="汉仪黑方简" panose="00020600040101010101" charset="-122"/>
                <a:ea typeface="汉仪黑方简" panose="00020600040101010101" charset="-122"/>
              </a:endParaRPr>
            </a:p>
            <a:p>
              <a:r>
                <a:rPr lang="zh-CN" altLang="en-US" sz="2000" spc="300" dirty="0">
                  <a:latin typeface="汉仪黑方简" panose="00020600040101010101" charset="-122"/>
                  <a:ea typeface="汉仪黑方简" panose="00020600040101010101" charset="-122"/>
                </a:rPr>
                <a:t>深化五育并举内涵，</a:t>
              </a:r>
              <a:endParaRPr lang="zh-CN" altLang="en-US" sz="2000" spc="300" dirty="0">
                <a:latin typeface="汉仪黑方简" panose="00020600040101010101" charset="-122"/>
                <a:ea typeface="汉仪黑方简" panose="00020600040101010101" charset="-122"/>
              </a:endParaRPr>
            </a:p>
            <a:p>
              <a:r>
                <a:rPr lang="zh-CN" altLang="en-US" sz="2000" spc="300" dirty="0">
                  <a:latin typeface="汉仪黑方简" panose="00020600040101010101" charset="-122"/>
                  <a:ea typeface="汉仪黑方简" panose="00020600040101010101" charset="-122"/>
                </a:rPr>
                <a:t>夯实教育质量基础。</a:t>
              </a:r>
              <a:endParaRPr lang="zh-CN" altLang="en-US" sz="2000" spc="300" dirty="0">
                <a:latin typeface="汉仪黑方简" panose="00020600040101010101" charset="-122"/>
                <a:ea typeface="汉仪黑方简" panose="0002060004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183964" y="5405639"/>
              <a:ext cx="2347048" cy="4603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>
                <a:lnSpc>
                  <a:spcPct val="200000"/>
                </a:lnSpc>
                <a:defRPr/>
              </a:pPr>
              <a:endParaRPr lang="zh-CN" altLang="en-US" sz="1200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4" name="ïśḷíďé"/>
          <p:cNvSpPr/>
          <p:nvPr/>
        </p:nvSpPr>
        <p:spPr>
          <a:xfrm>
            <a:off x="812800" y="3651885"/>
            <a:ext cx="3453765" cy="589280"/>
          </a:xfrm>
          <a:prstGeom prst="homePlate">
            <a:avLst/>
          </a:prstGeom>
          <a:solidFill>
            <a:srgbClr val="C00000"/>
          </a:solidFill>
          <a:ln w="6055" cap="flat">
            <a:noFill/>
            <a:prstDash val="solid"/>
            <a:miter/>
          </a:ln>
        </p:spPr>
        <p:txBody>
          <a:bodyPr rtlCol="0" anchor="ctr"/>
          <a:p>
            <a:pPr algn="ctr"/>
            <a:r>
              <a:rPr kumimoji="1" lang="zh-CN" altLang="en-US" sz="1800" b="1" dirty="0">
                <a:solidFill>
                  <a:srgbClr val="FFFFFF"/>
                </a:solidFill>
              </a:rPr>
              <a:t>从武进教育发展来</a:t>
            </a:r>
            <a:r>
              <a:rPr kumimoji="1" lang="zh-CN" altLang="en-US" sz="1800" b="1" dirty="0">
                <a:solidFill>
                  <a:srgbClr val="FFFFFF"/>
                </a:solidFill>
              </a:rPr>
              <a:t>看：</a:t>
            </a:r>
            <a:endParaRPr kumimoji="1" lang="zh-CN" altLang="en-US" sz="1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3375"/>
          <p:cNvPicPr>
            <a:picLocks noChangeAspect="1"/>
          </p:cNvPicPr>
          <p:nvPr/>
        </p:nvPicPr>
        <p:blipFill>
          <a:blip r:embed="rId1"/>
          <a:srcRect l="8036" t="46741" r="6513" b="24259"/>
          <a:stretch>
            <a:fillRect/>
          </a:stretch>
        </p:blipFill>
        <p:spPr>
          <a:xfrm>
            <a:off x="2398395" y="496570"/>
            <a:ext cx="7662545" cy="56280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808740" y="5297024"/>
            <a:ext cx="4524009" cy="91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  <p:tag name="KSO_WM_UNIT_PLACING_PICTURE_USER_VIEWPORT" val="{&quot;height&quot;:3238,&quot;width&quot;:3238}"/>
</p:tagLst>
</file>

<file path=ppt/tags/tag2.xml><?xml version="1.0" encoding="utf-8"?>
<p:tagLst xmlns:p="http://schemas.openxmlformats.org/presentationml/2006/main">
  <p:tag name="KSO_WM_BEAUTIFY_FLAG" val=""/>
  <p:tag name="KSO_WM_UNIT_PLACING_PICTURE_USER_VIEWPORT" val="{&quot;height&quot;:3238,&quot;width&quot;:3238}"/>
</p:tagLst>
</file>

<file path=ppt/tags/tag3.xml><?xml version="1.0" encoding="utf-8"?>
<p:tagLst xmlns:p="http://schemas.openxmlformats.org/presentationml/2006/main">
  <p:tag name="KSO_WPP_MARK_KEY" val="ca0e8066-ed5a-437d-8a30-dbfc1cc2f166"/>
  <p:tag name="COMMONDATA" val="eyJoZGlkIjoiODUzYTQyODk0NDlhYWQyNmI5NDI2MDBhNzg0YmE2ZGI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WPS 文字</Application>
  <PresentationFormat>宽屏</PresentationFormat>
  <Paragraphs>68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4" baseType="lpstr">
      <vt:lpstr>Arial</vt:lpstr>
      <vt:lpstr>宋体</vt:lpstr>
      <vt:lpstr>Wingdings</vt:lpstr>
      <vt:lpstr>字魂100号-方方先锋体</vt:lpstr>
      <vt:lpstr>苹方-简</vt:lpstr>
      <vt:lpstr>微软雅黑</vt:lpstr>
      <vt:lpstr>汉仪旗黑</vt:lpstr>
      <vt:lpstr>汉仪综艺体简</vt:lpstr>
      <vt:lpstr>汉仪黑方简</vt:lpstr>
      <vt:lpstr>汉仪中黑KW</vt:lpstr>
      <vt:lpstr>微软雅黑</vt:lpstr>
      <vt:lpstr>思源宋体 Heavy</vt:lpstr>
      <vt:lpstr>汉仪书宋二KW</vt:lpstr>
      <vt:lpstr>思源黑体 CN Regular</vt:lpstr>
      <vt:lpstr>宋体</vt:lpstr>
      <vt:lpstr>Arial Unicode MS</vt:lpstr>
      <vt:lpstr>等线</vt:lpstr>
      <vt:lpstr>汉仪中等线KW</vt:lpstr>
      <vt:lpstr>Calibri</vt:lpstr>
      <vt:lpstr>等线 Light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许 董</dc:creator>
  <cp:lastModifiedBy>WPS_1692587216</cp:lastModifiedBy>
  <cp:revision>94</cp:revision>
  <dcterms:created xsi:type="dcterms:W3CDTF">2023-11-14T08:14:10Z</dcterms:created>
  <dcterms:modified xsi:type="dcterms:W3CDTF">2023-11-14T08:14:10Z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DD0E62B32C306FFA512C53656A94F66C_43</vt:lpwstr>
  </property>
  <property fmtid="{D5CDD505-2E9C-101B-9397-08002B2CF9AE}" pid="3" name="KSOProductBuildVer">
    <vt:lpwstr>2052-6.0.2.8225</vt:lpwstr>
  </property>
</Properties>
</file>