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6.xml" ContentType="application/vnd.openxmlformats-officedocument.presentationml.notesSlide+xml"/>
  <Override PartName="/ppt/tags/tag124.xml" ContentType="application/vnd.openxmlformats-officedocument.presentationml.tags+xml"/>
  <Override PartName="/ppt/notesSlides/notesSlide7.xml" ContentType="application/vnd.openxmlformats-officedocument.presentationml.notesSlide+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4071" r:id="rId3"/>
    <p:sldId id="4008" r:id="rId4"/>
    <p:sldId id="3861" r:id="rId5"/>
    <p:sldId id="3962" r:id="rId6"/>
    <p:sldId id="3963" r:id="rId7"/>
    <p:sldId id="3966" r:id="rId8"/>
    <p:sldId id="4073" r:id="rId9"/>
    <p:sldId id="3986" r:id="rId10"/>
    <p:sldId id="4011" r:id="rId11"/>
    <p:sldId id="3979" r:id="rId12"/>
    <p:sldId id="4081" r:id="rId13"/>
    <p:sldId id="4074" r:id="rId14"/>
    <p:sldId id="3988" r:id="rId15"/>
    <p:sldId id="897" r:id="rId16"/>
    <p:sldId id="4075" r:id="rId17"/>
    <p:sldId id="4076" r:id="rId18"/>
    <p:sldId id="4078" r:id="rId19"/>
    <p:sldId id="4080" r:id="rId20"/>
    <p:sldId id="4024" r:id="rId21"/>
    <p:sldId id="864" r:id="rId22"/>
    <p:sldId id="4082" r:id="rId23"/>
    <p:sldId id="344" r:id="rId24"/>
    <p:sldId id="4079" r:id="rId25"/>
    <p:sldId id="293" r:id="rId26"/>
    <p:sldId id="29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kb1.com" initials="" lastIdx="0" clrIdx="0"/>
  <p:cmAuthor id="1" name="Microsoft Office User" initials="MOU" lastIdx="4" clrIdx="0"/>
  <p:cmAuthor id="2" name="Administrator" initials="A" lastIdx="2" clrIdx="1"/>
  <p:cmAuthor id="3" name="12032" initials="1" lastIdx="1" clrIdx="2"/>
  <p:cmAuthor id="4" name="林细尘" initials="林" lastIdx="1" clrIdx="3"/>
  <p:cmAuthor id="5" name="宋洁然" initials="宋" lastIdx="0" clrIdx="1"/>
  <p:cmAuthor id="6" name="ming qiu" initials="m" lastIdx="0" clrIdx="1"/>
  <p:cmAuthor id="7" name="1206988966@qq.com" initials="1" lastIdx="0" clrIdx="2"/>
  <p:cmAuthor id="8" name="姜伟光" initials="姜" lastIdx="0" clrIdx="0"/>
  <p:cmAuthor id="9" name="PPTer_Tang" initials="P" lastIdx="1" clrIdx="0"/>
  <p:cmAuthor id="10" name="马琳" initials="马" lastIdx="1" clrIdx="9"/>
  <p:cmAuthor id="11" name="xiaoxuan Zeng" initials="x" lastIdx="0" clrIdx="0"/>
  <p:cmAuthor id="12" name="ycadmin" initials="y"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41D5"/>
    <a:srgbClr val="1F2DA8"/>
    <a:srgbClr val="C00000"/>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7" autoAdjust="0"/>
    <p:restoredTop sz="94660"/>
  </p:normalViewPr>
  <p:slideViewPr>
    <p:cSldViewPr snapToGrid="0">
      <p:cViewPr varScale="1">
        <p:scale>
          <a:sx n="63" d="100"/>
          <a:sy n="63"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从近三年的高考来看，哪个知识点考得最多呢？（改革开放）改革开放的内容在全国卷和地方卷的考试中出现</a:t>
            </a:r>
            <a:r>
              <a:rPr lang="en-US" altLang="zh-CN" dirty="0">
                <a:latin typeface="微软雅黑" panose="020B0503020204020204" charset="-122"/>
                <a:ea typeface="微软雅黑" panose="020B0503020204020204" charset="-122"/>
                <a:cs typeface="微软雅黑" panose="020B0503020204020204" charset="-122"/>
                <a:sym typeface="+mn-ea"/>
              </a:rPr>
              <a:t>12</a:t>
            </a:r>
            <a:r>
              <a:rPr lang="zh-CN" altLang="en-US" dirty="0">
                <a:latin typeface="微软雅黑" panose="020B0503020204020204" charset="-122"/>
                <a:ea typeface="微软雅黑" panose="020B0503020204020204" charset="-122"/>
                <a:cs typeface="微软雅黑" panose="020B0503020204020204" charset="-122"/>
                <a:sym typeface="+mn-ea"/>
              </a:rPr>
              <a:t>次，从次数来看，属于高考的高频考点。往往以具体情境切入，所以我们在复习时要注意史实的精确记忆和理解，方便我们在小情境中对应时代大趋势的特点。</a:t>
            </a:r>
          </a:p>
          <a:p>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39515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custDataLst>
              <p:tags r:id="rId1"/>
            </p:custDataLst>
          </p:nvPr>
        </p:nvSpPr>
        <p:spPr/>
      </p:sp>
      <p:sp>
        <p:nvSpPr>
          <p:cNvPr id="24578" name="备注占位符 2"/>
          <p:cNvSpPr>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24579" name="灯片编号占位符 3"/>
          <p:cNvSpPr>
            <a:spLocks noGrp="1"/>
          </p:cNvSpPr>
          <p:nvPr>
            <p:ph type="sldNum" sz="quarter" idx="5"/>
            <p:custDataLst>
              <p:tags r:id="rId3"/>
            </p:custDataLst>
          </p:nvPr>
        </p:nvSpPr>
        <p:spPr bwMode="auto">
          <a:noFill/>
          <a:ln>
            <a:miter lim="800000"/>
          </a:ln>
        </p:spPr>
        <p:txBody>
          <a:bodyPr wrap="square" numCol="1" anchorCtr="0" compatLnSpc="1"/>
          <a:lstStyle/>
          <a:p>
            <a:pPr fontAlgn="base">
              <a:spcBef>
                <a:spcPct val="0"/>
              </a:spcBef>
              <a:spcAft>
                <a:spcPct val="0"/>
              </a:spcAft>
            </a:pPr>
            <a:fld id="{3D8C1B83-310D-4283-B637-F9CA2F7C66F3}" type="slidenum">
              <a:rPr lang="zh-CN" altLang="en-US"/>
              <a:t>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20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人民公社一大二公，干与不干一个样，干好干坏一个样，干多干少一个样。最后管理方式也发生了变化。</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64459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形成从沿海到沿江，从沿边到内陆，多层次、多渠道、多种形式的全方位对外开放的新格局。</a:t>
            </a:r>
            <a:endParaRPr lang="en-US" altLang="zh-CN" dirty="0"/>
          </a:p>
          <a:p>
            <a:r>
              <a:rPr lang="en-US" altLang="zh-CN" dirty="0"/>
              <a:t>2.</a:t>
            </a:r>
            <a:r>
              <a:rPr lang="zh-CN" altLang="en-US" dirty="0"/>
              <a:t>提出实施“走出去”战略，后来发展成为“引进来”和“走出去”相结合的开放战略。</a:t>
            </a:r>
            <a:endParaRPr lang="en-US" altLang="zh-CN" dirty="0"/>
          </a:p>
          <a:p>
            <a:r>
              <a:rPr lang="en-US" altLang="zh-CN" dirty="0"/>
              <a:t>3.</a:t>
            </a:r>
            <a:r>
              <a:rPr lang="zh-CN" altLang="en-US" dirty="0"/>
              <a:t>使中国更深层次地参与经济全球化进程，参与国际规则的制定。</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59870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形成从沿海到沿江，从沿边到内陆，多层次、多渠道、多种形式的全方位对外开放的新格局。</a:t>
            </a:r>
            <a:endParaRPr lang="en-US" altLang="zh-CN" dirty="0"/>
          </a:p>
          <a:p>
            <a:r>
              <a:rPr lang="en-US" altLang="zh-CN" dirty="0"/>
              <a:t>2.</a:t>
            </a:r>
            <a:r>
              <a:rPr lang="zh-CN" altLang="en-US" dirty="0"/>
              <a:t>提出实施“走出去”战略，后来发展成为“引进来”和“走出去”相结合的开放战略。</a:t>
            </a:r>
            <a:endParaRPr lang="en-US" altLang="zh-CN" dirty="0"/>
          </a:p>
          <a:p>
            <a:r>
              <a:rPr lang="en-US" altLang="zh-CN" dirty="0"/>
              <a:t>3.</a:t>
            </a:r>
            <a:r>
              <a:rPr lang="zh-CN" altLang="en-US" dirty="0"/>
              <a:t>使中国更深层次地参与经济全球化进程，参与国际规则的制定。</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299635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05909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95694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腰带">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3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通用">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空白页">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2023/9/26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406433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slideLayout" Target="../slideLayouts/slideLayout7.xml"/><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0.jpeg"/><Relationship Id="rId5" Type="http://schemas.openxmlformats.org/officeDocument/2006/relationships/tags" Target="../tags/tag111.xml"/><Relationship Id="rId10" Type="http://schemas.openxmlformats.org/officeDocument/2006/relationships/image" Target="../media/image9.png"/><Relationship Id="rId4" Type="http://schemas.openxmlformats.org/officeDocument/2006/relationships/tags" Target="../tags/tag110.xml"/><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13.png"/><Relationship Id="rId5" Type="http://schemas.openxmlformats.org/officeDocument/2006/relationships/tags" Target="../tags/tag118.xml"/><Relationship Id="rId10" Type="http://schemas.openxmlformats.org/officeDocument/2006/relationships/image" Target="../media/image12.jpeg"/><Relationship Id="rId4" Type="http://schemas.openxmlformats.org/officeDocument/2006/relationships/tags" Target="../tags/tag117.xml"/><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22.xml"/><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5.xml"/><Relationship Id="rId5" Type="http://schemas.openxmlformats.org/officeDocument/2006/relationships/slide" Target="slide2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7.xml"/><Relationship Id="rId5" Type="http://schemas.openxmlformats.org/officeDocument/2006/relationships/slide" Target="slide2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tags" Target="../tags/tag170.xml"/><Relationship Id="rId21" Type="http://schemas.openxmlformats.org/officeDocument/2006/relationships/tags" Target="../tags/tag152.xml"/><Relationship Id="rId34" Type="http://schemas.openxmlformats.org/officeDocument/2006/relationships/tags" Target="../tags/tag165.xml"/><Relationship Id="rId42" Type="http://schemas.openxmlformats.org/officeDocument/2006/relationships/tags" Target="../tags/tag173.xml"/><Relationship Id="rId7" Type="http://schemas.openxmlformats.org/officeDocument/2006/relationships/tags" Target="../tags/tag138.xml"/><Relationship Id="rId2" Type="http://schemas.openxmlformats.org/officeDocument/2006/relationships/tags" Target="../tags/tag133.xml"/><Relationship Id="rId16" Type="http://schemas.openxmlformats.org/officeDocument/2006/relationships/tags" Target="../tags/tag147.xml"/><Relationship Id="rId29" Type="http://schemas.openxmlformats.org/officeDocument/2006/relationships/tags" Target="../tags/tag160.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40" Type="http://schemas.openxmlformats.org/officeDocument/2006/relationships/tags" Target="../tags/tag171.xml"/><Relationship Id="rId45" Type="http://schemas.openxmlformats.org/officeDocument/2006/relationships/slideLayout" Target="../slideLayouts/slideLayout2.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4" Type="http://schemas.openxmlformats.org/officeDocument/2006/relationships/tags" Target="../tags/tag175.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 Id="rId43" Type="http://schemas.openxmlformats.org/officeDocument/2006/relationships/tags" Target="../tags/tag174.xml"/><Relationship Id="rId8" Type="http://schemas.openxmlformats.org/officeDocument/2006/relationships/tags" Target="../tags/tag139.xml"/><Relationship Id="rId3" Type="http://schemas.openxmlformats.org/officeDocument/2006/relationships/tags" Target="../tags/tag134.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tags" Target="../tags/tag169.xml"/><Relationship Id="rId20" Type="http://schemas.openxmlformats.org/officeDocument/2006/relationships/tags" Target="../tags/tag151.xml"/><Relationship Id="rId41" Type="http://schemas.openxmlformats.org/officeDocument/2006/relationships/tags" Target="../tags/tag172.xm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7.xml"/><Relationship Id="rId5" Type="http://schemas.openxmlformats.org/officeDocument/2006/relationships/tags" Target="../tags/tag43.xml"/><Relationship Id="rId4" Type="http://schemas.openxmlformats.org/officeDocument/2006/relationships/tags" Target="../tags/tag42.xml"/></Relationships>
</file>

<file path=ppt/slides/_rels/slide5.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image" Target="../media/image5.jpeg"/><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4.jpe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image" Target="../media/image3.jpe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image" Target="../media/image2.jpeg"/><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99"/>
          <p:cNvSpPr txBox="1"/>
          <p:nvPr>
            <p:custDataLst>
              <p:tags r:id="rId1"/>
            </p:custDataLst>
          </p:nvPr>
        </p:nvSpPr>
        <p:spPr>
          <a:xfrm>
            <a:off x="122555" y="783272"/>
            <a:ext cx="12069445" cy="1569660"/>
          </a:xfrm>
          <a:prstGeom prst="rect">
            <a:avLst/>
          </a:prstGeom>
          <a:ln>
            <a:headEnd type="none" w="med" len="med"/>
            <a:tailEnd type="none" w="med" len="med"/>
          </a:ln>
        </p:spPr>
        <p:style>
          <a:lnRef idx="3">
            <a:schemeClr val="accent1"/>
          </a:lnRef>
          <a:fillRef idx="0">
            <a:srgbClr val="FFFFFF"/>
          </a:fillRef>
          <a:effectRef idx="0">
            <a:srgbClr val="FFFFFF"/>
          </a:effectRef>
          <a:fontRef idx="minor">
            <a:schemeClr val="dk1"/>
          </a:fontRef>
        </p:style>
        <p:txBody>
          <a:bodyPr wrap="square" anchor="t">
            <a:spAutoFit/>
          </a:bodyPr>
          <a:lstStyle/>
          <a:p>
            <a:pPr algn="ctr" eaLnBrk="0" hangingPunct="0"/>
            <a:r>
              <a:rPr lang="zh-CN" altLang="zh-CN" sz="4800" b="1" kern="100" noProof="0" dirty="0">
                <a:solidFill>
                  <a:srgbClr val="FF0000"/>
                </a:solidFill>
                <a:latin typeface="华文行楷" panose="02010800040101010101" charset="-122"/>
                <a:ea typeface="华文行楷" panose="02010800040101010101" charset="-122"/>
                <a:cs typeface="华文行楷" panose="02010800040101010101" charset="-122"/>
                <a:sym typeface="+mn-ea"/>
              </a:rPr>
              <a:t>第</a:t>
            </a:r>
            <a:r>
              <a:rPr lang="en-US" altLang="zh-CN" sz="4800" b="1" kern="100">
                <a:solidFill>
                  <a:srgbClr val="FF0000"/>
                </a:solidFill>
                <a:latin typeface="华文行楷" panose="02010800040101010101" charset="-122"/>
                <a:ea typeface="华文行楷" panose="02010800040101010101" charset="-122"/>
                <a:cs typeface="华文行楷" panose="02010800040101010101" charset="-122"/>
                <a:sym typeface="+mn-ea"/>
              </a:rPr>
              <a:t>10</a:t>
            </a:r>
            <a:r>
              <a:rPr lang="zh-CN" altLang="en-US" sz="4800" b="1" kern="100" noProof="0">
                <a:solidFill>
                  <a:srgbClr val="FF0000"/>
                </a:solidFill>
                <a:latin typeface="华文行楷" panose="02010800040101010101" charset="-122"/>
                <a:ea typeface="华文行楷" panose="02010800040101010101" charset="-122"/>
                <a:cs typeface="华文行楷" panose="02010800040101010101" charset="-122"/>
                <a:sym typeface="+mn-ea"/>
              </a:rPr>
              <a:t>单元 </a:t>
            </a:r>
            <a:endParaRPr lang="zh-CN" altLang="en-US" sz="4800" b="1" kern="100" noProof="0" dirty="0">
              <a:solidFill>
                <a:srgbClr val="FF0000"/>
              </a:solidFill>
              <a:latin typeface="华文行楷" panose="02010800040101010101" charset="-122"/>
              <a:ea typeface="华文行楷" panose="02010800040101010101" charset="-122"/>
              <a:cs typeface="华文行楷" panose="02010800040101010101" charset="-122"/>
              <a:sym typeface="+mn-ea"/>
            </a:endParaRPr>
          </a:p>
          <a:p>
            <a:pPr algn="ctr" eaLnBrk="0" hangingPunct="0"/>
            <a:r>
              <a:rPr lang="zh-CN" altLang="en-US" sz="4800" b="1" kern="100" noProof="0" dirty="0">
                <a:solidFill>
                  <a:srgbClr val="FF0000"/>
                </a:solidFill>
                <a:latin typeface="华文行楷" panose="02010800040101010101" charset="-122"/>
                <a:ea typeface="华文行楷" panose="02010800040101010101" charset="-122"/>
                <a:cs typeface="华文行楷" panose="02010800040101010101" charset="-122"/>
                <a:sym typeface="+mn-ea"/>
              </a:rPr>
              <a:t>新时期中国特色社会主义道路的探索与成就</a:t>
            </a:r>
            <a:endParaRPr lang="zh-CN" altLang="zh-CN" sz="4800" b="1" kern="100" noProof="0" dirty="0">
              <a:solidFill>
                <a:srgbClr val="FF0000"/>
              </a:solidFill>
              <a:effectLst>
                <a:outerShdw blurRad="38100" dist="19050" dir="2700000" algn="tl" rotWithShape="0">
                  <a:schemeClr val="dk1">
                    <a:alpha val="40000"/>
                  </a:schemeClr>
                </a:outerShdw>
              </a:effectLst>
              <a:uFillTx/>
              <a:latin typeface="华文行楷" panose="02010800040101010101" charset="-122"/>
              <a:ea typeface="华文行楷" panose="02010800040101010101" charset="-122"/>
              <a:cs typeface="华文行楷" panose="02010800040101010101" charset="-122"/>
              <a:sym typeface="+mn-ea"/>
            </a:endParaRPr>
          </a:p>
        </p:txBody>
      </p:sp>
      <p:sp>
        <p:nvSpPr>
          <p:cNvPr id="2" name="流程图: 终止 1"/>
          <p:cNvSpPr/>
          <p:nvPr>
            <p:custDataLst>
              <p:tags r:id="rId2"/>
            </p:custDataLst>
          </p:nvPr>
        </p:nvSpPr>
        <p:spPr>
          <a:xfrm>
            <a:off x="122555" y="107950"/>
            <a:ext cx="5371465" cy="478790"/>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C00000"/>
                </a:solidFill>
              </a:rPr>
              <a:t>中外历史纲要（上）</a:t>
            </a:r>
            <a:r>
              <a:rPr lang="en-US" altLang="zh-CN" sz="2000">
                <a:solidFill>
                  <a:srgbClr val="C00000"/>
                </a:solidFill>
              </a:rPr>
              <a:t>2024</a:t>
            </a:r>
            <a:r>
              <a:rPr lang="zh-CN" altLang="en-US" sz="2000">
                <a:solidFill>
                  <a:srgbClr val="C00000"/>
                </a:solidFill>
              </a:rPr>
              <a:t>年高考一轮复习</a:t>
            </a:r>
          </a:p>
        </p:txBody>
      </p:sp>
      <p:sp>
        <p:nvSpPr>
          <p:cNvPr id="4" name="文本框 3">
            <a:extLst>
              <a:ext uri="{FF2B5EF4-FFF2-40B4-BE49-F238E27FC236}">
                <a16:creationId xmlns:a16="http://schemas.microsoft.com/office/drawing/2014/main" id="{117E9789-CF2B-68A9-F422-EF39F344C411}"/>
              </a:ext>
            </a:extLst>
          </p:cNvPr>
          <p:cNvSpPr txBox="1"/>
          <p:nvPr>
            <p:custDataLst>
              <p:tags r:id="rId3"/>
            </p:custDataLst>
          </p:nvPr>
        </p:nvSpPr>
        <p:spPr>
          <a:xfrm>
            <a:off x="905508" y="2734130"/>
            <a:ext cx="11022331" cy="4081117"/>
          </a:xfrm>
          <a:prstGeom prst="rect">
            <a:avLst/>
          </a:prstGeom>
          <a:noFill/>
          <a:ln w="9525">
            <a:noFill/>
          </a:ln>
        </p:spPr>
        <p:txBody>
          <a:bodyPr wrap="square">
            <a:spAutoFit/>
          </a:bodyPr>
          <a:lstStyle/>
          <a:p>
            <a:pPr lvl="0" algn="just">
              <a:lnSpc>
                <a:spcPct val="90000"/>
              </a:lnSpc>
              <a:defRPr/>
            </a:pPr>
            <a:r>
              <a:rPr sz="2400" kern="0" dirty="0">
                <a:latin typeface="楷体" panose="02010609060101010101" pitchFamily="49" charset="-122"/>
                <a:ea typeface="楷体" panose="02010609060101010101" pitchFamily="49" charset="-122"/>
                <a:cs typeface="楷体" panose="02010609060101010101" pitchFamily="49" charset="-122"/>
                <a:sym typeface="+mn-ea"/>
              </a:rPr>
              <a:t>1．认识真理标准问题的讨论和党的十一届三中全会的历史意义。</a:t>
            </a:r>
          </a:p>
          <a:p>
            <a:pPr lvl="0" algn="just">
              <a:lnSpc>
                <a:spcPct val="90000"/>
              </a:lnSpc>
              <a:defRPr/>
            </a:pPr>
            <a:r>
              <a:rPr sz="2400" kern="0" dirty="0">
                <a:latin typeface="楷体" panose="02010609060101010101" pitchFamily="49" charset="-122"/>
                <a:ea typeface="楷体" panose="02010609060101010101" pitchFamily="49" charset="-122"/>
                <a:cs typeface="楷体" panose="02010609060101010101" pitchFamily="49" charset="-122"/>
                <a:sym typeface="+mn-ea"/>
              </a:rPr>
              <a:t>2．认识改革开放以来中国在各个领域取得的成就、综合国力及国际影响力的不断</a:t>
            </a:r>
            <a:endParaRPr lang="en-US" sz="2400" kern="0" dirty="0">
              <a:latin typeface="楷体" panose="02010609060101010101" pitchFamily="49" charset="-122"/>
              <a:ea typeface="楷体" panose="02010609060101010101" pitchFamily="49" charset="-122"/>
              <a:cs typeface="楷体" panose="02010609060101010101" pitchFamily="49" charset="-122"/>
              <a:sym typeface="+mn-ea"/>
            </a:endParaRPr>
          </a:p>
          <a:p>
            <a:pPr lvl="0" algn="just">
              <a:lnSpc>
                <a:spcPct val="90000"/>
              </a:lnSpc>
              <a:defRPr/>
            </a:pPr>
            <a:r>
              <a:rPr lang="en-US" sz="2400" kern="0" dirty="0">
                <a:latin typeface="楷体" panose="02010609060101010101" pitchFamily="49" charset="-122"/>
                <a:ea typeface="楷体" panose="02010609060101010101" pitchFamily="49" charset="-122"/>
                <a:cs typeface="楷体" panose="02010609060101010101" pitchFamily="49" charset="-122"/>
                <a:sym typeface="+mn-ea"/>
              </a:rPr>
              <a:t>   </a:t>
            </a:r>
            <a:r>
              <a:rPr sz="2400" kern="0" dirty="0" err="1">
                <a:latin typeface="楷体" panose="02010609060101010101" pitchFamily="49" charset="-122"/>
                <a:ea typeface="楷体" panose="02010609060101010101" pitchFamily="49" charset="-122"/>
                <a:cs typeface="楷体" panose="02010609060101010101" pitchFamily="49" charset="-122"/>
                <a:sym typeface="+mn-ea"/>
              </a:rPr>
              <a:t>提高</a:t>
            </a:r>
            <a:r>
              <a:rPr sz="2400" kern="0" dirty="0">
                <a:latin typeface="楷体" panose="02010609060101010101" pitchFamily="49" charset="-122"/>
                <a:ea typeface="楷体" panose="02010609060101010101" pitchFamily="49" charset="-122"/>
                <a:cs typeface="楷体" panose="02010609060101010101" pitchFamily="49" charset="-122"/>
                <a:sym typeface="+mn-ea"/>
              </a:rPr>
              <a:t>。</a:t>
            </a:r>
          </a:p>
          <a:p>
            <a:pPr lvl="0" algn="just">
              <a:lnSpc>
                <a:spcPct val="90000"/>
              </a:lnSpc>
              <a:defRPr/>
            </a:pPr>
            <a:r>
              <a:rPr sz="2400" kern="0" dirty="0">
                <a:latin typeface="楷体" panose="02010609060101010101" pitchFamily="49" charset="-122"/>
                <a:ea typeface="楷体" panose="02010609060101010101" pitchFamily="49" charset="-122"/>
                <a:cs typeface="楷体" panose="02010609060101010101" pitchFamily="49" charset="-122"/>
                <a:sym typeface="+mn-ea"/>
              </a:rPr>
              <a:t>3．认识“一国两制”对实现祖国完全统一的重大意义。</a:t>
            </a:r>
          </a:p>
          <a:p>
            <a:pPr lvl="0" algn="just">
              <a:lnSpc>
                <a:spcPct val="90000"/>
              </a:lnSpc>
              <a:defRPr/>
            </a:pPr>
            <a:r>
              <a:rPr sz="2400" kern="0" dirty="0">
                <a:latin typeface="楷体" panose="02010609060101010101" pitchFamily="49" charset="-122"/>
                <a:ea typeface="楷体" panose="02010609060101010101" pitchFamily="49" charset="-122"/>
                <a:cs typeface="楷体" panose="02010609060101010101" pitchFamily="49" charset="-122"/>
                <a:sym typeface="+mn-ea"/>
              </a:rPr>
              <a:t>4．认识邓小平理论对建设中国特色社会主义的重要指导意义；认识“三个代表”</a:t>
            </a:r>
            <a:r>
              <a:rPr lang="en-US" sz="2400" kern="0" dirty="0">
                <a:latin typeface="楷体" panose="02010609060101010101" pitchFamily="49" charset="-122"/>
                <a:ea typeface="楷体" panose="02010609060101010101" pitchFamily="49" charset="-122"/>
                <a:cs typeface="楷体" panose="02010609060101010101" pitchFamily="49" charset="-122"/>
                <a:sym typeface="+mn-ea"/>
              </a:rPr>
              <a:t> </a:t>
            </a:r>
            <a:r>
              <a:rPr sz="2400" kern="0" dirty="0" err="1">
                <a:latin typeface="楷体" panose="02010609060101010101" pitchFamily="49" charset="-122"/>
                <a:ea typeface="楷体" panose="02010609060101010101" pitchFamily="49" charset="-122"/>
                <a:cs typeface="楷体" panose="02010609060101010101" pitchFamily="49" charset="-122"/>
                <a:sym typeface="+mn-ea"/>
              </a:rPr>
              <a:t>重要思想是加强和改进党的建设、推进我国社会主义自我完善和发展的强大理论</a:t>
            </a:r>
            <a:r>
              <a:rPr lang="en-US" sz="2400" kern="0" dirty="0">
                <a:latin typeface="楷体" panose="02010609060101010101" pitchFamily="49" charset="-122"/>
                <a:ea typeface="楷体" panose="02010609060101010101" pitchFamily="49" charset="-122"/>
                <a:cs typeface="楷体" panose="02010609060101010101" pitchFamily="49" charset="-122"/>
                <a:sym typeface="+mn-ea"/>
              </a:rPr>
              <a:t> </a:t>
            </a:r>
            <a:r>
              <a:rPr sz="2400" kern="0" dirty="0" err="1">
                <a:latin typeface="楷体" panose="02010609060101010101" pitchFamily="49" charset="-122"/>
                <a:ea typeface="楷体" panose="02010609060101010101" pitchFamily="49" charset="-122"/>
                <a:cs typeface="楷体" panose="02010609060101010101" pitchFamily="49" charset="-122"/>
                <a:sym typeface="+mn-ea"/>
              </a:rPr>
              <a:t>武器；认识科学发展观是马克思主义关于发展的世界观和方法论的集中体现</a:t>
            </a:r>
            <a:r>
              <a:rPr sz="2400" kern="0" dirty="0">
                <a:latin typeface="楷体" panose="02010609060101010101" pitchFamily="49" charset="-122"/>
                <a:ea typeface="楷体" panose="02010609060101010101" pitchFamily="49" charset="-122"/>
                <a:cs typeface="楷体" panose="02010609060101010101" pitchFamily="49" charset="-122"/>
                <a:sym typeface="+mn-ea"/>
              </a:rPr>
              <a:t>。</a:t>
            </a:r>
          </a:p>
          <a:p>
            <a:pPr lvl="0" algn="just">
              <a:lnSpc>
                <a:spcPct val="90000"/>
              </a:lnSpc>
              <a:defRPr/>
            </a:pPr>
            <a:r>
              <a:rPr sz="2400" kern="0" dirty="0">
                <a:latin typeface="楷体" panose="02010609060101010101" pitchFamily="49" charset="-122"/>
                <a:ea typeface="楷体" panose="02010609060101010101" pitchFamily="49" charset="-122"/>
                <a:cs typeface="楷体" panose="02010609060101010101" pitchFamily="49" charset="-122"/>
                <a:sym typeface="+mn-ea"/>
              </a:rPr>
              <a:t>5．认识中国特色社会主义进入新时代的重大意义，认清我国发展新的历史方位。认识习近平新时代中国特色社会主义思想是全党全国人民为实现中华民族伟大复兴而奋斗的行动指南。</a:t>
            </a:r>
          </a:p>
          <a:p>
            <a:pPr lvl="0" algn="just">
              <a:lnSpc>
                <a:spcPct val="90000"/>
              </a:lnSpc>
              <a:defRPr/>
            </a:pPr>
            <a:r>
              <a:rPr sz="2400" kern="0" dirty="0">
                <a:latin typeface="楷体" panose="02010609060101010101" pitchFamily="49" charset="-122"/>
                <a:ea typeface="楷体" panose="02010609060101010101" pitchFamily="49" charset="-122"/>
                <a:cs typeface="楷体" panose="02010609060101010101" pitchFamily="49" charset="-122"/>
                <a:sym typeface="+mn-ea"/>
              </a:rPr>
              <a:t>6．形成对中国特色社会主义道路、理论体系、制度、文化的形成过程及意义的系统认识。</a:t>
            </a:r>
          </a:p>
        </p:txBody>
      </p:sp>
      <p:sp>
        <p:nvSpPr>
          <p:cNvPr id="5" name="文本框 4">
            <a:extLst>
              <a:ext uri="{FF2B5EF4-FFF2-40B4-BE49-F238E27FC236}">
                <a16:creationId xmlns:a16="http://schemas.microsoft.com/office/drawing/2014/main" id="{8CE3C636-6B12-E43F-5EE3-2A3811916ACF}"/>
              </a:ext>
            </a:extLst>
          </p:cNvPr>
          <p:cNvSpPr txBox="1"/>
          <p:nvPr/>
        </p:nvSpPr>
        <p:spPr>
          <a:xfrm>
            <a:off x="122555" y="3596640"/>
            <a:ext cx="738664" cy="2092960"/>
          </a:xfrm>
          <a:prstGeom prst="rect">
            <a:avLst/>
          </a:prstGeom>
          <a:solidFill>
            <a:schemeClr val="accent1"/>
          </a:solidFill>
        </p:spPr>
        <p:txBody>
          <a:bodyPr vert="eaVert" wrap="square" rtlCol="0">
            <a:spAutoFit/>
          </a:bodyPr>
          <a:lstStyle/>
          <a:p>
            <a:pPr algn="l"/>
            <a:r>
              <a:rPr kumimoji="1" lang="zh-CN" altLang="en-US" sz="3600" b="1" dirty="0">
                <a:solidFill>
                  <a:schemeClr val="bg1"/>
                </a:solidFill>
                <a:latin typeface="微软雅黑" panose="020B0503020204020204" charset="-122"/>
                <a:ea typeface="微软雅黑" panose="020B0503020204020204" charset="-122"/>
              </a:rPr>
              <a:t>课程标准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8100" y="0"/>
            <a:ext cx="12229465" cy="460375"/>
          </a:xfrm>
          <a:prstGeom prst="rect">
            <a:avLst/>
          </a:prstGeom>
          <a:solidFill>
            <a:srgbClr val="C00000"/>
          </a:solidFill>
        </p:spPr>
        <p:txBody>
          <a:bodyPr wrap="square" rtlCol="0">
            <a:spAutoFit/>
          </a:bodyPr>
          <a:lstStyle/>
          <a:p>
            <a:pPr algn="l" defTabSz="801370" eaLnBrk="0" hangingPunct="0"/>
            <a:r>
              <a:rPr lang="zh-CN" altLang="en-US" sz="2400" b="1">
                <a:solidFill>
                  <a:schemeClr val="bg1"/>
                </a:solidFill>
                <a:latin typeface="Arial" panose="020B0604020202020204" pitchFamily="34" charset="0"/>
                <a:ea typeface="微软雅黑" panose="020B0503020204020204" charset="-122"/>
                <a:sym typeface="Arial" panose="020B0604020202020204" pitchFamily="34" charset="0"/>
              </a:rPr>
              <a:t>【知识拓展】家庭联产承包责任制能否适应</a:t>
            </a:r>
            <a:r>
              <a:rPr lang="zh-CN" altLang="en-US" sz="2400" b="1">
                <a:solidFill>
                  <a:schemeClr val="accent4">
                    <a:lumMod val="20000"/>
                    <a:lumOff val="80000"/>
                  </a:schemeClr>
                </a:solidFill>
                <a:latin typeface="Arial" panose="020B0604020202020204" pitchFamily="34" charset="0"/>
                <a:ea typeface="微软雅黑" panose="020B0503020204020204" charset="-122"/>
                <a:sym typeface="Arial" panose="020B0604020202020204" pitchFamily="34" charset="0"/>
              </a:rPr>
              <a:t>农业现代化</a:t>
            </a:r>
            <a:r>
              <a:rPr lang="zh-CN" altLang="en-US" sz="2400" b="1">
                <a:solidFill>
                  <a:schemeClr val="bg1"/>
                </a:solidFill>
                <a:latin typeface="Arial" panose="020B0604020202020204" pitchFamily="34" charset="0"/>
                <a:ea typeface="微软雅黑" panose="020B0503020204020204" charset="-122"/>
                <a:sym typeface="Arial" panose="020B0604020202020204" pitchFamily="34" charset="0"/>
              </a:rPr>
              <a:t>的发展？</a:t>
            </a:r>
          </a:p>
        </p:txBody>
      </p:sp>
      <p:sp>
        <p:nvSpPr>
          <p:cNvPr id="2" name="文本框 1"/>
          <p:cNvSpPr txBox="1"/>
          <p:nvPr/>
        </p:nvSpPr>
        <p:spPr>
          <a:xfrm>
            <a:off x="1729105" y="460375"/>
            <a:ext cx="2178050" cy="1198880"/>
          </a:xfrm>
          <a:prstGeom prst="rect">
            <a:avLst/>
          </a:prstGeom>
          <a:noFill/>
          <a:ln>
            <a:solidFill>
              <a:srgbClr val="FF0000"/>
            </a:solidFill>
          </a:ln>
        </p:spPr>
        <p:txBody>
          <a:bodyPr wrap="square" rtlCol="0">
            <a:spAutoFit/>
          </a:bodyPr>
          <a:lstStyle/>
          <a:p>
            <a:pPr algn="ctr"/>
            <a:r>
              <a:rPr lang="zh-CN" altLang="en-US" sz="2400" b="1">
                <a:latin typeface="楷体" panose="02010609060101010101" charset="-122"/>
                <a:ea typeface="楷体" panose="02010609060101010101" charset="-122"/>
              </a:rPr>
              <a:t>分户经营</a:t>
            </a:r>
          </a:p>
          <a:p>
            <a:pPr algn="ctr"/>
            <a:r>
              <a:rPr lang="zh-CN" altLang="en-US" sz="2400" b="1">
                <a:latin typeface="楷体" panose="02010609060101010101" charset="-122"/>
                <a:ea typeface="楷体" panose="02010609060101010101" charset="-122"/>
              </a:rPr>
              <a:t>规模小</a:t>
            </a:r>
          </a:p>
          <a:p>
            <a:pPr algn="ctr"/>
            <a:r>
              <a:rPr lang="zh-CN" altLang="en-US" sz="2400" b="1">
                <a:latin typeface="楷体" panose="02010609060101010101" charset="-122"/>
                <a:ea typeface="楷体" panose="02010609060101010101" charset="-122"/>
              </a:rPr>
              <a:t>劳动力成本高</a:t>
            </a:r>
          </a:p>
        </p:txBody>
      </p:sp>
      <p:sp>
        <p:nvSpPr>
          <p:cNvPr id="3" name="文本框 2"/>
          <p:cNvSpPr txBox="1"/>
          <p:nvPr/>
        </p:nvSpPr>
        <p:spPr>
          <a:xfrm>
            <a:off x="5193665" y="925195"/>
            <a:ext cx="1611630" cy="829945"/>
          </a:xfrm>
          <a:prstGeom prst="rect">
            <a:avLst/>
          </a:prstGeom>
          <a:solidFill>
            <a:schemeClr val="accent4">
              <a:lumMod val="20000"/>
              <a:lumOff val="80000"/>
            </a:schemeClr>
          </a:solidFill>
        </p:spPr>
        <p:txBody>
          <a:bodyPr wrap="square" rtlCol="0" anchor="t">
            <a:spAutoFit/>
          </a:bodyPr>
          <a:lstStyle/>
          <a:p>
            <a:pPr algn="ctr"/>
            <a:r>
              <a:rPr lang="zh-CN" altLang="en-US" sz="2400" b="1" dirty="0">
                <a:solidFill>
                  <a:schemeClr val="tx1"/>
                </a:solidFill>
                <a:latin typeface="Arial" panose="020B0604020202020204" pitchFamily="34" charset="0"/>
                <a:ea typeface="微软雅黑" panose="020B0503020204020204" charset="-122"/>
                <a:sym typeface="Arial" panose="020B0604020202020204" pitchFamily="34" charset="0"/>
              </a:rPr>
              <a:t>集约化</a:t>
            </a:r>
          </a:p>
          <a:p>
            <a:pPr algn="ctr"/>
            <a:r>
              <a:rPr lang="zh-CN" altLang="en-US" sz="2400" b="1" dirty="0">
                <a:solidFill>
                  <a:schemeClr val="tx1"/>
                </a:solidFill>
                <a:latin typeface="Arial" panose="020B0604020202020204" pitchFamily="34" charset="0"/>
                <a:ea typeface="微软雅黑" panose="020B0503020204020204" charset="-122"/>
                <a:sym typeface="Arial" panose="020B0604020202020204" pitchFamily="34" charset="0"/>
              </a:rPr>
              <a:t>机械化</a:t>
            </a:r>
          </a:p>
        </p:txBody>
      </p:sp>
      <p:sp>
        <p:nvSpPr>
          <p:cNvPr id="4" name="半闭框 3"/>
          <p:cNvSpPr/>
          <p:nvPr/>
        </p:nvSpPr>
        <p:spPr>
          <a:xfrm rot="13620000">
            <a:off x="3745230" y="826135"/>
            <a:ext cx="1778635" cy="1789430"/>
          </a:xfrm>
          <a:prstGeom prst="halfFrame">
            <a:avLst>
              <a:gd name="adj1" fmla="val 21509"/>
              <a:gd name="adj2" fmla="val 199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4117340" y="2916555"/>
            <a:ext cx="1035050" cy="829945"/>
          </a:xfrm>
          <a:prstGeom prst="rect">
            <a:avLst/>
          </a:prstGeom>
          <a:solidFill>
            <a:srgbClr val="C00000"/>
          </a:solidFill>
        </p:spPr>
        <p:txBody>
          <a:bodyPr wrap="square" rtlCol="0">
            <a:spAutoFit/>
          </a:bodyPr>
          <a:lstStyle/>
          <a:p>
            <a:pPr algn="ctr"/>
            <a:r>
              <a:rPr lang="zh-CN" altLang="en-US" sz="2400" b="1">
                <a:solidFill>
                  <a:schemeClr val="bg1"/>
                </a:solidFill>
              </a:rPr>
              <a:t>难以</a:t>
            </a:r>
          </a:p>
          <a:p>
            <a:pPr algn="ctr"/>
            <a:r>
              <a:rPr lang="zh-CN" altLang="en-US" sz="2400" b="1">
                <a:solidFill>
                  <a:schemeClr val="bg1"/>
                </a:solidFill>
              </a:rPr>
              <a:t>适应</a:t>
            </a:r>
          </a:p>
        </p:txBody>
      </p:sp>
      <p:sp>
        <p:nvSpPr>
          <p:cNvPr id="6" name="文本框 5"/>
          <p:cNvSpPr txBox="1"/>
          <p:nvPr/>
        </p:nvSpPr>
        <p:spPr>
          <a:xfrm>
            <a:off x="5152390" y="3587115"/>
            <a:ext cx="6889750" cy="1568450"/>
          </a:xfrm>
          <a:prstGeom prst="rect">
            <a:avLst/>
          </a:prstGeom>
          <a:noFill/>
        </p:spPr>
        <p:txBody>
          <a:bodyPr wrap="square" rtlCol="0" anchor="t">
            <a:spAutoFit/>
          </a:bodyPr>
          <a:lstStyle/>
          <a:p>
            <a:r>
              <a:rPr lang="zh-CN" altLang="en-US" sz="2400" b="1" dirty="0">
                <a:latin typeface="微软雅黑" panose="020B0503020204020204" charset="-122"/>
                <a:ea typeface="微软雅黑" panose="020B0503020204020204" charset="-122"/>
              </a:rPr>
              <a:t>土地使用权流转：</a:t>
            </a:r>
            <a:r>
              <a:rPr lang="zh-CN" altLang="en-US" sz="2400" b="1" dirty="0">
                <a:latin typeface="楷体" panose="02010609060101010101" charset="-122"/>
                <a:ea typeface="楷体" panose="02010609060101010101" charset="-122"/>
                <a:sym typeface="+mn-ea"/>
              </a:rPr>
              <a:t>2004年</a:t>
            </a:r>
            <a:r>
              <a:rPr lang="zh-CN" altLang="en-US" sz="2400" dirty="0">
                <a:latin typeface="楷体" panose="02010609060101010101" charset="-122"/>
                <a:ea typeface="楷体" panose="02010609060101010101" charset="-122"/>
                <a:sym typeface="+mn-ea"/>
              </a:rPr>
              <a:t>，国务院颁布《关于深化改革严格土地管理的决定》明确：</a:t>
            </a:r>
            <a:r>
              <a:rPr lang="zh-CN" altLang="en-US" sz="2400" dirty="0">
                <a:latin typeface="楷体" panose="02010609060101010101" charset="-122"/>
                <a:ea typeface="楷体" panose="02010609060101010101" charset="-122"/>
              </a:rPr>
              <a:t>拥有土地承包经营权的农户将土地经营权（使用权）转让给其他农户或经济组织，</a:t>
            </a:r>
            <a:r>
              <a:rPr lang="zh-CN" altLang="en-US" sz="2400" b="1" dirty="0">
                <a:solidFill>
                  <a:srgbClr val="FF0000"/>
                </a:solidFill>
                <a:latin typeface="楷体" panose="02010609060101010101" charset="-122"/>
                <a:ea typeface="楷体" panose="02010609060101010101" charset="-122"/>
              </a:rPr>
              <a:t>即保留承包权，转让使用权</a:t>
            </a:r>
            <a:r>
              <a:rPr lang="zh-CN" altLang="en-US" sz="2400" dirty="0">
                <a:latin typeface="楷体" panose="02010609060101010101" charset="-122"/>
                <a:ea typeface="楷体" panose="02010609060101010101" charset="-122"/>
              </a:rPr>
              <a:t>。</a:t>
            </a:r>
          </a:p>
        </p:txBody>
      </p:sp>
      <p:grpSp>
        <p:nvGrpSpPr>
          <p:cNvPr id="9" name="组合 8"/>
          <p:cNvGrpSpPr/>
          <p:nvPr/>
        </p:nvGrpSpPr>
        <p:grpSpPr>
          <a:xfrm>
            <a:off x="4215765" y="3747770"/>
            <a:ext cx="977900" cy="853440"/>
            <a:chOff x="6639" y="5902"/>
            <a:chExt cx="1540" cy="1344"/>
          </a:xfrm>
        </p:grpSpPr>
        <p:sp>
          <p:nvSpPr>
            <p:cNvPr id="7" name="直角上箭头 6"/>
            <p:cNvSpPr/>
            <p:nvPr/>
          </p:nvSpPr>
          <p:spPr>
            <a:xfrm rot="5400000">
              <a:off x="6777" y="5844"/>
              <a:ext cx="1345" cy="1460"/>
            </a:xfrm>
            <a:prstGeom prst="bentUpArrow">
              <a:avLst>
                <a:gd name="adj1" fmla="val 37020"/>
                <a:gd name="adj2" fmla="val 25000"/>
                <a:gd name="adj3" fmla="val 25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639" y="6521"/>
              <a:ext cx="1460" cy="725"/>
            </a:xfrm>
            <a:prstGeom prst="rect">
              <a:avLst/>
            </a:prstGeom>
            <a:noFill/>
          </p:spPr>
          <p:txBody>
            <a:bodyPr wrap="square" rtlCol="0">
              <a:spAutoFit/>
            </a:bodyPr>
            <a:lstStyle/>
            <a:p>
              <a:r>
                <a:rPr lang="zh-CN" altLang="en-US" sz="2400"/>
                <a:t>调整</a:t>
              </a:r>
            </a:p>
          </p:txBody>
        </p:sp>
      </p:grpSp>
      <p:grpSp>
        <p:nvGrpSpPr>
          <p:cNvPr id="10" name="组合 9"/>
          <p:cNvGrpSpPr/>
          <p:nvPr/>
        </p:nvGrpSpPr>
        <p:grpSpPr>
          <a:xfrm>
            <a:off x="4267200" y="5092700"/>
            <a:ext cx="978535" cy="854075"/>
            <a:chOff x="6639" y="5902"/>
            <a:chExt cx="1541" cy="1345"/>
          </a:xfrm>
        </p:grpSpPr>
        <p:sp>
          <p:nvSpPr>
            <p:cNvPr id="11" name="直角上箭头 10"/>
            <p:cNvSpPr/>
            <p:nvPr/>
          </p:nvSpPr>
          <p:spPr>
            <a:xfrm rot="5400000">
              <a:off x="6777" y="5844"/>
              <a:ext cx="1345" cy="1460"/>
            </a:xfrm>
            <a:prstGeom prst="bentUpArrow">
              <a:avLst>
                <a:gd name="adj1" fmla="val 37020"/>
                <a:gd name="adj2" fmla="val 25000"/>
                <a:gd name="adj3" fmla="val 25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639" y="6521"/>
              <a:ext cx="1460" cy="725"/>
            </a:xfrm>
            <a:prstGeom prst="rect">
              <a:avLst/>
            </a:prstGeom>
            <a:noFill/>
          </p:spPr>
          <p:txBody>
            <a:bodyPr wrap="square" rtlCol="0">
              <a:spAutoFit/>
            </a:bodyPr>
            <a:lstStyle/>
            <a:p>
              <a:r>
                <a:rPr lang="zh-CN" altLang="en-US" sz="2400"/>
                <a:t>完善</a:t>
              </a:r>
            </a:p>
          </p:txBody>
        </p:sp>
      </p:grpSp>
      <p:sp>
        <p:nvSpPr>
          <p:cNvPr id="13" name="文本框 12"/>
          <p:cNvSpPr txBox="1"/>
          <p:nvPr/>
        </p:nvSpPr>
        <p:spPr>
          <a:xfrm>
            <a:off x="5245735" y="5289550"/>
            <a:ext cx="6889750" cy="1569660"/>
          </a:xfrm>
          <a:prstGeom prst="rect">
            <a:avLst/>
          </a:prstGeom>
          <a:noFill/>
        </p:spPr>
        <p:txBody>
          <a:bodyPr wrap="square" rtlCol="0" anchor="t">
            <a:spAutoFit/>
          </a:bodyPr>
          <a:lstStyle/>
          <a:p>
            <a:r>
              <a:rPr lang="zh-CN" altLang="en-US" sz="2400" b="1" dirty="0">
                <a:latin typeface="微软雅黑" panose="020B0503020204020204" charset="-122"/>
                <a:ea typeface="微软雅黑" panose="020B0503020204020204" charset="-122"/>
              </a:rPr>
              <a:t>三权分置：</a:t>
            </a:r>
            <a:r>
              <a:rPr lang="zh-CN" altLang="en-US" sz="2400" b="1" dirty="0">
                <a:solidFill>
                  <a:srgbClr val="FF0000"/>
                </a:solidFill>
                <a:latin typeface="楷体" panose="02010609060101010101" charset="-122"/>
                <a:ea typeface="楷体" panose="02010609060101010101" charset="-122"/>
              </a:rPr>
              <a:t>所有权、承包权、经营权三权分置</a:t>
            </a:r>
            <a:r>
              <a:rPr lang="zh-CN" altLang="en-US" sz="2400" dirty="0">
                <a:latin typeface="楷体" panose="02010609060101010101" charset="-122"/>
                <a:ea typeface="楷体" panose="02010609060101010101" charset="-122"/>
              </a:rPr>
              <a:t>，经营权流转的格局。</a:t>
            </a:r>
            <a:r>
              <a:rPr lang="zh-CN" altLang="en-US" sz="2400" b="1" dirty="0">
                <a:latin typeface="楷体" panose="02010609060101010101" charset="-122"/>
                <a:ea typeface="楷体" panose="02010609060101010101" charset="-122"/>
              </a:rPr>
              <a:t>201</a:t>
            </a:r>
            <a:r>
              <a:rPr lang="en-US" altLang="zh-CN" sz="2400" b="1" dirty="0">
                <a:latin typeface="楷体" panose="02010609060101010101" charset="-122"/>
                <a:ea typeface="楷体" panose="02010609060101010101" charset="-122"/>
              </a:rPr>
              <a:t>7</a:t>
            </a:r>
            <a:r>
              <a:rPr lang="zh-CN" altLang="en-US" sz="2400" dirty="0">
                <a:latin typeface="楷体" panose="02010609060101010101" charset="-122"/>
                <a:ea typeface="楷体" panose="02010609060101010101" charset="-122"/>
              </a:rPr>
              <a:t>年提出完善‘三权分置’办法，发展多种形式适度规模经营，更有利于</a:t>
            </a:r>
            <a:r>
              <a:rPr lang="zh-CN" altLang="en-US" sz="2400" b="1" dirty="0">
                <a:solidFill>
                  <a:srgbClr val="FF0000"/>
                </a:solidFill>
                <a:latin typeface="楷体" panose="02010609060101010101" charset="-122"/>
                <a:ea typeface="楷体" panose="02010609060101010101" charset="-122"/>
              </a:rPr>
              <a:t>现代农业发展</a:t>
            </a:r>
            <a:r>
              <a:rPr lang="zh-CN" altLang="en-US" sz="2400" dirty="0">
                <a:latin typeface="楷体" panose="02010609060101010101" charset="-122"/>
                <a:ea typeface="楷体" panose="02010609060101010101" charset="-122"/>
              </a:rPr>
              <a:t>。</a:t>
            </a:r>
          </a:p>
        </p:txBody>
      </p:sp>
      <p:sp>
        <p:nvSpPr>
          <p:cNvPr id="101382" name="矩形 7"/>
          <p:cNvSpPr/>
          <p:nvPr>
            <p:custDataLst>
              <p:tags r:id="rId1"/>
            </p:custDataLst>
          </p:nvPr>
        </p:nvSpPr>
        <p:spPr>
          <a:xfrm>
            <a:off x="5895340" y="2242185"/>
            <a:ext cx="5876925" cy="707886"/>
          </a:xfrm>
          <a:prstGeom prst="rect">
            <a:avLst/>
          </a:prstGeom>
          <a:solidFill>
            <a:schemeClr val="accent4">
              <a:lumMod val="40000"/>
              <a:lumOff val="60000"/>
            </a:schemeClr>
          </a:solidFill>
          <a:ln w="9525">
            <a:noFill/>
          </a:ln>
        </p:spPr>
        <p:txBody>
          <a:bodyPr wrap="square" anchor="t" anchorCtr="0">
            <a:spAutoFit/>
          </a:bodyPr>
          <a:lstStyle/>
          <a:p>
            <a:r>
              <a:rPr lang="en-US" altLang="zh-CN" sz="2000" dirty="0">
                <a:solidFill>
                  <a:schemeClr val="tx1"/>
                </a:solidFill>
                <a:latin typeface="+mj-ea"/>
                <a:ea typeface="+mj-ea"/>
              </a:rPr>
              <a:t>①</a:t>
            </a:r>
            <a:r>
              <a:rPr lang="zh-CN" altLang="en-US" sz="2000" dirty="0">
                <a:solidFill>
                  <a:schemeClr val="tx1"/>
                </a:solidFill>
                <a:latin typeface="+mj-ea"/>
                <a:ea typeface="+mj-ea"/>
              </a:rPr>
              <a:t>分散经营的家庭联产承包不利于农业机械化</a:t>
            </a:r>
          </a:p>
          <a:p>
            <a:r>
              <a:rPr lang="en-US" altLang="zh-CN" sz="2000" dirty="0">
                <a:solidFill>
                  <a:schemeClr val="tx1"/>
                </a:solidFill>
                <a:latin typeface="+mj-ea"/>
                <a:ea typeface="+mj-ea"/>
              </a:rPr>
              <a:t>②</a:t>
            </a:r>
            <a:r>
              <a:rPr lang="zh-CN" altLang="en-US" sz="2000" dirty="0">
                <a:solidFill>
                  <a:schemeClr val="tx1"/>
                </a:solidFill>
                <a:latin typeface="+mj-ea"/>
                <a:ea typeface="+mj-ea"/>
              </a:rPr>
              <a:t>一家一户的家庭联产承包不利于规模经济效益</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1382"/>
                                        </p:tgtEl>
                                        <p:attrNameLst>
                                          <p:attrName>style.visibility</p:attrName>
                                        </p:attrNameLst>
                                      </p:cBhvr>
                                      <p:to>
                                        <p:strVal val="visible"/>
                                      </p:to>
                                    </p:set>
                                    <p:anim calcmode="lin" valueType="num">
                                      <p:cBhvr additive="base">
                                        <p:cTn id="30" dur="500" fill="hold"/>
                                        <p:tgtEl>
                                          <p:spTgt spid="101382"/>
                                        </p:tgtEl>
                                        <p:attrNameLst>
                                          <p:attrName>ppt_x</p:attrName>
                                        </p:attrNameLst>
                                      </p:cBhvr>
                                      <p:tavLst>
                                        <p:tav tm="0">
                                          <p:val>
                                            <p:strVal val="#ppt_x"/>
                                          </p:val>
                                        </p:tav>
                                        <p:tav tm="100000">
                                          <p:val>
                                            <p:strVal val="#ppt_x"/>
                                          </p:val>
                                        </p:tav>
                                      </p:tavLst>
                                    </p:anim>
                                    <p:anim calcmode="lin" valueType="num">
                                      <p:cBhvr additive="base">
                                        <p:cTn id="31"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p:bldP spid="13" grpId="0"/>
      <p:bldP spid="10138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2761" name="Group 249"/>
          <p:cNvGraphicFramePr>
            <a:graphicFrameLocks noGrp="1"/>
          </p:cNvGraphicFramePr>
          <p:nvPr>
            <p:custDataLst>
              <p:tags r:id="rId1"/>
            </p:custDataLst>
            <p:extLst>
              <p:ext uri="{D42A27DB-BD31-4B8C-83A1-F6EECF244321}">
                <p14:modId xmlns:p14="http://schemas.microsoft.com/office/powerpoint/2010/main" val="3762221389"/>
              </p:ext>
            </p:extLst>
          </p:nvPr>
        </p:nvGraphicFramePr>
        <p:xfrm>
          <a:off x="237281" y="781625"/>
          <a:ext cx="11808460" cy="5457190"/>
        </p:xfrm>
        <a:graphic>
          <a:graphicData uri="http://schemas.openxmlformats.org/drawingml/2006/table">
            <a:tbl>
              <a:tblPr/>
              <a:tblGrid>
                <a:gridCol w="1268730">
                  <a:extLst>
                    <a:ext uri="{9D8B030D-6E8A-4147-A177-3AD203B41FA5}">
                      <a16:colId xmlns:a16="http://schemas.microsoft.com/office/drawing/2014/main" val="20000"/>
                    </a:ext>
                  </a:extLst>
                </a:gridCol>
                <a:gridCol w="1058545">
                  <a:extLst>
                    <a:ext uri="{9D8B030D-6E8A-4147-A177-3AD203B41FA5}">
                      <a16:colId xmlns:a16="http://schemas.microsoft.com/office/drawing/2014/main" val="20001"/>
                    </a:ext>
                  </a:extLst>
                </a:gridCol>
                <a:gridCol w="2967990">
                  <a:extLst>
                    <a:ext uri="{9D8B030D-6E8A-4147-A177-3AD203B41FA5}">
                      <a16:colId xmlns:a16="http://schemas.microsoft.com/office/drawing/2014/main" val="20002"/>
                    </a:ext>
                  </a:extLst>
                </a:gridCol>
                <a:gridCol w="2520950">
                  <a:extLst>
                    <a:ext uri="{9D8B030D-6E8A-4147-A177-3AD203B41FA5}">
                      <a16:colId xmlns:a16="http://schemas.microsoft.com/office/drawing/2014/main" val="20003"/>
                    </a:ext>
                  </a:extLst>
                </a:gridCol>
                <a:gridCol w="1258361">
                  <a:extLst>
                    <a:ext uri="{9D8B030D-6E8A-4147-A177-3AD203B41FA5}">
                      <a16:colId xmlns:a16="http://schemas.microsoft.com/office/drawing/2014/main" val="20004"/>
                    </a:ext>
                  </a:extLst>
                </a:gridCol>
                <a:gridCol w="2733884">
                  <a:extLst>
                    <a:ext uri="{9D8B030D-6E8A-4147-A177-3AD203B41FA5}">
                      <a16:colId xmlns:a16="http://schemas.microsoft.com/office/drawing/2014/main" val="20005"/>
                    </a:ext>
                  </a:extLst>
                </a:gridCol>
              </a:tblGrid>
              <a:tr h="34417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1F2DA8"/>
                          </a:solidFill>
                          <a:effectLst/>
                          <a:latin typeface="微软雅黑" panose="020B0503020204020204" charset="-122"/>
                          <a:ea typeface="微软雅黑" panose="020B0503020204020204" charset="-122"/>
                          <a:sym typeface="Arial" panose="020B0604020202020204" pitchFamily="34" charset="0"/>
                        </a:rPr>
                        <a:t>名称</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1F2DA8"/>
                          </a:solidFill>
                          <a:effectLst/>
                          <a:latin typeface="微软雅黑" panose="020B0503020204020204" charset="-122"/>
                          <a:ea typeface="微软雅黑" panose="020B0503020204020204" charset="-122"/>
                          <a:sym typeface="Arial" panose="020B0604020202020204" pitchFamily="34" charset="0"/>
                        </a:rPr>
                        <a:t>时间</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1F2DA8"/>
                          </a:solidFill>
                          <a:effectLst/>
                          <a:latin typeface="微软雅黑" panose="020B0503020204020204" charset="-122"/>
                          <a:ea typeface="微软雅黑" panose="020B0503020204020204" charset="-122"/>
                          <a:sym typeface="Arial" panose="020B0604020202020204" pitchFamily="34" charset="0"/>
                        </a:rPr>
                        <a:t>背景</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1F2DA8"/>
                          </a:solidFill>
                          <a:effectLst/>
                          <a:latin typeface="微软雅黑" panose="020B0503020204020204" charset="-122"/>
                          <a:ea typeface="微软雅黑" panose="020B0503020204020204" charset="-122"/>
                          <a:sym typeface="Arial" panose="020B0604020202020204" pitchFamily="34" charset="0"/>
                        </a:rPr>
                        <a:t>内容</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1F2DA8"/>
                          </a:solidFill>
                          <a:effectLst/>
                          <a:latin typeface="微软雅黑" panose="020B0503020204020204" charset="-122"/>
                          <a:ea typeface="微软雅黑" panose="020B0503020204020204" charset="-122"/>
                          <a:sym typeface="Arial" panose="020B0604020202020204" pitchFamily="34" charset="0"/>
                        </a:rPr>
                        <a:t>实质</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1F2DA8"/>
                          </a:solidFill>
                          <a:effectLst/>
                          <a:latin typeface="微软雅黑" panose="020B0503020204020204" charset="-122"/>
                          <a:ea typeface="微软雅黑" panose="020B0503020204020204" charset="-122"/>
                          <a:sym typeface="Arial" panose="020B0604020202020204" pitchFamily="34" charset="0"/>
                        </a:rPr>
                        <a:t>影响</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123444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微软雅黑" panose="020B0503020204020204" charset="-122"/>
                          <a:ea typeface="微软雅黑" panose="020B0503020204020204" charset="-122"/>
                          <a:sym typeface="Arial" panose="020B0604020202020204" pitchFamily="34" charset="0"/>
                        </a:rPr>
                        <a:t>土地</a:t>
                      </a:r>
                    </a:p>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微软雅黑" panose="020B0503020204020204" charset="-122"/>
                          <a:ea typeface="微软雅黑" panose="020B0503020204020204" charset="-122"/>
                          <a:sym typeface="Arial" panose="020B0604020202020204" pitchFamily="34" charset="0"/>
                        </a:rPr>
                        <a:t>改革</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2400" b="0" i="0" u="none" strike="noStrike" cap="none" normalizeH="0" baseline="0">
                        <a:ln>
                          <a:noFill/>
                        </a:ln>
                        <a:solidFill>
                          <a:srgbClr val="FF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256665">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微软雅黑" panose="020B0503020204020204" charset="-122"/>
                          <a:ea typeface="微软雅黑" panose="020B0503020204020204" charset="-122"/>
                          <a:sym typeface="Arial" panose="020B0604020202020204" pitchFamily="34" charset="0"/>
                        </a:rPr>
                        <a:t>农业</a:t>
                      </a:r>
                    </a:p>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微软雅黑" panose="020B0503020204020204" charset="-122"/>
                          <a:ea typeface="微软雅黑" panose="020B0503020204020204" charset="-122"/>
                          <a:sym typeface="Arial" panose="020B0604020202020204" pitchFamily="34" charset="0"/>
                        </a:rPr>
                        <a:t>合作化</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2400" b="0" i="0" u="none" strike="noStrike" cap="none" normalizeH="0" baseline="0">
                        <a:ln>
                          <a:noFill/>
                        </a:ln>
                        <a:solidFill>
                          <a:srgbClr val="FF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002060"/>
                        </a:solidFill>
                        <a:effectLst/>
                        <a:latin typeface="微软雅黑" panose="020B0503020204020204" charset="-122"/>
                        <a:ea typeface="微软雅黑" panose="020B0503020204020204" charset="-122"/>
                        <a:cs typeface="楷体" panose="02010609060101010101"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00206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00206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00206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123698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微软雅黑" panose="020B0503020204020204" charset="-122"/>
                          <a:ea typeface="微软雅黑" panose="020B0503020204020204" charset="-122"/>
                          <a:sym typeface="Arial" panose="020B0604020202020204" pitchFamily="34" charset="0"/>
                        </a:rPr>
                        <a:t>人民</a:t>
                      </a:r>
                    </a:p>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微软雅黑" panose="020B0503020204020204" charset="-122"/>
                          <a:ea typeface="微软雅黑" panose="020B0503020204020204" charset="-122"/>
                          <a:sym typeface="Arial" panose="020B0604020202020204" pitchFamily="34" charset="0"/>
                        </a:rPr>
                        <a:t>公社化</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2400" b="0" i="0" u="none" strike="noStrike" cap="none" normalizeH="0" baseline="0">
                        <a:ln>
                          <a:noFill/>
                        </a:ln>
                        <a:solidFill>
                          <a:srgbClr val="FF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C0000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rgbClr val="C00000"/>
                        </a:solidFill>
                        <a:effectLst/>
                        <a:latin typeface="微软雅黑" panose="020B0503020204020204" charset="-122"/>
                        <a:ea typeface="微软雅黑" panose="020B0503020204020204" charset="-122"/>
                        <a:cs typeface="楷体" panose="02010609060101010101"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1241425">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微软雅黑" panose="020B0503020204020204" charset="-122"/>
                          <a:ea typeface="微软雅黑" panose="020B0503020204020204" charset="-122"/>
                          <a:sym typeface="Arial" panose="020B0604020202020204" pitchFamily="34" charset="0"/>
                        </a:rPr>
                        <a:t>家庭联产承包责任制</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FF0000"/>
                        </a:solidFill>
                        <a:effectLst/>
                        <a:latin typeface="微软雅黑" panose="020B0503020204020204" charset="-122"/>
                        <a:ea typeface="微软雅黑" panose="020B0503020204020204" charset="-122"/>
                        <a:cs typeface="楷体" panose="02010609060101010101"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dirty="0">
                        <a:ln>
                          <a:noFill/>
                        </a:ln>
                        <a:solidFill>
                          <a:srgbClr val="00206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a:ln>
                          <a:noFill/>
                        </a:ln>
                        <a:solidFill>
                          <a:srgbClr val="002060"/>
                        </a:solidFill>
                        <a:effectLst/>
                        <a:latin typeface="微软雅黑" panose="020B0503020204020204" charset="-122"/>
                        <a:ea typeface="微软雅黑" panose="020B0503020204020204" charset="-122"/>
                        <a:cs typeface="楷体" panose="02010609060101010101"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2400" b="0" i="0" u="none" strike="noStrike" cap="none" normalizeH="0" baseline="0" dirty="0">
                        <a:ln>
                          <a:noFill/>
                        </a:ln>
                        <a:solidFill>
                          <a:srgbClr val="002060"/>
                        </a:solidFill>
                        <a:effectLst/>
                        <a:latin typeface="微软雅黑" panose="020B0503020204020204" charset="-122"/>
                        <a:ea typeface="微软雅黑" panose="020B0503020204020204"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a:ln>
                          <a:noFill/>
                        </a:ln>
                        <a:solidFill>
                          <a:srgbClr val="002060"/>
                        </a:solidFill>
                        <a:effectLst/>
                        <a:latin typeface="微软雅黑" panose="020B0503020204020204" charset="-122"/>
                        <a:ea typeface="微软雅黑" panose="020B0503020204020204" charset="-122"/>
                        <a:cs typeface="楷体" panose="02010609060101010101" charset="-122"/>
                        <a:sym typeface="Arial" panose="020B0604020202020204" pitchFamily="34" charset="0"/>
                      </a:endParaRP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 name="文本框 2"/>
          <p:cNvSpPr txBox="1"/>
          <p:nvPr>
            <p:custDataLst>
              <p:tags r:id="rId2"/>
            </p:custDataLst>
          </p:nvPr>
        </p:nvSpPr>
        <p:spPr>
          <a:xfrm>
            <a:off x="1535221" y="1494026"/>
            <a:ext cx="1008380" cy="829945"/>
          </a:xfrm>
          <a:prstGeom prst="rect">
            <a:avLst/>
          </a:prstGeom>
          <a:noFill/>
        </p:spPr>
        <p:txBody>
          <a:bodyPr wrap="square" rtlCol="0">
            <a:spAutoFit/>
          </a:bodyPr>
          <a:lstStyle/>
          <a:p>
            <a:pPr algn="l"/>
            <a:r>
              <a:rPr lang="en-US" altLang="zh-CN"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19501952</a:t>
            </a:r>
            <a:endParaRPr kumimoji="0" lang="en-US" altLang="zh-CN"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4" name="文本框 3"/>
          <p:cNvSpPr txBox="1"/>
          <p:nvPr>
            <p:custDataLst>
              <p:tags r:id="rId3"/>
            </p:custDataLst>
          </p:nvPr>
        </p:nvSpPr>
        <p:spPr>
          <a:xfrm>
            <a:off x="1531411" y="2680275"/>
            <a:ext cx="1011555" cy="829945"/>
          </a:xfrm>
          <a:prstGeom prst="rect">
            <a:avLst/>
          </a:prstGeom>
          <a:noFill/>
        </p:spPr>
        <p:txBody>
          <a:bodyPr wrap="square" rtlCol="0">
            <a:spAutoFit/>
          </a:bodyPr>
          <a:lstStyle/>
          <a:p>
            <a:pPr algn="l"/>
            <a:r>
              <a:rPr lang="en-US" altLang="zh-CN"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19531956</a:t>
            </a:r>
            <a:endParaRPr kumimoji="0" lang="en-US" altLang="zh-CN"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6" name="文本框 5"/>
          <p:cNvSpPr txBox="1"/>
          <p:nvPr>
            <p:custDataLst>
              <p:tags r:id="rId4"/>
            </p:custDataLst>
          </p:nvPr>
        </p:nvSpPr>
        <p:spPr>
          <a:xfrm>
            <a:off x="1542098" y="3954034"/>
            <a:ext cx="1087120" cy="829945"/>
          </a:xfrm>
          <a:prstGeom prst="rect">
            <a:avLst/>
          </a:prstGeom>
          <a:noFill/>
        </p:spPr>
        <p:txBody>
          <a:bodyPr wrap="square" rtlCol="0">
            <a:spAutoFit/>
          </a:bodyPr>
          <a:lstStyle/>
          <a:p>
            <a:pPr algn="l"/>
            <a:r>
              <a:rPr lang="en-US" altLang="zh-CN"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1958-1978</a:t>
            </a:r>
            <a:endParaRPr kumimoji="0" lang="en-US" altLang="zh-CN"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7" name="文本框 6"/>
          <p:cNvSpPr txBox="1"/>
          <p:nvPr>
            <p:custDataLst>
              <p:tags r:id="rId5"/>
            </p:custDataLst>
          </p:nvPr>
        </p:nvSpPr>
        <p:spPr>
          <a:xfrm>
            <a:off x="1551196" y="5172050"/>
            <a:ext cx="1028700" cy="82994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en-US" altLang="zh-CN"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1978-</a:t>
            </a:r>
            <a:endParaRPr kumimoji="0" lang="en-US" altLang="zh-CN" sz="240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今</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 name="文本框 7"/>
          <p:cNvSpPr txBox="1"/>
          <p:nvPr>
            <p:custDataLst>
              <p:tags r:id="rId6"/>
            </p:custDataLst>
          </p:nvPr>
        </p:nvSpPr>
        <p:spPr>
          <a:xfrm>
            <a:off x="2712611" y="1309558"/>
            <a:ext cx="2649855" cy="1198880"/>
          </a:xfrm>
          <a:prstGeom prst="rect">
            <a:avLst/>
          </a:prstGeom>
          <a:noFill/>
        </p:spPr>
        <p:txBody>
          <a:bodyPr wrap="square" rtlCol="0">
            <a:spAutoFit/>
          </a:bodyPr>
          <a:lstStyle/>
          <a:p>
            <a:pPr algn="l"/>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封建地主土地制度严重阻碍了生产力的发展</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custDataLst>
              <p:tags r:id="rId7"/>
            </p:custDataLst>
          </p:nvPr>
        </p:nvSpPr>
        <p:spPr>
          <a:xfrm>
            <a:off x="2712611" y="2537739"/>
            <a:ext cx="2736850" cy="1198880"/>
          </a:xfrm>
          <a:prstGeom prst="rect">
            <a:avLst/>
          </a:prstGeom>
          <a:noFill/>
        </p:spPr>
        <p:txBody>
          <a:bodyPr wrap="square" rtlCol="0">
            <a:spAutoFit/>
          </a:bodyPr>
          <a:lstStyle/>
          <a:p>
            <a:pPr algn="l"/>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建立社会主义制度</a:t>
            </a:r>
            <a:r>
              <a:rPr lang="en-US" altLang="zh-CN"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小农经济难满足工业化需要</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 name="文本框 9"/>
          <p:cNvSpPr txBox="1"/>
          <p:nvPr>
            <p:custDataLst>
              <p:tags r:id="rId8"/>
            </p:custDataLst>
          </p:nvPr>
        </p:nvSpPr>
        <p:spPr>
          <a:xfrm>
            <a:off x="2681815" y="3812531"/>
            <a:ext cx="2735580" cy="1198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错误认为提高公有化规模程度可以促进生产力</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1" name="文本框 10"/>
          <p:cNvSpPr txBox="1"/>
          <p:nvPr>
            <p:custDataLst>
              <p:tags r:id="rId9"/>
            </p:custDataLst>
          </p:nvPr>
        </p:nvSpPr>
        <p:spPr>
          <a:xfrm>
            <a:off x="2637609" y="5296596"/>
            <a:ext cx="273113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人民公社体制弊端</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2" name="文本框 11"/>
          <p:cNvSpPr txBox="1"/>
          <p:nvPr>
            <p:custDataLst>
              <p:tags r:id="rId10"/>
            </p:custDataLst>
          </p:nvPr>
        </p:nvSpPr>
        <p:spPr>
          <a:xfrm>
            <a:off x="5690444" y="1250752"/>
            <a:ext cx="2258060" cy="1198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废除封建土地制度，实行农民土地制度</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3" name="文本框 12"/>
          <p:cNvSpPr txBox="1"/>
          <p:nvPr>
            <p:custDataLst>
              <p:tags r:id="rId11"/>
            </p:custDataLst>
          </p:nvPr>
        </p:nvSpPr>
        <p:spPr>
          <a:xfrm>
            <a:off x="5567653" y="2612678"/>
            <a:ext cx="2402205" cy="829945"/>
          </a:xfrm>
          <a:prstGeom prst="rect">
            <a:avLst/>
          </a:prstGeom>
          <a:noFill/>
        </p:spPr>
        <p:txBody>
          <a:bodyPr wrap="square" rtlCol="0">
            <a:spAutoFit/>
          </a:bodyPr>
          <a:lstStyle/>
          <a:p>
            <a:pPr algn="l"/>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将小农土地私有制转化为公有制</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4" name="文本框 13"/>
          <p:cNvSpPr txBox="1"/>
          <p:nvPr>
            <p:custDataLst>
              <p:tags r:id="rId12"/>
            </p:custDataLst>
          </p:nvPr>
        </p:nvSpPr>
        <p:spPr>
          <a:xfrm>
            <a:off x="5854065" y="3878858"/>
            <a:ext cx="1918335" cy="8299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提高公有化规模和程度</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5" name="文本框 14"/>
          <p:cNvSpPr txBox="1"/>
          <p:nvPr>
            <p:custDataLst>
              <p:tags r:id="rId13"/>
            </p:custDataLst>
          </p:nvPr>
        </p:nvSpPr>
        <p:spPr>
          <a:xfrm>
            <a:off x="5559634" y="5060086"/>
            <a:ext cx="2388870" cy="1198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土地公有制为基础,农民获得生产和分配自主权</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6" name="文本框 15"/>
          <p:cNvSpPr txBox="1"/>
          <p:nvPr>
            <p:custDataLst>
              <p:tags r:id="rId14"/>
            </p:custDataLst>
          </p:nvPr>
        </p:nvSpPr>
        <p:spPr>
          <a:xfrm>
            <a:off x="8265214" y="2632423"/>
            <a:ext cx="964774" cy="829945"/>
          </a:xfrm>
          <a:prstGeom prst="rect">
            <a:avLst/>
          </a:prstGeom>
          <a:noFill/>
        </p:spPr>
        <p:txBody>
          <a:bodyPr wrap="square" rtlCol="0">
            <a:spAutoFit/>
          </a:bodyPr>
          <a:lstStyle/>
          <a:p>
            <a:pPr algn="l"/>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民主革命</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7" name="文本框 16"/>
          <p:cNvSpPr txBox="1"/>
          <p:nvPr>
            <p:custDataLst>
              <p:tags r:id="rId15"/>
            </p:custDataLst>
          </p:nvPr>
        </p:nvSpPr>
        <p:spPr>
          <a:xfrm>
            <a:off x="8138582" y="1409700"/>
            <a:ext cx="1252220" cy="829945"/>
          </a:xfrm>
          <a:prstGeom prst="rect">
            <a:avLst/>
          </a:prstGeom>
          <a:noFill/>
        </p:spPr>
        <p:txBody>
          <a:bodyPr wrap="square" rtlCol="0">
            <a:spAutoFit/>
          </a:bodyPr>
          <a:lstStyle/>
          <a:p>
            <a:pPr algn="l"/>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社会主义革命</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8" name="文本框 17"/>
          <p:cNvSpPr txBox="1"/>
          <p:nvPr>
            <p:custDataLst>
              <p:tags r:id="rId16"/>
            </p:custDataLst>
          </p:nvPr>
        </p:nvSpPr>
        <p:spPr>
          <a:xfrm>
            <a:off x="8151018" y="3996099"/>
            <a:ext cx="1193165" cy="829945"/>
          </a:xfrm>
          <a:prstGeom prst="rect">
            <a:avLst/>
          </a:prstGeom>
          <a:noFill/>
        </p:spPr>
        <p:txBody>
          <a:bodyPr wrap="square" rtlCol="0">
            <a:spAutoFit/>
          </a:bodyPr>
          <a:lstStyle/>
          <a:p>
            <a:pPr algn="l"/>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超越生产力</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19" name="文本框 18"/>
          <p:cNvSpPr txBox="1"/>
          <p:nvPr>
            <p:custDataLst>
              <p:tags r:id="rId17"/>
            </p:custDataLst>
          </p:nvPr>
        </p:nvSpPr>
        <p:spPr>
          <a:xfrm>
            <a:off x="7969858" y="5033199"/>
            <a:ext cx="1500296"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社</a:t>
            </a:r>
            <a:r>
              <a:rPr lang="zh-CN" altLang="en-US" sz="2400" dirty="0">
                <a:solidFill>
                  <a:schemeClr val="tx1"/>
                </a:solidFill>
                <a:latin typeface="微软雅黑" panose="020B0503020204020204" charset="-122"/>
                <a:ea typeface="微软雅黑" panose="020B0503020204020204" charset="-122"/>
                <a:sym typeface="Arial" panose="020B0604020202020204" pitchFamily="34" charset="0"/>
              </a:rPr>
              <a:t>会主义制度</a:t>
            </a: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自我完善</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20" name="文本框 19"/>
          <p:cNvSpPr txBox="1"/>
          <p:nvPr>
            <p:custDataLst>
              <p:tags r:id="rId18"/>
            </p:custDataLst>
          </p:nvPr>
        </p:nvSpPr>
        <p:spPr>
          <a:xfrm>
            <a:off x="9288354" y="1279178"/>
            <a:ext cx="2736850" cy="1198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废除封建土地制度，为农村经济发展和工业化开辟道路</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21" name="文本框 20"/>
          <p:cNvSpPr txBox="1"/>
          <p:nvPr>
            <p:custDataLst>
              <p:tags r:id="rId19"/>
            </p:custDataLst>
          </p:nvPr>
        </p:nvSpPr>
        <p:spPr>
          <a:xfrm>
            <a:off x="9390802" y="2688109"/>
            <a:ext cx="2529840" cy="8299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2400" dirty="0">
                <a:ln>
                  <a:noFill/>
                </a:ln>
                <a:solidFill>
                  <a:schemeClr val="tx1"/>
                </a:solidFill>
                <a:effectLst/>
                <a:latin typeface="微软雅黑" panose="020B0503020204020204" charset="-122"/>
                <a:ea typeface="微软雅黑" panose="020B0503020204020204" charset="-122"/>
                <a:sym typeface="Arial" panose="020B0604020202020204" pitchFamily="34" charset="0"/>
              </a:rPr>
              <a:t>解放生产力，促进农村经济发展</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22" name="文本框 21"/>
          <p:cNvSpPr txBox="1"/>
          <p:nvPr>
            <p:custDataLst>
              <p:tags r:id="rId20"/>
            </p:custDataLst>
          </p:nvPr>
        </p:nvSpPr>
        <p:spPr>
          <a:xfrm>
            <a:off x="9403821" y="3846361"/>
            <a:ext cx="2752725" cy="1198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超越生产力水平，挫伤积极性</a:t>
            </a:r>
            <a:r>
              <a:rPr lang="en-US" altLang="zh-CN"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破坏经济发展</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3" name="文本框 22"/>
          <p:cNvSpPr txBox="1"/>
          <p:nvPr>
            <p:custDataLst>
              <p:tags r:id="rId21"/>
            </p:custDataLst>
          </p:nvPr>
        </p:nvSpPr>
        <p:spPr>
          <a:xfrm>
            <a:off x="9329067" y="5158051"/>
            <a:ext cx="2856439" cy="8299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调动积极性</a:t>
            </a:r>
            <a:r>
              <a:rPr lang="en-US" altLang="zh-CN"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40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推动农业发展</a:t>
            </a:r>
            <a:endParaRPr kumimoji="0" lang="zh-CN" altLang="en-US" sz="240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5" name="文本框 24"/>
          <p:cNvSpPr txBox="1"/>
          <p:nvPr>
            <p:custDataLst>
              <p:tags r:id="rId22"/>
            </p:custDataLst>
          </p:nvPr>
        </p:nvSpPr>
        <p:spPr>
          <a:xfrm>
            <a:off x="406400" y="314535"/>
            <a:ext cx="11785600" cy="521970"/>
          </a:xfrm>
          <a:prstGeom prst="rect">
            <a:avLst/>
          </a:prstGeom>
          <a:noFill/>
          <a:extLst>
            <a:ext uri="{909E8E84-426E-40DD-AFC4-6F175D3DCCD1}">
              <a14:hiddenFill xmlns:a14="http://schemas.microsoft.com/office/drawing/2010/main">
                <a:solidFill>
                  <a:srgbClr val="996600"/>
                </a:solidFill>
              </a14:hiddenFill>
            </a:ext>
          </a:extLst>
        </p:spPr>
        <p:txBody>
          <a:bodyPr wrap="square" rtlCol="0">
            <a:spAutoFit/>
          </a:bodyPr>
          <a:lstStyle/>
          <a:p>
            <a:pPr algn="ctr" defTabSz="801370" eaLnBrk="0" hangingPunct="0"/>
            <a:r>
              <a:rPr lang="zh-CN" altLang="en-US" sz="2800" b="1" dirty="0">
                <a:solidFill>
                  <a:srgbClr val="FF0000"/>
                </a:solidFill>
                <a:latin typeface="微软雅黑" panose="020B0503020204020204" charset="-122"/>
                <a:ea typeface="微软雅黑" panose="020B0503020204020204" charset="-122"/>
                <a:sym typeface="Arial" panose="020B0604020202020204" pitchFamily="34" charset="0"/>
              </a:rPr>
              <a:t>建国后农村生产关系的四次调整</a:t>
            </a:r>
          </a:p>
        </p:txBody>
      </p:sp>
      <p:sp>
        <p:nvSpPr>
          <p:cNvPr id="5" name="文本框 4"/>
          <p:cNvSpPr txBox="1"/>
          <p:nvPr/>
        </p:nvSpPr>
        <p:spPr>
          <a:xfrm>
            <a:off x="167005" y="146685"/>
            <a:ext cx="902811" cy="523220"/>
          </a:xfrm>
          <a:prstGeom prst="rect">
            <a:avLst/>
          </a:prstGeom>
          <a:solidFill>
            <a:srgbClr val="1D41D5"/>
          </a:solidFill>
        </p:spPr>
        <p:txBody>
          <a:bodyPr wrap="none" rtlCol="0">
            <a:spAutoFit/>
          </a:bodyPr>
          <a:lstStyle/>
          <a:p>
            <a:pPr algn="l"/>
            <a:r>
              <a:rPr kumimoji="1" lang="zh-CN" altLang="en-US" sz="2800" b="1" dirty="0">
                <a:solidFill>
                  <a:schemeClr val="bg1"/>
                </a:solidFill>
                <a:latin typeface="微软雅黑" panose="020B0503020204020204" pitchFamily="34" charset="-122"/>
                <a:ea typeface="微软雅黑" panose="020B0503020204020204" pitchFamily="34" charset="-122"/>
              </a:rPr>
              <a:t>回顾</a:t>
            </a:r>
          </a:p>
        </p:txBody>
      </p:sp>
      <p:sp>
        <p:nvSpPr>
          <p:cNvPr id="2" name="文本框 1">
            <a:extLst>
              <a:ext uri="{FF2B5EF4-FFF2-40B4-BE49-F238E27FC236}">
                <a16:creationId xmlns:a16="http://schemas.microsoft.com/office/drawing/2014/main" id="{3B284FED-053B-3C36-7523-F739582B3312}"/>
              </a:ext>
            </a:extLst>
          </p:cNvPr>
          <p:cNvSpPr txBox="1"/>
          <p:nvPr/>
        </p:nvSpPr>
        <p:spPr>
          <a:xfrm>
            <a:off x="3048844" y="6275328"/>
            <a:ext cx="4621956" cy="523220"/>
          </a:xfrm>
          <a:prstGeom prst="rect">
            <a:avLst/>
          </a:prstGeom>
          <a:solidFill>
            <a:srgbClr val="F5F7F9"/>
          </a:solidFill>
        </p:spPr>
        <p:txBody>
          <a:bodyPr wrap="square" rtlCol="0">
            <a:spAutoFit/>
          </a:bodyPr>
          <a:lstStyle/>
          <a:p>
            <a:pPr algn="l"/>
            <a:r>
              <a:rPr kumimoji="1" lang="zh-CN" altLang="en-US" sz="2800" b="1" dirty="0">
                <a:solidFill>
                  <a:srgbClr val="1F2DA8"/>
                </a:solidFill>
                <a:latin typeface="微软雅黑" panose="020B0503020204020204" charset="-122"/>
                <a:ea typeface="微软雅黑" panose="020B0503020204020204" charset="-122"/>
              </a:rPr>
              <a:t>你能看出表中的错误之处吗？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2761"/>
                                        </p:tgtEl>
                                        <p:attrNameLst>
                                          <p:attrName>style.visibility</p:attrName>
                                        </p:attrNameLst>
                                      </p:cBhvr>
                                      <p:to>
                                        <p:strVal val="visible"/>
                                      </p:to>
                                    </p:set>
                                    <p:animEffect transition="in" filter="fade">
                                      <p:cBhvr>
                                        <p:cTn id="17" dur="1000"/>
                                        <p:tgtEl>
                                          <p:spTgt spid="192761"/>
                                        </p:tgtEl>
                                      </p:cBhvr>
                                    </p:animEffect>
                                    <p:anim calcmode="lin" valueType="num">
                                      <p:cBhvr>
                                        <p:cTn id="18" dur="1000" fill="hold"/>
                                        <p:tgtEl>
                                          <p:spTgt spid="192761"/>
                                        </p:tgtEl>
                                        <p:attrNameLst>
                                          <p:attrName>ppt_x</p:attrName>
                                        </p:attrNameLst>
                                      </p:cBhvr>
                                      <p:tavLst>
                                        <p:tav tm="0">
                                          <p:val>
                                            <p:strVal val="#ppt_x"/>
                                          </p:val>
                                        </p:tav>
                                        <p:tav tm="100000">
                                          <p:val>
                                            <p:strVal val="#ppt_x"/>
                                          </p:val>
                                        </p:tav>
                                      </p:tavLst>
                                    </p:anim>
                                    <p:anim calcmode="lin" valueType="num">
                                      <p:cBhvr>
                                        <p:cTn id="19" dur="1000" fill="hold"/>
                                        <p:tgtEl>
                                          <p:spTgt spid="1927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1000"/>
                                        <p:tgtEl>
                                          <p:spTgt spid="14"/>
                                        </p:tgtEl>
                                      </p:cBhvr>
                                    </p:animEffect>
                                    <p:anim calcmode="lin" valueType="num">
                                      <p:cBhvr>
                                        <p:cTn id="103" dur="1000" fill="hold"/>
                                        <p:tgtEl>
                                          <p:spTgt spid="14"/>
                                        </p:tgtEl>
                                        <p:attrNameLst>
                                          <p:attrName>ppt_x</p:attrName>
                                        </p:attrNameLst>
                                      </p:cBhvr>
                                      <p:tavLst>
                                        <p:tav tm="0">
                                          <p:val>
                                            <p:strVal val="#ppt_x"/>
                                          </p:val>
                                        </p:tav>
                                        <p:tav tm="100000">
                                          <p:val>
                                            <p:strVal val="#ppt_x"/>
                                          </p:val>
                                        </p:tav>
                                      </p:tavLst>
                                    </p:anim>
                                    <p:anim calcmode="lin" valueType="num">
                                      <p:cBhvr>
                                        <p:cTn id="104" dur="1000" fill="hold"/>
                                        <p:tgtEl>
                                          <p:spTgt spid="1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1000"/>
                                        <p:tgtEl>
                                          <p:spTgt spid="10"/>
                                        </p:tgtEl>
                                      </p:cBhvr>
                                    </p:animEffect>
                                    <p:anim calcmode="lin" valueType="num">
                                      <p:cBhvr>
                                        <p:cTn id="108" dur="1000" fill="hold"/>
                                        <p:tgtEl>
                                          <p:spTgt spid="10"/>
                                        </p:tgtEl>
                                        <p:attrNameLst>
                                          <p:attrName>ppt_x</p:attrName>
                                        </p:attrNameLst>
                                      </p:cBhvr>
                                      <p:tavLst>
                                        <p:tav tm="0">
                                          <p:val>
                                            <p:strVal val="#ppt_x"/>
                                          </p:val>
                                        </p:tav>
                                        <p:tav tm="100000">
                                          <p:val>
                                            <p:strVal val="#ppt_x"/>
                                          </p:val>
                                        </p:tav>
                                      </p:tavLst>
                                    </p:anim>
                                    <p:anim calcmode="lin" valueType="num">
                                      <p:cBhvr>
                                        <p:cTn id="109" dur="1000" fill="hold"/>
                                        <p:tgtEl>
                                          <p:spTgt spid="1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1000"/>
                                        <p:tgtEl>
                                          <p:spTgt spid="11"/>
                                        </p:tgtEl>
                                      </p:cBhvr>
                                    </p:animEffect>
                                    <p:anim calcmode="lin" valueType="num">
                                      <p:cBhvr>
                                        <p:cTn id="113" dur="1000" fill="hold"/>
                                        <p:tgtEl>
                                          <p:spTgt spid="11"/>
                                        </p:tgtEl>
                                        <p:attrNameLst>
                                          <p:attrName>ppt_x</p:attrName>
                                        </p:attrNameLst>
                                      </p:cBhvr>
                                      <p:tavLst>
                                        <p:tav tm="0">
                                          <p:val>
                                            <p:strVal val="#ppt_x"/>
                                          </p:val>
                                        </p:tav>
                                        <p:tav tm="100000">
                                          <p:val>
                                            <p:strVal val="#ppt_x"/>
                                          </p:val>
                                        </p:tav>
                                      </p:tavLst>
                                    </p:anim>
                                    <p:anim calcmode="lin" valueType="num">
                                      <p:cBhvr>
                                        <p:cTn id="114" dur="1000" fill="hold"/>
                                        <p:tgtEl>
                                          <p:spTgt spid="1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anim calcmode="lin" valueType="num">
                                      <p:cBhvr>
                                        <p:cTn id="118" dur="1000" fill="hold"/>
                                        <p:tgtEl>
                                          <p:spTgt spid="15"/>
                                        </p:tgtEl>
                                        <p:attrNameLst>
                                          <p:attrName>ppt_x</p:attrName>
                                        </p:attrNameLst>
                                      </p:cBhvr>
                                      <p:tavLst>
                                        <p:tav tm="0">
                                          <p:val>
                                            <p:strVal val="#ppt_x"/>
                                          </p:val>
                                        </p:tav>
                                        <p:tav tm="100000">
                                          <p:val>
                                            <p:strVal val="#ppt_x"/>
                                          </p:val>
                                        </p:tav>
                                      </p:tavLst>
                                    </p:anim>
                                    <p:anim calcmode="lin" valueType="num">
                                      <p:cBhvr>
                                        <p:cTn id="119" dur="1000" fill="hold"/>
                                        <p:tgtEl>
                                          <p:spTgt spid="1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1000"/>
                                        <p:tgtEl>
                                          <p:spTgt spid="19"/>
                                        </p:tgtEl>
                                      </p:cBhvr>
                                    </p:animEffect>
                                    <p:anim calcmode="lin" valueType="num">
                                      <p:cBhvr>
                                        <p:cTn id="123" dur="1000" fill="hold"/>
                                        <p:tgtEl>
                                          <p:spTgt spid="19"/>
                                        </p:tgtEl>
                                        <p:attrNameLst>
                                          <p:attrName>ppt_x</p:attrName>
                                        </p:attrNameLst>
                                      </p:cBhvr>
                                      <p:tavLst>
                                        <p:tav tm="0">
                                          <p:val>
                                            <p:strVal val="#ppt_x"/>
                                          </p:val>
                                        </p:tav>
                                        <p:tav tm="100000">
                                          <p:val>
                                            <p:strVal val="#ppt_x"/>
                                          </p:val>
                                        </p:tav>
                                      </p:tavLst>
                                    </p:anim>
                                    <p:anim calcmode="lin" valueType="num">
                                      <p:cBhvr>
                                        <p:cTn id="124" dur="1000" fill="hold"/>
                                        <p:tgtEl>
                                          <p:spTgt spid="1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1000"/>
                                        <p:tgtEl>
                                          <p:spTgt spid="23"/>
                                        </p:tgtEl>
                                      </p:cBhvr>
                                    </p:animEffect>
                                    <p:anim calcmode="lin" valueType="num">
                                      <p:cBhvr>
                                        <p:cTn id="128" dur="1000" fill="hold"/>
                                        <p:tgtEl>
                                          <p:spTgt spid="23"/>
                                        </p:tgtEl>
                                        <p:attrNameLst>
                                          <p:attrName>ppt_x</p:attrName>
                                        </p:attrNameLst>
                                      </p:cBhvr>
                                      <p:tavLst>
                                        <p:tav tm="0">
                                          <p:val>
                                            <p:strVal val="#ppt_x"/>
                                          </p:val>
                                        </p:tav>
                                        <p:tav tm="100000">
                                          <p:val>
                                            <p:strVal val="#ppt_x"/>
                                          </p:val>
                                        </p:tav>
                                      </p:tavLst>
                                    </p:anim>
                                    <p:anim calcmode="lin" valueType="num">
                                      <p:cBhvr>
                                        <p:cTn id="1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
                                        </p:tgtEl>
                                        <p:attrNameLst>
                                          <p:attrName>style.visibility</p:attrName>
                                        </p:attrNameLst>
                                      </p:cBhvr>
                                      <p:to>
                                        <p:strVal val="visible"/>
                                      </p:to>
                                    </p:set>
                                    <p:animEffect transition="in" filter="fade">
                                      <p:cBhvr>
                                        <p:cTn id="134" dur="1000"/>
                                        <p:tgtEl>
                                          <p:spTgt spid="2"/>
                                        </p:tgtEl>
                                      </p:cBhvr>
                                    </p:animEffect>
                                    <p:anim calcmode="lin" valueType="num">
                                      <p:cBhvr>
                                        <p:cTn id="135" dur="1000" fill="hold"/>
                                        <p:tgtEl>
                                          <p:spTgt spid="2"/>
                                        </p:tgtEl>
                                        <p:attrNameLst>
                                          <p:attrName>ppt_x</p:attrName>
                                        </p:attrNameLst>
                                      </p:cBhvr>
                                      <p:tavLst>
                                        <p:tav tm="0">
                                          <p:val>
                                            <p:strVal val="#ppt_x"/>
                                          </p:val>
                                        </p:tav>
                                        <p:tav tm="100000">
                                          <p:val>
                                            <p:strVal val="#ppt_x"/>
                                          </p:val>
                                        </p:tav>
                                      </p:tavLst>
                                    </p:anim>
                                    <p:anim calcmode="lin" valueType="num">
                                      <p:cBhvr>
                                        <p:cTn id="1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p:bldP spid="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26EA464-63B9-46C3-81E3-62C9FF8CD2B0}"/>
              </a:ext>
            </a:extLst>
          </p:cNvPr>
          <p:cNvSpPr txBox="1"/>
          <p:nvPr/>
        </p:nvSpPr>
        <p:spPr>
          <a:xfrm>
            <a:off x="0" y="680720"/>
            <a:ext cx="11684000" cy="2554545"/>
          </a:xfrm>
          <a:prstGeom prst="rect">
            <a:avLst/>
          </a:prstGeom>
          <a:solidFill>
            <a:srgbClr val="F5F7F9"/>
          </a:solidFill>
        </p:spPr>
        <p:txBody>
          <a:bodyPr wrap="square" rtlCol="0">
            <a:spAutoFit/>
          </a:bodyPr>
          <a:lstStyle/>
          <a:p>
            <a:pPr algn="l"/>
            <a:r>
              <a:rPr kumimoji="1" lang="zh-CN" altLang="en-US" sz="4000" dirty="0">
                <a:latin typeface="微软雅黑" panose="020B0503020204020204" charset="-122"/>
                <a:ea typeface="微软雅黑" panose="020B0503020204020204" charset="-122"/>
              </a:rPr>
              <a:t>“</a:t>
            </a:r>
            <a:r>
              <a:rPr kumimoji="1" lang="en-US" altLang="zh-CN" sz="4000" dirty="0">
                <a:latin typeface="微软雅黑" panose="020B0503020204020204" charset="-122"/>
                <a:ea typeface="微软雅黑" panose="020B0503020204020204" charset="-122"/>
              </a:rPr>
              <a:t>30</a:t>
            </a:r>
            <a:r>
              <a:rPr kumimoji="1" lang="zh-CN" altLang="en-US" sz="4000" dirty="0">
                <a:latin typeface="微软雅黑" panose="020B0503020204020204" charset="-122"/>
                <a:ea typeface="微软雅黑" panose="020B0503020204020204" charset="-122"/>
              </a:rPr>
              <a:t>多年来苦心经营的国营企业，被三五年发展起来的个体经济和集体经济超过了</a:t>
            </a:r>
            <a:r>
              <a:rPr kumimoji="1" lang="en-US" altLang="zh-CN" sz="4000" dirty="0">
                <a:latin typeface="微软雅黑" panose="020B0503020204020204" charset="-122"/>
                <a:ea typeface="微软雅黑" panose="020B0503020204020204" charset="-122"/>
              </a:rPr>
              <a:t>‧</a:t>
            </a:r>
            <a:r>
              <a:rPr kumimoji="1" lang="en-US" altLang="zh-CN" sz="4000" dirty="0">
                <a:latin typeface="微软雅黑" panose="020B0503020204020204" pitchFamily="34" charset="-122"/>
                <a:ea typeface="微软雅黑" panose="020B0503020204020204" pitchFamily="34" charset="-122"/>
              </a:rPr>
              <a:t>‧‧‧‧‧</a:t>
            </a:r>
            <a:r>
              <a:rPr kumimoji="1" lang="zh-CN" altLang="en-US" sz="4000" dirty="0">
                <a:latin typeface="微软雅黑" panose="020B0503020204020204" pitchFamily="34" charset="-122"/>
                <a:ea typeface="微软雅黑" panose="020B0503020204020204" pitchFamily="34" charset="-122"/>
              </a:rPr>
              <a:t>我们是捆绑着手脚同个体和集体竞争。</a:t>
            </a:r>
            <a:r>
              <a:rPr kumimoji="1" lang="zh-CN" altLang="en-US" sz="4000" dirty="0">
                <a:latin typeface="微软雅黑" panose="020B0503020204020204" charset="-122"/>
                <a:ea typeface="微软雅黑" panose="020B0503020204020204" charset="-122"/>
              </a:rPr>
              <a:t>”</a:t>
            </a:r>
            <a:endParaRPr kumimoji="1" lang="en-US" altLang="zh-CN" sz="4000" dirty="0">
              <a:latin typeface="微软雅黑" panose="020B0503020204020204" charset="-122"/>
              <a:ea typeface="微软雅黑" panose="020B0503020204020204" charset="-122"/>
            </a:endParaRPr>
          </a:p>
          <a:p>
            <a:pPr algn="l"/>
            <a:r>
              <a:rPr kumimoji="1" lang="en-US" altLang="zh-CN" sz="4000" dirty="0">
                <a:latin typeface="微软雅黑" panose="020B0503020204020204" charset="-122"/>
                <a:ea typeface="微软雅黑" panose="020B0503020204020204" charset="-122"/>
              </a:rPr>
              <a:t>                                                   ——</a:t>
            </a:r>
            <a:r>
              <a:rPr kumimoji="1" lang="zh-CN" altLang="en-US" sz="4000" dirty="0">
                <a:latin typeface="微软雅黑" panose="020B0503020204020204" charset="-122"/>
                <a:ea typeface="微软雅黑" panose="020B0503020204020204" charset="-122"/>
              </a:rPr>
              <a:t>某国企厂长</a:t>
            </a:r>
          </a:p>
        </p:txBody>
      </p:sp>
      <p:sp>
        <p:nvSpPr>
          <p:cNvPr id="3" name="文本框 2">
            <a:extLst>
              <a:ext uri="{FF2B5EF4-FFF2-40B4-BE49-F238E27FC236}">
                <a16:creationId xmlns:a16="http://schemas.microsoft.com/office/drawing/2014/main" id="{26912AEB-75EB-C1C4-C0FC-D2419D2ED253}"/>
              </a:ext>
            </a:extLst>
          </p:cNvPr>
          <p:cNvSpPr txBox="1"/>
          <p:nvPr/>
        </p:nvSpPr>
        <p:spPr>
          <a:xfrm>
            <a:off x="233680" y="4271703"/>
            <a:ext cx="4328160" cy="584775"/>
          </a:xfrm>
          <a:prstGeom prst="rect">
            <a:avLst/>
          </a:prstGeom>
          <a:solidFill>
            <a:srgbClr val="F5F7F9"/>
          </a:solidFill>
        </p:spPr>
        <p:txBody>
          <a:bodyPr wrap="square" rtlCol="0">
            <a:spAutoFit/>
          </a:bodyPr>
          <a:lstStyle/>
          <a:p>
            <a:pPr algn="l"/>
            <a:r>
              <a:rPr kumimoji="1" lang="zh-CN" altLang="en-US" sz="3200" dirty="0">
                <a:solidFill>
                  <a:srgbClr val="FF0000"/>
                </a:solidFill>
                <a:latin typeface="微软雅黑" panose="020B0503020204020204" charset="-122"/>
                <a:ea typeface="微软雅黑" panose="020B0503020204020204" charset="-122"/>
              </a:rPr>
              <a:t>农村经济体制改革深化</a:t>
            </a:r>
          </a:p>
        </p:txBody>
      </p:sp>
      <p:sp>
        <p:nvSpPr>
          <p:cNvPr id="4" name="箭头: 右 3">
            <a:extLst>
              <a:ext uri="{FF2B5EF4-FFF2-40B4-BE49-F238E27FC236}">
                <a16:creationId xmlns:a16="http://schemas.microsoft.com/office/drawing/2014/main" id="{5B7893F2-FC89-AEEB-608E-5EA3A63BCCBB}"/>
              </a:ext>
            </a:extLst>
          </p:cNvPr>
          <p:cNvSpPr/>
          <p:nvPr/>
        </p:nvSpPr>
        <p:spPr>
          <a:xfrm>
            <a:off x="4749800" y="4511039"/>
            <a:ext cx="2316480" cy="2032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文本框 4">
            <a:extLst>
              <a:ext uri="{FF2B5EF4-FFF2-40B4-BE49-F238E27FC236}">
                <a16:creationId xmlns:a16="http://schemas.microsoft.com/office/drawing/2014/main" id="{F91EF0C4-4990-0043-E6F6-77E650950EF8}"/>
              </a:ext>
            </a:extLst>
          </p:cNvPr>
          <p:cNvSpPr txBox="1"/>
          <p:nvPr/>
        </p:nvSpPr>
        <p:spPr>
          <a:xfrm>
            <a:off x="7518400" y="4271702"/>
            <a:ext cx="3698240" cy="584775"/>
          </a:xfrm>
          <a:prstGeom prst="rect">
            <a:avLst/>
          </a:prstGeom>
          <a:solidFill>
            <a:srgbClr val="F5F7F9"/>
          </a:solidFill>
        </p:spPr>
        <p:txBody>
          <a:bodyPr wrap="square" rtlCol="0">
            <a:spAutoFit/>
          </a:bodyPr>
          <a:lstStyle/>
          <a:p>
            <a:pPr algn="l"/>
            <a:r>
              <a:rPr kumimoji="1" lang="zh-CN" altLang="en-US" sz="3200" dirty="0">
                <a:solidFill>
                  <a:srgbClr val="FF0000"/>
                </a:solidFill>
                <a:latin typeface="微软雅黑" panose="020B0503020204020204" charset="-122"/>
                <a:ea typeface="微软雅黑" panose="020B0503020204020204" charset="-122"/>
              </a:rPr>
              <a:t>城市经济体制改革</a:t>
            </a:r>
          </a:p>
        </p:txBody>
      </p:sp>
      <p:sp>
        <p:nvSpPr>
          <p:cNvPr id="6" name="文本框 5">
            <a:extLst>
              <a:ext uri="{FF2B5EF4-FFF2-40B4-BE49-F238E27FC236}">
                <a16:creationId xmlns:a16="http://schemas.microsoft.com/office/drawing/2014/main" id="{2C400064-23FF-7EB1-7BE0-C545B55637D6}"/>
              </a:ext>
            </a:extLst>
          </p:cNvPr>
          <p:cNvSpPr txBox="1"/>
          <p:nvPr/>
        </p:nvSpPr>
        <p:spPr>
          <a:xfrm>
            <a:off x="5364480" y="3926264"/>
            <a:ext cx="1463040" cy="584775"/>
          </a:xfrm>
          <a:prstGeom prst="rect">
            <a:avLst/>
          </a:prstGeom>
          <a:solidFill>
            <a:srgbClr val="F5F7F9"/>
          </a:solidFill>
        </p:spPr>
        <p:txBody>
          <a:bodyPr wrap="square" rtlCol="0">
            <a:spAutoFit/>
          </a:bodyPr>
          <a:lstStyle/>
          <a:p>
            <a:pPr algn="l"/>
            <a:r>
              <a:rPr kumimoji="1" lang="zh-CN" altLang="en-US" sz="3200" dirty="0">
                <a:solidFill>
                  <a:srgbClr val="0070C0"/>
                </a:solidFill>
                <a:latin typeface="微软雅黑" panose="020B0503020204020204" charset="-122"/>
                <a:ea typeface="微软雅黑" panose="020B0503020204020204" charset="-122"/>
              </a:rPr>
              <a:t>推动</a:t>
            </a:r>
          </a:p>
        </p:txBody>
      </p:sp>
    </p:spTree>
    <p:extLst>
      <p:ext uri="{BB962C8B-B14F-4D97-AF65-F5344CB8AC3E}">
        <p14:creationId xmlns:p14="http://schemas.microsoft.com/office/powerpoint/2010/main" val="356819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38455" y="242570"/>
            <a:ext cx="4772660" cy="521970"/>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txBody>
          <a:bodyPr wrap="square">
            <a:spAutoFit/>
          </a:bodyPr>
          <a:lstStyle/>
          <a:p>
            <a:pPr>
              <a:spcBef>
                <a:spcPct val="0"/>
              </a:spcBef>
              <a:spcAft>
                <a:spcPct val="0"/>
              </a:spcAft>
              <a:defRPr/>
            </a:pPr>
            <a:r>
              <a:rPr lang="en-US" altLang="zh-CN"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2.</a:t>
            </a:r>
            <a:r>
              <a:rPr lang="zh-CN" altLang="en-US"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城市经济体制改革</a:t>
            </a:r>
          </a:p>
        </p:txBody>
      </p:sp>
      <p:pic>
        <p:nvPicPr>
          <p:cNvPr id="11" name="内容占位符 80899" descr="017"/>
          <p:cNvPicPr>
            <a:picLocks noChangeAspect="1"/>
          </p:cNvPicPr>
          <p:nvPr/>
        </p:nvPicPr>
        <p:blipFill>
          <a:blip r:embed="rId9">
            <a:duotone>
              <a:prstClr val="black"/>
              <a:schemeClr val="tx2">
                <a:tint val="45000"/>
                <a:satMod val="400000"/>
              </a:schemeClr>
            </a:duotone>
          </a:blip>
          <a:srcRect l="3627" t="4429" r="51587" b="46250"/>
          <a:stretch>
            <a:fillRect/>
          </a:stretch>
        </p:blipFill>
        <p:spPr>
          <a:xfrm>
            <a:off x="617165" y="888365"/>
            <a:ext cx="3603255" cy="1972229"/>
          </a:xfrm>
          <a:prstGeom prst="rect">
            <a:avLst/>
          </a:prstGeom>
        </p:spPr>
      </p:pic>
      <p:sp>
        <p:nvSpPr>
          <p:cNvPr id="14" name="文本框 13"/>
          <p:cNvSpPr txBox="1"/>
          <p:nvPr/>
        </p:nvSpPr>
        <p:spPr>
          <a:xfrm>
            <a:off x="546825" y="2928027"/>
            <a:ext cx="3797300" cy="1419860"/>
          </a:xfrm>
          <a:prstGeom prst="rect">
            <a:avLst/>
          </a:prstGeom>
          <a:noFill/>
        </p:spPr>
        <p:txBody>
          <a:bodyPr wrap="square" rtlCol="0" anchor="t">
            <a:spAutoFit/>
          </a:bodyPr>
          <a:lstStyle/>
          <a:p>
            <a:pPr algn="just">
              <a:lnSpc>
                <a:spcPct val="90000"/>
              </a:lnSpc>
            </a:pPr>
            <a:r>
              <a:rPr 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①1979.5局部试点</a:t>
            </a:r>
            <a:endParaRPr lang="zh-CN" altLang="en-US" sz="2400" b="1" dirty="0">
              <a:solidFill>
                <a:prstClr val="black"/>
              </a:solidFill>
              <a:latin typeface="仿宋" panose="02010609060101010101" charset="-122"/>
              <a:ea typeface="仿宋" panose="02010609060101010101" charset="-122"/>
              <a:cs typeface="微软雅黑" panose="020B0503020204020204" charset="-122"/>
            </a:endParaRPr>
          </a:p>
          <a:p>
            <a:pPr algn="just">
              <a:lnSpc>
                <a:spcPct val="90000"/>
              </a:lnSpc>
            </a:pPr>
            <a:r>
              <a:rPr lang="zh-CN" altLang="en-US" sz="2400" b="1" dirty="0">
                <a:solidFill>
                  <a:prstClr val="black"/>
                </a:solidFill>
                <a:latin typeface="楷体" panose="02010609060101010101" charset="-122"/>
                <a:ea typeface="楷体" panose="02010609060101010101" charset="-122"/>
                <a:cs typeface="楷体" panose="02010609060101010101" charset="-122"/>
              </a:rPr>
              <a:t>国家经委等部门选择首都钢铁公司等</a:t>
            </a:r>
            <a:r>
              <a:rPr lang="en-US" altLang="zh-CN" sz="2400" b="1" dirty="0">
                <a:solidFill>
                  <a:prstClr val="black"/>
                </a:solidFill>
                <a:latin typeface="楷体" panose="02010609060101010101" charset="-122"/>
                <a:ea typeface="楷体" panose="02010609060101010101" charset="-122"/>
                <a:cs typeface="楷体" panose="02010609060101010101" charset="-122"/>
              </a:rPr>
              <a:t>8</a:t>
            </a:r>
            <a:r>
              <a:rPr lang="zh-CN" altLang="en-US" sz="2400" b="1" dirty="0">
                <a:solidFill>
                  <a:prstClr val="black"/>
                </a:solidFill>
                <a:latin typeface="楷体" panose="02010609060101010101" charset="-122"/>
                <a:ea typeface="楷体" panose="02010609060101010101" charset="-122"/>
                <a:cs typeface="楷体" panose="02010609060101010101" charset="-122"/>
              </a:rPr>
              <a:t>家</a:t>
            </a:r>
            <a:r>
              <a:rPr lang="zh-CN" altLang="en-US" sz="2400" b="1" dirty="0">
                <a:latin typeface="楷体" panose="02010609060101010101" charset="-122"/>
                <a:ea typeface="楷体" panose="02010609060101010101" charset="-122"/>
                <a:cs typeface="楷体" panose="02010609060101010101" charset="-122"/>
              </a:rPr>
              <a:t>企业进行扩大自主权试点。</a:t>
            </a:r>
            <a:endParaRPr lang="en-US" altLang="zh-CN" sz="2400" b="1" dirty="0">
              <a:latin typeface="楷体" panose="02010609060101010101" charset="-122"/>
              <a:ea typeface="楷体" panose="02010609060101010101" charset="-122"/>
              <a:cs typeface="楷体" panose="02010609060101010101" charset="-122"/>
            </a:endParaRPr>
          </a:p>
        </p:txBody>
      </p:sp>
      <p:sp>
        <p:nvSpPr>
          <p:cNvPr id="15" name="箭头: 右 1"/>
          <p:cNvSpPr/>
          <p:nvPr/>
        </p:nvSpPr>
        <p:spPr>
          <a:xfrm>
            <a:off x="4265079" y="1541903"/>
            <a:ext cx="473867" cy="665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4576089" y="2860593"/>
            <a:ext cx="3603255" cy="1198880"/>
          </a:xfrm>
          <a:prstGeom prst="rect">
            <a:avLst/>
          </a:prstGeom>
          <a:noFill/>
        </p:spPr>
        <p:txBody>
          <a:bodyPr wrap="square" rtlCol="0" anchor="t">
            <a:spAutoFit/>
          </a:bodyPr>
          <a:lstStyle/>
          <a:p>
            <a:pPr algn="just">
              <a:lnSpc>
                <a:spcPct val="100000"/>
              </a:lnSpc>
            </a:pP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②</a:t>
            </a:r>
            <a:r>
              <a:rPr lang="en-US" altLang="zh-CN"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1984</a:t>
            </a: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年以后全面展开：</a:t>
            </a:r>
            <a:r>
              <a:rPr lang="zh-CN" altLang="en-US" sz="2400" b="1" dirty="0">
                <a:latin typeface="楷体" panose="02010609060101010101" charset="-122"/>
                <a:ea typeface="楷体" panose="02010609060101010101" charset="-122"/>
              </a:rPr>
              <a:t>中心环节是</a:t>
            </a:r>
            <a:r>
              <a:rPr lang="zh-CN" altLang="en-US" sz="2400" b="1" dirty="0">
                <a:solidFill>
                  <a:srgbClr val="FF0000"/>
                </a:solidFill>
                <a:latin typeface="楷体" panose="02010609060101010101" charset="-122"/>
                <a:ea typeface="楷体" panose="02010609060101010101" charset="-122"/>
              </a:rPr>
              <a:t>增强企业活力</a:t>
            </a:r>
            <a:r>
              <a:rPr lang="zh-CN" altLang="en-US" sz="2400" b="1" dirty="0">
                <a:latin typeface="楷体" panose="02010609060101010101" charset="-122"/>
                <a:ea typeface="楷体" panose="02010609060101010101" charset="-122"/>
              </a:rPr>
              <a:t>，把企业搞活。</a:t>
            </a:r>
          </a:p>
        </p:txBody>
      </p:sp>
      <p:sp>
        <p:nvSpPr>
          <p:cNvPr id="17" name="文本框 16"/>
          <p:cNvSpPr txBox="1"/>
          <p:nvPr/>
        </p:nvSpPr>
        <p:spPr>
          <a:xfrm>
            <a:off x="8818399" y="2860593"/>
            <a:ext cx="3373601" cy="1419860"/>
          </a:xfrm>
          <a:prstGeom prst="rect">
            <a:avLst/>
          </a:prstGeom>
          <a:noFill/>
        </p:spPr>
        <p:txBody>
          <a:bodyPr wrap="square" rtlCol="0" anchor="t">
            <a:spAutoFit/>
          </a:bodyPr>
          <a:lstStyle/>
          <a:p>
            <a:pPr algn="just">
              <a:lnSpc>
                <a:spcPct val="90000"/>
              </a:lnSpc>
            </a:pP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③</a:t>
            </a:r>
            <a:r>
              <a:rPr lang="en-US" altLang="zh-CN"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1993.11</a:t>
            </a:r>
            <a:r>
              <a:rPr lang="zh-CN" altLang="en-US" sz="2400" b="1" dirty="0">
                <a:latin typeface="楷体" panose="02010609060101010101" charset="-122"/>
                <a:ea typeface="楷体" panose="02010609060101010101" charset="-122"/>
              </a:rPr>
              <a:t>，中共十四届三中全会指出我国国有企业改革的</a:t>
            </a:r>
            <a:r>
              <a:rPr lang="zh-CN" altLang="en-US" sz="2400" b="1" dirty="0">
                <a:solidFill>
                  <a:srgbClr val="FF0000"/>
                </a:solidFill>
                <a:latin typeface="楷体" panose="02010609060101010101" charset="-122"/>
                <a:ea typeface="楷体" panose="02010609060101010101" charset="-122"/>
              </a:rPr>
              <a:t>方向是建立</a:t>
            </a:r>
            <a:r>
              <a:rPr lang="zh-CN" altLang="en-US" sz="2400" b="1" dirty="0">
                <a:solidFill>
                  <a:srgbClr val="FF0000"/>
                </a:solidFill>
                <a:latin typeface="楷体" panose="02010609060101010101" pitchFamily="49" charset="-122"/>
                <a:ea typeface="楷体" panose="02010609060101010101" pitchFamily="49" charset="-122"/>
                <a:cs typeface="微软雅黑" panose="020B0503020204020204" charset="-122"/>
              </a:rPr>
              <a:t>现代企业制度</a:t>
            </a:r>
            <a:r>
              <a:rPr lang="zh-CN" altLang="en-US" sz="2400" b="1" dirty="0">
                <a:latin typeface="楷体" panose="02010609060101010101" pitchFamily="49" charset="-122"/>
                <a:ea typeface="楷体" panose="02010609060101010101" pitchFamily="49" charset="-122"/>
                <a:cs typeface="微软雅黑" panose="020B0503020204020204" charset="-122"/>
              </a:rPr>
              <a:t>。</a:t>
            </a:r>
            <a:endParaRPr lang="zh-CN" altLang="en-US" sz="2400" b="1" dirty="0">
              <a:latin typeface="楷体" panose="02010609060101010101" pitchFamily="49" charset="-122"/>
              <a:ea typeface="楷体" panose="02010609060101010101" pitchFamily="49" charset="-122"/>
            </a:endParaRPr>
          </a:p>
        </p:txBody>
      </p:sp>
      <p:sp>
        <p:nvSpPr>
          <p:cNvPr id="18" name="箭头: 右 13"/>
          <p:cNvSpPr/>
          <p:nvPr/>
        </p:nvSpPr>
        <p:spPr>
          <a:xfrm>
            <a:off x="8259792" y="1498622"/>
            <a:ext cx="473867" cy="665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9" name="图片 18"/>
          <p:cNvPicPr>
            <a:picLocks noChangeAspect="1"/>
          </p:cNvPicPr>
          <p:nvPr/>
        </p:nvPicPr>
        <p:blipFill>
          <a:blip r:embed="rId10">
            <a:duotone>
              <a:prstClr val="black"/>
              <a:schemeClr val="accent3">
                <a:tint val="45000"/>
                <a:satMod val="400000"/>
              </a:schemeClr>
            </a:duotone>
          </a:blip>
          <a:stretch>
            <a:fillRect/>
          </a:stretch>
        </p:blipFill>
        <p:spPr>
          <a:xfrm>
            <a:off x="4740273" y="888365"/>
            <a:ext cx="3439071" cy="1885667"/>
          </a:xfrm>
          <a:prstGeom prst="rect">
            <a:avLst/>
          </a:prstGeom>
        </p:spPr>
      </p:pic>
      <p:pic>
        <p:nvPicPr>
          <p:cNvPr id="20" name="Picture 4"/>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810958" y="925115"/>
            <a:ext cx="3280119" cy="1848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Group 50">
            <a:extLst>
              <a:ext uri="{FF2B5EF4-FFF2-40B4-BE49-F238E27FC236}">
                <a16:creationId xmlns:a16="http://schemas.microsoft.com/office/drawing/2014/main" id="{6660460A-2401-58C9-AB0A-AA57B0BF01A5}"/>
              </a:ext>
            </a:extLst>
          </p:cNvPr>
          <p:cNvGraphicFramePr>
            <a:graphicFrameLocks noGrp="1"/>
          </p:cNvGraphicFramePr>
          <p:nvPr>
            <p:custDataLst>
              <p:tags r:id="rId2"/>
            </p:custDataLst>
            <p:extLst>
              <p:ext uri="{D42A27DB-BD31-4B8C-83A1-F6EECF244321}">
                <p14:modId xmlns:p14="http://schemas.microsoft.com/office/powerpoint/2010/main" val="2190850627"/>
              </p:ext>
            </p:extLst>
          </p:nvPr>
        </p:nvGraphicFramePr>
        <p:xfrm>
          <a:off x="389255" y="4418536"/>
          <a:ext cx="11701822" cy="2305929"/>
        </p:xfrm>
        <a:graphic>
          <a:graphicData uri="http://schemas.openxmlformats.org/drawingml/2006/table">
            <a:tbl>
              <a:tblPr>
                <a:effectLst/>
                <a:tableStyleId>{5940675A-B579-460E-94D1-54222C63F5DA}</a:tableStyleId>
              </a:tblPr>
              <a:tblGrid>
                <a:gridCol w="2316090">
                  <a:extLst>
                    <a:ext uri="{9D8B030D-6E8A-4147-A177-3AD203B41FA5}">
                      <a16:colId xmlns:a16="http://schemas.microsoft.com/office/drawing/2014/main" val="20000"/>
                    </a:ext>
                  </a:extLst>
                </a:gridCol>
                <a:gridCol w="2412881">
                  <a:extLst>
                    <a:ext uri="{9D8B030D-6E8A-4147-A177-3AD203B41FA5}">
                      <a16:colId xmlns:a16="http://schemas.microsoft.com/office/drawing/2014/main" val="20001"/>
                    </a:ext>
                  </a:extLst>
                </a:gridCol>
                <a:gridCol w="6972851">
                  <a:extLst>
                    <a:ext uri="{9D8B030D-6E8A-4147-A177-3AD203B41FA5}">
                      <a16:colId xmlns:a16="http://schemas.microsoft.com/office/drawing/2014/main" val="20002"/>
                    </a:ext>
                  </a:extLst>
                </a:gridCol>
              </a:tblGrid>
              <a:tr h="398611">
                <a:tc>
                  <a:txBody>
                    <a:bodyPr/>
                    <a:lstStyle/>
                    <a:p>
                      <a:pPr marL="0" marR="0" lvl="0" indent="0" algn="ctr" defTabSz="6858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solidFill>
                            <a:sysClr val="windowText" lastClr="000000"/>
                          </a:solidFill>
                          <a:latin typeface="Arial" panose="020B0604020202020204" pitchFamily="34" charset="0"/>
                          <a:ea typeface="微软雅黑" panose="020B0503020204020204" charset="-122"/>
                          <a:sym typeface="Arial" panose="020B0604020202020204" pitchFamily="34" charset="0"/>
                        </a:rPr>
                        <a:t>改革内容</a:t>
                      </a:r>
                    </a:p>
                  </a:txBody>
                  <a:tcPr marL="0" marR="0" marT="0" marB="0" anchor="ctr" anchorCtr="1"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6858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solidFill>
                            <a:sysClr val="windowText" lastClr="000000"/>
                          </a:solidFill>
                          <a:latin typeface="Arial" panose="020B0604020202020204" pitchFamily="34" charset="0"/>
                          <a:ea typeface="微软雅黑" panose="020B0503020204020204" charset="-122"/>
                          <a:sym typeface="Arial" panose="020B0604020202020204" pitchFamily="34" charset="0"/>
                        </a:rPr>
                        <a:t>改革前</a:t>
                      </a:r>
                    </a:p>
                  </a:txBody>
                  <a:tcPr marL="0" marR="0" marT="0" marB="0"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6858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solidFill>
                            <a:sysClr val="windowText" lastClr="000000"/>
                          </a:solidFill>
                          <a:latin typeface="Arial" panose="020B0604020202020204" pitchFamily="34" charset="0"/>
                          <a:ea typeface="微软雅黑" panose="020B0503020204020204" charset="-122"/>
                          <a:sym typeface="Arial" panose="020B0604020202020204" pitchFamily="34" charset="0"/>
                        </a:rPr>
                        <a:t>改革后</a:t>
                      </a:r>
                    </a:p>
                  </a:txBody>
                  <a:tcPr marL="0" marR="0" marT="0" marB="0" anchor="ctr" anchorCtr="1"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557493">
                <a:tc>
                  <a:txBody>
                    <a:bodyPr/>
                    <a:lstStyle/>
                    <a:p>
                      <a:pPr marL="0" marR="0" lvl="0" indent="0" algn="l" defTabSz="685800" rtl="0" eaLnBrk="1" fontAlgn="base" latinLnBrk="0" hangingPunct="1">
                        <a:lnSpc>
                          <a:spcPct val="100000"/>
                        </a:lnSpc>
                        <a:spcBef>
                          <a:spcPct val="20000"/>
                        </a:spcBef>
                        <a:spcAft>
                          <a:spcPct val="0"/>
                        </a:spcAft>
                        <a:buClrTx/>
                        <a:buSzTx/>
                        <a:buFontTx/>
                        <a:buNone/>
                      </a:pPr>
                      <a:r>
                        <a:rPr kumimoji="0" lang="zh-CN" altLang="zh-CN" sz="2400" i="0" u="none" strike="noStrike" cap="none" normalizeH="0" baseline="0">
                          <a:solidFill>
                            <a:srgbClr val="1D41D5"/>
                          </a:solidFill>
                          <a:latin typeface="Arial" panose="020B0604020202020204" pitchFamily="34" charset="0"/>
                          <a:ea typeface="微软雅黑" panose="020B0503020204020204" charset="-122"/>
                          <a:sym typeface="Arial" panose="020B0604020202020204" pitchFamily="34" charset="0"/>
                        </a:rPr>
                        <a:t>管理方式</a:t>
                      </a:r>
                    </a:p>
                  </a:txBody>
                  <a:tcPr marL="0" marR="0" marT="0" marB="0" anchor="ctr" anchorCtr="1"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685800" rtl="0" eaLnBrk="1" fontAlgn="base" latinLnBrk="0" hangingPunct="1">
                        <a:lnSpc>
                          <a:spcPct val="115000"/>
                        </a:lnSpc>
                        <a:spcBef>
                          <a:spcPct val="20000"/>
                        </a:spcBef>
                        <a:spcAft>
                          <a:spcPct val="0"/>
                        </a:spcAft>
                        <a:buClrTx/>
                        <a:buSzTx/>
                        <a:buFontTx/>
                        <a:buNone/>
                      </a:pPr>
                      <a:r>
                        <a:rPr kumimoji="0" lang="zh-CN" altLang="zh-CN" sz="2000" i="0" u="none" strike="noStrike" cap="none" normalizeH="0" baseline="0" dirty="0">
                          <a:solidFill>
                            <a:schemeClr val="tx1"/>
                          </a:solidFill>
                          <a:latin typeface="Arial" panose="020B0604020202020204" pitchFamily="34" charset="0"/>
                          <a:ea typeface="微软雅黑" panose="020B0503020204020204" charset="-122"/>
                          <a:sym typeface="Arial" panose="020B0604020202020204" pitchFamily="34" charset="0"/>
                        </a:rPr>
                        <a:t>计划管理政企不分</a:t>
                      </a:r>
                    </a:p>
                  </a:txBody>
                  <a:tcPr marL="0" marR="0" marT="0" marB="0"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6858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dirty="0">
                        <a:ln>
                          <a:noFill/>
                        </a:ln>
                        <a:solidFill>
                          <a:sysClr val="windowText" lastClr="000000"/>
                        </a:solidFill>
                        <a:effectLst/>
                        <a:latin typeface="Arial" panose="020B0604020202020204" pitchFamily="34" charset="0"/>
                        <a:ea typeface="微软雅黑" panose="020B0503020204020204" charset="-122"/>
                        <a:sym typeface="Arial" panose="020B0604020202020204" pitchFamily="34" charset="0"/>
                      </a:endParaRPr>
                    </a:p>
                  </a:txBody>
                  <a:tcPr marL="0" marR="0" marT="0" marB="0" anchor="ctr" anchorCtr="1"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450183">
                <a:tc>
                  <a:txBody>
                    <a:bodyPr/>
                    <a:lstStyle/>
                    <a:p>
                      <a:pPr marL="0" marR="0" lvl="0" indent="0" algn="l" defTabSz="685800" rtl="0" eaLnBrk="1" fontAlgn="base" latinLnBrk="0" hangingPunct="1">
                        <a:lnSpc>
                          <a:spcPct val="100000"/>
                        </a:lnSpc>
                        <a:spcBef>
                          <a:spcPct val="20000"/>
                        </a:spcBef>
                        <a:spcAft>
                          <a:spcPct val="0"/>
                        </a:spcAft>
                        <a:buClrTx/>
                        <a:buSzTx/>
                        <a:buFontTx/>
                        <a:buNone/>
                      </a:pPr>
                      <a:r>
                        <a:rPr kumimoji="0" lang="zh-CN" altLang="zh-CN" sz="2400" i="0" u="none" strike="noStrike" cap="none" normalizeH="0" baseline="0">
                          <a:solidFill>
                            <a:srgbClr val="1D41D5"/>
                          </a:solidFill>
                          <a:latin typeface="Arial" panose="020B0604020202020204" pitchFamily="34" charset="0"/>
                          <a:ea typeface="微软雅黑" panose="020B0503020204020204" charset="-122"/>
                          <a:sym typeface="Arial" panose="020B0604020202020204" pitchFamily="34" charset="0"/>
                        </a:rPr>
                        <a:t>所有制结构</a:t>
                      </a:r>
                    </a:p>
                  </a:txBody>
                  <a:tcPr marL="0" marR="0" marT="0" marB="0" anchor="ctr" anchorCtr="1"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pPr>
                      <a:r>
                        <a:rPr kumimoji="0" lang="zh-CN" altLang="zh-CN" sz="2400" i="0" u="none" strike="noStrike" cap="none" normalizeH="0" baseline="0" dirty="0">
                          <a:solidFill>
                            <a:schemeClr val="tx1"/>
                          </a:solidFill>
                          <a:latin typeface="Arial" panose="020B0604020202020204" pitchFamily="34" charset="0"/>
                          <a:ea typeface="微软雅黑" panose="020B0503020204020204" charset="-122"/>
                          <a:sym typeface="Arial" panose="020B0604020202020204" pitchFamily="34" charset="0"/>
                        </a:rPr>
                        <a:t>单一公有制</a:t>
                      </a:r>
                    </a:p>
                  </a:txBody>
                  <a:tcPr marL="0" marR="0" marT="0" marB="0"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6858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dirty="0">
                        <a:ln>
                          <a:noFill/>
                        </a:ln>
                        <a:solidFill>
                          <a:sysClr val="windowText" lastClr="000000"/>
                        </a:solidFill>
                        <a:effectLst/>
                        <a:latin typeface="Arial" panose="020B0604020202020204" pitchFamily="34" charset="0"/>
                        <a:ea typeface="微软雅黑" panose="020B0503020204020204" charset="-122"/>
                        <a:sym typeface="Arial" panose="020B0604020202020204" pitchFamily="34" charset="0"/>
                      </a:endParaRPr>
                    </a:p>
                  </a:txBody>
                  <a:tcPr marL="0" marR="0" marT="0" marB="0" anchor="ctr" anchorCtr="1"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449821">
                <a:tc>
                  <a:txBody>
                    <a:bodyPr/>
                    <a:lstStyle/>
                    <a:p>
                      <a:pPr marL="0" marR="0" lvl="0" indent="0" algn="l" defTabSz="685800" rtl="0" eaLnBrk="1" fontAlgn="base" latinLnBrk="0" hangingPunct="1">
                        <a:lnSpc>
                          <a:spcPct val="100000"/>
                        </a:lnSpc>
                        <a:spcBef>
                          <a:spcPct val="20000"/>
                        </a:spcBef>
                        <a:spcAft>
                          <a:spcPct val="0"/>
                        </a:spcAft>
                        <a:buClrTx/>
                        <a:buSzTx/>
                        <a:buFontTx/>
                        <a:buNone/>
                      </a:pPr>
                      <a:r>
                        <a:rPr kumimoji="0" lang="zh-CN" altLang="zh-CN" sz="2400" i="0" u="none" strike="noStrike" cap="none" normalizeH="0" baseline="0">
                          <a:solidFill>
                            <a:srgbClr val="1D41D5"/>
                          </a:solidFill>
                          <a:latin typeface="Arial" panose="020B0604020202020204" pitchFamily="34" charset="0"/>
                          <a:ea typeface="微软雅黑" panose="020B0503020204020204" charset="-122"/>
                          <a:sym typeface="Arial" panose="020B0604020202020204" pitchFamily="34" charset="0"/>
                        </a:rPr>
                        <a:t>分配方式</a:t>
                      </a:r>
                    </a:p>
                  </a:txBody>
                  <a:tcPr marL="0" marR="0" marT="0" marB="0" anchor="ctr" anchorCtr="1"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685800" rtl="0" eaLnBrk="1" fontAlgn="base" latinLnBrk="0" hangingPunct="1">
                        <a:lnSpc>
                          <a:spcPct val="115000"/>
                        </a:lnSpc>
                        <a:spcBef>
                          <a:spcPct val="20000"/>
                        </a:spcBef>
                        <a:spcAft>
                          <a:spcPct val="0"/>
                        </a:spcAft>
                        <a:buClrTx/>
                        <a:buSzTx/>
                        <a:buFontTx/>
                        <a:buNone/>
                      </a:pPr>
                      <a:r>
                        <a:rPr kumimoji="0" lang="zh-CN" altLang="zh-CN" sz="2400" i="0" u="none" strike="noStrike" cap="none" normalizeH="0" baseline="0">
                          <a:solidFill>
                            <a:schemeClr val="tx1"/>
                          </a:solidFill>
                          <a:latin typeface="Arial" panose="020B0604020202020204" pitchFamily="34" charset="0"/>
                          <a:ea typeface="微软雅黑" panose="020B0503020204020204" charset="-122"/>
                          <a:cs typeface="华文楷体" panose="02010600040101010101" charset="-122"/>
                          <a:sym typeface="Arial" panose="020B0604020202020204" pitchFamily="34" charset="0"/>
                        </a:rPr>
                        <a:t>平均主义 </a:t>
                      </a:r>
                    </a:p>
                  </a:txBody>
                  <a:tcPr marL="0" marR="0" marT="0" marB="0"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6858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dirty="0">
                        <a:ln>
                          <a:noFill/>
                        </a:ln>
                        <a:solidFill>
                          <a:sysClr val="windowText" lastClr="000000"/>
                        </a:solidFill>
                        <a:effectLst/>
                        <a:latin typeface="Arial" panose="020B0604020202020204" pitchFamily="34" charset="0"/>
                        <a:ea typeface="微软雅黑" panose="020B0503020204020204" charset="-122"/>
                        <a:sym typeface="Arial" panose="020B0604020202020204" pitchFamily="34" charset="0"/>
                      </a:endParaRPr>
                    </a:p>
                  </a:txBody>
                  <a:tcPr marL="0" marR="0" marT="0" marB="0" anchor="ctr" anchorCtr="1"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449821">
                <a:tc>
                  <a:txBody>
                    <a:bodyPr/>
                    <a:lstStyle/>
                    <a:p>
                      <a:pPr marL="0" marR="0" lvl="0" algn="l" defTabSz="685800" rtl="0" eaLnBrk="1" fontAlgn="base" latinLnBrk="0" hangingPunct="1">
                        <a:lnSpc>
                          <a:spcPct val="100000"/>
                        </a:lnSpc>
                        <a:spcBef>
                          <a:spcPct val="20000"/>
                        </a:spcBef>
                        <a:buClrTx/>
                        <a:buSzTx/>
                        <a:buFontTx/>
                        <a:buNone/>
                      </a:pPr>
                      <a:r>
                        <a:rPr lang="zh-CN" altLang="zh-CN" sz="2400">
                          <a:solidFill>
                            <a:srgbClr val="1D41D5"/>
                          </a:solidFill>
                          <a:latin typeface="Arial" panose="020B0604020202020204" pitchFamily="34" charset="0"/>
                          <a:ea typeface="微软雅黑" panose="020B0503020204020204" charset="-122"/>
                          <a:sym typeface="+mn-ea"/>
                        </a:rPr>
                        <a:t>组织形式</a:t>
                      </a:r>
                      <a:endParaRPr kumimoji="0" lang="zh-CN" altLang="zh-CN" sz="2400" i="0" u="none" strike="noStrike" cap="none" normalizeH="0" baseline="0">
                        <a:solidFill>
                          <a:srgbClr val="1D41D5"/>
                        </a:solidFill>
                        <a:latin typeface="Arial" panose="020B0604020202020204" pitchFamily="34" charset="0"/>
                        <a:ea typeface="微软雅黑" panose="020B0503020204020204" charset="-122"/>
                        <a:sym typeface="Arial" panose="020B0604020202020204" pitchFamily="34" charset="0"/>
                      </a:endParaRPr>
                    </a:p>
                  </a:txBody>
                  <a:tcPr marL="0" marR="0" marT="0" marB="0" anchor="ctr" anchorCtr="1"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685800" rtl="0" eaLnBrk="1" fontAlgn="base" latinLnBrk="0" hangingPunct="1">
                        <a:lnSpc>
                          <a:spcPct val="115000"/>
                        </a:lnSpc>
                        <a:spcBef>
                          <a:spcPct val="20000"/>
                        </a:spcBef>
                        <a:spcAft>
                          <a:spcPct val="0"/>
                        </a:spcAft>
                        <a:buClrTx/>
                        <a:buSzTx/>
                        <a:buFontTx/>
                        <a:buNone/>
                      </a:pPr>
                      <a:r>
                        <a:rPr lang="zh-CN" altLang="zh-CN" sz="2400">
                          <a:latin typeface="Arial" panose="020B0604020202020204" pitchFamily="34" charset="0"/>
                          <a:ea typeface="微软雅黑" panose="020B0503020204020204" charset="-122"/>
                          <a:sym typeface="+mn-ea"/>
                        </a:rPr>
                        <a:t>政企合一</a:t>
                      </a:r>
                      <a:endParaRPr kumimoji="0" lang="zh-CN" altLang="zh-CN" sz="2400" i="0" u="none" strike="noStrike" cap="none" normalizeH="0" baseline="0">
                        <a:solidFill>
                          <a:schemeClr val="tx1"/>
                        </a:solidFill>
                        <a:latin typeface="Arial" panose="020B0604020202020204" pitchFamily="34" charset="0"/>
                        <a:ea typeface="微软雅黑" panose="020B0503020204020204" charset="-122"/>
                        <a:cs typeface="华文楷体" panose="02010600040101010101" charset="-122"/>
                        <a:sym typeface="Arial" panose="020B0604020202020204" pitchFamily="34" charset="0"/>
                      </a:endParaRPr>
                    </a:p>
                  </a:txBody>
                  <a:tcPr marL="0" marR="0" marT="0" marB="0"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6858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dirty="0">
                        <a:ln>
                          <a:noFill/>
                        </a:ln>
                        <a:solidFill>
                          <a:sysClr val="windowText" lastClr="000000"/>
                        </a:solidFill>
                        <a:effectLst/>
                        <a:latin typeface="Arial" panose="020B0604020202020204" pitchFamily="34" charset="0"/>
                        <a:ea typeface="微软雅黑" panose="020B0503020204020204" charset="-122"/>
                        <a:sym typeface="Arial" panose="020B0604020202020204" pitchFamily="34" charset="0"/>
                      </a:endParaRPr>
                    </a:p>
                  </a:txBody>
                  <a:tcPr marL="0" marR="0" marT="0" marB="0" anchor="ctr" anchorCtr="1"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4" name="Rectangle 27">
            <a:extLst>
              <a:ext uri="{FF2B5EF4-FFF2-40B4-BE49-F238E27FC236}">
                <a16:creationId xmlns:a16="http://schemas.microsoft.com/office/drawing/2014/main" id="{6B9FE199-7099-0E0D-82C5-1A79020E91B4}"/>
              </a:ext>
            </a:extLst>
          </p:cNvPr>
          <p:cNvSpPr/>
          <p:nvPr>
            <p:custDataLst>
              <p:tags r:id="rId3"/>
            </p:custDataLst>
          </p:nvPr>
        </p:nvSpPr>
        <p:spPr>
          <a:xfrm>
            <a:off x="5714367" y="4985513"/>
            <a:ext cx="5090849" cy="387798"/>
          </a:xfrm>
          <a:prstGeom prst="rect">
            <a:avLst/>
          </a:prstGeom>
          <a:noFill/>
          <a:ln w="9525">
            <a:noFill/>
          </a:ln>
        </p:spPr>
        <p:txBody>
          <a:bodyPr wrap="square" anchor="t">
            <a:spAutoFit/>
          </a:bodyPr>
          <a:lstStyle/>
          <a:p>
            <a:pPr algn="ctr">
              <a:lnSpc>
                <a:spcPct val="80000"/>
              </a:lnSpc>
              <a:spcBef>
                <a:spcPts val="1350"/>
              </a:spcBef>
              <a:buClr>
                <a:srgbClr val="4472C4"/>
              </a:buClr>
              <a:buSzPct val="60000"/>
              <a:buFont typeface="Wingdings 2" panose="05020102010507070707" pitchFamily="18" charset="2"/>
              <a:buNone/>
            </a:pPr>
            <a:r>
              <a:rPr lang="zh-CN" altLang="zh-CN" sz="2400" dirty="0">
                <a:solidFill>
                  <a:srgbClr val="FF0000"/>
                </a:solidFill>
                <a:latin typeface="Arial" panose="020B0604020202020204" pitchFamily="34" charset="0"/>
                <a:ea typeface="微软雅黑" panose="020B0503020204020204" charset="-122"/>
                <a:cs typeface="华文宋体" panose="02010600040101010101" charset="-122"/>
                <a:sym typeface="Arial" panose="020B0604020202020204" pitchFamily="34" charset="0"/>
              </a:rPr>
              <a:t>政企分开</a:t>
            </a:r>
            <a:r>
              <a:rPr lang="zh-CN" altLang="en-US" sz="2400" dirty="0">
                <a:solidFill>
                  <a:srgbClr val="FF0000"/>
                </a:solidFill>
                <a:latin typeface="Arial" panose="020B0604020202020204" pitchFamily="34" charset="0"/>
                <a:ea typeface="微软雅黑" panose="020B0503020204020204" charset="-122"/>
                <a:cs typeface="华文宋体" panose="02010600040101010101" charset="-122"/>
                <a:sym typeface="Arial" panose="020B0604020202020204" pitchFamily="34" charset="0"/>
              </a:rPr>
              <a:t>   </a:t>
            </a:r>
            <a:r>
              <a:rPr lang="zh-CN" altLang="zh-CN" sz="2400" dirty="0">
                <a:solidFill>
                  <a:srgbClr val="FF0000"/>
                </a:solidFill>
                <a:latin typeface="Arial" panose="020B0604020202020204" pitchFamily="34" charset="0"/>
                <a:ea typeface="微软雅黑" panose="020B0503020204020204" charset="-122"/>
                <a:cs typeface="华文宋体" panose="02010600040101010101" charset="-122"/>
                <a:sym typeface="Arial" panose="020B0604020202020204" pitchFamily="34" charset="0"/>
              </a:rPr>
              <a:t>扩大企业自主权</a:t>
            </a:r>
          </a:p>
        </p:txBody>
      </p:sp>
      <p:sp>
        <p:nvSpPr>
          <p:cNvPr id="5" name="Rectangle 28">
            <a:extLst>
              <a:ext uri="{FF2B5EF4-FFF2-40B4-BE49-F238E27FC236}">
                <a16:creationId xmlns:a16="http://schemas.microsoft.com/office/drawing/2014/main" id="{48CC9330-E3EB-78E0-1517-0E0C1866509B}"/>
              </a:ext>
            </a:extLst>
          </p:cNvPr>
          <p:cNvSpPr/>
          <p:nvPr>
            <p:custDataLst>
              <p:tags r:id="rId4"/>
            </p:custDataLst>
          </p:nvPr>
        </p:nvSpPr>
        <p:spPr>
          <a:xfrm>
            <a:off x="6334458" y="5351447"/>
            <a:ext cx="4953000" cy="460375"/>
          </a:xfrm>
          <a:prstGeom prst="rect">
            <a:avLst/>
          </a:prstGeom>
          <a:noFill/>
          <a:ln w="9525">
            <a:noFill/>
          </a:ln>
        </p:spPr>
        <p:txBody>
          <a:bodyPr anchor="t">
            <a:spAutoFit/>
          </a:bodyPr>
          <a:lstStyle/>
          <a:p>
            <a:r>
              <a:rPr lang="zh-CN" altLang="zh-CN" sz="2400" dirty="0">
                <a:solidFill>
                  <a:srgbClr val="FF0000"/>
                </a:solidFill>
                <a:latin typeface="Arial" panose="020B0604020202020204" pitchFamily="34" charset="0"/>
                <a:ea typeface="微软雅黑" panose="020B0503020204020204" charset="-122"/>
                <a:cs typeface="华文宋体" panose="02010600040101010101" charset="-122"/>
                <a:sym typeface="Arial" panose="020B0604020202020204" pitchFamily="34" charset="0"/>
              </a:rPr>
              <a:t>公有制为主、多种所有制并存</a:t>
            </a:r>
          </a:p>
        </p:txBody>
      </p:sp>
      <p:sp>
        <p:nvSpPr>
          <p:cNvPr id="6" name="Rectangle 26">
            <a:extLst>
              <a:ext uri="{FF2B5EF4-FFF2-40B4-BE49-F238E27FC236}">
                <a16:creationId xmlns:a16="http://schemas.microsoft.com/office/drawing/2014/main" id="{001227F6-3B66-7B47-6B5C-6A452089B702}"/>
              </a:ext>
            </a:extLst>
          </p:cNvPr>
          <p:cNvSpPr/>
          <p:nvPr>
            <p:custDataLst>
              <p:tags r:id="rId5"/>
            </p:custDataLst>
          </p:nvPr>
        </p:nvSpPr>
        <p:spPr>
          <a:xfrm>
            <a:off x="5604633" y="5818700"/>
            <a:ext cx="5634990" cy="460375"/>
          </a:xfrm>
          <a:prstGeom prst="rect">
            <a:avLst/>
          </a:prstGeom>
          <a:noFill/>
          <a:ln w="9525">
            <a:noFill/>
          </a:ln>
        </p:spPr>
        <p:txBody>
          <a:bodyPr wrap="square" anchor="t">
            <a:spAutoFit/>
          </a:bodyPr>
          <a:lstStyle/>
          <a:p>
            <a:pPr algn="ctr"/>
            <a:r>
              <a:rPr lang="zh-CN" altLang="zh-CN" sz="2400" dirty="0">
                <a:solidFill>
                  <a:srgbClr val="FF0000"/>
                </a:solidFill>
                <a:latin typeface="Arial" panose="020B0604020202020204" pitchFamily="34" charset="0"/>
                <a:ea typeface="微软雅黑" panose="020B0503020204020204" charset="-122"/>
                <a:cs typeface="华文宋体" panose="02010600040101010101" charset="-122"/>
                <a:sym typeface="Arial" panose="020B0604020202020204" pitchFamily="34" charset="0"/>
              </a:rPr>
              <a:t>按劳分配为主、多种分配方式并存</a:t>
            </a:r>
          </a:p>
        </p:txBody>
      </p:sp>
      <p:sp>
        <p:nvSpPr>
          <p:cNvPr id="7" name="矩形 6">
            <a:extLst>
              <a:ext uri="{FF2B5EF4-FFF2-40B4-BE49-F238E27FC236}">
                <a16:creationId xmlns:a16="http://schemas.microsoft.com/office/drawing/2014/main" id="{85985DB5-FC2D-72EA-72C0-D4C0137AD39A}"/>
              </a:ext>
            </a:extLst>
          </p:cNvPr>
          <p:cNvSpPr/>
          <p:nvPr>
            <p:custDataLst>
              <p:tags r:id="rId6"/>
            </p:custDataLst>
          </p:nvPr>
        </p:nvSpPr>
        <p:spPr>
          <a:xfrm>
            <a:off x="6828183" y="6253158"/>
            <a:ext cx="2863215" cy="460375"/>
          </a:xfrm>
          <a:prstGeom prst="rect">
            <a:avLst/>
          </a:prstGeom>
          <a:noFill/>
          <a:ln w="9525">
            <a:noFill/>
          </a:ln>
        </p:spPr>
        <p:txBody>
          <a:bodyPr wrap="square" rtlCol="0" anchor="t">
            <a:spAutoFit/>
          </a:bodyPr>
          <a:lstStyle/>
          <a:p>
            <a:pPr lvl="0" algn="ctr">
              <a:buClrTx/>
              <a:buSzTx/>
              <a:buFontTx/>
            </a:pPr>
            <a:r>
              <a:rPr lang="zh-CN" altLang="zh-CN" sz="2400" dirty="0">
                <a:solidFill>
                  <a:srgbClr val="FF0000"/>
                </a:solidFill>
                <a:latin typeface="Arial" panose="020B0604020202020204" pitchFamily="34" charset="0"/>
                <a:ea typeface="微软雅黑" panose="020B0503020204020204" charset="-122"/>
                <a:cs typeface="华文宋体" panose="02010600040101010101" charset="-122"/>
                <a:sym typeface="+mn-ea"/>
              </a:rPr>
              <a:t>现代企业制度</a:t>
            </a:r>
          </a:p>
        </p:txBody>
      </p:sp>
      <p:sp>
        <p:nvSpPr>
          <p:cNvPr id="8" name="Text Box 6">
            <a:extLst>
              <a:ext uri="{FF2B5EF4-FFF2-40B4-BE49-F238E27FC236}">
                <a16:creationId xmlns:a16="http://schemas.microsoft.com/office/drawing/2014/main" id="{FBAC9FBE-08D6-FD05-95C2-1F0777FAB333}"/>
              </a:ext>
            </a:extLst>
          </p:cNvPr>
          <p:cNvSpPr/>
          <p:nvPr>
            <p:custDataLst>
              <p:tags r:id="rId7"/>
            </p:custDataLst>
          </p:nvPr>
        </p:nvSpPr>
        <p:spPr>
          <a:xfrm>
            <a:off x="10830060" y="4473112"/>
            <a:ext cx="1198706" cy="2062103"/>
          </a:xfrm>
          <a:prstGeom prst="rect">
            <a:avLst/>
          </a:prstGeom>
          <a:solidFill>
            <a:srgbClr val="FFFFFF"/>
          </a:solidFill>
          <a:ln w="25400" cap="flat" cmpd="sng">
            <a:solidFill>
              <a:srgbClr val="C00000"/>
            </a:solidFill>
            <a:prstDash val="solid"/>
            <a:round/>
            <a:headEnd type="none" w="med" len="med"/>
            <a:tailEnd type="none" w="med" len="med"/>
          </a:ln>
        </p:spPr>
        <p:txBody>
          <a:bodyPr wrap="square" anchor="t" anchorCtr="0">
            <a:spAutoFit/>
          </a:bodyPr>
          <a:lstStyle/>
          <a:p>
            <a:pPr algn="ctr">
              <a:spcBef>
                <a:spcPct val="50000"/>
              </a:spcBef>
            </a:pPr>
            <a:r>
              <a:rPr lang="zh-CN" altLang="en-US" sz="3200" b="1" dirty="0">
                <a:solidFill>
                  <a:srgbClr val="FF0000"/>
                </a:solidFill>
                <a:latin typeface="黑体" panose="02010609060101010101" pitchFamily="2" charset="-122"/>
                <a:ea typeface="黑体" panose="02010609060101010101" pitchFamily="2" charset="-122"/>
              </a:rPr>
              <a:t>生产关系局部调整</a:t>
            </a:r>
          </a:p>
        </p:txBody>
      </p:sp>
    </p:spTree>
    <p:extLst>
      <p:ext uri="{BB962C8B-B14F-4D97-AF65-F5344CB8AC3E}">
        <p14:creationId xmlns:p14="http://schemas.microsoft.com/office/powerpoint/2010/main" val="335988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bldLvl="0" animBg="1"/>
      <p:bldP spid="16" grpId="0"/>
      <p:bldP spid="17" grpId="0"/>
      <p:bldP spid="18" grpId="0" bldLvl="0" animBg="1"/>
      <p:bldP spid="4" grpId="0"/>
      <p:bldP spid="5" grpId="0"/>
      <p:bldP spid="6" grpId="0"/>
      <p:bldP spid="7" grpId="0"/>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4170" y="332656"/>
            <a:ext cx="11377263" cy="2306955"/>
          </a:xfrm>
          <a:prstGeom prst="rect">
            <a:avLst/>
          </a:prstGeom>
          <a:noFill/>
        </p:spPr>
        <p:txBody>
          <a:bodyPr wrap="square" rtlCol="0" anchor="t">
            <a:spAutoFit/>
          </a:bodyPr>
          <a:lstStyle/>
          <a:p>
            <a:pPr>
              <a:lnSpc>
                <a:spcPct val="150000"/>
              </a:lnSpc>
            </a:pPr>
            <a:r>
              <a:rPr lang="zh-CN" sz="2400" kern="100" dirty="0">
                <a:latin typeface="Arial" panose="020B0604020202020204" pitchFamily="34" charset="0"/>
                <a:ea typeface="微软雅黑" panose="020B0503020204020204" charset="-122"/>
                <a:cs typeface="Times New Roman" panose="02020603050405020304"/>
                <a:sym typeface="Arial" panose="020B0604020202020204" pitchFamily="34" charset="0"/>
              </a:rPr>
              <a:t>意义：</a:t>
            </a:r>
            <a:endParaRPr lang="en-US" altLang="zh-CN" sz="2400" kern="100" dirty="0">
              <a:latin typeface="Arial" panose="020B0604020202020204" pitchFamily="34" charset="0"/>
              <a:ea typeface="微软雅黑" panose="020B0503020204020204" charset="-122"/>
              <a:cs typeface="Times New Roman" panose="02020603050405020304"/>
              <a:sym typeface="Arial" panose="020B0604020202020204" pitchFamily="34" charset="0"/>
            </a:endParaRPr>
          </a:p>
          <a:p>
            <a:pPr>
              <a:lnSpc>
                <a:spcPct val="150000"/>
              </a:lnSpc>
            </a:pPr>
            <a:r>
              <a:rPr lang="zh-CN" sz="2400" kern="100" dirty="0">
                <a:latin typeface="Arial" panose="020B0604020202020204" pitchFamily="34" charset="0"/>
                <a:ea typeface="微软雅黑" panose="020B0503020204020204" charset="-122"/>
                <a:cs typeface="Times New Roman" panose="02020603050405020304"/>
                <a:sym typeface="Arial" panose="020B0604020202020204" pitchFamily="34" charset="0"/>
              </a:rPr>
              <a:t>①</a:t>
            </a:r>
            <a:r>
              <a:rPr lang="zh-CN" sz="2400" kern="100" dirty="0">
                <a:solidFill>
                  <a:srgbClr val="FF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对企业</a:t>
            </a:r>
            <a:r>
              <a:rPr lang="zh-CN" sz="2400" kern="100" dirty="0">
                <a:latin typeface="Arial" panose="020B0604020202020204" pitchFamily="34" charset="0"/>
                <a:ea typeface="微软雅黑" panose="020B0503020204020204" charset="-122"/>
                <a:cs typeface="Times New Roman" panose="02020603050405020304"/>
                <a:sym typeface="Arial" panose="020B0604020202020204" pitchFamily="34" charset="0"/>
              </a:rPr>
              <a:t>：有了竞争机制，增强了活力，经济得到较快发展，效益显著提高；</a:t>
            </a:r>
            <a:endParaRPr lang="en-US" altLang="zh-CN" sz="2400" kern="100" dirty="0">
              <a:latin typeface="Arial" panose="020B0604020202020204" pitchFamily="34" charset="0"/>
              <a:ea typeface="微软雅黑" panose="020B0503020204020204" charset="-122"/>
              <a:cs typeface="Times New Roman" panose="02020603050405020304"/>
              <a:sym typeface="Arial" panose="020B0604020202020204" pitchFamily="34" charset="0"/>
            </a:endParaRPr>
          </a:p>
          <a:p>
            <a:pPr>
              <a:lnSpc>
                <a:spcPct val="150000"/>
              </a:lnSpc>
            </a:pPr>
            <a:r>
              <a:rPr lang="zh-CN" sz="2400" kern="100" dirty="0">
                <a:latin typeface="Arial" panose="020B0604020202020204" pitchFamily="34" charset="0"/>
                <a:ea typeface="微软雅黑" panose="020B0503020204020204" charset="-122"/>
                <a:cs typeface="Times New Roman" panose="02020603050405020304"/>
                <a:sym typeface="Arial" panose="020B0604020202020204" pitchFamily="34" charset="0"/>
              </a:rPr>
              <a:t>②</a:t>
            </a:r>
            <a:r>
              <a:rPr lang="zh-CN" sz="2400" kern="100" dirty="0">
                <a:solidFill>
                  <a:srgbClr val="FF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对国民经济</a:t>
            </a:r>
            <a:r>
              <a:rPr lang="zh-CN" sz="2400" kern="100" dirty="0">
                <a:latin typeface="Arial" panose="020B0604020202020204" pitchFamily="34" charset="0"/>
                <a:ea typeface="微软雅黑" panose="020B0503020204020204" charset="-122"/>
                <a:cs typeface="Times New Roman" panose="02020603050405020304"/>
                <a:sym typeface="Arial" panose="020B0604020202020204" pitchFamily="34" charset="0"/>
              </a:rPr>
              <a:t>：调动了各方面的积极性，极大地解放了社会生产力，推动了国民经济的高速发展。</a:t>
            </a:r>
          </a:p>
        </p:txBody>
      </p:sp>
      <p:grpSp>
        <p:nvGrpSpPr>
          <p:cNvPr id="3" name="组合 2"/>
          <p:cNvGrpSpPr/>
          <p:nvPr>
            <p:custDataLst>
              <p:tags r:id="rId2"/>
            </p:custDataLst>
          </p:nvPr>
        </p:nvGrpSpPr>
        <p:grpSpPr>
          <a:xfrm>
            <a:off x="6714645" y="2536755"/>
            <a:ext cx="5163185" cy="3115945"/>
            <a:chOff x="6236235" y="1188719"/>
            <a:chExt cx="5911933" cy="2702559"/>
          </a:xfrm>
        </p:grpSpPr>
        <p:pic>
          <p:nvPicPr>
            <p:cNvPr id="4" name="Picture 1" descr="D:\Program Files\Tencent\QQ\Users\77979019\Image\Image1\VICTS9EKS~WER78TWG88IH3.jpg"/>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bwMode="auto">
            <a:xfrm>
              <a:off x="8901103" y="1202677"/>
              <a:ext cx="3247065" cy="266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000025028_piclink_0_0.jpg"/>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bwMode="auto">
            <a:xfrm>
              <a:off x="6236235" y="1188719"/>
              <a:ext cx="2592160" cy="270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2" descr="R2-98"/>
          <p:cNvPicPr>
            <a:picLocks noChangeAspect="1" noChangeArrowheads="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56235" y="2733040"/>
            <a:ext cx="6190615" cy="297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custDataLst>
              <p:tags r:id="rId4"/>
            </p:custDataLst>
          </p:nvPr>
        </p:nvSpPr>
        <p:spPr>
          <a:xfrm>
            <a:off x="314170" y="5652700"/>
            <a:ext cx="6246675" cy="991870"/>
          </a:xfrm>
          <a:prstGeom prst="rect">
            <a:avLst/>
          </a:prstGeom>
          <a:noFill/>
        </p:spPr>
        <p:txBody>
          <a:bodyPr wrap="square" lIns="68580" tIns="34290" rIns="68580" bIns="34290">
            <a:spAutoFit/>
          </a:bodyPr>
          <a:lstStyle/>
          <a:p>
            <a:pPr>
              <a:lnSpc>
                <a:spcPct val="150000"/>
              </a:lnSpc>
            </a:pPr>
            <a:r>
              <a:rPr lang="zh-CN" altLang="en-US" sz="2000" b="1">
                <a:latin typeface="楷体" panose="02010609060101010101" charset="-122"/>
                <a:ea typeface="楷体" panose="02010609060101010101" charset="-122"/>
                <a:cs typeface="楷体" panose="02010609060101010101" charset="-122"/>
              </a:rPr>
              <a:t>此</a:t>
            </a:r>
            <a:r>
              <a:rPr lang="zh-CN" altLang="zh-CN" sz="2000" b="1">
                <a:latin typeface="楷体" panose="02010609060101010101" charset="-122"/>
                <a:ea typeface="楷体" panose="02010609060101010101" charset="-122"/>
                <a:cs typeface="楷体" panose="02010609060101010101" charset="-122"/>
              </a:rPr>
              <a:t>扇状图是全国工业总产值的所有制结构图</a:t>
            </a:r>
            <a:r>
              <a:rPr lang="en-US" altLang="zh-CN" sz="2000" b="1">
                <a:latin typeface="楷体" panose="02010609060101010101" charset="-122"/>
                <a:ea typeface="楷体" panose="02010609060101010101" charset="-122"/>
                <a:cs typeface="楷体" panose="02010609060101010101" charset="-122"/>
              </a:rPr>
              <a:t>(</a:t>
            </a:r>
            <a:r>
              <a:rPr lang="zh-CN" altLang="zh-CN" sz="2000" b="1">
                <a:latin typeface="楷体" panose="02010609060101010101" charset="-122"/>
                <a:ea typeface="楷体" panose="02010609060101010101" charset="-122"/>
                <a:cs typeface="楷体" panose="02010609060101010101" charset="-122"/>
              </a:rPr>
              <a:t>改编自国家统计局《新中国五十五年统计资料汇编》</a:t>
            </a:r>
            <a:r>
              <a:rPr lang="en-US" altLang="zh-CN" sz="2000" b="1">
                <a:latin typeface="楷体" panose="02010609060101010101" charset="-122"/>
                <a:ea typeface="楷体" panose="02010609060101010101" charset="-122"/>
                <a:cs typeface="楷体" panose="02010609060101010101" charset="-122"/>
              </a:rPr>
              <a:t>)</a:t>
            </a:r>
          </a:p>
        </p:txBody>
      </p:sp>
      <p:sp>
        <p:nvSpPr>
          <p:cNvPr id="8" name="矩形 7"/>
          <p:cNvSpPr/>
          <p:nvPr>
            <p:custDataLst>
              <p:tags r:id="rId5"/>
            </p:custDataLst>
          </p:nvPr>
        </p:nvSpPr>
        <p:spPr>
          <a:xfrm>
            <a:off x="6542981" y="5770205"/>
            <a:ext cx="5409960" cy="922020"/>
          </a:xfrm>
          <a:prstGeom prst="rect">
            <a:avLst/>
          </a:prstGeom>
          <a:solidFill>
            <a:schemeClr val="bg1"/>
          </a:solidFill>
        </p:spPr>
        <p:txBody>
          <a:bodyPr wrap="square">
            <a:spAutoFit/>
          </a:bodyPr>
          <a:lstStyle/>
          <a:p>
            <a:r>
              <a:rPr lang="zh-CN" altLang="en-US"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改革开放后</a:t>
            </a:r>
            <a:r>
              <a:rPr lang="zh-CN" altLang="en-US" b="1">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中国第一家股份制上市公司</a:t>
            </a:r>
            <a:r>
              <a:rPr lang="en-US" altLang="zh-CN"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上海飞乐音响公司，经中国人民银行上海市分行批准， 于</a:t>
            </a:r>
            <a:r>
              <a:rPr lang="en-US" altLang="zh-CN"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1984</a:t>
            </a:r>
            <a:r>
              <a:rPr lang="zh-CN" altLang="en-US"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年</a:t>
            </a:r>
            <a:r>
              <a:rPr lang="en-US" altLang="zh-CN"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11</a:t>
            </a:r>
            <a:r>
              <a:rPr lang="zh-CN" altLang="en-US"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月</a:t>
            </a:r>
            <a:r>
              <a:rPr lang="en-US" altLang="zh-CN"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18</a:t>
            </a:r>
            <a:r>
              <a:rPr lang="zh-CN" altLang="en-US"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日成立，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610870" y="1352550"/>
            <a:ext cx="10970895" cy="4939030"/>
          </a:xfrm>
          <a:prstGeom prst="rect">
            <a:avLst/>
          </a:prstGeom>
        </p:spPr>
      </p:pic>
      <p:sp>
        <p:nvSpPr>
          <p:cNvPr id="61" name="文本框 60"/>
          <p:cNvSpPr txBox="1"/>
          <p:nvPr/>
        </p:nvSpPr>
        <p:spPr>
          <a:xfrm>
            <a:off x="610870" y="706755"/>
            <a:ext cx="10895330" cy="534035"/>
          </a:xfrm>
          <a:prstGeom prst="rect">
            <a:avLst/>
          </a:prstGeom>
          <a:noFill/>
          <a:ln w="19050">
            <a:solidFill>
              <a:srgbClr val="C0504D"/>
            </a:solidFill>
          </a:ln>
        </p:spPr>
        <p:txBody>
          <a:bodyPr wrap="none" rtlCol="0" anchor="t">
            <a:spAutoFit/>
          </a:bodyPr>
          <a:lstStyle/>
          <a:p>
            <a:pPr algn="just">
              <a:lnSpc>
                <a:spcPct val="120000"/>
              </a:lnSpc>
            </a:pPr>
            <a:r>
              <a:rPr lang="zh-CN" altLang="en-US" sz="2400" b="1" dirty="0">
                <a:solidFill>
                  <a:schemeClr val="tx1">
                    <a:lumMod val="85000"/>
                    <a:lumOff val="15000"/>
                  </a:schemeClr>
                </a:solidFill>
                <a:latin typeface="仿宋_GB2312" panose="02010609030101010101" charset="-122"/>
                <a:ea typeface="仿宋_GB2312" panose="02010609030101010101" charset="-122"/>
                <a:sym typeface="+mn-lt"/>
              </a:rPr>
              <a:t>社会主义市场经济体制就是要使市场在国家宏观调控下对资源配置起</a:t>
            </a:r>
            <a:r>
              <a:rPr lang="zh-CN" altLang="en-US" sz="2400" b="1" dirty="0">
                <a:solidFill>
                  <a:srgbClr val="C00000"/>
                </a:solidFill>
                <a:latin typeface="仿宋_GB2312" panose="02010609030101010101" charset="-122"/>
                <a:ea typeface="仿宋_GB2312" panose="02010609030101010101" charset="-122"/>
                <a:sym typeface="+mn-lt"/>
              </a:rPr>
              <a:t>基础性</a:t>
            </a:r>
            <a:r>
              <a:rPr lang="zh-CN" altLang="en-US" sz="2400" b="1" dirty="0">
                <a:solidFill>
                  <a:schemeClr val="tx1">
                    <a:lumMod val="85000"/>
                    <a:lumOff val="15000"/>
                  </a:schemeClr>
                </a:solidFill>
                <a:latin typeface="仿宋_GB2312" panose="02010609030101010101" charset="-122"/>
                <a:ea typeface="仿宋_GB2312" panose="02010609030101010101" charset="-122"/>
                <a:sym typeface="+mn-lt"/>
              </a:rPr>
              <a:t>作用</a:t>
            </a:r>
          </a:p>
        </p:txBody>
      </p:sp>
      <p:sp>
        <p:nvSpPr>
          <p:cNvPr id="16" name="AutoShape 62"/>
          <p:cNvSpPr>
            <a:spLocks noChangeArrowheads="1"/>
          </p:cNvSpPr>
          <p:nvPr/>
        </p:nvSpPr>
        <p:spPr bwMode="auto">
          <a:xfrm>
            <a:off x="690880" y="6291580"/>
            <a:ext cx="11054080" cy="408623"/>
          </a:xfrm>
          <a:prstGeom prst="roundRect">
            <a:avLst>
              <a:gd name="adj" fmla="val 16667"/>
            </a:avLst>
          </a:prstGeom>
          <a:solidFill>
            <a:srgbClr val="FFFFCC"/>
          </a:solidFill>
          <a:ln w="9525">
            <a:solidFill>
              <a:srgbClr val="FF0000"/>
            </a:solidFill>
            <a:round/>
          </a:ln>
        </p:spPr>
        <p:txBody>
          <a:bodyPr wrap="square" lIns="0" tIns="0" rIns="0" bIns="0" anchor="ctr">
            <a:spAutoFit/>
          </a:bodyPr>
          <a:lstStyle/>
          <a:p>
            <a:pPr>
              <a:defRPr/>
            </a:pPr>
            <a:r>
              <a:rPr lang="en-US" altLang="zh-CN" sz="2400" b="1" kern="0" dirty="0">
                <a:solidFill>
                  <a:srgbClr val="FF3300"/>
                </a:solidFill>
                <a:latin typeface="微软雅黑" panose="020B0503020204020204" charset="-122"/>
                <a:ea typeface="微软雅黑" panose="020B0503020204020204" charset="-122"/>
                <a:cs typeface="微软雅黑" panose="020B0503020204020204" charset="-122"/>
              </a:rPr>
              <a:t>2013</a:t>
            </a:r>
            <a:r>
              <a:rPr lang="zh-CN" altLang="en-US" sz="2400" b="1" kern="0" dirty="0">
                <a:solidFill>
                  <a:srgbClr val="FF3300"/>
                </a:solidFill>
                <a:latin typeface="微软雅黑" panose="020B0503020204020204" charset="-122"/>
                <a:ea typeface="微软雅黑" panose="020B0503020204020204" charset="-122"/>
                <a:cs typeface="微软雅黑" panose="020B0503020204020204" charset="-122"/>
              </a:rPr>
              <a:t>年十八届三中全会上，明确改述为“决定</a:t>
            </a:r>
            <a:r>
              <a:rPr lang="zh-CN" altLang="en-US" sz="2400" b="1" kern="0" dirty="0">
                <a:solidFill>
                  <a:srgbClr val="FF3300"/>
                </a:solidFill>
                <a:latin typeface="微软雅黑" panose="020B0503020204020204" charset="-122"/>
                <a:ea typeface="微软雅黑" panose="020B0503020204020204" charset="-122"/>
                <a:cs typeface="微软雅黑" panose="020B0503020204020204" charset="-122"/>
                <a:sym typeface="+mn-ea"/>
              </a:rPr>
              <a:t>性</a:t>
            </a:r>
            <a:r>
              <a:rPr lang="zh-CN" altLang="en-US" sz="2400" b="1" kern="0" dirty="0">
                <a:solidFill>
                  <a:srgbClr val="FF3300"/>
                </a:solidFill>
                <a:latin typeface="微软雅黑" panose="020B0503020204020204" charset="-122"/>
                <a:ea typeface="微软雅黑" panose="020B0503020204020204" charset="-122"/>
                <a:cs typeface="微软雅黑" panose="020B0503020204020204" charset="-122"/>
              </a:rPr>
              <a:t>”作用，体现改革的深入发展。</a:t>
            </a:r>
          </a:p>
        </p:txBody>
      </p:sp>
      <p:sp>
        <p:nvSpPr>
          <p:cNvPr id="2" name="矩形 1">
            <a:extLst>
              <a:ext uri="{FF2B5EF4-FFF2-40B4-BE49-F238E27FC236}">
                <a16:creationId xmlns:a16="http://schemas.microsoft.com/office/drawing/2014/main" id="{7E89AC30-84E4-3FA4-0800-86CF61538D37}"/>
              </a:ext>
            </a:extLst>
          </p:cNvPr>
          <p:cNvSpPr/>
          <p:nvPr>
            <p:custDataLst>
              <p:tags r:id="rId1"/>
            </p:custDataLst>
          </p:nvPr>
        </p:nvSpPr>
        <p:spPr>
          <a:xfrm>
            <a:off x="0" y="43200"/>
            <a:ext cx="10121265" cy="523220"/>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txBody>
          <a:bodyPr wrap="square">
            <a:spAutoFit/>
          </a:bodyPr>
          <a:lstStyle/>
          <a:p>
            <a:pPr>
              <a:spcBef>
                <a:spcPct val="0"/>
              </a:spcBef>
              <a:spcAft>
                <a:spcPct val="0"/>
              </a:spcAft>
              <a:defRPr/>
            </a:pPr>
            <a:r>
              <a:rPr lang="en-US" altLang="zh-CN"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3.</a:t>
            </a:r>
            <a:r>
              <a:rPr lang="zh-CN" altLang="en-US"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体制改革的深化</a:t>
            </a:r>
            <a:r>
              <a:rPr lang="en-US" altLang="zh-CN"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a:t>
            </a:r>
            <a:r>
              <a:rPr lang="zh-CN" altLang="en-US" sz="2800" b="1" dirty="0">
                <a:solidFill>
                  <a:srgbClr val="FF0000"/>
                </a:solidFill>
                <a:latin typeface="Arial" panose="020B0604020202020204" pitchFamily="34" charset="0"/>
                <a:ea typeface="微软雅黑" panose="020B0503020204020204" charset="-122"/>
                <a:sym typeface="Arial" panose="020B0604020202020204" pitchFamily="34" charset="0"/>
              </a:rPr>
              <a:t>社会主义市场经济体制的提出与发展</a:t>
            </a:r>
            <a:endParaRPr lang="zh-CN" altLang="en-US"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02D06F-5F9C-08FD-9E06-092A8F32536C}"/>
              </a:ext>
            </a:extLst>
          </p:cNvPr>
          <p:cNvSpPr txBox="1"/>
          <p:nvPr/>
        </p:nvSpPr>
        <p:spPr>
          <a:xfrm>
            <a:off x="0" y="-24314"/>
            <a:ext cx="12240201" cy="584775"/>
          </a:xfrm>
          <a:prstGeom prst="rect">
            <a:avLst/>
          </a:prstGeom>
          <a:noFill/>
          <a:ln>
            <a:noFill/>
          </a:ln>
          <a:extLst>
            <a:ext uri="{909E8E84-426E-40DD-AFC4-6F175D3DCCD1}">
              <a14:hiddenFill xmlns:a14="http://schemas.microsoft.com/office/drawing/2010/main">
                <a:solidFill>
                  <a:srgbClr val="F5F7F9"/>
                </a:solidFill>
              </a14:hiddenFill>
            </a:ext>
          </a:extLst>
        </p:spPr>
        <p:txBody>
          <a:bodyPr wrap="square" rtlCol="0" anchor="t">
            <a:spAutoFit/>
          </a:bodyPr>
          <a:lstStyle/>
          <a:p>
            <a:pPr algn="l"/>
            <a:r>
              <a:rPr lang="zh-CN" altLang="en-US" sz="3200" b="1" dirty="0">
                <a:solidFill>
                  <a:srgbClr val="1D41D5"/>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思考</a:t>
            </a:r>
            <a:r>
              <a:rPr lang="en-US" altLang="zh-CN" sz="2800" b="1" dirty="0">
                <a:solidFill>
                  <a:srgbClr val="1D41D5"/>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】结合改革进程及内容，归纳新时期我国经济体制改革的特点</a:t>
            </a:r>
            <a:endParaRPr kumimoji="1"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a:extLst>
              <a:ext uri="{FF2B5EF4-FFF2-40B4-BE49-F238E27FC236}">
                <a16:creationId xmlns:a16="http://schemas.microsoft.com/office/drawing/2014/main" id="{5A97D394-5AC1-D8DC-5DF2-BFCB4473D0A7}"/>
              </a:ext>
            </a:extLst>
          </p:cNvPr>
          <p:cNvSpPr txBox="1"/>
          <p:nvPr/>
        </p:nvSpPr>
        <p:spPr>
          <a:xfrm>
            <a:off x="751839" y="4587891"/>
            <a:ext cx="11252161" cy="2270109"/>
          </a:xfrm>
          <a:prstGeom prst="rect">
            <a:avLst/>
          </a:prstGeom>
          <a:solidFill>
            <a:srgbClr val="F5F7F9"/>
          </a:solidFill>
        </p:spPr>
        <p:txBody>
          <a:bodyPr wrap="square">
            <a:spAutoFit/>
          </a:bodyPr>
          <a:lstStyle/>
          <a:p>
            <a:pPr>
              <a:lnSpc>
                <a:spcPct val="120000"/>
              </a:lnSpc>
            </a:pPr>
            <a:r>
              <a:rPr lang="zh-CN" altLang="en-US" sz="2400" dirty="0">
                <a:latin typeface="Arial" panose="020B0604020202020204" pitchFamily="34" charset="0"/>
                <a:ea typeface="微软雅黑" panose="020B0503020204020204" charset="-122"/>
                <a:cs typeface="Arial" panose="020B0604020202020204"/>
                <a:sym typeface="Arial" panose="020B0604020202020204" pitchFamily="34" charset="0"/>
              </a:rPr>
              <a:t>①</a:t>
            </a:r>
            <a:r>
              <a:rPr lang="zh-CN" altLang="en-US" sz="2400" dirty="0">
                <a:latin typeface="Arial" panose="020B0604020202020204" pitchFamily="34" charset="0"/>
                <a:ea typeface="微软雅黑" panose="020B0503020204020204" charset="-122"/>
                <a:sym typeface="Arial" panose="020B0604020202020204" pitchFamily="34" charset="0"/>
              </a:rPr>
              <a:t>由群众自发到政府推动、推广</a:t>
            </a:r>
            <a:r>
              <a:rPr lang="en-US" altLang="zh-CN" sz="2400" dirty="0">
                <a:latin typeface="Arial" panose="020B0604020202020204" pitchFamily="34" charset="0"/>
                <a:ea typeface="微软雅黑" panose="020B0503020204020204" charset="-122"/>
                <a:sym typeface="Arial" panose="020B0604020202020204" pitchFamily="34" charset="0"/>
              </a:rPr>
              <a:t>;</a:t>
            </a:r>
          </a:p>
          <a:p>
            <a:pPr>
              <a:lnSpc>
                <a:spcPct val="120000"/>
              </a:lnSpc>
            </a:pPr>
            <a:r>
              <a:rPr lang="zh-CN" altLang="en-US" sz="2400" dirty="0">
                <a:latin typeface="Arial" panose="020B0604020202020204" pitchFamily="34" charset="0"/>
                <a:ea typeface="微软雅黑" panose="020B0503020204020204" charset="-122"/>
                <a:cs typeface="Arial" panose="020B0604020202020204"/>
                <a:sym typeface="Arial" panose="020B0604020202020204" pitchFamily="34" charset="0"/>
              </a:rPr>
              <a:t>②</a:t>
            </a:r>
            <a:r>
              <a:rPr lang="zh-CN" altLang="en-US" sz="2400" dirty="0">
                <a:latin typeface="Arial" panose="020B0604020202020204" pitchFamily="34" charset="0"/>
                <a:ea typeface="微软雅黑" panose="020B0503020204020204" charset="-122"/>
                <a:sym typeface="Arial" panose="020B0604020202020204" pitchFamily="34" charset="0"/>
              </a:rPr>
              <a:t>从农村起步,迅速向城市推进；</a:t>
            </a:r>
            <a:endParaRPr lang="en-US" altLang="zh-CN" sz="2400" dirty="0">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2400" dirty="0">
                <a:latin typeface="Arial" panose="020B0604020202020204" pitchFamily="34" charset="0"/>
                <a:ea typeface="微软雅黑" panose="020B0503020204020204" charset="-122"/>
                <a:cs typeface="Arial" panose="020B0604020202020204"/>
                <a:sym typeface="Arial" panose="020B0604020202020204" pitchFamily="34" charset="0"/>
              </a:rPr>
              <a:t>③</a:t>
            </a:r>
            <a:r>
              <a:rPr lang="zh-CN" altLang="en-US" sz="2400" dirty="0">
                <a:latin typeface="Arial" panose="020B0604020202020204" pitchFamily="34" charset="0"/>
                <a:ea typeface="微软雅黑" panose="020B0503020204020204" charset="-122"/>
                <a:sym typeface="Arial" panose="020B0604020202020204" pitchFamily="34" charset="0"/>
              </a:rPr>
              <a:t>从个别地区先行试点到全国逐步推广；</a:t>
            </a:r>
            <a:endParaRPr lang="en-US" altLang="zh-CN" sz="2400" dirty="0">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2400" dirty="0">
                <a:latin typeface="Arial" panose="020B0604020202020204" pitchFamily="34" charset="0"/>
                <a:ea typeface="微软雅黑" panose="020B0503020204020204" charset="-122"/>
                <a:cs typeface="Arial" panose="020B0604020202020204"/>
                <a:sym typeface="Arial" panose="020B0604020202020204" pitchFamily="34" charset="0"/>
              </a:rPr>
              <a:t>④</a:t>
            </a:r>
            <a:r>
              <a:rPr lang="zh-CN" altLang="en-US" sz="2400" dirty="0">
                <a:latin typeface="Arial" panose="020B0604020202020204" pitchFamily="34" charset="0"/>
                <a:ea typeface="微软雅黑" panose="020B0503020204020204" charset="-122"/>
                <a:sym typeface="Arial" panose="020B0604020202020204" pitchFamily="34" charset="0"/>
              </a:rPr>
              <a:t>家庭联产承包责任制、国有企业改革、建立社会主义市场经济体制是经济体制改</a:t>
            </a:r>
            <a:endParaRPr lang="en-US" altLang="zh-CN" sz="2400" dirty="0">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2400" dirty="0">
                <a:latin typeface="Arial" panose="020B0604020202020204" pitchFamily="34" charset="0"/>
                <a:ea typeface="微软雅黑" panose="020B0503020204020204" charset="-122"/>
                <a:sym typeface="Arial" panose="020B0604020202020204" pitchFamily="34" charset="0"/>
              </a:rPr>
              <a:t>   </a:t>
            </a:r>
            <a:r>
              <a:rPr lang="zh-CN" altLang="en-US" sz="2400" dirty="0">
                <a:latin typeface="Arial" panose="020B0604020202020204" pitchFamily="34" charset="0"/>
                <a:ea typeface="微软雅黑" panose="020B0503020204020204" charset="-122"/>
                <a:sym typeface="Arial" panose="020B0604020202020204" pitchFamily="34" charset="0"/>
              </a:rPr>
              <a:t> 革的主要内容。</a:t>
            </a:r>
            <a:endParaRPr lang="zh-CN" altLang="en-US" sz="2400" dirty="0">
              <a:latin typeface="Arial" panose="020B0604020202020204" pitchFamily="34" charset="0"/>
              <a:ea typeface="微软雅黑" panose="020B0503020204020204" charset="-122"/>
              <a:cs typeface="黑体" panose="02010609060101010101" pitchFamily="2" charset="-122"/>
              <a:sym typeface="Arial" panose="020B0604020202020204" pitchFamily="34" charset="0"/>
            </a:endParaRPr>
          </a:p>
        </p:txBody>
      </p:sp>
      <p:sp>
        <p:nvSpPr>
          <p:cNvPr id="3" name="矩形 8">
            <a:extLst>
              <a:ext uri="{FF2B5EF4-FFF2-40B4-BE49-F238E27FC236}">
                <a16:creationId xmlns:a16="http://schemas.microsoft.com/office/drawing/2014/main" id="{DD52F98B-6A8D-FA17-9169-1789F20089B2}"/>
              </a:ext>
            </a:extLst>
          </p:cNvPr>
          <p:cNvSpPr/>
          <p:nvPr>
            <p:custDataLst>
              <p:tags r:id="rId1"/>
            </p:custDataLst>
          </p:nvPr>
        </p:nvSpPr>
        <p:spPr>
          <a:xfrm>
            <a:off x="520382" y="549562"/>
            <a:ext cx="11406511" cy="1421928"/>
          </a:xfrm>
          <a:prstGeom prst="rect">
            <a:avLst/>
          </a:prstGeom>
          <a:noFill/>
          <a:ln w="19050" cap="flat" cmpd="sng">
            <a:solidFill>
              <a:srgbClr val="C00000"/>
            </a:solidFill>
            <a:prstDash val="sysDash"/>
            <a:miter/>
            <a:headEnd type="none" w="med" len="med"/>
            <a:tailEnd type="none" w="med" len="med"/>
          </a:ln>
        </p:spPr>
        <p:txBody>
          <a:bodyPr wrap="square" anchor="t" anchorCtr="0">
            <a:spAutoFit/>
          </a:bodyPr>
          <a:lstStyle/>
          <a:p>
            <a:pPr algn="just" eaLnBrk="0" hangingPunct="0">
              <a:lnSpc>
                <a:spcPct val="90000"/>
              </a:lnSpc>
              <a:spcBef>
                <a:spcPct val="0"/>
              </a:spcBef>
              <a:buFont typeface="Arial" panose="020B0604020202020204" pitchFamily="34" charset="0"/>
            </a:pPr>
            <a:r>
              <a:rPr lang="en-US" altLang="zh-CN" sz="2400" baseline="0" dirty="0">
                <a:latin typeface="楷体" panose="02010609060101010101" charset="-122"/>
                <a:ea typeface="楷体" panose="02010609060101010101" charset="-122"/>
                <a:sym typeface="Arial" panose="020B0604020202020204" pitchFamily="34" charset="0"/>
              </a:rPr>
              <a:t>    </a:t>
            </a:r>
            <a:r>
              <a:rPr lang="zh-CN" altLang="en-US" sz="2400" b="1" baseline="0" dirty="0">
                <a:latin typeface="楷体" panose="02010609060101010101" charset="-122"/>
                <a:ea typeface="楷体" panose="02010609060101010101" charset="-122"/>
                <a:sym typeface="Arial" panose="020B0604020202020204" pitchFamily="34" charset="0"/>
              </a:rPr>
              <a:t>从历史过程看，农村改革并不是预先选择的突破口，它是在较为宽松的政治环境下，农民对政策底线的冲击与地方上开明的领导人相互推动，一步一步获得共识形成全国性政策的过程。</a:t>
            </a:r>
            <a:endParaRPr lang="en-US" altLang="zh-CN" sz="2400" b="1" baseline="0" dirty="0">
              <a:latin typeface="楷体" panose="02010609060101010101" charset="-122"/>
              <a:ea typeface="楷体" panose="02010609060101010101" charset="-122"/>
              <a:sym typeface="Arial" panose="020B0604020202020204" pitchFamily="34" charset="0"/>
            </a:endParaRPr>
          </a:p>
          <a:p>
            <a:pPr algn="r" eaLnBrk="0" hangingPunct="0">
              <a:lnSpc>
                <a:spcPct val="90000"/>
              </a:lnSpc>
              <a:spcBef>
                <a:spcPct val="0"/>
              </a:spcBef>
              <a:buFont typeface="Arial" panose="020B0604020202020204" pitchFamily="34" charset="0"/>
            </a:pPr>
            <a:r>
              <a:rPr lang="en-US" altLang="zh-CN" sz="2400" baseline="0" dirty="0">
                <a:latin typeface="Arial" panose="020B0604020202020204" pitchFamily="34" charset="0"/>
                <a:ea typeface="微软雅黑" panose="020B0503020204020204" charset="-122"/>
                <a:sym typeface="Arial" panose="020B0604020202020204" pitchFamily="34" charset="0"/>
              </a:rPr>
              <a:t>——</a:t>
            </a:r>
            <a:r>
              <a:rPr lang="zh-CN" altLang="en-US" sz="2400" baseline="0" dirty="0">
                <a:latin typeface="Arial" panose="020B0604020202020204" pitchFamily="34" charset="0"/>
                <a:ea typeface="微软雅黑" panose="020B0503020204020204" charset="-122"/>
                <a:sym typeface="Arial" panose="020B0604020202020204" pitchFamily="34" charset="0"/>
              </a:rPr>
              <a:t>萧冬连</a:t>
            </a:r>
            <a:r>
              <a:rPr lang="en-US" altLang="zh-CN" sz="2400" baseline="0" dirty="0">
                <a:latin typeface="Arial" panose="020B0604020202020204" pitchFamily="34" charset="0"/>
                <a:ea typeface="微软雅黑" panose="020B0503020204020204" charset="-122"/>
                <a:sym typeface="Arial" panose="020B0604020202020204" pitchFamily="34" charset="0"/>
              </a:rPr>
              <a:t>《</a:t>
            </a:r>
            <a:r>
              <a:rPr lang="zh-CN" altLang="en-US" sz="2400" baseline="0" dirty="0">
                <a:latin typeface="Arial" panose="020B0604020202020204" pitchFamily="34" charset="0"/>
                <a:ea typeface="微软雅黑" panose="020B0503020204020204" charset="-122"/>
                <a:sym typeface="Arial" panose="020B0604020202020204" pitchFamily="34" charset="0"/>
              </a:rPr>
              <a:t>探路之役</a:t>
            </a:r>
            <a:r>
              <a:rPr lang="en-US" altLang="zh-CN" sz="2400" baseline="0" dirty="0">
                <a:latin typeface="Arial" panose="020B0604020202020204" pitchFamily="34" charset="0"/>
                <a:ea typeface="微软雅黑" panose="020B0503020204020204" charset="-122"/>
                <a:sym typeface="Arial" panose="020B0604020202020204" pitchFamily="34" charset="0"/>
              </a:rPr>
              <a:t>》</a:t>
            </a:r>
            <a:endParaRPr lang="zh-CN" altLang="en-US" sz="2400" baseline="0" dirty="0">
              <a:latin typeface="Arial" panose="020B0604020202020204" pitchFamily="34" charset="0"/>
              <a:ea typeface="微软雅黑" panose="020B0503020204020204" charset="-122"/>
              <a:sym typeface="Arial" panose="020B0604020202020204" pitchFamily="34" charset="0"/>
            </a:endParaRPr>
          </a:p>
        </p:txBody>
      </p:sp>
      <p:sp>
        <p:nvSpPr>
          <p:cNvPr id="6" name="文本框 5">
            <a:extLst>
              <a:ext uri="{FF2B5EF4-FFF2-40B4-BE49-F238E27FC236}">
                <a16:creationId xmlns:a16="http://schemas.microsoft.com/office/drawing/2014/main" id="{640E98D1-815F-6852-BC42-48F4CA1B5692}"/>
              </a:ext>
            </a:extLst>
          </p:cNvPr>
          <p:cNvSpPr txBox="1"/>
          <p:nvPr/>
        </p:nvSpPr>
        <p:spPr>
          <a:xfrm>
            <a:off x="546825" y="2928027"/>
            <a:ext cx="3797300" cy="424732"/>
          </a:xfrm>
          <a:prstGeom prst="rect">
            <a:avLst/>
          </a:prstGeom>
          <a:noFill/>
        </p:spPr>
        <p:txBody>
          <a:bodyPr wrap="square" rtlCol="0" anchor="t">
            <a:spAutoFit/>
          </a:bodyPr>
          <a:lstStyle/>
          <a:p>
            <a:pPr algn="just">
              <a:lnSpc>
                <a:spcPct val="90000"/>
              </a:lnSpc>
            </a:pPr>
            <a:r>
              <a:rPr 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①1979.5局部试点</a:t>
            </a:r>
            <a:endParaRPr lang="zh-CN" altLang="en-US" sz="2400" b="1" dirty="0">
              <a:solidFill>
                <a:prstClr val="black"/>
              </a:solidFill>
              <a:latin typeface="仿宋" panose="02010609060101010101" charset="-122"/>
              <a:ea typeface="仿宋" panose="02010609060101010101" charset="-122"/>
              <a:cs typeface="微软雅黑" panose="020B0503020204020204" charset="-122"/>
            </a:endParaRPr>
          </a:p>
        </p:txBody>
      </p:sp>
      <p:sp>
        <p:nvSpPr>
          <p:cNvPr id="8" name="文本框 7">
            <a:extLst>
              <a:ext uri="{FF2B5EF4-FFF2-40B4-BE49-F238E27FC236}">
                <a16:creationId xmlns:a16="http://schemas.microsoft.com/office/drawing/2014/main" id="{102D8BE3-3446-BBD8-4834-EB262652278B}"/>
              </a:ext>
            </a:extLst>
          </p:cNvPr>
          <p:cNvSpPr txBox="1"/>
          <p:nvPr/>
        </p:nvSpPr>
        <p:spPr>
          <a:xfrm>
            <a:off x="4576089" y="2860593"/>
            <a:ext cx="3603255" cy="461665"/>
          </a:xfrm>
          <a:prstGeom prst="rect">
            <a:avLst/>
          </a:prstGeom>
          <a:noFill/>
        </p:spPr>
        <p:txBody>
          <a:bodyPr wrap="square" rtlCol="0" anchor="t">
            <a:spAutoFit/>
          </a:bodyPr>
          <a:lstStyle/>
          <a:p>
            <a:pPr algn="just">
              <a:lnSpc>
                <a:spcPct val="100000"/>
              </a:lnSpc>
            </a:pP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②</a:t>
            </a:r>
            <a:r>
              <a:rPr lang="en-US" altLang="zh-CN"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1984</a:t>
            </a: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年以后全面展开</a:t>
            </a:r>
            <a:endParaRPr lang="zh-CN" altLang="en-US" sz="2400" b="1" dirty="0">
              <a:latin typeface="楷体" panose="02010609060101010101" charset="-122"/>
              <a:ea typeface="楷体" panose="02010609060101010101" charset="-122"/>
            </a:endParaRPr>
          </a:p>
        </p:txBody>
      </p:sp>
      <p:sp>
        <p:nvSpPr>
          <p:cNvPr id="9" name="文本框 8">
            <a:extLst>
              <a:ext uri="{FF2B5EF4-FFF2-40B4-BE49-F238E27FC236}">
                <a16:creationId xmlns:a16="http://schemas.microsoft.com/office/drawing/2014/main" id="{59C12616-5276-A9D4-D6F4-C6B8CAC855D4}"/>
              </a:ext>
            </a:extLst>
          </p:cNvPr>
          <p:cNvSpPr txBox="1"/>
          <p:nvPr/>
        </p:nvSpPr>
        <p:spPr>
          <a:xfrm>
            <a:off x="8630400" y="3851998"/>
            <a:ext cx="3373601" cy="757130"/>
          </a:xfrm>
          <a:prstGeom prst="rect">
            <a:avLst/>
          </a:prstGeom>
          <a:noFill/>
        </p:spPr>
        <p:txBody>
          <a:bodyPr wrap="square" rtlCol="0" anchor="t">
            <a:spAutoFit/>
          </a:bodyPr>
          <a:lstStyle/>
          <a:p>
            <a:pPr algn="just">
              <a:lnSpc>
                <a:spcPct val="90000"/>
              </a:lnSpc>
            </a:pP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③</a:t>
            </a:r>
            <a:r>
              <a:rPr lang="en-US" altLang="zh-CN"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1993.11</a:t>
            </a:r>
            <a:r>
              <a:rPr lang="zh-CN" altLang="en-US" sz="2400" b="1" dirty="0">
                <a:solidFill>
                  <a:schemeClr val="accent6">
                    <a:lumMod val="75000"/>
                  </a:schemeClr>
                </a:solidFill>
                <a:latin typeface="楷体" panose="02010609060101010101" charset="-122"/>
                <a:ea typeface="楷体" panose="02010609060101010101" charset="-122"/>
              </a:rPr>
              <a:t>方向是建立</a:t>
            </a:r>
            <a:r>
              <a:rPr lang="zh-CN" altLang="en-US" sz="2400" b="1" dirty="0">
                <a:solidFill>
                  <a:schemeClr val="accent6">
                    <a:lumMod val="75000"/>
                  </a:schemeClr>
                </a:solidFill>
                <a:latin typeface="楷体" panose="02010609060101010101" pitchFamily="49" charset="-122"/>
                <a:ea typeface="楷体" panose="02010609060101010101" pitchFamily="49" charset="-122"/>
                <a:cs typeface="微软雅黑" panose="020B0503020204020204" charset="-122"/>
              </a:rPr>
              <a:t>现代企业制度</a:t>
            </a:r>
            <a:r>
              <a:rPr lang="zh-CN" altLang="en-US" sz="2400" b="1" dirty="0">
                <a:latin typeface="楷体" panose="02010609060101010101" pitchFamily="49" charset="-122"/>
                <a:ea typeface="楷体" panose="02010609060101010101" pitchFamily="49" charset="-122"/>
                <a:cs typeface="微软雅黑" panose="020B0503020204020204" charset="-122"/>
              </a:rPr>
              <a:t>。</a:t>
            </a:r>
            <a:endParaRPr lang="zh-CN" altLang="en-US" sz="2400" b="1" dirty="0">
              <a:latin typeface="楷体" panose="02010609060101010101" pitchFamily="49" charset="-122"/>
              <a:ea typeface="楷体" panose="02010609060101010101" pitchFamily="49" charset="-122"/>
            </a:endParaRPr>
          </a:p>
        </p:txBody>
      </p:sp>
      <p:pic>
        <p:nvPicPr>
          <p:cNvPr id="13" name="内容占位符 80899" descr="017">
            <a:extLst>
              <a:ext uri="{FF2B5EF4-FFF2-40B4-BE49-F238E27FC236}">
                <a16:creationId xmlns:a16="http://schemas.microsoft.com/office/drawing/2014/main" id="{6CE1B439-69C6-1096-B2AE-E67210A7A743}"/>
              </a:ext>
            </a:extLst>
          </p:cNvPr>
          <p:cNvPicPr>
            <a:picLocks noChangeAspect="1"/>
          </p:cNvPicPr>
          <p:nvPr/>
        </p:nvPicPr>
        <p:blipFill>
          <a:blip r:embed="rId3">
            <a:duotone>
              <a:prstClr val="black"/>
              <a:schemeClr val="tx2">
                <a:tint val="45000"/>
                <a:satMod val="400000"/>
              </a:schemeClr>
            </a:duotone>
          </a:blip>
          <a:srcRect l="3627" t="4429" r="51587" b="46250"/>
          <a:stretch>
            <a:fillRect/>
          </a:stretch>
        </p:blipFill>
        <p:spPr>
          <a:xfrm>
            <a:off x="520382" y="2152495"/>
            <a:ext cx="3603255" cy="1688629"/>
          </a:xfrm>
          <a:prstGeom prst="rect">
            <a:avLst/>
          </a:prstGeom>
        </p:spPr>
      </p:pic>
      <p:sp>
        <p:nvSpPr>
          <p:cNvPr id="14" name="文本框 13">
            <a:extLst>
              <a:ext uri="{FF2B5EF4-FFF2-40B4-BE49-F238E27FC236}">
                <a16:creationId xmlns:a16="http://schemas.microsoft.com/office/drawing/2014/main" id="{FBE37250-ABDE-40A3-7219-4DE8FF740450}"/>
              </a:ext>
            </a:extLst>
          </p:cNvPr>
          <p:cNvSpPr txBox="1"/>
          <p:nvPr/>
        </p:nvSpPr>
        <p:spPr>
          <a:xfrm>
            <a:off x="419107" y="3919432"/>
            <a:ext cx="3797300" cy="424732"/>
          </a:xfrm>
          <a:prstGeom prst="rect">
            <a:avLst/>
          </a:prstGeom>
          <a:noFill/>
        </p:spPr>
        <p:txBody>
          <a:bodyPr wrap="square" rtlCol="0" anchor="t">
            <a:spAutoFit/>
          </a:bodyPr>
          <a:lstStyle/>
          <a:p>
            <a:pPr algn="just">
              <a:lnSpc>
                <a:spcPct val="90000"/>
              </a:lnSpc>
            </a:pPr>
            <a:r>
              <a:rPr 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①1979.5局部试点</a:t>
            </a:r>
            <a:endParaRPr lang="zh-CN" altLang="en-US" sz="2400" b="1" dirty="0">
              <a:solidFill>
                <a:prstClr val="black"/>
              </a:solidFill>
              <a:latin typeface="仿宋" panose="02010609060101010101" charset="-122"/>
              <a:ea typeface="仿宋" panose="02010609060101010101" charset="-122"/>
              <a:cs typeface="微软雅黑" panose="020B0503020204020204" charset="-122"/>
            </a:endParaRPr>
          </a:p>
        </p:txBody>
      </p:sp>
      <p:sp>
        <p:nvSpPr>
          <p:cNvPr id="15" name="箭头: 右 1">
            <a:extLst>
              <a:ext uri="{FF2B5EF4-FFF2-40B4-BE49-F238E27FC236}">
                <a16:creationId xmlns:a16="http://schemas.microsoft.com/office/drawing/2014/main" id="{7D8FDACD-7744-48A3-5DB1-568BC5D99271}"/>
              </a:ext>
            </a:extLst>
          </p:cNvPr>
          <p:cNvSpPr/>
          <p:nvPr/>
        </p:nvSpPr>
        <p:spPr>
          <a:xfrm>
            <a:off x="4137361" y="2533308"/>
            <a:ext cx="473867" cy="665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a:extLst>
              <a:ext uri="{FF2B5EF4-FFF2-40B4-BE49-F238E27FC236}">
                <a16:creationId xmlns:a16="http://schemas.microsoft.com/office/drawing/2014/main" id="{06465493-DD7A-31A2-D319-C225AEC8077C}"/>
              </a:ext>
            </a:extLst>
          </p:cNvPr>
          <p:cNvSpPr txBox="1"/>
          <p:nvPr/>
        </p:nvSpPr>
        <p:spPr>
          <a:xfrm>
            <a:off x="4448371" y="3851998"/>
            <a:ext cx="3603255" cy="461665"/>
          </a:xfrm>
          <a:prstGeom prst="rect">
            <a:avLst/>
          </a:prstGeom>
          <a:noFill/>
        </p:spPr>
        <p:txBody>
          <a:bodyPr wrap="square" rtlCol="0" anchor="t">
            <a:spAutoFit/>
          </a:bodyPr>
          <a:lstStyle/>
          <a:p>
            <a:pPr algn="just">
              <a:lnSpc>
                <a:spcPct val="100000"/>
              </a:lnSpc>
            </a:pP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②</a:t>
            </a:r>
            <a:r>
              <a:rPr lang="en-US" altLang="zh-CN"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1984</a:t>
            </a:r>
            <a:r>
              <a:rPr lang="zh-CN" altLang="en-US" sz="2400" b="1" dirty="0">
                <a:solidFill>
                  <a:schemeClr val="accent6">
                    <a:lumMod val="75000"/>
                  </a:schemeClr>
                </a:solidFill>
                <a:latin typeface="微软雅黑" panose="020B0503020204020204" charset="-122"/>
                <a:ea typeface="微软雅黑" panose="020B0503020204020204" charset="-122"/>
                <a:cs typeface="微软雅黑" panose="020B0503020204020204" charset="-122"/>
              </a:rPr>
              <a:t>年以后全面展开</a:t>
            </a:r>
            <a:endParaRPr lang="zh-CN" altLang="en-US" sz="2400" b="1" dirty="0">
              <a:latin typeface="楷体" panose="02010609060101010101" charset="-122"/>
              <a:ea typeface="楷体" panose="02010609060101010101" charset="-122"/>
            </a:endParaRPr>
          </a:p>
        </p:txBody>
      </p:sp>
      <p:sp>
        <p:nvSpPr>
          <p:cNvPr id="17" name="箭头: 右 13">
            <a:extLst>
              <a:ext uri="{FF2B5EF4-FFF2-40B4-BE49-F238E27FC236}">
                <a16:creationId xmlns:a16="http://schemas.microsoft.com/office/drawing/2014/main" id="{31584713-461F-F257-ED6F-51890971F5AB}"/>
              </a:ext>
            </a:extLst>
          </p:cNvPr>
          <p:cNvSpPr/>
          <p:nvPr/>
        </p:nvSpPr>
        <p:spPr>
          <a:xfrm>
            <a:off x="8132074" y="2490027"/>
            <a:ext cx="473867" cy="665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图片 17">
            <a:extLst>
              <a:ext uri="{FF2B5EF4-FFF2-40B4-BE49-F238E27FC236}">
                <a16:creationId xmlns:a16="http://schemas.microsoft.com/office/drawing/2014/main" id="{F18160D8-1675-CF34-86B8-9307E20B9D2B}"/>
              </a:ext>
            </a:extLst>
          </p:cNvPr>
          <p:cNvPicPr>
            <a:picLocks noChangeAspect="1"/>
          </p:cNvPicPr>
          <p:nvPr/>
        </p:nvPicPr>
        <p:blipFill>
          <a:blip r:embed="rId4">
            <a:duotone>
              <a:prstClr val="black"/>
              <a:schemeClr val="accent3">
                <a:tint val="45000"/>
                <a:satMod val="400000"/>
              </a:schemeClr>
            </a:duotone>
          </a:blip>
          <a:stretch>
            <a:fillRect/>
          </a:stretch>
        </p:blipFill>
        <p:spPr>
          <a:xfrm>
            <a:off x="4612555" y="2152495"/>
            <a:ext cx="3439071" cy="1669002"/>
          </a:xfrm>
          <a:prstGeom prst="rect">
            <a:avLst/>
          </a:prstGeom>
        </p:spPr>
      </p:pic>
      <p:pic>
        <p:nvPicPr>
          <p:cNvPr id="19" name="Picture 4">
            <a:extLst>
              <a:ext uri="{FF2B5EF4-FFF2-40B4-BE49-F238E27FC236}">
                <a16:creationId xmlns:a16="http://schemas.microsoft.com/office/drawing/2014/main" id="{B9B57E85-2CA2-B9C9-D98E-0737D7D682F6}"/>
              </a:ext>
            </a:extLst>
          </p:cNvPr>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683240" y="2096435"/>
            <a:ext cx="3280119" cy="166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67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7ED2ECD-6F6A-3AF4-82AB-EA4CE0373DB6}"/>
              </a:ext>
            </a:extLst>
          </p:cNvPr>
          <p:cNvSpPr txBox="1"/>
          <p:nvPr/>
        </p:nvSpPr>
        <p:spPr>
          <a:xfrm>
            <a:off x="0" y="558800"/>
            <a:ext cx="12192000" cy="3170099"/>
          </a:xfrm>
          <a:prstGeom prst="rect">
            <a:avLst/>
          </a:prstGeom>
          <a:solidFill>
            <a:srgbClr val="F5F7F9"/>
          </a:solidFill>
        </p:spPr>
        <p:txBody>
          <a:bodyPr wrap="square" rtlCol="0">
            <a:spAutoFit/>
          </a:bodyPr>
          <a:lstStyle/>
          <a:p>
            <a:pPr algn="l"/>
            <a:r>
              <a:rPr kumimoji="1" lang="en-US" altLang="zh-CN" sz="2000" dirty="0">
                <a:latin typeface="微软雅黑" panose="020B0503020204020204" charset="-122"/>
                <a:ea typeface="微软雅黑" panose="020B0503020204020204" charset="-122"/>
              </a:rPr>
              <a:t>1984年，温州被批准为全国首批14个沿海港口开放城市之一。</a:t>
            </a:r>
          </a:p>
          <a:p>
            <a:pPr algn="l"/>
            <a:r>
              <a:rPr kumimoji="1" lang="en-US" altLang="zh-CN" sz="2000" dirty="0">
                <a:latin typeface="微软雅黑" panose="020B0503020204020204" charset="-122"/>
                <a:ea typeface="微软雅黑" panose="020B0503020204020204" charset="-122"/>
              </a:rPr>
              <a:t>1988</a:t>
            </a:r>
            <a:r>
              <a:rPr kumimoji="1" lang="zh-CN" altLang="en-US" sz="2000" dirty="0">
                <a:latin typeface="微软雅黑" panose="020B0503020204020204" charset="-122"/>
                <a:ea typeface="微软雅黑" panose="020B0503020204020204" charset="-122"/>
              </a:rPr>
              <a:t>年，温州市首家外商投资企业</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温州米莉莎皮件有限公司成立；温州市政府颁发</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温州市鼓励台</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           </a:t>
            </a:r>
            <a:r>
              <a:rPr kumimoji="1" lang="zh-CN" altLang="en-US" sz="2000" dirty="0">
                <a:latin typeface="微软雅黑" panose="020B0503020204020204" charset="-122"/>
                <a:ea typeface="微软雅黑" panose="020B0503020204020204" charset="-122"/>
              </a:rPr>
              <a:t>    湾同胞投资的暂行规定</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1992</a:t>
            </a:r>
            <a:r>
              <a:rPr kumimoji="1" lang="zh-CN" altLang="en-US" sz="2000" dirty="0">
                <a:latin typeface="微软雅黑" panose="020B0503020204020204" charset="-122"/>
                <a:ea typeface="微软雅黑" panose="020B0503020204020204" charset="-122"/>
              </a:rPr>
              <a:t>年，国务院批准设立温州经济技术开发区。</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1993</a:t>
            </a:r>
            <a:r>
              <a:rPr kumimoji="1" lang="zh-CN" altLang="en-US" sz="2000" dirty="0">
                <a:latin typeface="微软雅黑" panose="020B0503020204020204" charset="-122"/>
                <a:ea typeface="微软雅黑" panose="020B0503020204020204" charset="-122"/>
              </a:rPr>
              <a:t>年，温州市首次单独在澳门举办出口商品暨经贸合作项目洽谈会。</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1997</a:t>
            </a:r>
            <a:r>
              <a:rPr kumimoji="1" lang="zh-CN" altLang="en-US" sz="2000" dirty="0">
                <a:latin typeface="微软雅黑" panose="020B0503020204020204" charset="-122"/>
                <a:ea typeface="微软雅黑" panose="020B0503020204020204" charset="-122"/>
              </a:rPr>
              <a:t>年，香港特别行政区全国政协委员视察团来温考察。</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2009</a:t>
            </a:r>
            <a:r>
              <a:rPr kumimoji="1" lang="zh-CN" altLang="en-US" sz="2000" dirty="0">
                <a:latin typeface="微软雅黑" panose="020B0503020204020204" charset="-122"/>
                <a:ea typeface="微软雅黑" panose="020B0503020204020204" charset="-122"/>
              </a:rPr>
              <a:t>年，温州在乌兹别克投建了首个中合乌资工业园区。</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2010</a:t>
            </a:r>
            <a:r>
              <a:rPr kumimoji="1" lang="zh-CN" altLang="en-US" sz="2000" dirty="0">
                <a:latin typeface="微软雅黑" panose="020B0503020204020204" charset="-122"/>
                <a:ea typeface="微软雅黑" panose="020B0503020204020204" charset="-122"/>
              </a:rPr>
              <a:t>年，美国联邦巡回法院驳回了美国</a:t>
            </a:r>
            <a:r>
              <a:rPr kumimoji="1" lang="en-US" altLang="zh-CN" sz="2000" dirty="0">
                <a:latin typeface="微软雅黑" panose="020B0503020204020204" charset="-122"/>
                <a:ea typeface="微软雅黑" panose="020B0503020204020204" charset="-122"/>
              </a:rPr>
              <a:t>ITC“337”</a:t>
            </a:r>
            <a:r>
              <a:rPr kumimoji="1" lang="zh-CN" altLang="en-US" sz="2000" dirty="0">
                <a:latin typeface="微软雅黑" panose="020B0503020204020204" charset="-122"/>
                <a:ea typeface="微软雅黑" panose="020B0503020204020204" charset="-122"/>
              </a:rPr>
              <a:t>调查指控中国通领集团侵权的错误裁决。温州企业打赢 </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             </a:t>
            </a:r>
            <a:r>
              <a:rPr kumimoji="1" lang="zh-CN" altLang="en-US" sz="2000" dirty="0">
                <a:latin typeface="微软雅黑" panose="020B0503020204020204" charset="-122"/>
                <a:ea typeface="微软雅黑" panose="020B0503020204020204" charset="-122"/>
              </a:rPr>
              <a:t>  了加入</a:t>
            </a:r>
            <a:r>
              <a:rPr kumimoji="1" lang="en-US" altLang="zh-CN" sz="2000" dirty="0">
                <a:latin typeface="微软雅黑" panose="020B0503020204020204" charset="-122"/>
                <a:ea typeface="微软雅黑" panose="020B0503020204020204" charset="-122"/>
              </a:rPr>
              <a:t> WTO</a:t>
            </a:r>
            <a:r>
              <a:rPr kumimoji="1" lang="zh-CN" altLang="en-US" sz="2000" dirty="0">
                <a:latin typeface="微软雅黑" panose="020B0503020204020204" charset="-122"/>
                <a:ea typeface="微软雅黑" panose="020B0503020204020204" charset="-122"/>
              </a:rPr>
              <a:t>以来</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中美知识产权第一案</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                                                                               ——</a:t>
            </a:r>
            <a:r>
              <a:rPr kumimoji="1" lang="zh-CN" altLang="en-US" sz="2000" dirty="0">
                <a:latin typeface="微软雅黑" panose="020B0503020204020204" charset="-122"/>
                <a:ea typeface="微软雅黑" panose="020B0503020204020204" charset="-122"/>
              </a:rPr>
              <a:t>温州市委党史研究室</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温州改革开放</a:t>
            </a:r>
            <a:r>
              <a:rPr kumimoji="1" lang="en-US" altLang="zh-CN" sz="2000" dirty="0">
                <a:latin typeface="微软雅黑" panose="020B0503020204020204" charset="-122"/>
                <a:ea typeface="微软雅黑" panose="020B0503020204020204" charset="-122"/>
              </a:rPr>
              <a:t>40</a:t>
            </a:r>
            <a:r>
              <a:rPr kumimoji="1" lang="zh-CN" altLang="en-US" sz="2000" dirty="0">
                <a:latin typeface="微软雅黑" panose="020B0503020204020204" charset="-122"/>
                <a:ea typeface="微软雅黑" panose="020B0503020204020204" charset="-122"/>
              </a:rPr>
              <a:t>年大事记</a:t>
            </a:r>
            <a:r>
              <a:rPr kumimoji="1" lang="en-US" altLang="zh-CN" sz="2000" dirty="0">
                <a:latin typeface="微软雅黑" panose="020B0503020204020204" charset="-122"/>
                <a:ea typeface="微软雅黑" panose="020B0503020204020204" charset="-122"/>
              </a:rPr>
              <a:t>》</a:t>
            </a:r>
            <a:endParaRPr kumimoji="1" lang="zh-CN" altLang="en-US" sz="2000" dirty="0">
              <a:latin typeface="微软雅黑" panose="020B0503020204020204" charset="-122"/>
              <a:ea typeface="微软雅黑" panose="020B0503020204020204" charset="-122"/>
            </a:endParaRPr>
          </a:p>
        </p:txBody>
      </p:sp>
      <p:sp>
        <p:nvSpPr>
          <p:cNvPr id="4" name="矩形 3">
            <a:extLst>
              <a:ext uri="{FF2B5EF4-FFF2-40B4-BE49-F238E27FC236}">
                <a16:creationId xmlns:a16="http://schemas.microsoft.com/office/drawing/2014/main" id="{6BBC58B8-602A-D1C6-8671-AC4B3F469BB2}"/>
              </a:ext>
            </a:extLst>
          </p:cNvPr>
          <p:cNvSpPr/>
          <p:nvPr>
            <p:custDataLst>
              <p:tags r:id="rId1"/>
            </p:custDataLst>
          </p:nvPr>
        </p:nvSpPr>
        <p:spPr>
          <a:xfrm>
            <a:off x="80303" y="0"/>
            <a:ext cx="9678670" cy="565604"/>
          </a:xfrm>
          <a:prstGeom prst="rect">
            <a:avLst/>
          </a:prstGeom>
          <a:noFill/>
        </p:spPr>
        <p:txBody>
          <a:bodyPr wrap="square" lIns="91440" tIns="45720" rIns="91440" bIns="45720">
            <a:spAutoFit/>
          </a:bodyPr>
          <a:lstStyle/>
          <a:p>
            <a:pPr algn="l">
              <a:lnSpc>
                <a:spcPct val="120000"/>
              </a:lnSpc>
              <a:spcBef>
                <a:spcPts val="0"/>
              </a:spcBef>
              <a:spcAft>
                <a:spcPts val="0"/>
              </a:spcAft>
            </a:pPr>
            <a:r>
              <a:rPr lang="en-US" sz="2800" b="1" dirty="0">
                <a:ln w="0"/>
                <a:solidFill>
                  <a:srgbClr val="FF0000"/>
                </a:solidFill>
                <a:effectLst/>
                <a:latin typeface="微软雅黑" panose="020B0503020204020204" pitchFamily="34" charset="-122"/>
                <a:ea typeface="微软雅黑" panose="020B0503020204020204" pitchFamily="34" charset="-122"/>
              </a:rPr>
              <a:t>4</a:t>
            </a:r>
            <a:r>
              <a:rPr lang="zh-CN" altLang="en-US" sz="2800" b="1" dirty="0">
                <a:ln w="0"/>
                <a:solidFill>
                  <a:srgbClr val="FF0000"/>
                </a:solidFill>
                <a:effectLst/>
                <a:latin typeface="微软雅黑" panose="020B0503020204020204" pitchFamily="34" charset="-122"/>
                <a:ea typeface="微软雅黑" panose="020B0503020204020204" pitchFamily="34" charset="-122"/>
              </a:rPr>
              <a:t>、对外开放</a:t>
            </a:r>
          </a:p>
        </p:txBody>
      </p:sp>
      <p:sp>
        <p:nvSpPr>
          <p:cNvPr id="11" name="文本框 10">
            <a:extLst>
              <a:ext uri="{FF2B5EF4-FFF2-40B4-BE49-F238E27FC236}">
                <a16:creationId xmlns:a16="http://schemas.microsoft.com/office/drawing/2014/main" id="{A96DA40F-3256-AADF-710D-74EB640013ED}"/>
              </a:ext>
            </a:extLst>
          </p:cNvPr>
          <p:cNvSpPr txBox="1"/>
          <p:nvPr/>
        </p:nvSpPr>
        <p:spPr>
          <a:xfrm>
            <a:off x="-30480" y="3787239"/>
            <a:ext cx="2967697" cy="523220"/>
          </a:xfrm>
          <a:prstGeom prst="rect">
            <a:avLst/>
          </a:prstGeom>
          <a:noFill/>
        </p:spPr>
        <p:txBody>
          <a:bodyPr wrap="square" rtlCol="0">
            <a:spAutoFit/>
          </a:bodyPr>
          <a:lstStyle/>
          <a:p>
            <a:pPr algn="l"/>
            <a:r>
              <a:rPr kumimoji="1" lang="zh-CN" altLang="en-US" sz="2800" dirty="0">
                <a:latin typeface="微软雅黑" panose="020B0503020204020204" charset="-122"/>
                <a:ea typeface="微软雅黑" panose="020B0503020204020204" charset="-122"/>
              </a:rPr>
              <a:t>经济特区</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1980</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1988</a:t>
            </a:r>
            <a:r>
              <a:rPr kumimoji="1" lang="zh-CN" altLang="en-US" sz="1600" dirty="0">
                <a:latin typeface="微软雅黑" panose="020B0503020204020204" charset="-122"/>
                <a:ea typeface="微软雅黑" panose="020B0503020204020204" charset="-122"/>
              </a:rPr>
              <a:t>）</a:t>
            </a:r>
          </a:p>
        </p:txBody>
      </p:sp>
      <p:sp>
        <p:nvSpPr>
          <p:cNvPr id="13" name="文本框 12">
            <a:extLst>
              <a:ext uri="{FF2B5EF4-FFF2-40B4-BE49-F238E27FC236}">
                <a16:creationId xmlns:a16="http://schemas.microsoft.com/office/drawing/2014/main" id="{07F5B81B-8BE9-BB51-C209-ACAD4CEE642D}"/>
              </a:ext>
            </a:extLst>
          </p:cNvPr>
          <p:cNvSpPr txBox="1"/>
          <p:nvPr/>
        </p:nvSpPr>
        <p:spPr>
          <a:xfrm>
            <a:off x="0" y="4859181"/>
            <a:ext cx="3677920" cy="523220"/>
          </a:xfrm>
          <a:prstGeom prst="rect">
            <a:avLst/>
          </a:prstGeom>
          <a:noFill/>
        </p:spPr>
        <p:txBody>
          <a:bodyPr wrap="square" rtlCol="0">
            <a:spAutoFit/>
          </a:bodyPr>
          <a:lstStyle/>
          <a:p>
            <a:pPr algn="l"/>
            <a:r>
              <a:rPr kumimoji="1" lang="zh-CN" altLang="en-US" sz="2800" dirty="0">
                <a:latin typeface="微软雅黑" panose="020B0503020204020204" charset="-122"/>
                <a:ea typeface="微软雅黑" panose="020B0503020204020204" charset="-122"/>
              </a:rPr>
              <a:t>沿海港口城市</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1984</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14</a:t>
            </a:r>
            <a:r>
              <a:rPr kumimoji="1" lang="zh-CN" altLang="en-US" sz="1600" dirty="0">
                <a:latin typeface="微软雅黑" panose="020B0503020204020204" charset="-122"/>
                <a:ea typeface="微软雅黑" panose="020B0503020204020204" charset="-122"/>
              </a:rPr>
              <a:t>个）</a:t>
            </a:r>
          </a:p>
        </p:txBody>
      </p:sp>
      <p:sp>
        <p:nvSpPr>
          <p:cNvPr id="15" name="箭头: 下 14">
            <a:extLst>
              <a:ext uri="{FF2B5EF4-FFF2-40B4-BE49-F238E27FC236}">
                <a16:creationId xmlns:a16="http://schemas.microsoft.com/office/drawing/2014/main" id="{52F0E521-1EF3-C663-EBDD-756561D12B10}"/>
              </a:ext>
            </a:extLst>
          </p:cNvPr>
          <p:cNvSpPr/>
          <p:nvPr/>
        </p:nvSpPr>
        <p:spPr>
          <a:xfrm>
            <a:off x="1117600" y="4368799"/>
            <a:ext cx="203200" cy="38608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箭头: 下 15">
            <a:extLst>
              <a:ext uri="{FF2B5EF4-FFF2-40B4-BE49-F238E27FC236}">
                <a16:creationId xmlns:a16="http://schemas.microsoft.com/office/drawing/2014/main" id="{8B2B024C-4151-44C1-3F06-FA7C7FE02E19}"/>
              </a:ext>
            </a:extLst>
          </p:cNvPr>
          <p:cNvSpPr/>
          <p:nvPr/>
        </p:nvSpPr>
        <p:spPr>
          <a:xfrm>
            <a:off x="5075835" y="4368799"/>
            <a:ext cx="203200" cy="4648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7" name="文本框 16">
            <a:extLst>
              <a:ext uri="{FF2B5EF4-FFF2-40B4-BE49-F238E27FC236}">
                <a16:creationId xmlns:a16="http://schemas.microsoft.com/office/drawing/2014/main" id="{AEED9D1B-444D-52D2-916A-48EC3508ACF5}"/>
              </a:ext>
            </a:extLst>
          </p:cNvPr>
          <p:cNvSpPr txBox="1"/>
          <p:nvPr/>
        </p:nvSpPr>
        <p:spPr>
          <a:xfrm>
            <a:off x="3169431" y="3794065"/>
            <a:ext cx="4512017" cy="523220"/>
          </a:xfrm>
          <a:prstGeom prst="rect">
            <a:avLst/>
          </a:prstGeom>
          <a:noFill/>
        </p:spPr>
        <p:txBody>
          <a:bodyPr wrap="square" rtlCol="0">
            <a:spAutoFit/>
          </a:bodyPr>
          <a:lstStyle/>
          <a:p>
            <a:pPr algn="l"/>
            <a:r>
              <a:rPr kumimoji="1" lang="zh-CN" altLang="en-US" sz="2800" dirty="0">
                <a:latin typeface="微软雅黑" panose="020B0503020204020204" charset="-122"/>
                <a:ea typeface="微软雅黑" panose="020B0503020204020204" charset="-122"/>
              </a:rPr>
              <a:t>经济技术开发区、保税区</a:t>
            </a:r>
          </a:p>
        </p:txBody>
      </p:sp>
      <p:sp>
        <p:nvSpPr>
          <p:cNvPr id="18" name="箭头: 下 17">
            <a:extLst>
              <a:ext uri="{FF2B5EF4-FFF2-40B4-BE49-F238E27FC236}">
                <a16:creationId xmlns:a16="http://schemas.microsoft.com/office/drawing/2014/main" id="{4761C1FB-0606-E11E-2670-515B2EDB474C}"/>
              </a:ext>
            </a:extLst>
          </p:cNvPr>
          <p:cNvSpPr/>
          <p:nvPr/>
        </p:nvSpPr>
        <p:spPr>
          <a:xfrm rot="16200000">
            <a:off x="6976790" y="4774676"/>
            <a:ext cx="276926" cy="72501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箭头: 上 22">
            <a:extLst>
              <a:ext uri="{FF2B5EF4-FFF2-40B4-BE49-F238E27FC236}">
                <a16:creationId xmlns:a16="http://schemas.microsoft.com/office/drawing/2014/main" id="{3BF47348-02AC-EAC4-0F92-11546769F534}"/>
              </a:ext>
            </a:extLst>
          </p:cNvPr>
          <p:cNvSpPr/>
          <p:nvPr/>
        </p:nvSpPr>
        <p:spPr>
          <a:xfrm rot="3125879">
            <a:off x="3297699" y="4293058"/>
            <a:ext cx="238909" cy="59110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4" name="文本框 23">
            <a:extLst>
              <a:ext uri="{FF2B5EF4-FFF2-40B4-BE49-F238E27FC236}">
                <a16:creationId xmlns:a16="http://schemas.microsoft.com/office/drawing/2014/main" id="{B39CEFBA-B766-0E6E-70AF-21199FE5BF80}"/>
              </a:ext>
            </a:extLst>
          </p:cNvPr>
          <p:cNvSpPr txBox="1"/>
          <p:nvPr/>
        </p:nvSpPr>
        <p:spPr>
          <a:xfrm>
            <a:off x="4293026" y="4885125"/>
            <a:ext cx="1972017" cy="523220"/>
          </a:xfrm>
          <a:prstGeom prst="rect">
            <a:avLst/>
          </a:prstGeom>
          <a:solidFill>
            <a:srgbClr val="FFFFFF"/>
          </a:solidFill>
        </p:spPr>
        <p:txBody>
          <a:bodyPr wrap="square" rtlCol="0">
            <a:spAutoFit/>
          </a:bodyPr>
          <a:lstStyle/>
          <a:p>
            <a:pPr algn="l"/>
            <a:r>
              <a:rPr kumimoji="1" lang="zh-CN" altLang="en-US" sz="2800" dirty="0">
                <a:latin typeface="微软雅黑" panose="020B0503020204020204" charset="-122"/>
                <a:ea typeface="微软雅黑" panose="020B0503020204020204" charset="-122"/>
              </a:rPr>
              <a:t>走出去</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2000</a:t>
            </a:r>
            <a:r>
              <a:rPr kumimoji="1" lang="zh-CN" altLang="en-US" sz="1600" dirty="0">
                <a:latin typeface="微软雅黑" panose="020B0503020204020204" charset="-122"/>
                <a:ea typeface="微软雅黑" panose="020B0503020204020204" charset="-122"/>
              </a:rPr>
              <a:t>）</a:t>
            </a:r>
          </a:p>
        </p:txBody>
      </p:sp>
      <p:sp>
        <p:nvSpPr>
          <p:cNvPr id="26" name="文本框 25">
            <a:extLst>
              <a:ext uri="{FF2B5EF4-FFF2-40B4-BE49-F238E27FC236}">
                <a16:creationId xmlns:a16="http://schemas.microsoft.com/office/drawing/2014/main" id="{96C9B28A-B4F0-798C-51EB-A55D6550A1AB}"/>
              </a:ext>
            </a:extLst>
          </p:cNvPr>
          <p:cNvSpPr txBox="1"/>
          <p:nvPr/>
        </p:nvSpPr>
        <p:spPr>
          <a:xfrm>
            <a:off x="7843521" y="4836312"/>
            <a:ext cx="2357119" cy="523220"/>
          </a:xfrm>
          <a:prstGeom prst="rect">
            <a:avLst/>
          </a:prstGeom>
          <a:solidFill>
            <a:schemeClr val="bg1"/>
          </a:solidFill>
        </p:spPr>
        <p:txBody>
          <a:bodyPr wrap="square" rtlCol="0">
            <a:spAutoFit/>
          </a:bodyPr>
          <a:lstStyle/>
          <a:p>
            <a:pPr algn="l"/>
            <a:r>
              <a:rPr kumimoji="1" lang="zh-CN" altLang="en-US" sz="2800" dirty="0">
                <a:latin typeface="微软雅黑" panose="020B0503020204020204" charset="-122"/>
                <a:ea typeface="微软雅黑" panose="020B0503020204020204" charset="-122"/>
              </a:rPr>
              <a:t>加入世贸</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2001</a:t>
            </a:r>
            <a:r>
              <a:rPr kumimoji="1" lang="zh-CN" altLang="en-US" sz="1600" dirty="0">
                <a:latin typeface="微软雅黑" panose="020B0503020204020204" charset="-122"/>
                <a:ea typeface="微软雅黑" panose="020B0503020204020204" charset="-122"/>
              </a:rPr>
              <a:t>）</a:t>
            </a:r>
          </a:p>
        </p:txBody>
      </p:sp>
      <p:sp>
        <p:nvSpPr>
          <p:cNvPr id="30" name="文本框 29">
            <a:extLst>
              <a:ext uri="{FF2B5EF4-FFF2-40B4-BE49-F238E27FC236}">
                <a16:creationId xmlns:a16="http://schemas.microsoft.com/office/drawing/2014/main" id="{107256F5-33E2-A0AC-7F9B-D8A67727E6EE}"/>
              </a:ext>
            </a:extLst>
          </p:cNvPr>
          <p:cNvSpPr txBox="1"/>
          <p:nvPr/>
        </p:nvSpPr>
        <p:spPr>
          <a:xfrm>
            <a:off x="2433027" y="31103"/>
            <a:ext cx="8239760" cy="523220"/>
          </a:xfrm>
          <a:prstGeom prst="rect">
            <a:avLst/>
          </a:prstGeom>
          <a:noFill/>
          <a:ln>
            <a:noFill/>
          </a:ln>
          <a:extLst>
            <a:ext uri="{909E8E84-426E-40DD-AFC4-6F175D3DCCD1}">
              <a14:hiddenFill xmlns:a14="http://schemas.microsoft.com/office/drawing/2010/main">
                <a:solidFill>
                  <a:srgbClr val="F5F7F9"/>
                </a:solidFill>
              </a14:hiddenFill>
            </a:ext>
          </a:extLst>
        </p:spPr>
        <p:txBody>
          <a:bodyPr wrap="square" rtlCol="0" anchor="t">
            <a:spAutoFit/>
          </a:bodyPr>
          <a:lstStyle/>
          <a:p>
            <a:pPr algn="l"/>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【思考</a:t>
            </a:r>
            <a:r>
              <a:rPr lang="en-US" altLang="zh-CN" sz="2800" b="1" dirty="0">
                <a:solidFill>
                  <a:srgbClr val="1D41D5"/>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】结合所学及材料概述新时期对外开放历程</a:t>
            </a:r>
            <a:endParaRPr kumimoji="1"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a:extLst>
              <a:ext uri="{FF2B5EF4-FFF2-40B4-BE49-F238E27FC236}">
                <a16:creationId xmlns:a16="http://schemas.microsoft.com/office/drawing/2014/main" id="{FB6CC89F-3311-9577-8BB8-413A40F03278}"/>
              </a:ext>
            </a:extLst>
          </p:cNvPr>
          <p:cNvSpPr txBox="1"/>
          <p:nvPr/>
        </p:nvSpPr>
        <p:spPr>
          <a:xfrm>
            <a:off x="365760" y="5885162"/>
            <a:ext cx="11297919" cy="646331"/>
          </a:xfrm>
          <a:prstGeom prst="rect">
            <a:avLst/>
          </a:prstGeom>
          <a:solidFill>
            <a:srgbClr val="F5F7F9"/>
          </a:solidFill>
        </p:spPr>
        <p:txBody>
          <a:bodyPr wrap="square">
            <a:spAutoFit/>
          </a:bodyPr>
          <a:lstStyle/>
          <a:p>
            <a:r>
              <a:rPr lang="zh-CN" altLang="en-US" sz="3600" dirty="0">
                <a:solidFill>
                  <a:srgbClr val="FF0000"/>
                </a:solidFill>
              </a:rPr>
              <a:t>多层次、多渠道、多种形式的全方位对外开放的新格局</a:t>
            </a:r>
          </a:p>
        </p:txBody>
      </p:sp>
    </p:spTree>
    <p:extLst>
      <p:ext uri="{BB962C8B-B14F-4D97-AF65-F5344CB8AC3E}">
        <p14:creationId xmlns:p14="http://schemas.microsoft.com/office/powerpoint/2010/main" val="2116644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8" grpId="0" animBg="1"/>
      <p:bldP spid="23" grpId="0" animBg="1"/>
      <p:bldP spid="24" grpId="0" animBg="1"/>
      <p:bldP spid="26" grpId="0" animBg="1"/>
      <p:bldP spid="30"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3BD7EEC-2660-46ED-5B26-0D0C7504EBB2}"/>
              </a:ext>
            </a:extLst>
          </p:cNvPr>
          <p:cNvSpPr txBox="1"/>
          <p:nvPr/>
        </p:nvSpPr>
        <p:spPr>
          <a:xfrm>
            <a:off x="81280" y="612517"/>
            <a:ext cx="12486640" cy="4093428"/>
          </a:xfrm>
          <a:prstGeom prst="rect">
            <a:avLst/>
          </a:prstGeom>
          <a:noFill/>
        </p:spPr>
        <p:txBody>
          <a:bodyPr wrap="square" rtlCol="0">
            <a:spAutoFit/>
          </a:bodyPr>
          <a:lstStyle/>
          <a:p>
            <a:pPr algn="l"/>
            <a:r>
              <a:rPr kumimoji="1" lang="zh-CN" altLang="en-US" sz="2000" b="1" dirty="0">
                <a:latin typeface="微软雅黑" panose="020B0503020204020204" pitchFamily="34" charset="-122"/>
                <a:ea typeface="微软雅黑" panose="020B0503020204020204" pitchFamily="34" charset="-122"/>
              </a:rPr>
              <a:t>材料二  重庆浦陵机器厂第二次创业期大事记</a:t>
            </a:r>
            <a:r>
              <a:rPr kumimoji="1" lang="en-US" altLang="zh-CN" sz="2000" b="1" dirty="0">
                <a:latin typeface="微软雅黑" panose="020B0503020204020204" pitchFamily="34" charset="-122"/>
                <a:ea typeface="微软雅黑" panose="020B0503020204020204" pitchFamily="34" charset="-122"/>
              </a:rPr>
              <a:t>(1980-1996)</a:t>
            </a:r>
          </a:p>
          <a:p>
            <a:pPr algn="l"/>
            <a:r>
              <a:rPr kumimoji="1" lang="en-US" altLang="zh-CN" sz="2400" dirty="0">
                <a:latin typeface="楷体" panose="02010609060101010101" pitchFamily="49" charset="-122"/>
                <a:ea typeface="楷体" panose="02010609060101010101" pitchFamily="49" charset="-122"/>
              </a:rPr>
              <a:t>1985</a:t>
            </a:r>
            <a:r>
              <a:rPr kumimoji="1" lang="zh-CN" altLang="en-US" sz="2400" dirty="0">
                <a:latin typeface="楷体" panose="02010609060101010101" pitchFamily="49" charset="-122"/>
                <a:ea typeface="楷体" panose="02010609060101010101" pitchFamily="49" charset="-122"/>
              </a:rPr>
              <a:t>年，重庆浦陵机器厂开始：厂长（经理）责任制，推行各种形式的承包责任制。</a:t>
            </a:r>
            <a:endParaRPr kumimoji="1" lang="en-US" altLang="zh-CN" sz="2400" dirty="0">
              <a:latin typeface="楷体" panose="02010609060101010101" pitchFamily="49" charset="-122"/>
              <a:ea typeface="楷体" panose="02010609060101010101" pitchFamily="49" charset="-122"/>
            </a:endParaRPr>
          </a:p>
          <a:p>
            <a:pPr algn="l"/>
            <a:r>
              <a:rPr kumimoji="1" lang="en-US" altLang="zh-CN" sz="2400" dirty="0">
                <a:latin typeface="楷体" panose="02010609060101010101" pitchFamily="49" charset="-122"/>
                <a:ea typeface="楷体" panose="02010609060101010101" pitchFamily="49" charset="-122"/>
              </a:rPr>
              <a:t>1986</a:t>
            </a:r>
            <a:r>
              <a:rPr kumimoji="1" lang="zh-CN" altLang="en-US" sz="2400" dirty="0">
                <a:latin typeface="楷体" panose="02010609060101010101" pitchFamily="49" charset="-122"/>
                <a:ea typeface="楷体" panose="02010609060101010101" pitchFamily="49" charset="-122"/>
              </a:rPr>
              <a:t>年</a:t>
            </a:r>
            <a:r>
              <a:rPr kumimoji="1" lang="en-US" altLang="zh-CN" sz="2400" dirty="0">
                <a:latin typeface="楷体" panose="02010609060101010101" pitchFamily="49" charset="-122"/>
                <a:ea typeface="楷体" panose="02010609060101010101" pitchFamily="49" charset="-122"/>
              </a:rPr>
              <a:t>8</a:t>
            </a:r>
            <a:r>
              <a:rPr kumimoji="1" lang="zh-CN" altLang="en-US" sz="2400" dirty="0">
                <a:latin typeface="楷体" panose="02010609060101010101" pitchFamily="49" charset="-122"/>
                <a:ea typeface="楷体" panose="02010609060101010101" pitchFamily="49" charset="-122"/>
              </a:rPr>
              <a:t>月，浦益斯公司成立，成为重庆市第一家中外合资的实体性企业，</a:t>
            </a:r>
            <a:endParaRPr kumimoji="1" lang="en-US" altLang="zh-CN" sz="2400" dirty="0">
              <a:latin typeface="楷体" panose="02010609060101010101" pitchFamily="49" charset="-122"/>
              <a:ea typeface="楷体" panose="02010609060101010101" pitchFamily="49" charset="-122"/>
            </a:endParaRPr>
          </a:p>
          <a:p>
            <a:pPr algn="l"/>
            <a:r>
              <a:rPr kumimoji="1" lang="en-US" altLang="zh-CN" sz="2400" dirty="0">
                <a:latin typeface="楷体" panose="02010609060101010101" pitchFamily="49" charset="-122"/>
                <a:ea typeface="楷体" panose="02010609060101010101" pitchFamily="49" charset="-122"/>
              </a:rPr>
              <a:t>1990</a:t>
            </a:r>
            <a:r>
              <a:rPr kumimoji="1" lang="zh-CN" altLang="en-US" sz="2400" dirty="0">
                <a:latin typeface="楷体" panose="02010609060101010101" pitchFamily="49" charset="-122"/>
                <a:ea typeface="楷体" panose="02010609060101010101" pitchFamily="49" charset="-122"/>
              </a:rPr>
              <a:t>年</a:t>
            </a:r>
            <a:r>
              <a:rPr kumimoji="1" lang="en-US" altLang="zh-CN" sz="2400" dirty="0">
                <a:latin typeface="楷体" panose="02010609060101010101" pitchFamily="49" charset="-122"/>
                <a:ea typeface="楷体" panose="02010609060101010101" pitchFamily="49" charset="-122"/>
              </a:rPr>
              <a:t>10</a:t>
            </a:r>
            <a:r>
              <a:rPr kumimoji="1" lang="zh-CN" altLang="en-US" sz="2400" dirty="0">
                <a:latin typeface="楷体" panose="02010609060101010101" pitchFamily="49" charset="-122"/>
                <a:ea typeface="楷体" panose="02010609060101010101" pitchFamily="49" charset="-122"/>
              </a:rPr>
              <a:t>月，</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不完全淬火</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新工艺取代传统</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完全淬火</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方法，产品合格率提高到</a:t>
            </a:r>
            <a:r>
              <a:rPr kumimoji="1" lang="en-US" altLang="zh-CN" sz="2400" dirty="0">
                <a:latin typeface="楷体" panose="02010609060101010101" pitchFamily="49" charset="-122"/>
                <a:ea typeface="楷体" panose="02010609060101010101" pitchFamily="49" charset="-122"/>
              </a:rPr>
              <a:t>100%</a:t>
            </a:r>
            <a:r>
              <a:rPr kumimoji="1" lang="zh-CN" altLang="en-US" sz="2400" dirty="0">
                <a:latin typeface="楷体" panose="02010609060101010101" pitchFamily="49" charset="-122"/>
                <a:ea typeface="楷体" panose="02010609060101010101" pitchFamily="49" charset="-122"/>
              </a:rPr>
              <a:t>。</a:t>
            </a:r>
            <a:endParaRPr kumimoji="1" lang="en-US" altLang="zh-CN" sz="2400" dirty="0">
              <a:latin typeface="楷体" panose="02010609060101010101" pitchFamily="49" charset="-122"/>
              <a:ea typeface="楷体" panose="02010609060101010101" pitchFamily="49" charset="-122"/>
            </a:endParaRPr>
          </a:p>
          <a:p>
            <a:pPr algn="l"/>
            <a:r>
              <a:rPr kumimoji="1" lang="en-US" altLang="zh-CN" sz="2400" dirty="0">
                <a:latin typeface="楷体" panose="02010609060101010101" pitchFamily="49" charset="-122"/>
                <a:ea typeface="楷体" panose="02010609060101010101" pitchFamily="49" charset="-122"/>
              </a:rPr>
              <a:t>1991</a:t>
            </a:r>
            <a:r>
              <a:rPr kumimoji="1" lang="zh-CN" altLang="en-US" sz="2400" dirty="0">
                <a:latin typeface="楷体" panose="02010609060101010101" pitchFamily="49" charset="-122"/>
                <a:ea typeface="楷体" panose="02010609060101010101" pitchFamily="49" charset="-122"/>
              </a:rPr>
              <a:t>年</a:t>
            </a:r>
            <a:r>
              <a:rPr kumimoji="1" lang="en-US" altLang="zh-CN" sz="2400" dirty="0">
                <a:latin typeface="楷体" panose="02010609060101010101" pitchFamily="49" charset="-122"/>
                <a:ea typeface="楷体" panose="02010609060101010101" pitchFamily="49" charset="-122"/>
              </a:rPr>
              <a:t>9</a:t>
            </a:r>
            <a:r>
              <a:rPr kumimoji="1" lang="zh-CN" altLang="en-US" sz="2400" dirty="0">
                <a:latin typeface="楷体" panose="02010609060101010101" pitchFamily="49" charset="-122"/>
                <a:ea typeface="楷体" panose="02010609060101010101" pitchFamily="49" charset="-122"/>
              </a:rPr>
              <a:t>月，企业被全国总工会和国家体委授予</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全国职工冬季长跑先进单位</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a:t>
            </a:r>
            <a:endParaRPr kumimoji="1" lang="en-US" altLang="zh-CN" sz="2400" dirty="0">
              <a:latin typeface="楷体" panose="02010609060101010101" pitchFamily="49" charset="-122"/>
              <a:ea typeface="楷体" panose="02010609060101010101" pitchFamily="49" charset="-122"/>
            </a:endParaRPr>
          </a:p>
          <a:p>
            <a:pPr algn="l"/>
            <a:r>
              <a:rPr kumimoji="1" lang="en-US" altLang="zh-CN" sz="2400" dirty="0">
                <a:latin typeface="楷体" panose="02010609060101010101" pitchFamily="49" charset="-122"/>
                <a:ea typeface="楷体" panose="02010609060101010101" pitchFamily="49" charset="-122"/>
              </a:rPr>
              <a:t>1993</a:t>
            </a:r>
            <a:r>
              <a:rPr kumimoji="1" lang="zh-CN" altLang="en-US" sz="2400" dirty="0">
                <a:latin typeface="楷体" panose="02010609060101010101" pitchFamily="49" charset="-122"/>
                <a:ea typeface="楷体" panose="02010609060101010101" pitchFamily="49" charset="-122"/>
              </a:rPr>
              <a:t>年</a:t>
            </a:r>
            <a:r>
              <a:rPr kumimoji="1" lang="en-US" altLang="zh-CN" sz="2400" dirty="0">
                <a:latin typeface="楷体" panose="02010609060101010101" pitchFamily="49" charset="-122"/>
                <a:ea typeface="楷体" panose="02010609060101010101" pitchFamily="49" charset="-122"/>
              </a:rPr>
              <a:t>12</a:t>
            </a:r>
            <a:r>
              <a:rPr kumimoji="1" lang="zh-CN" altLang="en-US" sz="2400" dirty="0">
                <a:latin typeface="楷体" panose="02010609060101010101" pitchFamily="49" charset="-122"/>
                <a:ea typeface="楷体" panose="02010609060101010101" pitchFamily="49" charset="-122"/>
              </a:rPr>
              <a:t>月，内地与香港合资企业</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浦嘉利发动机有限公司成立。</a:t>
            </a:r>
            <a:endParaRPr kumimoji="1" lang="en-US" altLang="zh-CN" sz="2400" dirty="0">
              <a:latin typeface="楷体" panose="02010609060101010101" pitchFamily="49" charset="-122"/>
              <a:ea typeface="楷体" panose="02010609060101010101" pitchFamily="49" charset="-122"/>
            </a:endParaRPr>
          </a:p>
          <a:p>
            <a:pPr algn="l"/>
            <a:r>
              <a:rPr kumimoji="1" lang="en-US" altLang="zh-CN" sz="2400" dirty="0">
                <a:latin typeface="楷体" panose="02010609060101010101" pitchFamily="49" charset="-122"/>
                <a:ea typeface="楷体" panose="02010609060101010101" pitchFamily="49" charset="-122"/>
              </a:rPr>
              <a:t>1994</a:t>
            </a:r>
            <a:r>
              <a:rPr kumimoji="1" lang="zh-CN" altLang="en-US" sz="2400" dirty="0">
                <a:latin typeface="楷体" panose="02010609060101010101" pitchFamily="49" charset="-122"/>
                <a:ea typeface="楷体" panose="02010609060101010101" pitchFamily="49" charset="-122"/>
              </a:rPr>
              <a:t>年</a:t>
            </a:r>
            <a:r>
              <a:rPr kumimoji="1" lang="en-US" altLang="zh-CN" sz="2400" dirty="0">
                <a:latin typeface="楷体" panose="02010609060101010101" pitchFamily="49" charset="-122"/>
                <a:ea typeface="楷体" panose="02010609060101010101" pitchFamily="49" charset="-122"/>
              </a:rPr>
              <a:t>5</a:t>
            </a:r>
            <a:r>
              <a:rPr kumimoji="1" lang="zh-CN" altLang="en-US" sz="2400" dirty="0">
                <a:latin typeface="楷体" panose="02010609060101010101" pitchFamily="49" charset="-122"/>
                <a:ea typeface="楷体" panose="02010609060101010101" pitchFamily="49" charset="-122"/>
              </a:rPr>
              <a:t>月，浦陵厂被重庆市政府授予</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重庆市工业企业五十强</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称号。</a:t>
            </a:r>
            <a:endParaRPr kumimoji="1" lang="en-US" altLang="zh-CN" sz="2400" dirty="0">
              <a:latin typeface="楷体" panose="02010609060101010101" pitchFamily="49" charset="-122"/>
              <a:ea typeface="楷体" panose="02010609060101010101" pitchFamily="49" charset="-122"/>
            </a:endParaRPr>
          </a:p>
          <a:p>
            <a:pPr algn="l"/>
            <a:r>
              <a:rPr kumimoji="1" lang="en-US" altLang="zh-CN" sz="2400" dirty="0">
                <a:latin typeface="楷体" panose="02010609060101010101" pitchFamily="49" charset="-122"/>
                <a:ea typeface="楷体" panose="02010609060101010101" pitchFamily="49" charset="-122"/>
              </a:rPr>
              <a:t>1995</a:t>
            </a:r>
            <a:r>
              <a:rPr kumimoji="1" lang="zh-CN" altLang="en-US" sz="2400" dirty="0">
                <a:latin typeface="楷体" panose="02010609060101010101" pitchFamily="49" charset="-122"/>
                <a:ea typeface="楷体" panose="02010609060101010101" pitchFamily="49" charset="-122"/>
              </a:rPr>
              <a:t>年</a:t>
            </a:r>
            <a:r>
              <a:rPr kumimoji="1" lang="en-US" altLang="zh-CN" sz="2400" dirty="0">
                <a:latin typeface="楷体" panose="02010609060101010101" pitchFamily="49" charset="-122"/>
                <a:ea typeface="楷体" panose="02010609060101010101" pitchFamily="49" charset="-122"/>
              </a:rPr>
              <a:t>2</a:t>
            </a:r>
            <a:r>
              <a:rPr kumimoji="1" lang="zh-CN" altLang="en-US" sz="2400" dirty="0">
                <a:latin typeface="楷体" panose="02010609060101010101" pitchFamily="49" charset="-122"/>
                <a:ea typeface="楷体" panose="02010609060101010101" pitchFamily="49" charset="-122"/>
              </a:rPr>
              <a:t>月，浦陵文化乐园开业。</a:t>
            </a:r>
            <a:endParaRPr kumimoji="1" lang="en-US" altLang="zh-CN" sz="2400" dirty="0">
              <a:latin typeface="楷体" panose="02010609060101010101" pitchFamily="49" charset="-122"/>
              <a:ea typeface="楷体" panose="02010609060101010101" pitchFamily="49" charset="-122"/>
            </a:endParaRPr>
          </a:p>
          <a:p>
            <a:pPr algn="l"/>
            <a:r>
              <a:rPr kumimoji="1" lang="en-US" altLang="zh-CN" sz="2400" dirty="0">
                <a:latin typeface="楷体" panose="02010609060101010101" pitchFamily="49" charset="-122"/>
                <a:ea typeface="楷体" panose="02010609060101010101" pitchFamily="49" charset="-122"/>
              </a:rPr>
              <a:t>                                       ——</a:t>
            </a:r>
            <a:r>
              <a:rPr kumimoji="1" lang="zh-CN" altLang="en-US" sz="2400" dirty="0">
                <a:latin typeface="楷体" panose="02010609060101010101" pitchFamily="49" charset="-122"/>
                <a:ea typeface="楷体" panose="02010609060101010101" pitchFamily="49" charset="-122"/>
              </a:rPr>
              <a:t>摘编白</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重庆浦陵机器厂企业历史资料</a:t>
            </a:r>
            <a:r>
              <a:rPr kumimoji="1" lang="en-US" altLang="zh-CN" sz="2400" dirty="0">
                <a:latin typeface="楷体" panose="02010609060101010101" pitchFamily="49" charset="-122"/>
                <a:ea typeface="楷体" panose="02010609060101010101" pitchFamily="49" charset="-122"/>
              </a:rPr>
              <a:t>》</a:t>
            </a:r>
          </a:p>
          <a:p>
            <a:pPr algn="l"/>
            <a:endParaRPr kumimoji="1" lang="en-US" altLang="zh-CN" sz="2400" dirty="0">
              <a:solidFill>
                <a:srgbClr val="0070C0"/>
              </a:solidFill>
              <a:latin typeface="+mn-ea"/>
            </a:endParaRPr>
          </a:p>
          <a:p>
            <a:pPr algn="l"/>
            <a:r>
              <a:rPr kumimoji="1" lang="zh-CN" altLang="en-US" sz="2400" dirty="0">
                <a:solidFill>
                  <a:srgbClr val="0070C0"/>
                </a:solidFill>
                <a:latin typeface="+mn-ea"/>
              </a:rPr>
              <a:t>（</a:t>
            </a:r>
            <a:r>
              <a:rPr kumimoji="1" lang="en-US" altLang="zh-CN" sz="2400" dirty="0">
                <a:solidFill>
                  <a:srgbClr val="0070C0"/>
                </a:solidFill>
                <a:latin typeface="+mn-ea"/>
              </a:rPr>
              <a:t>2</a:t>
            </a:r>
            <a:r>
              <a:rPr kumimoji="1" lang="zh-CN" altLang="en-US" sz="2400" dirty="0">
                <a:solidFill>
                  <a:srgbClr val="0070C0"/>
                </a:solidFill>
                <a:latin typeface="+mn-ea"/>
              </a:rPr>
              <a:t>）据材料二并结合所学知识，归纳浦陵厂第二次创业期发展的有利因素。（</a:t>
            </a:r>
            <a:r>
              <a:rPr kumimoji="1" lang="en-US" altLang="zh-CN" sz="2400" dirty="0">
                <a:solidFill>
                  <a:srgbClr val="0070C0"/>
                </a:solidFill>
                <a:latin typeface="+mn-ea"/>
              </a:rPr>
              <a:t>6</a:t>
            </a:r>
            <a:r>
              <a:rPr kumimoji="1" lang="zh-CN" altLang="en-US" sz="2400" dirty="0">
                <a:solidFill>
                  <a:srgbClr val="0070C0"/>
                </a:solidFill>
                <a:latin typeface="+mn-ea"/>
              </a:rPr>
              <a:t>分）</a:t>
            </a:r>
          </a:p>
        </p:txBody>
      </p:sp>
      <p:sp>
        <p:nvSpPr>
          <p:cNvPr id="3" name="文本框 2">
            <a:extLst>
              <a:ext uri="{FF2B5EF4-FFF2-40B4-BE49-F238E27FC236}">
                <a16:creationId xmlns:a16="http://schemas.microsoft.com/office/drawing/2014/main" id="{009B24C6-0D90-65F3-536F-1B944D543089}"/>
              </a:ext>
            </a:extLst>
          </p:cNvPr>
          <p:cNvSpPr txBox="1"/>
          <p:nvPr/>
        </p:nvSpPr>
        <p:spPr>
          <a:xfrm>
            <a:off x="792480" y="4632960"/>
            <a:ext cx="11399520" cy="2308324"/>
          </a:xfrm>
          <a:prstGeom prst="rect">
            <a:avLst/>
          </a:prstGeom>
          <a:noFill/>
        </p:spPr>
        <p:txBody>
          <a:bodyPr wrap="square" rtlCol="0">
            <a:spAutoFit/>
          </a:bodyPr>
          <a:lstStyle/>
          <a:p>
            <a:pPr algn="l"/>
            <a:r>
              <a:rPr kumimoji="1" lang="en-US" altLang="zh-CN" sz="2400" dirty="0" err="1">
                <a:latin typeface="微软雅黑" panose="020B0503020204020204" charset="-122"/>
                <a:ea typeface="微软雅黑" panose="020B0503020204020204" charset="-122"/>
              </a:rPr>
              <a:t>有利因素</a:t>
            </a:r>
            <a:r>
              <a:rPr kumimoji="1" lang="en-US" altLang="zh-CN" sz="2400" dirty="0">
                <a:latin typeface="微软雅黑" panose="020B0503020204020204" charset="-122"/>
                <a:ea typeface="微软雅黑" panose="020B0503020204020204" charset="-122"/>
              </a:rPr>
              <a:t>：   </a:t>
            </a:r>
            <a:r>
              <a:rPr kumimoji="1" lang="en-US" altLang="zh-CN" sz="2400" dirty="0" err="1">
                <a:latin typeface="微软雅黑" panose="020B0503020204020204" charset="-122"/>
                <a:ea typeface="微软雅黑" panose="020B0503020204020204" charset="-122"/>
              </a:rPr>
              <a:t>进行国有企业改革，扩大企业经营自主权</a:t>
            </a:r>
            <a:r>
              <a:rPr kumimoji="1" lang="en-US" altLang="zh-CN" sz="2400" dirty="0">
                <a:latin typeface="微软雅黑" panose="020B0503020204020204" charset="-122"/>
                <a:ea typeface="微软雅黑" panose="020B0503020204020204" charset="-122"/>
              </a:rPr>
              <a:t>；</a:t>
            </a:r>
          </a:p>
          <a:p>
            <a:pPr algn="l"/>
            <a:r>
              <a:rPr kumimoji="1" lang="en-US" altLang="zh-CN" sz="2400" dirty="0">
                <a:latin typeface="微软雅黑" panose="020B0503020204020204" charset="-122"/>
                <a:ea typeface="微软雅黑" panose="020B0503020204020204" charset="-122"/>
              </a:rPr>
              <a:t>                    </a:t>
            </a:r>
            <a:r>
              <a:rPr kumimoji="1" lang="en-US" altLang="zh-CN" sz="2400" dirty="0" err="1">
                <a:latin typeface="微软雅黑" panose="020B0503020204020204" charset="-122"/>
                <a:ea typeface="微软雅黑" panose="020B0503020204020204" charset="-122"/>
              </a:rPr>
              <a:t>建立代企业制度</a:t>
            </a:r>
            <a:r>
              <a:rPr kumimoji="1" lang="en-US" altLang="zh-CN" sz="2400" dirty="0">
                <a:latin typeface="微软雅黑" panose="020B0503020204020204" charset="-122"/>
                <a:ea typeface="微软雅黑" panose="020B0503020204020204" charset="-122"/>
              </a:rPr>
              <a:t>；</a:t>
            </a:r>
          </a:p>
          <a:p>
            <a:pPr algn="l"/>
            <a:r>
              <a:rPr kumimoji="1" lang="en-US" altLang="zh-CN" sz="2400" dirty="0">
                <a:latin typeface="微软雅黑" panose="020B0503020204020204" charset="-122"/>
                <a:ea typeface="微软雅黑" panose="020B0503020204020204" charset="-122"/>
              </a:rPr>
              <a:t>                    </a:t>
            </a:r>
            <a:r>
              <a:rPr kumimoji="1" lang="en-US" altLang="zh-CN" sz="2400" dirty="0" err="1">
                <a:latin typeface="微软雅黑" panose="020B0503020204020204" charset="-122"/>
                <a:ea typeface="微软雅黑" panose="020B0503020204020204" charset="-122"/>
              </a:rPr>
              <a:t>进行自主技术的创新，提高生产效率</a:t>
            </a:r>
            <a:r>
              <a:rPr kumimoji="1" lang="en-US" altLang="zh-CN" sz="2400" dirty="0">
                <a:latin typeface="微软雅黑" panose="020B0503020204020204" charset="-122"/>
                <a:ea typeface="微软雅黑" panose="020B0503020204020204" charset="-122"/>
              </a:rPr>
              <a:t>；</a:t>
            </a:r>
          </a:p>
          <a:p>
            <a:pPr algn="l"/>
            <a:r>
              <a:rPr kumimoji="1" lang="en-US" altLang="zh-CN" sz="2400" dirty="0">
                <a:latin typeface="微软雅黑" panose="020B0503020204020204" charset="-122"/>
                <a:ea typeface="微软雅黑" panose="020B0503020204020204" charset="-122"/>
              </a:rPr>
              <a:t>                    </a:t>
            </a:r>
            <a:r>
              <a:rPr kumimoji="1" lang="en-US" altLang="zh-CN" sz="2400" dirty="0" err="1">
                <a:latin typeface="微软雅黑" panose="020B0503020204020204" charset="-122"/>
                <a:ea typeface="微软雅黑" panose="020B0503020204020204" charset="-122"/>
              </a:rPr>
              <a:t>对外开放，引进外资和技术</a:t>
            </a:r>
            <a:r>
              <a:rPr kumimoji="1" lang="en-US" altLang="zh-CN" sz="2400" dirty="0">
                <a:latin typeface="微软雅黑" panose="020B0503020204020204" charset="-122"/>
                <a:ea typeface="微软雅黑" panose="020B0503020204020204" charset="-122"/>
              </a:rPr>
              <a:t>；</a:t>
            </a:r>
          </a:p>
          <a:p>
            <a:pPr algn="l"/>
            <a:r>
              <a:rPr kumimoji="1" lang="en-US" altLang="zh-CN" sz="2400" dirty="0">
                <a:latin typeface="微软雅黑" panose="020B0503020204020204" charset="-122"/>
                <a:ea typeface="微软雅黑" panose="020B0503020204020204" charset="-122"/>
              </a:rPr>
              <a:t>                    </a:t>
            </a:r>
            <a:r>
              <a:rPr kumimoji="1" lang="en-US" altLang="zh-CN" sz="2400" dirty="0" err="1">
                <a:latin typeface="微软雅黑" panose="020B0503020204020204" charset="-122"/>
                <a:ea typeface="微软雅黑" panose="020B0503020204020204" charset="-122"/>
              </a:rPr>
              <a:t>中共十四大提出建立社会主义市场经济体制的目标</a:t>
            </a:r>
            <a:r>
              <a:rPr kumimoji="1" lang="en-US" altLang="zh-CN" sz="2400" dirty="0">
                <a:latin typeface="微软雅黑" panose="020B0503020204020204" charset="-122"/>
                <a:ea typeface="微软雅黑" panose="020B0503020204020204" charset="-122"/>
              </a:rPr>
              <a:t>；</a:t>
            </a:r>
          </a:p>
          <a:p>
            <a:pPr algn="l"/>
            <a:r>
              <a:rPr kumimoji="1" lang="en-US" altLang="zh-CN" sz="2400" dirty="0">
                <a:latin typeface="微软雅黑" panose="020B0503020204020204" charset="-122"/>
                <a:ea typeface="微软雅黑" panose="020B0503020204020204" charset="-122"/>
              </a:rPr>
              <a:t>                    </a:t>
            </a:r>
            <a:r>
              <a:rPr kumimoji="1" lang="en-US" altLang="zh-CN" sz="2400" dirty="0" err="1">
                <a:latin typeface="微软雅黑" panose="020B0503020204020204" charset="-122"/>
                <a:ea typeface="微软雅黑" panose="020B0503020204020204" charset="-122"/>
              </a:rPr>
              <a:t>注重企业文化建设</a:t>
            </a:r>
            <a:r>
              <a:rPr kumimoji="1" lang="en-US" altLang="zh-CN" sz="2400" dirty="0">
                <a:latin typeface="微软雅黑" panose="020B0503020204020204" charset="-122"/>
                <a:ea typeface="微软雅黑" panose="020B0503020204020204" charset="-122"/>
              </a:rPr>
              <a:t>。</a:t>
            </a:r>
            <a:endParaRPr kumimoji="1" lang="zh-CN" altLang="en-US" sz="2400" dirty="0">
              <a:latin typeface="微软雅黑" panose="020B0503020204020204" charset="-122"/>
              <a:ea typeface="微软雅黑" panose="020B0503020204020204" charset="-122"/>
            </a:endParaRPr>
          </a:p>
        </p:txBody>
      </p:sp>
      <p:sp>
        <p:nvSpPr>
          <p:cNvPr id="4" name="文本框 3">
            <a:extLst>
              <a:ext uri="{FF2B5EF4-FFF2-40B4-BE49-F238E27FC236}">
                <a16:creationId xmlns:a16="http://schemas.microsoft.com/office/drawing/2014/main" id="{7AAD4FE7-B540-BDFB-35FB-7A904A8BA214}"/>
              </a:ext>
            </a:extLst>
          </p:cNvPr>
          <p:cNvSpPr txBox="1"/>
          <p:nvPr/>
        </p:nvSpPr>
        <p:spPr>
          <a:xfrm>
            <a:off x="182880" y="32048"/>
            <a:ext cx="2885440" cy="584775"/>
          </a:xfrm>
          <a:prstGeom prst="rect">
            <a:avLst/>
          </a:prstGeom>
          <a:noFill/>
        </p:spPr>
        <p:txBody>
          <a:bodyPr wrap="square" rtlCol="0">
            <a:spAutoFit/>
          </a:bodyPr>
          <a:lstStyle/>
          <a:p>
            <a:pPr algn="l"/>
            <a:r>
              <a:rPr kumimoji="1" lang="zh-CN" altLang="en-US" sz="3200" dirty="0">
                <a:solidFill>
                  <a:srgbClr val="C00000"/>
                </a:solidFill>
                <a:latin typeface="微软雅黑" panose="020B0503020204020204" charset="-122"/>
                <a:ea typeface="微软雅黑" panose="020B0503020204020204" charset="-122"/>
              </a:rPr>
              <a:t>真题演练</a:t>
            </a:r>
          </a:p>
        </p:txBody>
      </p:sp>
    </p:spTree>
    <p:extLst>
      <p:ext uri="{BB962C8B-B14F-4D97-AF65-F5344CB8AC3E}">
        <p14:creationId xmlns:p14="http://schemas.microsoft.com/office/powerpoint/2010/main" val="2346461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7ED2ECD-6F6A-3AF4-82AB-EA4CE0373DB6}"/>
              </a:ext>
            </a:extLst>
          </p:cNvPr>
          <p:cNvSpPr txBox="1"/>
          <p:nvPr/>
        </p:nvSpPr>
        <p:spPr>
          <a:xfrm>
            <a:off x="0" y="558800"/>
            <a:ext cx="12192000" cy="3170099"/>
          </a:xfrm>
          <a:prstGeom prst="rect">
            <a:avLst/>
          </a:prstGeom>
          <a:solidFill>
            <a:srgbClr val="F5F7F9"/>
          </a:solidFill>
        </p:spPr>
        <p:txBody>
          <a:bodyPr wrap="square" rtlCol="0">
            <a:spAutoFit/>
          </a:bodyPr>
          <a:lstStyle/>
          <a:p>
            <a:pPr algn="l"/>
            <a:r>
              <a:rPr kumimoji="1" lang="en-US" altLang="zh-CN" sz="2000" dirty="0">
                <a:latin typeface="微软雅黑" panose="020B0503020204020204" charset="-122"/>
                <a:ea typeface="微软雅黑" panose="020B0503020204020204" charset="-122"/>
              </a:rPr>
              <a:t>1984年，温州被批准为全国首批14个沿海港口开放城市之一。</a:t>
            </a:r>
          </a:p>
          <a:p>
            <a:pPr algn="l"/>
            <a:r>
              <a:rPr kumimoji="1" lang="en-US" altLang="zh-CN" sz="2000" dirty="0">
                <a:latin typeface="微软雅黑" panose="020B0503020204020204" charset="-122"/>
                <a:ea typeface="微软雅黑" panose="020B0503020204020204" charset="-122"/>
              </a:rPr>
              <a:t>1988</a:t>
            </a:r>
            <a:r>
              <a:rPr kumimoji="1" lang="zh-CN" altLang="en-US" sz="2000" dirty="0">
                <a:latin typeface="微软雅黑" panose="020B0503020204020204" charset="-122"/>
                <a:ea typeface="微软雅黑" panose="020B0503020204020204" charset="-122"/>
              </a:rPr>
              <a:t>年，温州市首家外商投资企业</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温州米莉莎皮件有限公司成立；温州市政府颁发</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温州市鼓励台</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           </a:t>
            </a:r>
            <a:r>
              <a:rPr kumimoji="1" lang="zh-CN" altLang="en-US" sz="2000" dirty="0">
                <a:latin typeface="微软雅黑" panose="020B0503020204020204" charset="-122"/>
                <a:ea typeface="微软雅黑" panose="020B0503020204020204" charset="-122"/>
              </a:rPr>
              <a:t>    湾同胞投资的暂行规定</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1992</a:t>
            </a:r>
            <a:r>
              <a:rPr kumimoji="1" lang="zh-CN" altLang="en-US" sz="2000" dirty="0">
                <a:latin typeface="微软雅黑" panose="020B0503020204020204" charset="-122"/>
                <a:ea typeface="微软雅黑" panose="020B0503020204020204" charset="-122"/>
              </a:rPr>
              <a:t>年，国务院批准设立温州经济技术开发区。</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1993</a:t>
            </a:r>
            <a:r>
              <a:rPr kumimoji="1" lang="zh-CN" altLang="en-US" sz="2000" dirty="0">
                <a:latin typeface="微软雅黑" panose="020B0503020204020204" charset="-122"/>
                <a:ea typeface="微软雅黑" panose="020B0503020204020204" charset="-122"/>
              </a:rPr>
              <a:t>年，温州市首次单独在澳门举办出口商品暨经贸合作项目洽谈会。</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1997</a:t>
            </a:r>
            <a:r>
              <a:rPr kumimoji="1" lang="zh-CN" altLang="en-US" sz="2000" dirty="0">
                <a:latin typeface="微软雅黑" panose="020B0503020204020204" charset="-122"/>
                <a:ea typeface="微软雅黑" panose="020B0503020204020204" charset="-122"/>
              </a:rPr>
              <a:t>年，香港特别行政区全国政协委员视察团来温考察。</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2009</a:t>
            </a:r>
            <a:r>
              <a:rPr kumimoji="1" lang="zh-CN" altLang="en-US" sz="2000" dirty="0">
                <a:latin typeface="微软雅黑" panose="020B0503020204020204" charset="-122"/>
                <a:ea typeface="微软雅黑" panose="020B0503020204020204" charset="-122"/>
              </a:rPr>
              <a:t>年，温州在乌兹别克投建了首个中合乌资工业园区。</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2010</a:t>
            </a:r>
            <a:r>
              <a:rPr kumimoji="1" lang="zh-CN" altLang="en-US" sz="2000" dirty="0">
                <a:latin typeface="微软雅黑" panose="020B0503020204020204" charset="-122"/>
                <a:ea typeface="微软雅黑" panose="020B0503020204020204" charset="-122"/>
              </a:rPr>
              <a:t>年，美国联邦巡回法院驳回了美国</a:t>
            </a:r>
            <a:r>
              <a:rPr kumimoji="1" lang="en-US" altLang="zh-CN" sz="2000" dirty="0">
                <a:latin typeface="微软雅黑" panose="020B0503020204020204" charset="-122"/>
                <a:ea typeface="微软雅黑" panose="020B0503020204020204" charset="-122"/>
              </a:rPr>
              <a:t>ITC“337”</a:t>
            </a:r>
            <a:r>
              <a:rPr kumimoji="1" lang="zh-CN" altLang="en-US" sz="2000" dirty="0">
                <a:latin typeface="微软雅黑" panose="020B0503020204020204" charset="-122"/>
                <a:ea typeface="微软雅黑" panose="020B0503020204020204" charset="-122"/>
              </a:rPr>
              <a:t>调查指控中国通领集团侵权的错误裁决。温州企业打赢 </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             </a:t>
            </a:r>
            <a:r>
              <a:rPr kumimoji="1" lang="zh-CN" altLang="en-US" sz="2000" dirty="0">
                <a:latin typeface="微软雅黑" panose="020B0503020204020204" charset="-122"/>
                <a:ea typeface="微软雅黑" panose="020B0503020204020204" charset="-122"/>
              </a:rPr>
              <a:t>  了加入</a:t>
            </a:r>
            <a:r>
              <a:rPr kumimoji="1" lang="en-US" altLang="zh-CN" sz="2000" dirty="0">
                <a:latin typeface="微软雅黑" panose="020B0503020204020204" charset="-122"/>
                <a:ea typeface="微软雅黑" panose="020B0503020204020204" charset="-122"/>
              </a:rPr>
              <a:t> WTO</a:t>
            </a:r>
            <a:r>
              <a:rPr kumimoji="1" lang="zh-CN" altLang="en-US" sz="2000" dirty="0">
                <a:latin typeface="微软雅黑" panose="020B0503020204020204" charset="-122"/>
                <a:ea typeface="微软雅黑" panose="020B0503020204020204" charset="-122"/>
              </a:rPr>
              <a:t>以来</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中美知识产权第一案</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a:t>
            </a:r>
            <a:endParaRPr kumimoji="1" lang="en-US" altLang="zh-CN" sz="2000" dirty="0">
              <a:latin typeface="微软雅黑" panose="020B0503020204020204" charset="-122"/>
              <a:ea typeface="微软雅黑" panose="020B0503020204020204" charset="-122"/>
            </a:endParaRPr>
          </a:p>
          <a:p>
            <a:pPr algn="l"/>
            <a:r>
              <a:rPr kumimoji="1" lang="en-US" altLang="zh-CN" sz="2000" dirty="0">
                <a:latin typeface="微软雅黑" panose="020B0503020204020204" charset="-122"/>
                <a:ea typeface="微软雅黑" panose="020B0503020204020204" charset="-122"/>
              </a:rPr>
              <a:t>                                                                               ——</a:t>
            </a:r>
            <a:r>
              <a:rPr kumimoji="1" lang="zh-CN" altLang="en-US" sz="2000" dirty="0">
                <a:latin typeface="微软雅黑" panose="020B0503020204020204" charset="-122"/>
                <a:ea typeface="微软雅黑" panose="020B0503020204020204" charset="-122"/>
              </a:rPr>
              <a:t>温州市委党史研究室</a:t>
            </a:r>
            <a:r>
              <a:rPr kumimoji="1" lang="en-US" altLang="zh-CN" sz="2000" dirty="0">
                <a:latin typeface="微软雅黑" panose="020B0503020204020204" charset="-122"/>
                <a:ea typeface="微软雅黑" panose="020B0503020204020204" charset="-122"/>
              </a:rPr>
              <a:t>《</a:t>
            </a:r>
            <a:r>
              <a:rPr kumimoji="1" lang="zh-CN" altLang="en-US" sz="2000" dirty="0">
                <a:latin typeface="微软雅黑" panose="020B0503020204020204" charset="-122"/>
                <a:ea typeface="微软雅黑" panose="020B0503020204020204" charset="-122"/>
              </a:rPr>
              <a:t>温州改革开放</a:t>
            </a:r>
            <a:r>
              <a:rPr kumimoji="1" lang="en-US" altLang="zh-CN" sz="2000" dirty="0">
                <a:latin typeface="微软雅黑" panose="020B0503020204020204" charset="-122"/>
                <a:ea typeface="微软雅黑" panose="020B0503020204020204" charset="-122"/>
              </a:rPr>
              <a:t>40</a:t>
            </a:r>
            <a:r>
              <a:rPr kumimoji="1" lang="zh-CN" altLang="en-US" sz="2000" dirty="0">
                <a:latin typeface="微软雅黑" panose="020B0503020204020204" charset="-122"/>
                <a:ea typeface="微软雅黑" panose="020B0503020204020204" charset="-122"/>
              </a:rPr>
              <a:t>年大事记</a:t>
            </a:r>
            <a:r>
              <a:rPr kumimoji="1" lang="en-US" altLang="zh-CN" sz="2000" dirty="0">
                <a:latin typeface="微软雅黑" panose="020B0503020204020204" charset="-122"/>
                <a:ea typeface="微软雅黑" panose="020B0503020204020204" charset="-122"/>
              </a:rPr>
              <a:t>》</a:t>
            </a:r>
            <a:endParaRPr kumimoji="1" lang="zh-CN" altLang="en-US" sz="2000" dirty="0">
              <a:latin typeface="微软雅黑" panose="020B0503020204020204" charset="-122"/>
              <a:ea typeface="微软雅黑" panose="020B0503020204020204" charset="-122"/>
            </a:endParaRPr>
          </a:p>
        </p:txBody>
      </p:sp>
      <p:sp>
        <p:nvSpPr>
          <p:cNvPr id="4" name="矩形 3">
            <a:extLst>
              <a:ext uri="{FF2B5EF4-FFF2-40B4-BE49-F238E27FC236}">
                <a16:creationId xmlns:a16="http://schemas.microsoft.com/office/drawing/2014/main" id="{6BBC58B8-602A-D1C6-8671-AC4B3F469BB2}"/>
              </a:ext>
            </a:extLst>
          </p:cNvPr>
          <p:cNvSpPr/>
          <p:nvPr>
            <p:custDataLst>
              <p:tags r:id="rId1"/>
            </p:custDataLst>
          </p:nvPr>
        </p:nvSpPr>
        <p:spPr>
          <a:xfrm>
            <a:off x="80303" y="0"/>
            <a:ext cx="9678670" cy="565604"/>
          </a:xfrm>
          <a:prstGeom prst="rect">
            <a:avLst/>
          </a:prstGeom>
          <a:noFill/>
        </p:spPr>
        <p:txBody>
          <a:bodyPr wrap="square" lIns="91440" tIns="45720" rIns="91440" bIns="45720">
            <a:spAutoFit/>
          </a:bodyPr>
          <a:lstStyle/>
          <a:p>
            <a:pPr algn="l">
              <a:lnSpc>
                <a:spcPct val="120000"/>
              </a:lnSpc>
              <a:spcBef>
                <a:spcPts val="0"/>
              </a:spcBef>
              <a:spcAft>
                <a:spcPts val="0"/>
              </a:spcAft>
            </a:pPr>
            <a:r>
              <a:rPr lang="en-US" sz="2800" b="1" dirty="0">
                <a:ln w="0"/>
                <a:solidFill>
                  <a:srgbClr val="FF0000"/>
                </a:solidFill>
                <a:effectLst/>
                <a:latin typeface="微软雅黑" panose="020B0503020204020204" pitchFamily="34" charset="-122"/>
                <a:ea typeface="微软雅黑" panose="020B0503020204020204" pitchFamily="34" charset="-122"/>
              </a:rPr>
              <a:t>4</a:t>
            </a:r>
            <a:r>
              <a:rPr lang="zh-CN" altLang="en-US" sz="2800" b="1" dirty="0">
                <a:ln w="0"/>
                <a:solidFill>
                  <a:srgbClr val="FF0000"/>
                </a:solidFill>
                <a:effectLst/>
                <a:latin typeface="微软雅黑" panose="020B0503020204020204" pitchFamily="34" charset="-122"/>
                <a:ea typeface="微软雅黑" panose="020B0503020204020204" pitchFamily="34" charset="-122"/>
              </a:rPr>
              <a:t>、对外开放</a:t>
            </a:r>
          </a:p>
        </p:txBody>
      </p:sp>
      <p:sp>
        <p:nvSpPr>
          <p:cNvPr id="11" name="文本框 10">
            <a:extLst>
              <a:ext uri="{FF2B5EF4-FFF2-40B4-BE49-F238E27FC236}">
                <a16:creationId xmlns:a16="http://schemas.microsoft.com/office/drawing/2014/main" id="{A96DA40F-3256-AADF-710D-74EB640013ED}"/>
              </a:ext>
            </a:extLst>
          </p:cNvPr>
          <p:cNvSpPr txBox="1"/>
          <p:nvPr/>
        </p:nvSpPr>
        <p:spPr>
          <a:xfrm>
            <a:off x="-30480" y="3787239"/>
            <a:ext cx="2967697" cy="523220"/>
          </a:xfrm>
          <a:prstGeom prst="rect">
            <a:avLst/>
          </a:prstGeom>
          <a:noFill/>
        </p:spPr>
        <p:txBody>
          <a:bodyPr wrap="square" rtlCol="0">
            <a:spAutoFit/>
          </a:bodyPr>
          <a:lstStyle/>
          <a:p>
            <a:pPr algn="l"/>
            <a:r>
              <a:rPr kumimoji="1" lang="zh-CN" altLang="en-US" sz="2800" dirty="0">
                <a:latin typeface="微软雅黑" panose="020B0503020204020204" charset="-122"/>
                <a:ea typeface="微软雅黑" panose="020B0503020204020204" charset="-122"/>
              </a:rPr>
              <a:t>经济特区</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1980</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1988</a:t>
            </a:r>
            <a:r>
              <a:rPr kumimoji="1" lang="zh-CN" altLang="en-US" sz="1600" dirty="0">
                <a:latin typeface="微软雅黑" panose="020B0503020204020204" charset="-122"/>
                <a:ea typeface="微软雅黑" panose="020B0503020204020204" charset="-122"/>
              </a:rPr>
              <a:t>）</a:t>
            </a:r>
          </a:p>
        </p:txBody>
      </p:sp>
      <p:sp>
        <p:nvSpPr>
          <p:cNvPr id="13" name="文本框 12">
            <a:extLst>
              <a:ext uri="{FF2B5EF4-FFF2-40B4-BE49-F238E27FC236}">
                <a16:creationId xmlns:a16="http://schemas.microsoft.com/office/drawing/2014/main" id="{07F5B81B-8BE9-BB51-C209-ACAD4CEE642D}"/>
              </a:ext>
            </a:extLst>
          </p:cNvPr>
          <p:cNvSpPr txBox="1"/>
          <p:nvPr/>
        </p:nvSpPr>
        <p:spPr>
          <a:xfrm>
            <a:off x="0" y="4859181"/>
            <a:ext cx="3677920" cy="523220"/>
          </a:xfrm>
          <a:prstGeom prst="rect">
            <a:avLst/>
          </a:prstGeom>
          <a:noFill/>
        </p:spPr>
        <p:txBody>
          <a:bodyPr wrap="square" rtlCol="0">
            <a:spAutoFit/>
          </a:bodyPr>
          <a:lstStyle/>
          <a:p>
            <a:pPr algn="l"/>
            <a:r>
              <a:rPr kumimoji="1" lang="zh-CN" altLang="en-US" sz="2800" dirty="0">
                <a:latin typeface="微软雅黑" panose="020B0503020204020204" charset="-122"/>
                <a:ea typeface="微软雅黑" panose="020B0503020204020204" charset="-122"/>
              </a:rPr>
              <a:t>沿海港口城市</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1984</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14</a:t>
            </a:r>
            <a:r>
              <a:rPr kumimoji="1" lang="zh-CN" altLang="en-US" sz="1600" dirty="0">
                <a:latin typeface="微软雅黑" panose="020B0503020204020204" charset="-122"/>
                <a:ea typeface="微软雅黑" panose="020B0503020204020204" charset="-122"/>
              </a:rPr>
              <a:t>个）</a:t>
            </a:r>
          </a:p>
        </p:txBody>
      </p:sp>
      <p:sp>
        <p:nvSpPr>
          <p:cNvPr id="15" name="箭头: 下 14">
            <a:extLst>
              <a:ext uri="{FF2B5EF4-FFF2-40B4-BE49-F238E27FC236}">
                <a16:creationId xmlns:a16="http://schemas.microsoft.com/office/drawing/2014/main" id="{52F0E521-1EF3-C663-EBDD-756561D12B10}"/>
              </a:ext>
            </a:extLst>
          </p:cNvPr>
          <p:cNvSpPr/>
          <p:nvPr/>
        </p:nvSpPr>
        <p:spPr>
          <a:xfrm>
            <a:off x="1117600" y="4368799"/>
            <a:ext cx="203200" cy="38608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箭头: 下 15">
            <a:extLst>
              <a:ext uri="{FF2B5EF4-FFF2-40B4-BE49-F238E27FC236}">
                <a16:creationId xmlns:a16="http://schemas.microsoft.com/office/drawing/2014/main" id="{8B2B024C-4151-44C1-3F06-FA7C7FE02E19}"/>
              </a:ext>
            </a:extLst>
          </p:cNvPr>
          <p:cNvSpPr/>
          <p:nvPr/>
        </p:nvSpPr>
        <p:spPr>
          <a:xfrm>
            <a:off x="5075835" y="4368799"/>
            <a:ext cx="203200" cy="4648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7" name="文本框 16">
            <a:extLst>
              <a:ext uri="{FF2B5EF4-FFF2-40B4-BE49-F238E27FC236}">
                <a16:creationId xmlns:a16="http://schemas.microsoft.com/office/drawing/2014/main" id="{AEED9D1B-444D-52D2-916A-48EC3508ACF5}"/>
              </a:ext>
            </a:extLst>
          </p:cNvPr>
          <p:cNvSpPr txBox="1"/>
          <p:nvPr/>
        </p:nvSpPr>
        <p:spPr>
          <a:xfrm>
            <a:off x="3169431" y="3794065"/>
            <a:ext cx="4512017" cy="523220"/>
          </a:xfrm>
          <a:prstGeom prst="rect">
            <a:avLst/>
          </a:prstGeom>
          <a:noFill/>
        </p:spPr>
        <p:txBody>
          <a:bodyPr wrap="square" rtlCol="0">
            <a:spAutoFit/>
          </a:bodyPr>
          <a:lstStyle/>
          <a:p>
            <a:pPr algn="l"/>
            <a:r>
              <a:rPr kumimoji="1" lang="zh-CN" altLang="en-US" sz="2800" dirty="0">
                <a:latin typeface="微软雅黑" panose="020B0503020204020204" charset="-122"/>
                <a:ea typeface="微软雅黑" panose="020B0503020204020204" charset="-122"/>
              </a:rPr>
              <a:t>经济技术开发区、保税区</a:t>
            </a:r>
          </a:p>
        </p:txBody>
      </p:sp>
      <p:sp>
        <p:nvSpPr>
          <p:cNvPr id="18" name="箭头: 下 17">
            <a:extLst>
              <a:ext uri="{FF2B5EF4-FFF2-40B4-BE49-F238E27FC236}">
                <a16:creationId xmlns:a16="http://schemas.microsoft.com/office/drawing/2014/main" id="{4761C1FB-0606-E11E-2670-515B2EDB474C}"/>
              </a:ext>
            </a:extLst>
          </p:cNvPr>
          <p:cNvSpPr/>
          <p:nvPr/>
        </p:nvSpPr>
        <p:spPr>
          <a:xfrm rot="16200000">
            <a:off x="6976790" y="4774676"/>
            <a:ext cx="276926" cy="72501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箭头: 上 22">
            <a:extLst>
              <a:ext uri="{FF2B5EF4-FFF2-40B4-BE49-F238E27FC236}">
                <a16:creationId xmlns:a16="http://schemas.microsoft.com/office/drawing/2014/main" id="{3BF47348-02AC-EAC4-0F92-11546769F534}"/>
              </a:ext>
            </a:extLst>
          </p:cNvPr>
          <p:cNvSpPr/>
          <p:nvPr/>
        </p:nvSpPr>
        <p:spPr>
          <a:xfrm rot="3125879">
            <a:off x="3297699" y="4293058"/>
            <a:ext cx="238909" cy="59110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4" name="文本框 23">
            <a:extLst>
              <a:ext uri="{FF2B5EF4-FFF2-40B4-BE49-F238E27FC236}">
                <a16:creationId xmlns:a16="http://schemas.microsoft.com/office/drawing/2014/main" id="{B39CEFBA-B766-0E6E-70AF-21199FE5BF80}"/>
              </a:ext>
            </a:extLst>
          </p:cNvPr>
          <p:cNvSpPr txBox="1"/>
          <p:nvPr/>
        </p:nvSpPr>
        <p:spPr>
          <a:xfrm>
            <a:off x="4293026" y="4885125"/>
            <a:ext cx="1972017" cy="523220"/>
          </a:xfrm>
          <a:prstGeom prst="rect">
            <a:avLst/>
          </a:prstGeom>
          <a:solidFill>
            <a:srgbClr val="FFFFFF"/>
          </a:solidFill>
        </p:spPr>
        <p:txBody>
          <a:bodyPr wrap="square" rtlCol="0">
            <a:spAutoFit/>
          </a:bodyPr>
          <a:lstStyle/>
          <a:p>
            <a:pPr algn="l"/>
            <a:r>
              <a:rPr kumimoji="1" lang="zh-CN" altLang="en-US" sz="2800" dirty="0">
                <a:latin typeface="微软雅黑" panose="020B0503020204020204" charset="-122"/>
                <a:ea typeface="微软雅黑" panose="020B0503020204020204" charset="-122"/>
              </a:rPr>
              <a:t>走出去</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2000</a:t>
            </a:r>
            <a:r>
              <a:rPr kumimoji="1" lang="zh-CN" altLang="en-US" sz="1600" dirty="0">
                <a:latin typeface="微软雅黑" panose="020B0503020204020204" charset="-122"/>
                <a:ea typeface="微软雅黑" panose="020B0503020204020204" charset="-122"/>
              </a:rPr>
              <a:t>）</a:t>
            </a:r>
          </a:p>
        </p:txBody>
      </p:sp>
      <p:sp>
        <p:nvSpPr>
          <p:cNvPr id="26" name="文本框 25">
            <a:extLst>
              <a:ext uri="{FF2B5EF4-FFF2-40B4-BE49-F238E27FC236}">
                <a16:creationId xmlns:a16="http://schemas.microsoft.com/office/drawing/2014/main" id="{96C9B28A-B4F0-798C-51EB-A55D6550A1AB}"/>
              </a:ext>
            </a:extLst>
          </p:cNvPr>
          <p:cNvSpPr txBox="1"/>
          <p:nvPr/>
        </p:nvSpPr>
        <p:spPr>
          <a:xfrm>
            <a:off x="7843521" y="4836312"/>
            <a:ext cx="2357119" cy="523220"/>
          </a:xfrm>
          <a:prstGeom prst="rect">
            <a:avLst/>
          </a:prstGeom>
          <a:solidFill>
            <a:schemeClr val="bg1"/>
          </a:solidFill>
        </p:spPr>
        <p:txBody>
          <a:bodyPr wrap="square" rtlCol="0">
            <a:spAutoFit/>
          </a:bodyPr>
          <a:lstStyle/>
          <a:p>
            <a:pPr algn="l"/>
            <a:r>
              <a:rPr kumimoji="1" lang="zh-CN" altLang="en-US" sz="2800" dirty="0">
                <a:latin typeface="微软雅黑" panose="020B0503020204020204" charset="-122"/>
                <a:ea typeface="微软雅黑" panose="020B0503020204020204" charset="-122"/>
              </a:rPr>
              <a:t>加入世贸</a:t>
            </a:r>
            <a:r>
              <a:rPr kumimoji="1" lang="zh-CN" altLang="en-US" sz="1600" dirty="0">
                <a:latin typeface="微软雅黑" panose="020B0503020204020204" charset="-122"/>
                <a:ea typeface="微软雅黑" panose="020B0503020204020204" charset="-122"/>
              </a:rPr>
              <a:t>（</a:t>
            </a:r>
            <a:r>
              <a:rPr kumimoji="1" lang="en-US" altLang="zh-CN" sz="1600" dirty="0">
                <a:latin typeface="微软雅黑" panose="020B0503020204020204" charset="-122"/>
                <a:ea typeface="微软雅黑" panose="020B0503020204020204" charset="-122"/>
              </a:rPr>
              <a:t>2001</a:t>
            </a:r>
            <a:r>
              <a:rPr kumimoji="1" lang="zh-CN" altLang="en-US" sz="1600" dirty="0">
                <a:latin typeface="微软雅黑" panose="020B0503020204020204" charset="-122"/>
                <a:ea typeface="微软雅黑" panose="020B0503020204020204" charset="-122"/>
              </a:rPr>
              <a:t>）</a:t>
            </a:r>
          </a:p>
        </p:txBody>
      </p:sp>
      <p:sp>
        <p:nvSpPr>
          <p:cNvPr id="30" name="文本框 29">
            <a:extLst>
              <a:ext uri="{FF2B5EF4-FFF2-40B4-BE49-F238E27FC236}">
                <a16:creationId xmlns:a16="http://schemas.microsoft.com/office/drawing/2014/main" id="{107256F5-33E2-A0AC-7F9B-D8A67727E6EE}"/>
              </a:ext>
            </a:extLst>
          </p:cNvPr>
          <p:cNvSpPr txBox="1"/>
          <p:nvPr/>
        </p:nvSpPr>
        <p:spPr>
          <a:xfrm>
            <a:off x="2433027" y="31103"/>
            <a:ext cx="8239760" cy="523220"/>
          </a:xfrm>
          <a:prstGeom prst="rect">
            <a:avLst/>
          </a:prstGeom>
          <a:noFill/>
          <a:ln>
            <a:noFill/>
          </a:ln>
          <a:extLst>
            <a:ext uri="{909E8E84-426E-40DD-AFC4-6F175D3DCCD1}">
              <a14:hiddenFill xmlns:a14="http://schemas.microsoft.com/office/drawing/2010/main">
                <a:solidFill>
                  <a:srgbClr val="F5F7F9"/>
                </a:solidFill>
              </a14:hiddenFill>
            </a:ext>
          </a:extLst>
        </p:spPr>
        <p:txBody>
          <a:bodyPr wrap="square" rtlCol="0" anchor="t">
            <a:spAutoFit/>
          </a:bodyPr>
          <a:lstStyle/>
          <a:p>
            <a:pPr algn="l"/>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【思考</a:t>
            </a:r>
            <a:r>
              <a:rPr lang="en-US" altLang="zh-CN" sz="2800" b="1" dirty="0">
                <a:solidFill>
                  <a:srgbClr val="1D41D5"/>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】结合所学及材料概述新时期对外开放历程</a:t>
            </a:r>
            <a:endParaRPr kumimoji="1"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5D01F7C0-9B5D-9520-4C62-C5CD6A141CCD}"/>
              </a:ext>
            </a:extLst>
          </p:cNvPr>
          <p:cNvSpPr txBox="1"/>
          <p:nvPr/>
        </p:nvSpPr>
        <p:spPr>
          <a:xfrm>
            <a:off x="-457200" y="5709972"/>
            <a:ext cx="12405359" cy="584775"/>
          </a:xfrm>
          <a:prstGeom prst="rect">
            <a:avLst/>
          </a:prstGeom>
          <a:noFill/>
          <a:ln>
            <a:noFill/>
          </a:ln>
          <a:extLst>
            <a:ext uri="{909E8E84-426E-40DD-AFC4-6F175D3DCCD1}">
              <a14:hiddenFill xmlns:a14="http://schemas.microsoft.com/office/drawing/2010/main">
                <a:solidFill>
                  <a:srgbClr val="F5F7F9"/>
                </a:solidFill>
              </a14:hiddenFill>
            </a:ext>
          </a:extLst>
        </p:spPr>
        <p:txBody>
          <a:bodyPr wrap="square" rtlCol="0" anchor="t">
            <a:spAutoFit/>
          </a:bodyPr>
          <a:lstStyle/>
          <a:p>
            <a:pPr algn="l"/>
            <a:r>
              <a:rPr kumimoji="1" lang="zh-CN" altLang="en-US" sz="3200" b="1" dirty="0">
                <a:solidFill>
                  <a:srgbClr val="1D41D5"/>
                </a:solidFill>
                <a:latin typeface="微软雅黑" panose="020B0503020204020204" charset="-122"/>
                <a:ea typeface="微软雅黑" panose="020B0503020204020204" charset="-122"/>
                <a:cs typeface="微软雅黑" panose="020B0503020204020204" charset="-122"/>
                <a:sym typeface="+mn-ea"/>
              </a:rPr>
              <a:t>    </a:t>
            </a:r>
            <a:r>
              <a:rPr kumimoji="1"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从温州对外开放大事记中，你还能看到哪些事件能推动我国的对外开放进程？</a:t>
            </a:r>
          </a:p>
        </p:txBody>
      </p:sp>
    </p:spTree>
    <p:extLst>
      <p:ext uri="{BB962C8B-B14F-4D97-AF65-F5344CB8AC3E}">
        <p14:creationId xmlns:p14="http://schemas.microsoft.com/office/powerpoint/2010/main" val="9581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785302" y="1649180"/>
            <a:ext cx="3044825" cy="46037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2400" b="1" dirty="0">
                <a:solidFill>
                  <a:srgbClr val="000000"/>
                </a:solidFill>
                <a:uFillTx/>
                <a:latin typeface="楷体" panose="02010609060101010101" charset="-122"/>
                <a:ea typeface="楷体" panose="02010609060101010101" charset="-122"/>
                <a:sym typeface="Arial" panose="020B0604020202020204" pitchFamily="34" charset="0"/>
              </a:rPr>
              <a:t>初期改革开放阶段</a:t>
            </a:r>
          </a:p>
        </p:txBody>
      </p:sp>
      <p:sp>
        <p:nvSpPr>
          <p:cNvPr id="9" name="文本框 8"/>
          <p:cNvSpPr txBox="1"/>
          <p:nvPr>
            <p:custDataLst>
              <p:tags r:id="rId2"/>
            </p:custDataLst>
          </p:nvPr>
        </p:nvSpPr>
        <p:spPr>
          <a:xfrm>
            <a:off x="5830570" y="1672590"/>
            <a:ext cx="3044825" cy="46037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2400" b="1" dirty="0">
                <a:solidFill>
                  <a:srgbClr val="000000"/>
                </a:solidFill>
                <a:uFillTx/>
                <a:latin typeface="楷体" panose="02010609060101010101" charset="-122"/>
                <a:ea typeface="楷体" panose="02010609060101010101" charset="-122"/>
                <a:sym typeface="Arial" panose="020B0604020202020204" pitchFamily="34" charset="0"/>
              </a:rPr>
              <a:t>深化改革开放阶段</a:t>
            </a:r>
          </a:p>
        </p:txBody>
      </p:sp>
      <p:cxnSp>
        <p:nvCxnSpPr>
          <p:cNvPr id="12" name="直接箭头连接符 11"/>
          <p:cNvCxnSpPr/>
          <p:nvPr>
            <p:custDataLst>
              <p:tags r:id="rId3"/>
            </p:custDataLst>
          </p:nvPr>
        </p:nvCxnSpPr>
        <p:spPr>
          <a:xfrm flipH="1">
            <a:off x="5231765" y="1896745"/>
            <a:ext cx="3175" cy="239649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4"/>
            </p:custDataLst>
          </p:nvPr>
        </p:nvSpPr>
        <p:spPr>
          <a:xfrm>
            <a:off x="1631315" y="2853055"/>
            <a:ext cx="848995" cy="338554"/>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Arial" panose="020B0604020202020204" pitchFamily="34" charset="0"/>
                <a:ea typeface="微软雅黑" panose="020B0503020204020204" charset="-122"/>
                <a:sym typeface="Arial" panose="020B0604020202020204" pitchFamily="34" charset="0"/>
              </a:rPr>
              <a:t>1978</a:t>
            </a:r>
            <a:r>
              <a:rPr lang="zh-CN" altLang="en-US" sz="1600" b="1">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15" name="文本框 14"/>
          <p:cNvSpPr txBox="1"/>
          <p:nvPr>
            <p:custDataLst>
              <p:tags r:id="rId5"/>
            </p:custDataLst>
          </p:nvPr>
        </p:nvSpPr>
        <p:spPr>
          <a:xfrm>
            <a:off x="2480310"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dirty="0">
                <a:solidFill>
                  <a:srgbClr val="000000"/>
                </a:solidFill>
                <a:uFillTx/>
                <a:latin typeface="Arial" panose="020B0604020202020204" pitchFamily="34" charset="0"/>
                <a:ea typeface="微软雅黑" panose="020B0503020204020204" charset="-122"/>
                <a:sym typeface="Arial" panose="020B0604020202020204" pitchFamily="34" charset="0"/>
              </a:rPr>
              <a:t>1979</a:t>
            </a:r>
            <a:r>
              <a:rPr lang="zh-CN" altLang="en-US" sz="1600" b="1" dirty="0">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16" name="文本框 15"/>
          <p:cNvSpPr txBox="1"/>
          <p:nvPr>
            <p:custDataLst>
              <p:tags r:id="rId6"/>
            </p:custDataLst>
          </p:nvPr>
        </p:nvSpPr>
        <p:spPr>
          <a:xfrm>
            <a:off x="3287395"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Arial" panose="020B0604020202020204" pitchFamily="34" charset="0"/>
                <a:ea typeface="微软雅黑" panose="020B0503020204020204" charset="-122"/>
                <a:sym typeface="Arial" panose="020B0604020202020204" pitchFamily="34" charset="0"/>
              </a:rPr>
              <a:t>1980</a:t>
            </a:r>
            <a:r>
              <a:rPr lang="zh-CN" altLang="en-US" sz="1600" b="1">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17" name="文本框 16"/>
          <p:cNvSpPr txBox="1"/>
          <p:nvPr>
            <p:custDataLst>
              <p:tags r:id="rId7"/>
            </p:custDataLst>
          </p:nvPr>
        </p:nvSpPr>
        <p:spPr>
          <a:xfrm>
            <a:off x="4104005"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dirty="0">
                <a:solidFill>
                  <a:srgbClr val="000000"/>
                </a:solidFill>
                <a:uFillTx/>
                <a:latin typeface="Arial" panose="020B0604020202020204" pitchFamily="34" charset="0"/>
                <a:ea typeface="微软雅黑" panose="020B0503020204020204" charset="-122"/>
                <a:sym typeface="Arial" panose="020B0604020202020204" pitchFamily="34" charset="0"/>
              </a:rPr>
              <a:t>1984</a:t>
            </a:r>
            <a:r>
              <a:rPr lang="zh-CN" altLang="en-US" sz="1600" b="1" dirty="0">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18" name="文本框 17"/>
          <p:cNvSpPr txBox="1"/>
          <p:nvPr>
            <p:custDataLst>
              <p:tags r:id="rId8"/>
            </p:custDataLst>
          </p:nvPr>
        </p:nvSpPr>
        <p:spPr>
          <a:xfrm>
            <a:off x="4871720"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Arial" panose="020B0604020202020204" pitchFamily="34" charset="0"/>
                <a:ea typeface="微软雅黑" panose="020B0503020204020204" charset="-122"/>
                <a:sym typeface="Arial" panose="020B0604020202020204" pitchFamily="34" charset="0"/>
              </a:rPr>
              <a:t>1992</a:t>
            </a:r>
            <a:r>
              <a:rPr lang="zh-CN" altLang="en-US" sz="1600" b="1">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20" name="文本框 19"/>
          <p:cNvSpPr txBox="1"/>
          <p:nvPr>
            <p:custDataLst>
              <p:tags r:id="rId9"/>
            </p:custDataLst>
          </p:nvPr>
        </p:nvSpPr>
        <p:spPr>
          <a:xfrm>
            <a:off x="5640705"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Arial" panose="020B0604020202020204" pitchFamily="34" charset="0"/>
                <a:ea typeface="微软雅黑" panose="020B0503020204020204" charset="-122"/>
                <a:sym typeface="Arial" panose="020B0604020202020204" pitchFamily="34" charset="0"/>
              </a:rPr>
              <a:t>1997</a:t>
            </a:r>
            <a:r>
              <a:rPr lang="zh-CN" altLang="en-US" sz="1600" b="1">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21" name="文本框 20"/>
          <p:cNvSpPr txBox="1"/>
          <p:nvPr>
            <p:custDataLst>
              <p:tags r:id="rId10"/>
            </p:custDataLst>
          </p:nvPr>
        </p:nvSpPr>
        <p:spPr>
          <a:xfrm>
            <a:off x="6383655"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Arial" panose="020B0604020202020204" pitchFamily="34" charset="0"/>
                <a:ea typeface="微软雅黑" panose="020B0503020204020204" charset="-122"/>
                <a:sym typeface="Arial" panose="020B0604020202020204" pitchFamily="34" charset="0"/>
              </a:rPr>
              <a:t>1999</a:t>
            </a:r>
            <a:r>
              <a:rPr lang="zh-CN" altLang="en-US" sz="1600" b="1">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22" name="文本框 21"/>
          <p:cNvSpPr txBox="1"/>
          <p:nvPr>
            <p:custDataLst>
              <p:tags r:id="rId11"/>
            </p:custDataLst>
          </p:nvPr>
        </p:nvSpPr>
        <p:spPr>
          <a:xfrm>
            <a:off x="7124065"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Arial" panose="020B0604020202020204" pitchFamily="34" charset="0"/>
                <a:ea typeface="微软雅黑" panose="020B0503020204020204" charset="-122"/>
                <a:sym typeface="Arial" panose="020B0604020202020204" pitchFamily="34" charset="0"/>
              </a:rPr>
              <a:t>2001</a:t>
            </a:r>
            <a:r>
              <a:rPr lang="zh-CN" altLang="en-US" sz="1600" b="1">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23" name="文本框 22"/>
          <p:cNvSpPr txBox="1"/>
          <p:nvPr>
            <p:custDataLst>
              <p:tags r:id="rId12"/>
            </p:custDataLst>
          </p:nvPr>
        </p:nvSpPr>
        <p:spPr>
          <a:xfrm>
            <a:off x="7967980" y="2853055"/>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Arial" panose="020B0604020202020204" pitchFamily="34" charset="0"/>
                <a:ea typeface="微软雅黑" panose="020B0503020204020204" charset="-122"/>
                <a:sym typeface="Arial" panose="020B0604020202020204" pitchFamily="34" charset="0"/>
              </a:rPr>
              <a:t>2005</a:t>
            </a:r>
            <a:r>
              <a:rPr lang="zh-CN" altLang="en-US" sz="1600" b="1">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24" name="文本框 23"/>
          <p:cNvSpPr txBox="1"/>
          <p:nvPr>
            <p:custDataLst>
              <p:tags r:id="rId13"/>
            </p:custDataLst>
          </p:nvPr>
        </p:nvSpPr>
        <p:spPr>
          <a:xfrm>
            <a:off x="8875395" y="2853054"/>
            <a:ext cx="907415" cy="33718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dirty="0">
                <a:solidFill>
                  <a:srgbClr val="000000"/>
                </a:solidFill>
                <a:uFillTx/>
                <a:latin typeface="Arial" panose="020B0604020202020204" pitchFamily="34" charset="0"/>
                <a:ea typeface="微软雅黑" panose="020B0503020204020204" charset="-122"/>
                <a:sym typeface="Arial" panose="020B0604020202020204" pitchFamily="34" charset="0"/>
              </a:rPr>
              <a:t>2015</a:t>
            </a:r>
            <a:r>
              <a:rPr lang="zh-CN" altLang="en-US" sz="1600" b="1" dirty="0">
                <a:solidFill>
                  <a:srgbClr val="000000"/>
                </a:solidFill>
                <a:uFillTx/>
                <a:latin typeface="Arial" panose="020B0604020202020204" pitchFamily="34" charset="0"/>
                <a:ea typeface="微软雅黑" panose="020B0503020204020204" charset="-122"/>
                <a:sym typeface="Arial" panose="020B0604020202020204" pitchFamily="34" charset="0"/>
              </a:rPr>
              <a:t>年</a:t>
            </a:r>
          </a:p>
        </p:txBody>
      </p:sp>
      <p:sp>
        <p:nvSpPr>
          <p:cNvPr id="25" name="文本框 24"/>
          <p:cNvSpPr txBox="1"/>
          <p:nvPr>
            <p:custDataLst>
              <p:tags r:id="rId14"/>
            </p:custDataLst>
          </p:nvPr>
        </p:nvSpPr>
        <p:spPr>
          <a:xfrm>
            <a:off x="1559560" y="3910330"/>
            <a:ext cx="962660" cy="92202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dirty="0">
                <a:solidFill>
                  <a:srgbClr val="000000"/>
                </a:solidFill>
                <a:uFillTx/>
                <a:latin typeface="楷体" panose="02010609060101010101" charset="-122"/>
                <a:ea typeface="楷体" panose="02010609060101010101" charset="-122"/>
                <a:sym typeface="Arial" panose="020B0604020202020204" pitchFamily="34" charset="0"/>
              </a:rPr>
              <a:t>十一届三中全会召开</a:t>
            </a:r>
          </a:p>
        </p:txBody>
      </p:sp>
      <p:sp>
        <p:nvSpPr>
          <p:cNvPr id="26" name="文本框 25"/>
          <p:cNvSpPr txBox="1"/>
          <p:nvPr>
            <p:custDataLst>
              <p:tags r:id="rId15"/>
            </p:custDataLst>
          </p:nvPr>
        </p:nvSpPr>
        <p:spPr>
          <a:xfrm>
            <a:off x="2425065" y="3910330"/>
            <a:ext cx="962660" cy="92202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楷体" panose="02010609060101010101" charset="-122"/>
                <a:ea typeface="楷体" panose="02010609060101010101" charset="-122"/>
                <a:sym typeface="Arial" panose="020B0604020202020204" pitchFamily="34" charset="0"/>
              </a:rPr>
              <a:t>《告台湾同胞书》</a:t>
            </a:r>
          </a:p>
        </p:txBody>
      </p:sp>
      <p:sp>
        <p:nvSpPr>
          <p:cNvPr id="27" name="文本框 26"/>
          <p:cNvSpPr txBox="1"/>
          <p:nvPr>
            <p:custDataLst>
              <p:tags r:id="rId16"/>
            </p:custDataLst>
          </p:nvPr>
        </p:nvSpPr>
        <p:spPr>
          <a:xfrm>
            <a:off x="3359785" y="3910330"/>
            <a:ext cx="646430" cy="92202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dirty="0">
                <a:solidFill>
                  <a:srgbClr val="000000"/>
                </a:solidFill>
                <a:uFillTx/>
                <a:latin typeface="楷体" panose="02010609060101010101" charset="-122"/>
                <a:ea typeface="楷体" panose="02010609060101010101" charset="-122"/>
                <a:sym typeface="Arial" panose="020B0604020202020204" pitchFamily="34" charset="0"/>
              </a:rPr>
              <a:t>经济特区设立</a:t>
            </a:r>
          </a:p>
        </p:txBody>
      </p:sp>
      <p:sp>
        <p:nvSpPr>
          <p:cNvPr id="28" name="文本框 27"/>
          <p:cNvSpPr txBox="1"/>
          <p:nvPr>
            <p:custDataLst>
              <p:tags r:id="rId17"/>
            </p:custDataLst>
          </p:nvPr>
        </p:nvSpPr>
        <p:spPr>
          <a:xfrm>
            <a:off x="4104005" y="3910330"/>
            <a:ext cx="646430" cy="92333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dirty="0">
                <a:solidFill>
                  <a:srgbClr val="000000"/>
                </a:solidFill>
                <a:uFillTx/>
                <a:latin typeface="楷体" panose="02010609060101010101" charset="-122"/>
                <a:ea typeface="楷体" panose="02010609060101010101" charset="-122"/>
                <a:sym typeface="Arial" panose="020B0604020202020204" pitchFamily="34" charset="0"/>
              </a:rPr>
              <a:t>沿海港口城市</a:t>
            </a:r>
          </a:p>
        </p:txBody>
      </p:sp>
      <p:sp>
        <p:nvSpPr>
          <p:cNvPr id="29" name="文本框 28"/>
          <p:cNvSpPr txBox="1"/>
          <p:nvPr>
            <p:custDataLst>
              <p:tags r:id="rId18"/>
            </p:custDataLst>
          </p:nvPr>
        </p:nvSpPr>
        <p:spPr>
          <a:xfrm>
            <a:off x="5003165" y="3910330"/>
            <a:ext cx="584835" cy="2585323"/>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dirty="0">
                <a:solidFill>
                  <a:srgbClr val="000000"/>
                </a:solidFill>
                <a:uFillTx/>
                <a:latin typeface="楷体" panose="02010609060101010101" charset="-122"/>
                <a:ea typeface="楷体" panose="02010609060101010101" charset="-122"/>
                <a:cs typeface="楷体" panose="02010609060101010101" charset="-122"/>
                <a:sym typeface="Arial" panose="020B0604020202020204" pitchFamily="34" charset="0"/>
              </a:rPr>
              <a:t>南方谈话、中共十四大</a:t>
            </a:r>
            <a:endParaRPr lang="en-US" altLang="zh-CN" sz="1800" b="1" dirty="0">
              <a:solidFill>
                <a:srgbClr val="000000"/>
              </a:solidFill>
              <a:uFillTx/>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30" name="文本框 29"/>
          <p:cNvSpPr txBox="1"/>
          <p:nvPr>
            <p:custDataLst>
              <p:tags r:id="rId19"/>
            </p:custDataLst>
          </p:nvPr>
        </p:nvSpPr>
        <p:spPr>
          <a:xfrm>
            <a:off x="5663565" y="3910330"/>
            <a:ext cx="646430" cy="92202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楷体" panose="02010609060101010101" charset="-122"/>
                <a:ea typeface="楷体" panose="02010609060101010101" charset="-122"/>
                <a:sym typeface="Arial" panose="020B0604020202020204" pitchFamily="34" charset="0"/>
              </a:rPr>
              <a:t>香港回归祖国</a:t>
            </a:r>
          </a:p>
        </p:txBody>
      </p:sp>
      <p:sp>
        <p:nvSpPr>
          <p:cNvPr id="31" name="文本框 30"/>
          <p:cNvSpPr txBox="1"/>
          <p:nvPr>
            <p:custDataLst>
              <p:tags r:id="rId20"/>
            </p:custDataLst>
          </p:nvPr>
        </p:nvSpPr>
        <p:spPr>
          <a:xfrm>
            <a:off x="6599555" y="3910330"/>
            <a:ext cx="646430" cy="92202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楷体" panose="02010609060101010101" charset="-122"/>
                <a:ea typeface="楷体" panose="02010609060101010101" charset="-122"/>
                <a:sym typeface="Arial" panose="020B0604020202020204" pitchFamily="34" charset="0"/>
              </a:rPr>
              <a:t>澳门回归祖国</a:t>
            </a:r>
          </a:p>
        </p:txBody>
      </p:sp>
      <p:sp>
        <p:nvSpPr>
          <p:cNvPr id="32" name="文本框 31"/>
          <p:cNvSpPr txBox="1"/>
          <p:nvPr>
            <p:custDataLst>
              <p:tags r:id="rId21"/>
            </p:custDataLst>
          </p:nvPr>
        </p:nvSpPr>
        <p:spPr>
          <a:xfrm>
            <a:off x="7403465" y="3910330"/>
            <a:ext cx="646430" cy="119888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dirty="0">
                <a:solidFill>
                  <a:srgbClr val="000000"/>
                </a:solidFill>
                <a:uFillTx/>
                <a:latin typeface="楷体" panose="02010609060101010101" charset="-122"/>
                <a:ea typeface="楷体" panose="02010609060101010101" charset="-122"/>
                <a:sym typeface="Arial" panose="020B0604020202020204" pitchFamily="34" charset="0"/>
              </a:rPr>
              <a:t>中国加入世贸组织</a:t>
            </a:r>
          </a:p>
        </p:txBody>
      </p:sp>
      <p:sp>
        <p:nvSpPr>
          <p:cNvPr id="33" name="文本框 32"/>
          <p:cNvSpPr txBox="1"/>
          <p:nvPr>
            <p:custDataLst>
              <p:tags r:id="rId22"/>
            </p:custDataLst>
          </p:nvPr>
        </p:nvSpPr>
        <p:spPr>
          <a:xfrm>
            <a:off x="8086090" y="3910330"/>
            <a:ext cx="646430" cy="922020"/>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楷体" panose="02010609060101010101" charset="-122"/>
                <a:ea typeface="楷体" panose="02010609060101010101" charset="-122"/>
                <a:sym typeface="Arial" panose="020B0604020202020204" pitchFamily="34" charset="0"/>
              </a:rPr>
              <a:t>反分裂国家法</a:t>
            </a:r>
          </a:p>
        </p:txBody>
      </p:sp>
      <p:sp>
        <p:nvSpPr>
          <p:cNvPr id="34" name="文本框 33"/>
          <p:cNvSpPr txBox="1"/>
          <p:nvPr>
            <p:custDataLst>
              <p:tags r:id="rId23"/>
            </p:custDataLst>
          </p:nvPr>
        </p:nvSpPr>
        <p:spPr>
          <a:xfrm>
            <a:off x="9061450" y="3735506"/>
            <a:ext cx="673735" cy="147637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dirty="0">
                <a:solidFill>
                  <a:srgbClr val="000000"/>
                </a:solidFill>
                <a:uFillTx/>
                <a:latin typeface="楷体" panose="02010609060101010101" charset="-122"/>
                <a:ea typeface="楷体" panose="02010609060101010101" charset="-122"/>
                <a:sym typeface="Arial" panose="020B0604020202020204" pitchFamily="34" charset="0"/>
              </a:rPr>
              <a:t>习近平与马英九会面</a:t>
            </a:r>
          </a:p>
        </p:txBody>
      </p:sp>
      <p:cxnSp>
        <p:nvCxnSpPr>
          <p:cNvPr id="4" name="直接箭头连接符 3"/>
          <p:cNvCxnSpPr/>
          <p:nvPr>
            <p:custDataLst>
              <p:tags r:id="rId24"/>
            </p:custDataLst>
          </p:nvPr>
        </p:nvCxnSpPr>
        <p:spPr>
          <a:xfrm>
            <a:off x="1598930" y="2726690"/>
            <a:ext cx="8510270" cy="0"/>
          </a:xfrm>
          <a:prstGeom prst="straightConnector1">
            <a:avLst/>
          </a:prstGeom>
          <a:ln w="2857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sp>
        <p:nvSpPr>
          <p:cNvPr id="2" name="剪去对角的矩形 17">
            <a:extLst>
              <a:ext uri="{FF2B5EF4-FFF2-40B4-BE49-F238E27FC236}">
                <a16:creationId xmlns:a16="http://schemas.microsoft.com/office/drawing/2014/main" id="{5731FB40-45C8-B293-17BC-1373A043958D}"/>
              </a:ext>
            </a:extLst>
          </p:cNvPr>
          <p:cNvSpPr/>
          <p:nvPr>
            <p:custDataLst>
              <p:tags r:id="rId25"/>
            </p:custDataLst>
          </p:nvPr>
        </p:nvSpPr>
        <p:spPr>
          <a:xfrm>
            <a:off x="536537" y="245619"/>
            <a:ext cx="4695228" cy="753406"/>
          </a:xfrm>
          <a:prstGeom prst="snip2DiagRect">
            <a:avLst>
              <a:gd name="adj1" fmla="val 0"/>
              <a:gd name="adj2" fmla="val 22549"/>
            </a:avLst>
          </a:prstGeom>
          <a:solidFill>
            <a:srgbClr val="1AA3AA"/>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a:sym typeface="Arial" panose="020B0604020202020204" pitchFamily="34" charset="0"/>
            </a:endParaRPr>
          </a:p>
        </p:txBody>
      </p:sp>
      <p:sp>
        <p:nvSpPr>
          <p:cNvPr id="3" name="矩形 2">
            <a:extLst>
              <a:ext uri="{FF2B5EF4-FFF2-40B4-BE49-F238E27FC236}">
                <a16:creationId xmlns:a16="http://schemas.microsoft.com/office/drawing/2014/main" id="{C9DA084B-D12F-59AB-B925-E8C5B1186450}"/>
              </a:ext>
            </a:extLst>
          </p:cNvPr>
          <p:cNvSpPr/>
          <p:nvPr>
            <p:custDataLst>
              <p:tags r:id="rId26"/>
            </p:custDataLst>
          </p:nvPr>
        </p:nvSpPr>
        <p:spPr>
          <a:xfrm>
            <a:off x="1246759" y="298430"/>
            <a:ext cx="3354705" cy="566420"/>
          </a:xfrm>
          <a:prstGeom prst="rect">
            <a:avLst/>
          </a:prstGeom>
          <a:noFill/>
        </p:spPr>
        <p:txBody>
          <a:bodyPr wrap="square" lIns="90000" tIns="46800" rIns="90000" bIns="0" anchor="b" anchorCtr="0">
            <a:noAutofit/>
          </a:bodyPr>
          <a:lstStyle/>
          <a:p>
            <a:pPr lvl="0" defTabSz="913765">
              <a:lnSpc>
                <a:spcPct val="130000"/>
              </a:lnSpc>
              <a:defRPr/>
            </a:pPr>
            <a:r>
              <a:rPr lang="en-US" altLang="zh-CN" sz="3600" b="1" spc="300" dirty="0">
                <a:solidFill>
                  <a:sysClr val="window" lastClr="FFFFFF"/>
                </a:solidFill>
                <a:latin typeface="Arial" panose="020B0604020202020204" pitchFamily="34" charset="0"/>
                <a:ea typeface="微软雅黑"/>
                <a:cs typeface="+mj-cs"/>
                <a:sym typeface="Arial" panose="020B0604020202020204" pitchFamily="34" charset="0"/>
              </a:rPr>
              <a:t>  </a:t>
            </a:r>
            <a:r>
              <a:rPr lang="zh-CN" altLang="en-US" sz="3600" b="1" spc="300" dirty="0">
                <a:solidFill>
                  <a:sysClr val="window" lastClr="FFFFFF"/>
                </a:solidFill>
                <a:latin typeface="Arial" panose="020B0604020202020204" pitchFamily="34" charset="0"/>
                <a:ea typeface="微软雅黑"/>
                <a:cs typeface="+mj-cs"/>
                <a:sym typeface="Arial" panose="020B0604020202020204" pitchFamily="34" charset="0"/>
              </a:rPr>
              <a:t>时空定位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ox(in)">
                                      <p:cBhvr>
                                        <p:cTn id="19" dur="2000"/>
                                        <p:tgtEl>
                                          <p:spTgt spid="27"/>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amond(in)">
                                      <p:cBhvr>
                                        <p:cTn id="24" dur="2000"/>
                                        <p:tgtEl>
                                          <p:spTgt spid="28"/>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2000"/>
                                        <p:tgtEl>
                                          <p:spTgt spid="29"/>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ox(in)">
                                      <p:cBhvr>
                                        <p:cTn id="40" dur="2000"/>
                                        <p:tgtEl>
                                          <p:spTgt spid="31"/>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diamond(in)">
                                      <p:cBhvr>
                                        <p:cTn id="50" dur="2000"/>
                                        <p:tgtEl>
                                          <p:spTgt spid="33"/>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diamond(in)">
                                      <p:cBhvr>
                                        <p:cTn id="55" dur="20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53035" y="1154042"/>
            <a:ext cx="9605938" cy="1016560"/>
          </a:xfrm>
          <a:prstGeom prst="rect">
            <a:avLst/>
          </a:prstGeom>
          <a:noFill/>
        </p:spPr>
        <p:txBody>
          <a:bodyPr wrap="square" rtlCol="0" anchor="t">
            <a:spAutoFit/>
          </a:bodyPr>
          <a:lstStyle/>
          <a:p>
            <a:pPr>
              <a:lnSpc>
                <a:spcPct val="110000"/>
              </a:lnSpc>
            </a:pPr>
            <a:r>
              <a:rPr lang="zh-CN" altLang="en-US" sz="2800" b="1" dirty="0">
                <a:solidFill>
                  <a:srgbClr val="1D41D5"/>
                </a:solidFill>
                <a:sym typeface="+mn-ea"/>
              </a:rPr>
              <a:t>构想提出：</a:t>
            </a:r>
            <a:r>
              <a:rPr lang="zh-CN" altLang="en-US" sz="2800" dirty="0">
                <a:solidFill>
                  <a:srgbClr val="FF0000"/>
                </a:solidFill>
                <a:sym typeface="+mn-ea"/>
              </a:rPr>
              <a:t>“一国两制”</a:t>
            </a:r>
            <a:r>
              <a:rPr lang="en-US" altLang="zh-CN" sz="2800" b="1" dirty="0">
                <a:latin typeface="方正清刻本悦宋简体" panose="02000000000000000000" pitchFamily="2" charset="-122"/>
                <a:ea typeface="方正清刻本悦宋简体" panose="02000000000000000000" pitchFamily="2" charset="-122"/>
                <a:cs typeface="黑体" panose="02010609060101010101" charset="-122"/>
              </a:rPr>
              <a:t> </a:t>
            </a:r>
            <a:r>
              <a:rPr lang="zh-CN" altLang="en-US" sz="2800" b="1" dirty="0">
                <a:solidFill>
                  <a:srgbClr val="0070C0"/>
                </a:solidFill>
                <a:latin typeface="方正清刻本悦宋简体" panose="02000000000000000000" pitchFamily="2" charset="-122"/>
                <a:ea typeface="方正清刻本悦宋简体" panose="02000000000000000000" pitchFamily="2" charset="-122"/>
                <a:cs typeface="黑体" panose="02010609060101010101" charset="-122"/>
              </a:rPr>
              <a:t>（</a:t>
            </a:r>
            <a:r>
              <a:rPr lang="en-US" altLang="zh-CN" sz="2400" dirty="0">
                <a:solidFill>
                  <a:srgbClr val="0070C0"/>
                </a:solidFill>
                <a:latin typeface="微软雅黑" panose="020B0503020204020204" pitchFamily="34" charset="-122"/>
                <a:ea typeface="微软雅黑" panose="020B0503020204020204" pitchFamily="34" charset="-122"/>
                <a:cs typeface="黑体" panose="02010609060101010101" charset="-122"/>
              </a:rPr>
              <a:t>20</a:t>
            </a:r>
            <a:r>
              <a:rPr lang="zh-CN" altLang="en-US" sz="2400" dirty="0">
                <a:solidFill>
                  <a:srgbClr val="0070C0"/>
                </a:solidFill>
                <a:latin typeface="微软雅黑" panose="020B0503020204020204" pitchFamily="34" charset="-122"/>
                <a:ea typeface="微软雅黑" panose="020B0503020204020204" pitchFamily="34" charset="-122"/>
                <a:cs typeface="黑体" panose="02010609060101010101" charset="-122"/>
              </a:rPr>
              <a:t>世纪</a:t>
            </a:r>
            <a:r>
              <a:rPr lang="en-US" altLang="zh-CN" sz="2400" dirty="0">
                <a:solidFill>
                  <a:srgbClr val="0070C0"/>
                </a:solidFill>
                <a:latin typeface="微软雅黑" panose="020B0503020204020204" pitchFamily="34" charset="-122"/>
                <a:ea typeface="微软雅黑" panose="020B0503020204020204" pitchFamily="34" charset="-122"/>
                <a:cs typeface="黑体" panose="02010609060101010101" charset="-122"/>
              </a:rPr>
              <a:t>80</a:t>
            </a:r>
            <a:r>
              <a:rPr lang="zh-CN" altLang="en-US" sz="2400" dirty="0">
                <a:solidFill>
                  <a:srgbClr val="0070C0"/>
                </a:solidFill>
                <a:latin typeface="微软雅黑" panose="020B0503020204020204" pitchFamily="34" charset="-122"/>
                <a:ea typeface="微软雅黑" panose="020B0503020204020204" pitchFamily="34" charset="-122"/>
                <a:cs typeface="黑体" panose="02010609060101010101" charset="-122"/>
              </a:rPr>
              <a:t>年代初，邓小平提出。）</a:t>
            </a:r>
          </a:p>
          <a:p>
            <a:pPr>
              <a:lnSpc>
                <a:spcPct val="110000"/>
              </a:lnSpc>
              <a:buClrTx/>
              <a:buSzTx/>
              <a:buFontTx/>
            </a:pPr>
            <a:endParaRPr lang="zh-CN" altLang="en-US" sz="2800" b="1" dirty="0">
              <a:solidFill>
                <a:srgbClr val="1D41D5"/>
              </a:solidFill>
              <a:sym typeface="+mn-ea"/>
            </a:endParaRPr>
          </a:p>
        </p:txBody>
      </p:sp>
      <p:sp>
        <p:nvSpPr>
          <p:cNvPr id="10" name="矩形 9">
            <a:extLst>
              <a:ext uri="{FF2B5EF4-FFF2-40B4-BE49-F238E27FC236}">
                <a16:creationId xmlns:a16="http://schemas.microsoft.com/office/drawing/2014/main" id="{FD2792E5-D674-F520-FF2F-39493B51AE0C}"/>
              </a:ext>
            </a:extLst>
          </p:cNvPr>
          <p:cNvSpPr/>
          <p:nvPr>
            <p:custDataLst>
              <p:tags r:id="rId1"/>
            </p:custDataLst>
          </p:nvPr>
        </p:nvSpPr>
        <p:spPr>
          <a:xfrm>
            <a:off x="80303" y="0"/>
            <a:ext cx="9678670" cy="565604"/>
          </a:xfrm>
          <a:prstGeom prst="rect">
            <a:avLst/>
          </a:prstGeom>
          <a:noFill/>
        </p:spPr>
        <p:txBody>
          <a:bodyPr wrap="square" lIns="91440" tIns="45720" rIns="91440" bIns="45720">
            <a:spAutoFit/>
          </a:bodyPr>
          <a:lstStyle/>
          <a:p>
            <a:pPr algn="l">
              <a:lnSpc>
                <a:spcPct val="120000"/>
              </a:lnSpc>
              <a:spcBef>
                <a:spcPts val="0"/>
              </a:spcBef>
              <a:spcAft>
                <a:spcPts val="0"/>
              </a:spcAft>
            </a:pPr>
            <a:r>
              <a:rPr lang="en-US" altLang="zh-CN" sz="2800" b="1" dirty="0">
                <a:ln w="0"/>
                <a:solidFill>
                  <a:srgbClr val="FF0000"/>
                </a:solidFill>
                <a:latin typeface="微软雅黑" panose="020B0503020204020204" pitchFamily="34" charset="-122"/>
                <a:ea typeface="微软雅黑" panose="020B0503020204020204" pitchFamily="34" charset="-122"/>
              </a:rPr>
              <a:t>5</a:t>
            </a:r>
            <a:r>
              <a:rPr lang="zh-CN" altLang="en-US" sz="2800" b="1" dirty="0">
                <a:ln w="0"/>
                <a:solidFill>
                  <a:srgbClr val="FF0000"/>
                </a:solidFill>
                <a:effectLst/>
                <a:latin typeface="微软雅黑" panose="020B0503020204020204" pitchFamily="34" charset="-122"/>
                <a:ea typeface="微软雅黑" panose="020B0503020204020204" pitchFamily="34" charset="-122"/>
              </a:rPr>
              <a:t>、祖国统一大业</a:t>
            </a:r>
          </a:p>
        </p:txBody>
      </p:sp>
      <p:pic>
        <p:nvPicPr>
          <p:cNvPr id="11" name="图片 10">
            <a:extLst>
              <a:ext uri="{FF2B5EF4-FFF2-40B4-BE49-F238E27FC236}">
                <a16:creationId xmlns:a16="http://schemas.microsoft.com/office/drawing/2014/main" id="{B31E1B62-4D91-3C09-C5B9-E177989BBCA1}"/>
              </a:ext>
            </a:extLst>
          </p:cNvPr>
          <p:cNvPicPr>
            <a:picLocks noChangeAspect="1"/>
          </p:cNvPicPr>
          <p:nvPr/>
        </p:nvPicPr>
        <p:blipFill>
          <a:blip r:embed="rId4"/>
          <a:stretch>
            <a:fillRect/>
          </a:stretch>
        </p:blipFill>
        <p:spPr>
          <a:xfrm>
            <a:off x="2093980" y="1600220"/>
            <a:ext cx="5454900" cy="2509852"/>
          </a:xfrm>
          <a:prstGeom prst="rect">
            <a:avLst/>
          </a:prstGeom>
          <a:noFill/>
        </p:spPr>
      </p:pic>
      <p:sp>
        <p:nvSpPr>
          <p:cNvPr id="12" name="文本框 11">
            <a:extLst>
              <a:ext uri="{FF2B5EF4-FFF2-40B4-BE49-F238E27FC236}">
                <a16:creationId xmlns:a16="http://schemas.microsoft.com/office/drawing/2014/main" id="{195EA207-5B7E-7904-8D36-66F47481CA46}"/>
              </a:ext>
            </a:extLst>
          </p:cNvPr>
          <p:cNvSpPr txBox="1"/>
          <p:nvPr/>
        </p:nvSpPr>
        <p:spPr>
          <a:xfrm>
            <a:off x="153034" y="579729"/>
            <a:ext cx="7782560"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统一之由：</a:t>
            </a:r>
            <a:r>
              <a:rPr kumimoji="1" lang="zh-CN" altLang="en-US" sz="2800" dirty="0">
                <a:solidFill>
                  <a:srgbClr val="0070C0"/>
                </a:solidFill>
                <a:latin typeface="微软雅黑" panose="020B0503020204020204" charset="-122"/>
                <a:ea typeface="微软雅黑" panose="020B0503020204020204" charset="-122"/>
              </a:rPr>
              <a:t>历史遗留问题？中国内政？</a:t>
            </a:r>
          </a:p>
        </p:txBody>
      </p:sp>
      <p:sp>
        <p:nvSpPr>
          <p:cNvPr id="13" name="文本框 12">
            <a:extLst>
              <a:ext uri="{FF2B5EF4-FFF2-40B4-BE49-F238E27FC236}">
                <a16:creationId xmlns:a16="http://schemas.microsoft.com/office/drawing/2014/main" id="{29D78764-DFA8-0D5E-4D9A-6088DA0557ED}"/>
              </a:ext>
            </a:extLst>
          </p:cNvPr>
          <p:cNvSpPr txBox="1"/>
          <p:nvPr/>
        </p:nvSpPr>
        <p:spPr>
          <a:xfrm>
            <a:off x="153669" y="4074002"/>
            <a:ext cx="9986645"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成功实践：</a:t>
            </a:r>
            <a:r>
              <a:rPr kumimoji="1" lang="zh-CN" altLang="en-US" sz="2800" dirty="0">
                <a:solidFill>
                  <a:srgbClr val="FF0000"/>
                </a:solidFill>
                <a:latin typeface="微软雅黑" panose="020B0503020204020204" charset="-122"/>
                <a:ea typeface="微软雅黑" panose="020B0503020204020204" charset="-122"/>
                <a:hlinkClick r:id="rId5" action="ppaction://hlinksldjump"/>
              </a:rPr>
              <a:t>香港、澳门的回归</a:t>
            </a:r>
            <a:r>
              <a:rPr kumimoji="1" lang="zh-CN" altLang="en-US" sz="2800" dirty="0">
                <a:solidFill>
                  <a:srgbClr val="0070C0"/>
                </a:solidFill>
                <a:latin typeface="微软雅黑" panose="020B0503020204020204" charset="-122"/>
                <a:ea typeface="微软雅黑" panose="020B0503020204020204" charset="-122"/>
              </a:rPr>
              <a:t>（</a:t>
            </a:r>
            <a:r>
              <a:rPr kumimoji="1" lang="en-US" altLang="zh-CN" sz="2800" dirty="0">
                <a:solidFill>
                  <a:srgbClr val="0070C0"/>
                </a:solidFill>
                <a:latin typeface="微软雅黑" panose="020B0503020204020204" charset="-122"/>
                <a:ea typeface="微软雅黑" panose="020B0503020204020204" charset="-122"/>
              </a:rPr>
              <a:t>1997.7.1/1999.12.20</a:t>
            </a:r>
            <a:r>
              <a:rPr kumimoji="1" lang="zh-CN" altLang="en-US" sz="2800" dirty="0">
                <a:solidFill>
                  <a:srgbClr val="0070C0"/>
                </a:solidFill>
                <a:latin typeface="微软雅黑" panose="020B0503020204020204" charset="-122"/>
                <a:ea typeface="微软雅黑" panose="020B0503020204020204" charset="-122"/>
              </a:rPr>
              <a:t>）</a:t>
            </a:r>
          </a:p>
        </p:txBody>
      </p:sp>
      <p:sp>
        <p:nvSpPr>
          <p:cNvPr id="14" name="文本框 13">
            <a:extLst>
              <a:ext uri="{FF2B5EF4-FFF2-40B4-BE49-F238E27FC236}">
                <a16:creationId xmlns:a16="http://schemas.microsoft.com/office/drawing/2014/main" id="{EA6F6D06-9FE0-E365-D372-80062C482CF2}"/>
              </a:ext>
            </a:extLst>
          </p:cNvPr>
          <p:cNvSpPr txBox="1"/>
          <p:nvPr/>
        </p:nvSpPr>
        <p:spPr>
          <a:xfrm>
            <a:off x="153669" y="4813291"/>
            <a:ext cx="9986645"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尚待解决：</a:t>
            </a:r>
            <a:r>
              <a:rPr kumimoji="1" lang="zh-CN" altLang="en-US" sz="2800" dirty="0">
                <a:solidFill>
                  <a:srgbClr val="C00000"/>
                </a:solidFill>
                <a:latin typeface="微软雅黑" panose="020B0503020204020204" charset="-122"/>
                <a:ea typeface="微软雅黑" panose="020B0503020204020204" charset="-122"/>
              </a:rPr>
              <a:t>台湾问题</a:t>
            </a:r>
          </a:p>
        </p:txBody>
      </p:sp>
      <p:sp>
        <p:nvSpPr>
          <p:cNvPr id="15" name="文本框 11">
            <a:extLst>
              <a:ext uri="{FF2B5EF4-FFF2-40B4-BE49-F238E27FC236}">
                <a16:creationId xmlns:a16="http://schemas.microsoft.com/office/drawing/2014/main" id="{F684BAC6-866B-4302-0F13-119C6FCE4C44}"/>
              </a:ext>
            </a:extLst>
          </p:cNvPr>
          <p:cNvSpPr txBox="1"/>
          <p:nvPr/>
        </p:nvSpPr>
        <p:spPr>
          <a:xfrm>
            <a:off x="5577840" y="4813291"/>
            <a:ext cx="661416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1979</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年元旦 </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告台湾同胞书</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发表</a:t>
            </a:r>
            <a:endPar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1987</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年，台湾当局允许居民赴大陆探亲，进行经济文化交流（融冰之旅）</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1992</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年，九二共识（一个中国原则）</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1993</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年，汪辜会谈</a:t>
            </a:r>
            <a:endPar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2005</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年，通过</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反分裂国家法</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2008</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年，实现三通（通邮、通航、通商）</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2015</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年，习马会</a:t>
            </a:r>
            <a:endPar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rgbClr val="0070C0"/>
                </a:solidFill>
                <a:latin typeface="微软雅黑" panose="020B0503020204020204" pitchFamily="34" charset="-122"/>
                <a:ea typeface="微软雅黑" panose="020B0503020204020204" pitchFamily="34" charset="-122"/>
              </a:rPr>
              <a:t>……</a:t>
            </a:r>
            <a:endPar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D9234C7C-49A7-C868-64F9-DE2C11E42E04}"/>
              </a:ext>
            </a:extLst>
          </p:cNvPr>
          <p:cNvSpPr txBox="1"/>
          <p:nvPr/>
        </p:nvSpPr>
        <p:spPr>
          <a:xfrm>
            <a:off x="3799840" y="4813291"/>
            <a:ext cx="1706880" cy="523220"/>
          </a:xfrm>
          <a:prstGeom prst="rect">
            <a:avLst/>
          </a:prstGeom>
          <a:noFill/>
        </p:spPr>
        <p:txBody>
          <a:bodyPr wrap="square" rtlCol="0">
            <a:spAutoFit/>
          </a:bodyPr>
          <a:lstStyle/>
          <a:p>
            <a:pPr algn="l"/>
            <a:r>
              <a:rPr kumimoji="1" lang="zh-CN" altLang="en-US" sz="2800" dirty="0">
                <a:solidFill>
                  <a:srgbClr val="FF0000"/>
                </a:solidFill>
                <a:latin typeface="微软雅黑" panose="020B0503020204020204" charset="-122"/>
                <a:ea typeface="微软雅黑" panose="020B0503020204020204" charset="-122"/>
              </a:rPr>
              <a:t>台海关系</a:t>
            </a:r>
          </a:p>
        </p:txBody>
      </p:sp>
      <p:sp>
        <p:nvSpPr>
          <p:cNvPr id="17" name="箭头: 右 16">
            <a:extLst>
              <a:ext uri="{FF2B5EF4-FFF2-40B4-BE49-F238E27FC236}">
                <a16:creationId xmlns:a16="http://schemas.microsoft.com/office/drawing/2014/main" id="{B73C8BFE-CB5E-2733-733F-FF37390AC435}"/>
              </a:ext>
            </a:extLst>
          </p:cNvPr>
          <p:cNvSpPr/>
          <p:nvPr/>
        </p:nvSpPr>
        <p:spPr>
          <a:xfrm>
            <a:off x="3556634" y="4944096"/>
            <a:ext cx="294640" cy="26161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8" name="左大括号 17">
            <a:extLst>
              <a:ext uri="{FF2B5EF4-FFF2-40B4-BE49-F238E27FC236}">
                <a16:creationId xmlns:a16="http://schemas.microsoft.com/office/drawing/2014/main" id="{3460CC2E-B9E4-5E47-F79A-581024114849}"/>
              </a:ext>
            </a:extLst>
          </p:cNvPr>
          <p:cNvSpPr/>
          <p:nvPr/>
        </p:nvSpPr>
        <p:spPr>
          <a:xfrm>
            <a:off x="5359400" y="4888027"/>
            <a:ext cx="294640" cy="1912629"/>
          </a:xfrm>
          <a:prstGeom prst="leftBrace">
            <a:avLst>
              <a:gd name="adj1" fmla="val 8333"/>
              <a:gd name="adj2" fmla="val 154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P spid="13" grpId="0"/>
      <p:bldP spid="14" grpId="0"/>
      <p:bldP spid="15" grpId="0"/>
      <p:bldP spid="16" grpId="0"/>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65760" y="824110"/>
            <a:ext cx="11684000" cy="3644396"/>
          </a:xfrm>
          <a:prstGeom prst="rect">
            <a:avLst/>
          </a:prstGeom>
          <a:noFill/>
        </p:spPr>
        <p:txBody>
          <a:bodyPr wrap="square" rtlCol="0">
            <a:spAutoFit/>
          </a:bodyPr>
          <a:lstStyle/>
          <a:p>
            <a:pPr algn="just" defTabSz="457200" fontAlgn="auto">
              <a:lnSpc>
                <a:spcPct val="150000"/>
              </a:lnSpc>
              <a:spcBef>
                <a:spcPts val="0"/>
              </a:spcBef>
              <a:spcAft>
                <a:spcPts val="0"/>
              </a:spcAft>
              <a:buSzTx/>
              <a:defRPr/>
            </a:pPr>
            <a:r>
              <a:rPr b="1" kern="100" dirty="0">
                <a:solidFill>
                  <a:prstClr val="black"/>
                </a:solidFill>
                <a:latin typeface="微软雅黑" panose="020B0503020204020204" charset="-122"/>
                <a:ea typeface="微软雅黑" panose="020B0503020204020204" charset="-122"/>
                <a:sym typeface="+mn-ea"/>
              </a:rPr>
              <a:t>（2020·浙江选考）阅读材料，回答问题。</a:t>
            </a:r>
          </a:p>
          <a:p>
            <a:pPr algn="just" defTabSz="457200" fontAlgn="auto">
              <a:lnSpc>
                <a:spcPct val="150000"/>
              </a:lnSpc>
              <a:spcBef>
                <a:spcPts val="0"/>
              </a:spcBef>
              <a:spcAft>
                <a:spcPts val="0"/>
              </a:spcAft>
              <a:buSzTx/>
              <a:defRPr/>
            </a:pPr>
            <a:r>
              <a:rPr sz="2000" b="1" kern="100" dirty="0" err="1">
                <a:solidFill>
                  <a:prstClr val="black"/>
                </a:solidFill>
                <a:latin typeface="楷体" panose="02010609060101010101" pitchFamily="49" charset="-122"/>
                <a:ea typeface="楷体" panose="02010609060101010101" pitchFamily="49" charset="-122"/>
                <a:sym typeface="+mn-ea"/>
              </a:rPr>
              <a:t>材料二</a:t>
            </a:r>
            <a:r>
              <a:rPr sz="2000" b="1" kern="100" dirty="0">
                <a:solidFill>
                  <a:prstClr val="black"/>
                </a:solidFill>
                <a:latin typeface="楷体" panose="02010609060101010101" pitchFamily="49" charset="-122"/>
                <a:ea typeface="楷体" panose="02010609060101010101" pitchFamily="49" charset="-122"/>
                <a:sym typeface="+mn-ea"/>
              </a:rPr>
              <a:t> </a:t>
            </a:r>
            <a:r>
              <a:rPr sz="2000" b="1" kern="100" dirty="0">
                <a:solidFill>
                  <a:prstClr val="black"/>
                </a:solidFill>
                <a:latin typeface="楷体" panose="02010609060101010101" pitchFamily="49" charset="-122"/>
                <a:ea typeface="楷体" panose="02010609060101010101" pitchFamily="49" charset="-122"/>
                <a:cs typeface="楷体" panose="02010609060101010101" charset="-122"/>
                <a:sym typeface="+mn-ea"/>
              </a:rPr>
              <a:t>现在时机已经成熟了，应该明确肯定：1997年中国将收回香港。就是说，中国要收回的不仅是新界，而且包括香港岛、九龙。</a:t>
            </a:r>
            <a:r>
              <a:rPr lang="en-US" sz="2000" b="1" kern="100" dirty="0">
                <a:solidFill>
                  <a:prstClr val="black"/>
                </a:solidFill>
                <a:latin typeface="楷体" panose="02010609060101010101" pitchFamily="49" charset="-122"/>
                <a:ea typeface="楷体" panose="02010609060101010101" pitchFamily="49" charset="-122"/>
                <a:cs typeface="楷体" panose="02010609060101010101" charset="-122"/>
                <a:sym typeface="+mn-ea"/>
              </a:rPr>
              <a:t>……</a:t>
            </a:r>
            <a:r>
              <a:rPr sz="2000" b="1" kern="100" dirty="0">
                <a:solidFill>
                  <a:prstClr val="black"/>
                </a:solidFill>
                <a:latin typeface="楷体" panose="02010609060101010101" pitchFamily="49" charset="-122"/>
                <a:ea typeface="楷体" panose="02010609060101010101" pitchFamily="49" charset="-122"/>
                <a:cs typeface="楷体" panose="02010609060101010101" charset="-122"/>
                <a:sym typeface="+mn-ea"/>
              </a:rPr>
              <a:t>中国面临的实际问题就是用什么方式才能解决香港问题，用什么方式才能解决台湾问题。只能有两种方式，一种是和平方式，一种是非和平方式。而采用和平方式解决香港问题，就必须既考虑到香港的实际情况，也考虑到中国的实际情况和英国的实际情况，就是说，我们解决问题的办法要使三方面都能接受。</a:t>
            </a:r>
          </a:p>
          <a:p>
            <a:pPr algn="r" defTabSz="457200" fontAlgn="auto">
              <a:lnSpc>
                <a:spcPct val="150000"/>
              </a:lnSpc>
              <a:spcBef>
                <a:spcPts val="0"/>
              </a:spcBef>
              <a:spcAft>
                <a:spcPts val="0"/>
              </a:spcAft>
              <a:buSzTx/>
              <a:defRPr/>
            </a:pPr>
            <a:r>
              <a:rPr lang="en-US" sz="2000" b="1" kern="100" dirty="0">
                <a:solidFill>
                  <a:prstClr val="black"/>
                </a:solidFill>
                <a:latin typeface="楷体" panose="02010609060101010101" pitchFamily="49" charset="-122"/>
                <a:ea typeface="楷体" panose="02010609060101010101" pitchFamily="49" charset="-122"/>
                <a:cs typeface="仿宋" panose="02010609060101010101" charset="-122"/>
                <a:sym typeface="+mn-ea"/>
              </a:rPr>
              <a:t>——</a:t>
            </a:r>
            <a:r>
              <a:rPr sz="2000" b="1" kern="100" dirty="0">
                <a:solidFill>
                  <a:prstClr val="black"/>
                </a:solidFill>
                <a:latin typeface="楷体" panose="02010609060101010101" pitchFamily="49" charset="-122"/>
                <a:ea typeface="楷体" panose="02010609060101010101" pitchFamily="49" charset="-122"/>
                <a:cs typeface="仿宋" panose="02010609060101010101" charset="-122"/>
                <a:sym typeface="+mn-ea"/>
              </a:rPr>
              <a:t>引自《邓小平文选》第3卷</a:t>
            </a:r>
          </a:p>
          <a:p>
            <a:pPr algn="just" defTabSz="457200" fontAlgn="auto">
              <a:lnSpc>
                <a:spcPct val="150000"/>
              </a:lnSpc>
              <a:spcBef>
                <a:spcPts val="0"/>
              </a:spcBef>
              <a:spcAft>
                <a:spcPts val="0"/>
              </a:spcAft>
              <a:buSzTx/>
              <a:defRPr/>
            </a:pPr>
            <a:endParaRPr b="1" kern="100" dirty="0">
              <a:solidFill>
                <a:prstClr val="black"/>
              </a:solidFill>
              <a:latin typeface="微软雅黑" panose="020B0503020204020204" charset="-122"/>
              <a:ea typeface="微软雅黑" panose="020B0503020204020204" charset="-122"/>
              <a:sym typeface="+mn-ea"/>
            </a:endParaRPr>
          </a:p>
        </p:txBody>
      </p:sp>
      <p:sp>
        <p:nvSpPr>
          <p:cNvPr id="6" name="文本框 5">
            <a:extLst>
              <a:ext uri="{FF2B5EF4-FFF2-40B4-BE49-F238E27FC236}">
                <a16:creationId xmlns:a16="http://schemas.microsoft.com/office/drawing/2014/main" id="{C2ABDBDD-21A4-270D-8D25-4981077DDDBE}"/>
              </a:ext>
            </a:extLst>
          </p:cNvPr>
          <p:cNvSpPr txBox="1"/>
          <p:nvPr/>
        </p:nvSpPr>
        <p:spPr>
          <a:xfrm>
            <a:off x="365760" y="274320"/>
            <a:ext cx="2885440" cy="584775"/>
          </a:xfrm>
          <a:prstGeom prst="rect">
            <a:avLst/>
          </a:prstGeom>
          <a:noFill/>
        </p:spPr>
        <p:txBody>
          <a:bodyPr wrap="square" rtlCol="0">
            <a:spAutoFit/>
          </a:bodyPr>
          <a:lstStyle/>
          <a:p>
            <a:pPr algn="l"/>
            <a:r>
              <a:rPr kumimoji="1" lang="zh-CN" altLang="en-US" sz="3200" dirty="0">
                <a:solidFill>
                  <a:srgbClr val="C00000"/>
                </a:solidFill>
                <a:latin typeface="微软雅黑" panose="020B0503020204020204" charset="-122"/>
                <a:ea typeface="微软雅黑" panose="020B0503020204020204" charset="-122"/>
              </a:rPr>
              <a:t>真题演练</a:t>
            </a:r>
          </a:p>
        </p:txBody>
      </p:sp>
      <p:sp>
        <p:nvSpPr>
          <p:cNvPr id="9" name="文本框 8">
            <a:extLst>
              <a:ext uri="{FF2B5EF4-FFF2-40B4-BE49-F238E27FC236}">
                <a16:creationId xmlns:a16="http://schemas.microsoft.com/office/drawing/2014/main" id="{A9912B1E-5D39-3E4C-F69A-F87707361B70}"/>
              </a:ext>
            </a:extLst>
          </p:cNvPr>
          <p:cNvSpPr txBox="1"/>
          <p:nvPr/>
        </p:nvSpPr>
        <p:spPr>
          <a:xfrm>
            <a:off x="0" y="4187299"/>
            <a:ext cx="12192000" cy="830997"/>
          </a:xfrm>
          <a:prstGeom prst="rect">
            <a:avLst/>
          </a:prstGeom>
          <a:noFill/>
        </p:spPr>
        <p:txBody>
          <a:bodyPr wrap="square">
            <a:spAutoFit/>
          </a:bodyPr>
          <a:lstStyle/>
          <a:p>
            <a:r>
              <a:rPr lang="en-US" altLang="zh-CN" sz="2400" kern="100" dirty="0">
                <a:solidFill>
                  <a:srgbClr val="0070C0"/>
                </a:solidFill>
                <a:latin typeface="微软雅黑" panose="020B0503020204020204" charset="-122"/>
                <a:ea typeface="微软雅黑" panose="020B0503020204020204" charset="-122"/>
                <a:sym typeface="+mn-ea"/>
              </a:rPr>
              <a:t>2</a:t>
            </a:r>
            <a:r>
              <a:rPr lang="zh-CN" altLang="en-US" sz="2400" kern="100" dirty="0">
                <a:solidFill>
                  <a:srgbClr val="0070C0"/>
                </a:solidFill>
                <a:latin typeface="微软雅黑" panose="020B0503020204020204" charset="-122"/>
                <a:ea typeface="微软雅黑" panose="020B0503020204020204" charset="-122"/>
                <a:sym typeface="+mn-ea"/>
              </a:rPr>
              <a:t>）根据材料二，结合所学，指出“三方面都能接受”的方案是什么，这一方案的根本点在哪里？并简述其基本内容。这一方案对推动祖国完全统一有何意义？（</a:t>
            </a:r>
            <a:r>
              <a:rPr lang="en-US" altLang="zh-CN" sz="2400" kern="100" dirty="0">
                <a:solidFill>
                  <a:srgbClr val="0070C0"/>
                </a:solidFill>
                <a:latin typeface="微软雅黑" panose="020B0503020204020204" charset="-122"/>
                <a:ea typeface="微软雅黑" panose="020B0503020204020204" charset="-122"/>
                <a:sym typeface="+mn-ea"/>
              </a:rPr>
              <a:t>6</a:t>
            </a:r>
            <a:r>
              <a:rPr lang="zh-CN" altLang="en-US" sz="2400" kern="100" dirty="0">
                <a:solidFill>
                  <a:srgbClr val="0070C0"/>
                </a:solidFill>
                <a:latin typeface="微软雅黑" panose="020B0503020204020204" charset="-122"/>
                <a:ea typeface="微软雅黑" panose="020B0503020204020204" charset="-122"/>
                <a:sym typeface="+mn-ea"/>
              </a:rPr>
              <a:t>分）</a:t>
            </a:r>
            <a:endParaRPr lang="zh-CN" altLang="en-US" sz="2400" dirty="0">
              <a:solidFill>
                <a:srgbClr val="0070C0"/>
              </a:solidFill>
            </a:endParaRPr>
          </a:p>
        </p:txBody>
      </p:sp>
      <p:sp>
        <p:nvSpPr>
          <p:cNvPr id="13" name="文本框 12">
            <a:extLst>
              <a:ext uri="{FF2B5EF4-FFF2-40B4-BE49-F238E27FC236}">
                <a16:creationId xmlns:a16="http://schemas.microsoft.com/office/drawing/2014/main" id="{9CB8899F-C830-2756-69F8-3090FF2F93DE}"/>
              </a:ext>
            </a:extLst>
          </p:cNvPr>
          <p:cNvSpPr txBox="1"/>
          <p:nvPr/>
        </p:nvSpPr>
        <p:spPr>
          <a:xfrm>
            <a:off x="71120" y="5105034"/>
            <a:ext cx="12049760" cy="1569660"/>
          </a:xfrm>
          <a:prstGeom prst="rect">
            <a:avLst/>
          </a:prstGeom>
          <a:noFill/>
        </p:spPr>
        <p:txBody>
          <a:bodyPr wrap="square">
            <a:spAutoFit/>
          </a:bodyPr>
          <a:lstStyle/>
          <a:p>
            <a:r>
              <a:rPr lang="zh-CN" altLang="en-US" sz="2400" b="0" kern="100" dirty="0">
                <a:solidFill>
                  <a:srgbClr val="C00000"/>
                </a:solidFill>
                <a:effectLst/>
                <a:uFillTx/>
                <a:latin typeface="微软雅黑" panose="020B0503020204020204" charset="-122"/>
                <a:ea typeface="微软雅黑" panose="020B0503020204020204" charset="-122"/>
              </a:rPr>
              <a:t>方案：</a:t>
            </a:r>
            <a:r>
              <a:rPr lang="zh-CN" altLang="en-US" sz="2400" b="0" kern="100" dirty="0">
                <a:solidFill>
                  <a:sysClr val="windowText" lastClr="000000"/>
                </a:solidFill>
                <a:effectLst/>
                <a:uFillTx/>
                <a:latin typeface="微软雅黑" panose="020B0503020204020204" charset="-122"/>
                <a:ea typeface="微软雅黑" panose="020B0503020204020204" charset="-122"/>
              </a:rPr>
              <a:t>“一国两制”</a:t>
            </a:r>
            <a:r>
              <a:rPr lang="zh-CN" altLang="en-US" sz="2400" kern="100" dirty="0">
                <a:solidFill>
                  <a:sysClr val="windowText" lastClr="000000"/>
                </a:solidFill>
                <a:latin typeface="微软雅黑" panose="020B0503020204020204" charset="-122"/>
                <a:ea typeface="微软雅黑" panose="020B0503020204020204" charset="-122"/>
              </a:rPr>
              <a:t>；</a:t>
            </a:r>
            <a:r>
              <a:rPr lang="zh-CN" altLang="en-US" sz="2400" b="0" kern="100" dirty="0">
                <a:solidFill>
                  <a:srgbClr val="C00000"/>
                </a:solidFill>
                <a:effectLst/>
                <a:uFillTx/>
                <a:latin typeface="微软雅黑" panose="020B0503020204020204" charset="-122"/>
                <a:ea typeface="微软雅黑" panose="020B0503020204020204" charset="-122"/>
              </a:rPr>
              <a:t>根本点：</a:t>
            </a:r>
            <a:r>
              <a:rPr lang="zh-CN" altLang="en-US" sz="2400" b="0" kern="100" dirty="0">
                <a:solidFill>
                  <a:sysClr val="windowText" lastClr="000000"/>
                </a:solidFill>
                <a:effectLst/>
                <a:uFillTx/>
                <a:latin typeface="微软雅黑" panose="020B0503020204020204" charset="-122"/>
                <a:ea typeface="微软雅黑" panose="020B0503020204020204" charset="-122"/>
              </a:rPr>
              <a:t>“一国”。</a:t>
            </a:r>
            <a:endParaRPr lang="en-US" altLang="zh-CN" sz="2400" b="0" kern="100" dirty="0">
              <a:solidFill>
                <a:sysClr val="windowText" lastClr="000000"/>
              </a:solidFill>
              <a:effectLst/>
              <a:uFillTx/>
              <a:latin typeface="微软雅黑" panose="020B0503020204020204" charset="-122"/>
              <a:ea typeface="微软雅黑" panose="020B0503020204020204" charset="-122"/>
            </a:endParaRPr>
          </a:p>
          <a:p>
            <a:r>
              <a:rPr lang="zh-CN" altLang="en-US" sz="2400" b="0" kern="100" dirty="0">
                <a:solidFill>
                  <a:srgbClr val="C00000"/>
                </a:solidFill>
                <a:effectLst/>
                <a:uFillTx/>
                <a:latin typeface="微软雅黑" panose="020B0503020204020204" charset="-122"/>
                <a:ea typeface="微软雅黑" panose="020B0503020204020204" charset="-122"/>
              </a:rPr>
              <a:t>内容：</a:t>
            </a:r>
            <a:r>
              <a:rPr lang="zh-CN" altLang="en-US" sz="2400" b="0" kern="100" dirty="0">
                <a:solidFill>
                  <a:sysClr val="windowText" lastClr="000000"/>
                </a:solidFill>
                <a:effectLst/>
                <a:uFillTx/>
                <a:latin typeface="微软雅黑" panose="020B0503020204020204" charset="-122"/>
                <a:ea typeface="微软雅黑" panose="020B0503020204020204" charset="-122"/>
              </a:rPr>
              <a:t>在中华人民共和国内，大陆实行社会主义制度，港、澳、台实行资本主义制度。</a:t>
            </a:r>
            <a:r>
              <a:rPr lang="zh-CN" altLang="en-US" sz="2400" b="0" kern="100" dirty="0">
                <a:solidFill>
                  <a:srgbClr val="C00000"/>
                </a:solidFill>
                <a:effectLst/>
                <a:uFillTx/>
                <a:latin typeface="微软雅黑" panose="020B0503020204020204" charset="-122"/>
                <a:ea typeface="微软雅黑" panose="020B0503020204020204" charset="-122"/>
              </a:rPr>
              <a:t>意义：</a:t>
            </a:r>
            <a:r>
              <a:rPr lang="zh-CN" altLang="en-US" sz="2400" b="0" kern="100" dirty="0">
                <a:solidFill>
                  <a:sysClr val="windowText" lastClr="000000"/>
                </a:solidFill>
                <a:effectLst/>
                <a:uFillTx/>
                <a:latin typeface="微软雅黑" panose="020B0503020204020204" charset="-122"/>
                <a:ea typeface="微软雅黑" panose="020B0503020204020204" charset="-122"/>
              </a:rPr>
              <a:t>为实现祖国完全统一奠定坚实基础，港澳回归丰富“一国两制”理论和实践，为解决台湾问题开创光明前景。</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53035" y="1154042"/>
            <a:ext cx="9605938" cy="1016560"/>
          </a:xfrm>
          <a:prstGeom prst="rect">
            <a:avLst/>
          </a:prstGeom>
          <a:noFill/>
        </p:spPr>
        <p:txBody>
          <a:bodyPr wrap="square" rtlCol="0" anchor="t">
            <a:spAutoFit/>
          </a:bodyPr>
          <a:lstStyle/>
          <a:p>
            <a:pPr>
              <a:lnSpc>
                <a:spcPct val="110000"/>
              </a:lnSpc>
            </a:pPr>
            <a:r>
              <a:rPr lang="zh-CN" altLang="en-US" sz="2800" b="1" dirty="0">
                <a:solidFill>
                  <a:srgbClr val="1D41D5"/>
                </a:solidFill>
                <a:sym typeface="+mn-ea"/>
              </a:rPr>
              <a:t>构想提出：</a:t>
            </a:r>
            <a:r>
              <a:rPr lang="zh-CN" altLang="en-US" sz="2800" dirty="0">
                <a:solidFill>
                  <a:srgbClr val="FF0000"/>
                </a:solidFill>
                <a:sym typeface="+mn-ea"/>
              </a:rPr>
              <a:t>“一国两制”</a:t>
            </a:r>
            <a:r>
              <a:rPr lang="en-US" altLang="zh-CN" sz="2800" b="1" dirty="0">
                <a:latin typeface="方正清刻本悦宋简体" panose="02000000000000000000" pitchFamily="2" charset="-122"/>
                <a:ea typeface="方正清刻本悦宋简体" panose="02000000000000000000" pitchFamily="2" charset="-122"/>
                <a:cs typeface="黑体" panose="02010609060101010101" charset="-122"/>
              </a:rPr>
              <a:t> </a:t>
            </a:r>
            <a:r>
              <a:rPr lang="zh-CN" altLang="en-US" sz="2800" b="1" dirty="0">
                <a:solidFill>
                  <a:srgbClr val="0070C0"/>
                </a:solidFill>
                <a:latin typeface="方正清刻本悦宋简体" panose="02000000000000000000" pitchFamily="2" charset="-122"/>
                <a:ea typeface="方正清刻本悦宋简体" panose="02000000000000000000" pitchFamily="2" charset="-122"/>
                <a:cs typeface="黑体" panose="02010609060101010101" charset="-122"/>
              </a:rPr>
              <a:t>（</a:t>
            </a:r>
            <a:r>
              <a:rPr lang="en-US" altLang="zh-CN" sz="2400" dirty="0">
                <a:solidFill>
                  <a:srgbClr val="0070C0"/>
                </a:solidFill>
                <a:latin typeface="微软雅黑" panose="020B0503020204020204" pitchFamily="34" charset="-122"/>
                <a:ea typeface="微软雅黑" panose="020B0503020204020204" pitchFamily="34" charset="-122"/>
                <a:cs typeface="黑体" panose="02010609060101010101" charset="-122"/>
              </a:rPr>
              <a:t>20</a:t>
            </a:r>
            <a:r>
              <a:rPr lang="zh-CN" altLang="en-US" sz="2400" dirty="0">
                <a:solidFill>
                  <a:srgbClr val="0070C0"/>
                </a:solidFill>
                <a:latin typeface="微软雅黑" panose="020B0503020204020204" pitchFamily="34" charset="-122"/>
                <a:ea typeface="微软雅黑" panose="020B0503020204020204" pitchFamily="34" charset="-122"/>
                <a:cs typeface="黑体" panose="02010609060101010101" charset="-122"/>
              </a:rPr>
              <a:t>世纪</a:t>
            </a:r>
            <a:r>
              <a:rPr lang="en-US" altLang="zh-CN" sz="2400" dirty="0">
                <a:solidFill>
                  <a:srgbClr val="0070C0"/>
                </a:solidFill>
                <a:latin typeface="微软雅黑" panose="020B0503020204020204" pitchFamily="34" charset="-122"/>
                <a:ea typeface="微软雅黑" panose="020B0503020204020204" pitchFamily="34" charset="-122"/>
                <a:cs typeface="黑体" panose="02010609060101010101" charset="-122"/>
              </a:rPr>
              <a:t>80</a:t>
            </a:r>
            <a:r>
              <a:rPr lang="zh-CN" altLang="en-US" sz="2400" dirty="0">
                <a:solidFill>
                  <a:srgbClr val="0070C0"/>
                </a:solidFill>
                <a:latin typeface="微软雅黑" panose="020B0503020204020204" pitchFamily="34" charset="-122"/>
                <a:ea typeface="微软雅黑" panose="020B0503020204020204" pitchFamily="34" charset="-122"/>
                <a:cs typeface="黑体" panose="02010609060101010101" charset="-122"/>
              </a:rPr>
              <a:t>年代初，邓小平提出。）</a:t>
            </a:r>
          </a:p>
          <a:p>
            <a:pPr>
              <a:lnSpc>
                <a:spcPct val="110000"/>
              </a:lnSpc>
              <a:buClrTx/>
              <a:buSzTx/>
              <a:buFontTx/>
            </a:pPr>
            <a:endParaRPr lang="zh-CN" altLang="en-US" sz="2800" b="1" dirty="0">
              <a:solidFill>
                <a:srgbClr val="1D41D5"/>
              </a:solidFill>
              <a:sym typeface="+mn-ea"/>
            </a:endParaRPr>
          </a:p>
        </p:txBody>
      </p:sp>
      <p:sp>
        <p:nvSpPr>
          <p:cNvPr id="10" name="矩形 9">
            <a:extLst>
              <a:ext uri="{FF2B5EF4-FFF2-40B4-BE49-F238E27FC236}">
                <a16:creationId xmlns:a16="http://schemas.microsoft.com/office/drawing/2014/main" id="{FD2792E5-D674-F520-FF2F-39493B51AE0C}"/>
              </a:ext>
            </a:extLst>
          </p:cNvPr>
          <p:cNvSpPr/>
          <p:nvPr>
            <p:custDataLst>
              <p:tags r:id="rId1"/>
            </p:custDataLst>
          </p:nvPr>
        </p:nvSpPr>
        <p:spPr>
          <a:xfrm>
            <a:off x="80303" y="0"/>
            <a:ext cx="9678670" cy="565604"/>
          </a:xfrm>
          <a:prstGeom prst="rect">
            <a:avLst/>
          </a:prstGeom>
          <a:noFill/>
        </p:spPr>
        <p:txBody>
          <a:bodyPr wrap="square" lIns="91440" tIns="45720" rIns="91440" bIns="45720">
            <a:spAutoFit/>
          </a:bodyPr>
          <a:lstStyle/>
          <a:p>
            <a:pPr algn="l">
              <a:lnSpc>
                <a:spcPct val="120000"/>
              </a:lnSpc>
              <a:spcBef>
                <a:spcPts val="0"/>
              </a:spcBef>
              <a:spcAft>
                <a:spcPts val="0"/>
              </a:spcAft>
            </a:pPr>
            <a:r>
              <a:rPr lang="en-US" altLang="zh-CN" sz="2800" b="1" dirty="0">
                <a:ln w="0"/>
                <a:solidFill>
                  <a:srgbClr val="FF0000"/>
                </a:solidFill>
                <a:latin typeface="微软雅黑" panose="020B0503020204020204" pitchFamily="34" charset="-122"/>
                <a:ea typeface="微软雅黑" panose="020B0503020204020204" pitchFamily="34" charset="-122"/>
              </a:rPr>
              <a:t>5</a:t>
            </a:r>
            <a:r>
              <a:rPr lang="zh-CN" altLang="en-US" sz="2800" b="1" dirty="0">
                <a:ln w="0"/>
                <a:solidFill>
                  <a:srgbClr val="FF0000"/>
                </a:solidFill>
                <a:effectLst/>
                <a:latin typeface="微软雅黑" panose="020B0503020204020204" pitchFamily="34" charset="-122"/>
                <a:ea typeface="微软雅黑" panose="020B0503020204020204" pitchFamily="34" charset="-122"/>
              </a:rPr>
              <a:t>、祖国统一大业</a:t>
            </a:r>
          </a:p>
        </p:txBody>
      </p:sp>
      <p:pic>
        <p:nvPicPr>
          <p:cNvPr id="11" name="图片 10">
            <a:extLst>
              <a:ext uri="{FF2B5EF4-FFF2-40B4-BE49-F238E27FC236}">
                <a16:creationId xmlns:a16="http://schemas.microsoft.com/office/drawing/2014/main" id="{B31E1B62-4D91-3C09-C5B9-E177989BBCA1}"/>
              </a:ext>
            </a:extLst>
          </p:cNvPr>
          <p:cNvPicPr>
            <a:picLocks noChangeAspect="1"/>
          </p:cNvPicPr>
          <p:nvPr/>
        </p:nvPicPr>
        <p:blipFill>
          <a:blip r:embed="rId4"/>
          <a:stretch>
            <a:fillRect/>
          </a:stretch>
        </p:blipFill>
        <p:spPr>
          <a:xfrm>
            <a:off x="2093980" y="1600220"/>
            <a:ext cx="5454900" cy="2509852"/>
          </a:xfrm>
          <a:prstGeom prst="rect">
            <a:avLst/>
          </a:prstGeom>
          <a:noFill/>
        </p:spPr>
      </p:pic>
      <p:sp>
        <p:nvSpPr>
          <p:cNvPr id="12" name="文本框 11">
            <a:extLst>
              <a:ext uri="{FF2B5EF4-FFF2-40B4-BE49-F238E27FC236}">
                <a16:creationId xmlns:a16="http://schemas.microsoft.com/office/drawing/2014/main" id="{195EA207-5B7E-7904-8D36-66F47481CA46}"/>
              </a:ext>
            </a:extLst>
          </p:cNvPr>
          <p:cNvSpPr txBox="1"/>
          <p:nvPr/>
        </p:nvSpPr>
        <p:spPr>
          <a:xfrm>
            <a:off x="153034" y="579729"/>
            <a:ext cx="7782560"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统一之由：</a:t>
            </a:r>
            <a:r>
              <a:rPr kumimoji="1" lang="zh-CN" altLang="en-US" sz="2800" dirty="0">
                <a:solidFill>
                  <a:srgbClr val="0070C0"/>
                </a:solidFill>
                <a:latin typeface="微软雅黑" panose="020B0503020204020204" charset="-122"/>
                <a:ea typeface="微软雅黑" panose="020B0503020204020204" charset="-122"/>
              </a:rPr>
              <a:t>历史遗留问题？中国内政？</a:t>
            </a:r>
          </a:p>
        </p:txBody>
      </p:sp>
      <p:sp>
        <p:nvSpPr>
          <p:cNvPr id="13" name="文本框 12">
            <a:extLst>
              <a:ext uri="{FF2B5EF4-FFF2-40B4-BE49-F238E27FC236}">
                <a16:creationId xmlns:a16="http://schemas.microsoft.com/office/drawing/2014/main" id="{29D78764-DFA8-0D5E-4D9A-6088DA0557ED}"/>
              </a:ext>
            </a:extLst>
          </p:cNvPr>
          <p:cNvSpPr txBox="1"/>
          <p:nvPr/>
        </p:nvSpPr>
        <p:spPr>
          <a:xfrm>
            <a:off x="153669" y="4074002"/>
            <a:ext cx="9986645"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成功实践：</a:t>
            </a:r>
            <a:r>
              <a:rPr kumimoji="1" lang="zh-CN" altLang="en-US" sz="2800" dirty="0">
                <a:solidFill>
                  <a:srgbClr val="FF0000"/>
                </a:solidFill>
                <a:latin typeface="微软雅黑" panose="020B0503020204020204" charset="-122"/>
                <a:ea typeface="微软雅黑" panose="020B0503020204020204" charset="-122"/>
                <a:hlinkClick r:id="rId5" action="ppaction://hlinksldjump"/>
              </a:rPr>
              <a:t>香港、澳门的回归</a:t>
            </a:r>
            <a:r>
              <a:rPr kumimoji="1" lang="zh-CN" altLang="en-US" sz="2800" dirty="0">
                <a:solidFill>
                  <a:srgbClr val="0070C0"/>
                </a:solidFill>
                <a:latin typeface="微软雅黑" panose="020B0503020204020204" charset="-122"/>
                <a:ea typeface="微软雅黑" panose="020B0503020204020204" charset="-122"/>
              </a:rPr>
              <a:t>（</a:t>
            </a:r>
            <a:r>
              <a:rPr kumimoji="1" lang="en-US" altLang="zh-CN" sz="2800" dirty="0">
                <a:solidFill>
                  <a:srgbClr val="0070C0"/>
                </a:solidFill>
                <a:latin typeface="微软雅黑" panose="020B0503020204020204" charset="-122"/>
                <a:ea typeface="微软雅黑" panose="020B0503020204020204" charset="-122"/>
              </a:rPr>
              <a:t>1997.7.1/1999.12.20</a:t>
            </a:r>
            <a:r>
              <a:rPr kumimoji="1" lang="zh-CN" altLang="en-US" sz="2800" dirty="0">
                <a:solidFill>
                  <a:srgbClr val="0070C0"/>
                </a:solidFill>
                <a:latin typeface="微软雅黑" panose="020B0503020204020204" charset="-122"/>
                <a:ea typeface="微软雅黑" panose="020B0503020204020204" charset="-122"/>
              </a:rPr>
              <a:t>）</a:t>
            </a:r>
          </a:p>
        </p:txBody>
      </p:sp>
      <p:sp>
        <p:nvSpPr>
          <p:cNvPr id="14" name="文本框 13">
            <a:extLst>
              <a:ext uri="{FF2B5EF4-FFF2-40B4-BE49-F238E27FC236}">
                <a16:creationId xmlns:a16="http://schemas.microsoft.com/office/drawing/2014/main" id="{EA6F6D06-9FE0-E365-D372-80062C482CF2}"/>
              </a:ext>
            </a:extLst>
          </p:cNvPr>
          <p:cNvSpPr txBox="1"/>
          <p:nvPr/>
        </p:nvSpPr>
        <p:spPr>
          <a:xfrm>
            <a:off x="153669" y="4813291"/>
            <a:ext cx="9986645"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尚待解决：</a:t>
            </a:r>
            <a:r>
              <a:rPr kumimoji="1" lang="zh-CN" altLang="en-US" sz="2800" dirty="0">
                <a:solidFill>
                  <a:srgbClr val="C00000"/>
                </a:solidFill>
                <a:latin typeface="微软雅黑" panose="020B0503020204020204" charset="-122"/>
                <a:ea typeface="微软雅黑" panose="020B0503020204020204" charset="-122"/>
              </a:rPr>
              <a:t>台湾问题</a:t>
            </a:r>
          </a:p>
        </p:txBody>
      </p:sp>
      <p:sp>
        <p:nvSpPr>
          <p:cNvPr id="15" name="文本框 11">
            <a:extLst>
              <a:ext uri="{FF2B5EF4-FFF2-40B4-BE49-F238E27FC236}">
                <a16:creationId xmlns:a16="http://schemas.microsoft.com/office/drawing/2014/main" id="{F684BAC6-866B-4302-0F13-119C6FCE4C44}"/>
              </a:ext>
            </a:extLst>
          </p:cNvPr>
          <p:cNvSpPr txBox="1"/>
          <p:nvPr/>
        </p:nvSpPr>
        <p:spPr>
          <a:xfrm>
            <a:off x="5577840" y="4813291"/>
            <a:ext cx="661416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1979</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年元旦 </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告台湾同胞书</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发表</a:t>
            </a:r>
            <a:endPar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1987</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年，台湾当局允许居民赴大陆探亲，进行经济文化交流（融冰之旅）</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1992</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年，九二共识（一个中国原则）</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1993</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年，汪辜会谈</a:t>
            </a:r>
            <a:endPar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2005</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年，通过</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反分裂国家法</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2008</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年，实现三通（通邮、通航、通商）</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2015</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年，习马会</a:t>
            </a:r>
            <a:endPar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rgbClr val="0070C0"/>
                </a:solidFill>
                <a:latin typeface="微软雅黑" panose="020B0503020204020204" pitchFamily="34" charset="-122"/>
                <a:ea typeface="微软雅黑" panose="020B0503020204020204" pitchFamily="34" charset="-122"/>
              </a:rPr>
              <a:t>……</a:t>
            </a:r>
            <a:endPar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D9234C7C-49A7-C868-64F9-DE2C11E42E04}"/>
              </a:ext>
            </a:extLst>
          </p:cNvPr>
          <p:cNvSpPr txBox="1"/>
          <p:nvPr/>
        </p:nvSpPr>
        <p:spPr>
          <a:xfrm>
            <a:off x="3799840" y="4813291"/>
            <a:ext cx="1706880" cy="523220"/>
          </a:xfrm>
          <a:prstGeom prst="rect">
            <a:avLst/>
          </a:prstGeom>
          <a:noFill/>
        </p:spPr>
        <p:txBody>
          <a:bodyPr wrap="square" rtlCol="0">
            <a:spAutoFit/>
          </a:bodyPr>
          <a:lstStyle/>
          <a:p>
            <a:pPr algn="l"/>
            <a:r>
              <a:rPr kumimoji="1" lang="zh-CN" altLang="en-US" sz="2800" dirty="0">
                <a:solidFill>
                  <a:srgbClr val="FF0000"/>
                </a:solidFill>
                <a:latin typeface="微软雅黑" panose="020B0503020204020204" charset="-122"/>
                <a:ea typeface="微软雅黑" panose="020B0503020204020204" charset="-122"/>
              </a:rPr>
              <a:t>台海关系</a:t>
            </a:r>
          </a:p>
        </p:txBody>
      </p:sp>
      <p:sp>
        <p:nvSpPr>
          <p:cNvPr id="17" name="箭头: 右 16">
            <a:extLst>
              <a:ext uri="{FF2B5EF4-FFF2-40B4-BE49-F238E27FC236}">
                <a16:creationId xmlns:a16="http://schemas.microsoft.com/office/drawing/2014/main" id="{B73C8BFE-CB5E-2733-733F-FF37390AC435}"/>
              </a:ext>
            </a:extLst>
          </p:cNvPr>
          <p:cNvSpPr/>
          <p:nvPr/>
        </p:nvSpPr>
        <p:spPr>
          <a:xfrm>
            <a:off x="3556634" y="4944096"/>
            <a:ext cx="294640" cy="26161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8" name="左大括号 17">
            <a:extLst>
              <a:ext uri="{FF2B5EF4-FFF2-40B4-BE49-F238E27FC236}">
                <a16:creationId xmlns:a16="http://schemas.microsoft.com/office/drawing/2014/main" id="{3460CC2E-B9E4-5E47-F79A-581024114849}"/>
              </a:ext>
            </a:extLst>
          </p:cNvPr>
          <p:cNvSpPr/>
          <p:nvPr/>
        </p:nvSpPr>
        <p:spPr>
          <a:xfrm>
            <a:off x="5359400" y="4888027"/>
            <a:ext cx="294640" cy="1912629"/>
          </a:xfrm>
          <a:prstGeom prst="leftBrace">
            <a:avLst>
              <a:gd name="adj1" fmla="val 8333"/>
              <a:gd name="adj2" fmla="val 154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795087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8522" y="50421"/>
            <a:ext cx="6685280" cy="681990"/>
          </a:xfrm>
          <a:prstGeom prst="rect">
            <a:avLst/>
          </a:prstGeom>
          <a:noFill/>
        </p:spPr>
        <p:txBody>
          <a:bodyPr vert="horz" wrap="none" rtlCol="0">
            <a:spAutoFit/>
          </a:bodyPr>
          <a:lstStyle/>
          <a:p>
            <a:pPr lvl="0" fontAlgn="auto">
              <a:lnSpc>
                <a:spcPct val="120000"/>
              </a:lnSpc>
              <a:defRPr/>
            </a:pPr>
            <a:r>
              <a:rPr lang="zh-CN" altLang="en-US" sz="3200" dirty="0">
                <a:gradFill>
                  <a:gsLst>
                    <a:gs pos="87000">
                      <a:srgbClr val="C00000"/>
                    </a:gs>
                    <a:gs pos="0">
                      <a:srgbClr val="E83D32"/>
                    </a:gs>
                  </a:gsLst>
                  <a:lin ang="5400000" scaled="0"/>
                </a:gradFill>
                <a:latin typeface="微软雅黑" panose="020B0503020204020204" charset="-122"/>
                <a:ea typeface="微软雅黑" panose="020B0503020204020204" charset="-122"/>
                <a:cs typeface="+mn-ea"/>
                <a:sym typeface="+mn-lt"/>
              </a:rPr>
              <a:t>台湾问题解决的有利因素和不利因素</a:t>
            </a:r>
          </a:p>
        </p:txBody>
      </p:sp>
      <p:grpSp>
        <p:nvGrpSpPr>
          <p:cNvPr id="5" name="组合 4"/>
          <p:cNvGrpSpPr/>
          <p:nvPr/>
        </p:nvGrpSpPr>
        <p:grpSpPr>
          <a:xfrm>
            <a:off x="325555" y="896148"/>
            <a:ext cx="11540891" cy="2350135"/>
            <a:chOff x="327820" y="960413"/>
            <a:chExt cx="4381595" cy="2434039"/>
          </a:xfrm>
        </p:grpSpPr>
        <p:sp>
          <p:nvSpPr>
            <p:cNvPr id="7" name="任意多边形: 形状 9"/>
            <p:cNvSpPr/>
            <p:nvPr/>
          </p:nvSpPr>
          <p:spPr>
            <a:xfrm>
              <a:off x="334964" y="961577"/>
              <a:ext cx="4374451" cy="2259292"/>
            </a:xfrm>
            <a:prstGeom prst="roundRect">
              <a:avLst>
                <a:gd name="adj" fmla="val 2447"/>
              </a:avLst>
            </a:prstGeom>
            <a:gradFill>
              <a:gsLst>
                <a:gs pos="0">
                  <a:srgbClr val="C00000">
                    <a:alpha val="3000"/>
                  </a:srgbClr>
                </a:gs>
                <a:gs pos="92000">
                  <a:srgbClr val="C00000">
                    <a:alpha val="0"/>
                  </a:srgbClr>
                </a:gs>
              </a:gsLst>
              <a:lin ang="5400000" scaled="1"/>
            </a:gradFill>
            <a:ln>
              <a:gradFill>
                <a:gsLst>
                  <a:gs pos="0">
                    <a:srgbClr val="C00000"/>
                  </a:gs>
                  <a:gs pos="94000">
                    <a:srgbClr val="C00000">
                      <a:alpha val="0"/>
                    </a:srgb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a:solidFill>
                  <a:srgbClr val="ED7D31"/>
                </a:solidFill>
                <a:latin typeface="微软雅黑" panose="020B0503020204020204" charset="-122"/>
                <a:ea typeface="微软雅黑" panose="020B0503020204020204" charset="-122"/>
              </a:endParaRPr>
            </a:p>
          </p:txBody>
        </p:sp>
        <p:sp>
          <p:nvSpPr>
            <p:cNvPr id="4" name="文本框 3"/>
            <p:cNvSpPr txBox="1"/>
            <p:nvPr/>
          </p:nvSpPr>
          <p:spPr>
            <a:xfrm>
              <a:off x="327820" y="960413"/>
              <a:ext cx="4374451" cy="2434039"/>
            </a:xfrm>
            <a:prstGeom prst="rect">
              <a:avLst/>
            </a:prstGeom>
            <a:noFill/>
          </p:spPr>
          <p:txBody>
            <a:bodyPr wrap="square" rtlCol="0">
              <a:spAutoFit/>
            </a:bodyPr>
            <a:lstStyle/>
            <a:p>
              <a:pPr algn="just">
                <a:lnSpc>
                  <a:spcPct val="105000"/>
                </a:lnSpc>
              </a:pPr>
              <a:r>
                <a:rPr lang="zh-CN" altLang="en-US" sz="2400" dirty="0">
                  <a:latin typeface="楷体" panose="02010609060101010101" charset="-122"/>
                  <a:ea typeface="楷体" panose="02010609060101010101" charset="-122"/>
                  <a:cs typeface="楷体" panose="02010609060101010101" charset="-122"/>
                </a:rPr>
                <a:t>解决台湾问题、实现祖国完全统一，我们寄希望于</a:t>
              </a:r>
              <a:r>
                <a:rPr lang="zh-CN" altLang="en-US" sz="2400" dirty="0">
                  <a:gradFill>
                    <a:gsLst>
                      <a:gs pos="87000">
                        <a:srgbClr val="C00000"/>
                      </a:gs>
                      <a:gs pos="0">
                        <a:srgbClr val="E83D32"/>
                      </a:gs>
                    </a:gsLst>
                    <a:lin ang="5400000" scaled="0"/>
                  </a:gradFill>
                  <a:latin typeface="楷体" panose="02010609060101010101" charset="-122"/>
                  <a:ea typeface="楷体" panose="02010609060101010101" charset="-122"/>
                  <a:cs typeface="楷体" panose="02010609060101010101" charset="-122"/>
                </a:rPr>
                <a:t>台湾人民</a:t>
              </a:r>
              <a:r>
                <a:rPr lang="zh-CN" altLang="en-US" sz="2400" dirty="0">
                  <a:latin typeface="楷体" panose="02010609060101010101" charset="-122"/>
                  <a:ea typeface="楷体" panose="02010609060101010101" charset="-122"/>
                  <a:cs typeface="楷体" panose="02010609060101010101" charset="-122"/>
                </a:rPr>
                <a:t>。两千三百万台湾同胞是我们的手足兄弟，没有人比我们更希望通过和平的方式解决台湾问题</a:t>
              </a:r>
              <a:r>
                <a:rPr lang="en-US" altLang="zh-CN" sz="2400" dirty="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我们决不承诺放弃使用武力，不是针对台湾同胞的，而是针对</a:t>
              </a:r>
              <a:r>
                <a:rPr lang="zh-CN" altLang="en-US" sz="2400" dirty="0">
                  <a:gradFill>
                    <a:gsLst>
                      <a:gs pos="87000">
                        <a:srgbClr val="C00000"/>
                      </a:gs>
                      <a:gs pos="0">
                        <a:srgbClr val="E83D32"/>
                      </a:gs>
                    </a:gsLst>
                    <a:lin ang="5400000" scaled="0"/>
                  </a:gradFill>
                  <a:latin typeface="楷体" panose="02010609060101010101" charset="-122"/>
                  <a:ea typeface="楷体" panose="02010609060101010101" charset="-122"/>
                  <a:cs typeface="楷体" panose="02010609060101010101" charset="-122"/>
                </a:rPr>
                <a:t>外国势力</a:t>
              </a:r>
              <a:r>
                <a:rPr lang="zh-CN" altLang="en-US" sz="2400" dirty="0">
                  <a:latin typeface="楷体" panose="02010609060101010101" charset="-122"/>
                  <a:ea typeface="楷体" panose="02010609060101010101" charset="-122"/>
                  <a:cs typeface="楷体" panose="02010609060101010101" charset="-122"/>
                </a:rPr>
                <a:t>干涉中国统一和</a:t>
              </a:r>
              <a:r>
                <a:rPr lang="zh-CN" altLang="en-US" sz="2400" dirty="0">
                  <a:gradFill>
                    <a:gsLst>
                      <a:gs pos="87000">
                        <a:srgbClr val="C00000"/>
                      </a:gs>
                      <a:gs pos="0">
                        <a:srgbClr val="E83D32"/>
                      </a:gs>
                    </a:gsLst>
                    <a:lin ang="5400000" scaled="0"/>
                  </a:gradFill>
                  <a:latin typeface="楷体" panose="02010609060101010101" charset="-122"/>
                  <a:ea typeface="楷体" panose="02010609060101010101" charset="-122"/>
                  <a:cs typeface="楷体" panose="02010609060101010101" charset="-122"/>
                </a:rPr>
                <a:t>台湾分裂势力</a:t>
              </a:r>
              <a:r>
                <a:rPr lang="zh-CN" altLang="en-US" sz="2400" dirty="0">
                  <a:latin typeface="楷体" panose="02010609060101010101" charset="-122"/>
                  <a:ea typeface="楷体" panose="02010609060101010101" charset="-122"/>
                  <a:cs typeface="楷体" panose="02010609060101010101" charset="-122"/>
                </a:rPr>
                <a:t>搞“台湾独立”图谋的</a:t>
              </a:r>
              <a:r>
                <a:rPr lang="en-US" altLang="zh-CN" sz="2400" dirty="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国家要统一，民族要复兴，台湾问题不能无期限地拖下去。我们坚信，通过全体中华儿女共同努力，祖国完全统一就一定能早日实现。</a:t>
              </a:r>
            </a:p>
            <a:p>
              <a:pPr algn="r">
                <a:lnSpc>
                  <a:spcPct val="105000"/>
                </a:lnSpc>
              </a:pPr>
              <a:r>
                <a:rPr lang="en-US" altLang="zh-CN" sz="2000" dirty="0">
                  <a:latin typeface="仿宋" panose="02010609060101010101" charset="-122"/>
                  <a:ea typeface="仿宋" panose="02010609060101010101" charset="-122"/>
                  <a:cs typeface="仿宋" panose="02010609060101010101" charset="-122"/>
                </a:rPr>
                <a:t>——</a:t>
              </a:r>
              <a:r>
                <a:rPr lang="zh-CN" altLang="en-US" sz="2000" dirty="0">
                  <a:latin typeface="仿宋" panose="02010609060101010101" charset="-122"/>
                  <a:ea typeface="仿宋" panose="02010609060101010101" charset="-122"/>
                  <a:cs typeface="仿宋" panose="02010609060101010101" charset="-122"/>
                </a:rPr>
                <a:t>江泽民在十六大报告会上的讲话</a:t>
              </a:r>
            </a:p>
          </p:txBody>
        </p:sp>
      </p:grpSp>
      <p:grpSp>
        <p:nvGrpSpPr>
          <p:cNvPr id="6" name="组合 5"/>
          <p:cNvGrpSpPr/>
          <p:nvPr/>
        </p:nvGrpSpPr>
        <p:grpSpPr>
          <a:xfrm>
            <a:off x="392849" y="4125929"/>
            <a:ext cx="1072578" cy="830997"/>
            <a:chOff x="392849" y="4125929"/>
            <a:chExt cx="1072578" cy="830997"/>
          </a:xfrm>
        </p:grpSpPr>
        <p:sp>
          <p:nvSpPr>
            <p:cNvPr id="32" name="文本框 31"/>
            <p:cNvSpPr txBox="1"/>
            <p:nvPr/>
          </p:nvSpPr>
          <p:spPr>
            <a:xfrm>
              <a:off x="392849" y="4125929"/>
              <a:ext cx="942299" cy="830997"/>
            </a:xfrm>
            <a:prstGeom prst="rect">
              <a:avLst/>
            </a:prstGeom>
            <a:noFill/>
          </p:spPr>
          <p:txBody>
            <a:bodyPr wrap="square" rtlCol="0">
              <a:spAutoFit/>
            </a:bodyPr>
            <a:lstStyle/>
            <a:p>
              <a:pPr algn="ctr"/>
              <a:r>
                <a:rPr lang="zh-CN" altLang="en-US" sz="2400" dirty="0">
                  <a:solidFill>
                    <a:srgbClr val="FF0000"/>
                  </a:solidFill>
                  <a:latin typeface="微软雅黑" panose="020B0503020204020204" charset="-122"/>
                  <a:ea typeface="微软雅黑" panose="020B0503020204020204" charset="-122"/>
                </a:rPr>
                <a:t>有利因素</a:t>
              </a:r>
            </a:p>
          </p:txBody>
        </p:sp>
        <p:sp>
          <p:nvSpPr>
            <p:cNvPr id="30" name="等腰三角形 29"/>
            <p:cNvSpPr/>
            <p:nvPr/>
          </p:nvSpPr>
          <p:spPr>
            <a:xfrm rot="5400000">
              <a:off x="1352626" y="4489206"/>
              <a:ext cx="121157" cy="104444"/>
            </a:xfrm>
            <a:prstGeom prst="triangle">
              <a:avLst/>
            </a:prstGeom>
            <a:gradFill>
              <a:gsLst>
                <a:gs pos="0">
                  <a:srgbClr val="EA3732"/>
                </a:gs>
                <a:gs pos="100000">
                  <a:srgbClr val="9B112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grpSp>
      <p:sp>
        <p:nvSpPr>
          <p:cNvPr id="17" name="矩形 16"/>
          <p:cNvSpPr/>
          <p:nvPr>
            <p:custDataLst>
              <p:tags r:id="rId1"/>
            </p:custDataLst>
          </p:nvPr>
        </p:nvSpPr>
        <p:spPr>
          <a:xfrm>
            <a:off x="1526296" y="3326687"/>
            <a:ext cx="10272855" cy="2308324"/>
          </a:xfrm>
          <a:prstGeom prst="rect">
            <a:avLst/>
          </a:prstGeom>
          <a:noFill/>
        </p:spPr>
        <p:txBody>
          <a:bodyPr wrap="square">
            <a:spAutoFit/>
          </a:bodyPr>
          <a:lstStyle/>
          <a:p>
            <a:pPr marL="457200" indent="-360045">
              <a:buFont typeface="+mj-ea"/>
              <a:buAutoNum type="circleNumDbPlain"/>
            </a:pPr>
            <a:r>
              <a:rPr lang="zh-CN" altLang="en-US" sz="2400" b="1" dirty="0">
                <a:gradFill>
                  <a:gsLst>
                    <a:gs pos="87000">
                      <a:srgbClr val="C00000"/>
                    </a:gs>
                    <a:gs pos="0">
                      <a:srgbClr val="E83D32"/>
                    </a:gs>
                  </a:gsLst>
                  <a:lin ang="5400000" scaled="0"/>
                </a:gradFill>
                <a:latin typeface="微软雅黑" panose="020B0503020204020204" charset="-122"/>
                <a:ea typeface="微软雅黑" panose="020B0503020204020204" charset="-122"/>
                <a:cs typeface="微软雅黑" panose="020B0503020204020204" charset="-122"/>
              </a:rPr>
              <a:t>根本保证：</a:t>
            </a:r>
            <a:r>
              <a:rPr lang="zh-CN" altLang="en-US" sz="2400" dirty="0">
                <a:latin typeface="微软雅黑" panose="020B0503020204020204" charset="-122"/>
                <a:ea typeface="微软雅黑" panose="020B0503020204020204" charset="-122"/>
                <a:cs typeface="微软雅黑" panose="020B0503020204020204" charset="-122"/>
              </a:rPr>
              <a:t>中国综合国力增强，国际地位提高。</a:t>
            </a:r>
          </a:p>
          <a:p>
            <a:pPr marL="457200" indent="-360045">
              <a:buFont typeface="+mj-ea"/>
              <a:buAutoNum type="circleNumDbPlain"/>
            </a:pPr>
            <a:r>
              <a:rPr lang="zh-CN" altLang="en-US" sz="2400" b="1" dirty="0">
                <a:gradFill>
                  <a:gsLst>
                    <a:gs pos="87000">
                      <a:srgbClr val="C00000"/>
                    </a:gs>
                    <a:gs pos="0">
                      <a:srgbClr val="E83D32"/>
                    </a:gs>
                  </a:gsLst>
                  <a:lin ang="5400000" scaled="0"/>
                </a:gradFill>
                <a:latin typeface="微软雅黑" panose="020B0503020204020204" charset="-122"/>
                <a:ea typeface="微软雅黑" panose="020B0503020204020204" charset="-122"/>
                <a:cs typeface="微软雅黑" panose="020B0503020204020204" charset="-122"/>
              </a:rPr>
              <a:t>人心所向：</a:t>
            </a:r>
            <a:r>
              <a:rPr lang="zh-CN" altLang="en-US" sz="2400" dirty="0">
                <a:latin typeface="微软雅黑" panose="020B0503020204020204" charset="-122"/>
                <a:ea typeface="微软雅黑" panose="020B0503020204020204" charset="-122"/>
                <a:cs typeface="微软雅黑" panose="020B0503020204020204" charset="-122"/>
              </a:rPr>
              <a:t>统一是中华儿女的共同心愿，是历史潮流。</a:t>
            </a:r>
          </a:p>
          <a:p>
            <a:pPr marL="457200" indent="-360045">
              <a:buFont typeface="+mj-ea"/>
              <a:buAutoNum type="circleNumDbPlain"/>
            </a:pPr>
            <a:r>
              <a:rPr lang="zh-CN" altLang="en-US" sz="2400" b="1" dirty="0">
                <a:gradFill>
                  <a:gsLst>
                    <a:gs pos="87000">
                      <a:srgbClr val="C00000"/>
                    </a:gs>
                    <a:gs pos="0">
                      <a:srgbClr val="E83D32"/>
                    </a:gs>
                  </a:gsLst>
                  <a:lin ang="5400000" scaled="0"/>
                </a:gradFill>
                <a:latin typeface="微软雅黑" panose="020B0503020204020204" charset="-122"/>
                <a:ea typeface="微软雅黑" panose="020B0503020204020204" charset="-122"/>
                <a:cs typeface="微软雅黑" panose="020B0503020204020204" charset="-122"/>
              </a:rPr>
              <a:t>历史依据：</a:t>
            </a:r>
            <a:r>
              <a:rPr lang="zh-CN" altLang="en-US" sz="2400" dirty="0">
                <a:latin typeface="微软雅黑" panose="020B0503020204020204" charset="-122"/>
                <a:ea typeface="微软雅黑" panose="020B0503020204020204" charset="-122"/>
                <a:cs typeface="微软雅黑" panose="020B0503020204020204" charset="-122"/>
              </a:rPr>
              <a:t>台湾自古以来就是中国领土，文化同源。</a:t>
            </a:r>
          </a:p>
          <a:p>
            <a:pPr marL="457200" marR="5080" indent="-360045">
              <a:buFont typeface="+mj-ea"/>
              <a:buAutoNum type="circleNumDbPlain"/>
            </a:pPr>
            <a:r>
              <a:rPr lang="zh-CN" altLang="en-US" sz="2400" b="1" dirty="0">
                <a:gradFill>
                  <a:gsLst>
                    <a:gs pos="87000">
                      <a:srgbClr val="C00000"/>
                    </a:gs>
                    <a:gs pos="0">
                      <a:srgbClr val="E83D32"/>
                    </a:gs>
                  </a:gsLst>
                  <a:lin ang="5400000" scaled="0"/>
                </a:gradFill>
                <a:latin typeface="微软雅黑" panose="020B0503020204020204" charset="-122"/>
                <a:ea typeface="微软雅黑" panose="020B0503020204020204" charset="-122"/>
                <a:cs typeface="微软雅黑" panose="020B0503020204020204" charset="-122"/>
              </a:rPr>
              <a:t>国际法依据</a:t>
            </a:r>
            <a:r>
              <a:rPr lang="zh-CN" altLang="en-US" sz="2400" b="1" spc="-1000" dirty="0">
                <a:gradFill>
                  <a:gsLst>
                    <a:gs pos="87000">
                      <a:srgbClr val="C00000"/>
                    </a:gs>
                    <a:gs pos="0">
                      <a:srgbClr val="E83D32"/>
                    </a:gs>
                  </a:gsLst>
                  <a:lin ang="5400000" scaled="0"/>
                </a:gradFill>
                <a:latin typeface="微软雅黑" panose="020B0503020204020204" charset="-122"/>
                <a:ea typeface="微软雅黑" panose="020B0503020204020204" charset="-122"/>
                <a:cs typeface="微软雅黑" panose="020B0503020204020204" charset="-122"/>
              </a:rPr>
              <a:t>：</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开罗宣言</a:t>
            </a:r>
            <a:r>
              <a:rPr lang="en-US" altLang="zh-CN" sz="2400" spc="-1000" dirty="0">
                <a:latin typeface="微软雅黑" panose="020B0503020204020204" charset="-122"/>
                <a:ea typeface="微软雅黑" panose="020B0503020204020204" charset="-122"/>
                <a:cs typeface="微软雅黑" panose="020B0503020204020204" charset="-122"/>
              </a:rPr>
              <a:t>》</a:t>
            </a:r>
            <a:r>
              <a:rPr lang="zh-CN" altLang="en-US" sz="2400" spc="-10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波茨坦公告等国际文献关于</a:t>
            </a:r>
            <a:r>
              <a:rPr lang="zh-CN" altLang="en-US" sz="2400" spc="-10" dirty="0">
                <a:latin typeface="微软雅黑" panose="020B0503020204020204" charset="-122"/>
                <a:ea typeface="微软雅黑" panose="020B0503020204020204" charset="-122"/>
                <a:cs typeface="微软雅黑" panose="020B0503020204020204" charset="-122"/>
              </a:rPr>
              <a:t>台</a:t>
            </a:r>
            <a:r>
              <a:rPr lang="zh-CN" altLang="en-US" sz="2400" spc="-5" dirty="0">
                <a:latin typeface="微软雅黑" panose="020B0503020204020204" charset="-122"/>
                <a:ea typeface="微软雅黑" panose="020B0503020204020204" charset="-122"/>
                <a:cs typeface="微软雅黑" panose="020B0503020204020204" charset="-122"/>
              </a:rPr>
              <a:t>湾问题的原则</a:t>
            </a:r>
            <a:r>
              <a:rPr lang="zh-CN" altLang="en-US" sz="2400" spc="-1000" dirty="0">
                <a:latin typeface="微软雅黑" panose="020B0503020204020204" charset="-122"/>
                <a:ea typeface="微软雅黑" panose="020B0503020204020204" charset="-122"/>
                <a:cs typeface="微软雅黑" panose="020B0503020204020204" charset="-122"/>
              </a:rPr>
              <a:t>。</a:t>
            </a:r>
          </a:p>
          <a:p>
            <a:pPr marL="457200" indent="-360045">
              <a:buFont typeface="+mj-ea"/>
              <a:buAutoNum type="circleNumDbPlain"/>
            </a:pPr>
            <a:r>
              <a:rPr lang="zh-CN" altLang="en-US" sz="2400" b="1" dirty="0">
                <a:gradFill>
                  <a:gsLst>
                    <a:gs pos="87000">
                      <a:srgbClr val="C00000"/>
                    </a:gs>
                    <a:gs pos="0">
                      <a:srgbClr val="E83D32"/>
                    </a:gs>
                  </a:gsLst>
                  <a:lin ang="5400000" scaled="0"/>
                </a:gradFill>
                <a:latin typeface="微软雅黑" panose="020B0503020204020204" charset="-122"/>
                <a:ea typeface="微软雅黑" panose="020B0503020204020204" charset="-122"/>
                <a:cs typeface="微软雅黑" panose="020B0503020204020204" charset="-122"/>
              </a:rPr>
              <a:t>政策保证：</a:t>
            </a:r>
            <a:r>
              <a:rPr lang="zh-CN" altLang="en-US" sz="2400" dirty="0">
                <a:latin typeface="微软雅黑" panose="020B0503020204020204" charset="-122"/>
                <a:ea typeface="微软雅黑" panose="020B0503020204020204" charset="-122"/>
                <a:cs typeface="微软雅黑" panose="020B0503020204020204" charset="-122"/>
              </a:rPr>
              <a:t>邓小平“一国两制”伟大理论。</a:t>
            </a:r>
          </a:p>
          <a:p>
            <a:pPr marL="457200" indent="-360045">
              <a:buFont typeface="+mj-ea"/>
              <a:buAutoNum type="circleNumDbPlain"/>
            </a:pPr>
            <a:r>
              <a:rPr lang="zh-CN" altLang="en-US" sz="2400" b="1" dirty="0">
                <a:gradFill>
                  <a:gsLst>
                    <a:gs pos="87000">
                      <a:srgbClr val="C00000"/>
                    </a:gs>
                    <a:gs pos="0">
                      <a:srgbClr val="E83D32"/>
                    </a:gs>
                  </a:gsLst>
                  <a:lin ang="5400000" scaled="0"/>
                </a:gradFill>
                <a:latin typeface="微软雅黑" panose="020B0503020204020204" charset="-122"/>
                <a:ea typeface="微软雅黑" panose="020B0503020204020204" charset="-122"/>
                <a:cs typeface="微软雅黑" panose="020B0503020204020204" charset="-122"/>
              </a:rPr>
              <a:t>榜样借鉴：</a:t>
            </a:r>
            <a:r>
              <a:rPr lang="zh-CN" altLang="en-US" sz="2400" dirty="0">
                <a:latin typeface="微软雅黑" panose="020B0503020204020204" charset="-122"/>
                <a:ea typeface="微软雅黑" panose="020B0503020204020204" charset="-122"/>
                <a:cs typeface="微软雅黑" panose="020B0503020204020204" charset="-122"/>
              </a:rPr>
              <a:t>港澳回归并保持繁荣，提供了榜样和借鉴。</a:t>
            </a:r>
          </a:p>
        </p:txBody>
      </p:sp>
      <p:grpSp>
        <p:nvGrpSpPr>
          <p:cNvPr id="2" name="组合 1"/>
          <p:cNvGrpSpPr/>
          <p:nvPr/>
        </p:nvGrpSpPr>
        <p:grpSpPr>
          <a:xfrm>
            <a:off x="392849" y="5960728"/>
            <a:ext cx="9624562" cy="505109"/>
            <a:chOff x="392849" y="5960728"/>
            <a:chExt cx="9624562" cy="505109"/>
          </a:xfrm>
        </p:grpSpPr>
        <p:sp>
          <p:nvSpPr>
            <p:cNvPr id="25" name="文本框 24"/>
            <p:cNvSpPr txBox="1"/>
            <p:nvPr/>
          </p:nvSpPr>
          <p:spPr>
            <a:xfrm>
              <a:off x="2444970" y="5960728"/>
              <a:ext cx="7572441" cy="461665"/>
            </a:xfrm>
            <a:prstGeom prst="rect">
              <a:avLst/>
            </a:prstGeom>
            <a:noFill/>
          </p:spPr>
          <p:txBody>
            <a:bodyPr wrap="square">
              <a:spAutoFit/>
            </a:bodyPr>
            <a:lstStyle/>
            <a:p>
              <a:pPr algn="just"/>
              <a:r>
                <a:rPr lang="zh-CN" altLang="en-US" sz="2400" dirty="0">
                  <a:latin typeface="微软雅黑" panose="020B0503020204020204" charset="-122"/>
                  <a:ea typeface="微软雅黑" panose="020B0503020204020204" charset="-122"/>
                  <a:cs typeface="微软雅黑" panose="020B0503020204020204" charset="-122"/>
                </a:rPr>
                <a:t>①岛内分裂倾向的发展；    ②外国反华势力的干涉。</a:t>
              </a:r>
            </a:p>
          </p:txBody>
        </p:sp>
        <p:sp>
          <p:nvSpPr>
            <p:cNvPr id="42" name="等腰三角形 41"/>
            <p:cNvSpPr/>
            <p:nvPr/>
          </p:nvSpPr>
          <p:spPr>
            <a:xfrm rot="5400000">
              <a:off x="2079935" y="6194664"/>
              <a:ext cx="121157" cy="104444"/>
            </a:xfrm>
            <a:prstGeom prst="triangle">
              <a:avLst/>
            </a:prstGeom>
            <a:gradFill>
              <a:gsLst>
                <a:gs pos="0">
                  <a:srgbClr val="EA3732"/>
                </a:gs>
                <a:gs pos="100000">
                  <a:srgbClr val="9B112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46" name="文本框 45"/>
            <p:cNvSpPr txBox="1"/>
            <p:nvPr/>
          </p:nvSpPr>
          <p:spPr>
            <a:xfrm>
              <a:off x="392849" y="6004172"/>
              <a:ext cx="1443208" cy="461665"/>
            </a:xfrm>
            <a:prstGeom prst="rect">
              <a:avLst/>
            </a:prstGeom>
            <a:noFill/>
          </p:spPr>
          <p:txBody>
            <a:bodyPr wrap="square" rtlCol="0">
              <a:spAutoFit/>
            </a:bodyPr>
            <a:lstStyle/>
            <a:p>
              <a:pPr algn="ctr"/>
              <a:r>
                <a:rPr lang="zh-CN" altLang="en-US" sz="2400" dirty="0">
                  <a:solidFill>
                    <a:srgbClr val="00B0F0"/>
                  </a:solidFill>
                  <a:latin typeface="微软雅黑" panose="020B0503020204020204" charset="-122"/>
                  <a:ea typeface="微软雅黑" panose="020B0503020204020204" charset="-122"/>
                </a:rPr>
                <a:t>不利因素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anim calcmode="lin" valueType="num">
                                      <p:cBhvr>
                                        <p:cTn id="1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iterate type="lt">
                                    <p:tmPct val="3000"/>
                                  </p:iterate>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barn(inHorizontal)">
                                      <p:cBhvr>
                                        <p:cTn id="24" dur="500"/>
                                        <p:tgtEl>
                                          <p:spTgt spid="1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iterate type="lt">
                                    <p:tmPct val="3000"/>
                                  </p:iterate>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barn(inHorizontal)">
                                      <p:cBhvr>
                                        <p:cTn id="29" dur="500"/>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iterate type="lt">
                                    <p:tmPct val="3000"/>
                                  </p:iterate>
                                  <p:childTnLst>
                                    <p:set>
                                      <p:cBhvr>
                                        <p:cTn id="33" dur="1" fill="hold">
                                          <p:stCondLst>
                                            <p:cond delay="0"/>
                                          </p:stCondLst>
                                        </p:cTn>
                                        <p:tgtEl>
                                          <p:spTgt spid="17">
                                            <p:txEl>
                                              <p:pRg st="3" end="3"/>
                                            </p:txEl>
                                          </p:spTgt>
                                        </p:tgtEl>
                                        <p:attrNameLst>
                                          <p:attrName>style.visibility</p:attrName>
                                        </p:attrNameLst>
                                      </p:cBhvr>
                                      <p:to>
                                        <p:strVal val="visible"/>
                                      </p:to>
                                    </p:set>
                                    <p:animEffect transition="in" filter="barn(inHorizontal)">
                                      <p:cBhvr>
                                        <p:cTn id="34" dur="500"/>
                                        <p:tgtEl>
                                          <p:spTgt spid="1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iterate type="lt">
                                    <p:tmPct val="3000"/>
                                  </p:iterate>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barn(inHorizontal)">
                                      <p:cBhvr>
                                        <p:cTn id="39" dur="500"/>
                                        <p:tgtEl>
                                          <p:spTgt spid="1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iterate type="lt">
                                    <p:tmPct val="3000"/>
                                  </p:iterate>
                                  <p:childTnLst>
                                    <p:set>
                                      <p:cBhvr>
                                        <p:cTn id="43" dur="1" fill="hold">
                                          <p:stCondLst>
                                            <p:cond delay="0"/>
                                          </p:stCondLst>
                                        </p:cTn>
                                        <p:tgtEl>
                                          <p:spTgt spid="17">
                                            <p:txEl>
                                              <p:pRg st="5" end="5"/>
                                            </p:txEl>
                                          </p:spTgt>
                                        </p:tgtEl>
                                        <p:attrNameLst>
                                          <p:attrName>style.visibility</p:attrName>
                                        </p:attrNameLst>
                                      </p:cBhvr>
                                      <p:to>
                                        <p:strVal val="visible"/>
                                      </p:to>
                                    </p:set>
                                    <p:animEffect transition="in" filter="barn(inHorizontal)">
                                      <p:cBhvr>
                                        <p:cTn id="44" dur="500"/>
                                        <p:tgtEl>
                                          <p:spTgt spid="1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C1C0992-37C8-1E40-0EDA-8A93F0CF9779}"/>
              </a:ext>
            </a:extLst>
          </p:cNvPr>
          <p:cNvSpPr txBox="1"/>
          <p:nvPr/>
        </p:nvSpPr>
        <p:spPr>
          <a:xfrm>
            <a:off x="0" y="2205260"/>
            <a:ext cx="2895600" cy="1569660"/>
          </a:xfrm>
          <a:prstGeom prst="rect">
            <a:avLst/>
          </a:prstGeom>
          <a:solidFill>
            <a:srgbClr val="FFFF00"/>
          </a:solidFill>
        </p:spPr>
        <p:txBody>
          <a:bodyPr wrap="square" rtlCol="0">
            <a:spAutoFit/>
          </a:bodyPr>
          <a:lstStyle/>
          <a:p>
            <a:pPr algn="l"/>
            <a:r>
              <a:rPr kumimoji="1" lang="zh-CN" altLang="en-US" sz="3200" dirty="0">
                <a:latin typeface="微软雅黑" panose="020B0503020204020204" charset="-122"/>
                <a:ea typeface="微软雅黑" panose="020B0503020204020204" charset="-122"/>
              </a:rPr>
              <a:t>    </a:t>
            </a:r>
            <a:r>
              <a:rPr kumimoji="1" lang="zh-CN" altLang="en-US" sz="3200" dirty="0">
                <a:solidFill>
                  <a:srgbClr val="FF0000"/>
                </a:solidFill>
                <a:latin typeface="微软雅黑" panose="020B0503020204020204" charset="-122"/>
                <a:ea typeface="微软雅黑" panose="020B0503020204020204" charset="-122"/>
              </a:rPr>
              <a:t>中国特色</a:t>
            </a:r>
            <a:endParaRPr kumimoji="1" lang="en-US" altLang="zh-CN" sz="3200" dirty="0">
              <a:solidFill>
                <a:srgbClr val="FF0000"/>
              </a:solidFill>
              <a:latin typeface="微软雅黑" panose="020B0503020204020204" charset="-122"/>
              <a:ea typeface="微软雅黑" panose="020B0503020204020204" charset="-122"/>
            </a:endParaRPr>
          </a:p>
          <a:p>
            <a:pPr algn="l"/>
            <a:r>
              <a:rPr kumimoji="1" lang="zh-CN" altLang="en-US" sz="3200" dirty="0">
                <a:solidFill>
                  <a:srgbClr val="FF0000"/>
                </a:solidFill>
                <a:latin typeface="微软雅黑" panose="020B0503020204020204" charset="-122"/>
                <a:ea typeface="微软雅黑" panose="020B0503020204020204" charset="-122"/>
              </a:rPr>
              <a:t>社会主义道路</a:t>
            </a:r>
            <a:endParaRPr kumimoji="1" lang="en-US" altLang="zh-CN" sz="3200" dirty="0">
              <a:solidFill>
                <a:srgbClr val="FF0000"/>
              </a:solidFill>
              <a:latin typeface="微软雅黑" panose="020B0503020204020204" charset="-122"/>
              <a:ea typeface="微软雅黑" panose="020B0503020204020204" charset="-122"/>
            </a:endParaRPr>
          </a:p>
          <a:p>
            <a:pPr algn="l"/>
            <a:r>
              <a:rPr kumimoji="1" lang="en-US" altLang="zh-CN" sz="3200" dirty="0">
                <a:solidFill>
                  <a:srgbClr val="FF0000"/>
                </a:solidFill>
                <a:latin typeface="微软雅黑" panose="020B0503020204020204" charset="-122"/>
                <a:ea typeface="微软雅黑" panose="020B0503020204020204" charset="-122"/>
              </a:rPr>
              <a:t>  </a:t>
            </a:r>
            <a:r>
              <a:rPr kumimoji="1" lang="zh-CN" altLang="en-US" sz="3200" dirty="0">
                <a:solidFill>
                  <a:srgbClr val="FF0000"/>
                </a:solidFill>
                <a:latin typeface="微软雅黑" panose="020B0503020204020204" charset="-122"/>
                <a:ea typeface="微软雅黑" panose="020B0503020204020204" charset="-122"/>
              </a:rPr>
              <a:t>   的探索</a:t>
            </a:r>
          </a:p>
        </p:txBody>
      </p:sp>
      <p:sp>
        <p:nvSpPr>
          <p:cNvPr id="3" name="文本框 2">
            <a:extLst>
              <a:ext uri="{FF2B5EF4-FFF2-40B4-BE49-F238E27FC236}">
                <a16:creationId xmlns:a16="http://schemas.microsoft.com/office/drawing/2014/main" id="{634E18DF-0191-65C5-D034-C6658C6B8BBF}"/>
              </a:ext>
            </a:extLst>
          </p:cNvPr>
          <p:cNvSpPr txBox="1"/>
          <p:nvPr/>
        </p:nvSpPr>
        <p:spPr>
          <a:xfrm>
            <a:off x="365760" y="274320"/>
            <a:ext cx="1097280" cy="584775"/>
          </a:xfrm>
          <a:prstGeom prst="rect">
            <a:avLst/>
          </a:prstGeom>
          <a:noFill/>
        </p:spPr>
        <p:txBody>
          <a:bodyPr wrap="square" rtlCol="0">
            <a:spAutoFit/>
          </a:bodyPr>
          <a:lstStyle/>
          <a:p>
            <a:pPr algn="l"/>
            <a:r>
              <a:rPr kumimoji="1" lang="zh-CN" altLang="en-US" sz="3200" dirty="0">
                <a:solidFill>
                  <a:srgbClr val="C00000"/>
                </a:solidFill>
                <a:latin typeface="微软雅黑" panose="020B0503020204020204" charset="-122"/>
                <a:ea typeface="微软雅黑" panose="020B0503020204020204" charset="-122"/>
              </a:rPr>
              <a:t>小结</a:t>
            </a:r>
          </a:p>
        </p:txBody>
      </p:sp>
      <p:sp>
        <p:nvSpPr>
          <p:cNvPr id="4" name="文本框 3">
            <a:extLst>
              <a:ext uri="{FF2B5EF4-FFF2-40B4-BE49-F238E27FC236}">
                <a16:creationId xmlns:a16="http://schemas.microsoft.com/office/drawing/2014/main" id="{AC12CAB9-F4AD-B504-5ECA-CBC33677CA5F}"/>
              </a:ext>
            </a:extLst>
          </p:cNvPr>
          <p:cNvSpPr txBox="1"/>
          <p:nvPr/>
        </p:nvSpPr>
        <p:spPr>
          <a:xfrm>
            <a:off x="3210560" y="4885140"/>
            <a:ext cx="4846320" cy="584775"/>
          </a:xfrm>
          <a:prstGeom prst="rect">
            <a:avLst/>
          </a:prstGeom>
          <a:solidFill>
            <a:schemeClr val="accent1"/>
          </a:solidFill>
        </p:spPr>
        <p:txBody>
          <a:bodyPr wrap="square" rtlCol="0">
            <a:spAutoFit/>
          </a:bodyPr>
          <a:lstStyle/>
          <a:p>
            <a:pPr algn="l"/>
            <a:r>
              <a:rPr kumimoji="1" lang="zh-CN" altLang="en-US" sz="3200" dirty="0">
                <a:solidFill>
                  <a:schemeClr val="bg1"/>
                </a:solidFill>
                <a:latin typeface="微软雅黑" panose="020B0503020204020204" charset="-122"/>
                <a:ea typeface="微软雅黑" panose="020B0503020204020204" charset="-122"/>
              </a:rPr>
              <a:t>统一之路（从构想到实践）</a:t>
            </a:r>
          </a:p>
        </p:txBody>
      </p:sp>
      <p:sp>
        <p:nvSpPr>
          <p:cNvPr id="5" name="文本框 4">
            <a:extLst>
              <a:ext uri="{FF2B5EF4-FFF2-40B4-BE49-F238E27FC236}">
                <a16:creationId xmlns:a16="http://schemas.microsoft.com/office/drawing/2014/main" id="{AF205AF4-5FC0-B88B-85E1-DC0D28E5D7DA}"/>
              </a:ext>
            </a:extLst>
          </p:cNvPr>
          <p:cNvSpPr txBox="1"/>
          <p:nvPr/>
        </p:nvSpPr>
        <p:spPr>
          <a:xfrm>
            <a:off x="3210560" y="3431123"/>
            <a:ext cx="4846320" cy="584775"/>
          </a:xfrm>
          <a:prstGeom prst="rect">
            <a:avLst/>
          </a:prstGeom>
          <a:solidFill>
            <a:schemeClr val="accent1"/>
          </a:solidFill>
        </p:spPr>
        <p:txBody>
          <a:bodyPr wrap="square" rtlCol="0">
            <a:spAutoFit/>
          </a:bodyPr>
          <a:lstStyle/>
          <a:p>
            <a:pPr algn="l"/>
            <a:r>
              <a:rPr kumimoji="1" lang="zh-CN" altLang="en-US" sz="3200" dirty="0">
                <a:solidFill>
                  <a:schemeClr val="bg1"/>
                </a:solidFill>
                <a:latin typeface="微软雅黑" panose="020B0503020204020204" charset="-122"/>
                <a:ea typeface="微软雅黑" panose="020B0503020204020204" charset="-122"/>
              </a:rPr>
              <a:t>开放之路（从试点到铺开）</a:t>
            </a:r>
          </a:p>
        </p:txBody>
      </p:sp>
      <p:sp>
        <p:nvSpPr>
          <p:cNvPr id="6" name="文本框 5">
            <a:extLst>
              <a:ext uri="{FF2B5EF4-FFF2-40B4-BE49-F238E27FC236}">
                <a16:creationId xmlns:a16="http://schemas.microsoft.com/office/drawing/2014/main" id="{A676F99B-7398-6412-FA64-0B6177371937}"/>
              </a:ext>
            </a:extLst>
          </p:cNvPr>
          <p:cNvSpPr txBox="1"/>
          <p:nvPr/>
        </p:nvSpPr>
        <p:spPr>
          <a:xfrm>
            <a:off x="3210560" y="2198449"/>
            <a:ext cx="4846320" cy="584775"/>
          </a:xfrm>
          <a:prstGeom prst="rect">
            <a:avLst/>
          </a:prstGeom>
          <a:solidFill>
            <a:schemeClr val="accent1"/>
          </a:solidFill>
        </p:spPr>
        <p:txBody>
          <a:bodyPr wrap="square" rtlCol="0">
            <a:spAutoFit/>
          </a:bodyPr>
          <a:lstStyle/>
          <a:p>
            <a:pPr algn="l"/>
            <a:r>
              <a:rPr kumimoji="1" lang="zh-CN" altLang="en-US" sz="3200" dirty="0">
                <a:solidFill>
                  <a:schemeClr val="bg1"/>
                </a:solidFill>
                <a:latin typeface="微软雅黑" panose="020B0503020204020204" charset="-122"/>
                <a:ea typeface="微软雅黑" panose="020B0503020204020204" charset="-122"/>
              </a:rPr>
              <a:t>改革之路（从农村到城市）</a:t>
            </a:r>
          </a:p>
        </p:txBody>
      </p:sp>
      <p:sp>
        <p:nvSpPr>
          <p:cNvPr id="7" name="文本框 6">
            <a:extLst>
              <a:ext uri="{FF2B5EF4-FFF2-40B4-BE49-F238E27FC236}">
                <a16:creationId xmlns:a16="http://schemas.microsoft.com/office/drawing/2014/main" id="{A684DCA1-6CD9-280F-6150-28356EB18691}"/>
              </a:ext>
            </a:extLst>
          </p:cNvPr>
          <p:cNvSpPr txBox="1"/>
          <p:nvPr/>
        </p:nvSpPr>
        <p:spPr>
          <a:xfrm>
            <a:off x="3210560" y="859095"/>
            <a:ext cx="4846320" cy="584775"/>
          </a:xfrm>
          <a:prstGeom prst="rect">
            <a:avLst/>
          </a:prstGeom>
          <a:solidFill>
            <a:schemeClr val="accent1"/>
          </a:solidFill>
        </p:spPr>
        <p:txBody>
          <a:bodyPr wrap="square" rtlCol="0">
            <a:spAutoFit/>
          </a:bodyPr>
          <a:lstStyle/>
          <a:p>
            <a:pPr algn="l"/>
            <a:r>
              <a:rPr kumimoji="1" lang="zh-CN" altLang="en-US" sz="3200" dirty="0">
                <a:solidFill>
                  <a:schemeClr val="bg1"/>
                </a:solidFill>
                <a:latin typeface="微软雅黑" panose="020B0503020204020204" charset="-122"/>
                <a:ea typeface="微软雅黑" panose="020B0503020204020204" charset="-122"/>
              </a:rPr>
              <a:t>转折之路（从徘徊到前进）</a:t>
            </a:r>
          </a:p>
        </p:txBody>
      </p:sp>
      <p:sp>
        <p:nvSpPr>
          <p:cNvPr id="8" name="左大括号 7">
            <a:extLst>
              <a:ext uri="{FF2B5EF4-FFF2-40B4-BE49-F238E27FC236}">
                <a16:creationId xmlns:a16="http://schemas.microsoft.com/office/drawing/2014/main" id="{4F626671-AB60-529C-FE38-FFA73DAB8C59}"/>
              </a:ext>
            </a:extLst>
          </p:cNvPr>
          <p:cNvSpPr/>
          <p:nvPr/>
        </p:nvSpPr>
        <p:spPr>
          <a:xfrm>
            <a:off x="2956560" y="922977"/>
            <a:ext cx="193040" cy="4431343"/>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BC51E9D7-BF6C-3119-D461-FE4AEB68991D}"/>
              </a:ext>
            </a:extLst>
          </p:cNvPr>
          <p:cNvSpPr/>
          <p:nvPr/>
        </p:nvSpPr>
        <p:spPr>
          <a:xfrm>
            <a:off x="8183882" y="2697702"/>
            <a:ext cx="924560" cy="5847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文本框 9">
            <a:extLst>
              <a:ext uri="{FF2B5EF4-FFF2-40B4-BE49-F238E27FC236}">
                <a16:creationId xmlns:a16="http://schemas.microsoft.com/office/drawing/2014/main" id="{66DFEDFA-E274-2962-1FE9-FE710061E2AC}"/>
              </a:ext>
            </a:extLst>
          </p:cNvPr>
          <p:cNvSpPr txBox="1"/>
          <p:nvPr/>
        </p:nvSpPr>
        <p:spPr>
          <a:xfrm>
            <a:off x="9127292" y="1250727"/>
            <a:ext cx="677108" cy="3771869"/>
          </a:xfrm>
          <a:prstGeom prst="rect">
            <a:avLst/>
          </a:prstGeom>
          <a:solidFill>
            <a:srgbClr val="FFFF00"/>
          </a:solidFill>
        </p:spPr>
        <p:txBody>
          <a:bodyPr vert="eaVert" wrap="square" rtlCol="0">
            <a:spAutoFit/>
          </a:bodyPr>
          <a:lstStyle/>
          <a:p>
            <a:pPr algn="l"/>
            <a:r>
              <a:rPr kumimoji="1" lang="zh-CN" altLang="en-US" sz="3200" dirty="0">
                <a:solidFill>
                  <a:srgbClr val="FF0000"/>
                </a:solidFill>
                <a:latin typeface="微软雅黑" panose="020B0503020204020204" charset="-122"/>
                <a:ea typeface="微软雅黑" panose="020B0503020204020204" charset="-122"/>
              </a:rPr>
              <a:t>马克思主义的中国化</a:t>
            </a:r>
          </a:p>
        </p:txBody>
      </p:sp>
      <p:sp>
        <p:nvSpPr>
          <p:cNvPr id="11" name="箭头: 右 10">
            <a:extLst>
              <a:ext uri="{FF2B5EF4-FFF2-40B4-BE49-F238E27FC236}">
                <a16:creationId xmlns:a16="http://schemas.microsoft.com/office/drawing/2014/main" id="{8DBF7852-348B-1AAC-3729-AB5D2FFF4302}"/>
              </a:ext>
            </a:extLst>
          </p:cNvPr>
          <p:cNvSpPr/>
          <p:nvPr/>
        </p:nvSpPr>
        <p:spPr>
          <a:xfrm>
            <a:off x="9907474" y="2697702"/>
            <a:ext cx="882446" cy="5847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文本框 11">
            <a:extLst>
              <a:ext uri="{FF2B5EF4-FFF2-40B4-BE49-F238E27FC236}">
                <a16:creationId xmlns:a16="http://schemas.microsoft.com/office/drawing/2014/main" id="{3A046F81-CB65-450A-E8CC-FB678294B997}"/>
              </a:ext>
            </a:extLst>
          </p:cNvPr>
          <p:cNvSpPr txBox="1"/>
          <p:nvPr/>
        </p:nvSpPr>
        <p:spPr>
          <a:xfrm>
            <a:off x="10959032" y="2257426"/>
            <a:ext cx="677108" cy="1758472"/>
          </a:xfrm>
          <a:prstGeom prst="rect">
            <a:avLst/>
          </a:prstGeom>
          <a:solidFill>
            <a:srgbClr val="FFFF00"/>
          </a:solidFill>
        </p:spPr>
        <p:txBody>
          <a:bodyPr vert="eaVert" wrap="square" rtlCol="0">
            <a:spAutoFit/>
          </a:bodyPr>
          <a:lstStyle/>
          <a:p>
            <a:pPr algn="l"/>
            <a:r>
              <a:rPr kumimoji="1" lang="zh-CN" altLang="en-US" sz="3200" dirty="0">
                <a:solidFill>
                  <a:srgbClr val="FF0000"/>
                </a:solidFill>
                <a:latin typeface="微软雅黑" panose="020B0503020204020204" charset="-122"/>
                <a:ea typeface="微软雅黑" panose="020B0503020204020204" charset="-122"/>
              </a:rPr>
              <a:t>巨大成就</a:t>
            </a:r>
          </a:p>
        </p:txBody>
      </p:sp>
    </p:spTree>
    <p:extLst>
      <p:ext uri="{BB962C8B-B14F-4D97-AF65-F5344CB8AC3E}">
        <p14:creationId xmlns:p14="http://schemas.microsoft.com/office/powerpoint/2010/main" val="5669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457835" y="601980"/>
            <a:ext cx="2201244" cy="523220"/>
          </a:xfrm>
          <a:prstGeom prst="rect">
            <a:avLst/>
          </a:prstGeom>
          <a:noFill/>
        </p:spPr>
        <p:txBody>
          <a:bodyPr wrap="none" rtlCol="0">
            <a:spAutoFit/>
          </a:bodyPr>
          <a:lstStyle/>
          <a:p>
            <a:r>
              <a:rPr lang="en-US" altLang="zh-CN" sz="2800" b="1" dirty="0">
                <a:solidFill>
                  <a:srgbClr val="FF0000"/>
                </a:solidFill>
                <a:latin typeface="+mj-ea"/>
                <a:ea typeface="+mj-ea"/>
              </a:rPr>
              <a:t>6</a:t>
            </a:r>
            <a:r>
              <a:rPr lang="zh-CN" altLang="en-US" sz="2800" b="1" dirty="0">
                <a:solidFill>
                  <a:srgbClr val="FF0000"/>
                </a:solidFill>
                <a:latin typeface="+mj-ea"/>
                <a:ea typeface="+mj-ea"/>
              </a:rPr>
              <a:t>、理论成果</a:t>
            </a:r>
          </a:p>
        </p:txBody>
      </p:sp>
      <p:graphicFrame>
        <p:nvGraphicFramePr>
          <p:cNvPr id="12" name="表格 11"/>
          <p:cNvGraphicFramePr>
            <a:graphicFrameLocks noGrp="1"/>
          </p:cNvGraphicFramePr>
          <p:nvPr>
            <p:custDataLst>
              <p:tags r:id="rId3"/>
            </p:custDataLst>
          </p:nvPr>
        </p:nvGraphicFramePr>
        <p:xfrm>
          <a:off x="391160" y="1205230"/>
          <a:ext cx="11501755" cy="5463540"/>
        </p:xfrm>
        <a:graphic>
          <a:graphicData uri="http://schemas.openxmlformats.org/drawingml/2006/table">
            <a:tbl>
              <a:tblPr firstRow="1" bandRow="1">
                <a:tableStyleId>{21E4AEA4-8DFA-4A89-87EB-49C32662AFE0}</a:tableStyleId>
              </a:tblPr>
              <a:tblGrid>
                <a:gridCol w="50165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174750">
                  <a:extLst>
                    <a:ext uri="{9D8B030D-6E8A-4147-A177-3AD203B41FA5}">
                      <a16:colId xmlns:a16="http://schemas.microsoft.com/office/drawing/2014/main" val="20002"/>
                    </a:ext>
                  </a:extLst>
                </a:gridCol>
                <a:gridCol w="3168650">
                  <a:extLst>
                    <a:ext uri="{9D8B030D-6E8A-4147-A177-3AD203B41FA5}">
                      <a16:colId xmlns:a16="http://schemas.microsoft.com/office/drawing/2014/main" val="20003"/>
                    </a:ext>
                  </a:extLst>
                </a:gridCol>
                <a:gridCol w="1974850">
                  <a:extLst>
                    <a:ext uri="{9D8B030D-6E8A-4147-A177-3AD203B41FA5}">
                      <a16:colId xmlns:a16="http://schemas.microsoft.com/office/drawing/2014/main" val="20004"/>
                    </a:ext>
                  </a:extLst>
                </a:gridCol>
                <a:gridCol w="3132455">
                  <a:extLst>
                    <a:ext uri="{9D8B030D-6E8A-4147-A177-3AD203B41FA5}">
                      <a16:colId xmlns:a16="http://schemas.microsoft.com/office/drawing/2014/main" val="20005"/>
                    </a:ext>
                  </a:extLst>
                </a:gridCol>
              </a:tblGrid>
              <a:tr h="800100">
                <a:tc>
                  <a:txBody>
                    <a:bodyPr/>
                    <a:lstStyle/>
                    <a:p>
                      <a:pPr marL="0" algn="ctr" defTabSz="685800" rtl="0" eaLnBrk="1" latinLnBrk="0" hangingPunct="1">
                        <a:buNone/>
                      </a:pPr>
                      <a:r>
                        <a:rPr lang="zh-CN" altLang="en-US" sz="2400" b="1" kern="1200">
                          <a:solidFill>
                            <a:schemeClr val="tx1"/>
                          </a:solidFill>
                          <a:latin typeface="+mn-ea"/>
                          <a:cs typeface="+mn-cs"/>
                        </a:rPr>
                        <a:t>阶段</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rgbClr val="FF0000"/>
                          </a:solidFill>
                          <a:latin typeface="+mn-ea"/>
                          <a:cs typeface="+mn-cs"/>
                        </a:rPr>
                        <a:t>理论</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rgbClr val="FF0000"/>
                          </a:solidFill>
                          <a:latin typeface="+mn-ea"/>
                          <a:cs typeface="+mn-cs"/>
                        </a:rPr>
                        <a:t>领导人</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rgbClr val="FF0000"/>
                          </a:solidFill>
                          <a:latin typeface="+mn-ea"/>
                          <a:cs typeface="+mn-cs"/>
                        </a:rPr>
                        <a:t>解决问题</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rgbClr val="FF0000"/>
                          </a:solidFill>
                          <a:latin typeface="+mn-ea"/>
                          <a:cs typeface="+mn-cs"/>
                        </a:rPr>
                        <a:t>写入党章</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rgbClr val="FF0000"/>
                          </a:solidFill>
                          <a:latin typeface="+mn-ea"/>
                          <a:cs typeface="+mn-ea"/>
                        </a:rPr>
                        <a:t>意义</a:t>
                      </a:r>
                      <a:r>
                        <a:rPr lang="en-US" altLang="zh-CN" sz="2400" b="1" kern="1200">
                          <a:solidFill>
                            <a:srgbClr val="FF0000"/>
                          </a:solidFill>
                          <a:latin typeface="+mn-ea"/>
                          <a:cs typeface="+mn-ea"/>
                        </a:rPr>
                        <a:t>/</a:t>
                      </a:r>
                      <a:r>
                        <a:rPr lang="zh-CN" altLang="en-US" sz="2400" b="1" kern="1200">
                          <a:solidFill>
                            <a:srgbClr val="FF0000"/>
                          </a:solidFill>
                          <a:latin typeface="+mn-ea"/>
                          <a:cs typeface="+mn-ea"/>
                        </a:rPr>
                        <a:t>地位</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4860">
                <a:tc>
                  <a:txBody>
                    <a:bodyPr/>
                    <a:lstStyle/>
                    <a:p>
                      <a:pPr marL="0" algn="ctr" defTabSz="685800" rtl="0" eaLnBrk="1" latinLnBrk="0" hangingPunct="1">
                        <a:buNone/>
                      </a:pPr>
                      <a:r>
                        <a:rPr lang="zh-CN" altLang="en-US" sz="2400" b="1" kern="1200">
                          <a:solidFill>
                            <a:schemeClr val="tx1"/>
                          </a:solidFill>
                          <a:latin typeface="+mn-ea"/>
                          <a:cs typeface="+mn-cs"/>
                        </a:rPr>
                        <a:t>形成</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rgbClr val="FF0000"/>
                          </a:solidFill>
                          <a:latin typeface="+mn-ea"/>
                          <a:cs typeface="+mn-cs"/>
                        </a:rPr>
                        <a:t>邓小平理论</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rPr>
                        <a:t>邓小平</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sym typeface="+mn-ea"/>
                        </a:rPr>
                        <a:t>建设社会主义、巩固和发展社会主义</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en-US" altLang="zh-CN" sz="2400" b="1" kern="1200">
                          <a:solidFill>
                            <a:schemeClr val="tx1"/>
                          </a:solidFill>
                          <a:latin typeface="+mn-ea"/>
                          <a:cs typeface="+mn-ea"/>
                          <a:sym typeface="+mn-ea"/>
                        </a:rPr>
                        <a:t>1997</a:t>
                      </a:r>
                      <a:r>
                        <a:rPr lang="zh-CN" altLang="en-US" sz="2400" b="1" kern="1200">
                          <a:solidFill>
                            <a:schemeClr val="tx1"/>
                          </a:solidFill>
                          <a:latin typeface="+mn-ea"/>
                          <a:cs typeface="+mn-ea"/>
                          <a:sym typeface="+mn-ea"/>
                        </a:rPr>
                        <a:t>年</a:t>
                      </a:r>
                      <a:endParaRPr lang="zh-CN" altLang="en-US" sz="2400" b="1" kern="1200">
                        <a:solidFill>
                          <a:schemeClr val="tx1"/>
                        </a:solidFill>
                        <a:latin typeface="+mn-ea"/>
                        <a:cs typeface="+mn-ea"/>
                      </a:endParaRPr>
                    </a:p>
                    <a:p>
                      <a:pPr marL="0" algn="ctr" defTabSz="685800" rtl="0" eaLnBrk="1" latinLnBrk="0" hangingPunct="1">
                        <a:buNone/>
                      </a:pPr>
                      <a:r>
                        <a:rPr lang="zh-CN" altLang="en-US" sz="2400" b="1" kern="1200">
                          <a:solidFill>
                            <a:schemeClr val="tx1"/>
                          </a:solidFill>
                          <a:latin typeface="+mn-ea"/>
                          <a:cs typeface="+mn-ea"/>
                          <a:sym typeface="+mn-ea"/>
                        </a:rPr>
                        <a:t>中共十五大</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rPr>
                        <a:t>指引我国社会主义现代化事业不断前进</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5495">
                <a:tc rowSpan="3">
                  <a:txBody>
                    <a:bodyPr/>
                    <a:lstStyle/>
                    <a:p>
                      <a:pPr marL="0" algn="ctr" defTabSz="685800" rtl="0" eaLnBrk="1" latinLnBrk="0" hangingPunct="1">
                        <a:buNone/>
                      </a:pPr>
                      <a:r>
                        <a:rPr lang="zh-CN" altLang="en-US" sz="2400" b="1" kern="1200">
                          <a:solidFill>
                            <a:schemeClr val="tx1"/>
                          </a:solidFill>
                          <a:latin typeface="+mn-ea"/>
                          <a:cs typeface="+mn-cs"/>
                        </a:rPr>
                        <a:t>发展</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en-US" altLang="zh-CN" sz="2400" b="1" kern="1200">
                          <a:solidFill>
                            <a:srgbClr val="FF0000"/>
                          </a:solidFill>
                          <a:latin typeface="+mn-ea"/>
                          <a:cs typeface="+mn-ea"/>
                        </a:rPr>
                        <a:t>“</a:t>
                      </a:r>
                      <a:r>
                        <a:rPr lang="zh-CN" altLang="en-US" sz="2400" b="1" kern="1200">
                          <a:solidFill>
                            <a:srgbClr val="FF0000"/>
                          </a:solidFill>
                          <a:latin typeface="+mn-ea"/>
                          <a:cs typeface="+mn-ea"/>
                        </a:rPr>
                        <a:t>三个代表</a:t>
                      </a:r>
                      <a:r>
                        <a:rPr lang="en-US" altLang="zh-CN" sz="2400" b="1" kern="1200">
                          <a:solidFill>
                            <a:srgbClr val="FF0000"/>
                          </a:solidFill>
                          <a:latin typeface="+mn-ea"/>
                          <a:cs typeface="+mn-ea"/>
                        </a:rPr>
                        <a:t>”</a:t>
                      </a:r>
                      <a:r>
                        <a:rPr lang="zh-CN" altLang="en-US" sz="2400" b="1" kern="1200">
                          <a:solidFill>
                            <a:srgbClr val="FF0000"/>
                          </a:solidFill>
                          <a:latin typeface="+mn-ea"/>
                          <a:cs typeface="+mn-ea"/>
                        </a:rPr>
                        <a:t>重要思想</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rPr>
                        <a:t>江泽民</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dirty="0">
                          <a:solidFill>
                            <a:schemeClr val="tx1"/>
                          </a:solidFill>
                          <a:latin typeface="+mn-ea"/>
                          <a:cs typeface="+mn-cs"/>
                        </a:rPr>
                        <a:t>建设什么样的党、</a:t>
                      </a:r>
                    </a:p>
                    <a:p>
                      <a:pPr marL="0" algn="ctr" defTabSz="685800" rtl="0" eaLnBrk="1" latinLnBrk="0" hangingPunct="1">
                        <a:buNone/>
                      </a:pPr>
                      <a:r>
                        <a:rPr lang="zh-CN" altLang="en-US" sz="2400" b="1" kern="1200" dirty="0">
                          <a:solidFill>
                            <a:schemeClr val="tx1"/>
                          </a:solidFill>
                          <a:latin typeface="+mn-ea"/>
                          <a:cs typeface="+mn-cs"/>
                        </a:rPr>
                        <a:t>怎样建设党</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en-US" altLang="zh-CN" sz="2400" b="1" kern="1200">
                          <a:solidFill>
                            <a:schemeClr val="tx1"/>
                          </a:solidFill>
                          <a:latin typeface="+mn-ea"/>
                          <a:cs typeface="+mn-ea"/>
                        </a:rPr>
                        <a:t>2002</a:t>
                      </a:r>
                      <a:r>
                        <a:rPr lang="zh-CN" altLang="en-US" sz="2400" b="1" kern="1200">
                          <a:solidFill>
                            <a:schemeClr val="tx1"/>
                          </a:solidFill>
                          <a:latin typeface="+mn-ea"/>
                          <a:cs typeface="+mn-ea"/>
                        </a:rPr>
                        <a:t>年</a:t>
                      </a:r>
                    </a:p>
                    <a:p>
                      <a:pPr marL="0" algn="ctr" defTabSz="685800" rtl="0" eaLnBrk="1" latinLnBrk="0" hangingPunct="1">
                        <a:buNone/>
                      </a:pPr>
                      <a:r>
                        <a:rPr lang="zh-CN" altLang="en-US" sz="2400" b="1" kern="1200">
                          <a:solidFill>
                            <a:schemeClr val="tx1"/>
                          </a:solidFill>
                          <a:latin typeface="+mn-ea"/>
                          <a:cs typeface="+mn-ea"/>
                        </a:rPr>
                        <a:t>中共十六大</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rPr>
                        <a:t>立党之本、执政之基、力量之源</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38555">
                <a:tc vMerge="1">
                  <a:txBody>
                    <a:bodyPr/>
                    <a:lstStyle/>
                    <a:p>
                      <a:endParaRPr/>
                    </a:p>
                  </a:txBody>
                  <a:tcPr anchor="ctr"/>
                </a:tc>
                <a:tc>
                  <a:txBody>
                    <a:bodyPr/>
                    <a:lstStyle/>
                    <a:p>
                      <a:pPr marL="0" algn="ctr" defTabSz="685800" rtl="0" eaLnBrk="1" latinLnBrk="0" hangingPunct="1">
                        <a:buNone/>
                      </a:pPr>
                      <a:r>
                        <a:rPr lang="zh-CN" altLang="en-US" sz="2400" b="1" kern="1200">
                          <a:solidFill>
                            <a:srgbClr val="FF0000"/>
                          </a:solidFill>
                          <a:latin typeface="+mn-ea"/>
                          <a:cs typeface="+mn-cs"/>
                        </a:rPr>
                        <a:t>科学发展观</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rPr>
                        <a:t>胡锦涛</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rPr>
                        <a:t>新形势下实现什么样的发展、怎样发展</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en-US" altLang="zh-CN" sz="2400" b="1" kern="1200">
                          <a:solidFill>
                            <a:schemeClr val="tx1"/>
                          </a:solidFill>
                          <a:latin typeface="+mn-ea"/>
                          <a:cs typeface="+mn-ea"/>
                        </a:rPr>
                        <a:t>2007</a:t>
                      </a:r>
                      <a:r>
                        <a:rPr lang="zh-CN" altLang="en-US" sz="2400" b="1" kern="1200">
                          <a:solidFill>
                            <a:schemeClr val="tx1"/>
                          </a:solidFill>
                          <a:latin typeface="+mn-ea"/>
                          <a:cs typeface="+mn-ea"/>
                        </a:rPr>
                        <a:t>年</a:t>
                      </a:r>
                    </a:p>
                    <a:p>
                      <a:pPr marL="0" algn="ctr" defTabSz="685800" rtl="0" eaLnBrk="1" latinLnBrk="0" hangingPunct="1">
                        <a:buNone/>
                      </a:pPr>
                      <a:r>
                        <a:rPr lang="zh-CN" altLang="en-US" sz="2400" b="1" kern="1200">
                          <a:solidFill>
                            <a:schemeClr val="tx1"/>
                          </a:solidFill>
                          <a:latin typeface="+mn-ea"/>
                          <a:cs typeface="+mn-ea"/>
                        </a:rPr>
                        <a:t>中共十七十八大</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dirty="0">
                          <a:solidFill>
                            <a:schemeClr val="tx1"/>
                          </a:solidFill>
                          <a:latin typeface="+mn-ea"/>
                          <a:cs typeface="+mn-cs"/>
                        </a:rPr>
                        <a:t>集中体现</a:t>
                      </a:r>
                    </a:p>
                    <a:p>
                      <a:pPr marL="0" algn="ctr" defTabSz="685800" rtl="0" eaLnBrk="1" latinLnBrk="0" hangingPunct="1">
                        <a:buNone/>
                      </a:pPr>
                      <a:r>
                        <a:rPr lang="zh-CN" altLang="en-US" sz="2400" b="1" kern="1200" dirty="0">
                          <a:solidFill>
                            <a:schemeClr val="tx1"/>
                          </a:solidFill>
                          <a:latin typeface="+mn-ea"/>
                          <a:cs typeface="+mn-cs"/>
                        </a:rPr>
                        <a:t>重大成果</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490980">
                <a:tc vMerge="1">
                  <a:txBody>
                    <a:bodyPr/>
                    <a:lstStyle/>
                    <a:p>
                      <a:endParaRPr/>
                    </a:p>
                  </a:txBody>
                  <a:tcPr anchor="ctr"/>
                </a:tc>
                <a:tc>
                  <a:txBody>
                    <a:bodyPr/>
                    <a:lstStyle/>
                    <a:p>
                      <a:pPr marL="0" algn="ctr" defTabSz="685800" rtl="0" eaLnBrk="1" latinLnBrk="0" hangingPunct="1">
                        <a:buNone/>
                      </a:pPr>
                      <a:r>
                        <a:rPr lang="zh-CN" altLang="en-US" sz="2400" b="1" kern="1200" dirty="0">
                          <a:solidFill>
                            <a:srgbClr val="FF0000"/>
                          </a:solidFill>
                          <a:latin typeface="+mn-ea"/>
                          <a:cs typeface="+mn-cs"/>
                        </a:rPr>
                        <a:t>习近平新时代中国特色社会主义思想</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a:solidFill>
                            <a:schemeClr val="tx1"/>
                          </a:solidFill>
                          <a:latin typeface="+mn-ea"/>
                          <a:cs typeface="+mn-cs"/>
                        </a:rPr>
                        <a:t>习近平</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685800" rtl="0" eaLnBrk="1" latinLnBrk="0" hangingPunct="1">
                        <a:buNone/>
                      </a:pPr>
                      <a:r>
                        <a:rPr lang="zh-CN" altLang="en-US" sz="2400" b="1" kern="1200">
                          <a:solidFill>
                            <a:schemeClr val="tx1"/>
                          </a:solidFill>
                          <a:latin typeface="+mn-ea"/>
                          <a:cs typeface="+mn-cs"/>
                        </a:rPr>
                        <a:t>新时代坚持和发展什么样的中国特色社会主义、怎样坚持和发展中国特色社会主义</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en-US" altLang="zh-CN" sz="2400" b="1" kern="1200">
                          <a:solidFill>
                            <a:schemeClr val="tx1"/>
                          </a:solidFill>
                          <a:latin typeface="+mn-ea"/>
                          <a:cs typeface="+mn-ea"/>
                        </a:rPr>
                        <a:t>2017</a:t>
                      </a:r>
                      <a:r>
                        <a:rPr lang="zh-CN" altLang="en-US" sz="2400" b="1" kern="1200">
                          <a:solidFill>
                            <a:schemeClr val="tx1"/>
                          </a:solidFill>
                          <a:latin typeface="+mn-ea"/>
                          <a:cs typeface="+mn-ea"/>
                        </a:rPr>
                        <a:t>年</a:t>
                      </a:r>
                    </a:p>
                    <a:p>
                      <a:pPr marL="0" algn="ctr" defTabSz="685800" rtl="0" eaLnBrk="1" latinLnBrk="0" hangingPunct="1">
                        <a:buNone/>
                      </a:pPr>
                      <a:r>
                        <a:rPr lang="zh-CN" altLang="en-US" sz="2400" b="1" kern="1200">
                          <a:solidFill>
                            <a:schemeClr val="tx1"/>
                          </a:solidFill>
                          <a:latin typeface="+mn-ea"/>
                          <a:cs typeface="+mn-ea"/>
                        </a:rPr>
                        <a:t>中共十九大</a:t>
                      </a:r>
                    </a:p>
                    <a:p>
                      <a:pPr marL="0" algn="ctr" defTabSz="685800" rtl="0" eaLnBrk="1" latinLnBrk="0" hangingPunct="1">
                        <a:buNone/>
                      </a:pPr>
                      <a:r>
                        <a:rPr lang="zh-CN" altLang="en-US" sz="2400" b="1" kern="1200">
                          <a:solidFill>
                            <a:schemeClr val="tx1"/>
                          </a:solidFill>
                          <a:latin typeface="+mn-ea"/>
                          <a:cs typeface="+mn-ea"/>
                        </a:rPr>
                        <a:t>（</a:t>
                      </a:r>
                      <a:r>
                        <a:rPr lang="en-US" altLang="zh-CN" sz="2400" b="1" kern="1200">
                          <a:solidFill>
                            <a:schemeClr val="tx1"/>
                          </a:solidFill>
                          <a:latin typeface="+mn-ea"/>
                          <a:cs typeface="+mn-ea"/>
                        </a:rPr>
                        <a:t>2018</a:t>
                      </a:r>
                      <a:r>
                        <a:rPr lang="zh-CN" altLang="en-US" sz="2400" b="1" kern="1200">
                          <a:solidFill>
                            <a:schemeClr val="tx1"/>
                          </a:solidFill>
                          <a:latin typeface="+mn-ea"/>
                          <a:cs typeface="+mn-ea"/>
                        </a:rPr>
                        <a:t>年写入宪法</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buNone/>
                      </a:pPr>
                      <a:r>
                        <a:rPr lang="zh-CN" altLang="en-US" sz="2400" b="1" kern="1200" dirty="0">
                          <a:solidFill>
                            <a:schemeClr val="tx1"/>
                          </a:solidFill>
                          <a:latin typeface="+mn-ea"/>
                          <a:cs typeface="+mn-cs"/>
                        </a:rPr>
                        <a:t>继承和发展、最新成果、重要组成部分、行动指南</a:t>
                      </a:r>
                    </a:p>
                    <a:p>
                      <a:pPr marL="0" algn="ctr" defTabSz="685800" rtl="0" eaLnBrk="1" latinLnBrk="0" hangingPunct="1">
                        <a:buNone/>
                      </a:pPr>
                      <a:endParaRPr lang="zh-CN" altLang="en-US" sz="2400" b="1" kern="1200" dirty="0">
                        <a:solidFill>
                          <a:schemeClr val="tx1"/>
                        </a:solidFill>
                        <a:latin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文本框 1">
            <a:extLst>
              <a:ext uri="{FF2B5EF4-FFF2-40B4-BE49-F238E27FC236}">
                <a16:creationId xmlns:a16="http://schemas.microsoft.com/office/drawing/2014/main" id="{8AF94D97-184A-E561-5DE1-351F559A2D19}"/>
              </a:ext>
            </a:extLst>
          </p:cNvPr>
          <p:cNvSpPr txBox="1"/>
          <p:nvPr/>
        </p:nvSpPr>
        <p:spPr>
          <a:xfrm>
            <a:off x="3284220" y="3429000"/>
            <a:ext cx="5267960" cy="769441"/>
          </a:xfrm>
          <a:prstGeom prst="rect">
            <a:avLst/>
          </a:prstGeom>
          <a:solidFill>
            <a:srgbClr val="F5F7F9"/>
          </a:solidFill>
        </p:spPr>
        <p:txBody>
          <a:bodyPr wrap="square" rtlCol="0">
            <a:spAutoFit/>
          </a:bodyPr>
          <a:lstStyle/>
          <a:p>
            <a:pPr algn="l"/>
            <a:r>
              <a:rPr kumimoji="1" lang="zh-CN" altLang="en-US" sz="4400" b="1" dirty="0">
                <a:solidFill>
                  <a:srgbClr val="FF0000"/>
                </a:solidFill>
                <a:highlight>
                  <a:srgbClr val="FFFF00"/>
                </a:highlight>
                <a:latin typeface="微软雅黑" panose="020B0503020204020204" charset="-122"/>
                <a:ea typeface="微软雅黑" panose="020B0503020204020204" charset="-122"/>
              </a:rPr>
              <a:t>马克思主义的中国化</a:t>
            </a:r>
          </a:p>
        </p:txBody>
      </p:sp>
      <p:sp>
        <p:nvSpPr>
          <p:cNvPr id="4" name="文本框 3">
            <a:extLst>
              <a:ext uri="{FF2B5EF4-FFF2-40B4-BE49-F238E27FC236}">
                <a16:creationId xmlns:a16="http://schemas.microsoft.com/office/drawing/2014/main" id="{C857BDDE-33C1-1570-CAFA-4FD530AE8C55}"/>
              </a:ext>
            </a:extLst>
          </p:cNvPr>
          <p:cNvSpPr txBox="1"/>
          <p:nvPr/>
        </p:nvSpPr>
        <p:spPr>
          <a:xfrm>
            <a:off x="2575560" y="601980"/>
            <a:ext cx="6685280" cy="523220"/>
          </a:xfrm>
          <a:prstGeom prst="rect">
            <a:avLst/>
          </a:prstGeom>
          <a:noFill/>
        </p:spPr>
        <p:txBody>
          <a:bodyPr wrap="square" rtlCol="0">
            <a:spAutoFit/>
          </a:bodyPr>
          <a:lstStyle/>
          <a:p>
            <a:pPr algn="l"/>
            <a:r>
              <a:rPr kumimoji="1" lang="en-US" altLang="zh-CN" sz="2800" b="1" dirty="0">
                <a:solidFill>
                  <a:srgbClr val="FF0000"/>
                </a:solidFill>
                <a:latin typeface="+mj-ea"/>
                <a:ea typeface="+mj-ea"/>
              </a:rPr>
              <a:t>——</a:t>
            </a:r>
            <a:r>
              <a:rPr kumimoji="1" lang="zh-CN" altLang="en-US" sz="2800" b="1" dirty="0">
                <a:solidFill>
                  <a:srgbClr val="FF0000"/>
                </a:solidFill>
                <a:latin typeface="+mj-ea"/>
                <a:ea typeface="+mj-ea"/>
              </a:rPr>
              <a:t>中国特色社会主义理论体系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Box 3"/>
          <p:cNvSpPr txBox="1"/>
          <p:nvPr>
            <p:custDataLst>
              <p:tags r:id="rId2"/>
            </p:custDataLst>
          </p:nvPr>
        </p:nvSpPr>
        <p:spPr>
          <a:xfrm>
            <a:off x="675640" y="661670"/>
            <a:ext cx="3877985" cy="584775"/>
          </a:xfrm>
          <a:prstGeom prst="rect">
            <a:avLst/>
          </a:prstGeom>
          <a:noFill/>
        </p:spPr>
        <p:txBody>
          <a:bodyPr wrap="none" rtlCol="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eaLnBrk="1" hangingPunct="1">
              <a:buClrTx/>
              <a:buSzTx/>
              <a:buFontTx/>
              <a:buNone/>
            </a:pPr>
            <a:r>
              <a:rPr lang="en-US" altLang="zh-CN" b="1" dirty="0" err="1">
                <a:latin typeface="Arial" panose="020B0604020202020204" pitchFamily="34" charset="0"/>
                <a:ea typeface="微软雅黑"/>
                <a:sym typeface="+mn-ea"/>
              </a:rPr>
              <a:t>国际影响力不断扩大</a:t>
            </a:r>
            <a:endParaRPr lang="en-US" altLang="zh-CN" b="1" dirty="0">
              <a:latin typeface="Arial" panose="020B0604020202020204" pitchFamily="34" charset="0"/>
              <a:ea typeface="微软雅黑"/>
              <a:sym typeface="+mn-ea"/>
            </a:endParaRPr>
          </a:p>
        </p:txBody>
      </p:sp>
      <p:sp>
        <p:nvSpPr>
          <p:cNvPr id="23" name="文本框 41"/>
          <p:cNvSpPr txBox="1"/>
          <p:nvPr>
            <p:custDataLst>
              <p:tags r:id="rId3"/>
            </p:custDataLst>
          </p:nvPr>
        </p:nvSpPr>
        <p:spPr>
          <a:xfrm>
            <a:off x="2559685" y="1356360"/>
            <a:ext cx="8642350" cy="2245360"/>
          </a:xfrm>
          <a:prstGeom prst="rect">
            <a:avLst/>
          </a:prstGeom>
          <a:noFill/>
          <a:ln w="12700" cmpd="sng">
            <a:solidFill>
              <a:schemeClr val="accent1">
                <a:shade val="50000"/>
              </a:schemeClr>
            </a:solidFill>
            <a:prstDash val="lgDash"/>
          </a:ln>
        </p:spPr>
        <p:txBody>
          <a:bodyPr wrap="square" rtlCol="0">
            <a:spAutoFit/>
          </a:bodyPr>
          <a:lstStyle/>
          <a:p>
            <a:pPr>
              <a:lnSpc>
                <a:spcPct val="100000"/>
              </a:lnSpc>
            </a:pPr>
            <a:r>
              <a:rPr lang="zh-CN" altLang="en-US" sz="2800">
                <a:solidFill>
                  <a:schemeClr val="tx1"/>
                </a:solidFill>
                <a:latin typeface="Calibri" panose="020F0502020204030204" charset="0"/>
              </a:rPr>
              <a:t>①</a:t>
            </a:r>
            <a:r>
              <a:rPr lang="zh-CN" altLang="en-US" sz="2800">
                <a:solidFill>
                  <a:schemeClr val="tx1"/>
                </a:solidFill>
                <a:latin typeface="+mn-ea"/>
              </a:rPr>
              <a:t>改革开放以来综合国力的不断提升。</a:t>
            </a:r>
          </a:p>
          <a:p>
            <a:pPr>
              <a:lnSpc>
                <a:spcPct val="100000"/>
              </a:lnSpc>
            </a:pPr>
            <a:r>
              <a:rPr lang="zh-CN" altLang="en-US" sz="2800">
                <a:solidFill>
                  <a:schemeClr val="tx1"/>
                </a:solidFill>
                <a:latin typeface="Calibri" panose="020F0502020204030204" charset="0"/>
              </a:rPr>
              <a:t>②</a:t>
            </a:r>
            <a:r>
              <a:rPr lang="zh-CN" altLang="en-US" sz="2800">
                <a:solidFill>
                  <a:schemeClr val="tx1"/>
                </a:solidFill>
                <a:latin typeface="+mn-ea"/>
              </a:rPr>
              <a:t>中国遵循和平发展理念，全方位开展对外交往，积极参与国际事务。</a:t>
            </a:r>
          </a:p>
          <a:p>
            <a:pPr>
              <a:lnSpc>
                <a:spcPct val="100000"/>
              </a:lnSpc>
            </a:pPr>
            <a:r>
              <a:rPr lang="zh-CN" altLang="en-US" sz="2800">
                <a:solidFill>
                  <a:schemeClr val="tx1"/>
                </a:solidFill>
                <a:latin typeface="Calibri" panose="020F0502020204030204" charset="0"/>
              </a:rPr>
              <a:t>③</a:t>
            </a:r>
            <a:r>
              <a:rPr lang="zh-CN" altLang="en-US" sz="2800">
                <a:solidFill>
                  <a:schemeClr val="tx1"/>
                </a:solidFill>
                <a:latin typeface="+mn-ea"/>
              </a:rPr>
              <a:t>中共十八大以来，中国推动建设相互尊重、公平正义、合作共赢为核心的新型国际关系。</a:t>
            </a:r>
          </a:p>
        </p:txBody>
      </p:sp>
      <p:grpSp>
        <p:nvGrpSpPr>
          <p:cNvPr id="21" name="组合 20"/>
          <p:cNvGrpSpPr/>
          <p:nvPr>
            <p:custDataLst>
              <p:tags r:id="rId4"/>
            </p:custDataLst>
          </p:nvPr>
        </p:nvGrpSpPr>
        <p:grpSpPr>
          <a:xfrm>
            <a:off x="426053" y="1366004"/>
            <a:ext cx="1991489" cy="569434"/>
            <a:chOff x="-118371" y="341391"/>
            <a:chExt cx="1487299" cy="569433"/>
          </a:xfrm>
        </p:grpSpPr>
        <p:grpSp>
          <p:nvGrpSpPr>
            <p:cNvPr id="22" name="组合 21"/>
            <p:cNvGrpSpPr/>
            <p:nvPr>
              <p:custDataLst>
                <p:tags r:id="rId33"/>
              </p:custDataLst>
            </p:nvPr>
          </p:nvGrpSpPr>
          <p:grpSpPr>
            <a:xfrm>
              <a:off x="-118371" y="341391"/>
              <a:ext cx="1438520" cy="569433"/>
              <a:chOff x="0" y="147954"/>
              <a:chExt cx="2279100" cy="569433"/>
            </a:xfrm>
          </p:grpSpPr>
          <p:sp>
            <p:nvSpPr>
              <p:cNvPr id="25" name="圆角矩形 6"/>
              <p:cNvSpPr/>
              <p:nvPr>
                <p:custDataLst>
                  <p:tags r:id="rId35"/>
                </p:custDataLst>
              </p:nvPr>
            </p:nvSpPr>
            <p:spPr>
              <a:xfrm>
                <a:off x="217575" y="147954"/>
                <a:ext cx="2061525" cy="569433"/>
              </a:xfrm>
              <a:prstGeom prst="roundRect">
                <a:avLst>
                  <a:gd name="adj" fmla="val 9976"/>
                </a:avLst>
              </a:prstGeom>
              <a:solidFill>
                <a:schemeClr val="accent6">
                  <a:lumMod val="5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custDataLst>
                  <p:tags r:id="rId36"/>
                </p:custDataLst>
              </p:nvPr>
            </p:nvGrpSpPr>
            <p:grpSpPr>
              <a:xfrm>
                <a:off x="0" y="290669"/>
                <a:ext cx="424561" cy="355906"/>
                <a:chOff x="469900" y="728859"/>
                <a:chExt cx="424561" cy="355906"/>
              </a:xfrm>
            </p:grpSpPr>
            <p:sp>
              <p:nvSpPr>
                <p:cNvPr id="27" name="椭圆 26"/>
                <p:cNvSpPr/>
                <p:nvPr>
                  <p:custDataLst>
                    <p:tags r:id="rId37"/>
                  </p:custDataLst>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custDataLst>
                    <p:tags r:id="rId38"/>
                  </p:custDataLst>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custDataLst>
                    <p:tags r:id="rId39"/>
                  </p:custDataLst>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custDataLst>
                    <p:tags r:id="rId40"/>
                  </p:custDataLst>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圆角矩形 12"/>
                <p:cNvSpPr/>
                <p:nvPr>
                  <p:custDataLst>
                    <p:tags r:id="rId41"/>
                  </p:custDataLst>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圆角矩形 13"/>
                <p:cNvSpPr/>
                <p:nvPr>
                  <p:custDataLst>
                    <p:tags r:id="rId42"/>
                  </p:custDataLst>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圆角矩形 14"/>
                <p:cNvSpPr/>
                <p:nvPr>
                  <p:custDataLst>
                    <p:tags r:id="rId43"/>
                  </p:custDataLst>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矩形 15"/>
                <p:cNvSpPr/>
                <p:nvPr>
                  <p:custDataLst>
                    <p:tags r:id="rId44"/>
                  </p:custDataLst>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4" name="文本框 43"/>
            <p:cNvSpPr txBox="1"/>
            <p:nvPr>
              <p:custDataLst>
                <p:tags r:id="rId34"/>
              </p:custDataLst>
            </p:nvPr>
          </p:nvSpPr>
          <p:spPr>
            <a:xfrm>
              <a:off x="209661" y="394082"/>
              <a:ext cx="1159267" cy="487680"/>
            </a:xfrm>
            <a:prstGeom prst="rect">
              <a:avLst/>
            </a:prstGeom>
            <a:noFill/>
          </p:spPr>
          <p:txBody>
            <a:bodyPr wrap="square" rtlCol="0">
              <a:spAutoFit/>
            </a:bodyPr>
            <a:lstStyle/>
            <a:p>
              <a:r>
                <a:rPr lang="en-US" altLang="zh-CN" sz="2600" b="1">
                  <a:solidFill>
                    <a:schemeClr val="bg1"/>
                  </a:solidFill>
                  <a:latin typeface="微软雅黑" panose="020B0503020204020204" charset="-122"/>
                </a:rPr>
                <a:t>1、原因</a:t>
              </a:r>
            </a:p>
          </p:txBody>
        </p:sp>
      </p:grpSp>
      <p:grpSp>
        <p:nvGrpSpPr>
          <p:cNvPr id="2" name="组合 1"/>
          <p:cNvGrpSpPr/>
          <p:nvPr>
            <p:custDataLst>
              <p:tags r:id="rId5"/>
            </p:custDataLst>
          </p:nvPr>
        </p:nvGrpSpPr>
        <p:grpSpPr>
          <a:xfrm>
            <a:off x="491458" y="3823454"/>
            <a:ext cx="1991489" cy="569434"/>
            <a:chOff x="-118371" y="341391"/>
            <a:chExt cx="1487299" cy="569433"/>
          </a:xfrm>
        </p:grpSpPr>
        <p:grpSp>
          <p:nvGrpSpPr>
            <p:cNvPr id="3" name="组合 2"/>
            <p:cNvGrpSpPr/>
            <p:nvPr>
              <p:custDataLst>
                <p:tags r:id="rId21"/>
              </p:custDataLst>
            </p:nvPr>
          </p:nvGrpSpPr>
          <p:grpSpPr>
            <a:xfrm>
              <a:off x="-118371" y="341391"/>
              <a:ext cx="1438520" cy="569433"/>
              <a:chOff x="0" y="147954"/>
              <a:chExt cx="2279100" cy="569433"/>
            </a:xfrm>
          </p:grpSpPr>
          <p:sp>
            <p:nvSpPr>
              <p:cNvPr id="4" name="圆角矩形 6"/>
              <p:cNvSpPr/>
              <p:nvPr>
                <p:custDataLst>
                  <p:tags r:id="rId23"/>
                </p:custDataLst>
              </p:nvPr>
            </p:nvSpPr>
            <p:spPr>
              <a:xfrm>
                <a:off x="217575" y="147954"/>
                <a:ext cx="2061525" cy="569433"/>
              </a:xfrm>
              <a:prstGeom prst="roundRect">
                <a:avLst>
                  <a:gd name="adj" fmla="val 9976"/>
                </a:avLst>
              </a:prstGeom>
              <a:solidFill>
                <a:schemeClr val="accent6">
                  <a:lumMod val="5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custDataLst>
                  <p:tags r:id="rId24"/>
                </p:custDataLst>
              </p:nvPr>
            </p:nvGrpSpPr>
            <p:grpSpPr>
              <a:xfrm>
                <a:off x="0" y="290669"/>
                <a:ext cx="424561" cy="355906"/>
                <a:chOff x="469900" y="728859"/>
                <a:chExt cx="424561" cy="355906"/>
              </a:xfrm>
            </p:grpSpPr>
            <p:sp>
              <p:nvSpPr>
                <p:cNvPr id="6" name="椭圆 5"/>
                <p:cNvSpPr/>
                <p:nvPr>
                  <p:custDataLst>
                    <p:tags r:id="rId25"/>
                  </p:custDataLst>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custDataLst>
                    <p:tags r:id="rId26"/>
                  </p:custDataLst>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custDataLst>
                    <p:tags r:id="rId27"/>
                  </p:custDataLst>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custDataLst>
                    <p:tags r:id="rId28"/>
                  </p:custDataLst>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圆角矩形 12"/>
                <p:cNvSpPr/>
                <p:nvPr>
                  <p:custDataLst>
                    <p:tags r:id="rId29"/>
                  </p:custDataLst>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圆角矩形 13"/>
                <p:cNvSpPr/>
                <p:nvPr>
                  <p:custDataLst>
                    <p:tags r:id="rId30"/>
                  </p:custDataLst>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4"/>
                <p:cNvSpPr/>
                <p:nvPr>
                  <p:custDataLst>
                    <p:tags r:id="rId31"/>
                  </p:custDataLst>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5"/>
                <p:cNvSpPr/>
                <p:nvPr>
                  <p:custDataLst>
                    <p:tags r:id="rId32"/>
                  </p:custDataLst>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4" name="文本框 43"/>
            <p:cNvSpPr txBox="1"/>
            <p:nvPr>
              <p:custDataLst>
                <p:tags r:id="rId22"/>
              </p:custDataLst>
            </p:nvPr>
          </p:nvSpPr>
          <p:spPr>
            <a:xfrm>
              <a:off x="209661" y="394082"/>
              <a:ext cx="1159267" cy="491489"/>
            </a:xfrm>
            <a:prstGeom prst="rect">
              <a:avLst/>
            </a:prstGeom>
            <a:noFill/>
          </p:spPr>
          <p:txBody>
            <a:bodyPr wrap="square" rtlCol="0">
              <a:spAutoFit/>
            </a:bodyPr>
            <a:lstStyle/>
            <a:p>
              <a:r>
                <a:rPr lang="en-US" altLang="zh-CN" sz="2600" b="1">
                  <a:solidFill>
                    <a:schemeClr val="bg1"/>
                  </a:solidFill>
                  <a:latin typeface="微软雅黑" panose="020B0503020204020204" charset="-122"/>
                </a:rPr>
                <a:t>2、</a:t>
              </a:r>
              <a:r>
                <a:rPr lang="zh-CN" altLang="en-US" sz="2600" b="1">
                  <a:solidFill>
                    <a:schemeClr val="bg1"/>
                  </a:solidFill>
                  <a:latin typeface="微软雅黑" panose="020B0503020204020204" charset="-122"/>
                </a:rPr>
                <a:t>表现</a:t>
              </a:r>
            </a:p>
          </p:txBody>
        </p:sp>
      </p:grpSp>
      <p:sp>
        <p:nvSpPr>
          <p:cNvPr id="15" name="文本框 14"/>
          <p:cNvSpPr txBox="1"/>
          <p:nvPr>
            <p:custDataLst>
              <p:tags r:id="rId6"/>
            </p:custDataLst>
          </p:nvPr>
        </p:nvSpPr>
        <p:spPr>
          <a:xfrm>
            <a:off x="2512060" y="3823335"/>
            <a:ext cx="8696325" cy="953135"/>
          </a:xfrm>
          <a:prstGeom prst="rect">
            <a:avLst/>
          </a:prstGeom>
          <a:noFill/>
          <a:ln w="12700" cmpd="sng">
            <a:solidFill>
              <a:schemeClr val="accent1">
                <a:shade val="50000"/>
              </a:schemeClr>
            </a:solidFill>
            <a:prstDash val="lgDash"/>
          </a:ln>
        </p:spPr>
        <p:txBody>
          <a:bodyPr wrap="square" rtlCol="0">
            <a:spAutoFit/>
          </a:bodyPr>
          <a:lstStyle/>
          <a:p>
            <a:pPr algn="l"/>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推动建设新型国际关系</a:t>
            </a:r>
            <a:r>
              <a:rPr lang="zh-CN" altLang="en-US" sz="2800" b="1">
                <a:latin typeface="Calibri" panose="020F0502020204030204" charset="0"/>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倡导和平发展理念</a:t>
            </a:r>
            <a:r>
              <a:rPr lang="zh-CN" altLang="en-US" sz="2800" b="1">
                <a:latin typeface="Calibri" panose="020F0502020204030204" charset="0"/>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构建人类命运共同体</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18" name="组合 17"/>
          <p:cNvGrpSpPr/>
          <p:nvPr>
            <p:custDataLst>
              <p:tags r:id="rId7"/>
            </p:custDataLst>
          </p:nvPr>
        </p:nvGrpSpPr>
        <p:grpSpPr>
          <a:xfrm>
            <a:off x="490823" y="5081389"/>
            <a:ext cx="1991489" cy="569434"/>
            <a:chOff x="-118371" y="341391"/>
            <a:chExt cx="1487299" cy="569433"/>
          </a:xfrm>
        </p:grpSpPr>
        <p:grpSp>
          <p:nvGrpSpPr>
            <p:cNvPr id="19" name="组合 18"/>
            <p:cNvGrpSpPr/>
            <p:nvPr>
              <p:custDataLst>
                <p:tags r:id="rId9"/>
              </p:custDataLst>
            </p:nvPr>
          </p:nvGrpSpPr>
          <p:grpSpPr>
            <a:xfrm>
              <a:off x="-118371" y="341391"/>
              <a:ext cx="1438520" cy="569433"/>
              <a:chOff x="0" y="147954"/>
              <a:chExt cx="2279100" cy="569433"/>
            </a:xfrm>
          </p:grpSpPr>
          <p:sp>
            <p:nvSpPr>
              <p:cNvPr id="20" name="圆角矩形 6"/>
              <p:cNvSpPr/>
              <p:nvPr>
                <p:custDataLst>
                  <p:tags r:id="rId11"/>
                </p:custDataLst>
              </p:nvPr>
            </p:nvSpPr>
            <p:spPr>
              <a:xfrm>
                <a:off x="217575" y="147954"/>
                <a:ext cx="2061525" cy="569433"/>
              </a:xfrm>
              <a:prstGeom prst="roundRect">
                <a:avLst>
                  <a:gd name="adj" fmla="val 9976"/>
                </a:avLst>
              </a:prstGeom>
              <a:solidFill>
                <a:schemeClr val="accent6">
                  <a:lumMod val="5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5" name="组合 34"/>
              <p:cNvGrpSpPr/>
              <p:nvPr>
                <p:custDataLst>
                  <p:tags r:id="rId12"/>
                </p:custDataLst>
              </p:nvPr>
            </p:nvGrpSpPr>
            <p:grpSpPr>
              <a:xfrm>
                <a:off x="0" y="290669"/>
                <a:ext cx="424561" cy="355906"/>
                <a:chOff x="469900" y="728859"/>
                <a:chExt cx="424561" cy="355906"/>
              </a:xfrm>
            </p:grpSpPr>
            <p:sp>
              <p:nvSpPr>
                <p:cNvPr id="36" name="椭圆 35"/>
                <p:cNvSpPr/>
                <p:nvPr>
                  <p:custDataLst>
                    <p:tags r:id="rId13"/>
                  </p:custDataLst>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custDataLst>
                    <p:tags r:id="rId14"/>
                  </p:custDataLst>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custDataLst>
                    <p:tags r:id="rId15"/>
                  </p:custDataLst>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custDataLst>
                    <p:tags r:id="rId16"/>
                  </p:custDataLst>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圆角矩形 12"/>
                <p:cNvSpPr/>
                <p:nvPr>
                  <p:custDataLst>
                    <p:tags r:id="rId17"/>
                  </p:custDataLst>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圆角矩形 13"/>
                <p:cNvSpPr/>
                <p:nvPr>
                  <p:custDataLst>
                    <p:tags r:id="rId18"/>
                  </p:custDataLst>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圆角矩形 14"/>
                <p:cNvSpPr/>
                <p:nvPr>
                  <p:custDataLst>
                    <p:tags r:id="rId19"/>
                  </p:custDataLst>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15"/>
                <p:cNvSpPr/>
                <p:nvPr>
                  <p:custDataLst>
                    <p:tags r:id="rId20"/>
                  </p:custDataLst>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4" name="文本框 43"/>
            <p:cNvSpPr txBox="1"/>
            <p:nvPr>
              <p:custDataLst>
                <p:tags r:id="rId10"/>
              </p:custDataLst>
            </p:nvPr>
          </p:nvSpPr>
          <p:spPr>
            <a:xfrm>
              <a:off x="209661" y="394082"/>
              <a:ext cx="1159267" cy="491489"/>
            </a:xfrm>
            <a:prstGeom prst="rect">
              <a:avLst/>
            </a:prstGeom>
            <a:noFill/>
          </p:spPr>
          <p:txBody>
            <a:bodyPr wrap="square" rtlCol="0">
              <a:spAutoFit/>
            </a:bodyPr>
            <a:lstStyle/>
            <a:p>
              <a:r>
                <a:rPr lang="en-US" altLang="zh-CN" sz="2600" b="1">
                  <a:solidFill>
                    <a:schemeClr val="bg1"/>
                  </a:solidFill>
                  <a:latin typeface="微软雅黑" panose="020B0503020204020204" charset="-122"/>
                </a:rPr>
                <a:t>3、</a:t>
              </a:r>
              <a:r>
                <a:rPr lang="zh-CN" altLang="en-US" sz="2600" b="1">
                  <a:solidFill>
                    <a:schemeClr val="bg1"/>
                  </a:solidFill>
                  <a:latin typeface="微软雅黑" panose="020B0503020204020204" charset="-122"/>
                </a:rPr>
                <a:t>影响</a:t>
              </a:r>
            </a:p>
          </p:txBody>
        </p:sp>
      </p:grpSp>
      <p:sp>
        <p:nvSpPr>
          <p:cNvPr id="46" name="文本框 45"/>
          <p:cNvSpPr txBox="1"/>
          <p:nvPr>
            <p:custDataLst>
              <p:tags r:id="rId8"/>
            </p:custDataLst>
          </p:nvPr>
        </p:nvSpPr>
        <p:spPr>
          <a:xfrm>
            <a:off x="2512060" y="4998085"/>
            <a:ext cx="8682990" cy="1814830"/>
          </a:xfrm>
          <a:prstGeom prst="rect">
            <a:avLst/>
          </a:prstGeom>
          <a:noFill/>
          <a:ln w="12700" cmpd="sng">
            <a:solidFill>
              <a:schemeClr val="accent1">
                <a:shade val="50000"/>
              </a:schemeClr>
            </a:solidFill>
            <a:prstDash val="lgDash"/>
          </a:ln>
        </p:spPr>
        <p:txBody>
          <a:bodyPr wrap="square" rtlCol="0" anchor="t">
            <a:spAutoFit/>
          </a:bodyPr>
          <a:lstStyle/>
          <a:p>
            <a:pPr lvl="0" algn="l">
              <a:buClrTx/>
              <a:buSzTx/>
              <a:buFontTx/>
            </a:pPr>
            <a:r>
              <a:rPr lang="zh-CN" altLang="en-US" sz="2800" b="1">
                <a:latin typeface="Calibri" panose="020F0502020204030204" charset="0"/>
                <a:ea typeface="宋体" panose="02010600030101010101" pitchFamily="2" charset="-122"/>
                <a:cs typeface="宋体" panose="02010600030101010101" pitchFamily="2" charset="-122"/>
                <a:sym typeface="+mn-ea"/>
              </a:rPr>
              <a:t>①</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中国正从经济全球化的积极参与者变成更具有影响力和作用力的推动者。</a:t>
            </a:r>
          </a:p>
          <a:p>
            <a:pPr lvl="0" algn="l">
              <a:buClrTx/>
              <a:buSzTx/>
              <a:buFontTx/>
            </a:pPr>
            <a:r>
              <a:rPr lang="zh-CN" altLang="en-US" sz="2800" b="1">
                <a:latin typeface="Calibri" panose="020F0502020204030204" charset="0"/>
                <a:ea typeface="宋体" panose="02010600030101010101" pitchFamily="2" charset="-122"/>
                <a:cs typeface="宋体" panose="02010600030101010101" pitchFamily="2" charset="-122"/>
                <a:sym typeface="+mn-ea"/>
              </a:rPr>
              <a:t>②</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坚持和平发展道路，推动构建人类命运共同体，为世界和平与发展提供中国方案。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fade">
                                      <p:cBhvr>
                                        <p:cTn id="7" dur="1000"/>
                                        <p:tgtEl>
                                          <p:spTgt spid="242691"/>
                                        </p:tgtEl>
                                      </p:cBhvr>
                                    </p:animEffect>
                                    <p:anim calcmode="lin" valueType="num">
                                      <p:cBhvr>
                                        <p:cTn id="8" dur="1000" fill="hold"/>
                                        <p:tgtEl>
                                          <p:spTgt spid="242691"/>
                                        </p:tgtEl>
                                        <p:attrNameLst>
                                          <p:attrName>ppt_x</p:attrName>
                                        </p:attrNameLst>
                                      </p:cBhvr>
                                      <p:tavLst>
                                        <p:tav tm="0">
                                          <p:val>
                                            <p:strVal val="#ppt_x"/>
                                          </p:val>
                                        </p:tav>
                                        <p:tav tm="100000">
                                          <p:val>
                                            <p:strVal val="#ppt_x"/>
                                          </p:val>
                                        </p:tav>
                                      </p:tavLst>
                                    </p:anim>
                                    <p:anim calcmode="lin" valueType="num">
                                      <p:cBhvr>
                                        <p:cTn id="9" dur="1000" fill="hold"/>
                                        <p:tgtEl>
                                          <p:spTgt spid="24269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anim calcmode="lin" valueType="num">
                                      <p:cBhvr>
                                        <p:cTn id="15" dur="2000" fill="hold"/>
                                        <p:tgtEl>
                                          <p:spTgt spid="21"/>
                                        </p:tgtEl>
                                        <p:attrNameLst>
                                          <p:attrName>ppt_w</p:attrName>
                                        </p:attrNameLst>
                                      </p:cBhvr>
                                      <p:tavLst>
                                        <p:tav tm="0" fmla="#ppt_w*sin(2.5*pi*$)">
                                          <p:val>
                                            <p:fltVal val="0"/>
                                          </p:val>
                                        </p:tav>
                                        <p:tav tm="100000">
                                          <p:val>
                                            <p:fltVal val="1"/>
                                          </p:val>
                                        </p:tav>
                                      </p:tavLst>
                                    </p:anim>
                                    <p:anim calcmode="lin" valueType="num">
                                      <p:cBhvr>
                                        <p:cTn id="16"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1000"/>
                                        <p:tgtEl>
                                          <p:spTgt spid="23"/>
                                        </p:tgtEl>
                                      </p:cBhvr>
                                    </p:animEffect>
                                  </p:childTnLst>
                                </p:cTn>
                              </p:par>
                            </p:childTnLst>
                          </p:cTn>
                        </p:par>
                        <p:par>
                          <p:cTn id="22" fill="hold" nodeType="afterGroup">
                            <p:stCondLst>
                              <p:cond delay="1000"/>
                            </p:stCondLst>
                            <p:childTnLst>
                              <p:par>
                                <p:cTn id="23" presetID="24"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to="" calcmode="lin" valueType="num">
                                      <p:cBhvr>
                                        <p:cTn id="25" dur="1" fill="hold"/>
                                        <p:tgtEl>
                                          <p:spTgt spid="2"/>
                                        </p:tgtEl>
                                      </p:cBhvr>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to="" calcmode="lin" valueType="num">
                                      <p:cBhvr>
                                        <p:cTn id="30" dur="1" fill="hold"/>
                                        <p:tgtEl>
                                          <p:spTgt spid="15"/>
                                        </p:tgtEl>
                                      </p:cBhvr>
                                    </p:anim>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to="" calcmode="lin" valueType="num">
                                      <p:cBhvr>
                                        <p:cTn id="35" dur="1" fill="hold"/>
                                        <p:tgtEl>
                                          <p:spTgt spid="18"/>
                                        </p:tgtEl>
                                      </p:cBhvr>
                                    </p:anim>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p:bldP spid="23" grpId="0" animBg="1"/>
      <p:bldP spid="1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2185095105"/>
              </p:ext>
            </p:extLst>
          </p:nvPr>
        </p:nvGraphicFramePr>
        <p:xfrm>
          <a:off x="231773" y="1607979"/>
          <a:ext cx="11842115" cy="1432243"/>
        </p:xfrm>
        <a:graphic>
          <a:graphicData uri="http://schemas.openxmlformats.org/drawingml/2006/table">
            <a:tbl>
              <a:tblPr firstRow="1" bandRow="1">
                <a:tableStyleId>{5C22544A-7EE6-4342-B048-85BDC9FD1C3A}</a:tableStyleId>
              </a:tblPr>
              <a:tblGrid>
                <a:gridCol w="1093101">
                  <a:extLst>
                    <a:ext uri="{9D8B030D-6E8A-4147-A177-3AD203B41FA5}">
                      <a16:colId xmlns:a16="http://schemas.microsoft.com/office/drawing/2014/main" val="20000"/>
                    </a:ext>
                  </a:extLst>
                </a:gridCol>
                <a:gridCol w="4133850">
                  <a:extLst>
                    <a:ext uri="{9D8B030D-6E8A-4147-A177-3AD203B41FA5}">
                      <a16:colId xmlns:a16="http://schemas.microsoft.com/office/drawing/2014/main" val="20001"/>
                    </a:ext>
                  </a:extLst>
                </a:gridCol>
                <a:gridCol w="6615164">
                  <a:extLst>
                    <a:ext uri="{9D8B030D-6E8A-4147-A177-3AD203B41FA5}">
                      <a16:colId xmlns:a16="http://schemas.microsoft.com/office/drawing/2014/main" val="20002"/>
                    </a:ext>
                  </a:extLst>
                </a:gridCol>
              </a:tblGrid>
              <a:tr h="631190">
                <a:tc>
                  <a:txBody>
                    <a:bodyPr/>
                    <a:lstStyle/>
                    <a:p>
                      <a:pPr marL="0" lvl="0" indent="0" algn="ctr"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1" i="0" u="none" kern="1200" baseline="0" dirty="0">
                          <a:solidFill>
                            <a:schemeClr val="tx1"/>
                          </a:solidFill>
                          <a:latin typeface="楷体" panose="02010609060101010101" charset="-122"/>
                          <a:ea typeface="楷体" panose="02010609060101010101" charset="-122"/>
                          <a:cs typeface="+mn-cs"/>
                          <a:sym typeface="Arial" panose="020B0604020202020204" pitchFamily="34" charset="0"/>
                        </a:rPr>
                        <a:t>时间</a:t>
                      </a: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defTabSz="685800" eaLnBrk="1" hangingPunct="1">
                        <a:buNone/>
                      </a:pPr>
                      <a:r>
                        <a:rPr lang="zh-CN" altLang="en-US" sz="2400" b="1" dirty="0">
                          <a:solidFill>
                            <a:schemeClr val="tx1"/>
                          </a:solidFill>
                          <a:latin typeface="楷体" panose="02010609060101010101" charset="-122"/>
                          <a:ea typeface="楷体" panose="02010609060101010101" charset="-122"/>
                          <a:sym typeface="Arial" panose="020B0604020202020204" pitchFamily="34" charset="0"/>
                        </a:rPr>
                        <a:t>全国卷</a:t>
                      </a:r>
                    </a:p>
                  </a:txBody>
                  <a:tcPr marL="0" marR="0" marT="0" marB="1"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defTabSz="685800" eaLnBrk="1" hangingPunct="1">
                        <a:buFont typeface="Arial" panose="020B0604020202020204" pitchFamily="34" charset="0"/>
                        <a:buNone/>
                      </a:pPr>
                      <a:r>
                        <a:rPr lang="zh-CN" altLang="en-US" sz="2400" b="1" dirty="0">
                          <a:solidFill>
                            <a:schemeClr val="tx1"/>
                          </a:solidFill>
                          <a:latin typeface="楷体" panose="02010609060101010101" charset="-122"/>
                          <a:ea typeface="楷体" panose="02010609060101010101" charset="-122"/>
                          <a:sym typeface="Arial" panose="020B0604020202020204" pitchFamily="34" charset="0"/>
                        </a:rPr>
                        <a:t>地方卷</a:t>
                      </a:r>
                    </a:p>
                  </a:txBody>
                  <a:tcPr marL="0" marR="0" marT="0" marB="1"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449066">
                <a:tc>
                  <a:txBody>
                    <a:bodyPr/>
                    <a:lstStyle/>
                    <a:p>
                      <a:pPr algn="l"/>
                      <a:r>
                        <a:rPr lang="en-US" altLang="zh-CN" sz="2000" b="1" dirty="0">
                          <a:latin typeface="楷体" panose="02010609060101010101" charset="-122"/>
                          <a:ea typeface="楷体" panose="02010609060101010101" charset="-122"/>
                          <a:sym typeface="Arial" panose="020B0604020202020204" pitchFamily="34" charset="0"/>
                        </a:rPr>
                        <a:t>2021</a:t>
                      </a: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defRPr/>
                      </a:pP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【甲卷】城市经济体制改革</a:t>
                      </a:r>
                    </a:p>
                    <a:p>
                      <a:pPr marL="0" marR="0" lvl="0" indent="0" algn="l" defTabSz="914400" rtl="0" eaLnBrk="1" fontAlgn="auto" latinLnBrk="0" hangingPunct="1">
                        <a:lnSpc>
                          <a:spcPct val="110000"/>
                        </a:lnSpc>
                        <a:spcBef>
                          <a:spcPts val="0"/>
                        </a:spcBef>
                        <a:spcAft>
                          <a:spcPts val="0"/>
                        </a:spcAft>
                        <a:buClrTx/>
                        <a:buSzTx/>
                        <a:buFontTx/>
                        <a:buNone/>
                        <a:defRPr/>
                      </a:pP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【甲卷】改革开放的成就</a:t>
                      </a:r>
                      <a:endPar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浙江</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邓小平理论</a:t>
                      </a:r>
                    </a:p>
                    <a:p>
                      <a:pPr algn="l">
                        <a:lnSpc>
                          <a:spcPct val="125000"/>
                        </a:lnSpc>
                        <a:spcBef>
                          <a:spcPts val="0"/>
                        </a:spcBef>
                        <a:spcAft>
                          <a:spcPts val="0"/>
                        </a:spcAft>
                      </a:pP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浙江</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社会主义市场经济体制</a:t>
                      </a: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11042703"/>
              </p:ext>
            </p:extLst>
          </p:nvPr>
        </p:nvGraphicFramePr>
        <p:xfrm>
          <a:off x="230504" y="3089911"/>
          <a:ext cx="11691257" cy="986155"/>
        </p:xfrm>
        <a:graphic>
          <a:graphicData uri="http://schemas.openxmlformats.org/drawingml/2006/table">
            <a:tbl>
              <a:tblPr firstRow="1" bandRow="1">
                <a:tableStyleId>{5C22544A-7EE6-4342-B048-85BDC9FD1C3A}</a:tableStyleId>
              </a:tblPr>
              <a:tblGrid>
                <a:gridCol w="1110344">
                  <a:extLst>
                    <a:ext uri="{9D8B030D-6E8A-4147-A177-3AD203B41FA5}">
                      <a16:colId xmlns:a16="http://schemas.microsoft.com/office/drawing/2014/main" val="20000"/>
                    </a:ext>
                  </a:extLst>
                </a:gridCol>
                <a:gridCol w="4126230">
                  <a:extLst>
                    <a:ext uri="{9D8B030D-6E8A-4147-A177-3AD203B41FA5}">
                      <a16:colId xmlns:a16="http://schemas.microsoft.com/office/drawing/2014/main" val="20001"/>
                    </a:ext>
                  </a:extLst>
                </a:gridCol>
                <a:gridCol w="6454683">
                  <a:extLst>
                    <a:ext uri="{9D8B030D-6E8A-4147-A177-3AD203B41FA5}">
                      <a16:colId xmlns:a16="http://schemas.microsoft.com/office/drawing/2014/main" val="20002"/>
                    </a:ext>
                  </a:extLst>
                </a:gridCol>
              </a:tblGrid>
              <a:tr h="986155">
                <a:tc>
                  <a:txBody>
                    <a:bodyPr/>
                    <a:lstStyle/>
                    <a:p>
                      <a:pPr algn="l">
                        <a:lnSpc>
                          <a:spcPct val="125000"/>
                        </a:lnSpc>
                        <a:spcBef>
                          <a:spcPts val="0"/>
                        </a:spcBef>
                        <a:spcAft>
                          <a:spcPts val="0"/>
                        </a:spcAft>
                        <a:buClrTx/>
                        <a:buSzTx/>
                        <a:buFontTx/>
                      </a:pPr>
                      <a:r>
                        <a:rPr lang="en-US" altLang="zh-CN" sz="2000" b="1"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2022</a:t>
                      </a: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algn="l" defTabSz="914400" rtl="0" eaLnBrk="1" fontAlgn="auto" latinLnBrk="0" hangingPunct="1">
                        <a:lnSpc>
                          <a:spcPct val="125000"/>
                        </a:lnSpc>
                        <a:spcBef>
                          <a:spcPts val="0"/>
                        </a:spcBef>
                        <a:spcAft>
                          <a:spcPts val="0"/>
                        </a:spcAft>
                        <a:buClrTx/>
                        <a:buSzTx/>
                        <a:buFontTx/>
                        <a:buNone/>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000" dirty="0" err="1">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乙卷】农村经济体制改革</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p>
                      <a:pPr marL="0" marR="0" lvl="0" algn="l" defTabSz="914400" rtl="0" eaLnBrk="1" fontAlgn="auto" latinLnBrk="0" hangingPunct="1">
                        <a:lnSpc>
                          <a:spcPct val="125000"/>
                        </a:lnSpc>
                        <a:spcBef>
                          <a:spcPts val="0"/>
                        </a:spcBef>
                        <a:spcAft>
                          <a:spcPts val="0"/>
                        </a:spcAft>
                        <a:buClrTx/>
                        <a:buSzTx/>
                        <a:buFontTx/>
                        <a:buNone/>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000" dirty="0" err="1">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甲卷】城市经济体制改革</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buClrTx/>
                        <a:buSzTx/>
                        <a:buFontTx/>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000" dirty="0" err="1">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山东】城市体制改革【浙江】对外开放</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gn="l">
                        <a:lnSpc>
                          <a:spcPct val="125000"/>
                        </a:lnSpc>
                        <a:spcBef>
                          <a:spcPts val="0"/>
                        </a:spcBef>
                        <a:spcAft>
                          <a:spcPts val="0"/>
                        </a:spcAft>
                        <a:buClrTx/>
                        <a:buSzTx/>
                        <a:buFontTx/>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000" dirty="0" err="1">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浙江】拨乱反正</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文本框 20"/>
          <p:cNvSpPr txBox="1"/>
          <p:nvPr/>
        </p:nvSpPr>
        <p:spPr>
          <a:xfrm>
            <a:off x="4109720" y="506492"/>
            <a:ext cx="1184910" cy="583565"/>
          </a:xfrm>
          <a:prstGeom prst="rect">
            <a:avLst/>
          </a:prstGeom>
          <a:noFill/>
        </p:spPr>
        <p:txBody>
          <a:bodyPr wrap="square" rtlCol="0">
            <a:spAutoFit/>
          </a:bodyPr>
          <a:lstStyle/>
          <a:p>
            <a:r>
              <a:rPr lang="zh-CN" altLang="en-US" sz="3200" b="1" dirty="0">
                <a:solidFill>
                  <a:srgbClr val="FF0000"/>
                </a:solidFill>
                <a:latin typeface="楷体" panose="02010609060101010101" charset="-122"/>
                <a:ea typeface="楷体" panose="02010609060101010101" charset="-122"/>
              </a:rPr>
              <a:t>高频</a:t>
            </a:r>
          </a:p>
        </p:txBody>
      </p:sp>
      <p:sp>
        <p:nvSpPr>
          <p:cNvPr id="22" name="文本框 21"/>
          <p:cNvSpPr txBox="1"/>
          <p:nvPr/>
        </p:nvSpPr>
        <p:spPr>
          <a:xfrm>
            <a:off x="5437187" y="470534"/>
            <a:ext cx="1941195" cy="583565"/>
          </a:xfrm>
          <a:prstGeom prst="rect">
            <a:avLst/>
          </a:prstGeom>
          <a:noFill/>
        </p:spPr>
        <p:txBody>
          <a:bodyPr wrap="square" rtlCol="0">
            <a:spAutoFit/>
          </a:bodyPr>
          <a:lstStyle/>
          <a:p>
            <a:r>
              <a:rPr lang="zh-CN" altLang="en-US" sz="3200" b="1" dirty="0">
                <a:solidFill>
                  <a:srgbClr val="FF0000"/>
                </a:solidFill>
                <a:latin typeface="楷体" panose="02010609060101010101" charset="-122"/>
                <a:ea typeface="楷体" panose="02010609060101010101" charset="-122"/>
              </a:rPr>
              <a:t>以小见大</a:t>
            </a:r>
          </a:p>
        </p:txBody>
      </p:sp>
      <p:graphicFrame>
        <p:nvGraphicFramePr>
          <p:cNvPr id="4" name="表格 3">
            <a:extLst>
              <a:ext uri="{FF2B5EF4-FFF2-40B4-BE49-F238E27FC236}">
                <a16:creationId xmlns:a16="http://schemas.microsoft.com/office/drawing/2014/main" id="{394234BA-3019-F41C-6B37-55EFFAEA205D}"/>
              </a:ext>
            </a:extLst>
          </p:cNvPr>
          <p:cNvGraphicFramePr>
            <a:graphicFrameLocks noGrp="1"/>
          </p:cNvGraphicFramePr>
          <p:nvPr>
            <p:extLst>
              <p:ext uri="{D42A27DB-BD31-4B8C-83A1-F6EECF244321}">
                <p14:modId xmlns:p14="http://schemas.microsoft.com/office/powerpoint/2010/main" val="747869304"/>
              </p:ext>
            </p:extLst>
          </p:nvPr>
        </p:nvGraphicFramePr>
        <p:xfrm>
          <a:off x="230505" y="4076066"/>
          <a:ext cx="11691257" cy="1182053"/>
        </p:xfrm>
        <a:graphic>
          <a:graphicData uri="http://schemas.openxmlformats.org/drawingml/2006/table">
            <a:tbl>
              <a:tblPr firstRow="1" bandRow="1">
                <a:tableStyleId>{5C22544A-7EE6-4342-B048-85BDC9FD1C3A}</a:tableStyleId>
              </a:tblPr>
              <a:tblGrid>
                <a:gridCol w="1110344">
                  <a:extLst>
                    <a:ext uri="{9D8B030D-6E8A-4147-A177-3AD203B41FA5}">
                      <a16:colId xmlns:a16="http://schemas.microsoft.com/office/drawing/2014/main" val="20000"/>
                    </a:ext>
                  </a:extLst>
                </a:gridCol>
                <a:gridCol w="4126230">
                  <a:extLst>
                    <a:ext uri="{9D8B030D-6E8A-4147-A177-3AD203B41FA5}">
                      <a16:colId xmlns:a16="http://schemas.microsoft.com/office/drawing/2014/main" val="20001"/>
                    </a:ext>
                  </a:extLst>
                </a:gridCol>
                <a:gridCol w="6454683">
                  <a:extLst>
                    <a:ext uri="{9D8B030D-6E8A-4147-A177-3AD203B41FA5}">
                      <a16:colId xmlns:a16="http://schemas.microsoft.com/office/drawing/2014/main" val="20002"/>
                    </a:ext>
                  </a:extLst>
                </a:gridCol>
              </a:tblGrid>
              <a:tr h="986155">
                <a:tc>
                  <a:txBody>
                    <a:bodyPr/>
                    <a:lstStyle/>
                    <a:p>
                      <a:pPr algn="l">
                        <a:lnSpc>
                          <a:spcPct val="125000"/>
                        </a:lnSpc>
                        <a:spcBef>
                          <a:spcPts val="0"/>
                        </a:spcBef>
                        <a:spcAft>
                          <a:spcPts val="0"/>
                        </a:spcAft>
                        <a:buClrTx/>
                        <a:buSzTx/>
                        <a:buFontTx/>
                      </a:pPr>
                      <a:r>
                        <a:rPr lang="en-US" altLang="zh-CN" sz="2000" b="1"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2023</a:t>
                      </a: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algn="l" defTabSz="914400" rtl="0" eaLnBrk="1" fontAlgn="auto" latinLnBrk="0" hangingPunct="1">
                        <a:lnSpc>
                          <a:spcPct val="125000"/>
                        </a:lnSpc>
                        <a:spcBef>
                          <a:spcPts val="0"/>
                        </a:spcBef>
                        <a:spcAft>
                          <a:spcPts val="0"/>
                        </a:spcAft>
                        <a:buClrTx/>
                        <a:buSzTx/>
                        <a:buFontTx/>
                        <a:buNone/>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000" dirty="0" err="1">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乙卷</a:t>
                      </a: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城市</a:t>
                      </a:r>
                      <a:r>
                        <a:rPr lang="en-US" altLang="zh-CN" sz="2000" dirty="0" err="1">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经济体制改革</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buClrTx/>
                        <a:buSzTx/>
                        <a:buFontTx/>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000" dirty="0" err="1">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山东</a:t>
                      </a: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改革开放与社会主义现代化建设</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gn="l">
                        <a:lnSpc>
                          <a:spcPct val="125000"/>
                        </a:lnSpc>
                        <a:spcBef>
                          <a:spcPts val="0"/>
                        </a:spcBef>
                        <a:spcAft>
                          <a:spcPts val="0"/>
                        </a:spcAft>
                        <a:buClrTx/>
                        <a:buSzTx/>
                        <a:buFontTx/>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海南</a:t>
                      </a: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经济体制改革</a:t>
                      </a: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江苏</a:t>
                      </a: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改革开放；家联制</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gn="l">
                        <a:lnSpc>
                          <a:spcPct val="125000"/>
                        </a:lnSpc>
                        <a:spcBef>
                          <a:spcPts val="0"/>
                        </a:spcBef>
                        <a:spcAft>
                          <a:spcPts val="0"/>
                        </a:spcAft>
                        <a:buClrTx/>
                        <a:buSzTx/>
                        <a:buFontTx/>
                      </a:pP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湖北</a:t>
                      </a:r>
                      <a:r>
                        <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rPr>
                        <a:t>社会主义市场经济体制</a:t>
                      </a:r>
                      <a:endParaRPr lang="en-US" altLang="zh-CN" sz="2000" dirty="0">
                        <a:solidFill>
                          <a:schemeClr val="dk1"/>
                        </a:solidFill>
                        <a:latin typeface="楷体" panose="02010609060101010101" charset="-122"/>
                        <a:ea typeface="楷体" panose="02010609060101010101" charset="-122"/>
                        <a:cs typeface="楷体" panose="02010609060101010101" charset="-122"/>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剪去对角的矩形 12">
            <a:extLst>
              <a:ext uri="{FF2B5EF4-FFF2-40B4-BE49-F238E27FC236}">
                <a16:creationId xmlns:a16="http://schemas.microsoft.com/office/drawing/2014/main" id="{615DB696-E0A7-8124-5FC9-A52826FC7EF0}"/>
              </a:ext>
            </a:extLst>
          </p:cNvPr>
          <p:cNvSpPr/>
          <p:nvPr>
            <p:custDataLst>
              <p:tags r:id="rId2"/>
            </p:custDataLst>
          </p:nvPr>
        </p:nvSpPr>
        <p:spPr>
          <a:xfrm>
            <a:off x="230505" y="8911"/>
            <a:ext cx="2766060" cy="753406"/>
          </a:xfrm>
          <a:prstGeom prst="snip2DiagRect">
            <a:avLst>
              <a:gd name="adj1" fmla="val 0"/>
              <a:gd name="adj2" fmla="val 22549"/>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a:sym typeface="Arial" panose="020B0604020202020204" pitchFamily="34" charset="0"/>
            </a:endParaRPr>
          </a:p>
        </p:txBody>
      </p:sp>
      <p:sp>
        <p:nvSpPr>
          <p:cNvPr id="6" name="矩形 5">
            <a:extLst>
              <a:ext uri="{FF2B5EF4-FFF2-40B4-BE49-F238E27FC236}">
                <a16:creationId xmlns:a16="http://schemas.microsoft.com/office/drawing/2014/main" id="{0D86463D-69A8-B40C-DEEE-EA2D2BCA8E25}"/>
              </a:ext>
            </a:extLst>
          </p:cNvPr>
          <p:cNvSpPr/>
          <p:nvPr>
            <p:custDataLst>
              <p:tags r:id="rId3"/>
            </p:custDataLst>
          </p:nvPr>
        </p:nvSpPr>
        <p:spPr>
          <a:xfrm>
            <a:off x="-76835" y="97155"/>
            <a:ext cx="2766060" cy="474980"/>
          </a:xfrm>
          <a:prstGeom prst="rect">
            <a:avLst/>
          </a:prstGeom>
        </p:spPr>
        <p:txBody>
          <a:bodyPr wrap="square" lIns="90000" tIns="46800" rIns="90000" bIns="0" anchor="b" anchorCtr="0">
            <a:noAutofit/>
          </a:bodyPr>
          <a:lstStyle/>
          <a:p>
            <a:pPr lvl="0" algn="r" defTabSz="913765">
              <a:lnSpc>
                <a:spcPct val="130000"/>
              </a:lnSpc>
              <a:defRPr/>
            </a:pPr>
            <a:r>
              <a:rPr lang="en-US" altLang="zh-CN" sz="3200" b="1" spc="300" dirty="0">
                <a:solidFill>
                  <a:sysClr val="window" lastClr="FFFFFF"/>
                </a:solidFill>
                <a:latin typeface="Arial" panose="020B0604020202020204" pitchFamily="34" charset="0"/>
                <a:ea typeface="微软雅黑"/>
                <a:cs typeface="+mj-cs"/>
                <a:sym typeface="Arial" panose="020B0604020202020204" pitchFamily="34" charset="0"/>
              </a:rPr>
              <a:t>   </a:t>
            </a:r>
            <a:r>
              <a:rPr lang="zh-CN" altLang="en-US" sz="3200" b="1" spc="300" dirty="0">
                <a:solidFill>
                  <a:sysClr val="window" lastClr="FFFFFF"/>
                </a:solidFill>
                <a:latin typeface="Arial" panose="020B0604020202020204" pitchFamily="34" charset="0"/>
                <a:ea typeface="微软雅黑"/>
                <a:cs typeface="+mj-cs"/>
                <a:sym typeface="Arial" panose="020B0604020202020204" pitchFamily="34" charset="0"/>
              </a:rPr>
              <a:t>考情分析</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custDataLst>
              <p:tags r:id="rId1"/>
            </p:custDataLst>
          </p:nvPr>
        </p:nvSpPr>
        <p:spPr>
          <a:xfrm>
            <a:off x="1313129" y="3299208"/>
            <a:ext cx="4693035" cy="583565"/>
          </a:xfrm>
          <a:prstGeom prst="rect">
            <a:avLst/>
          </a:prstGeom>
          <a:solidFill>
            <a:schemeClr val="accent6">
              <a:lumMod val="20000"/>
              <a:lumOff val="80000"/>
            </a:schemeClr>
          </a:solidFill>
          <a:ln w="38100" cap="flat" cmpd="sng">
            <a:solidFill>
              <a:schemeClr val="bg1"/>
            </a:solidFill>
            <a:prstDash val="solid"/>
            <a:bevel/>
            <a:headEnd type="none" w="med" len="med"/>
            <a:tailEnd type="none" w="med" len="med"/>
          </a:ln>
        </p:spPr>
        <p:txBody>
          <a:bodyPr anchor="ctr" anchorCtr="0"/>
          <a:lstStyle/>
          <a:p>
            <a:pPr algn="ctr"/>
            <a:r>
              <a:rPr lang="zh-CN" altLang="en-US" sz="2800" dirty="0">
                <a:solidFill>
                  <a:srgbClr val="FF0000"/>
                </a:solidFill>
                <a:latin typeface="微软雅黑" panose="020B0503020204020204" charset="-122"/>
                <a:ea typeface="微软雅黑" panose="020B0503020204020204" charset="-122"/>
                <a:sym typeface="+mn-ea"/>
              </a:rPr>
              <a:t>经济、科技落后，政策僵化</a:t>
            </a:r>
          </a:p>
        </p:txBody>
      </p:sp>
      <p:sp>
        <p:nvSpPr>
          <p:cNvPr id="4" name="圆角矩形 3"/>
          <p:cNvSpPr/>
          <p:nvPr>
            <p:custDataLst>
              <p:tags r:id="rId2"/>
            </p:custDataLst>
          </p:nvPr>
        </p:nvSpPr>
        <p:spPr>
          <a:xfrm>
            <a:off x="8065971" y="3429000"/>
            <a:ext cx="2597403" cy="293722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0000"/>
                </a:solidFill>
                <a:latin typeface="微软雅黑" panose="020B0503020204020204" charset="-122"/>
                <a:ea typeface="微软雅黑" panose="020B0503020204020204" charset="-122"/>
                <a:sym typeface="+mn-ea"/>
              </a:rPr>
              <a:t>改革势在必行</a:t>
            </a:r>
          </a:p>
        </p:txBody>
      </p:sp>
      <p:sp>
        <p:nvSpPr>
          <p:cNvPr id="5" name="文本框 4"/>
          <p:cNvSpPr txBox="1"/>
          <p:nvPr/>
        </p:nvSpPr>
        <p:spPr>
          <a:xfrm>
            <a:off x="367305" y="137382"/>
            <a:ext cx="2244525" cy="584775"/>
          </a:xfrm>
          <a:prstGeom prst="rect">
            <a:avLst/>
          </a:prstGeom>
          <a:solidFill>
            <a:srgbClr val="C00000"/>
          </a:solidFill>
        </p:spPr>
        <p:txBody>
          <a:bodyPr wrap="none" rtlCol="0">
            <a:spAutoFit/>
          </a:bodyPr>
          <a:lstStyle/>
          <a:p>
            <a:pPr algn="l"/>
            <a:r>
              <a:rPr kumimoji="1" lang="zh-CN" altLang="en-US" sz="3200" b="1">
                <a:solidFill>
                  <a:schemeClr val="bg1"/>
                </a:solidFill>
                <a:latin typeface="宋体" panose="02010600030101010101" pitchFamily="2" charset="-122"/>
                <a:ea typeface="宋体" panose="02010600030101010101" pitchFamily="2" charset="-122"/>
              </a:rPr>
              <a:t>忆国家旧事</a:t>
            </a:r>
            <a:endParaRPr kumimoji="1" lang="zh-CN" altLang="en-US" sz="3200" b="1" dirty="0">
              <a:solidFill>
                <a:schemeClr val="bg1"/>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4DE3D0E2-1792-3822-D387-225AA7B3D112}"/>
              </a:ext>
            </a:extLst>
          </p:cNvPr>
          <p:cNvSpPr txBox="1"/>
          <p:nvPr/>
        </p:nvSpPr>
        <p:spPr>
          <a:xfrm>
            <a:off x="243205" y="841742"/>
            <a:ext cx="11705590" cy="2306955"/>
          </a:xfrm>
          <a:prstGeom prst="rect">
            <a:avLst/>
          </a:prstGeom>
          <a:solidFill>
            <a:schemeClr val="bg2">
              <a:lumMod val="90000"/>
            </a:schemeClr>
          </a:solidFill>
        </p:spPr>
        <p:txBody>
          <a:bodyPr wrap="square" rtlCol="0">
            <a:spAutoFit/>
          </a:bodyPr>
          <a:lstStyle/>
          <a:p>
            <a:pPr algn="l"/>
            <a:r>
              <a:rPr lang="en-US" altLang="zh-CN" sz="2400" dirty="0">
                <a:latin typeface="楷体" panose="02010609060101010101" charset="-122"/>
                <a:ea typeface="楷体" panose="02010609060101010101" charset="-122"/>
                <a:cs typeface="楷体" panose="02010609060101010101" charset="-122"/>
              </a:rPr>
              <a:t>   </a:t>
            </a:r>
            <a:r>
              <a:rPr lang="en-US" altLang="zh-CN" sz="2400" dirty="0">
                <a:solidFill>
                  <a:srgbClr val="FF0000"/>
                </a:solidFill>
                <a:latin typeface="楷体" panose="02010609060101010101" charset="-122"/>
                <a:ea typeface="楷体" panose="02010609060101010101" charset="-122"/>
                <a:cs typeface="楷体" panose="02010609060101010101" charset="-122"/>
              </a:rPr>
              <a:t> </a:t>
            </a:r>
            <a:r>
              <a:rPr lang="zh-CN" altLang="en-US" sz="2400" dirty="0">
                <a:solidFill>
                  <a:srgbClr val="FF0000"/>
                </a:solidFill>
                <a:latin typeface="楷体" panose="02010609060101010101" charset="-122"/>
                <a:ea typeface="楷体" panose="02010609060101010101" charset="-122"/>
                <a:cs typeface="楷体" panose="02010609060101010101" charset="-122"/>
              </a:rPr>
              <a:t>1978年，中国走出极端年代已经两年，社会秩序逐步恢复。</a:t>
            </a:r>
          </a:p>
          <a:p>
            <a:pPr algn="l"/>
            <a:r>
              <a:rPr lang="en-US" altLang="zh-CN" sz="2400" dirty="0">
                <a:solidFill>
                  <a:srgbClr val="FF0000"/>
                </a:solidFill>
                <a:latin typeface="楷体" panose="02010609060101010101" charset="-122"/>
                <a:ea typeface="楷体" panose="02010609060101010101" charset="-122"/>
                <a:cs typeface="楷体" panose="02010609060101010101" charset="-122"/>
              </a:rPr>
              <a:t>    </a:t>
            </a:r>
            <a:r>
              <a:rPr lang="zh-CN" altLang="en-US" sz="2400" dirty="0">
                <a:solidFill>
                  <a:srgbClr val="FF0000"/>
                </a:solidFill>
                <a:latin typeface="楷体" panose="02010609060101010101" charset="-122"/>
                <a:ea typeface="楷体" panose="02010609060101010101" charset="-122"/>
                <a:cs typeface="楷体" panose="02010609060101010101" charset="-122"/>
              </a:rPr>
              <a:t>然而，多年激进运动造成的后果触目惊心：经济崩溃、民生凋敝，人均GDP仅225美元；大批政治运动的受害者饱受冤屈和歧视，无权参与社会生活；“阶级斗争”“计划思维”“两个凡是”等思潮依然大行其道；科技、教育、文化事业停滞不前……</a:t>
            </a:r>
          </a:p>
          <a:p>
            <a:pPr algn="l"/>
            <a:r>
              <a:rPr lang="en-US" altLang="zh-CN" sz="2400" dirty="0">
                <a:solidFill>
                  <a:srgbClr val="FF0000"/>
                </a:solidFill>
                <a:latin typeface="楷体" panose="02010609060101010101" charset="-122"/>
                <a:ea typeface="楷体" panose="02010609060101010101" charset="-122"/>
                <a:cs typeface="楷体" panose="02010609060101010101" charset="-122"/>
              </a:rPr>
              <a:t>     </a:t>
            </a:r>
            <a:r>
              <a:rPr lang="zh-CN" altLang="en-US" sz="2400" dirty="0">
                <a:solidFill>
                  <a:srgbClr val="FF0000"/>
                </a:solidFill>
                <a:latin typeface="楷体" panose="02010609060101010101" charset="-122"/>
                <a:ea typeface="楷体" panose="02010609060101010101" charset="-122"/>
                <a:cs typeface="楷体" panose="02010609060101010101" charset="-122"/>
              </a:rPr>
              <a:t>中国仍然被束缚在历史的枷锁中。</a:t>
            </a:r>
          </a:p>
        </p:txBody>
      </p:sp>
      <p:sp>
        <p:nvSpPr>
          <p:cNvPr id="6" name="流程图: 可选过程 5">
            <a:extLst>
              <a:ext uri="{FF2B5EF4-FFF2-40B4-BE49-F238E27FC236}">
                <a16:creationId xmlns:a16="http://schemas.microsoft.com/office/drawing/2014/main" id="{95BEF949-A501-4854-554F-3950FF9C851D}"/>
              </a:ext>
            </a:extLst>
          </p:cNvPr>
          <p:cNvSpPr/>
          <p:nvPr>
            <p:custDataLst>
              <p:tags r:id="rId3"/>
            </p:custDataLst>
          </p:nvPr>
        </p:nvSpPr>
        <p:spPr>
          <a:xfrm>
            <a:off x="1313129" y="4121943"/>
            <a:ext cx="4365625" cy="600075"/>
          </a:xfrm>
          <a:prstGeom prst="flowChartAlternateProcess">
            <a:avLst/>
          </a:prstGeom>
          <a:solidFill>
            <a:schemeClr val="accent6">
              <a:lumMod val="20000"/>
              <a:lumOff val="80000"/>
            </a:schemeClr>
          </a:solidFill>
          <a:ln w="38100" cap="flat" cmpd="sng">
            <a:solidFill>
              <a:schemeClr val="bg1"/>
            </a:solidFill>
            <a:prstDash val="solid"/>
            <a:bevel/>
            <a:headEnd type="none" w="med" len="med"/>
            <a:tailEnd type="none" w="med" len="med"/>
          </a:ln>
        </p:spPr>
        <p:txBody>
          <a:bodyPr anchor="ctr" anchorCtr="0"/>
          <a:lstStyle/>
          <a:p>
            <a:pPr algn="ctr"/>
            <a:r>
              <a:rPr lang="zh-CN" altLang="en-US" sz="2800" dirty="0">
                <a:solidFill>
                  <a:srgbClr val="FF0000"/>
                </a:solidFill>
                <a:latin typeface="微软雅黑" panose="020B0503020204020204" charset="-122"/>
                <a:ea typeface="微软雅黑" panose="020B0503020204020204" charset="-122"/>
              </a:rPr>
              <a:t>民主、法制遭到严重破坏</a:t>
            </a:r>
          </a:p>
        </p:txBody>
      </p:sp>
      <p:sp>
        <p:nvSpPr>
          <p:cNvPr id="7" name="流程图: 可选过程 5">
            <a:extLst>
              <a:ext uri="{FF2B5EF4-FFF2-40B4-BE49-F238E27FC236}">
                <a16:creationId xmlns:a16="http://schemas.microsoft.com/office/drawing/2014/main" id="{2D7DE1CE-B6D0-1026-4CE0-37BE7424C7EF}"/>
              </a:ext>
            </a:extLst>
          </p:cNvPr>
          <p:cNvSpPr/>
          <p:nvPr>
            <p:custDataLst>
              <p:tags r:id="rId4"/>
            </p:custDataLst>
          </p:nvPr>
        </p:nvSpPr>
        <p:spPr>
          <a:xfrm>
            <a:off x="1313129" y="6016258"/>
            <a:ext cx="2597402" cy="600075"/>
          </a:xfrm>
          <a:prstGeom prst="flowChartAlternateProcess">
            <a:avLst/>
          </a:prstGeom>
          <a:solidFill>
            <a:schemeClr val="accent6">
              <a:lumMod val="20000"/>
              <a:lumOff val="80000"/>
            </a:schemeClr>
          </a:solidFill>
          <a:ln w="38100" cap="flat" cmpd="sng">
            <a:solidFill>
              <a:schemeClr val="bg1"/>
            </a:solidFill>
            <a:prstDash val="solid"/>
            <a:bevel/>
            <a:headEnd type="none" w="med" len="med"/>
            <a:tailEnd type="none" w="med" len="med"/>
          </a:ln>
        </p:spPr>
        <p:txBody>
          <a:bodyPr anchor="ctr" anchorCtr="0">
            <a:noAutofit/>
          </a:bodyPr>
          <a:lstStyle/>
          <a:p>
            <a:pPr lvl="0" algn="ctr">
              <a:buClrTx/>
              <a:buSzTx/>
              <a:buFontTx/>
            </a:pPr>
            <a:r>
              <a:rPr lang="zh-CN" altLang="en-US" sz="2800" dirty="0">
                <a:solidFill>
                  <a:srgbClr val="FF0000"/>
                </a:solidFill>
                <a:latin typeface="微软雅黑" panose="020B0503020204020204" charset="-122"/>
                <a:ea typeface="微软雅黑" panose="020B0503020204020204" charset="-122"/>
                <a:sym typeface="+mn-ea"/>
              </a:rPr>
              <a:t>经济体制僵化</a:t>
            </a:r>
          </a:p>
        </p:txBody>
      </p:sp>
      <p:sp>
        <p:nvSpPr>
          <p:cNvPr id="8" name="流程图: 可选过程 7">
            <a:extLst>
              <a:ext uri="{FF2B5EF4-FFF2-40B4-BE49-F238E27FC236}">
                <a16:creationId xmlns:a16="http://schemas.microsoft.com/office/drawing/2014/main" id="{6DFC883E-3888-0079-E953-E7FD090CF4D0}"/>
              </a:ext>
            </a:extLst>
          </p:cNvPr>
          <p:cNvSpPr/>
          <p:nvPr>
            <p:custDataLst>
              <p:tags r:id="rId5"/>
            </p:custDataLst>
          </p:nvPr>
        </p:nvSpPr>
        <p:spPr>
          <a:xfrm>
            <a:off x="1313129" y="5069100"/>
            <a:ext cx="4807770" cy="600075"/>
          </a:xfrm>
          <a:prstGeom prst="flowChartAlternateProcess">
            <a:avLst/>
          </a:prstGeom>
          <a:solidFill>
            <a:schemeClr val="accent6">
              <a:lumMod val="20000"/>
              <a:lumOff val="80000"/>
            </a:schemeClr>
          </a:solidFill>
          <a:ln w="38100" cap="flat" cmpd="sng">
            <a:solidFill>
              <a:schemeClr val="bg1"/>
            </a:solidFill>
            <a:prstDash val="solid"/>
            <a:bevel/>
            <a:headEnd type="none" w="med" len="med"/>
            <a:tailEnd type="none" w="med" len="med"/>
          </a:ln>
        </p:spPr>
        <p:txBody>
          <a:bodyPr anchor="ctr" anchorCtr="0">
            <a:noAutofit/>
          </a:bodyPr>
          <a:lstStyle/>
          <a:p>
            <a:pPr lvl="0" algn="ctr">
              <a:buClrTx/>
              <a:buSzTx/>
              <a:buFontTx/>
            </a:pPr>
            <a:r>
              <a:rPr lang="zh-CN" altLang="en-US" sz="2800" dirty="0">
                <a:solidFill>
                  <a:srgbClr val="FF0000"/>
                </a:solidFill>
                <a:latin typeface="微软雅黑" panose="020B0503020204020204" charset="-122"/>
                <a:ea typeface="微软雅黑" panose="020B0503020204020204" charset="-122"/>
                <a:sym typeface="+mn-ea"/>
              </a:rPr>
              <a:t>以阶级斗争为纲，思想禁锢</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ldLvl="0" animBg="1"/>
      <p:bldP spid="3"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文本框 43"/>
          <p:cNvSpPr txBox="1"/>
          <p:nvPr>
            <p:custDataLst>
              <p:tags r:id="rId2"/>
            </p:custDataLst>
          </p:nvPr>
        </p:nvSpPr>
        <p:spPr>
          <a:xfrm>
            <a:off x="2682240" y="620328"/>
            <a:ext cx="7160935" cy="584775"/>
          </a:xfrm>
          <a:prstGeom prst="rect">
            <a:avLst/>
          </a:prstGeom>
          <a:noFill/>
        </p:spPr>
        <p:txBody>
          <a:bodyPr wrap="none" rtlCol="0">
            <a:spAutoFit/>
          </a:bodyPr>
          <a:lstStyle/>
          <a:p>
            <a:pPr>
              <a:buClrTx/>
              <a:buSzTx/>
              <a:buFontTx/>
            </a:pP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sym typeface="+mn-ea"/>
              </a:rPr>
              <a:t>中共十一届三中全会（1978年12月）</a:t>
            </a:r>
          </a:p>
        </p:txBody>
      </p:sp>
      <p:sp>
        <p:nvSpPr>
          <p:cNvPr id="6" name="文本框 5"/>
          <p:cNvSpPr txBox="1"/>
          <p:nvPr/>
        </p:nvSpPr>
        <p:spPr>
          <a:xfrm>
            <a:off x="3823717" y="57497"/>
            <a:ext cx="3939540" cy="584775"/>
          </a:xfrm>
          <a:prstGeom prst="rect">
            <a:avLst/>
          </a:prstGeom>
          <a:noFill/>
        </p:spPr>
        <p:txBody>
          <a:bodyPr wrap="square" rtlCol="0">
            <a:spAutoFit/>
          </a:bodyPr>
          <a:lstStyle/>
          <a:p>
            <a:r>
              <a:rPr lang="zh-CN" altLang="en-US" sz="3200" b="1" dirty="0">
                <a:solidFill>
                  <a:srgbClr val="0070C0"/>
                </a:solidFill>
                <a:latin typeface="微软雅黑" panose="020B0503020204020204" charset="-122"/>
                <a:ea typeface="微软雅黑" panose="020B0503020204020204" charset="-122"/>
              </a:rPr>
              <a:t>一、伟大的历史转折</a:t>
            </a:r>
          </a:p>
        </p:txBody>
      </p:sp>
      <p:sp>
        <p:nvSpPr>
          <p:cNvPr id="7" name="文本框 6"/>
          <p:cNvSpPr txBox="1"/>
          <p:nvPr/>
        </p:nvSpPr>
        <p:spPr>
          <a:xfrm>
            <a:off x="949941" y="1205103"/>
            <a:ext cx="11102936" cy="2062103"/>
          </a:xfrm>
          <a:prstGeom prst="rect">
            <a:avLst/>
          </a:prstGeom>
          <a:noFill/>
        </p:spPr>
        <p:txBody>
          <a:bodyPr wrap="square" rtlCol="0" anchor="t">
            <a:spAutoFit/>
          </a:bodyPr>
          <a:lstStyle/>
          <a:p>
            <a:r>
              <a:rPr lang="en-US" altLang="zh-CN" sz="2000" b="1" dirty="0">
                <a:solidFill>
                  <a:schemeClr val="tx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1.</a:t>
            </a:r>
            <a:r>
              <a:rPr lang="zh-CN" altLang="en-US" sz="2000" b="1" dirty="0">
                <a:solidFill>
                  <a:schemeClr val="tx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思想准备：</a:t>
            </a:r>
            <a:endParaRPr lang="en-US" altLang="zh-CN" sz="2000" b="1" dirty="0">
              <a:solidFill>
                <a:schemeClr val="tx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a:p>
            <a:r>
              <a:rPr lang="en-US" altLang="zh-CN"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   1978</a:t>
            </a:r>
            <a:r>
              <a:rPr lang="zh-CN" altLang="en-US"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年关于</a:t>
            </a:r>
            <a:r>
              <a:rPr lang="zh-CN" altLang="en-US" sz="2000" b="1"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“真理标准问题”的大讨论</a:t>
            </a:r>
            <a:r>
              <a:rPr lang="zh-CN" altLang="en-US"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，破除了“两个凡是”思想的束缚。</a:t>
            </a:r>
            <a:endParaRPr lang="en-US" altLang="zh-CN"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a:p>
            <a:r>
              <a:rPr lang="en-US" altLang="zh-CN"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2.</a:t>
            </a:r>
            <a:r>
              <a:rPr lang="zh-CN" altLang="en-US"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有利的国际环境：</a:t>
            </a:r>
            <a:endParaRPr lang="en-US" altLang="zh-CN"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a:p>
            <a:r>
              <a:rPr lang="zh-CN" altLang="en-US"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   </a:t>
            </a:r>
            <a:r>
              <a:rPr lang="zh-CN" altLang="en-US" sz="2000" b="1"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中美关系改善</a:t>
            </a:r>
            <a:r>
              <a:rPr lang="zh-CN" altLang="en-US"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，中国的国际环境开始明朗化。</a:t>
            </a:r>
            <a:endParaRPr lang="en-US" altLang="zh-CN"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a:p>
            <a:endParaRPr lang="zh-CN" altLang="en-US" sz="2000" b="1" dirty="0">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a:p>
            <a:endParaRPr kumimoji="1" lang="zh-CN" altLang="en-US" sz="2800" b="1" dirty="0">
              <a:solidFill>
                <a:schemeClr val="tx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p:txBody>
      </p:sp>
      <p:sp>
        <p:nvSpPr>
          <p:cNvPr id="2" name="文本框 1">
            <a:extLst>
              <a:ext uri="{FF2B5EF4-FFF2-40B4-BE49-F238E27FC236}">
                <a16:creationId xmlns:a16="http://schemas.microsoft.com/office/drawing/2014/main" id="{971314FC-5C1F-BAFA-A47D-669DA4948F1B}"/>
              </a:ext>
            </a:extLst>
          </p:cNvPr>
          <p:cNvSpPr txBox="1"/>
          <p:nvPr/>
        </p:nvSpPr>
        <p:spPr>
          <a:xfrm>
            <a:off x="178375" y="117453"/>
            <a:ext cx="2244525" cy="584775"/>
          </a:xfrm>
          <a:prstGeom prst="rect">
            <a:avLst/>
          </a:prstGeom>
          <a:solidFill>
            <a:srgbClr val="C00000"/>
          </a:solidFill>
        </p:spPr>
        <p:txBody>
          <a:bodyPr wrap="none" rtlCol="0">
            <a:spAutoFit/>
          </a:bodyPr>
          <a:lstStyle/>
          <a:p>
            <a:pPr algn="l"/>
            <a:r>
              <a:rPr kumimoji="1" lang="zh-CN" altLang="en-US" sz="3200" b="1" dirty="0">
                <a:solidFill>
                  <a:schemeClr val="bg1"/>
                </a:solidFill>
                <a:latin typeface="宋体" panose="02010600030101010101" pitchFamily="2" charset="-122"/>
                <a:ea typeface="宋体" panose="02010600030101010101" pitchFamily="2" charset="-122"/>
              </a:rPr>
              <a:t>看国家新生</a:t>
            </a:r>
          </a:p>
        </p:txBody>
      </p:sp>
      <p:sp>
        <p:nvSpPr>
          <p:cNvPr id="3" name="五边形 6">
            <a:extLst>
              <a:ext uri="{FF2B5EF4-FFF2-40B4-BE49-F238E27FC236}">
                <a16:creationId xmlns:a16="http://schemas.microsoft.com/office/drawing/2014/main" id="{C05F470D-41C9-C1B8-02A8-1B870E8390C4}"/>
              </a:ext>
            </a:extLst>
          </p:cNvPr>
          <p:cNvSpPr/>
          <p:nvPr>
            <p:custDataLst>
              <p:tags r:id="rId3"/>
            </p:custDataLst>
          </p:nvPr>
        </p:nvSpPr>
        <p:spPr>
          <a:xfrm>
            <a:off x="280543" y="2946968"/>
            <a:ext cx="1776730" cy="628015"/>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0000"/>
                </a:solidFill>
              </a:rPr>
              <a:t>思想</a:t>
            </a:r>
          </a:p>
        </p:txBody>
      </p:sp>
      <p:sp>
        <p:nvSpPr>
          <p:cNvPr id="4" name="五边形 7">
            <a:extLst>
              <a:ext uri="{FF2B5EF4-FFF2-40B4-BE49-F238E27FC236}">
                <a16:creationId xmlns:a16="http://schemas.microsoft.com/office/drawing/2014/main" id="{59851C7E-2B4A-68C1-75DD-8102C5E0437C}"/>
              </a:ext>
            </a:extLst>
          </p:cNvPr>
          <p:cNvSpPr/>
          <p:nvPr>
            <p:custDataLst>
              <p:tags r:id="rId4"/>
            </p:custDataLst>
          </p:nvPr>
        </p:nvSpPr>
        <p:spPr>
          <a:xfrm>
            <a:off x="279908" y="3994813"/>
            <a:ext cx="1776730" cy="628015"/>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0000"/>
                </a:solidFill>
              </a:rPr>
              <a:t>政治</a:t>
            </a:r>
          </a:p>
        </p:txBody>
      </p:sp>
      <p:sp>
        <p:nvSpPr>
          <p:cNvPr id="10" name="五边形 10">
            <a:extLst>
              <a:ext uri="{FF2B5EF4-FFF2-40B4-BE49-F238E27FC236}">
                <a16:creationId xmlns:a16="http://schemas.microsoft.com/office/drawing/2014/main" id="{180F0BA8-A2E0-8A7E-9501-79A85ED52615}"/>
              </a:ext>
            </a:extLst>
          </p:cNvPr>
          <p:cNvSpPr/>
          <p:nvPr>
            <p:custDataLst>
              <p:tags r:id="rId5"/>
            </p:custDataLst>
          </p:nvPr>
        </p:nvSpPr>
        <p:spPr>
          <a:xfrm>
            <a:off x="279908" y="5113588"/>
            <a:ext cx="1776730" cy="628015"/>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0000"/>
                </a:solidFill>
              </a:rPr>
              <a:t>组织</a:t>
            </a:r>
          </a:p>
        </p:txBody>
      </p:sp>
      <p:sp>
        <p:nvSpPr>
          <p:cNvPr id="11" name="文本框 10">
            <a:extLst>
              <a:ext uri="{FF2B5EF4-FFF2-40B4-BE49-F238E27FC236}">
                <a16:creationId xmlns:a16="http://schemas.microsoft.com/office/drawing/2014/main" id="{CD66D1DA-715D-9E4A-BD7F-42571D0D281A}"/>
              </a:ext>
            </a:extLst>
          </p:cNvPr>
          <p:cNvSpPr txBox="1"/>
          <p:nvPr>
            <p:custDataLst>
              <p:tags r:id="rId6"/>
            </p:custDataLst>
          </p:nvPr>
        </p:nvSpPr>
        <p:spPr>
          <a:xfrm>
            <a:off x="2056638" y="3063079"/>
            <a:ext cx="9996238" cy="461665"/>
          </a:xfrm>
          <a:prstGeom prst="rect">
            <a:avLst/>
          </a:prstGeom>
          <a:solidFill>
            <a:schemeClr val="accent2">
              <a:lumMod val="20000"/>
              <a:lumOff val="80000"/>
            </a:schemeClr>
          </a:solidFill>
          <a:ln w="12700" cmpd="sng">
            <a:noFill/>
            <a:prstDash val="solid"/>
          </a:ln>
        </p:spPr>
        <p:txBody>
          <a:bodyPr wrap="square" rtlCol="0">
            <a:spAutoFit/>
          </a:bodyPr>
          <a:lstStyle/>
          <a:p>
            <a:pPr algn="just">
              <a:lnSpc>
                <a:spcPct val="100000"/>
              </a:lnSpc>
            </a:pPr>
            <a:r>
              <a:rPr lang="zh-CN" altLang="en-US" sz="2400" b="1" spc="150" dirty="0">
                <a:latin typeface="微软雅黑" panose="020B0503020204020204" charset="-122"/>
                <a:ea typeface="微软雅黑" panose="020B0503020204020204" charset="-122"/>
                <a:sym typeface="Arial" panose="020B0604020202020204" pitchFamily="34" charset="0"/>
              </a:rPr>
              <a:t>纠正了左倾错误思想，重新确立解放思想、实事求是的马义思想路线。</a:t>
            </a:r>
          </a:p>
        </p:txBody>
      </p:sp>
      <p:sp>
        <p:nvSpPr>
          <p:cNvPr id="12" name="文本框 11">
            <a:extLst>
              <a:ext uri="{FF2B5EF4-FFF2-40B4-BE49-F238E27FC236}">
                <a16:creationId xmlns:a16="http://schemas.microsoft.com/office/drawing/2014/main" id="{73DE2333-156F-C3F1-9894-8EE3D7204205}"/>
              </a:ext>
            </a:extLst>
          </p:cNvPr>
          <p:cNvSpPr txBox="1"/>
          <p:nvPr>
            <p:custDataLst>
              <p:tags r:id="rId7"/>
            </p:custDataLst>
          </p:nvPr>
        </p:nvSpPr>
        <p:spPr>
          <a:xfrm>
            <a:off x="2061082" y="3929313"/>
            <a:ext cx="9996239" cy="829945"/>
          </a:xfrm>
          <a:prstGeom prst="rect">
            <a:avLst/>
          </a:prstGeom>
          <a:solidFill>
            <a:schemeClr val="accent2">
              <a:lumMod val="20000"/>
              <a:lumOff val="80000"/>
            </a:schemeClr>
          </a:solidFill>
          <a:ln w="12700" cmpd="sng">
            <a:noFill/>
            <a:prstDash val="solid"/>
          </a:ln>
        </p:spPr>
        <p:txBody>
          <a:bodyPr wrap="square" rtlCol="0">
            <a:spAutoFit/>
          </a:bodyPr>
          <a:lstStyle/>
          <a:p>
            <a:pPr algn="just">
              <a:lnSpc>
                <a:spcPct val="100000"/>
              </a:lnSpc>
            </a:pPr>
            <a:r>
              <a:rPr lang="zh-CN" altLang="en-US" sz="2400" b="1" spc="150" dirty="0">
                <a:latin typeface="微软雅黑" panose="020B0503020204020204" charset="-122"/>
                <a:ea typeface="微软雅黑" panose="020B0503020204020204" charset="-122"/>
                <a:sym typeface="Arial" panose="020B0604020202020204" pitchFamily="34" charset="0"/>
              </a:rPr>
              <a:t>决定停止使用</a:t>
            </a:r>
            <a:r>
              <a:rPr lang="en-US" altLang="zh-CN" sz="2400" b="1" spc="150" dirty="0">
                <a:latin typeface="微软雅黑" panose="020B0503020204020204" charset="-122"/>
                <a:ea typeface="微软雅黑" panose="020B0503020204020204" charset="-122"/>
                <a:sym typeface="Arial" panose="020B0604020202020204" pitchFamily="34" charset="0"/>
              </a:rPr>
              <a:t>“</a:t>
            </a:r>
            <a:r>
              <a:rPr lang="zh-CN" altLang="en-US" sz="2400" b="1" spc="150" dirty="0">
                <a:latin typeface="微软雅黑" panose="020B0503020204020204" charset="-122"/>
                <a:ea typeface="微软雅黑" panose="020B0503020204020204" charset="-122"/>
                <a:sym typeface="Arial" panose="020B0604020202020204" pitchFamily="34" charset="0"/>
              </a:rPr>
              <a:t>以阶级斗争为纲</a:t>
            </a:r>
            <a:r>
              <a:rPr lang="en-US" altLang="zh-CN" sz="2400" b="1" spc="150" dirty="0">
                <a:latin typeface="微软雅黑" panose="020B0503020204020204" charset="-122"/>
                <a:ea typeface="微软雅黑" panose="020B0503020204020204" charset="-122"/>
                <a:sym typeface="Arial" panose="020B0604020202020204" pitchFamily="34" charset="0"/>
              </a:rPr>
              <a:t>”</a:t>
            </a:r>
            <a:r>
              <a:rPr lang="zh-CN" altLang="en-US" sz="2400" b="1" spc="150" dirty="0">
                <a:latin typeface="微软雅黑" panose="020B0503020204020204" charset="-122"/>
                <a:ea typeface="微软雅黑" panose="020B0503020204020204" charset="-122"/>
                <a:sym typeface="Arial" panose="020B0604020202020204" pitchFamily="34" charset="0"/>
              </a:rPr>
              <a:t>的错误口号，做出把党和国家工作重心转移到经济建设上来；实行改革开放的伟大决策。</a:t>
            </a:r>
          </a:p>
        </p:txBody>
      </p:sp>
      <p:sp>
        <p:nvSpPr>
          <p:cNvPr id="14" name="文本框 13">
            <a:extLst>
              <a:ext uri="{FF2B5EF4-FFF2-40B4-BE49-F238E27FC236}">
                <a16:creationId xmlns:a16="http://schemas.microsoft.com/office/drawing/2014/main" id="{B5CCD8D8-457A-B256-2A99-9B79A9364429}"/>
              </a:ext>
            </a:extLst>
          </p:cNvPr>
          <p:cNvSpPr txBox="1"/>
          <p:nvPr>
            <p:custDataLst>
              <p:tags r:id="rId8"/>
            </p:custDataLst>
          </p:nvPr>
        </p:nvSpPr>
        <p:spPr>
          <a:xfrm>
            <a:off x="2056638" y="5042658"/>
            <a:ext cx="9996238" cy="830997"/>
          </a:xfrm>
          <a:prstGeom prst="rect">
            <a:avLst/>
          </a:prstGeom>
          <a:solidFill>
            <a:schemeClr val="accent2">
              <a:lumMod val="20000"/>
              <a:lumOff val="80000"/>
            </a:schemeClr>
          </a:solidFill>
          <a:ln w="12700" cmpd="sng">
            <a:noFill/>
            <a:prstDash val="solid"/>
          </a:ln>
        </p:spPr>
        <p:txBody>
          <a:bodyPr wrap="square" rtlCol="0">
            <a:spAutoFit/>
          </a:bodyPr>
          <a:lstStyle/>
          <a:p>
            <a:pPr algn="just">
              <a:lnSpc>
                <a:spcPct val="100000"/>
              </a:lnSpc>
            </a:pPr>
            <a:r>
              <a:rPr lang="zh-CN" altLang="en-US" sz="2400" b="1" spc="150" dirty="0">
                <a:latin typeface="微软雅黑" panose="020B0503020204020204" charset="-122"/>
                <a:ea typeface="微软雅黑" panose="020B0503020204020204" charset="-122"/>
                <a:sym typeface="Arial" panose="020B0604020202020204" pitchFamily="34" charset="0"/>
              </a:rPr>
              <a:t>拨乱反正，审查解决了历史上遗留的一批重大问题和一些重要领导人的功过是非问题。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155368" y="2304891"/>
            <a:ext cx="10705672" cy="584775"/>
          </a:xfrm>
          <a:prstGeom prst="rect">
            <a:avLst/>
          </a:prstGeom>
          <a:noFill/>
          <a:ln>
            <a:noFill/>
          </a:ln>
          <a:extLst>
            <a:ext uri="{909E8E84-426E-40DD-AFC4-6F175D3DCCD1}">
              <a14:hiddenFill xmlns:a14="http://schemas.microsoft.com/office/drawing/2010/main">
                <a:solidFill>
                  <a:srgbClr val="F5F7F9"/>
                </a:solidFill>
              </a14:hiddenFill>
            </a:ext>
          </a:extLst>
        </p:spPr>
        <p:txBody>
          <a:bodyPr wrap="square" rtlCol="0" anchor="t">
            <a:spAutoFit/>
          </a:bodyPr>
          <a:lstStyle/>
          <a:p>
            <a:pPr algn="l"/>
            <a:r>
              <a:rPr lang="zh-CN" altLang="en-US" sz="3200" b="1" dirty="0">
                <a:solidFill>
                  <a:srgbClr val="1D41D5"/>
                </a:solidFill>
                <a:latin typeface="微软雅黑" panose="020B0503020204020204" charset="-122"/>
                <a:ea typeface="微软雅黑" panose="020B0503020204020204" charset="-122"/>
                <a:cs typeface="微软雅黑" panose="020B0503020204020204" charset="-122"/>
                <a:sym typeface="+mn-ea"/>
              </a:rPr>
              <a:t>【思考</a:t>
            </a:r>
            <a:r>
              <a:rPr lang="en-US" altLang="zh-CN" sz="3200" b="1" dirty="0">
                <a:solidFill>
                  <a:srgbClr val="1D41D5"/>
                </a:solidFill>
                <a:latin typeface="微软雅黑" panose="020B0503020204020204" charset="-122"/>
                <a:ea typeface="微软雅黑" panose="020B0503020204020204" charset="-122"/>
                <a:cs typeface="微软雅黑" panose="020B0503020204020204" charset="-122"/>
                <a:sym typeface="+mn-ea"/>
              </a:rPr>
              <a:t>1</a:t>
            </a:r>
            <a:r>
              <a:rPr lang="zh-CN" altLang="en-US" sz="3200" b="1" dirty="0">
                <a:solidFill>
                  <a:srgbClr val="1D41D5"/>
                </a:solidFill>
                <a:latin typeface="微软雅黑" panose="020B0503020204020204" charset="-122"/>
                <a:ea typeface="微软雅黑" panose="020B0503020204020204" charset="-122"/>
                <a:cs typeface="微软雅黑" panose="020B0503020204020204" charset="-122"/>
                <a:sym typeface="+mn-ea"/>
              </a:rPr>
              <a:t>】如何理解</a:t>
            </a:r>
            <a:r>
              <a:rPr lang="en-US" altLang="zh-CN" sz="3200" b="1" dirty="0" err="1">
                <a:solidFill>
                  <a:srgbClr val="1D41D5"/>
                </a:solidFill>
                <a:latin typeface="微软雅黑" panose="020B0503020204020204" charset="-122"/>
                <a:ea typeface="微软雅黑" panose="020B0503020204020204" charset="-122"/>
                <a:cs typeface="微软雅黑" panose="020B0503020204020204" charset="-122"/>
                <a:sym typeface="+mn-ea"/>
              </a:rPr>
              <a:t>中共十一届三中全会</a:t>
            </a:r>
            <a:r>
              <a:rPr lang="zh-CN" altLang="en-US" sz="3200" b="1" dirty="0">
                <a:solidFill>
                  <a:srgbClr val="1D41D5"/>
                </a:solidFill>
                <a:latin typeface="微软雅黑" panose="020B0503020204020204" charset="-122"/>
                <a:ea typeface="微软雅黑" panose="020B0503020204020204" charset="-122"/>
                <a:cs typeface="微软雅黑" panose="020B0503020204020204" charset="-122"/>
                <a:sym typeface="+mn-ea"/>
              </a:rPr>
              <a:t>的转折意义？</a:t>
            </a:r>
            <a:endParaRPr kumimoji="1" lang="zh-CN" altLang="en-US" sz="3200" b="1" dirty="0">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102419" name="文本框 20"/>
          <p:cNvSpPr/>
          <p:nvPr>
            <p:custDataLst>
              <p:tags r:id="rId2"/>
            </p:custDataLst>
          </p:nvPr>
        </p:nvSpPr>
        <p:spPr>
          <a:xfrm>
            <a:off x="288925" y="524268"/>
            <a:ext cx="11418570" cy="1568450"/>
          </a:xfrm>
          <a:prstGeom prst="rect">
            <a:avLst/>
          </a:prstGeom>
          <a:noFill/>
          <a:ln w="19050" cap="flat" cmpd="sng">
            <a:solidFill>
              <a:srgbClr val="C00000"/>
            </a:solidFill>
            <a:prstDash val="sysDash"/>
            <a:round/>
            <a:headEnd type="none" w="med" len="med"/>
            <a:tailEnd type="none" w="med" len="med"/>
          </a:ln>
        </p:spPr>
        <p:txBody>
          <a:bodyPr wrap="square" anchor="t" anchorCtr="0">
            <a:spAutoFit/>
          </a:bodyPr>
          <a:lstStyle/>
          <a:p>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中国改革的真正起点，恰恰发生在思想政治领域。一是人的政治解放，就是全面平反历史错案，解决各领域的历史遗留问题；一是人的思想解放，就是对历史的全面反思和总结。  </a:t>
            </a:r>
          </a:p>
          <a:p>
            <a:r>
              <a:rPr lang="en-US" altLang="zh-CN" sz="2400" dirty="0">
                <a:latin typeface="楷体" panose="02010609060101010101" charset="-122"/>
                <a:ea typeface="楷体" panose="02010609060101010101" charset="-122"/>
                <a:cs typeface="楷体" panose="02010609060101010101" charset="-122"/>
                <a:sym typeface="+mn-ea"/>
              </a:rPr>
              <a:t>                                                     ——</a:t>
            </a:r>
            <a:r>
              <a:rPr lang="zh-CN" altLang="en-US" sz="2400" dirty="0">
                <a:latin typeface="楷体" panose="02010609060101010101" charset="-122"/>
                <a:ea typeface="楷体" panose="02010609060101010101" charset="-122"/>
                <a:cs typeface="楷体" panose="02010609060101010101" charset="-122"/>
                <a:sym typeface="+mn-ea"/>
              </a:rPr>
              <a:t>萧冬连</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探路之役</a:t>
            </a:r>
            <a:r>
              <a:rPr lang="en-US" altLang="zh-CN" sz="2400" dirty="0">
                <a:latin typeface="楷体" panose="02010609060101010101" charset="-122"/>
                <a:ea typeface="楷体" panose="02010609060101010101" charset="-122"/>
                <a:cs typeface="楷体" panose="02010609060101010101" charset="-122"/>
                <a:sym typeface="+mn-ea"/>
              </a:rPr>
              <a:t>》</a:t>
            </a:r>
            <a:r>
              <a:rPr lang="en-US" altLang="zh-CN" sz="2400" dirty="0">
                <a:latin typeface="楷体" panose="02010609060101010101" charset="-122"/>
                <a:ea typeface="楷体" panose="02010609060101010101" charset="-122"/>
                <a:cs typeface="楷体" panose="02010609060101010101" charset="-122"/>
              </a:rPr>
              <a:t>                                                               </a:t>
            </a:r>
          </a:p>
        </p:txBody>
      </p:sp>
      <p:sp>
        <p:nvSpPr>
          <p:cNvPr id="2" name="文本框 1">
            <a:extLst>
              <a:ext uri="{FF2B5EF4-FFF2-40B4-BE49-F238E27FC236}">
                <a16:creationId xmlns:a16="http://schemas.microsoft.com/office/drawing/2014/main" id="{84717887-C83E-97DD-19DD-868F0DA99432}"/>
              </a:ext>
            </a:extLst>
          </p:cNvPr>
          <p:cNvSpPr txBox="1"/>
          <p:nvPr/>
        </p:nvSpPr>
        <p:spPr>
          <a:xfrm>
            <a:off x="574157" y="3271204"/>
            <a:ext cx="5298323" cy="584775"/>
          </a:xfrm>
          <a:prstGeom prst="rect">
            <a:avLst/>
          </a:prstGeom>
          <a:solidFill>
            <a:srgbClr val="FFFF00"/>
          </a:solidFill>
        </p:spPr>
        <p:txBody>
          <a:bodyPr wrap="square" rtlCol="0">
            <a:spAutoFit/>
          </a:bodyPr>
          <a:lstStyle/>
          <a:p>
            <a:pPr algn="l"/>
            <a:r>
              <a:rPr kumimoji="1" lang="zh-CN" altLang="en-US" sz="3200" dirty="0">
                <a:solidFill>
                  <a:srgbClr val="FF0000"/>
                </a:solidFill>
                <a:latin typeface="微软雅黑" panose="020B0503020204020204" charset="-122"/>
                <a:ea typeface="微软雅黑" panose="020B0503020204020204" charset="-122"/>
              </a:rPr>
              <a:t>人的新生：思想解放、平反</a:t>
            </a:r>
          </a:p>
        </p:txBody>
      </p:sp>
      <p:sp>
        <p:nvSpPr>
          <p:cNvPr id="3" name="文本框 2">
            <a:extLst>
              <a:ext uri="{FF2B5EF4-FFF2-40B4-BE49-F238E27FC236}">
                <a16:creationId xmlns:a16="http://schemas.microsoft.com/office/drawing/2014/main" id="{E56D3F26-5606-15BB-90D6-3B49DB96DB60}"/>
              </a:ext>
            </a:extLst>
          </p:cNvPr>
          <p:cNvSpPr txBox="1"/>
          <p:nvPr/>
        </p:nvSpPr>
        <p:spPr>
          <a:xfrm>
            <a:off x="521526" y="6041344"/>
            <a:ext cx="6241312" cy="584775"/>
          </a:xfrm>
          <a:prstGeom prst="rect">
            <a:avLst/>
          </a:prstGeom>
          <a:solidFill>
            <a:srgbClr val="FFFF00"/>
          </a:solidFill>
        </p:spPr>
        <p:txBody>
          <a:bodyPr wrap="square" rtlCol="0">
            <a:spAutoFit/>
          </a:bodyPr>
          <a:lstStyle/>
          <a:p>
            <a:pPr algn="l"/>
            <a:r>
              <a:rPr kumimoji="1" lang="zh-CN" altLang="en-US" sz="3200" dirty="0">
                <a:solidFill>
                  <a:srgbClr val="FF0000"/>
                </a:solidFill>
                <a:latin typeface="微软雅黑" panose="020B0503020204020204" charset="-122"/>
                <a:ea typeface="微软雅黑" panose="020B0503020204020204" charset="-122"/>
              </a:rPr>
              <a:t>经济新生：对内改革、对外开放</a:t>
            </a:r>
          </a:p>
        </p:txBody>
      </p:sp>
      <p:sp>
        <p:nvSpPr>
          <p:cNvPr id="4" name="文本框 3">
            <a:extLst>
              <a:ext uri="{FF2B5EF4-FFF2-40B4-BE49-F238E27FC236}">
                <a16:creationId xmlns:a16="http://schemas.microsoft.com/office/drawing/2014/main" id="{1EDE110E-B893-F292-CF66-70DFE34DA1EC}"/>
              </a:ext>
            </a:extLst>
          </p:cNvPr>
          <p:cNvSpPr txBox="1"/>
          <p:nvPr/>
        </p:nvSpPr>
        <p:spPr>
          <a:xfrm>
            <a:off x="574157" y="4666051"/>
            <a:ext cx="4676737" cy="584775"/>
          </a:xfrm>
          <a:prstGeom prst="rect">
            <a:avLst/>
          </a:prstGeom>
          <a:solidFill>
            <a:srgbClr val="FFFF00"/>
          </a:solidFill>
        </p:spPr>
        <p:txBody>
          <a:bodyPr wrap="square" rtlCol="0">
            <a:spAutoFit/>
          </a:bodyPr>
          <a:lstStyle/>
          <a:p>
            <a:pPr algn="l"/>
            <a:r>
              <a:rPr kumimoji="1" lang="zh-CN" altLang="en-US" sz="3200" dirty="0">
                <a:solidFill>
                  <a:srgbClr val="FF0000"/>
                </a:solidFill>
                <a:latin typeface="微软雅黑" panose="020B0503020204020204" charset="-122"/>
                <a:ea typeface="微软雅黑" panose="020B0503020204020204" charset="-122"/>
              </a:rPr>
              <a:t>政治新生：民主法制完善</a:t>
            </a:r>
          </a:p>
        </p:txBody>
      </p:sp>
      <p:sp>
        <p:nvSpPr>
          <p:cNvPr id="7" name="箭头: 下 6">
            <a:extLst>
              <a:ext uri="{FF2B5EF4-FFF2-40B4-BE49-F238E27FC236}">
                <a16:creationId xmlns:a16="http://schemas.microsoft.com/office/drawing/2014/main" id="{3E728677-3057-AAF1-479B-2D8850322A65}"/>
              </a:ext>
            </a:extLst>
          </p:cNvPr>
          <p:cNvSpPr/>
          <p:nvPr/>
        </p:nvSpPr>
        <p:spPr>
          <a:xfrm>
            <a:off x="2511942" y="4047315"/>
            <a:ext cx="287079" cy="58477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 name="箭头: 右 8">
            <a:extLst>
              <a:ext uri="{FF2B5EF4-FFF2-40B4-BE49-F238E27FC236}">
                <a16:creationId xmlns:a16="http://schemas.microsoft.com/office/drawing/2014/main" id="{19D89A0F-B821-A5D1-C98F-36FD829A0B03}"/>
              </a:ext>
            </a:extLst>
          </p:cNvPr>
          <p:cNvSpPr/>
          <p:nvPr/>
        </p:nvSpPr>
        <p:spPr>
          <a:xfrm>
            <a:off x="7230141" y="4483438"/>
            <a:ext cx="1816203" cy="950003"/>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文本框 9">
            <a:extLst>
              <a:ext uri="{FF2B5EF4-FFF2-40B4-BE49-F238E27FC236}">
                <a16:creationId xmlns:a16="http://schemas.microsoft.com/office/drawing/2014/main" id="{58C8F601-9B85-1B99-1FBA-5A3C8E595566}"/>
              </a:ext>
            </a:extLst>
          </p:cNvPr>
          <p:cNvSpPr txBox="1"/>
          <p:nvPr/>
        </p:nvSpPr>
        <p:spPr>
          <a:xfrm>
            <a:off x="9792049" y="3478539"/>
            <a:ext cx="861774" cy="2980740"/>
          </a:xfrm>
          <a:prstGeom prst="rect">
            <a:avLst/>
          </a:prstGeom>
          <a:solidFill>
            <a:srgbClr val="FFFF00"/>
          </a:solidFill>
        </p:spPr>
        <p:txBody>
          <a:bodyPr vert="eaVert" wrap="square" rtlCol="0">
            <a:spAutoFit/>
          </a:bodyPr>
          <a:lstStyle/>
          <a:p>
            <a:pPr algn="l"/>
            <a:r>
              <a:rPr kumimoji="1" lang="zh-CN" altLang="en-US" sz="4400" dirty="0">
                <a:solidFill>
                  <a:srgbClr val="FF0000"/>
                </a:solidFill>
                <a:latin typeface="微软雅黑" panose="020B0503020204020204" charset="-122"/>
                <a:ea typeface="微软雅黑" panose="020B0503020204020204" charset="-122"/>
              </a:rPr>
              <a:t>国家的新生</a:t>
            </a:r>
          </a:p>
        </p:txBody>
      </p:sp>
      <p:sp>
        <p:nvSpPr>
          <p:cNvPr id="5" name="箭头: 下 4">
            <a:extLst>
              <a:ext uri="{FF2B5EF4-FFF2-40B4-BE49-F238E27FC236}">
                <a16:creationId xmlns:a16="http://schemas.microsoft.com/office/drawing/2014/main" id="{D567279F-A0AB-187F-70CB-29F0E6150BF7}"/>
              </a:ext>
            </a:extLst>
          </p:cNvPr>
          <p:cNvSpPr/>
          <p:nvPr/>
        </p:nvSpPr>
        <p:spPr>
          <a:xfrm>
            <a:off x="3023609" y="5405133"/>
            <a:ext cx="287079" cy="58477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 name="箭头: 下 7">
            <a:extLst>
              <a:ext uri="{FF2B5EF4-FFF2-40B4-BE49-F238E27FC236}">
                <a16:creationId xmlns:a16="http://schemas.microsoft.com/office/drawing/2014/main" id="{2D4CB3BC-A8F1-F43F-5D20-4F91E8C936AA}"/>
              </a:ext>
            </a:extLst>
          </p:cNvPr>
          <p:cNvSpPr/>
          <p:nvPr/>
        </p:nvSpPr>
        <p:spPr>
          <a:xfrm rot="10800000">
            <a:off x="1953142" y="5353697"/>
            <a:ext cx="287079" cy="58477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19"/>
                                        </p:tgtEl>
                                        <p:attrNameLst>
                                          <p:attrName>style.visibility</p:attrName>
                                        </p:attrNameLst>
                                      </p:cBhvr>
                                      <p:to>
                                        <p:strVal val="visible"/>
                                      </p:to>
                                    </p:set>
                                    <p:animEffect transition="in" filter="fade">
                                      <p:cBhvr>
                                        <p:cTn id="7" dur="1000"/>
                                        <p:tgtEl>
                                          <p:spTgt spid="102419"/>
                                        </p:tgtEl>
                                      </p:cBhvr>
                                    </p:animEffect>
                                    <p:anim calcmode="lin" valueType="num">
                                      <p:cBhvr>
                                        <p:cTn id="8" dur="1000" fill="hold"/>
                                        <p:tgtEl>
                                          <p:spTgt spid="102419"/>
                                        </p:tgtEl>
                                        <p:attrNameLst>
                                          <p:attrName>ppt_x</p:attrName>
                                        </p:attrNameLst>
                                      </p:cBhvr>
                                      <p:tavLst>
                                        <p:tav tm="0">
                                          <p:val>
                                            <p:strVal val="#ppt_x"/>
                                          </p:val>
                                        </p:tav>
                                        <p:tav tm="100000">
                                          <p:val>
                                            <p:strVal val="#ppt_x"/>
                                          </p:val>
                                        </p:tav>
                                      </p:tavLst>
                                    </p:anim>
                                    <p:anim calcmode="lin" valueType="num">
                                      <p:cBhvr>
                                        <p:cTn id="9" dur="1000" fill="hold"/>
                                        <p:tgtEl>
                                          <p:spTgt spid="1024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19" grpId="0" bldLvl="0" animBg="1"/>
      <p:bldP spid="2" grpId="0" animBg="1"/>
      <p:bldP spid="3" grpId="0" animBg="1"/>
      <p:bldP spid="4" grpId="0" animBg="1"/>
      <p:bldP spid="7" grpId="0" animBg="1"/>
      <p:bldP spid="9" grpId="0" animBg="1"/>
      <p:bldP spid="10"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14"/>
          <p:cNvSpPr txBox="1"/>
          <p:nvPr>
            <p:custDataLst>
              <p:tags r:id="rId2"/>
            </p:custDataLst>
          </p:nvPr>
        </p:nvSpPr>
        <p:spPr>
          <a:xfrm>
            <a:off x="7381875" y="1931670"/>
            <a:ext cx="758825" cy="645160"/>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gn="ctr"/>
            <a:r>
              <a:rPr lang="en-US" altLang="zh-CN" b="1">
                <a:solidFill>
                  <a:schemeClr val="bg1"/>
                </a:solidFill>
                <a:effectLst/>
                <a:latin typeface="微软雅黑" panose="020B0503020204020204" charset="-122"/>
                <a:ea typeface="微软雅黑" panose="020B0503020204020204" charset="-122"/>
              </a:rPr>
              <a:t>1</a:t>
            </a:r>
          </a:p>
        </p:txBody>
      </p:sp>
      <p:sp>
        <p:nvSpPr>
          <p:cNvPr id="16" name="Rectangle 14"/>
          <p:cNvSpPr>
            <a:spLocks noChangeArrowheads="1"/>
          </p:cNvSpPr>
          <p:nvPr>
            <p:custDataLst>
              <p:tags r:id="rId3"/>
            </p:custDataLst>
          </p:nvPr>
        </p:nvSpPr>
        <p:spPr bwMode="auto">
          <a:xfrm>
            <a:off x="632460" y="1678303"/>
            <a:ext cx="3094083" cy="3015553"/>
          </a:xfrm>
          <a:prstGeom prst="rect">
            <a:avLst/>
          </a:prstGeom>
          <a:solidFill>
            <a:sysClr val="window" lastClr="FFFFFF">
              <a:lumMod val="95000"/>
            </a:sysClr>
          </a:solidFill>
          <a:ln w="6350">
            <a:noFill/>
          </a:ln>
        </p:spPr>
        <p:txBody>
          <a:bodyPr lIns="121912" tIns="60956" rIns="121912" bIns="60956"/>
          <a:lstStyle/>
          <a:p>
            <a:pPr>
              <a:lnSpc>
                <a:spcPct val="120000"/>
              </a:lnSpc>
            </a:pPr>
            <a:endParaRPr lang="zh-CN" altLang="en-US" sz="169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custDataLst>
              <p:tags r:id="rId4"/>
            </p:custDataLst>
          </p:nvPr>
        </p:nvSpPr>
        <p:spPr>
          <a:xfrm>
            <a:off x="1017270" y="1905000"/>
            <a:ext cx="234934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lstStyle>
            <a:defPPr>
              <a:defRPr lang="zh-CN"/>
            </a:defPPr>
            <a:lvl1pPr algn="ctr">
              <a:lnSpc>
                <a:spcPct val="120000"/>
              </a:lnSpc>
              <a:spcBef>
                <a:spcPct val="0"/>
              </a:spcBef>
              <a:defRPr b="1" spc="300">
                <a:solidFill>
                  <a:srgbClr val="000000"/>
                </a:solidFill>
                <a:latin typeface="Arial" panose="020B0604020202020204" pitchFamily="34" charset="0"/>
                <a:ea typeface="微软雅黑" panose="020B0503020204020204" charset="-122"/>
                <a:cs typeface="+mj-cs"/>
              </a:defRPr>
            </a:lvl1pPr>
          </a:lstStyle>
          <a:p>
            <a:r>
              <a:rPr lang="en-US" altLang="zh-CN">
                <a:latin typeface="黑体" panose="02010609060101010101" pitchFamily="2" charset="-122"/>
                <a:ea typeface="黑体" panose="02010609060101010101" pitchFamily="2" charset="-122"/>
                <a:cs typeface="微软雅黑" panose="020B0503020204020204" charset="-122"/>
                <a:sym typeface="+mn-ea"/>
              </a:rPr>
              <a:t>1927</a:t>
            </a:r>
            <a:r>
              <a:rPr lang="zh-CN" altLang="en-US">
                <a:latin typeface="黑体" panose="02010609060101010101" pitchFamily="2" charset="-122"/>
                <a:ea typeface="黑体" panose="02010609060101010101" pitchFamily="2" charset="-122"/>
                <a:cs typeface="微软雅黑" panose="020B0503020204020204" charset="-122"/>
                <a:sym typeface="+mn-ea"/>
              </a:rPr>
              <a:t>年</a:t>
            </a:r>
            <a:r>
              <a:rPr lang="zh-CN" altLang="en-US">
                <a:latin typeface="黑体" panose="02010609060101010101" pitchFamily="2" charset="-122"/>
                <a:ea typeface="黑体" panose="02010609060101010101" pitchFamily="2" charset="-122"/>
                <a:cs typeface="微软雅黑" panose="020B0503020204020204" charset="-122"/>
                <a:sym typeface="Arial" panose="020B0604020202020204" pitchFamily="34" charset="0"/>
              </a:rPr>
              <a:t>八七会议</a:t>
            </a:r>
          </a:p>
        </p:txBody>
      </p:sp>
      <p:sp>
        <p:nvSpPr>
          <p:cNvPr id="13" name="文本框 12"/>
          <p:cNvSpPr txBox="1"/>
          <p:nvPr>
            <p:custDataLst>
              <p:tags r:id="rId5"/>
            </p:custDataLst>
          </p:nvPr>
        </p:nvSpPr>
        <p:spPr>
          <a:xfrm>
            <a:off x="632460" y="2352947"/>
            <a:ext cx="3093369" cy="2341622"/>
          </a:xfrm>
          <a:prstGeom prst="rect">
            <a:avLst/>
          </a:prstGeom>
          <a:noFill/>
        </p:spPr>
        <p:txBody>
          <a:bodyPr wrap="square" lIns="90000" tIns="46800" rIns="90000" bIns="46800" rtlCol="0"/>
          <a:lstStyle>
            <a:defPPr>
              <a:defRPr lang="zh-CN"/>
            </a:defPPr>
            <a:lvl1pPr algn="ctr" fontAlgn="t">
              <a:lnSpc>
                <a:spcPct val="120000"/>
              </a:lnSpc>
              <a:defRPr sz="1400" spc="150">
                <a:solidFill>
                  <a:sysClr val="windowText" lastClr="000000">
                    <a:lumMod val="75000"/>
                    <a:lumOff val="25000"/>
                  </a:sysClr>
                </a:solidFill>
                <a:latin typeface="Arial" panose="020B0604020202020204" pitchFamily="34" charset="0"/>
                <a:ea typeface="微软雅黑" panose="020B0503020204020204" charset="-122"/>
              </a:defRPr>
            </a:lvl1pPr>
          </a:lstStyle>
          <a:p>
            <a:pPr algn="l"/>
            <a:r>
              <a:rPr lang="zh-CN" altLang="en-US" sz="1800">
                <a:solidFill>
                  <a:schemeClr val="tx1"/>
                </a:solidFill>
                <a:latin typeface="微软雅黑" panose="020B0503020204020204" charset="-122"/>
                <a:cs typeface="微软雅黑" panose="020B0503020204020204" charset="-122"/>
                <a:sym typeface="+mn-ea"/>
              </a:rPr>
              <a:t>纠正了陈独秀的右倾机会主义错误；通过了开展土地革命和武装反抗国民党反动统治的总方针，是由大革命失败到土地革命兴起的转折点。</a:t>
            </a:r>
          </a:p>
        </p:txBody>
      </p:sp>
      <p:sp>
        <p:nvSpPr>
          <p:cNvPr id="21" name="Rectangle 20"/>
          <p:cNvSpPr>
            <a:spLocks noChangeArrowheads="1"/>
          </p:cNvSpPr>
          <p:nvPr>
            <p:custDataLst>
              <p:tags r:id="rId6"/>
            </p:custDataLst>
          </p:nvPr>
        </p:nvSpPr>
        <p:spPr bwMode="auto">
          <a:xfrm>
            <a:off x="3350260" y="4043680"/>
            <a:ext cx="3107690" cy="2479040"/>
          </a:xfrm>
          <a:prstGeom prst="rect">
            <a:avLst/>
          </a:prstGeom>
          <a:solidFill>
            <a:sysClr val="window" lastClr="FFFFFF">
              <a:lumMod val="95000"/>
            </a:sysClr>
          </a:solidFill>
          <a:ln w="6350">
            <a:noFill/>
          </a:ln>
        </p:spPr>
        <p:txBody>
          <a:bodyPr lIns="121912" tIns="60956" rIns="121912" bIns="60956"/>
          <a:lstStyle/>
          <a:p>
            <a:pPr>
              <a:lnSpc>
                <a:spcPct val="120000"/>
              </a:lnSpc>
            </a:pPr>
            <a:endParaRPr lang="zh-CN" altLang="en-US" sz="169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custDataLst>
              <p:tags r:id="rId7"/>
            </p:custDataLst>
          </p:nvPr>
        </p:nvSpPr>
        <p:spPr>
          <a:xfrm>
            <a:off x="3726180" y="4272280"/>
            <a:ext cx="21399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lstStyle>
            <a:defPPr>
              <a:defRPr lang="zh-CN"/>
            </a:defPPr>
            <a:lvl1pPr algn="ctr">
              <a:lnSpc>
                <a:spcPct val="120000"/>
              </a:lnSpc>
              <a:spcBef>
                <a:spcPct val="0"/>
              </a:spcBef>
              <a:defRPr b="1" spc="300">
                <a:solidFill>
                  <a:srgbClr val="000000"/>
                </a:solidFill>
                <a:latin typeface="Arial" panose="020B0604020202020204" pitchFamily="34" charset="0"/>
                <a:ea typeface="微软雅黑" panose="020B0503020204020204" charset="-122"/>
                <a:cs typeface="+mj-cs"/>
              </a:defRPr>
            </a:lvl1pPr>
          </a:lstStyle>
          <a:p>
            <a:r>
              <a:rPr lang="zh-CN" altLang="en-US">
                <a:latin typeface="黑体" panose="02010609060101010101" pitchFamily="2" charset="-122"/>
                <a:ea typeface="黑体" panose="02010609060101010101" pitchFamily="2" charset="-122"/>
                <a:sym typeface="Arial" panose="020B0604020202020204" pitchFamily="34" charset="0"/>
              </a:rPr>
              <a:t>1935年遵义会议</a:t>
            </a:r>
          </a:p>
        </p:txBody>
      </p:sp>
      <p:sp>
        <p:nvSpPr>
          <p:cNvPr id="23" name="文本框 22"/>
          <p:cNvSpPr txBox="1"/>
          <p:nvPr>
            <p:custDataLst>
              <p:tags r:id="rId8"/>
            </p:custDataLst>
          </p:nvPr>
        </p:nvSpPr>
        <p:spPr>
          <a:xfrm>
            <a:off x="3492500" y="4703445"/>
            <a:ext cx="2964815" cy="1644650"/>
          </a:xfrm>
          <a:prstGeom prst="rect">
            <a:avLst/>
          </a:prstGeom>
          <a:noFill/>
        </p:spPr>
        <p:txBody>
          <a:bodyPr wrap="square" lIns="90000" tIns="46800" rIns="90000" bIns="46800" rtlCol="0">
            <a:noAutofit/>
          </a:bodyPr>
          <a:lstStyle>
            <a:defPPr>
              <a:defRPr lang="zh-CN"/>
            </a:defPPr>
            <a:lvl1pPr algn="ctr" fontAlgn="t">
              <a:lnSpc>
                <a:spcPct val="120000"/>
              </a:lnSpc>
              <a:defRPr sz="1400" spc="150">
                <a:solidFill>
                  <a:sysClr val="windowText" lastClr="000000">
                    <a:lumMod val="75000"/>
                    <a:lumOff val="25000"/>
                  </a:sysClr>
                </a:solidFill>
                <a:latin typeface="Arial" panose="020B0604020202020204" pitchFamily="34" charset="0"/>
                <a:ea typeface="微软雅黑" panose="020B0503020204020204" charset="-122"/>
              </a:defRPr>
            </a:lvl1pPr>
          </a:lstStyle>
          <a:p>
            <a:pPr algn="l"/>
            <a:r>
              <a:rPr lang="zh-CN" altLang="en-US" sz="1800">
                <a:solidFill>
                  <a:schemeClr val="tx1"/>
                </a:solidFill>
                <a:latin typeface="微软雅黑" panose="020B0503020204020204" charset="-122"/>
                <a:cs typeface="微软雅黑" panose="020B0503020204020204" charset="-122"/>
                <a:sym typeface="Arial" panose="020B0604020202020204" pitchFamily="34" charset="0"/>
              </a:rPr>
              <a:t>结束了王明“左”倾错误在党中央的不正确统治，确立了以毛泽东为核心的正确领导，是党的历史上生死攸关的转折点。</a:t>
            </a:r>
          </a:p>
        </p:txBody>
      </p:sp>
      <p:pic>
        <p:nvPicPr>
          <p:cNvPr id="24" name="图片 23"/>
          <p:cNvPicPr/>
          <p:nvPr>
            <p:custDataLst>
              <p:tags r:id="rId9"/>
            </p:custDataLst>
          </p:nvPr>
        </p:nvPicPr>
        <p:blipFill>
          <a:blip r:embed="rId23">
            <a:clrChange>
              <a:clrFrom>
                <a:srgbClr val="FDFDFD">
                  <a:alpha val="100000"/>
                </a:srgbClr>
              </a:clrFrom>
              <a:clrTo>
                <a:srgbClr val="FDFDFD">
                  <a:alpha val="100000"/>
                  <a:alpha val="0"/>
                </a:srgbClr>
              </a:clrTo>
            </a:clrChange>
          </a:blip>
          <a:srcRect b="16996"/>
          <a:stretch>
            <a:fillRect/>
          </a:stretch>
        </p:blipFill>
        <p:spPr>
          <a:xfrm>
            <a:off x="633095" y="4368165"/>
            <a:ext cx="2717165" cy="2155190"/>
          </a:xfrm>
          <a:custGeom>
            <a:avLst/>
            <a:gdLst>
              <a:gd name="connsiteX0" fmla="*/ 0 w 1808480"/>
              <a:gd name="connsiteY0" fmla="*/ 0 h 1808480"/>
              <a:gd name="connsiteX1" fmla="*/ 1808480 w 1808480"/>
              <a:gd name="connsiteY1" fmla="*/ 0 h 1808480"/>
              <a:gd name="connsiteX2" fmla="*/ 1808480 w 1808480"/>
              <a:gd name="connsiteY2" fmla="*/ 1808480 h 1808480"/>
              <a:gd name="connsiteX3" fmla="*/ 0 w 1808480"/>
              <a:gd name="connsiteY3" fmla="*/ 1808480 h 1808480"/>
            </a:gdLst>
            <a:ahLst/>
            <a:cxnLst>
              <a:cxn ang="0">
                <a:pos x="connsiteX0" y="connsiteY0"/>
              </a:cxn>
              <a:cxn ang="0">
                <a:pos x="connsiteX1" y="connsiteY1"/>
              </a:cxn>
              <a:cxn ang="0">
                <a:pos x="connsiteX2" y="connsiteY2"/>
              </a:cxn>
              <a:cxn ang="0">
                <a:pos x="connsiteX3" y="connsiteY3"/>
              </a:cxn>
            </a:cxnLst>
            <a:rect l="l" t="t" r="r" b="b"/>
            <a:pathLst>
              <a:path w="1808480" h="1808480">
                <a:moveTo>
                  <a:pt x="0" y="0"/>
                </a:moveTo>
                <a:lnTo>
                  <a:pt x="1808480" y="0"/>
                </a:lnTo>
                <a:lnTo>
                  <a:pt x="1808480" y="1808480"/>
                </a:lnTo>
                <a:lnTo>
                  <a:pt x="0" y="1808480"/>
                </a:lnTo>
                <a:close/>
              </a:path>
            </a:pathLst>
          </a:custGeom>
        </p:spPr>
      </p:pic>
      <p:pic>
        <p:nvPicPr>
          <p:cNvPr id="25" name="图片 24"/>
          <p:cNvPicPr>
            <a:picLocks noChangeAspect="1"/>
          </p:cNvPicPr>
          <p:nvPr>
            <p:custDataLst>
              <p:tags r:id="rId10"/>
            </p:custDataLst>
          </p:nvPr>
        </p:nvPicPr>
        <p:blipFill>
          <a:blip r:embed="rId24"/>
          <a:srcRect b="14553"/>
          <a:stretch>
            <a:fillRect/>
          </a:stretch>
        </p:blipFill>
        <p:spPr>
          <a:xfrm>
            <a:off x="3726815" y="1981835"/>
            <a:ext cx="2357120" cy="2050415"/>
          </a:xfrm>
          <a:custGeom>
            <a:avLst/>
            <a:gdLst>
              <a:gd name="connsiteX0" fmla="*/ 0 w 2096323"/>
              <a:gd name="connsiteY0" fmla="*/ 0 h 2096323"/>
              <a:gd name="connsiteX1" fmla="*/ 2096323 w 2096323"/>
              <a:gd name="connsiteY1" fmla="*/ 0 h 2096323"/>
              <a:gd name="connsiteX2" fmla="*/ 2096323 w 2096323"/>
              <a:gd name="connsiteY2" fmla="*/ 2096323 h 2096323"/>
              <a:gd name="connsiteX3" fmla="*/ 0 w 2096323"/>
              <a:gd name="connsiteY3" fmla="*/ 2096323 h 2096323"/>
            </a:gdLst>
            <a:ahLst/>
            <a:cxnLst>
              <a:cxn ang="0">
                <a:pos x="connsiteX0" y="connsiteY0"/>
              </a:cxn>
              <a:cxn ang="0">
                <a:pos x="connsiteX1" y="connsiteY1"/>
              </a:cxn>
              <a:cxn ang="0">
                <a:pos x="connsiteX2" y="connsiteY2"/>
              </a:cxn>
              <a:cxn ang="0">
                <a:pos x="connsiteX3" y="connsiteY3"/>
              </a:cxn>
            </a:cxnLst>
            <a:rect l="l" t="t" r="r" b="b"/>
            <a:pathLst>
              <a:path w="2096323" h="2096323">
                <a:moveTo>
                  <a:pt x="0" y="0"/>
                </a:moveTo>
                <a:lnTo>
                  <a:pt x="2096323" y="0"/>
                </a:lnTo>
                <a:lnTo>
                  <a:pt x="2096323" y="2096323"/>
                </a:lnTo>
                <a:lnTo>
                  <a:pt x="0" y="2096323"/>
                </a:lnTo>
                <a:close/>
              </a:path>
            </a:pathLst>
          </a:custGeom>
        </p:spPr>
      </p:pic>
      <p:sp>
        <p:nvSpPr>
          <p:cNvPr id="27" name="Rectangle 14"/>
          <p:cNvSpPr>
            <a:spLocks noChangeArrowheads="1"/>
          </p:cNvSpPr>
          <p:nvPr>
            <p:custDataLst>
              <p:tags r:id="rId11"/>
            </p:custDataLst>
          </p:nvPr>
        </p:nvSpPr>
        <p:spPr bwMode="auto">
          <a:xfrm>
            <a:off x="6083300" y="1565275"/>
            <a:ext cx="3108325" cy="2644140"/>
          </a:xfrm>
          <a:prstGeom prst="rect">
            <a:avLst/>
          </a:prstGeom>
          <a:solidFill>
            <a:sysClr val="window" lastClr="FFFFFF">
              <a:lumMod val="95000"/>
            </a:sysClr>
          </a:solidFill>
          <a:ln w="6350">
            <a:noFill/>
          </a:ln>
        </p:spPr>
        <p:txBody>
          <a:bodyPr lIns="121912" tIns="60956" rIns="121912" bIns="60956"/>
          <a:lstStyle/>
          <a:p>
            <a:pPr>
              <a:lnSpc>
                <a:spcPct val="120000"/>
              </a:lnSpc>
            </a:pPr>
            <a:endParaRPr lang="zh-CN" altLang="en-US" sz="169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8" name="文本框 27"/>
          <p:cNvSpPr txBox="1"/>
          <p:nvPr>
            <p:custDataLst>
              <p:tags r:id="rId12"/>
            </p:custDataLst>
          </p:nvPr>
        </p:nvSpPr>
        <p:spPr>
          <a:xfrm>
            <a:off x="6195695" y="1628775"/>
            <a:ext cx="288417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lstStyle>
            <a:defPPr>
              <a:defRPr lang="zh-CN"/>
            </a:defPPr>
            <a:lvl1pPr algn="ctr">
              <a:lnSpc>
                <a:spcPct val="120000"/>
              </a:lnSpc>
              <a:spcBef>
                <a:spcPct val="0"/>
              </a:spcBef>
              <a:defRPr b="1" spc="300">
                <a:solidFill>
                  <a:srgbClr val="000000"/>
                </a:solidFill>
                <a:latin typeface="Arial" panose="020B0604020202020204" pitchFamily="34" charset="0"/>
                <a:ea typeface="微软雅黑" panose="020B0503020204020204" charset="-122"/>
                <a:cs typeface="+mj-cs"/>
              </a:defRPr>
            </a:lvl1pPr>
          </a:lstStyle>
          <a:p>
            <a:r>
              <a:rPr lang="zh-CN" altLang="en-US">
                <a:latin typeface="黑体" panose="02010609060101010101" pitchFamily="2" charset="-122"/>
                <a:ea typeface="黑体" panose="02010609060101010101" pitchFamily="2" charset="-122"/>
                <a:sym typeface="Arial" panose="020B0604020202020204" pitchFamily="34" charset="0"/>
              </a:rPr>
              <a:t>1949年七届二中全会</a:t>
            </a:r>
          </a:p>
        </p:txBody>
      </p:sp>
      <p:sp>
        <p:nvSpPr>
          <p:cNvPr id="14" name="文本框 13"/>
          <p:cNvSpPr txBox="1"/>
          <p:nvPr>
            <p:custDataLst>
              <p:tags r:id="rId13"/>
            </p:custDataLst>
          </p:nvPr>
        </p:nvSpPr>
        <p:spPr>
          <a:xfrm>
            <a:off x="6196330" y="2028825"/>
            <a:ext cx="2883535" cy="2014855"/>
          </a:xfrm>
          <a:prstGeom prst="rect">
            <a:avLst/>
          </a:prstGeom>
          <a:noFill/>
        </p:spPr>
        <p:txBody>
          <a:bodyPr wrap="square" lIns="90000" tIns="46800" rIns="90000" bIns="46800" rtlCol="0">
            <a:noAutofit/>
          </a:bodyPr>
          <a:lstStyle>
            <a:defPPr>
              <a:defRPr lang="zh-CN"/>
            </a:defPPr>
            <a:lvl1pPr algn="ctr" fontAlgn="t">
              <a:lnSpc>
                <a:spcPct val="120000"/>
              </a:lnSpc>
              <a:defRPr sz="1400" spc="150">
                <a:solidFill>
                  <a:sysClr val="windowText" lastClr="000000">
                    <a:lumMod val="75000"/>
                    <a:lumOff val="25000"/>
                  </a:sysClr>
                </a:solidFill>
                <a:latin typeface="Arial" panose="020B0604020202020204" pitchFamily="34" charset="0"/>
                <a:ea typeface="微软雅黑" panose="020B0503020204020204" charset="-122"/>
              </a:defRPr>
            </a:lvl1pPr>
          </a:lstStyle>
          <a:p>
            <a:pPr algn="l"/>
            <a:r>
              <a:rPr lang="zh-CN" altLang="en-US" sz="1800">
                <a:solidFill>
                  <a:schemeClr val="tx1"/>
                </a:solidFill>
                <a:latin typeface="微软雅黑" panose="020B0503020204020204" charset="-122"/>
                <a:sym typeface="Arial" panose="020B0604020202020204" pitchFamily="34" charset="0"/>
              </a:rPr>
              <a:t>指出党的工作重心转移，提出党的总任务是把中国由农业国变为工业国，把中国建设成为伟大的社会主义国家工作重心由乡村转移到城市。</a:t>
            </a:r>
          </a:p>
        </p:txBody>
      </p:sp>
      <p:pic>
        <p:nvPicPr>
          <p:cNvPr id="32" name="图片 31"/>
          <p:cNvPicPr>
            <a:picLocks noChangeAspect="1"/>
          </p:cNvPicPr>
          <p:nvPr>
            <p:custDataLst>
              <p:tags r:id="rId14"/>
            </p:custDataLst>
          </p:nvPr>
        </p:nvPicPr>
        <p:blipFill>
          <a:blip r:embed="rId25"/>
          <a:srcRect b="16424"/>
          <a:stretch>
            <a:fillRect/>
          </a:stretch>
        </p:blipFill>
        <p:spPr>
          <a:xfrm>
            <a:off x="6346190" y="4271645"/>
            <a:ext cx="2733675" cy="2076450"/>
          </a:xfrm>
          <a:custGeom>
            <a:avLst/>
            <a:gdLst>
              <a:gd name="connsiteX0" fmla="*/ 0 w 2096323"/>
              <a:gd name="connsiteY0" fmla="*/ 0 h 2104080"/>
              <a:gd name="connsiteX1" fmla="*/ 2096323 w 2096323"/>
              <a:gd name="connsiteY1" fmla="*/ 0 h 2104080"/>
              <a:gd name="connsiteX2" fmla="*/ 2096323 w 2096323"/>
              <a:gd name="connsiteY2" fmla="*/ 2104080 h 2104080"/>
              <a:gd name="connsiteX3" fmla="*/ 0 w 2096323"/>
              <a:gd name="connsiteY3" fmla="*/ 2104080 h 2104080"/>
            </a:gdLst>
            <a:ahLst/>
            <a:cxnLst>
              <a:cxn ang="0">
                <a:pos x="connsiteX0" y="connsiteY0"/>
              </a:cxn>
              <a:cxn ang="0">
                <a:pos x="connsiteX1" y="connsiteY1"/>
              </a:cxn>
              <a:cxn ang="0">
                <a:pos x="connsiteX2" y="connsiteY2"/>
              </a:cxn>
              <a:cxn ang="0">
                <a:pos x="connsiteX3" y="connsiteY3"/>
              </a:cxn>
            </a:cxnLst>
            <a:rect l="l" t="t" r="r" b="b"/>
            <a:pathLst>
              <a:path w="2096323" h="2104080">
                <a:moveTo>
                  <a:pt x="0" y="0"/>
                </a:moveTo>
                <a:lnTo>
                  <a:pt x="2096323" y="0"/>
                </a:lnTo>
                <a:lnTo>
                  <a:pt x="2096323" y="2104080"/>
                </a:lnTo>
                <a:lnTo>
                  <a:pt x="0" y="2104080"/>
                </a:lnTo>
                <a:close/>
              </a:path>
            </a:pathLst>
          </a:custGeom>
        </p:spPr>
      </p:pic>
      <p:sp>
        <p:nvSpPr>
          <p:cNvPr id="36" name="Rectangle 20"/>
          <p:cNvSpPr>
            <a:spLocks noChangeArrowheads="1"/>
          </p:cNvSpPr>
          <p:nvPr>
            <p:custDataLst>
              <p:tags r:id="rId15"/>
            </p:custDataLst>
          </p:nvPr>
        </p:nvSpPr>
        <p:spPr bwMode="auto">
          <a:xfrm>
            <a:off x="9079865" y="4043680"/>
            <a:ext cx="2806065" cy="2512526"/>
          </a:xfrm>
          <a:prstGeom prst="rect">
            <a:avLst/>
          </a:prstGeom>
          <a:solidFill>
            <a:sysClr val="window" lastClr="FFFFFF">
              <a:lumMod val="95000"/>
            </a:sysClr>
          </a:solidFill>
          <a:ln w="6350">
            <a:noFill/>
          </a:ln>
        </p:spPr>
        <p:txBody>
          <a:bodyPr lIns="121912" tIns="60956" rIns="121912" bIns="60956"/>
          <a:lstStyle/>
          <a:p>
            <a:pPr>
              <a:lnSpc>
                <a:spcPct val="120000"/>
              </a:lnSpc>
            </a:pPr>
            <a:endParaRPr lang="zh-CN" altLang="en-US" sz="169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37" name="文本框 36"/>
          <p:cNvSpPr txBox="1"/>
          <p:nvPr>
            <p:custDataLst>
              <p:tags r:id="rId16"/>
            </p:custDataLst>
          </p:nvPr>
        </p:nvSpPr>
        <p:spPr>
          <a:xfrm>
            <a:off x="9407525" y="4208780"/>
            <a:ext cx="192341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lstStyle>
            <a:defPPr>
              <a:defRPr lang="zh-CN"/>
            </a:defPPr>
            <a:lvl1pPr algn="ctr">
              <a:lnSpc>
                <a:spcPct val="120000"/>
              </a:lnSpc>
              <a:spcBef>
                <a:spcPct val="0"/>
              </a:spcBef>
              <a:defRPr b="1" spc="300">
                <a:solidFill>
                  <a:srgbClr val="000000"/>
                </a:solidFill>
                <a:latin typeface="Arial" panose="020B0604020202020204" pitchFamily="34" charset="0"/>
                <a:ea typeface="微软雅黑" panose="020B0503020204020204" charset="-122"/>
                <a:cs typeface="+mj-cs"/>
              </a:defRPr>
            </a:lvl1pPr>
          </a:lstStyle>
          <a:p>
            <a:r>
              <a:rPr lang="zh-CN" altLang="en-US">
                <a:latin typeface="黑体" panose="02010609060101010101" pitchFamily="2" charset="-122"/>
                <a:ea typeface="黑体" panose="02010609060101010101" pitchFamily="2" charset="-122"/>
                <a:sym typeface="Arial" panose="020B0604020202020204" pitchFamily="34" charset="0"/>
              </a:rPr>
              <a:t>1978年十一届三中全会</a:t>
            </a:r>
          </a:p>
        </p:txBody>
      </p:sp>
      <p:sp>
        <p:nvSpPr>
          <p:cNvPr id="38" name="文本框 37"/>
          <p:cNvSpPr txBox="1"/>
          <p:nvPr>
            <p:custDataLst>
              <p:tags r:id="rId17"/>
            </p:custDataLst>
          </p:nvPr>
        </p:nvSpPr>
        <p:spPr>
          <a:xfrm>
            <a:off x="9190990" y="4891405"/>
            <a:ext cx="2694940" cy="1631315"/>
          </a:xfrm>
          <a:prstGeom prst="rect">
            <a:avLst/>
          </a:prstGeom>
          <a:noFill/>
        </p:spPr>
        <p:txBody>
          <a:bodyPr wrap="square" lIns="90000" tIns="46800" rIns="90000" bIns="46800" rtlCol="0"/>
          <a:lstStyle>
            <a:defPPr>
              <a:defRPr lang="zh-CN"/>
            </a:defPPr>
            <a:lvl1pPr algn="ctr" fontAlgn="t">
              <a:lnSpc>
                <a:spcPct val="120000"/>
              </a:lnSpc>
              <a:defRPr sz="1400" spc="150">
                <a:solidFill>
                  <a:sysClr val="windowText" lastClr="000000">
                    <a:lumMod val="75000"/>
                    <a:lumOff val="25000"/>
                  </a:sysClr>
                </a:solidFill>
                <a:latin typeface="Arial" panose="020B0604020202020204" pitchFamily="34" charset="0"/>
                <a:ea typeface="微软雅黑" panose="020B0503020204020204" charset="-122"/>
              </a:defRPr>
            </a:lvl1pPr>
          </a:lstStyle>
          <a:p>
            <a:pPr algn="l"/>
            <a:r>
              <a:rPr lang="zh-CN" altLang="en-US" sz="1800">
                <a:solidFill>
                  <a:schemeClr val="tx1"/>
                </a:solidFill>
                <a:latin typeface="微软雅黑" panose="020B0503020204020204" charset="-122"/>
                <a:sym typeface="Arial" panose="020B0604020202020204" pitchFamily="34" charset="0"/>
              </a:rPr>
              <a:t>工作重心转移到经济建设上来；改革开放的伟大决策，是建国以来党的历史上具有深远意义的伟大转折。</a:t>
            </a:r>
          </a:p>
        </p:txBody>
      </p:sp>
      <p:pic>
        <p:nvPicPr>
          <p:cNvPr id="11" name="图片 10"/>
          <p:cNvPicPr>
            <a:picLocks noChangeAspect="1"/>
          </p:cNvPicPr>
          <p:nvPr>
            <p:custDataLst>
              <p:tags r:id="rId18"/>
            </p:custDataLst>
          </p:nvPr>
        </p:nvPicPr>
        <p:blipFill>
          <a:blip r:embed="rId26"/>
          <a:srcRect b="30759"/>
          <a:stretch>
            <a:fillRect/>
          </a:stretch>
        </p:blipFill>
        <p:spPr>
          <a:xfrm>
            <a:off x="9191625" y="1664335"/>
            <a:ext cx="2694305" cy="2266315"/>
          </a:xfrm>
          <a:custGeom>
            <a:avLst/>
            <a:gdLst>
              <a:gd name="connsiteX0" fmla="*/ 0 w 2096323"/>
              <a:gd name="connsiteY0" fmla="*/ 0 h 2106383"/>
              <a:gd name="connsiteX1" fmla="*/ 2096323 w 2096323"/>
              <a:gd name="connsiteY1" fmla="*/ 0 h 2106383"/>
              <a:gd name="connsiteX2" fmla="*/ 2096323 w 2096323"/>
              <a:gd name="connsiteY2" fmla="*/ 2106383 h 2106383"/>
              <a:gd name="connsiteX3" fmla="*/ 0 w 2096323"/>
              <a:gd name="connsiteY3" fmla="*/ 2106383 h 2106383"/>
            </a:gdLst>
            <a:ahLst/>
            <a:cxnLst>
              <a:cxn ang="0">
                <a:pos x="connsiteX0" y="connsiteY0"/>
              </a:cxn>
              <a:cxn ang="0">
                <a:pos x="connsiteX1" y="connsiteY1"/>
              </a:cxn>
              <a:cxn ang="0">
                <a:pos x="connsiteX2" y="connsiteY2"/>
              </a:cxn>
              <a:cxn ang="0">
                <a:pos x="connsiteX3" y="connsiteY3"/>
              </a:cxn>
            </a:cxnLst>
            <a:rect l="l" t="t" r="r" b="b"/>
            <a:pathLst>
              <a:path w="2096323" h="2106383">
                <a:moveTo>
                  <a:pt x="0" y="0"/>
                </a:moveTo>
                <a:lnTo>
                  <a:pt x="2096323" y="0"/>
                </a:lnTo>
                <a:lnTo>
                  <a:pt x="2096323" y="2106383"/>
                </a:lnTo>
                <a:lnTo>
                  <a:pt x="0" y="2106383"/>
                </a:lnTo>
                <a:close/>
              </a:path>
            </a:pathLst>
          </a:custGeom>
        </p:spPr>
      </p:pic>
      <p:sp>
        <p:nvSpPr>
          <p:cNvPr id="106543" name="Text Box 37"/>
          <p:cNvSpPr/>
          <p:nvPr>
            <p:custDataLst>
              <p:tags r:id="rId19"/>
            </p:custDataLst>
          </p:nvPr>
        </p:nvSpPr>
        <p:spPr>
          <a:xfrm>
            <a:off x="6346190" y="4818380"/>
            <a:ext cx="2487295" cy="953135"/>
          </a:xfrm>
          <a:prstGeom prst="rect">
            <a:avLst/>
          </a:prstGeom>
          <a:solidFill>
            <a:srgbClr val="FFFF00"/>
          </a:solidFill>
          <a:ln w="9525">
            <a:noFill/>
          </a:ln>
        </p:spPr>
        <p:txBody>
          <a:bodyPr wrap="square" anchor="t" anchorCtr="0">
            <a:spAutoFit/>
          </a:bodyPr>
          <a:lstStyle/>
          <a:p>
            <a:pPr algn="ctr" eaLnBrk="0" hangingPunct="0"/>
            <a:r>
              <a:rPr lang="zh-CN" altLang="en-US" sz="2800">
                <a:solidFill>
                  <a:schemeClr val="tx1"/>
                </a:solidFill>
                <a:latin typeface="微软雅黑" panose="020B0503020204020204" charset="-122"/>
                <a:ea typeface="微软雅黑" panose="020B0503020204020204" charset="-122"/>
              </a:rPr>
              <a:t>工作重心由</a:t>
            </a:r>
            <a:r>
              <a:rPr lang="zh-CN" altLang="en-US" sz="2800">
                <a:solidFill>
                  <a:srgbClr val="FF0000"/>
                </a:solidFill>
                <a:latin typeface="微软雅黑" panose="020B0503020204020204" charset="-122"/>
                <a:ea typeface="微软雅黑" panose="020B0503020204020204" charset="-122"/>
              </a:rPr>
              <a:t>农村</a:t>
            </a:r>
            <a:r>
              <a:rPr lang="zh-CN" altLang="en-US" sz="2800">
                <a:solidFill>
                  <a:schemeClr val="tx1"/>
                </a:solidFill>
                <a:latin typeface="微软雅黑" panose="020B0503020204020204" charset="-122"/>
                <a:ea typeface="微软雅黑" panose="020B0503020204020204" charset="-122"/>
              </a:rPr>
              <a:t>向</a:t>
            </a:r>
            <a:r>
              <a:rPr lang="zh-CN" altLang="en-US" sz="2800">
                <a:solidFill>
                  <a:srgbClr val="FF0000"/>
                </a:solidFill>
                <a:latin typeface="微软雅黑" panose="020B0503020204020204" charset="-122"/>
                <a:ea typeface="微软雅黑" panose="020B0503020204020204" charset="-122"/>
              </a:rPr>
              <a:t>城市</a:t>
            </a:r>
            <a:r>
              <a:rPr lang="zh-CN" altLang="en-US" sz="2800">
                <a:solidFill>
                  <a:schemeClr val="tx1"/>
                </a:solidFill>
                <a:latin typeface="微软雅黑" panose="020B0503020204020204" charset="-122"/>
                <a:ea typeface="微软雅黑" panose="020B0503020204020204" charset="-122"/>
              </a:rPr>
              <a:t>转移</a:t>
            </a:r>
          </a:p>
        </p:txBody>
      </p:sp>
      <p:sp>
        <p:nvSpPr>
          <p:cNvPr id="17" name="文本框 16"/>
          <p:cNvSpPr txBox="1"/>
          <p:nvPr/>
        </p:nvSpPr>
        <p:spPr>
          <a:xfrm>
            <a:off x="-173850" y="448627"/>
            <a:ext cx="12808939" cy="953135"/>
          </a:xfrm>
          <a:prstGeom prst="rect">
            <a:avLst/>
          </a:prstGeom>
          <a:noFill/>
          <a:ln>
            <a:noFill/>
          </a:ln>
          <a:extLst>
            <a:ext uri="{909E8E84-426E-40DD-AFC4-6F175D3DCCD1}">
              <a14:hiddenFill xmlns:a14="http://schemas.microsoft.com/office/drawing/2010/main">
                <a:solidFill>
                  <a:srgbClr val="F5F7F9"/>
                </a:solidFill>
              </a14:hiddenFill>
            </a:ext>
          </a:extLst>
        </p:spPr>
        <p:txBody>
          <a:bodyPr wrap="square" rtlCol="0" anchor="t">
            <a:spAutoFit/>
          </a:bodyPr>
          <a:lstStyle/>
          <a:p>
            <a:pPr algn="l"/>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【回顾】</a:t>
            </a:r>
            <a:r>
              <a:rPr sz="2800" b="1" dirty="0" err="1">
                <a:solidFill>
                  <a:srgbClr val="1D41D5"/>
                </a:solidFill>
                <a:latin typeface="微软雅黑" panose="020B0503020204020204" charset="-122"/>
                <a:ea typeface="微软雅黑" panose="020B0503020204020204" charset="-122"/>
                <a:cs typeface="微软雅黑" panose="020B0503020204020204" charset="-122"/>
                <a:sym typeface="+mn-ea"/>
              </a:rPr>
              <a:t>中共历史上具有转折意义的会议有哪几次？实现了几次工作重心</a:t>
            </a:r>
            <a:endParaRPr lang="en-US" sz="2800" b="1" dirty="0">
              <a:solidFill>
                <a:srgbClr val="1D41D5"/>
              </a:solidFill>
              <a:latin typeface="微软雅黑" panose="020B0503020204020204" charset="-122"/>
              <a:ea typeface="微软雅黑" panose="020B0503020204020204" charset="-122"/>
              <a:cs typeface="微软雅黑" panose="020B0503020204020204" charset="-122"/>
              <a:sym typeface="+mn-ea"/>
            </a:endParaRPr>
          </a:p>
          <a:p>
            <a:pPr algn="l"/>
            <a:r>
              <a:rPr 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                    </a:t>
            </a:r>
            <a:r>
              <a:rPr sz="2800" b="1" dirty="0" err="1">
                <a:solidFill>
                  <a:srgbClr val="1D41D5"/>
                </a:solidFill>
                <a:latin typeface="微软雅黑" panose="020B0503020204020204" charset="-122"/>
                <a:ea typeface="微软雅黑" panose="020B0503020204020204" charset="-122"/>
                <a:cs typeface="微软雅黑" panose="020B0503020204020204" charset="-122"/>
                <a:sym typeface="+mn-ea"/>
              </a:rPr>
              <a:t>的转移</a:t>
            </a:r>
            <a:r>
              <a:rPr sz="2800" b="1" dirty="0">
                <a:solidFill>
                  <a:srgbClr val="1D41D5"/>
                </a:solidFill>
                <a:latin typeface="微软雅黑" panose="020B0503020204020204" charset="-122"/>
                <a:ea typeface="微软雅黑" panose="020B0503020204020204" charset="-122"/>
                <a:cs typeface="微软雅黑" panose="020B0503020204020204" charset="-122"/>
                <a:sym typeface="+mn-ea"/>
              </a:rPr>
              <a:t>？</a:t>
            </a:r>
          </a:p>
        </p:txBody>
      </p:sp>
      <p:sp>
        <p:nvSpPr>
          <p:cNvPr id="106542" name="Text Box 37"/>
          <p:cNvSpPr/>
          <p:nvPr>
            <p:custDataLst>
              <p:tags r:id="rId20"/>
            </p:custDataLst>
          </p:nvPr>
        </p:nvSpPr>
        <p:spPr>
          <a:xfrm>
            <a:off x="3483610" y="2482850"/>
            <a:ext cx="2747010" cy="1383665"/>
          </a:xfrm>
          <a:prstGeom prst="rect">
            <a:avLst/>
          </a:prstGeom>
          <a:solidFill>
            <a:srgbClr val="FFFF00"/>
          </a:solidFill>
          <a:ln w="9525">
            <a:noFill/>
          </a:ln>
        </p:spPr>
        <p:txBody>
          <a:bodyPr wrap="square" anchor="t" anchorCtr="0">
            <a:spAutoFit/>
          </a:bodyPr>
          <a:lstStyle/>
          <a:p>
            <a:pPr algn="ctr" eaLnBrk="0" hangingPunct="0"/>
            <a:r>
              <a:rPr lang="zh-CN" altLang="en-US" sz="2800">
                <a:solidFill>
                  <a:schemeClr val="tx1"/>
                </a:solidFill>
                <a:latin typeface="微软雅黑" panose="020B0503020204020204" charset="-122"/>
                <a:ea typeface="微软雅黑" panose="020B0503020204020204" charset="-122"/>
              </a:rPr>
              <a:t>秋收起义失利后工作重心由</a:t>
            </a:r>
            <a:r>
              <a:rPr lang="zh-CN" altLang="en-US" sz="2800">
                <a:solidFill>
                  <a:srgbClr val="FF0000"/>
                </a:solidFill>
                <a:latin typeface="微软雅黑" panose="020B0503020204020204" charset="-122"/>
                <a:ea typeface="微软雅黑" panose="020B0503020204020204" charset="-122"/>
              </a:rPr>
              <a:t>城市</a:t>
            </a:r>
            <a:r>
              <a:rPr lang="zh-CN" altLang="en-US" sz="2800">
                <a:solidFill>
                  <a:schemeClr val="tx1"/>
                </a:solidFill>
                <a:latin typeface="微软雅黑" panose="020B0503020204020204" charset="-122"/>
                <a:ea typeface="微软雅黑" panose="020B0503020204020204" charset="-122"/>
              </a:rPr>
              <a:t>向</a:t>
            </a:r>
            <a:r>
              <a:rPr lang="zh-CN" altLang="en-US" sz="2800">
                <a:solidFill>
                  <a:srgbClr val="FF0000"/>
                </a:solidFill>
                <a:latin typeface="微软雅黑" panose="020B0503020204020204" charset="-122"/>
                <a:ea typeface="微软雅黑" panose="020B0503020204020204" charset="-122"/>
              </a:rPr>
              <a:t>农村</a:t>
            </a:r>
            <a:r>
              <a:rPr lang="zh-CN" altLang="en-US" sz="2800">
                <a:solidFill>
                  <a:schemeClr val="tx1"/>
                </a:solidFill>
                <a:latin typeface="微软雅黑" panose="020B0503020204020204" charset="-122"/>
                <a:ea typeface="微软雅黑" panose="020B0503020204020204" charset="-122"/>
              </a:rPr>
              <a:t>转移</a:t>
            </a:r>
          </a:p>
        </p:txBody>
      </p:sp>
      <p:sp>
        <p:nvSpPr>
          <p:cNvPr id="3" name="Text Box 37"/>
          <p:cNvSpPr/>
          <p:nvPr>
            <p:custDataLst>
              <p:tags r:id="rId21"/>
            </p:custDataLst>
          </p:nvPr>
        </p:nvSpPr>
        <p:spPr>
          <a:xfrm>
            <a:off x="9347200" y="2395855"/>
            <a:ext cx="2381885" cy="1383665"/>
          </a:xfrm>
          <a:prstGeom prst="rect">
            <a:avLst/>
          </a:prstGeom>
          <a:solidFill>
            <a:srgbClr val="FFFF00"/>
          </a:solidFill>
          <a:ln w="9525">
            <a:noFill/>
          </a:ln>
        </p:spPr>
        <p:txBody>
          <a:bodyPr wrap="square" anchor="t" anchorCtr="0">
            <a:spAutoFit/>
          </a:bodyPr>
          <a:lstStyle/>
          <a:p>
            <a:pPr algn="ctr" eaLnBrk="0" hangingPunct="0"/>
            <a:r>
              <a:rPr lang="zh-CN" altLang="en-US" sz="2800">
                <a:solidFill>
                  <a:schemeClr val="tx1"/>
                </a:solidFill>
                <a:latin typeface="微软雅黑" panose="020B0503020204020204" charset="-122"/>
                <a:ea typeface="微软雅黑" panose="020B0503020204020204" charset="-122"/>
              </a:rPr>
              <a:t>工作重心由</a:t>
            </a:r>
            <a:r>
              <a:rPr lang="zh-CN" altLang="en-US" sz="2800">
                <a:solidFill>
                  <a:srgbClr val="FF0000"/>
                </a:solidFill>
                <a:latin typeface="微软雅黑" panose="020B0503020204020204" charset="-122"/>
                <a:ea typeface="微软雅黑" panose="020B0503020204020204" charset="-122"/>
              </a:rPr>
              <a:t>阶级斗争</a:t>
            </a:r>
            <a:r>
              <a:rPr lang="zh-CN" altLang="en-US" sz="2800">
                <a:solidFill>
                  <a:schemeClr val="tx1"/>
                </a:solidFill>
                <a:latin typeface="微软雅黑" panose="020B0503020204020204" charset="-122"/>
                <a:ea typeface="微软雅黑" panose="020B0503020204020204" charset="-122"/>
              </a:rPr>
              <a:t>向</a:t>
            </a:r>
            <a:r>
              <a:rPr lang="zh-CN" altLang="en-US" sz="2800">
                <a:solidFill>
                  <a:srgbClr val="FF0000"/>
                </a:solidFill>
                <a:latin typeface="微软雅黑" panose="020B0503020204020204" charset="-122"/>
                <a:ea typeface="微软雅黑" panose="020B0503020204020204" charset="-122"/>
              </a:rPr>
              <a:t>经济建设</a:t>
            </a:r>
            <a:r>
              <a:rPr lang="zh-CN" altLang="en-US" sz="2800">
                <a:solidFill>
                  <a:schemeClr val="tx1"/>
                </a:solidFill>
                <a:latin typeface="微软雅黑" panose="020B0503020204020204" charset="-122"/>
                <a:ea typeface="微软雅黑" panose="020B0503020204020204" charset="-122"/>
              </a:rPr>
              <a:t>转移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par>
                                <p:cTn id="10" presetID="6" presetClass="emph" presetSubtype="0" decel="100000" fill="hold" grpId="1" nodeType="withEffect">
                                  <p:stCondLst>
                                    <p:cond delay="600"/>
                                  </p:stCondLst>
                                  <p:childTnLst>
                                    <p:animScale>
                                      <p:cBhvr>
                                        <p:cTn id="11" dur="250" fill="hold"/>
                                        <p:tgtEl>
                                          <p:spTgt spid="15"/>
                                        </p:tgtEl>
                                      </p:cBhvr>
                                      <p:by x="120000" y="120000"/>
                                    </p:animScale>
                                  </p:childTnLst>
                                </p:cTn>
                              </p:par>
                              <p:par>
                                <p:cTn id="12" presetID="6" presetClass="emph" presetSubtype="0" decel="100000" fill="hold" grpId="2" nodeType="withEffect">
                                  <p:stCondLst>
                                    <p:cond delay="800"/>
                                  </p:stCondLst>
                                  <p:childTnLst>
                                    <p:animScale>
                                      <p:cBhvr>
                                        <p:cTn id="13" dur="250" fill="hold"/>
                                        <p:tgtEl>
                                          <p:spTgt spid="15"/>
                                        </p:tgtEl>
                                      </p:cBhvr>
                                      <p:by x="83000" y="83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2" presetClass="entr" presetSubtype="4"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childTnLst>
                          </p:cTn>
                        </p:par>
                        <p:par>
                          <p:cTn id="72" fill="hold">
                            <p:stCondLst>
                              <p:cond delay="1500"/>
                            </p:stCondLst>
                            <p:childTnLst>
                              <p:par>
                                <p:cTn id="73" presetID="2" presetClass="entr" presetSubtype="4"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par>
                          <p:cTn id="77" fill="hold">
                            <p:stCondLst>
                              <p:cond delay="2000"/>
                            </p:stCondLst>
                            <p:childTnLst>
                              <p:par>
                                <p:cTn id="78" presetID="2" presetClass="entr" presetSubtype="4"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fill="hold"/>
                                        <p:tgtEl>
                                          <p:spTgt spid="36"/>
                                        </p:tgtEl>
                                        <p:attrNameLst>
                                          <p:attrName>ppt_x</p:attrName>
                                        </p:attrNameLst>
                                      </p:cBhvr>
                                      <p:tavLst>
                                        <p:tav tm="0">
                                          <p:val>
                                            <p:strVal val="#ppt_x"/>
                                          </p:val>
                                        </p:tav>
                                        <p:tav tm="100000">
                                          <p:val>
                                            <p:strVal val="#ppt_x"/>
                                          </p:val>
                                        </p:tav>
                                      </p:tavLst>
                                    </p:anim>
                                    <p:anim calcmode="lin" valueType="num">
                                      <p:cBhvr additive="base">
                                        <p:cTn id="81" dur="500" fill="hold"/>
                                        <p:tgtEl>
                                          <p:spTgt spid="36"/>
                                        </p:tgtEl>
                                        <p:attrNameLst>
                                          <p:attrName>ppt_y</p:attrName>
                                        </p:attrNameLst>
                                      </p:cBhvr>
                                      <p:tavLst>
                                        <p:tav tm="0">
                                          <p:val>
                                            <p:strVal val="1+#ppt_h/2"/>
                                          </p:val>
                                        </p:tav>
                                        <p:tav tm="100000">
                                          <p:val>
                                            <p:strVal val="#ppt_y"/>
                                          </p:val>
                                        </p:tav>
                                      </p:tavLst>
                                    </p:anim>
                                  </p:childTnLst>
                                </p:cTn>
                              </p:par>
                            </p:childTnLst>
                          </p:cTn>
                        </p:par>
                        <p:par>
                          <p:cTn id="82" fill="hold">
                            <p:stCondLst>
                              <p:cond delay="2500"/>
                            </p:stCondLst>
                            <p:childTnLst>
                              <p:par>
                                <p:cTn id="83" presetID="2" presetClass="entr" presetSubtype="4"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par>
                          <p:cTn id="87" fill="hold">
                            <p:stCondLst>
                              <p:cond delay="3000"/>
                            </p:stCondLst>
                            <p:childTnLst>
                              <p:par>
                                <p:cTn id="88" presetID="2" presetClass="entr" presetSubtype="4"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500" fill="hold"/>
                                        <p:tgtEl>
                                          <p:spTgt spid="38"/>
                                        </p:tgtEl>
                                        <p:attrNameLst>
                                          <p:attrName>ppt_x</p:attrName>
                                        </p:attrNameLst>
                                      </p:cBhvr>
                                      <p:tavLst>
                                        <p:tav tm="0">
                                          <p:val>
                                            <p:strVal val="#ppt_x"/>
                                          </p:val>
                                        </p:tav>
                                        <p:tav tm="100000">
                                          <p:val>
                                            <p:strVal val="#ppt_x"/>
                                          </p:val>
                                        </p:tav>
                                      </p:tavLst>
                                    </p:anim>
                                    <p:anim calcmode="lin" valueType="num">
                                      <p:cBhvr additive="base">
                                        <p:cTn id="9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ppt_x"/>
                                          </p:val>
                                        </p:tav>
                                        <p:tav tm="100000">
                                          <p:val>
                                            <p:strVal val="#ppt_x"/>
                                          </p:val>
                                        </p:tav>
                                      </p:tavLst>
                                    </p:anim>
                                    <p:anim calcmode="lin" valueType="num">
                                      <p:cBhvr additive="base">
                                        <p:cTn id="9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06542"/>
                                        </p:tgtEl>
                                        <p:attrNameLst>
                                          <p:attrName>style.visibility</p:attrName>
                                        </p:attrNameLst>
                                      </p:cBhvr>
                                      <p:to>
                                        <p:strVal val="visible"/>
                                      </p:to>
                                    </p:set>
                                    <p:anim calcmode="lin" valueType="num">
                                      <p:cBhvr>
                                        <p:cTn id="102" dur="500" fill="hold"/>
                                        <p:tgtEl>
                                          <p:spTgt spid="106542"/>
                                        </p:tgtEl>
                                        <p:attrNameLst>
                                          <p:attrName>ppt_x</p:attrName>
                                        </p:attrNameLst>
                                      </p:cBhvr>
                                      <p:tavLst>
                                        <p:tav tm="0">
                                          <p:val>
                                            <p:strVal val="#ppt_x"/>
                                          </p:val>
                                        </p:tav>
                                        <p:tav tm="100000">
                                          <p:val>
                                            <p:strVal val="#ppt_x"/>
                                          </p:val>
                                        </p:tav>
                                      </p:tavLst>
                                    </p:anim>
                                    <p:anim calcmode="lin" valueType="num">
                                      <p:cBhvr>
                                        <p:cTn id="103" dur="500" fill="hold"/>
                                        <p:tgtEl>
                                          <p:spTgt spid="10654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06543"/>
                                        </p:tgtEl>
                                        <p:attrNameLst>
                                          <p:attrName>style.visibility</p:attrName>
                                        </p:attrNameLst>
                                      </p:cBhvr>
                                      <p:to>
                                        <p:strVal val="visible"/>
                                      </p:to>
                                    </p:set>
                                    <p:anim calcmode="lin" valueType="num">
                                      <p:cBhvr>
                                        <p:cTn id="108" dur="500" fill="hold"/>
                                        <p:tgtEl>
                                          <p:spTgt spid="106543"/>
                                        </p:tgtEl>
                                        <p:attrNameLst>
                                          <p:attrName>ppt_x</p:attrName>
                                        </p:attrNameLst>
                                      </p:cBhvr>
                                      <p:tavLst>
                                        <p:tav tm="0">
                                          <p:val>
                                            <p:strVal val="#ppt_x"/>
                                          </p:val>
                                        </p:tav>
                                        <p:tav tm="100000">
                                          <p:val>
                                            <p:strVal val="#ppt_x"/>
                                          </p:val>
                                        </p:tav>
                                      </p:tavLst>
                                    </p:anim>
                                    <p:anim calcmode="lin" valueType="num">
                                      <p:cBhvr>
                                        <p:cTn id="109" dur="500" fill="hold"/>
                                        <p:tgtEl>
                                          <p:spTgt spid="10654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
                                        </p:tgtEl>
                                        <p:attrNameLst>
                                          <p:attrName>style.visibility</p:attrName>
                                        </p:attrNameLst>
                                      </p:cBhvr>
                                      <p:to>
                                        <p:strVal val="visible"/>
                                      </p:to>
                                    </p:set>
                                    <p:anim calcmode="lin" valueType="num">
                                      <p:cBhvr>
                                        <p:cTn id="114" dur="500" fill="hold"/>
                                        <p:tgtEl>
                                          <p:spTgt spid="3"/>
                                        </p:tgtEl>
                                        <p:attrNameLst>
                                          <p:attrName>ppt_x</p:attrName>
                                        </p:attrNameLst>
                                      </p:cBhvr>
                                      <p:tavLst>
                                        <p:tav tm="0">
                                          <p:val>
                                            <p:strVal val="#ppt_x"/>
                                          </p:val>
                                        </p:tav>
                                        <p:tav tm="100000">
                                          <p:val>
                                            <p:strVal val="#ppt_x"/>
                                          </p:val>
                                        </p:tav>
                                      </p:tavLst>
                                    </p:anim>
                                    <p:anim calcmode="lin" valueType="num">
                                      <p:cBhvr>
                                        <p:cTn id="1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6" grpId="0" bldLvl="0" animBg="1"/>
      <p:bldP spid="19" grpId="0"/>
      <p:bldP spid="13" grpId="0"/>
      <p:bldP spid="21" grpId="0" bldLvl="0" animBg="1"/>
      <p:bldP spid="22" grpId="0"/>
      <p:bldP spid="23" grpId="0"/>
      <p:bldP spid="27" grpId="0" bldLvl="0" animBg="1"/>
      <p:bldP spid="28" grpId="0"/>
      <p:bldP spid="14" grpId="0"/>
      <p:bldP spid="36" grpId="0" bldLvl="0" animBg="1"/>
      <p:bldP spid="37" grpId="0"/>
      <p:bldP spid="38" grpId="0"/>
      <p:bldP spid="106543" grpId="0" bldLvl="0" animBg="1"/>
      <p:bldP spid="106542"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472496" y="341708"/>
            <a:ext cx="6331903" cy="584775"/>
          </a:xfrm>
          <a:prstGeom prst="rect">
            <a:avLst/>
          </a:prstGeom>
          <a:noFill/>
        </p:spPr>
        <p:txBody>
          <a:bodyPr wrap="square" rtlCol="0">
            <a:spAutoFit/>
          </a:bodyPr>
          <a:lstStyle/>
          <a:p>
            <a:r>
              <a:rPr lang="zh-CN" altLang="en-US" sz="3200" b="1" dirty="0">
                <a:solidFill>
                  <a:srgbClr val="00B0F0"/>
                </a:solidFill>
                <a:latin typeface="微软雅黑" panose="020B0503020204020204" charset="-122"/>
                <a:ea typeface="微软雅黑" panose="020B0503020204020204" charset="-122"/>
              </a:rPr>
              <a:t>二、对内改革，对外开放</a:t>
            </a:r>
          </a:p>
        </p:txBody>
      </p:sp>
      <p:sp>
        <p:nvSpPr>
          <p:cNvPr id="11" name="矩形 10"/>
          <p:cNvSpPr/>
          <p:nvPr>
            <p:custDataLst>
              <p:tags r:id="rId2"/>
            </p:custDataLst>
          </p:nvPr>
        </p:nvSpPr>
        <p:spPr>
          <a:xfrm>
            <a:off x="177621" y="1063016"/>
            <a:ext cx="3744567" cy="521970"/>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txBody>
          <a:bodyPr wrap="square">
            <a:spAutoFit/>
          </a:bodyPr>
          <a:lstStyle/>
          <a:p>
            <a:pPr>
              <a:spcBef>
                <a:spcPct val="0"/>
              </a:spcBef>
              <a:spcAft>
                <a:spcPct val="0"/>
              </a:spcAft>
              <a:defRPr/>
            </a:pPr>
            <a:r>
              <a:rPr lang="en-US" altLang="zh-CN"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1.</a:t>
            </a:r>
            <a:r>
              <a:rPr lang="zh-CN" altLang="en-US" sz="2800" b="1" spc="220" dirty="0">
                <a:solidFill>
                  <a:srgbClr val="FF0000"/>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农村经济体制改革</a:t>
            </a:r>
          </a:p>
        </p:txBody>
      </p:sp>
      <p:sp>
        <p:nvSpPr>
          <p:cNvPr id="15" name="矩形 8"/>
          <p:cNvSpPr/>
          <p:nvPr>
            <p:custDataLst>
              <p:tags r:id="rId3"/>
            </p:custDataLst>
          </p:nvPr>
        </p:nvSpPr>
        <p:spPr>
          <a:xfrm>
            <a:off x="532765" y="1584986"/>
            <a:ext cx="11151235" cy="1421928"/>
          </a:xfrm>
          <a:prstGeom prst="rect">
            <a:avLst/>
          </a:prstGeom>
          <a:noFill/>
          <a:ln w="19050" cap="flat" cmpd="sng">
            <a:solidFill>
              <a:srgbClr val="C00000"/>
            </a:solidFill>
            <a:prstDash val="sysDash"/>
            <a:miter/>
            <a:headEnd type="none" w="med" len="med"/>
            <a:tailEnd type="none" w="med" len="med"/>
          </a:ln>
        </p:spPr>
        <p:txBody>
          <a:bodyPr wrap="square" anchor="t" anchorCtr="0">
            <a:spAutoFit/>
          </a:bodyPr>
          <a:lstStyle/>
          <a:p>
            <a:pPr algn="just" eaLnBrk="0" hangingPunct="0">
              <a:lnSpc>
                <a:spcPct val="90000"/>
              </a:lnSpc>
              <a:spcBef>
                <a:spcPct val="0"/>
              </a:spcBef>
              <a:buFont typeface="Arial" panose="020B0604020202020204" pitchFamily="34" charset="0"/>
            </a:pPr>
            <a:r>
              <a:rPr lang="en-US" altLang="zh-CN" sz="2400" baseline="0" dirty="0">
                <a:latin typeface="楷体" panose="02010609060101010101" charset="-122"/>
                <a:ea typeface="楷体" panose="02010609060101010101" charset="-122"/>
                <a:sym typeface="Arial" panose="020B0604020202020204" pitchFamily="34" charset="0"/>
              </a:rPr>
              <a:t>    </a:t>
            </a:r>
            <a:r>
              <a:rPr lang="zh-CN" altLang="en-US" sz="2400" b="1" baseline="0" dirty="0">
                <a:latin typeface="楷体" panose="02010609060101010101" charset="-122"/>
                <a:ea typeface="楷体" panose="02010609060101010101" charset="-122"/>
                <a:sym typeface="Arial" panose="020B0604020202020204" pitchFamily="34" charset="0"/>
              </a:rPr>
              <a:t>从历史过程看，农村改革并不是预先选择的突破口，它是在较为宽松的政治环境下，农民对政策底线的冲击与地方上开明的领导人相互推动，一步一步获得共识形成全国性政策的过程。</a:t>
            </a:r>
            <a:endParaRPr lang="en-US" altLang="zh-CN" sz="2400" b="1" baseline="0" dirty="0">
              <a:latin typeface="楷体" panose="02010609060101010101" charset="-122"/>
              <a:ea typeface="楷体" panose="02010609060101010101" charset="-122"/>
              <a:sym typeface="Arial" panose="020B0604020202020204" pitchFamily="34" charset="0"/>
            </a:endParaRPr>
          </a:p>
          <a:p>
            <a:pPr algn="r" eaLnBrk="0" hangingPunct="0">
              <a:lnSpc>
                <a:spcPct val="90000"/>
              </a:lnSpc>
              <a:spcBef>
                <a:spcPct val="0"/>
              </a:spcBef>
              <a:buFont typeface="Arial" panose="020B0604020202020204" pitchFamily="34" charset="0"/>
            </a:pPr>
            <a:r>
              <a:rPr lang="en-US" altLang="zh-CN" sz="2400" baseline="0" dirty="0">
                <a:latin typeface="Arial" panose="020B0604020202020204" pitchFamily="34" charset="0"/>
                <a:ea typeface="微软雅黑" panose="020B0503020204020204" charset="-122"/>
                <a:sym typeface="Arial" panose="020B0604020202020204" pitchFamily="34" charset="0"/>
              </a:rPr>
              <a:t>——</a:t>
            </a:r>
            <a:r>
              <a:rPr lang="zh-CN" altLang="en-US" sz="2400" baseline="0" dirty="0">
                <a:latin typeface="Arial" panose="020B0604020202020204" pitchFamily="34" charset="0"/>
                <a:ea typeface="微软雅黑" panose="020B0503020204020204" charset="-122"/>
                <a:sym typeface="Arial" panose="020B0604020202020204" pitchFamily="34" charset="0"/>
              </a:rPr>
              <a:t>萧冬连</a:t>
            </a:r>
            <a:r>
              <a:rPr lang="en-US" altLang="zh-CN" sz="2400" baseline="0" dirty="0">
                <a:latin typeface="Arial" panose="020B0604020202020204" pitchFamily="34" charset="0"/>
                <a:ea typeface="微软雅黑" panose="020B0503020204020204" charset="-122"/>
                <a:sym typeface="Arial" panose="020B0604020202020204" pitchFamily="34" charset="0"/>
              </a:rPr>
              <a:t>《</a:t>
            </a:r>
            <a:r>
              <a:rPr lang="zh-CN" altLang="en-US" sz="2400" baseline="0" dirty="0">
                <a:latin typeface="Arial" panose="020B0604020202020204" pitchFamily="34" charset="0"/>
                <a:ea typeface="微软雅黑" panose="020B0503020204020204" charset="-122"/>
                <a:sym typeface="Arial" panose="020B0604020202020204" pitchFamily="34" charset="0"/>
              </a:rPr>
              <a:t>探路之役</a:t>
            </a:r>
            <a:r>
              <a:rPr lang="en-US" altLang="zh-CN" sz="2400" baseline="0" dirty="0">
                <a:latin typeface="Arial" panose="020B0604020202020204" pitchFamily="34" charset="0"/>
                <a:ea typeface="微软雅黑" panose="020B0503020204020204" charset="-122"/>
                <a:sym typeface="Arial" panose="020B0604020202020204" pitchFamily="34" charset="0"/>
              </a:rPr>
              <a:t>》</a:t>
            </a:r>
            <a:endParaRPr lang="zh-CN" altLang="en-US" sz="2400" baseline="0" dirty="0">
              <a:latin typeface="Arial" panose="020B0604020202020204" pitchFamily="34" charset="0"/>
              <a:ea typeface="微软雅黑" panose="020B0503020204020204" charset="-122"/>
              <a:sym typeface="Arial" panose="020B0604020202020204" pitchFamily="34" charset="0"/>
            </a:endParaRPr>
          </a:p>
        </p:txBody>
      </p:sp>
      <p:sp>
        <p:nvSpPr>
          <p:cNvPr id="5" name="文本框 4">
            <a:extLst>
              <a:ext uri="{FF2B5EF4-FFF2-40B4-BE49-F238E27FC236}">
                <a16:creationId xmlns:a16="http://schemas.microsoft.com/office/drawing/2014/main" id="{0ACD8C94-2BC8-8E6C-C787-8FFCB7D2A629}"/>
              </a:ext>
            </a:extLst>
          </p:cNvPr>
          <p:cNvSpPr txBox="1"/>
          <p:nvPr/>
        </p:nvSpPr>
        <p:spPr>
          <a:xfrm>
            <a:off x="177620" y="3137217"/>
            <a:ext cx="11282859" cy="523220"/>
          </a:xfrm>
          <a:prstGeom prst="rect">
            <a:avLst/>
          </a:prstGeom>
          <a:noFill/>
          <a:ln>
            <a:noFill/>
          </a:ln>
          <a:extLst>
            <a:ext uri="{909E8E84-426E-40DD-AFC4-6F175D3DCCD1}">
              <a14:hiddenFill xmlns:a14="http://schemas.microsoft.com/office/drawing/2010/main">
                <a:solidFill>
                  <a:srgbClr val="F5F7F9"/>
                </a:solidFill>
              </a14:hiddenFill>
            </a:ext>
          </a:extLst>
        </p:spPr>
        <p:txBody>
          <a:bodyPr wrap="square" rtlCol="0" anchor="t">
            <a:spAutoFit/>
          </a:bodyPr>
          <a:lstStyle/>
          <a:p>
            <a:pPr algn="l"/>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【思考</a:t>
            </a:r>
            <a:r>
              <a:rPr lang="en-US" altLang="zh-CN" sz="2800" b="1" dirty="0">
                <a:solidFill>
                  <a:srgbClr val="1D41D5"/>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rPr>
              <a:t>】农村经济体制改革的动因是什么？</a:t>
            </a:r>
            <a:endParaRPr kumimoji="1" lang="zh-CN" altLang="en-US" sz="2800" b="1" dirty="0">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a:extLst>
              <a:ext uri="{FF2B5EF4-FFF2-40B4-BE49-F238E27FC236}">
                <a16:creationId xmlns:a16="http://schemas.microsoft.com/office/drawing/2014/main" id="{6E452CA3-32C1-F414-72E1-2F9CFDE10757}"/>
              </a:ext>
            </a:extLst>
          </p:cNvPr>
          <p:cNvSpPr txBox="1"/>
          <p:nvPr/>
        </p:nvSpPr>
        <p:spPr>
          <a:xfrm>
            <a:off x="1764982" y="3627692"/>
            <a:ext cx="6393498" cy="461665"/>
          </a:xfrm>
          <a:prstGeom prst="rect">
            <a:avLst/>
          </a:prstGeom>
          <a:noFill/>
        </p:spPr>
        <p:txBody>
          <a:bodyPr wrap="square" rtlCol="0">
            <a:spAutoFit/>
          </a:bodyPr>
          <a:lstStyle/>
          <a:p>
            <a:pPr algn="l"/>
            <a:r>
              <a:rPr kumimoji="1" lang="zh-CN" altLang="en-US" sz="2400" dirty="0">
                <a:solidFill>
                  <a:schemeClr val="accent2"/>
                </a:solidFill>
                <a:latin typeface="微软雅黑" panose="020B0503020204020204" charset="-122"/>
                <a:ea typeface="微软雅黑" panose="020B0503020204020204" charset="-122"/>
              </a:rPr>
              <a:t>人民公社严重伤害了农民的生产积极性</a:t>
            </a:r>
          </a:p>
        </p:txBody>
      </p:sp>
      <p:sp>
        <p:nvSpPr>
          <p:cNvPr id="8" name="文本框 7">
            <a:extLst>
              <a:ext uri="{FF2B5EF4-FFF2-40B4-BE49-F238E27FC236}">
                <a16:creationId xmlns:a16="http://schemas.microsoft.com/office/drawing/2014/main" id="{A31E31FD-7002-A319-A0A0-18DBA7054E40}"/>
              </a:ext>
            </a:extLst>
          </p:cNvPr>
          <p:cNvSpPr txBox="1"/>
          <p:nvPr/>
        </p:nvSpPr>
        <p:spPr>
          <a:xfrm>
            <a:off x="1764982" y="4083609"/>
            <a:ext cx="6393498"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改革过程中哪些变了，什么没变？</a:t>
            </a:r>
          </a:p>
        </p:txBody>
      </p:sp>
      <p:sp>
        <p:nvSpPr>
          <p:cNvPr id="9" name="文本框 8">
            <a:extLst>
              <a:ext uri="{FF2B5EF4-FFF2-40B4-BE49-F238E27FC236}">
                <a16:creationId xmlns:a16="http://schemas.microsoft.com/office/drawing/2014/main" id="{2D2ED233-D514-3ED3-2E13-E3526F40FDDD}"/>
              </a:ext>
            </a:extLst>
          </p:cNvPr>
          <p:cNvSpPr txBox="1"/>
          <p:nvPr/>
        </p:nvSpPr>
        <p:spPr>
          <a:xfrm>
            <a:off x="1764982" y="4642844"/>
            <a:ext cx="9807258" cy="461665"/>
          </a:xfrm>
          <a:prstGeom prst="rect">
            <a:avLst/>
          </a:prstGeom>
          <a:noFill/>
        </p:spPr>
        <p:txBody>
          <a:bodyPr wrap="square" rtlCol="0">
            <a:spAutoFit/>
          </a:bodyPr>
          <a:lstStyle/>
          <a:p>
            <a:pPr algn="l"/>
            <a:r>
              <a:rPr kumimoji="1" lang="zh-CN" altLang="en-US" sz="2400" dirty="0">
                <a:solidFill>
                  <a:schemeClr val="accent2"/>
                </a:solidFill>
                <a:latin typeface="微软雅黑" panose="020B0503020204020204" charset="-122"/>
                <a:ea typeface="微软雅黑" panose="020B0503020204020204" charset="-122"/>
              </a:rPr>
              <a:t>变：经营方式、分配方式、产业结构；不变：所有制</a:t>
            </a:r>
          </a:p>
        </p:txBody>
      </p:sp>
      <p:sp>
        <p:nvSpPr>
          <p:cNvPr id="16" name="文本框 15">
            <a:extLst>
              <a:ext uri="{FF2B5EF4-FFF2-40B4-BE49-F238E27FC236}">
                <a16:creationId xmlns:a16="http://schemas.microsoft.com/office/drawing/2014/main" id="{BD971D58-63F1-2488-9448-3D9937E6913F}"/>
              </a:ext>
            </a:extLst>
          </p:cNvPr>
          <p:cNvSpPr txBox="1"/>
          <p:nvPr/>
        </p:nvSpPr>
        <p:spPr>
          <a:xfrm>
            <a:off x="1764982" y="5130637"/>
            <a:ext cx="6393498" cy="523220"/>
          </a:xfrm>
          <a:prstGeom prst="rect">
            <a:avLst/>
          </a:prstGeom>
          <a:noFill/>
        </p:spPr>
        <p:txBody>
          <a:bodyPr wrap="square" rtlCol="0">
            <a:spAutoFit/>
          </a:bodyPr>
          <a:lstStyle/>
          <a:p>
            <a:pPr algn="l"/>
            <a:r>
              <a:rPr kumimoji="1" lang="zh-CN" altLang="en-US" sz="2800" b="1" dirty="0">
                <a:solidFill>
                  <a:srgbClr val="1D41D5"/>
                </a:solidFill>
                <a:latin typeface="微软雅黑" panose="020B0503020204020204" charset="-122"/>
                <a:ea typeface="微软雅黑" panose="020B0503020204020204" charset="-122"/>
              </a:rPr>
              <a:t>综上，农村经济体制改革的实质是什么？</a:t>
            </a:r>
          </a:p>
        </p:txBody>
      </p:sp>
      <p:sp>
        <p:nvSpPr>
          <p:cNvPr id="17" name="文本框 16">
            <a:extLst>
              <a:ext uri="{FF2B5EF4-FFF2-40B4-BE49-F238E27FC236}">
                <a16:creationId xmlns:a16="http://schemas.microsoft.com/office/drawing/2014/main" id="{C81AD7B1-B001-5735-4E39-64734B078F92}"/>
              </a:ext>
            </a:extLst>
          </p:cNvPr>
          <p:cNvSpPr txBox="1"/>
          <p:nvPr/>
        </p:nvSpPr>
        <p:spPr>
          <a:xfrm>
            <a:off x="1765410" y="5648427"/>
            <a:ext cx="5041790" cy="461665"/>
          </a:xfrm>
          <a:prstGeom prst="rect">
            <a:avLst/>
          </a:prstGeom>
          <a:noFill/>
        </p:spPr>
        <p:txBody>
          <a:bodyPr wrap="square" rtlCol="0">
            <a:spAutoFit/>
          </a:bodyPr>
          <a:lstStyle/>
          <a:p>
            <a:pPr algn="l"/>
            <a:r>
              <a:rPr kumimoji="1" lang="zh-CN" altLang="en-US" sz="2400" dirty="0">
                <a:solidFill>
                  <a:schemeClr val="accent2"/>
                </a:solidFill>
                <a:latin typeface="微软雅黑" panose="020B0503020204020204" charset="-122"/>
                <a:ea typeface="微软雅黑" panose="020B0503020204020204" charset="-122"/>
              </a:rPr>
              <a:t>调整生产关系，解放农村生产力</a:t>
            </a:r>
          </a:p>
        </p:txBody>
      </p:sp>
      <p:sp>
        <p:nvSpPr>
          <p:cNvPr id="19" name="文本框 18">
            <a:extLst>
              <a:ext uri="{FF2B5EF4-FFF2-40B4-BE49-F238E27FC236}">
                <a16:creationId xmlns:a16="http://schemas.microsoft.com/office/drawing/2014/main" id="{B21CFC09-04BB-61AB-66E8-DE16CFF62738}"/>
              </a:ext>
            </a:extLst>
          </p:cNvPr>
          <p:cNvSpPr txBox="1"/>
          <p:nvPr/>
        </p:nvSpPr>
        <p:spPr>
          <a:xfrm>
            <a:off x="1415650" y="5628317"/>
            <a:ext cx="10994233" cy="1569660"/>
          </a:xfrm>
          <a:prstGeom prst="rect">
            <a:avLst/>
          </a:prstGeom>
          <a:noFill/>
        </p:spPr>
        <p:txBody>
          <a:bodyPr wrap="square" rtlCol="0">
            <a:spAutoFit/>
          </a:bodyPr>
          <a:lstStyle/>
          <a:p>
            <a:pPr algn="l"/>
            <a:r>
              <a:rPr kumimoji="1" lang="zh-CN" altLang="en-US" sz="2400" dirty="0">
                <a:solidFill>
                  <a:schemeClr val="accent2"/>
                </a:solidFill>
                <a:latin typeface="微软雅黑" panose="020B0503020204020204" charset="-122"/>
                <a:ea typeface="微软雅黑" panose="020B0503020204020204" charset="-122"/>
              </a:rPr>
              <a:t>                                                                      上层建筑发生改变</a:t>
            </a:r>
            <a:endParaRPr kumimoji="1" lang="en-US" altLang="zh-CN" sz="2400" dirty="0">
              <a:solidFill>
                <a:schemeClr val="accent2"/>
              </a:solidFill>
              <a:latin typeface="微软雅黑" panose="020B0503020204020204" charset="-122"/>
              <a:ea typeface="微软雅黑" panose="020B0503020204020204" charset="-122"/>
            </a:endParaRPr>
          </a:p>
          <a:p>
            <a:pPr algn="l"/>
            <a:r>
              <a:rPr kumimoji="1" lang="en-US" altLang="zh-CN" sz="2400" dirty="0">
                <a:solidFill>
                  <a:srgbClr val="FF0000"/>
                </a:solidFill>
                <a:latin typeface="微软雅黑" panose="020B0503020204020204" charset="-122"/>
                <a:ea typeface="微软雅黑" panose="020B0503020204020204" charset="-122"/>
              </a:rPr>
              <a:t>                           </a:t>
            </a:r>
            <a:r>
              <a:rPr kumimoji="1" lang="zh-CN" altLang="en-US" sz="2400" dirty="0">
                <a:solidFill>
                  <a:srgbClr val="FF0000"/>
                </a:solidFill>
                <a:latin typeface="微软雅黑" panose="020B0503020204020204" charset="-122"/>
                <a:ea typeface="微软雅黑" panose="020B0503020204020204" charset="-122"/>
              </a:rPr>
              <a:t>（</a:t>
            </a:r>
            <a:r>
              <a:rPr kumimoji="1" lang="en-US" altLang="zh-CN" sz="2400" dirty="0">
                <a:solidFill>
                  <a:srgbClr val="FF0000"/>
                </a:solidFill>
                <a:latin typeface="微软雅黑" panose="020B0503020204020204" charset="-122"/>
                <a:ea typeface="微软雅黑" panose="020B0503020204020204" charset="-122"/>
              </a:rPr>
              <a:t> 1983</a:t>
            </a:r>
            <a:r>
              <a:rPr kumimoji="1" lang="zh-CN" altLang="en-US" sz="2400" dirty="0">
                <a:solidFill>
                  <a:srgbClr val="FF0000"/>
                </a:solidFill>
                <a:latin typeface="微软雅黑" panose="020B0503020204020204" charset="-122"/>
                <a:ea typeface="微软雅黑" panose="020B0503020204020204" charset="-122"/>
              </a:rPr>
              <a:t>年，全国各地实行政社分开，建立乡、镇人民政府）</a:t>
            </a:r>
          </a:p>
          <a:p>
            <a:pPr algn="l"/>
            <a:endParaRPr kumimoji="1" lang="en-US" altLang="zh-CN" sz="2400" dirty="0">
              <a:solidFill>
                <a:schemeClr val="accent2"/>
              </a:solidFill>
              <a:latin typeface="微软雅黑" panose="020B0503020204020204" charset="-122"/>
              <a:ea typeface="微软雅黑" panose="020B0503020204020204" charset="-122"/>
            </a:endParaRPr>
          </a:p>
          <a:p>
            <a:pPr algn="l"/>
            <a:endParaRPr kumimoji="1" lang="zh-CN" altLang="en-US" sz="2400" dirty="0">
              <a:solidFill>
                <a:schemeClr val="accent2"/>
              </a:solidFill>
              <a:latin typeface="微软雅黑" panose="020B0503020204020204" charset="-122"/>
              <a:ea typeface="微软雅黑" panose="020B0503020204020204" charset="-122"/>
            </a:endParaRPr>
          </a:p>
        </p:txBody>
      </p:sp>
      <p:sp>
        <p:nvSpPr>
          <p:cNvPr id="20" name="箭头: 右 19">
            <a:extLst>
              <a:ext uri="{FF2B5EF4-FFF2-40B4-BE49-F238E27FC236}">
                <a16:creationId xmlns:a16="http://schemas.microsoft.com/office/drawing/2014/main" id="{55817FFE-4487-5167-050C-83F731505FBC}"/>
              </a:ext>
            </a:extLst>
          </p:cNvPr>
          <p:cNvSpPr/>
          <p:nvPr/>
        </p:nvSpPr>
        <p:spPr>
          <a:xfrm>
            <a:off x="6807199" y="5714255"/>
            <a:ext cx="960099" cy="28506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744921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5" grpId="0"/>
      <p:bldP spid="7" grpId="0"/>
      <p:bldP spid="8" grpId="0"/>
      <p:bldP spid="9" grpId="0"/>
      <p:bldP spid="16" grpId="0"/>
      <p:bldP spid="17" grpId="0"/>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
          <p:cNvPicPr>
            <a:picLocks noChangeAspect="1"/>
          </p:cNvPicPr>
          <p:nvPr/>
        </p:nvPicPr>
        <p:blipFill>
          <a:blip r:embed="rId5"/>
          <a:stretch>
            <a:fillRect/>
          </a:stretch>
        </p:blipFill>
        <p:spPr>
          <a:xfrm>
            <a:off x="0" y="0"/>
            <a:ext cx="6339840" cy="3576955"/>
          </a:xfrm>
          <a:prstGeom prst="rect">
            <a:avLst/>
          </a:prstGeom>
          <a:noFill/>
          <a:ln w="9525">
            <a:noFill/>
          </a:ln>
        </p:spPr>
      </p:pic>
      <p:sp>
        <p:nvSpPr>
          <p:cNvPr id="11" name="TextBox 5"/>
          <p:cNvSpPr txBox="1"/>
          <p:nvPr/>
        </p:nvSpPr>
        <p:spPr>
          <a:xfrm>
            <a:off x="324524" y="88001"/>
            <a:ext cx="4445725" cy="400110"/>
          </a:xfrm>
          <a:prstGeom prst="rect">
            <a:avLst/>
          </a:prstGeom>
          <a:solidFill>
            <a:schemeClr val="bg1"/>
          </a:solidFill>
          <a:ln w="9525">
            <a:noFill/>
          </a:ln>
        </p:spPr>
        <p:txBody>
          <a:bodyPr wrap="square" lIns="91440" tIns="45720" rIns="91440" bIns="4572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sz="2000" dirty="0">
                <a:latin typeface="Arial" panose="020B0604020202020204" pitchFamily="34" charset="0"/>
                <a:ea typeface="微软雅黑" panose="020B0503020204020204" charset="-122"/>
                <a:sym typeface="Arial" panose="020B0604020202020204" pitchFamily="34" charset="0"/>
              </a:rPr>
              <a:t>改革开放后农业总产值增加示意图</a:t>
            </a:r>
          </a:p>
        </p:txBody>
      </p:sp>
      <p:pic>
        <p:nvPicPr>
          <p:cNvPr id="2" name="图片 3">
            <a:extLst>
              <a:ext uri="{FF2B5EF4-FFF2-40B4-BE49-F238E27FC236}">
                <a16:creationId xmlns:a16="http://schemas.microsoft.com/office/drawing/2014/main" id="{8342FAB7-7C27-F6D7-0029-7220530EE30B}"/>
              </a:ext>
            </a:extLst>
          </p:cNvPr>
          <p:cNvPicPr>
            <a:picLocks noChangeAspect="1"/>
          </p:cNvPicPr>
          <p:nvPr>
            <p:custDataLst>
              <p:tags r:id="rId2"/>
            </p:custDataLst>
          </p:nvPr>
        </p:nvPicPr>
        <p:blipFill>
          <a:blip r:embed="rId6"/>
          <a:stretch>
            <a:fillRect/>
          </a:stretch>
        </p:blipFill>
        <p:spPr>
          <a:xfrm>
            <a:off x="6473190" y="0"/>
            <a:ext cx="5627370" cy="3583502"/>
          </a:xfrm>
          <a:prstGeom prst="rect">
            <a:avLst/>
          </a:prstGeom>
          <a:noFill/>
          <a:ln w="9525">
            <a:noFill/>
          </a:ln>
        </p:spPr>
      </p:pic>
      <p:sp>
        <p:nvSpPr>
          <p:cNvPr id="6" name="文本框 5">
            <a:extLst>
              <a:ext uri="{FF2B5EF4-FFF2-40B4-BE49-F238E27FC236}">
                <a16:creationId xmlns:a16="http://schemas.microsoft.com/office/drawing/2014/main" id="{8AC932CB-6700-07CB-A999-630CFF611A86}"/>
              </a:ext>
            </a:extLst>
          </p:cNvPr>
          <p:cNvSpPr txBox="1"/>
          <p:nvPr/>
        </p:nvSpPr>
        <p:spPr>
          <a:xfrm>
            <a:off x="25529" y="3713901"/>
            <a:ext cx="12192000" cy="2805063"/>
          </a:xfrm>
          <a:prstGeom prst="rect">
            <a:avLst/>
          </a:prstGeom>
          <a:solidFill>
            <a:schemeClr val="accent6">
              <a:lumMod val="40000"/>
              <a:lumOff val="60000"/>
            </a:schemeClr>
          </a:solidFill>
        </p:spPr>
        <p:txBody>
          <a:bodyPr wrap="square" rtlCol="0" anchor="t">
            <a:spAutoFit/>
          </a:bodyPr>
          <a:lstStyle/>
          <a:p>
            <a:pPr algn="just">
              <a:lnSpc>
                <a:spcPct val="150000"/>
              </a:lnSpc>
            </a:pPr>
            <a:r>
              <a:rPr lang="en-US" altLang="zh-CN" sz="2400" dirty="0"/>
              <a:t>1</a:t>
            </a:r>
            <a:r>
              <a:rPr lang="zh-CN" altLang="en-US" sz="2400" dirty="0"/>
              <a:t>）提高了农民生产积极性，促进了</a:t>
            </a:r>
            <a:r>
              <a:rPr lang="zh-CN" altLang="en-US" sz="2400" b="1" dirty="0">
                <a:solidFill>
                  <a:srgbClr val="FF0000"/>
                </a:solidFill>
              </a:rPr>
              <a:t>农业的发展</a:t>
            </a:r>
            <a:r>
              <a:rPr lang="zh-CN" altLang="en-US" sz="2400" dirty="0"/>
              <a:t>，</a:t>
            </a:r>
            <a:r>
              <a:rPr lang="zh-CN" altLang="en-US" sz="2400" dirty="0">
                <a:sym typeface="+mn-ea"/>
              </a:rPr>
              <a:t>改善了人民的物质生活；</a:t>
            </a:r>
            <a:endParaRPr lang="zh-CN" altLang="en-US" sz="2400" dirty="0"/>
          </a:p>
          <a:p>
            <a:pPr algn="just">
              <a:lnSpc>
                <a:spcPct val="150000"/>
              </a:lnSpc>
            </a:pPr>
            <a:r>
              <a:rPr lang="en-US" altLang="zh-CN" sz="2400" dirty="0">
                <a:sym typeface="+mn-ea"/>
              </a:rPr>
              <a:t>2</a:t>
            </a:r>
            <a:r>
              <a:rPr lang="zh-CN" altLang="en-US" sz="2400" dirty="0">
                <a:sym typeface="+mn-ea"/>
              </a:rPr>
              <a:t>）</a:t>
            </a:r>
            <a:r>
              <a:rPr lang="zh-CN" altLang="en-US" sz="2400" dirty="0"/>
              <a:t>完善了农村</a:t>
            </a:r>
            <a:r>
              <a:rPr lang="zh-CN" altLang="en-US" sz="2400" b="1" dirty="0">
                <a:solidFill>
                  <a:srgbClr val="FF0000"/>
                </a:solidFill>
              </a:rPr>
              <a:t>基层治理</a:t>
            </a:r>
            <a:r>
              <a:rPr lang="zh-CN" altLang="en-US" sz="2400" dirty="0"/>
              <a:t>体系；</a:t>
            </a:r>
          </a:p>
          <a:p>
            <a:pPr algn="just">
              <a:lnSpc>
                <a:spcPct val="150000"/>
              </a:lnSpc>
            </a:pPr>
            <a:r>
              <a:rPr lang="en-US" altLang="zh-CN" sz="2400" dirty="0"/>
              <a:t>3</a:t>
            </a:r>
            <a:r>
              <a:rPr lang="zh-CN" altLang="en-US" sz="2400" dirty="0"/>
              <a:t>）推动了</a:t>
            </a:r>
            <a:r>
              <a:rPr lang="zh-CN" altLang="en-US" sz="2400" dirty="0">
                <a:latin typeface="Arial" panose="020B0604020202020204" pitchFamily="34" charset="0"/>
                <a:ea typeface="微软雅黑" panose="020B0503020204020204" charset="-122"/>
                <a:cs typeface="黑体" panose="02010609060101010101" pitchFamily="2" charset="-122"/>
                <a:sym typeface="Arial" panose="020B0604020202020204" pitchFamily="34" charset="0"/>
              </a:rPr>
              <a:t>乡镇企业的崛起</a:t>
            </a:r>
            <a:r>
              <a:rPr lang="zh-CN" altLang="en-US" sz="2400" b="1" dirty="0">
                <a:latin typeface="Arial" panose="020B0604020202020204" pitchFamily="34" charset="0"/>
                <a:ea typeface="微软雅黑" panose="020B0503020204020204" charset="-122"/>
                <a:cs typeface="黑体" panose="02010609060101010101" pitchFamily="2" charset="-122"/>
                <a:sym typeface="Arial" panose="020B0604020202020204" pitchFamily="34" charset="0"/>
              </a:rPr>
              <a:t>，</a:t>
            </a:r>
            <a:r>
              <a:rPr lang="zh-CN" altLang="en-US" sz="2400" b="1" dirty="0">
                <a:solidFill>
                  <a:srgbClr val="FF0000"/>
                </a:solidFill>
                <a:latin typeface="Arial" panose="020B0604020202020204" pitchFamily="34" charset="0"/>
                <a:ea typeface="微软雅黑" panose="020B0503020204020204" charset="-122"/>
                <a:cs typeface="黑体" panose="02010609060101010101" pitchFamily="2" charset="-122"/>
                <a:sym typeface="Arial" panose="020B0604020202020204" pitchFamily="34" charset="0"/>
              </a:rPr>
              <a:t>开辟致富新路。</a:t>
            </a:r>
          </a:p>
          <a:p>
            <a:pPr algn="just">
              <a:lnSpc>
                <a:spcPct val="150000"/>
              </a:lnSpc>
            </a:pPr>
            <a:r>
              <a:rPr lang="en-US" altLang="zh-CN" sz="2400" dirty="0"/>
              <a:t>4</a:t>
            </a:r>
            <a:r>
              <a:rPr lang="zh-CN" altLang="en-US" sz="2400" dirty="0"/>
              <a:t>）</a:t>
            </a:r>
            <a:r>
              <a:rPr lang="zh-CN" altLang="en-US" sz="2400" dirty="0">
                <a:sym typeface="+mn-ea"/>
              </a:rPr>
              <a:t>缩小城乡差距，促进</a:t>
            </a:r>
            <a:r>
              <a:rPr lang="zh-CN" altLang="en-US" sz="2400" b="1" dirty="0">
                <a:solidFill>
                  <a:srgbClr val="FF0000"/>
                </a:solidFill>
                <a:sym typeface="+mn-ea"/>
              </a:rPr>
              <a:t>城乡协调发展</a:t>
            </a:r>
            <a:r>
              <a:rPr lang="zh-CN" altLang="en-US" sz="2400" dirty="0">
                <a:sym typeface="+mn-ea"/>
              </a:rPr>
              <a:t>。</a:t>
            </a:r>
            <a:endParaRPr kumimoji="1" lang="zh-CN" altLang="en-US" sz="2400" dirty="0"/>
          </a:p>
          <a:p>
            <a:pPr algn="just">
              <a:lnSpc>
                <a:spcPct val="150000"/>
              </a:lnSpc>
            </a:pPr>
            <a:endParaRPr kumimoji="1" lang="en-US" altLang="zh-CN" sz="2400" dirty="0"/>
          </a:p>
        </p:txBody>
      </p:sp>
      <p:sp>
        <p:nvSpPr>
          <p:cNvPr id="7" name="文本框 6">
            <a:extLst>
              <a:ext uri="{FF2B5EF4-FFF2-40B4-BE49-F238E27FC236}">
                <a16:creationId xmlns:a16="http://schemas.microsoft.com/office/drawing/2014/main" id="{59A2877D-CE1F-E997-93EF-FFEF754C62FC}"/>
              </a:ext>
            </a:extLst>
          </p:cNvPr>
          <p:cNvSpPr txBox="1"/>
          <p:nvPr>
            <p:custDataLst>
              <p:tags r:id="rId3"/>
            </p:custDataLst>
          </p:nvPr>
        </p:nvSpPr>
        <p:spPr>
          <a:xfrm>
            <a:off x="25529" y="5995744"/>
            <a:ext cx="12000230" cy="523220"/>
          </a:xfrm>
          <a:prstGeom prst="rect">
            <a:avLst/>
          </a:prstGeom>
          <a:noFill/>
        </p:spPr>
        <p:txBody>
          <a:bodyPr wrap="square" rtlCol="0">
            <a:spAutoFit/>
          </a:bodyPr>
          <a:lstStyle/>
          <a:p>
            <a:pPr fontAlgn="auto">
              <a:lnSpc>
                <a:spcPct val="100000"/>
              </a:lnSpc>
            </a:pPr>
            <a:r>
              <a:rPr lang="zh-CN" altLang="en-US" sz="2800" b="1" dirty="0">
                <a:solidFill>
                  <a:srgbClr val="1F2DA8"/>
                </a:solidFill>
                <a:latin typeface="微软雅黑" panose="020B0503020204020204" charset="-122"/>
                <a:ea typeface="微软雅黑" panose="020B0503020204020204" charset="-122"/>
                <a:cs typeface="微软雅黑" panose="020B0503020204020204" charset="-122"/>
                <a:sym typeface="+mn-ea"/>
              </a:rPr>
              <a:t>【思考</a:t>
            </a:r>
            <a:r>
              <a:rPr lang="en-US" altLang="zh-CN" sz="2800" b="1" dirty="0">
                <a:solidFill>
                  <a:srgbClr val="1F2DA8"/>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a:solidFill>
                  <a:srgbClr val="1F2DA8"/>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1F2DA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随着时代的发展，是否出现一定的局限性？谈谈你的看法。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ldLvl="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UwOTlmZDc0Yjk0NTQ0ZGFkY2RiY2ZkZmY0YjcwNjkifQ=="/>
  <p:tag name="KSO_WPP_MARK_KEY" val="91bb643b-4640-4f72-aa9d-73bd4a8325a1"/>
</p:tagLst>
</file>

<file path=ppt/tags/tag10.xml><?xml version="1.0" encoding="utf-8"?>
<p:tagLst xmlns:a="http://schemas.openxmlformats.org/drawingml/2006/main" xmlns:r="http://schemas.openxmlformats.org/officeDocument/2006/relationships" xmlns:p="http://schemas.openxmlformats.org/presentationml/2006/main">
  <p:tag name="AS_UNIQUEID" val="283"/>
  <p:tag name="KSO_WM_BEAUTIFY_FLAG" val=""/>
  <p:tag name="KSO_WM_SCREEN_THEME_FLAG" val="1/aG6xPAulwM5VuBvZcqeVZESApY9iqehw1qozO06mdKvpEShpTd1YzLtBPe3jP1OMJWd6kdBI8iZ4d6qSOB98+eb8zRt0iy8G6ktPVHdiM="/>
</p:tagLst>
</file>

<file path=ppt/tags/tag100.xml><?xml version="1.0" encoding="utf-8"?>
<p:tagLst xmlns:a="http://schemas.openxmlformats.org/drawingml/2006/main" xmlns:r="http://schemas.openxmlformats.org/officeDocument/2006/relationships" xmlns:p="http://schemas.openxmlformats.org/presentationml/2006/main">
  <p:tag name="AS_UNIQUEID" val="2214"/>
</p:tagLst>
</file>

<file path=ppt/tags/tag101.xml><?xml version="1.0" encoding="utf-8"?>
<p:tagLst xmlns:a="http://schemas.openxmlformats.org/drawingml/2006/main" xmlns:r="http://schemas.openxmlformats.org/officeDocument/2006/relationships" xmlns:p="http://schemas.openxmlformats.org/presentationml/2006/main">
  <p:tag name="AS_UNIQUEID" val="2215"/>
</p:tagLst>
</file>

<file path=ppt/tags/tag102.xml><?xml version="1.0" encoding="utf-8"?>
<p:tagLst xmlns:a="http://schemas.openxmlformats.org/drawingml/2006/main" xmlns:r="http://schemas.openxmlformats.org/officeDocument/2006/relationships" xmlns:p="http://schemas.openxmlformats.org/presentationml/2006/main">
  <p:tag name="AS_UNIQUEID" val="2216"/>
</p:tagLst>
</file>

<file path=ppt/tags/tag103.xml><?xml version="1.0" encoding="utf-8"?>
<p:tagLst xmlns:a="http://schemas.openxmlformats.org/drawingml/2006/main" xmlns:r="http://schemas.openxmlformats.org/officeDocument/2006/relationships" xmlns:p="http://schemas.openxmlformats.org/presentationml/2006/main">
  <p:tag name="AS_UNIQUEID" val="2217"/>
</p:tagLst>
</file>

<file path=ppt/tags/tag104.xml><?xml version="1.0" encoding="utf-8"?>
<p:tagLst xmlns:a="http://schemas.openxmlformats.org/drawingml/2006/main" xmlns:r="http://schemas.openxmlformats.org/officeDocument/2006/relationships" xmlns:p="http://schemas.openxmlformats.org/presentationml/2006/main">
  <p:tag name="AS_UNIQUEID" val="2218"/>
</p:tagLst>
</file>

<file path=ppt/tags/tag105.xml><?xml version="1.0" encoding="utf-8"?>
<p:tagLst xmlns:a="http://schemas.openxmlformats.org/drawingml/2006/main" xmlns:r="http://schemas.openxmlformats.org/officeDocument/2006/relationships" xmlns:p="http://schemas.openxmlformats.org/presentationml/2006/main">
  <p:tag name="AS_UNIQUEID" val="2219"/>
</p:tagLst>
</file>

<file path=ppt/tags/tag106.xml><?xml version="1.0" encoding="utf-8"?>
<p:tagLst xmlns:a="http://schemas.openxmlformats.org/drawingml/2006/main" xmlns:r="http://schemas.openxmlformats.org/officeDocument/2006/relationships" xmlns:p="http://schemas.openxmlformats.org/presentationml/2006/main">
  <p:tag name="AS_UNIQUEID" val="2220"/>
</p:tagLst>
</file>

<file path=ppt/tags/tag107.xml><?xml version="1.0" encoding="utf-8"?>
<p:tagLst xmlns:a="http://schemas.openxmlformats.org/drawingml/2006/main" xmlns:r="http://schemas.openxmlformats.org/officeDocument/2006/relationships" xmlns:p="http://schemas.openxmlformats.org/presentationml/2006/main">
  <p:tag name="AS_UNIQUEID" val="1153"/>
</p:tagLst>
</file>

<file path=ppt/tags/tag108.xml><?xml version="1.0" encoding="utf-8"?>
<p:tagLst xmlns:a="http://schemas.openxmlformats.org/drawingml/2006/main" xmlns:r="http://schemas.openxmlformats.org/officeDocument/2006/relationships" xmlns:p="http://schemas.openxmlformats.org/presentationml/2006/main">
  <p:tag name="AS_UNIQUEID" val="2232"/>
  <p:tag name="KSO_WM_UNIT_TABLE_BEAUTIFY" val="smartTable{a0a59a94-29d3-4df5-a15c-02cec350e54b}"/>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AS_UNIQUEID" val="2234"/>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AS_UNIQUEID" val="284"/>
  <p:tag name="KSO_WM_BEAUTIFY_FLAG" val=""/>
  <p:tag name="KSO_WM_SCREEN_THEME_FLAG" val="1/aG6xPAulwM5VuBvZcqeVZESApY9iqehw1qozO06mdKvpEShpTd1YzLtBPe3jP1OMJWd6kdBI8iZ4d6qSOB98+eb8zRt0iy8G6ktPVHdiM="/>
</p:tagLst>
</file>

<file path=ppt/tags/tag110.xml><?xml version="1.0" encoding="utf-8"?>
<p:tagLst xmlns:a="http://schemas.openxmlformats.org/drawingml/2006/main" xmlns:r="http://schemas.openxmlformats.org/officeDocument/2006/relationships" xmlns:p="http://schemas.openxmlformats.org/presentationml/2006/main">
  <p:tag name="AS_UNIQUEID" val="2235"/>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AS_UNIQUEID" val="2233"/>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AS_UNIQUEID" val="1814"/>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AS_UNIQUEID" val="2239"/>
</p:tagLst>
</file>

<file path=ppt/tags/tag115.xml><?xml version="1.0" encoding="utf-8"?>
<p:tagLst xmlns:a="http://schemas.openxmlformats.org/drawingml/2006/main" xmlns:r="http://schemas.openxmlformats.org/officeDocument/2006/relationships" xmlns:p="http://schemas.openxmlformats.org/presentationml/2006/main">
  <p:tag name="AS_UNIQUEID" val="2240"/>
</p:tagLst>
</file>

<file path=ppt/tags/tag116.xml><?xml version="1.0" encoding="utf-8"?>
<p:tagLst xmlns:a="http://schemas.openxmlformats.org/drawingml/2006/main" xmlns:r="http://schemas.openxmlformats.org/officeDocument/2006/relationships" xmlns:p="http://schemas.openxmlformats.org/presentationml/2006/main">
  <p:tag name="AS_UNIQUEID" val="2243"/>
</p:tagLst>
</file>

<file path=ppt/tags/tag117.xml><?xml version="1.0" encoding="utf-8"?>
<p:tagLst xmlns:a="http://schemas.openxmlformats.org/drawingml/2006/main" xmlns:r="http://schemas.openxmlformats.org/officeDocument/2006/relationships" xmlns:p="http://schemas.openxmlformats.org/presentationml/2006/main">
  <p:tag name="AS_UNIQUEID" val="2244"/>
</p:tagLst>
</file>

<file path=ppt/tags/tag118.xml><?xml version="1.0" encoding="utf-8"?>
<p:tagLst xmlns:a="http://schemas.openxmlformats.org/drawingml/2006/main" xmlns:r="http://schemas.openxmlformats.org/officeDocument/2006/relationships" xmlns:p="http://schemas.openxmlformats.org/presentationml/2006/main">
  <p:tag name="AS_UNIQUEID" val="2245"/>
</p:tagLst>
</file>

<file path=ppt/tags/tag119.xml><?xml version="1.0" encoding="utf-8"?>
<p:tagLst xmlns:a="http://schemas.openxmlformats.org/drawingml/2006/main" xmlns:r="http://schemas.openxmlformats.org/officeDocument/2006/relationships" xmlns:p="http://schemas.openxmlformats.org/presentationml/2006/main">
  <p:tag name="AS_UNIQUEID" val="2241"/>
</p:tagLst>
</file>

<file path=ppt/tags/tag12.xml><?xml version="1.0" encoding="utf-8"?>
<p:tagLst xmlns:a="http://schemas.openxmlformats.org/drawingml/2006/main" xmlns:r="http://schemas.openxmlformats.org/officeDocument/2006/relationships" xmlns:p="http://schemas.openxmlformats.org/presentationml/2006/main">
  <p:tag name="AS_UNIQUEID" val="288"/>
  <p:tag name="KSO_WM_BEAUTIFY_FLAG" val=""/>
  <p:tag name="KSO_WM_SCREEN_THEME_FLAG" val="1/aG6xPAulwM5VuBvZcqeVZESApY9iqehw1qozO06mdKvpEShpTd1YzLtBPe3jP1OMJWd6kdBI8iZ4d6qSOB98+eb8zRt0iy8G6ktPVHdiM="/>
</p:tagLst>
</file>

<file path=ppt/tags/tag120.xml><?xml version="1.0" encoding="utf-8"?>
<p:tagLst xmlns:a="http://schemas.openxmlformats.org/drawingml/2006/main" xmlns:r="http://schemas.openxmlformats.org/officeDocument/2006/relationships" xmlns:p="http://schemas.openxmlformats.org/presentationml/2006/main">
  <p:tag name="AS_UNIQUEID" val="2242"/>
</p:tagLst>
</file>

<file path=ppt/tags/tag121.xml><?xml version="1.0" encoding="utf-8"?>
<p:tagLst xmlns:a="http://schemas.openxmlformats.org/drawingml/2006/main" xmlns:r="http://schemas.openxmlformats.org/officeDocument/2006/relationships" xmlns:p="http://schemas.openxmlformats.org/presentationml/2006/main">
  <p:tag name="AS_UNIQUEID" val="1153"/>
</p:tagLst>
</file>

<file path=ppt/tags/tag122.xml><?xml version="1.0" encoding="utf-8"?>
<p:tagLst xmlns:a="http://schemas.openxmlformats.org/drawingml/2006/main" xmlns:r="http://schemas.openxmlformats.org/officeDocument/2006/relationships" xmlns:p="http://schemas.openxmlformats.org/presentationml/2006/main">
  <p:tag name="AS_UNIQUEID" val="1772"/>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hwpvIRAB4U8swxQRNTeqfr0QMaMTux2OCvVpzQ2emle6jhYcrPP2GcWjFy8XG1zhNFrgtL7KOv7uJTAoBoQFg="/>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hwpvIRAB4U8swxQRNTeqfr0QMaMTux2OCvVpzQ2emle6jhYcrPP2GcWjFy8XG1zhNFrgtL7KOv7uJTAoBoQFg="/>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hwpvIRAB4U8swxQRNTeqfr0QMaMTux2OCvVpzQ2emle6jhYcrPP2GcWjFy8XG1zhNFrgtL7KOv7uJTAoBoQFg="/>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hwpvIRAB4U8swxQRNTeqfr0QMaMTux2OCvVpzQ2emle6jhYcrPP2GcWjFy8XG1zhNFrgtL7KOv7uJTAoBoQFg="/>
</p:tagLst>
</file>

<file path=ppt/tags/tag128.xml><?xml version="1.0" encoding="utf-8"?>
<p:tagLst xmlns:a="http://schemas.openxmlformats.org/drawingml/2006/main" xmlns:r="http://schemas.openxmlformats.org/officeDocument/2006/relationships" xmlns:p="http://schemas.openxmlformats.org/presentationml/2006/main">
  <p:tag name="AS_UNIQUEID" val="364"/>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3.xml><?xml version="1.0" encoding="utf-8"?>
<p:tagLst xmlns:a="http://schemas.openxmlformats.org/drawingml/2006/main" xmlns:r="http://schemas.openxmlformats.org/officeDocument/2006/relationships" xmlns:p="http://schemas.openxmlformats.org/presentationml/2006/main">
  <p:tag name="AS_UNIQUEID" val="290"/>
  <p:tag name="KSO_WM_BEAUTIFY_FLAG" val=""/>
  <p:tag name="KSO_WM_SCREEN_THEME_FLAG" val="1/aG6xPAulwM5VuBvZcqeVZESApY9iqehw1qozO06mdKvpEShpTd1YzLtBPe3jP1OMJWd6kdBI8iZ4d6qSOB98+eb8zRt0iy8G6ktPVHdiM="/>
</p:tagLst>
</file>

<file path=ppt/tags/tag130.xml><?xml version="1.0" encoding="utf-8"?>
<p:tagLst xmlns:a="http://schemas.openxmlformats.org/drawingml/2006/main" xmlns:r="http://schemas.openxmlformats.org/officeDocument/2006/relationships" xmlns:p="http://schemas.openxmlformats.org/presentationml/2006/main">
  <p:tag name="AS_UNIQUEID" val="1543"/>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AS_UNIQUEID" val="1544"/>
  <p:tag name="KSO_WM_BEAUTIFY_FLAG" val=""/>
  <p:tag name="KSO_WM_UNIT_TABLE_BEAUTIFY" val="smartTable{0e531f8c-6489-4165-994f-fd15dc754eaa}"/>
  <p:tag name="TABLE_ENDDRAG_ORIGIN_RECT" val="886*392"/>
  <p:tag name="TABLE_ENDDRAG_RECT" val="30*90*886*392"/>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33.xml><?xml version="1.0" encoding="utf-8"?>
<p:tagLst xmlns:a="http://schemas.openxmlformats.org/drawingml/2006/main" xmlns:r="http://schemas.openxmlformats.org/officeDocument/2006/relationships" xmlns:p="http://schemas.openxmlformats.org/presentationml/2006/main">
  <p:tag name="AS_UNIQUEID" val="1567"/>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AS_UNIQUEID" val="543"/>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AS_UNIQUEID" val="545"/>
</p:tagLst>
</file>

<file path=ppt/tags/tag136.xml><?xml version="1.0" encoding="utf-8"?>
<p:tagLst xmlns:a="http://schemas.openxmlformats.org/drawingml/2006/main" xmlns:r="http://schemas.openxmlformats.org/officeDocument/2006/relationships" xmlns:p="http://schemas.openxmlformats.org/presentationml/2006/main">
  <p:tag name="AS_UNIQUEID" val="545"/>
</p:tagLst>
</file>

<file path=ppt/tags/tag137.xml><?xml version="1.0" encoding="utf-8"?>
<p:tagLst xmlns:a="http://schemas.openxmlformats.org/drawingml/2006/main" xmlns:r="http://schemas.openxmlformats.org/officeDocument/2006/relationships" xmlns:p="http://schemas.openxmlformats.org/presentationml/2006/main">
  <p:tag name="AS_UNIQUEID" val="1568"/>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AS_UNIQUEID" val="545"/>
</p:tagLst>
</file>

<file path=ppt/tags/tag139.xml><?xml version="1.0" encoding="utf-8"?>
<p:tagLst xmlns:a="http://schemas.openxmlformats.org/drawingml/2006/main" xmlns:r="http://schemas.openxmlformats.org/officeDocument/2006/relationships" xmlns:p="http://schemas.openxmlformats.org/presentationml/2006/main">
  <p:tag name="AS_UNIQUEID" val="1569"/>
</p:tagLst>
</file>

<file path=ppt/tags/tag14.xml><?xml version="1.0" encoding="utf-8"?>
<p:tagLst xmlns:a="http://schemas.openxmlformats.org/drawingml/2006/main" xmlns:r="http://schemas.openxmlformats.org/officeDocument/2006/relationships" xmlns:p="http://schemas.openxmlformats.org/presentationml/2006/main">
  <p:tag name="AS_UNIQUEID" val="291"/>
  <p:tag name="KSO_WM_BEAUTIFY_FLAG" val=""/>
  <p:tag name="KSO_WM_SCREEN_THEME_FLAG" val="1/aG6xPAulwM5VuBvZcqeVZESApY9iqehw1qozO06mdKvpEShpTd1YzLtBPe3jP1OMJWd6kdBI8iZ4d6qSOB98+eb8zRt0iy8G6ktPVHdiM="/>
</p:tagLst>
</file>

<file path=ppt/tags/tag140.xml><?xml version="1.0" encoding="utf-8"?>
<p:tagLst xmlns:a="http://schemas.openxmlformats.org/drawingml/2006/main" xmlns:r="http://schemas.openxmlformats.org/officeDocument/2006/relationships" xmlns:p="http://schemas.openxmlformats.org/presentationml/2006/main">
  <p:tag name="AS_UNIQUEID" val="546"/>
</p:tagLst>
</file>

<file path=ppt/tags/tag141.xml><?xml version="1.0" encoding="utf-8"?>
<p:tagLst xmlns:a="http://schemas.openxmlformats.org/drawingml/2006/main" xmlns:r="http://schemas.openxmlformats.org/officeDocument/2006/relationships" xmlns:p="http://schemas.openxmlformats.org/presentationml/2006/main">
  <p:tag name="AS_UNIQUEID" val="557"/>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AS_UNIQUEID" val="547"/>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AS_UNIQUEID" val="548"/>
</p:tagLst>
</file>

<file path=ppt/tags/tag144.xml><?xml version="1.0" encoding="utf-8"?>
<p:tagLst xmlns:a="http://schemas.openxmlformats.org/drawingml/2006/main" xmlns:r="http://schemas.openxmlformats.org/officeDocument/2006/relationships" xmlns:p="http://schemas.openxmlformats.org/presentationml/2006/main">
  <p:tag name="AS_UNIQUEID" val="549"/>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AS_UNIQUEID" val="550"/>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AS_UNIQUEID" val="551"/>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AS_UNIQUEID" val="552"/>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AS_UNIQUEID" val="553"/>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AS_UNIQUEID" val="554"/>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AS_UNIQUEID" val="292"/>
  <p:tag name="KSO_WM_BEAUTIFY_FLAG" val=""/>
  <p:tag name="KSO_WM_SCREEN_THEME_FLAG" val="1/aG6xPAulwM5VuBvZcqeVZESApY9iqehw1qozO06mdKvpEShpTd1YzLtBPe3jP1OMJWd6kdBI8iZ4d6qSOB98+eb8zRt0iy8G6ktPVHdiM="/>
</p:tagLst>
</file>

<file path=ppt/tags/tag150.xml><?xml version="1.0" encoding="utf-8"?>
<p:tagLst xmlns:a="http://schemas.openxmlformats.org/drawingml/2006/main" xmlns:r="http://schemas.openxmlformats.org/officeDocument/2006/relationships" xmlns:p="http://schemas.openxmlformats.org/presentationml/2006/main">
  <p:tag name="AS_UNIQUEID" val="555"/>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AS_UNIQUEID" val="556"/>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AS_UNIQUEID" val="546"/>
</p:tagLst>
</file>

<file path=ppt/tags/tag153.xml><?xml version="1.0" encoding="utf-8"?>
<p:tagLst xmlns:a="http://schemas.openxmlformats.org/drawingml/2006/main" xmlns:r="http://schemas.openxmlformats.org/officeDocument/2006/relationships" xmlns:p="http://schemas.openxmlformats.org/presentationml/2006/main">
  <p:tag name="AS_UNIQUEID" val="557"/>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AS_UNIQUEID" val="547"/>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AS_UNIQUEID" val="548"/>
</p:tagLst>
</file>

<file path=ppt/tags/tag156.xml><?xml version="1.0" encoding="utf-8"?>
<p:tagLst xmlns:a="http://schemas.openxmlformats.org/drawingml/2006/main" xmlns:r="http://schemas.openxmlformats.org/officeDocument/2006/relationships" xmlns:p="http://schemas.openxmlformats.org/presentationml/2006/main">
  <p:tag name="AS_UNIQUEID" val="549"/>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AS_UNIQUEID" val="550"/>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AS_UNIQUEID" val="551"/>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AS_UNIQUEID" val="552"/>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AS_UNIQUEID" val="293"/>
  <p:tag name="KSO_WM_BEAUTIFY_FLAG" val=""/>
  <p:tag name="KSO_WM_SCREEN_THEME_FLAG" val="1/aG6xPAulwM5VuBvZcqeVZESApY9iqehw1qozO06mdKvpEShpTd1YzLtBPe3jP1OMJWd6kdBI8iZ4d6qSOB98+eb8zRt0iy8G6ktPVHdiM="/>
</p:tagLst>
</file>

<file path=ppt/tags/tag160.xml><?xml version="1.0" encoding="utf-8"?>
<p:tagLst xmlns:a="http://schemas.openxmlformats.org/drawingml/2006/main" xmlns:r="http://schemas.openxmlformats.org/officeDocument/2006/relationships" xmlns:p="http://schemas.openxmlformats.org/presentationml/2006/main">
  <p:tag name="AS_UNIQUEID" val="553"/>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AS_UNIQUEID" val="554"/>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AS_UNIQUEID" val="555"/>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AS_UNIQUEID" val="556"/>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AS_UNIQUEID" val="546"/>
</p:tagLst>
</file>

<file path=ppt/tags/tag165.xml><?xml version="1.0" encoding="utf-8"?>
<p:tagLst xmlns:a="http://schemas.openxmlformats.org/drawingml/2006/main" xmlns:r="http://schemas.openxmlformats.org/officeDocument/2006/relationships" xmlns:p="http://schemas.openxmlformats.org/presentationml/2006/main">
  <p:tag name="AS_UNIQUEID" val="557"/>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AS_UNIQUEID" val="547"/>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AS_UNIQUEID" val="548"/>
</p:tagLst>
</file>

<file path=ppt/tags/tag168.xml><?xml version="1.0" encoding="utf-8"?>
<p:tagLst xmlns:a="http://schemas.openxmlformats.org/drawingml/2006/main" xmlns:r="http://schemas.openxmlformats.org/officeDocument/2006/relationships" xmlns:p="http://schemas.openxmlformats.org/presentationml/2006/main">
  <p:tag name="AS_UNIQUEID" val="549"/>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AS_UNIQUEID" val="550"/>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AS_UNIQUEID" val="294"/>
  <p:tag name="KSO_WM_BEAUTIFY_FLAG" val=""/>
  <p:tag name="KSO_WM_SCREEN_THEME_FLAG" val="1/aG6xPAulwM5VuBvZcqeVZESApY9iqehw1qozO06mdKvpEShpTd1YzLtBPe3jP1OMJWd6kdBI8iZ4d6qSOB98+eb8zRt0iy8G6ktPVHdiM="/>
</p:tagLst>
</file>

<file path=ppt/tags/tag170.xml><?xml version="1.0" encoding="utf-8"?>
<p:tagLst xmlns:a="http://schemas.openxmlformats.org/drawingml/2006/main" xmlns:r="http://schemas.openxmlformats.org/officeDocument/2006/relationships" xmlns:p="http://schemas.openxmlformats.org/presentationml/2006/main">
  <p:tag name="AS_UNIQUEID" val="551"/>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AS_UNIQUEID" val="552"/>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AS_UNIQUEID" val="553"/>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AS_UNIQUEID" val="554"/>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AS_UNIQUEID" val="555"/>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AS_UNIQUEID" val="556"/>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AS_UNIQUEID" val="295"/>
  <p:tag name="KSO_WM_BEAUTIFY_FLAG" val=""/>
  <p:tag name="KSO_WM_SCREEN_THEME_FLAG" val="1/aG6xPAulwM5VuBvZcqeVZESApY9iqehw1qozO06mdKvpEShpTd1YzLtBPe3jP1OMJWd6kdBI8iZ4d6qSOB98+eb8zRt0iy8G6ktPVHdiM="/>
</p:tagLst>
</file>

<file path=ppt/tags/tag19.xml><?xml version="1.0" encoding="utf-8"?>
<p:tagLst xmlns:a="http://schemas.openxmlformats.org/drawingml/2006/main" xmlns:r="http://schemas.openxmlformats.org/officeDocument/2006/relationships" xmlns:p="http://schemas.openxmlformats.org/presentationml/2006/main">
  <p:tag name="AS_UNIQUEID" val="296"/>
  <p:tag name="KSO_WM_BEAUTIFY_FLAG" val=""/>
  <p:tag name="KSO_WM_SCREEN_THEME_FLAG" val="1/aG6xPAulwM5VuBvZcqeVZESApY9iqehw1qozO06mdKvpEShpTd1YzLtBPe3jP1OMJWd6kdBI8iZ4d6qSOB98+eb8zRt0iy8G6ktPVHdiM="/>
</p:tagLst>
</file>

<file path=ppt/tags/tag2.xml><?xml version="1.0" encoding="utf-8"?>
<p:tagLst xmlns:a="http://schemas.openxmlformats.org/drawingml/2006/main" xmlns:r="http://schemas.openxmlformats.org/officeDocument/2006/relationships" xmlns:p="http://schemas.openxmlformats.org/presentationml/2006/main">
  <p:tag name="AS_UNIQUEID" val="1797"/>
</p:tagLst>
</file>

<file path=ppt/tags/tag20.xml><?xml version="1.0" encoding="utf-8"?>
<p:tagLst xmlns:a="http://schemas.openxmlformats.org/drawingml/2006/main" xmlns:r="http://schemas.openxmlformats.org/officeDocument/2006/relationships" xmlns:p="http://schemas.openxmlformats.org/presentationml/2006/main">
  <p:tag name="AS_UNIQUEID" val="297"/>
  <p:tag name="KSO_WM_BEAUTIFY_FLAG" val=""/>
  <p:tag name="KSO_WM_SCREEN_THEME_FLAG" val="1/aG6xPAulwM5VuBvZcqeVZESApY9iqehw1qozO06mdKvpEShpTd1YzLtBPe3jP1OMJWd6kdBI8iZ4d6qSOB98+eb8zRt0iy8G6ktPVHdiM="/>
</p:tagLst>
</file>

<file path=ppt/tags/tag21.xml><?xml version="1.0" encoding="utf-8"?>
<p:tagLst xmlns:a="http://schemas.openxmlformats.org/drawingml/2006/main" xmlns:r="http://schemas.openxmlformats.org/officeDocument/2006/relationships" xmlns:p="http://schemas.openxmlformats.org/presentationml/2006/main">
  <p:tag name="AS_UNIQUEID" val="298"/>
  <p:tag name="KSO_WM_BEAUTIFY_FLAG" val=""/>
  <p:tag name="KSO_WM_SCREEN_THEME_FLAG" val="1/aG6xPAulwM5VuBvZcqeVZESApY9iqehw1qozO06mdKvpEShpTd1YzLtBPe3jP1OMJWd6kdBI8iZ4d6qSOB98+eb8zRt0iy8G6ktPVHdiM="/>
</p:tagLst>
</file>

<file path=ppt/tags/tag22.xml><?xml version="1.0" encoding="utf-8"?>
<p:tagLst xmlns:a="http://schemas.openxmlformats.org/drawingml/2006/main" xmlns:r="http://schemas.openxmlformats.org/officeDocument/2006/relationships" xmlns:p="http://schemas.openxmlformats.org/presentationml/2006/main">
  <p:tag name="AS_UNIQUEID" val="299"/>
  <p:tag name="KSO_WM_BEAUTIFY_FLAG" val=""/>
  <p:tag name="KSO_WM_SCREEN_THEME_FLAG" val="1/aG6xPAulwM5VuBvZcqeVZESApY9iqehw1qozO06mdKvpEShpTd1YzLtBPe3jP1OMJWd6kdBI8iZ4d6qSOB98+eb8zRt0iy8G6ktPVHdiM="/>
</p:tagLst>
</file>

<file path=ppt/tags/tag23.xml><?xml version="1.0" encoding="utf-8"?>
<p:tagLst xmlns:a="http://schemas.openxmlformats.org/drawingml/2006/main" xmlns:r="http://schemas.openxmlformats.org/officeDocument/2006/relationships" xmlns:p="http://schemas.openxmlformats.org/presentationml/2006/main">
  <p:tag name="AS_UNIQUEID" val="300"/>
  <p:tag name="KSO_WM_BEAUTIFY_FLAG" val=""/>
  <p:tag name="KSO_WM_SCREEN_THEME_FLAG" val="1/aG6xPAulwM5VuBvZcqeVZESApY9iqehw1qozO06mdKvpEShpTd1YzLtBPe3jP1OMJWd6kdBI8iZ4d6qSOB98+eb8zRt0iy8G6ktPVHdiM="/>
</p:tagLst>
</file>

<file path=ppt/tags/tag24.xml><?xml version="1.0" encoding="utf-8"?>
<p:tagLst xmlns:a="http://schemas.openxmlformats.org/drawingml/2006/main" xmlns:r="http://schemas.openxmlformats.org/officeDocument/2006/relationships" xmlns:p="http://schemas.openxmlformats.org/presentationml/2006/main">
  <p:tag name="AS_UNIQUEID" val="301"/>
  <p:tag name="KSO_WM_BEAUTIFY_FLAG" val=""/>
  <p:tag name="KSO_WM_SCREEN_THEME_FLAG" val="1/aG6xPAulwM5VuBvZcqeVZESApY9iqehw1qozO06mdKvpEShpTd1YzLtBPe3jP1OMJWd6kdBI8iZ4d6qSOB98+eb8zRt0iy8G6ktPVHdiM="/>
</p:tagLst>
</file>

<file path=ppt/tags/tag25.xml><?xml version="1.0" encoding="utf-8"?>
<p:tagLst xmlns:a="http://schemas.openxmlformats.org/drawingml/2006/main" xmlns:r="http://schemas.openxmlformats.org/officeDocument/2006/relationships" xmlns:p="http://schemas.openxmlformats.org/presentationml/2006/main">
  <p:tag name="AS_UNIQUEID" val="302"/>
  <p:tag name="KSO_WM_BEAUTIFY_FLAG" val=""/>
  <p:tag name="KSO_WM_SCREEN_THEME_FLAG" val="1/aG6xPAulwM5VuBvZcqeVZESApY9iqehw1qozO06mdKvpEShpTd1YzLtBPe3jP1OMJWd6kdBI8iZ4d6qSOB98+eb8zRt0iy8G6ktPVHdiM="/>
</p:tagLst>
</file>

<file path=ppt/tags/tag26.xml><?xml version="1.0" encoding="utf-8"?>
<p:tagLst xmlns:a="http://schemas.openxmlformats.org/drawingml/2006/main" xmlns:r="http://schemas.openxmlformats.org/officeDocument/2006/relationships" xmlns:p="http://schemas.openxmlformats.org/presentationml/2006/main">
  <p:tag name="AS_UNIQUEID" val="303"/>
  <p:tag name="KSO_WM_BEAUTIFY_FLAG" val=""/>
  <p:tag name="KSO_WM_SCREEN_THEME_FLAG" val="1/aG6xPAulwM5VuBvZcqeVZESApY9iqehw1qozO06mdKvpEShpTd1YzLtBPe3jP1OMJWd6kdBI8iZ4d6qSOB98+eb8zRt0iy8G6ktPVHdiM="/>
</p:tagLst>
</file>

<file path=ppt/tags/tag27.xml><?xml version="1.0" encoding="utf-8"?>
<p:tagLst xmlns:a="http://schemas.openxmlformats.org/drawingml/2006/main" xmlns:r="http://schemas.openxmlformats.org/officeDocument/2006/relationships" xmlns:p="http://schemas.openxmlformats.org/presentationml/2006/main">
  <p:tag name="AS_UNIQUEID" val="304"/>
  <p:tag name="KSO_WM_BEAUTIFY_FLAG" val=""/>
  <p:tag name="KSO_WM_SCREEN_THEME_FLAG" val="1/aG6xPAulwM5VuBvZcqeVZESApY9iqehw1qozO06mdKvpEShpTd1YzLtBPe3jP1OMJWd6kdBI8iZ4d6qSOB98+eb8zRt0iy8G6ktPVHdiM="/>
</p:tagLst>
</file>

<file path=ppt/tags/tag28.xml><?xml version="1.0" encoding="utf-8"?>
<p:tagLst xmlns:a="http://schemas.openxmlformats.org/drawingml/2006/main" xmlns:r="http://schemas.openxmlformats.org/officeDocument/2006/relationships" xmlns:p="http://schemas.openxmlformats.org/presentationml/2006/main">
  <p:tag name="AS_UNIQUEID" val="305"/>
  <p:tag name="KSO_WM_BEAUTIFY_FLAG" val=""/>
  <p:tag name="KSO_WM_SCREEN_THEME_FLAG" val="1/aG6xPAulwM5VuBvZcqeVZESApY9iqehw1qozO06mdKvpEShpTd1YzLtBPe3jP1OMJWd6kdBI8iZ4d6qSOB98+eb8zRt0iy8G6ktPVHdiM="/>
</p:tagLst>
</file>

<file path=ppt/tags/tag29.xml><?xml version="1.0" encoding="utf-8"?>
<p:tagLst xmlns:a="http://schemas.openxmlformats.org/drawingml/2006/main" xmlns:r="http://schemas.openxmlformats.org/officeDocument/2006/relationships" xmlns:p="http://schemas.openxmlformats.org/presentationml/2006/main">
  <p:tag name="AS_UNIQUEID" val="306"/>
  <p:tag name="KSO_WM_BEAUTIFY_FLAG" val=""/>
  <p:tag name="KSO_WM_SCREEN_THEME_FLAG" val="1/aG6xPAulwM5VuBvZcqeVZESApY9iqehw1qozO06mdKvpEShpTd1YzLtBPe3jP1OMJWd6kdBI8iZ4d6qSOB98+eb8zRt0iy8G6ktPVHdiM="/>
</p:tagLst>
</file>

<file path=ppt/tags/tag3.xml><?xml version="1.0" encoding="utf-8"?>
<p:tagLst xmlns:a="http://schemas.openxmlformats.org/drawingml/2006/main" xmlns:r="http://schemas.openxmlformats.org/officeDocument/2006/relationships" xmlns:p="http://schemas.openxmlformats.org/presentationml/2006/main">
  <p:tag name="AS_UNIQUEID" val="1798"/>
</p:tagLst>
</file>

<file path=ppt/tags/tag30.xml><?xml version="1.0" encoding="utf-8"?>
<p:tagLst xmlns:a="http://schemas.openxmlformats.org/drawingml/2006/main" xmlns:r="http://schemas.openxmlformats.org/officeDocument/2006/relationships" xmlns:p="http://schemas.openxmlformats.org/presentationml/2006/main">
  <p:tag name="AS_UNIQUEID" val="307"/>
  <p:tag name="KSO_WM_BEAUTIFY_FLAG" val=""/>
  <p:tag name="KSO_WM_SCREEN_THEME_FLAG" val="1/aG6xPAulwM5VuBvZcqeVZESApY9iqehw1qozO06mdKvpEShpTd1YzLtBPe3jP1OMJWd6kdBI8iZ4d6qSOB98+eb8zRt0iy8G6ktPVHdiM="/>
</p:tagLst>
</file>

<file path=ppt/tags/tag31.xml><?xml version="1.0" encoding="utf-8"?>
<p:tagLst xmlns:a="http://schemas.openxmlformats.org/drawingml/2006/main" xmlns:r="http://schemas.openxmlformats.org/officeDocument/2006/relationships" xmlns:p="http://schemas.openxmlformats.org/presentationml/2006/main">
  <p:tag name="AS_UNIQUEID" val="308"/>
  <p:tag name="KSO_WM_BEAUTIFY_FLAG" val=""/>
  <p:tag name="KSO_WM_SCREEN_THEME_FLAG" val="1/aG6xPAulwM5VuBvZcqeVZESApY9iqehw1qozO06mdKvpEShpTd1YzLtBPe3jP1OMJWd6kdBI8iZ4d6qSOB98+eb8zRt0iy8G6ktPVHdiM="/>
</p:tagLst>
</file>

<file path=ppt/tags/tag32.xml><?xml version="1.0" encoding="utf-8"?>
<p:tagLst xmlns:a="http://schemas.openxmlformats.org/drawingml/2006/main" xmlns:r="http://schemas.openxmlformats.org/officeDocument/2006/relationships" xmlns:p="http://schemas.openxmlformats.org/presentationml/2006/main">
  <p:tag name="AS_UNIQUEID" val="309"/>
  <p:tag name="KSO_WM_BEAUTIFY_FLAG" val=""/>
  <p:tag name="KSO_WM_SCREEN_THEME_FLAG" val="1/aG6xPAulwM5VuBvZcqeVZESApY9iqehw1qozO06mdKvpEShpTd1YzLtBPe3jP1OMJWd6kdBI8iZ4d6qSOB98+eb8zRt0iy8G6ktPVHdiM="/>
</p:tagLst>
</file>

<file path=ppt/tags/tag33.xml><?xml version="1.0" encoding="utf-8"?>
<p:tagLst xmlns:a="http://schemas.openxmlformats.org/drawingml/2006/main" xmlns:r="http://schemas.openxmlformats.org/officeDocument/2006/relationships" xmlns:p="http://schemas.openxmlformats.org/presentationml/2006/main">
  <p:tag name="AS_UNIQUEID" val="1871"/>
</p:tagLst>
</file>

<file path=ppt/tags/tag34.xml><?xml version="1.0" encoding="utf-8"?>
<p:tagLst xmlns:a="http://schemas.openxmlformats.org/drawingml/2006/main" xmlns:r="http://schemas.openxmlformats.org/officeDocument/2006/relationships" xmlns:p="http://schemas.openxmlformats.org/presentationml/2006/main">
  <p:tag name="AS_UNIQUEID" val="1290"/>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1"/>
  <p:tag name="KSO_WM_UNIT_INDEX" val="649_3_1"/>
  <p:tag name="KSO_WM_UNIT_LAYERLEVEL" val="1_1_1"/>
  <p:tag name="KSO_WM_UNIT_TEXT_FILL_FORE_SCHEMECOLOR_INDEX" val="2"/>
  <p:tag name="KSO_WM_UNIT_TEXT_FILL_TYPE" val="1"/>
  <p:tag name="KSO_WM_UNIT_TYPE" val="m_h_i"/>
</p:tagLst>
</file>

<file path=ppt/tags/tag35.xml><?xml version="1.0" encoding="utf-8"?>
<p:tagLst xmlns:a="http://schemas.openxmlformats.org/drawingml/2006/main" xmlns:r="http://schemas.openxmlformats.org/officeDocument/2006/relationships" xmlns:p="http://schemas.openxmlformats.org/presentationml/2006/main">
  <p:tag name="AS_UNIQUEID" val="1291"/>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3_1"/>
  <p:tag name="KSO_WM_UNIT_INDEX" val="649_3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36.xml><?xml version="1.0" encoding="utf-8"?>
<p:tagLst xmlns:a="http://schemas.openxmlformats.org/drawingml/2006/main" xmlns:r="http://schemas.openxmlformats.org/officeDocument/2006/relationships" xmlns:p="http://schemas.openxmlformats.org/presentationml/2006/main">
  <p:tag name="KSO_WM_UNIT_TABLE_BEAUTIFY" val="smartTable{708ccd67-0ff4-478b-8f2c-0fbe708a1543}"/>
</p:tagLst>
</file>

<file path=ppt/tags/tag37.xml><?xml version="1.0" encoding="utf-8"?>
<p:tagLst xmlns:a="http://schemas.openxmlformats.org/drawingml/2006/main" xmlns:r="http://schemas.openxmlformats.org/officeDocument/2006/relationships" xmlns:p="http://schemas.openxmlformats.org/presentationml/2006/main">
  <p:tag name="AS_UNIQUEID" val="1282"/>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1"/>
  <p:tag name="KSO_WM_UNIT_INDEX" val="649_2_1"/>
  <p:tag name="KSO_WM_UNIT_LAYERLEVEL" val="1_1_1"/>
  <p:tag name="KSO_WM_UNIT_TEXT_FILL_FORE_SCHEMECOLOR_INDEX" val="2"/>
  <p:tag name="KSO_WM_UNIT_TEXT_FILL_TYPE" val="1"/>
  <p:tag name="KSO_WM_UNIT_TYPE" val="m_h_i"/>
</p:tagLst>
</file>

<file path=ppt/tags/tag38.xml><?xml version="1.0" encoding="utf-8"?>
<p:tagLst xmlns:a="http://schemas.openxmlformats.org/drawingml/2006/main" xmlns:r="http://schemas.openxmlformats.org/officeDocument/2006/relationships" xmlns:p="http://schemas.openxmlformats.org/presentationml/2006/main">
  <p:tag name="AS_UNIQUEID" val="1283"/>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2_1"/>
  <p:tag name="KSO_WM_UNIT_INDEX" val="649_2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39.xml><?xml version="1.0" encoding="utf-8"?>
<p:tagLst xmlns:a="http://schemas.openxmlformats.org/drawingml/2006/main" xmlns:r="http://schemas.openxmlformats.org/officeDocument/2006/relationships" xmlns:p="http://schemas.openxmlformats.org/presentationml/2006/main">
  <p:tag name="AS_UNIQUEID" val="1670"/>
</p:tagLst>
</file>

<file path=ppt/tags/tag4.xml><?xml version="1.0" encoding="utf-8"?>
<p:tagLst xmlns:a="http://schemas.openxmlformats.org/drawingml/2006/main" xmlns:r="http://schemas.openxmlformats.org/officeDocument/2006/relationships" xmlns:p="http://schemas.openxmlformats.org/presentationml/2006/main">
  <p:tag name="AS_UNIQUEID" val="1799"/>
</p:tagLst>
</file>

<file path=ppt/tags/tag40.xml><?xml version="1.0" encoding="utf-8"?>
<p:tagLst xmlns:a="http://schemas.openxmlformats.org/drawingml/2006/main" xmlns:r="http://schemas.openxmlformats.org/officeDocument/2006/relationships" xmlns:p="http://schemas.openxmlformats.org/presentationml/2006/main">
  <p:tag name="AS_UNIQUEID" val="1671"/>
</p:tagLst>
</file>

<file path=ppt/tags/tag41.xml><?xml version="1.0" encoding="utf-8"?>
<p:tagLst xmlns:a="http://schemas.openxmlformats.org/drawingml/2006/main" xmlns:r="http://schemas.openxmlformats.org/officeDocument/2006/relationships" xmlns:p="http://schemas.openxmlformats.org/presentationml/2006/main">
  <p:tag name="AS_UNIQUEID" val="1675"/>
</p:tagLst>
</file>

<file path=ppt/tags/tag42.xml><?xml version="1.0" encoding="utf-8"?>
<p:tagLst xmlns:a="http://schemas.openxmlformats.org/drawingml/2006/main" xmlns:r="http://schemas.openxmlformats.org/officeDocument/2006/relationships" xmlns:p="http://schemas.openxmlformats.org/presentationml/2006/main">
  <p:tag name="AS_UNIQUEID" val="1676"/>
</p:tagLst>
</file>

<file path=ppt/tags/tag43.xml><?xml version="1.0" encoding="utf-8"?>
<p:tagLst xmlns:a="http://schemas.openxmlformats.org/drawingml/2006/main" xmlns:r="http://schemas.openxmlformats.org/officeDocument/2006/relationships" xmlns:p="http://schemas.openxmlformats.org/presentationml/2006/main">
  <p:tag name="AS_UNIQUEID" val="1677"/>
</p:tagLst>
</file>

<file path=ppt/tags/tag44.xml><?xml version="1.0" encoding="utf-8"?>
<p:tagLst xmlns:a="http://schemas.openxmlformats.org/drawingml/2006/main" xmlns:r="http://schemas.openxmlformats.org/officeDocument/2006/relationships" xmlns:p="http://schemas.openxmlformats.org/presentationml/2006/main">
  <p:tag name="AS_UNIQUEID" val="1189"/>
</p:tagLst>
</file>

<file path=ppt/tags/tag45.xml><?xml version="1.0" encoding="utf-8"?>
<p:tagLst xmlns:a="http://schemas.openxmlformats.org/drawingml/2006/main" xmlns:r="http://schemas.openxmlformats.org/officeDocument/2006/relationships" xmlns:p="http://schemas.openxmlformats.org/presentationml/2006/main">
  <p:tag name="AS_UNIQUEID" val="1190"/>
</p:tagLst>
</file>

<file path=ppt/tags/tag46.xml><?xml version="1.0" encoding="utf-8"?>
<p:tagLst xmlns:a="http://schemas.openxmlformats.org/drawingml/2006/main" xmlns:r="http://schemas.openxmlformats.org/officeDocument/2006/relationships" xmlns:p="http://schemas.openxmlformats.org/presentationml/2006/main">
  <p:tag name="AS_UNIQUEID" val="119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48.xml><?xml version="1.0" encoding="utf-8"?>
<p:tagLst xmlns:a="http://schemas.openxmlformats.org/drawingml/2006/main" xmlns:r="http://schemas.openxmlformats.org/officeDocument/2006/relationships" xmlns:p="http://schemas.openxmlformats.org/presentationml/2006/main">
  <p:tag name="AS_UNIQUEID" val="1692"/>
</p:tagLst>
</file>

<file path=ppt/tags/tag49.xml><?xml version="1.0" encoding="utf-8"?>
<p:tagLst xmlns:a="http://schemas.openxmlformats.org/drawingml/2006/main" xmlns:r="http://schemas.openxmlformats.org/officeDocument/2006/relationships" xmlns:p="http://schemas.openxmlformats.org/presentationml/2006/main">
  <p:tag name="AS_UNIQUEID" val="1693"/>
</p:tagLst>
</file>

<file path=ppt/tags/tag5.xml><?xml version="1.0" encoding="utf-8"?>
<p:tagLst xmlns:a="http://schemas.openxmlformats.org/drawingml/2006/main" xmlns:r="http://schemas.openxmlformats.org/officeDocument/2006/relationships" xmlns:p="http://schemas.openxmlformats.org/presentationml/2006/main">
  <p:tag name="AS_UNIQUEID" val="1800"/>
</p:tagLst>
</file>

<file path=ppt/tags/tag50.xml><?xml version="1.0" encoding="utf-8"?>
<p:tagLst xmlns:a="http://schemas.openxmlformats.org/drawingml/2006/main" xmlns:r="http://schemas.openxmlformats.org/officeDocument/2006/relationships" xmlns:p="http://schemas.openxmlformats.org/presentationml/2006/main">
  <p:tag name="AS_UNIQUEID" val="1694"/>
</p:tagLst>
</file>

<file path=ppt/tags/tag51.xml><?xml version="1.0" encoding="utf-8"?>
<p:tagLst xmlns:a="http://schemas.openxmlformats.org/drawingml/2006/main" xmlns:r="http://schemas.openxmlformats.org/officeDocument/2006/relationships" xmlns:p="http://schemas.openxmlformats.org/presentationml/2006/main">
  <p:tag name="AS_UNIQUEID" val="1696"/>
</p:tagLst>
</file>

<file path=ppt/tags/tag52.xml><?xml version="1.0" encoding="utf-8"?>
<p:tagLst xmlns:a="http://schemas.openxmlformats.org/drawingml/2006/main" xmlns:r="http://schemas.openxmlformats.org/officeDocument/2006/relationships" xmlns:p="http://schemas.openxmlformats.org/presentationml/2006/main">
  <p:tag name="AS_UNIQUEID" val="1697"/>
</p:tagLst>
</file>

<file path=ppt/tags/tag53.xml><?xml version="1.0" encoding="utf-8"?>
<p:tagLst xmlns:a="http://schemas.openxmlformats.org/drawingml/2006/main" xmlns:r="http://schemas.openxmlformats.org/officeDocument/2006/relationships" xmlns:p="http://schemas.openxmlformats.org/presentationml/2006/main">
  <p:tag name="AS_UNIQUEID" val="1698"/>
</p:tagLst>
</file>

<file path=ppt/tags/tag54.xml><?xml version="1.0" encoding="utf-8"?>
<p:tagLst xmlns:a="http://schemas.openxmlformats.org/drawingml/2006/main" xmlns:r="http://schemas.openxmlformats.org/officeDocument/2006/relationships" xmlns:p="http://schemas.openxmlformats.org/presentationml/2006/main">
  <p:tag name="AS_UNIQUEID" val="1700"/>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56.xml><?xml version="1.0" encoding="utf-8"?>
<p:tagLst xmlns:a="http://schemas.openxmlformats.org/drawingml/2006/main" xmlns:r="http://schemas.openxmlformats.org/officeDocument/2006/relationships" xmlns:p="http://schemas.openxmlformats.org/presentationml/2006/main">
  <p:tag name="AS_UNIQUEID" val="1709"/>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58.xml><?xml version="1.0" encoding="utf-8"?>
<p:tagLst xmlns:a="http://schemas.openxmlformats.org/drawingml/2006/main" xmlns:r="http://schemas.openxmlformats.org/officeDocument/2006/relationships" xmlns:p="http://schemas.openxmlformats.org/presentationml/2006/main">
  <p:tag name="AS_UNIQUEID" val="1712"/>
</p:tagLst>
</file>

<file path=ppt/tags/tag59.xml><?xml version="1.0" encoding="utf-8"?>
<p:tagLst xmlns:a="http://schemas.openxmlformats.org/drawingml/2006/main" xmlns:r="http://schemas.openxmlformats.org/officeDocument/2006/relationships" xmlns:p="http://schemas.openxmlformats.org/presentationml/2006/main">
  <p:tag name="AS_UNIQUEID" val="1720"/>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934_3*l_h_i*1_1_1"/>
  <p:tag name="KSO_WM_UNIT_INDEX" val="1_1_1"/>
  <p:tag name="KSO_WM_UNIT_LAYERLEVEL" val="1_1_1"/>
  <p:tag name="KSO_WM_UNIT_TYPE" val="l_h_i"/>
</p:tagLst>
</file>

<file path=ppt/tags/tag6.xml><?xml version="1.0" encoding="utf-8"?>
<p:tagLst xmlns:a="http://schemas.openxmlformats.org/drawingml/2006/main" xmlns:r="http://schemas.openxmlformats.org/officeDocument/2006/relationships" xmlns:p="http://schemas.openxmlformats.org/presentationml/2006/main">
  <p:tag name="AS_UNIQUEID" val="1801"/>
</p:tagLst>
</file>

<file path=ppt/tags/tag60.xml><?xml version="1.0" encoding="utf-8"?>
<p:tagLst xmlns:a="http://schemas.openxmlformats.org/drawingml/2006/main" xmlns:r="http://schemas.openxmlformats.org/officeDocument/2006/relationships" xmlns:p="http://schemas.openxmlformats.org/presentationml/2006/main">
  <p:tag name="AS_UNIQUEID" val="1721"/>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a*1_1_1"/>
  <p:tag name="KSO_WM_UNIT_INDEX" val="1_1_1"/>
  <p:tag name="KSO_WM_UNIT_ISCONTENTSTITLE" val="0"/>
  <p:tag name="KSO_WM_UNIT_LAYERLEVEL" val="1_1_1"/>
  <p:tag name="KSO_WM_UNIT_NOCLEAR" val="0"/>
  <p:tag name="KSO_WM_UNIT_PRESET_TEXT" val="添加文本"/>
  <p:tag name="KSO_WM_UNIT_TYPE" val="l_h_a"/>
  <p:tag name="KSO_WM_UNIT_VALUE" val="6"/>
</p:tagLst>
</file>

<file path=ppt/tags/tag61.xml><?xml version="1.0" encoding="utf-8"?>
<p:tagLst xmlns:a="http://schemas.openxmlformats.org/drawingml/2006/main" xmlns:r="http://schemas.openxmlformats.org/officeDocument/2006/relationships" xmlns:p="http://schemas.openxmlformats.org/presentationml/2006/main">
  <p:tag name="AS_UNIQUEID" val="1722"/>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f*1_1_1"/>
  <p:tag name="KSO_WM_UNIT_INDEX" val="1_1_1"/>
  <p:tag name="KSO_WM_UNIT_LAYERLEVEL" val="1_1_1"/>
  <p:tag name="KSO_WM_UNIT_NOCLEAR" val="0"/>
  <p:tag name="KSO_WM_UNIT_PRESET_TEXT" val="单击此处添加文本具体内容，简明扼要阐述你的观点。"/>
  <p:tag name="KSO_WM_UNIT_TEXT_FILL_FORE_SCHEMECOLOR_INDEX" val="13"/>
  <p:tag name="KSO_WM_UNIT_TEXT_FILL_TYPE" val="1"/>
  <p:tag name="KSO_WM_UNIT_TYPE" val="l_h_f"/>
  <p:tag name="KSO_WM_UNIT_VALUE" val="24"/>
</p:tagLst>
</file>

<file path=ppt/tags/tag62.xml><?xml version="1.0" encoding="utf-8"?>
<p:tagLst xmlns:a="http://schemas.openxmlformats.org/drawingml/2006/main" xmlns:r="http://schemas.openxmlformats.org/officeDocument/2006/relationships" xmlns:p="http://schemas.openxmlformats.org/presentationml/2006/main">
  <p:tag name="AS_UNIQUEID" val="1723"/>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934_3*l_h_i*1_2_1"/>
  <p:tag name="KSO_WM_UNIT_INDEX" val="1_2_1"/>
  <p:tag name="KSO_WM_UNIT_LAYERLEVEL" val="1_1_1"/>
  <p:tag name="KSO_WM_UNIT_TYPE" val="l_h_i"/>
</p:tagLst>
</file>

<file path=ppt/tags/tag63.xml><?xml version="1.0" encoding="utf-8"?>
<p:tagLst xmlns:a="http://schemas.openxmlformats.org/drawingml/2006/main" xmlns:r="http://schemas.openxmlformats.org/officeDocument/2006/relationships" xmlns:p="http://schemas.openxmlformats.org/presentationml/2006/main">
  <p:tag name="AS_UNIQUEID" val="1724"/>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a*1_2_1"/>
  <p:tag name="KSO_WM_UNIT_INDEX" val="1_2_1"/>
  <p:tag name="KSO_WM_UNIT_ISCONTENTSTITLE" val="0"/>
  <p:tag name="KSO_WM_UNIT_LAYERLEVEL" val="1_1_1"/>
  <p:tag name="KSO_WM_UNIT_NOCLEAR" val="0"/>
  <p:tag name="KSO_WM_UNIT_PRESET_TEXT" val="添加文本"/>
  <p:tag name="KSO_WM_UNIT_TYPE" val="l_h_a"/>
  <p:tag name="KSO_WM_UNIT_VALUE" val="6"/>
</p:tagLst>
</file>

<file path=ppt/tags/tag64.xml><?xml version="1.0" encoding="utf-8"?>
<p:tagLst xmlns:a="http://schemas.openxmlformats.org/drawingml/2006/main" xmlns:r="http://schemas.openxmlformats.org/officeDocument/2006/relationships" xmlns:p="http://schemas.openxmlformats.org/presentationml/2006/main">
  <p:tag name="AS_UNIQUEID" val="1725"/>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f*1_2_1"/>
  <p:tag name="KSO_WM_UNIT_INDEX" val="1_2_1"/>
  <p:tag name="KSO_WM_UNIT_LAYERLEVEL" val="1_1_1"/>
  <p:tag name="KSO_WM_UNIT_NOCLEAR" val="0"/>
  <p:tag name="KSO_WM_UNIT_PRESET_TEXT" val="单击此处添加文本具体内容，简明扼要阐述你的观点。"/>
  <p:tag name="KSO_WM_UNIT_TEXT_FILL_FORE_SCHEMECOLOR_INDEX" val="13"/>
  <p:tag name="KSO_WM_UNIT_TEXT_FILL_TYPE" val="1"/>
  <p:tag name="KSO_WM_UNIT_TYPE" val="l_h_f"/>
  <p:tag name="KSO_WM_UNIT_VALUE" val="24"/>
</p:tagLst>
</file>

<file path=ppt/tags/tag65.xml><?xml version="1.0" encoding="utf-8"?>
<p:tagLst xmlns:a="http://schemas.openxmlformats.org/drawingml/2006/main" xmlns:r="http://schemas.openxmlformats.org/officeDocument/2006/relationships" xmlns:p="http://schemas.openxmlformats.org/presentationml/2006/main">
  <p:tag name="AS_UNIQUEID" val="1726"/>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d*1_1_1"/>
  <p:tag name="KSO_WM_UNIT_INDEX" val="1_1_1"/>
  <p:tag name="KSO_WM_UNIT_LAYERLEVEL" val="1_1_1"/>
  <p:tag name="KSO_WM_UNIT_SUPPORT_UNIT_TYPE" val="[]"/>
  <p:tag name="KSO_WM_UNIT_TYPE" val="l_h_d"/>
  <p:tag name="KSO_WM_UNIT_VALUE" val="582*582"/>
</p:tagLst>
</file>

<file path=ppt/tags/tag66.xml><?xml version="1.0" encoding="utf-8"?>
<p:tagLst xmlns:a="http://schemas.openxmlformats.org/drawingml/2006/main" xmlns:r="http://schemas.openxmlformats.org/officeDocument/2006/relationships" xmlns:p="http://schemas.openxmlformats.org/presentationml/2006/main">
  <p:tag name="AS_UNIQUEID" val="1727"/>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d*1_2_1"/>
  <p:tag name="KSO_WM_UNIT_INDEX" val="1_2_1"/>
  <p:tag name="KSO_WM_UNIT_LAYERLEVEL" val="1_1_1"/>
  <p:tag name="KSO_WM_UNIT_SUPPORT_UNIT_TYPE" val="[]"/>
  <p:tag name="KSO_WM_UNIT_TYPE" val="l_h_d"/>
  <p:tag name="KSO_WM_UNIT_VALUE" val="582*582"/>
</p:tagLst>
</file>

<file path=ppt/tags/tag67.xml><?xml version="1.0" encoding="utf-8"?>
<p:tagLst xmlns:a="http://schemas.openxmlformats.org/drawingml/2006/main" xmlns:r="http://schemas.openxmlformats.org/officeDocument/2006/relationships" xmlns:p="http://schemas.openxmlformats.org/presentationml/2006/main">
  <p:tag name="AS_UNIQUEID" val="1728"/>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934_3*l_h_i*1_3_1"/>
  <p:tag name="KSO_WM_UNIT_INDEX" val="1_3_1"/>
  <p:tag name="KSO_WM_UNIT_LAYERLEVEL" val="1_1_1"/>
  <p:tag name="KSO_WM_UNIT_TYPE" val="l_h_i"/>
</p:tagLst>
</file>

<file path=ppt/tags/tag68.xml><?xml version="1.0" encoding="utf-8"?>
<p:tagLst xmlns:a="http://schemas.openxmlformats.org/drawingml/2006/main" xmlns:r="http://schemas.openxmlformats.org/officeDocument/2006/relationships" xmlns:p="http://schemas.openxmlformats.org/presentationml/2006/main">
  <p:tag name="AS_UNIQUEID" val="1729"/>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a*1_3_1"/>
  <p:tag name="KSO_WM_UNIT_INDEX" val="1_3_1"/>
  <p:tag name="KSO_WM_UNIT_ISCONTENTSTITLE" val="0"/>
  <p:tag name="KSO_WM_UNIT_LAYERLEVEL" val="1_1_1"/>
  <p:tag name="KSO_WM_UNIT_NOCLEAR" val="0"/>
  <p:tag name="KSO_WM_UNIT_PRESET_TEXT" val="添加文本"/>
  <p:tag name="KSO_WM_UNIT_TYPE" val="l_h_a"/>
  <p:tag name="KSO_WM_UNIT_VALUE" val="6"/>
</p:tagLst>
</file>

<file path=ppt/tags/tag69.xml><?xml version="1.0" encoding="utf-8"?>
<p:tagLst xmlns:a="http://schemas.openxmlformats.org/drawingml/2006/main" xmlns:r="http://schemas.openxmlformats.org/officeDocument/2006/relationships" xmlns:p="http://schemas.openxmlformats.org/presentationml/2006/main">
  <p:tag name="AS_UNIQUEID" val="1730"/>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f*1_3_1"/>
  <p:tag name="KSO_WM_UNIT_INDEX" val="1_3_1"/>
  <p:tag name="KSO_WM_UNIT_LAYERLEVEL" val="1_1_1"/>
  <p:tag name="KSO_WM_UNIT_NOCLEAR" val="0"/>
  <p:tag name="KSO_WM_UNIT_PRESET_TEXT" val="单击此处添加文本具体内容，简明扼要阐述你的观点。"/>
  <p:tag name="KSO_WM_UNIT_TEXT_FILL_FORE_SCHEMECOLOR_INDEX" val="13"/>
  <p:tag name="KSO_WM_UNIT_TEXT_FILL_TYPE" val="1"/>
  <p:tag name="KSO_WM_UNIT_TYPE" val="l_h_f"/>
  <p:tag name="KSO_WM_UNIT_VALUE" val="24"/>
</p:tagLst>
</file>

<file path=ppt/tags/tag7.xml><?xml version="1.0" encoding="utf-8"?>
<p:tagLst xmlns:a="http://schemas.openxmlformats.org/drawingml/2006/main" xmlns:r="http://schemas.openxmlformats.org/officeDocument/2006/relationships" xmlns:p="http://schemas.openxmlformats.org/presentationml/2006/main">
  <p:tag name="AS_UNIQUEID" val="1867"/>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AS_UNIQUEID" val="1731"/>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d*1_3_1"/>
  <p:tag name="KSO_WM_UNIT_INDEX" val="1_3_1"/>
  <p:tag name="KSO_WM_UNIT_LAYERLEVEL" val="1_1_1"/>
  <p:tag name="KSO_WM_UNIT_SUPPORT_UNIT_TYPE" val="[]"/>
  <p:tag name="KSO_WM_UNIT_TYPE" val="l_h_d"/>
  <p:tag name="KSO_WM_UNIT_VALUE" val="584*582"/>
</p:tagLst>
</file>

<file path=ppt/tags/tag71.xml><?xml version="1.0" encoding="utf-8"?>
<p:tagLst xmlns:a="http://schemas.openxmlformats.org/drawingml/2006/main" xmlns:r="http://schemas.openxmlformats.org/officeDocument/2006/relationships" xmlns:p="http://schemas.openxmlformats.org/presentationml/2006/main">
  <p:tag name="AS_UNIQUEID" val="1732"/>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934_3*l_h_i*1_4_1"/>
  <p:tag name="KSO_WM_UNIT_INDEX" val="1_4_1"/>
  <p:tag name="KSO_WM_UNIT_LAYERLEVEL" val="1_1_1"/>
  <p:tag name="KSO_WM_UNIT_TYPE" val="l_h_i"/>
</p:tagLst>
</file>

<file path=ppt/tags/tag72.xml><?xml version="1.0" encoding="utf-8"?>
<p:tagLst xmlns:a="http://schemas.openxmlformats.org/drawingml/2006/main" xmlns:r="http://schemas.openxmlformats.org/officeDocument/2006/relationships" xmlns:p="http://schemas.openxmlformats.org/presentationml/2006/main">
  <p:tag name="AS_UNIQUEID" val="1733"/>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a*1_4_1"/>
  <p:tag name="KSO_WM_UNIT_INDEX" val="1_4_1"/>
  <p:tag name="KSO_WM_UNIT_ISCONTENTSTITLE" val="0"/>
  <p:tag name="KSO_WM_UNIT_LAYERLEVEL" val="1_1_1"/>
  <p:tag name="KSO_WM_UNIT_NOCLEAR" val="0"/>
  <p:tag name="KSO_WM_UNIT_PRESET_TEXT" val="添加文本"/>
  <p:tag name="KSO_WM_UNIT_TYPE" val="l_h_a"/>
  <p:tag name="KSO_WM_UNIT_VALUE" val="6"/>
</p:tagLst>
</file>

<file path=ppt/tags/tag73.xml><?xml version="1.0" encoding="utf-8"?>
<p:tagLst xmlns:a="http://schemas.openxmlformats.org/drawingml/2006/main" xmlns:r="http://schemas.openxmlformats.org/officeDocument/2006/relationships" xmlns:p="http://schemas.openxmlformats.org/presentationml/2006/main">
  <p:tag name="AS_UNIQUEID" val="1734"/>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f*1_4_1"/>
  <p:tag name="KSO_WM_UNIT_INDEX" val="1_4_1"/>
  <p:tag name="KSO_WM_UNIT_LAYERLEVEL" val="1_1_1"/>
  <p:tag name="KSO_WM_UNIT_NOCLEAR" val="0"/>
  <p:tag name="KSO_WM_UNIT_PRESET_TEXT" val="单击此处添加文本具体内容，简明扼要阐述你的观点。"/>
  <p:tag name="KSO_WM_UNIT_TEXT_FILL_FORE_SCHEMECOLOR_INDEX" val="13"/>
  <p:tag name="KSO_WM_UNIT_TEXT_FILL_TYPE" val="1"/>
  <p:tag name="KSO_WM_UNIT_TYPE" val="l_h_f"/>
  <p:tag name="KSO_WM_UNIT_VALUE" val="24"/>
</p:tagLst>
</file>

<file path=ppt/tags/tag74.xml><?xml version="1.0" encoding="utf-8"?>
<p:tagLst xmlns:a="http://schemas.openxmlformats.org/drawingml/2006/main" xmlns:r="http://schemas.openxmlformats.org/officeDocument/2006/relationships" xmlns:p="http://schemas.openxmlformats.org/presentationml/2006/main">
  <p:tag name="AS_UNIQUEID" val="1735"/>
  <p:tag name="KSO_WM_BEAUTIFY_FLAG" val="#wm#"/>
  <p:tag name="KSO_WM_DIAGRAM_GROUP_CODE" val="l1-1"/>
  <p:tag name="KSO_WM_TAG_VERSION" val="1.0"/>
  <p:tag name="KSO_WM_TEMPLATE_CATEGORY" val="diagram"/>
  <p:tag name="KSO_WM_TEMPLATE_INDEX" val="20169934"/>
  <p:tag name="KSO_WM_UNIT_COMPATIBLE" val="0"/>
  <p:tag name="KSO_WM_UNIT_DIAGRAM_ISNUMVISUAL" val="0"/>
  <p:tag name="KSO_WM_UNIT_DIAGRAM_ISREFERUNIT" val="0"/>
  <p:tag name="KSO_WM_UNIT_HIGHLIGHT" val="0"/>
  <p:tag name="KSO_WM_UNIT_ID" val="diagram20169934_3*l_h_d*1_4_1"/>
  <p:tag name="KSO_WM_UNIT_INDEX" val="1_4_1"/>
  <p:tag name="KSO_WM_UNIT_LAYERLEVEL" val="1_1_1"/>
  <p:tag name="KSO_WM_UNIT_SUPPORT_UNIT_TYPE" val="[]"/>
  <p:tag name="KSO_WM_UNIT_TYPE" val="l_h_d"/>
  <p:tag name="KSO_WM_UNIT_VALUE" val="585*582"/>
</p:tagLst>
</file>

<file path=ppt/tags/tag75.xml><?xml version="1.0" encoding="utf-8"?>
<p:tagLst xmlns:a="http://schemas.openxmlformats.org/drawingml/2006/main" xmlns:r="http://schemas.openxmlformats.org/officeDocument/2006/relationships" xmlns:p="http://schemas.openxmlformats.org/presentationml/2006/main">
  <p:tag name="AS_UNIQUEID" val="919"/>
</p:tagLst>
</file>

<file path=ppt/tags/tag76.xml><?xml version="1.0" encoding="utf-8"?>
<p:tagLst xmlns:a="http://schemas.openxmlformats.org/drawingml/2006/main" xmlns:r="http://schemas.openxmlformats.org/officeDocument/2006/relationships" xmlns:p="http://schemas.openxmlformats.org/presentationml/2006/main">
  <p:tag name="AS_UNIQUEID" val="918"/>
</p:tagLst>
</file>

<file path=ppt/tags/tag77.xml><?xml version="1.0" encoding="utf-8"?>
<p:tagLst xmlns:a="http://schemas.openxmlformats.org/drawingml/2006/main" xmlns:r="http://schemas.openxmlformats.org/officeDocument/2006/relationships" xmlns:p="http://schemas.openxmlformats.org/presentationml/2006/main">
  <p:tag name="AS_UNIQUEID" val="920"/>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9.xml><?xml version="1.0" encoding="utf-8"?>
<p:tagLst xmlns:a="http://schemas.openxmlformats.org/drawingml/2006/main" xmlns:r="http://schemas.openxmlformats.org/officeDocument/2006/relationships" xmlns:p="http://schemas.openxmlformats.org/presentationml/2006/main">
  <p:tag name="AS_UNIQUEID" val="1153"/>
</p:tagLst>
</file>

<file path=ppt/tags/tag8.xml><?xml version="1.0" encoding="utf-8"?>
<p:tagLst xmlns:a="http://schemas.openxmlformats.org/drawingml/2006/main" xmlns:r="http://schemas.openxmlformats.org/officeDocument/2006/relationships" xmlns:p="http://schemas.openxmlformats.org/presentationml/2006/main">
  <p:tag name="AS_UNIQUEID" val="1868"/>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AS_UNIQUEID" val="1772"/>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2.xml><?xml version="1.0" encoding="utf-8"?>
<p:tagLst xmlns:a="http://schemas.openxmlformats.org/drawingml/2006/main" xmlns:r="http://schemas.openxmlformats.org/officeDocument/2006/relationships" xmlns:p="http://schemas.openxmlformats.org/presentationml/2006/main">
  <p:tag name="AS_UNIQUEID" val="1788"/>
</p:tagLst>
</file>

<file path=ppt/tags/tag83.xml><?xml version="1.0" encoding="utf-8"?>
<p:tagLst xmlns:a="http://schemas.openxmlformats.org/drawingml/2006/main" xmlns:r="http://schemas.openxmlformats.org/officeDocument/2006/relationships" xmlns:p="http://schemas.openxmlformats.org/presentationml/2006/main">
  <p:tag name="AS_UNIQUEID" val="2190"/>
</p:tagLst>
</file>

<file path=ppt/tags/tag84.xml><?xml version="1.0" encoding="utf-8"?>
<p:tagLst xmlns:a="http://schemas.openxmlformats.org/drawingml/2006/main" xmlns:r="http://schemas.openxmlformats.org/officeDocument/2006/relationships" xmlns:p="http://schemas.openxmlformats.org/presentationml/2006/main">
  <p:tag name="AS_UNIQUEID" val="1791"/>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AS_UNIQUEID" val="2199"/>
  <p:tag name="KSO_WM_UNIT_TABLE_BEAUTIFY" val="smartTable{b277e0f2-6eb5-414a-b355-19fc70f7de05}"/>
</p:tagLst>
</file>

<file path=ppt/tags/tag86.xml><?xml version="1.0" encoding="utf-8"?>
<p:tagLst xmlns:a="http://schemas.openxmlformats.org/drawingml/2006/main" xmlns:r="http://schemas.openxmlformats.org/officeDocument/2006/relationships" xmlns:p="http://schemas.openxmlformats.org/presentationml/2006/main">
  <p:tag name="AS_UNIQUEID" val="2200"/>
</p:tagLst>
</file>

<file path=ppt/tags/tag87.xml><?xml version="1.0" encoding="utf-8"?>
<p:tagLst xmlns:a="http://schemas.openxmlformats.org/drawingml/2006/main" xmlns:r="http://schemas.openxmlformats.org/officeDocument/2006/relationships" xmlns:p="http://schemas.openxmlformats.org/presentationml/2006/main">
  <p:tag name="AS_UNIQUEID" val="2201"/>
</p:tagLst>
</file>

<file path=ppt/tags/tag88.xml><?xml version="1.0" encoding="utf-8"?>
<p:tagLst xmlns:a="http://schemas.openxmlformats.org/drawingml/2006/main" xmlns:r="http://schemas.openxmlformats.org/officeDocument/2006/relationships" xmlns:p="http://schemas.openxmlformats.org/presentationml/2006/main">
  <p:tag name="AS_UNIQUEID" val="2202"/>
</p:tagLst>
</file>

<file path=ppt/tags/tag89.xml><?xml version="1.0" encoding="utf-8"?>
<p:tagLst xmlns:a="http://schemas.openxmlformats.org/drawingml/2006/main" xmlns:r="http://schemas.openxmlformats.org/officeDocument/2006/relationships" xmlns:p="http://schemas.openxmlformats.org/presentationml/2006/main">
  <p:tag name="AS_UNIQUEID" val="2203"/>
</p:tagLst>
</file>

<file path=ppt/tags/tag9.xml><?xml version="1.0" encoding="utf-8"?>
<p:tagLst xmlns:a="http://schemas.openxmlformats.org/drawingml/2006/main" xmlns:r="http://schemas.openxmlformats.org/officeDocument/2006/relationships" xmlns:p="http://schemas.openxmlformats.org/presentationml/2006/main">
  <p:tag name="AS_UNIQUEID" val="1278"/>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AS_UNIQUEID" val="2204"/>
</p:tagLst>
</file>

<file path=ppt/tags/tag91.xml><?xml version="1.0" encoding="utf-8"?>
<p:tagLst xmlns:a="http://schemas.openxmlformats.org/drawingml/2006/main" xmlns:r="http://schemas.openxmlformats.org/officeDocument/2006/relationships" xmlns:p="http://schemas.openxmlformats.org/presentationml/2006/main">
  <p:tag name="AS_UNIQUEID" val="2205"/>
</p:tagLst>
</file>

<file path=ppt/tags/tag92.xml><?xml version="1.0" encoding="utf-8"?>
<p:tagLst xmlns:a="http://schemas.openxmlformats.org/drawingml/2006/main" xmlns:r="http://schemas.openxmlformats.org/officeDocument/2006/relationships" xmlns:p="http://schemas.openxmlformats.org/presentationml/2006/main">
  <p:tag name="AS_UNIQUEID" val="2206"/>
</p:tagLst>
</file>

<file path=ppt/tags/tag93.xml><?xml version="1.0" encoding="utf-8"?>
<p:tagLst xmlns:a="http://schemas.openxmlformats.org/drawingml/2006/main" xmlns:r="http://schemas.openxmlformats.org/officeDocument/2006/relationships" xmlns:p="http://schemas.openxmlformats.org/presentationml/2006/main">
  <p:tag name="AS_UNIQUEID" val="2207"/>
</p:tagLst>
</file>

<file path=ppt/tags/tag94.xml><?xml version="1.0" encoding="utf-8"?>
<p:tagLst xmlns:a="http://schemas.openxmlformats.org/drawingml/2006/main" xmlns:r="http://schemas.openxmlformats.org/officeDocument/2006/relationships" xmlns:p="http://schemas.openxmlformats.org/presentationml/2006/main">
  <p:tag name="AS_UNIQUEID" val="2208"/>
</p:tagLst>
</file>

<file path=ppt/tags/tag95.xml><?xml version="1.0" encoding="utf-8"?>
<p:tagLst xmlns:a="http://schemas.openxmlformats.org/drawingml/2006/main" xmlns:r="http://schemas.openxmlformats.org/officeDocument/2006/relationships" xmlns:p="http://schemas.openxmlformats.org/presentationml/2006/main">
  <p:tag name="AS_UNIQUEID" val="2209"/>
</p:tagLst>
</file>

<file path=ppt/tags/tag96.xml><?xml version="1.0" encoding="utf-8"?>
<p:tagLst xmlns:a="http://schemas.openxmlformats.org/drawingml/2006/main" xmlns:r="http://schemas.openxmlformats.org/officeDocument/2006/relationships" xmlns:p="http://schemas.openxmlformats.org/presentationml/2006/main">
  <p:tag name="AS_UNIQUEID" val="2210"/>
</p:tagLst>
</file>

<file path=ppt/tags/tag97.xml><?xml version="1.0" encoding="utf-8"?>
<p:tagLst xmlns:a="http://schemas.openxmlformats.org/drawingml/2006/main" xmlns:r="http://schemas.openxmlformats.org/officeDocument/2006/relationships" xmlns:p="http://schemas.openxmlformats.org/presentationml/2006/main">
  <p:tag name="AS_UNIQUEID" val="2211"/>
</p:tagLst>
</file>

<file path=ppt/tags/tag98.xml><?xml version="1.0" encoding="utf-8"?>
<p:tagLst xmlns:a="http://schemas.openxmlformats.org/drawingml/2006/main" xmlns:r="http://schemas.openxmlformats.org/officeDocument/2006/relationships" xmlns:p="http://schemas.openxmlformats.org/presentationml/2006/main">
  <p:tag name="AS_UNIQUEID" val="2212"/>
</p:tagLst>
</file>

<file path=ppt/tags/tag99.xml><?xml version="1.0" encoding="utf-8"?>
<p:tagLst xmlns:a="http://schemas.openxmlformats.org/drawingml/2006/main" xmlns:r="http://schemas.openxmlformats.org/officeDocument/2006/relationships" xmlns:p="http://schemas.openxmlformats.org/presentationml/2006/main">
  <p:tag name="AS_UNIQUEID" val="22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lang="zh-CN" altLang="en-US">
            <a:latin typeface="微软雅黑" panose="020B0503020204020204" charset="-122"/>
            <a:ea typeface="微软雅黑" panose="020B050302020402020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5F7F9"/>
        </a:solidFill>
      </a:spPr>
      <a:bodyPr wrap="none" rtlCol="0">
        <a:spAutoFit/>
      </a:bodyPr>
      <a:lstStyle>
        <a:defPPr algn="l">
          <a:defRPr kumimoji="1" lang="zh-CN" altLang="en-US" sz="3200" dirty="0">
            <a:latin typeface="微软雅黑" panose="020B0503020204020204" charset="-122"/>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3450</Words>
  <Application>Microsoft Office PowerPoint</Application>
  <PresentationFormat>宽屏</PresentationFormat>
  <Paragraphs>389</Paragraphs>
  <Slides>26</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方正清刻本悦宋简体</vt:lpstr>
      <vt:lpstr>仿宋</vt:lpstr>
      <vt:lpstr>仿宋_GB2312</vt:lpstr>
      <vt:lpstr>黑体</vt:lpstr>
      <vt:lpstr>华文行楷</vt:lpstr>
      <vt:lpstr>楷体</vt:lpstr>
      <vt:lpstr>宋体</vt:lpstr>
      <vt:lpstr>微软雅黑</vt:lpstr>
      <vt:lpstr>Arial</vt:lpstr>
      <vt:lpstr>Calibri</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宁 杜</cp:lastModifiedBy>
  <cp:revision>252</cp:revision>
  <dcterms:created xsi:type="dcterms:W3CDTF">2022-06-05T08:13:00Z</dcterms:created>
  <dcterms:modified xsi:type="dcterms:W3CDTF">2023-09-26T00:01:06Z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80EB2277A22946BA85EF88D017ABC213</vt:lpwstr>
  </property>
  <property fmtid="{D5CDD505-2E9C-101B-9397-08002B2CF9AE}" pid="3" name="KSOProductBuildVer">
    <vt:lpwstr>2052-11.1.0.13703</vt:lpwstr>
  </property>
</Properties>
</file>