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7.svg" ContentType="image/svg+xml"/>
  <Override PartName="/ppt/media/image30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587" r:id="rId3"/>
    <p:sldId id="543" r:id="rId4"/>
    <p:sldId id="545" r:id="rId6"/>
    <p:sldId id="291" r:id="rId7"/>
    <p:sldId id="546" r:id="rId8"/>
    <p:sldId id="265" r:id="rId9"/>
    <p:sldId id="552" r:id="rId10"/>
    <p:sldId id="655" r:id="rId11"/>
    <p:sldId id="654" r:id="rId12"/>
    <p:sldId id="553" r:id="rId13"/>
    <p:sldId id="715" r:id="rId14"/>
    <p:sldId id="555" r:id="rId15"/>
    <p:sldId id="619" r:id="rId16"/>
    <p:sldId id="635" r:id="rId17"/>
    <p:sldId id="636" r:id="rId18"/>
    <p:sldId id="637" r:id="rId19"/>
    <p:sldId id="638" r:id="rId20"/>
    <p:sldId id="639" r:id="rId21"/>
    <p:sldId id="656" r:id="rId22"/>
    <p:sldId id="657" r:id="rId23"/>
    <p:sldId id="658" r:id="rId24"/>
    <p:sldId id="663" r:id="rId25"/>
    <p:sldId id="664" r:id="rId26"/>
    <p:sldId id="679" r:id="rId27"/>
    <p:sldId id="680" r:id="rId28"/>
    <p:sldId id="682" r:id="rId29"/>
    <p:sldId id="683" r:id="rId30"/>
    <p:sldId id="684" r:id="rId31"/>
    <p:sldId id="685" r:id="rId32"/>
    <p:sldId id="686" r:id="rId33"/>
    <p:sldId id="687" r:id="rId34"/>
    <p:sldId id="281" r:id="rId35"/>
  </p:sldIdLst>
  <p:sldSz cx="12192000" cy="6858000"/>
  <p:notesSz cx="6858000" cy="9144000"/>
  <p:embeddedFontLst>
    <p:embeddedFont>
      <p:font typeface="Arial Black" panose="020B0A04020102020204" pitchFamily="34" charset="0"/>
      <p:bold r:id="rId40"/>
    </p:embeddedFont>
    <p:embeddedFont>
      <p:font typeface="Showcard Gothic" panose="04020904020102020604" charset="0"/>
      <p:regular r:id="rId41"/>
    </p:embeddedFont>
    <p:embeddedFont>
      <p:font typeface="华文隶书" panose="02010800040101010101" charset="-122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华文新魏" panose="02010800040101010101" charset="-122"/>
      <p:regular r:id="rId47"/>
    </p:embeddedFont>
    <p:embeddedFont>
      <p:font typeface="方正小标宋_GBK" panose="02000000000000000000" charset="-122"/>
      <p:regular r:id="rId48"/>
    </p:embeddedFont>
    <p:embeddedFont>
      <p:font typeface="楷体" panose="02010609060101010101" pitchFamily="49" charset="-122"/>
      <p:regular r:id="rId49"/>
    </p:embeddedFont>
    <p:embeddedFont>
      <p:font typeface="黑体" panose="02010609060101010101" pitchFamily="49" charset="-122"/>
      <p:regular r:id="rId50"/>
    </p:embeddedFont>
    <p:embeddedFont>
      <p:font typeface="微软雅黑" panose="020B0503020204020204" charset="-122"/>
      <p:regular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5" userDrawn="1">
          <p15:clr>
            <a:srgbClr val="A4A3A4"/>
          </p15:clr>
        </p15:guide>
        <p15:guide id="2" pos="36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用户" initials="W用" lastIdx="1" clrIdx="0"/>
  <p:cmAuthor id="2" name="l" initials="l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2CA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555"/>
        <p:guide pos="361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378.xml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10-25T16:57:46.508" idx="2">
    <p:pos x="5897" y="109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993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r>
              <a:rPr lang="zh-CN" altLang="en-US" dirty="0"/>
              <a:t>缺真实人物环节</a:t>
            </a:r>
            <a:r>
              <a:rPr lang="en-US" altLang="zh-CN" dirty="0"/>
              <a:t>;You know how to talk about jobs very well. Let’s play a card game to challenge.</a:t>
            </a:r>
            <a:endParaRPr lang="zh-CN" altLang="en-US" dirty="0"/>
          </a:p>
        </p:txBody>
      </p:sp>
      <p:sp>
        <p:nvSpPr>
          <p:cNvPr id="399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0963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r>
              <a:rPr lang="en-US" altLang="zh-CN" dirty="0"/>
              <a:t>8</a:t>
            </a:r>
            <a:endParaRPr lang="zh-CN" altLang="en-US" dirty="0"/>
          </a:p>
        </p:txBody>
      </p:sp>
      <p:sp>
        <p:nvSpPr>
          <p:cNvPr id="409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文本占位符 2"/>
          <p:cNvSpPr/>
          <p:nvPr>
            <p:ph type="body"/>
          </p:nvPr>
        </p:nvSpPr>
        <p:spPr/>
        <p:txBody>
          <a:bodyPr wrap="square" lIns="91440" tIns="45720" rIns="91440" bIns="45720" anchor="ctr" anchorCtr="0"/>
          <a:p>
            <a:pPr lvl="0"/>
            <a:r>
              <a:rPr lang="en-US" altLang="zh-CN" dirty="0"/>
              <a:t>You chant very well about jobs. Let’s play a game about jobs.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813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r>
              <a:rPr lang="en-US" altLang="zh-CN" dirty="0"/>
              <a:t>People do different jobs around us.</a:t>
            </a:r>
            <a:endParaRPr lang="zh-CN" altLang="en-US" dirty="0"/>
          </a:p>
        </p:txBody>
      </p:sp>
      <p:sp>
        <p:nvSpPr>
          <p:cNvPr id="481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r>
              <a:rPr lang="en-US" altLang="zh-CN" dirty="0"/>
              <a:t>Some jobs are challengeable.</a:t>
            </a:r>
            <a:endParaRPr lang="zh-CN" altLang="en-US" dirty="0"/>
          </a:p>
        </p:txBody>
      </p:sp>
      <p:sp>
        <p:nvSpPr>
          <p:cNvPr id="512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222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r>
              <a:rPr lang="en-US" altLang="zh-CN" dirty="0"/>
              <a:t>But they do take care about us.</a:t>
            </a:r>
            <a:endParaRPr lang="zh-CN" altLang="en-US" dirty="0"/>
          </a:p>
        </p:txBody>
      </p:sp>
      <p:sp>
        <p:nvSpPr>
          <p:cNvPr id="522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6.xml"/><Relationship Id="rId7" Type="http://schemas.openxmlformats.org/officeDocument/2006/relationships/image" Target="../media/image2.png"/><Relationship Id="rId6" Type="http://schemas.openxmlformats.org/officeDocument/2006/relationships/tags" Target="../tags/tag65.xml"/><Relationship Id="rId5" Type="http://schemas.microsoft.com/office/2007/relationships/media" Target="../media/media1.mp4"/><Relationship Id="rId4" Type="http://schemas.openxmlformats.org/officeDocument/2006/relationships/video" Target="NULL" TargetMode="Externa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image" Target="../media/image15.png"/><Relationship Id="rId6" Type="http://schemas.openxmlformats.org/officeDocument/2006/relationships/tags" Target="../tags/tag126.xml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4" Type="http://schemas.openxmlformats.org/officeDocument/2006/relationships/notesSlide" Target="../notesSlides/notesSlide4.xml"/><Relationship Id="rId33" Type="http://schemas.openxmlformats.org/officeDocument/2006/relationships/slideLayout" Target="../slideLayouts/slideLayout1.xml"/><Relationship Id="rId32" Type="http://schemas.openxmlformats.org/officeDocument/2006/relationships/audio" Target="../media/audio2.wav"/><Relationship Id="rId31" Type="http://schemas.openxmlformats.org/officeDocument/2006/relationships/tags" Target="../tags/tag150.xml"/><Relationship Id="rId30" Type="http://schemas.openxmlformats.org/officeDocument/2006/relationships/tags" Target="../tags/tag149.xml"/><Relationship Id="rId3" Type="http://schemas.openxmlformats.org/officeDocument/2006/relationships/image" Target="../media/image1.png"/><Relationship Id="rId29" Type="http://schemas.openxmlformats.org/officeDocument/2006/relationships/tags" Target="../tags/tag148.xml"/><Relationship Id="rId28" Type="http://schemas.openxmlformats.org/officeDocument/2006/relationships/tags" Target="../tags/tag147.xml"/><Relationship Id="rId27" Type="http://schemas.openxmlformats.org/officeDocument/2006/relationships/tags" Target="../tags/tag146.xml"/><Relationship Id="rId26" Type="http://schemas.openxmlformats.org/officeDocument/2006/relationships/tags" Target="../tags/tag145.xml"/><Relationship Id="rId25" Type="http://schemas.openxmlformats.org/officeDocument/2006/relationships/tags" Target="../tags/tag144.xml"/><Relationship Id="rId24" Type="http://schemas.openxmlformats.org/officeDocument/2006/relationships/tags" Target="../tags/tag143.xml"/><Relationship Id="rId23" Type="http://schemas.openxmlformats.org/officeDocument/2006/relationships/tags" Target="../tags/tag142.xml"/><Relationship Id="rId22" Type="http://schemas.openxmlformats.org/officeDocument/2006/relationships/tags" Target="../tags/tag141.xml"/><Relationship Id="rId21" Type="http://schemas.openxmlformats.org/officeDocument/2006/relationships/tags" Target="../tags/tag140.xml"/><Relationship Id="rId20" Type="http://schemas.openxmlformats.org/officeDocument/2006/relationships/tags" Target="../tags/tag139.xml"/><Relationship Id="rId2" Type="http://schemas.openxmlformats.org/officeDocument/2006/relationships/tags" Target="../tags/tag125.xml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15.png"/><Relationship Id="rId36" Type="http://schemas.openxmlformats.org/officeDocument/2006/relationships/comments" Target="../comments/comment1.xml"/><Relationship Id="rId35" Type="http://schemas.openxmlformats.org/officeDocument/2006/relationships/notesSlide" Target="../notesSlides/notesSlide5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179.xml"/><Relationship Id="rId32" Type="http://schemas.openxmlformats.org/officeDocument/2006/relationships/image" Target="../media/image1.png"/><Relationship Id="rId31" Type="http://schemas.openxmlformats.org/officeDocument/2006/relationships/tags" Target="../tags/tag178.xml"/><Relationship Id="rId30" Type="http://schemas.openxmlformats.org/officeDocument/2006/relationships/tags" Target="../tags/tag177.xml"/><Relationship Id="rId3" Type="http://schemas.openxmlformats.org/officeDocument/2006/relationships/tags" Target="../tags/tag151.xml"/><Relationship Id="rId29" Type="http://schemas.openxmlformats.org/officeDocument/2006/relationships/tags" Target="../tags/tag176.xml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microsoft.com/office/2007/relationships/media" Target="../media/media2.mp3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image" Target="../media/image15.png"/><Relationship Id="rId30" Type="http://schemas.openxmlformats.org/officeDocument/2006/relationships/notesSlide" Target="../notesSlides/notesSlide6.xml"/><Relationship Id="rId3" Type="http://schemas.openxmlformats.org/officeDocument/2006/relationships/tags" Target="../tags/tag180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203.xml"/><Relationship Id="rId27" Type="http://schemas.openxmlformats.org/officeDocument/2006/relationships/image" Target="../media/image1.png"/><Relationship Id="rId26" Type="http://schemas.openxmlformats.org/officeDocument/2006/relationships/tags" Target="../tags/tag202.xml"/><Relationship Id="rId25" Type="http://schemas.openxmlformats.org/officeDocument/2006/relationships/tags" Target="../tags/tag201.xml"/><Relationship Id="rId24" Type="http://schemas.openxmlformats.org/officeDocument/2006/relationships/tags" Target="../tags/tag200.xml"/><Relationship Id="rId23" Type="http://schemas.openxmlformats.org/officeDocument/2006/relationships/tags" Target="../tags/tag199.xml"/><Relationship Id="rId22" Type="http://schemas.openxmlformats.org/officeDocument/2006/relationships/tags" Target="../tags/tag198.xml"/><Relationship Id="rId21" Type="http://schemas.openxmlformats.org/officeDocument/2006/relationships/tags" Target="../tags/tag197.xml"/><Relationship Id="rId20" Type="http://schemas.openxmlformats.org/officeDocument/2006/relationships/tags" Target="../tags/tag196.xml"/><Relationship Id="rId2" Type="http://schemas.microsoft.com/office/2007/relationships/media" Target="../media/media2.mp3"/><Relationship Id="rId19" Type="http://schemas.openxmlformats.org/officeDocument/2006/relationships/tags" Target="../tags/tag195.xml"/><Relationship Id="rId18" Type="http://schemas.openxmlformats.org/officeDocument/2006/relationships/tags" Target="../tags/tag194.xml"/><Relationship Id="rId17" Type="http://schemas.openxmlformats.org/officeDocument/2006/relationships/tags" Target="../tags/tag193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image" Target="../media/image15.png"/><Relationship Id="rId33" Type="http://schemas.openxmlformats.org/officeDocument/2006/relationships/notesSlide" Target="../notesSlides/notesSlide7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229.xml"/><Relationship Id="rId30" Type="http://schemas.openxmlformats.org/officeDocument/2006/relationships/image" Target="../media/image26.png"/><Relationship Id="rId3" Type="http://schemas.openxmlformats.org/officeDocument/2006/relationships/tags" Target="../tags/tag204.xml"/><Relationship Id="rId29" Type="http://schemas.openxmlformats.org/officeDocument/2006/relationships/tags" Target="../tags/tag228.xml"/><Relationship Id="rId28" Type="http://schemas.openxmlformats.org/officeDocument/2006/relationships/tags" Target="../tags/tag227.xml"/><Relationship Id="rId27" Type="http://schemas.openxmlformats.org/officeDocument/2006/relationships/tags" Target="../tags/tag226.xml"/><Relationship Id="rId26" Type="http://schemas.openxmlformats.org/officeDocument/2006/relationships/image" Target="../media/image1.png"/><Relationship Id="rId25" Type="http://schemas.openxmlformats.org/officeDocument/2006/relationships/tags" Target="../tags/tag225.xml"/><Relationship Id="rId24" Type="http://schemas.openxmlformats.org/officeDocument/2006/relationships/tags" Target="../tags/tag224.xml"/><Relationship Id="rId23" Type="http://schemas.openxmlformats.org/officeDocument/2006/relationships/tags" Target="../tags/tag223.xml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microsoft.com/office/2007/relationships/media" Target="../media/media2.mp3"/><Relationship Id="rId19" Type="http://schemas.openxmlformats.org/officeDocument/2006/relationships/tags" Target="../tags/tag219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image" Target="../media/image15.png"/><Relationship Id="rId31" Type="http://schemas.openxmlformats.org/officeDocument/2006/relationships/notesSlide" Target="../notesSlides/notesSlide8.xml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230.xml"/><Relationship Id="rId29" Type="http://schemas.openxmlformats.org/officeDocument/2006/relationships/tags" Target="../tags/tag254.xml"/><Relationship Id="rId28" Type="http://schemas.openxmlformats.org/officeDocument/2006/relationships/tags" Target="../tags/tag253.xml"/><Relationship Id="rId27" Type="http://schemas.openxmlformats.org/officeDocument/2006/relationships/image" Target="../media/image1.png"/><Relationship Id="rId26" Type="http://schemas.openxmlformats.org/officeDocument/2006/relationships/tags" Target="../tags/tag252.xml"/><Relationship Id="rId25" Type="http://schemas.openxmlformats.org/officeDocument/2006/relationships/tags" Target="../tags/tag251.xml"/><Relationship Id="rId24" Type="http://schemas.openxmlformats.org/officeDocument/2006/relationships/tags" Target="../tags/tag250.xml"/><Relationship Id="rId23" Type="http://schemas.openxmlformats.org/officeDocument/2006/relationships/tags" Target="../tags/tag249.xml"/><Relationship Id="rId22" Type="http://schemas.openxmlformats.org/officeDocument/2006/relationships/tags" Target="../tags/tag248.xml"/><Relationship Id="rId21" Type="http://schemas.openxmlformats.org/officeDocument/2006/relationships/tags" Target="../tags/tag247.xml"/><Relationship Id="rId20" Type="http://schemas.openxmlformats.org/officeDocument/2006/relationships/tags" Target="../tags/tag246.xml"/><Relationship Id="rId2" Type="http://schemas.microsoft.com/office/2007/relationships/media" Target="../media/media2.mp3"/><Relationship Id="rId19" Type="http://schemas.openxmlformats.org/officeDocument/2006/relationships/tags" Target="../tags/tag245.xml"/><Relationship Id="rId18" Type="http://schemas.openxmlformats.org/officeDocument/2006/relationships/tags" Target="../tags/tag244.xml"/><Relationship Id="rId17" Type="http://schemas.openxmlformats.org/officeDocument/2006/relationships/tags" Target="../tags/tag243.xml"/><Relationship Id="rId16" Type="http://schemas.openxmlformats.org/officeDocument/2006/relationships/tags" Target="../tags/tag242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image" Target="../media/image15.png"/><Relationship Id="rId32" Type="http://schemas.openxmlformats.org/officeDocument/2006/relationships/notesSlide" Target="../notesSlides/notesSlide9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280.xml"/><Relationship Id="rId3" Type="http://schemas.openxmlformats.org/officeDocument/2006/relationships/tags" Target="../tags/tag255.xml"/><Relationship Id="rId29" Type="http://schemas.openxmlformats.org/officeDocument/2006/relationships/tags" Target="../tags/tag279.xml"/><Relationship Id="rId28" Type="http://schemas.openxmlformats.org/officeDocument/2006/relationships/tags" Target="../tags/tag278.xml"/><Relationship Id="rId27" Type="http://schemas.openxmlformats.org/officeDocument/2006/relationships/image" Target="../media/image1.png"/><Relationship Id="rId26" Type="http://schemas.openxmlformats.org/officeDocument/2006/relationships/tags" Target="../tags/tag277.xml"/><Relationship Id="rId25" Type="http://schemas.openxmlformats.org/officeDocument/2006/relationships/tags" Target="../tags/tag276.xml"/><Relationship Id="rId24" Type="http://schemas.openxmlformats.org/officeDocument/2006/relationships/tags" Target="../tags/tag275.xml"/><Relationship Id="rId23" Type="http://schemas.openxmlformats.org/officeDocument/2006/relationships/tags" Target="../tags/tag274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microsoft.com/office/2007/relationships/media" Target="../media/media2.mp3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image" Target="../media/image15.png"/><Relationship Id="rId34" Type="http://schemas.openxmlformats.org/officeDocument/2006/relationships/notesSlide" Target="../notesSlides/notesSlide10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308.xml"/><Relationship Id="rId31" Type="http://schemas.openxmlformats.org/officeDocument/2006/relationships/tags" Target="../tags/tag307.xml"/><Relationship Id="rId30" Type="http://schemas.openxmlformats.org/officeDocument/2006/relationships/tags" Target="../tags/tag306.xml"/><Relationship Id="rId3" Type="http://schemas.openxmlformats.org/officeDocument/2006/relationships/tags" Target="../tags/tag281.xml"/><Relationship Id="rId29" Type="http://schemas.openxmlformats.org/officeDocument/2006/relationships/tags" Target="../tags/tag305.xml"/><Relationship Id="rId28" Type="http://schemas.openxmlformats.org/officeDocument/2006/relationships/tags" Target="../tags/tag304.xml"/><Relationship Id="rId27" Type="http://schemas.openxmlformats.org/officeDocument/2006/relationships/image" Target="../media/image1.png"/><Relationship Id="rId26" Type="http://schemas.openxmlformats.org/officeDocument/2006/relationships/tags" Target="../tags/tag303.xml"/><Relationship Id="rId25" Type="http://schemas.openxmlformats.org/officeDocument/2006/relationships/tags" Target="../tags/tag302.xml"/><Relationship Id="rId24" Type="http://schemas.openxmlformats.org/officeDocument/2006/relationships/tags" Target="../tags/tag301.xml"/><Relationship Id="rId23" Type="http://schemas.openxmlformats.org/officeDocument/2006/relationships/tags" Target="../tags/tag300.xml"/><Relationship Id="rId22" Type="http://schemas.openxmlformats.org/officeDocument/2006/relationships/tags" Target="../tags/tag299.xml"/><Relationship Id="rId21" Type="http://schemas.openxmlformats.org/officeDocument/2006/relationships/tags" Target="../tags/tag298.xml"/><Relationship Id="rId20" Type="http://schemas.openxmlformats.org/officeDocument/2006/relationships/tags" Target="../tags/tag297.xml"/><Relationship Id="rId2" Type="http://schemas.microsoft.com/office/2007/relationships/media" Target="../media/media2.mp3"/><Relationship Id="rId19" Type="http://schemas.openxmlformats.org/officeDocument/2006/relationships/tags" Target="../tags/tag296.xml"/><Relationship Id="rId18" Type="http://schemas.openxmlformats.org/officeDocument/2006/relationships/tags" Target="../tags/tag295.xml"/><Relationship Id="rId17" Type="http://schemas.openxmlformats.org/officeDocument/2006/relationships/tags" Target="../tags/tag294.xml"/><Relationship Id="rId16" Type="http://schemas.openxmlformats.org/officeDocument/2006/relationships/tags" Target="../tags/tag293.xml"/><Relationship Id="rId15" Type="http://schemas.openxmlformats.org/officeDocument/2006/relationships/tags" Target="../tags/tag292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image" Target="../media/image15.png"/><Relationship Id="rId35" Type="http://schemas.openxmlformats.org/officeDocument/2006/relationships/notesSlide" Target="../notesSlides/notesSlide11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337.xml"/><Relationship Id="rId32" Type="http://schemas.openxmlformats.org/officeDocument/2006/relationships/tags" Target="../tags/tag336.xml"/><Relationship Id="rId31" Type="http://schemas.openxmlformats.org/officeDocument/2006/relationships/tags" Target="../tags/tag335.xml"/><Relationship Id="rId30" Type="http://schemas.openxmlformats.org/officeDocument/2006/relationships/tags" Target="../tags/tag334.xml"/><Relationship Id="rId3" Type="http://schemas.openxmlformats.org/officeDocument/2006/relationships/tags" Target="../tags/tag309.xml"/><Relationship Id="rId29" Type="http://schemas.openxmlformats.org/officeDocument/2006/relationships/tags" Target="../tags/tag333.xml"/><Relationship Id="rId28" Type="http://schemas.openxmlformats.org/officeDocument/2006/relationships/tags" Target="../tags/tag332.xml"/><Relationship Id="rId27" Type="http://schemas.openxmlformats.org/officeDocument/2006/relationships/image" Target="../media/image1.png"/><Relationship Id="rId26" Type="http://schemas.openxmlformats.org/officeDocument/2006/relationships/tags" Target="../tags/tag331.xml"/><Relationship Id="rId25" Type="http://schemas.openxmlformats.org/officeDocument/2006/relationships/tags" Target="../tags/tag330.xml"/><Relationship Id="rId24" Type="http://schemas.openxmlformats.org/officeDocument/2006/relationships/tags" Target="../tags/tag329.xml"/><Relationship Id="rId23" Type="http://schemas.openxmlformats.org/officeDocument/2006/relationships/tags" Target="../tags/tag328.xml"/><Relationship Id="rId22" Type="http://schemas.openxmlformats.org/officeDocument/2006/relationships/tags" Target="../tags/tag327.xml"/><Relationship Id="rId21" Type="http://schemas.openxmlformats.org/officeDocument/2006/relationships/tags" Target="../tags/tag326.xml"/><Relationship Id="rId20" Type="http://schemas.openxmlformats.org/officeDocument/2006/relationships/tags" Target="../tags/tag325.xml"/><Relationship Id="rId2" Type="http://schemas.microsoft.com/office/2007/relationships/media" Target="../media/media2.mp3"/><Relationship Id="rId19" Type="http://schemas.openxmlformats.org/officeDocument/2006/relationships/tags" Target="../tags/tag324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1" Type="http://schemas.openxmlformats.org/officeDocument/2006/relationships/tags" Target="../tags/tag338.xml"/><Relationship Id="rId10" Type="http://schemas.microsoft.com/office/2007/relationships/media" Target="../media/media2.mp3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5" Type="http://schemas.openxmlformats.org/officeDocument/2006/relationships/notesSlide" Target="../notesSlides/notesSlide14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.png"/><Relationship Id="rId12" Type="http://schemas.openxmlformats.org/officeDocument/2006/relationships/tags" Target="../tags/tag341.xml"/><Relationship Id="rId11" Type="http://schemas.openxmlformats.org/officeDocument/2006/relationships/tags" Target="../tags/tag340.xml"/><Relationship Id="rId10" Type="http://schemas.openxmlformats.org/officeDocument/2006/relationships/tags" Target="../tags/tag339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45.xml"/><Relationship Id="rId7" Type="http://schemas.openxmlformats.org/officeDocument/2006/relationships/image" Target="../media/image58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1.png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349.xml"/><Relationship Id="rId7" Type="http://schemas.openxmlformats.org/officeDocument/2006/relationships/image" Target="../media/image15.png"/><Relationship Id="rId6" Type="http://schemas.openxmlformats.org/officeDocument/2006/relationships/tags" Target="../tags/tag348.xml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3" Type="http://schemas.openxmlformats.org/officeDocument/2006/relationships/notesSlide" Target="../notesSlides/notesSlide15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365.xml"/><Relationship Id="rId30" Type="http://schemas.openxmlformats.org/officeDocument/2006/relationships/tags" Target="../tags/tag364.xml"/><Relationship Id="rId3" Type="http://schemas.openxmlformats.org/officeDocument/2006/relationships/image" Target="../media/image1.png"/><Relationship Id="rId29" Type="http://schemas.openxmlformats.org/officeDocument/2006/relationships/tags" Target="../tags/tag363.xml"/><Relationship Id="rId28" Type="http://schemas.openxmlformats.org/officeDocument/2006/relationships/tags" Target="../tags/tag362.xml"/><Relationship Id="rId27" Type="http://schemas.openxmlformats.org/officeDocument/2006/relationships/image" Target="../media/image65.png"/><Relationship Id="rId26" Type="http://schemas.openxmlformats.org/officeDocument/2006/relationships/tags" Target="../tags/tag361.xml"/><Relationship Id="rId25" Type="http://schemas.openxmlformats.org/officeDocument/2006/relationships/tags" Target="../tags/tag360.xml"/><Relationship Id="rId24" Type="http://schemas.openxmlformats.org/officeDocument/2006/relationships/tags" Target="../tags/tag359.xml"/><Relationship Id="rId23" Type="http://schemas.openxmlformats.org/officeDocument/2006/relationships/tags" Target="../tags/tag358.xml"/><Relationship Id="rId22" Type="http://schemas.openxmlformats.org/officeDocument/2006/relationships/image" Target="../media/image64.png"/><Relationship Id="rId21" Type="http://schemas.openxmlformats.org/officeDocument/2006/relationships/tags" Target="../tags/tag357.xml"/><Relationship Id="rId20" Type="http://schemas.openxmlformats.org/officeDocument/2006/relationships/image" Target="../media/image63.png"/><Relationship Id="rId2" Type="http://schemas.openxmlformats.org/officeDocument/2006/relationships/tags" Target="../tags/tag347.xml"/><Relationship Id="rId19" Type="http://schemas.openxmlformats.org/officeDocument/2006/relationships/tags" Target="../tags/tag356.xml"/><Relationship Id="rId18" Type="http://schemas.openxmlformats.org/officeDocument/2006/relationships/image" Target="../media/image62.png"/><Relationship Id="rId17" Type="http://schemas.openxmlformats.org/officeDocument/2006/relationships/tags" Target="../tags/tag355.xml"/><Relationship Id="rId16" Type="http://schemas.openxmlformats.org/officeDocument/2006/relationships/tags" Target="../tags/tag354.xml"/><Relationship Id="rId15" Type="http://schemas.openxmlformats.org/officeDocument/2006/relationships/tags" Target="../tags/tag353.xml"/><Relationship Id="rId14" Type="http://schemas.openxmlformats.org/officeDocument/2006/relationships/image" Target="../media/image61.png"/><Relationship Id="rId13" Type="http://schemas.openxmlformats.org/officeDocument/2006/relationships/tags" Target="../tags/tag352.xml"/><Relationship Id="rId12" Type="http://schemas.openxmlformats.org/officeDocument/2006/relationships/image" Target="../media/image60.png"/><Relationship Id="rId11" Type="http://schemas.openxmlformats.org/officeDocument/2006/relationships/tags" Target="../tags/tag351.xml"/><Relationship Id="rId10" Type="http://schemas.openxmlformats.org/officeDocument/2006/relationships/tags" Target="../tags/tag350.xml"/><Relationship Id="rId1" Type="http://schemas.openxmlformats.org/officeDocument/2006/relationships/tags" Target="../tags/tag346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7.png"/><Relationship Id="rId3" Type="http://schemas.microsoft.com/office/2007/relationships/media" Target="file:///C:\Users\Administrator\Desktop\11.2&#23567;&#29677;&#21270;&#23450;&#31295;\&#32844;&#19994;&#27427;&#36175;.mp3" TargetMode="External"/><Relationship Id="rId2" Type="http://schemas.openxmlformats.org/officeDocument/2006/relationships/audio" Target="file:///C:\Users\Administrator\Desktop\11.2&#23567;&#29677;&#21270;&#23450;&#31295;\&#32844;&#19994;&#27427;&#36175;.mp3" TargetMode="External"/><Relationship Id="rId1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image" Target="../media/image80.jpeg"/><Relationship Id="rId7" Type="http://schemas.openxmlformats.org/officeDocument/2006/relationships/image" Target="../media/image79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72.png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3" Type="http://schemas.openxmlformats.org/officeDocument/2006/relationships/image" Target="../media/image1.png"/><Relationship Id="rId2" Type="http://schemas.openxmlformats.org/officeDocument/2006/relationships/tags" Target="../tags/tag367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377.xml"/><Relationship Id="rId13" Type="http://schemas.openxmlformats.org/officeDocument/2006/relationships/image" Target="../media/image82.png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73.xml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tags" Target="../tags/tag72.xml"/><Relationship Id="rId4" Type="http://schemas.openxmlformats.org/officeDocument/2006/relationships/image" Target="../media/image1.png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1.xml"/><Relationship Id="rId20" Type="http://schemas.openxmlformats.org/officeDocument/2006/relationships/audio" Target="../media/audio1.wav"/><Relationship Id="rId2" Type="http://schemas.openxmlformats.org/officeDocument/2006/relationships/tags" Target="../tags/tag70.xml"/><Relationship Id="rId19" Type="http://schemas.openxmlformats.org/officeDocument/2006/relationships/tags" Target="../tags/tag76.xml"/><Relationship Id="rId18" Type="http://schemas.openxmlformats.org/officeDocument/2006/relationships/image" Target="../media/image15.png"/><Relationship Id="rId17" Type="http://schemas.openxmlformats.org/officeDocument/2006/relationships/tags" Target="../tags/tag75.xml"/><Relationship Id="rId16" Type="http://schemas.microsoft.com/office/2007/relationships/media" Target="../media/media2.mp3"/><Relationship Id="rId15" Type="http://schemas.openxmlformats.org/officeDocument/2006/relationships/audio" Target="../media/media2.mp3"/><Relationship Id="rId14" Type="http://schemas.openxmlformats.org/officeDocument/2006/relationships/image" Target="../media/image14.png"/><Relationship Id="rId13" Type="http://schemas.openxmlformats.org/officeDocument/2006/relationships/tags" Target="../tags/tag74.xml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17.png"/><Relationship Id="rId7" Type="http://schemas.openxmlformats.org/officeDocument/2006/relationships/tags" Target="../tags/tag81.xml"/><Relationship Id="rId6" Type="http://schemas.openxmlformats.org/officeDocument/2006/relationships/image" Target="../media/image16.jpeg"/><Relationship Id="rId5" Type="http://schemas.openxmlformats.org/officeDocument/2006/relationships/tags" Target="../tags/tag80.xml"/><Relationship Id="rId4" Type="http://schemas.openxmlformats.org/officeDocument/2006/relationships/image" Target="../media/image1.png"/><Relationship Id="rId3" Type="http://schemas.openxmlformats.org/officeDocument/2006/relationships/tags" Target="../tags/tag79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8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image" Target="../media/image19.png"/><Relationship Id="rId11" Type="http://schemas.openxmlformats.org/officeDocument/2006/relationships/tags" Target="../tags/tag83.xml"/><Relationship Id="rId10" Type="http://schemas.openxmlformats.org/officeDocument/2006/relationships/image" Target="../media/image18.png"/><Relationship Id="rId1" Type="http://schemas.openxmlformats.org/officeDocument/2006/relationships/tags" Target="../tags/tag7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21.png"/><Relationship Id="rId7" Type="http://schemas.openxmlformats.org/officeDocument/2006/relationships/tags" Target="../tags/tag97.xml"/><Relationship Id="rId6" Type="http://schemas.openxmlformats.org/officeDocument/2006/relationships/image" Target="../media/image20.png"/><Relationship Id="rId5" Type="http://schemas.openxmlformats.org/officeDocument/2006/relationships/tags" Target="../tags/tag96.xml"/><Relationship Id="rId43" Type="http://schemas.openxmlformats.org/officeDocument/2006/relationships/notesSlide" Target="../notesSlides/notesSlide2.xml"/><Relationship Id="rId42" Type="http://schemas.openxmlformats.org/officeDocument/2006/relationships/slideLayout" Target="../slideLayouts/slideLayout1.xml"/><Relationship Id="rId41" Type="http://schemas.openxmlformats.org/officeDocument/2006/relationships/tags" Target="../tags/tag114.xml"/><Relationship Id="rId40" Type="http://schemas.openxmlformats.org/officeDocument/2006/relationships/tags" Target="../tags/tag113.xml"/><Relationship Id="rId4" Type="http://schemas.openxmlformats.org/officeDocument/2006/relationships/image" Target="../media/image1.png"/><Relationship Id="rId39" Type="http://schemas.openxmlformats.org/officeDocument/2006/relationships/image" Target="../media/image32.png"/><Relationship Id="rId38" Type="http://schemas.openxmlformats.org/officeDocument/2006/relationships/image" Target="../media/image31.png"/><Relationship Id="rId37" Type="http://schemas.openxmlformats.org/officeDocument/2006/relationships/image" Target="../media/image30.svg"/><Relationship Id="rId36" Type="http://schemas.openxmlformats.org/officeDocument/2006/relationships/image" Target="../media/image29.png"/><Relationship Id="rId35" Type="http://schemas.openxmlformats.org/officeDocument/2006/relationships/tags" Target="../tags/tag112.xml"/><Relationship Id="rId34" Type="http://schemas.openxmlformats.org/officeDocument/2006/relationships/image" Target="../media/image28.png"/><Relationship Id="rId33" Type="http://schemas.openxmlformats.org/officeDocument/2006/relationships/tags" Target="../tags/tag111.xml"/><Relationship Id="rId32" Type="http://schemas.openxmlformats.org/officeDocument/2006/relationships/slide" Target="slide6.xml"/><Relationship Id="rId31" Type="http://schemas.openxmlformats.org/officeDocument/2006/relationships/tags" Target="../tags/tag110.xml"/><Relationship Id="rId30" Type="http://schemas.openxmlformats.org/officeDocument/2006/relationships/tags" Target="../tags/tag109.xml"/><Relationship Id="rId3" Type="http://schemas.openxmlformats.org/officeDocument/2006/relationships/tags" Target="../tags/tag95.xml"/><Relationship Id="rId29" Type="http://schemas.openxmlformats.org/officeDocument/2006/relationships/tags" Target="../tags/tag108.xml"/><Relationship Id="rId28" Type="http://schemas.openxmlformats.org/officeDocument/2006/relationships/tags" Target="../tags/tag107.xml"/><Relationship Id="rId27" Type="http://schemas.openxmlformats.org/officeDocument/2006/relationships/tags" Target="../tags/tag106.xml"/><Relationship Id="rId26" Type="http://schemas.openxmlformats.org/officeDocument/2006/relationships/image" Target="../media/image27.svg"/><Relationship Id="rId25" Type="http://schemas.openxmlformats.org/officeDocument/2006/relationships/image" Target="../media/image26.png"/><Relationship Id="rId24" Type="http://schemas.openxmlformats.org/officeDocument/2006/relationships/image" Target="../media/image25.png"/><Relationship Id="rId23" Type="http://schemas.openxmlformats.org/officeDocument/2006/relationships/tags" Target="../tags/tag105.xml"/><Relationship Id="rId22" Type="http://schemas.openxmlformats.org/officeDocument/2006/relationships/slide" Target="slide1.xml"/><Relationship Id="rId21" Type="http://schemas.openxmlformats.org/officeDocument/2006/relationships/image" Target="../media/image24.png"/><Relationship Id="rId20" Type="http://schemas.openxmlformats.org/officeDocument/2006/relationships/tags" Target="../tags/tag104.xml"/><Relationship Id="rId2" Type="http://schemas.openxmlformats.org/officeDocument/2006/relationships/tags" Target="../tags/tag94.xml"/><Relationship Id="rId19" Type="http://schemas.openxmlformats.org/officeDocument/2006/relationships/image" Target="../media/image23.png"/><Relationship Id="rId18" Type="http://schemas.openxmlformats.org/officeDocument/2006/relationships/tags" Target="../tags/tag103.xml"/><Relationship Id="rId17" Type="http://schemas.openxmlformats.org/officeDocument/2006/relationships/image" Target="../media/image22.png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image" Target="../media/image15.png"/><Relationship Id="rId11" Type="http://schemas.openxmlformats.org/officeDocument/2006/relationships/tags" Target="../tags/tag98.xml"/><Relationship Id="rId10" Type="http://schemas.microsoft.com/office/2007/relationships/media" Target="../media/media2.mp3"/><Relationship Id="rId1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18.xml"/><Relationship Id="rId4" Type="http://schemas.openxmlformats.org/officeDocument/2006/relationships/image" Target="../media/image1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.png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119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23.xml"/><Relationship Id="rId10" Type="http://schemas.openxmlformats.org/officeDocument/2006/relationships/image" Target="../media/image15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3220" y="500380"/>
            <a:ext cx="11405235" cy="584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箭头: 五边形 6"/>
          <p:cNvSpPr/>
          <p:nvPr>
            <p:custDataLst>
              <p:tags r:id="rId1"/>
            </p:custDataLst>
          </p:nvPr>
        </p:nvSpPr>
        <p:spPr>
          <a:xfrm>
            <a:off x="868045" y="500380"/>
            <a:ext cx="3340735" cy="533400"/>
          </a:xfrm>
          <a:prstGeom prst="homePlat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千库网_黄色教育学习灯泡图标_元素编号12409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" y="102235"/>
            <a:ext cx="1150620" cy="104648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68045" y="500380"/>
            <a:ext cx="3070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 Black" panose="020B0A04020102020204" pitchFamily="34" charset="0"/>
                <a:cs typeface="Aharoni" panose="02010803020104030203" pitchFamily="2" charset="-79"/>
              </a:rPr>
              <a:t>Enjoy </a:t>
            </a:r>
            <a:r>
              <a:rPr lang="en-US" altLang="zh-CN" sz="2400" b="1" dirty="0">
                <a:latin typeface="Arial Black" panose="020B0A04020102020204" pitchFamily="34" charset="0"/>
                <a:cs typeface="Aharoni" panose="02010803020104030203" pitchFamily="2" charset="-79"/>
              </a:rPr>
              <a:t>a song</a:t>
            </a:r>
            <a:endParaRPr lang="en-US" altLang="zh-CN" sz="24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1140" y="580898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https://b23.tv/z4UY93q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58570" y="1148715"/>
            <a:ext cx="9228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/>
                </a:solidFill>
              </a:rPr>
              <a:t>What is the song about?</a:t>
            </a:r>
            <a:endParaRPr lang="en-US" altLang="zh-CN" sz="3600">
              <a:solidFill>
                <a:schemeClr val="accent4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58570" y="2131060"/>
            <a:ext cx="867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/>
                </a:solidFill>
              </a:rPr>
              <a:t>It’s about</a:t>
            </a:r>
            <a:r>
              <a:rPr lang="en-US" altLang="zh-CN" sz="3600">
                <a:solidFill>
                  <a:srgbClr val="FF0000"/>
                </a:solidFill>
              </a:rPr>
              <a:t> jobs(</a:t>
            </a:r>
            <a:r>
              <a:rPr lang="zh-CN" altLang="en-US" sz="3600">
                <a:solidFill>
                  <a:srgbClr val="FF0000"/>
                </a:solidFill>
              </a:rPr>
              <a:t>工作</a:t>
            </a:r>
            <a:r>
              <a:rPr lang="en-US" altLang="zh-CN" sz="3600">
                <a:solidFill>
                  <a:srgbClr val="FF0000"/>
                </a:solidFill>
              </a:rPr>
              <a:t>)</a:t>
            </a:r>
            <a:r>
              <a:rPr lang="en-US" altLang="zh-CN" sz="3600">
                <a:solidFill>
                  <a:schemeClr val="accent4"/>
                </a:solidFill>
              </a:rPr>
              <a:t>.</a:t>
            </a:r>
            <a:endParaRPr lang="en-US" altLang="zh-CN" sz="3600">
              <a:solidFill>
                <a:schemeClr val="accent4"/>
              </a:solidFill>
            </a:endParaRPr>
          </a:p>
        </p:txBody>
      </p:sp>
      <p:pic>
        <p:nvPicPr>
          <p:cNvPr id="3" name="People work - Nursery Rhymes &amp; Kids Songs - LearnEnglish Kids British Council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4222.000000" end="15836.000000"/>
                </p14:media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1290" y="268605"/>
            <a:ext cx="11908790" cy="6320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223520" y="-156210"/>
            <a:ext cx="6397851" cy="1046480"/>
            <a:chOff x="1168" y="396"/>
            <a:chExt cx="10179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9033" cy="1016"/>
              <a:chOff x="947057" y="707571"/>
              <a:chExt cx="5063348" cy="645160"/>
            </a:xfrm>
          </p:grpSpPr>
          <p:sp>
            <p:nvSpPr>
              <p:cNvPr id="7" name="箭头: 五边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947057" y="707571"/>
                <a:ext cx="5063348" cy="64516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74476" y="707571"/>
                <a:ext cx="4437579" cy="5702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8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What do they usually do?</a:t>
                </a:r>
                <a:endParaRPr lang="en-US" altLang="zh-CN" sz="28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775059" y="4651883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8"/>
            </p:custDataLst>
          </p:nvPr>
        </p:nvGraphicFramePr>
        <p:xfrm>
          <a:off x="1253490" y="1192530"/>
          <a:ext cx="10413365" cy="520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035"/>
                <a:gridCol w="7974330"/>
              </a:tblGrid>
              <a:tr h="46736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770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88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040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818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485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64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072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5" name="组合 64"/>
          <p:cNvGrpSpPr/>
          <p:nvPr/>
        </p:nvGrpSpPr>
        <p:grpSpPr>
          <a:xfrm>
            <a:off x="1304290" y="1666875"/>
            <a:ext cx="10544175" cy="4618990"/>
            <a:chOff x="1738" y="9824"/>
            <a:chExt cx="16605" cy="7274"/>
          </a:xfrm>
        </p:grpSpPr>
        <p:grpSp>
          <p:nvGrpSpPr>
            <p:cNvPr id="64" name="组合 63"/>
            <p:cNvGrpSpPr/>
            <p:nvPr/>
          </p:nvGrpSpPr>
          <p:grpSpPr>
            <a:xfrm>
              <a:off x="1738" y="9872"/>
              <a:ext cx="4347" cy="7226"/>
              <a:chOff x="1738" y="9872"/>
              <a:chExt cx="4347" cy="7226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1738" y="9872"/>
                <a:ext cx="382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/>
                  <a:t>A farmer</a:t>
                </a:r>
                <a:endParaRPr lang="en-US" altLang="zh-CN" sz="2800" b="1"/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05" y="10851"/>
                <a:ext cx="33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/>
                  <a:t>A fireman</a:t>
                </a:r>
                <a:endParaRPr lang="en-US" altLang="zh-CN" sz="2800" b="1"/>
              </a:p>
            </p:txBody>
          </p:sp>
          <p:sp>
            <p:nvSpPr>
              <p:cNvPr id="53" name="文本框 5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789" y="13108"/>
                <a:ext cx="408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/>
                  <a:t>A nurse</a:t>
                </a:r>
                <a:endParaRPr lang="en-US" altLang="zh-CN" sz="2800" b="1"/>
              </a:p>
            </p:txBody>
          </p:sp>
          <p:sp>
            <p:nvSpPr>
              <p:cNvPr id="54" name="文本框 5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789" y="11896"/>
                <a:ext cx="406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/>
                  <a:t>A policeman</a:t>
                </a:r>
                <a:endParaRPr lang="en-US" altLang="zh-CN" sz="2800" b="1"/>
              </a:p>
            </p:txBody>
          </p:sp>
          <p:sp>
            <p:nvSpPr>
              <p:cNvPr id="58" name="文本框 57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05" y="14060"/>
                <a:ext cx="404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/>
                  <a:t>A cook</a:t>
                </a:r>
                <a:endParaRPr lang="en-US" altLang="zh-CN" sz="2800" b="1"/>
              </a:p>
            </p:txBody>
          </p:sp>
          <p:sp>
            <p:nvSpPr>
              <p:cNvPr id="59" name="文本框 5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744" y="15168"/>
                <a:ext cx="410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/>
                  <a:t>A driver</a:t>
                </a:r>
                <a:endParaRPr lang="en-US" altLang="zh-CN" sz="2800" b="1"/>
              </a:p>
            </p:txBody>
          </p: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05" y="16276"/>
                <a:ext cx="428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/>
                  <a:t>A teacher</a:t>
                </a:r>
                <a:endParaRPr lang="en-US" altLang="zh-CN" sz="2800" b="1"/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5558" y="9824"/>
              <a:ext cx="12785" cy="6364"/>
              <a:chOff x="5558" y="9824"/>
              <a:chExt cx="12785" cy="6364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5767" y="9824"/>
                <a:ext cx="1257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en-US" altLang="zh-CN" sz="2400" b="1">
                    <a:latin typeface="+mj-lt"/>
                    <a:cs typeface="+mj-lt"/>
                  </a:rPr>
                  <a:t>______ (</a:t>
                </a:r>
                <a:r>
                  <a:rPr lang="en-US" altLang="zh-CN" sz="2400" b="1">
                    <a:latin typeface="+mj-lt"/>
                    <a:cs typeface="+mj-lt"/>
                  </a:rPr>
                  <a:t>have) a farm and ______(work) on the farm. </a:t>
                </a:r>
                <a:endParaRPr lang="en-US" altLang="zh-CN" sz="2400" b="1">
                  <a:latin typeface="+mj-lt"/>
                  <a:cs typeface="+mj-lt"/>
                </a:endParaRP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651" y="10917"/>
                <a:ext cx="766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en-US" altLang="zh-CN" sz="2800" b="1">
                    <a:latin typeface="+mj-lt"/>
                    <a:cs typeface="+mj-lt"/>
                  </a:rPr>
                  <a:t>_______(put) out</a:t>
                </a:r>
                <a:r>
                  <a:rPr lang="zh-CN" altLang="en-US" sz="2000" b="1">
                    <a:latin typeface="方正小标宋_GBK" panose="02000000000000000000" charset="-122"/>
                    <a:ea typeface="方正小标宋_GBK" panose="02000000000000000000" charset="-122"/>
                    <a:cs typeface="+mj-lt"/>
                    <a:sym typeface="+mn-ea"/>
                  </a:rPr>
                  <a:t>（熄灭）</a:t>
                </a:r>
                <a:r>
                  <a:rPr lang="en-US" altLang="zh-CN" sz="2800" b="1">
                    <a:latin typeface="+mj-lt"/>
                    <a:cs typeface="+mj-lt"/>
                  </a:rPr>
                  <a:t> fire. </a:t>
                </a:r>
                <a:endParaRPr lang="en-US" altLang="zh-CN" sz="2800" b="1">
                  <a:latin typeface="+mj-lt"/>
                  <a:cs typeface="+mj-lt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558" y="11917"/>
                <a:ext cx="1108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en-US" altLang="zh-CN" sz="2800" b="1">
                    <a:cs typeface="+mn-lt"/>
                  </a:rPr>
                  <a:t> _______(work) in the police office</a:t>
                </a:r>
                <a:r>
                  <a:rPr lang="en-US" altLang="zh-CN" sz="2000" b="1">
                    <a:latin typeface="方正小标宋_GBK" panose="02000000000000000000" charset="-122"/>
                    <a:ea typeface="方正小标宋_GBK" panose="02000000000000000000" charset="-122"/>
                    <a:cs typeface="方正小标宋_GBK" panose="02000000000000000000" charset="-122"/>
                  </a:rPr>
                  <a:t>(</a:t>
                </a:r>
                <a:r>
                  <a:rPr lang="zh-CN" altLang="en-US" sz="2000" b="1">
                    <a:latin typeface="方正小标宋_GBK" panose="02000000000000000000" charset="-122"/>
                    <a:ea typeface="方正小标宋_GBK" panose="02000000000000000000" charset="-122"/>
                    <a:cs typeface="方正小标宋_GBK" panose="02000000000000000000" charset="-122"/>
                  </a:rPr>
                  <a:t>警局）</a:t>
                </a:r>
                <a:r>
                  <a:rPr lang="en-US" altLang="zh-CN" sz="2800" b="1">
                    <a:cs typeface="+mn-lt"/>
                  </a:rPr>
                  <a:t>.</a:t>
                </a:r>
                <a:r>
                  <a:rPr lang="en-US" altLang="zh-CN" sz="3200" b="1">
                    <a:cs typeface="+mn-lt"/>
                  </a:rPr>
                  <a:t> </a:t>
                </a:r>
                <a:endParaRPr lang="en-US" altLang="zh-CN" sz="3200" b="1">
                  <a:cs typeface="+mn-lt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651" y="13050"/>
                <a:ext cx="1052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en-US" altLang="zh-CN" sz="2800" b="1">
                    <a:latin typeface="+mj-lt"/>
                    <a:cs typeface="+mj-lt"/>
                  </a:rPr>
                  <a:t>______(help) sick people and doctors. </a:t>
                </a:r>
                <a:endParaRPr lang="en-US" altLang="zh-CN" sz="2800" b="1">
                  <a:latin typeface="+mj-lt"/>
                  <a:cs typeface="+mj-lt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651" y="14208"/>
                <a:ext cx="680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en-US" altLang="zh-CN" sz="2800" b="1">
                    <a:cs typeface="+mn-lt"/>
                  </a:rPr>
                  <a:t> ______(cook) nice food.</a:t>
                </a:r>
                <a:endParaRPr lang="en-US" altLang="zh-CN" sz="2800" b="1">
                  <a:cs typeface="+mn-lt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5624" y="15366"/>
                <a:ext cx="833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en-US" altLang="zh-CN" sz="2800" b="1">
                    <a:cs typeface="+mn-lt"/>
                  </a:rPr>
                  <a:t> ______(drive) a car for work.</a:t>
                </a:r>
                <a:endParaRPr lang="en-US" altLang="zh-CN" sz="2800" b="1">
                  <a:cs typeface="+mn-lt"/>
                </a:endParaRPr>
              </a:p>
            </p:txBody>
          </p:sp>
        </p:grpSp>
      </p:grpSp>
      <p:sp>
        <p:nvSpPr>
          <p:cNvPr id="66" name="文本框 65"/>
          <p:cNvSpPr txBox="1"/>
          <p:nvPr>
            <p:custDataLst>
              <p:tags r:id="rId20"/>
            </p:custDataLst>
          </p:nvPr>
        </p:nvSpPr>
        <p:spPr>
          <a:xfrm>
            <a:off x="3729990" y="577659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4037330" y="1617980"/>
            <a:ext cx="145542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C00000"/>
                </a:solidFill>
                <a:cs typeface="+mn-lt"/>
                <a:sym typeface="+mn-ea"/>
              </a:rPr>
              <a:t>has</a:t>
            </a:r>
            <a:endParaRPr lang="en-US" altLang="zh-CN" sz="2800" b="1">
              <a:solidFill>
                <a:srgbClr val="C00000"/>
              </a:solidFill>
              <a:cs typeface="+mn-lt"/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3923030" y="5123815"/>
            <a:ext cx="123825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drive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23"/>
            </p:custDataLst>
          </p:nvPr>
        </p:nvSpPr>
        <p:spPr>
          <a:xfrm>
            <a:off x="3923030" y="2980055"/>
            <a:ext cx="137477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work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>
            <p:custDataLst>
              <p:tags r:id="rId24"/>
            </p:custDataLst>
          </p:nvPr>
        </p:nvSpPr>
        <p:spPr>
          <a:xfrm>
            <a:off x="3984625" y="230695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2" name="文本框 71"/>
          <p:cNvSpPr txBox="1"/>
          <p:nvPr>
            <p:custDataLst>
              <p:tags r:id="rId25"/>
            </p:custDataLst>
          </p:nvPr>
        </p:nvSpPr>
        <p:spPr>
          <a:xfrm>
            <a:off x="3915410" y="4379595"/>
            <a:ext cx="136525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cook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26"/>
            </p:custDataLst>
          </p:nvPr>
        </p:nvSpPr>
        <p:spPr>
          <a:xfrm>
            <a:off x="3923030" y="3696970"/>
            <a:ext cx="130683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help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27"/>
            </p:custDataLst>
          </p:nvPr>
        </p:nvSpPr>
        <p:spPr>
          <a:xfrm>
            <a:off x="3923030" y="5707380"/>
            <a:ext cx="165417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teach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es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6162040" y="365125"/>
            <a:ext cx="5504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用所给动词适当形式完成句子。</a:t>
            </a:r>
            <a:endParaRPr lang="en-US" altLang="zh-CN" sz="28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3898900" y="1566545"/>
            <a:ext cx="1504950" cy="483044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圆角矩形 77"/>
          <p:cNvSpPr/>
          <p:nvPr>
            <p:custDataLst>
              <p:tags r:id="rId28"/>
            </p:custDataLst>
          </p:nvPr>
        </p:nvSpPr>
        <p:spPr>
          <a:xfrm>
            <a:off x="1253490" y="1601470"/>
            <a:ext cx="2303145" cy="48399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336675" y="1683385"/>
            <a:ext cx="2078990" cy="5664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29845" y="1693545"/>
            <a:ext cx="1520190" cy="450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C00000"/>
                </a:solidFill>
                <a:cs typeface="+mn-lt"/>
              </a:rPr>
              <a:t>He/She=</a:t>
            </a:r>
            <a:endParaRPr lang="en-US" altLang="zh-CN" sz="2400" b="1">
              <a:solidFill>
                <a:srgbClr val="C00000"/>
              </a:solidFill>
              <a:cs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89215" y="1664335"/>
            <a:ext cx="1144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work</a:t>
            </a:r>
            <a:r>
              <a:rPr lang="en-US" altLang="zh-CN" sz="2400" b="1">
                <a:solidFill>
                  <a:srgbClr val="C00000"/>
                </a:solidFill>
              </a:rPr>
              <a:t>s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7713980" y="1627505"/>
            <a:ext cx="1036955" cy="4972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92935" y="1201420"/>
            <a:ext cx="120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Who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29"/>
            </p:custDataLst>
          </p:nvPr>
        </p:nvSpPr>
        <p:spPr>
          <a:xfrm>
            <a:off x="1773555" y="1163955"/>
            <a:ext cx="1442085" cy="450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bg1"/>
                </a:solidFill>
                <a:cs typeface="+mn-lt"/>
              </a:rPr>
              <a:t>He/She</a:t>
            </a:r>
            <a:endParaRPr lang="en-US" altLang="zh-CN" sz="2800" b="1">
              <a:solidFill>
                <a:schemeClr val="bg1"/>
              </a:solidFill>
              <a:cs typeface="+mn-lt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162040" y="241935"/>
            <a:ext cx="5908040" cy="865505"/>
          </a:xfrm>
          <a:prstGeom prst="rect">
            <a:avLst/>
          </a:prstGeom>
          <a:solidFill>
            <a:schemeClr val="bg1"/>
          </a:solidFill>
          <a:ln w="25400" cmpd="sng">
            <a:noFill/>
            <a:miter lim="800000"/>
          </a:ln>
          <a:effectLst/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陈述句中，当主语是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第三人称单数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时，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动词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要用其</a:t>
            </a:r>
            <a:r>
              <a:rPr lang="zh-CN" altLang="en-US" sz="28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第三人称单数形式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3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/>
      <p:bldP spid="77" grpId="0" bldLvl="0" animBg="1"/>
      <p:bldP spid="78" grpId="0" bldLvl="0" animBg="1"/>
      <p:bldP spid="75" grpId="0"/>
      <p:bldP spid="11" grpId="0" bldLvl="0" animBg="1"/>
      <p:bldP spid="11" grpId="1" bldLvl="0" animBg="1"/>
      <p:bldP spid="75" grpId="1"/>
      <p:bldP spid="17" grpId="0" bldLvl="0" animBg="1"/>
      <p:bldP spid="15" grpId="0"/>
      <p:bldP spid="18" grpId="0"/>
      <p:bldP spid="19" grpId="0"/>
      <p:bldP spid="2" grpId="0"/>
      <p:bldP spid="2" grpId="1"/>
      <p:bldP spid="1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231140" y="2399030"/>
            <a:ext cx="11713845" cy="415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一般情况下，动词后面直接加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-s</a:t>
            </a:r>
            <a:r>
              <a:rPr lang="zh-CN" altLang="en-US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，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如：</a:t>
            </a:r>
            <a:endParaRPr lang="zh-CN" altLang="en-US" sz="3195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3195">
                <a:solidFill>
                  <a:srgbClr val="92D050"/>
                </a:solidFill>
                <a:latin typeface="Cooper Black" panose="0208090404030B020404" pitchFamily="18" charset="0"/>
              </a:rPr>
              <a:t>    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make—makes</a:t>
            </a:r>
            <a:r>
              <a:rPr lang="zh-CN" altLang="en-US" sz="4265" b="1">
                <a:solidFill>
                  <a:srgbClr val="FF0000"/>
                </a:solidFill>
                <a:latin typeface="Comic Sans MS" panose="030F0702030302020204" pitchFamily="66" charset="0"/>
              </a:rPr>
              <a:t>，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help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—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helps</a:t>
            </a:r>
            <a:r>
              <a:rPr lang="zh-CN" altLang="en-US" sz="4265" b="1">
                <a:solidFill>
                  <a:srgbClr val="FF0000"/>
                </a:solidFill>
                <a:latin typeface="Comic Sans MS" panose="030F0702030302020204" pitchFamily="66" charset="0"/>
              </a:rPr>
              <a:t>，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write-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writes</a:t>
            </a:r>
            <a:endParaRPr lang="en-US" altLang="zh-CN" sz="4265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以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o</a:t>
            </a:r>
            <a:r>
              <a:rPr lang="zh-CN" altLang="en-US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、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s</a:t>
            </a:r>
            <a:r>
              <a:rPr lang="zh-CN" altLang="en-US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、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x</a:t>
            </a:r>
            <a:r>
              <a:rPr lang="zh-CN" altLang="en-US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、</a:t>
            </a:r>
            <a:r>
              <a:rPr lang="en-US" altLang="zh-CN" sz="3195" b="1" err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ch</a:t>
            </a:r>
            <a:r>
              <a:rPr lang="zh-CN" altLang="en-US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、</a:t>
            </a:r>
            <a:r>
              <a:rPr lang="en-US" altLang="zh-CN" sz="3195" b="1" err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sh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结尾的动词，在后面加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-es</a:t>
            </a:r>
            <a:r>
              <a:rPr lang="zh-CN" altLang="en-US" sz="3195" b="1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，如：</a:t>
            </a:r>
            <a:endParaRPr lang="zh-CN" altLang="en-US" sz="3195" b="1">
              <a:latin typeface="Cooper Black" panose="0208090404030B020404" pitchFamily="18" charset="0"/>
            </a:endParaRPr>
          </a:p>
          <a:p>
            <a:r>
              <a:rPr lang="zh-CN" altLang="en-US" sz="4265">
                <a:solidFill>
                  <a:srgbClr val="92D05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teach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—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teaches,  watch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—</a:t>
            </a:r>
            <a:r>
              <a:rPr lang="en-US" altLang="zh-CN" sz="4265" b="1" err="1">
                <a:solidFill>
                  <a:srgbClr val="FF0000"/>
                </a:solidFill>
                <a:latin typeface="Comic Sans MS" panose="030F0702030302020204" pitchFamily="66" charset="0"/>
              </a:rPr>
              <a:t>waches</a:t>
            </a:r>
            <a:r>
              <a:rPr lang="zh-CN" altLang="en-US" sz="4265" b="1" err="1">
                <a:solidFill>
                  <a:srgbClr val="FF0000"/>
                </a:solidFill>
                <a:latin typeface="Comic Sans MS" panose="030F0702030302020204" pitchFamily="66" charset="0"/>
              </a:rPr>
              <a:t>，</a:t>
            </a:r>
            <a:r>
              <a:rPr lang="en-US" altLang="zh-CN" sz="4265" b="1" err="1">
                <a:solidFill>
                  <a:srgbClr val="FF0000"/>
                </a:solidFill>
                <a:latin typeface="Comic Sans MS" panose="030F0702030302020204" pitchFamily="66" charset="0"/>
              </a:rPr>
              <a:t>go-goes</a:t>
            </a:r>
            <a:endParaRPr lang="en-US" altLang="zh-CN" sz="4265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 indent="-342900">
              <a:spcBef>
                <a:spcPct val="0"/>
              </a:spcBef>
            </a:pPr>
            <a:r>
              <a:rPr lang="en-US" altLang="zh-CN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 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结尾以辅音字母</a:t>
            </a:r>
            <a:r>
              <a:rPr lang="en-US" altLang="zh-CN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+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y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的动词，要把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y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变为</a:t>
            </a:r>
            <a:r>
              <a:rPr lang="en-US" altLang="zh-CN" sz="3195" b="1" err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i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加</a:t>
            </a:r>
            <a:r>
              <a:rPr lang="en-US" altLang="zh-CN" sz="3195" b="1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-es</a:t>
            </a:r>
            <a:r>
              <a:rPr lang="zh-CN" altLang="en-US" sz="3195" b="1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，如：</a:t>
            </a:r>
            <a:endParaRPr lang="en-US" altLang="zh-CN" sz="3195">
              <a:latin typeface="Cooper Black" panose="0208090404030B020404" pitchFamily="18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zh-CN" sz="3195">
                <a:solidFill>
                  <a:srgbClr val="92D050"/>
                </a:solidFill>
                <a:latin typeface="Cooper Black" panose="0208090404030B020404" pitchFamily="18" charset="0"/>
              </a:rPr>
              <a:t>    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fly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—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flies,  cry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—</a:t>
            </a:r>
            <a:r>
              <a:rPr lang="en-US" altLang="zh-CN" sz="4265" b="1">
                <a:solidFill>
                  <a:srgbClr val="FF0000"/>
                </a:solidFill>
                <a:latin typeface="Comic Sans MS" panose="030F0702030302020204" pitchFamily="66" charset="0"/>
              </a:rPr>
              <a:t>cries  </a:t>
            </a:r>
            <a:r>
              <a:rPr lang="en-US" altLang="zh-CN" sz="4265" b="1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endParaRPr lang="en-US" altLang="zh-CN" sz="4265" b="1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indent="-342900">
              <a:spcBef>
                <a:spcPct val="0"/>
              </a:spcBef>
            </a:pP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4.</a:t>
            </a:r>
            <a:r>
              <a:rPr lang="en-US" altLang="zh-CN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特殊</a:t>
            </a:r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变化 </a:t>
            </a:r>
            <a:r>
              <a:rPr lang="en-US" altLang="zh-CN" sz="4000" b="1">
                <a:solidFill>
                  <a:srgbClr val="FF0000"/>
                </a:solidFill>
                <a:latin typeface="Cooper Black" panose="0208090404030B020404" pitchFamily="18" charset="0"/>
              </a:rPr>
              <a:t>have-has</a:t>
            </a:r>
            <a:endParaRPr lang="en-US" altLang="zh-CN" sz="4000" b="1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3570882" y="349371"/>
            <a:ext cx="5051082" cy="89500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solidFill>
              <a:srgbClr val="A1C4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265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Grammar points</a:t>
            </a:r>
            <a:endParaRPr lang="en-US" altLang="zh-CN" sz="4265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7753" y="1815378"/>
            <a:ext cx="652639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195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动词第三人称单数形式变化规则：</a:t>
            </a:r>
            <a:endParaRPr lang="zh-CN" altLang="en-US" sz="3195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2105" y="268605"/>
            <a:ext cx="11516360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4574" y="5138928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151255" y="1124585"/>
          <a:ext cx="10511155" cy="51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2675"/>
                <a:gridCol w="688848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Who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45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56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167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135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69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4" name="组合 63"/>
          <p:cNvGrpSpPr/>
          <p:nvPr/>
        </p:nvGrpSpPr>
        <p:grpSpPr>
          <a:xfrm rot="0">
            <a:off x="1419860" y="1657985"/>
            <a:ext cx="2802890" cy="4627880"/>
            <a:chOff x="1728" y="9810"/>
            <a:chExt cx="4414" cy="7288"/>
          </a:xfrm>
        </p:grpSpPr>
        <p:sp>
          <p:nvSpPr>
            <p:cNvPr id="47" name="文本框 46"/>
            <p:cNvSpPr txBox="1"/>
            <p:nvPr/>
          </p:nvSpPr>
          <p:spPr>
            <a:xfrm>
              <a:off x="1744" y="9810"/>
              <a:ext cx="382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A farmer</a:t>
              </a:r>
              <a:endParaRPr lang="en-US" altLang="zh-CN" sz="2800" b="1"/>
            </a:p>
          </p:txBody>
        </p:sp>
        <p:sp>
          <p:nvSpPr>
            <p:cNvPr id="48" name="文本框 47"/>
            <p:cNvSpPr txBox="1"/>
            <p:nvPr>
              <p:custDataLst>
                <p:tags r:id="rId6"/>
              </p:custDataLst>
            </p:nvPr>
          </p:nvSpPr>
          <p:spPr>
            <a:xfrm>
              <a:off x="1744" y="10914"/>
              <a:ext cx="33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A fireman</a:t>
              </a:r>
              <a:endParaRPr lang="en-US" altLang="zh-CN" sz="2800" b="1"/>
            </a:p>
          </p:txBody>
        </p:sp>
        <p:sp>
          <p:nvSpPr>
            <p:cNvPr id="53" name="文本框 52"/>
            <p:cNvSpPr txBox="1"/>
            <p:nvPr>
              <p:custDataLst>
                <p:tags r:id="rId7"/>
              </p:custDataLst>
            </p:nvPr>
          </p:nvSpPr>
          <p:spPr>
            <a:xfrm>
              <a:off x="1805" y="12959"/>
              <a:ext cx="2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A nurse</a:t>
              </a:r>
              <a:endParaRPr lang="en-US" altLang="zh-CN" sz="2800" b="1"/>
            </a:p>
          </p:txBody>
        </p:sp>
        <p:sp>
          <p:nvSpPr>
            <p:cNvPr id="54" name="文本框 53"/>
            <p:cNvSpPr txBox="1"/>
            <p:nvPr>
              <p:custDataLst>
                <p:tags r:id="rId8"/>
              </p:custDataLst>
            </p:nvPr>
          </p:nvSpPr>
          <p:spPr>
            <a:xfrm>
              <a:off x="1728" y="11959"/>
              <a:ext cx="441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A policeman</a:t>
              </a:r>
              <a:endParaRPr lang="en-US" altLang="zh-CN" sz="2800" b="1"/>
            </a:p>
          </p:txBody>
        </p:sp>
        <p:sp>
          <p:nvSpPr>
            <p:cNvPr id="58" name="文本框 57"/>
            <p:cNvSpPr txBox="1"/>
            <p:nvPr>
              <p:custDataLst>
                <p:tags r:id="rId9"/>
              </p:custDataLst>
            </p:nvPr>
          </p:nvSpPr>
          <p:spPr>
            <a:xfrm>
              <a:off x="1744" y="14123"/>
              <a:ext cx="286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A cook</a:t>
              </a:r>
              <a:endParaRPr lang="en-US" altLang="zh-CN" sz="2800" b="1"/>
            </a:p>
          </p:txBody>
        </p:sp>
        <p:sp>
          <p:nvSpPr>
            <p:cNvPr id="59" name="文本框 58"/>
            <p:cNvSpPr txBox="1"/>
            <p:nvPr>
              <p:custDataLst>
                <p:tags r:id="rId10"/>
              </p:custDataLst>
            </p:nvPr>
          </p:nvSpPr>
          <p:spPr>
            <a:xfrm>
              <a:off x="1744" y="15168"/>
              <a:ext cx="41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A driver</a:t>
              </a:r>
              <a:endParaRPr lang="en-US" altLang="zh-CN" sz="2800" b="1"/>
            </a:p>
          </p:txBody>
        </p:sp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805" y="16276"/>
              <a:ext cx="42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/>
                <a:t>A teacher</a:t>
              </a:r>
              <a:endParaRPr lang="en-US" altLang="zh-CN" sz="2800" b="1"/>
            </a:p>
          </p:txBody>
        </p:sp>
      </p:grpSp>
      <p:grpSp>
        <p:nvGrpSpPr>
          <p:cNvPr id="63" name="组合 62"/>
          <p:cNvGrpSpPr/>
          <p:nvPr/>
        </p:nvGrpSpPr>
        <p:grpSpPr>
          <a:xfrm rot="0">
            <a:off x="4771390" y="1656715"/>
            <a:ext cx="7845425" cy="3925570"/>
            <a:chOff x="7006" y="9772"/>
            <a:chExt cx="12355" cy="6182"/>
          </a:xfrm>
        </p:grpSpPr>
        <p:sp>
          <p:nvSpPr>
            <p:cNvPr id="50" name="文本框 49"/>
            <p:cNvSpPr txBox="1"/>
            <p:nvPr/>
          </p:nvSpPr>
          <p:spPr>
            <a:xfrm>
              <a:off x="7006" y="9772"/>
              <a:ext cx="1235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______(have) a farm and_______(work) on the farm.</a:t>
              </a:r>
              <a:r>
                <a:rPr lang="en-US" altLang="zh-CN" sz="3200" b="1">
                  <a:latin typeface="+mj-lt"/>
                  <a:cs typeface="+mj-lt"/>
                </a:rPr>
                <a:t> </a:t>
              </a:r>
              <a:endParaRPr lang="en-US" altLang="zh-CN" sz="3200" b="1">
                <a:latin typeface="+mj-lt"/>
                <a:cs typeface="+mj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12"/>
              </p:custDataLst>
            </p:nvPr>
          </p:nvSpPr>
          <p:spPr>
            <a:xfrm>
              <a:off x="7495" y="10737"/>
              <a:ext cx="7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______(put) out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+mj-lt"/>
                  <a:sym typeface="+mn-ea"/>
                </a:rPr>
                <a:t>（熄灭）</a:t>
              </a:r>
              <a:r>
                <a:rPr lang="en-US" altLang="zh-CN" sz="2800" b="1">
                  <a:latin typeface="+mj-lt"/>
                  <a:cs typeface="+mj-lt"/>
                </a:rPr>
                <a:t> fire.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13"/>
              </p:custDataLst>
            </p:nvPr>
          </p:nvSpPr>
          <p:spPr>
            <a:xfrm>
              <a:off x="7157" y="11799"/>
              <a:ext cx="110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_______(work) in the police office</a:t>
              </a:r>
              <a:r>
                <a:rPr lang="en-US" altLang="zh-CN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(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警局）</a:t>
              </a:r>
              <a:r>
                <a:rPr lang="en-US" altLang="zh-CN" sz="2800" b="1">
                  <a:cs typeface="+mn-lt"/>
                </a:rPr>
                <a:t>.</a:t>
              </a:r>
              <a:r>
                <a:rPr lang="en-US" altLang="zh-CN" sz="3200" b="1">
                  <a:cs typeface="+mn-lt"/>
                </a:rPr>
                <a:t> </a:t>
              </a:r>
              <a:endParaRPr lang="en-US" altLang="zh-CN" sz="3200" b="1">
                <a:cs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7315" y="12923"/>
              <a:ext cx="10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______(help) sick people and doctors.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157" y="14087"/>
              <a:ext cx="6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______(cook) nice food.</a:t>
              </a:r>
              <a:endParaRPr lang="en-US" altLang="zh-CN" sz="2800" b="1">
                <a:cs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7164" y="15132"/>
              <a:ext cx="83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______(drive) a car for work.</a:t>
              </a:r>
              <a:endParaRPr lang="en-US" altLang="zh-CN" sz="2800" b="1">
                <a:cs typeface="+mn-lt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7"/>
            </p:custDataLst>
          </p:nvPr>
        </p:nvSpPr>
        <p:spPr>
          <a:xfrm>
            <a:off x="4838700" y="572071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871720" y="1640205"/>
            <a:ext cx="145542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has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935855" y="4987925"/>
            <a:ext cx="123825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drive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081905" y="2880995"/>
            <a:ext cx="137477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work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86680" y="219011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020310" y="4286885"/>
            <a:ext cx="136525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cook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5020310" y="3544570"/>
            <a:ext cx="130683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help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967605" y="5626100"/>
            <a:ext cx="154813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teach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es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59070" y="8874125"/>
            <a:ext cx="329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1405255" y="3005455"/>
            <a:ext cx="245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Their dog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30020" y="1656715"/>
            <a:ext cx="2473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19860" y="4396740"/>
            <a:ext cx="256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His friends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19860" y="5720715"/>
            <a:ext cx="280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Your teacher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25855" y="2359025"/>
            <a:ext cx="3841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Sam’s father</a:t>
            </a:r>
            <a:r>
              <a:rPr lang="en-US" altLang="zh-CN" sz="2800" b="1">
                <a:cs typeface="+mn-lt"/>
              </a:rPr>
              <a:t> </a:t>
            </a:r>
            <a:endParaRPr lang="en-US" altLang="zh-CN" sz="2800" b="1"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30020" y="5060315"/>
            <a:ext cx="2179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Our sister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96695" y="3622040"/>
            <a:ext cx="824230" cy="557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We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995285" y="1623060"/>
            <a:ext cx="1191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+mj-lt"/>
                <a:cs typeface="+mj-lt"/>
              </a:rPr>
              <a:t>work</a:t>
            </a:r>
            <a:r>
              <a:rPr lang="en-US" altLang="zh-CN" sz="2400" b="1">
                <a:solidFill>
                  <a:srgbClr val="FF0000"/>
                </a:solidFill>
                <a:latin typeface="+mj-lt"/>
                <a:cs typeface="+mj-lt"/>
              </a:rPr>
              <a:t>s</a:t>
            </a:r>
            <a:endParaRPr lang="en-US" altLang="zh-CN" sz="2400" b="1">
              <a:solidFill>
                <a:srgbClr val="FF0000"/>
              </a:solidFill>
              <a:latin typeface="+mj-lt"/>
              <a:cs typeface="+mj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678045" y="443865"/>
            <a:ext cx="6416675" cy="509270"/>
            <a:chOff x="5666" y="674"/>
            <a:chExt cx="10105" cy="802"/>
          </a:xfrm>
        </p:grpSpPr>
        <p:grpSp>
          <p:nvGrpSpPr>
            <p:cNvPr id="36" name="组合 35"/>
            <p:cNvGrpSpPr/>
            <p:nvPr/>
          </p:nvGrpSpPr>
          <p:grpSpPr>
            <a:xfrm>
              <a:off x="9813" y="676"/>
              <a:ext cx="5958" cy="801"/>
              <a:chOff x="11306" y="754"/>
              <a:chExt cx="5958" cy="801"/>
            </a:xfrm>
          </p:grpSpPr>
          <p:sp>
            <p:nvSpPr>
              <p:cNvPr id="38" name="矩形 37"/>
              <p:cNvSpPr/>
              <p:nvPr>
                <p:custDataLst>
                  <p:tags r:id="rId18"/>
                </p:custDataLst>
              </p:nvPr>
            </p:nvSpPr>
            <p:spPr>
              <a:xfrm>
                <a:off x="12633" y="755"/>
                <a:ext cx="1327" cy="8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We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9" name="矩形 38"/>
              <p:cNvSpPr/>
              <p:nvPr>
                <p:custDataLst>
                  <p:tags r:id="rId19"/>
                </p:custDataLst>
              </p:nvPr>
            </p:nvSpPr>
            <p:spPr>
              <a:xfrm>
                <a:off x="15394" y="754"/>
                <a:ext cx="1871" cy="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They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20"/>
                </p:custDataLst>
              </p:nvPr>
            </p:nvSpPr>
            <p:spPr>
              <a:xfrm>
                <a:off x="11306" y="754"/>
                <a:ext cx="1327" cy="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I</a:t>
                </a:r>
                <a:r>
                  <a:rPr lang="en-US" altLang="zh-CN"/>
                  <a:t>  </a:t>
                </a:r>
                <a:endParaRPr lang="en-US" altLang="zh-CN"/>
              </a:p>
            </p:txBody>
          </p:sp>
          <p:sp>
            <p:nvSpPr>
              <p:cNvPr id="41" name="矩形 40"/>
              <p:cNvSpPr/>
              <p:nvPr>
                <p:custDataLst>
                  <p:tags r:id="rId21"/>
                </p:custDataLst>
              </p:nvPr>
            </p:nvSpPr>
            <p:spPr>
              <a:xfrm>
                <a:off x="13960" y="755"/>
                <a:ext cx="1434" cy="800"/>
              </a:xfrm>
              <a:prstGeom prst="rect">
                <a:avLst/>
              </a:prstGeom>
              <a:gradFill>
                <a:gsLst>
                  <a:gs pos="70000">
                    <a:srgbClr val="D0A1F2"/>
                  </a:gs>
                  <a:gs pos="0">
                    <a:srgbClr val="F5E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You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6" y="674"/>
              <a:ext cx="4633" cy="802"/>
              <a:chOff x="4689" y="677"/>
              <a:chExt cx="4633" cy="8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689" y="677"/>
                <a:ext cx="4202" cy="800"/>
                <a:chOff x="2571" y="677"/>
                <a:chExt cx="4202" cy="800"/>
              </a:xfrm>
            </p:grpSpPr>
            <p:sp>
              <p:nvSpPr>
                <p:cNvPr id="43" name="矩形 42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954" y="677"/>
                  <a:ext cx="1493" cy="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571" y="677"/>
                  <a:ext cx="1383" cy="8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5447" y="677"/>
                  <a:ext cx="1327" cy="8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>
                      <a:solidFill>
                        <a:schemeClr val="tx1"/>
                      </a:solidFill>
                    </a:rPr>
                    <a:t> </a:t>
                  </a:r>
                  <a:endParaRPr lang="en-US" altLang="zh-CN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836" y="752"/>
                <a:ext cx="4486" cy="727"/>
                <a:chOff x="4836" y="752"/>
                <a:chExt cx="4486" cy="727"/>
              </a:xfrm>
            </p:grpSpPr>
            <p:sp>
              <p:nvSpPr>
                <p:cNvPr id="33" name="文本框 32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4836" y="752"/>
                  <a:ext cx="1089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6094" y="754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She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7834" y="752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It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</p:grpSp>
        </p:grpSp>
      </p:grpSp>
      <p:sp>
        <p:nvSpPr>
          <p:cNvPr id="80" name="文本框 79"/>
          <p:cNvSpPr txBox="1"/>
          <p:nvPr>
            <p:custDataLst>
              <p:tags r:id="rId28"/>
            </p:custDataLst>
          </p:nvPr>
        </p:nvSpPr>
        <p:spPr>
          <a:xfrm>
            <a:off x="219075" y="1684655"/>
            <a:ext cx="1084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4309110" cy="1022985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29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1035964" y="707571"/>
                <a:ext cx="2859310" cy="47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More </a:t>
                </a:r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contents 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1468755" y="1701165"/>
            <a:ext cx="774700" cy="4775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934970" y="1657985"/>
            <a:ext cx="899160" cy="4775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886710" y="2102485"/>
            <a:ext cx="690245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57630" y="2120265"/>
            <a:ext cx="801370" cy="363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She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159000" y="2102485"/>
            <a:ext cx="415925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+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1372870" y="1639570"/>
            <a:ext cx="2530475" cy="55054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576955" y="2083435"/>
            <a:ext cx="1084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=They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678045" y="1623060"/>
            <a:ext cx="1188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have</a:t>
            </a:r>
            <a:endParaRPr lang="en-US" altLang="zh-CN" sz="2800" b="1"/>
          </a:p>
        </p:txBody>
      </p:sp>
      <p:sp>
        <p:nvSpPr>
          <p:cNvPr id="32" name="文本框 31"/>
          <p:cNvSpPr txBox="1"/>
          <p:nvPr/>
        </p:nvSpPr>
        <p:spPr>
          <a:xfrm>
            <a:off x="8111490" y="1580515"/>
            <a:ext cx="1075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work</a:t>
            </a:r>
            <a:endParaRPr lang="en-US" altLang="zh-CN" sz="2800" b="1"/>
          </a:p>
        </p:txBody>
      </p: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7" grpId="0"/>
      <p:bldP spid="21" grpId="0"/>
      <p:bldP spid="24" grpId="0"/>
      <p:bldP spid="18" grpId="0"/>
      <p:bldP spid="19" grpId="0"/>
      <p:bldP spid="22" grpId="0"/>
      <p:bldP spid="20" grpId="0"/>
      <p:bldP spid="68" grpId="0"/>
      <p:bldP spid="71" grpId="0"/>
      <p:bldP spid="70" grpId="0"/>
      <p:bldP spid="73" grpId="0"/>
      <p:bldP spid="72" grpId="0"/>
      <p:bldP spid="69" grpId="0"/>
      <p:bldP spid="74" grpId="0"/>
      <p:bldP spid="80" grpId="0"/>
      <p:bldP spid="2" grpId="0" bldLvl="0" animBg="1"/>
      <p:bldP spid="27" grpId="0"/>
      <p:bldP spid="23" grpId="0" bldLvl="0" animBg="1"/>
      <p:bldP spid="26" grpId="0"/>
      <p:bldP spid="2" grpId="1" bldLvl="0" animBg="1"/>
      <p:bldP spid="23" grpId="1" bldLvl="0" animBg="1"/>
      <p:bldP spid="28" grpId="0"/>
      <p:bldP spid="31" grpId="0"/>
      <p:bldP spid="30" grpId="0" bldLvl="0" animBg="1"/>
      <p:bldP spid="31" grpId="1"/>
      <p:bldP spid="26" grpId="1"/>
      <p:bldP spid="28" grpId="1"/>
      <p:bldP spid="27" grpId="1"/>
      <p:bldP spid="25" grpId="0"/>
      <p:bldP spid="29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4950" y="268605"/>
            <a:ext cx="11613515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4574" y="5138928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151255" y="1124585"/>
          <a:ext cx="10511155" cy="51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245"/>
                <a:gridCol w="677291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Who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45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56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167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135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69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3" name="组合 62"/>
          <p:cNvGrpSpPr/>
          <p:nvPr/>
        </p:nvGrpSpPr>
        <p:grpSpPr>
          <a:xfrm rot="0">
            <a:off x="4867275" y="1606550"/>
            <a:ext cx="8967470" cy="3975735"/>
            <a:chOff x="7157" y="9693"/>
            <a:chExt cx="14122" cy="6261"/>
          </a:xfrm>
        </p:grpSpPr>
        <p:sp>
          <p:nvSpPr>
            <p:cNvPr id="50" name="文本框 49"/>
            <p:cNvSpPr txBox="1"/>
            <p:nvPr/>
          </p:nvSpPr>
          <p:spPr>
            <a:xfrm>
              <a:off x="7264" y="9693"/>
              <a:ext cx="140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_____</a:t>
              </a:r>
              <a:r>
                <a:rPr lang="zh-CN" altLang="en-US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（</a:t>
              </a: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have) a farm and ______(work) on the farm.</a:t>
              </a:r>
              <a:r>
                <a:rPr lang="en-US" altLang="zh-CN" sz="2800" b="1">
                  <a:latin typeface="+mj-lt"/>
                  <a:cs typeface="+mj-lt"/>
                </a:rPr>
                <a:t>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7495" y="10737"/>
              <a:ext cx="7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______(put) out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+mj-lt"/>
                  <a:sym typeface="+mn-ea"/>
                </a:rPr>
                <a:t>（熄灭）</a:t>
              </a:r>
              <a:r>
                <a:rPr lang="en-US" altLang="zh-CN" sz="2800" b="1">
                  <a:latin typeface="+mj-lt"/>
                  <a:cs typeface="+mj-lt"/>
                </a:rPr>
                <a:t> fire.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7157" y="11799"/>
              <a:ext cx="110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_______(work) in the police office</a:t>
              </a:r>
              <a:r>
                <a:rPr lang="en-US" altLang="zh-CN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(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警局）</a:t>
              </a:r>
              <a:r>
                <a:rPr lang="en-US" altLang="zh-CN" sz="2800" b="1">
                  <a:cs typeface="+mn-lt"/>
                </a:rPr>
                <a:t>.</a:t>
              </a:r>
              <a:r>
                <a:rPr lang="en-US" altLang="zh-CN" sz="3200" b="1">
                  <a:cs typeface="+mn-lt"/>
                </a:rPr>
                <a:t> </a:t>
              </a:r>
              <a:endParaRPr lang="en-US" altLang="zh-CN" sz="3200" b="1">
                <a:cs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15" y="12923"/>
              <a:ext cx="10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______(help) sick people and doctors.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157" y="14087"/>
              <a:ext cx="6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______(cook) nice food.</a:t>
              </a:r>
              <a:endParaRPr lang="en-US" altLang="zh-CN" sz="2800" b="1">
                <a:cs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7164" y="15132"/>
              <a:ext cx="83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______(drive) a car for work.</a:t>
              </a:r>
              <a:endParaRPr lang="en-US" altLang="zh-CN" sz="2800" b="1">
                <a:cs typeface="+mn-lt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4838700" y="572071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867275" y="1580515"/>
            <a:ext cx="109728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tx1"/>
                </a:solidFill>
                <a:cs typeface="+mn-lt"/>
                <a:sym typeface="+mn-ea"/>
              </a:rPr>
              <a:t>have</a:t>
            </a:r>
            <a:endParaRPr lang="en-US" altLang="zh-CN" sz="24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86680" y="219011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397125" y="7696200"/>
            <a:ext cx="329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1229995" y="3063240"/>
            <a:ext cx="245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Their dog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8570" y="1703705"/>
            <a:ext cx="329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8570" y="4396740"/>
            <a:ext cx="256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His friends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19835" y="5720715"/>
            <a:ext cx="280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Your teacher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19835" y="2421890"/>
            <a:ext cx="3841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Sam’s father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40155" y="5060315"/>
            <a:ext cx="2957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Our sister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3655" y="3764915"/>
            <a:ext cx="191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We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16265" y="1580515"/>
            <a:ext cx="97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+mj-lt"/>
                <a:cs typeface="+mj-lt"/>
              </a:rPr>
              <a:t>work</a:t>
            </a:r>
            <a:endParaRPr lang="en-US" altLang="zh-CN" sz="2400" b="1">
              <a:solidFill>
                <a:srgbClr val="C00000"/>
              </a:solidFill>
              <a:latin typeface="+mj-lt"/>
              <a:cs typeface="+mj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678045" y="443865"/>
            <a:ext cx="6416675" cy="509270"/>
            <a:chOff x="5666" y="674"/>
            <a:chExt cx="10105" cy="802"/>
          </a:xfrm>
        </p:grpSpPr>
        <p:grpSp>
          <p:nvGrpSpPr>
            <p:cNvPr id="36" name="组合 35"/>
            <p:cNvGrpSpPr/>
            <p:nvPr/>
          </p:nvGrpSpPr>
          <p:grpSpPr>
            <a:xfrm>
              <a:off x="9813" y="676"/>
              <a:ext cx="5958" cy="801"/>
              <a:chOff x="11306" y="754"/>
              <a:chExt cx="5958" cy="801"/>
            </a:xfrm>
          </p:grpSpPr>
          <p:sp>
            <p:nvSpPr>
              <p:cNvPr id="38" name="矩形 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633" y="755"/>
                <a:ext cx="1327" cy="8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We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9" name="矩形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15394" y="754"/>
                <a:ext cx="1871" cy="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They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306" y="754"/>
                <a:ext cx="1327" cy="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I</a:t>
                </a:r>
                <a:r>
                  <a:rPr lang="en-US" altLang="zh-CN"/>
                  <a:t>  </a:t>
                </a:r>
                <a:endParaRPr lang="en-US" altLang="zh-CN"/>
              </a:p>
            </p:txBody>
          </p:sp>
          <p:sp>
            <p:nvSpPr>
              <p:cNvPr id="41" name="矩形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3960" y="755"/>
                <a:ext cx="1434" cy="800"/>
              </a:xfrm>
              <a:prstGeom prst="rect">
                <a:avLst/>
              </a:prstGeom>
              <a:gradFill>
                <a:gsLst>
                  <a:gs pos="70000">
                    <a:srgbClr val="D0A1F2"/>
                  </a:gs>
                  <a:gs pos="0">
                    <a:srgbClr val="F5E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You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6" y="674"/>
              <a:ext cx="4633" cy="802"/>
              <a:chOff x="4689" y="677"/>
              <a:chExt cx="4633" cy="8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689" y="677"/>
                <a:ext cx="4202" cy="800"/>
                <a:chOff x="2571" y="677"/>
                <a:chExt cx="4202" cy="800"/>
              </a:xfrm>
            </p:grpSpPr>
            <p:sp>
              <p:nvSpPr>
                <p:cNvPr id="43" name="矩形 4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954" y="677"/>
                  <a:ext cx="1493" cy="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71" y="677"/>
                  <a:ext cx="1383" cy="8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5447" y="677"/>
                  <a:ext cx="1327" cy="8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>
                      <a:solidFill>
                        <a:schemeClr val="tx1"/>
                      </a:solidFill>
                    </a:rPr>
                    <a:t> </a:t>
                  </a:r>
                  <a:endParaRPr lang="en-US" altLang="zh-CN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836" y="752"/>
                <a:ext cx="4486" cy="727"/>
                <a:chOff x="4836" y="752"/>
                <a:chExt cx="4486" cy="727"/>
              </a:xfrm>
            </p:grpSpPr>
            <p:sp>
              <p:nvSpPr>
                <p:cNvPr id="33" name="文本框 32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4836" y="752"/>
                  <a:ext cx="1089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6094" y="754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She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7834" y="752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It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</p:grpSp>
        </p:grpSp>
      </p:grpSp>
      <p:sp>
        <p:nvSpPr>
          <p:cNvPr id="80" name="文本框 79"/>
          <p:cNvSpPr txBox="1"/>
          <p:nvPr>
            <p:custDataLst>
              <p:tags r:id="rId23"/>
            </p:custDataLst>
          </p:nvPr>
        </p:nvSpPr>
        <p:spPr>
          <a:xfrm>
            <a:off x="173990" y="1703705"/>
            <a:ext cx="1084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4309110" cy="1022985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035964" y="707571"/>
                <a:ext cx="2859310" cy="47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More </a:t>
                </a:r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contents 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38250" y="2421255"/>
            <a:ext cx="2263140" cy="482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3803650" y="2417445"/>
            <a:ext cx="1131570" cy="4864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65455" y="2505075"/>
            <a:ext cx="774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He=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  <p:custDataLst>
      <p:tags r:id="rId2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 animBg="1"/>
      <p:bldP spid="26" grpId="0" animBg="1"/>
      <p:bldP spid="2" grpId="1" animBg="1"/>
      <p:bldP spid="27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4950" y="268605"/>
            <a:ext cx="11613515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4574" y="5138928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151255" y="1124585"/>
          <a:ext cx="10511155" cy="51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245"/>
                <a:gridCol w="677291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Who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45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56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167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135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69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3" name="组合 62"/>
          <p:cNvGrpSpPr/>
          <p:nvPr/>
        </p:nvGrpSpPr>
        <p:grpSpPr>
          <a:xfrm rot="0">
            <a:off x="4867275" y="1606550"/>
            <a:ext cx="8967470" cy="3975735"/>
            <a:chOff x="7157" y="9693"/>
            <a:chExt cx="14122" cy="6261"/>
          </a:xfrm>
        </p:grpSpPr>
        <p:sp>
          <p:nvSpPr>
            <p:cNvPr id="50" name="文本框 49"/>
            <p:cNvSpPr txBox="1"/>
            <p:nvPr/>
          </p:nvSpPr>
          <p:spPr>
            <a:xfrm>
              <a:off x="7264" y="9693"/>
              <a:ext cx="140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_____</a:t>
              </a:r>
              <a:r>
                <a:rPr lang="zh-CN" altLang="en-US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（</a:t>
              </a: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have) a farm and ______(work) on the farm.</a:t>
              </a:r>
              <a:r>
                <a:rPr lang="en-US" altLang="zh-CN" sz="2800" b="1">
                  <a:latin typeface="+mj-lt"/>
                  <a:cs typeface="+mj-lt"/>
                </a:rPr>
                <a:t>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7495" y="10737"/>
              <a:ext cx="7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______(put) out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+mj-lt"/>
                  <a:sym typeface="+mn-ea"/>
                </a:rPr>
                <a:t>（熄灭）</a:t>
              </a:r>
              <a:r>
                <a:rPr lang="en-US" altLang="zh-CN" sz="2800" b="1">
                  <a:latin typeface="+mj-lt"/>
                  <a:cs typeface="+mj-lt"/>
                </a:rPr>
                <a:t> fire.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7157" y="11799"/>
              <a:ext cx="110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_______(work) in the police office</a:t>
              </a:r>
              <a:r>
                <a:rPr lang="en-US" altLang="zh-CN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(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警局）</a:t>
              </a:r>
              <a:r>
                <a:rPr lang="en-US" altLang="zh-CN" sz="2800" b="1">
                  <a:cs typeface="+mn-lt"/>
                </a:rPr>
                <a:t>.</a:t>
              </a:r>
              <a:r>
                <a:rPr lang="en-US" altLang="zh-CN" sz="3200" b="1">
                  <a:cs typeface="+mn-lt"/>
                </a:rPr>
                <a:t> </a:t>
              </a:r>
              <a:endParaRPr lang="en-US" altLang="zh-CN" sz="3200" b="1">
                <a:cs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15" y="12923"/>
              <a:ext cx="10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______(help) sick people and doctors.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157" y="14087"/>
              <a:ext cx="6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______(cook) nice food.</a:t>
              </a:r>
              <a:endParaRPr lang="en-US" altLang="zh-CN" sz="2800" b="1">
                <a:cs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7164" y="15132"/>
              <a:ext cx="83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______(drive) a car for work.</a:t>
              </a:r>
              <a:endParaRPr lang="en-US" altLang="zh-CN" sz="2800" b="1">
                <a:cs typeface="+mn-lt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4838700" y="572071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867275" y="1580515"/>
            <a:ext cx="109728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tx1"/>
                </a:solidFill>
                <a:cs typeface="+mn-lt"/>
                <a:sym typeface="+mn-ea"/>
              </a:rPr>
              <a:t>have</a:t>
            </a:r>
            <a:endParaRPr lang="en-US" altLang="zh-CN" sz="24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86680" y="219011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29995" y="3063240"/>
            <a:ext cx="245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Their dog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8570" y="1703705"/>
            <a:ext cx="329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8570" y="4396740"/>
            <a:ext cx="256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His friends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19835" y="5720715"/>
            <a:ext cx="280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Your teacher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19835" y="2421890"/>
            <a:ext cx="3841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Sam’s father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40155" y="5060315"/>
            <a:ext cx="2957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Our sister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3655" y="3764915"/>
            <a:ext cx="191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We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16265" y="1580515"/>
            <a:ext cx="97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+mj-lt"/>
                <a:cs typeface="+mj-lt"/>
              </a:rPr>
              <a:t>work</a:t>
            </a:r>
            <a:endParaRPr lang="en-US" altLang="zh-CN" sz="2400" b="1">
              <a:solidFill>
                <a:srgbClr val="C00000"/>
              </a:solidFill>
              <a:latin typeface="+mj-lt"/>
              <a:cs typeface="+mj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678045" y="443865"/>
            <a:ext cx="6416675" cy="509270"/>
            <a:chOff x="5666" y="674"/>
            <a:chExt cx="10105" cy="802"/>
          </a:xfrm>
        </p:grpSpPr>
        <p:grpSp>
          <p:nvGrpSpPr>
            <p:cNvPr id="36" name="组合 35"/>
            <p:cNvGrpSpPr/>
            <p:nvPr/>
          </p:nvGrpSpPr>
          <p:grpSpPr>
            <a:xfrm>
              <a:off x="9813" y="676"/>
              <a:ext cx="5958" cy="801"/>
              <a:chOff x="11306" y="754"/>
              <a:chExt cx="5958" cy="801"/>
            </a:xfrm>
          </p:grpSpPr>
          <p:sp>
            <p:nvSpPr>
              <p:cNvPr id="38" name="矩形 37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633" y="755"/>
                <a:ext cx="1327" cy="8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We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9" name="矩形 3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5394" y="754"/>
                <a:ext cx="1871" cy="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They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306" y="754"/>
                <a:ext cx="1327" cy="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I</a:t>
                </a:r>
                <a:r>
                  <a:rPr lang="en-US" altLang="zh-CN"/>
                  <a:t>  </a:t>
                </a:r>
                <a:endParaRPr lang="en-US" altLang="zh-CN"/>
              </a:p>
            </p:txBody>
          </p:sp>
          <p:sp>
            <p:nvSpPr>
              <p:cNvPr id="41" name="矩形 40"/>
              <p:cNvSpPr/>
              <p:nvPr>
                <p:custDataLst>
                  <p:tags r:id="rId15"/>
                </p:custDataLst>
              </p:nvPr>
            </p:nvSpPr>
            <p:spPr>
              <a:xfrm>
                <a:off x="13960" y="755"/>
                <a:ext cx="1434" cy="800"/>
              </a:xfrm>
              <a:prstGeom prst="rect">
                <a:avLst/>
              </a:prstGeom>
              <a:gradFill>
                <a:gsLst>
                  <a:gs pos="70000">
                    <a:srgbClr val="D0A1F2"/>
                  </a:gs>
                  <a:gs pos="0">
                    <a:srgbClr val="F5E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You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6" y="674"/>
              <a:ext cx="4633" cy="802"/>
              <a:chOff x="4689" y="677"/>
              <a:chExt cx="4633" cy="8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689" y="677"/>
                <a:ext cx="4202" cy="800"/>
                <a:chOff x="2571" y="677"/>
                <a:chExt cx="4202" cy="800"/>
              </a:xfrm>
            </p:grpSpPr>
            <p:sp>
              <p:nvSpPr>
                <p:cNvPr id="43" name="矩形 4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954" y="677"/>
                  <a:ext cx="1493" cy="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2571" y="677"/>
                  <a:ext cx="1383" cy="8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5447" y="677"/>
                  <a:ext cx="1327" cy="8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>
                      <a:solidFill>
                        <a:schemeClr val="tx1"/>
                      </a:solidFill>
                    </a:rPr>
                    <a:t> </a:t>
                  </a:r>
                  <a:endParaRPr lang="en-US" altLang="zh-CN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836" y="752"/>
                <a:ext cx="4486" cy="727"/>
                <a:chOff x="4836" y="752"/>
                <a:chExt cx="4486" cy="727"/>
              </a:xfrm>
            </p:grpSpPr>
            <p:sp>
              <p:nvSpPr>
                <p:cNvPr id="33" name="文本框 32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4836" y="752"/>
                  <a:ext cx="1089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6094" y="754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She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7834" y="752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It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</p:grpSp>
        </p:grpSp>
      </p:grpSp>
      <p:sp>
        <p:nvSpPr>
          <p:cNvPr id="80" name="文本框 79"/>
          <p:cNvSpPr txBox="1"/>
          <p:nvPr>
            <p:custDataLst>
              <p:tags r:id="rId22"/>
            </p:custDataLst>
          </p:nvPr>
        </p:nvSpPr>
        <p:spPr>
          <a:xfrm>
            <a:off x="11430" y="170370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4309110" cy="1022985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23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035964" y="707571"/>
                <a:ext cx="2859310" cy="47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More </a:t>
                </a:r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contents 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6" name="圆角矩形 25"/>
          <p:cNvSpPr/>
          <p:nvPr/>
        </p:nvSpPr>
        <p:spPr>
          <a:xfrm>
            <a:off x="2268220" y="3115310"/>
            <a:ext cx="866775" cy="4394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38455" y="2414270"/>
            <a:ext cx="86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7"/>
            </p:custDataLst>
          </p:nvPr>
        </p:nvSpPr>
        <p:spPr>
          <a:xfrm>
            <a:off x="5081905" y="2918460"/>
            <a:ext cx="14331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work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" y="3065145"/>
            <a:ext cx="659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It=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87435" y="572770"/>
            <a:ext cx="3161030" cy="1365250"/>
            <a:chOff x="5994" y="-38"/>
            <a:chExt cx="5411" cy="2258"/>
          </a:xfrm>
        </p:grpSpPr>
        <p:sp>
          <p:nvSpPr>
            <p:cNvPr id="15" name="矩形 14"/>
            <p:cNvSpPr/>
            <p:nvPr>
              <p:custDataLst>
                <p:tags r:id="rId28"/>
              </p:custDataLst>
            </p:nvPr>
          </p:nvSpPr>
          <p:spPr>
            <a:xfrm>
              <a:off x="6640" y="875"/>
              <a:ext cx="4765" cy="134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>
                  <a:solidFill>
                    <a:schemeClr val="tx2"/>
                  </a:solidFill>
                </a:rPr>
                <a:t>Tip: </a:t>
              </a:r>
              <a:r>
                <a:rPr lang="zh-CN" altLang="en-US" sz="2400">
                  <a:solidFill>
                    <a:schemeClr val="tx2"/>
                  </a:solidFill>
                </a:rPr>
                <a:t>要注意</a:t>
              </a:r>
              <a:r>
                <a:rPr lang="zh-CN" altLang="en-US" sz="2400">
                  <a:solidFill>
                    <a:schemeClr val="tx2"/>
                  </a:solidFill>
                </a:rPr>
                <a:t>圈画哦</a:t>
              </a:r>
              <a:r>
                <a:rPr lang="zh-CN" altLang="en-US" sz="2400">
                  <a:solidFill>
                    <a:schemeClr val="tx2"/>
                  </a:solidFill>
                </a:rPr>
                <a:t>！</a:t>
              </a:r>
              <a:endParaRPr lang="zh-CN" altLang="en-US" sz="2400">
                <a:solidFill>
                  <a:schemeClr val="tx2"/>
                </a:solidFill>
              </a:endParaRPr>
            </a:p>
          </p:txBody>
        </p:sp>
        <p:pic>
          <p:nvPicPr>
            <p:cNvPr id="23" name="图片 22" descr="3b32313535343336353bd0c7d0c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5994" y="-38"/>
              <a:ext cx="1440" cy="1440"/>
            </a:xfrm>
            <a:prstGeom prst="rect">
              <a:avLst/>
            </a:prstGeom>
          </p:spPr>
        </p:pic>
      </p:grpSp>
      <p:sp>
        <p:nvSpPr>
          <p:cNvPr id="28" name="圆角矩形 27"/>
          <p:cNvSpPr/>
          <p:nvPr/>
        </p:nvSpPr>
        <p:spPr>
          <a:xfrm>
            <a:off x="1303655" y="3115310"/>
            <a:ext cx="964565" cy="4699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" grpId="0"/>
      <p:bldP spid="26" grpId="0" bldLvl="0" animBg="1"/>
      <p:bldP spid="14" grpId="0"/>
      <p:bldP spid="28" grpId="0" bldLvl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4950" y="268605"/>
            <a:ext cx="11613515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4574" y="5138928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151255" y="1124585"/>
          <a:ext cx="10511155" cy="51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245"/>
                <a:gridCol w="677291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Who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45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56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167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135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69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3" name="组合 62"/>
          <p:cNvGrpSpPr/>
          <p:nvPr/>
        </p:nvGrpSpPr>
        <p:grpSpPr>
          <a:xfrm rot="0">
            <a:off x="4867275" y="1606550"/>
            <a:ext cx="8967470" cy="3975735"/>
            <a:chOff x="7157" y="9693"/>
            <a:chExt cx="14122" cy="6261"/>
          </a:xfrm>
        </p:grpSpPr>
        <p:sp>
          <p:nvSpPr>
            <p:cNvPr id="50" name="文本框 49"/>
            <p:cNvSpPr txBox="1"/>
            <p:nvPr/>
          </p:nvSpPr>
          <p:spPr>
            <a:xfrm>
              <a:off x="7264" y="9693"/>
              <a:ext cx="140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_____</a:t>
              </a:r>
              <a:r>
                <a:rPr lang="zh-CN" altLang="en-US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（</a:t>
              </a: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have) a farm and ______(work) on the farm.</a:t>
              </a:r>
              <a:r>
                <a:rPr lang="en-US" altLang="zh-CN" sz="2800" b="1">
                  <a:latin typeface="+mj-lt"/>
                  <a:cs typeface="+mj-lt"/>
                </a:rPr>
                <a:t>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7495" y="10737"/>
              <a:ext cx="7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______(put) out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+mj-lt"/>
                  <a:sym typeface="+mn-ea"/>
                </a:rPr>
                <a:t>（熄灭）</a:t>
              </a:r>
              <a:r>
                <a:rPr lang="en-US" altLang="zh-CN" sz="2800" b="1">
                  <a:latin typeface="+mj-lt"/>
                  <a:cs typeface="+mj-lt"/>
                </a:rPr>
                <a:t> fire.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7157" y="11799"/>
              <a:ext cx="110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_______(work) in the police office</a:t>
              </a:r>
              <a:r>
                <a:rPr lang="en-US" altLang="zh-CN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(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警局）</a:t>
              </a:r>
              <a:r>
                <a:rPr lang="en-US" altLang="zh-CN" sz="2800" b="1">
                  <a:cs typeface="+mn-lt"/>
                </a:rPr>
                <a:t>.</a:t>
              </a:r>
              <a:r>
                <a:rPr lang="en-US" altLang="zh-CN" sz="3200" b="1">
                  <a:cs typeface="+mn-lt"/>
                </a:rPr>
                <a:t> </a:t>
              </a:r>
              <a:endParaRPr lang="en-US" altLang="zh-CN" sz="3200" b="1">
                <a:cs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15" y="12923"/>
              <a:ext cx="10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______(help) sick people and doctors.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157" y="14087"/>
              <a:ext cx="6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______(cook) nice food.</a:t>
              </a:r>
              <a:endParaRPr lang="en-US" altLang="zh-CN" sz="2800" b="1">
                <a:cs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7164" y="15132"/>
              <a:ext cx="83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______(drive) a car for work.</a:t>
              </a:r>
              <a:endParaRPr lang="en-US" altLang="zh-CN" sz="2800" b="1">
                <a:cs typeface="+mn-lt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4838700" y="572071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867275" y="1580515"/>
            <a:ext cx="109728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tx1"/>
                </a:solidFill>
                <a:cs typeface="+mn-lt"/>
                <a:sym typeface="+mn-ea"/>
              </a:rPr>
              <a:t>have</a:t>
            </a:r>
            <a:endParaRPr lang="en-US" altLang="zh-CN" sz="24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86680" y="219011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397125" y="7696200"/>
            <a:ext cx="329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1229995" y="3063240"/>
            <a:ext cx="245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Their dog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8570" y="1703705"/>
            <a:ext cx="329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8570" y="4396740"/>
            <a:ext cx="256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His friends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19835" y="5720715"/>
            <a:ext cx="280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Your teacher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19835" y="2421890"/>
            <a:ext cx="3841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Sam’s father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40155" y="5060315"/>
            <a:ext cx="2957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Our sister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3655" y="3764915"/>
            <a:ext cx="191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We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16265" y="1580515"/>
            <a:ext cx="97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+mj-lt"/>
                <a:cs typeface="+mj-lt"/>
              </a:rPr>
              <a:t>work</a:t>
            </a:r>
            <a:endParaRPr lang="en-US" altLang="zh-CN" sz="2400" b="1">
              <a:solidFill>
                <a:srgbClr val="C00000"/>
              </a:solidFill>
              <a:latin typeface="+mj-lt"/>
              <a:cs typeface="+mj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678045" y="443865"/>
            <a:ext cx="6416675" cy="509270"/>
            <a:chOff x="5666" y="674"/>
            <a:chExt cx="10105" cy="802"/>
          </a:xfrm>
        </p:grpSpPr>
        <p:grpSp>
          <p:nvGrpSpPr>
            <p:cNvPr id="36" name="组合 35"/>
            <p:cNvGrpSpPr/>
            <p:nvPr/>
          </p:nvGrpSpPr>
          <p:grpSpPr>
            <a:xfrm>
              <a:off x="9813" y="676"/>
              <a:ext cx="5958" cy="801"/>
              <a:chOff x="11306" y="754"/>
              <a:chExt cx="5958" cy="801"/>
            </a:xfrm>
          </p:grpSpPr>
          <p:sp>
            <p:nvSpPr>
              <p:cNvPr id="38" name="矩形 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633" y="755"/>
                <a:ext cx="1327" cy="8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We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9" name="矩形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15394" y="754"/>
                <a:ext cx="1871" cy="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They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306" y="754"/>
                <a:ext cx="1327" cy="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I</a:t>
                </a:r>
                <a:r>
                  <a:rPr lang="en-US" altLang="zh-CN"/>
                  <a:t>  </a:t>
                </a:r>
                <a:endParaRPr lang="en-US" altLang="zh-CN"/>
              </a:p>
            </p:txBody>
          </p:sp>
          <p:sp>
            <p:nvSpPr>
              <p:cNvPr id="41" name="矩形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3960" y="755"/>
                <a:ext cx="1434" cy="800"/>
              </a:xfrm>
              <a:prstGeom prst="rect">
                <a:avLst/>
              </a:prstGeom>
              <a:gradFill>
                <a:gsLst>
                  <a:gs pos="70000">
                    <a:srgbClr val="D0A1F2"/>
                  </a:gs>
                  <a:gs pos="0">
                    <a:srgbClr val="F5E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You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6" y="674"/>
              <a:ext cx="4633" cy="802"/>
              <a:chOff x="4689" y="677"/>
              <a:chExt cx="4633" cy="8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689" y="677"/>
                <a:ext cx="4202" cy="800"/>
                <a:chOff x="2571" y="677"/>
                <a:chExt cx="4202" cy="800"/>
              </a:xfrm>
            </p:grpSpPr>
            <p:sp>
              <p:nvSpPr>
                <p:cNvPr id="43" name="矩形 4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954" y="677"/>
                  <a:ext cx="1493" cy="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71" y="677"/>
                  <a:ext cx="1383" cy="8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5447" y="677"/>
                  <a:ext cx="1327" cy="8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>
                      <a:solidFill>
                        <a:schemeClr val="tx1"/>
                      </a:solidFill>
                    </a:rPr>
                    <a:t> </a:t>
                  </a:r>
                  <a:endParaRPr lang="en-US" altLang="zh-CN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836" y="752"/>
                <a:ext cx="4486" cy="727"/>
                <a:chOff x="4836" y="752"/>
                <a:chExt cx="4486" cy="727"/>
              </a:xfrm>
            </p:grpSpPr>
            <p:sp>
              <p:nvSpPr>
                <p:cNvPr id="33" name="文本框 32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4836" y="752"/>
                  <a:ext cx="1089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6094" y="754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She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7834" y="752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It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</p:grpSp>
        </p:grpSp>
      </p:grpSp>
      <p:sp>
        <p:nvSpPr>
          <p:cNvPr id="80" name="文本框 79"/>
          <p:cNvSpPr txBox="1"/>
          <p:nvPr>
            <p:custDataLst>
              <p:tags r:id="rId23"/>
            </p:custDataLst>
          </p:nvPr>
        </p:nvSpPr>
        <p:spPr>
          <a:xfrm>
            <a:off x="11430" y="170370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4309110" cy="1022985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035964" y="707571"/>
                <a:ext cx="2859310" cy="47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More </a:t>
                </a:r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contents 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338455" y="2414270"/>
            <a:ext cx="86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8"/>
            </p:custDataLst>
          </p:nvPr>
        </p:nvSpPr>
        <p:spPr>
          <a:xfrm>
            <a:off x="5081905" y="2918460"/>
            <a:ext cx="14331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work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" y="3065145"/>
            <a:ext cx="659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It=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86680" y="3590925"/>
            <a:ext cx="10140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help</a:t>
            </a:r>
            <a:endParaRPr lang="en-US" altLang="zh-CN" sz="2800" b="1">
              <a:solidFill>
                <a:schemeClr val="tx1"/>
              </a:solidFill>
              <a:cs typeface="+mn-lt"/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4950" y="268605"/>
            <a:ext cx="11613515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4574" y="5138928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151255" y="1124585"/>
          <a:ext cx="10511155" cy="51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245"/>
                <a:gridCol w="677291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Who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45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56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167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135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69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3" name="组合 62"/>
          <p:cNvGrpSpPr/>
          <p:nvPr/>
        </p:nvGrpSpPr>
        <p:grpSpPr>
          <a:xfrm rot="0">
            <a:off x="4867275" y="1606550"/>
            <a:ext cx="8967470" cy="3975735"/>
            <a:chOff x="7157" y="9693"/>
            <a:chExt cx="14122" cy="6261"/>
          </a:xfrm>
        </p:grpSpPr>
        <p:sp>
          <p:nvSpPr>
            <p:cNvPr id="50" name="文本框 49"/>
            <p:cNvSpPr txBox="1"/>
            <p:nvPr/>
          </p:nvSpPr>
          <p:spPr>
            <a:xfrm>
              <a:off x="7264" y="9693"/>
              <a:ext cx="140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_____</a:t>
              </a:r>
              <a:r>
                <a:rPr lang="zh-CN" altLang="en-US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（</a:t>
              </a: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have) a farm and ______(work) on the farm.</a:t>
              </a:r>
              <a:r>
                <a:rPr lang="en-US" altLang="zh-CN" sz="2800" b="1">
                  <a:latin typeface="+mj-lt"/>
                  <a:cs typeface="+mj-lt"/>
                </a:rPr>
                <a:t>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7495" y="10737"/>
              <a:ext cx="7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______(put) out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+mj-lt"/>
                  <a:sym typeface="+mn-ea"/>
                </a:rPr>
                <a:t>（熄灭）</a:t>
              </a:r>
              <a:r>
                <a:rPr lang="en-US" altLang="zh-CN" sz="2800" b="1">
                  <a:latin typeface="+mj-lt"/>
                  <a:cs typeface="+mj-lt"/>
                </a:rPr>
                <a:t> fire.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7157" y="11799"/>
              <a:ext cx="110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_______(work) in the police office</a:t>
              </a:r>
              <a:r>
                <a:rPr lang="en-US" altLang="zh-CN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(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警局）</a:t>
              </a:r>
              <a:r>
                <a:rPr lang="en-US" altLang="zh-CN" sz="2800" b="1">
                  <a:cs typeface="+mn-lt"/>
                </a:rPr>
                <a:t>.</a:t>
              </a:r>
              <a:r>
                <a:rPr lang="en-US" altLang="zh-CN" sz="3200" b="1">
                  <a:cs typeface="+mn-lt"/>
                </a:rPr>
                <a:t> </a:t>
              </a:r>
              <a:endParaRPr lang="en-US" altLang="zh-CN" sz="3200" b="1">
                <a:cs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15" y="12923"/>
              <a:ext cx="10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______(help) sick people and doctors.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157" y="14087"/>
              <a:ext cx="6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______(cook) nice food.</a:t>
              </a:r>
              <a:endParaRPr lang="en-US" altLang="zh-CN" sz="2800" b="1">
                <a:cs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7164" y="15132"/>
              <a:ext cx="83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______(drive) a car for work.</a:t>
              </a:r>
              <a:endParaRPr lang="en-US" altLang="zh-CN" sz="2800" b="1">
                <a:cs typeface="+mn-lt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4838700" y="572071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867275" y="1580515"/>
            <a:ext cx="109728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tx1"/>
                </a:solidFill>
                <a:cs typeface="+mn-lt"/>
                <a:sym typeface="+mn-ea"/>
              </a:rPr>
              <a:t>have</a:t>
            </a:r>
            <a:endParaRPr lang="en-US" altLang="zh-CN" sz="24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86680" y="219011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397125" y="7696200"/>
            <a:ext cx="329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1229995" y="3063240"/>
            <a:ext cx="245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Their dog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8570" y="1703705"/>
            <a:ext cx="329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8570" y="4396740"/>
            <a:ext cx="256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His friends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19835" y="5720715"/>
            <a:ext cx="280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Your teacher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19835" y="2421890"/>
            <a:ext cx="3841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Sam’s father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40155" y="5060315"/>
            <a:ext cx="2957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Our sister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3655" y="3764915"/>
            <a:ext cx="191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We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16265" y="1580515"/>
            <a:ext cx="97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+mj-lt"/>
                <a:cs typeface="+mj-lt"/>
              </a:rPr>
              <a:t>work</a:t>
            </a:r>
            <a:endParaRPr lang="en-US" altLang="zh-CN" sz="2400" b="1">
              <a:solidFill>
                <a:srgbClr val="C00000"/>
              </a:solidFill>
              <a:latin typeface="+mj-lt"/>
              <a:cs typeface="+mj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678045" y="443865"/>
            <a:ext cx="6416675" cy="509270"/>
            <a:chOff x="5666" y="674"/>
            <a:chExt cx="10105" cy="802"/>
          </a:xfrm>
        </p:grpSpPr>
        <p:grpSp>
          <p:nvGrpSpPr>
            <p:cNvPr id="36" name="组合 35"/>
            <p:cNvGrpSpPr/>
            <p:nvPr/>
          </p:nvGrpSpPr>
          <p:grpSpPr>
            <a:xfrm>
              <a:off x="9813" y="676"/>
              <a:ext cx="5958" cy="801"/>
              <a:chOff x="11306" y="754"/>
              <a:chExt cx="5958" cy="801"/>
            </a:xfrm>
          </p:grpSpPr>
          <p:sp>
            <p:nvSpPr>
              <p:cNvPr id="38" name="矩形 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633" y="755"/>
                <a:ext cx="1327" cy="8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We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9" name="矩形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15394" y="754"/>
                <a:ext cx="1871" cy="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They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306" y="754"/>
                <a:ext cx="1327" cy="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I</a:t>
                </a:r>
                <a:r>
                  <a:rPr lang="en-US" altLang="zh-CN"/>
                  <a:t>  </a:t>
                </a:r>
                <a:endParaRPr lang="en-US" altLang="zh-CN"/>
              </a:p>
            </p:txBody>
          </p:sp>
          <p:sp>
            <p:nvSpPr>
              <p:cNvPr id="41" name="矩形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3960" y="755"/>
                <a:ext cx="1434" cy="800"/>
              </a:xfrm>
              <a:prstGeom prst="rect">
                <a:avLst/>
              </a:prstGeom>
              <a:gradFill>
                <a:gsLst>
                  <a:gs pos="70000">
                    <a:srgbClr val="D0A1F2"/>
                  </a:gs>
                  <a:gs pos="0">
                    <a:srgbClr val="F5E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You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6" y="674"/>
              <a:ext cx="4633" cy="802"/>
              <a:chOff x="4689" y="677"/>
              <a:chExt cx="4633" cy="8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689" y="677"/>
                <a:ext cx="4202" cy="800"/>
                <a:chOff x="2571" y="677"/>
                <a:chExt cx="4202" cy="800"/>
              </a:xfrm>
            </p:grpSpPr>
            <p:sp>
              <p:nvSpPr>
                <p:cNvPr id="43" name="矩形 4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954" y="677"/>
                  <a:ext cx="1493" cy="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71" y="677"/>
                  <a:ext cx="1383" cy="8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5447" y="677"/>
                  <a:ext cx="1327" cy="8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>
                      <a:solidFill>
                        <a:schemeClr val="tx1"/>
                      </a:solidFill>
                    </a:rPr>
                    <a:t> </a:t>
                  </a:r>
                  <a:endParaRPr lang="en-US" altLang="zh-CN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836" y="752"/>
                <a:ext cx="4486" cy="727"/>
                <a:chOff x="4836" y="752"/>
                <a:chExt cx="4486" cy="727"/>
              </a:xfrm>
            </p:grpSpPr>
            <p:sp>
              <p:nvSpPr>
                <p:cNvPr id="33" name="文本框 32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4836" y="752"/>
                  <a:ext cx="1089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6094" y="754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She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7834" y="752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It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</p:grpSp>
        </p:grpSp>
      </p:grpSp>
      <p:sp>
        <p:nvSpPr>
          <p:cNvPr id="80" name="文本框 79"/>
          <p:cNvSpPr txBox="1"/>
          <p:nvPr>
            <p:custDataLst>
              <p:tags r:id="rId23"/>
            </p:custDataLst>
          </p:nvPr>
        </p:nvSpPr>
        <p:spPr>
          <a:xfrm>
            <a:off x="11430" y="170370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4309110" cy="1022985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035964" y="707571"/>
                <a:ext cx="2859310" cy="47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More </a:t>
                </a:r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contents 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338455" y="2414270"/>
            <a:ext cx="86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8"/>
            </p:custDataLst>
          </p:nvPr>
        </p:nvSpPr>
        <p:spPr>
          <a:xfrm>
            <a:off x="5081905" y="2918460"/>
            <a:ext cx="14331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work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" y="3065145"/>
            <a:ext cx="659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It=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86680" y="3590925"/>
            <a:ext cx="10140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help</a:t>
            </a:r>
            <a:endParaRPr lang="en-US" altLang="zh-CN" sz="28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86680" y="4286885"/>
            <a:ext cx="10140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cook</a:t>
            </a:r>
            <a:endParaRPr lang="en-US" altLang="zh-CN" sz="28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220470" y="4328795"/>
            <a:ext cx="671830" cy="5657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29"/>
            </p:custDataLst>
          </p:nvPr>
        </p:nvSpPr>
        <p:spPr>
          <a:xfrm>
            <a:off x="1966595" y="4328795"/>
            <a:ext cx="1254125" cy="5657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0005" y="445833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  <p:custDataLst>
      <p:tags r:id="rId3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3" grpId="0" bldLvl="0" animBg="1"/>
      <p:bldP spid="15" grpId="1" animBg="1"/>
      <p:bldP spid="2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4950" y="268605"/>
            <a:ext cx="11613515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4574" y="5138928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151255" y="1124585"/>
          <a:ext cx="10511155" cy="51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245"/>
                <a:gridCol w="677291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Who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45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56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167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135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69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3" name="组合 62"/>
          <p:cNvGrpSpPr/>
          <p:nvPr/>
        </p:nvGrpSpPr>
        <p:grpSpPr>
          <a:xfrm rot="0">
            <a:off x="4867275" y="1606550"/>
            <a:ext cx="8967470" cy="3975735"/>
            <a:chOff x="7157" y="9693"/>
            <a:chExt cx="14122" cy="6261"/>
          </a:xfrm>
        </p:grpSpPr>
        <p:sp>
          <p:nvSpPr>
            <p:cNvPr id="50" name="文本框 49"/>
            <p:cNvSpPr txBox="1"/>
            <p:nvPr/>
          </p:nvSpPr>
          <p:spPr>
            <a:xfrm>
              <a:off x="7264" y="9693"/>
              <a:ext cx="140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_____</a:t>
              </a:r>
              <a:r>
                <a:rPr lang="zh-CN" altLang="en-US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（</a:t>
              </a: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have) a farm and ______(work) on the farm.</a:t>
              </a:r>
              <a:r>
                <a:rPr lang="en-US" altLang="zh-CN" sz="2800" b="1">
                  <a:latin typeface="+mj-lt"/>
                  <a:cs typeface="+mj-lt"/>
                </a:rPr>
                <a:t>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7495" y="10737"/>
              <a:ext cx="7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______(put) out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+mj-lt"/>
                  <a:sym typeface="+mn-ea"/>
                </a:rPr>
                <a:t>（熄灭）</a:t>
              </a:r>
              <a:r>
                <a:rPr lang="en-US" altLang="zh-CN" sz="2800" b="1">
                  <a:latin typeface="+mj-lt"/>
                  <a:cs typeface="+mj-lt"/>
                </a:rPr>
                <a:t> fire.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7157" y="11799"/>
              <a:ext cx="110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_______(work) in the police office</a:t>
              </a:r>
              <a:r>
                <a:rPr lang="en-US" altLang="zh-CN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(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警局）</a:t>
              </a:r>
              <a:r>
                <a:rPr lang="en-US" altLang="zh-CN" sz="2800" b="1">
                  <a:cs typeface="+mn-lt"/>
                </a:rPr>
                <a:t>.</a:t>
              </a:r>
              <a:r>
                <a:rPr lang="en-US" altLang="zh-CN" sz="3200" b="1">
                  <a:cs typeface="+mn-lt"/>
                </a:rPr>
                <a:t> </a:t>
              </a:r>
              <a:endParaRPr lang="en-US" altLang="zh-CN" sz="3200" b="1">
                <a:cs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15" y="12923"/>
              <a:ext cx="10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______(help) sick people and doctors.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157" y="14087"/>
              <a:ext cx="6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______(cook) nice food.</a:t>
              </a:r>
              <a:endParaRPr lang="en-US" altLang="zh-CN" sz="2800" b="1">
                <a:cs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7164" y="15132"/>
              <a:ext cx="83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______(drive) a car for work.</a:t>
              </a:r>
              <a:endParaRPr lang="en-US" altLang="zh-CN" sz="2800" b="1">
                <a:cs typeface="+mn-lt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4838700" y="572071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867275" y="1580515"/>
            <a:ext cx="109728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tx1"/>
                </a:solidFill>
                <a:cs typeface="+mn-lt"/>
                <a:sym typeface="+mn-ea"/>
              </a:rPr>
              <a:t>have</a:t>
            </a:r>
            <a:endParaRPr lang="en-US" altLang="zh-CN" sz="24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86680" y="219011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397125" y="7696200"/>
            <a:ext cx="329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1229995" y="3063240"/>
            <a:ext cx="245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Their dog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8570" y="1703705"/>
            <a:ext cx="329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8570" y="4396740"/>
            <a:ext cx="256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His friends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19835" y="5720715"/>
            <a:ext cx="280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Your teacher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19835" y="2421890"/>
            <a:ext cx="3841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Sam’s father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40155" y="5060315"/>
            <a:ext cx="2957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Our sister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3655" y="3764915"/>
            <a:ext cx="191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We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16265" y="1580515"/>
            <a:ext cx="97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+mj-lt"/>
                <a:cs typeface="+mj-lt"/>
              </a:rPr>
              <a:t>work</a:t>
            </a:r>
            <a:endParaRPr lang="en-US" altLang="zh-CN" sz="2400" b="1">
              <a:solidFill>
                <a:srgbClr val="C00000"/>
              </a:solidFill>
              <a:latin typeface="+mj-lt"/>
              <a:cs typeface="+mj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678045" y="443865"/>
            <a:ext cx="6416675" cy="509270"/>
            <a:chOff x="5666" y="674"/>
            <a:chExt cx="10105" cy="802"/>
          </a:xfrm>
        </p:grpSpPr>
        <p:grpSp>
          <p:nvGrpSpPr>
            <p:cNvPr id="36" name="组合 35"/>
            <p:cNvGrpSpPr/>
            <p:nvPr/>
          </p:nvGrpSpPr>
          <p:grpSpPr>
            <a:xfrm>
              <a:off x="9813" y="676"/>
              <a:ext cx="5958" cy="801"/>
              <a:chOff x="11306" y="754"/>
              <a:chExt cx="5958" cy="801"/>
            </a:xfrm>
          </p:grpSpPr>
          <p:sp>
            <p:nvSpPr>
              <p:cNvPr id="38" name="矩形 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633" y="755"/>
                <a:ext cx="1327" cy="8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We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9" name="矩形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15394" y="754"/>
                <a:ext cx="1871" cy="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They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306" y="754"/>
                <a:ext cx="1327" cy="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I</a:t>
                </a:r>
                <a:r>
                  <a:rPr lang="en-US" altLang="zh-CN"/>
                  <a:t>  </a:t>
                </a:r>
                <a:endParaRPr lang="en-US" altLang="zh-CN"/>
              </a:p>
            </p:txBody>
          </p:sp>
          <p:sp>
            <p:nvSpPr>
              <p:cNvPr id="41" name="矩形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3960" y="755"/>
                <a:ext cx="1434" cy="800"/>
              </a:xfrm>
              <a:prstGeom prst="rect">
                <a:avLst/>
              </a:prstGeom>
              <a:gradFill>
                <a:gsLst>
                  <a:gs pos="70000">
                    <a:srgbClr val="D0A1F2"/>
                  </a:gs>
                  <a:gs pos="0">
                    <a:srgbClr val="F5E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You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6" y="674"/>
              <a:ext cx="4633" cy="802"/>
              <a:chOff x="4689" y="677"/>
              <a:chExt cx="4633" cy="8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689" y="677"/>
                <a:ext cx="4202" cy="800"/>
                <a:chOff x="2571" y="677"/>
                <a:chExt cx="4202" cy="800"/>
              </a:xfrm>
            </p:grpSpPr>
            <p:sp>
              <p:nvSpPr>
                <p:cNvPr id="43" name="矩形 4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954" y="677"/>
                  <a:ext cx="1493" cy="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71" y="677"/>
                  <a:ext cx="1383" cy="8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5447" y="677"/>
                  <a:ext cx="1327" cy="8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>
                      <a:solidFill>
                        <a:schemeClr val="tx1"/>
                      </a:solidFill>
                    </a:rPr>
                    <a:t> </a:t>
                  </a:r>
                  <a:endParaRPr lang="en-US" altLang="zh-CN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836" y="752"/>
                <a:ext cx="4486" cy="727"/>
                <a:chOff x="4836" y="752"/>
                <a:chExt cx="4486" cy="727"/>
              </a:xfrm>
            </p:grpSpPr>
            <p:sp>
              <p:nvSpPr>
                <p:cNvPr id="33" name="文本框 32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4836" y="752"/>
                  <a:ext cx="1089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6094" y="754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She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7834" y="752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It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</p:grpSp>
        </p:grpSp>
      </p:grpSp>
      <p:sp>
        <p:nvSpPr>
          <p:cNvPr id="80" name="文本框 79"/>
          <p:cNvSpPr txBox="1"/>
          <p:nvPr>
            <p:custDataLst>
              <p:tags r:id="rId23"/>
            </p:custDataLst>
          </p:nvPr>
        </p:nvSpPr>
        <p:spPr>
          <a:xfrm>
            <a:off x="11430" y="170370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4309110" cy="1022985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035964" y="707571"/>
                <a:ext cx="2859310" cy="47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More </a:t>
                </a:r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contents 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338455" y="2414270"/>
            <a:ext cx="86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8"/>
            </p:custDataLst>
          </p:nvPr>
        </p:nvSpPr>
        <p:spPr>
          <a:xfrm>
            <a:off x="5081905" y="2918460"/>
            <a:ext cx="14331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work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" y="3065145"/>
            <a:ext cx="659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It=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86680" y="3590925"/>
            <a:ext cx="10140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help</a:t>
            </a:r>
            <a:endParaRPr lang="en-US" altLang="zh-CN" sz="28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86680" y="4286885"/>
            <a:ext cx="10140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cook</a:t>
            </a:r>
            <a:endParaRPr lang="en-US" altLang="zh-CN" sz="28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303655" y="5016500"/>
            <a:ext cx="671830" cy="5657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29"/>
            </p:custDataLst>
          </p:nvPr>
        </p:nvSpPr>
        <p:spPr>
          <a:xfrm>
            <a:off x="2005965" y="5016500"/>
            <a:ext cx="1254125" cy="5657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30"/>
            </p:custDataLst>
          </p:nvPr>
        </p:nvSpPr>
        <p:spPr>
          <a:xfrm>
            <a:off x="40005" y="432879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005" y="5016500"/>
            <a:ext cx="1158875" cy="42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She=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31"/>
            </p:custDataLst>
          </p:nvPr>
        </p:nvSpPr>
        <p:spPr>
          <a:xfrm>
            <a:off x="4967605" y="5016500"/>
            <a:ext cx="133731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drive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</p:spTree>
    <p:custDataLst>
      <p:tags r:id="rId3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3" grpId="0" bldLvl="0" animBg="1"/>
      <p:bldP spid="15" grpId="1" bldLvl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4950" y="102870"/>
            <a:ext cx="11772265" cy="655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04574" y="5138928"/>
            <a:ext cx="487363" cy="487363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1151255" y="1124585"/>
          <a:ext cx="10511155" cy="51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245"/>
                <a:gridCol w="6772910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Who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Arial Black" panose="020B0A04020102020204" pitchFamily="34" charset="0"/>
                          <a:cs typeface="Arial Black" panose="020B0A04020102020204" pitchFamily="34" charset="0"/>
                        </a:rPr>
                        <a:t>What</a:t>
                      </a: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445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3563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437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70167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81355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676910">
                <a:tc>
                  <a:txBody>
                    <a:bodyPr/>
                    <a:p>
                      <a:pPr algn="l"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endParaRPr lang="en-US" altLang="zh-CN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3" name="组合 62"/>
          <p:cNvGrpSpPr/>
          <p:nvPr/>
        </p:nvGrpSpPr>
        <p:grpSpPr>
          <a:xfrm rot="0">
            <a:off x="4867275" y="1606550"/>
            <a:ext cx="8967470" cy="3975735"/>
            <a:chOff x="7157" y="9693"/>
            <a:chExt cx="14122" cy="6261"/>
          </a:xfrm>
        </p:grpSpPr>
        <p:sp>
          <p:nvSpPr>
            <p:cNvPr id="50" name="文本框 49"/>
            <p:cNvSpPr txBox="1"/>
            <p:nvPr/>
          </p:nvSpPr>
          <p:spPr>
            <a:xfrm>
              <a:off x="7264" y="9693"/>
              <a:ext cx="140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_____</a:t>
              </a:r>
              <a:r>
                <a:rPr lang="zh-CN" altLang="en-US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（</a:t>
              </a:r>
              <a:r>
                <a:rPr lang="en-US" altLang="zh-CN" sz="2000" b="1">
                  <a:latin typeface="Arial Black" panose="020B0A04020102020204" pitchFamily="34" charset="0"/>
                  <a:cs typeface="Arial Black" panose="020B0A04020102020204" pitchFamily="34" charset="0"/>
                </a:rPr>
                <a:t>have) a farm and ______(work) on the farm.</a:t>
              </a:r>
              <a:r>
                <a:rPr lang="en-US" altLang="zh-CN" sz="2800" b="1">
                  <a:latin typeface="+mj-lt"/>
                  <a:cs typeface="+mj-lt"/>
                </a:rPr>
                <a:t>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6"/>
              </p:custDataLst>
            </p:nvPr>
          </p:nvSpPr>
          <p:spPr>
            <a:xfrm>
              <a:off x="7495" y="10737"/>
              <a:ext cx="7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______(put) out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+mj-lt"/>
                  <a:sym typeface="+mn-ea"/>
                </a:rPr>
                <a:t>（熄灭）</a:t>
              </a:r>
              <a:r>
                <a:rPr lang="en-US" altLang="zh-CN" sz="2800" b="1">
                  <a:latin typeface="+mj-lt"/>
                  <a:cs typeface="+mj-lt"/>
                </a:rPr>
                <a:t> fire.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7157" y="11799"/>
              <a:ext cx="110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_______(work) in the police office</a:t>
              </a:r>
              <a:r>
                <a:rPr lang="en-US" altLang="zh-CN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(</a:t>
              </a:r>
              <a:r>
                <a:rPr lang="zh-CN" altLang="en-US" sz="2000" b="1">
                  <a:latin typeface="方正小标宋_GBK" panose="02000000000000000000" charset="-122"/>
                  <a:ea typeface="方正小标宋_GBK" panose="02000000000000000000" charset="-122"/>
                  <a:cs typeface="方正小标宋_GBK" panose="02000000000000000000" charset="-122"/>
                </a:rPr>
                <a:t>警局）</a:t>
              </a:r>
              <a:r>
                <a:rPr lang="en-US" altLang="zh-CN" sz="2800" b="1">
                  <a:cs typeface="+mn-lt"/>
                </a:rPr>
                <a:t>.</a:t>
              </a:r>
              <a:r>
                <a:rPr lang="en-US" altLang="zh-CN" sz="3200" b="1">
                  <a:cs typeface="+mn-lt"/>
                </a:rPr>
                <a:t> </a:t>
              </a:r>
              <a:endParaRPr lang="en-US" altLang="zh-CN" sz="3200" b="1">
                <a:cs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15" y="12923"/>
              <a:ext cx="105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latin typeface="+mj-lt"/>
                  <a:cs typeface="+mj-lt"/>
                </a:rPr>
                <a:t>______(help) sick people and doctors. </a:t>
              </a:r>
              <a:endParaRPr lang="en-US" altLang="zh-CN" sz="2800" b="1">
                <a:latin typeface="+mj-lt"/>
                <a:cs typeface="+mj-lt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157" y="14087"/>
              <a:ext cx="68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______(cook) nice food.</a:t>
              </a:r>
              <a:endParaRPr lang="en-US" altLang="zh-CN" sz="2800" b="1">
                <a:cs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7164" y="15132"/>
              <a:ext cx="83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2800" b="1">
                  <a:cs typeface="+mn-lt"/>
                </a:rPr>
                <a:t> ______(drive) a car for work.</a:t>
              </a:r>
              <a:endParaRPr lang="en-US" altLang="zh-CN" sz="2800" b="1">
                <a:cs typeface="+mn-lt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4838700" y="5720715"/>
            <a:ext cx="529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>
                <a:cs typeface="+mn-lt"/>
              </a:rPr>
              <a:t> ________(teach) English.</a:t>
            </a:r>
            <a:endParaRPr lang="en-US" altLang="zh-CN" sz="2800" b="1">
              <a:cs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867275" y="1580515"/>
            <a:ext cx="109728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tx1"/>
                </a:solidFill>
                <a:cs typeface="+mn-lt"/>
                <a:sym typeface="+mn-ea"/>
              </a:rPr>
              <a:t>have</a:t>
            </a:r>
            <a:endParaRPr lang="en-US" altLang="zh-CN" sz="24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186680" y="2190115"/>
            <a:ext cx="1140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put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397125" y="7696200"/>
            <a:ext cx="329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1229995" y="3063240"/>
            <a:ext cx="245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Their dog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8570" y="1703705"/>
            <a:ext cx="329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8570" y="4396740"/>
            <a:ext cx="256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His friends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19835" y="5720715"/>
            <a:ext cx="280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Your teacher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19835" y="2421890"/>
            <a:ext cx="3841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cs typeface="+mn-lt"/>
              </a:rPr>
              <a:t>Lily and Sam’s father 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cs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40155" y="5060315"/>
            <a:ext cx="2957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Our sister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3655" y="3764915"/>
            <a:ext cx="191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</a:rPr>
              <a:t>We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16265" y="1580515"/>
            <a:ext cx="97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+mj-lt"/>
                <a:cs typeface="+mj-lt"/>
              </a:rPr>
              <a:t>work</a:t>
            </a:r>
            <a:endParaRPr lang="en-US" altLang="zh-CN" sz="2400" b="1">
              <a:solidFill>
                <a:srgbClr val="C00000"/>
              </a:solidFill>
              <a:latin typeface="+mj-lt"/>
              <a:cs typeface="+mj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4790440" y="55245"/>
            <a:ext cx="6416675" cy="509270"/>
            <a:chOff x="5666" y="674"/>
            <a:chExt cx="10105" cy="802"/>
          </a:xfrm>
        </p:grpSpPr>
        <p:grpSp>
          <p:nvGrpSpPr>
            <p:cNvPr id="36" name="组合 35"/>
            <p:cNvGrpSpPr/>
            <p:nvPr/>
          </p:nvGrpSpPr>
          <p:grpSpPr>
            <a:xfrm>
              <a:off x="9813" y="676"/>
              <a:ext cx="5958" cy="801"/>
              <a:chOff x="11306" y="754"/>
              <a:chExt cx="5958" cy="801"/>
            </a:xfrm>
          </p:grpSpPr>
          <p:sp>
            <p:nvSpPr>
              <p:cNvPr id="38" name="矩形 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633" y="755"/>
                <a:ext cx="1327" cy="8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We</a:t>
                </a:r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9" name="矩形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15394" y="754"/>
                <a:ext cx="1871" cy="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They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306" y="754"/>
                <a:ext cx="1327" cy="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I</a:t>
                </a:r>
                <a:r>
                  <a:rPr lang="en-US" altLang="zh-CN"/>
                  <a:t>  </a:t>
                </a:r>
                <a:endParaRPr lang="en-US" altLang="zh-CN"/>
              </a:p>
            </p:txBody>
          </p:sp>
          <p:sp>
            <p:nvSpPr>
              <p:cNvPr id="41" name="矩形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3960" y="755"/>
                <a:ext cx="1434" cy="800"/>
              </a:xfrm>
              <a:prstGeom prst="rect">
                <a:avLst/>
              </a:prstGeom>
              <a:gradFill>
                <a:gsLst>
                  <a:gs pos="70000">
                    <a:srgbClr val="D0A1F2"/>
                  </a:gs>
                  <a:gs pos="0">
                    <a:srgbClr val="F5EEFE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2400">
                    <a:solidFill>
                      <a:schemeClr val="tx1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rPr>
                  <a:t>You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 </a:t>
                </a:r>
                <a:endParaRPr lang="en-US" altLang="zh-CN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666" y="674"/>
              <a:ext cx="4633" cy="802"/>
              <a:chOff x="4689" y="677"/>
              <a:chExt cx="4633" cy="802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4689" y="677"/>
                <a:ext cx="4202" cy="800"/>
                <a:chOff x="2571" y="677"/>
                <a:chExt cx="4202" cy="800"/>
              </a:xfrm>
            </p:grpSpPr>
            <p:sp>
              <p:nvSpPr>
                <p:cNvPr id="43" name="矩形 4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954" y="677"/>
                  <a:ext cx="1493" cy="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4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71" y="677"/>
                  <a:ext cx="1383" cy="8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5447" y="677"/>
                  <a:ext cx="1327" cy="8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>
                      <a:solidFill>
                        <a:schemeClr val="tx1"/>
                      </a:solidFill>
                    </a:rPr>
                    <a:t> </a:t>
                  </a:r>
                  <a:endParaRPr lang="en-US" altLang="zh-CN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4836" y="752"/>
                <a:ext cx="4486" cy="727"/>
                <a:chOff x="4836" y="752"/>
                <a:chExt cx="4486" cy="727"/>
              </a:xfrm>
            </p:grpSpPr>
            <p:sp>
              <p:nvSpPr>
                <p:cNvPr id="33" name="文本框 32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4836" y="752"/>
                  <a:ext cx="1089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6094" y="754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She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7834" y="752"/>
                  <a:ext cx="1488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It</a:t>
                  </a:r>
                  <a:endParaRPr lang="en-US" altLang="zh-CN" sz="24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</p:grpSp>
        </p:grpSp>
      </p:grpSp>
      <p:sp>
        <p:nvSpPr>
          <p:cNvPr id="80" name="文本框 79"/>
          <p:cNvSpPr txBox="1"/>
          <p:nvPr>
            <p:custDataLst>
              <p:tags r:id="rId23"/>
            </p:custDataLst>
          </p:nvPr>
        </p:nvSpPr>
        <p:spPr>
          <a:xfrm>
            <a:off x="11430" y="170370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111125" y="-122555"/>
            <a:ext cx="4309110" cy="1022985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035964" y="707571"/>
                <a:ext cx="2859310" cy="47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More </a:t>
                </a:r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contents 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338455" y="2414270"/>
            <a:ext cx="86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8"/>
            </p:custDataLst>
          </p:nvPr>
        </p:nvSpPr>
        <p:spPr>
          <a:xfrm>
            <a:off x="5081905" y="2918460"/>
            <a:ext cx="14331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work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3870" y="3065145"/>
            <a:ext cx="659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It=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86680" y="3590925"/>
            <a:ext cx="10140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help</a:t>
            </a:r>
            <a:endParaRPr lang="en-US" altLang="zh-CN" sz="28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86680" y="4286885"/>
            <a:ext cx="101409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cook</a:t>
            </a:r>
            <a:endParaRPr lang="en-US" altLang="zh-CN" sz="2800" b="1">
              <a:solidFill>
                <a:schemeClr val="tx1"/>
              </a:solidFill>
              <a:cs typeface="+mn-lt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240155" y="5676900"/>
            <a:ext cx="833755" cy="5657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29"/>
            </p:custDataLst>
          </p:nvPr>
        </p:nvSpPr>
        <p:spPr>
          <a:xfrm>
            <a:off x="2091690" y="5676900"/>
            <a:ext cx="1426845" cy="5657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30"/>
            </p:custDataLst>
          </p:nvPr>
        </p:nvSpPr>
        <p:spPr>
          <a:xfrm>
            <a:off x="40005" y="4328795"/>
            <a:ext cx="129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They=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005" y="5016500"/>
            <a:ext cx="1158875" cy="42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She=</a:t>
            </a:r>
            <a:endParaRPr lang="en-US" altLang="zh-CN" sz="24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31"/>
            </p:custDataLst>
          </p:nvPr>
        </p:nvSpPr>
        <p:spPr>
          <a:xfrm>
            <a:off x="4967605" y="5016500"/>
            <a:ext cx="133731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drive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32"/>
            </p:custDataLst>
          </p:nvPr>
        </p:nvSpPr>
        <p:spPr>
          <a:xfrm>
            <a:off x="0" y="5734050"/>
            <a:ext cx="1527175" cy="414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solidFill>
                  <a:schemeClr val="accent2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He/She=</a:t>
            </a:r>
            <a:endParaRPr lang="en-US" altLang="zh-CN" sz="2000">
              <a:solidFill>
                <a:schemeClr val="accent2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967605" y="5626100"/>
            <a:ext cx="158051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chemeClr val="tx1"/>
                </a:solidFill>
                <a:cs typeface="+mn-lt"/>
                <a:sym typeface="+mn-ea"/>
              </a:rPr>
              <a:t>teach</a:t>
            </a:r>
            <a:r>
              <a:rPr lang="en-US" altLang="zh-CN" sz="2800" b="1">
                <a:solidFill>
                  <a:srgbClr val="FF0000"/>
                </a:solidFill>
                <a:cs typeface="+mn-lt"/>
                <a:sym typeface="+mn-ea"/>
              </a:rPr>
              <a:t>es</a:t>
            </a:r>
            <a:endParaRPr lang="en-US" altLang="zh-CN" sz="2800" b="1">
              <a:solidFill>
                <a:srgbClr val="FF0000"/>
              </a:solidFill>
              <a:cs typeface="+mn-lt"/>
              <a:sym typeface="+mn-ea"/>
            </a:endParaRPr>
          </a:p>
        </p:txBody>
      </p:sp>
      <p:sp>
        <p:nvSpPr>
          <p:cNvPr id="46" name="左大括号 45"/>
          <p:cNvSpPr/>
          <p:nvPr/>
        </p:nvSpPr>
        <p:spPr>
          <a:xfrm rot="16200000">
            <a:off x="6053455" y="-517525"/>
            <a:ext cx="252730" cy="223710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4790440" y="788035"/>
            <a:ext cx="3340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方正小标宋_GBK" panose="02000000000000000000" charset="-122"/>
                <a:ea typeface="方正小标宋_GBK" panose="02000000000000000000" charset="-122"/>
              </a:rPr>
              <a:t>第三人称单数（动词</a:t>
            </a:r>
            <a:r>
              <a:rPr lang="zh-CN" altLang="en-US" sz="2000" b="1">
                <a:latin typeface="方正小标宋_GBK" panose="02000000000000000000" charset="-122"/>
                <a:ea typeface="方正小标宋_GBK" panose="02000000000000000000" charset="-122"/>
              </a:rPr>
              <a:t>三单）</a:t>
            </a:r>
            <a:endParaRPr lang="zh-CN" altLang="en-US" sz="2000" b="1"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48" name="左大括号 47"/>
          <p:cNvSpPr/>
          <p:nvPr/>
        </p:nvSpPr>
        <p:spPr>
          <a:xfrm rot="16200000">
            <a:off x="9152890" y="-839470"/>
            <a:ext cx="173990" cy="295846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8266430" y="788035"/>
            <a:ext cx="24530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方正小标宋_GBK" panose="02000000000000000000" charset="-122"/>
                <a:ea typeface="方正小标宋_GBK" panose="02000000000000000000" charset="-122"/>
              </a:rPr>
              <a:t>其他（动词</a:t>
            </a:r>
            <a:r>
              <a:rPr lang="zh-CN" altLang="en-US" sz="2000" b="1">
                <a:latin typeface="方正小标宋_GBK" panose="02000000000000000000" charset="-122"/>
                <a:ea typeface="方正小标宋_GBK" panose="02000000000000000000" charset="-122"/>
              </a:rPr>
              <a:t>原型）</a:t>
            </a:r>
            <a:endParaRPr lang="zh-CN" altLang="en-US" sz="2000" b="1"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3" grpId="0" bldLvl="0" animBg="1"/>
      <p:bldP spid="15" grpId="1" bldLvl="0" animBg="1"/>
      <p:bldP spid="31" grpId="0"/>
      <p:bldP spid="32" grpId="0"/>
      <p:bldP spid="46" grpId="0" animBg="1"/>
      <p:bldP spid="47" grpId="0"/>
      <p:bldP spid="48" grpId="0" animBg="1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20" descr="IYIW5E[X41$9Y))0VF8JX$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25400"/>
            <a:ext cx="12191365" cy="690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Rectangle 21"/>
          <p:cNvSpPr>
            <a:spLocks noChangeArrowheads="1"/>
          </p:cNvSpPr>
          <p:nvPr/>
        </p:nvSpPr>
        <p:spPr bwMode="auto">
          <a:xfrm>
            <a:off x="190500" y="129858"/>
            <a:ext cx="2055495" cy="52197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Chant time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11438" y="2085975"/>
            <a:ext cx="6516688" cy="3517900"/>
          </a:xfrm>
          <a:prstGeom prst="rect">
            <a:avLst/>
          </a:prstGeom>
          <a:solidFill>
            <a:srgbClr val="F7FD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60" name="文本框 1"/>
          <p:cNvSpPr txBox="1"/>
          <p:nvPr/>
        </p:nvSpPr>
        <p:spPr>
          <a:xfrm>
            <a:off x="3003550" y="2360613"/>
            <a:ext cx="6527800" cy="2799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400" dirty="0">
                <a:latin typeface="Comic Sans MS" panose="030F0702030302020204" pitchFamily="66" charset="0"/>
              </a:rPr>
              <a:t>What does he do? </a:t>
            </a:r>
            <a:endParaRPr lang="en-US" altLang="zh-CN" sz="4400" dirty="0">
              <a:latin typeface="Comic Sans MS" panose="030F0702030302020204" pitchFamily="66" charset="0"/>
            </a:endParaRPr>
          </a:p>
          <a:p>
            <a:r>
              <a:rPr lang="en-US" altLang="zh-CN" sz="4400" dirty="0">
                <a:latin typeface="Comic Sans MS" panose="030F0702030302020204" pitchFamily="66" charset="0"/>
              </a:rPr>
              <a:t>He’s a cook. </a:t>
            </a:r>
            <a:endParaRPr lang="en-US" altLang="zh-CN" sz="4400" dirty="0">
              <a:latin typeface="Comic Sans MS" panose="030F0702030302020204" pitchFamily="66" charset="0"/>
            </a:endParaRPr>
          </a:p>
          <a:p>
            <a:r>
              <a:rPr lang="en-US" altLang="zh-CN" sz="4400" dirty="0">
                <a:latin typeface="Comic Sans MS" panose="030F0702030302020204" pitchFamily="66" charset="0"/>
              </a:rPr>
              <a:t>He cook</a:t>
            </a:r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4400" dirty="0">
                <a:latin typeface="Comic Sans MS" panose="030F0702030302020204" pitchFamily="66" charset="0"/>
              </a:rPr>
              <a:t> nice food. </a:t>
            </a:r>
            <a:endParaRPr lang="en-US" altLang="zh-CN" sz="4400" dirty="0">
              <a:latin typeface="Comic Sans MS" panose="030F0702030302020204" pitchFamily="66" charset="0"/>
            </a:endParaRPr>
          </a:p>
          <a:p>
            <a:r>
              <a:rPr lang="en-US" altLang="zh-CN" sz="4400" dirty="0">
                <a:latin typeface="Comic Sans MS" panose="030F0702030302020204" pitchFamily="66" charset="0"/>
              </a:rPr>
              <a:t>He’s very good.</a:t>
            </a:r>
            <a:endParaRPr lang="en-US" altLang="zh-CN" sz="4400" dirty="0">
              <a:latin typeface="Comic Sans MS" panose="030F0702030302020204" pitchFamily="66" charset="0"/>
            </a:endParaRPr>
          </a:p>
        </p:txBody>
      </p:sp>
      <p:pic>
        <p:nvPicPr>
          <p:cNvPr id="15366" name="图片 12" descr="}64F@@]8DNTFS(1I1W6[H%L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0000">
            <a:off x="7847013" y="485775"/>
            <a:ext cx="1851025" cy="2073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340R[O~2%XHLUF[B3{$QZR3"/>
          <p:cNvPicPr>
            <a:picLocks noChangeAspect="1"/>
          </p:cNvPicPr>
          <p:nvPr/>
        </p:nvPicPr>
        <p:blipFill>
          <a:blip r:embed="rId1"/>
          <a:srcRect t="9477"/>
          <a:stretch>
            <a:fillRect/>
          </a:stretch>
        </p:blipFill>
        <p:spPr>
          <a:xfrm>
            <a:off x="635" y="4925060"/>
            <a:ext cx="12191365" cy="19329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4289">
                <a:moveTo>
                  <a:pt x="0" y="0"/>
                </a:moveTo>
                <a:lnTo>
                  <a:pt x="19199" y="0"/>
                </a:lnTo>
                <a:lnTo>
                  <a:pt x="19199" y="4289"/>
                </a:lnTo>
                <a:lnTo>
                  <a:pt x="0" y="4289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22" name="直接连接符 21"/>
          <p:cNvCxnSpPr/>
          <p:nvPr/>
        </p:nvCxnSpPr>
        <p:spPr>
          <a:xfrm>
            <a:off x="2035175" y="1351915"/>
            <a:ext cx="7813675" cy="0"/>
          </a:xfrm>
          <a:prstGeom prst="line">
            <a:avLst/>
          </a:prstGeom>
          <a:ln w="63500">
            <a:solidFill>
              <a:srgbClr val="D1E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燕尾形 26"/>
          <p:cNvSpPr/>
          <p:nvPr/>
        </p:nvSpPr>
        <p:spPr>
          <a:xfrm>
            <a:off x="555625" y="643890"/>
            <a:ext cx="364490" cy="762635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燕尾形 1"/>
          <p:cNvSpPr/>
          <p:nvPr/>
        </p:nvSpPr>
        <p:spPr>
          <a:xfrm>
            <a:off x="821690" y="643890"/>
            <a:ext cx="364490" cy="762635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燕尾形 2"/>
          <p:cNvSpPr/>
          <p:nvPr/>
        </p:nvSpPr>
        <p:spPr>
          <a:xfrm>
            <a:off x="1066800" y="643890"/>
            <a:ext cx="364490" cy="762635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f9792a2b274bae8687e6343afd6507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-851535"/>
            <a:ext cx="3754120" cy="37541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511300" y="2162175"/>
            <a:ext cx="8886190" cy="4131310"/>
            <a:chOff x="1719" y="2916"/>
            <a:chExt cx="14550" cy="6764"/>
          </a:xfrm>
        </p:grpSpPr>
        <p:pic>
          <p:nvPicPr>
            <p:cNvPr id="6" name="图片 5" descr="9e98aeb8543352b54a38656326a08f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9" y="2916"/>
              <a:ext cx="14551" cy="6764"/>
            </a:xfrm>
            <a:prstGeom prst="rect">
              <a:avLst/>
            </a:prstGeom>
          </p:spPr>
        </p:pic>
        <p:pic>
          <p:nvPicPr>
            <p:cNvPr id="20" name="图片 19" descr="d54a4818627dc98934077cba44c4b332"/>
            <p:cNvPicPr>
              <a:picLocks noChangeAspect="1"/>
            </p:cNvPicPr>
            <p:nvPr/>
          </p:nvPicPr>
          <p:blipFill>
            <a:blip r:embed="rId4"/>
            <a:srcRect l="6432" t="70602" r="50937" b="4269"/>
            <a:stretch>
              <a:fillRect/>
            </a:stretch>
          </p:blipFill>
          <p:spPr>
            <a:xfrm>
              <a:off x="10577" y="3339"/>
              <a:ext cx="2573" cy="229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49" h="2714">
                  <a:moveTo>
                    <a:pt x="0" y="0"/>
                  </a:moveTo>
                  <a:lnTo>
                    <a:pt x="3049" y="0"/>
                  </a:lnTo>
                  <a:lnTo>
                    <a:pt x="3049" y="2714"/>
                  </a:lnTo>
                  <a:lnTo>
                    <a:pt x="0" y="2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3" name="图片 22" descr="d54a4818627dc98934077cba44c4b332"/>
            <p:cNvPicPr>
              <a:picLocks noChangeAspect="1"/>
            </p:cNvPicPr>
            <p:nvPr/>
          </p:nvPicPr>
          <p:blipFill>
            <a:blip r:embed="rId4"/>
            <a:srcRect l="56446" t="68435" r="3020" b="2407"/>
            <a:stretch>
              <a:fillRect/>
            </a:stretch>
          </p:blipFill>
          <p:spPr>
            <a:xfrm>
              <a:off x="13270" y="3265"/>
              <a:ext cx="2481" cy="269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99" h="3149">
                  <a:moveTo>
                    <a:pt x="0" y="0"/>
                  </a:moveTo>
                  <a:lnTo>
                    <a:pt x="2899" y="0"/>
                  </a:lnTo>
                  <a:lnTo>
                    <a:pt x="2899" y="3149"/>
                  </a:lnTo>
                  <a:lnTo>
                    <a:pt x="0" y="314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 descr="d54a4818627dc98934077cba44c4b332"/>
            <p:cNvPicPr>
              <a:picLocks noChangeAspect="1"/>
            </p:cNvPicPr>
            <p:nvPr/>
          </p:nvPicPr>
          <p:blipFill>
            <a:blip r:embed="rId4"/>
            <a:srcRect l="5303" t="4279" r="47112" b="70517"/>
            <a:stretch>
              <a:fillRect/>
            </a:stretch>
          </p:blipFill>
          <p:spPr>
            <a:xfrm>
              <a:off x="2105" y="3620"/>
              <a:ext cx="2845" cy="2276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0" h="1608">
                  <a:moveTo>
                    <a:pt x="0" y="0"/>
                  </a:moveTo>
                  <a:lnTo>
                    <a:pt x="2010" y="0"/>
                  </a:lnTo>
                  <a:lnTo>
                    <a:pt x="2010" y="1608"/>
                  </a:lnTo>
                  <a:lnTo>
                    <a:pt x="0" y="160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 descr="d54a4818627dc98934077cba44c4b332"/>
            <p:cNvPicPr>
              <a:picLocks noChangeAspect="1"/>
            </p:cNvPicPr>
            <p:nvPr/>
          </p:nvPicPr>
          <p:blipFill>
            <a:blip r:embed="rId4"/>
            <a:srcRect t="37759" r="50545" b="37111"/>
            <a:stretch>
              <a:fillRect/>
            </a:stretch>
          </p:blipFill>
          <p:spPr>
            <a:xfrm>
              <a:off x="7195" y="3456"/>
              <a:ext cx="3056" cy="234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37" h="2714">
                  <a:moveTo>
                    <a:pt x="0" y="0"/>
                  </a:moveTo>
                  <a:lnTo>
                    <a:pt x="3537" y="0"/>
                  </a:lnTo>
                  <a:lnTo>
                    <a:pt x="3537" y="2714"/>
                  </a:lnTo>
                  <a:lnTo>
                    <a:pt x="0" y="2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5" name="图片 44" descr="d54a4818627dc98934077cba44c4b332"/>
            <p:cNvPicPr>
              <a:picLocks noChangeAspect="1"/>
            </p:cNvPicPr>
            <p:nvPr/>
          </p:nvPicPr>
          <p:blipFill>
            <a:blip r:embed="rId4"/>
            <a:srcRect l="52097" t="4556" b="71398"/>
            <a:stretch>
              <a:fillRect/>
            </a:stretch>
          </p:blipFill>
          <p:spPr>
            <a:xfrm>
              <a:off x="4591" y="3413"/>
              <a:ext cx="2924" cy="221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6" h="2597">
                  <a:moveTo>
                    <a:pt x="0" y="0"/>
                  </a:moveTo>
                  <a:lnTo>
                    <a:pt x="3426" y="0"/>
                  </a:lnTo>
                  <a:lnTo>
                    <a:pt x="3426" y="2597"/>
                  </a:lnTo>
                  <a:lnTo>
                    <a:pt x="0" y="259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7" name="图片 16" descr="340R[O~2%XHLUF[B3{$QZR3"/>
          <p:cNvPicPr>
            <a:picLocks noChangeAspect="1"/>
          </p:cNvPicPr>
          <p:nvPr/>
        </p:nvPicPr>
        <p:blipFill>
          <a:blip r:embed="rId1"/>
          <a:srcRect l="-1214" t="-17539" r="-14162" b="93879"/>
          <a:stretch>
            <a:fillRect/>
          </a:stretch>
        </p:blipFill>
        <p:spPr>
          <a:xfrm>
            <a:off x="-1243965" y="8453120"/>
            <a:ext cx="14065885" cy="7118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151" h="1121">
                <a:moveTo>
                  <a:pt x="0" y="0"/>
                </a:moveTo>
                <a:lnTo>
                  <a:pt x="22151" y="0"/>
                </a:lnTo>
                <a:lnTo>
                  <a:pt x="22151" y="1121"/>
                </a:lnTo>
                <a:lnTo>
                  <a:pt x="19432" y="1121"/>
                </a:lnTo>
                <a:lnTo>
                  <a:pt x="19432" y="831"/>
                </a:lnTo>
                <a:lnTo>
                  <a:pt x="233" y="831"/>
                </a:lnTo>
                <a:lnTo>
                  <a:pt x="233" y="1121"/>
                </a:lnTo>
                <a:lnTo>
                  <a:pt x="0" y="112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9" name="文本框 28"/>
          <p:cNvSpPr txBox="1"/>
          <p:nvPr/>
        </p:nvSpPr>
        <p:spPr>
          <a:xfrm>
            <a:off x="3867150" y="1485900"/>
            <a:ext cx="41148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30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Grammar&amp;Fun time</a:t>
            </a:r>
            <a:r>
              <a:rPr lang="en-US" altLang="zh-CN" sz="30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)</a:t>
            </a:r>
            <a:endParaRPr lang="zh-CN" altLang="en-US" sz="3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" name="图片 29" descr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885" y="382905"/>
            <a:ext cx="9083040" cy="83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" grpId="0" bldLvl="0" animBg="1"/>
      <p:bldP spid="3" grpId="0" bldLvl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20" descr="IYIW5E[X41$9Y))0VF8JX$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34925"/>
            <a:ext cx="12193270" cy="690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Rectangle 21"/>
          <p:cNvSpPr>
            <a:spLocks noChangeArrowheads="1"/>
          </p:cNvSpPr>
          <p:nvPr/>
        </p:nvSpPr>
        <p:spPr bwMode="auto">
          <a:xfrm>
            <a:off x="92075" y="80328"/>
            <a:ext cx="2055495" cy="52197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Chant time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75050" y="2708275"/>
            <a:ext cx="5184775" cy="2520950"/>
          </a:xfrm>
          <a:prstGeom prst="rect">
            <a:avLst/>
          </a:prstGeom>
          <a:solidFill>
            <a:srgbClr val="F7FD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9" name="文本框 6"/>
          <p:cNvSpPr txBox="1"/>
          <p:nvPr/>
        </p:nvSpPr>
        <p:spPr>
          <a:xfrm>
            <a:off x="3503613" y="2708275"/>
            <a:ext cx="532765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</a:rPr>
              <a:t>What does he/she do? </a:t>
            </a:r>
            <a:endParaRPr lang="en-US" altLang="zh-CN" sz="3600" dirty="0"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latin typeface="Comic Sans MS" panose="030F0702030302020204" pitchFamily="66" charset="0"/>
              </a:rPr>
              <a:t>He’s/She’s a _____. </a:t>
            </a:r>
            <a:endParaRPr lang="en-US" altLang="zh-CN" sz="3600" dirty="0"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latin typeface="Comic Sans MS" panose="030F0702030302020204" pitchFamily="66" charset="0"/>
              </a:rPr>
              <a:t>He/She _______.</a:t>
            </a:r>
            <a:endParaRPr lang="en-US" altLang="zh-CN" sz="3600" dirty="0">
              <a:latin typeface="Comic Sans MS" panose="030F0702030302020204" pitchFamily="66" charset="0"/>
            </a:endParaRPr>
          </a:p>
          <a:p>
            <a:r>
              <a:rPr lang="en-US" altLang="zh-CN" sz="3600" dirty="0">
                <a:latin typeface="Comic Sans MS" panose="030F0702030302020204" pitchFamily="66" charset="0"/>
              </a:rPr>
              <a:t>He’s/She’s very ____!</a:t>
            </a:r>
            <a:endParaRPr lang="en-US" altLang="zh-CN" sz="3600" dirty="0">
              <a:latin typeface="Comic Sans MS" panose="030F0702030302020204" pitchFamily="66" charset="0"/>
            </a:endParaRPr>
          </a:p>
        </p:txBody>
      </p:sp>
      <p:pic>
        <p:nvPicPr>
          <p:cNvPr id="16390" name="图片 15" descr="026EXP%KPO~7AI6@T1LYAU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40000">
            <a:off x="8853488" y="1849438"/>
            <a:ext cx="1608137" cy="1538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图片 10" descr="TW1)U`}2[EEY[{IO@Q8JXR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6413" y="3644900"/>
            <a:ext cx="1582737" cy="15763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2" name="组合 35"/>
          <p:cNvGrpSpPr/>
          <p:nvPr/>
        </p:nvGrpSpPr>
        <p:grpSpPr>
          <a:xfrm rot="840000">
            <a:off x="8646564" y="3797371"/>
            <a:ext cx="2079625" cy="1857876"/>
            <a:chOff x="7356" y="1892"/>
            <a:chExt cx="2026" cy="1870"/>
          </a:xfrm>
        </p:grpSpPr>
        <p:pic>
          <p:nvPicPr>
            <p:cNvPr id="16415" name="图片 13" descr="$ZCPP8AJEP{7R%C~L$IQY)D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56" y="1892"/>
              <a:ext cx="1613" cy="15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416" name="文本框 28"/>
            <p:cNvSpPr txBox="1"/>
            <p:nvPr/>
          </p:nvSpPr>
          <p:spPr>
            <a:xfrm>
              <a:off x="7496" y="3391"/>
              <a:ext cx="1886" cy="3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endParaRPr lang="en-US" altLang="zh-CN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6393" name="图片 9" descr="5`AQ_V3P0GKORTD8U$BQK]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00000">
            <a:off x="1895475" y="1744663"/>
            <a:ext cx="1463675" cy="1508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4" name="组合 12"/>
          <p:cNvGrpSpPr/>
          <p:nvPr/>
        </p:nvGrpSpPr>
        <p:grpSpPr>
          <a:xfrm>
            <a:off x="2279650" y="5229225"/>
            <a:ext cx="1698625" cy="1058863"/>
            <a:chOff x="2453" y="863"/>
            <a:chExt cx="2256" cy="1395"/>
          </a:xfrm>
        </p:grpSpPr>
        <p:sp>
          <p:nvSpPr>
            <p:cNvPr id="2" name="爆炸形 2 1"/>
            <p:cNvSpPr/>
            <p:nvPr/>
          </p:nvSpPr>
          <p:spPr>
            <a:xfrm>
              <a:off x="2453" y="863"/>
              <a:ext cx="2256" cy="1395"/>
            </a:xfrm>
            <a:prstGeom prst="irregularSeal2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14" name="文本框 2"/>
            <p:cNvSpPr txBox="1"/>
            <p:nvPr/>
          </p:nvSpPr>
          <p:spPr>
            <a:xfrm rot="-900000">
              <a:off x="2807" y="1216"/>
              <a:ext cx="1669" cy="6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latin typeface="Comic Sans MS" panose="030F0702030302020204" pitchFamily="66" charset="0"/>
                </a:rPr>
                <a:t>good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395" name="组合 16"/>
          <p:cNvGrpSpPr/>
          <p:nvPr/>
        </p:nvGrpSpPr>
        <p:grpSpPr>
          <a:xfrm>
            <a:off x="3935413" y="5445125"/>
            <a:ext cx="1433512" cy="885825"/>
            <a:chOff x="2095" y="9082"/>
            <a:chExt cx="2256" cy="1394"/>
          </a:xfrm>
        </p:grpSpPr>
        <p:sp>
          <p:nvSpPr>
            <p:cNvPr id="4" name="爆炸形 2 3"/>
            <p:cNvSpPr/>
            <p:nvPr/>
          </p:nvSpPr>
          <p:spPr>
            <a:xfrm>
              <a:off x="2095" y="9082"/>
              <a:ext cx="2256" cy="139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12" name="文本框 6"/>
            <p:cNvSpPr txBox="1"/>
            <p:nvPr/>
          </p:nvSpPr>
          <p:spPr>
            <a:xfrm rot="-900000">
              <a:off x="2388" y="9286"/>
              <a:ext cx="1669" cy="7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latin typeface="Comic Sans MS" panose="030F0702030302020204" pitchFamily="66" charset="0"/>
                </a:rPr>
                <a:t>cool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396" name="组合 15"/>
          <p:cNvGrpSpPr/>
          <p:nvPr/>
        </p:nvGrpSpPr>
        <p:grpSpPr>
          <a:xfrm>
            <a:off x="6311900" y="5589588"/>
            <a:ext cx="1719263" cy="885825"/>
            <a:chOff x="7909" y="16693"/>
            <a:chExt cx="2256" cy="1395"/>
          </a:xfrm>
        </p:grpSpPr>
        <p:sp>
          <p:nvSpPr>
            <p:cNvPr id="8" name="爆炸形 2 7"/>
            <p:cNvSpPr/>
            <p:nvPr/>
          </p:nvSpPr>
          <p:spPr>
            <a:xfrm>
              <a:off x="7909" y="16693"/>
              <a:ext cx="2256" cy="1395"/>
            </a:xfrm>
            <a:prstGeom prst="irregularSeal2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10" name="文本框 8"/>
            <p:cNvSpPr txBox="1"/>
            <p:nvPr/>
          </p:nvSpPr>
          <p:spPr>
            <a:xfrm rot="-900000">
              <a:off x="8336" y="16940"/>
              <a:ext cx="166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latin typeface="Comic Sans MS" panose="030F0702030302020204" pitchFamily="66" charset="0"/>
                </a:rPr>
                <a:t>great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397" name="组合 16"/>
          <p:cNvGrpSpPr/>
          <p:nvPr/>
        </p:nvGrpSpPr>
        <p:grpSpPr>
          <a:xfrm>
            <a:off x="5303838" y="5157788"/>
            <a:ext cx="1433512" cy="885825"/>
            <a:chOff x="2095" y="9082"/>
            <a:chExt cx="2256" cy="1394"/>
          </a:xfrm>
        </p:grpSpPr>
        <p:sp>
          <p:nvSpPr>
            <p:cNvPr id="43" name="爆炸形 2 42"/>
            <p:cNvSpPr/>
            <p:nvPr/>
          </p:nvSpPr>
          <p:spPr>
            <a:xfrm>
              <a:off x="2095" y="9082"/>
              <a:ext cx="2256" cy="1394"/>
            </a:xfrm>
            <a:prstGeom prst="irregularSeal2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08" name="文本框 6"/>
            <p:cNvSpPr txBox="1"/>
            <p:nvPr/>
          </p:nvSpPr>
          <p:spPr>
            <a:xfrm rot="-900000">
              <a:off x="2388" y="9286"/>
              <a:ext cx="1669" cy="7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400" b="1" dirty="0">
                  <a:latin typeface="Comic Sans MS" panose="030F0702030302020204" pitchFamily="66" charset="0"/>
                </a:rPr>
                <a:t>nice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8" name="爆炸形 2 37"/>
          <p:cNvSpPr/>
          <p:nvPr/>
        </p:nvSpPr>
        <p:spPr bwMode="auto">
          <a:xfrm>
            <a:off x="8040688" y="5373688"/>
            <a:ext cx="1433513" cy="885825"/>
          </a:xfrm>
          <a:prstGeom prst="irregularSeal2">
            <a:avLst/>
          </a:prstGeom>
          <a:solidFill>
            <a:srgbClr val="F6B6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99" name="文本框 6"/>
          <p:cNvSpPr txBox="1"/>
          <p:nvPr/>
        </p:nvSpPr>
        <p:spPr>
          <a:xfrm rot="-900000">
            <a:off x="8258175" y="5354638"/>
            <a:ext cx="106045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000" b="1" dirty="0">
                <a:latin typeface="Comic Sans MS" panose="030F0702030302020204" pitchFamily="66" charset="0"/>
              </a:rPr>
              <a:t>…</a:t>
            </a:r>
            <a:endParaRPr lang="en-US" altLang="zh-CN" sz="4000" b="1" dirty="0">
              <a:latin typeface="Comic Sans MS" panose="030F0702030302020204" pitchFamily="66" charset="0"/>
            </a:endParaRPr>
          </a:p>
        </p:txBody>
      </p:sp>
      <p:sp>
        <p:nvSpPr>
          <p:cNvPr id="16400" name="Text Box 10"/>
          <p:cNvSpPr txBox="1"/>
          <p:nvPr/>
        </p:nvSpPr>
        <p:spPr>
          <a:xfrm>
            <a:off x="2424113" y="836613"/>
            <a:ext cx="7346950" cy="583565"/>
          </a:xfrm>
          <a:prstGeom prst="rect">
            <a:avLst/>
          </a:prstGeom>
          <a:solidFill>
            <a:srgbClr val="FFFF0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宋体" panose="02010600030101010101" pitchFamily="2" charset="-122"/>
              </a:rPr>
              <a:t>四人小组，选择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喜爱</a:t>
            </a:r>
            <a:r>
              <a:rPr lang="zh-CN" altLang="en-US" sz="3200" dirty="0">
                <a:latin typeface="宋体" panose="02010600030101010101" pitchFamily="2" charset="-122"/>
              </a:rPr>
              <a:t>的职业，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创编</a:t>
            </a:r>
            <a:r>
              <a:rPr lang="zh-CN" altLang="en-US" sz="3200" dirty="0">
                <a:latin typeface="宋体" panose="02010600030101010101" pitchFamily="2" charset="-122"/>
              </a:rPr>
              <a:t>诗歌。</a:t>
            </a:r>
            <a:endParaRPr lang="zh-CN" altLang="en-US" sz="3200" dirty="0">
              <a:latin typeface="宋体" panose="02010600030101010101" pitchFamily="2" charset="-122"/>
            </a:endParaRPr>
          </a:p>
        </p:txBody>
      </p:sp>
      <p:pic>
        <p:nvPicPr>
          <p:cNvPr id="16404" name="图片 4106" descr="writer"/>
          <p:cNvPicPr>
            <a:picLocks noChangeAspect="1"/>
          </p:cNvPicPr>
          <p:nvPr/>
        </p:nvPicPr>
        <p:blipFill>
          <a:blip r:embed="rId6"/>
          <a:srcRect l="19000" t="10001" r="19000" b="10001"/>
          <a:stretch>
            <a:fillRect/>
          </a:stretch>
        </p:blipFill>
        <p:spPr>
          <a:xfrm>
            <a:off x="3575050" y="1484313"/>
            <a:ext cx="1163638" cy="1125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图片 10243" descr="teacher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01" t="8667" r="20000" b="8667"/>
          <a:stretch>
            <a:fillRect/>
          </a:stretch>
        </p:blipFill>
        <p:spPr>
          <a:xfrm>
            <a:off x="5087938" y="1412875"/>
            <a:ext cx="1223962" cy="128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6" name="图片 5123" descr="doctor"/>
          <p:cNvPicPr>
            <a:picLocks noChangeAspect="1"/>
          </p:cNvPicPr>
          <p:nvPr/>
        </p:nvPicPr>
        <p:blipFill>
          <a:blip r:embed="rId8"/>
          <a:srcRect l="22000" t="8000" r="23000" b="8000"/>
          <a:stretch>
            <a:fillRect/>
          </a:stretch>
        </p:blipFill>
        <p:spPr>
          <a:xfrm>
            <a:off x="6888163" y="1484313"/>
            <a:ext cx="103822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924159" y="46518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图片 20" descr="IYIW5E[X41$9Y))0VF8JX$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1365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485900"/>
            <a:ext cx="1646238" cy="1535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0" y="1417638"/>
            <a:ext cx="1558925" cy="1671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527175"/>
            <a:ext cx="1490663" cy="1443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525" y="1466850"/>
            <a:ext cx="14605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050" y="3359150"/>
            <a:ext cx="1733550" cy="197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050" y="3276600"/>
            <a:ext cx="1685925" cy="188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113" y="3308350"/>
            <a:ext cx="1793875" cy="188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1313" y="3346450"/>
            <a:ext cx="1671637" cy="179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箭头: 五边形 6"/>
          <p:cNvSpPr/>
          <p:nvPr>
            <p:custDataLst>
              <p:tags r:id="rId10"/>
            </p:custDataLst>
          </p:nvPr>
        </p:nvSpPr>
        <p:spPr>
          <a:xfrm>
            <a:off x="690391" y="225425"/>
            <a:ext cx="3008625" cy="533400"/>
          </a:xfrm>
          <a:prstGeom prst="homePlat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788181" y="236855"/>
            <a:ext cx="2243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Arial Black" panose="020B0A04020102020204" pitchFamily="34" charset="0"/>
                <a:cs typeface="Aharoni" panose="02010803020104030203" pitchFamily="2" charset="-79"/>
              </a:rPr>
              <a:t>Job cards</a:t>
            </a:r>
            <a:endParaRPr lang="en-US" altLang="zh-CN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图片 4" descr="千库网_黄色教育学习灯泡图标_元素编号124090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19050" y="-172720"/>
            <a:ext cx="926731" cy="104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635" y="500380"/>
            <a:ext cx="10998200" cy="584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80092" y="102235"/>
            <a:ext cx="3838163" cy="1046480"/>
            <a:chOff x="974" y="396"/>
            <a:chExt cx="6200" cy="1648"/>
          </a:xfrm>
        </p:grpSpPr>
        <p:grpSp>
          <p:nvGrpSpPr>
            <p:cNvPr id="10" name="组合 9"/>
            <p:cNvGrpSpPr/>
            <p:nvPr/>
          </p:nvGrpSpPr>
          <p:grpSpPr>
            <a:xfrm>
              <a:off x="2314" y="1023"/>
              <a:ext cx="4860" cy="840"/>
              <a:chOff x="947044" y="707571"/>
              <a:chExt cx="2724186" cy="533400"/>
            </a:xfrm>
          </p:grpSpPr>
          <p:sp>
            <p:nvSpPr>
              <p:cNvPr id="11" name="箭头: 五边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947044" y="707571"/>
                <a:ext cx="2724186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35589" y="719001"/>
                <a:ext cx="2031198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cards</a:t>
                </a:r>
                <a:endParaRPr lang="en-US" altLang="zh-CN" sz="28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13" name="图片 12" descr="千库网_黄色教育学习灯泡图标_元素编号1240902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74" y="396"/>
              <a:ext cx="1690" cy="1648"/>
            </a:xfrm>
            <a:prstGeom prst="rect">
              <a:avLst/>
            </a:prstGeom>
          </p:spPr>
        </p:pic>
      </p:grpSp>
      <p:pic>
        <p:nvPicPr>
          <p:cNvPr id="14" name="Fun time学生示范视频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875" y="1243330"/>
            <a:ext cx="9770745" cy="4572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0200" y="357505"/>
            <a:ext cx="11612880" cy="620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3718066" cy="1046480"/>
            <a:chOff x="1168" y="396"/>
            <a:chExt cx="6006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4860" cy="840"/>
              <a:chOff x="947044" y="707571"/>
              <a:chExt cx="2724186" cy="533400"/>
            </a:xfrm>
          </p:grpSpPr>
          <p:sp>
            <p:nvSpPr>
              <p:cNvPr id="7" name="箭头: 五边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947044" y="707571"/>
                <a:ext cx="2724186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35589" y="719001"/>
                <a:ext cx="2031198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Job cards</a:t>
                </a:r>
                <a:endParaRPr lang="en-US" altLang="zh-CN" sz="28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" y="396"/>
              <a:ext cx="1497" cy="1648"/>
            </a:xfrm>
            <a:prstGeom prst="rect">
              <a:avLst/>
            </a:prstGeom>
          </p:spPr>
        </p:pic>
      </p:grpSp>
      <p:sp>
        <p:nvSpPr>
          <p:cNvPr id="37" name="文本框 36"/>
          <p:cNvSpPr txBox="1"/>
          <p:nvPr/>
        </p:nvSpPr>
        <p:spPr>
          <a:xfrm>
            <a:off x="4025265" y="641350"/>
            <a:ext cx="5241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A: What do/</a:t>
            </a:r>
            <a:r>
              <a:rPr lang="en-US" altLang="zh-CN" sz="2800">
                <a:solidFill>
                  <a:schemeClr val="accent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does</a:t>
            </a:r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...do?</a:t>
            </a:r>
            <a:endParaRPr lang="en-US" altLang="zh-CN" sz="28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025265" y="1158875"/>
            <a:ext cx="6950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B: ...is/are...He/She/They...</a:t>
            </a:r>
            <a:r>
              <a:rPr lang="en-US" altLang="zh-CN" sz="2800">
                <a:solidFill>
                  <a:schemeClr val="accent6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(e/es)</a:t>
            </a:r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...</a:t>
            </a:r>
            <a:endParaRPr lang="en-US" altLang="zh-CN" sz="28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16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272774" y="3945763"/>
            <a:ext cx="487363" cy="487363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762000" y="1690370"/>
            <a:ext cx="5120640" cy="4425315"/>
            <a:chOff x="8659" y="2788"/>
            <a:chExt cx="8860" cy="7546"/>
          </a:xfrm>
        </p:grpSpPr>
        <p:sp>
          <p:nvSpPr>
            <p:cNvPr id="55" name="圆角矩形 54"/>
            <p:cNvSpPr/>
            <p:nvPr/>
          </p:nvSpPr>
          <p:spPr>
            <a:xfrm>
              <a:off x="8659" y="2788"/>
              <a:ext cx="8765" cy="754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8917" y="3078"/>
              <a:ext cx="8602" cy="6868"/>
              <a:chOff x="608" y="2656"/>
              <a:chExt cx="6923" cy="7679"/>
            </a:xfrm>
          </p:grpSpPr>
          <p:pic>
            <p:nvPicPr>
              <p:cNvPr id="36" name="图片 35" descr="屏幕截图 2021-10-17 160709_副本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rcRect t="51158" r="73170"/>
              <a:stretch>
                <a:fillRect/>
              </a:stretch>
            </p:blipFill>
            <p:spPr>
              <a:xfrm>
                <a:off x="681" y="2656"/>
                <a:ext cx="2024" cy="2258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81" h="2911">
                    <a:moveTo>
                      <a:pt x="422" y="0"/>
                    </a:moveTo>
                    <a:lnTo>
                      <a:pt x="2149" y="0"/>
                    </a:lnTo>
                    <a:cubicBezTo>
                      <a:pt x="2388" y="0"/>
                      <a:pt x="2581" y="193"/>
                      <a:pt x="2581" y="432"/>
                    </a:cubicBezTo>
                    <a:lnTo>
                      <a:pt x="2581" y="2493"/>
                    </a:lnTo>
                    <a:cubicBezTo>
                      <a:pt x="2581" y="2687"/>
                      <a:pt x="2453" y="2851"/>
                      <a:pt x="2278" y="2906"/>
                    </a:cubicBezTo>
                    <a:lnTo>
                      <a:pt x="2259" y="2911"/>
                    </a:lnTo>
                    <a:lnTo>
                      <a:pt x="312" y="2911"/>
                    </a:lnTo>
                    <a:lnTo>
                      <a:pt x="293" y="2906"/>
                    </a:lnTo>
                    <a:cubicBezTo>
                      <a:pt x="151" y="2861"/>
                      <a:pt x="41" y="2746"/>
                      <a:pt x="4" y="2601"/>
                    </a:cubicBezTo>
                    <a:lnTo>
                      <a:pt x="0" y="2586"/>
                    </a:lnTo>
                    <a:lnTo>
                      <a:pt x="0" y="339"/>
                    </a:lnTo>
                    <a:lnTo>
                      <a:pt x="4" y="324"/>
                    </a:lnTo>
                    <a:cubicBezTo>
                      <a:pt x="52" y="138"/>
                      <a:pt x="221" y="0"/>
                      <a:pt x="422" y="0"/>
                    </a:cubicBezTo>
                    <a:close/>
                  </a:path>
                </a:pathLst>
              </a:custGeom>
            </p:spPr>
          </p:pic>
          <p:pic>
            <p:nvPicPr>
              <p:cNvPr id="52" name="图片 51" descr="屏幕截图 2021-10-17 160709_副本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/>
              <a:srcRect l="27931" t="51158" r="45135"/>
              <a:stretch>
                <a:fillRect/>
              </a:stretch>
            </p:blipFill>
            <p:spPr>
              <a:xfrm>
                <a:off x="2940" y="2656"/>
                <a:ext cx="2200" cy="2328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91" h="2911">
                    <a:moveTo>
                      <a:pt x="432" y="0"/>
                    </a:moveTo>
                    <a:lnTo>
                      <a:pt x="2159" y="0"/>
                    </a:lnTo>
                    <a:cubicBezTo>
                      <a:pt x="2398" y="0"/>
                      <a:pt x="2591" y="193"/>
                      <a:pt x="2591" y="432"/>
                    </a:cubicBezTo>
                    <a:lnTo>
                      <a:pt x="2591" y="2493"/>
                    </a:lnTo>
                    <a:cubicBezTo>
                      <a:pt x="2591" y="2687"/>
                      <a:pt x="2463" y="2851"/>
                      <a:pt x="2288" y="2906"/>
                    </a:cubicBezTo>
                    <a:lnTo>
                      <a:pt x="2269" y="2911"/>
                    </a:lnTo>
                    <a:lnTo>
                      <a:pt x="322" y="2911"/>
                    </a:lnTo>
                    <a:lnTo>
                      <a:pt x="303" y="2906"/>
                    </a:lnTo>
                    <a:cubicBezTo>
                      <a:pt x="128" y="2851"/>
                      <a:pt x="0" y="2687"/>
                      <a:pt x="0" y="2493"/>
                    </a:cubicBezTo>
                    <a:lnTo>
                      <a:pt x="0" y="432"/>
                    </a:lnTo>
                    <a:cubicBezTo>
                      <a:pt x="0" y="193"/>
                      <a:pt x="193" y="0"/>
                      <a:pt x="432" y="0"/>
                    </a:cubicBezTo>
                    <a:close/>
                  </a:path>
                </a:pathLst>
              </a:custGeom>
            </p:spPr>
          </p:pic>
          <p:pic>
            <p:nvPicPr>
              <p:cNvPr id="39" name="图片 38" descr="N4IJC3BY2406M6@OX2[C3)L_副本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5375" y="2707"/>
                <a:ext cx="2041" cy="2277"/>
              </a:xfrm>
              <a:prstGeom prst="rect">
                <a:avLst/>
              </a:prstGeom>
            </p:spPr>
          </p:pic>
          <p:pic>
            <p:nvPicPr>
              <p:cNvPr id="41" name="图片 40" descr="N4IJC3BY2406M6@OX2[C3)L_副本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608" y="5400"/>
                <a:ext cx="2039" cy="2275"/>
              </a:xfrm>
              <a:prstGeom prst="rect">
                <a:avLst/>
              </a:prstGeom>
            </p:spPr>
          </p:pic>
          <p:pic>
            <p:nvPicPr>
              <p:cNvPr id="49" name="图片 48" descr="屏幕截图 2021-10-17 160709_副本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9"/>
              <a:srcRect t="319" r="73170" b="50604"/>
              <a:stretch>
                <a:fillRect/>
              </a:stretch>
            </p:blipFill>
            <p:spPr>
              <a:xfrm>
                <a:off x="3018" y="5400"/>
                <a:ext cx="2122" cy="2422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81" h="2925">
                    <a:moveTo>
                      <a:pt x="422" y="0"/>
                    </a:moveTo>
                    <a:lnTo>
                      <a:pt x="2149" y="0"/>
                    </a:lnTo>
                    <a:cubicBezTo>
                      <a:pt x="2388" y="0"/>
                      <a:pt x="2581" y="193"/>
                      <a:pt x="2581" y="432"/>
                    </a:cubicBezTo>
                    <a:lnTo>
                      <a:pt x="2581" y="2493"/>
                    </a:lnTo>
                    <a:cubicBezTo>
                      <a:pt x="2581" y="2732"/>
                      <a:pt x="2388" y="2925"/>
                      <a:pt x="2149" y="2925"/>
                    </a:cubicBezTo>
                    <a:lnTo>
                      <a:pt x="422" y="2925"/>
                    </a:lnTo>
                    <a:cubicBezTo>
                      <a:pt x="221" y="2925"/>
                      <a:pt x="52" y="2787"/>
                      <a:pt x="4" y="2601"/>
                    </a:cubicBezTo>
                    <a:lnTo>
                      <a:pt x="0" y="2586"/>
                    </a:lnTo>
                    <a:lnTo>
                      <a:pt x="0" y="339"/>
                    </a:lnTo>
                    <a:lnTo>
                      <a:pt x="4" y="324"/>
                    </a:lnTo>
                    <a:cubicBezTo>
                      <a:pt x="52" y="138"/>
                      <a:pt x="221" y="0"/>
                      <a:pt x="422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dk1"/>
              </a:fontRef>
            </p:style>
          </p:pic>
          <p:pic>
            <p:nvPicPr>
              <p:cNvPr id="50" name="图片 49" descr="屏幕截图 2021-10-17 160709_副本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9"/>
              <a:srcRect l="27931" t="319" r="45135" b="50604"/>
              <a:stretch>
                <a:fillRect/>
              </a:stretch>
            </p:blipFill>
            <p:spPr>
              <a:xfrm>
                <a:off x="5511" y="5369"/>
                <a:ext cx="2020" cy="2306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91" h="2925">
                    <a:moveTo>
                      <a:pt x="432" y="0"/>
                    </a:moveTo>
                    <a:lnTo>
                      <a:pt x="2159" y="0"/>
                    </a:lnTo>
                    <a:cubicBezTo>
                      <a:pt x="2398" y="0"/>
                      <a:pt x="2591" y="193"/>
                      <a:pt x="2591" y="432"/>
                    </a:cubicBezTo>
                    <a:lnTo>
                      <a:pt x="2591" y="2493"/>
                    </a:lnTo>
                    <a:cubicBezTo>
                      <a:pt x="2591" y="2732"/>
                      <a:pt x="2398" y="2925"/>
                      <a:pt x="2159" y="2925"/>
                    </a:cubicBezTo>
                    <a:lnTo>
                      <a:pt x="432" y="2925"/>
                    </a:lnTo>
                    <a:cubicBezTo>
                      <a:pt x="193" y="2925"/>
                      <a:pt x="0" y="2732"/>
                      <a:pt x="0" y="2493"/>
                    </a:cubicBezTo>
                    <a:lnTo>
                      <a:pt x="0" y="432"/>
                    </a:lnTo>
                    <a:cubicBezTo>
                      <a:pt x="0" y="193"/>
                      <a:pt x="193" y="0"/>
                      <a:pt x="432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dk1"/>
              </a:fontRef>
            </p:style>
          </p:pic>
          <p:pic>
            <p:nvPicPr>
              <p:cNvPr id="47" name="图片 46" descr="$X]7WI1HAHZ}PORK$Q6Q38B_副本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2847" y="8029"/>
                <a:ext cx="2020" cy="2306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dk1"/>
              </a:fontRef>
            </p:style>
          </p:pic>
          <p:pic>
            <p:nvPicPr>
              <p:cNvPr id="53" name="图片 52" descr="O%@(2PAHP6X570$L`T_J71F_副本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85" y="8029"/>
                <a:ext cx="2020" cy="2306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dk1"/>
              </a:fontRef>
            </p:style>
          </p:pic>
        </p:grpSp>
      </p:grpSp>
      <p:grpSp>
        <p:nvGrpSpPr>
          <p:cNvPr id="101" name="组合 100"/>
          <p:cNvGrpSpPr/>
          <p:nvPr/>
        </p:nvGrpSpPr>
        <p:grpSpPr>
          <a:xfrm>
            <a:off x="6228715" y="1630680"/>
            <a:ext cx="4842510" cy="4424680"/>
            <a:chOff x="9479" y="2568"/>
            <a:chExt cx="7626" cy="6968"/>
          </a:xfrm>
        </p:grpSpPr>
        <p:sp>
          <p:nvSpPr>
            <p:cNvPr id="95" name="圆角矩形 94"/>
            <p:cNvSpPr/>
            <p:nvPr/>
          </p:nvSpPr>
          <p:spPr>
            <a:xfrm>
              <a:off x="9479" y="2568"/>
              <a:ext cx="7626" cy="6969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9642" y="3109"/>
              <a:ext cx="7292" cy="6225"/>
              <a:chOff x="9642" y="3109"/>
              <a:chExt cx="7292" cy="6225"/>
            </a:xfrm>
          </p:grpSpPr>
          <p:pic>
            <p:nvPicPr>
              <p:cNvPr id="64" name="图片 63" descr="HZ{AZ2DUBEBSAEV}QXFRC73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rcRect l="59426" r="23358"/>
              <a:stretch>
                <a:fillRect/>
              </a:stretch>
            </p:blipFill>
            <p:spPr>
              <a:xfrm>
                <a:off x="12061" y="3233"/>
                <a:ext cx="2758" cy="2155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58" h="2115">
                    <a:moveTo>
                      <a:pt x="599" y="0"/>
                    </a:moveTo>
                    <a:lnTo>
                      <a:pt x="2159" y="0"/>
                    </a:lnTo>
                    <a:lnTo>
                      <a:pt x="2177" y="12"/>
                    </a:lnTo>
                    <a:cubicBezTo>
                      <a:pt x="2529" y="262"/>
                      <a:pt x="2758" y="673"/>
                      <a:pt x="2758" y="1137"/>
                    </a:cubicBezTo>
                    <a:cubicBezTo>
                      <a:pt x="2758" y="1518"/>
                      <a:pt x="2604" y="1863"/>
                      <a:pt x="2354" y="2112"/>
                    </a:cubicBezTo>
                    <a:lnTo>
                      <a:pt x="2351" y="2115"/>
                    </a:lnTo>
                    <a:lnTo>
                      <a:pt x="407" y="2115"/>
                    </a:lnTo>
                    <a:lnTo>
                      <a:pt x="404" y="2112"/>
                    </a:lnTo>
                    <a:cubicBezTo>
                      <a:pt x="154" y="1863"/>
                      <a:pt x="0" y="1518"/>
                      <a:pt x="0" y="1137"/>
                    </a:cubicBezTo>
                    <a:cubicBezTo>
                      <a:pt x="0" y="673"/>
                      <a:pt x="229" y="262"/>
                      <a:pt x="581" y="12"/>
                    </a:cubicBezTo>
                    <a:lnTo>
                      <a:pt x="599" y="0"/>
                    </a:lnTo>
                    <a:close/>
                  </a:path>
                </a:pathLst>
              </a:custGeom>
            </p:spPr>
          </p:pic>
          <p:pic>
            <p:nvPicPr>
              <p:cNvPr id="66" name="图片 65" descr="HZ{AZ2DUBEBSAEV}QXFRC73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2"/>
              <a:srcRect l="84775"/>
              <a:stretch>
                <a:fillRect/>
              </a:stretch>
            </p:blipFill>
            <p:spPr>
              <a:xfrm>
                <a:off x="14260" y="3131"/>
                <a:ext cx="2439" cy="2155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39" h="2115">
                    <a:moveTo>
                      <a:pt x="599" y="0"/>
                    </a:moveTo>
                    <a:lnTo>
                      <a:pt x="2159" y="0"/>
                    </a:lnTo>
                    <a:lnTo>
                      <a:pt x="2177" y="12"/>
                    </a:lnTo>
                    <a:cubicBezTo>
                      <a:pt x="2267" y="77"/>
                      <a:pt x="2349" y="151"/>
                      <a:pt x="2422" y="235"/>
                    </a:cubicBezTo>
                    <a:lnTo>
                      <a:pt x="2439" y="255"/>
                    </a:lnTo>
                    <a:lnTo>
                      <a:pt x="2439" y="2019"/>
                    </a:lnTo>
                    <a:lnTo>
                      <a:pt x="2422" y="2039"/>
                    </a:lnTo>
                    <a:cubicBezTo>
                      <a:pt x="2400" y="2064"/>
                      <a:pt x="2377" y="2089"/>
                      <a:pt x="2354" y="2112"/>
                    </a:cubicBezTo>
                    <a:lnTo>
                      <a:pt x="2351" y="2115"/>
                    </a:lnTo>
                    <a:lnTo>
                      <a:pt x="407" y="2115"/>
                    </a:lnTo>
                    <a:lnTo>
                      <a:pt x="404" y="2112"/>
                    </a:lnTo>
                    <a:cubicBezTo>
                      <a:pt x="154" y="1863"/>
                      <a:pt x="0" y="1518"/>
                      <a:pt x="0" y="1137"/>
                    </a:cubicBezTo>
                    <a:cubicBezTo>
                      <a:pt x="0" y="673"/>
                      <a:pt x="229" y="262"/>
                      <a:pt x="581" y="12"/>
                    </a:cubicBezTo>
                    <a:lnTo>
                      <a:pt x="599" y="0"/>
                    </a:lnTo>
                    <a:close/>
                  </a:path>
                </a:pathLst>
              </a:custGeom>
            </p:spPr>
          </p:pic>
          <p:pic>
            <p:nvPicPr>
              <p:cNvPr id="67" name="图片 66" descr="HZ{AZ2DUBEBSAEV}QXFRC73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2"/>
              <a:srcRect l="2110" r="80674"/>
              <a:stretch>
                <a:fillRect/>
              </a:stretch>
            </p:blipFill>
            <p:spPr>
              <a:xfrm>
                <a:off x="9746" y="5271"/>
                <a:ext cx="2758" cy="2155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58" h="2115">
                    <a:moveTo>
                      <a:pt x="599" y="0"/>
                    </a:moveTo>
                    <a:lnTo>
                      <a:pt x="2159" y="0"/>
                    </a:lnTo>
                    <a:lnTo>
                      <a:pt x="2177" y="12"/>
                    </a:lnTo>
                    <a:cubicBezTo>
                      <a:pt x="2529" y="262"/>
                      <a:pt x="2758" y="673"/>
                      <a:pt x="2758" y="1137"/>
                    </a:cubicBezTo>
                    <a:cubicBezTo>
                      <a:pt x="2758" y="1518"/>
                      <a:pt x="2604" y="1863"/>
                      <a:pt x="2354" y="2112"/>
                    </a:cubicBezTo>
                    <a:lnTo>
                      <a:pt x="2351" y="2115"/>
                    </a:lnTo>
                    <a:lnTo>
                      <a:pt x="407" y="2115"/>
                    </a:lnTo>
                    <a:lnTo>
                      <a:pt x="404" y="2112"/>
                    </a:lnTo>
                    <a:cubicBezTo>
                      <a:pt x="154" y="1863"/>
                      <a:pt x="0" y="1518"/>
                      <a:pt x="0" y="1137"/>
                    </a:cubicBezTo>
                    <a:cubicBezTo>
                      <a:pt x="0" y="673"/>
                      <a:pt x="229" y="262"/>
                      <a:pt x="581" y="12"/>
                    </a:cubicBezTo>
                    <a:lnTo>
                      <a:pt x="599" y="0"/>
                    </a:lnTo>
                    <a:close/>
                  </a:path>
                </a:pathLst>
              </a:custGeom>
            </p:spPr>
          </p:pic>
          <p:pic>
            <p:nvPicPr>
              <p:cNvPr id="70" name="图片 69" descr="HZ{AZ2DUBEBSAEV}QXFRC73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2"/>
              <a:srcRect l="27834" r="54950"/>
              <a:stretch>
                <a:fillRect/>
              </a:stretch>
            </p:blipFill>
            <p:spPr>
              <a:xfrm>
                <a:off x="9642" y="3109"/>
                <a:ext cx="2599" cy="2031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58" h="2115">
                    <a:moveTo>
                      <a:pt x="599" y="0"/>
                    </a:moveTo>
                    <a:lnTo>
                      <a:pt x="2159" y="0"/>
                    </a:lnTo>
                    <a:lnTo>
                      <a:pt x="2177" y="12"/>
                    </a:lnTo>
                    <a:cubicBezTo>
                      <a:pt x="2529" y="262"/>
                      <a:pt x="2758" y="673"/>
                      <a:pt x="2758" y="1137"/>
                    </a:cubicBezTo>
                    <a:cubicBezTo>
                      <a:pt x="2758" y="1518"/>
                      <a:pt x="2604" y="1863"/>
                      <a:pt x="2354" y="2112"/>
                    </a:cubicBezTo>
                    <a:lnTo>
                      <a:pt x="2351" y="2115"/>
                    </a:lnTo>
                    <a:lnTo>
                      <a:pt x="407" y="2115"/>
                    </a:lnTo>
                    <a:lnTo>
                      <a:pt x="404" y="2112"/>
                    </a:lnTo>
                    <a:cubicBezTo>
                      <a:pt x="154" y="1863"/>
                      <a:pt x="0" y="1518"/>
                      <a:pt x="0" y="1137"/>
                    </a:cubicBezTo>
                    <a:cubicBezTo>
                      <a:pt x="0" y="673"/>
                      <a:pt x="229" y="262"/>
                      <a:pt x="581" y="12"/>
                    </a:cubicBezTo>
                    <a:lnTo>
                      <a:pt x="599" y="0"/>
                    </a:lnTo>
                    <a:close/>
                  </a:path>
                </a:pathLst>
              </a:custGeom>
            </p:spPr>
          </p:pic>
          <p:pic>
            <p:nvPicPr>
              <p:cNvPr id="97" name="图片 96" descr="%{BWAOX)P5UC_V8G8}(O~{9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7"/>
              <a:srcRect l="77392" r="5717" b="1137"/>
              <a:stretch>
                <a:fillRect/>
              </a:stretch>
            </p:blipFill>
            <p:spPr>
              <a:xfrm>
                <a:off x="9927" y="7421"/>
                <a:ext cx="2260" cy="191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260" h="1913">
                    <a:moveTo>
                      <a:pt x="50" y="0"/>
                    </a:moveTo>
                    <a:lnTo>
                      <a:pt x="2210" y="0"/>
                    </a:lnTo>
                    <a:lnTo>
                      <a:pt x="2218" y="14"/>
                    </a:lnTo>
                    <a:cubicBezTo>
                      <a:pt x="2245" y="64"/>
                      <a:pt x="2260" y="120"/>
                      <a:pt x="2260" y="180"/>
                    </a:cubicBezTo>
                    <a:lnTo>
                      <a:pt x="2260" y="1566"/>
                    </a:lnTo>
                    <a:cubicBezTo>
                      <a:pt x="2260" y="1758"/>
                      <a:pt x="2105" y="1913"/>
                      <a:pt x="1913" y="1913"/>
                    </a:cubicBezTo>
                    <a:lnTo>
                      <a:pt x="347" y="1913"/>
                    </a:lnTo>
                    <a:cubicBezTo>
                      <a:pt x="155" y="1913"/>
                      <a:pt x="0" y="1758"/>
                      <a:pt x="0" y="1566"/>
                    </a:cubicBezTo>
                    <a:lnTo>
                      <a:pt x="0" y="180"/>
                    </a:lnTo>
                    <a:cubicBezTo>
                      <a:pt x="0" y="120"/>
                      <a:pt x="15" y="64"/>
                      <a:pt x="42" y="14"/>
                    </a:cubicBezTo>
                    <a:lnTo>
                      <a:pt x="50" y="0"/>
                    </a:lnTo>
                    <a:close/>
                  </a:path>
                </a:pathLst>
              </a:custGeom>
            </p:spPr>
          </p:pic>
          <p:pic>
            <p:nvPicPr>
              <p:cNvPr id="74" name="图片 73" descr="%{BWAOX)P5UC_V8G8}(O~{9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27"/>
              <a:srcRect l="48393" r="33528" b="1137"/>
              <a:stretch>
                <a:fillRect/>
              </a:stretch>
            </p:blipFill>
            <p:spPr>
              <a:xfrm>
                <a:off x="14515" y="5343"/>
                <a:ext cx="2419" cy="191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19" h="1913">
                    <a:moveTo>
                      <a:pt x="50" y="0"/>
                    </a:moveTo>
                    <a:lnTo>
                      <a:pt x="2369" y="0"/>
                    </a:lnTo>
                    <a:lnTo>
                      <a:pt x="2377" y="14"/>
                    </a:lnTo>
                    <a:cubicBezTo>
                      <a:pt x="2404" y="64"/>
                      <a:pt x="2419" y="120"/>
                      <a:pt x="2419" y="180"/>
                    </a:cubicBezTo>
                    <a:lnTo>
                      <a:pt x="2419" y="1566"/>
                    </a:lnTo>
                    <a:cubicBezTo>
                      <a:pt x="2419" y="1758"/>
                      <a:pt x="2264" y="1913"/>
                      <a:pt x="2072" y="1913"/>
                    </a:cubicBezTo>
                    <a:lnTo>
                      <a:pt x="347" y="1913"/>
                    </a:lnTo>
                    <a:cubicBezTo>
                      <a:pt x="155" y="1913"/>
                      <a:pt x="0" y="1758"/>
                      <a:pt x="0" y="1566"/>
                    </a:cubicBezTo>
                    <a:lnTo>
                      <a:pt x="0" y="180"/>
                    </a:lnTo>
                    <a:cubicBezTo>
                      <a:pt x="0" y="120"/>
                      <a:pt x="15" y="64"/>
                      <a:pt x="42" y="14"/>
                    </a:cubicBezTo>
                    <a:lnTo>
                      <a:pt x="50" y="0"/>
                    </a:lnTo>
                    <a:close/>
                  </a:path>
                </a:pathLst>
              </a:custGeom>
            </p:spPr>
          </p:pic>
          <p:pic>
            <p:nvPicPr>
              <p:cNvPr id="75" name="图片 74" descr="%{BWAOX)P5UC_V8G8}(O~{9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27"/>
              <a:srcRect l="23430" r="59679" b="1137"/>
              <a:stretch>
                <a:fillRect/>
              </a:stretch>
            </p:blipFill>
            <p:spPr>
              <a:xfrm>
                <a:off x="12141" y="5339"/>
                <a:ext cx="2260" cy="191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260" h="1913">
                    <a:moveTo>
                      <a:pt x="50" y="0"/>
                    </a:moveTo>
                    <a:lnTo>
                      <a:pt x="2210" y="0"/>
                    </a:lnTo>
                    <a:lnTo>
                      <a:pt x="2218" y="14"/>
                    </a:lnTo>
                    <a:cubicBezTo>
                      <a:pt x="2245" y="64"/>
                      <a:pt x="2260" y="120"/>
                      <a:pt x="2260" y="180"/>
                    </a:cubicBezTo>
                    <a:lnTo>
                      <a:pt x="2260" y="1566"/>
                    </a:lnTo>
                    <a:cubicBezTo>
                      <a:pt x="2260" y="1758"/>
                      <a:pt x="2105" y="1913"/>
                      <a:pt x="1913" y="1913"/>
                    </a:cubicBezTo>
                    <a:lnTo>
                      <a:pt x="347" y="1913"/>
                    </a:lnTo>
                    <a:cubicBezTo>
                      <a:pt x="155" y="1913"/>
                      <a:pt x="0" y="1758"/>
                      <a:pt x="0" y="1566"/>
                    </a:cubicBezTo>
                    <a:lnTo>
                      <a:pt x="0" y="180"/>
                    </a:lnTo>
                    <a:cubicBezTo>
                      <a:pt x="0" y="120"/>
                      <a:pt x="15" y="64"/>
                      <a:pt x="42" y="14"/>
                    </a:cubicBezTo>
                    <a:lnTo>
                      <a:pt x="50" y="0"/>
                    </a:lnTo>
                    <a:close/>
                  </a:path>
                </a:pathLst>
              </a:custGeom>
            </p:spPr>
          </p:pic>
          <p:pic>
            <p:nvPicPr>
              <p:cNvPr id="76" name="图片 75" descr="%{BWAOX)P5UC_V8G8}(O~{9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27"/>
              <a:srcRect r="83744" b="1137"/>
              <a:stretch>
                <a:fillRect/>
              </a:stretch>
            </p:blipFill>
            <p:spPr>
              <a:xfrm>
                <a:off x="12340" y="7353"/>
                <a:ext cx="2175" cy="191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5" h="1913">
                    <a:moveTo>
                      <a:pt x="0" y="0"/>
                    </a:moveTo>
                    <a:lnTo>
                      <a:pt x="2125" y="0"/>
                    </a:lnTo>
                    <a:lnTo>
                      <a:pt x="2133" y="14"/>
                    </a:lnTo>
                    <a:cubicBezTo>
                      <a:pt x="2160" y="64"/>
                      <a:pt x="2175" y="120"/>
                      <a:pt x="2175" y="180"/>
                    </a:cubicBezTo>
                    <a:lnTo>
                      <a:pt x="2175" y="1566"/>
                    </a:lnTo>
                    <a:cubicBezTo>
                      <a:pt x="2175" y="1758"/>
                      <a:pt x="2020" y="1913"/>
                      <a:pt x="1828" y="1913"/>
                    </a:cubicBezTo>
                    <a:lnTo>
                      <a:pt x="262" y="1913"/>
                    </a:lnTo>
                    <a:cubicBezTo>
                      <a:pt x="160" y="1913"/>
                      <a:pt x="68" y="1869"/>
                      <a:pt x="5" y="1799"/>
                    </a:cubicBezTo>
                    <a:lnTo>
                      <a:pt x="0" y="179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" name="文本框 1"/>
          <p:cNvSpPr txBox="1"/>
          <p:nvPr/>
        </p:nvSpPr>
        <p:spPr>
          <a:xfrm>
            <a:off x="3969385" y="301625"/>
            <a:ext cx="8166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两人问答玩卡片，汇报时只选择其中</a:t>
            </a:r>
            <a:r>
              <a:rPr lang="zh-CN" altLang="en-US" sz="2400">
                <a:solidFill>
                  <a:srgbClr val="FF0000"/>
                </a:solidFill>
              </a:rPr>
              <a:t>两人</a:t>
            </a:r>
            <a:r>
              <a:rPr lang="zh-CN" altLang="en-US" sz="2400"/>
              <a:t>的职业问答</a:t>
            </a:r>
            <a:r>
              <a:rPr lang="zh-CN" altLang="en-US" sz="2400"/>
              <a:t>展示。</a:t>
            </a:r>
            <a:endParaRPr lang="en-US" altLang="zh-CN" sz="2400"/>
          </a:p>
        </p:txBody>
      </p:sp>
    </p:spTree>
    <p:custDataLst>
      <p:tags r:id="rId31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 Box 10"/>
          <p:cNvSpPr txBox="1"/>
          <p:nvPr/>
        </p:nvSpPr>
        <p:spPr>
          <a:xfrm>
            <a:off x="1652588" y="3917950"/>
            <a:ext cx="5045075" cy="46037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400" dirty="0">
              <a:latin typeface="DFPOP1-W9" charset="0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1213" y="1701800"/>
            <a:ext cx="2016125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6" name="Picture 1" descr="C:\Users\Administrator\AppData\Roaming\Tencent\Users\2726188766\QQ\WinTemp\RichOle\$F2SM$JLX{(`WGQST5(DVUC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635" y="0"/>
            <a:ext cx="2373630" cy="52197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Sharing time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558" name="TextBox 7"/>
          <p:cNvSpPr txBox="1"/>
          <p:nvPr/>
        </p:nvSpPr>
        <p:spPr>
          <a:xfrm>
            <a:off x="1992313" y="5732463"/>
            <a:ext cx="8388350" cy="64516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</a:rPr>
              <a:t>There are different jobs around us.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9" name="职业欣赏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8975" y="3284538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351213" y="1701800"/>
            <a:ext cx="2016125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79" name="Picture 1" descr="C:\Users\Administrator\AppData\Roaming\Tencent\Users\2726188766\QQ\WinTemp\RichOle\]`P2))_LVA2Y[)SY3WFOAFO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Box 7"/>
          <p:cNvSpPr txBox="1"/>
          <p:nvPr/>
        </p:nvSpPr>
        <p:spPr>
          <a:xfrm>
            <a:off x="1992313" y="5949950"/>
            <a:ext cx="7415212" cy="64516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</a:rPr>
              <a:t>Some jobs are interesting(</a:t>
            </a:r>
            <a:r>
              <a:rPr lang="zh-CN" altLang="en-US" sz="3600" dirty="0">
                <a:latin typeface="Comic Sans MS" panose="030F0702030302020204" pitchFamily="66" charset="0"/>
              </a:rPr>
              <a:t>有趣</a:t>
            </a:r>
            <a:r>
              <a:rPr lang="en-US" altLang="zh-CN" sz="3600" dirty="0">
                <a:latin typeface="Comic Sans MS" panose="030F0702030302020204" pitchFamily="66" charset="0"/>
              </a:rPr>
              <a:t>).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Text Box 10"/>
          <p:cNvSpPr txBox="1"/>
          <p:nvPr/>
        </p:nvSpPr>
        <p:spPr>
          <a:xfrm>
            <a:off x="1652588" y="3917950"/>
            <a:ext cx="5045075" cy="46037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400" dirty="0">
              <a:latin typeface="DFPOP1-W9" charset="0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1213" y="1701800"/>
            <a:ext cx="2016125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628" name="Picture 1" descr="C:\Users\Administrator\AppData\Roaming\Tencent\Users\2726188766\QQ\WinTemp\RichOle\$F09{GX{{(3]}93}O}J%$`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TextBox 6"/>
          <p:cNvSpPr txBox="1"/>
          <p:nvPr/>
        </p:nvSpPr>
        <p:spPr>
          <a:xfrm>
            <a:off x="3935413" y="5949950"/>
            <a:ext cx="4679950" cy="64516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</a:rPr>
              <a:t>Some jobs are great!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 Box 10"/>
          <p:cNvSpPr txBox="1"/>
          <p:nvPr/>
        </p:nvSpPr>
        <p:spPr>
          <a:xfrm>
            <a:off x="1652588" y="3917950"/>
            <a:ext cx="5045075" cy="46037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400" dirty="0">
              <a:latin typeface="DFPOP1-W9" charset="0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1213" y="1701800"/>
            <a:ext cx="2016125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2" name="Picture 1" descr="C:\Users\Administrator\AppData\Roaming\Tencent\Users\2726188766\QQ\WinTemp\RichOle\39GWBAZ%[SHGSJ{NT{IIK9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ext Box 10"/>
          <p:cNvSpPr txBox="1"/>
          <p:nvPr/>
        </p:nvSpPr>
        <p:spPr>
          <a:xfrm>
            <a:off x="1652588" y="3917950"/>
            <a:ext cx="5045075" cy="46037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400" dirty="0">
              <a:latin typeface="DFPOP1-W9" charset="0"/>
              <a:ea typeface="楷体" panose="02010609060101010101" pitchFamily="49" charset="-122"/>
            </a:endParaRPr>
          </a:p>
        </p:txBody>
      </p:sp>
      <p:pic>
        <p:nvPicPr>
          <p:cNvPr id="28675" name="Picture 2" descr="C:\Users\Administrator\AppData\Roaming\Tencent\Users\2726188766\QQ\WinTemp\RichOle\[M`~4LCCF01H~DHF%U`SSMV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TextBox 6"/>
          <p:cNvSpPr txBox="1"/>
          <p:nvPr/>
        </p:nvSpPr>
        <p:spPr>
          <a:xfrm>
            <a:off x="3000375" y="5805488"/>
            <a:ext cx="6840538" cy="64516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</a:rPr>
              <a:t>Some jobs are challengeable.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Text Box 10"/>
          <p:cNvSpPr txBox="1"/>
          <p:nvPr/>
        </p:nvSpPr>
        <p:spPr>
          <a:xfrm>
            <a:off x="1652588" y="3917950"/>
            <a:ext cx="5045075" cy="46037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400" dirty="0">
              <a:latin typeface="DFPOP1-W9" charset="0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1213" y="1701800"/>
            <a:ext cx="2016125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00" name="Picture 1" descr="C:\Users\Administrator\AppData\Roaming\Tencent\Users\2726188766\QQ\WinTemp\RichOle\$1Q~9S1QTYYCNJJOFIR])OS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1" name="TextBox 5"/>
          <p:cNvSpPr txBox="1"/>
          <p:nvPr/>
        </p:nvSpPr>
        <p:spPr>
          <a:xfrm>
            <a:off x="1992313" y="5300663"/>
            <a:ext cx="7559675" cy="119888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</a:rPr>
              <a:t>Some jobs look simple(</a:t>
            </a:r>
            <a:r>
              <a:rPr lang="zh-CN" altLang="en-US" sz="3600" dirty="0">
                <a:latin typeface="Comic Sans MS" panose="030F0702030302020204" pitchFamily="66" charset="0"/>
              </a:rPr>
              <a:t>简单</a:t>
            </a:r>
            <a:r>
              <a:rPr lang="en-US" altLang="zh-CN" sz="3600" dirty="0">
                <a:latin typeface="Comic Sans MS" panose="030F0702030302020204" pitchFamily="66" charset="0"/>
              </a:rPr>
              <a:t>) and normal(</a:t>
            </a:r>
            <a:r>
              <a:rPr lang="zh-CN" altLang="en-US" sz="3600" dirty="0">
                <a:latin typeface="Comic Sans MS" panose="030F0702030302020204" pitchFamily="66" charset="0"/>
              </a:rPr>
              <a:t>平凡</a:t>
            </a:r>
            <a:r>
              <a:rPr lang="en-US" altLang="zh-CN" sz="3600" dirty="0">
                <a:latin typeface="Comic Sans MS" panose="030F0702030302020204" pitchFamily="66" charset="0"/>
              </a:rPr>
              <a:t>).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3220" y="500380"/>
            <a:ext cx="11405235" cy="584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千库网_黄色教育学习灯泡图标_元素编号124090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" y="102235"/>
            <a:ext cx="1150620" cy="1046480"/>
          </a:xfrm>
          <a:prstGeom prst="rect">
            <a:avLst/>
          </a:prstGeom>
        </p:spPr>
      </p:pic>
      <p:sp>
        <p:nvSpPr>
          <p:cNvPr id="15" name="Text Box 12"/>
          <p:cNvSpPr txBox="1"/>
          <p:nvPr>
            <p:custDataLst>
              <p:tags r:id="rId2"/>
            </p:custDataLst>
          </p:nvPr>
        </p:nvSpPr>
        <p:spPr>
          <a:xfrm>
            <a:off x="1024890" y="2210435"/>
            <a:ext cx="10340340" cy="2595880"/>
          </a:xfrm>
          <a:prstGeom prst="rect">
            <a:avLst/>
          </a:prstGeom>
          <a:noFill/>
          <a:ln w="952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>
            <a:noAutofit/>
          </a:bodyPr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 dirty="0">
                <a:ln w="22225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howcard Gothic" panose="04020904020102020604" charset="0"/>
                <a:ea typeface="华文隶书" panose="02010800040101010101" charset="-122"/>
                <a:cs typeface="Showcard Gothic" panose="04020904020102020604" charset="0"/>
              </a:rPr>
              <a:t>Fun facts </a:t>
            </a:r>
            <a:endParaRPr lang="en-US" altLang="zh-CN" sz="8000" b="1" dirty="0">
              <a:ln w="22225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Showcard Gothic" panose="04020904020102020604" charset="0"/>
              <a:ea typeface="华文隶书" panose="02010800040101010101" charset="-122"/>
              <a:cs typeface="Showcard Gothic" panose="0402090402010202060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 dirty="0">
                <a:ln w="22225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howcard Gothic" panose="04020904020102020604" charset="0"/>
                <a:ea typeface="华文隶书" panose="02010800040101010101" charset="-122"/>
                <a:cs typeface="Showcard Gothic" panose="04020904020102020604" charset="0"/>
              </a:rPr>
              <a:t>                about jobs!</a:t>
            </a:r>
            <a:endParaRPr lang="en-US" altLang="zh-CN" sz="8000" b="1" dirty="0">
              <a:ln w="22225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Showcard Gothic" panose="04020904020102020604" charset="0"/>
              <a:ea typeface="华文隶书" panose="02010800040101010101" charset="-122"/>
              <a:cs typeface="Showcard Gothic" panose="040209040201020206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351213" y="1701800"/>
            <a:ext cx="2016125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3" name="Picture 3" descr="C:\Users\Administrator\AppData\Roaming\Tencent\Users\2726188766\QQ\WinTemp\RichOle\U~O[44W]]S5SJVP6LLW_%~L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TextBox 6"/>
          <p:cNvSpPr txBox="1"/>
          <p:nvPr/>
        </p:nvSpPr>
        <p:spPr>
          <a:xfrm>
            <a:off x="2566988" y="5949950"/>
            <a:ext cx="6769100" cy="64516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</a:rPr>
              <a:t>They take care(</a:t>
            </a:r>
            <a:r>
              <a:rPr lang="zh-CN" altLang="en-US" sz="3600" dirty="0">
                <a:latin typeface="Comic Sans MS" panose="030F0702030302020204" pitchFamily="66" charset="0"/>
              </a:rPr>
              <a:t>关心</a:t>
            </a:r>
            <a:r>
              <a:rPr lang="en-US" altLang="zh-CN" sz="3600" dirty="0">
                <a:latin typeface="Comic Sans MS" panose="030F0702030302020204" pitchFamily="66" charset="0"/>
              </a:rPr>
              <a:t>) about us.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Text Box 10"/>
          <p:cNvSpPr txBox="1"/>
          <p:nvPr/>
        </p:nvSpPr>
        <p:spPr>
          <a:xfrm>
            <a:off x="1652588" y="3917950"/>
            <a:ext cx="5045075" cy="46037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en-US" altLang="en-US" sz="2400" dirty="0">
              <a:latin typeface="DFPOP1-W9" charset="0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1213" y="1701800"/>
            <a:ext cx="2016125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8" name="图片 20" descr="IYIW5E[X41$9Y))0VF8JX$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25400"/>
            <a:ext cx="12191365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915" y="692810"/>
            <a:ext cx="2668394" cy="1656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276" y="2564940"/>
            <a:ext cx="2415604" cy="1872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6099" y="4581080"/>
            <a:ext cx="2716065" cy="1800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905" y="4869100"/>
            <a:ext cx="2514541" cy="1597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715" y="4581080"/>
            <a:ext cx="2520175" cy="180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7705" y="692810"/>
            <a:ext cx="2952205" cy="162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7905" y="2780955"/>
            <a:ext cx="2680325" cy="165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6125" y="2420930"/>
            <a:ext cx="2448170" cy="1944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圆角矩形 14"/>
          <p:cNvSpPr/>
          <p:nvPr/>
        </p:nvSpPr>
        <p:spPr>
          <a:xfrm>
            <a:off x="3503613" y="3789363"/>
            <a:ext cx="5616575" cy="122396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99"/>
          <p:cNvSpPr txBox="1"/>
          <p:nvPr/>
        </p:nvSpPr>
        <p:spPr>
          <a:xfrm>
            <a:off x="3575050" y="3860800"/>
            <a:ext cx="5545138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152400"/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They deserve our respect</a:t>
            </a: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！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 indent="152400"/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     他们值得我们尊重！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52115" y="548800"/>
            <a:ext cx="2483855" cy="1781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圆角矩形 13"/>
          <p:cNvSpPr/>
          <p:nvPr/>
        </p:nvSpPr>
        <p:spPr>
          <a:xfrm rot="21562397">
            <a:off x="3503613" y="1773238"/>
            <a:ext cx="5754688" cy="11826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文本框 99"/>
          <p:cNvSpPr txBox="1"/>
          <p:nvPr/>
        </p:nvSpPr>
        <p:spPr>
          <a:xfrm rot="-25053">
            <a:off x="3435350" y="1865313"/>
            <a:ext cx="561657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152400" algn="ctr"/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All the jobs are meaningful!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 indent="152400" algn="ctr"/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所有的工作都有意义！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/>
      <p:bldP spid="14" grpId="0" bldLvl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8965" y="363220"/>
            <a:ext cx="11036935" cy="619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3179445" cy="1046480"/>
            <a:chOff x="1168" y="396"/>
            <a:chExt cx="6406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261" cy="840"/>
              <a:chOff x="947057" y="707571"/>
              <a:chExt cx="2948857" cy="533400"/>
            </a:xfrm>
          </p:grpSpPr>
          <p:sp>
            <p:nvSpPr>
              <p:cNvPr id="7" name="箭头: 五边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35618" y="707571"/>
                <a:ext cx="2710079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Homework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939165" y="1073150"/>
            <a:ext cx="9397365" cy="2668270"/>
            <a:chOff x="1479" y="1690"/>
            <a:chExt cx="15907" cy="4202"/>
          </a:xfrm>
        </p:grpSpPr>
        <p:grpSp>
          <p:nvGrpSpPr>
            <p:cNvPr id="12" name="组合 11"/>
            <p:cNvGrpSpPr/>
            <p:nvPr/>
          </p:nvGrpSpPr>
          <p:grpSpPr>
            <a:xfrm>
              <a:off x="2283" y="2486"/>
              <a:ext cx="6792" cy="3272"/>
              <a:chOff x="7750" y="-3473"/>
              <a:chExt cx="7391" cy="3636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8751" y="-3473"/>
                <a:ext cx="5818" cy="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000">
                    <a:latin typeface="Arial Black" panose="020B0A04020102020204" pitchFamily="34" charset="0"/>
                    <a:cs typeface="Arial Black" panose="020B0A04020102020204" pitchFamily="34" charset="0"/>
                  </a:rPr>
                  <a:t>I know these jobs</a:t>
                </a:r>
                <a:endParaRPr lang="en-US" altLang="zh-CN" sz="2000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7750" y="-3400"/>
                <a:ext cx="7391" cy="3563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8049" y="-2877"/>
                <a:ext cx="7090" cy="27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/>
                  <a:t>_______   _________  ________ _______   _________  ________</a:t>
                </a:r>
                <a:endParaRPr lang="en-US" altLang="zh-CN"/>
              </a:p>
              <a:p>
                <a:pPr>
                  <a:lnSpc>
                    <a:spcPct val="150000"/>
                  </a:lnSpc>
                </a:pPr>
                <a:r>
                  <a:rPr lang="en-US" altLang="zh-CN"/>
                  <a:t>_______   _________  ________</a:t>
                </a:r>
                <a:endParaRPr lang="en-US" altLang="zh-CN"/>
              </a:p>
              <a:p>
                <a:pPr>
                  <a:lnSpc>
                    <a:spcPct val="150000"/>
                  </a:lnSpc>
                </a:pPr>
                <a:r>
                  <a:rPr lang="en-US" altLang="zh-CN"/>
                  <a:t>_______   ________   ________</a:t>
                </a:r>
                <a:endParaRPr lang="en-US" altLang="zh-CN"/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7648" y="1690"/>
              <a:ext cx="449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rgbClr val="C00000"/>
                  </a:solidFill>
                  <a:latin typeface="Arial Black" panose="020B0A04020102020204" pitchFamily="34" charset="0"/>
                  <a:cs typeface="Arial Black" panose="020B0A04020102020204" pitchFamily="34" charset="0"/>
                </a:rPr>
                <a:t>Must do</a:t>
              </a:r>
              <a:endParaRPr lang="en-US" altLang="zh-CN" sz="32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9919" y="2477"/>
              <a:ext cx="6762" cy="3206"/>
              <a:chOff x="9919" y="2699"/>
              <a:chExt cx="6762" cy="3109"/>
            </a:xfrm>
          </p:grpSpPr>
          <p:grpSp>
            <p:nvGrpSpPr>
              <p:cNvPr id="23" name="组合 22"/>
              <p:cNvGrpSpPr/>
              <p:nvPr/>
            </p:nvGrpSpPr>
            <p:grpSpPr>
              <a:xfrm rot="0">
                <a:off x="9919" y="2699"/>
                <a:ext cx="6762" cy="3109"/>
                <a:chOff x="7032" y="-3302"/>
                <a:chExt cx="7943" cy="3385"/>
              </a:xfrm>
            </p:grpSpPr>
            <p:sp>
              <p:nvSpPr>
                <p:cNvPr id="25" name="文本框 24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8251" y="-3236"/>
                  <a:ext cx="5818" cy="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en-US" altLang="zh-CN" sz="2000">
                      <a:solidFill>
                        <a:srgbClr val="C00000"/>
                      </a:solidFill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My parents’ jobs</a:t>
                  </a:r>
                  <a:endParaRPr lang="en-US" altLang="zh-CN" sz="2000">
                    <a:solidFill>
                      <a:srgbClr val="C00000"/>
                    </a:solidFill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26" name="圆角矩形 2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7032" y="-3302"/>
                  <a:ext cx="7943" cy="3385"/>
                </a:xfrm>
                <a:prstGeom prst="roundRect">
                  <a:avLst/>
                </a:prstGeom>
                <a:noFill/>
                <a:ln w="19050">
                  <a:solidFill>
                    <a:schemeClr val="accent4">
                      <a:lumMod val="75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2" name="文本框 31"/>
              <p:cNvSpPr txBox="1"/>
              <p:nvPr/>
            </p:nvSpPr>
            <p:spPr>
              <a:xfrm>
                <a:off x="10314" y="3406"/>
                <a:ext cx="5971" cy="2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latin typeface="Arial Black" panose="020B0A04020102020204" pitchFamily="34" charset="0"/>
                    <a:cs typeface="Arial Black" panose="020B0A04020102020204" pitchFamily="34" charset="0"/>
                  </a:rPr>
                  <a:t>My father is _____________. He________________________.</a:t>
                </a:r>
                <a:endParaRPr lang="en-US" altLang="zh-CN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  <a:p>
                <a:r>
                  <a:rPr lang="en-US" altLang="zh-CN">
                    <a:latin typeface="Arial Black" panose="020B0A04020102020204" pitchFamily="34" charset="0"/>
                    <a:cs typeface="Arial Black" panose="020B0A04020102020204" pitchFamily="34" charset="0"/>
                  </a:rPr>
                  <a:t>My mother is_____________.</a:t>
                </a:r>
                <a:endParaRPr lang="en-US" altLang="zh-CN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  <a:p>
                <a:r>
                  <a:rPr lang="en-US" altLang="zh-CN">
                    <a:latin typeface="Arial Black" panose="020B0A04020102020204" pitchFamily="34" charset="0"/>
                    <a:cs typeface="Arial Black" panose="020B0A04020102020204" pitchFamily="34" charset="0"/>
                  </a:rPr>
                  <a:t>She_______________________.</a:t>
                </a:r>
                <a:endParaRPr lang="en-US" altLang="zh-CN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  <a:p>
                <a:r>
                  <a:rPr lang="en-US" altLang="zh-CN">
                    <a:latin typeface="Arial Black" panose="020B0A04020102020204" pitchFamily="34" charset="0"/>
                    <a:cs typeface="Arial Black" panose="020B0A04020102020204" pitchFamily="34" charset="0"/>
                  </a:rPr>
                  <a:t>I think they are_________.</a:t>
                </a:r>
                <a:endParaRPr lang="en-US" altLang="zh-CN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</p:grpSp>
        <p:sp>
          <p:nvSpPr>
            <p:cNvPr id="33" name="圆角矩形 32"/>
            <p:cNvSpPr/>
            <p:nvPr/>
          </p:nvSpPr>
          <p:spPr>
            <a:xfrm>
              <a:off x="1479" y="1838"/>
              <a:ext cx="15907" cy="4054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39165" y="3947795"/>
            <a:ext cx="4230370" cy="2438400"/>
            <a:chOff x="1479" y="6253"/>
            <a:chExt cx="6662" cy="3840"/>
          </a:xfrm>
        </p:grpSpPr>
        <p:grpSp>
          <p:nvGrpSpPr>
            <p:cNvPr id="24" name="组合 23"/>
            <p:cNvGrpSpPr/>
            <p:nvPr/>
          </p:nvGrpSpPr>
          <p:grpSpPr>
            <a:xfrm>
              <a:off x="2197" y="7176"/>
              <a:ext cx="5144" cy="2655"/>
              <a:chOff x="12405" y="7100"/>
              <a:chExt cx="6639" cy="356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2405" y="7100"/>
                <a:ext cx="6639" cy="3563"/>
                <a:chOff x="7750" y="-3400"/>
                <a:chExt cx="6819" cy="3563"/>
              </a:xfrm>
            </p:grpSpPr>
            <p:sp>
              <p:nvSpPr>
                <p:cNvPr id="14" name="文本框 13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8239" y="-3236"/>
                  <a:ext cx="3799" cy="8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en-US" altLang="zh-CN" sz="2000">
                      <a:latin typeface="Arial Black" panose="020B0A04020102020204" pitchFamily="34" charset="0"/>
                      <a:cs typeface="Arial Black" panose="020B0A04020102020204" pitchFamily="34" charset="0"/>
                    </a:rPr>
                    <a:t>Job card</a:t>
                  </a:r>
                  <a:endParaRPr lang="en-US" altLang="zh-CN" sz="2000">
                    <a:latin typeface="Arial Black" panose="020B0A04020102020204" pitchFamily="34" charset="0"/>
                    <a:cs typeface="Arial Black" panose="020B0A04020102020204" pitchFamily="34" charset="0"/>
                  </a:endParaRPr>
                </a:p>
              </p:txBody>
            </p:sp>
            <p:sp>
              <p:nvSpPr>
                <p:cNvPr id="15" name="圆角矩形 1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750" y="-3400"/>
                  <a:ext cx="6819" cy="3563"/>
                </a:xfrm>
                <a:prstGeom prst="roundRect">
                  <a:avLst/>
                </a:prstGeom>
                <a:noFill/>
                <a:ln w="19050">
                  <a:solidFill>
                    <a:schemeClr val="accent4">
                      <a:lumMod val="75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圆角矩形 16"/>
              <p:cNvSpPr/>
              <p:nvPr/>
            </p:nvSpPr>
            <p:spPr>
              <a:xfrm>
                <a:off x="12799" y="8099"/>
                <a:ext cx="2400" cy="209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15403" y="8427"/>
                <a:ext cx="3141" cy="18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15435" y="9027"/>
                <a:ext cx="3054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5490" y="9536"/>
                <a:ext cx="3072" cy="36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15403" y="10099"/>
                <a:ext cx="3159" cy="4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2283" y="6257"/>
              <a:ext cx="566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rgbClr val="C00000"/>
                  </a:solidFill>
                  <a:latin typeface="Arial Black" panose="020B0A04020102020204" pitchFamily="34" charset="0"/>
                  <a:cs typeface="Arial Black" panose="020B0A04020102020204" pitchFamily="34" charset="0"/>
                </a:rPr>
                <a:t>Choose to do</a:t>
              </a:r>
              <a:endParaRPr lang="en-US" altLang="zh-CN" sz="32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  <p:sp>
          <p:nvSpPr>
            <p:cNvPr id="35" name="圆角矩形 34"/>
            <p:cNvSpPr/>
            <p:nvPr>
              <p:custDataLst>
                <p:tags r:id="rId12"/>
              </p:custDataLst>
            </p:nvPr>
          </p:nvSpPr>
          <p:spPr>
            <a:xfrm>
              <a:off x="1479" y="6253"/>
              <a:ext cx="6663" cy="384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2" name="Picture 21" descr="C:\Users\Administrator\AppData\Roaming\Tencent\Users\2726188766\QQ\WinTemp\RichOle\$0BJ7G8`FVWB~KWX3PI94FY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25185" y="4428808"/>
            <a:ext cx="4105275" cy="1698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5120" y="1111885"/>
            <a:ext cx="11559540" cy="5860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0005" y="102235"/>
            <a:ext cx="3736340" cy="1046480"/>
            <a:chOff x="1168" y="396"/>
            <a:chExt cx="6194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101" y="760"/>
              <a:ext cx="5261" cy="1016"/>
              <a:chOff x="827862" y="540566"/>
              <a:chExt cx="2948857" cy="645160"/>
            </a:xfrm>
          </p:grpSpPr>
          <p:sp>
            <p:nvSpPr>
              <p:cNvPr id="7" name="箭头: 五边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827862" y="571046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66446" y="540566"/>
                <a:ext cx="2710079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 dirty="0">
                    <a:latin typeface="Arial Black" panose="020B0A04020102020204" pitchFamily="34" charset="0"/>
                    <a:cs typeface="Arial Black" panose="020B0A04020102020204" pitchFamily="34" charset="0"/>
                  </a:rPr>
                  <a:t>Fun fact 1</a:t>
                </a:r>
                <a:endParaRPr lang="en-US" altLang="zh-CN" sz="3600" b="1" dirty="0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2597150" y="1809115"/>
            <a:ext cx="1136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Who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6395085" y="1824355"/>
            <a:ext cx="1136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What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44975" y="574010"/>
            <a:ext cx="6230620" cy="574675"/>
            <a:chOff x="7439" y="2389"/>
            <a:chExt cx="9812" cy="950"/>
          </a:xfrm>
        </p:grpSpPr>
        <p:pic>
          <p:nvPicPr>
            <p:cNvPr id="38" name="图片 37" descr="3b32313536393131383bcecab4f0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9" y="2389"/>
              <a:ext cx="936" cy="95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>
              <p:custDataLst>
                <p:tags r:id="rId8"/>
              </p:custDataLst>
            </p:nvPr>
          </p:nvSpPr>
          <p:spPr>
            <a:xfrm>
              <a:off x="8599" y="2517"/>
              <a:ext cx="8652" cy="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Arial Black" panose="020B0A04020102020204" pitchFamily="34" charset="0"/>
                  <a:cs typeface="Arial Black" panose="020B0A04020102020204" pitchFamily="34" charset="0"/>
                </a:rPr>
                <a:t>同桌选择</a:t>
              </a:r>
              <a:r>
                <a:rPr lang="zh-CN" altLang="en-US" sz="2400">
                  <a:solidFill>
                    <a:srgbClr val="FF0000"/>
                  </a:solidFill>
                  <a:latin typeface="Arial Black" panose="020B0A04020102020204" pitchFamily="34" charset="0"/>
                  <a:cs typeface="Arial Black" panose="020B0A04020102020204" pitchFamily="34" charset="0"/>
                </a:rPr>
                <a:t>一人</a:t>
              </a:r>
              <a:r>
                <a:rPr lang="zh-CN" altLang="en-US" sz="2400">
                  <a:solidFill>
                    <a:schemeClr val="tx1"/>
                  </a:solidFill>
                  <a:latin typeface="Arial Black" panose="020B0A04020102020204" pitchFamily="34" charset="0"/>
                  <a:cs typeface="Arial Black" panose="020B0A04020102020204" pitchFamily="34" charset="0"/>
                </a:rPr>
                <a:t>的</a:t>
              </a:r>
              <a:r>
                <a:rPr lang="zh-CN" altLang="en-US" sz="2400">
                  <a:latin typeface="Arial Black" panose="020B0A04020102020204" pitchFamily="34" charset="0"/>
                  <a:cs typeface="Arial Black" panose="020B0A04020102020204" pitchFamily="34" charset="0"/>
                </a:rPr>
                <a:t>职业</a:t>
              </a:r>
              <a:r>
                <a:rPr lang="zh-CN" altLang="en-US" sz="2400">
                  <a:latin typeface="Arial Black" panose="020B0A04020102020204" pitchFamily="34" charset="0"/>
                  <a:cs typeface="Arial Black" panose="020B0A04020102020204" pitchFamily="34" charset="0"/>
                </a:rPr>
                <a:t>进行问答。</a:t>
              </a:r>
              <a:endParaRPr lang="zh-CN" altLang="en-US" sz="2400">
                <a:latin typeface="Arial Black" panose="020B0A04020102020204" pitchFamily="34" charset="0"/>
                <a:cs typeface="Arial Black" panose="020B0A04020102020204" pitchFamily="34" charset="0"/>
              </a:endParaRPr>
            </a:p>
          </p:txBody>
        </p:sp>
      </p:grpSp>
      <p:sp>
        <p:nvSpPr>
          <p:cNvPr id="3" name="云形 2"/>
          <p:cNvSpPr/>
          <p:nvPr/>
        </p:nvSpPr>
        <p:spPr>
          <a:xfrm>
            <a:off x="9141460" y="2466975"/>
            <a:ext cx="2126615" cy="1703070"/>
          </a:xfrm>
          <a:prstGeom prst="cloud">
            <a:avLst/>
          </a:prstGeom>
          <a:blipFill rotWithShape="1">
            <a:blip r:embed="rId9" cstate="print">
              <a:alphaModFix amt="94000"/>
            </a:blip>
            <a:stretch>
              <a:fillRect l="3000" r="4000" b="-1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云形 9"/>
          <p:cNvSpPr/>
          <p:nvPr/>
        </p:nvSpPr>
        <p:spPr>
          <a:xfrm>
            <a:off x="8443595" y="4215765"/>
            <a:ext cx="2421255" cy="1964055"/>
          </a:xfrm>
          <a:prstGeom prst="cloud">
            <a:avLst/>
          </a:prstGeom>
          <a:blipFill rotWithShape="1">
            <a:blip r:embed="rId10" cstate="print">
              <a:alphaModFix amt="94000"/>
            </a:blip>
            <a:stretch>
              <a:fillRect l="3000" r="4000" b="-1000"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云形 10"/>
          <p:cNvSpPr/>
          <p:nvPr/>
        </p:nvSpPr>
        <p:spPr>
          <a:xfrm>
            <a:off x="1299210" y="4293235"/>
            <a:ext cx="2434590" cy="1746250"/>
          </a:xfrm>
          <a:prstGeom prst="cloud">
            <a:avLst/>
          </a:prstGeom>
          <a:blipFill rotWithShape="1">
            <a:blip r:embed="rId11" cstate="print">
              <a:alphaModFix amt="94000"/>
            </a:blip>
            <a:stretch>
              <a:fillRect l="3000" r="4000" b="-1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云形 21"/>
          <p:cNvSpPr/>
          <p:nvPr/>
        </p:nvSpPr>
        <p:spPr>
          <a:xfrm>
            <a:off x="859790" y="2613025"/>
            <a:ext cx="2177415" cy="1680845"/>
          </a:xfrm>
          <a:prstGeom prst="cloud">
            <a:avLst/>
          </a:prstGeom>
          <a:blipFill rotWithShape="1">
            <a:blip r:embed="rId12" cstate="print">
              <a:alphaModFix amt="94000"/>
            </a:blip>
            <a:stretch>
              <a:fillRect l="3000" r="4000" b="-1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15945" y="1513840"/>
            <a:ext cx="6217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A: What does...do?</a:t>
            </a:r>
            <a:endParaRPr lang="en-US" altLang="zh-CN" sz="2800">
              <a:solidFill>
                <a:srgbClr val="C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B: ...is/are...He/She...</a:t>
            </a:r>
            <a:r>
              <a:rPr lang="en-US" altLang="zh-CN" sz="28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(s/es)</a:t>
            </a:r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...</a:t>
            </a:r>
            <a:endParaRPr lang="en-US" altLang="zh-CN" sz="28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51935" y="2832100"/>
            <a:ext cx="4074160" cy="2936240"/>
          </a:xfrm>
          <a:prstGeom prst="rect">
            <a:avLst/>
          </a:prstGeom>
        </p:spPr>
      </p:pic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131804" y="4056253"/>
            <a:ext cx="487363" cy="48736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15945" y="1489710"/>
            <a:ext cx="6217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A: What does </a:t>
            </a:r>
            <a:r>
              <a:rPr lang="en-US" altLang="zh-CN" sz="28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Mike’s father do?</a:t>
            </a:r>
            <a:endParaRPr lang="en-US" altLang="zh-CN" sz="28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5945" y="1945005"/>
            <a:ext cx="7884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B: He is a teacher. He teaches English. </a:t>
            </a:r>
            <a:endParaRPr lang="zh-CN" altLang="en-US" sz="28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bldLvl="0" animBg="1"/>
      <p:bldP spid="10" grpId="0" bldLvl="0" animBg="1"/>
      <p:bldP spid="11" grpId="0" bldLvl="0" animBg="1"/>
      <p:bldP spid="22" grpId="0" bldLvl="0" animBg="1"/>
      <p:bldP spid="23" grpId="0"/>
      <p:bldP spid="12" grpId="0"/>
      <p:bldP spid="13" grpId="0"/>
      <p:bldP spid="12" grpId="1"/>
      <p:bldP spid="13" grpId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5120" y="573405"/>
            <a:ext cx="11559540" cy="5860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6" name="表格 15"/>
          <p:cNvGraphicFramePr/>
          <p:nvPr>
            <p:custDataLst>
              <p:tags r:id="rId1"/>
            </p:custDataLst>
          </p:nvPr>
        </p:nvGraphicFramePr>
        <p:xfrm>
          <a:off x="1350010" y="1320165"/>
          <a:ext cx="9716770" cy="478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060"/>
                <a:gridCol w="2887345"/>
                <a:gridCol w="4190365"/>
              </a:tblGrid>
              <a:tr h="9569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9569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9569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9569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  <a:tr h="9569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Arial Black" panose="020B0A04020102020204" pitchFamily="34" charset="0"/>
                        <a:cs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40005" y="102235"/>
            <a:ext cx="3864610" cy="1046480"/>
            <a:chOff x="1168" y="396"/>
            <a:chExt cx="6407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917"/>
              <a:ext cx="5261" cy="1016"/>
              <a:chOff x="947057" y="640261"/>
              <a:chExt cx="2948857" cy="645160"/>
            </a:xfrm>
          </p:grpSpPr>
          <p:sp>
            <p:nvSpPr>
              <p:cNvPr id="7" name="箭头: 五边形 6"/>
              <p:cNvSpPr/>
              <p:nvPr>
                <p:custDataLst>
                  <p:tags r:id="rId2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66446" y="640261"/>
                <a:ext cx="2710079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 dirty="0">
                    <a:latin typeface="Arial Black" panose="020B0A04020102020204" pitchFamily="34" charset="0"/>
                    <a:cs typeface="Arial Black" panose="020B0A04020102020204" pitchFamily="34" charset="0"/>
                  </a:rPr>
                  <a:t>Fun fact 1</a:t>
                </a:r>
                <a:endParaRPr lang="en-US" altLang="zh-CN" sz="3600" b="1" dirty="0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10727" r="20335" b="10318"/>
          <a:stretch>
            <a:fillRect/>
          </a:stretch>
        </p:blipFill>
        <p:spPr>
          <a:xfrm>
            <a:off x="2163445" y="3267710"/>
            <a:ext cx="947420" cy="906145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2030"/>
          <a:stretch>
            <a:fillRect/>
          </a:stretch>
        </p:blipFill>
        <p:spPr>
          <a:xfrm>
            <a:off x="2163445" y="4228465"/>
            <a:ext cx="947420" cy="874395"/>
          </a:xfrm>
          <a:prstGeom prst="ellipse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r="7458"/>
          <a:stretch>
            <a:fillRect/>
          </a:stretch>
        </p:blipFill>
        <p:spPr>
          <a:xfrm>
            <a:off x="2163445" y="5185410"/>
            <a:ext cx="946785" cy="919480"/>
          </a:xfrm>
          <a:prstGeom prst="ellipse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2163445" y="1579245"/>
            <a:ext cx="1136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Who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7041515" y="1579245"/>
            <a:ext cx="1136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What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74" r="11956" b="-74"/>
          <a:stretch>
            <a:fillRect/>
          </a:stretch>
        </p:blipFill>
        <p:spPr>
          <a:xfrm>
            <a:off x="2163445" y="2234565"/>
            <a:ext cx="948055" cy="988695"/>
          </a:xfrm>
          <a:prstGeom prst="ellipse">
            <a:avLst/>
          </a:prstGeom>
          <a:ln w="6350">
            <a:solidFill>
              <a:schemeClr val="tx1"/>
            </a:solidFill>
          </a:ln>
        </p:spPr>
      </p:pic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4451350" y="2500630"/>
            <a:ext cx="2124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a teach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er</a:t>
            </a:r>
            <a:endParaRPr lang="en-US" altLang="zh-CN" sz="2400">
              <a:solidFill>
                <a:srgbClr val="C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4"/>
            </p:custDataLst>
          </p:nvPr>
        </p:nvSpPr>
        <p:spPr>
          <a:xfrm>
            <a:off x="4451350" y="3460750"/>
            <a:ext cx="1604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a writ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er</a:t>
            </a:r>
            <a:endParaRPr lang="en-US" altLang="zh-CN" sz="2400">
              <a:solidFill>
                <a:srgbClr val="C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5"/>
            </p:custDataLst>
          </p:nvPr>
        </p:nvSpPr>
        <p:spPr>
          <a:xfrm>
            <a:off x="4451350" y="4420870"/>
            <a:ext cx="1604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a doct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or</a:t>
            </a:r>
            <a:endParaRPr lang="en-US" altLang="zh-CN" sz="2400">
              <a:solidFill>
                <a:srgbClr val="C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6"/>
            </p:custDataLst>
          </p:nvPr>
        </p:nvSpPr>
        <p:spPr>
          <a:xfrm>
            <a:off x="7085013" y="2486660"/>
            <a:ext cx="3041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teach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es</a:t>
            </a:r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 English</a:t>
            </a:r>
            <a:endParaRPr lang="en-US" altLang="zh-CN" sz="24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7"/>
            </p:custDataLst>
          </p:nvPr>
        </p:nvSpPr>
        <p:spPr>
          <a:xfrm>
            <a:off x="7203758" y="3453765"/>
            <a:ext cx="3041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write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s</a:t>
            </a:r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 stories</a:t>
            </a:r>
            <a:endParaRPr lang="en-US" altLang="zh-CN" sz="24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7203758" y="4420870"/>
            <a:ext cx="4024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help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s</a:t>
            </a:r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 sick people</a:t>
            </a:r>
            <a:endParaRPr lang="en-US" altLang="zh-CN" sz="24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9"/>
            </p:custDataLst>
          </p:nvPr>
        </p:nvSpPr>
        <p:spPr>
          <a:xfrm>
            <a:off x="7284403" y="5327650"/>
            <a:ext cx="3041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make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s</a:t>
            </a:r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 sweets</a:t>
            </a:r>
            <a:endParaRPr lang="en-US" altLang="zh-CN" sz="24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20"/>
            </p:custDataLst>
          </p:nvPr>
        </p:nvSpPr>
        <p:spPr>
          <a:xfrm>
            <a:off x="4505325" y="5316220"/>
            <a:ext cx="1799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Arial Black" panose="020B0A04020102020204" pitchFamily="34" charset="0"/>
                <a:cs typeface="Arial Black" panose="020B0A04020102020204" pitchFamily="34" charset="0"/>
              </a:rPr>
              <a:t>a work</a:t>
            </a:r>
            <a:r>
              <a:rPr lang="en-US" altLang="zh-CN" sz="240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er</a:t>
            </a:r>
            <a:endParaRPr lang="en-US" altLang="zh-CN" sz="2400">
              <a:solidFill>
                <a:srgbClr val="C0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1" grpId="0"/>
      <p:bldP spid="36" grpId="0"/>
      <p:bldP spid="37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7505" y="401320"/>
            <a:ext cx="11516360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1"/>
            </p:custDataLst>
          </p:nvPr>
        </p:nvSpPr>
        <p:spPr>
          <a:xfrm>
            <a:off x="685800" y="3979545"/>
            <a:ext cx="11849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cs typeface="+mn-lt"/>
              </a:rPr>
              <a:t>3.This man  catch</a:t>
            </a:r>
            <a:r>
              <a:rPr lang="en-US" altLang="zh-CN" sz="2800">
                <a:solidFill>
                  <a:srgbClr val="FF0000"/>
                </a:solidFill>
                <a:cs typeface="+mn-lt"/>
              </a:rPr>
              <a:t>es</a:t>
            </a:r>
            <a:r>
              <a:rPr lang="en-US" altLang="zh-CN" sz="2800">
                <a:solidFill>
                  <a:schemeClr val="tx1"/>
                </a:solidFill>
                <a:cs typeface="+mn-lt"/>
              </a:rPr>
              <a:t>(</a:t>
            </a:r>
            <a:r>
              <a:rPr lang="zh-CN" altLang="en-US" sz="2800">
                <a:solidFill>
                  <a:schemeClr val="tx1"/>
                </a:solidFill>
                <a:cs typeface="+mn-lt"/>
              </a:rPr>
              <a:t>抓住</a:t>
            </a:r>
            <a:r>
              <a:rPr lang="en-US" altLang="zh-CN" sz="2800">
                <a:solidFill>
                  <a:schemeClr val="tx1"/>
                </a:solidFill>
                <a:cs typeface="+mn-lt"/>
              </a:rPr>
              <a:t>)</a:t>
            </a:r>
            <a:r>
              <a:rPr lang="en-US" altLang="zh-CN" sz="2800">
                <a:cs typeface="+mn-lt"/>
              </a:rPr>
              <a:t> bad </a:t>
            </a:r>
            <a:r>
              <a:rPr lang="en-US" altLang="zh-CN" sz="2800">
                <a:cs typeface="+mn-lt"/>
              </a:rPr>
              <a:t>people. He’s a ________________.</a:t>
            </a:r>
            <a:endParaRPr lang="en-US" altLang="zh-CN" sz="2800">
              <a:cs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28980" y="2856865"/>
            <a:ext cx="9730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latin typeface="+mj-lt"/>
                <a:cs typeface="+mj-lt"/>
              </a:rPr>
              <a:t>1.This woman work</a:t>
            </a:r>
            <a:r>
              <a:rPr lang="en-US" altLang="zh-CN" sz="2800">
                <a:solidFill>
                  <a:srgbClr val="FF0000"/>
                </a:solidFill>
                <a:latin typeface="+mj-lt"/>
                <a:cs typeface="+mj-lt"/>
              </a:rPr>
              <a:t>s</a:t>
            </a:r>
            <a:r>
              <a:rPr lang="en-US" altLang="zh-CN" sz="2800">
                <a:latin typeface="+mj-lt"/>
                <a:cs typeface="+mj-lt"/>
              </a:rPr>
              <a:t> on the farm. She’s a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_____________.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6870" y="153035"/>
            <a:ext cx="3807523" cy="1046480"/>
            <a:chOff x="1168" y="396"/>
            <a:chExt cx="6871" cy="1648"/>
          </a:xfrm>
        </p:grpSpPr>
        <p:grpSp>
          <p:nvGrpSpPr>
            <p:cNvPr id="9" name="组合 8"/>
            <p:cNvGrpSpPr/>
            <p:nvPr/>
          </p:nvGrpSpPr>
          <p:grpSpPr>
            <a:xfrm>
              <a:off x="2314" y="1023"/>
              <a:ext cx="5725" cy="840"/>
              <a:chOff x="947057" y="707571"/>
              <a:chExt cx="3209161" cy="533400"/>
            </a:xfrm>
          </p:grpSpPr>
          <p:sp>
            <p:nvSpPr>
              <p:cNvPr id="7" name="箭头: 五边形 6"/>
              <p:cNvSpPr/>
              <p:nvPr>
                <p:custDataLst>
                  <p:tags r:id="rId2"/>
                </p:custDataLst>
              </p:nvPr>
            </p:nvSpPr>
            <p:spPr>
              <a:xfrm>
                <a:off x="947057" y="707571"/>
                <a:ext cx="3209161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97160" y="707571"/>
                <a:ext cx="3005537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latin typeface="Arial Black" panose="020B0A04020102020204" pitchFamily="34" charset="0"/>
                    <a:cs typeface="Aharoni" panose="02010803020104030203" pitchFamily="2" charset="-79"/>
                  </a:rPr>
                  <a:t>Know more jobs</a:t>
                </a:r>
                <a:endParaRPr lang="en-US" altLang="zh-CN" sz="2400" b="1" dirty="0">
                  <a:latin typeface="Arial Black" panose="020B0A040201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" name="图片 4" descr="千库网_黄色教育学习灯泡图标_元素编号124090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pic>
        <p:nvPicPr>
          <p:cNvPr id="9271" name="图片 27" descr="peopl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9888" t="18639" r="14250" b="54269"/>
          <a:stretch>
            <a:fillRect/>
          </a:stretch>
        </p:blipFill>
        <p:spPr bwMode="auto">
          <a:xfrm>
            <a:off x="61595" y="5215255"/>
            <a:ext cx="578485" cy="51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文本框 26"/>
          <p:cNvSpPr txBox="1"/>
          <p:nvPr/>
        </p:nvSpPr>
        <p:spPr>
          <a:xfrm>
            <a:off x="8418195" y="5649595"/>
            <a:ext cx="15068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5B9BD5">
                    <a:lumMod val="75000"/>
                  </a:srgbClr>
                </a:solidFill>
                <a:latin typeface="+mj-lt"/>
                <a:cs typeface="+mj-lt"/>
                <a:sym typeface="+mn-ea"/>
              </a:rPr>
              <a:t>drive</a:t>
            </a:r>
            <a:r>
              <a:rPr lang="en-US" altLang="zh-CN" sz="3200" b="1">
                <a:solidFill>
                  <a:srgbClr val="FF0000"/>
                </a:solidFill>
                <a:latin typeface="+mj-lt"/>
                <a:cs typeface="+mj-lt"/>
                <a:sym typeface="+mn-ea"/>
              </a:rPr>
              <a:t>r</a:t>
            </a:r>
            <a:endParaRPr lang="en-US" altLang="zh-CN" sz="3200" b="1">
              <a:solidFill>
                <a:srgbClr val="5B9BD5">
                  <a:lumMod val="75000"/>
                </a:srgbClr>
              </a:solidFill>
              <a:latin typeface="+mj-lt"/>
              <a:cs typeface="+mj-lt"/>
            </a:endParaRPr>
          </a:p>
        </p:txBody>
      </p:sp>
      <p:sp>
        <p:nvSpPr>
          <p:cNvPr id="29" name="文本框 28">
            <a:hlinkClick r:id="" action="ppaction://noaction"/>
          </p:cNvPr>
          <p:cNvSpPr txBox="1"/>
          <p:nvPr/>
        </p:nvSpPr>
        <p:spPr>
          <a:xfrm>
            <a:off x="10051415" y="4460240"/>
            <a:ext cx="167322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5B9BD5">
                    <a:lumMod val="75000"/>
                  </a:srgbClr>
                </a:solidFill>
                <a:cs typeface="+mn-lt"/>
                <a:sym typeface="+mn-ea"/>
              </a:rPr>
              <a:t>n</a:t>
            </a:r>
            <a:r>
              <a:rPr lang="en-US" altLang="zh-CN" sz="3200" b="1">
                <a:solidFill>
                  <a:schemeClr val="accent1"/>
                </a:solidFill>
                <a:cs typeface="+mn-lt"/>
                <a:sym typeface="+mn-ea"/>
              </a:rPr>
              <a:t>ur</a:t>
            </a:r>
            <a:r>
              <a:rPr lang="en-US" altLang="zh-CN" sz="3200" b="1">
                <a:solidFill>
                  <a:srgbClr val="5B9BD5">
                    <a:lumMod val="75000"/>
                  </a:srgbClr>
                </a:solidFill>
                <a:cs typeface="+mn-lt"/>
                <a:sym typeface="+mn-ea"/>
              </a:rPr>
              <a:t>se</a:t>
            </a:r>
            <a:endParaRPr lang="en-US" altLang="zh-CN" sz="3200" b="1">
              <a:solidFill>
                <a:srgbClr val="5B9BD5">
                  <a:lumMod val="75000"/>
                </a:srgbClr>
              </a:solidFill>
              <a:cs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235315" y="2780665"/>
            <a:ext cx="16846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5B9BD5">
                    <a:lumMod val="75000"/>
                  </a:srgbClr>
                </a:solidFill>
                <a:latin typeface="+mj-lt"/>
                <a:cs typeface="+mj-lt"/>
                <a:sym typeface="+mn-ea"/>
              </a:rPr>
              <a:t>farm</a:t>
            </a:r>
            <a:r>
              <a:rPr lang="en-US" altLang="zh-CN" sz="3200" b="1">
                <a:solidFill>
                  <a:srgbClr val="FF0000"/>
                </a:solidFill>
                <a:latin typeface="+mj-lt"/>
                <a:cs typeface="+mj-lt"/>
                <a:sym typeface="+mn-ea"/>
              </a:rPr>
              <a:t>er</a:t>
            </a:r>
            <a:endParaRPr lang="en-US" altLang="zh-CN" sz="3200" b="1">
              <a:solidFill>
                <a:srgbClr val="5B9BD5">
                  <a:lumMod val="75000"/>
                </a:srgbClr>
              </a:solidFill>
              <a:latin typeface="+mj-lt"/>
              <a:cs typeface="+mj-lt"/>
            </a:endParaRPr>
          </a:p>
        </p:txBody>
      </p:sp>
      <p:sp>
        <p:nvSpPr>
          <p:cNvPr id="31" name="文本框 30">
            <a:hlinkClick r:id="" action="ppaction://noaction"/>
          </p:cNvPr>
          <p:cNvSpPr txBox="1"/>
          <p:nvPr/>
        </p:nvSpPr>
        <p:spPr>
          <a:xfrm>
            <a:off x="9220835" y="3876675"/>
            <a:ext cx="225361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5B9BD5">
                    <a:lumMod val="75000"/>
                  </a:srgbClr>
                </a:solidFill>
                <a:latin typeface="+mj-lt"/>
                <a:cs typeface="+mj-lt"/>
                <a:sym typeface="+mn-ea"/>
              </a:rPr>
              <a:t>police</a:t>
            </a:r>
            <a:r>
              <a:rPr lang="en-US" altLang="zh-CN" sz="3200" b="1">
                <a:solidFill>
                  <a:srgbClr val="FF0000"/>
                </a:solidFill>
                <a:latin typeface="+mj-lt"/>
                <a:cs typeface="+mj-lt"/>
                <a:sym typeface="+mn-ea"/>
              </a:rPr>
              <a:t>man</a:t>
            </a:r>
            <a:endParaRPr lang="en-US" altLang="zh-CN" sz="3200" b="1">
              <a:solidFill>
                <a:srgbClr val="FF0000"/>
              </a:solidFill>
              <a:latin typeface="+mj-lt"/>
              <a:cs typeface="+mj-lt"/>
              <a:sym typeface="+mn-ea"/>
            </a:endParaRPr>
          </a:p>
        </p:txBody>
      </p:sp>
      <p:sp>
        <p:nvSpPr>
          <p:cNvPr id="32" name="文本框 3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870825" y="5013960"/>
            <a:ext cx="16167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FF0000"/>
                </a:solidFill>
                <a:latin typeface="+mj-lt"/>
                <a:cs typeface="+mj-lt"/>
              </a:rPr>
              <a:t>cook</a:t>
            </a:r>
            <a:endParaRPr lang="en-US" altLang="zh-CN" sz="3200" b="1" smtClean="0">
              <a:solidFill>
                <a:srgbClr val="FF0000"/>
              </a:solidFill>
              <a:latin typeface="+mj-lt"/>
              <a:cs typeface="+mj-lt"/>
            </a:endParaRPr>
          </a:p>
        </p:txBody>
      </p:sp>
      <p:sp>
        <p:nvSpPr>
          <p:cNvPr id="33" name="文本框 32">
            <a:hlinkClick r:id="" action="ppaction://noaction"/>
          </p:cNvPr>
          <p:cNvSpPr txBox="1"/>
          <p:nvPr/>
        </p:nvSpPr>
        <p:spPr>
          <a:xfrm>
            <a:off x="9128125" y="3354070"/>
            <a:ext cx="174625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5B9BD5">
                    <a:lumMod val="75000"/>
                  </a:srgbClr>
                </a:solidFill>
                <a:latin typeface="+mj-lt"/>
                <a:cs typeface="+mj-lt"/>
                <a:sym typeface="+mn-ea"/>
              </a:rPr>
              <a:t>worker</a:t>
            </a:r>
            <a:endParaRPr lang="en-US" altLang="zh-CN" sz="3200" b="1">
              <a:solidFill>
                <a:srgbClr val="5B9BD5">
                  <a:lumMod val="75000"/>
                </a:srgbClr>
              </a:solidFill>
              <a:latin typeface="+mj-lt"/>
              <a:cs typeface="+mj-lt"/>
              <a:sym typeface="+mn-ea"/>
            </a:endParaRPr>
          </a:p>
        </p:txBody>
      </p:sp>
      <p:pic>
        <p:nvPicPr>
          <p:cNvPr id="9233" name="图片 43" descr="9X}1Q{]MUEN$4A})~ZX5U$H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" y="3302635"/>
            <a:ext cx="64579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椭圆 18"/>
          <p:cNvSpPr/>
          <p:nvPr/>
        </p:nvSpPr>
        <p:spPr>
          <a:xfrm>
            <a:off x="5063490" y="2842260"/>
            <a:ext cx="1010920" cy="5543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626360" y="4020185"/>
            <a:ext cx="1386840" cy="4591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463483" y="1593533"/>
            <a:ext cx="1739900" cy="584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</a:rPr>
              <a:t>A.driver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267518" y="1593533"/>
            <a:ext cx="1409700" cy="584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</a:rPr>
              <a:t>B.</a:t>
            </a: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  <a:sym typeface="+mn-ea"/>
              </a:rPr>
              <a:t>cook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724843" y="1593533"/>
            <a:ext cx="1839595" cy="5835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  <a:sym typeface="+mn-ea"/>
              </a:rPr>
              <a:t>C.</a:t>
            </a: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  <a:sym typeface="+mn-ea"/>
              </a:rPr>
              <a:t>worker</a:t>
            </a:r>
            <a:endParaRPr lang="en-US" altLang="zh-CN" sz="3200" b="1" spc="-100" dirty="0" err="1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华文新魏" panose="02010800040101010101" charset="-122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789545" y="1593533"/>
            <a:ext cx="1624013" cy="584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  <a:sym typeface="+mn-ea"/>
              </a:rPr>
              <a:t>D.nurse</a:t>
            </a:r>
            <a:endParaRPr lang="zh-CN" altLang="en-US" sz="3200" b="1" spc="-1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华文新魏" panose="02010800040101010101" charset="-122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324225" y="2283143"/>
            <a:ext cx="1895475" cy="584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  <a:sym typeface="+mn-ea"/>
              </a:rPr>
              <a:t>E.farmer</a:t>
            </a:r>
            <a:endParaRPr lang="zh-CN" altLang="en-US" sz="3200" b="1" spc="-1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华文新魏" panose="02010800040101010101" charset="-122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370513" y="2283143"/>
            <a:ext cx="2500312" cy="584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spc="-100" dirty="0" err="1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  <a:sym typeface="+mn-ea"/>
              </a:rPr>
              <a:t>F.policeman</a:t>
            </a:r>
            <a:r>
              <a:rPr lang="en-US" altLang="zh-CN" sz="3200" b="1" spc="-100" dirty="0">
                <a:solidFill>
                  <a:srgbClr val="002060"/>
                </a:solidFill>
                <a:latin typeface="Comic Sans MS" panose="030F0702030302020204" pitchFamily="66" charset="0"/>
                <a:ea typeface="华文新魏" panose="02010800040101010101" charset="-122"/>
                <a:cs typeface="Comic Sans MS" panose="030F0702030302020204" pitchFamily="66" charset="0"/>
                <a:sym typeface="+mn-ea"/>
              </a:rPr>
              <a:t> </a:t>
            </a:r>
            <a:endParaRPr lang="en-US" altLang="zh-CN" sz="3200" b="1" spc="-100" dirty="0">
              <a:solidFill>
                <a:srgbClr val="002060"/>
              </a:solidFill>
              <a:latin typeface="Comic Sans MS" panose="030F0702030302020204" pitchFamily="66" charset="0"/>
              <a:ea typeface="华文新魏" panose="02010800040101010101" charset="-122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074654" y="5249418"/>
            <a:ext cx="487363" cy="487363"/>
          </a:xfrm>
          <a:prstGeom prst="rect">
            <a:avLst/>
          </a:prstGeom>
        </p:spPr>
      </p:pic>
      <p:sp>
        <p:nvSpPr>
          <p:cNvPr id="45" name="椭圆 44"/>
          <p:cNvSpPr/>
          <p:nvPr/>
        </p:nvSpPr>
        <p:spPr>
          <a:xfrm>
            <a:off x="2961005" y="5675630"/>
            <a:ext cx="1303655" cy="6203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342765" y="864870"/>
            <a:ext cx="4693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读句子选出合适的职业</a:t>
            </a:r>
            <a:r>
              <a:rPr lang="en-US" altLang="zh-CN" sz="32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.</a:t>
            </a:r>
            <a:endParaRPr lang="en-US" altLang="zh-CN" sz="32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425315" y="401955"/>
            <a:ext cx="4731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Black" panose="020B0A04020102020204" pitchFamily="34" charset="0"/>
                <a:cs typeface="Arial Black" panose="020B0A04020102020204" pitchFamily="34" charset="0"/>
              </a:rPr>
              <a:t>What do they do?</a:t>
            </a:r>
            <a:endParaRPr lang="zh-CN" altLang="en-US" sz="280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59130" y="3396615"/>
            <a:ext cx="11351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latin typeface="+mj-lt"/>
                <a:cs typeface="+mj-lt"/>
              </a:rPr>
              <a:t>2.This man repair</a:t>
            </a:r>
            <a:r>
              <a:rPr lang="en-US" altLang="zh-CN" sz="2800">
                <a:solidFill>
                  <a:srgbClr val="FF0000"/>
                </a:solidFill>
                <a:latin typeface="+mj-lt"/>
                <a:cs typeface="+mj-lt"/>
              </a:rPr>
              <a:t>s</a:t>
            </a:r>
            <a:r>
              <a:rPr lang="en-US" altLang="zh-CN" sz="2800">
                <a:solidFill>
                  <a:schemeClr val="tx1"/>
                </a:solidFill>
                <a:latin typeface="+mj-lt"/>
                <a:cs typeface="+mj-lt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+mj-lt"/>
                <a:cs typeface="+mj-lt"/>
              </a:rPr>
              <a:t>修理</a:t>
            </a:r>
            <a:r>
              <a:rPr lang="en-US" altLang="zh-CN" sz="2800">
                <a:solidFill>
                  <a:schemeClr val="tx1"/>
                </a:solidFill>
                <a:latin typeface="+mj-lt"/>
                <a:cs typeface="+mj-lt"/>
              </a:rPr>
              <a:t>)</a:t>
            </a:r>
            <a:r>
              <a:rPr lang="en-US" altLang="zh-CN" sz="2800">
                <a:latin typeface="+mj-lt"/>
                <a:cs typeface="+mj-lt"/>
              </a:rPr>
              <a:t> the machine(</a:t>
            </a:r>
            <a:r>
              <a:rPr lang="zh-CN" altLang="en-US" sz="2800">
                <a:latin typeface="+mj-lt"/>
                <a:cs typeface="+mj-lt"/>
              </a:rPr>
              <a:t>机器</a:t>
            </a:r>
            <a:r>
              <a:rPr lang="en-US" altLang="zh-CN" sz="2800">
                <a:latin typeface="+mj-lt"/>
                <a:cs typeface="+mj-lt"/>
              </a:rPr>
              <a:t>). He’s a _____________.</a:t>
            </a:r>
            <a:endParaRPr lang="en-US" altLang="zh-CN" sz="2800">
              <a:latin typeface="+mj-lt"/>
              <a:cs typeface="+mj-lt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721995" y="4460240"/>
            <a:ext cx="11151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latin typeface="+mj-lt"/>
                <a:cs typeface="+mj-lt"/>
              </a:rPr>
              <a:t>4.This woman help</a:t>
            </a:r>
            <a:r>
              <a:rPr lang="en-US" altLang="zh-CN" sz="2800">
                <a:solidFill>
                  <a:srgbClr val="FF0000"/>
                </a:solidFill>
                <a:latin typeface="+mj-lt"/>
                <a:cs typeface="+mj-lt"/>
              </a:rPr>
              <a:t>s</a:t>
            </a:r>
            <a:r>
              <a:rPr lang="en-US" altLang="zh-CN" sz="2800">
                <a:latin typeface="+mj-lt"/>
                <a:cs typeface="+mj-lt"/>
              </a:rPr>
              <a:t> sick people and doctors. She’s a</a:t>
            </a:r>
            <a:r>
              <a:rPr lang="en-US" altLang="zh-CN" sz="3200">
                <a:solidFill>
                  <a:schemeClr val="tx1"/>
                </a:solidFill>
                <a:latin typeface="+mj-lt"/>
                <a:cs typeface="+mj-lt"/>
              </a:rPr>
              <a:t> ______</a:t>
            </a:r>
            <a:r>
              <a:rPr lang="en-US" altLang="zh-CN" sz="3200">
                <a:latin typeface="+mj-lt"/>
                <a:cs typeface="+mj-lt"/>
              </a:rPr>
              <a:t>___</a:t>
            </a:r>
            <a:r>
              <a:rPr lang="en-US" altLang="zh-CN" sz="2800">
                <a:latin typeface="+mj-lt"/>
                <a:cs typeface="+mj-lt"/>
              </a:rPr>
              <a:t>_.</a:t>
            </a:r>
            <a:endParaRPr lang="en-US" altLang="zh-CN" sz="2800">
              <a:latin typeface="+mj-lt"/>
              <a:cs typeface="+mj-lt"/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695325" y="5111750"/>
            <a:ext cx="9730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cs typeface="+mn-lt"/>
              </a:rPr>
              <a:t>5.This woman cook</a:t>
            </a:r>
            <a:r>
              <a:rPr lang="en-US" altLang="zh-CN" sz="2800">
                <a:solidFill>
                  <a:srgbClr val="FF0000"/>
                </a:solidFill>
                <a:cs typeface="+mn-lt"/>
              </a:rPr>
              <a:t>s</a:t>
            </a:r>
            <a:r>
              <a:rPr lang="en-US" altLang="zh-CN" sz="2800">
                <a:cs typeface="+mn-lt"/>
              </a:rPr>
              <a:t> nice food . She’s a _____________.</a:t>
            </a:r>
            <a:endParaRPr lang="en-US" altLang="zh-CN" sz="2800">
              <a:cs typeface="+mn-lt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728980" y="5737225"/>
            <a:ext cx="10995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cs typeface="+mn-lt"/>
              </a:rPr>
              <a:t>6.This woman drive</a:t>
            </a:r>
            <a:r>
              <a:rPr lang="en-US" altLang="zh-CN" sz="2800">
                <a:solidFill>
                  <a:srgbClr val="FF0000"/>
                </a:solidFill>
                <a:cs typeface="+mn-lt"/>
              </a:rPr>
              <a:t>s</a:t>
            </a:r>
            <a:r>
              <a:rPr lang="en-US" altLang="zh-CN" sz="2800">
                <a:cs typeface="+mn-lt"/>
              </a:rPr>
              <a:t> a car for work. She’s a _____________.</a:t>
            </a:r>
            <a:endParaRPr lang="en-US" altLang="zh-CN" sz="2800">
              <a:cs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464435" y="3396615"/>
            <a:ext cx="1699895" cy="584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093720" y="5079365"/>
            <a:ext cx="1014095" cy="5537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5335885" y="11896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 descr="2023101510005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910" y="4530090"/>
            <a:ext cx="645795" cy="685165"/>
          </a:xfrm>
          <a:prstGeom prst="rect">
            <a:avLst/>
          </a:prstGeom>
        </p:spPr>
      </p:pic>
      <p:pic>
        <p:nvPicPr>
          <p:cNvPr id="94" name="图片 93" descr="2023101510234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1275" y="2555240"/>
            <a:ext cx="687705" cy="841375"/>
          </a:xfrm>
          <a:prstGeom prst="rect">
            <a:avLst/>
          </a:prstGeom>
        </p:spPr>
      </p:pic>
      <p:pic>
        <p:nvPicPr>
          <p:cNvPr id="90" name="图片 89" descr="2023101510213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3660" y="3886200"/>
            <a:ext cx="554355" cy="734695"/>
          </a:xfrm>
          <a:prstGeom prst="rect">
            <a:avLst/>
          </a:prstGeom>
        </p:spPr>
      </p:pic>
      <p:pic>
        <p:nvPicPr>
          <p:cNvPr id="92" name="图片 91" descr="20231015102250">
            <a:hlinkClick r:id="rId22" action="ppaction://hlinksldjump"/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8105" y="5730240"/>
            <a:ext cx="581025" cy="7988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074160" y="-79375"/>
            <a:ext cx="5146675" cy="1409700"/>
            <a:chOff x="5994" y="-38"/>
            <a:chExt cx="8105" cy="2220"/>
          </a:xfrm>
        </p:grpSpPr>
        <p:sp>
          <p:nvSpPr>
            <p:cNvPr id="11" name="矩形 10"/>
            <p:cNvSpPr/>
            <p:nvPr/>
          </p:nvSpPr>
          <p:spPr>
            <a:xfrm>
              <a:off x="6557" y="837"/>
              <a:ext cx="7542" cy="134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>
                  <a:solidFill>
                    <a:schemeClr val="tx2"/>
                  </a:solidFill>
                </a:rPr>
                <a:t>Tip</a:t>
              </a:r>
              <a:r>
                <a:rPr lang="zh-CN" altLang="en-US" sz="2400">
                  <a:solidFill>
                    <a:schemeClr val="tx2"/>
                  </a:solidFill>
                </a:rPr>
                <a:t>：圈画让我们更好找到答案哦</a:t>
              </a:r>
              <a:r>
                <a:rPr lang="zh-CN" altLang="en-US" sz="2400">
                  <a:solidFill>
                    <a:schemeClr val="tx2"/>
                  </a:solidFill>
                </a:rPr>
                <a:t>！</a:t>
              </a:r>
              <a:endParaRPr lang="zh-CN" altLang="en-US" sz="2400">
                <a:solidFill>
                  <a:schemeClr val="tx2"/>
                </a:solidFill>
              </a:endParaRPr>
            </a:p>
          </p:txBody>
        </p:sp>
        <p:pic>
          <p:nvPicPr>
            <p:cNvPr id="13" name="图片 12" descr="3b32313535343336353bd0c7d0c7"/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994" y="-38"/>
              <a:ext cx="1440" cy="1440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7738110" y="2842260"/>
            <a:ext cx="62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>
                    <a:lumMod val="75000"/>
                    <a:lumOff val="25000"/>
                  </a:schemeClr>
                </a:solidFill>
                <a:cs typeface="+mn-lt"/>
              </a:rPr>
              <a:t>E.</a:t>
            </a:r>
            <a:endParaRPr lang="en-US" altLang="zh-CN" sz="2800" b="1">
              <a:solidFill>
                <a:schemeClr val="tx2">
                  <a:lumMod val="75000"/>
                  <a:lumOff val="25000"/>
                </a:schemeClr>
              </a:solidFill>
              <a:cs typeface="+mn-lt"/>
            </a:endParaRPr>
          </a:p>
        </p:txBody>
      </p:sp>
      <p:sp>
        <p:nvSpPr>
          <p:cNvPr id="26" name="文本框 25">
            <a:hlinkClick r:id="rId22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8785225" y="3957320"/>
            <a:ext cx="62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>
                    <a:lumMod val="75000"/>
                    <a:lumOff val="25000"/>
                  </a:schemeClr>
                </a:solidFill>
                <a:cs typeface="+mn-lt"/>
              </a:rPr>
              <a:t>F.</a:t>
            </a:r>
            <a:endParaRPr lang="en-US" altLang="zh-CN" sz="2800" b="1">
              <a:solidFill>
                <a:schemeClr val="tx2">
                  <a:lumMod val="75000"/>
                  <a:lumOff val="25000"/>
                </a:schemeClr>
              </a:solidFill>
              <a:cs typeface="+mn-lt"/>
            </a:endParaRPr>
          </a:p>
        </p:txBody>
      </p:sp>
      <p:sp>
        <p:nvSpPr>
          <p:cNvPr id="28" name="文本框 27">
            <a:hlinkClick r:id="rId22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422765" y="4460240"/>
            <a:ext cx="628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2">
                    <a:lumMod val="75000"/>
                    <a:lumOff val="25000"/>
                  </a:schemeClr>
                </a:solidFill>
                <a:cs typeface="+mn-lt"/>
              </a:rPr>
              <a:t>D.</a:t>
            </a:r>
            <a:endParaRPr lang="en-US" altLang="zh-CN" sz="3200" b="1">
              <a:solidFill>
                <a:schemeClr val="tx2">
                  <a:lumMod val="75000"/>
                  <a:lumOff val="25000"/>
                </a:schemeClr>
              </a:solidFill>
              <a:cs typeface="+mn-lt"/>
            </a:endParaRPr>
          </a:p>
        </p:txBody>
      </p:sp>
      <p:sp>
        <p:nvSpPr>
          <p:cNvPr id="34" name="文本框 33">
            <a:hlinkClick r:id="rId22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7351395" y="5075555"/>
            <a:ext cx="62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+mj-lt"/>
              </a:rPr>
              <a:t>B.</a:t>
            </a:r>
            <a:endParaRPr lang="en-US" altLang="zh-CN" sz="2800" b="1">
              <a:solidFill>
                <a:schemeClr val="tx2">
                  <a:lumMod val="75000"/>
                  <a:lumOff val="25000"/>
                </a:schemeClr>
              </a:solidFill>
              <a:latin typeface="+mj-lt"/>
              <a:cs typeface="+mj-lt"/>
            </a:endParaRPr>
          </a:p>
        </p:txBody>
      </p:sp>
      <p:sp>
        <p:nvSpPr>
          <p:cNvPr id="36" name="文本框 35"/>
          <p:cNvSpPr txBox="1"/>
          <p:nvPr>
            <p:custDataLst>
              <p:tags r:id="rId30"/>
            </p:custDataLst>
          </p:nvPr>
        </p:nvSpPr>
        <p:spPr>
          <a:xfrm>
            <a:off x="7789545" y="5737225"/>
            <a:ext cx="62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+mj-lt"/>
              </a:rPr>
              <a:t>A.</a:t>
            </a:r>
            <a:endParaRPr lang="en-US" altLang="zh-CN" sz="2800" b="1">
              <a:solidFill>
                <a:schemeClr val="tx2">
                  <a:lumMod val="75000"/>
                  <a:lumOff val="25000"/>
                </a:schemeClr>
              </a:solidFill>
              <a:latin typeface="+mj-lt"/>
              <a:cs typeface="+mj-lt"/>
            </a:endParaRPr>
          </a:p>
        </p:txBody>
      </p:sp>
      <p:sp>
        <p:nvSpPr>
          <p:cNvPr id="15" name="椭圆 14"/>
          <p:cNvSpPr/>
          <p:nvPr>
            <p:custDataLst>
              <p:tags r:id="rId31"/>
            </p:custDataLst>
          </p:nvPr>
        </p:nvSpPr>
        <p:spPr>
          <a:xfrm>
            <a:off x="3140710" y="4479290"/>
            <a:ext cx="4838700" cy="564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0762615" y="2966085"/>
            <a:ext cx="1772920" cy="1535430"/>
            <a:chOff x="16785" y="4671"/>
            <a:chExt cx="2792" cy="2418"/>
          </a:xfrm>
        </p:grpSpPr>
        <p:pic>
          <p:nvPicPr>
            <p:cNvPr id="17" name="图片 16" descr="千库网_漂亮的女警察_元素编号12123879">
              <a:hlinkClick r:id="rId32" action="ppaction://hlinksldjump"/>
            </p:cNvPr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rcRect l="32815" t="62" r="18786"/>
            <a:stretch>
              <a:fillRect/>
            </a:stretch>
          </p:blipFill>
          <p:spPr>
            <a:xfrm>
              <a:off x="16785" y="4671"/>
              <a:ext cx="2792" cy="2418"/>
            </a:xfrm>
            <a:prstGeom prst="rect">
              <a:avLst/>
            </a:prstGeom>
          </p:spPr>
        </p:pic>
        <p:pic>
          <p:nvPicPr>
            <p:cNvPr id="22" name="图片 21" descr="3b32313537303835333bb3c8c9abcecabac5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 rot="720000">
              <a:off x="17925" y="4949"/>
              <a:ext cx="1286" cy="1286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/>
        </p:nvSpPr>
        <p:spPr>
          <a:xfrm>
            <a:off x="9156700" y="5013960"/>
            <a:ext cx="1995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cooker</a:t>
            </a:r>
            <a:r>
              <a:rPr lang="zh-CN" altLang="en-US" sz="3200"/>
              <a:t>？</a:t>
            </a:r>
            <a:endParaRPr lang="zh-CN" altLang="en-US" sz="3200"/>
          </a:p>
        </p:txBody>
      </p:sp>
      <p:grpSp>
        <p:nvGrpSpPr>
          <p:cNvPr id="44" name="组合 43"/>
          <p:cNvGrpSpPr/>
          <p:nvPr/>
        </p:nvGrpSpPr>
        <p:grpSpPr>
          <a:xfrm>
            <a:off x="9220835" y="416560"/>
            <a:ext cx="3019425" cy="2549525"/>
            <a:chOff x="14521" y="656"/>
            <a:chExt cx="4755" cy="4015"/>
          </a:xfrm>
        </p:grpSpPr>
        <p:pic>
          <p:nvPicPr>
            <p:cNvPr id="62" name="图片 61" descr="千库网_3D立体厨具炊具餐具厨房_元素编号13408563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14521" y="656"/>
              <a:ext cx="4755" cy="386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5430" y="3946"/>
              <a:ext cx="326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cooker </a:t>
              </a:r>
              <a:r>
                <a:rPr lang="zh-CN" altLang="en-US" sz="2000">
                  <a:latin typeface="方正小标宋_GBK" panose="02000000000000000000" charset="-122"/>
                  <a:ea typeface="方正小标宋_GBK" panose="02000000000000000000" charset="-122"/>
                </a:rPr>
                <a:t>厨具</a:t>
              </a:r>
              <a:endParaRPr lang="zh-CN" altLang="en-US" sz="2000">
                <a:latin typeface="方正小标宋_GBK" panose="02000000000000000000" charset="-122"/>
                <a:ea typeface="方正小标宋_GBK" panose="02000000000000000000" charset="-122"/>
              </a:endParaRPr>
            </a:p>
          </p:txBody>
        </p:sp>
      </p:grpSp>
      <p:pic>
        <p:nvPicPr>
          <p:cNvPr id="3" name="图片 2" descr="千库网_可爱的厨师女孩微笑在制服欢迎和邀请他的客人卡通艺术插图_元素编号13674137 (1)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220835" y="4854575"/>
            <a:ext cx="1653540" cy="1236345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40"/>
            </p:custDataLst>
          </p:nvPr>
        </p:nvSpPr>
        <p:spPr>
          <a:xfrm>
            <a:off x="9280525" y="1971358"/>
            <a:ext cx="25923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dirty="0">
                <a:latin typeface="Comic Sans MS" panose="030F0702030302020204" pitchFamily="66" charset="0"/>
              </a:rPr>
              <a:t>police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woman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文本框 47">
            <a:hlinkClick r:id="rId22" action="ppaction://hlinksldjump"/>
          </p:cNvPr>
          <p:cNvSpPr txBox="1"/>
          <p:nvPr/>
        </p:nvSpPr>
        <p:spPr>
          <a:xfrm>
            <a:off x="8651875" y="3378835"/>
            <a:ext cx="62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>
                    <a:lumMod val="75000"/>
                    <a:lumOff val="25000"/>
                  </a:schemeClr>
                </a:solidFill>
                <a:cs typeface="+mn-lt"/>
              </a:rPr>
              <a:t>C.</a:t>
            </a:r>
            <a:endParaRPr lang="en-US" altLang="zh-CN" sz="2800" b="1">
              <a:solidFill>
                <a:schemeClr val="tx2">
                  <a:lumMod val="75000"/>
                  <a:lumOff val="25000"/>
                </a:schemeClr>
              </a:solidFill>
              <a:cs typeface="+mn-lt"/>
            </a:endParaRPr>
          </a:p>
        </p:txBody>
      </p:sp>
    </p:spTree>
    <p:custDataLst>
      <p:tags r:id="rId4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/>
      <p:bldP spid="33" grpId="0"/>
      <p:bldP spid="31" grpId="0"/>
      <p:bldP spid="29" grpId="0"/>
      <p:bldP spid="32" grpId="0"/>
      <p:bldP spid="27" grpId="0"/>
      <p:bldP spid="49" grpId="0"/>
      <p:bldP spid="46" grpId="0"/>
      <p:bldP spid="19" grpId="0" bldLvl="0" animBg="1"/>
      <p:bldP spid="23" grpId="0" bldLvl="0" animBg="1"/>
      <p:bldP spid="20" grpId="0" bldLvl="0" animBg="1"/>
      <p:bldP spid="21" grpId="0" bldLvl="0" animBg="1"/>
      <p:bldP spid="45" grpId="0" bldLvl="0" animBg="1"/>
      <p:bldP spid="49" grpId="1"/>
      <p:bldP spid="46" grpId="1"/>
      <p:bldP spid="24" grpId="0"/>
      <p:bldP spid="26" grpId="0"/>
      <p:bldP spid="28" grpId="0"/>
      <p:bldP spid="34" grpId="0"/>
      <p:bldP spid="36" grpId="0"/>
      <p:bldP spid="15" grpId="0" bldLvl="0" animBg="1"/>
      <p:bldP spid="56" grpId="0"/>
      <p:bldP spid="56" grpId="1"/>
      <p:bldP spid="47" grpId="0"/>
      <p:bldP spid="47" grpId="1"/>
      <p:bldP spid="4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93700" y="305435"/>
            <a:ext cx="11477625" cy="6150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 rot="-180000">
            <a:off x="734060" y="1715135"/>
            <a:ext cx="3478213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driv</a:t>
            </a: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 rot="-180000">
            <a:off x="811530" y="4624705"/>
            <a:ext cx="2581275" cy="706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farm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er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 rot="-180000">
            <a:off x="3822700" y="4675823"/>
            <a:ext cx="2719388" cy="706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work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er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 rot="-180000">
            <a:off x="7132955" y="3072130"/>
            <a:ext cx="259715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write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 rot="-180000">
            <a:off x="1257935" y="2949575"/>
            <a:ext cx="2017713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teach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er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  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 rot="-180000">
            <a:off x="3987165" y="1730058"/>
            <a:ext cx="2946400" cy="706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police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man</a:t>
            </a:r>
            <a:r>
              <a:rPr lang="en-US" altLang="zh-CN" sz="4000" b="1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  </a:t>
            </a:r>
            <a:endParaRPr lang="en-US" altLang="zh-CN" sz="4000" b="1" u="sng" smtClean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 rot="-180000">
            <a:off x="9199245" y="3079750"/>
            <a:ext cx="229362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fire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man</a:t>
            </a:r>
            <a:endParaRPr lang="en-US" altLang="zh-CN" sz="4000" b="1" u="sng" smtClean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253" name="文本框 6"/>
          <p:cNvSpPr txBox="1">
            <a:spLocks noChangeArrowheads="1"/>
          </p:cNvSpPr>
          <p:nvPr/>
        </p:nvSpPr>
        <p:spPr bwMode="auto">
          <a:xfrm rot="21240000">
            <a:off x="4394200" y="3107055"/>
            <a:ext cx="1860550" cy="6438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doct</a:t>
            </a: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or</a:t>
            </a:r>
            <a:endParaRPr lang="en-US" altLang="zh-CN" sz="40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40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254" name="文本框 5"/>
          <p:cNvSpPr txBox="1">
            <a:spLocks noChangeArrowheads="1"/>
          </p:cNvSpPr>
          <p:nvPr/>
        </p:nvSpPr>
        <p:spPr bwMode="auto">
          <a:xfrm>
            <a:off x="935355" y="1925955"/>
            <a:ext cx="2474595" cy="31692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teach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er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work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er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farm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er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 </a:t>
            </a:r>
            <a:endParaRPr lang="en-US" altLang="zh-CN" sz="4000" b="1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write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</a:t>
            </a:r>
            <a:endParaRPr lang="en-US" altLang="zh-CN" sz="4000" b="1" u="sng" smtClean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driv</a:t>
            </a: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r</a:t>
            </a: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en-US" altLang="zh-CN" sz="4000" b="1" u="sng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  </a:t>
            </a:r>
            <a:endParaRPr lang="en-US" altLang="zh-CN" sz="4000" b="1" u="sng" smtClean="0">
              <a:solidFill>
                <a:prstClr val="blac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255" name="文本框 1"/>
          <p:cNvSpPr txBox="1">
            <a:spLocks noChangeArrowheads="1"/>
          </p:cNvSpPr>
          <p:nvPr/>
        </p:nvSpPr>
        <p:spPr bwMode="auto">
          <a:xfrm>
            <a:off x="3611880" y="1925955"/>
            <a:ext cx="4967605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police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man</a:t>
            </a:r>
            <a:r>
              <a:rPr lang="en-US" altLang="zh-CN" sz="4000" b="1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  </a:t>
            </a:r>
            <a:endParaRPr lang="en-US" altLang="zh-CN" sz="4000" b="1" smtClean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prstClr val="black"/>
                </a:solidFill>
                <a:latin typeface="华文新魏" panose="02010800040101010101" charset="-122"/>
                <a:ea typeface="华文新魏" panose="02010800040101010101" charset="-122"/>
              </a:rPr>
              <a:t>fire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man</a:t>
            </a:r>
            <a:endParaRPr lang="en-US" altLang="zh-CN" sz="4000" b="1" u="sng" smtClean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police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woman</a:t>
            </a:r>
            <a:endParaRPr lang="en-US" altLang="zh-CN" sz="4000" b="1" u="sng" smtClean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251" name="TextBox 8"/>
          <p:cNvSpPr txBox="1">
            <a:spLocks noChangeArrowheads="1"/>
          </p:cNvSpPr>
          <p:nvPr/>
        </p:nvSpPr>
        <p:spPr bwMode="auto">
          <a:xfrm>
            <a:off x="3970655" y="231775"/>
            <a:ext cx="656336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chemeClr val="tx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How to classify th</a:t>
            </a:r>
            <a:r>
              <a:rPr lang="en-US" altLang="zh-CN" sz="3200" b="1" smtClean="0">
                <a:solidFill>
                  <a:schemeClr val="tx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ese jobs?</a:t>
            </a:r>
            <a:r>
              <a:rPr lang="zh-CN" altLang="en-US" sz="3200" b="1" smtClean="0">
                <a:solidFill>
                  <a:schemeClr val="tx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zh-CN" altLang="en-US" sz="3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zh-CN" altLang="en-US" sz="32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怎么将这些职业词进行</a:t>
            </a:r>
            <a:r>
              <a:rPr lang="zh-CN" altLang="en-US" sz="24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分类？</a:t>
            </a:r>
            <a:endParaRPr lang="zh-CN" altLang="en-US" sz="24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 rot="-180000">
            <a:off x="6971030" y="4653915"/>
            <a:ext cx="354647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police</a:t>
            </a:r>
            <a:r>
              <a:rPr lang="en-US" altLang="zh-CN" sz="4000" b="1" u="sng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woman</a:t>
            </a:r>
            <a:endParaRPr lang="en-US" altLang="zh-CN" sz="4000" b="1" u="sng" smtClean="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7763510" y="2181860"/>
            <a:ext cx="2475865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nurse</a:t>
            </a:r>
            <a:endParaRPr lang="en-US" altLang="zh-CN" sz="40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cook</a:t>
            </a:r>
            <a:endParaRPr lang="en-US" altLang="zh-CN" sz="40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d</a:t>
            </a: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octor</a:t>
            </a:r>
            <a:endParaRPr lang="en-US" altLang="zh-CN" sz="40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6" name="文本框 1"/>
          <p:cNvSpPr txBox="1">
            <a:spLocks noChangeArrowheads="1"/>
          </p:cNvSpPr>
          <p:nvPr/>
        </p:nvSpPr>
        <p:spPr bwMode="auto">
          <a:xfrm rot="21360000">
            <a:off x="9769475" y="1685290"/>
            <a:ext cx="193865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cook</a:t>
            </a:r>
            <a:endParaRPr lang="en-US" altLang="zh-CN" sz="40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8" name="文本框 1"/>
          <p:cNvSpPr txBox="1">
            <a:spLocks noChangeArrowheads="1"/>
          </p:cNvSpPr>
          <p:nvPr/>
        </p:nvSpPr>
        <p:spPr bwMode="auto">
          <a:xfrm rot="21300000">
            <a:off x="7790815" y="1480820"/>
            <a:ext cx="171831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nurse</a:t>
            </a:r>
            <a:endParaRPr lang="en-US" altLang="zh-CN" sz="40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005" y="102235"/>
            <a:ext cx="3864610" cy="1046480"/>
            <a:chOff x="1168" y="396"/>
            <a:chExt cx="6407" cy="1648"/>
          </a:xfrm>
        </p:grpSpPr>
        <p:grpSp>
          <p:nvGrpSpPr>
            <p:cNvPr id="20" name="组合 19"/>
            <p:cNvGrpSpPr/>
            <p:nvPr/>
          </p:nvGrpSpPr>
          <p:grpSpPr>
            <a:xfrm>
              <a:off x="2314" y="917"/>
              <a:ext cx="5261" cy="1016"/>
              <a:chOff x="947057" y="640261"/>
              <a:chExt cx="2948857" cy="645160"/>
            </a:xfrm>
          </p:grpSpPr>
          <p:sp>
            <p:nvSpPr>
              <p:cNvPr id="21" name="箭头: 五边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947057" y="707571"/>
                <a:ext cx="2948857" cy="533400"/>
              </a:xfrm>
              <a:prstGeom prst="homePlat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66446" y="640261"/>
                <a:ext cx="2710079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 dirty="0">
                    <a:latin typeface="Arial Black" panose="020B0A04020102020204" pitchFamily="34" charset="0"/>
                    <a:cs typeface="Arial Black" panose="020B0A04020102020204" pitchFamily="34" charset="0"/>
                  </a:rPr>
                  <a:t>Fun fact 1</a:t>
                </a:r>
                <a:endParaRPr lang="en-US" altLang="zh-CN" sz="3600" b="1" dirty="0">
                  <a:latin typeface="Arial Black" panose="020B0A04020102020204" pitchFamily="34" charset="0"/>
                  <a:cs typeface="Arial Black" panose="020B0A04020102020204" pitchFamily="34" charset="0"/>
                </a:endParaRPr>
              </a:p>
            </p:txBody>
          </p:sp>
        </p:grpSp>
        <p:pic>
          <p:nvPicPr>
            <p:cNvPr id="23" name="图片 22" descr="千库网_黄色教育学习灯泡图标_元素编号1240902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68" y="396"/>
              <a:ext cx="1812" cy="1648"/>
            </a:xfrm>
            <a:prstGeom prst="rect">
              <a:avLst/>
            </a:prstGeom>
          </p:spPr>
        </p:pic>
      </p:grpSp>
      <p:sp>
        <p:nvSpPr>
          <p:cNvPr id="2" name="Text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70655" y="305435"/>
            <a:ext cx="441325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chemeClr val="tx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What do you find?</a:t>
            </a:r>
            <a:r>
              <a:rPr lang="zh-CN" altLang="en-US" sz="3200" b="1" smtClean="0">
                <a:solidFill>
                  <a:schemeClr val="tx1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zh-CN" altLang="en-US" sz="3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zh-CN" altLang="en-US" sz="2400" b="1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0752 -1.03636e-05 L 0.00846766 0.0145897 L 0.0147801 0.0309332 L 0.0203443 0.0471676 L 0.025254 0.058499 L 0.0287142 0.0699394 L 0.0329225 0.0812709 L 0.037084 0.0943456 L 0.0398895 0.105677 L 0.042695 0.120277 L 0.0440978 0.133351 L 0.0454538 0.147952 L 0.0468565 0.161027 L 0.0475579 0.172358 L 0.0482593 0.186958 L 0.0489606 0.200033 L 0.0489606 0.212999 L 0.0489606 0.226074 L 0.0482593 0.237405 L 0.0454538 0.248845 L 0.0419936 0.260177 L 0.0384868 0.271617 L 0.0336238 0.27968 L 0.0280128 0.29112 L 0.0231499 0.297548 L 0.0175388 0.305721 L 0.0126759 0.312257 L 0.00776628 0.32032 L 0.00500752 0.33176 L 0.00150062 0.343092 L -0.0013049 0.354532 L -0.00406369 0.365864 L -0.00546645 0.377304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0972222 L 0.00234375 -0.0193519 L 0.00390625 -0.0303704 L 0.00390625 -0.0400926 L 0.00390625 -0.0497222 L 0.00078125 -0.0594444 L -0.00463542 -0.0663889 L -0.0108854 -0.0718518 L -0.0163021 -0.0746296 L -0.0217708 -0.0774074 L -0.0271875 -0.0801852 L -0.0326562 -0.0856481 L -0.0380729 -0.0939815 L -0.0404167 -0.103704 L -0.0404167 -0.113333 L -0.0411979 -0.122963 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6028 -1.68275e-05 L 0.00396549 -0.0145354 L 0.00587069 -0.029054 L 0.00682329 -0.0418646 L 0.0077759 -0.0563832 L 0.0077759 -0.0728538 L 0.0077759 -0.0892025 L 0.0077759 -0.101891 L 0.0077759 -0.114701 L 0.00491809 -0.12922 L 0.00110768 -0.142031 L -0.00549703 -0.15106 L -0.00740224 -0.16387 L -0.00930744 -0.176557 L -0.00930744 -0.189369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41667 -0.00268519 L -0.0139583 -0.00268519 L -0.0202083 -0.00268519 L -0.0264063 -0.00268519 L -0.0341667 -0.00268519 L -0.0419792 -0.00268519 L -0.0497396 -0.00268519 L -0.0575 -0.00268519 L -0.0645313 -0.0012963 L -0.0707292 0 L -0.0792708 0.00277778 L -0.0855208 0.00416667 L -0.0925 0.00833333 L -0.0986979 0.0125 L -0.105729 0.0166667 L -0.112708 0.0207407 L -0.124375 0.0276852 L -0.129792 0.0318519 L -0.136042 0.0360185 L -0.141458 0.0414815 L -0.14849 0.0456481 L -0.153906 0.0498148 L -0.159323 0.0552778 L -0.164792 0.0608333 L -0.174115 0.0705556 L -0.179583 0.0760185 L -0.188906 0.082963 L -0.197448 0.0899074 L -0.202865 0.0953704 L -0.208333 0.102315 L -0.216094 0.109259 L -0.221563 0.114722 L -0.226979 0.120278 L -0.232396 0.125833 L -0.239427 0.132685 L -0.244844 0.135463 L -0.250313 0.13963 L -0.258854 0.146574 L -0.266615 0.153426 L -0.272865 0.158981 L -0.279844 0.163148 L -0.28526 0.167222 L -0.290729 0.172778 L -0.296146 0.175556 L -0.303958 0.179722 L -0.310937 0.183889 L -0.317917 0.185185 L -0.324167 0.189352 L -0.329583 0.190741 L -0.335052 0.190741 L -0.340469 0.190741 L -0.345937 0.190741 L -0.351354 0.190741 L -0.356823 0.190741 L -0.36224 0.190741 L -0.367656 0.187963 L -0.373125 0.183889 L -0.378542 0.183889 L -0.38401 0.1825 L -0.389427 0.179722 L -0.394896 0.176944 L -0.400313 0.171389 L -0.405781 0.167222 L -0.411198 0.161759 L -0.418229 0.157593 L -0.423646 0.152037 L -0.429896 0.14787 L -0.436875 0.141019 L -0.443854 0.135463 L -0.451615 0.131296 L -0.457083 0.127222 L -0.4625 0.124444 L -0.467969 0.120278 L -0.473385 0.1175 L -0.478854 0.116111 L -0.484271 0.116111 L -0.48974 0.116111 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156e-05 -0.000155566 L 2.49156e-05 -0.00330764 L 2.49156e-05 -0.00687998 L -0.00418711 -0.0104824 L -0.0106122 -0.0140547 L -0.016966 -0.0176571 L -0.0223202 -0.0212294 L -0.0297448 -0.0239312 L -0.0372408 -0.0270533 L -0.0446653 -0.029755 L -0.0521613 -0.0315262 L -0.0595859 -0.0337779 L -0.0692235 -0.0368997 L -0.0787898 -0.0400518 L -0.0862144 -0.0414025 L -0.096923 -0.0440745 L -0.10756 -0.0463257 L -0.116055 -0.0480971 L -0.125694 -0.0498982 L -0.13633 -0.0521495 L -0.143756 -0.0535005 L -0.153393 -0.0548215 L -0.164029 -0.0566229 L -0.175737 -0.0584237 L -0.184304 -0.0593246 L -0.1928 -0.0606452 L -0.201296 -0.0619963 L -0.208792 -0.0628971 L -0.217287 -0.0637974 L -0.224782 -0.0651484 L -0.232207 -0.0669195 L -0.239704 -0.0682705 L -0.248199 -0.0700716 L -0.255694 -0.0722931 L -0.263119 -0.0749948 L -0.271686 -0.0785674 L -0.279111 -0.0821696 L -0.285535 -0.0857418 L -0.29189 -0.0893444 L -0.294031 -0.0924662 L -0.296173 -0.0956183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-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125 0 L -0.003125 -0.0110185 L -0.0078125 -0.0235185 L -0.0132292 -0.0359259 L -0.0202083 -0.0428704 L -0.0272396 -0.0497222 L -0.0365624 -0.0566667 L -0.0435417 -0.0608333 L -0.0497396 -0.0649074 L -0.0552084 -0.0662963 L -0.0606249 -0.0676852 L -0.066875 -0.070463 L -0.0730729 -0.0718518 L -0.0801041 -0.0732407 L -0.0909896 -0.0760185 L -0.0979687 -0.0774074 L -0.104166 -0.0787963 L -0.112708 -0.0815741 L -0.120521 -0.0828704 L -0.128281 -0.0828704 L -0.136041 -0.0828704 L -0.143802 -0.0828704 L -0.150052 -0.0828704 L -0.157812 -0.0828704 L -0.164062 -0.0828704 L -0.171041 -0.0828704 L -0.177239 -0.0828704 L -0.183489 -0.0828704 L -0.189687 -0.0828704 L -0.197448 -0.0828704 L -0.203698 -0.0828704 L -0.209896 -0.0828704 L -0.216875 -0.0828704 L -0.224687 -0.0828704 L -0.230885 -0.0828704 L -0.237135 -0.0828704 L -0.244114 -0.0815741 L -0.255 -0.0787963 L -0.260416 -0.0774074 L -0.266666 -0.0760185 L -0.276771 -0.0732407 L -0.285312 -0.0718518 L -0.294635 -0.0676852 L -0.300052 -0.0676852 L -0.306302 -0.0649074 L -0.311718 -0.0636111 L -0.317968 -0.0608333 L -0.324166 -0.0594444 L -0.329635 -0.0552778 L -0.335833 -0.0525 L -0.342031 -0.0497222 L -0.350625 -0.0483333 L -0.357604 -0.0442593 L -0.364583 -0.0428704 L -0.371614 -0.0400926 L -0.377031 -0.0387037 L -0.383229 -0.0359259 L -0.39026 -0.034537 L -0.396458 -0.034537 L -0.404218 -0.0303704 L -0.410468 -0.0303704 L -0.415885 -0.0303704 L -0.422135 -0.0289815 L -0.427552 -0.0289815 L -0.433802 -0.0289815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" y="-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35796 L -0.00546875 0.0209833 L -0.0108854 0.0376183 L -0.0186979 0.05444 L -0.0256771 0.068458 L -0.0326562 0.0794857 L -0.0404167 0.0935037 L -0.0474479 0.104718 L -0.0528646 0.110139 L -0.0591146 0.112942 L -0.0645313 0.115746 L -0.0722917 0.11855 L -0.0777604 0.121353 L -0.0847396 0.121353 L -0.0925 0.124157 L -0.0979687 0.124157 L -0.104167 0.129764 L -0.111979 0.129764 L -0.117396 0.129764 L -0.122865 0.129764 L -0.129063 0.129764 L -0.13526 0.129764 L -0.140729 0.129764 L -0.146927 0.129764 L -0.152396 0.129764 L -0.157813 0.132568 L -0.163281 0.138175 L -0.168698 0.152006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7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25 0 L 0.00859375 -0.00138889 L 0.0171354 -0.00138889 L 0.0256771 0.00277778 L 0.0342187 0.00555556 L 0.0396875 0.00962963 L 0.0497917 0.0124074 L 0.0583333 0.0165741 L 0.0645313 0.0193519 L 0.0707812 0.0221296 L 0.0761979 0.0262963 L 0.0816667 0.0289815 L 0.0894271 0.0331481 L 0.0964063 0.0387037 L 0.10573 0.0456481 L 0.113542 0.0525 L 0.118958 0.0566667 L 0.125938 0.0622222 L 0.132968 0.0676852 L 0.139947 0.0760185 L 0.146197 0.082963 L 0.151614 0.0898148 L 0.157032 0.0953704 L 0.164062 0.103611 L 0.171822 0.111944 L 0.180364 0.125741 L 0.188907 0.134074 L 0.195156 0.140926 L 0.201354 0.149259 L 0.207604 0.156204 L 0.215365 0.161667 L 0.221563 0.168611 L 0.227031 0.172778 L 0.232448 0.178241 L 0.238698 0.182407 L 0.244114 0.186574 L 0.250364 0.190741 L 0.258125 0.194815 L 0.263542 0.197593 L 0.269792 0.20037 L 0.27599 0.201759 L 0.282968 0.203148 L 0.288437 0.204537 L 0.295417 0.204537 L 0.302448 0.204537 L 0.309427 0.204537 L 0.317188 0.204537 L 0.324167 0.204537 L 0.331198 0.204537 L 0.338178 0.201759 L 0.343646 0.198981 L 0.349063 0.194815 L 0.355261 0.19213 L 0.361511 0.187963 L 0.367709 0.181019 L 0.374739 0.175556 L 0.380156 0.17 L 0.385624 0.161667 L 0.392604 0.150648 L 0.399584 0.142315 L 0.405052 0.132685 L 0.409687 0.122963 L 0.412813 0.113333 L 0.412813 0.10361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1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38889 L -0.00078125 0.00824074 L -0.00385417 0.017963 L -0.00776042 0.0289815 L -0.0101042 0.0386111 L -0.0116667 0.0483333 L -0.0131771 0.057963 L -0.0155208 0.0676852 L -0.0170833 0.0787037 L -0.0186458 0.0884259 L -0.0202083 0.0980555 L -0.0209896 0.107778 L -0.0217708 0.117407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5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5625 0.00962963 L -0.003125 0.0193519 L -0.00697917 0.0289815 L -0.0116667 0.0387037 L -0.0170833 0.0455556 L -0.0233333 0.0538889 L -0.02875 0.0580556 L -0.0342188 0.0607407 L -0.0396354 0.0662963 " pathEditMode="relative" ptsTypes="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  <p:bldP spid="3" grpId="2" bldLvl="0" build="allAtOnce"/>
      <p:bldP spid="4" grpId="2"/>
      <p:bldP spid="5" grpId="2" bldLvl="0" build="allAtOnce"/>
      <p:bldP spid="7" grpId="2" bldLvl="0" build="allAtOnce"/>
      <p:bldP spid="9" grpId="0"/>
      <p:bldP spid="10" grpId="0" bldLvl="0" build="allAtOnce"/>
      <p:bldP spid="10253" grpId="0" bldLvl="0" build="allAtOnce"/>
      <p:bldP spid="11" grpId="0" bldLvl="0" build="allAtOnce"/>
      <p:bldP spid="18" grpId="0"/>
      <p:bldP spid="10254" grpId="0"/>
      <p:bldP spid="10255" grpId="0"/>
      <p:bldP spid="14" grpId="0"/>
      <p:bldP spid="18" grpId="1"/>
      <p:bldP spid="6" grpId="2" bldLvl="0" build="allAtOnce"/>
      <p:bldP spid="16" grpId="0" bldLvl="0" build="allAtOnce"/>
      <p:bldP spid="9" grpId="1" bldLvl="0" build="allAtOnce"/>
      <p:bldP spid="10251" grpId="0"/>
      <p:bldP spid="2" grpId="0"/>
      <p:bldP spid="102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图片 20" descr="IYIW5E[X41$9Y))0VF8JX$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908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7" name="箭头: 五边形 6"/>
          <p:cNvSpPr/>
          <p:nvPr>
            <p:custDataLst>
              <p:tags r:id="rId2"/>
            </p:custDataLst>
          </p:nvPr>
        </p:nvSpPr>
        <p:spPr>
          <a:xfrm>
            <a:off x="731256" y="213995"/>
            <a:ext cx="3173359" cy="533400"/>
          </a:xfrm>
          <a:prstGeom prst="homePlat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 Box 10"/>
          <p:cNvSpPr txBox="1"/>
          <p:nvPr/>
        </p:nvSpPr>
        <p:spPr>
          <a:xfrm>
            <a:off x="4999038" y="434975"/>
            <a:ext cx="4957762" cy="583565"/>
          </a:xfrm>
          <a:prstGeom prst="rect">
            <a:avLst/>
          </a:prstGeom>
          <a:solidFill>
            <a:srgbClr val="FFFF99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宋体" panose="02010600030101010101" pitchFamily="2" charset="-122"/>
              </a:rPr>
              <a:t>你能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询问</a:t>
            </a:r>
            <a:r>
              <a:rPr lang="zh-CN" altLang="en-US" sz="3200" dirty="0">
                <a:latin typeface="宋体" panose="02010600030101010101" pitchFamily="2" charset="-122"/>
              </a:rPr>
              <a:t>这些人的职业吗？</a:t>
            </a:r>
            <a:endParaRPr lang="zh-CN" altLang="en-US" sz="3200" dirty="0">
              <a:latin typeface="宋体" panose="02010600030101010101" pitchFamily="2" charset="-122"/>
            </a:endParaRPr>
          </a:p>
        </p:txBody>
      </p:sp>
      <p:pic>
        <p:nvPicPr>
          <p:cNvPr id="7173" name="图片 6" descr="NJT0${30V$JY4B$8N8]L(QB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6600" y="582613"/>
            <a:ext cx="2274888" cy="245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图片 8" descr="T(FV{`5QWY}@9%64]DUJ6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180" y="2628900"/>
            <a:ext cx="2076450" cy="226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165600" y="1395413"/>
            <a:ext cx="5546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Comic Sans MS" panose="030F0702030302020204" pitchFamily="66" charset="0"/>
              </a:rPr>
              <a:t>What does Mike’s mother do?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3050" y="3416300"/>
            <a:ext cx="5486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Comic Sans MS" panose="030F0702030302020204" pitchFamily="66" charset="0"/>
              </a:rPr>
              <a:t>What does Su Hai’s father do?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65600" y="5318125"/>
            <a:ext cx="46656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Comic Sans MS" panose="030F0702030302020204" pitchFamily="66" charset="0"/>
              </a:rPr>
              <a:t>What do you do?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4151313" y="2133600"/>
            <a:ext cx="59055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Comic Sans MS" panose="030F0702030302020204" pitchFamily="66" charset="0"/>
              </a:rPr>
              <a:t>She’s a writer. She write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2800" dirty="0">
                <a:latin typeface="Comic Sans MS" panose="030F0702030302020204" pitchFamily="66" charset="0"/>
              </a:rPr>
              <a:t> stories.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She work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2800" dirty="0">
                <a:latin typeface="Comic Sans MS" panose="030F0702030302020204" pitchFamily="66" charset="0"/>
              </a:rPr>
              <a:t> at home.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5" name="文本框 11"/>
          <p:cNvSpPr txBox="1"/>
          <p:nvPr/>
        </p:nvSpPr>
        <p:spPr>
          <a:xfrm>
            <a:off x="4224338" y="4076700"/>
            <a:ext cx="59753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Comic Sans MS" panose="030F0702030302020204" pitchFamily="66" charset="0"/>
              </a:rPr>
              <a:t>He’s a doctor. He help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2800" dirty="0">
                <a:latin typeface="Comic Sans MS" panose="030F0702030302020204" pitchFamily="66" charset="0"/>
              </a:rPr>
              <a:t> sick people.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6" name="文本框 12"/>
          <p:cNvSpPr txBox="1"/>
          <p:nvPr/>
        </p:nvSpPr>
        <p:spPr>
          <a:xfrm>
            <a:off x="4295775" y="5876925"/>
            <a:ext cx="5761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Comic Sans MS" panose="030F0702030302020204" pitchFamily="66" charset="0"/>
              </a:rPr>
              <a:t>I’m a teacher. I teach English.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320" y="5045710"/>
            <a:ext cx="1106170" cy="147510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938474" y="102235"/>
            <a:ext cx="29164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latin typeface="Arial Black" panose="020B0A04020102020204" pitchFamily="34" charset="0"/>
                <a:cs typeface="Arial Black" panose="020B0A04020102020204" pitchFamily="34" charset="0"/>
              </a:rPr>
              <a:t>Fun fact 2</a:t>
            </a:r>
            <a:endParaRPr lang="en-US" altLang="zh-CN" sz="36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5" name="图片 4" descr="千库网_黄色教育学习灯泡图标_元素编号124090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98425"/>
            <a:ext cx="1092972" cy="104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图片 20" descr="IYIW5E[X41$9Y))0VF8JX$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25400"/>
            <a:ext cx="12193270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836613"/>
            <a:ext cx="4405313" cy="1797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68" name="Group 49"/>
          <p:cNvGrpSpPr/>
          <p:nvPr/>
        </p:nvGrpSpPr>
        <p:grpSpPr>
          <a:xfrm>
            <a:off x="1992313" y="692150"/>
            <a:ext cx="4216400" cy="2005061"/>
            <a:chOff x="535" y="-197"/>
            <a:chExt cx="3542" cy="1631"/>
          </a:xfrm>
        </p:grpSpPr>
        <p:sp>
          <p:nvSpPr>
            <p:cNvPr id="11316" name="Text Box 40"/>
            <p:cNvSpPr txBox="1"/>
            <p:nvPr/>
          </p:nvSpPr>
          <p:spPr>
            <a:xfrm>
              <a:off x="2168" y="282"/>
              <a:ext cx="1114" cy="300"/>
            </a:xfrm>
            <a:prstGeom prst="rect">
              <a:avLst/>
            </a:prstGeom>
            <a:noFill/>
            <a:ln w="28575">
              <a:noFill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endParaRPr lang="en-US" altLang="zh-CN" b="1" dirty="0">
                <a:latin typeface="Arial" panose="020B0604020202020204" pitchFamily="34" charset="0"/>
              </a:endParaRPr>
            </a:p>
          </p:txBody>
        </p:sp>
        <p:sp>
          <p:nvSpPr>
            <p:cNvPr id="11317" name="Text Box 42"/>
            <p:cNvSpPr txBox="1"/>
            <p:nvPr/>
          </p:nvSpPr>
          <p:spPr>
            <a:xfrm>
              <a:off x="1987" y="347"/>
              <a:ext cx="1338" cy="300"/>
            </a:xfrm>
            <a:prstGeom prst="rect">
              <a:avLst/>
            </a:prstGeom>
            <a:noFill/>
            <a:ln w="28575">
              <a:noFill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b="1" dirty="0">
                  <a:latin typeface="Arial" panose="020B0604020202020204" pitchFamily="34" charset="0"/>
                </a:rPr>
                <a:t>your father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  <p:sp>
          <p:nvSpPr>
            <p:cNvPr id="11318" name="Text Box 43"/>
            <p:cNvSpPr txBox="1"/>
            <p:nvPr/>
          </p:nvSpPr>
          <p:spPr>
            <a:xfrm>
              <a:off x="2047" y="771"/>
              <a:ext cx="1276" cy="300"/>
            </a:xfrm>
            <a:prstGeom prst="rect">
              <a:avLst/>
            </a:prstGeom>
            <a:noFill/>
            <a:ln w="28575">
              <a:noFill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b="1" dirty="0">
                  <a:latin typeface="Arial" panose="020B0604020202020204" pitchFamily="34" charset="0"/>
                </a:rPr>
                <a:t>his mother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  <p:sp>
          <p:nvSpPr>
            <p:cNvPr id="11319" name="Text Box 44"/>
            <p:cNvSpPr txBox="1"/>
            <p:nvPr/>
          </p:nvSpPr>
          <p:spPr>
            <a:xfrm>
              <a:off x="2047" y="1134"/>
              <a:ext cx="1184" cy="300"/>
            </a:xfrm>
            <a:prstGeom prst="rect">
              <a:avLst/>
            </a:prstGeom>
            <a:noFill/>
            <a:ln w="28575">
              <a:noFill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b="1" dirty="0">
                  <a:latin typeface="Arial" panose="020B0604020202020204" pitchFamily="34" charset="0"/>
                </a:rPr>
                <a:t>her mother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  <p:sp>
          <p:nvSpPr>
            <p:cNvPr id="11320" name="Text Box 46"/>
            <p:cNvSpPr txBox="1"/>
            <p:nvPr/>
          </p:nvSpPr>
          <p:spPr>
            <a:xfrm>
              <a:off x="3861" y="624"/>
              <a:ext cx="216" cy="300"/>
            </a:xfrm>
            <a:prstGeom prst="rect">
              <a:avLst/>
            </a:prstGeom>
            <a:noFill/>
            <a:ln w="28575">
              <a:noFill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b="1" dirty="0">
                  <a:latin typeface="Arial" panose="020B0604020202020204" pitchFamily="34" charset="0"/>
                </a:rPr>
                <a:t>?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  <p:sp>
          <p:nvSpPr>
            <p:cNvPr id="11321" name="Text Box 39"/>
            <p:cNvSpPr txBox="1"/>
            <p:nvPr/>
          </p:nvSpPr>
          <p:spPr>
            <a:xfrm>
              <a:off x="1604" y="-197"/>
              <a:ext cx="451" cy="300"/>
            </a:xfrm>
            <a:prstGeom prst="rect">
              <a:avLst/>
            </a:prstGeom>
            <a:noFill/>
            <a:ln w="28575">
              <a:noFill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endParaRPr lang="en-US" altLang="zh-CN" b="1" dirty="0">
                <a:latin typeface="Arial" panose="020B0604020202020204" pitchFamily="34" charset="0"/>
              </a:endParaRPr>
            </a:p>
          </p:txBody>
        </p:sp>
        <p:sp>
          <p:nvSpPr>
            <p:cNvPr id="11322" name="Text Box 38"/>
            <p:cNvSpPr txBox="1"/>
            <p:nvPr/>
          </p:nvSpPr>
          <p:spPr>
            <a:xfrm>
              <a:off x="535" y="650"/>
              <a:ext cx="803" cy="300"/>
            </a:xfrm>
            <a:prstGeom prst="rect">
              <a:avLst/>
            </a:prstGeom>
            <a:noFill/>
            <a:ln w="28575">
              <a:noFill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b="1" dirty="0">
                  <a:latin typeface="Arial" panose="020B0604020202020204" pitchFamily="34" charset="0"/>
                </a:rPr>
                <a:t>What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11269" name="TextBox 40"/>
          <p:cNvSpPr txBox="1"/>
          <p:nvPr/>
        </p:nvSpPr>
        <p:spPr>
          <a:xfrm>
            <a:off x="2927350" y="908050"/>
            <a:ext cx="8001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latin typeface="Arial" panose="020B0604020202020204" pitchFamily="34" charset="0"/>
              </a:rPr>
              <a:t>do</a:t>
            </a:r>
            <a:endParaRPr lang="zh-CN" altLang="en-US" b="1" dirty="0">
              <a:latin typeface="Arial" panose="020B0604020202020204" pitchFamily="34" charset="0"/>
            </a:endParaRPr>
          </a:p>
        </p:txBody>
      </p:sp>
      <p:sp>
        <p:nvSpPr>
          <p:cNvPr id="11270" name="TextBox 42"/>
          <p:cNvSpPr txBox="1"/>
          <p:nvPr/>
        </p:nvSpPr>
        <p:spPr>
          <a:xfrm>
            <a:off x="4008438" y="981075"/>
            <a:ext cx="762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latin typeface="Arial" panose="020B0604020202020204" pitchFamily="34" charset="0"/>
              </a:rPr>
              <a:t>you</a:t>
            </a:r>
            <a:endParaRPr lang="zh-CN" altLang="en-US" b="1" dirty="0">
              <a:latin typeface="DFPOP1-W9" charset="0"/>
            </a:endParaRPr>
          </a:p>
        </p:txBody>
      </p:sp>
      <p:sp>
        <p:nvSpPr>
          <p:cNvPr id="11271" name="TextBox 45"/>
          <p:cNvSpPr txBox="1"/>
          <p:nvPr/>
        </p:nvSpPr>
        <p:spPr>
          <a:xfrm>
            <a:off x="2784475" y="1916113"/>
            <a:ext cx="8001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latin typeface="Arial" panose="020B0604020202020204" pitchFamily="34" charset="0"/>
              </a:rPr>
              <a:t>does</a:t>
            </a:r>
            <a:endParaRPr lang="zh-CN" altLang="en-US" b="1" dirty="0">
              <a:latin typeface="Arial" panose="020B0604020202020204" pitchFamily="34" charset="0"/>
            </a:endParaRPr>
          </a:p>
        </p:txBody>
      </p:sp>
      <p:pic>
        <p:nvPicPr>
          <p:cNvPr id="11272" name="Picture 50" descr="grammer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650" y="2708275"/>
            <a:ext cx="2863850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3" name="文本框 3"/>
          <p:cNvSpPr txBox="1"/>
          <p:nvPr/>
        </p:nvSpPr>
        <p:spPr>
          <a:xfrm>
            <a:off x="5303838" y="1700213"/>
            <a:ext cx="501650" cy="3683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r>
              <a:rPr lang="en-US" altLang="zh-CN" b="1" dirty="0">
                <a:latin typeface="Arial" panose="020B0604020202020204" pitchFamily="34" charset="0"/>
              </a:rPr>
              <a:t>do</a:t>
            </a:r>
            <a:endParaRPr lang="en-US" altLang="zh-CN" b="1" dirty="0">
              <a:latin typeface="Arial" panose="020B0604020202020204" pitchFamily="34" charset="0"/>
            </a:endParaRPr>
          </a:p>
        </p:txBody>
      </p:sp>
      <p:pic>
        <p:nvPicPr>
          <p:cNvPr id="10250" name="Picture 3" descr="表格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0" y="2708275"/>
            <a:ext cx="1828800" cy="1920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Rectangle 21"/>
          <p:cNvSpPr>
            <a:spLocks noChangeArrowheads="1"/>
          </p:cNvSpPr>
          <p:nvPr/>
        </p:nvSpPr>
        <p:spPr bwMode="auto">
          <a:xfrm>
            <a:off x="213995" y="100013"/>
            <a:ext cx="2610485" cy="521970"/>
          </a:xfrm>
          <a:prstGeom prst="rect">
            <a:avLst/>
          </a:prstGeom>
          <a:ln w="50800" cmpd="sng">
            <a:solidFill>
              <a:srgbClr val="FFC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Grammar time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855913" y="908050"/>
            <a:ext cx="647700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855913" y="1844675"/>
            <a:ext cx="647700" cy="52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351088" y="3933825"/>
            <a:ext cx="576263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279650" y="3357563"/>
            <a:ext cx="647700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79650" y="2781300"/>
            <a:ext cx="576263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281" name="组合 16"/>
          <p:cNvGrpSpPr/>
          <p:nvPr/>
        </p:nvGrpSpPr>
        <p:grpSpPr>
          <a:xfrm>
            <a:off x="2135188" y="4365625"/>
            <a:ext cx="3600450" cy="2205038"/>
            <a:chOff x="4211975" y="3356994"/>
            <a:chExt cx="3762375" cy="2808195"/>
          </a:xfrm>
        </p:grpSpPr>
        <p:pic>
          <p:nvPicPr>
            <p:cNvPr id="11313" name="Picture 1" descr="C:\Users\Administrator\AppData\Roaming\Tencent\Users\2726188766\QQ\WinTemp\RichOle\M0LH9@7CGL@5F{(3Z]OF59G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2E3"/>
                </a:clrFrom>
                <a:clrTo>
                  <a:srgbClr val="F7F2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11975" y="3356994"/>
              <a:ext cx="3762375" cy="28081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14" name="TextBox 11"/>
            <p:cNvSpPr txBox="1"/>
            <p:nvPr/>
          </p:nvSpPr>
          <p:spPr>
            <a:xfrm>
              <a:off x="4574050" y="5151448"/>
              <a:ext cx="3174474" cy="4690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1600" dirty="0">
                  <a:latin typeface="Arial" panose="020B0604020202020204" pitchFamily="34" charset="0"/>
                </a:rPr>
                <a:t>       </a:t>
              </a:r>
              <a:r>
                <a:rPr lang="en-US" altLang="zh-CN" dirty="0">
                  <a:latin typeface="Arial" panose="020B0604020202020204" pitchFamily="34" charset="0"/>
                </a:rPr>
                <a:t>writes         stories.</a:t>
              </a:r>
              <a:endParaRPr lang="zh-CN" altLang="en-US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V="1">
              <a:off x="4931936" y="5516210"/>
              <a:ext cx="266418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圆角矩形 34"/>
          <p:cNvSpPr/>
          <p:nvPr/>
        </p:nvSpPr>
        <p:spPr bwMode="auto">
          <a:xfrm>
            <a:off x="7162483" y="2781300"/>
            <a:ext cx="3484563" cy="20558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文本框 1"/>
          <p:cNvSpPr txBox="1"/>
          <p:nvPr/>
        </p:nvSpPr>
        <p:spPr>
          <a:xfrm>
            <a:off x="7302818" y="2722880"/>
            <a:ext cx="3600450" cy="25228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Arial" panose="020B0604020202020204" pitchFamily="34" charset="0"/>
              </a:rPr>
              <a:t>help —— help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800" dirty="0">
              <a:latin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</a:rPr>
              <a:t>make—— make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800" dirty="0">
              <a:latin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</a:rPr>
              <a:t>take——take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</a:rPr>
              <a:t>write——write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</a:rPr>
              <a:t>teach ——teach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endParaRPr lang="en-US" altLang="zh-CN" dirty="0">
              <a:latin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</a:endParaRPr>
          </a:p>
        </p:txBody>
      </p:sp>
      <p:grpSp>
        <p:nvGrpSpPr>
          <p:cNvPr id="11" name="组合 44"/>
          <p:cNvGrpSpPr/>
          <p:nvPr/>
        </p:nvGrpSpPr>
        <p:grpSpPr>
          <a:xfrm>
            <a:off x="1847850" y="260350"/>
            <a:ext cx="11261725" cy="1327150"/>
            <a:chOff x="-36742" y="-2403382"/>
            <a:chExt cx="11261725" cy="1327150"/>
          </a:xfrm>
        </p:grpSpPr>
        <p:sp>
          <p:nvSpPr>
            <p:cNvPr id="39" name="圆角矩形 38"/>
            <p:cNvSpPr/>
            <p:nvPr/>
          </p:nvSpPr>
          <p:spPr>
            <a:xfrm>
              <a:off x="-36742" y="-2403382"/>
              <a:ext cx="7710488" cy="132715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11" name="Text Box 4"/>
            <p:cNvSpPr txBox="1"/>
            <p:nvPr/>
          </p:nvSpPr>
          <p:spPr>
            <a:xfrm>
              <a:off x="1115783" y="-2331945"/>
              <a:ext cx="10109200" cy="1168400"/>
            </a:xfrm>
            <a:prstGeom prst="rect">
              <a:avLst/>
            </a:prstGeom>
            <a:noFill/>
            <a:ln w="25400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take notes:</a:t>
              </a:r>
              <a:r>
                <a:rPr lang="zh-CN" altLang="en-US" sz="2800" b="1" dirty="0">
                  <a:solidFill>
                    <a:srgbClr val="FFFF00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记笔记</a:t>
              </a:r>
              <a:r>
                <a:rPr lang="zh-CN" altLang="en-US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是个学习的好方法！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楷体" panose="02010609060101010101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请把这些词</a:t>
              </a:r>
              <a:r>
                <a:rPr lang="zh-CN" altLang="en-US" sz="2800" b="1" dirty="0">
                  <a:solidFill>
                    <a:srgbClr val="FFFF00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圈</a:t>
              </a:r>
              <a:r>
                <a:rPr lang="zh-CN" altLang="en-US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在书上</a:t>
              </a:r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51</a:t>
              </a:r>
              <a:r>
                <a:rPr lang="zh-CN" altLang="en-US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页。</a:t>
              </a:r>
              <a:r>
                <a:rPr lang="zh-CN" altLang="en-US" sz="2800" dirty="0">
                  <a:latin typeface="Comic Sans MS" panose="030F0702030302020204" pitchFamily="66" charset="0"/>
                  <a:ea typeface="楷体" panose="02010609060101010101" pitchFamily="49" charset="-122"/>
                </a:rPr>
                <a:t>！</a:t>
              </a:r>
              <a:endPara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</a:endParaRPr>
            </a:p>
          </p:txBody>
        </p:sp>
        <p:pic>
          <p:nvPicPr>
            <p:cNvPr id="11312" name="图片 1" descr=")0WB09S30[G45K{P6TWJ{IY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20" y="-2258920"/>
              <a:ext cx="860425" cy="762000"/>
            </a:xfrm>
            <a:prstGeom prst="rect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3287713" y="5314950"/>
            <a:ext cx="28733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9150" y="5776913"/>
            <a:ext cx="28892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73438" y="6007100"/>
            <a:ext cx="28892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 Box 10"/>
          <p:cNvSpPr txBox="1"/>
          <p:nvPr/>
        </p:nvSpPr>
        <p:spPr>
          <a:xfrm>
            <a:off x="6383338" y="549275"/>
            <a:ext cx="4059237" cy="583565"/>
          </a:xfrm>
          <a:prstGeom prst="rect">
            <a:avLst/>
          </a:prstGeom>
          <a:solidFill>
            <a:srgbClr val="FFFF99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宋体" panose="02010600030101010101" pitchFamily="2" charset="-122"/>
              </a:rPr>
              <a:t>两人小组，</a:t>
            </a:r>
            <a:r>
              <a:rPr lang="zh-CN" altLang="en-US" sz="3200" dirty="0">
                <a:solidFill>
                  <a:srgbClr val="FF0000"/>
                </a:solidFill>
                <a:latin typeface="宋体" panose="02010600030101010101" pitchFamily="2" charset="-122"/>
              </a:rPr>
              <a:t>朗读</a:t>
            </a:r>
            <a:r>
              <a:rPr lang="zh-CN" altLang="en-US" sz="3200" dirty="0">
                <a:latin typeface="宋体" panose="02010600030101010101" pitchFamily="2" charset="-122"/>
              </a:rPr>
              <a:t>对话</a:t>
            </a:r>
            <a:r>
              <a:rPr lang="zh-CN" altLang="en-US" sz="3200" dirty="0">
                <a:latin typeface="DFPOP1-W9" charset="0"/>
                <a:ea typeface="楷体" panose="02010609060101010101" pitchFamily="49" charset="-122"/>
              </a:rPr>
              <a:t>。</a:t>
            </a:r>
            <a:endParaRPr lang="zh-CN" altLang="en-US" sz="3200" dirty="0">
              <a:latin typeface="DFPOP1-W9" charset="0"/>
              <a:ea typeface="楷体" panose="02010609060101010101" pitchFamily="49" charset="-122"/>
            </a:endParaRPr>
          </a:p>
        </p:txBody>
      </p:sp>
      <p:sp>
        <p:nvSpPr>
          <p:cNvPr id="48" name="Text Box 10"/>
          <p:cNvSpPr txBox="1"/>
          <p:nvPr/>
        </p:nvSpPr>
        <p:spPr>
          <a:xfrm>
            <a:off x="6600825" y="908050"/>
            <a:ext cx="3455988" cy="1814830"/>
          </a:xfrm>
          <a:prstGeom prst="rect">
            <a:avLst/>
          </a:prstGeom>
          <a:solidFill>
            <a:srgbClr val="FFFF99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四人小组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讨论</a:t>
            </a:r>
            <a:r>
              <a:rPr lang="zh-CN" altLang="en-US" sz="2800" dirty="0">
                <a:latin typeface="宋体" panose="02010600030101010101" pitchFamily="2" charset="-122"/>
              </a:rPr>
              <a:t>：</a:t>
            </a:r>
            <a:endParaRPr lang="en-US" altLang="zh-CN" sz="2800" dirty="0"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当我们谈论职业时，</a:t>
            </a:r>
            <a:endParaRPr lang="en-US" altLang="zh-CN" sz="2800" dirty="0"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注意</a:t>
            </a:r>
            <a:r>
              <a:rPr lang="zh-CN" altLang="en-US" sz="2800" dirty="0">
                <a:latin typeface="宋体" panose="02010600030101010101" pitchFamily="2" charset="-122"/>
              </a:rPr>
              <a:t>什么？</a:t>
            </a:r>
            <a:endParaRPr lang="zh-CN" altLang="en-US" sz="2800" dirty="0">
              <a:latin typeface="宋体" panose="02010600030101010101" pitchFamily="2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2135188" y="5300663"/>
            <a:ext cx="576263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2135188" y="5949950"/>
            <a:ext cx="576263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8775065" y="4522788"/>
            <a:ext cx="1871663" cy="387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" name="Text Box 10"/>
          <p:cNvSpPr txBox="1"/>
          <p:nvPr/>
        </p:nvSpPr>
        <p:spPr>
          <a:xfrm>
            <a:off x="5232400" y="2708275"/>
            <a:ext cx="4643438" cy="1814830"/>
          </a:xfrm>
          <a:prstGeom prst="rect">
            <a:avLst/>
          </a:prstGeom>
          <a:solidFill>
            <a:srgbClr val="F7FD9D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询问职业时，用         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en-US" altLang="zh-CN" sz="2800" dirty="0">
              <a:latin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回答时，用          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dirty="0">
                <a:latin typeface="Comic Sans MS" panose="030F0702030302020204" pitchFamily="66" charset="0"/>
              </a:rPr>
              <a:t>He/She</a:t>
            </a:r>
            <a:r>
              <a:rPr lang="zh-CN" altLang="en-US" sz="2800" dirty="0">
                <a:latin typeface="Comic Sans MS" panose="030F0702030302020204" pitchFamily="66" charset="0"/>
              </a:rPr>
              <a:t>人称后，动词</a:t>
            </a:r>
            <a:r>
              <a:rPr lang="en-US" altLang="zh-CN" sz="2800" dirty="0">
                <a:latin typeface="Comic Sans MS" panose="030F0702030302020204" pitchFamily="66" charset="0"/>
              </a:rPr>
              <a:t>+        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96225" y="2708275"/>
            <a:ext cx="16557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do/does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32625" y="3357563"/>
            <a:ext cx="22320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am/is/are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904288" y="4005263"/>
            <a:ext cx="22320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s/es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pic>
        <p:nvPicPr>
          <p:cNvPr id="37" name="纯音乐 - 幻与幻想 轻快的钢琴曲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31804" y="4056253"/>
            <a:ext cx="487363" cy="487363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79650" y="5683250"/>
            <a:ext cx="8088630" cy="865505"/>
          </a:xfrm>
          <a:prstGeom prst="rect">
            <a:avLst/>
          </a:prstGeom>
          <a:solidFill>
            <a:schemeClr val="bg1"/>
          </a:solidFill>
          <a:ln w="25400" cmpd="sng">
            <a:noFill/>
            <a:miter lim="800000"/>
          </a:ln>
          <a:effectLst/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陈述句中，当主语是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第三人称单数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时，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动词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要用其</a:t>
            </a:r>
            <a:r>
              <a:rPr lang="zh-CN" altLang="en-US" sz="28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第三人称单数形式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35" grpId="0" bldLvl="0" animBg="1"/>
      <p:bldP spid="36" grpId="0"/>
      <p:bldP spid="38" grpId="0"/>
      <p:bldP spid="43" grpId="0"/>
      <p:bldP spid="44" grpId="0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50" grpId="0" bldLvl="0" animBg="1"/>
      <p:bldP spid="51" grpId="0" bldLvl="0" animBg="1"/>
      <p:bldP spid="61" grpId="0" bldLvl="0" animBg="1"/>
      <p:bldP spid="57" grpId="0"/>
      <p:bldP spid="57" grpId="1"/>
      <p:bldP spid="58" grpId="0"/>
      <p:bldP spid="58" grpId="1"/>
      <p:bldP spid="62" grpId="0"/>
      <p:bldP spid="62" grpId="1"/>
      <p:bldP spid="12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TABLE_ENDDRAG_ORIGIN_RECT" val="819*409"/>
  <p:tag name="TABLE_ENDDRAG_RECT" val="107*93*819*409"/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TABLE_ENDDRAG_ORIGIN_RECT" val="827*407"/>
  <p:tag name="TABLE_ENDDRAG_RECT" val="65*88*827*407"/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TABLE_ENDDRAG_ORIGIN_RECT" val="827*407"/>
  <p:tag name="TABLE_ENDDRAG_RECT" val="65*88*827*407"/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TABLE_ENDDRAG_ORIGIN_RECT" val="827*407"/>
  <p:tag name="TABLE_ENDDRAG_RECT" val="65*88*827*407"/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TABLE_ENDDRAG_ORIGIN_RECT" val="827*407"/>
  <p:tag name="TABLE_ENDDRAG_RECT" val="65*88*827*407"/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TABLE_ENDDRAG_ORIGIN_RECT" val="827*407"/>
  <p:tag name="TABLE_ENDDRAG_RECT" val="65*88*827*407"/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TABLE_ENDDRAG_ORIGIN_RECT" val="827*407"/>
  <p:tag name="TABLE_ENDDRAG_RECT" val="65*88*827*407"/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TABLE_ENDDRAG_ORIGIN_RECT" val="827*407"/>
  <p:tag name="TABLE_ENDDRAG_RECT" val="65*88*827*407"/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8.xml><?xml version="1.0" encoding="utf-8"?>
<p:tagLst xmlns:p="http://schemas.openxmlformats.org/presentationml/2006/main">
  <p:tag name="commondata" val="eyJoZGlkIjoiYjZmY2UzNmM2MGMzNzE4OGFlNTJjZTUxZDRkNzdkMTEifQ=="/>
  <p:tag name="KSO_WPP_MARK_KEY" val="1f13a203-a729-41df-9d08-12c2d95cd1be"/>
  <p:tag name="COMMONDATA" val="eyJoZGlkIjoiNTNlMDRkYjI3NWNiMTYwMzZkOTIzZmY3NTJiYmYyNWEifQ=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76*5076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PLACING_PICTURE_USER_VIEWPORT" val="{&quot;height&quot;:1648,&quot;width&quot;:1721.2161698142656}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TABLE_ENDDRAG_ORIGIN_RECT" val="765*376"/>
  <p:tag name="TABLE_ENDDRAG_RECT" val="106*103*765*3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6199</Words>
  <Application>WPS 演示</Application>
  <PresentationFormat>宽屏</PresentationFormat>
  <Paragraphs>918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5" baseType="lpstr">
      <vt:lpstr>Arial</vt:lpstr>
      <vt:lpstr>宋体</vt:lpstr>
      <vt:lpstr>Wingdings</vt:lpstr>
      <vt:lpstr>Wingdings</vt:lpstr>
      <vt:lpstr>Arial Black</vt:lpstr>
      <vt:lpstr>Aharoni</vt:lpstr>
      <vt:lpstr>Yu Gothic UI Semibold</vt:lpstr>
      <vt:lpstr>Times New Roman</vt:lpstr>
      <vt:lpstr>Showcard Gothic</vt:lpstr>
      <vt:lpstr>华文隶书</vt:lpstr>
      <vt:lpstr>Comic Sans MS</vt:lpstr>
      <vt:lpstr>华文新魏</vt:lpstr>
      <vt:lpstr>方正小标宋_GBK</vt:lpstr>
      <vt:lpstr>DFPOP1-W9</vt:lpstr>
      <vt:lpstr>Segoe Print</vt:lpstr>
      <vt:lpstr>楷体</vt:lpstr>
      <vt:lpstr>Wingdings 2</vt:lpstr>
      <vt:lpstr>黑体</vt:lpstr>
      <vt:lpstr>微软雅黑</vt:lpstr>
      <vt:lpstr>Arial Unicode MS</vt:lpstr>
      <vt:lpstr>Calibri</vt:lpstr>
      <vt:lpstr>Cooper Black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clow</cp:lastModifiedBy>
  <cp:revision>222</cp:revision>
  <dcterms:created xsi:type="dcterms:W3CDTF">2019-06-19T02:08:00Z</dcterms:created>
  <dcterms:modified xsi:type="dcterms:W3CDTF">2023-11-02T12:57:48Z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5D57759AEF8A4020BBFA10CB03E8D917_13</vt:lpwstr>
  </property>
</Properties>
</file>