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3"/>
  </p:sldMasterIdLst>
  <p:notesMasterIdLst>
    <p:notesMasterId r:id="rId5"/>
  </p:notesMasterIdLst>
  <p:handoutMasterIdLst>
    <p:handoutMasterId r:id="rId20"/>
  </p:handoutMasterIdLst>
  <p:sldIdLst>
    <p:sldId id="266" r:id="rId4"/>
    <p:sldId id="361" r:id="rId6"/>
    <p:sldId id="316" r:id="rId7"/>
    <p:sldId id="261" r:id="rId8"/>
    <p:sldId id="265" r:id="rId9"/>
    <p:sldId id="385" r:id="rId10"/>
    <p:sldId id="386" r:id="rId11"/>
    <p:sldId id="338" r:id="rId12"/>
    <p:sldId id="317" r:id="rId13"/>
    <p:sldId id="268" r:id="rId14"/>
    <p:sldId id="387" r:id="rId15"/>
    <p:sldId id="394" r:id="rId16"/>
    <p:sldId id="269" r:id="rId17"/>
    <p:sldId id="388" r:id="rId18"/>
    <p:sldId id="277" r:id="rId19"/>
  </p:sldIdLst>
  <p:sldSz cx="12192000" cy="6858000"/>
  <p:notesSz cx="6858000" cy="9144000"/>
  <p:embeddedFontLst>
    <p:embeddedFont>
      <p:font typeface="灵飞经小楷" panose="02010600010101010101" charset="-122"/>
      <p:regular r:id="rId24"/>
    </p:embeddedFont>
    <p:embeddedFont>
      <p:font typeface="演示悠然小楷" panose="00000500000000000000" pitchFamily="2" charset="0"/>
      <p:regular r:id="rId25"/>
    </p:embeddedFont>
    <p:embeddedFont>
      <p:font typeface="华光标题宋_CNKI" panose="02000500000000000000" charset="-122"/>
      <p:regular r:id="rId26"/>
    </p:embeddedFont>
    <p:embeddedFont>
      <p:font typeface="等线 Light" panose="02010600030101010101" charset="-122"/>
      <p:regular r:id="rId27"/>
    </p:embeddedFont>
    <p:embeddedFont>
      <p:font typeface="等线" panose="02010600030101010101" charset="-122"/>
      <p:regular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5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52"/>
      </p:cViewPr>
      <p:guideLst>
        <p:guide orient="horz" pos="220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3" Type="http://schemas.openxmlformats.org/officeDocument/2006/relationships/tags" Target="tags/tag34.xml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14E43-9BEB-4ECC-9534-0FDD521E6A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7F683-21F9-4067-BCD0-C855830F380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7F683-21F9-4067-BCD0-C855830F38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7F683-21F9-4067-BCD0-C855830F38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7F683-21F9-4067-BCD0-C855830F38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7F683-21F9-4067-BCD0-C855830F38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7F683-21F9-4067-BCD0-C855830F38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7F683-21F9-4067-BCD0-C855830F38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7F683-21F9-4067-BCD0-C855830F38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7F683-21F9-4067-BCD0-C855830F38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7F683-21F9-4067-BCD0-C855830F38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7F683-21F9-4067-BCD0-C855830F38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E927-7A91-44D5-8562-C3D298CE64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268D-2054-40C9-84BB-1A0C48653D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E927-7A91-44D5-8562-C3D298CE64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268D-2054-40C9-84BB-1A0C48653D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9E927-7A91-44D5-8562-C3D298CE64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7268D-2054-40C9-84BB-1A0C48653D49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9E927-7A91-44D5-8562-C3D298CE64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7268D-2054-40C9-84BB-1A0C48653D49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tags" Target="../tags/tag21.xml"/><Relationship Id="rId4" Type="http://schemas.openxmlformats.org/officeDocument/2006/relationships/image" Target="../media/image22.png"/><Relationship Id="rId3" Type="http://schemas.openxmlformats.org/officeDocument/2006/relationships/tags" Target="../tags/tag20.xml"/><Relationship Id="rId2" Type="http://schemas.openxmlformats.org/officeDocument/2006/relationships/image" Target="../media/image21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image" Target="../media/image12.png"/><Relationship Id="rId3" Type="http://schemas.openxmlformats.org/officeDocument/2006/relationships/tags" Target="../tags/tag23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8.xml"/><Relationship Id="rId1" Type="http://schemas.openxmlformats.org/officeDocument/2006/relationships/tags" Target="../tags/tag2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image" Target="../media/image26.png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image" Target="../media/image12.png"/><Relationship Id="rId3" Type="http://schemas.openxmlformats.org/officeDocument/2006/relationships/tags" Target="../tags/tag27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9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11" Type="http://schemas.openxmlformats.org/officeDocument/2006/relationships/tags" Target="../tags/tag32.xml"/><Relationship Id="rId10" Type="http://schemas.openxmlformats.org/officeDocument/2006/relationships/image" Target="../media/image27.png"/><Relationship Id="rId1" Type="http://schemas.openxmlformats.org/officeDocument/2006/relationships/tags" Target="../tags/tag2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0.png"/><Relationship Id="rId3" Type="http://schemas.openxmlformats.org/officeDocument/2006/relationships/tags" Target="../tags/tag33.xml"/><Relationship Id="rId2" Type="http://schemas.openxmlformats.org/officeDocument/2006/relationships/image" Target="../media/image29.pn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png"/><Relationship Id="rId7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.xml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../media/image14.png"/><Relationship Id="rId7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5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7.png"/><Relationship Id="rId13" Type="http://schemas.openxmlformats.org/officeDocument/2006/relationships/tags" Target="../tags/tag13.xml"/><Relationship Id="rId12" Type="http://schemas.openxmlformats.org/officeDocument/2006/relationships/image" Target="../media/image16.png"/><Relationship Id="rId11" Type="http://schemas.openxmlformats.org/officeDocument/2006/relationships/tags" Target="../tags/tag12.xml"/><Relationship Id="rId10" Type="http://schemas.openxmlformats.org/officeDocument/2006/relationships/image" Target="../media/image15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image" Target="../media/image12.png"/><Relationship Id="rId3" Type="http://schemas.openxmlformats.org/officeDocument/2006/relationships/tags" Target="../tags/tag17.xml"/><Relationship Id="rId2" Type="http://schemas.openxmlformats.org/officeDocument/2006/relationships/image" Target="../media/image10.png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t="21667" r="6168"/>
          <a:stretch>
            <a:fillRect/>
          </a:stretch>
        </p:blipFill>
        <p:spPr>
          <a:xfrm>
            <a:off x="1" y="1400175"/>
            <a:ext cx="10420350" cy="5486400"/>
          </a:xfrm>
          <a:prstGeom prst="rect">
            <a:avLst/>
          </a:prstGeom>
        </p:spPr>
      </p:pic>
      <p:pic>
        <p:nvPicPr>
          <p:cNvPr id="2" name="常州文旅火爆出圈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166870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7" b="53403"/>
          <a:stretch>
            <a:fillRect/>
          </a:stretch>
        </p:blipFill>
        <p:spPr>
          <a:xfrm>
            <a:off x="10201275" y="0"/>
            <a:ext cx="1990725" cy="1914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05" y="3234055"/>
            <a:ext cx="4097655" cy="40976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83765" y="0"/>
            <a:ext cx="4914900" cy="33083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6055"/>
          <a:stretch>
            <a:fillRect/>
          </a:stretch>
        </p:blipFill>
        <p:spPr>
          <a:xfrm>
            <a:off x="2148840" y="3332480"/>
            <a:ext cx="4991100" cy="34480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5590"/>
            <a:ext cx="4987290" cy="294957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37956" y="132923"/>
            <a:ext cx="2535186" cy="4932899"/>
            <a:chOff x="9334004" y="957261"/>
            <a:chExt cx="2535186" cy="4932899"/>
          </a:xfrm>
        </p:grpSpPr>
        <p:pic>
          <p:nvPicPr>
            <p:cNvPr id="26" name="图片 2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004" y="957261"/>
              <a:ext cx="2535186" cy="4932899"/>
            </a:xfrm>
            <a:prstGeom prst="rect">
              <a:avLst/>
            </a:prstGeom>
          </p:spPr>
        </p:pic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10203963" y="1964514"/>
              <a:ext cx="815806" cy="2553335"/>
            </a:xfrm>
            <a:prstGeom prst="rect">
              <a:avLst/>
            </a:prstGeom>
          </p:spPr>
          <p:txBody>
            <a:bodyPr vert="horz" wrap="square">
              <a:spAutoFit/>
            </a:bodyPr>
            <a:p>
              <a:r>
                <a:rPr lang="zh-CN" altLang="en-US" sz="4000" dirty="0">
                  <a:latin typeface="灵飞经小楷" panose="02010600010101010101" charset="-122"/>
                  <a:ea typeface="灵飞经小楷" panose="02010600010101010101" charset="-122"/>
                </a:rPr>
                <a:t>常</a:t>
              </a:r>
              <a:endParaRPr lang="zh-CN" altLang="en-US" sz="4000" dirty="0">
                <a:latin typeface="灵飞经小楷" panose="02010600010101010101" charset="-122"/>
                <a:ea typeface="灵飞经小楷" panose="02010600010101010101" charset="-122"/>
              </a:endParaRPr>
            </a:p>
            <a:p>
              <a:r>
                <a:rPr lang="zh-CN" altLang="en-US" sz="4000" dirty="0">
                  <a:latin typeface="灵飞经小楷" panose="02010600010101010101" charset="-122"/>
                  <a:ea typeface="灵飞经小楷" panose="02010600010101010101" charset="-122"/>
                </a:rPr>
                <a:t>来</a:t>
              </a:r>
              <a:endParaRPr lang="zh-CN" altLang="en-US" sz="4000" dirty="0">
                <a:latin typeface="灵飞经小楷" panose="02010600010101010101" charset="-122"/>
                <a:ea typeface="灵飞经小楷" panose="02010600010101010101" charset="-122"/>
              </a:endParaRPr>
            </a:p>
            <a:p>
              <a:r>
                <a:rPr lang="zh-CN" altLang="en-US" sz="4000" dirty="0">
                  <a:latin typeface="灵飞经小楷" panose="02010600010101010101" charset="-122"/>
                  <a:ea typeface="灵飞经小楷" panose="02010600010101010101" charset="-122"/>
                </a:rPr>
                <a:t>常</a:t>
              </a:r>
              <a:endParaRPr lang="zh-CN" altLang="en-US" sz="4000" dirty="0">
                <a:latin typeface="灵飞经小楷" panose="02010600010101010101" charset="-122"/>
                <a:ea typeface="灵飞经小楷" panose="02010600010101010101" charset="-122"/>
              </a:endParaRPr>
            </a:p>
            <a:p>
              <a:r>
                <a:rPr lang="zh-CN" altLang="en-US" sz="4000" dirty="0">
                  <a:latin typeface="灵飞经小楷" panose="02010600010101010101" charset="-122"/>
                  <a:ea typeface="灵飞经小楷" panose="02010600010101010101" charset="-122"/>
                </a:rPr>
                <a:t>州</a:t>
              </a:r>
              <a:endParaRPr lang="zh-CN" altLang="en-US" sz="4000" dirty="0">
                <a:latin typeface="灵飞经小楷" panose="02010600010101010101" charset="-122"/>
                <a:ea typeface="灵飞经小楷" panose="02010600010101010101" charset="-122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2863215" y="0"/>
            <a:ext cx="85750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</a:rPr>
              <a:t>活动三</a:t>
            </a:r>
            <a:r>
              <a:rPr lang="en-US" altLang="zh-CN" sz="3600">
                <a:latin typeface="灵飞经小楷" panose="02010600010101010101" charset="-122"/>
                <a:ea typeface="灵飞经小楷" panose="02010600010101010101" charset="-122"/>
              </a:rPr>
              <a:t> </a:t>
            </a:r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</a:rPr>
              <a:t>辩一辩：</a:t>
            </a:r>
            <a:endParaRPr lang="zh-CN" altLang="en-US" sz="3600">
              <a:latin typeface="灵飞经小楷" panose="02010600010101010101" charset="-122"/>
              <a:ea typeface="灵飞经小楷" panose="02010600010101010101" charset="-122"/>
            </a:endParaRPr>
          </a:p>
          <a:p>
            <a:r>
              <a:rPr lang="en-US" altLang="zh-CN" sz="3600">
                <a:latin typeface="灵飞经小楷" panose="02010600010101010101" charset="-122"/>
                <a:ea typeface="灵飞经小楷" panose="02010600010101010101" charset="-122"/>
              </a:rPr>
              <a:t>     </a:t>
            </a:r>
            <a:endParaRPr lang="zh-CN" altLang="en-US" sz="3600">
              <a:latin typeface="灵飞经小楷" panose="02010600010101010101" charset="-122"/>
              <a:ea typeface="灵飞经小楷" panose="0201060001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8135" y="796290"/>
            <a:ext cx="3215005" cy="4926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2830" y="774700"/>
            <a:ext cx="4291965" cy="496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5590"/>
            <a:ext cx="4987290" cy="294957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37956" y="132923"/>
            <a:ext cx="2535186" cy="4932899"/>
            <a:chOff x="9334004" y="957261"/>
            <a:chExt cx="2535186" cy="4932899"/>
          </a:xfrm>
        </p:grpSpPr>
        <p:pic>
          <p:nvPicPr>
            <p:cNvPr id="26" name="图片 2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004" y="957261"/>
              <a:ext cx="2535186" cy="4932899"/>
            </a:xfrm>
            <a:prstGeom prst="rect">
              <a:avLst/>
            </a:prstGeom>
          </p:spPr>
        </p:pic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10203963" y="1964514"/>
              <a:ext cx="815806" cy="2553335"/>
            </a:xfrm>
            <a:prstGeom prst="rect">
              <a:avLst/>
            </a:prstGeom>
          </p:spPr>
          <p:txBody>
            <a:bodyPr vert="horz" wrap="square">
              <a:spAutoFit/>
            </a:bodyPr>
            <a:p>
              <a:r>
                <a:rPr lang="zh-CN" altLang="en-US" sz="4000" dirty="0">
                  <a:latin typeface="灵飞经小楷" panose="02010600010101010101" charset="-122"/>
                  <a:ea typeface="灵飞经小楷" panose="02010600010101010101" charset="-122"/>
                </a:rPr>
                <a:t>常</a:t>
              </a:r>
              <a:endParaRPr lang="zh-CN" altLang="en-US" sz="4000" dirty="0">
                <a:latin typeface="灵飞经小楷" panose="02010600010101010101" charset="-122"/>
                <a:ea typeface="灵飞经小楷" panose="02010600010101010101" charset="-122"/>
              </a:endParaRPr>
            </a:p>
            <a:p>
              <a:r>
                <a:rPr lang="zh-CN" altLang="en-US" sz="4000" dirty="0">
                  <a:latin typeface="灵飞经小楷" panose="02010600010101010101" charset="-122"/>
                  <a:ea typeface="灵飞经小楷" panose="02010600010101010101" charset="-122"/>
                </a:rPr>
                <a:t>来</a:t>
              </a:r>
              <a:endParaRPr lang="zh-CN" altLang="en-US" sz="4000" dirty="0">
                <a:latin typeface="灵飞经小楷" panose="02010600010101010101" charset="-122"/>
                <a:ea typeface="灵飞经小楷" panose="02010600010101010101" charset="-122"/>
              </a:endParaRPr>
            </a:p>
            <a:p>
              <a:r>
                <a:rPr lang="zh-CN" altLang="en-US" sz="4000" dirty="0">
                  <a:latin typeface="灵飞经小楷" panose="02010600010101010101" charset="-122"/>
                  <a:ea typeface="灵飞经小楷" panose="02010600010101010101" charset="-122"/>
                </a:rPr>
                <a:t>常</a:t>
              </a:r>
              <a:endParaRPr lang="zh-CN" altLang="en-US" sz="4000" dirty="0">
                <a:latin typeface="灵飞经小楷" panose="02010600010101010101" charset="-122"/>
                <a:ea typeface="灵飞经小楷" panose="02010600010101010101" charset="-122"/>
              </a:endParaRPr>
            </a:p>
            <a:p>
              <a:r>
                <a:rPr lang="zh-CN" altLang="en-US" sz="4000" dirty="0">
                  <a:latin typeface="灵飞经小楷" panose="02010600010101010101" charset="-122"/>
                  <a:ea typeface="灵飞经小楷" panose="02010600010101010101" charset="-122"/>
                </a:rPr>
                <a:t>州</a:t>
              </a:r>
              <a:endParaRPr lang="zh-CN" altLang="en-US" sz="4000" dirty="0">
                <a:latin typeface="灵飞经小楷" panose="02010600010101010101" charset="-122"/>
                <a:ea typeface="灵飞经小楷" panose="02010600010101010101" charset="-122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2863215" y="0"/>
            <a:ext cx="85750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</a:rPr>
              <a:t>活动三</a:t>
            </a:r>
            <a:r>
              <a:rPr lang="en-US" altLang="zh-CN" sz="3600">
                <a:latin typeface="灵飞经小楷" panose="02010600010101010101" charset="-122"/>
                <a:ea typeface="灵飞经小楷" panose="02010600010101010101" charset="-122"/>
              </a:rPr>
              <a:t> </a:t>
            </a:r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</a:rPr>
              <a:t>辩一辩：</a:t>
            </a:r>
            <a:endParaRPr lang="zh-CN" altLang="en-US" sz="3600">
              <a:latin typeface="灵飞经小楷" panose="02010600010101010101" charset="-122"/>
              <a:ea typeface="灵飞经小楷" panose="02010600010101010101" charset="-122"/>
            </a:endParaRPr>
          </a:p>
          <a:p>
            <a:r>
              <a:rPr lang="en-US" altLang="zh-CN" sz="3600">
                <a:latin typeface="灵飞经小楷" panose="02010600010101010101" charset="-122"/>
                <a:ea typeface="灵飞经小楷" panose="02010600010101010101" charset="-122"/>
              </a:rPr>
              <a:t>     </a:t>
            </a:r>
            <a:endParaRPr lang="zh-CN" altLang="en-US" sz="3600">
              <a:latin typeface="灵飞经小楷" panose="02010600010101010101" charset="-122"/>
              <a:ea typeface="灵飞经小楷" panose="0201060001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327275" y="840740"/>
            <a:ext cx="3185795" cy="45885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565775" y="807720"/>
            <a:ext cx="2547620" cy="46323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227060" y="778510"/>
            <a:ext cx="3395980" cy="47142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912745" y="5666740"/>
            <a:ext cx="882586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>
                <a:latin typeface="华光标题宋_CNKI" panose="02000500000000000000" charset="-122"/>
                <a:ea typeface="华光标题宋_CNKI" panose="02000500000000000000" charset="-122"/>
                <a:cs typeface="华光标题宋_CNKI" panose="02000500000000000000" charset="-122"/>
              </a:rPr>
              <a:t>    </a:t>
            </a:r>
            <a:r>
              <a:rPr lang="zh-CN" altLang="en-US">
                <a:latin typeface="华光标题宋_CNKI" panose="02000500000000000000" charset="-122"/>
                <a:ea typeface="华光标题宋_CNKI" panose="02000500000000000000" charset="-122"/>
                <a:cs typeface="华光标题宋_CNKI" panose="02000500000000000000" charset="-122"/>
              </a:rPr>
              <a:t>“恐龙园蹦极致游客身亡</a:t>
            </a:r>
            <a:r>
              <a:rPr lang="en-US" altLang="zh-CN">
                <a:latin typeface="华光标题宋_CNKI" panose="02000500000000000000" charset="-122"/>
                <a:ea typeface="华光标题宋_CNKI" panose="02000500000000000000" charset="-122"/>
                <a:cs typeface="华光标题宋_CNKI" panose="02000500000000000000" charset="-122"/>
              </a:rPr>
              <a:t>”</a:t>
            </a:r>
            <a:r>
              <a:rPr lang="zh-CN" altLang="en-US">
                <a:latin typeface="华光标题宋_CNKI" panose="02000500000000000000" charset="-122"/>
                <a:ea typeface="华光标题宋_CNKI" panose="02000500000000000000" charset="-122"/>
                <a:cs typeface="华光标题宋_CNKI" panose="02000500000000000000" charset="-122"/>
              </a:rPr>
              <a:t>事件发酵于互联网，那么我们从网络上查询信息有没有要注意的地方？谈谈你的看法？</a:t>
            </a:r>
            <a:endParaRPr lang="zh-CN" altLang="en-US">
              <a:latin typeface="华光标题宋_CNKI" panose="02000500000000000000" charset="-122"/>
              <a:ea typeface="华光标题宋_CNKI" panose="02000500000000000000" charset="-122"/>
              <a:cs typeface="华光标题宋_CNKI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7" b="53403"/>
          <a:stretch>
            <a:fillRect/>
          </a:stretch>
        </p:blipFill>
        <p:spPr>
          <a:xfrm>
            <a:off x="10201275" y="0"/>
            <a:ext cx="1990725" cy="1914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4" b="3125"/>
          <a:stretch>
            <a:fillRect/>
          </a:stretch>
        </p:blipFill>
        <p:spPr>
          <a:xfrm flipH="1">
            <a:off x="0" y="4085112"/>
            <a:ext cx="4353897" cy="277288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44750" y="1464310"/>
            <a:ext cx="81667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  <a:cs typeface="灵飞经小楷" panose="02010600010101010101" charset="-122"/>
              </a:rPr>
              <a:t>互动话题：</a:t>
            </a:r>
            <a:endParaRPr lang="zh-CN" altLang="en-US" sz="3600">
              <a:latin typeface="灵飞经小楷" panose="02010600010101010101" charset="-122"/>
              <a:ea typeface="灵飞经小楷" panose="02010600010101010101" charset="-122"/>
              <a:cs typeface="灵飞经小楷" panose="02010600010101010101" charset="-122"/>
            </a:endParaRPr>
          </a:p>
          <a:p>
            <a:r>
              <a:rPr lang="en-US" altLang="zh-CN" sz="3600">
                <a:latin typeface="灵飞经小楷" panose="02010600010101010101" charset="-122"/>
                <a:ea typeface="灵飞经小楷" panose="02010600010101010101" charset="-122"/>
                <a:cs typeface="灵飞经小楷" panose="02010600010101010101" charset="-122"/>
              </a:rPr>
              <a:t>    </a:t>
            </a:r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  <a:cs typeface="灵飞经小楷" panose="02010600010101010101" charset="-122"/>
              </a:rPr>
              <a:t>你的好朋友来常州玩，你还会向他介绍常州的什么特色呢？</a:t>
            </a:r>
            <a:endParaRPr lang="zh-CN" altLang="en-US" sz="3600">
              <a:latin typeface="灵飞经小楷" panose="02010600010101010101" charset="-122"/>
              <a:ea typeface="灵飞经小楷" panose="02010600010101010101" charset="-122"/>
              <a:cs typeface="灵飞经小楷" panose="0201060001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7" b="53403"/>
          <a:stretch>
            <a:fillRect/>
          </a:stretch>
        </p:blipFill>
        <p:spPr>
          <a:xfrm>
            <a:off x="10201275" y="0"/>
            <a:ext cx="1990725" cy="1914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4" b="3125"/>
          <a:stretch>
            <a:fillRect/>
          </a:stretch>
        </p:blipFill>
        <p:spPr>
          <a:xfrm flipH="1">
            <a:off x="0" y="4085112"/>
            <a:ext cx="4353897" cy="277288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98750" y="940435"/>
            <a:ext cx="81667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  <a:cs typeface="灵飞经小楷" panose="02010600010101010101" charset="-122"/>
              </a:rPr>
              <a:t>学习评价：今天的学习你有哪些</a:t>
            </a:r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  <a:cs typeface="灵飞经小楷" panose="02010600010101010101" charset="-122"/>
              </a:rPr>
              <a:t>收获？</a:t>
            </a:r>
            <a:endParaRPr lang="zh-CN" altLang="en-US" sz="3600">
              <a:latin typeface="灵飞经小楷" panose="02010600010101010101" charset="-122"/>
              <a:ea typeface="灵飞经小楷" panose="02010600010101010101" charset="-122"/>
              <a:cs typeface="灵飞经小楷" panose="0201060001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20235" y="1597660"/>
            <a:ext cx="4455160" cy="45612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t="21667" r="6168"/>
          <a:stretch>
            <a:fillRect/>
          </a:stretch>
        </p:blipFill>
        <p:spPr>
          <a:xfrm>
            <a:off x="1" y="1400175"/>
            <a:ext cx="10420350" cy="54864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9307774" y="426974"/>
            <a:ext cx="1765227" cy="4501231"/>
            <a:chOff x="9174424" y="444603"/>
            <a:chExt cx="1765227" cy="4501231"/>
          </a:xfrm>
        </p:grpSpPr>
        <p:sp>
          <p:nvSpPr>
            <p:cNvPr id="8" name="文本框 7"/>
            <p:cNvSpPr txBox="1"/>
            <p:nvPr/>
          </p:nvSpPr>
          <p:spPr>
            <a:xfrm>
              <a:off x="9174424" y="444603"/>
              <a:ext cx="1765227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800" dirty="0">
                  <a:latin typeface="演示悠然小楷" panose="00000500000000000000" pitchFamily="2" charset="0"/>
                  <a:ea typeface="演示悠然小楷" panose="00000500000000000000" pitchFamily="2" charset="0"/>
                </a:rPr>
                <a:t>感</a:t>
              </a:r>
              <a:endParaRPr lang="zh-CN" altLang="en-US" sz="13800" dirty="0">
                <a:latin typeface="演示悠然小楷" panose="00000500000000000000" pitchFamily="2" charset="0"/>
                <a:ea typeface="演示悠然小楷" panose="00000500000000000000" pitchFamily="2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580976" y="1806514"/>
              <a:ext cx="128432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600" dirty="0">
                  <a:latin typeface="演示悠然小楷" panose="00000500000000000000" pitchFamily="2" charset="0"/>
                  <a:ea typeface="演示悠然小楷" panose="00000500000000000000" pitchFamily="2" charset="0"/>
                </a:rPr>
                <a:t>谢</a:t>
              </a:r>
              <a:endParaRPr lang="zh-CN" altLang="en-US" sz="9600" dirty="0">
                <a:latin typeface="演示悠然小楷" panose="00000500000000000000" pitchFamily="2" charset="0"/>
                <a:ea typeface="演示悠然小楷" panose="00000500000000000000" pitchFamily="2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214574" y="2591344"/>
              <a:ext cx="128432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600" dirty="0">
                  <a:latin typeface="演示悠然小楷" panose="00000500000000000000" pitchFamily="2" charset="0"/>
                  <a:ea typeface="演示悠然小楷" panose="00000500000000000000" pitchFamily="2" charset="0"/>
                </a:rPr>
                <a:t>观</a:t>
              </a:r>
              <a:endParaRPr lang="zh-CN" altLang="en-US" sz="9600" dirty="0">
                <a:latin typeface="演示悠然小楷" panose="00000500000000000000" pitchFamily="2" charset="0"/>
                <a:ea typeface="演示悠然小楷" panose="00000500000000000000" pitchFamily="2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545364" y="3376174"/>
              <a:ext cx="128432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600" dirty="0">
                  <a:latin typeface="演示悠然小楷" panose="00000500000000000000" pitchFamily="2" charset="0"/>
                  <a:ea typeface="演示悠然小楷" panose="00000500000000000000" pitchFamily="2" charset="0"/>
                </a:rPr>
                <a:t>看</a:t>
              </a:r>
              <a:endParaRPr lang="zh-CN" altLang="en-US" sz="9600" dirty="0">
                <a:latin typeface="演示悠然小楷" panose="00000500000000000000" pitchFamily="2" charset="0"/>
                <a:ea typeface="演示悠然小楷" panose="00000500000000000000" pitchFamily="2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7845181" y="1400175"/>
            <a:ext cx="1292662" cy="445770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i="0" spc="3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rPr>
              <a:t>江南好，风景旧曾谙。 </a:t>
            </a:r>
            <a:br>
              <a:rPr lang="zh-CN" altLang="en-US" sz="1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rPr>
            </a:br>
            <a:r>
              <a:rPr lang="zh-CN" altLang="en-US" sz="1600" b="1" i="0" spc="3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rPr>
              <a:t>日出江花红胜火，春来江水绿如蓝。</a:t>
            </a:r>
            <a:endParaRPr lang="en-US" altLang="zh-CN" sz="1600" b="1" i="0" spc="3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i="0" spc="3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rPr>
              <a:t>能不忆江南？</a:t>
            </a:r>
            <a:endParaRPr lang="zh-CN" altLang="en-US" sz="1600" b="1" spc="300" dirty="0">
              <a:solidFill>
                <a:schemeClr val="tx1">
                  <a:lumMod val="85000"/>
                  <a:lumOff val="15000"/>
                </a:schemeClr>
              </a:solidFill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342" y="2674265"/>
            <a:ext cx="622745" cy="6248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03495" cy="3818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3500120"/>
            <a:ext cx="5096510" cy="34175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09210" y="0"/>
            <a:ext cx="5691505" cy="35096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085715" y="3500120"/>
            <a:ext cx="5742305" cy="3357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t="21667" r="6168"/>
          <a:stretch>
            <a:fillRect/>
          </a:stretch>
        </p:blipFill>
        <p:spPr>
          <a:xfrm>
            <a:off x="1" y="1400175"/>
            <a:ext cx="10420350" cy="54864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132774" y="292354"/>
            <a:ext cx="1796567" cy="3378006"/>
            <a:chOff x="9485574" y="377293"/>
            <a:chExt cx="1796567" cy="3378006"/>
          </a:xfrm>
        </p:grpSpPr>
        <p:sp>
          <p:nvSpPr>
            <p:cNvPr id="8" name="文本框 7"/>
            <p:cNvSpPr txBox="1"/>
            <p:nvPr/>
          </p:nvSpPr>
          <p:spPr>
            <a:xfrm>
              <a:off x="9485574" y="377293"/>
              <a:ext cx="1402080" cy="1568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600" dirty="0">
                  <a:latin typeface="灵飞经小楷" panose="02010600010101010101" charset="-122"/>
                  <a:ea typeface="灵飞经小楷" panose="02010600010101010101" charset="-122"/>
                  <a:sym typeface="灵飞经小楷" panose="02010600010101010101" charset="-122"/>
                </a:rPr>
                <a:t>常</a:t>
              </a:r>
              <a:endParaRPr lang="zh-CN" altLang="en-US" sz="9600" dirty="0">
                <a:latin typeface="灵飞经小楷" panose="02010600010101010101" charset="-122"/>
                <a:ea typeface="灵飞经小楷" panose="02010600010101010101" charset="-122"/>
                <a:sym typeface="灵飞经小楷" panose="02010600010101010101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880061" y="1026099"/>
              <a:ext cx="1402080" cy="1568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600" dirty="0">
                  <a:latin typeface="演示悠然小楷" panose="00000500000000000000" pitchFamily="2" charset="0"/>
                  <a:ea typeface="演示悠然小楷" panose="00000500000000000000" pitchFamily="2" charset="0"/>
                </a:rPr>
                <a:t>来</a:t>
              </a:r>
              <a:endParaRPr lang="zh-CN" altLang="en-US" sz="9600" dirty="0">
                <a:latin typeface="演示悠然小楷" panose="00000500000000000000" pitchFamily="2" charset="0"/>
                <a:ea typeface="演示悠然小楷" panose="00000500000000000000" pitchFamily="2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590494" y="2186849"/>
              <a:ext cx="1402080" cy="1568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600" dirty="0">
                  <a:latin typeface="灵飞经小楷" panose="02010600010101010101" charset="-122"/>
                  <a:ea typeface="灵飞经小楷" panose="02010600010101010101" charset="-122"/>
                </a:rPr>
                <a:t>常</a:t>
              </a:r>
              <a:endParaRPr lang="zh-CN" altLang="en-US" sz="9600" dirty="0">
                <a:latin typeface="灵飞经小楷" panose="02010600010101010101" charset="-122"/>
                <a:ea typeface="灵飞经小楷" panose="02010600010101010101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292" y="2693950"/>
            <a:ext cx="622745" cy="62487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433281" y="2947125"/>
            <a:ext cx="140208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9600" dirty="0">
                <a:latin typeface="灵飞经小楷" panose="02010600010101010101" charset="-122"/>
                <a:ea typeface="灵飞经小楷" panose="02010600010101010101" charset="-122"/>
              </a:rPr>
              <a:t>州</a:t>
            </a:r>
            <a:endParaRPr lang="zh-CN" altLang="en-US" sz="9600" dirty="0">
              <a:latin typeface="灵飞经小楷" panose="02010600010101010101" charset="-122"/>
              <a:ea typeface="灵飞经小楷" panose="0201060001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120775" y="426085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3200" b="0">
                <a:latin typeface="灵飞经小楷" panose="02010600010101010101" charset="-122"/>
                <a:ea typeface="灵飞经小楷" panose="02010600010101010101" charset="-122"/>
              </a:rPr>
              <a:t>三吴重镇、八邑名都</a:t>
            </a:r>
            <a:endParaRPr lang="zh-CN" altLang="en-US" sz="3200" b="0">
              <a:latin typeface="灵飞经小楷" panose="02010600010101010101" charset="-122"/>
              <a:ea typeface="灵飞经小楷" panose="0201060001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10030" y="1031875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3200" b="0">
                <a:latin typeface="灵飞经小楷" panose="02010600010101010101" charset="-122"/>
                <a:ea typeface="灵飞经小楷" panose="02010600010101010101" charset="-122"/>
              </a:rPr>
              <a:t>国际化智造名城</a:t>
            </a:r>
            <a:endParaRPr lang="zh-CN" sz="3200" b="0">
              <a:latin typeface="灵飞经小楷" panose="02010600010101010101" charset="-122"/>
              <a:ea typeface="灵飞经小楷" panose="0201060001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90" y="1993900"/>
            <a:ext cx="5375275" cy="48641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43930" y="607695"/>
            <a:ext cx="53924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</a:rPr>
              <a:t>我为常州代言</a:t>
            </a:r>
            <a:endParaRPr lang="zh-CN" altLang="en-US" sz="3600">
              <a:latin typeface="灵飞经小楷" panose="02010600010101010101" charset="-122"/>
              <a:ea typeface="灵飞经小楷" panose="0201060001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487420" y="1584325"/>
            <a:ext cx="80111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灵飞经小楷" panose="02010600010101010101" charset="-122"/>
                <a:ea typeface="灵飞经小楷" panose="02010600010101010101" charset="-122"/>
              </a:rPr>
              <a:t>     </a:t>
            </a:r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</a:rPr>
              <a:t>如果让你给外地来常的小朋友介绍常州</a:t>
            </a:r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</a:rPr>
              <a:t>的景点，你会介绍哪些？</a:t>
            </a:r>
            <a:endParaRPr lang="zh-CN" altLang="en-US" sz="3600">
              <a:latin typeface="灵飞经小楷" panose="02010600010101010101" charset="-122"/>
              <a:ea typeface="灵飞经小楷" panose="0201060001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59555" y="3230880"/>
            <a:ext cx="80111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灵飞经小楷" panose="02010600010101010101" charset="-122"/>
                <a:ea typeface="灵飞经小楷" panose="02010600010101010101" charset="-122"/>
              </a:rPr>
              <a:t>     </a:t>
            </a:r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</a:rPr>
              <a:t>怎么获取这些景点</a:t>
            </a:r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</a:rPr>
              <a:t>相关信息</a:t>
            </a:r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</a:rPr>
              <a:t>呢？</a:t>
            </a:r>
            <a:endParaRPr lang="zh-CN" altLang="en-US" sz="3600">
              <a:latin typeface="灵飞经小楷" panose="02010600010101010101" charset="-122"/>
              <a:ea typeface="灵飞经小楷" panose="0201060001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5590"/>
            <a:ext cx="4987290" cy="2949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7" b="53403"/>
          <a:stretch>
            <a:fillRect/>
          </a:stretch>
        </p:blipFill>
        <p:spPr>
          <a:xfrm>
            <a:off x="10201275" y="0"/>
            <a:ext cx="1990725" cy="191452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37956" y="132923"/>
            <a:ext cx="2535186" cy="4932899"/>
            <a:chOff x="9334004" y="957261"/>
            <a:chExt cx="2535186" cy="4932899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004" y="957261"/>
              <a:ext cx="2535186" cy="4932899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10203963" y="1964514"/>
              <a:ext cx="815806" cy="255333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r>
                <a:rPr lang="zh-CN" altLang="en-US" sz="4000" dirty="0">
                  <a:latin typeface="灵飞经小楷" panose="02010600010101010101" charset="-122"/>
                  <a:ea typeface="灵飞经小楷" panose="02010600010101010101" charset="-122"/>
                </a:rPr>
                <a:t>常</a:t>
              </a:r>
              <a:endParaRPr lang="zh-CN" altLang="en-US" sz="4000" dirty="0">
                <a:latin typeface="灵飞经小楷" panose="02010600010101010101" charset="-122"/>
                <a:ea typeface="灵飞经小楷" panose="02010600010101010101" charset="-122"/>
              </a:endParaRPr>
            </a:p>
            <a:p>
              <a:r>
                <a:rPr lang="zh-CN" altLang="en-US" sz="4000" dirty="0">
                  <a:latin typeface="灵飞经小楷" panose="02010600010101010101" charset="-122"/>
                  <a:ea typeface="灵飞经小楷" panose="02010600010101010101" charset="-122"/>
                </a:rPr>
                <a:t>来</a:t>
              </a:r>
              <a:endParaRPr lang="zh-CN" altLang="en-US" sz="4000" dirty="0">
                <a:latin typeface="灵飞经小楷" panose="02010600010101010101" charset="-122"/>
                <a:ea typeface="灵飞经小楷" panose="02010600010101010101" charset="-122"/>
              </a:endParaRPr>
            </a:p>
            <a:p>
              <a:r>
                <a:rPr lang="zh-CN" altLang="en-US" sz="4000" dirty="0">
                  <a:latin typeface="灵飞经小楷" panose="02010600010101010101" charset="-122"/>
                  <a:ea typeface="灵飞经小楷" panose="02010600010101010101" charset="-122"/>
                </a:rPr>
                <a:t>常</a:t>
              </a:r>
              <a:endParaRPr lang="zh-CN" altLang="en-US" sz="4000" dirty="0">
                <a:latin typeface="灵飞经小楷" panose="02010600010101010101" charset="-122"/>
                <a:ea typeface="灵飞经小楷" panose="02010600010101010101" charset="-122"/>
              </a:endParaRPr>
            </a:p>
            <a:p>
              <a:r>
                <a:rPr lang="zh-CN" altLang="en-US" sz="4000" dirty="0">
                  <a:latin typeface="灵飞经小楷" panose="02010600010101010101" charset="-122"/>
                  <a:ea typeface="灵飞经小楷" panose="02010600010101010101" charset="-122"/>
                </a:rPr>
                <a:t>州</a:t>
              </a:r>
              <a:endParaRPr lang="zh-CN" altLang="en-US" sz="4000" dirty="0">
                <a:latin typeface="灵飞经小楷" panose="02010600010101010101" charset="-122"/>
                <a:ea typeface="灵飞经小楷" panose="02010600010101010101" charset="-122"/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870835" y="1285240"/>
            <a:ext cx="89319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灵飞经小楷" panose="02010600010101010101" charset="-122"/>
                <a:ea typeface="灵飞经小楷" panose="02010600010101010101" charset="-122"/>
              </a:rPr>
              <a:t> </a:t>
            </a:r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</a:rPr>
              <a:t>活动一</a:t>
            </a:r>
            <a:r>
              <a:rPr lang="en-US" altLang="zh-CN" sz="3600">
                <a:latin typeface="灵飞经小楷" panose="02010600010101010101" charset="-122"/>
                <a:ea typeface="灵飞经小楷" panose="02010600010101010101" charset="-122"/>
              </a:rPr>
              <a:t> </a:t>
            </a:r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</a:rPr>
              <a:t>试一试：</a:t>
            </a:r>
            <a:endParaRPr lang="zh-CN" altLang="en-US" sz="3600">
              <a:latin typeface="灵飞经小楷" panose="02010600010101010101" charset="-122"/>
              <a:ea typeface="灵飞经小楷" panose="02010600010101010101" charset="-122"/>
            </a:endParaRPr>
          </a:p>
          <a:p>
            <a:r>
              <a:rPr lang="en-US" altLang="zh-CN" sz="3600">
                <a:latin typeface="灵飞经小楷" panose="02010600010101010101" charset="-122"/>
                <a:ea typeface="灵飞经小楷" panose="02010600010101010101" charset="-122"/>
              </a:rPr>
              <a:t>     </a:t>
            </a:r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</a:rPr>
              <a:t>以小组为单位，选择你们想推荐的一个景点，结合素材包，选择你喜欢的信息获取方式进行探究。将探究结果填写在任务单</a:t>
            </a:r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</a:rPr>
              <a:t>中。</a:t>
            </a:r>
            <a:endParaRPr lang="zh-CN" altLang="en-US" sz="3600">
              <a:latin typeface="灵飞经小楷" panose="02010600010101010101" charset="-122"/>
              <a:ea typeface="灵飞经小楷" panose="0201060001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92145" y="3688715"/>
            <a:ext cx="1111250" cy="14408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507865" y="3679190"/>
            <a:ext cx="1430020" cy="14382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087745" y="3691890"/>
            <a:ext cx="1380490" cy="13989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621905" y="3682365"/>
            <a:ext cx="1526540" cy="18008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470390" y="3649980"/>
            <a:ext cx="1835150" cy="26943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90" y="1993900"/>
            <a:ext cx="5375275" cy="48641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07180" y="2555875"/>
            <a:ext cx="80111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>
                <a:latin typeface="灵飞经小楷" panose="02010600010101010101" charset="-122"/>
                <a:ea typeface="灵飞经小楷" panose="02010600010101010101" charset="-122"/>
              </a:rPr>
              <a:t>     </a:t>
            </a:r>
            <a:r>
              <a:rPr lang="zh-CN" altLang="en-US" sz="6000">
                <a:latin typeface="灵飞经小楷" panose="02010600010101010101" charset="-122"/>
                <a:ea typeface="灵飞经小楷" panose="02010600010101010101" charset="-122"/>
              </a:rPr>
              <a:t>小组汇报交流</a:t>
            </a:r>
            <a:endParaRPr lang="zh-CN" altLang="en-US" sz="6000">
              <a:latin typeface="灵飞经小楷" panose="02010600010101010101" charset="-122"/>
              <a:ea typeface="灵飞经小楷" panose="0201060001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24605" y="243205"/>
            <a:ext cx="4919345" cy="61258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6270" y="826770"/>
            <a:ext cx="11485245" cy="519747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468120" y="1210310"/>
            <a:ext cx="793750" cy="3690620"/>
          </a:xfrm>
          <a:prstGeom prst="roundRect">
            <a:avLst/>
          </a:prstGeom>
          <a:ln w="539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5590"/>
            <a:ext cx="4987290" cy="294957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37956" y="132923"/>
            <a:ext cx="2535186" cy="4932899"/>
            <a:chOff x="9334004" y="957261"/>
            <a:chExt cx="2535186" cy="4932899"/>
          </a:xfrm>
        </p:grpSpPr>
        <p:pic>
          <p:nvPicPr>
            <p:cNvPr id="26" name="图片 2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004" y="957261"/>
              <a:ext cx="2535186" cy="4932899"/>
            </a:xfrm>
            <a:prstGeom prst="rect">
              <a:avLst/>
            </a:prstGeom>
          </p:spPr>
        </p:pic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10203963" y="1964514"/>
              <a:ext cx="815806" cy="2553335"/>
            </a:xfrm>
            <a:prstGeom prst="rect">
              <a:avLst/>
            </a:prstGeom>
          </p:spPr>
          <p:txBody>
            <a:bodyPr vert="horz" wrap="square">
              <a:spAutoFit/>
            </a:bodyPr>
            <a:p>
              <a:r>
                <a:rPr lang="zh-CN" altLang="en-US" sz="4000" dirty="0">
                  <a:latin typeface="灵飞经小楷" panose="02010600010101010101" charset="-122"/>
                  <a:ea typeface="灵飞经小楷" panose="02010600010101010101" charset="-122"/>
                </a:rPr>
                <a:t>常</a:t>
              </a:r>
              <a:endParaRPr lang="zh-CN" altLang="en-US" sz="4000" dirty="0">
                <a:latin typeface="灵飞经小楷" panose="02010600010101010101" charset="-122"/>
                <a:ea typeface="灵飞经小楷" panose="02010600010101010101" charset="-122"/>
              </a:endParaRPr>
            </a:p>
            <a:p>
              <a:r>
                <a:rPr lang="zh-CN" altLang="en-US" sz="4000" dirty="0">
                  <a:latin typeface="灵飞经小楷" panose="02010600010101010101" charset="-122"/>
                  <a:ea typeface="灵飞经小楷" panose="02010600010101010101" charset="-122"/>
                </a:rPr>
                <a:t>来</a:t>
              </a:r>
              <a:endParaRPr lang="zh-CN" altLang="en-US" sz="4000" dirty="0">
                <a:latin typeface="灵飞经小楷" panose="02010600010101010101" charset="-122"/>
                <a:ea typeface="灵飞经小楷" panose="02010600010101010101" charset="-122"/>
              </a:endParaRPr>
            </a:p>
            <a:p>
              <a:r>
                <a:rPr lang="zh-CN" altLang="en-US" sz="4000" dirty="0">
                  <a:latin typeface="灵飞经小楷" panose="02010600010101010101" charset="-122"/>
                  <a:ea typeface="灵飞经小楷" panose="02010600010101010101" charset="-122"/>
                </a:rPr>
                <a:t>常</a:t>
              </a:r>
              <a:endParaRPr lang="zh-CN" altLang="en-US" sz="4000" dirty="0">
                <a:latin typeface="灵飞经小楷" panose="02010600010101010101" charset="-122"/>
                <a:ea typeface="灵飞经小楷" panose="02010600010101010101" charset="-122"/>
              </a:endParaRPr>
            </a:p>
            <a:p>
              <a:r>
                <a:rPr lang="zh-CN" altLang="en-US" sz="4000" dirty="0">
                  <a:latin typeface="灵飞经小楷" panose="02010600010101010101" charset="-122"/>
                  <a:ea typeface="灵飞经小楷" panose="02010600010101010101" charset="-122"/>
                </a:rPr>
                <a:t>州</a:t>
              </a:r>
              <a:endParaRPr lang="zh-CN" altLang="en-US" sz="4000" dirty="0">
                <a:latin typeface="灵飞经小楷" panose="02010600010101010101" charset="-122"/>
                <a:ea typeface="灵飞经小楷" panose="02010600010101010101" charset="-122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2919095" y="534035"/>
            <a:ext cx="85750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</a:rPr>
              <a:t>活动二</a:t>
            </a:r>
            <a:r>
              <a:rPr lang="en-US" altLang="zh-CN" sz="3600">
                <a:latin typeface="灵飞经小楷" panose="02010600010101010101" charset="-122"/>
                <a:ea typeface="灵飞经小楷" panose="02010600010101010101" charset="-122"/>
              </a:rPr>
              <a:t> </a:t>
            </a:r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</a:rPr>
              <a:t>选一选：</a:t>
            </a:r>
            <a:endParaRPr lang="zh-CN" altLang="en-US" sz="3600">
              <a:latin typeface="灵飞经小楷" panose="02010600010101010101" charset="-122"/>
              <a:ea typeface="灵飞经小楷" panose="02010600010101010101" charset="-122"/>
            </a:endParaRPr>
          </a:p>
          <a:p>
            <a:r>
              <a:rPr lang="en-US" altLang="zh-CN" sz="3600">
                <a:latin typeface="灵飞经小楷" panose="02010600010101010101" charset="-122"/>
                <a:ea typeface="灵飞经小楷" panose="02010600010101010101" charset="-122"/>
              </a:rPr>
              <a:t>     </a:t>
            </a:r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</a:rPr>
              <a:t>以小组单位，打开</a:t>
            </a:r>
            <a:r>
              <a:rPr lang="en-US" altLang="zh-CN" sz="3600">
                <a:latin typeface="灵飞经小楷" panose="02010600010101010101" charset="-122"/>
                <a:ea typeface="灵飞经小楷" panose="02010600010101010101" charset="-122"/>
              </a:rPr>
              <a:t>ipad</a:t>
            </a:r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</a:rPr>
              <a:t>上的</a:t>
            </a:r>
            <a:r>
              <a:rPr lang="en-US" altLang="zh-CN" sz="3600">
                <a:latin typeface="灵飞经小楷" panose="02010600010101010101" charset="-122"/>
                <a:ea typeface="灵飞经小楷" panose="02010600010101010101" charset="-122"/>
              </a:rPr>
              <a:t>qr</a:t>
            </a:r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</a:rPr>
              <a:t>软件扫码，结合情境选择你认为可行的信息获取</a:t>
            </a:r>
            <a:r>
              <a:rPr lang="zh-CN" altLang="en-US" sz="3600">
                <a:latin typeface="灵飞经小楷" panose="02010600010101010101" charset="-122"/>
                <a:ea typeface="灵飞经小楷" panose="02010600010101010101" charset="-122"/>
              </a:rPr>
              <a:t>方式。</a:t>
            </a:r>
            <a:endParaRPr lang="zh-CN" altLang="en-US" sz="3600">
              <a:latin typeface="灵飞经小楷" panose="02010600010101010101" charset="-122"/>
              <a:ea typeface="灵飞经小楷" panose="0201060001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9175" y="2320925"/>
            <a:ext cx="4255770" cy="42557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750*5112*574*57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commondata" val="eyJoZGlkIjoiN2YzNjBkOTgyNWQ1YTMxYzM3MzMwNWFiODNmOWIzYWM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398</Words>
  <Application>WPS 演示</Application>
  <PresentationFormat>宽屏</PresentationFormat>
  <Paragraphs>70</Paragraphs>
  <Slides>15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Arial</vt:lpstr>
      <vt:lpstr>宋体</vt:lpstr>
      <vt:lpstr>Wingdings</vt:lpstr>
      <vt:lpstr>灵飞经小楷</vt:lpstr>
      <vt:lpstr>演示悠然小楷</vt:lpstr>
      <vt:lpstr>方正书宋简体</vt:lpstr>
      <vt:lpstr>华光标题宋_CNKI</vt:lpstr>
      <vt:lpstr>阿里巴巴普惠体 L</vt:lpstr>
      <vt:lpstr>微软雅黑</vt:lpstr>
      <vt:lpstr>Arial Unicode MS</vt:lpstr>
      <vt:lpstr>等线 Light</vt:lpstr>
      <vt:lpstr>等线</vt:lpstr>
      <vt:lpstr>Calibri</vt:lpstr>
      <vt:lpstr>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孟 庆霞</dc:creator>
  <cp:lastModifiedBy>韩水桶</cp:lastModifiedBy>
  <cp:revision>125</cp:revision>
  <dcterms:created xsi:type="dcterms:W3CDTF">2020-04-01T09:29:00Z</dcterms:created>
  <dcterms:modified xsi:type="dcterms:W3CDTF">2023-11-03T00:53:12Z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A8AD61B18115469780DEFA2401430239_13</vt:lpwstr>
  </property>
  <property fmtid="{D5CDD505-2E9C-101B-9397-08002B2CF9AE}" pid="3" name="KSOProductBuildVer">
    <vt:lpwstr>2052-12.1.0.15712</vt:lpwstr>
  </property>
</Properties>
</file>