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458" r:id="rId5"/>
    <p:sldId id="483" r:id="rId6"/>
    <p:sldId id="484" r:id="rId7"/>
    <p:sldId id="485" r:id="rId8"/>
    <p:sldId id="487" r:id="rId9"/>
    <p:sldId id="488" r:id="rId10"/>
    <p:sldId id="489" r:id="rId11"/>
    <p:sldId id="270" r:id="rId12"/>
  </p:sldIdLst>
  <p:sldSz cx="9144000" cy="5143500" type="screen16x9"/>
  <p:notesSz cx="6858000" cy="9144000"/>
  <p:embeddedFontLst>
    <p:embeddedFont>
      <p:font typeface="楷体" panose="02010609060101010101" charset="-122"/>
      <p:regular r:id="rId16"/>
    </p:embeddedFont>
    <p:embeddedFont>
      <p:font typeface="方正卡通简体" panose="03000509000000000000" charset="-122"/>
      <p:regular r:id="rId17"/>
    </p:embeddedFont>
    <p:embeddedFont>
      <p:font typeface="Calibri" panose="020F0502020204030204" charset="0"/>
      <p:regular r:id="rId18"/>
      <p:bold r:id="rId19"/>
      <p:italic r:id="rId20"/>
      <p:boldItalic r:id="rId21"/>
    </p:embeddedFont>
    <p:embeddedFont>
      <p:font typeface="DFPOP1-W9" panose="02010609010101010101" charset="-128"/>
      <p:regular r:id="rId22"/>
    </p:embeddedFont>
  </p:embeddedFontLst>
  <p:custDataLst>
    <p:tags r:id="rId23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6236"/>
    <a:srgbClr val="B7471F"/>
    <a:srgbClr val="F8B95D"/>
    <a:srgbClr val="73455F"/>
    <a:srgbClr val="EB6883"/>
    <a:srgbClr val="A86C8F"/>
    <a:srgbClr val="C41A3E"/>
    <a:srgbClr val="E38C0B"/>
    <a:srgbClr val="5B9BD5"/>
    <a:srgbClr val="516C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636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8.xml"/><Relationship Id="rId22" Type="http://schemas.openxmlformats.org/officeDocument/2006/relationships/font" Target="fonts/font7.fntdata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.xml"/><Relationship Id="rId4" Type="http://schemas.openxmlformats.org/officeDocument/2006/relationships/image" Target="../media/image13.png"/><Relationship Id="rId3" Type="http://schemas.openxmlformats.org/officeDocument/2006/relationships/tags" Target="../tags/tag2.xml"/><Relationship Id="rId2" Type="http://schemas.openxmlformats.org/officeDocument/2006/relationships/image" Target="../media/image12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074" y="1"/>
            <a:ext cx="2053048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315085" y="1220470"/>
            <a:ext cx="5234940" cy="768350"/>
          </a:xfrm>
          <a:prstGeom prst="rect">
            <a:avLst/>
          </a:prstGeom>
          <a:noFill/>
          <a:ln>
            <a:solidFill>
              <a:schemeClr val="accent4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n w="0">
                  <a:noFill/>
                </a:ln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自主生活，共研共思</a:t>
            </a:r>
            <a:endParaRPr lang="zh-CN" altLang="en-US" sz="4400" b="1" dirty="0" smtClean="0">
              <a:ln w="0">
                <a:noFill/>
              </a:ln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85595" y="2264410"/>
            <a:ext cx="47885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400" b="1">
                <a:solidFill>
                  <a:srgbClr val="DD6236"/>
                </a:solidFill>
                <a:latin typeface="方正卡通简体" panose="03000509000000000000" charset="-122"/>
                <a:ea typeface="方正卡通简体" panose="03000509000000000000" charset="-122"/>
              </a:rPr>
              <a:t>    </a:t>
            </a:r>
            <a:r>
              <a:rPr lang="en-US" altLang="zh-CN" sz="2000" b="1">
                <a:solidFill>
                  <a:srgbClr val="DD6236"/>
                </a:solidFill>
                <a:latin typeface="方正卡通简体" panose="03000509000000000000" charset="-122"/>
                <a:ea typeface="方正卡通简体" panose="03000509000000000000" charset="-122"/>
              </a:rPr>
              <a:t> </a:t>
            </a:r>
            <a:r>
              <a:rPr lang="en-US" altLang="zh-CN" sz="2000" b="1">
                <a:solidFill>
                  <a:srgbClr val="FF0000"/>
                </a:solidFill>
                <a:latin typeface="方正卡通简体" panose="03000509000000000000" charset="-122"/>
                <a:ea typeface="方正卡通简体" panose="03000509000000000000" charset="-122"/>
              </a:rPr>
              <a:t>——   </a:t>
            </a:r>
            <a:r>
              <a:rPr lang="zh-CN" sz="2000" b="1">
                <a:solidFill>
                  <a:srgbClr val="FF0000"/>
                </a:solidFill>
                <a:latin typeface="方正卡通简体" panose="03000509000000000000" charset="-122"/>
                <a:ea typeface="宋体" panose="02010600030101010101" pitchFamily="2" charset="-122"/>
              </a:rPr>
              <a:t>自主生活课题组第十二次活动</a:t>
            </a:r>
            <a:endParaRPr lang="zh-CN" sz="2000" b="1">
              <a:solidFill>
                <a:srgbClr val="FF0000"/>
              </a:solidFill>
              <a:latin typeface="方正卡通简体" panose="03000509000000000000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audio>
              <p:cMediaNode vol="80000" numSld="10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mmexport169820389038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0960" y="939800"/>
            <a:ext cx="4142740" cy="3727450"/>
          </a:xfrm>
          <a:prstGeom prst="rect">
            <a:avLst/>
          </a:prstGeom>
        </p:spPr>
      </p:pic>
      <p:pic>
        <p:nvPicPr>
          <p:cNvPr id="5" name="图片 4" descr="mmexport16982039032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95775" y="939800"/>
            <a:ext cx="4405630" cy="364998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3012440" y="155575"/>
            <a:ext cx="3385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评估指南</a:t>
            </a:r>
            <a:r>
              <a:rPr lang="en-US" alt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                </a:t>
            </a:r>
            <a:endParaRPr lang="zh-CN" altLang="en-US" sz="3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94740" y="589280"/>
            <a:ext cx="34778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一、读书分享</a:t>
            </a:r>
            <a:endParaRPr lang="zh-CN" sz="3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601345" y="1647825"/>
            <a:ext cx="733298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深化对自主生活服务站的认识（於佳、黄枫）</a:t>
            </a:r>
            <a:endParaRPr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70965" y="1614805"/>
            <a:ext cx="52133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二、研现场，说亮点与不足</a:t>
            </a:r>
            <a:endParaRPr lang="zh-CN" sz="3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70965" y="715645"/>
            <a:ext cx="52133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三、共研共思</a:t>
            </a:r>
            <a:endParaRPr lang="zh-CN" sz="3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29005" y="1713865"/>
            <a:ext cx="67119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审视自主服务站环境创设现状和后期调整的方向或策略？</a:t>
            </a:r>
            <a:endParaRPr lang="zh-CN" altLang="en-US" sz="2800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370965" y="715645"/>
            <a:ext cx="52133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四、共享经验</a:t>
            </a:r>
            <a:endParaRPr lang="zh-CN" sz="3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81380" y="1747520"/>
            <a:ext cx="6743065" cy="21304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2800" b="1">
                <a:ea typeface="宋体" panose="02010600030101010101" pitchFamily="2" charset="-122"/>
              </a:rPr>
              <a:t>生活区的教育价值：</a:t>
            </a:r>
            <a:r>
              <a:rPr lang="en-US" sz="2400" b="1">
                <a:latin typeface="Calibri" panose="020F0502020204030204" charset="0"/>
                <a:ea typeface="宋体" panose="02010600030101010101" pitchFamily="2" charset="-122"/>
              </a:rPr>
              <a:t>1</a:t>
            </a:r>
            <a:r>
              <a:rPr lang="zh-CN" sz="2400" b="1">
                <a:latin typeface="Calibri" panose="020F0502020204030204" charset="0"/>
                <a:ea typeface="宋体" panose="02010600030101010101" pitchFamily="2" charset="-122"/>
              </a:rPr>
              <a:t>、生活区可以帮助幼儿发展日常生活技能。</a:t>
            </a:r>
            <a:r>
              <a:rPr lang="en-US" sz="2400" b="1">
                <a:latin typeface="Calibri" panose="020F0502020204030204" charset="0"/>
                <a:ea typeface="宋体" panose="02010600030101010101" pitchFamily="2" charset="-122"/>
              </a:rPr>
              <a:t>2</a:t>
            </a:r>
            <a:r>
              <a:rPr lang="zh-CN" sz="2400" b="1">
                <a:latin typeface="Calibri" panose="020F0502020204030204" charset="0"/>
                <a:ea typeface="宋体" panose="02010600030101010101" pitchFamily="2" charset="-122"/>
              </a:rPr>
              <a:t>、生活区可以提高幼儿手部精细动作的发展。</a:t>
            </a:r>
            <a:r>
              <a:rPr lang="en-US" sz="2400" b="1">
                <a:latin typeface="Calibri" panose="020F0502020204030204" charset="0"/>
                <a:ea typeface="宋体" panose="02010600030101010101" pitchFamily="2" charset="-122"/>
              </a:rPr>
              <a:t>3</a:t>
            </a:r>
            <a:r>
              <a:rPr lang="zh-CN" sz="2400" b="1">
                <a:latin typeface="Calibri" panose="020F0502020204030204" charset="0"/>
                <a:ea typeface="宋体" panose="02010600030101010101" pitchFamily="2" charset="-122"/>
              </a:rPr>
              <a:t>、生活区可以帮助幼儿养成良好的卫生生活习惯，提升自我服务能力。</a:t>
            </a:r>
            <a:endParaRPr lang="zh-CN" altLang="en-US" sz="24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3410" y="1279525"/>
            <a:ext cx="765619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endParaRPr lang="en-US" sz="1800" b="0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/>
            <a:r>
              <a:rPr lang="en-US" sz="2400" b="0">
                <a:latin typeface="Calibri" panose="020F0502020204030204" charset="0"/>
                <a:ea typeface="宋体" panose="02010600030101010101" pitchFamily="2" charset="-122"/>
              </a:rPr>
              <a:t>(1)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生活区需提供真实的、来源于生活的材料供孩子操作。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</a:rPr>
              <a:t>(2)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生活区的布置要具有温馨感和可操作性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</a:rPr>
              <a:t>,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还需靠近水源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</a:rPr>
              <a:t>,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方便幼儿操作。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</a:rPr>
              <a:t>(3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提供可以让幼儿操作的围裙、手套等生活辅助用品。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</a:rPr>
              <a:t>(4)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要有适当的安全提示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</a:rPr>
              <a:t>,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电器类用品的摆放要与幼儿保持安全距离。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68375" y="534035"/>
            <a:ext cx="52133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800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一</a:t>
            </a:r>
            <a:r>
              <a:rPr lang="en-US" sz="2800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sz="2800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生活区设置的原则</a:t>
            </a:r>
            <a:endParaRPr lang="zh-CN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3410" y="1279525"/>
            <a:ext cx="765619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endParaRPr lang="en-US" sz="1800" b="0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/>
            <a:r>
              <a:rPr sz="2400" b="0">
                <a:latin typeface="Calibri" panose="020F0502020204030204" charset="0"/>
                <a:ea typeface="宋体" panose="02010600030101010101" pitchFamily="2" charset="-122"/>
              </a:rPr>
              <a:t>1. 创设深受幼儿喜爱的环境</a:t>
            </a:r>
            <a:endParaRPr sz="2400" b="0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/>
            <a:endParaRPr sz="2400" b="0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/>
            <a:r>
              <a:rPr sz="2400" b="0">
                <a:latin typeface="Calibri" panose="020F0502020204030204" charset="0"/>
                <a:ea typeface="宋体" panose="02010600030101010101" pitchFamily="2" charset="-122"/>
              </a:rPr>
              <a:t>2. 创设促进幼儿积极参与的环境</a:t>
            </a:r>
            <a:endParaRPr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68375" y="534035"/>
            <a:ext cx="63569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(二)创设幼儿喜爱、便于互动的环境</a:t>
            </a:r>
            <a:endParaRPr sz="2800" b="1"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074" y="1"/>
            <a:ext cx="2053048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485" y="2040255"/>
            <a:ext cx="3293110" cy="677322"/>
            <a:chOff x="1867422" y="2146314"/>
            <a:chExt cx="2060229" cy="300874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286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286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286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谢谢观赏</a:t>
              </a:r>
              <a:endParaRPr lang="zh-CN" altLang="en-US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2E4NDMzMjdjYTIyMzU5OGU5NGYzNTRiYzkyZjFiNjEifQ=="/>
  <p:tag name="COMMONDATA" val="eyJoZGlkIjoiNTQ1YTcwOTc1ZDUxNTcwOGNiZjNiNTdiY2QzOTc1YTgifQ==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408</Words>
  <Application>WPS 演示</Application>
  <PresentationFormat>全屏显示(16:9)</PresentationFormat>
  <Paragraphs>42</Paragraphs>
  <Slides>9</Slides>
  <Notes>15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楷体</vt:lpstr>
      <vt:lpstr>方正卡通简体</vt:lpstr>
      <vt:lpstr>Calibri</vt:lpstr>
      <vt:lpstr>DFPOP1-W9</vt:lpstr>
      <vt:lpstr>微软雅黑</vt:lpstr>
      <vt:lpstr>Arial Unicode MS</vt:lpstr>
      <vt:lpstr>华康少女文字W5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天籁之声</cp:lastModifiedBy>
  <cp:revision>90</cp:revision>
  <dcterms:created xsi:type="dcterms:W3CDTF">2015-12-05T09:26:00Z</dcterms:created>
  <dcterms:modified xsi:type="dcterms:W3CDTF">2023-11-06T05:16:23Z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2052-12.1.0.15933</vt:lpwstr>
  </property>
  <property fmtid="{D5CDD505-2E9C-101B-9397-08002B2CF9AE}" pid="3" name="ICV">
    <vt:lpwstr>07BED9CF0357479DBE3E4CF220211BDC_13</vt:lpwstr>
  </property>
</Properties>
</file>