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dp" ContentType="image/vnd.ms-photo"/>
  <Default Extension="wmf" ContentType="image/x-w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6"/>
  </p:notesMasterIdLst>
  <p:sldIdLst>
    <p:sldId id="331" r:id="rId4"/>
    <p:sldId id="333" r:id="rId5"/>
    <p:sldId id="257" r:id="rId7"/>
    <p:sldId id="259" r:id="rId8"/>
    <p:sldId id="390" r:id="rId9"/>
    <p:sldId id="483" r:id="rId10"/>
    <p:sldId id="486" r:id="rId11"/>
    <p:sldId id="485" r:id="rId12"/>
    <p:sldId id="484" r:id="rId13"/>
    <p:sldId id="260" r:id="rId14"/>
    <p:sldId id="400" r:id="rId15"/>
    <p:sldId id="403" r:id="rId16"/>
    <p:sldId id="263" r:id="rId17"/>
    <p:sldId id="288" r:id="rId18"/>
    <p:sldId id="468" r:id="rId19"/>
    <p:sldId id="434" r:id="rId20"/>
    <p:sldId id="451" r:id="rId21"/>
    <p:sldId id="455" r:id="rId22"/>
    <p:sldId id="328" r:id="rId23"/>
    <p:sldId id="326" r:id="rId24"/>
    <p:sldId id="477" r:id="rId25"/>
    <p:sldId id="276" r:id="rId26"/>
    <p:sldId id="480" r:id="rId27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7C80"/>
    <a:srgbClr val="E7F7F7"/>
    <a:srgbClr val="E8F9FC"/>
    <a:srgbClr val="E5FFFF"/>
    <a:srgbClr val="FFFFFF"/>
    <a:srgbClr val="003399"/>
    <a:srgbClr val="081000"/>
    <a:srgbClr val="DAE3F3"/>
    <a:srgbClr val="65FA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37" autoAdjust="0"/>
  </p:normalViewPr>
  <p:slideViewPr>
    <p:cSldViewPr snapToGrid="0">
      <p:cViewPr varScale="1">
        <p:scale>
          <a:sx n="74" d="100"/>
          <a:sy n="74" d="100"/>
        </p:scale>
        <p:origin x="101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0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22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554DF-B240-498A-A66A-59798D5972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36AD7-8DE3-4F3C-B325-1AB8EC5736A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36AD7-8DE3-4F3C-B325-1AB8EC5736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CD8A1-6590-4C79-BB0F-00776FF3F7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E997-F1DD-4A0E-AFD8-1E5C5F7357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CD8A1-6590-4C79-BB0F-00776FF3F7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E997-F1DD-4A0E-AFD8-1E5C5F7357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CD8A1-6590-4C79-BB0F-00776FF3F7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E997-F1DD-4A0E-AFD8-1E5C5F7357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4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CD8A1-6590-4C79-BB0F-00776FF3F7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E997-F1DD-4A0E-AFD8-1E5C5F7357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38" tIns="45719" rIns="91438" bIns="45719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CD8A1-6590-4C79-BB0F-00776FF3F7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E997-F1DD-4A0E-AFD8-1E5C5F7357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CD8A1-6590-4C79-BB0F-00776FF3F7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E997-F1DD-4A0E-AFD8-1E5C5F7357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CD8A1-6590-4C79-BB0F-00776FF3F7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E997-F1DD-4A0E-AFD8-1E5C5F7357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CD8A1-6590-4C79-BB0F-00776FF3F7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E997-F1DD-4A0E-AFD8-1E5C5F7357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CD8A1-6590-4C79-BB0F-00776FF3F7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E997-F1DD-4A0E-AFD8-1E5C5F7357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CD8A1-6590-4C79-BB0F-00776FF3F7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E997-F1DD-4A0E-AFD8-1E5C5F7357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CD8A1-6590-4C79-BB0F-00776FF3F7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E997-F1DD-4A0E-AFD8-1E5C5F7357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CD8A1-6590-4C79-BB0F-00776FF3F7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EE997-F1DD-4A0E-AFD8-1E5C5F7357C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lIns="91438" tIns="45719" rIns="91438" bIns="45719" anchor="ctr" anchorCtr="0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lIns="91438" tIns="45719" rIns="91438" bIns="45719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8" tIns="45719" rIns="91438" bIns="45719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813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8" tIns="45719" rIns="91438" bIns="45719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8" tIns="45719" rIns="91438" bIns="45719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1630" indent="-34163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680" indent="-28448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730" indent="-2273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8930" indent="-22733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6130" indent="-22733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&#20809;&#30340;&#20840;&#21453;&#23556;&#29616;&#35937;.swf" TargetMode="Externa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wmf"/><Relationship Id="rId2" Type="http://schemas.openxmlformats.org/officeDocument/2006/relationships/oleObject" Target="../embeddings/oleObject1.bin"/><Relationship Id="rId1" Type="http://schemas.openxmlformats.org/officeDocument/2006/relationships/hyperlink" Target="&#20809;&#30340;&#20840;&#21453;&#23556;&#29616;&#35937;.swf" TargetMode="Externa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jpe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oleObject" Target="../embeddings/oleObject2.bin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video" Target="../media/media1.mp4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image" Target="../media/image35.png"/><Relationship Id="rId3" Type="http://schemas.openxmlformats.org/officeDocument/2006/relationships/tags" Target="../tags/tag13.xml"/><Relationship Id="rId2" Type="http://schemas.openxmlformats.org/officeDocument/2006/relationships/image" Target="../media/image34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36.png"/><Relationship Id="rId11" Type="http://schemas.openxmlformats.org/officeDocument/2006/relationships/tags" Target="../tags/tag18.xml"/><Relationship Id="rId10" Type="http://schemas.microsoft.com/office/2007/relationships/media" Target="../media/media1.mp4"/><Relationship Id="rId1" Type="http://schemas.openxmlformats.org/officeDocument/2006/relationships/tags" Target="../tags/tag12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tags" Target="../tags/tag19.xml"/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2.pn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tags" Target="../tags/tag3.xml"/><Relationship Id="rId4" Type="http://schemas.openxmlformats.org/officeDocument/2006/relationships/image" Target="../media/image8.png"/><Relationship Id="rId3" Type="http://schemas.openxmlformats.org/officeDocument/2006/relationships/tags" Target="../tags/tag2.xml"/><Relationship Id="rId2" Type="http://schemas.openxmlformats.org/officeDocument/2006/relationships/image" Target="../media/image7.pn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1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.png"/><Relationship Id="rId7" Type="http://schemas.openxmlformats.org/officeDocument/2006/relationships/image" Target="../media/image56.jpeg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3" Type="http://schemas.openxmlformats.org/officeDocument/2006/relationships/image" Target="../media/image6.GIF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image" Target="../media/image15.png"/><Relationship Id="rId3" Type="http://schemas.openxmlformats.org/officeDocument/2006/relationships/tags" Target="../tags/tag5.xml"/><Relationship Id="rId2" Type="http://schemas.openxmlformats.org/officeDocument/2006/relationships/image" Target="../media/image14.png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tags" Target="../tags/tag9.xml"/><Relationship Id="rId2" Type="http://schemas.openxmlformats.org/officeDocument/2006/relationships/image" Target="../media/image18.png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4.png"/><Relationship Id="rId3" Type="http://schemas.openxmlformats.org/officeDocument/2006/relationships/tags" Target="../tags/tag11.xml"/><Relationship Id="rId2" Type="http://schemas.openxmlformats.org/officeDocument/2006/relationships/image" Target="../media/image23.png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7"/>
          <p:cNvPicPr>
            <a:picLocks noChangeAspect="1"/>
          </p:cNvPicPr>
          <p:nvPr/>
        </p:nvPicPr>
        <p:blipFill>
          <a:blip r:embed="rId1"/>
          <a:srcRect l="-1541" r="9016" b="14647"/>
          <a:stretch>
            <a:fillRect/>
          </a:stretch>
        </p:blipFill>
        <p:spPr>
          <a:xfrm>
            <a:off x="295442" y="2108369"/>
            <a:ext cx="2518683" cy="3427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828801" y="2819400"/>
            <a:ext cx="8296275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 algn="ctr" defTabSz="1219200">
              <a:spcBef>
                <a:spcPct val="0"/>
              </a:spcBef>
              <a:defRPr/>
            </a:pPr>
            <a:endParaRPr lang="zh-CN" altLang="en-US" sz="5865" b="1" dirty="0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j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30218" y="298734"/>
            <a:ext cx="9679484" cy="1676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normAutofit/>
          </a:bodyPr>
          <a:lstStyle/>
          <a:p>
            <a:pPr algn="ctr" defTabSz="1219200">
              <a:spcBef>
                <a:spcPct val="0"/>
              </a:spcBef>
              <a:defRPr/>
            </a:pPr>
            <a:r>
              <a:rPr lang="en-US" altLang="zh-CN" sz="6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4.2 </a:t>
            </a:r>
            <a:r>
              <a:rPr lang="zh-CN" altLang="en-US" sz="6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全反射（第</a:t>
            </a:r>
            <a:r>
              <a:rPr lang="en-US" altLang="zh-CN" sz="6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1</a:t>
            </a:r>
            <a:r>
              <a:rPr lang="zh-CN" altLang="en-US" sz="6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课时）</a:t>
            </a:r>
            <a:endParaRPr lang="en-US" altLang="zh-CN" sz="4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  <p:pic>
        <p:nvPicPr>
          <p:cNvPr id="74758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3" t="54076"/>
          <a:stretch>
            <a:fillRect/>
          </a:stretch>
        </p:blipFill>
        <p:spPr bwMode="auto">
          <a:xfrm>
            <a:off x="9847824" y="2097495"/>
            <a:ext cx="2164080" cy="340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002" y="4001444"/>
            <a:ext cx="167005" cy="69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396" y="3575359"/>
            <a:ext cx="106680" cy="69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516" y="2097495"/>
            <a:ext cx="2164080" cy="3448839"/>
          </a:xfrm>
          <a:prstGeom prst="rect">
            <a:avLst/>
          </a:prstGeom>
        </p:spPr>
      </p:pic>
      <p:pic>
        <p:nvPicPr>
          <p:cNvPr id="8" name="图片 7" descr="微信图片_202203261450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132" y="2108369"/>
            <a:ext cx="2324391" cy="342748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2670" y="2108976"/>
            <a:ext cx="2164080" cy="3394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>
            <a:spLocks noChangeArrowheads="1"/>
          </p:cNvSpPr>
          <p:nvPr/>
        </p:nvSpPr>
        <p:spPr bwMode="auto">
          <a:xfrm>
            <a:off x="94231" y="61690"/>
            <a:ext cx="3168650" cy="7670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accent1"/>
            </a:solidFill>
          </a:ln>
        </p:spPr>
        <p:txBody>
          <a:bodyPr vert="horz" wrap="square" lIns="91438" tIns="45719" rIns="91438" bIns="45719" numCol="1" rtlCol="0" anchor="ctr" anchorCtr="0" compatLnSpc="1">
            <a:normAutofit/>
          </a:bodyPr>
          <a:lstStyle/>
          <a:p>
            <a:pPr lvl="0" algn="l" eaLnBrk="1" hangingPunct="1">
              <a:buClrTx/>
              <a:buSzTx/>
              <a:buFontTx/>
              <a:defRPr/>
            </a:pPr>
            <a:r>
              <a:rPr kumimoji="1" lang="zh-CN" altLang="en-US" sz="4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二、全反射</a:t>
            </a:r>
            <a:endParaRPr kumimoji="1" lang="zh-CN" altLang="en-US" sz="44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651724" y="1047013"/>
            <a:ext cx="8851444" cy="169180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kumimoji="1"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光由光密介质射入光疏介质时，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在界面上同时发生折射和反射。当入射角增大到某一角度，使折射角增大到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90°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时，折射光线完全消失，只剩下反射光线的现象。</a:t>
            </a:r>
            <a:endParaRPr lang="zh-CN" altLang="en-GB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2433" y="1131235"/>
            <a:ext cx="173546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-US" altLang="zh-CN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1.</a:t>
            </a:r>
            <a:r>
              <a:rPr kumimoji="1" lang="zh-CN" alt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定义</a:t>
            </a:r>
            <a:r>
              <a:rPr kumimoji="1" lang="en-US" altLang="zh-CN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:</a:t>
            </a:r>
            <a:endParaRPr kumimoji="1" lang="zh-CN" altLang="en-US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37553" y="1697954"/>
            <a:ext cx="5997173" cy="439405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n>
                <a:solidFill>
                  <a:srgbClr val="00B050"/>
                </a:solidFill>
              </a:ln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AutoShape 10">
            <a:hlinkClick r:id="rId1" action="ppaction://hlinkfile"/>
          </p:cNvPr>
          <p:cNvSpPr/>
          <p:nvPr/>
        </p:nvSpPr>
        <p:spPr>
          <a:xfrm flipV="1">
            <a:off x="8308952" y="1779753"/>
            <a:ext cx="3186154" cy="3055001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7716 h 21600"/>
            </a:gdLst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txL" t="txT" r="txR" b="txB"/>
            <a:pathLst>
              <a:path w="21600" h="21600">
                <a:moveTo>
                  <a:pt x="10799" y="10800"/>
                </a:moveTo>
                <a:cubicBezTo>
                  <a:pt x="10799" y="10799"/>
                  <a:pt x="10799" y="10799"/>
                  <a:pt x="10800" y="10799"/>
                </a:cubicBezTo>
                <a:cubicBezTo>
                  <a:pt x="10800" y="10798"/>
                  <a:pt x="10800" y="10799"/>
                  <a:pt x="1080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99" y="108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25400" cap="flat" cmpd="sng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Text Box 29"/>
          <p:cNvSpPr txBox="1"/>
          <p:nvPr/>
        </p:nvSpPr>
        <p:spPr>
          <a:xfrm>
            <a:off x="9944986" y="3866700"/>
            <a:ext cx="641350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i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endParaRPr lang="en-US" altLang="zh-CN" i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Freeform 30"/>
          <p:cNvSpPr/>
          <p:nvPr/>
        </p:nvSpPr>
        <p:spPr>
          <a:xfrm>
            <a:off x="9865613" y="3781457"/>
            <a:ext cx="274668" cy="55399"/>
          </a:xfrm>
          <a:custGeom>
            <a:avLst/>
            <a:gdLst>
              <a:gd name="txL" fmla="*/ 0 w 213"/>
              <a:gd name="txT" fmla="*/ 0 h 138"/>
              <a:gd name="txR" fmla="*/ 213 w 213"/>
              <a:gd name="txB" fmla="*/ 138 h 138"/>
            </a:gdLst>
            <a:ahLst/>
            <a:cxnLst>
              <a:cxn ang="0">
                <a:pos x="0" y="138"/>
              </a:cxn>
              <a:cxn ang="0">
                <a:pos x="150" y="101"/>
              </a:cxn>
              <a:cxn ang="0">
                <a:pos x="213" y="0"/>
              </a:cxn>
            </a:cxnLst>
            <a:rect l="txL" t="txT" r="txR" b="txB"/>
            <a:pathLst>
              <a:path w="213" h="138">
                <a:moveTo>
                  <a:pt x="0" y="138"/>
                </a:moveTo>
                <a:cubicBezTo>
                  <a:pt x="25" y="130"/>
                  <a:pt x="115" y="124"/>
                  <a:pt x="150" y="101"/>
                </a:cubicBezTo>
                <a:cubicBezTo>
                  <a:pt x="185" y="78"/>
                  <a:pt x="200" y="21"/>
                  <a:pt x="213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Text Box 33"/>
          <p:cNvSpPr txBox="1"/>
          <p:nvPr/>
        </p:nvSpPr>
        <p:spPr>
          <a:xfrm>
            <a:off x="9872783" y="2382641"/>
            <a:ext cx="442841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i="1" dirty="0">
                <a:latin typeface="宋体" panose="02010600030101010101" pitchFamily="2" charset="-122"/>
                <a:ea typeface="宋体" panose="02010600030101010101" pitchFamily="2" charset="-122"/>
              </a:rPr>
              <a:t>N</a:t>
            </a:r>
            <a:endParaRPr lang="en-US" altLang="zh-CN" i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Text Box 34"/>
          <p:cNvSpPr txBox="1"/>
          <p:nvPr/>
        </p:nvSpPr>
        <p:spPr>
          <a:xfrm>
            <a:off x="9983908" y="4774007"/>
            <a:ext cx="641350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i="1" dirty="0">
                <a:latin typeface="宋体" panose="02010600030101010101" pitchFamily="2" charset="-122"/>
                <a:ea typeface="宋体" panose="02010600030101010101" pitchFamily="2" charset="-122"/>
              </a:rPr>
              <a:t>N</a:t>
            </a:r>
            <a:r>
              <a:rPr lang="en-US" altLang="zh-CN" i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'</a:t>
            </a:r>
            <a:endParaRPr lang="en-US" altLang="zh-CN" i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Text Box 25"/>
          <p:cNvSpPr txBox="1"/>
          <p:nvPr/>
        </p:nvSpPr>
        <p:spPr>
          <a:xfrm>
            <a:off x="10868735" y="3311087"/>
            <a:ext cx="1490345" cy="523862"/>
          </a:xfrm>
          <a:prstGeom prst="rect">
            <a:avLst/>
          </a:prstGeom>
          <a:noFill/>
          <a:ln w="9525">
            <a:noFill/>
          </a:ln>
        </p:spPr>
        <p:txBody>
          <a:bodyPr lIns="92075" tIns="46038" rIns="92075" bIns="46038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玻璃</a:t>
            </a:r>
            <a:endParaRPr lang="zh-CN" alt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Text Box 27"/>
          <p:cNvSpPr txBox="1"/>
          <p:nvPr/>
        </p:nvSpPr>
        <p:spPr>
          <a:xfrm>
            <a:off x="10877884" y="2688285"/>
            <a:ext cx="1490345" cy="523862"/>
          </a:xfrm>
          <a:prstGeom prst="rect">
            <a:avLst/>
          </a:prstGeom>
          <a:noFill/>
          <a:ln w="9525">
            <a:noFill/>
          </a:ln>
        </p:spPr>
        <p:txBody>
          <a:bodyPr lIns="92075" tIns="46038" rIns="92075" bIns="46038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空气</a:t>
            </a:r>
            <a:endParaRPr lang="zh-CN" alt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 flipH="1">
            <a:off x="10376832" y="3149896"/>
            <a:ext cx="614283" cy="2159760"/>
            <a:chOff x="3561361" y="3867785"/>
            <a:chExt cx="600429" cy="2159760"/>
          </a:xfrm>
        </p:grpSpPr>
        <p:sp>
          <p:nvSpPr>
            <p:cNvPr id="17" name="Line 12"/>
            <p:cNvSpPr/>
            <p:nvPr/>
          </p:nvSpPr>
          <p:spPr>
            <a:xfrm rot="18467778" flipV="1">
              <a:off x="3001015" y="5465254"/>
              <a:ext cx="1122637" cy="1945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9" name="Line 13"/>
            <p:cNvSpPr/>
            <p:nvPr/>
          </p:nvSpPr>
          <p:spPr>
            <a:xfrm rot="18467778" flipH="1">
              <a:off x="3359150" y="4670425"/>
              <a:ext cx="1605280" cy="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 rot="19681939" flipH="1">
            <a:off x="7960145" y="2896057"/>
            <a:ext cx="1849699" cy="580587"/>
            <a:chOff x="4347470" y="3187929"/>
            <a:chExt cx="1766788" cy="526009"/>
          </a:xfrm>
        </p:grpSpPr>
        <p:sp>
          <p:nvSpPr>
            <p:cNvPr id="23" name="Line 18"/>
            <p:cNvSpPr/>
            <p:nvPr/>
          </p:nvSpPr>
          <p:spPr>
            <a:xfrm rot="19863680" flipH="1">
              <a:off x="5674868" y="3187929"/>
              <a:ext cx="439390" cy="21965"/>
            </a:xfrm>
            <a:prstGeom prst="line">
              <a:avLst/>
            </a:prstGeom>
            <a:ln w="28575" cap="flat" cmpd="sng">
              <a:solidFill>
                <a:srgbClr val="FF7C8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1" name="Line 17"/>
            <p:cNvSpPr/>
            <p:nvPr/>
          </p:nvSpPr>
          <p:spPr>
            <a:xfrm rot="19863680" flipV="1">
              <a:off x="4347470" y="3616130"/>
              <a:ext cx="1523255" cy="97808"/>
            </a:xfrm>
            <a:prstGeom prst="line">
              <a:avLst/>
            </a:prstGeom>
            <a:ln w="28575" cap="flat" cmpd="sng">
              <a:solidFill>
                <a:srgbClr val="FF7C8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 flipH="1">
            <a:off x="8617174" y="3129440"/>
            <a:ext cx="715036" cy="2223190"/>
            <a:chOff x="5163820" y="3829050"/>
            <a:chExt cx="716223" cy="2223190"/>
          </a:xfrm>
        </p:grpSpPr>
        <p:sp>
          <p:nvSpPr>
            <p:cNvPr id="25" name="Line 20"/>
            <p:cNvSpPr/>
            <p:nvPr/>
          </p:nvSpPr>
          <p:spPr>
            <a:xfrm rot="3132222" flipH="1" flipV="1">
              <a:off x="5360662" y="5532858"/>
              <a:ext cx="1035750" cy="3013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6" name="Line 21"/>
            <p:cNvSpPr/>
            <p:nvPr/>
          </p:nvSpPr>
          <p:spPr>
            <a:xfrm rot="3132222" flipV="1">
              <a:off x="4340860" y="4652010"/>
              <a:ext cx="1709420" cy="6350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cxnSp>
        <p:nvCxnSpPr>
          <p:cNvPr id="27" name="AutoShape 24"/>
          <p:cNvCxnSpPr>
            <a:stCxn id="12" idx="1"/>
          </p:cNvCxnSpPr>
          <p:nvPr/>
        </p:nvCxnSpPr>
        <p:spPr>
          <a:xfrm>
            <a:off x="9872783" y="2567307"/>
            <a:ext cx="0" cy="2609751"/>
          </a:xfrm>
          <a:prstGeom prst="straightConnector1">
            <a:avLst/>
          </a:prstGeom>
          <a:ln w="349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cxn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89541" y="2988800"/>
            <a:ext cx="1888659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zh-CN"/>
            </a:defPPr>
            <a:lvl1pPr>
              <a:defRPr kumimoji="1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en-US" altLang="zh-CN" sz="2400" dirty="0">
                <a:solidFill>
                  <a:srgbClr val="003399"/>
                </a:solidFill>
                <a:effectLst/>
                <a:sym typeface="+mn-ea"/>
              </a:rPr>
              <a:t>2.</a:t>
            </a:r>
            <a:r>
              <a:rPr lang="zh-CN" altLang="en-US" sz="2400" dirty="0">
                <a:solidFill>
                  <a:srgbClr val="003399"/>
                </a:solidFill>
                <a:effectLst/>
                <a:sym typeface="+mn-ea"/>
              </a:rPr>
              <a:t>临界角：</a:t>
            </a:r>
            <a:r>
              <a:rPr lang="en-US" altLang="zh-CN" sz="2400" dirty="0">
                <a:solidFill>
                  <a:srgbClr val="003399"/>
                </a:solidFill>
                <a:effectLst/>
                <a:sym typeface="+mn-ea"/>
              </a:rPr>
              <a:t>:</a:t>
            </a:r>
            <a:endParaRPr lang="en-US" altLang="zh-CN" sz="2400" dirty="0">
              <a:solidFill>
                <a:srgbClr val="003399"/>
              </a:solidFill>
              <a:effectLst/>
              <a:sym typeface="+mn-ea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957725" y="2860095"/>
            <a:ext cx="5393703" cy="113781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光从介质射入真空或空气时，</a:t>
            </a:r>
            <a:r>
              <a:rPr kumimoji="1"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使折射角等于</a:t>
            </a:r>
            <a:r>
              <a:rPr kumimoji="1"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90°</a:t>
            </a:r>
            <a:r>
              <a:rPr kumimoji="1"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的入射角</a:t>
            </a:r>
            <a:r>
              <a:rPr kumimoji="1"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，用</a:t>
            </a:r>
            <a:r>
              <a:rPr kumimoji="1"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  <a:r>
              <a:rPr kumimoji="1"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表示。</a:t>
            </a:r>
            <a:endParaRPr kumimoji="1"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27109" y="4462718"/>
            <a:ext cx="1269899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zh-CN"/>
            </a:defPPr>
            <a:lvl1pPr>
              <a:defRPr kumimoji="1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en-US" altLang="zh-CN" sz="2400" dirty="0">
                <a:solidFill>
                  <a:srgbClr val="003399"/>
                </a:solidFill>
                <a:sym typeface="+mn-ea"/>
              </a:rPr>
              <a:t>3.</a:t>
            </a:r>
            <a:r>
              <a:rPr lang="zh-CN" altLang="en-US" sz="2400" dirty="0">
                <a:solidFill>
                  <a:srgbClr val="003399"/>
                </a:solidFill>
                <a:sym typeface="+mn-ea"/>
              </a:rPr>
              <a:t>条件</a:t>
            </a:r>
            <a:r>
              <a:rPr lang="en-US" altLang="zh-CN" sz="2400" dirty="0">
                <a:solidFill>
                  <a:srgbClr val="003399"/>
                </a:solidFill>
                <a:sym typeface="+mn-ea"/>
              </a:rPr>
              <a:t>:</a:t>
            </a:r>
            <a:endParaRPr lang="en-US" altLang="zh-CN" sz="2400" dirty="0">
              <a:solidFill>
                <a:srgbClr val="003399"/>
              </a:solidFill>
              <a:sym typeface="+mn-ea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773118" y="4478717"/>
            <a:ext cx="4398890" cy="101566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光密介质→光疏介质</a:t>
            </a:r>
            <a:endParaRPr kumimoji="1"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defRPr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入射角大于等于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临界角</a:t>
            </a:r>
            <a:endParaRPr lang="zh-CN" altLang="en-GB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Freeform 18"/>
          <p:cNvSpPr>
            <a:spLocks noChangeArrowheads="1"/>
          </p:cNvSpPr>
          <p:nvPr/>
        </p:nvSpPr>
        <p:spPr bwMode="auto">
          <a:xfrm rot="16200000">
            <a:off x="9552884" y="3039520"/>
            <a:ext cx="288925" cy="288925"/>
          </a:xfrm>
          <a:custGeom>
            <a:avLst/>
            <a:gdLst>
              <a:gd name="T0" fmla="*/ 0 w 182"/>
              <a:gd name="T1" fmla="*/ 0 h 182"/>
              <a:gd name="T2" fmla="*/ 182 w 182"/>
              <a:gd name="T3" fmla="*/ 0 h 182"/>
              <a:gd name="T4" fmla="*/ 182 w 182"/>
              <a:gd name="T5" fmla="*/ 18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2" h="182">
                <a:moveTo>
                  <a:pt x="0" y="0"/>
                </a:moveTo>
                <a:lnTo>
                  <a:pt x="182" y="0"/>
                </a:lnTo>
                <a:lnTo>
                  <a:pt x="182" y="182"/>
                </a:lnTo>
              </a:path>
            </a:pathLst>
          </a:custGeom>
          <a:noFill/>
          <a:ln w="5715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rgbClr val="FFFF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1" animBg="1"/>
      <p:bldP spid="3" grpId="0"/>
      <p:bldP spid="6" grpId="1" animBg="1"/>
      <p:bldP spid="6" grpId="2" animBg="1"/>
      <p:bldP spid="10" grpId="0"/>
      <p:bldP spid="11" grpId="0" animBg="1"/>
      <p:bldP spid="7" grpId="1"/>
      <p:bldP spid="7" grpId="2"/>
      <p:bldP spid="8" grpId="0" animBg="1"/>
      <p:bldP spid="2" grpId="0"/>
      <p:bldP spid="2" grpId="1"/>
      <p:bldP spid="4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10">
            <a:hlinkClick r:id="rId1" action="ppaction://hlinkfile"/>
          </p:cNvPr>
          <p:cNvSpPr/>
          <p:nvPr/>
        </p:nvSpPr>
        <p:spPr>
          <a:xfrm flipV="1">
            <a:off x="8333211" y="2293192"/>
            <a:ext cx="3358710" cy="3555416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7716 h 21600"/>
            </a:gdLst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txL" t="txT" r="txR" b="txB"/>
            <a:pathLst>
              <a:path w="21600" h="21600">
                <a:moveTo>
                  <a:pt x="10799" y="10800"/>
                </a:moveTo>
                <a:cubicBezTo>
                  <a:pt x="10799" y="10799"/>
                  <a:pt x="10799" y="10799"/>
                  <a:pt x="10800" y="10799"/>
                </a:cubicBezTo>
                <a:cubicBezTo>
                  <a:pt x="10800" y="10798"/>
                  <a:pt x="10800" y="10799"/>
                  <a:pt x="1080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99" y="108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25400" cap="flat" cmpd="sng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50800" y="1051560"/>
            <a:ext cx="12033250" cy="82994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numCol="1" rtlCol="0" anchor="t" anchorCtr="0" compatLnSpc="0">
            <a:spAutoFit/>
          </a:bodyPr>
          <a:lstStyle/>
          <a:p>
            <a:pPr>
              <a:lnSpc>
                <a:spcPct val="150000"/>
              </a:lnSpc>
              <a:buClrTx/>
              <a:buSzTx/>
              <a:buFontTx/>
            </a:pPr>
            <a:r>
              <a:rPr kumimoji="1"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计算光由玻璃射向空气时发生</a:t>
            </a:r>
            <a:r>
              <a:rPr kumimoji="1" lang="en-US" altLang="zh-CN" sz="3200" b="1" dirty="0" err="1"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全反射的临界角C</a:t>
            </a:r>
            <a:r>
              <a:rPr kumimoji="1" lang="zh-CN" altLang="en-US" sz="3200" b="1" dirty="0" err="1"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（</a:t>
            </a:r>
            <a:r>
              <a:rPr kumimoji="1"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玻璃的折射率为</a:t>
            </a:r>
            <a:r>
              <a:rPr kumimoji="1" lang="en-US" altLang="zh-CN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n</a:t>
            </a:r>
            <a:r>
              <a:rPr kumimoji="1" lang="zh-CN" altLang="en-US" sz="32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）</a:t>
            </a:r>
            <a:endParaRPr kumimoji="1" lang="zh-CN" altLang="en-US" sz="32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  <p:sp>
        <p:nvSpPr>
          <p:cNvPr id="20" name="Text Box 33"/>
          <p:cNvSpPr txBox="1"/>
          <p:nvPr/>
        </p:nvSpPr>
        <p:spPr>
          <a:xfrm>
            <a:off x="9970848" y="3098999"/>
            <a:ext cx="442841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i="1" dirty="0">
                <a:latin typeface="仿宋" panose="02010609060101010101" pitchFamily="49" charset="-122"/>
                <a:ea typeface="仿宋" panose="02010609060101010101" pitchFamily="49" charset="-122"/>
              </a:rPr>
              <a:t>N</a:t>
            </a:r>
            <a:endParaRPr lang="en-US" altLang="zh-CN" sz="2400" i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1" name="Text Box 34"/>
          <p:cNvSpPr txBox="1"/>
          <p:nvPr/>
        </p:nvSpPr>
        <p:spPr>
          <a:xfrm>
            <a:off x="9947068" y="5693158"/>
            <a:ext cx="641350" cy="4622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i="1" dirty="0">
                <a:latin typeface="仿宋" panose="02010609060101010101" pitchFamily="49" charset="-122"/>
                <a:ea typeface="仿宋" panose="02010609060101010101" pitchFamily="49" charset="-122"/>
              </a:rPr>
              <a:t>N</a:t>
            </a:r>
            <a:r>
              <a:rPr lang="en-US" altLang="zh-CN" sz="2400" i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'</a:t>
            </a:r>
            <a:endParaRPr lang="en-US" altLang="zh-CN" sz="2400" i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4" name="Freeform 18"/>
          <p:cNvSpPr>
            <a:spLocks noChangeArrowheads="1"/>
          </p:cNvSpPr>
          <p:nvPr/>
        </p:nvSpPr>
        <p:spPr bwMode="auto">
          <a:xfrm rot="16200000">
            <a:off x="9698963" y="3814007"/>
            <a:ext cx="288925" cy="288925"/>
          </a:xfrm>
          <a:custGeom>
            <a:avLst/>
            <a:gdLst>
              <a:gd name="T0" fmla="*/ 0 w 182"/>
              <a:gd name="T1" fmla="*/ 0 h 182"/>
              <a:gd name="T2" fmla="*/ 182 w 182"/>
              <a:gd name="T3" fmla="*/ 0 h 182"/>
              <a:gd name="T4" fmla="*/ 182 w 182"/>
              <a:gd name="T5" fmla="*/ 18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2" h="182">
                <a:moveTo>
                  <a:pt x="0" y="0"/>
                </a:moveTo>
                <a:lnTo>
                  <a:pt x="182" y="0"/>
                </a:lnTo>
                <a:lnTo>
                  <a:pt x="182" y="182"/>
                </a:lnTo>
              </a:path>
            </a:pathLst>
          </a:custGeom>
          <a:noFill/>
          <a:ln w="5715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rgbClr val="FFFF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703914" y="1868765"/>
            <a:ext cx="4153944" cy="1181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科研和技术中可以通过测量临界角来测定材料的折射率</a:t>
            </a:r>
            <a:endParaRPr lang="zh-CN" altLang="en-US" sz="24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71252"/>
            <a:ext cx="5792499" cy="811761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numCol="1" rtlCol="0" anchor="t" anchorCtr="0" compatLnSpc="0">
            <a:spAutoFit/>
          </a:bodyPr>
          <a:lstStyle/>
          <a:p>
            <a:pPr>
              <a:lnSpc>
                <a:spcPct val="150000"/>
              </a:lnSpc>
              <a:buClrTx/>
              <a:buSzTx/>
              <a:buFontTx/>
            </a:pPr>
            <a:r>
              <a:rPr kumimoji="1" lang="zh-CN" altLang="en-US" sz="32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活动</a:t>
            </a:r>
            <a:r>
              <a:rPr kumimoji="1" lang="en-US" altLang="zh-CN" sz="32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3</a:t>
            </a:r>
            <a:r>
              <a:rPr kumimoji="1" lang="zh-CN" altLang="en-US" sz="32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 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全反射的临界角</a:t>
            </a:r>
            <a:r>
              <a:rPr kumimoji="1" lang="zh-CN" altLang="en-US" sz="32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计算</a:t>
            </a:r>
            <a:endParaRPr kumimoji="1" lang="en-US" altLang="zh-CN" sz="32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  <p:sp>
        <p:nvSpPr>
          <p:cNvPr id="3" name="Text Box 29"/>
          <p:cNvSpPr txBox="1"/>
          <p:nvPr/>
        </p:nvSpPr>
        <p:spPr>
          <a:xfrm>
            <a:off x="10093014" y="4605970"/>
            <a:ext cx="641350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i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endParaRPr lang="en-US" altLang="zh-CN" i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Freeform 30"/>
          <p:cNvSpPr/>
          <p:nvPr/>
        </p:nvSpPr>
        <p:spPr>
          <a:xfrm>
            <a:off x="10013641" y="4520727"/>
            <a:ext cx="274668" cy="55399"/>
          </a:xfrm>
          <a:custGeom>
            <a:avLst/>
            <a:gdLst>
              <a:gd name="txL" fmla="*/ 0 w 213"/>
              <a:gd name="txT" fmla="*/ 0 h 138"/>
              <a:gd name="txR" fmla="*/ 213 w 213"/>
              <a:gd name="txB" fmla="*/ 138 h 138"/>
            </a:gdLst>
            <a:ahLst/>
            <a:cxnLst>
              <a:cxn ang="0">
                <a:pos x="0" y="138"/>
              </a:cxn>
              <a:cxn ang="0">
                <a:pos x="150" y="101"/>
              </a:cxn>
              <a:cxn ang="0">
                <a:pos x="213" y="0"/>
              </a:cxn>
            </a:cxnLst>
            <a:rect l="txL" t="txT" r="txR" b="txB"/>
            <a:pathLst>
              <a:path w="213" h="138">
                <a:moveTo>
                  <a:pt x="0" y="138"/>
                </a:moveTo>
                <a:cubicBezTo>
                  <a:pt x="25" y="130"/>
                  <a:pt x="115" y="124"/>
                  <a:pt x="150" y="101"/>
                </a:cubicBezTo>
                <a:cubicBezTo>
                  <a:pt x="185" y="78"/>
                  <a:pt x="200" y="21"/>
                  <a:pt x="213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ext Box 25"/>
          <p:cNvSpPr txBox="1"/>
          <p:nvPr/>
        </p:nvSpPr>
        <p:spPr>
          <a:xfrm>
            <a:off x="10760780" y="4057410"/>
            <a:ext cx="1490345" cy="523862"/>
          </a:xfrm>
          <a:prstGeom prst="rect">
            <a:avLst/>
          </a:prstGeom>
          <a:noFill/>
          <a:ln w="9525">
            <a:noFill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玻璃</a:t>
            </a:r>
            <a:endParaRPr lang="zh-CN" alt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Text Box 27"/>
          <p:cNvSpPr txBox="1"/>
          <p:nvPr/>
        </p:nvSpPr>
        <p:spPr>
          <a:xfrm>
            <a:off x="10769929" y="3434608"/>
            <a:ext cx="1490345" cy="523862"/>
          </a:xfrm>
          <a:prstGeom prst="rect">
            <a:avLst/>
          </a:prstGeom>
          <a:noFill/>
          <a:ln w="9525">
            <a:noFill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空气</a:t>
            </a:r>
            <a:endParaRPr lang="zh-CN" alt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 flipH="1">
            <a:off x="10537601" y="3931204"/>
            <a:ext cx="614283" cy="2159760"/>
            <a:chOff x="3561361" y="3867785"/>
            <a:chExt cx="600429" cy="2159760"/>
          </a:xfrm>
        </p:grpSpPr>
        <p:sp>
          <p:nvSpPr>
            <p:cNvPr id="11" name="Line 12"/>
            <p:cNvSpPr/>
            <p:nvPr/>
          </p:nvSpPr>
          <p:spPr>
            <a:xfrm rot="18467778" flipV="1">
              <a:off x="3001015" y="5465254"/>
              <a:ext cx="1122637" cy="1945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Line 13"/>
            <p:cNvSpPr/>
            <p:nvPr/>
          </p:nvSpPr>
          <p:spPr>
            <a:xfrm rot="18467778" flipH="1">
              <a:off x="3359150" y="4670425"/>
              <a:ext cx="1605280" cy="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9681939" flipH="1">
            <a:off x="8030667" y="3672972"/>
            <a:ext cx="1849699" cy="580587"/>
            <a:chOff x="4347470" y="3187929"/>
            <a:chExt cx="1766788" cy="526009"/>
          </a:xfrm>
        </p:grpSpPr>
        <p:sp>
          <p:nvSpPr>
            <p:cNvPr id="14" name="Line 18"/>
            <p:cNvSpPr/>
            <p:nvPr/>
          </p:nvSpPr>
          <p:spPr>
            <a:xfrm rot="19863680" flipH="1">
              <a:off x="5674868" y="3187929"/>
              <a:ext cx="439390" cy="21965"/>
            </a:xfrm>
            <a:prstGeom prst="line">
              <a:avLst/>
            </a:prstGeom>
            <a:ln w="28575" cap="flat" cmpd="sng">
              <a:solidFill>
                <a:srgbClr val="FF7C8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" name="Line 17"/>
            <p:cNvSpPr/>
            <p:nvPr/>
          </p:nvSpPr>
          <p:spPr>
            <a:xfrm rot="19863680" flipV="1">
              <a:off x="4347470" y="3616130"/>
              <a:ext cx="1523255" cy="97808"/>
            </a:xfrm>
            <a:prstGeom prst="line">
              <a:avLst/>
            </a:prstGeom>
            <a:ln w="28575" cap="flat" cmpd="sng">
              <a:solidFill>
                <a:srgbClr val="FF7C8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 flipH="1">
            <a:off x="8784225" y="3876586"/>
            <a:ext cx="715036" cy="2223190"/>
            <a:chOff x="5163820" y="3829050"/>
            <a:chExt cx="716223" cy="2223190"/>
          </a:xfrm>
        </p:grpSpPr>
        <p:sp>
          <p:nvSpPr>
            <p:cNvPr id="35" name="Line 20"/>
            <p:cNvSpPr/>
            <p:nvPr/>
          </p:nvSpPr>
          <p:spPr>
            <a:xfrm rot="3132222" flipH="1" flipV="1">
              <a:off x="5360662" y="5532858"/>
              <a:ext cx="1035750" cy="3013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6" name="Line 21"/>
            <p:cNvSpPr/>
            <p:nvPr/>
          </p:nvSpPr>
          <p:spPr>
            <a:xfrm rot="3132222" flipV="1">
              <a:off x="4340860" y="4652010"/>
              <a:ext cx="1709420" cy="6350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cxnSp>
        <p:nvCxnSpPr>
          <p:cNvPr id="37" name="AutoShape 24"/>
          <p:cNvCxnSpPr/>
          <p:nvPr/>
        </p:nvCxnSpPr>
        <p:spPr>
          <a:xfrm>
            <a:off x="10020811" y="3306577"/>
            <a:ext cx="0" cy="2609751"/>
          </a:xfrm>
          <a:prstGeom prst="straightConnector1">
            <a:avLst/>
          </a:prstGeom>
          <a:ln w="349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cxnSp>
      <p:graphicFrame>
        <p:nvGraphicFramePr>
          <p:cNvPr id="6" name="表格 7"/>
          <p:cNvGraphicFramePr>
            <a:graphicFrameLocks noGrp="1"/>
          </p:cNvGraphicFramePr>
          <p:nvPr/>
        </p:nvGraphicFramePr>
        <p:xfrm>
          <a:off x="4536481" y="2389757"/>
          <a:ext cx="3087495" cy="40889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6230"/>
                <a:gridCol w="1501265"/>
              </a:tblGrid>
              <a:tr h="937895">
                <a:tc>
                  <a:txBody>
                    <a:bodyPr/>
                    <a:p>
                      <a:pPr algn="ctr"/>
                      <a:r>
                        <a:rPr lang="zh-CN" altLang="en-US" sz="2800" b="1" dirty="0">
                          <a:latin typeface="+mn-ea"/>
                          <a:ea typeface="+mn-ea"/>
                        </a:rPr>
                        <a:t>介质</a:t>
                      </a:r>
                      <a:endParaRPr lang="zh-CN" altLang="en-US" sz="2800" b="1" dirty="0">
                        <a:latin typeface="+mn-ea"/>
                        <a:ea typeface="+mn-ea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2800" b="1" dirty="0">
                          <a:latin typeface="+mn-ea"/>
                          <a:ea typeface="+mn-ea"/>
                        </a:rPr>
                        <a:t>折射率</a:t>
                      </a:r>
                      <a:endParaRPr lang="zh-CN" altLang="en-US" sz="2800" b="1" dirty="0">
                        <a:latin typeface="+mn-ea"/>
                        <a:ea typeface="+mn-ea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560705">
                <a:tc>
                  <a:txBody>
                    <a:bodyPr/>
                    <a:p>
                      <a:pPr algn="ctr"/>
                      <a:r>
                        <a:rPr lang="zh-CN" altLang="en-US" sz="28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金刚石</a:t>
                      </a:r>
                      <a:endParaRPr lang="zh-CN" altLang="en-US" sz="28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8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2.42</a:t>
                      </a:r>
                      <a:endParaRPr lang="en-US" altLang="zh-CN" sz="28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3085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b="1" dirty="0">
                          <a:latin typeface="+mn-ea"/>
                          <a:ea typeface="+mn-ea"/>
                        </a:rPr>
                        <a:t>水晶</a:t>
                      </a:r>
                      <a:endParaRPr lang="zh-CN" altLang="en-US" sz="2800" b="1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800" b="1" dirty="0">
                          <a:latin typeface="+mn-ea"/>
                          <a:ea typeface="+mn-ea"/>
                        </a:rPr>
                        <a:t>1.55</a:t>
                      </a:r>
                      <a:endParaRPr lang="zh-CN" altLang="en-US" sz="2800" b="1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0860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b="1" dirty="0">
                          <a:latin typeface="+mn-ea"/>
                          <a:ea typeface="+mn-ea"/>
                        </a:rPr>
                        <a:t>玻璃</a:t>
                      </a:r>
                      <a:endParaRPr lang="zh-CN" altLang="en-US" sz="2800" b="1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800" b="1" dirty="0">
                          <a:latin typeface="+mn-ea"/>
                          <a:ea typeface="+mn-ea"/>
                        </a:rPr>
                        <a:t>1.5-1.8</a:t>
                      </a:r>
                      <a:endParaRPr lang="zh-CN" altLang="en-US" sz="2800" b="1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8325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b="1" kern="12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+mn-cs"/>
                        </a:rPr>
                        <a:t>水</a:t>
                      </a:r>
                      <a:endParaRPr lang="zh-CN" altLang="en-US" sz="2800" b="1" kern="1200" dirty="0">
                        <a:solidFill>
                          <a:srgbClr val="0000FF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+mn-cs"/>
                        </a:rPr>
                        <a:t>1.33</a:t>
                      </a:r>
                      <a:endParaRPr lang="zh-CN" altLang="en-US" sz="2800" b="1" kern="1200" dirty="0">
                        <a:solidFill>
                          <a:srgbClr val="0000FF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38061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b="1" dirty="0">
                          <a:latin typeface="+mn-ea"/>
                          <a:ea typeface="+mn-ea"/>
                        </a:rPr>
                        <a:t>空气</a:t>
                      </a:r>
                      <a:endParaRPr lang="zh-CN" altLang="en-US" sz="2800" b="1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800" b="1" dirty="0">
                          <a:latin typeface="+mn-ea"/>
                          <a:ea typeface="+mn-ea"/>
                        </a:rPr>
                        <a:t>1.0028</a:t>
                      </a:r>
                      <a:endParaRPr lang="zh-CN" altLang="en-US" sz="2800" b="1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/>
        </p:nvSpPr>
        <p:spPr>
          <a:xfrm>
            <a:off x="6096000" y="355600"/>
            <a:ext cx="547941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600" b="1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钻石为什么这么</a:t>
            </a:r>
            <a:r>
              <a:rPr lang="en-US" altLang="zh-CN" sz="3600" b="1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“</a:t>
            </a:r>
            <a:r>
              <a:rPr lang="zh-CN" sz="3600" b="1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闪亮</a:t>
            </a:r>
            <a:r>
              <a:rPr lang="en-US" altLang="zh-CN" sz="3600" b="1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”</a:t>
            </a:r>
            <a:r>
              <a:rPr lang="zh-CN" sz="3600" b="1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？</a:t>
            </a:r>
            <a:endParaRPr lang="zh-CN" altLang="en-US" sz="3600" b="1"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</a:endParaRPr>
          </a:p>
        </p:txBody>
      </p:sp>
      <p:graphicFrame>
        <p:nvGraphicFramePr>
          <p:cNvPr id="7" name="对象 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035050" y="4000500"/>
          <a:ext cx="1639570" cy="1059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2" imgW="609600" imgH="393700" progId="Equation.KSEE3">
                  <p:embed/>
                </p:oleObj>
              </mc:Choice>
              <mc:Fallback>
                <p:oleObj name="" r:id="rId2" imgW="609600" imgH="3937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35050" y="4000500"/>
                        <a:ext cx="1639570" cy="1059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1" animBg="1"/>
      <p:bldP spid="34" grpId="1" animBg="1"/>
      <p:bldP spid="5" grpId="0" animBg="1"/>
      <p:bldP spid="2" grpId="0" animBg="1"/>
      <p:bldP spid="10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/>
          <p:nvPr/>
        </p:nvSpPr>
        <p:spPr>
          <a:xfrm>
            <a:off x="1509986" y="238483"/>
            <a:ext cx="9747949" cy="115189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38" tIns="45719" rIns="91438" bIns="45719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pitchFamily="49" charset="-122"/>
              </a:rPr>
              <a:t>让光垂直</a:t>
            </a:r>
            <a:r>
              <a:rPr lang="zh-CN" altLang="en-US" sz="28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pitchFamily="49" charset="-122"/>
              </a:rPr>
              <a:t>截面为等腰直角三角形玻璃棱镜的</a:t>
            </a:r>
            <a:r>
              <a:rPr lang="zh-CN" altLang="en-US" sz="28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pitchFamily="49" charset="-122"/>
              </a:rPr>
              <a:t>边入射</a:t>
            </a:r>
            <a:r>
              <a:rPr lang="zh-CN" altLang="en-US" sz="28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pitchFamily="49" charset="-122"/>
              </a:rPr>
              <a:t>时，</a:t>
            </a:r>
            <a:endParaRPr lang="en-US" altLang="zh-CN" sz="2800" b="1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cs typeface="楷体" panose="02010609060101010101" pitchFamily="49" charset="-122"/>
            </a:endParaRPr>
          </a:p>
          <a:p>
            <a:pPr algn="l"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pitchFamily="49" charset="-122"/>
              </a:rPr>
              <a:t>观察发生的现象并分析原因</a:t>
            </a:r>
            <a:endParaRPr lang="zh-CN" altLang="en-US" sz="2800" b="1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l="15287" t="8422" r="16552" b="19540"/>
          <a:stretch>
            <a:fillRect/>
          </a:stretch>
        </p:blipFill>
        <p:spPr>
          <a:xfrm>
            <a:off x="564206" y="2449362"/>
            <a:ext cx="3811837" cy="331321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7760" y="238483"/>
            <a:ext cx="1382226" cy="811761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numCol="1" rtlCol="0" anchor="t" anchorCtr="0" compatLnSpc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32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活动</a:t>
            </a:r>
            <a:r>
              <a:rPr kumimoji="1" lang="en-US" altLang="zh-CN" sz="32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4</a:t>
            </a:r>
            <a:endParaRPr lang="zh-CN" altLang="en-US" sz="32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8927" t="19157" r="9693" b="22146"/>
          <a:stretch>
            <a:fillRect/>
          </a:stretch>
        </p:blipFill>
        <p:spPr>
          <a:xfrm flipH="1">
            <a:off x="5859856" y="1571429"/>
            <a:ext cx="3303257" cy="2094264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9359610" y="1571429"/>
            <a:ext cx="2196850" cy="4044356"/>
            <a:chOff x="7987674" y="1641740"/>
            <a:chExt cx="2196850" cy="404435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/>
            <a:srcRect l="8772"/>
            <a:stretch>
              <a:fillRect/>
            </a:stretch>
          </p:blipFill>
          <p:spPr>
            <a:xfrm>
              <a:off x="8282151" y="1641740"/>
              <a:ext cx="1902373" cy="4044356"/>
            </a:xfrm>
            <a:prstGeom prst="rect">
              <a:avLst/>
            </a:prstGeom>
          </p:spPr>
        </p:pic>
        <p:sp>
          <p:nvSpPr>
            <p:cNvPr id="11" name="直角三角形 10"/>
            <p:cNvSpPr/>
            <p:nvPr/>
          </p:nvSpPr>
          <p:spPr>
            <a:xfrm rot="8100000" flipV="1">
              <a:off x="7992304" y="2611010"/>
              <a:ext cx="579691" cy="579692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12" name="直角三角形 11"/>
            <p:cNvSpPr/>
            <p:nvPr/>
          </p:nvSpPr>
          <p:spPr>
            <a:xfrm rot="8100000" flipV="1">
              <a:off x="8030877" y="3146347"/>
              <a:ext cx="544587" cy="525611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13" name="直角三角形 12"/>
            <p:cNvSpPr/>
            <p:nvPr/>
          </p:nvSpPr>
          <p:spPr>
            <a:xfrm rot="8100000" flipV="1">
              <a:off x="7992303" y="2091031"/>
              <a:ext cx="579691" cy="579692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14" name="直角三角形 13"/>
            <p:cNvSpPr/>
            <p:nvPr/>
          </p:nvSpPr>
          <p:spPr>
            <a:xfrm rot="8100000" flipV="1">
              <a:off x="7992302" y="3641593"/>
              <a:ext cx="579691" cy="579692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15" name="直角三角形 14"/>
            <p:cNvSpPr/>
            <p:nvPr/>
          </p:nvSpPr>
          <p:spPr>
            <a:xfrm rot="8100000" flipV="1">
              <a:off x="7992302" y="4131750"/>
              <a:ext cx="579691" cy="579692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16" name="直角三角形 15"/>
            <p:cNvSpPr/>
            <p:nvPr/>
          </p:nvSpPr>
          <p:spPr>
            <a:xfrm rot="8100000" flipV="1">
              <a:off x="7987674" y="4630703"/>
              <a:ext cx="588943" cy="57044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9" t="48193" r="27428" b="14853"/>
          <a:stretch>
            <a:fillRect/>
          </a:stretch>
        </p:blipFill>
        <p:spPr>
          <a:xfrm>
            <a:off x="5891210" y="3957213"/>
            <a:ext cx="3405524" cy="144693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818038" y="5546463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latin typeface="仿宋" panose="02010609060101010101" pitchFamily="49" charset="-122"/>
                <a:ea typeface="仿宋" panose="02010609060101010101" pitchFamily="49" charset="-122"/>
              </a:rPr>
              <a:t>侧视图</a:t>
            </a:r>
            <a:endParaRPr lang="zh-CN" altLang="en-US" sz="3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  <p:bldP spid="5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626667" y="806043"/>
            <a:ext cx="5827603" cy="584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1438" tIns="45719" rIns="91438" bIns="45719">
            <a:spAutoFit/>
          </a:bodyPr>
          <a:lstStyle/>
          <a:p>
            <a:pPr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截面为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等腰直角三角形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的棱镜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8168" name="AutoShape 5"/>
          <p:cNvSpPr/>
          <p:nvPr/>
        </p:nvSpPr>
        <p:spPr>
          <a:xfrm>
            <a:off x="844246" y="3062597"/>
            <a:ext cx="2514600" cy="2514600"/>
          </a:xfrm>
          <a:prstGeom prst="rtTriangle">
            <a:avLst/>
          </a:prstGeom>
          <a:solidFill>
            <a:srgbClr val="E7F7F7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/>
            <a:endParaRPr lang="zh-CN" altLang="en-US" sz="11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8169" name="Rectangle 6"/>
          <p:cNvSpPr/>
          <p:nvPr/>
        </p:nvSpPr>
        <p:spPr>
          <a:xfrm>
            <a:off x="844246" y="5348597"/>
            <a:ext cx="228600" cy="228600"/>
          </a:xfrm>
          <a:prstGeom prst="rect">
            <a:avLst/>
          </a:prstGeom>
          <a:noFill/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/>
            <a:endParaRPr lang="zh-CN" altLang="en-US" sz="11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8166" name="Arc 7"/>
          <p:cNvSpPr/>
          <p:nvPr/>
        </p:nvSpPr>
        <p:spPr>
          <a:xfrm>
            <a:off x="626667" y="2782188"/>
            <a:ext cx="622300" cy="887730"/>
          </a:xfrm>
          <a:custGeom>
            <a:avLst/>
            <a:gdLst>
              <a:gd name="txL" fmla="*/ 0 w 14695"/>
              <a:gd name="txT" fmla="*/ 0 h 20956"/>
              <a:gd name="txR" fmla="*/ 14695 w 14695"/>
              <a:gd name="txB" fmla="*/ 20956 h 20956"/>
            </a:gdLst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txL" t="txT" r="txR" b="txB"/>
            <a:pathLst>
              <a:path w="14695" h="20956" fill="none">
                <a:moveTo>
                  <a:pt x="14694" y="15830"/>
                </a:moveTo>
                <a:cubicBezTo>
                  <a:pt x="12024" y="18309"/>
                  <a:pt x="8770" y="20072"/>
                  <a:pt x="5235" y="20956"/>
                </a:cubicBezTo>
              </a:path>
              <a:path w="14695" h="20956" stroke="0">
                <a:moveTo>
                  <a:pt x="14694" y="15830"/>
                </a:moveTo>
                <a:cubicBezTo>
                  <a:pt x="12024" y="18309"/>
                  <a:pt x="8770" y="20072"/>
                  <a:pt x="5235" y="20956"/>
                </a:cubicBezTo>
                <a:lnTo>
                  <a:pt x="0" y="0"/>
                </a:lnTo>
                <a:lnTo>
                  <a:pt x="14694" y="15830"/>
                </a:lnTo>
                <a:close/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8167" name="Text Box 8"/>
          <p:cNvSpPr txBox="1"/>
          <p:nvPr/>
        </p:nvSpPr>
        <p:spPr>
          <a:xfrm>
            <a:off x="985851" y="3702043"/>
            <a:ext cx="508000" cy="370205"/>
          </a:xfrm>
          <a:prstGeom prst="rect">
            <a:avLst/>
          </a:prstGeom>
          <a:noFill/>
          <a:ln w="38100">
            <a:noFill/>
          </a:ln>
        </p:spPr>
        <p:txBody>
          <a:bodyPr wrap="none" anchor="ctr" anchorCtr="0">
            <a:spAutoFit/>
          </a:bodyPr>
          <a:lstStyle/>
          <a:p>
            <a:pPr algn="ctr" eaLnBrk="1" hangingPunct="1"/>
            <a:r>
              <a:rPr lang="zh-TW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45</a:t>
            </a:r>
            <a:r>
              <a:rPr lang="zh-TW" altLang="en-US" dirty="0">
                <a:latin typeface="楷体" panose="02010609060101010101" pitchFamily="49" charset="-122"/>
                <a:ea typeface="楷体" panose="02010609060101010101" pitchFamily="49" charset="-122"/>
                <a:sym typeface="Symbol" panose="05050102010706020507" pitchFamily="18" charset="2"/>
              </a:rPr>
              <a:t></a:t>
            </a:r>
            <a:endParaRPr lang="zh-TW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8163" name="Line 10"/>
          <p:cNvSpPr/>
          <p:nvPr/>
        </p:nvSpPr>
        <p:spPr>
          <a:xfrm>
            <a:off x="234646" y="4205597"/>
            <a:ext cx="17526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8164" name="Line 11"/>
          <p:cNvSpPr/>
          <p:nvPr/>
        </p:nvSpPr>
        <p:spPr>
          <a:xfrm>
            <a:off x="691846" y="4205597"/>
            <a:ext cx="4572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8161" name="Line 13"/>
          <p:cNvSpPr/>
          <p:nvPr/>
        </p:nvSpPr>
        <p:spPr>
          <a:xfrm>
            <a:off x="1987246" y="4205597"/>
            <a:ext cx="0" cy="22860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8162" name="Line 14"/>
          <p:cNvSpPr/>
          <p:nvPr/>
        </p:nvSpPr>
        <p:spPr>
          <a:xfrm>
            <a:off x="1987246" y="4967597"/>
            <a:ext cx="0" cy="3048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399" name="Line 15"/>
          <p:cNvSpPr/>
          <p:nvPr/>
        </p:nvSpPr>
        <p:spPr>
          <a:xfrm flipH="1">
            <a:off x="1530046" y="4129080"/>
            <a:ext cx="533400" cy="533400"/>
          </a:xfrm>
          <a:prstGeom prst="line">
            <a:avLst/>
          </a:prstGeom>
          <a:ln w="3810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400" name="Arc 16"/>
          <p:cNvSpPr/>
          <p:nvPr/>
        </p:nvSpPr>
        <p:spPr>
          <a:xfrm>
            <a:off x="1487184" y="3900481"/>
            <a:ext cx="869950" cy="593725"/>
          </a:xfrm>
          <a:custGeom>
            <a:avLst/>
            <a:gdLst>
              <a:gd name="txL" fmla="*/ 0 w 20567"/>
              <a:gd name="txT" fmla="*/ 0 h 14035"/>
              <a:gd name="txR" fmla="*/ 20567 w 20567"/>
              <a:gd name="txB" fmla="*/ 14035 h 14035"/>
            </a:gdLst>
            <a:ahLst/>
            <a:cxnLst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</a:cxnLst>
            <a:rect l="txL" t="txT" r="txR" b="txB"/>
            <a:pathLst>
              <a:path w="20567" h="14035" fill="none">
                <a:moveTo>
                  <a:pt x="4148" y="14035"/>
                </a:moveTo>
                <a:cubicBezTo>
                  <a:pt x="2286" y="11856"/>
                  <a:pt x="875" y="9329"/>
                  <a:pt x="0" y="6599"/>
                </a:cubicBezTo>
              </a:path>
              <a:path w="20567" h="14035" stroke="0">
                <a:moveTo>
                  <a:pt x="4148" y="14035"/>
                </a:moveTo>
                <a:cubicBezTo>
                  <a:pt x="2286" y="11856"/>
                  <a:pt x="875" y="9329"/>
                  <a:pt x="0" y="6599"/>
                </a:cubicBezTo>
                <a:lnTo>
                  <a:pt x="20567" y="0"/>
                </a:lnTo>
                <a:lnTo>
                  <a:pt x="4148" y="14035"/>
                </a:lnTo>
                <a:close/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401" name="Arc 17"/>
          <p:cNvSpPr/>
          <p:nvPr/>
        </p:nvSpPr>
        <p:spPr>
          <a:xfrm>
            <a:off x="1674233" y="3903112"/>
            <a:ext cx="489228" cy="808580"/>
          </a:xfrm>
          <a:custGeom>
            <a:avLst/>
            <a:gdLst>
              <a:gd name="txL" fmla="*/ 0 w 15589"/>
              <a:gd name="txT" fmla="*/ 0 h 20780"/>
              <a:gd name="txR" fmla="*/ 15589 w 15589"/>
              <a:gd name="txB" fmla="*/ 20780 h 20780"/>
            </a:gdLst>
            <a:ahLst/>
            <a:cxnLst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</a:cxnLst>
            <a:rect l="txL" t="txT" r="txR" b="txB"/>
            <a:pathLst>
              <a:path w="15589" h="20780" fill="none">
                <a:moveTo>
                  <a:pt x="9693" y="20780"/>
                </a:moveTo>
                <a:cubicBezTo>
                  <a:pt x="6002" y="19732"/>
                  <a:pt x="2656" y="17720"/>
                  <a:pt x="-1" y="14951"/>
                </a:cubicBezTo>
              </a:path>
              <a:path w="15589" h="20780" stroke="0">
                <a:moveTo>
                  <a:pt x="9693" y="20780"/>
                </a:moveTo>
                <a:cubicBezTo>
                  <a:pt x="6002" y="19732"/>
                  <a:pt x="2656" y="17720"/>
                  <a:pt x="-1" y="14951"/>
                </a:cubicBezTo>
                <a:lnTo>
                  <a:pt x="15589" y="0"/>
                </a:lnTo>
                <a:lnTo>
                  <a:pt x="9693" y="20780"/>
                </a:lnTo>
                <a:close/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402" name="Text Box 18"/>
          <p:cNvSpPr txBox="1"/>
          <p:nvPr/>
        </p:nvSpPr>
        <p:spPr>
          <a:xfrm>
            <a:off x="941084" y="4254492"/>
            <a:ext cx="508000" cy="369888"/>
          </a:xfrm>
          <a:prstGeom prst="rect">
            <a:avLst/>
          </a:prstGeom>
          <a:noFill/>
          <a:ln w="38100">
            <a:noFill/>
          </a:ln>
        </p:spPr>
        <p:txBody>
          <a:bodyPr wrap="none" lIns="91438" tIns="45719" rIns="91438" bIns="45719" anchor="ctr" anchorCtr="0">
            <a:spAutoFit/>
          </a:bodyPr>
          <a:lstStyle/>
          <a:p>
            <a:pPr algn="ctr" eaLnBrk="1" hangingPunct="1"/>
            <a:r>
              <a:rPr lang="zh-TW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45</a:t>
            </a:r>
            <a:r>
              <a:rPr lang="zh-TW" altLang="en-US" dirty="0">
                <a:latin typeface="楷体" panose="02010609060101010101" pitchFamily="49" charset="-122"/>
                <a:ea typeface="楷体" panose="02010609060101010101" pitchFamily="49" charset="-122"/>
                <a:sym typeface="Symbol" panose="05050102010706020507" pitchFamily="18" charset="2"/>
              </a:rPr>
              <a:t></a:t>
            </a:r>
            <a:endParaRPr lang="zh-TW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403" name="Text Box 19"/>
          <p:cNvSpPr txBox="1"/>
          <p:nvPr/>
        </p:nvSpPr>
        <p:spPr>
          <a:xfrm>
            <a:off x="1474484" y="4711692"/>
            <a:ext cx="508000" cy="369888"/>
          </a:xfrm>
          <a:prstGeom prst="rect">
            <a:avLst/>
          </a:prstGeom>
          <a:noFill/>
          <a:ln w="38100">
            <a:noFill/>
          </a:ln>
        </p:spPr>
        <p:txBody>
          <a:bodyPr wrap="none" lIns="91438" tIns="45719" rIns="91438" bIns="45719" anchor="ctr" anchorCtr="0">
            <a:spAutoFit/>
          </a:bodyPr>
          <a:lstStyle/>
          <a:p>
            <a:pPr algn="ctr" eaLnBrk="1" hangingPunct="1"/>
            <a:r>
              <a:rPr lang="zh-TW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45</a:t>
            </a:r>
            <a:r>
              <a:rPr lang="zh-TW" altLang="en-US" dirty="0">
                <a:latin typeface="楷体" panose="02010609060101010101" pitchFamily="49" charset="-122"/>
                <a:ea typeface="楷体" panose="02010609060101010101" pitchFamily="49" charset="-122"/>
                <a:sym typeface="Symbol" panose="05050102010706020507" pitchFamily="18" charset="2"/>
              </a:rPr>
              <a:t></a:t>
            </a:r>
            <a:endParaRPr lang="zh-TW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8159" name="AutoShape 22"/>
          <p:cNvSpPr/>
          <p:nvPr/>
        </p:nvSpPr>
        <p:spPr>
          <a:xfrm rot="13500000">
            <a:off x="3216063" y="3397898"/>
            <a:ext cx="2514600" cy="2514600"/>
          </a:xfrm>
          <a:prstGeom prst="rtTriangle">
            <a:avLst/>
          </a:prstGeom>
          <a:solidFill>
            <a:srgbClr val="E7F7F7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/>
            <a:endParaRPr lang="zh-CN" altLang="en-US" sz="11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8160" name="Rectangle 23"/>
          <p:cNvSpPr/>
          <p:nvPr/>
        </p:nvSpPr>
        <p:spPr>
          <a:xfrm rot="13500000">
            <a:off x="5975773" y="4540898"/>
            <a:ext cx="228600" cy="228600"/>
          </a:xfrm>
          <a:prstGeom prst="rect">
            <a:avLst/>
          </a:prstGeom>
          <a:noFill/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/>
            <a:endParaRPr lang="zh-CN" altLang="en-US" sz="11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8157" name="Text Box 24"/>
          <p:cNvSpPr txBox="1"/>
          <p:nvPr/>
        </p:nvSpPr>
        <p:spPr>
          <a:xfrm>
            <a:off x="4628938" y="3277249"/>
            <a:ext cx="508000" cy="370205"/>
          </a:xfrm>
          <a:prstGeom prst="rect">
            <a:avLst/>
          </a:prstGeom>
          <a:noFill/>
          <a:ln w="38100">
            <a:noFill/>
          </a:ln>
        </p:spPr>
        <p:txBody>
          <a:bodyPr wrap="none" anchor="ctr" anchorCtr="0">
            <a:spAutoFit/>
          </a:bodyPr>
          <a:lstStyle/>
          <a:p>
            <a:pPr algn="ctr" eaLnBrk="1" hangingPunct="1"/>
            <a:r>
              <a:rPr lang="zh-TW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45</a:t>
            </a:r>
            <a:r>
              <a:rPr lang="zh-TW" altLang="en-US" dirty="0">
                <a:latin typeface="楷体" panose="02010609060101010101" pitchFamily="49" charset="-122"/>
                <a:ea typeface="楷体" panose="02010609060101010101" pitchFamily="49" charset="-122"/>
                <a:sym typeface="Symbol" panose="05050102010706020507" pitchFamily="18" charset="2"/>
              </a:rPr>
              <a:t></a:t>
            </a:r>
            <a:endParaRPr lang="zh-TW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8158" name="Arc 25"/>
          <p:cNvSpPr/>
          <p:nvPr/>
        </p:nvSpPr>
        <p:spPr>
          <a:xfrm>
            <a:off x="4303500" y="2467510"/>
            <a:ext cx="466725" cy="887730"/>
          </a:xfrm>
          <a:custGeom>
            <a:avLst/>
            <a:gdLst>
              <a:gd name="txL" fmla="*/ 0 w 14695"/>
              <a:gd name="txT" fmla="*/ 0 h 20956"/>
              <a:gd name="txR" fmla="*/ 14695 w 14695"/>
              <a:gd name="txB" fmla="*/ 20956 h 20956"/>
            </a:gdLst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txL" t="txT" r="txR" b="txB"/>
            <a:pathLst>
              <a:path w="14695" h="20956" fill="none">
                <a:moveTo>
                  <a:pt x="14694" y="15830"/>
                </a:moveTo>
                <a:cubicBezTo>
                  <a:pt x="12024" y="18309"/>
                  <a:pt x="8770" y="20072"/>
                  <a:pt x="5235" y="20956"/>
                </a:cubicBezTo>
              </a:path>
              <a:path w="14695" h="20956" stroke="0">
                <a:moveTo>
                  <a:pt x="14694" y="15830"/>
                </a:moveTo>
                <a:cubicBezTo>
                  <a:pt x="12024" y="18309"/>
                  <a:pt x="8770" y="20072"/>
                  <a:pt x="5235" y="20956"/>
                </a:cubicBezTo>
                <a:lnTo>
                  <a:pt x="0" y="0"/>
                </a:lnTo>
                <a:lnTo>
                  <a:pt x="14694" y="15830"/>
                </a:lnTo>
                <a:close/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8154" name="Line 27"/>
          <p:cNvSpPr/>
          <p:nvPr/>
        </p:nvSpPr>
        <p:spPr>
          <a:xfrm flipH="1">
            <a:off x="3660563" y="5336553"/>
            <a:ext cx="18288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8155" name="Line 28"/>
          <p:cNvSpPr/>
          <p:nvPr/>
        </p:nvSpPr>
        <p:spPr>
          <a:xfrm flipH="1">
            <a:off x="4422563" y="5336553"/>
            <a:ext cx="6096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8152" name="Line 30"/>
          <p:cNvSpPr/>
          <p:nvPr/>
        </p:nvSpPr>
        <p:spPr>
          <a:xfrm>
            <a:off x="5489363" y="3888753"/>
            <a:ext cx="0" cy="14478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8153" name="Line 31"/>
          <p:cNvSpPr/>
          <p:nvPr/>
        </p:nvSpPr>
        <p:spPr>
          <a:xfrm>
            <a:off x="5489363" y="4269753"/>
            <a:ext cx="0" cy="3810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8150" name="Line 33"/>
          <p:cNvSpPr/>
          <p:nvPr/>
        </p:nvSpPr>
        <p:spPr>
          <a:xfrm>
            <a:off x="3584363" y="3888753"/>
            <a:ext cx="19050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8151" name="Line 34"/>
          <p:cNvSpPr/>
          <p:nvPr/>
        </p:nvSpPr>
        <p:spPr>
          <a:xfrm>
            <a:off x="4422563" y="3888753"/>
            <a:ext cx="4572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419" name="Line 35"/>
          <p:cNvSpPr/>
          <p:nvPr/>
        </p:nvSpPr>
        <p:spPr>
          <a:xfrm flipH="1">
            <a:off x="4955963" y="3888436"/>
            <a:ext cx="533400" cy="533400"/>
          </a:xfrm>
          <a:prstGeom prst="line">
            <a:avLst/>
          </a:prstGeom>
          <a:ln w="3810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420" name="Arc 36"/>
          <p:cNvSpPr/>
          <p:nvPr/>
        </p:nvSpPr>
        <p:spPr>
          <a:xfrm>
            <a:off x="5003588" y="3596337"/>
            <a:ext cx="869950" cy="593725"/>
          </a:xfrm>
          <a:custGeom>
            <a:avLst/>
            <a:gdLst>
              <a:gd name="txL" fmla="*/ 0 w 20567"/>
              <a:gd name="txT" fmla="*/ 0 h 14035"/>
              <a:gd name="txR" fmla="*/ 20567 w 20567"/>
              <a:gd name="txB" fmla="*/ 14035 h 14035"/>
            </a:gdLst>
            <a:ahLst/>
            <a:cxnLst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</a:cxnLst>
            <a:rect l="txL" t="txT" r="txR" b="txB"/>
            <a:pathLst>
              <a:path w="20567" h="14035" fill="none">
                <a:moveTo>
                  <a:pt x="4148" y="14035"/>
                </a:moveTo>
                <a:cubicBezTo>
                  <a:pt x="2286" y="11856"/>
                  <a:pt x="875" y="9329"/>
                  <a:pt x="0" y="6599"/>
                </a:cubicBezTo>
              </a:path>
              <a:path w="20567" h="14035" stroke="0">
                <a:moveTo>
                  <a:pt x="4148" y="14035"/>
                </a:moveTo>
                <a:cubicBezTo>
                  <a:pt x="2286" y="11856"/>
                  <a:pt x="875" y="9329"/>
                  <a:pt x="0" y="6599"/>
                </a:cubicBezTo>
                <a:lnTo>
                  <a:pt x="20567" y="0"/>
                </a:lnTo>
                <a:lnTo>
                  <a:pt x="4148" y="14035"/>
                </a:lnTo>
                <a:close/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421" name="Arc 37"/>
          <p:cNvSpPr/>
          <p:nvPr/>
        </p:nvSpPr>
        <p:spPr>
          <a:xfrm>
            <a:off x="5136939" y="3596336"/>
            <a:ext cx="658813" cy="849312"/>
          </a:xfrm>
          <a:custGeom>
            <a:avLst/>
            <a:gdLst>
              <a:gd name="txL" fmla="*/ 0 w 15589"/>
              <a:gd name="txT" fmla="*/ 0 h 20064"/>
              <a:gd name="txR" fmla="*/ 15589 w 15589"/>
              <a:gd name="txB" fmla="*/ 20064 h 20064"/>
            </a:gdLst>
            <a:ahLst/>
            <a:cxnLst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</a:cxnLst>
            <a:rect l="txL" t="txT" r="txR" b="txB"/>
            <a:pathLst>
              <a:path w="15589" h="20064" fill="none">
                <a:moveTo>
                  <a:pt x="7589" y="20064"/>
                </a:moveTo>
                <a:cubicBezTo>
                  <a:pt x="4723" y="18921"/>
                  <a:pt x="2135" y="17178"/>
                  <a:pt x="-1" y="14951"/>
                </a:cubicBezTo>
              </a:path>
              <a:path w="15589" h="20064" stroke="0">
                <a:moveTo>
                  <a:pt x="7589" y="20064"/>
                </a:moveTo>
                <a:cubicBezTo>
                  <a:pt x="4723" y="18921"/>
                  <a:pt x="2135" y="17178"/>
                  <a:pt x="-1" y="14951"/>
                </a:cubicBezTo>
                <a:lnTo>
                  <a:pt x="15589" y="0"/>
                </a:lnTo>
                <a:lnTo>
                  <a:pt x="7589" y="20064"/>
                </a:lnTo>
                <a:close/>
              </a:path>
            </a:pathLst>
          </a:custGeom>
          <a:noFill/>
          <a:ln w="381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422" name="Text Box 38"/>
          <p:cNvSpPr txBox="1"/>
          <p:nvPr/>
        </p:nvSpPr>
        <p:spPr>
          <a:xfrm>
            <a:off x="4557501" y="4010673"/>
            <a:ext cx="508000" cy="369888"/>
          </a:xfrm>
          <a:prstGeom prst="rect">
            <a:avLst/>
          </a:prstGeom>
          <a:noFill/>
          <a:ln w="38100">
            <a:noFill/>
          </a:ln>
        </p:spPr>
        <p:txBody>
          <a:bodyPr wrap="none" lIns="91438" tIns="45719" rIns="91438" bIns="45719" anchor="ctr" anchorCtr="0">
            <a:spAutoFit/>
          </a:bodyPr>
          <a:lstStyle/>
          <a:p>
            <a:pPr algn="ctr" eaLnBrk="1" hangingPunct="1"/>
            <a:r>
              <a:rPr lang="zh-TW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45</a:t>
            </a:r>
            <a:r>
              <a:rPr lang="zh-TW" altLang="en-US" dirty="0">
                <a:latin typeface="楷体" panose="02010609060101010101" pitchFamily="49" charset="-122"/>
                <a:ea typeface="楷体" panose="02010609060101010101" pitchFamily="49" charset="-122"/>
                <a:sym typeface="Symbol" panose="05050102010706020507" pitchFamily="18" charset="2"/>
              </a:rPr>
              <a:t></a:t>
            </a:r>
            <a:endParaRPr lang="zh-TW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423" name="Text Box 39"/>
          <p:cNvSpPr txBox="1"/>
          <p:nvPr/>
        </p:nvSpPr>
        <p:spPr>
          <a:xfrm>
            <a:off x="4905163" y="4396437"/>
            <a:ext cx="508000" cy="369887"/>
          </a:xfrm>
          <a:prstGeom prst="rect">
            <a:avLst/>
          </a:prstGeom>
          <a:noFill/>
          <a:ln w="38100">
            <a:noFill/>
          </a:ln>
        </p:spPr>
        <p:txBody>
          <a:bodyPr wrap="none" lIns="91438" tIns="45719" rIns="91438" bIns="45719" anchor="ctr" anchorCtr="0">
            <a:spAutoFit/>
          </a:bodyPr>
          <a:lstStyle/>
          <a:p>
            <a:pPr algn="ctr" eaLnBrk="1" hangingPunct="1"/>
            <a:r>
              <a:rPr lang="zh-TW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45</a:t>
            </a:r>
            <a:r>
              <a:rPr lang="zh-TW" altLang="en-US" dirty="0">
                <a:latin typeface="楷体" panose="02010609060101010101" pitchFamily="49" charset="-122"/>
                <a:ea typeface="楷体" panose="02010609060101010101" pitchFamily="49" charset="-122"/>
                <a:sym typeface="Symbol" panose="05050102010706020507" pitchFamily="18" charset="2"/>
              </a:rPr>
              <a:t></a:t>
            </a:r>
            <a:endParaRPr lang="zh-TW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3" name="Text Box 6"/>
          <p:cNvSpPr txBox="1">
            <a:spLocks noChangeArrowheads="1"/>
          </p:cNvSpPr>
          <p:nvPr/>
        </p:nvSpPr>
        <p:spPr bwMode="auto">
          <a:xfrm>
            <a:off x="0" y="14895"/>
            <a:ext cx="6160657" cy="58477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</a:ln>
        </p:spPr>
        <p:txBody>
          <a:bodyPr wrap="none" lIns="91438" tIns="45719" rIns="91438" bIns="45719">
            <a:spAutoFit/>
          </a:bodyPr>
          <a:lstStyle/>
          <a:p>
            <a:pPr>
              <a:defRPr/>
            </a:pPr>
            <a:r>
              <a:rPr kumimoji="1" lang="zh-CN" altLang="en-US" sz="3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三、全反射的应用</a:t>
            </a:r>
            <a:r>
              <a:rPr kumimoji="1" lang="en-US" altLang="zh-CN" sz="3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---</a:t>
            </a:r>
            <a:r>
              <a:rPr kumimoji="1" lang="zh-CN" alt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全反射棱镜</a:t>
            </a:r>
            <a:endParaRPr kumimoji="1" lang="zh-CN" altLang="en-US" sz="3200" b="1" dirty="0">
              <a:solidFill>
                <a:schemeClr val="accent4">
                  <a:lumMod val="60000"/>
                  <a:lumOff val="4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59943" y="2024494"/>
            <a:ext cx="3343142" cy="58477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1438" tIns="45719" rIns="91438" bIns="45719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光路为何这样？</a:t>
            </a:r>
            <a:endParaRPr lang="zh-CN" altLang="en-US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243864" y="1420763"/>
            <a:ext cx="2838954" cy="5307239"/>
            <a:chOff x="7992221" y="1641740"/>
            <a:chExt cx="2192303" cy="40443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/>
            <a:srcRect l="8772"/>
            <a:stretch>
              <a:fillRect/>
            </a:stretch>
          </p:blipFill>
          <p:spPr>
            <a:xfrm>
              <a:off x="8282151" y="1641740"/>
              <a:ext cx="1902373" cy="4044356"/>
            </a:xfrm>
            <a:prstGeom prst="rect">
              <a:avLst/>
            </a:prstGeom>
          </p:spPr>
        </p:pic>
        <p:sp>
          <p:nvSpPr>
            <p:cNvPr id="6" name="直角三角形 5"/>
            <p:cNvSpPr/>
            <p:nvPr/>
          </p:nvSpPr>
          <p:spPr>
            <a:xfrm rot="8100000" flipV="1">
              <a:off x="7992304" y="2611010"/>
              <a:ext cx="579691" cy="579692"/>
            </a:xfrm>
            <a:prstGeom prst="rtTriangl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直角三角形 6"/>
            <p:cNvSpPr/>
            <p:nvPr/>
          </p:nvSpPr>
          <p:spPr>
            <a:xfrm rot="8100000" flipV="1">
              <a:off x="8024496" y="3162465"/>
              <a:ext cx="589608" cy="525611"/>
            </a:xfrm>
            <a:prstGeom prst="rtTriangl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直角三角形 7"/>
            <p:cNvSpPr/>
            <p:nvPr/>
          </p:nvSpPr>
          <p:spPr>
            <a:xfrm rot="8100000" flipV="1">
              <a:off x="7992303" y="2091031"/>
              <a:ext cx="579691" cy="579692"/>
            </a:xfrm>
            <a:prstGeom prst="rtTriangl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直角三角形 8"/>
            <p:cNvSpPr/>
            <p:nvPr/>
          </p:nvSpPr>
          <p:spPr>
            <a:xfrm rot="8100000" flipV="1">
              <a:off x="7992302" y="3641593"/>
              <a:ext cx="579691" cy="579692"/>
            </a:xfrm>
            <a:prstGeom prst="rtTriangl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直角三角形 9"/>
            <p:cNvSpPr/>
            <p:nvPr/>
          </p:nvSpPr>
          <p:spPr>
            <a:xfrm rot="8100000" flipV="1">
              <a:off x="7992302" y="4131750"/>
              <a:ext cx="579691" cy="579692"/>
            </a:xfrm>
            <a:prstGeom prst="rtTriangl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直角三角形 10"/>
            <p:cNvSpPr/>
            <p:nvPr/>
          </p:nvSpPr>
          <p:spPr>
            <a:xfrm rot="8100000" flipV="1">
              <a:off x="7992221" y="4628759"/>
              <a:ext cx="588943" cy="583303"/>
            </a:xfrm>
            <a:prstGeom prst="rtTriangl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267778" y="2164710"/>
            <a:ext cx="2671177" cy="13127"/>
            <a:chOff x="5498248" y="1923393"/>
            <a:chExt cx="2442730" cy="1021"/>
          </a:xfrm>
        </p:grpSpPr>
        <p:cxnSp>
          <p:nvCxnSpPr>
            <p:cNvPr id="13" name="直接箭头连接符 12"/>
            <p:cNvCxnSpPr/>
            <p:nvPr/>
          </p:nvCxnSpPr>
          <p:spPr>
            <a:xfrm>
              <a:off x="5498248" y="1923393"/>
              <a:ext cx="1259220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6691466" y="1923393"/>
              <a:ext cx="1249512" cy="1021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/>
          <p:cNvGrpSpPr/>
          <p:nvPr/>
        </p:nvGrpSpPr>
        <p:grpSpPr>
          <a:xfrm flipH="1" flipV="1">
            <a:off x="7216753" y="2598997"/>
            <a:ext cx="2722204" cy="19440"/>
            <a:chOff x="5391807" y="1912422"/>
            <a:chExt cx="2722204" cy="10971"/>
          </a:xfrm>
        </p:grpSpPr>
        <p:cxnSp>
          <p:nvCxnSpPr>
            <p:cNvPr id="16" name="直接箭头连接符 15"/>
            <p:cNvCxnSpPr/>
            <p:nvPr/>
          </p:nvCxnSpPr>
          <p:spPr>
            <a:xfrm>
              <a:off x="5391807" y="1923393"/>
              <a:ext cx="1366370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6674094" y="1912422"/>
              <a:ext cx="1439917" cy="10971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 flipH="1" flipV="1">
            <a:off x="7205751" y="3260706"/>
            <a:ext cx="2722204" cy="19440"/>
            <a:chOff x="5391807" y="1912422"/>
            <a:chExt cx="2722204" cy="10971"/>
          </a:xfrm>
        </p:grpSpPr>
        <p:cxnSp>
          <p:nvCxnSpPr>
            <p:cNvPr id="19" name="直接箭头连接符 18"/>
            <p:cNvCxnSpPr/>
            <p:nvPr/>
          </p:nvCxnSpPr>
          <p:spPr>
            <a:xfrm>
              <a:off x="5391807" y="1923393"/>
              <a:ext cx="1366370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6674094" y="1912422"/>
              <a:ext cx="1439917" cy="10971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/>
          <p:cNvGrpSpPr/>
          <p:nvPr/>
        </p:nvGrpSpPr>
        <p:grpSpPr>
          <a:xfrm flipH="1" flipV="1">
            <a:off x="7254005" y="3953946"/>
            <a:ext cx="2722204" cy="19440"/>
            <a:chOff x="5391807" y="1912422"/>
            <a:chExt cx="2722204" cy="10971"/>
          </a:xfrm>
        </p:grpSpPr>
        <p:cxnSp>
          <p:nvCxnSpPr>
            <p:cNvPr id="22" name="直接箭头连接符 21"/>
            <p:cNvCxnSpPr/>
            <p:nvPr/>
          </p:nvCxnSpPr>
          <p:spPr>
            <a:xfrm>
              <a:off x="5391807" y="1923393"/>
              <a:ext cx="1366370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6674094" y="1912422"/>
              <a:ext cx="1439917" cy="10971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 flipH="1" flipV="1">
            <a:off x="7179463" y="4627762"/>
            <a:ext cx="2722204" cy="19440"/>
            <a:chOff x="5391807" y="1912422"/>
            <a:chExt cx="2722204" cy="10971"/>
          </a:xfrm>
        </p:grpSpPr>
        <p:cxnSp>
          <p:nvCxnSpPr>
            <p:cNvPr id="25" name="直接箭头连接符 24"/>
            <p:cNvCxnSpPr/>
            <p:nvPr/>
          </p:nvCxnSpPr>
          <p:spPr>
            <a:xfrm>
              <a:off x="5391807" y="1923393"/>
              <a:ext cx="1366370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6674094" y="1912422"/>
              <a:ext cx="1439917" cy="10971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/>
          <p:cNvGrpSpPr/>
          <p:nvPr/>
        </p:nvGrpSpPr>
        <p:grpSpPr>
          <a:xfrm flipH="1" flipV="1">
            <a:off x="7206239" y="5296120"/>
            <a:ext cx="2722204" cy="19440"/>
            <a:chOff x="5391807" y="1912422"/>
            <a:chExt cx="2722204" cy="10971"/>
          </a:xfrm>
        </p:grpSpPr>
        <p:cxnSp>
          <p:nvCxnSpPr>
            <p:cNvPr id="28" name="直接箭头连接符 27"/>
            <p:cNvCxnSpPr/>
            <p:nvPr/>
          </p:nvCxnSpPr>
          <p:spPr>
            <a:xfrm>
              <a:off x="5391807" y="1923393"/>
              <a:ext cx="1366370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6674094" y="1912422"/>
              <a:ext cx="1439917" cy="10971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 flipH="1" flipV="1">
            <a:off x="7204845" y="5956592"/>
            <a:ext cx="2722204" cy="19440"/>
            <a:chOff x="5391807" y="1912422"/>
            <a:chExt cx="2722204" cy="10971"/>
          </a:xfrm>
        </p:grpSpPr>
        <p:cxnSp>
          <p:nvCxnSpPr>
            <p:cNvPr id="31" name="直接箭头连接符 30"/>
            <p:cNvCxnSpPr/>
            <p:nvPr/>
          </p:nvCxnSpPr>
          <p:spPr>
            <a:xfrm>
              <a:off x="5391807" y="1923393"/>
              <a:ext cx="1366370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6674094" y="1912422"/>
              <a:ext cx="1439917" cy="10971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文本框 32"/>
          <p:cNvSpPr txBox="1"/>
          <p:nvPr/>
        </p:nvSpPr>
        <p:spPr>
          <a:xfrm>
            <a:off x="8980462" y="654885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/>
              <a:t>自行车尾灯</a:t>
            </a:r>
            <a:endParaRPr lang="zh-CN" altLang="en-US" sz="4000" b="1" dirty="0"/>
          </a:p>
        </p:txBody>
      </p:sp>
      <p:sp>
        <p:nvSpPr>
          <p:cNvPr id="34" name="文本框 33"/>
          <p:cNvSpPr txBox="1"/>
          <p:nvPr/>
        </p:nvSpPr>
        <p:spPr>
          <a:xfrm>
            <a:off x="7813848" y="142076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红色有机玻璃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cxnSp>
        <p:nvCxnSpPr>
          <p:cNvPr id="35" name="直接箭头连接符 34"/>
          <p:cNvCxnSpPr/>
          <p:nvPr/>
        </p:nvCxnSpPr>
        <p:spPr>
          <a:xfrm>
            <a:off x="9243864" y="1591061"/>
            <a:ext cx="376838" cy="94932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组合 36"/>
          <p:cNvGrpSpPr/>
          <p:nvPr/>
        </p:nvGrpSpPr>
        <p:grpSpPr>
          <a:xfrm>
            <a:off x="7234659" y="4149823"/>
            <a:ext cx="2671177" cy="13127"/>
            <a:chOff x="5498248" y="1923393"/>
            <a:chExt cx="2442730" cy="1021"/>
          </a:xfrm>
        </p:grpSpPr>
        <p:cxnSp>
          <p:nvCxnSpPr>
            <p:cNvPr id="38" name="直接箭头连接符 37"/>
            <p:cNvCxnSpPr/>
            <p:nvPr/>
          </p:nvCxnSpPr>
          <p:spPr>
            <a:xfrm>
              <a:off x="5498248" y="1923393"/>
              <a:ext cx="1259220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6691466" y="1923393"/>
              <a:ext cx="1249512" cy="1021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7214696" y="4808404"/>
            <a:ext cx="2671177" cy="13127"/>
            <a:chOff x="5498248" y="1923393"/>
            <a:chExt cx="2442730" cy="1021"/>
          </a:xfrm>
        </p:grpSpPr>
        <p:cxnSp>
          <p:nvCxnSpPr>
            <p:cNvPr id="41" name="直接箭头连接符 40"/>
            <p:cNvCxnSpPr/>
            <p:nvPr/>
          </p:nvCxnSpPr>
          <p:spPr>
            <a:xfrm>
              <a:off x="5498248" y="1923393"/>
              <a:ext cx="1259220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6691466" y="1923393"/>
              <a:ext cx="1249512" cy="1021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组合 43"/>
          <p:cNvGrpSpPr/>
          <p:nvPr/>
        </p:nvGrpSpPr>
        <p:grpSpPr>
          <a:xfrm>
            <a:off x="7236417" y="5458782"/>
            <a:ext cx="2671177" cy="13127"/>
            <a:chOff x="5498248" y="1923393"/>
            <a:chExt cx="2442730" cy="1021"/>
          </a:xfrm>
        </p:grpSpPr>
        <p:cxnSp>
          <p:nvCxnSpPr>
            <p:cNvPr id="45" name="直接箭头连接符 44"/>
            <p:cNvCxnSpPr/>
            <p:nvPr/>
          </p:nvCxnSpPr>
          <p:spPr>
            <a:xfrm>
              <a:off x="5498248" y="1923393"/>
              <a:ext cx="1259220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6691466" y="1923393"/>
              <a:ext cx="1249512" cy="1021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组合 46"/>
          <p:cNvGrpSpPr/>
          <p:nvPr/>
        </p:nvGrpSpPr>
        <p:grpSpPr>
          <a:xfrm>
            <a:off x="7286158" y="3482688"/>
            <a:ext cx="2671177" cy="13127"/>
            <a:chOff x="5498248" y="1923393"/>
            <a:chExt cx="2442730" cy="1021"/>
          </a:xfrm>
        </p:grpSpPr>
        <p:cxnSp>
          <p:nvCxnSpPr>
            <p:cNvPr id="48" name="直接箭头连接符 47"/>
            <p:cNvCxnSpPr/>
            <p:nvPr/>
          </p:nvCxnSpPr>
          <p:spPr>
            <a:xfrm>
              <a:off x="5498248" y="1923393"/>
              <a:ext cx="1259220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6691466" y="1923393"/>
              <a:ext cx="1249512" cy="1021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组合 49"/>
          <p:cNvGrpSpPr/>
          <p:nvPr/>
        </p:nvGrpSpPr>
        <p:grpSpPr>
          <a:xfrm>
            <a:off x="7275685" y="2871007"/>
            <a:ext cx="2671177" cy="13127"/>
            <a:chOff x="5498248" y="1923393"/>
            <a:chExt cx="2442730" cy="1021"/>
          </a:xfrm>
        </p:grpSpPr>
        <p:cxnSp>
          <p:nvCxnSpPr>
            <p:cNvPr id="51" name="直接箭头连接符 50"/>
            <p:cNvCxnSpPr/>
            <p:nvPr/>
          </p:nvCxnSpPr>
          <p:spPr>
            <a:xfrm>
              <a:off x="5498248" y="1923393"/>
              <a:ext cx="1259220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6691466" y="1923393"/>
              <a:ext cx="1249512" cy="1021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组合 52"/>
          <p:cNvGrpSpPr/>
          <p:nvPr/>
        </p:nvGrpSpPr>
        <p:grpSpPr>
          <a:xfrm>
            <a:off x="9918690" y="2178656"/>
            <a:ext cx="9403" cy="433467"/>
            <a:chOff x="6413419" y="2014292"/>
            <a:chExt cx="9403" cy="433467"/>
          </a:xfrm>
        </p:grpSpPr>
        <p:cxnSp>
          <p:nvCxnSpPr>
            <p:cNvPr id="54" name="直接连接符 53"/>
            <p:cNvCxnSpPr/>
            <p:nvPr/>
          </p:nvCxnSpPr>
          <p:spPr>
            <a:xfrm flipV="1">
              <a:off x="6422821" y="2014292"/>
              <a:ext cx="1" cy="433467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/>
            <p:cNvCxnSpPr/>
            <p:nvPr/>
          </p:nvCxnSpPr>
          <p:spPr>
            <a:xfrm flipH="1">
              <a:off x="6413419" y="2124968"/>
              <a:ext cx="8571" cy="190718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组合 55"/>
          <p:cNvGrpSpPr/>
          <p:nvPr/>
        </p:nvGrpSpPr>
        <p:grpSpPr>
          <a:xfrm>
            <a:off x="9932526" y="2851568"/>
            <a:ext cx="9403" cy="433467"/>
            <a:chOff x="6413419" y="2014292"/>
            <a:chExt cx="9403" cy="433467"/>
          </a:xfrm>
        </p:grpSpPr>
        <p:cxnSp>
          <p:nvCxnSpPr>
            <p:cNvPr id="57" name="直接连接符 56"/>
            <p:cNvCxnSpPr/>
            <p:nvPr/>
          </p:nvCxnSpPr>
          <p:spPr>
            <a:xfrm flipV="1">
              <a:off x="6422821" y="2014292"/>
              <a:ext cx="1" cy="433467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/>
            <p:cNvCxnSpPr/>
            <p:nvPr/>
          </p:nvCxnSpPr>
          <p:spPr>
            <a:xfrm flipH="1">
              <a:off x="6413419" y="2124968"/>
              <a:ext cx="8571" cy="190718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组合 58"/>
          <p:cNvGrpSpPr/>
          <p:nvPr/>
        </p:nvGrpSpPr>
        <p:grpSpPr>
          <a:xfrm>
            <a:off x="9949995" y="3510664"/>
            <a:ext cx="9403" cy="433467"/>
            <a:chOff x="6413419" y="2014292"/>
            <a:chExt cx="9403" cy="433467"/>
          </a:xfrm>
        </p:grpSpPr>
        <p:cxnSp>
          <p:nvCxnSpPr>
            <p:cNvPr id="60" name="直接连接符 59"/>
            <p:cNvCxnSpPr/>
            <p:nvPr/>
          </p:nvCxnSpPr>
          <p:spPr>
            <a:xfrm flipV="1">
              <a:off x="6422821" y="2014292"/>
              <a:ext cx="1" cy="433467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/>
            <p:cNvCxnSpPr/>
            <p:nvPr/>
          </p:nvCxnSpPr>
          <p:spPr>
            <a:xfrm flipH="1">
              <a:off x="6413419" y="2124968"/>
              <a:ext cx="8571" cy="190718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/>
          <p:cNvGrpSpPr/>
          <p:nvPr/>
        </p:nvGrpSpPr>
        <p:grpSpPr>
          <a:xfrm>
            <a:off x="9915111" y="4157782"/>
            <a:ext cx="9403" cy="489420"/>
            <a:chOff x="6413419" y="2014292"/>
            <a:chExt cx="9403" cy="489420"/>
          </a:xfrm>
        </p:grpSpPr>
        <p:cxnSp>
          <p:nvCxnSpPr>
            <p:cNvPr id="63" name="直接连接符 62"/>
            <p:cNvCxnSpPr/>
            <p:nvPr/>
          </p:nvCxnSpPr>
          <p:spPr>
            <a:xfrm flipV="1">
              <a:off x="6422822" y="2014292"/>
              <a:ext cx="0" cy="4894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28" name="直接箭头连接符 48127"/>
            <p:cNvCxnSpPr/>
            <p:nvPr/>
          </p:nvCxnSpPr>
          <p:spPr>
            <a:xfrm flipH="1">
              <a:off x="6413419" y="2124968"/>
              <a:ext cx="8571" cy="190718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129" name="组合 48128"/>
          <p:cNvGrpSpPr/>
          <p:nvPr/>
        </p:nvGrpSpPr>
        <p:grpSpPr>
          <a:xfrm>
            <a:off x="9895148" y="4806702"/>
            <a:ext cx="9403" cy="489420"/>
            <a:chOff x="6413419" y="2014292"/>
            <a:chExt cx="9403" cy="489420"/>
          </a:xfrm>
        </p:grpSpPr>
        <p:cxnSp>
          <p:nvCxnSpPr>
            <p:cNvPr id="48130" name="直接连接符 48129"/>
            <p:cNvCxnSpPr/>
            <p:nvPr/>
          </p:nvCxnSpPr>
          <p:spPr>
            <a:xfrm flipV="1">
              <a:off x="6422822" y="2014292"/>
              <a:ext cx="0" cy="4894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31" name="直接箭头连接符 48130"/>
            <p:cNvCxnSpPr/>
            <p:nvPr/>
          </p:nvCxnSpPr>
          <p:spPr>
            <a:xfrm flipH="1">
              <a:off x="6413419" y="2124968"/>
              <a:ext cx="8571" cy="190718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132" name="组合 48131"/>
          <p:cNvGrpSpPr/>
          <p:nvPr/>
        </p:nvGrpSpPr>
        <p:grpSpPr>
          <a:xfrm>
            <a:off x="9894142" y="5467205"/>
            <a:ext cx="9403" cy="489420"/>
            <a:chOff x="6413419" y="2014292"/>
            <a:chExt cx="9403" cy="489420"/>
          </a:xfrm>
        </p:grpSpPr>
        <p:cxnSp>
          <p:nvCxnSpPr>
            <p:cNvPr id="48133" name="直接连接符 48132"/>
            <p:cNvCxnSpPr/>
            <p:nvPr/>
          </p:nvCxnSpPr>
          <p:spPr>
            <a:xfrm flipV="1">
              <a:off x="6422822" y="2014292"/>
              <a:ext cx="0" cy="4894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34" name="直接箭头连接符 48133"/>
            <p:cNvCxnSpPr/>
            <p:nvPr/>
          </p:nvCxnSpPr>
          <p:spPr>
            <a:xfrm flipH="1">
              <a:off x="6413419" y="2124968"/>
              <a:ext cx="8571" cy="190718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66" grpId="0" animBg="1"/>
      <p:bldP spid="48167" grpId="0"/>
      <p:bldP spid="16400" grpId="0" animBg="1"/>
      <p:bldP spid="16401" grpId="0" animBg="1"/>
      <p:bldP spid="16402" grpId="0"/>
      <p:bldP spid="16403" grpId="0"/>
      <p:bldP spid="48157" grpId="0"/>
      <p:bldP spid="48158" grpId="0" animBg="1"/>
      <p:bldP spid="16420" grpId="0" animBg="1"/>
      <p:bldP spid="16421" grpId="0" animBg="1"/>
      <p:bldP spid="16422" grpId="0"/>
      <p:bldP spid="16423" grpId="0"/>
      <p:bldP spid="4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491226" y="820995"/>
            <a:ext cx="11151476" cy="1499447"/>
          </a:xfrm>
          <a:prstGeom prst="rect">
            <a:avLst/>
          </a:prstGeom>
          <a:solidFill>
            <a:schemeClr val="bg1"/>
          </a:solidFill>
          <a:ln w="38100">
            <a:noFill/>
            <a:prstDash val="sysDot"/>
          </a:ln>
        </p:spPr>
        <p:txBody>
          <a:bodyPr wrap="square" lIns="91438" tIns="45719" rIns="91438" bIns="45719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全反射棱镜</a:t>
            </a:r>
            <a:r>
              <a:rPr lang="zh-CN" altLang="en-US" sz="28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反射率高</a:t>
            </a:r>
            <a:r>
              <a:rPr lang="en-US" altLang="zh-CN" sz="28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几乎可达</a:t>
            </a:r>
            <a:r>
              <a:rPr lang="en-US" altLang="zh-CN" sz="28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100%</a:t>
            </a:r>
            <a:r>
              <a:rPr lang="zh-CN" altLang="en-US" sz="28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对于精密的光学仪器，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如</a:t>
            </a:r>
            <a:r>
              <a:rPr lang="zh-CN" altLang="en-US" sz="2800" b="1" dirty="0">
                <a:solidFill>
                  <a:srgbClr val="00B05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望远镜、单反相机、显微镜、潜望镜等，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用全反射棱镜改变光路</a:t>
            </a:r>
            <a:endParaRPr lang="en-US" altLang="zh-CN" sz="32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8" name="Picture 39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315" y="3085251"/>
            <a:ext cx="2590800" cy="24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Object 37"/>
          <p:cNvGraphicFramePr>
            <a:graphicFrameLocks noChangeAspect="1"/>
          </p:cNvGraphicFramePr>
          <p:nvPr/>
        </p:nvGraphicFramePr>
        <p:xfrm>
          <a:off x="671985" y="3131133"/>
          <a:ext cx="2858813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Photo Editor Photo" r:id="rId2" imgW="3419475" imgH="3324225" progId="MSPhotoEd.3">
                  <p:embed/>
                </p:oleObj>
              </mc:Choice>
              <mc:Fallback>
                <p:oleObj name="Photo Editor Photo" r:id="rId2" imgW="3419475" imgH="3324225" progId="MSPhotoEd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985" y="3131133"/>
                        <a:ext cx="2858813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51" r="6318"/>
          <a:stretch>
            <a:fillRect/>
          </a:stretch>
        </p:blipFill>
        <p:spPr>
          <a:xfrm>
            <a:off x="8917762" y="2438399"/>
            <a:ext cx="2858812" cy="39034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4400" y="2992644"/>
            <a:ext cx="2794915" cy="279491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5043381" y="1346476"/>
            <a:ext cx="6340471" cy="3145087"/>
            <a:chOff x="5071092" y="688449"/>
            <a:chExt cx="6340471" cy="3145087"/>
          </a:xfrm>
        </p:grpSpPr>
        <p:grpSp>
          <p:nvGrpSpPr>
            <p:cNvPr id="21" name="组合 20"/>
            <p:cNvGrpSpPr/>
            <p:nvPr/>
          </p:nvGrpSpPr>
          <p:grpSpPr>
            <a:xfrm>
              <a:off x="5071092" y="1557999"/>
              <a:ext cx="2494125" cy="2275537"/>
              <a:chOff x="4391531" y="1490168"/>
              <a:chExt cx="2494125" cy="2275537"/>
            </a:xfrm>
            <a:solidFill>
              <a:srgbClr val="E7F7F7"/>
            </a:solidFill>
          </p:grpSpPr>
          <p:sp>
            <p:nvSpPr>
              <p:cNvPr id="48168" name="AutoShape 5"/>
              <p:cNvSpPr/>
              <p:nvPr/>
            </p:nvSpPr>
            <p:spPr>
              <a:xfrm>
                <a:off x="4391531" y="1608155"/>
                <a:ext cx="2279707" cy="2157550"/>
              </a:xfrm>
              <a:prstGeom prst="rtTriangle">
                <a:avLst/>
              </a:prstGeom>
              <a:grpFill/>
              <a:ln w="254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sz="1100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  <p:sp>
            <p:nvSpPr>
              <p:cNvPr id="3" name="AutoShape 5"/>
              <p:cNvSpPr/>
              <p:nvPr/>
            </p:nvSpPr>
            <p:spPr>
              <a:xfrm rot="10800000">
                <a:off x="4621515" y="1490168"/>
                <a:ext cx="2264141" cy="2127559"/>
              </a:xfrm>
              <a:prstGeom prst="rtTriangle">
                <a:avLst/>
              </a:prstGeom>
              <a:grpFill/>
              <a:ln w="254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sz="1100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</p:grpSp>
        <p:sp>
          <p:nvSpPr>
            <p:cNvPr id="22" name="Text Box 2"/>
            <p:cNvSpPr txBox="1">
              <a:spLocks noChangeArrowheads="1"/>
            </p:cNvSpPr>
            <p:nvPr/>
          </p:nvSpPr>
          <p:spPr bwMode="auto">
            <a:xfrm>
              <a:off x="7139225" y="1573218"/>
              <a:ext cx="600398" cy="46166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 lIns="91438" tIns="45719" rIns="91438" bIns="45719">
              <a:spAutoFit/>
            </a:bodyPr>
            <a:lstStyle/>
            <a:p>
              <a:pPr>
                <a:defRPr/>
              </a:pPr>
              <a:r>
                <a:rPr lang="zh-CN" altLang="en-US" sz="24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水</a:t>
              </a:r>
              <a:endPara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8721258" y="1499793"/>
              <a:ext cx="2567831" cy="2333743"/>
              <a:chOff x="8721258" y="1499793"/>
              <a:chExt cx="2567831" cy="2333743"/>
            </a:xfrm>
            <a:solidFill>
              <a:srgbClr val="E7F7F7"/>
            </a:solidFill>
          </p:grpSpPr>
          <p:sp>
            <p:nvSpPr>
              <p:cNvPr id="36" name="AutoShape 5"/>
              <p:cNvSpPr/>
              <p:nvPr/>
            </p:nvSpPr>
            <p:spPr>
              <a:xfrm>
                <a:off x="8721258" y="1608155"/>
                <a:ext cx="2389693" cy="2225381"/>
              </a:xfrm>
              <a:prstGeom prst="rtTriangle">
                <a:avLst/>
              </a:prstGeom>
              <a:grpFill/>
              <a:ln w="254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sz="1100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  <p:sp>
            <p:nvSpPr>
              <p:cNvPr id="43" name="AutoShape 5"/>
              <p:cNvSpPr/>
              <p:nvPr/>
            </p:nvSpPr>
            <p:spPr>
              <a:xfrm rot="10800000">
                <a:off x="8915713" y="1499793"/>
                <a:ext cx="2373376" cy="2194447"/>
              </a:xfrm>
              <a:prstGeom prst="rtTriangle">
                <a:avLst/>
              </a:prstGeom>
              <a:grpFill/>
              <a:ln w="254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endParaRPr lang="zh-CN" altLang="en-US" sz="1100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</p:grpSp>
        <p:sp>
          <p:nvSpPr>
            <p:cNvPr id="54" name="Text Box 2"/>
            <p:cNvSpPr txBox="1">
              <a:spLocks noChangeArrowheads="1"/>
            </p:cNvSpPr>
            <p:nvPr/>
          </p:nvSpPr>
          <p:spPr bwMode="auto">
            <a:xfrm>
              <a:off x="10810853" y="1503915"/>
              <a:ext cx="600710" cy="46166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 lIns="91438" tIns="45719" rIns="91438" bIns="45719">
              <a:spAutoFit/>
            </a:bodyPr>
            <a:lstStyle/>
            <a:p>
              <a:pPr>
                <a:defRPr/>
              </a:pPr>
              <a:r>
                <a:rPr lang="zh-CN" altLang="en-US" sz="24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水</a:t>
              </a:r>
              <a:endPara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6" name="Text Box 2"/>
            <p:cNvSpPr txBox="1">
              <a:spLocks noChangeArrowheads="1"/>
            </p:cNvSpPr>
            <p:nvPr/>
          </p:nvSpPr>
          <p:spPr bwMode="auto">
            <a:xfrm>
              <a:off x="7506785" y="688449"/>
              <a:ext cx="1704558" cy="58477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 lIns="91438" tIns="45719" rIns="91438" bIns="45719">
              <a:spAutoFit/>
            </a:bodyPr>
            <a:lstStyle/>
            <a:p>
              <a:pPr>
                <a:defRPr/>
              </a:pPr>
              <a:r>
                <a:rPr lang="zh-CN" altLang="en-US" sz="3200" b="1" dirty="0">
                  <a:solidFill>
                    <a:srgbClr val="0070C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俯视图</a:t>
              </a:r>
              <a:endParaRPr lang="zh-CN" altLang="en-US" sz="3200" b="1" dirty="0">
                <a:solidFill>
                  <a:srgbClr val="0070C0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 rot="19002558">
              <a:off x="6245229" y="2143407"/>
              <a:ext cx="600710" cy="1323437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 lIns="91438" tIns="45719" rIns="91438" bIns="45719">
              <a:spAutoFit/>
            </a:bodyPr>
            <a:lstStyle/>
            <a:p>
              <a:pPr>
                <a:defRPr/>
              </a:pPr>
              <a:r>
                <a:rPr lang="zh-CN" altLang="en-US" sz="20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缝隙空气</a:t>
              </a:r>
              <a:endPara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891240" y="3433676"/>
            <a:ext cx="1317920" cy="3839"/>
            <a:chOff x="2104103" y="2989260"/>
            <a:chExt cx="2981642" cy="87"/>
          </a:xfrm>
        </p:grpSpPr>
        <p:sp>
          <p:nvSpPr>
            <p:cNvPr id="48163" name="Line 10"/>
            <p:cNvSpPr/>
            <p:nvPr/>
          </p:nvSpPr>
          <p:spPr>
            <a:xfrm>
              <a:off x="2104103" y="2989260"/>
              <a:ext cx="2981642" cy="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48164" name="Line 11"/>
            <p:cNvSpPr/>
            <p:nvPr/>
          </p:nvSpPr>
          <p:spPr>
            <a:xfrm>
              <a:off x="2603572" y="2989347"/>
              <a:ext cx="1955221" cy="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 rot="5400000" flipV="1">
            <a:off x="5842465" y="2666404"/>
            <a:ext cx="1112940" cy="5392"/>
            <a:chOff x="2912827" y="2989260"/>
            <a:chExt cx="2172919" cy="48"/>
          </a:xfrm>
        </p:grpSpPr>
        <p:sp>
          <p:nvSpPr>
            <p:cNvPr id="10" name="Line 10"/>
            <p:cNvSpPr/>
            <p:nvPr/>
          </p:nvSpPr>
          <p:spPr>
            <a:xfrm flipV="1">
              <a:off x="2912827" y="2989260"/>
              <a:ext cx="2172919" cy="1"/>
            </a:xfrm>
            <a:prstGeom prst="line">
              <a:avLst/>
            </a:prstGeom>
            <a:ln w="38100" cap="flat" cmpd="sng">
              <a:solidFill>
                <a:srgbClr val="00B05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11" name="Line 11"/>
            <p:cNvSpPr/>
            <p:nvPr/>
          </p:nvSpPr>
          <p:spPr>
            <a:xfrm flipV="1">
              <a:off x="3818528" y="2989261"/>
              <a:ext cx="451045" cy="47"/>
            </a:xfrm>
            <a:prstGeom prst="line">
              <a:avLst/>
            </a:prstGeom>
            <a:ln w="38100" cap="flat" cmpd="sng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394051" y="3236165"/>
            <a:ext cx="1342022" cy="7495"/>
            <a:chOff x="2104103" y="2988638"/>
            <a:chExt cx="1902961" cy="622"/>
          </a:xfrm>
        </p:grpSpPr>
        <p:sp>
          <p:nvSpPr>
            <p:cNvPr id="13" name="Line 10"/>
            <p:cNvSpPr/>
            <p:nvPr/>
          </p:nvSpPr>
          <p:spPr>
            <a:xfrm flipV="1">
              <a:off x="2104103" y="2988723"/>
              <a:ext cx="1902961" cy="537"/>
            </a:xfrm>
            <a:prstGeom prst="line">
              <a:avLst/>
            </a:prstGeom>
            <a:ln w="38100" cap="flat" cmpd="sng">
              <a:solidFill>
                <a:srgbClr val="00B05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14" name="Line 11"/>
            <p:cNvSpPr/>
            <p:nvPr/>
          </p:nvSpPr>
          <p:spPr>
            <a:xfrm flipV="1">
              <a:off x="3233081" y="2988638"/>
              <a:ext cx="585924" cy="622"/>
            </a:xfrm>
            <a:prstGeom prst="line">
              <a:avLst/>
            </a:prstGeom>
            <a:ln w="38100" cap="flat" cmpd="sng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 rot="0">
            <a:off x="6201410" y="3450590"/>
            <a:ext cx="0" cy="2081530"/>
            <a:chOff x="5621522" y="3274140"/>
            <a:chExt cx="0" cy="2851101"/>
          </a:xfrm>
        </p:grpSpPr>
        <p:sp>
          <p:nvSpPr>
            <p:cNvPr id="48161" name="Line 13"/>
            <p:cNvSpPr/>
            <p:nvPr/>
          </p:nvSpPr>
          <p:spPr>
            <a:xfrm>
              <a:off x="5621522" y="3274140"/>
              <a:ext cx="0" cy="2851101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48162" name="Line 14"/>
            <p:cNvSpPr/>
            <p:nvPr/>
          </p:nvSpPr>
          <p:spPr>
            <a:xfrm>
              <a:off x="5621522" y="4174052"/>
              <a:ext cx="0" cy="30480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 rot="18747396">
            <a:off x="9851481" y="1650599"/>
            <a:ext cx="248220" cy="3258409"/>
          </a:xfrm>
          <a:prstGeom prst="rect">
            <a:avLst/>
          </a:prstGeom>
          <a:solidFill>
            <a:srgbClr val="E7F7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 flipV="1">
            <a:off x="8581086" y="3448458"/>
            <a:ext cx="2802760" cy="15205"/>
            <a:chOff x="6566170" y="3434407"/>
            <a:chExt cx="4614139" cy="13282"/>
          </a:xfrm>
        </p:grpSpPr>
        <p:grpSp>
          <p:nvGrpSpPr>
            <p:cNvPr id="40" name="组合 39"/>
            <p:cNvGrpSpPr/>
            <p:nvPr/>
          </p:nvGrpSpPr>
          <p:grpSpPr>
            <a:xfrm>
              <a:off x="6566170" y="3434407"/>
              <a:ext cx="4614139" cy="13282"/>
              <a:chOff x="2104101" y="2989111"/>
              <a:chExt cx="6689322" cy="149"/>
            </a:xfrm>
          </p:grpSpPr>
          <p:sp>
            <p:nvSpPr>
              <p:cNvPr id="41" name="Line 10"/>
              <p:cNvSpPr/>
              <p:nvPr/>
            </p:nvSpPr>
            <p:spPr>
              <a:xfrm flipV="1">
                <a:off x="2104101" y="2989111"/>
                <a:ext cx="6689322" cy="149"/>
              </a:xfrm>
              <a:prstGeom prst="line">
                <a:avLst/>
              </a:prstGeom>
              <a:ln w="381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  <p:sp>
            <p:nvSpPr>
              <p:cNvPr id="42" name="Line 11"/>
              <p:cNvSpPr/>
              <p:nvPr/>
            </p:nvSpPr>
            <p:spPr>
              <a:xfrm flipV="1">
                <a:off x="2144064" y="2989151"/>
                <a:ext cx="2740735" cy="109"/>
              </a:xfrm>
              <a:prstGeom prst="line">
                <a:avLst/>
              </a:prstGeom>
              <a:ln w="38100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zh-CN" altLang="en-US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</p:grpSp>
        <p:sp>
          <p:nvSpPr>
            <p:cNvPr id="49" name="Line 11"/>
            <p:cNvSpPr/>
            <p:nvPr/>
          </p:nvSpPr>
          <p:spPr>
            <a:xfrm flipV="1">
              <a:off x="9244811" y="3441099"/>
              <a:ext cx="1391131" cy="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0096883" y="2088529"/>
            <a:ext cx="2570" cy="2663613"/>
            <a:chOff x="8880132" y="1459116"/>
            <a:chExt cx="2570" cy="2737897"/>
          </a:xfrm>
        </p:grpSpPr>
        <p:grpSp>
          <p:nvGrpSpPr>
            <p:cNvPr id="44" name="组合 43"/>
            <p:cNvGrpSpPr/>
            <p:nvPr/>
          </p:nvGrpSpPr>
          <p:grpSpPr>
            <a:xfrm rot="5400000">
              <a:off x="7512468" y="2826779"/>
              <a:ext cx="2737897" cy="2570"/>
              <a:chOff x="3264343" y="2987203"/>
              <a:chExt cx="2737897" cy="2570"/>
            </a:xfrm>
          </p:grpSpPr>
          <p:sp>
            <p:nvSpPr>
              <p:cNvPr id="45" name="Line 10"/>
              <p:cNvSpPr/>
              <p:nvPr/>
            </p:nvSpPr>
            <p:spPr>
              <a:xfrm flipV="1">
                <a:off x="3264343" y="2987203"/>
                <a:ext cx="2737897" cy="2057"/>
              </a:xfrm>
              <a:prstGeom prst="line">
                <a:avLst/>
              </a:prstGeom>
              <a:ln w="38100" cap="flat" cmpd="sng">
                <a:solidFill>
                  <a:srgbClr val="00B05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  <p:sp>
            <p:nvSpPr>
              <p:cNvPr id="46" name="Line 11"/>
              <p:cNvSpPr/>
              <p:nvPr/>
            </p:nvSpPr>
            <p:spPr>
              <a:xfrm>
                <a:off x="3760839" y="2989773"/>
                <a:ext cx="457200" cy="0"/>
              </a:xfrm>
              <a:prstGeom prst="line">
                <a:avLst/>
              </a:prstGeom>
              <a:ln w="38100" cap="flat" cmpd="sng">
                <a:solidFill>
                  <a:srgbClr val="00B050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zh-CN" altLang="en-US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</p:grpSp>
        <p:sp>
          <p:nvSpPr>
            <p:cNvPr id="52" name="Line 11"/>
            <p:cNvSpPr/>
            <p:nvPr/>
          </p:nvSpPr>
          <p:spPr>
            <a:xfrm rot="5400000">
              <a:off x="8593475" y="3681998"/>
              <a:ext cx="573313" cy="0"/>
            </a:xfrm>
            <a:prstGeom prst="line">
              <a:avLst/>
            </a:prstGeom>
            <a:ln w="38100" cap="flat" cmpd="sng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24525"/>
            <a:ext cx="6160657" cy="58477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</a:ln>
        </p:spPr>
        <p:txBody>
          <a:bodyPr wrap="none" lIns="91438" tIns="45719" rIns="91438" bIns="45719">
            <a:spAutoFit/>
          </a:bodyPr>
          <a:lstStyle/>
          <a:p>
            <a:pPr>
              <a:defRPr/>
            </a:pPr>
            <a:r>
              <a:rPr kumimoji="1" lang="zh-CN" altLang="en-US" sz="32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三、全反射的应用</a:t>
            </a:r>
            <a:r>
              <a:rPr kumimoji="1" lang="en-US" altLang="zh-CN" sz="32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---</a:t>
            </a:r>
            <a:r>
              <a:rPr kumimoji="1" lang="zh-CN" altLang="en-US" sz="3200" b="1" dirty="0">
                <a:solidFill>
                  <a:srgbClr val="FFC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全反射棱镜</a:t>
            </a:r>
            <a:endParaRPr kumimoji="1" lang="zh-CN" altLang="en-US" sz="3200" b="1" dirty="0">
              <a:solidFill>
                <a:srgbClr val="FFC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808148" y="953560"/>
            <a:ext cx="2173521" cy="58477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1438" tIns="45719" rIns="91438" bIns="45719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揭秘魔术</a:t>
            </a:r>
            <a:endParaRPr lang="zh-CN" altLang="en-US" sz="3200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25465" y="592455"/>
            <a:ext cx="1268095" cy="161988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742055" y="2651760"/>
            <a:ext cx="1238250" cy="149923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625465" y="4628515"/>
            <a:ext cx="1238250" cy="149923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209655" y="2608580"/>
            <a:ext cx="1238250" cy="149923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348470" y="468630"/>
            <a:ext cx="1268095" cy="161988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440545" y="4578985"/>
            <a:ext cx="1268095" cy="1619885"/>
          </a:xfrm>
          <a:prstGeom prst="rect">
            <a:avLst/>
          </a:prstGeom>
        </p:spPr>
      </p:pic>
      <p:pic>
        <p:nvPicPr>
          <p:cNvPr id="5" name="全反射实验：变脸">
            <a:hlinkClick r:id="" action="ppaction://media"/>
          </p:cNvPr>
          <p:cNvPicPr/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67995" y="1442720"/>
            <a:ext cx="2924810" cy="52431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3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7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/>
          <p:nvPr/>
        </p:nvSpPr>
        <p:spPr>
          <a:xfrm>
            <a:off x="622450" y="1071624"/>
            <a:ext cx="6183796" cy="637673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水中的气泡看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起来特别明亮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,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为什么？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6369385" y="1725328"/>
            <a:ext cx="4139543" cy="3601191"/>
            <a:chOff x="6369385" y="1725328"/>
            <a:chExt cx="4139543" cy="3601191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1"/>
            <a:srcRect t="7022"/>
            <a:stretch>
              <a:fillRect/>
            </a:stretch>
          </p:blipFill>
          <p:spPr>
            <a:xfrm>
              <a:off x="6369385" y="1793094"/>
              <a:ext cx="4139543" cy="3533425"/>
            </a:xfrm>
            <a:prstGeom prst="rect">
              <a:avLst/>
            </a:prstGeom>
          </p:spPr>
        </p:pic>
        <p:sp>
          <p:nvSpPr>
            <p:cNvPr id="3" name="椭圆 2"/>
            <p:cNvSpPr/>
            <p:nvPr/>
          </p:nvSpPr>
          <p:spPr>
            <a:xfrm>
              <a:off x="7786933" y="2926978"/>
              <a:ext cx="1570899" cy="155319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894496" y="1725328"/>
              <a:ext cx="488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水</a:t>
              </a:r>
              <a:endParaRPr lang="zh-CN" altLang="en-US" sz="4400" b="1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8251195" y="3891539"/>
              <a:ext cx="795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气泡</a:t>
              </a:r>
              <a:endPara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29298" y="78521"/>
            <a:ext cx="9191936" cy="70788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</a:ln>
        </p:spPr>
        <p:txBody>
          <a:bodyPr wrap="none" lIns="91438" tIns="45719" rIns="91438" bIns="45719">
            <a:spAutoFit/>
          </a:bodyPr>
          <a:lstStyle>
            <a:defPPr>
              <a:defRPr lang="zh-CN"/>
            </a:defPPr>
            <a:lvl1pPr>
              <a:defRPr kumimoji="1" sz="40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三、全反射的应用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---</a:t>
            </a:r>
            <a:r>
              <a:rPr lang="zh-CN" altLang="en-US" dirty="0">
                <a:solidFill>
                  <a:srgbClr val="FFC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解释生活中的现象</a:t>
            </a:r>
            <a:endParaRPr lang="zh-CN" altLang="en-US" dirty="0">
              <a:solidFill>
                <a:srgbClr val="FFC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H="1">
            <a:off x="8572383" y="2380220"/>
            <a:ext cx="17889" cy="25955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 rot="18372057" flipH="1">
            <a:off x="9516672" y="2417469"/>
            <a:ext cx="431063" cy="1273435"/>
            <a:chOff x="3643397" y="4319948"/>
            <a:chExt cx="421343" cy="2040034"/>
          </a:xfrm>
        </p:grpSpPr>
        <p:sp>
          <p:nvSpPr>
            <p:cNvPr id="19" name="Line 12"/>
            <p:cNvSpPr/>
            <p:nvPr/>
          </p:nvSpPr>
          <p:spPr>
            <a:xfrm rot="18467778" flipV="1">
              <a:off x="3030155" y="5743640"/>
              <a:ext cx="1229584" cy="3099"/>
            </a:xfrm>
            <a:prstGeom prst="line">
              <a:avLst/>
            </a:prstGeom>
            <a:ln w="19050" cap="flat" cmpd="sng">
              <a:solidFill>
                <a:srgbClr val="C00000"/>
              </a:solidFill>
              <a:prstDash val="solid"/>
              <a:headEnd type="none" w="lg" len="med"/>
              <a:tailEnd type="stealth" w="lg" len="lg"/>
            </a:ln>
          </p:spPr>
          <p:txBody>
            <a:bodyPr/>
            <a:lstStyle/>
            <a:p>
              <a:endParaRPr lang="zh-CN" altLang="en-US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20" name="Line 13"/>
            <p:cNvSpPr/>
            <p:nvPr/>
          </p:nvSpPr>
          <p:spPr>
            <a:xfrm rot="18467778" flipH="1" flipV="1">
              <a:off x="3512754" y="4866546"/>
              <a:ext cx="1098584" cy="5388"/>
            </a:xfrm>
            <a:prstGeom prst="line">
              <a:avLst/>
            </a:prstGeom>
            <a:ln w="19050" cap="flat" cmpd="sng">
              <a:solidFill>
                <a:srgbClr val="C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cxnSp>
        <p:nvCxnSpPr>
          <p:cNvPr id="22" name="直接连接符 21"/>
          <p:cNvCxnSpPr/>
          <p:nvPr/>
        </p:nvCxnSpPr>
        <p:spPr>
          <a:xfrm flipH="1">
            <a:off x="7414662" y="3685466"/>
            <a:ext cx="2365793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H="1">
            <a:off x="8590272" y="2360980"/>
            <a:ext cx="919093" cy="132448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30"/>
          <p:cNvSpPr/>
          <p:nvPr/>
        </p:nvSpPr>
        <p:spPr>
          <a:xfrm rot="15441719">
            <a:off x="9140976" y="2890478"/>
            <a:ext cx="274668" cy="55399"/>
          </a:xfrm>
          <a:custGeom>
            <a:avLst/>
            <a:gdLst>
              <a:gd name="txL" fmla="*/ 0 w 213"/>
              <a:gd name="txT" fmla="*/ 0 h 138"/>
              <a:gd name="txR" fmla="*/ 213 w 213"/>
              <a:gd name="txB" fmla="*/ 138 h 138"/>
            </a:gdLst>
            <a:ahLst/>
            <a:cxnLst>
              <a:cxn ang="0">
                <a:pos x="0" y="138"/>
              </a:cxn>
              <a:cxn ang="0">
                <a:pos x="150" y="101"/>
              </a:cxn>
              <a:cxn ang="0">
                <a:pos x="213" y="0"/>
              </a:cxn>
            </a:cxnLst>
            <a:rect l="txL" t="txT" r="txR" b="txB"/>
            <a:pathLst>
              <a:path w="213" h="138">
                <a:moveTo>
                  <a:pt x="0" y="138"/>
                </a:moveTo>
                <a:cubicBezTo>
                  <a:pt x="25" y="130"/>
                  <a:pt x="115" y="124"/>
                  <a:pt x="150" y="101"/>
                </a:cubicBezTo>
                <a:cubicBezTo>
                  <a:pt x="185" y="78"/>
                  <a:pt x="200" y="21"/>
                  <a:pt x="213" y="0"/>
                </a:cubicBezTo>
              </a:path>
            </a:pathLst>
          </a:cu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0" name="Text Box 29"/>
          <p:cNvSpPr txBox="1"/>
          <p:nvPr/>
        </p:nvSpPr>
        <p:spPr>
          <a:xfrm>
            <a:off x="9381005" y="2515310"/>
            <a:ext cx="641350" cy="4622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i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θ</a:t>
            </a:r>
            <a:r>
              <a:rPr lang="en-US" altLang="zh-CN" sz="2400" i="1" baseline="-25000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1</a:t>
            </a:r>
            <a:endParaRPr lang="en-US" altLang="zh-CN" sz="2400" i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 rot="960610" flipH="1">
            <a:off x="8581245" y="1811727"/>
            <a:ext cx="384696" cy="1243597"/>
            <a:chOff x="3611436" y="4580292"/>
            <a:chExt cx="339805" cy="1806888"/>
          </a:xfrm>
        </p:grpSpPr>
        <p:sp>
          <p:nvSpPr>
            <p:cNvPr id="32" name="Line 12"/>
            <p:cNvSpPr/>
            <p:nvPr/>
          </p:nvSpPr>
          <p:spPr>
            <a:xfrm rot="18467778" flipV="1">
              <a:off x="3062806" y="5833028"/>
              <a:ext cx="1102782" cy="5522"/>
            </a:xfrm>
            <a:prstGeom prst="line">
              <a:avLst/>
            </a:prstGeom>
            <a:ln w="19050" cap="flat" cmpd="sng">
              <a:solidFill>
                <a:srgbClr val="C00000"/>
              </a:solidFill>
              <a:prstDash val="solid"/>
              <a:headEnd type="none" w="lg" len="med"/>
              <a:tailEnd type="stealth" w="lg" len="lg"/>
            </a:ln>
          </p:spPr>
          <p:txBody>
            <a:bodyPr/>
            <a:lstStyle/>
            <a:p>
              <a:endParaRPr lang="zh-CN" altLang="en-US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33" name="Line 13"/>
            <p:cNvSpPr/>
            <p:nvPr/>
          </p:nvSpPr>
          <p:spPr>
            <a:xfrm rot="18467778" flipH="1">
              <a:off x="3397769" y="5101031"/>
              <a:ext cx="1074211" cy="32733"/>
            </a:xfrm>
            <a:prstGeom prst="line">
              <a:avLst/>
            </a:prstGeom>
            <a:ln w="19050" cap="flat" cmpd="sng">
              <a:solidFill>
                <a:srgbClr val="C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pic>
        <p:nvPicPr>
          <p:cNvPr id="5" name="全反射实验：变脸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9692.000000"/>
                </p14:media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74395" y="1710055"/>
            <a:ext cx="2673985" cy="49758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31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/>
        </p:nvSpPr>
        <p:spPr>
          <a:xfrm>
            <a:off x="86980" y="62199"/>
            <a:ext cx="10880218" cy="811761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numCol="1" rtlCol="0" anchor="t" anchorCtr="0" compatLnSpc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zh-CN" altLang="en-US" sz="32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活动</a:t>
            </a:r>
            <a:r>
              <a:rPr kumimoji="1" lang="en-US" altLang="zh-CN" sz="32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5</a:t>
            </a:r>
            <a:r>
              <a:rPr kumimoji="1" lang="zh-CN" altLang="en-US" sz="32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：分析光在水流和玻璃管内发生“弯曲”的原因</a:t>
            </a:r>
            <a:endParaRPr kumimoji="1" lang="zh-CN" altLang="en-US" sz="32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06185" y="1013176"/>
            <a:ext cx="3990280" cy="2673476"/>
            <a:chOff x="556950" y="1093874"/>
            <a:chExt cx="3959546" cy="270297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flipH="1">
              <a:off x="556950" y="1093874"/>
              <a:ext cx="3959546" cy="2702972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2450687" y="1117832"/>
              <a:ext cx="1769807" cy="1069223"/>
            </a:xfrm>
            <a:prstGeom prst="rect">
              <a:avLst/>
            </a:prstGeom>
            <a:solidFill>
              <a:srgbClr val="081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ysClr val="windowText" lastClr="000000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5" t="17635" r="2795" b="17706"/>
          <a:stretch>
            <a:fillRect/>
          </a:stretch>
        </p:blipFill>
        <p:spPr>
          <a:xfrm>
            <a:off x="5450889" y="1031007"/>
            <a:ext cx="4086401" cy="262717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3"/>
          <a:srcRect t="7398" b="16992"/>
          <a:stretch>
            <a:fillRect/>
          </a:stretch>
        </p:blipFill>
        <p:spPr>
          <a:xfrm>
            <a:off x="336209" y="4040190"/>
            <a:ext cx="6403975" cy="2329180"/>
          </a:xfrm>
          <a:prstGeom prst="rect">
            <a:avLst/>
          </a:prstGeom>
        </p:spPr>
      </p:pic>
      <p:cxnSp>
        <p:nvCxnSpPr>
          <p:cNvPr id="29" name="直接箭头连接符 28"/>
          <p:cNvCxnSpPr/>
          <p:nvPr/>
        </p:nvCxnSpPr>
        <p:spPr>
          <a:xfrm>
            <a:off x="355893" y="5030791"/>
            <a:ext cx="381000" cy="347345"/>
          </a:xfrm>
          <a:prstGeom prst="straightConnector1">
            <a:avLst/>
          </a:prstGeom>
          <a:ln w="57150">
            <a:solidFill>
              <a:srgbClr val="29EC0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>
            <a:off x="736893" y="5411790"/>
            <a:ext cx="1371600" cy="609600"/>
          </a:xfrm>
          <a:prstGeom prst="straightConnector1">
            <a:avLst/>
          </a:prstGeom>
          <a:ln w="57150">
            <a:solidFill>
              <a:srgbClr val="29EC0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flipV="1">
            <a:off x="2108493" y="5183191"/>
            <a:ext cx="1143000" cy="804545"/>
          </a:xfrm>
          <a:prstGeom prst="straightConnector1">
            <a:avLst/>
          </a:prstGeom>
          <a:ln w="57150">
            <a:solidFill>
              <a:srgbClr val="29EC0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>
            <a:off x="3251493" y="5183190"/>
            <a:ext cx="1066800" cy="0"/>
          </a:xfrm>
          <a:prstGeom prst="straightConnector1">
            <a:avLst/>
          </a:prstGeom>
          <a:ln w="57150">
            <a:solidFill>
              <a:srgbClr val="29EC0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 flipV="1">
            <a:off x="4318293" y="4649791"/>
            <a:ext cx="914400" cy="516255"/>
          </a:xfrm>
          <a:prstGeom prst="straightConnector1">
            <a:avLst/>
          </a:prstGeom>
          <a:ln w="57150">
            <a:solidFill>
              <a:srgbClr val="29EC0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5308893" y="4662490"/>
            <a:ext cx="609600" cy="444500"/>
          </a:xfrm>
          <a:prstGeom prst="straightConnector1">
            <a:avLst/>
          </a:prstGeom>
          <a:ln w="57150">
            <a:solidFill>
              <a:srgbClr val="29EC0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>
            <a:off x="5994693" y="5166046"/>
            <a:ext cx="457200" cy="626745"/>
          </a:xfrm>
          <a:prstGeom prst="straightConnector1">
            <a:avLst/>
          </a:prstGeom>
          <a:ln w="57150">
            <a:solidFill>
              <a:srgbClr val="29EC0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l="14660" t="23347"/>
          <a:stretch>
            <a:fillRect/>
          </a:stretch>
        </p:blipFill>
        <p:spPr>
          <a:xfrm flipV="1">
            <a:off x="5308893" y="1013176"/>
            <a:ext cx="4939125" cy="26980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r="20448"/>
          <a:stretch>
            <a:fillRect/>
          </a:stretch>
        </p:blipFill>
        <p:spPr>
          <a:xfrm>
            <a:off x="336209" y="942478"/>
            <a:ext cx="4837468" cy="2792912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/>
        </p:nvSpPr>
        <p:spPr>
          <a:xfrm>
            <a:off x="7034580" y="4372452"/>
            <a:ext cx="4583331" cy="1556400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txBody>
          <a:bodyPr vert="horz" lIns="91438" tIns="45719" rIns="91438" bIns="45719" rtlCol="0" anchor="ctr" anchorCtr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光线在玻璃管</a:t>
            </a:r>
            <a:r>
              <a:rPr lang="en-US" altLang="zh-CN" sz="36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/</a:t>
            </a:r>
            <a:r>
              <a:rPr lang="zh-CN" altLang="en-US" sz="36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水流</a:t>
            </a:r>
            <a:endParaRPr lang="en-US" altLang="zh-CN" sz="3600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内部发生了全反射</a:t>
            </a:r>
            <a:endParaRPr lang="zh-CN" altLang="en-US" sz="3600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27"/>
          <p:cNvSpPr/>
          <p:nvPr/>
        </p:nvSpPr>
        <p:spPr>
          <a:xfrm>
            <a:off x="3437201" y="4637663"/>
            <a:ext cx="4037442" cy="107505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 anchor="ctr" anchorCtr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>
              <a:buClrTx/>
              <a:buSzTx/>
              <a:buFontTx/>
            </a:pPr>
            <a:r>
              <a:rPr lang="zh-CN" altLang="en-US" sz="2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用直径几微米到几百微米之间的玻璃，特制成非常细的</a:t>
            </a:r>
            <a:r>
              <a:rPr lang="zh-CN" altLang="en-US" sz="20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玻璃丝，可以用来导光。</a:t>
            </a:r>
            <a:endParaRPr lang="zh-CN" altLang="en-US" sz="2000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75377" y="1325601"/>
            <a:ext cx="2977852" cy="4023110"/>
            <a:chOff x="819787" y="890362"/>
            <a:chExt cx="2977852" cy="402311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787" y="890362"/>
              <a:ext cx="2977852" cy="3315224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128463" y="4205586"/>
              <a:ext cx="25506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高锟</a:t>
              </a:r>
              <a:r>
                <a:rPr lang="en-US" altLang="zh-CN" sz="20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—</a:t>
              </a:r>
              <a:r>
                <a:rPr lang="zh-CN" altLang="en-US" sz="20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光纤之父</a:t>
              </a:r>
              <a:endParaRPr lang="en-US" altLang="zh-CN" sz="2000" b="1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algn="ctr"/>
              <a:r>
                <a:rPr lang="en-US" altLang="zh-CN" sz="20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2009</a:t>
              </a:r>
              <a:r>
                <a:rPr lang="zh-CN" altLang="en-US" sz="20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年诺贝尔物理奖</a:t>
              </a:r>
              <a:endPara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pic>
        <p:nvPicPr>
          <p:cNvPr id="12" name="Picture 26" descr="光纤"/>
          <p:cNvPicPr>
            <a:picLocks noChangeAspect="1"/>
          </p:cNvPicPr>
          <p:nvPr/>
        </p:nvPicPr>
        <p:blipFill>
          <a:blip r:embed="rId2"/>
          <a:srcRect b="14015"/>
          <a:stretch>
            <a:fillRect/>
          </a:stretch>
        </p:blipFill>
        <p:spPr>
          <a:xfrm>
            <a:off x="3661905" y="2969260"/>
            <a:ext cx="3801459" cy="17166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98323" y="65149"/>
            <a:ext cx="7165115" cy="70788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</a:ln>
        </p:spPr>
        <p:txBody>
          <a:bodyPr wrap="square" lIns="91438" tIns="45719" rIns="91438" bIns="45719">
            <a:spAutoFit/>
          </a:bodyPr>
          <a:lstStyle/>
          <a:p>
            <a:pPr>
              <a:defRPr/>
            </a:pPr>
            <a:r>
              <a:rPr kumimoji="1" lang="zh-CN" altLang="en-US" sz="40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三、全反射的应用</a:t>
            </a:r>
            <a:r>
              <a:rPr kumimoji="1" lang="en-US" altLang="zh-CN" sz="40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---</a:t>
            </a:r>
            <a:r>
              <a:rPr lang="zh-CN" altLang="en-US" sz="4000" b="1" dirty="0">
                <a:solidFill>
                  <a:srgbClr val="FFC000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光导纤维</a:t>
            </a:r>
            <a:endParaRPr lang="en-US" altLang="zh-CN" sz="4000" b="1" dirty="0">
              <a:solidFill>
                <a:srgbClr val="FFC000"/>
              </a:solidFill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  <p:pic>
        <p:nvPicPr>
          <p:cNvPr id="4" name="图片 3" descr="t0149c79cd64e9e9f33"/>
          <p:cNvPicPr>
            <a:picLocks noChangeAspect="1"/>
          </p:cNvPicPr>
          <p:nvPr/>
        </p:nvPicPr>
        <p:blipFill rotWithShape="1">
          <a:blip r:embed="rId3"/>
          <a:srcRect b="9610"/>
          <a:stretch>
            <a:fillRect/>
          </a:stretch>
        </p:blipFill>
        <p:spPr>
          <a:xfrm>
            <a:off x="7540010" y="1325601"/>
            <a:ext cx="3933913" cy="33152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9"/>
          <p:cNvSpPr txBox="1"/>
          <p:nvPr/>
        </p:nvSpPr>
        <p:spPr>
          <a:xfrm>
            <a:off x="7878572" y="4658173"/>
            <a:ext cx="3801460" cy="646329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 anchor="ctr" anchorCtr="0">
            <a:noAutofit/>
          </a:bodyPr>
          <a:lstStyle>
            <a:defPPr>
              <a:defRPr lang="zh-CN"/>
            </a:defPPr>
            <a:lvl1pPr lv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b="1" dirty="0">
                <a:solidFill>
                  <a:srgbClr val="081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光导纤维聚集成束，使两端</a:t>
            </a:r>
            <a:endParaRPr lang="en-US" altLang="zh-CN" sz="2000" b="1" dirty="0">
              <a:solidFill>
                <a:srgbClr val="081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000" b="1" dirty="0">
                <a:solidFill>
                  <a:srgbClr val="081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排列相对位置相同</a:t>
            </a:r>
            <a:r>
              <a:rPr lang="en-US" altLang="zh-CN" sz="2000" b="1" dirty="0">
                <a:solidFill>
                  <a:srgbClr val="081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---</a:t>
            </a:r>
            <a:r>
              <a:rPr lang="zh-CN" altLang="en-US" sz="20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光缆</a:t>
            </a:r>
            <a:endParaRPr lang="zh-CN" altLang="en-US" sz="2000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l="14660" t="23347"/>
          <a:stretch>
            <a:fillRect/>
          </a:stretch>
        </p:blipFill>
        <p:spPr>
          <a:xfrm flipV="1">
            <a:off x="3680881" y="979427"/>
            <a:ext cx="3793762" cy="1783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1"/>
      <p:bldP spid="3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3-13042Q45419128"/>
          <p:cNvPicPr>
            <a:picLocks noChangeAspect="1"/>
          </p:cNvPicPr>
          <p:nvPr/>
        </p:nvPicPr>
        <p:blipFill>
          <a:blip r:embed="rId1"/>
          <a:srcRect l="10945"/>
          <a:stretch>
            <a:fillRect/>
          </a:stretch>
        </p:blipFill>
        <p:spPr>
          <a:xfrm>
            <a:off x="7713278" y="3349155"/>
            <a:ext cx="3965014" cy="27726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7"/>
          <p:cNvSpPr txBox="1"/>
          <p:nvPr/>
        </p:nvSpPr>
        <p:spPr>
          <a:xfrm>
            <a:off x="7351915" y="63579"/>
            <a:ext cx="4031226" cy="707884"/>
          </a:xfrm>
          <a:prstGeom prst="rect">
            <a:avLst/>
          </a:prstGeom>
          <a:solidFill>
            <a:schemeClr val="bg1"/>
          </a:solidFill>
          <a:ln w="38100" cap="flat" cmpd="sng">
            <a:solidFill>
              <a:schemeClr val="bg1"/>
            </a:solidFill>
            <a:prstDash val="solid"/>
            <a:miter/>
            <a:headEnd type="none" w="sm" len="sm"/>
            <a:tailEnd type="none" w="sm" len="sm"/>
          </a:ln>
        </p:spPr>
        <p:txBody>
          <a:bodyPr wrap="square" lIns="91438" tIns="45719" rIns="91438" bIns="45719">
            <a:spAutoFit/>
          </a:bodyPr>
          <a:lstStyle/>
          <a:p>
            <a:pPr lvl="0" algn="l" eaLnBrk="1" hangingPunct="1">
              <a:spcBef>
                <a:spcPct val="50000"/>
              </a:spcBef>
              <a:buClrTx/>
              <a:buSzTx/>
              <a:buFontTx/>
            </a:pPr>
            <a:endParaRPr lang="zh-CN" altLang="en-US" sz="40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" t="32832" r="14113" b="29319"/>
          <a:stretch>
            <a:fillRect/>
          </a:stretch>
        </p:blipFill>
        <p:spPr>
          <a:xfrm rot="10800000">
            <a:off x="7177547" y="1010645"/>
            <a:ext cx="4680154" cy="2409271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988790" y="2144519"/>
            <a:ext cx="957474" cy="24092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光纤通信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2613632" y="1239655"/>
            <a:ext cx="1957928" cy="70788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容量大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2694989" y="2173482"/>
            <a:ext cx="1957928" cy="70788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衰减小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2694989" y="3008484"/>
            <a:ext cx="1957928" cy="841029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抗干扰能力强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776347" y="3956968"/>
            <a:ext cx="1957928" cy="841029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传输效率高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776347" y="4900018"/>
            <a:ext cx="1957928" cy="841029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……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98323" y="65149"/>
            <a:ext cx="7165115" cy="70788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</a:ln>
        </p:spPr>
        <p:txBody>
          <a:bodyPr wrap="square" lIns="91438" tIns="45719" rIns="91438" bIns="45719">
            <a:spAutoFit/>
          </a:bodyPr>
          <a:lstStyle/>
          <a:p>
            <a:pPr>
              <a:defRPr/>
            </a:pPr>
            <a:r>
              <a:rPr kumimoji="1" lang="zh-CN" altLang="en-US" sz="4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三、全反射的应用</a:t>
            </a:r>
            <a:r>
              <a:rPr kumimoji="1" lang="en-US" altLang="zh-CN" sz="4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---</a:t>
            </a:r>
            <a:r>
              <a:rPr lang="zh-CN" altLang="en-US" sz="4000" b="1" dirty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光导纤维</a:t>
            </a:r>
            <a:endParaRPr lang="en-US" altLang="zh-CN" sz="4000" b="1" dirty="0">
              <a:solidFill>
                <a:srgbClr val="FFC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6009202" y="2046197"/>
            <a:ext cx="957474" cy="24092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sym typeface="+mn-ea"/>
              </a:rPr>
              <a:t>医用内窥镜</a:t>
            </a:r>
            <a:endParaRPr lang="zh-CN" altLang="en-US" sz="2800" b="1" dirty="0">
              <a:solidFill>
                <a:srgbClr val="FF0000"/>
              </a:solidFill>
              <a:sym typeface="+mn-ea"/>
            </a:endParaRPr>
          </a:p>
        </p:txBody>
      </p:sp>
      <p:cxnSp>
        <p:nvCxnSpPr>
          <p:cNvPr id="24" name="直接箭头连接符 23"/>
          <p:cNvCxnSpPr>
            <a:stCxn id="3" idx="6"/>
          </p:cNvCxnSpPr>
          <p:nvPr/>
        </p:nvCxnSpPr>
        <p:spPr>
          <a:xfrm flipV="1">
            <a:off x="1946264" y="1699058"/>
            <a:ext cx="667368" cy="16500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>
            <a:stCxn id="3" idx="6"/>
            <a:endCxn id="7" idx="2"/>
          </p:cNvCxnSpPr>
          <p:nvPr/>
        </p:nvCxnSpPr>
        <p:spPr>
          <a:xfrm flipV="1">
            <a:off x="1946264" y="2527424"/>
            <a:ext cx="748725" cy="8217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>
            <a:stCxn id="3" idx="6"/>
            <a:endCxn id="8" idx="2"/>
          </p:cNvCxnSpPr>
          <p:nvPr/>
        </p:nvCxnSpPr>
        <p:spPr>
          <a:xfrm>
            <a:off x="1946264" y="3349155"/>
            <a:ext cx="748725" cy="798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>
            <a:stCxn id="3" idx="6"/>
            <a:endCxn id="19" idx="2"/>
          </p:cNvCxnSpPr>
          <p:nvPr/>
        </p:nvCxnSpPr>
        <p:spPr>
          <a:xfrm>
            <a:off x="1946264" y="3349155"/>
            <a:ext cx="830083" cy="10283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>
            <a:stCxn id="3" idx="6"/>
          </p:cNvCxnSpPr>
          <p:nvPr/>
        </p:nvCxnSpPr>
        <p:spPr>
          <a:xfrm>
            <a:off x="1946264" y="3349155"/>
            <a:ext cx="861190" cy="19290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右箭头 5"/>
          <p:cNvSpPr/>
          <p:nvPr/>
        </p:nvSpPr>
        <p:spPr>
          <a:xfrm>
            <a:off x="6855916" y="2408903"/>
            <a:ext cx="1773422" cy="141762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08542" y="2749312"/>
            <a:ext cx="113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类比</a:t>
            </a:r>
            <a:endParaRPr lang="zh-CN" altLang="en-US" sz="36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44462" y="5489668"/>
            <a:ext cx="14071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 b="1"/>
            </a:lvl1pPr>
          </a:lstStyle>
          <a:p>
            <a:pPr algn="ctr"/>
            <a:r>
              <a:rPr lang="zh-CN" dirty="0">
                <a:latin typeface="+mn-ea"/>
              </a:rPr>
              <a:t>滆湖之星</a:t>
            </a:r>
            <a:endParaRPr lang="zh-CN" dirty="0">
              <a:latin typeface="+mn-ea"/>
            </a:endParaRPr>
          </a:p>
          <a:p>
            <a:pPr algn="ctr"/>
            <a:r>
              <a:rPr lang="en-US" altLang="zh-CN" dirty="0">
                <a:latin typeface="+mn-ea"/>
              </a:rPr>
              <a:t>100</a:t>
            </a:r>
            <a:r>
              <a:rPr lang="zh-CN" altLang="en-US" dirty="0">
                <a:latin typeface="+mn-ea"/>
              </a:rPr>
              <a:t>米</a:t>
            </a:r>
            <a:endParaRPr lang="zh-CN" altLang="en-US" dirty="0"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781550" y="5539740"/>
            <a:ext cx="2033270" cy="8369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400" b="1" dirty="0">
                <a:latin typeface="+mn-ea"/>
              </a:rPr>
              <a:t>现代传媒中心</a:t>
            </a:r>
            <a:endParaRPr lang="en-US" altLang="zh-CN" sz="2400" b="1" dirty="0">
              <a:latin typeface="+mn-ea"/>
            </a:endParaRPr>
          </a:p>
          <a:p>
            <a:pPr algn="ctr"/>
            <a:r>
              <a:rPr lang="en-US" altLang="zh-CN" sz="2400" b="1" dirty="0">
                <a:latin typeface="+mn-ea"/>
              </a:rPr>
              <a:t>333</a:t>
            </a:r>
            <a:r>
              <a:rPr lang="zh-CN" altLang="en-US" sz="2400" b="1" dirty="0">
                <a:latin typeface="+mn-ea"/>
              </a:rPr>
              <a:t>米</a:t>
            </a:r>
            <a:endParaRPr lang="zh-CN" altLang="en-US" sz="2400" b="1" dirty="0"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603545" y="5489667"/>
            <a:ext cx="11010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>
                <a:latin typeface="+mn-ea"/>
              </a:rPr>
              <a:t>天宁寺</a:t>
            </a:r>
            <a:endParaRPr lang="en-US" altLang="zh-CN" sz="2400" b="1" dirty="0">
              <a:latin typeface="+mn-ea"/>
            </a:endParaRPr>
          </a:p>
          <a:p>
            <a:pPr algn="l"/>
            <a:r>
              <a:rPr lang="en-US" altLang="zh-CN" sz="2400" b="1" dirty="0">
                <a:latin typeface="+mn-ea"/>
              </a:rPr>
              <a:t>153</a:t>
            </a:r>
            <a:r>
              <a:rPr lang="zh-CN" altLang="en-US" sz="2400" b="1" dirty="0">
                <a:latin typeface="+mn-ea"/>
              </a:rPr>
              <a:t>米</a:t>
            </a:r>
            <a:endParaRPr lang="zh-CN" altLang="en-US" sz="2400" b="1" dirty="0">
              <a:latin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008542" y="1331685"/>
            <a:ext cx="15977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高低有</a:t>
            </a:r>
            <a:endParaRPr lang="en-US" altLang="zh-CN" sz="3200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相对性</a:t>
            </a:r>
            <a:endParaRPr lang="zh-CN" altLang="en-US" sz="3200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aphicFrame>
        <p:nvGraphicFramePr>
          <p:cNvPr id="4" name="表格 7"/>
          <p:cNvGraphicFramePr>
            <a:graphicFrameLocks noGrp="1"/>
          </p:cNvGraphicFramePr>
          <p:nvPr/>
        </p:nvGraphicFramePr>
        <p:xfrm>
          <a:off x="8799871" y="240917"/>
          <a:ext cx="3087329" cy="5628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6064"/>
                <a:gridCol w="1501265"/>
              </a:tblGrid>
              <a:tr h="93806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+mn-ea"/>
                          <a:ea typeface="+mn-ea"/>
                        </a:rPr>
                        <a:t>介质</a:t>
                      </a:r>
                      <a:endParaRPr lang="zh-CN" altLang="en-US" sz="2800" b="1" dirty="0">
                        <a:latin typeface="+mn-ea"/>
                        <a:ea typeface="+mn-ea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+mn-ea"/>
                          <a:ea typeface="+mn-ea"/>
                        </a:rPr>
                        <a:t>折射率</a:t>
                      </a:r>
                      <a:endParaRPr lang="zh-CN" altLang="en-US" sz="2800" b="1" dirty="0">
                        <a:latin typeface="+mn-ea"/>
                        <a:ea typeface="+mn-ea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93806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+mn-ea"/>
                          <a:ea typeface="+mn-ea"/>
                        </a:rPr>
                        <a:t>金刚石</a:t>
                      </a:r>
                      <a:endParaRPr lang="zh-CN" altLang="en-US" sz="2800" b="1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latin typeface="+mn-ea"/>
                          <a:ea typeface="+mn-ea"/>
                        </a:rPr>
                        <a:t>2.42</a:t>
                      </a:r>
                      <a:endParaRPr lang="zh-CN" altLang="en-US" sz="2800" b="1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38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b="1" dirty="0">
                          <a:latin typeface="+mn-ea"/>
                          <a:ea typeface="+mn-ea"/>
                        </a:rPr>
                        <a:t>水晶</a:t>
                      </a:r>
                      <a:endParaRPr lang="zh-CN" altLang="en-US" sz="2800" b="1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latin typeface="+mn-ea"/>
                          <a:ea typeface="+mn-ea"/>
                        </a:rPr>
                        <a:t>1.55</a:t>
                      </a:r>
                      <a:endParaRPr lang="zh-CN" altLang="en-US" sz="2800" b="1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38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b="1" dirty="0">
                          <a:latin typeface="+mn-ea"/>
                          <a:ea typeface="+mn-ea"/>
                        </a:rPr>
                        <a:t>玻璃</a:t>
                      </a:r>
                      <a:endParaRPr lang="zh-CN" altLang="en-US" sz="2800" b="1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latin typeface="+mn-ea"/>
                          <a:ea typeface="+mn-ea"/>
                        </a:rPr>
                        <a:t>1.5-1.8</a:t>
                      </a:r>
                      <a:endParaRPr lang="zh-CN" altLang="en-US" sz="2800" b="1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38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b="1" kern="12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+mn-cs"/>
                        </a:rPr>
                        <a:t>水</a:t>
                      </a:r>
                      <a:endParaRPr lang="zh-CN" altLang="en-US" sz="2800" b="1" kern="1200" dirty="0">
                        <a:solidFill>
                          <a:srgbClr val="0000FF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+mn-cs"/>
                        </a:rPr>
                        <a:t>1.33</a:t>
                      </a:r>
                      <a:endParaRPr lang="zh-CN" altLang="en-US" sz="2800" b="1" kern="1200" dirty="0">
                        <a:solidFill>
                          <a:srgbClr val="0000FF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380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b="1" dirty="0">
                          <a:latin typeface="+mn-ea"/>
                          <a:ea typeface="+mn-ea"/>
                        </a:rPr>
                        <a:t>空气</a:t>
                      </a:r>
                      <a:endParaRPr lang="zh-CN" altLang="en-US" sz="2800" b="1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latin typeface="+mn-ea"/>
                          <a:ea typeface="+mn-ea"/>
                        </a:rPr>
                        <a:t>1.0028</a:t>
                      </a:r>
                      <a:endParaRPr lang="zh-CN" altLang="en-US" sz="2800" b="1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72665" y="1797685"/>
            <a:ext cx="2072005" cy="3458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29421"/>
          <a:stretch>
            <a:fillRect/>
          </a:stretch>
        </p:blipFill>
        <p:spPr>
          <a:xfrm>
            <a:off x="4561840" y="85725"/>
            <a:ext cx="2252980" cy="52184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32435" y="2459990"/>
            <a:ext cx="1631315" cy="2796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656892" y="1242388"/>
            <a:ext cx="2955290" cy="797560"/>
          </a:xfrm>
          <a:prstGeom prst="rect">
            <a:avLst/>
          </a:prstGeom>
          <a:noFill/>
          <a:ln w="9525">
            <a:noFill/>
          </a:ln>
        </p:spPr>
        <p:txBody>
          <a:bodyPr lIns="68577" tIns="34289" rIns="68577" bIns="34289" anchor="ctr" anchorCtr="0"/>
          <a:lstStyle/>
          <a:p>
            <a:pPr>
              <a:lnSpc>
                <a:spcPct val="120000"/>
              </a:lnSpc>
            </a:pPr>
            <a:r>
              <a:rPr lang="en-US" altLang="zh-CN" sz="3600" b="1" dirty="0">
                <a:solidFill>
                  <a:srgbClr val="003399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1.</a:t>
            </a:r>
            <a:r>
              <a:rPr lang="zh-CN" altLang="en-US" sz="3600" b="1" dirty="0">
                <a:solidFill>
                  <a:srgbClr val="003399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构造：</a:t>
            </a:r>
            <a:endParaRPr lang="zh-CN" altLang="en-US" sz="3600" b="1" dirty="0">
              <a:solidFill>
                <a:srgbClr val="003399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2676995" y="2102700"/>
            <a:ext cx="3074772" cy="803275"/>
          </a:xfrm>
          <a:prstGeom prst="rect">
            <a:avLst/>
          </a:prstGeom>
          <a:noFill/>
          <a:ln w="9525">
            <a:noFill/>
          </a:ln>
        </p:spPr>
        <p:txBody>
          <a:bodyPr lIns="68577" tIns="34289" rIns="68577" bIns="34289" anchor="ctr" anchorCtr="0"/>
          <a:lstStyle/>
          <a:p>
            <a:pPr>
              <a:lnSpc>
                <a:spcPct val="120000"/>
              </a:lnSpc>
            </a:pPr>
            <a:r>
              <a:rPr lang="en-US" altLang="zh-CN" sz="40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n</a:t>
            </a:r>
            <a:r>
              <a:rPr lang="zh-CN" altLang="en-US" sz="4000" b="1" baseline="-250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内芯</a:t>
            </a:r>
            <a:r>
              <a:rPr lang="en-US" altLang="zh-CN" sz="40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&gt;n</a:t>
            </a:r>
            <a:r>
              <a:rPr lang="zh-CN" altLang="en-US" sz="4000" b="1" baseline="-250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外套</a:t>
            </a:r>
            <a:endParaRPr lang="zh-CN" altLang="en-US" sz="4000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6" name="Rectangle 2"/>
          <p:cNvSpPr/>
          <p:nvPr/>
        </p:nvSpPr>
        <p:spPr>
          <a:xfrm>
            <a:off x="2484927" y="1273764"/>
            <a:ext cx="3631446" cy="797560"/>
          </a:xfrm>
          <a:prstGeom prst="rect">
            <a:avLst/>
          </a:prstGeom>
          <a:noFill/>
          <a:ln w="9525">
            <a:noFill/>
          </a:ln>
        </p:spPr>
        <p:txBody>
          <a:bodyPr lIns="68577" tIns="34289" rIns="68577" bIns="34289" anchor="ctr" anchorCtr="0"/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双层</a:t>
            </a:r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--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内芯和外套</a:t>
            </a:r>
            <a:endParaRPr lang="zh-CN" altLang="en-US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" name="Rectangle 2"/>
          <p:cNvSpPr/>
          <p:nvPr/>
        </p:nvSpPr>
        <p:spPr>
          <a:xfrm>
            <a:off x="653447" y="3466455"/>
            <a:ext cx="2409825" cy="916305"/>
          </a:xfrm>
          <a:prstGeom prst="rect">
            <a:avLst/>
          </a:prstGeom>
          <a:noFill/>
          <a:ln w="9525">
            <a:noFill/>
          </a:ln>
        </p:spPr>
        <p:txBody>
          <a:bodyPr lIns="68577" tIns="34289" rIns="68577" bIns="34289" anchor="ctr" anchorCtr="0"/>
          <a:lstStyle/>
          <a:p>
            <a:pPr>
              <a:lnSpc>
                <a:spcPct val="120000"/>
              </a:lnSpc>
            </a:pPr>
            <a:r>
              <a:rPr lang="en-US" altLang="zh-CN" sz="3600" b="1" dirty="0">
                <a:solidFill>
                  <a:srgbClr val="003399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2.应用</a:t>
            </a:r>
            <a:r>
              <a:rPr lang="zh-CN" altLang="en-US" sz="3600" b="1" dirty="0">
                <a:solidFill>
                  <a:srgbClr val="003399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：</a:t>
            </a:r>
            <a:endParaRPr lang="en-US" altLang="zh-CN" sz="3600" b="1" dirty="0">
              <a:solidFill>
                <a:srgbClr val="003399"/>
              </a:solidFill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  <p:sp>
        <p:nvSpPr>
          <p:cNvPr id="10" name="矩形 35884"/>
          <p:cNvSpPr/>
          <p:nvPr/>
        </p:nvSpPr>
        <p:spPr>
          <a:xfrm>
            <a:off x="2513203" y="3706201"/>
            <a:ext cx="4681537" cy="1763558"/>
          </a:xfrm>
          <a:prstGeom prst="rect">
            <a:avLst/>
          </a:prstGeom>
          <a:noFill/>
          <a:ln w="9525">
            <a:noFill/>
          </a:ln>
        </p:spPr>
        <p:txBody>
          <a:bodyPr lIns="68577" tIns="34289" rIns="68577" bIns="34289" anchor="ctr" anchorCtr="0"/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通信</a:t>
            </a:r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---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光纤通信</a:t>
            </a:r>
            <a:endParaRPr lang="zh-CN" altLang="en-US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医学</a:t>
            </a:r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---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内窥镜</a:t>
            </a:r>
            <a:endParaRPr lang="zh-CN" altLang="en-US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艺术</a:t>
            </a:r>
            <a:r>
              <a:rPr lang="en-US" altLang="zh-CN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---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装饰</a:t>
            </a:r>
            <a:endParaRPr lang="zh-CN" altLang="en-US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9625" y="95313"/>
            <a:ext cx="7165115" cy="70788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</a:ln>
        </p:spPr>
        <p:txBody>
          <a:bodyPr wrap="square" lIns="91438" tIns="45719" rIns="91438" bIns="45719">
            <a:spAutoFit/>
          </a:bodyPr>
          <a:lstStyle/>
          <a:p>
            <a:pPr>
              <a:defRPr/>
            </a:pPr>
            <a:r>
              <a:rPr kumimoji="1" lang="zh-CN" altLang="en-US" sz="40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三、全反射的应用</a:t>
            </a:r>
            <a:r>
              <a:rPr kumimoji="1" lang="en-US" altLang="zh-CN" sz="40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---</a:t>
            </a:r>
            <a:r>
              <a:rPr lang="zh-CN" altLang="en-US" sz="4000" b="1" dirty="0">
                <a:solidFill>
                  <a:srgbClr val="FFC000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光导纤维</a:t>
            </a:r>
            <a:endParaRPr lang="en-US" altLang="zh-CN" sz="4000" b="1" dirty="0">
              <a:solidFill>
                <a:srgbClr val="FFC000"/>
              </a:solidFill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519" y="4638020"/>
            <a:ext cx="4031913" cy="19858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/>
          <a:srcRect l="36029" t="31553" b="41185"/>
          <a:stretch>
            <a:fillRect/>
          </a:stretch>
        </p:blipFill>
        <p:spPr>
          <a:xfrm>
            <a:off x="6440235" y="1162874"/>
            <a:ext cx="4814292" cy="959004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6477243" y="2560663"/>
            <a:ext cx="4926013" cy="1684772"/>
            <a:chOff x="6477243" y="2560663"/>
            <a:chExt cx="4926013" cy="1684772"/>
          </a:xfrm>
        </p:grpSpPr>
        <p:grpSp>
          <p:nvGrpSpPr>
            <p:cNvPr id="9" name="Group 13"/>
            <p:cNvGrpSpPr/>
            <p:nvPr/>
          </p:nvGrpSpPr>
          <p:grpSpPr bwMode="auto">
            <a:xfrm>
              <a:off x="6841574" y="2560663"/>
              <a:ext cx="4262438" cy="1684772"/>
              <a:chOff x="1334" y="2575"/>
              <a:chExt cx="2685" cy="1017"/>
            </a:xfrm>
          </p:grpSpPr>
          <p:sp>
            <p:nvSpPr>
              <p:cNvPr id="11" name="Freeform 14"/>
              <p:cNvSpPr/>
              <p:nvPr/>
            </p:nvSpPr>
            <p:spPr bwMode="auto">
              <a:xfrm>
                <a:off x="1334" y="2605"/>
                <a:ext cx="2671" cy="930"/>
              </a:xfrm>
              <a:custGeom>
                <a:avLst/>
                <a:gdLst>
                  <a:gd name="T0" fmla="*/ 14 w 2671"/>
                  <a:gd name="T1" fmla="*/ 393 h 930"/>
                  <a:gd name="T2" fmla="*/ 184 w 2671"/>
                  <a:gd name="T3" fmla="*/ 498 h 930"/>
                  <a:gd name="T4" fmla="*/ 328 w 2671"/>
                  <a:gd name="T5" fmla="*/ 563 h 930"/>
                  <a:gd name="T6" fmla="*/ 432 w 2671"/>
                  <a:gd name="T7" fmla="*/ 603 h 930"/>
                  <a:gd name="T8" fmla="*/ 524 w 2671"/>
                  <a:gd name="T9" fmla="*/ 642 h 930"/>
                  <a:gd name="T10" fmla="*/ 668 w 2671"/>
                  <a:gd name="T11" fmla="*/ 655 h 930"/>
                  <a:gd name="T12" fmla="*/ 825 w 2671"/>
                  <a:gd name="T13" fmla="*/ 681 h 930"/>
                  <a:gd name="T14" fmla="*/ 930 w 2671"/>
                  <a:gd name="T15" fmla="*/ 681 h 930"/>
                  <a:gd name="T16" fmla="*/ 1022 w 2671"/>
                  <a:gd name="T17" fmla="*/ 642 h 930"/>
                  <a:gd name="T18" fmla="*/ 1139 w 2671"/>
                  <a:gd name="T19" fmla="*/ 589 h 930"/>
                  <a:gd name="T20" fmla="*/ 1244 w 2671"/>
                  <a:gd name="T21" fmla="*/ 498 h 930"/>
                  <a:gd name="T22" fmla="*/ 1323 w 2671"/>
                  <a:gd name="T23" fmla="*/ 419 h 930"/>
                  <a:gd name="T24" fmla="*/ 1401 w 2671"/>
                  <a:gd name="T25" fmla="*/ 328 h 930"/>
                  <a:gd name="T26" fmla="*/ 1558 w 2671"/>
                  <a:gd name="T27" fmla="*/ 184 h 930"/>
                  <a:gd name="T28" fmla="*/ 1689 w 2671"/>
                  <a:gd name="T29" fmla="*/ 105 h 930"/>
                  <a:gd name="T30" fmla="*/ 1820 w 2671"/>
                  <a:gd name="T31" fmla="*/ 40 h 930"/>
                  <a:gd name="T32" fmla="*/ 1912 w 2671"/>
                  <a:gd name="T33" fmla="*/ 0 h 930"/>
                  <a:gd name="T34" fmla="*/ 2056 w 2671"/>
                  <a:gd name="T35" fmla="*/ 0 h 930"/>
                  <a:gd name="T36" fmla="*/ 2147 w 2671"/>
                  <a:gd name="T37" fmla="*/ 40 h 930"/>
                  <a:gd name="T38" fmla="*/ 2304 w 2671"/>
                  <a:gd name="T39" fmla="*/ 105 h 930"/>
                  <a:gd name="T40" fmla="*/ 2409 w 2671"/>
                  <a:gd name="T41" fmla="*/ 171 h 930"/>
                  <a:gd name="T42" fmla="*/ 2579 w 2671"/>
                  <a:gd name="T43" fmla="*/ 288 h 930"/>
                  <a:gd name="T44" fmla="*/ 2645 w 2671"/>
                  <a:gd name="T45" fmla="*/ 354 h 930"/>
                  <a:gd name="T46" fmla="*/ 2671 w 2671"/>
                  <a:gd name="T47" fmla="*/ 616 h 930"/>
                  <a:gd name="T48" fmla="*/ 2540 w 2671"/>
                  <a:gd name="T49" fmla="*/ 511 h 930"/>
                  <a:gd name="T50" fmla="*/ 2435 w 2671"/>
                  <a:gd name="T51" fmla="*/ 432 h 930"/>
                  <a:gd name="T52" fmla="*/ 2331 w 2671"/>
                  <a:gd name="T53" fmla="*/ 393 h 930"/>
                  <a:gd name="T54" fmla="*/ 2174 w 2671"/>
                  <a:gd name="T55" fmla="*/ 315 h 930"/>
                  <a:gd name="T56" fmla="*/ 2016 w 2671"/>
                  <a:gd name="T57" fmla="*/ 262 h 930"/>
                  <a:gd name="T58" fmla="*/ 1925 w 2671"/>
                  <a:gd name="T59" fmla="*/ 262 h 930"/>
                  <a:gd name="T60" fmla="*/ 1833 w 2671"/>
                  <a:gd name="T61" fmla="*/ 262 h 930"/>
                  <a:gd name="T62" fmla="*/ 1755 w 2671"/>
                  <a:gd name="T63" fmla="*/ 288 h 930"/>
                  <a:gd name="T64" fmla="*/ 1624 w 2671"/>
                  <a:gd name="T65" fmla="*/ 380 h 930"/>
                  <a:gd name="T66" fmla="*/ 1545 w 2671"/>
                  <a:gd name="T67" fmla="*/ 445 h 930"/>
                  <a:gd name="T68" fmla="*/ 1454 w 2671"/>
                  <a:gd name="T69" fmla="*/ 537 h 930"/>
                  <a:gd name="T70" fmla="*/ 1349 w 2671"/>
                  <a:gd name="T71" fmla="*/ 603 h 930"/>
                  <a:gd name="T72" fmla="*/ 1257 w 2671"/>
                  <a:gd name="T73" fmla="*/ 707 h 930"/>
                  <a:gd name="T74" fmla="*/ 1139 w 2671"/>
                  <a:gd name="T75" fmla="*/ 812 h 930"/>
                  <a:gd name="T76" fmla="*/ 1074 w 2671"/>
                  <a:gd name="T77" fmla="*/ 851 h 930"/>
                  <a:gd name="T78" fmla="*/ 1035 w 2671"/>
                  <a:gd name="T79" fmla="*/ 877 h 930"/>
                  <a:gd name="T80" fmla="*/ 878 w 2671"/>
                  <a:gd name="T81" fmla="*/ 917 h 930"/>
                  <a:gd name="T82" fmla="*/ 681 w 2671"/>
                  <a:gd name="T83" fmla="*/ 930 h 930"/>
                  <a:gd name="T84" fmla="*/ 576 w 2671"/>
                  <a:gd name="T85" fmla="*/ 917 h 930"/>
                  <a:gd name="T86" fmla="*/ 485 w 2671"/>
                  <a:gd name="T87" fmla="*/ 864 h 930"/>
                  <a:gd name="T88" fmla="*/ 341 w 2671"/>
                  <a:gd name="T89" fmla="*/ 812 h 930"/>
                  <a:gd name="T90" fmla="*/ 210 w 2671"/>
                  <a:gd name="T91" fmla="*/ 760 h 930"/>
                  <a:gd name="T92" fmla="*/ 0 w 2671"/>
                  <a:gd name="T93" fmla="*/ 616 h 930"/>
                  <a:gd name="T94" fmla="*/ 14 w 2671"/>
                  <a:gd name="T95" fmla="*/ 393 h 93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671" h="930">
                    <a:moveTo>
                      <a:pt x="14" y="393"/>
                    </a:moveTo>
                    <a:lnTo>
                      <a:pt x="184" y="498"/>
                    </a:lnTo>
                    <a:lnTo>
                      <a:pt x="328" y="563"/>
                    </a:lnTo>
                    <a:lnTo>
                      <a:pt x="432" y="603"/>
                    </a:lnTo>
                    <a:lnTo>
                      <a:pt x="524" y="642"/>
                    </a:lnTo>
                    <a:lnTo>
                      <a:pt x="668" y="655"/>
                    </a:lnTo>
                    <a:lnTo>
                      <a:pt x="825" y="681"/>
                    </a:lnTo>
                    <a:lnTo>
                      <a:pt x="930" y="681"/>
                    </a:lnTo>
                    <a:lnTo>
                      <a:pt x="1022" y="642"/>
                    </a:lnTo>
                    <a:lnTo>
                      <a:pt x="1139" y="589"/>
                    </a:lnTo>
                    <a:lnTo>
                      <a:pt x="1244" y="498"/>
                    </a:lnTo>
                    <a:lnTo>
                      <a:pt x="1323" y="419"/>
                    </a:lnTo>
                    <a:lnTo>
                      <a:pt x="1401" y="328"/>
                    </a:lnTo>
                    <a:lnTo>
                      <a:pt x="1558" y="184"/>
                    </a:lnTo>
                    <a:lnTo>
                      <a:pt x="1689" y="105"/>
                    </a:lnTo>
                    <a:lnTo>
                      <a:pt x="1820" y="40"/>
                    </a:lnTo>
                    <a:lnTo>
                      <a:pt x="1912" y="0"/>
                    </a:lnTo>
                    <a:lnTo>
                      <a:pt x="2056" y="0"/>
                    </a:lnTo>
                    <a:lnTo>
                      <a:pt x="2147" y="40"/>
                    </a:lnTo>
                    <a:lnTo>
                      <a:pt x="2304" y="105"/>
                    </a:lnTo>
                    <a:lnTo>
                      <a:pt x="2409" y="171"/>
                    </a:lnTo>
                    <a:lnTo>
                      <a:pt x="2579" y="288"/>
                    </a:lnTo>
                    <a:lnTo>
                      <a:pt x="2645" y="354"/>
                    </a:lnTo>
                    <a:lnTo>
                      <a:pt x="2671" y="616"/>
                    </a:lnTo>
                    <a:lnTo>
                      <a:pt x="2540" y="511"/>
                    </a:lnTo>
                    <a:lnTo>
                      <a:pt x="2435" y="432"/>
                    </a:lnTo>
                    <a:lnTo>
                      <a:pt x="2331" y="393"/>
                    </a:lnTo>
                    <a:lnTo>
                      <a:pt x="2174" y="315"/>
                    </a:lnTo>
                    <a:lnTo>
                      <a:pt x="2016" y="262"/>
                    </a:lnTo>
                    <a:lnTo>
                      <a:pt x="1925" y="262"/>
                    </a:lnTo>
                    <a:lnTo>
                      <a:pt x="1833" y="262"/>
                    </a:lnTo>
                    <a:lnTo>
                      <a:pt x="1755" y="288"/>
                    </a:lnTo>
                    <a:lnTo>
                      <a:pt x="1624" y="380"/>
                    </a:lnTo>
                    <a:lnTo>
                      <a:pt x="1545" y="445"/>
                    </a:lnTo>
                    <a:lnTo>
                      <a:pt x="1454" y="537"/>
                    </a:lnTo>
                    <a:lnTo>
                      <a:pt x="1349" y="603"/>
                    </a:lnTo>
                    <a:lnTo>
                      <a:pt x="1257" y="707"/>
                    </a:lnTo>
                    <a:lnTo>
                      <a:pt x="1139" y="812"/>
                    </a:lnTo>
                    <a:cubicBezTo>
                      <a:pt x="1117" y="825"/>
                      <a:pt x="1095" y="838"/>
                      <a:pt x="1074" y="851"/>
                    </a:cubicBezTo>
                    <a:cubicBezTo>
                      <a:pt x="1061" y="859"/>
                      <a:pt x="1035" y="877"/>
                      <a:pt x="1035" y="877"/>
                    </a:cubicBezTo>
                    <a:lnTo>
                      <a:pt x="878" y="917"/>
                    </a:lnTo>
                    <a:lnTo>
                      <a:pt x="681" y="930"/>
                    </a:lnTo>
                    <a:lnTo>
                      <a:pt x="576" y="917"/>
                    </a:lnTo>
                    <a:lnTo>
                      <a:pt x="485" y="864"/>
                    </a:lnTo>
                    <a:lnTo>
                      <a:pt x="341" y="812"/>
                    </a:lnTo>
                    <a:lnTo>
                      <a:pt x="210" y="760"/>
                    </a:lnTo>
                    <a:lnTo>
                      <a:pt x="0" y="616"/>
                    </a:lnTo>
                    <a:lnTo>
                      <a:pt x="14" y="393"/>
                    </a:lnTo>
                    <a:close/>
                  </a:path>
                </a:pathLst>
              </a:custGeom>
              <a:solidFill>
                <a:schemeClr val="accent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44450">
                    <a:solidFill>
                      <a:srgbClr val="00FF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 dirty="0"/>
              </a:p>
            </p:txBody>
          </p:sp>
          <p:sp>
            <p:nvSpPr>
              <p:cNvPr id="12" name="Freeform 15"/>
              <p:cNvSpPr/>
              <p:nvPr/>
            </p:nvSpPr>
            <p:spPr bwMode="auto">
              <a:xfrm>
                <a:off x="1335" y="2575"/>
                <a:ext cx="2684" cy="744"/>
              </a:xfrm>
              <a:custGeom>
                <a:avLst/>
                <a:gdLst>
                  <a:gd name="T0" fmla="*/ 0 w 3142"/>
                  <a:gd name="T1" fmla="*/ 430 h 703"/>
                  <a:gd name="T2" fmla="*/ 783 w 3142"/>
                  <a:gd name="T3" fmla="*/ 724 h 703"/>
                  <a:gd name="T4" fmla="*/ 1595 w 3142"/>
                  <a:gd name="T5" fmla="*/ 50 h 703"/>
                  <a:gd name="T6" fmla="*/ 2293 w 3142"/>
                  <a:gd name="T7" fmla="*/ 430 h 70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42" h="703">
                    <a:moveTo>
                      <a:pt x="0" y="384"/>
                    </a:moveTo>
                    <a:cubicBezTo>
                      <a:pt x="355" y="543"/>
                      <a:pt x="710" y="703"/>
                      <a:pt x="1074" y="646"/>
                    </a:cubicBezTo>
                    <a:cubicBezTo>
                      <a:pt x="1438" y="589"/>
                      <a:pt x="1841" y="88"/>
                      <a:pt x="2186" y="44"/>
                    </a:cubicBezTo>
                    <a:cubicBezTo>
                      <a:pt x="2531" y="0"/>
                      <a:pt x="2836" y="192"/>
                      <a:pt x="3142" y="384"/>
                    </a:cubicBezTo>
                  </a:path>
                </a:pathLst>
              </a:custGeom>
              <a:noFill/>
              <a:ln w="8890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16"/>
              <p:cNvSpPr/>
              <p:nvPr/>
            </p:nvSpPr>
            <p:spPr bwMode="auto">
              <a:xfrm>
                <a:off x="1335" y="2796"/>
                <a:ext cx="2684" cy="796"/>
              </a:xfrm>
              <a:custGeom>
                <a:avLst/>
                <a:gdLst>
                  <a:gd name="T0" fmla="*/ 0 w 3142"/>
                  <a:gd name="T1" fmla="*/ 493 h 703"/>
                  <a:gd name="T2" fmla="*/ 783 w 3142"/>
                  <a:gd name="T3" fmla="*/ 828 h 703"/>
                  <a:gd name="T4" fmla="*/ 1595 w 3142"/>
                  <a:gd name="T5" fmla="*/ 57 h 703"/>
                  <a:gd name="T6" fmla="*/ 2293 w 3142"/>
                  <a:gd name="T7" fmla="*/ 493 h 70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42" h="703">
                    <a:moveTo>
                      <a:pt x="0" y="384"/>
                    </a:moveTo>
                    <a:cubicBezTo>
                      <a:pt x="355" y="543"/>
                      <a:pt x="710" y="703"/>
                      <a:pt x="1074" y="646"/>
                    </a:cubicBezTo>
                    <a:cubicBezTo>
                      <a:pt x="1438" y="589"/>
                      <a:pt x="1841" y="88"/>
                      <a:pt x="2186" y="44"/>
                    </a:cubicBezTo>
                    <a:cubicBezTo>
                      <a:pt x="2531" y="0"/>
                      <a:pt x="2836" y="192"/>
                      <a:pt x="3142" y="384"/>
                    </a:cubicBezTo>
                  </a:path>
                </a:pathLst>
              </a:custGeom>
              <a:noFill/>
              <a:ln w="8890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9" name="Group 17"/>
            <p:cNvGrpSpPr/>
            <p:nvPr/>
          </p:nvGrpSpPr>
          <p:grpSpPr bwMode="auto">
            <a:xfrm>
              <a:off x="6477243" y="2723535"/>
              <a:ext cx="4926013" cy="1475700"/>
              <a:chOff x="1047" y="2553"/>
              <a:chExt cx="3103" cy="864"/>
            </a:xfrm>
          </p:grpSpPr>
          <p:sp>
            <p:nvSpPr>
              <p:cNvPr id="30" name="Line 18"/>
              <p:cNvSpPr>
                <a:spLocks noChangeShapeType="1"/>
              </p:cNvSpPr>
              <p:nvPr/>
            </p:nvSpPr>
            <p:spPr bwMode="auto">
              <a:xfrm flipV="1">
                <a:off x="1047" y="2932"/>
                <a:ext cx="380" cy="197"/>
              </a:xfrm>
              <a:prstGeom prst="line">
                <a:avLst/>
              </a:prstGeom>
              <a:noFill/>
              <a:ln w="44450">
                <a:solidFill>
                  <a:srgbClr val="65FA42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  <p:sp>
            <p:nvSpPr>
              <p:cNvPr id="31" name="Line 19"/>
              <p:cNvSpPr>
                <a:spLocks noChangeShapeType="1"/>
              </p:cNvSpPr>
              <p:nvPr/>
            </p:nvSpPr>
            <p:spPr bwMode="auto">
              <a:xfrm>
                <a:off x="1401" y="2971"/>
                <a:ext cx="183" cy="315"/>
              </a:xfrm>
              <a:prstGeom prst="line">
                <a:avLst/>
              </a:prstGeom>
              <a:noFill/>
              <a:ln w="44450">
                <a:solidFill>
                  <a:srgbClr val="65FA42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  <p:sp>
            <p:nvSpPr>
              <p:cNvPr id="32" name="Line 20"/>
              <p:cNvSpPr>
                <a:spLocks noChangeShapeType="1"/>
              </p:cNvSpPr>
              <p:nvPr/>
            </p:nvSpPr>
            <p:spPr bwMode="auto">
              <a:xfrm flipV="1">
                <a:off x="1545" y="3142"/>
                <a:ext cx="327" cy="131"/>
              </a:xfrm>
              <a:prstGeom prst="line">
                <a:avLst/>
              </a:prstGeom>
              <a:noFill/>
              <a:ln w="44450">
                <a:solidFill>
                  <a:srgbClr val="65FA42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  <p:sp>
            <p:nvSpPr>
              <p:cNvPr id="33" name="Line 21"/>
              <p:cNvSpPr>
                <a:spLocks noChangeShapeType="1"/>
              </p:cNvSpPr>
              <p:nvPr/>
            </p:nvSpPr>
            <p:spPr bwMode="auto">
              <a:xfrm>
                <a:off x="1833" y="3168"/>
                <a:ext cx="275" cy="249"/>
              </a:xfrm>
              <a:prstGeom prst="line">
                <a:avLst/>
              </a:prstGeom>
              <a:noFill/>
              <a:ln w="44450">
                <a:solidFill>
                  <a:srgbClr val="65FA42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  <p:sp>
            <p:nvSpPr>
              <p:cNvPr id="34" name="Line 22"/>
              <p:cNvSpPr>
                <a:spLocks noChangeShapeType="1"/>
              </p:cNvSpPr>
              <p:nvPr/>
            </p:nvSpPr>
            <p:spPr bwMode="auto">
              <a:xfrm flipV="1">
                <a:off x="2108" y="3076"/>
                <a:ext cx="197" cy="315"/>
              </a:xfrm>
              <a:prstGeom prst="line">
                <a:avLst/>
              </a:prstGeom>
              <a:noFill/>
              <a:ln w="44450">
                <a:solidFill>
                  <a:srgbClr val="65FA42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zh-CN" altLang="en-US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  <p:sp>
            <p:nvSpPr>
              <p:cNvPr id="35" name="Line 23"/>
              <p:cNvSpPr>
                <a:spLocks noChangeShapeType="1"/>
              </p:cNvSpPr>
              <p:nvPr/>
            </p:nvSpPr>
            <p:spPr bwMode="auto">
              <a:xfrm>
                <a:off x="2305" y="3096"/>
                <a:ext cx="235" cy="33"/>
              </a:xfrm>
              <a:prstGeom prst="line">
                <a:avLst/>
              </a:prstGeom>
              <a:noFill/>
              <a:ln w="44450">
                <a:solidFill>
                  <a:srgbClr val="65FA42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zh-CN" altLang="en-US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  <p:sp>
            <p:nvSpPr>
              <p:cNvPr id="36" name="Line 24"/>
              <p:cNvSpPr>
                <a:spLocks noChangeShapeType="1"/>
              </p:cNvSpPr>
              <p:nvPr/>
            </p:nvSpPr>
            <p:spPr bwMode="auto">
              <a:xfrm flipV="1">
                <a:off x="2540" y="2828"/>
                <a:ext cx="104" cy="288"/>
              </a:xfrm>
              <a:prstGeom prst="line">
                <a:avLst/>
              </a:prstGeom>
              <a:noFill/>
              <a:ln w="44450">
                <a:solidFill>
                  <a:srgbClr val="65FA42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  <p:sp>
            <p:nvSpPr>
              <p:cNvPr id="37" name="Line 25"/>
              <p:cNvSpPr>
                <a:spLocks noChangeShapeType="1"/>
              </p:cNvSpPr>
              <p:nvPr/>
            </p:nvSpPr>
            <p:spPr bwMode="auto">
              <a:xfrm>
                <a:off x="2631" y="2828"/>
                <a:ext cx="262" cy="26"/>
              </a:xfrm>
              <a:prstGeom prst="line">
                <a:avLst/>
              </a:prstGeom>
              <a:noFill/>
              <a:ln w="44450">
                <a:solidFill>
                  <a:srgbClr val="65FA42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  <p:sp>
            <p:nvSpPr>
              <p:cNvPr id="38" name="Line 26"/>
              <p:cNvSpPr>
                <a:spLocks noChangeShapeType="1"/>
              </p:cNvSpPr>
              <p:nvPr/>
            </p:nvSpPr>
            <p:spPr bwMode="auto">
              <a:xfrm flipV="1">
                <a:off x="2854" y="2553"/>
                <a:ext cx="196" cy="248"/>
              </a:xfrm>
              <a:prstGeom prst="line">
                <a:avLst/>
              </a:prstGeom>
              <a:noFill/>
              <a:ln w="44450">
                <a:solidFill>
                  <a:srgbClr val="65FA42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  <p:sp>
            <p:nvSpPr>
              <p:cNvPr id="39" name="Line 27"/>
              <p:cNvSpPr>
                <a:spLocks noChangeShapeType="1"/>
              </p:cNvSpPr>
              <p:nvPr/>
            </p:nvSpPr>
            <p:spPr bwMode="auto">
              <a:xfrm>
                <a:off x="3050" y="2553"/>
                <a:ext cx="236" cy="183"/>
              </a:xfrm>
              <a:prstGeom prst="line">
                <a:avLst/>
              </a:prstGeom>
              <a:noFill/>
              <a:ln w="44450">
                <a:solidFill>
                  <a:srgbClr val="65FA42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  <p:sp>
            <p:nvSpPr>
              <p:cNvPr id="40" name="Line 28"/>
              <p:cNvSpPr>
                <a:spLocks noChangeShapeType="1"/>
              </p:cNvSpPr>
              <p:nvPr/>
            </p:nvSpPr>
            <p:spPr bwMode="auto">
              <a:xfrm flipV="1">
                <a:off x="3299" y="2566"/>
                <a:ext cx="196" cy="105"/>
              </a:xfrm>
              <a:prstGeom prst="line">
                <a:avLst/>
              </a:prstGeom>
              <a:noFill/>
              <a:ln w="44450">
                <a:solidFill>
                  <a:srgbClr val="65FA42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  <p:sp>
            <p:nvSpPr>
              <p:cNvPr id="41" name="Line 29"/>
              <p:cNvSpPr>
                <a:spLocks noChangeShapeType="1"/>
              </p:cNvSpPr>
              <p:nvPr/>
            </p:nvSpPr>
            <p:spPr bwMode="auto">
              <a:xfrm>
                <a:off x="3456" y="2605"/>
                <a:ext cx="196" cy="210"/>
              </a:xfrm>
              <a:prstGeom prst="line">
                <a:avLst/>
              </a:prstGeom>
              <a:noFill/>
              <a:ln w="44450">
                <a:solidFill>
                  <a:srgbClr val="65FA42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zh-CN" altLang="en-US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  <p:sp>
            <p:nvSpPr>
              <p:cNvPr id="42" name="Line 30"/>
              <p:cNvSpPr>
                <a:spLocks noChangeShapeType="1"/>
              </p:cNvSpPr>
              <p:nvPr/>
            </p:nvSpPr>
            <p:spPr bwMode="auto">
              <a:xfrm flipV="1">
                <a:off x="3639" y="2775"/>
                <a:ext cx="197" cy="40"/>
              </a:xfrm>
              <a:prstGeom prst="line">
                <a:avLst/>
              </a:prstGeom>
              <a:noFill/>
              <a:ln w="44450">
                <a:solidFill>
                  <a:srgbClr val="65FA42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zh-CN" altLang="en-US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  <p:sp>
            <p:nvSpPr>
              <p:cNvPr id="43" name="Line 31"/>
              <p:cNvSpPr>
                <a:spLocks noChangeShapeType="1"/>
              </p:cNvSpPr>
              <p:nvPr/>
            </p:nvSpPr>
            <p:spPr bwMode="auto">
              <a:xfrm>
                <a:off x="3836" y="2775"/>
                <a:ext cx="314" cy="576"/>
              </a:xfrm>
              <a:prstGeom prst="line">
                <a:avLst/>
              </a:prstGeom>
              <a:noFill/>
              <a:ln w="44450">
                <a:solidFill>
                  <a:srgbClr val="65FA42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</p:grpSp>
      </p:grpSp>
      <p:sp>
        <p:nvSpPr>
          <p:cNvPr id="7" name="Rectangle 2"/>
          <p:cNvSpPr/>
          <p:nvPr/>
        </p:nvSpPr>
        <p:spPr>
          <a:xfrm>
            <a:off x="8444532" y="301057"/>
            <a:ext cx="963236" cy="797560"/>
          </a:xfrm>
          <a:prstGeom prst="rect">
            <a:avLst/>
          </a:prstGeom>
          <a:noFill/>
          <a:ln w="9525">
            <a:noFill/>
          </a:ln>
        </p:spPr>
        <p:txBody>
          <a:bodyPr lIns="68577" tIns="34289" rIns="68577" bIns="34289" anchor="ctr" anchorCtr="0"/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外套</a:t>
            </a:r>
            <a:endParaRPr lang="zh-CN" altLang="en-US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8" name="Rectangle 2"/>
          <p:cNvSpPr/>
          <p:nvPr/>
        </p:nvSpPr>
        <p:spPr>
          <a:xfrm>
            <a:off x="10078381" y="1926983"/>
            <a:ext cx="963236" cy="745833"/>
          </a:xfrm>
          <a:prstGeom prst="rect">
            <a:avLst/>
          </a:prstGeom>
          <a:noFill/>
          <a:ln w="9525">
            <a:noFill/>
          </a:ln>
        </p:spPr>
        <p:txBody>
          <a:bodyPr lIns="68577" tIns="34289" rIns="68577" bIns="34289" anchor="ctr" anchorCtr="0"/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内芯</a:t>
            </a:r>
            <a:endParaRPr lang="zh-CN" altLang="en-US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 animBg="1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98871" y="146789"/>
            <a:ext cx="11445712" cy="3307794"/>
            <a:chOff x="298871" y="146789"/>
            <a:chExt cx="11445712" cy="330779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78"/>
            <a:stretch>
              <a:fillRect/>
            </a:stretch>
          </p:blipFill>
          <p:spPr>
            <a:xfrm>
              <a:off x="298871" y="146790"/>
              <a:ext cx="2755009" cy="3282209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25" r="12663" b="10285"/>
            <a:stretch>
              <a:fillRect/>
            </a:stretch>
          </p:blipFill>
          <p:spPr>
            <a:xfrm>
              <a:off x="3213172" y="146790"/>
              <a:ext cx="2557532" cy="3282209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3500" y="146789"/>
              <a:ext cx="2755010" cy="328220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1306" y="146791"/>
              <a:ext cx="2755010" cy="3307792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1638108" y="146789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</a:rPr>
                <a:t>七彩瀑布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0328811" y="146789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</a:rPr>
                <a:t>七彩喷泉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98871" y="3641087"/>
            <a:ext cx="11445712" cy="3070122"/>
            <a:chOff x="298871" y="3641087"/>
            <a:chExt cx="11445712" cy="3070122"/>
          </a:xfrm>
        </p:grpSpPr>
        <p:grpSp>
          <p:nvGrpSpPr>
            <p:cNvPr id="14" name="组合 13"/>
            <p:cNvGrpSpPr/>
            <p:nvPr/>
          </p:nvGrpSpPr>
          <p:grpSpPr>
            <a:xfrm>
              <a:off x="298871" y="3641087"/>
              <a:ext cx="11445712" cy="3070122"/>
              <a:chOff x="298871" y="3641087"/>
              <a:chExt cx="11445712" cy="3070122"/>
            </a:xfrm>
          </p:grpSpPr>
          <p:pic>
            <p:nvPicPr>
              <p:cNvPr id="11" name="图片 10" descr="激光"/>
              <p:cNvPicPr>
                <a:picLocks noChangeAspect="1"/>
              </p:cNvPicPr>
              <p:nvPr/>
            </p:nvPicPr>
            <p:blipFill rotWithShape="1">
              <a:blip r:embed="rId5"/>
              <a:srcRect b="29013"/>
              <a:stretch>
                <a:fillRect/>
              </a:stretch>
            </p:blipFill>
            <p:spPr>
              <a:xfrm>
                <a:off x="298871" y="3641087"/>
                <a:ext cx="2755009" cy="3070122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49" b="16416"/>
              <a:stretch>
                <a:fillRect/>
              </a:stretch>
            </p:blipFill>
            <p:spPr>
              <a:xfrm>
                <a:off x="3213172" y="3641087"/>
                <a:ext cx="2557532" cy="3070122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3500" y="3641087"/>
                <a:ext cx="2836035" cy="3070122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89573" y="3647231"/>
                <a:ext cx="2755010" cy="3063978"/>
              </a:xfrm>
              <a:prstGeom prst="rect">
                <a:avLst/>
              </a:prstGeom>
            </p:spPr>
          </p:pic>
        </p:grpSp>
        <p:sp>
          <p:nvSpPr>
            <p:cNvPr id="15" name="文本框 14"/>
            <p:cNvSpPr txBox="1"/>
            <p:nvPr/>
          </p:nvSpPr>
          <p:spPr>
            <a:xfrm>
              <a:off x="447417" y="3641087"/>
              <a:ext cx="800219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</a:rPr>
                <a:t>灯饰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5509" y="1145592"/>
            <a:ext cx="5692315" cy="5709447"/>
          </a:xfrm>
          <a:prstGeom prst="rect">
            <a:avLst/>
          </a:prstGeom>
          <a:noFill/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solidFill>
                <a:srgbClr val="DAE3F3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75424" y="360161"/>
            <a:ext cx="2452483" cy="639763"/>
          </a:xfr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课堂小结</a:t>
            </a:r>
            <a:endParaRPr lang="zh-CN" altLang="en-US" sz="40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481785" y="1336433"/>
            <a:ext cx="41751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一、光密介质、光疏介质</a:t>
            </a:r>
            <a:endParaRPr lang="zh-CN" altLang="en-US" sz="2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12958" y="2739073"/>
            <a:ext cx="2159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二、全反射</a:t>
            </a:r>
            <a:endParaRPr lang="zh-CN" altLang="en-US" sz="2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2773" name="AutoShape 5"/>
          <p:cNvSpPr/>
          <p:nvPr/>
        </p:nvSpPr>
        <p:spPr bwMode="auto">
          <a:xfrm>
            <a:off x="2841326" y="2167658"/>
            <a:ext cx="368300" cy="1727200"/>
          </a:xfrm>
          <a:prstGeom prst="leftBrace">
            <a:avLst>
              <a:gd name="adj1" fmla="val 39080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60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3209626" y="2025527"/>
            <a:ext cx="2159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定义</a:t>
            </a:r>
            <a:endParaRPr lang="zh-CN" altLang="en-US" sz="2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3209626" y="2761525"/>
            <a:ext cx="2159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临界角</a:t>
            </a:r>
            <a:r>
              <a:rPr lang="en-US" altLang="zh-CN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C</a:t>
            </a:r>
            <a:endParaRPr lang="en-US" altLang="zh-CN" sz="2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3226538" y="3505777"/>
            <a:ext cx="19931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发生条件</a:t>
            </a:r>
            <a:endParaRPr lang="zh-CN" altLang="en-US" sz="2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511000" y="4995512"/>
            <a:ext cx="24069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三、全反射应用</a:t>
            </a:r>
            <a:endParaRPr lang="zh-CN" altLang="en-US" sz="2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2778" name="AutoShape 10"/>
          <p:cNvSpPr/>
          <p:nvPr/>
        </p:nvSpPr>
        <p:spPr bwMode="auto">
          <a:xfrm>
            <a:off x="2839206" y="4435225"/>
            <a:ext cx="368300" cy="1727200"/>
          </a:xfrm>
          <a:prstGeom prst="leftBrace">
            <a:avLst>
              <a:gd name="adj1" fmla="val 39080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60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3209626" y="4207796"/>
            <a:ext cx="2159000" cy="203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全反射棱镜</a:t>
            </a:r>
            <a:endParaRPr lang="zh-CN" altLang="en-US" sz="2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解释自然现象</a:t>
            </a:r>
            <a:endParaRPr lang="en-US" altLang="zh-CN" sz="2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光导纤维</a:t>
            </a:r>
            <a:endParaRPr lang="zh-CN" altLang="en-US" sz="2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" name="Title 6"/>
          <p:cNvSpPr txBox="1"/>
          <p:nvPr>
            <p:custDataLst>
              <p:tags r:id="rId1"/>
            </p:custDataLst>
          </p:nvPr>
        </p:nvSpPr>
        <p:spPr>
          <a:xfrm>
            <a:off x="6096000" y="1142601"/>
            <a:ext cx="6096000" cy="5701406"/>
          </a:xfrm>
          <a:prstGeom prst="rect">
            <a:avLst/>
          </a:prstGeom>
          <a:noFill/>
          <a:ln w="57150">
            <a:solidFill>
              <a:srgbClr val="0070C0"/>
            </a:solidFill>
            <a:prstDash val="dash"/>
          </a:ln>
        </p:spPr>
        <p:txBody>
          <a:bodyPr wrap="square" lIns="47625" tIns="19050" rIns="47625" bIns="1905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584200" lvl="1" indent="-279400" fontAlgn="ctr">
              <a:lnSpc>
                <a:spcPct val="150000"/>
              </a:lnSpc>
              <a:spcAft>
                <a:spcPts val="800"/>
              </a:spcAft>
              <a:buSzPct val="100000"/>
              <a:buFont typeface="Calibri Light" panose="020F0302020204030204" pitchFamily="34" charset="0"/>
              <a:buAutoNum type="arabicPeriod"/>
            </a:pPr>
            <a:r>
              <a:rPr lang="zh-CN" altLang="en-US" sz="2400" b="1" spc="160" dirty="0">
                <a:ln w="3175">
                  <a:noFill/>
                  <a:prstDash val="dash"/>
                </a:ln>
                <a:latin typeface="仿宋" panose="02010609060101010101" pitchFamily="49" charset="-122"/>
                <a:ea typeface="仿宋" panose="02010609060101010101" pitchFamily="49" charset="-122"/>
                <a:cs typeface="微软雅黑" panose="020B0503020204020204" charset="-122"/>
              </a:rPr>
              <a:t>搜集生活和大气中常见的全反射现象</a:t>
            </a:r>
            <a:endParaRPr lang="en-US" altLang="zh-CN" sz="2400" b="1" spc="160" dirty="0">
              <a:ln w="3175">
                <a:noFill/>
                <a:prstDash val="dash"/>
              </a:ln>
              <a:latin typeface="仿宋" panose="02010609060101010101" pitchFamily="49" charset="-122"/>
              <a:ea typeface="仿宋" panose="02010609060101010101" pitchFamily="49" charset="-122"/>
              <a:cs typeface="微软雅黑" panose="020B0503020204020204" charset="-122"/>
            </a:endParaRPr>
          </a:p>
          <a:p>
            <a:pPr marL="584200" lvl="1" indent="-279400" fontAlgn="ctr">
              <a:lnSpc>
                <a:spcPct val="150000"/>
              </a:lnSpc>
              <a:spcAft>
                <a:spcPts val="800"/>
              </a:spcAft>
              <a:buSzPct val="100000"/>
              <a:buFont typeface="Calibri Light" panose="020F0302020204030204" pitchFamily="34" charset="0"/>
              <a:buAutoNum type="arabicPeriod"/>
            </a:pPr>
            <a:r>
              <a:rPr lang="zh-CN" altLang="en-US" sz="2400" b="1" spc="160" dirty="0">
                <a:ln w="3175">
                  <a:noFill/>
                  <a:prstDash val="dash"/>
                </a:ln>
                <a:latin typeface="仿宋" panose="02010609060101010101" pitchFamily="49" charset="-122"/>
                <a:ea typeface="仿宋" panose="02010609060101010101" pitchFamily="49" charset="-122"/>
                <a:cs typeface="微软雅黑" panose="020B0503020204020204" charset="-122"/>
              </a:rPr>
              <a:t>利用全反射现象设计一个小魔术</a:t>
            </a:r>
            <a:endParaRPr lang="en-US" altLang="zh-CN" sz="2400" b="1" spc="160" dirty="0">
              <a:ln w="3175">
                <a:noFill/>
                <a:prstDash val="dash"/>
              </a:ln>
              <a:latin typeface="仿宋" panose="02010609060101010101" pitchFamily="49" charset="-122"/>
              <a:ea typeface="仿宋" panose="02010609060101010101" pitchFamily="49" charset="-122"/>
              <a:cs typeface="微软雅黑" panose="020B0503020204020204" charset="-122"/>
            </a:endParaRPr>
          </a:p>
          <a:p>
            <a:pPr marL="304800" lvl="1" fontAlgn="ctr">
              <a:lnSpc>
                <a:spcPct val="150000"/>
              </a:lnSpc>
              <a:spcAft>
                <a:spcPts val="800"/>
              </a:spcAft>
              <a:buSzPct val="100000"/>
            </a:pPr>
            <a:r>
              <a:rPr lang="en-US" altLang="zh-CN" sz="2400" b="1" spc="160" dirty="0">
                <a:ln w="3175">
                  <a:noFill/>
                  <a:prstDash val="dash"/>
                </a:ln>
                <a:latin typeface="仿宋" panose="02010609060101010101" pitchFamily="49" charset="-122"/>
                <a:ea typeface="仿宋" panose="02010609060101010101" pitchFamily="49" charset="-122"/>
              </a:rPr>
              <a:t>3.</a:t>
            </a:r>
            <a:r>
              <a:rPr lang="zh-CN" altLang="en-US" sz="2400" b="1" spc="160" dirty="0">
                <a:ln w="3175">
                  <a:noFill/>
                  <a:prstDash val="dash"/>
                </a:ln>
                <a:latin typeface="仿宋" panose="02010609060101010101" pitchFamily="49" charset="-122"/>
                <a:ea typeface="仿宋" panose="02010609060101010101" pitchFamily="49" charset="-122"/>
              </a:rPr>
              <a:t>查阅 “光纤之父”高锟及光纤通信 </a:t>
            </a:r>
            <a:endParaRPr lang="en-US" altLang="zh-CN" sz="2400" b="1" spc="160" dirty="0">
              <a:ln w="3175">
                <a:noFill/>
                <a:prstDash val="dash"/>
              </a:ln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04800" lvl="1" fontAlgn="ctr">
              <a:lnSpc>
                <a:spcPct val="150000"/>
              </a:lnSpc>
              <a:spcAft>
                <a:spcPts val="800"/>
              </a:spcAft>
              <a:buSzPct val="100000"/>
            </a:pPr>
            <a:r>
              <a:rPr lang="en-US" altLang="zh-CN" sz="2400" b="1" spc="160" dirty="0">
                <a:ln w="3175">
                  <a:noFill/>
                  <a:prstDash val="dash"/>
                </a:ln>
                <a:latin typeface="仿宋" panose="02010609060101010101" pitchFamily="49" charset="-122"/>
                <a:ea typeface="仿宋" panose="02010609060101010101" pitchFamily="49" charset="-122"/>
              </a:rPr>
              <a:t>  </a:t>
            </a:r>
            <a:r>
              <a:rPr lang="zh-CN" altLang="en-US" sz="2400" b="1" spc="160" dirty="0">
                <a:ln w="3175">
                  <a:noFill/>
                  <a:prstDash val="dash"/>
                </a:ln>
                <a:latin typeface="仿宋" panose="02010609060101010101" pitchFamily="49" charset="-122"/>
                <a:ea typeface="仿宋" panose="02010609060101010101" pitchFamily="49" charset="-122"/>
              </a:rPr>
              <a:t>相关资料</a:t>
            </a:r>
            <a:endParaRPr lang="en-US" altLang="zh-CN" sz="2400" b="1" spc="160" dirty="0">
              <a:ln w="3175">
                <a:noFill/>
                <a:prstDash val="dash"/>
              </a:ln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04800" lvl="1" fontAlgn="ctr">
              <a:lnSpc>
                <a:spcPct val="150000"/>
              </a:lnSpc>
              <a:spcAft>
                <a:spcPts val="800"/>
              </a:spcAft>
              <a:buSzPct val="100000"/>
            </a:pPr>
            <a:r>
              <a:rPr lang="zh-CN" altLang="en-US" sz="2400" b="1" spc="16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以小组为单位</a:t>
            </a:r>
            <a:r>
              <a:rPr lang="zh-CN" altLang="zh-CN" sz="2400" b="1" spc="16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任选</a:t>
            </a:r>
            <a:r>
              <a:rPr lang="en-US" altLang="zh-CN" sz="2400" b="1" spc="16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2400" b="1" spc="160">
                <a:ln w="3175">
                  <a:noFill/>
                  <a:prstDash val="dash"/>
                </a:ln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项作业，</a:t>
            </a:r>
            <a:endParaRPr lang="en-US" altLang="zh-CN" sz="2400" b="1" spc="160" dirty="0">
              <a:ln w="3175">
                <a:noFill/>
                <a:prstDash val="dash"/>
              </a:ln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04800" lvl="1" fontAlgn="ctr">
              <a:lnSpc>
                <a:spcPct val="150000"/>
              </a:lnSpc>
              <a:spcAft>
                <a:spcPts val="800"/>
              </a:spcAft>
              <a:buSzPct val="100000"/>
            </a:pPr>
            <a:r>
              <a:rPr lang="en-US" altLang="zh-CN" sz="2400" b="1" spc="16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</a:t>
            </a:r>
            <a:r>
              <a:rPr lang="zh-CN" altLang="zh-CN" sz="2400" b="1" spc="16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下节课展示交流</a:t>
            </a:r>
            <a:endParaRPr lang="zh-CN" altLang="zh-CN" sz="2400" b="1" spc="160" dirty="0">
              <a:ln w="3175">
                <a:noFill/>
                <a:prstDash val="dash"/>
              </a:ln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04800" lvl="1" fontAlgn="ctr">
              <a:lnSpc>
                <a:spcPct val="150000"/>
              </a:lnSpc>
              <a:spcAft>
                <a:spcPts val="800"/>
              </a:spcAft>
              <a:buSzPct val="100000"/>
            </a:pPr>
            <a:endParaRPr lang="en-US" altLang="zh-CN" sz="2400" b="1" spc="160" dirty="0">
              <a:ln w="3175">
                <a:noFill/>
                <a:prstDash val="dash"/>
              </a:ln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04800" lvl="1" fontAlgn="ctr">
              <a:lnSpc>
                <a:spcPct val="150000"/>
              </a:lnSpc>
              <a:spcAft>
                <a:spcPts val="800"/>
              </a:spcAft>
              <a:buSzPct val="100000"/>
              <a:buFont typeface="Calibri Light" panose="020F0302020204030204" pitchFamily="34" charset="0"/>
            </a:pPr>
            <a:endParaRPr lang="en-US" altLang="zh-CN" sz="2400" b="1" spc="160" dirty="0">
              <a:ln w="3175">
                <a:noFill/>
                <a:prstDash val="dash"/>
              </a:ln>
              <a:latin typeface="仿宋" panose="02010609060101010101" pitchFamily="49" charset="-122"/>
              <a:ea typeface="仿宋" panose="02010609060101010101" pitchFamily="49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864093" y="336780"/>
            <a:ext cx="2301466" cy="63976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defRPr>
            </a:lvl1pPr>
          </a:lstStyle>
          <a:p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课后作业</a:t>
            </a:r>
            <a:endParaRPr lang="zh-CN" altLang="en-US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5ce842441e7ea7a72e1fcd4a7998e1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t="12845" b="31948"/>
          <a:stretch>
            <a:fillRect/>
          </a:stretch>
        </p:blipFill>
        <p:spPr>
          <a:xfrm>
            <a:off x="2890685" y="176981"/>
            <a:ext cx="7000568" cy="60075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80208" y="26293"/>
            <a:ext cx="3765516" cy="915386"/>
          </a:xfrm>
          <a:solidFill>
            <a:srgbClr val="0070C0"/>
          </a:solidFill>
        </p:spPr>
        <p:txBody>
          <a:bodyPr vert="horz" wrap="square" lIns="91438" tIns="45719" rIns="91438" bIns="45719" numCol="1" rtlCol="0" anchor="ctr" anchorCtr="0" compatLnSpc="1">
            <a:normAutofit/>
          </a:bodyPr>
          <a:lstStyle/>
          <a:p>
            <a:pPr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kumimoji="1" lang="zh-CN" altLang="en-US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一、两种介质</a:t>
            </a:r>
            <a:endParaRPr kumimoji="1" lang="zh-CN" altLang="en-US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sp>
        <p:nvSpPr>
          <p:cNvPr id="6149" name="Rectangle 5"/>
          <p:cNvSpPr>
            <a:spLocks noGrp="1"/>
          </p:cNvSpPr>
          <p:nvPr>
            <p:ph type="body" sz="half" idx="1"/>
          </p:nvPr>
        </p:nvSpPr>
        <p:spPr>
          <a:xfrm>
            <a:off x="1453384" y="3340509"/>
            <a:ext cx="6545898" cy="915386"/>
          </a:xfrm>
        </p:spPr>
        <p:txBody>
          <a:bodyPr vert="horz" wrap="square" lIns="91438" tIns="45719" rIns="91438" bIns="45719" rtlCol="0" anchor="t" anchorCtr="0">
            <a:noAutofit/>
          </a:bodyPr>
          <a:lstStyle/>
          <a:p>
            <a:pPr>
              <a:lnSpc>
                <a:spcPct val="200000"/>
              </a:lnSpc>
              <a:buNone/>
            </a:pP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光疏和光密介质具有</a:t>
            </a:r>
            <a:r>
              <a:rPr lang="zh-CN" altLang="en-US" sz="32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相对性</a:t>
            </a:r>
            <a:endParaRPr lang="zh-CN" altLang="en-US" sz="3200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9" name="Rectangle 5"/>
          <p:cNvSpPr txBox="1"/>
          <p:nvPr/>
        </p:nvSpPr>
        <p:spPr>
          <a:xfrm>
            <a:off x="1217926" y="1557331"/>
            <a:ext cx="2698946" cy="1962329"/>
          </a:xfrm>
          <a:prstGeom prst="rect">
            <a:avLst/>
          </a:prstGeom>
        </p:spPr>
        <p:txBody>
          <a:bodyPr vert="horz" wrap="square" lIns="91438" tIns="45719" rIns="91438" bIns="45719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0070C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1.</a:t>
            </a:r>
            <a:r>
              <a:rPr lang="zh-CN" altLang="en-US" sz="3200" b="1" dirty="0">
                <a:solidFill>
                  <a:srgbClr val="0070C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光密介质</a:t>
            </a:r>
            <a:r>
              <a:rPr lang="en-US" altLang="zh-CN" sz="3200" b="1" dirty="0">
                <a:solidFill>
                  <a:srgbClr val="0070C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: </a:t>
            </a:r>
            <a:endParaRPr lang="en-US" altLang="zh-CN" sz="3200" b="1" dirty="0">
              <a:solidFill>
                <a:srgbClr val="0070C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0070C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2.</a:t>
            </a:r>
            <a:r>
              <a:rPr lang="zh-CN" altLang="en-US" sz="3200" b="1" dirty="0">
                <a:solidFill>
                  <a:srgbClr val="0070C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光疏介质：</a:t>
            </a:r>
            <a:endParaRPr lang="zh-CN" altLang="en-US" sz="3200" b="1" dirty="0">
              <a:solidFill>
                <a:srgbClr val="0070C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0" name="Rectangle 5"/>
          <p:cNvSpPr txBox="1"/>
          <p:nvPr/>
        </p:nvSpPr>
        <p:spPr>
          <a:xfrm>
            <a:off x="3845724" y="1550010"/>
            <a:ext cx="4808694" cy="2097554"/>
          </a:xfrm>
          <a:prstGeom prst="rect">
            <a:avLst/>
          </a:prstGeom>
        </p:spPr>
        <p:txBody>
          <a:bodyPr vert="horz" wrap="square" lIns="91438" tIns="45719" rIns="91438" bIns="45719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折射率相对较大的介质</a:t>
            </a:r>
            <a:endParaRPr lang="en-US" altLang="zh-CN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折射率相对较小的介质</a:t>
            </a:r>
            <a:endParaRPr lang="zh-CN" altLang="en-US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49" grpId="0" build="p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04016" y="2472239"/>
            <a:ext cx="6568973" cy="2252615"/>
            <a:chOff x="667569" y="2533084"/>
            <a:chExt cx="6568973" cy="2252615"/>
          </a:xfrm>
        </p:grpSpPr>
        <p:sp>
          <p:nvSpPr>
            <p:cNvPr id="33" name="饼形 8"/>
            <p:cNvSpPr/>
            <p:nvPr/>
          </p:nvSpPr>
          <p:spPr>
            <a:xfrm>
              <a:off x="1027701" y="2587198"/>
              <a:ext cx="2257241" cy="2198501"/>
            </a:xfrm>
            <a:prstGeom prst="pie">
              <a:avLst>
                <a:gd name="adj1" fmla="val 0"/>
                <a:gd name="adj2" fmla="val 1076342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9" name="饼形 8"/>
            <p:cNvSpPr/>
            <p:nvPr/>
          </p:nvSpPr>
          <p:spPr>
            <a:xfrm>
              <a:off x="3657436" y="2533084"/>
              <a:ext cx="2257241" cy="2198501"/>
            </a:xfrm>
            <a:prstGeom prst="pie">
              <a:avLst>
                <a:gd name="adj1" fmla="val 0"/>
                <a:gd name="adj2" fmla="val 1076342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cxnSp>
          <p:nvCxnSpPr>
            <p:cNvPr id="55" name="直接连接符 54"/>
            <p:cNvCxnSpPr/>
            <p:nvPr/>
          </p:nvCxnSpPr>
          <p:spPr>
            <a:xfrm flipV="1">
              <a:off x="667569" y="3624384"/>
              <a:ext cx="6568973" cy="69615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文本框 33"/>
          <p:cNvSpPr txBox="1"/>
          <p:nvPr/>
        </p:nvSpPr>
        <p:spPr>
          <a:xfrm>
            <a:off x="6553737" y="3666170"/>
            <a:ext cx="1806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→光密介质</a:t>
            </a:r>
            <a:endParaRPr lang="zh-CN" altLang="en-US" sz="24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3" name="直接连接符 12"/>
          <p:cNvCxnSpPr>
            <a:endCxn id="9" idx="1"/>
          </p:cNvCxnSpPr>
          <p:nvPr/>
        </p:nvCxnSpPr>
        <p:spPr>
          <a:xfrm>
            <a:off x="4297346" y="2129297"/>
            <a:ext cx="25158" cy="254144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757273" y="2924442"/>
            <a:ext cx="925887" cy="701162"/>
            <a:chOff x="1439209" y="3519712"/>
            <a:chExt cx="925887" cy="701162"/>
          </a:xfrm>
        </p:grpSpPr>
        <p:cxnSp>
          <p:nvCxnSpPr>
            <p:cNvPr id="37" name="直接连接符 36"/>
            <p:cNvCxnSpPr/>
            <p:nvPr/>
          </p:nvCxnSpPr>
          <p:spPr>
            <a:xfrm>
              <a:off x="1439209" y="3519712"/>
              <a:ext cx="925887" cy="70116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/>
          </p:nvCxnSpPr>
          <p:spPr>
            <a:xfrm>
              <a:off x="1462962" y="3540700"/>
              <a:ext cx="401375" cy="2951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 rot="1562275">
            <a:off x="1618650" y="3626816"/>
            <a:ext cx="698958" cy="1276507"/>
            <a:chOff x="9127120" y="2911041"/>
            <a:chExt cx="698958" cy="1276507"/>
          </a:xfrm>
        </p:grpSpPr>
        <p:cxnSp>
          <p:nvCxnSpPr>
            <p:cNvPr id="60" name="直接箭头连接符 59"/>
            <p:cNvCxnSpPr/>
            <p:nvPr/>
          </p:nvCxnSpPr>
          <p:spPr>
            <a:xfrm rot="20037725">
              <a:off x="9127120" y="2978970"/>
              <a:ext cx="372693" cy="81824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rot="20037725">
              <a:off x="9224047" y="2911041"/>
              <a:ext cx="602031" cy="127650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组合 67"/>
          <p:cNvGrpSpPr/>
          <p:nvPr/>
        </p:nvGrpSpPr>
        <p:grpSpPr>
          <a:xfrm rot="16884386">
            <a:off x="1696665" y="2791965"/>
            <a:ext cx="852024" cy="871409"/>
            <a:chOff x="-742970" y="-469635"/>
            <a:chExt cx="852023" cy="871408"/>
          </a:xfrm>
        </p:grpSpPr>
        <p:cxnSp>
          <p:nvCxnSpPr>
            <p:cNvPr id="69" name="直接箭头连接符 68"/>
            <p:cNvCxnSpPr/>
            <p:nvPr/>
          </p:nvCxnSpPr>
          <p:spPr>
            <a:xfrm rot="4715614" flipV="1">
              <a:off x="-748829" y="-425948"/>
              <a:ext cx="578471" cy="56675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rot="4715614" flipV="1">
              <a:off x="-751241" y="-458521"/>
              <a:ext cx="871408" cy="84918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弧形 106"/>
          <p:cNvSpPr/>
          <p:nvPr/>
        </p:nvSpPr>
        <p:spPr>
          <a:xfrm rot="6290287">
            <a:off x="4147507" y="3647946"/>
            <a:ext cx="428904" cy="622177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109" name="组合 108"/>
          <p:cNvGrpSpPr/>
          <p:nvPr/>
        </p:nvGrpSpPr>
        <p:grpSpPr>
          <a:xfrm rot="14279812">
            <a:off x="4205741" y="3727761"/>
            <a:ext cx="1198787" cy="932197"/>
            <a:chOff x="5570216" y="996004"/>
            <a:chExt cx="1641352" cy="932197"/>
          </a:xfrm>
        </p:grpSpPr>
        <p:cxnSp>
          <p:nvCxnSpPr>
            <p:cNvPr id="111" name="直接连接符 110"/>
            <p:cNvCxnSpPr/>
            <p:nvPr/>
          </p:nvCxnSpPr>
          <p:spPr>
            <a:xfrm rot="7320188" flipH="1" flipV="1">
              <a:off x="5967629" y="684263"/>
              <a:ext cx="932197" cy="155568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箭头连接符 109"/>
            <p:cNvCxnSpPr/>
            <p:nvPr/>
          </p:nvCxnSpPr>
          <p:spPr>
            <a:xfrm rot="7320188" flipH="1" flipV="1">
              <a:off x="5750819" y="1033593"/>
              <a:ext cx="564011" cy="9252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组合 115"/>
          <p:cNvGrpSpPr/>
          <p:nvPr/>
        </p:nvGrpSpPr>
        <p:grpSpPr>
          <a:xfrm rot="12690457">
            <a:off x="3122561" y="2889383"/>
            <a:ext cx="1327523" cy="764375"/>
            <a:chOff x="4432732" y="1059098"/>
            <a:chExt cx="2310927" cy="764375"/>
          </a:xfrm>
        </p:grpSpPr>
        <p:cxnSp>
          <p:nvCxnSpPr>
            <p:cNvPr id="117" name="直接箭头连接符 116"/>
            <p:cNvCxnSpPr/>
            <p:nvPr/>
          </p:nvCxnSpPr>
          <p:spPr>
            <a:xfrm>
              <a:off x="4432732" y="1442651"/>
              <a:ext cx="125470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rot="8909543" flipH="1" flipV="1">
              <a:off x="4613874" y="1059098"/>
              <a:ext cx="2129785" cy="76437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弧形 119"/>
          <p:cNvSpPr/>
          <p:nvPr/>
        </p:nvSpPr>
        <p:spPr>
          <a:xfrm rot="6290287">
            <a:off x="1532023" y="3942115"/>
            <a:ext cx="385333" cy="497038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123" name="组合 122"/>
          <p:cNvGrpSpPr/>
          <p:nvPr/>
        </p:nvGrpSpPr>
        <p:grpSpPr>
          <a:xfrm rot="9602874">
            <a:off x="3569070" y="3631613"/>
            <a:ext cx="813434" cy="1117354"/>
            <a:chOff x="9441465" y="1452042"/>
            <a:chExt cx="920347" cy="1264214"/>
          </a:xfrm>
        </p:grpSpPr>
        <p:cxnSp>
          <p:nvCxnSpPr>
            <p:cNvPr id="121" name="直接箭头连接符 120"/>
            <p:cNvCxnSpPr/>
            <p:nvPr/>
          </p:nvCxnSpPr>
          <p:spPr>
            <a:xfrm rot="11997126" flipH="1">
              <a:off x="9441465" y="1835583"/>
              <a:ext cx="492423" cy="88067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 rot="12459148" flipH="1">
              <a:off x="10028390" y="1452042"/>
              <a:ext cx="333422" cy="7802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弧形 44"/>
          <p:cNvSpPr/>
          <p:nvPr/>
        </p:nvSpPr>
        <p:spPr>
          <a:xfrm rot="16200000">
            <a:off x="1441207" y="2868057"/>
            <a:ext cx="549360" cy="81610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9" name="弧形 48"/>
          <p:cNvSpPr/>
          <p:nvPr/>
        </p:nvSpPr>
        <p:spPr>
          <a:xfrm rot="16848155">
            <a:off x="3986802" y="2903582"/>
            <a:ext cx="593894" cy="861514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05102" y="5436342"/>
            <a:ext cx="3193953" cy="728153"/>
            <a:chOff x="1292817" y="5761142"/>
            <a:chExt cx="3895993" cy="728153"/>
          </a:xfrm>
        </p:grpSpPr>
        <p:sp>
          <p:nvSpPr>
            <p:cNvPr id="43" name="圆角矩形 42"/>
            <p:cNvSpPr/>
            <p:nvPr/>
          </p:nvSpPr>
          <p:spPr>
            <a:xfrm>
              <a:off x="1292818" y="5761142"/>
              <a:ext cx="3149349" cy="72815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292817" y="5821227"/>
              <a:ext cx="38959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入射角</a:t>
              </a:r>
              <a:r>
                <a:rPr lang="zh-CN" altLang="en-US" sz="2400" b="1" dirty="0">
                  <a:solidFill>
                    <a:srgbClr val="FF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大于</a:t>
              </a:r>
              <a:r>
                <a:rPr lang="zh-CN" altLang="en-US" sz="24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折射角</a:t>
              </a:r>
              <a:endPara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958923" y="5413930"/>
            <a:ext cx="2798109" cy="700567"/>
            <a:chOff x="7125481" y="5788728"/>
            <a:chExt cx="3202539" cy="700567"/>
          </a:xfrm>
        </p:grpSpPr>
        <p:sp>
          <p:nvSpPr>
            <p:cNvPr id="47" name="圆角矩形 46"/>
            <p:cNvSpPr/>
            <p:nvPr/>
          </p:nvSpPr>
          <p:spPr>
            <a:xfrm>
              <a:off x="7125481" y="5788728"/>
              <a:ext cx="3202539" cy="7005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7231392" y="5858375"/>
              <a:ext cx="3096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 b="1"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</a:lstStyle>
            <a:p>
              <a:r>
                <a:rPr lang="zh-CN" altLang="en-US" sz="2400" dirty="0">
                  <a:latin typeface="仿宋" panose="02010609060101010101" pitchFamily="49" charset="-122"/>
                  <a:ea typeface="仿宋" panose="02010609060101010101" pitchFamily="49" charset="-122"/>
                </a:rPr>
                <a:t>入射角</a:t>
              </a:r>
              <a:r>
                <a:rPr lang="zh-CN" altLang="en-US" sz="2400" dirty="0">
                  <a:solidFill>
                    <a:srgbClr val="FF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小于</a:t>
              </a:r>
              <a:r>
                <a:rPr lang="zh-CN" altLang="en-US" sz="2400" dirty="0">
                  <a:latin typeface="仿宋" panose="02010609060101010101" pitchFamily="49" charset="-122"/>
                  <a:ea typeface="仿宋" panose="02010609060101010101" pitchFamily="49" charset="-122"/>
                </a:rPr>
                <a:t>折射角</a:t>
              </a:r>
              <a:endPara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96950" y="2419350"/>
            <a:ext cx="3829050" cy="2658745"/>
            <a:chOff x="1570" y="3810"/>
            <a:chExt cx="6030" cy="418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文本框 1"/>
                <p:cNvSpPr txBox="1"/>
                <p:nvPr/>
              </p:nvSpPr>
              <p:spPr>
                <a:xfrm>
                  <a:off x="1570" y="3815"/>
                  <a:ext cx="649" cy="10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36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oMath>
                    </m:oMathPara>
                  </a14:m>
                  <a:endParaRPr lang="zh-CN" altLang="en-US" sz="3200" b="1" dirty="0"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</p:txBody>
            </p:sp>
          </mc:Choice>
          <mc:Fallback>
            <p:sp>
              <p:nvSpPr>
                <p:cNvPr id="2" name="文本框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0" y="3815"/>
                  <a:ext cx="649" cy="1018"/>
                </a:xfrm>
                <a:prstGeom prst="rect">
                  <a:avLst/>
                </a:prstGeom>
                <a:blipFill rotWithShape="1">
                  <a:blip r:embed="rId1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" name="文本框 43"/>
                <p:cNvSpPr txBox="1"/>
                <p:nvPr/>
              </p:nvSpPr>
              <p:spPr>
                <a:xfrm>
                  <a:off x="6952" y="6979"/>
                  <a:ext cx="649" cy="10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36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altLang="zh-CN" sz="3600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zh-CN" altLang="en-US" sz="3200" b="1" dirty="0"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</p:txBody>
            </p:sp>
          </mc:Choice>
          <mc:Fallback>
            <p:sp>
              <p:nvSpPr>
                <p:cNvPr id="44" name="文本框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2" y="6979"/>
                  <a:ext cx="649" cy="1018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6" name="文本框 45"/>
                <p:cNvSpPr txBox="1"/>
                <p:nvPr/>
              </p:nvSpPr>
              <p:spPr>
                <a:xfrm>
                  <a:off x="2648" y="6966"/>
                  <a:ext cx="603" cy="10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36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oMath>
                    </m:oMathPara>
                  </a14:m>
                  <a:endParaRPr lang="zh-CN" altLang="en-US" sz="3200" b="1" dirty="0"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</p:txBody>
            </p:sp>
          </mc:Choice>
          <mc:Fallback>
            <p:sp>
              <p:nvSpPr>
                <p:cNvPr id="46" name="文本框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8" y="6966"/>
                  <a:ext cx="603" cy="1012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3" name="文本框 52"/>
                <p:cNvSpPr txBox="1"/>
                <p:nvPr/>
              </p:nvSpPr>
              <p:spPr>
                <a:xfrm>
                  <a:off x="5964" y="3810"/>
                  <a:ext cx="649" cy="10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36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altLang="zh-CN" sz="3600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zh-CN" altLang="en-US" sz="3200" b="1" dirty="0"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</p:txBody>
            </p:sp>
          </mc:Choice>
          <mc:Fallback>
            <p:sp>
              <p:nvSpPr>
                <p:cNvPr id="53" name="文本框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4" y="3810"/>
                  <a:ext cx="649" cy="1018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文本框 7"/>
          <p:cNvSpPr txBox="1"/>
          <p:nvPr/>
        </p:nvSpPr>
        <p:spPr>
          <a:xfrm>
            <a:off x="5514775" y="2998391"/>
            <a:ext cx="1106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空气</a:t>
            </a:r>
            <a:endParaRPr lang="zh-CN" altLang="en-US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5342915" y="3593994"/>
            <a:ext cx="1583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玻璃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/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水</a:t>
            </a:r>
            <a:endParaRPr lang="zh-CN" altLang="en-US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5" name="直接连接符 4"/>
          <p:cNvCxnSpPr>
            <a:endCxn id="46" idx="1"/>
          </p:cNvCxnSpPr>
          <p:nvPr/>
        </p:nvCxnSpPr>
        <p:spPr>
          <a:xfrm>
            <a:off x="1666303" y="2295895"/>
            <a:ext cx="15026" cy="244915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0"/>
            <a:ext cx="2545564" cy="915386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38" tIns="45719" rIns="91438" bIns="45719" numCol="1" rtlCol="0" anchor="ctr" anchorCtr="0" compatLnSpc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kumimoji="1" lang="zh-CN" altLang="en-US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复习回顾</a:t>
            </a:r>
            <a:endParaRPr kumimoji="1" lang="zh-CN" altLang="en-US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20111" y="3050975"/>
            <a:ext cx="1881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→光疏介质</a:t>
            </a:r>
            <a:endParaRPr lang="zh-CN" altLang="en-US" sz="24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10" name="表格 7"/>
          <p:cNvGraphicFramePr>
            <a:graphicFrameLocks noGrp="1"/>
          </p:cNvGraphicFramePr>
          <p:nvPr/>
        </p:nvGraphicFramePr>
        <p:xfrm>
          <a:off x="8342702" y="1907109"/>
          <a:ext cx="3645282" cy="3165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703"/>
                <a:gridCol w="1772579"/>
              </a:tblGrid>
              <a:tr h="75664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介  质</a:t>
                      </a:r>
                      <a:endParaRPr lang="zh-CN" altLang="en-US" sz="3600" b="1" dirty="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折射率</a:t>
                      </a:r>
                      <a:endParaRPr lang="zh-CN" altLang="en-US" sz="3600" b="1" dirty="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8029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="1" kern="1200" dirty="0">
                          <a:solidFill>
                            <a:srgbClr val="0000FF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玻璃</a:t>
                      </a:r>
                      <a:endParaRPr lang="zh-CN" altLang="en-US" sz="3200" b="1" kern="1200" dirty="0">
                        <a:solidFill>
                          <a:srgbClr val="0000FF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3200" b="1" kern="1200" dirty="0">
                          <a:solidFill>
                            <a:srgbClr val="0000FF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1.5-1.8</a:t>
                      </a:r>
                      <a:endParaRPr lang="zh-CN" altLang="en-US" sz="3200" b="1" kern="1200" dirty="0">
                        <a:solidFill>
                          <a:srgbClr val="0000FF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29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200" b="1" dirty="0">
                          <a:solidFill>
                            <a:srgbClr val="0000FF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水</a:t>
                      </a:r>
                      <a:endParaRPr lang="zh-CN" altLang="en-US" sz="3200" b="1" dirty="0">
                        <a:solidFill>
                          <a:srgbClr val="0000FF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dirty="0">
                          <a:solidFill>
                            <a:srgbClr val="0000FF"/>
                          </a:solidFill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1.33</a:t>
                      </a:r>
                      <a:endParaRPr lang="zh-CN" altLang="en-US" sz="3200" b="1" dirty="0">
                        <a:solidFill>
                          <a:srgbClr val="0000FF"/>
                        </a:solidFill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29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空气</a:t>
                      </a:r>
                      <a:endParaRPr lang="zh-CN" altLang="en-US" sz="2400" b="1" dirty="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1.0028</a:t>
                      </a:r>
                      <a:endParaRPr lang="zh-CN" altLang="en-US" sz="2400" b="1" dirty="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2" name="文本框 101"/>
          <p:cNvSpPr txBox="1"/>
          <p:nvPr/>
        </p:nvSpPr>
        <p:spPr>
          <a:xfrm>
            <a:off x="418616" y="1179788"/>
            <a:ext cx="11409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24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猜想：</a:t>
            </a:r>
            <a:r>
              <a:rPr lang="zh-CN" altLang="en-US" sz="2400" dirty="0">
                <a:solidFill>
                  <a:schemeClr val="tx2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这两种情况下，</a:t>
            </a:r>
            <a:r>
              <a:rPr lang="zh-CN" altLang="en-US" sz="24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逐渐增大入射角，</a:t>
            </a:r>
            <a:r>
              <a:rPr lang="zh-CN" altLang="en-US" sz="2400" dirty="0">
                <a:solidFill>
                  <a:schemeClr val="tx2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有什么现象发生？</a:t>
            </a:r>
            <a:endParaRPr lang="zh-CN" altLang="en-US" sz="2400" dirty="0">
              <a:solidFill>
                <a:schemeClr val="tx2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07" grpId="0" animBg="1"/>
      <p:bldP spid="120" grpId="0" animBg="1"/>
      <p:bldP spid="45" grpId="0" animBg="1"/>
      <p:bldP spid="49" grpId="0" animBg="1"/>
      <p:bldP spid="6" grpId="0"/>
      <p:bldP spid="10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200025" y="1090295"/>
            <a:ext cx="7002780" cy="26301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kumimoji="1" lang="zh-CN" altLang="en-US" sz="2400" b="1" dirty="0">
                <a:solidFill>
                  <a:srgbClr val="003399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探究目的：</a:t>
            </a:r>
            <a:endParaRPr kumimoji="1" lang="en-US" altLang="zh-CN" sz="2400" b="1" dirty="0">
              <a:solidFill>
                <a:srgbClr val="003399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光斜射到</a:t>
            </a:r>
            <a:r>
              <a:rPr kumimoji="1" lang="zh-CN" altLang="en-US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空气与玻璃</a:t>
            </a:r>
            <a:r>
              <a:rPr kumimoji="1" lang="en-US" altLang="zh-CN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/</a:t>
            </a:r>
            <a:r>
              <a:rPr kumimoji="1" lang="zh-CN" altLang="en-US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水</a:t>
            </a:r>
            <a:r>
              <a:rPr kumimoji="1"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的界面时，</a:t>
            </a:r>
            <a:endParaRPr kumimoji="1" lang="en-US" altLang="zh-CN" sz="2400" b="1" dirty="0"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入射角</a:t>
            </a:r>
            <a:r>
              <a:rPr kumimoji="1" lang="zh-CN" altLang="en-US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从</a:t>
            </a:r>
            <a:r>
              <a:rPr kumimoji="1" lang="en-US" altLang="zh-CN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0</a:t>
            </a:r>
            <a:r>
              <a:rPr kumimoji="1" lang="zh-CN" altLang="en-US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缓慢增大到</a:t>
            </a:r>
            <a:r>
              <a:rPr kumimoji="1" lang="en-US" altLang="zh-CN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90</a:t>
            </a:r>
            <a:r>
              <a:rPr kumimoji="1" lang="en-US" altLang="zh-CN" sz="2400" b="1" baseline="300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0</a:t>
            </a:r>
            <a:r>
              <a:rPr kumimoji="1"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，观察发生的现象</a:t>
            </a:r>
            <a:endParaRPr lang="zh-CN" altLang="en-US" sz="2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400" b="1" dirty="0">
                <a:solidFill>
                  <a:srgbClr val="0033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提供器材：</a:t>
            </a:r>
            <a:endParaRPr kumimoji="1" lang="en-US" altLang="zh-CN" sz="2400" b="1" dirty="0">
              <a:solidFill>
                <a:srgbClr val="003399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pitchFamily="49" charset="-122"/>
              </a:rPr>
              <a:t>半圆玻璃砖、线性光源、带刻度的圆盘，水槽一套</a:t>
            </a:r>
            <a:endParaRPr lang="zh-CN" altLang="en-US" sz="2400" b="1" dirty="0">
              <a:latin typeface="仿宋" panose="02010609060101010101" pitchFamily="49" charset="-122"/>
              <a:ea typeface="仿宋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0" y="85090"/>
            <a:ext cx="3875405" cy="101473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4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活动</a:t>
            </a:r>
            <a:r>
              <a:rPr kumimoji="1" lang="en-US" altLang="zh-CN" sz="4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</a:t>
            </a:r>
            <a:r>
              <a:rPr kumimoji="1" lang="zh-CN" altLang="en-US" sz="4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kumimoji="1" lang="zh-CN" altLang="en-US" sz="36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分组探究</a:t>
            </a:r>
            <a:endParaRPr lang="zh-CN" altLang="en-US" sz="36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标注: 线形 12"/>
          <p:cNvSpPr/>
          <p:nvPr/>
        </p:nvSpPr>
        <p:spPr>
          <a:xfrm>
            <a:off x="6890385" y="633730"/>
            <a:ext cx="846455" cy="735965"/>
          </a:xfrm>
          <a:prstGeom prst="borderCallout1">
            <a:avLst>
              <a:gd name="adj1" fmla="val 51978"/>
              <a:gd name="adj2" fmla="val 96539"/>
              <a:gd name="adj3" fmla="val 68509"/>
              <a:gd name="adj4" fmla="val 163985"/>
            </a:avLst>
          </a:prstGeom>
          <a:solidFill>
            <a:schemeClr val="bg1"/>
          </a:solidFill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81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转动</a:t>
            </a:r>
            <a:endParaRPr lang="en-US" altLang="zh-CN" sz="2000" b="1" dirty="0">
              <a:solidFill>
                <a:srgbClr val="081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/>
            <a:r>
              <a:rPr lang="zh-CN" altLang="en-US" sz="2000" b="1" dirty="0">
                <a:solidFill>
                  <a:srgbClr val="081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圆盘</a:t>
            </a:r>
            <a:endParaRPr lang="zh-CN" altLang="en-US" sz="2000" b="1" dirty="0">
              <a:solidFill>
                <a:srgbClr val="081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" name="标题 1"/>
          <p:cNvSpPr txBox="1"/>
          <p:nvPr/>
        </p:nvSpPr>
        <p:spPr>
          <a:xfrm>
            <a:off x="81280" y="4029075"/>
            <a:ext cx="7708900" cy="209740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实验提示：</a:t>
            </a:r>
            <a:endParaRPr lang="en-US" altLang="zh-CN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1.</a:t>
            </a: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让半圆玻璃砖的圆心与卡纸圆心重合</a:t>
            </a:r>
            <a:endParaRPr lang="en-US" altLang="zh-CN" sz="2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2.</a:t>
            </a:r>
            <a:r>
              <a:rPr lang="zh-CN" altLang="en-US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光源对着半圆玻璃砖</a:t>
            </a:r>
            <a:r>
              <a:rPr lang="en-US" altLang="zh-CN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/</a:t>
            </a:r>
            <a:r>
              <a:rPr lang="zh-CN" altLang="en-US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水槽的圆心入射并缓慢旋转圆盘</a:t>
            </a:r>
            <a:endParaRPr lang="en-US" altLang="zh-CN" sz="2400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3.</a:t>
            </a: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组间分工合作，将实验现象及时记录在学案的表格里</a:t>
            </a:r>
            <a:endParaRPr lang="zh-CN" altLang="en-US" sz="2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420735" y="3270885"/>
            <a:ext cx="2459990" cy="3461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64220" y="19050"/>
            <a:ext cx="2516505" cy="3251835"/>
          </a:xfrm>
          <a:prstGeom prst="rect">
            <a:avLst/>
          </a:prstGeom>
        </p:spPr>
      </p:pic>
      <p:sp>
        <p:nvSpPr>
          <p:cNvPr id="7" name="标注: 线形 6"/>
          <p:cNvSpPr/>
          <p:nvPr/>
        </p:nvSpPr>
        <p:spPr>
          <a:xfrm>
            <a:off x="11114523" y="2262422"/>
            <a:ext cx="725203" cy="629544"/>
          </a:xfrm>
          <a:prstGeom prst="borderCallout1">
            <a:avLst>
              <a:gd name="adj1" fmla="val 51173"/>
              <a:gd name="adj2" fmla="val -622"/>
              <a:gd name="adj3" fmla="val 119943"/>
              <a:gd name="adj4" fmla="val -185909"/>
            </a:avLst>
          </a:prstGeom>
          <a:solidFill>
            <a:schemeClr val="bg1"/>
          </a:solidFill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81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线性光源</a:t>
            </a:r>
            <a:endParaRPr lang="zh-CN" altLang="en-US" sz="2000" b="1" dirty="0">
              <a:solidFill>
                <a:srgbClr val="081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V="1">
            <a:off x="9631419" y="1220923"/>
            <a:ext cx="4734" cy="167070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注: 线形 5"/>
          <p:cNvSpPr/>
          <p:nvPr/>
        </p:nvSpPr>
        <p:spPr>
          <a:xfrm>
            <a:off x="11362808" y="1090603"/>
            <a:ext cx="725203" cy="629544"/>
          </a:xfrm>
          <a:prstGeom prst="borderCallout1">
            <a:avLst>
              <a:gd name="adj1" fmla="val 51173"/>
              <a:gd name="adj2" fmla="val -622"/>
              <a:gd name="adj3" fmla="val 45542"/>
              <a:gd name="adj4" fmla="val -203597"/>
            </a:avLst>
          </a:prstGeom>
          <a:solidFill>
            <a:schemeClr val="bg1"/>
          </a:solidFill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81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半圆玻璃</a:t>
            </a:r>
            <a:endParaRPr lang="zh-CN" altLang="en-US" sz="2000" b="1" dirty="0">
              <a:solidFill>
                <a:srgbClr val="081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8" name="标注: 线形 5"/>
          <p:cNvSpPr/>
          <p:nvPr>
            <p:custDataLst>
              <p:tags r:id="rId5"/>
            </p:custDataLst>
          </p:nvPr>
        </p:nvSpPr>
        <p:spPr>
          <a:xfrm>
            <a:off x="11362808" y="4477693"/>
            <a:ext cx="725203" cy="629544"/>
          </a:xfrm>
          <a:prstGeom prst="borderCallout1">
            <a:avLst>
              <a:gd name="adj1" fmla="val 51173"/>
              <a:gd name="adj2" fmla="val -622"/>
              <a:gd name="adj3" fmla="val 45542"/>
              <a:gd name="adj4" fmla="val -160691"/>
            </a:avLst>
          </a:prstGeom>
          <a:solidFill>
            <a:schemeClr val="bg1"/>
          </a:solidFill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 dirty="0">
                <a:solidFill>
                  <a:srgbClr val="081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半圆水槽</a:t>
            </a:r>
            <a:endParaRPr lang="zh-CN" altLang="en-US" sz="2000" b="1" dirty="0">
              <a:solidFill>
                <a:srgbClr val="081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18" name="直接箭头连接符 17"/>
          <p:cNvCxnSpPr/>
          <p:nvPr>
            <p:custDataLst>
              <p:tags r:id="rId6"/>
            </p:custDataLst>
          </p:nvPr>
        </p:nvCxnSpPr>
        <p:spPr>
          <a:xfrm flipV="1">
            <a:off x="9687934" y="4561898"/>
            <a:ext cx="455" cy="139487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622570" y="1869822"/>
          <a:ext cx="9642307" cy="4617701"/>
        </p:xfrm>
        <a:graphic>
          <a:graphicData uri="http://schemas.openxmlformats.org/drawingml/2006/table">
            <a:tbl>
              <a:tblPr firstRow="1" firstCol="1" bandRow="1"/>
              <a:tblGrid>
                <a:gridCol w="1964930"/>
                <a:gridCol w="2130323"/>
                <a:gridCol w="1849018"/>
                <a:gridCol w="1849018"/>
                <a:gridCol w="1849018"/>
              </a:tblGrid>
              <a:tr h="3606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sz="200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光入射方向</a:t>
                      </a:r>
                      <a:endParaRPr lang="zh-CN" sz="20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zh-CN" sz="200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入射角从</a:t>
                      </a:r>
                      <a:r>
                        <a:rPr lang="en-US" sz="200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zh-CN" sz="200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增大到</a:t>
                      </a:r>
                      <a:r>
                        <a:rPr lang="en-US" sz="200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en-US" sz="2000" b="1" kern="100" baseline="300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20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535971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60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反射角变化情况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60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折射角变化情况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60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反射光</a:t>
                      </a:r>
                      <a:r>
                        <a:rPr lang="zh-CN" altLang="en-US" sz="160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亮度</a:t>
                      </a:r>
                      <a:r>
                        <a:rPr lang="zh-CN" sz="160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变化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60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折射光</a:t>
                      </a:r>
                      <a:r>
                        <a:rPr lang="zh-CN" altLang="en-US" sz="160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亮度</a:t>
                      </a:r>
                      <a:r>
                        <a:rPr lang="zh-CN" sz="160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变化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25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600" b="1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空气→玻璃</a:t>
                      </a:r>
                      <a:endParaRPr lang="zh-CN" altLang="en-US" sz="1600" b="1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53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600" b="1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空气</a:t>
                      </a:r>
                      <a:r>
                        <a:rPr lang="zh-CN" altLang="en-US" sz="1600" b="1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→水</a:t>
                      </a:r>
                      <a:endParaRPr lang="zh-CN" altLang="zh-CN" sz="1600" b="1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ctr" latinLnBrk="0" hangingPunct="1"/>
                      <a:endParaRPr lang="zh-CN" altLang="en-US" sz="1600" b="1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462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结论</a:t>
                      </a: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600" b="1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53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玻璃→</a:t>
                      </a:r>
                      <a:r>
                        <a:rPr lang="zh-CN" altLang="zh-CN" sz="1600" b="1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空气</a:t>
                      </a:r>
                      <a:endParaRPr lang="zh-CN" altLang="zh-CN" sz="1600" b="1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ctr" latinLnBrk="0" hangingPunct="1"/>
                      <a:endParaRPr lang="zh-CN" altLang="en-US" sz="1600" b="1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97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水→</a:t>
                      </a:r>
                      <a:r>
                        <a:rPr lang="zh-CN" altLang="zh-CN" sz="1600" b="1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空气</a:t>
                      </a:r>
                      <a:endParaRPr lang="zh-CN" altLang="zh-CN" sz="1600" b="1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ctr" latinLnBrk="0" hangingPunct="1"/>
                      <a:endParaRPr lang="zh-CN" altLang="en-US" sz="1600" b="1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16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392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600" b="1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结论</a:t>
                      </a: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600" b="1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" name="标题 1"/>
          <p:cNvSpPr txBox="1"/>
          <p:nvPr/>
        </p:nvSpPr>
        <p:spPr>
          <a:xfrm>
            <a:off x="1297108" y="842418"/>
            <a:ext cx="8309008" cy="9755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kumimoji="1"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光对着</a:t>
            </a:r>
            <a:r>
              <a:rPr kumimoji="1" lang="zh-CN" altLang="en-US" sz="20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玻璃</a:t>
            </a:r>
            <a:r>
              <a:rPr kumimoji="1" lang="en-US" altLang="zh-CN" sz="20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/</a:t>
            </a:r>
            <a:r>
              <a:rPr kumimoji="1" lang="zh-CN" altLang="en-US" sz="20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水</a:t>
            </a:r>
            <a:r>
              <a:rPr kumimoji="1"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与</a:t>
            </a:r>
            <a:r>
              <a:rPr kumimoji="1" lang="zh-CN" altLang="en-US" sz="20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空气</a:t>
            </a:r>
            <a:r>
              <a:rPr kumimoji="1"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界面的</a:t>
            </a:r>
            <a:r>
              <a:rPr kumimoji="1" lang="zh-CN" altLang="en-US" sz="20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圆心</a:t>
            </a:r>
            <a:r>
              <a:rPr kumimoji="1"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时，</a:t>
            </a:r>
            <a:r>
              <a:rPr lang="zh-CN" altLang="zh-CN" sz="20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入射角从</a:t>
            </a:r>
            <a:r>
              <a:rPr lang="en-US" altLang="zh-CN" sz="20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lang="zh-CN" altLang="en-US" sz="20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缓慢</a:t>
            </a:r>
            <a:r>
              <a:rPr lang="zh-CN" altLang="zh-CN" sz="20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增大到</a:t>
            </a:r>
            <a:r>
              <a:rPr lang="en-US" altLang="zh-CN" sz="20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90</a:t>
            </a:r>
            <a:r>
              <a:rPr lang="en-US" altLang="zh-CN" sz="2000" b="1" kern="100" baseline="300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lang="zh-CN" altLang="en-US" sz="2000" b="1" kern="100" baseline="300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kumimoji="1"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观察并记录反射角、 折射角的变化，反射和折射光线的亮度变化</a:t>
            </a:r>
            <a:endParaRPr kumimoji="1" lang="en-US" altLang="zh-CN" sz="2000" b="1" dirty="0"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266654" y="2752963"/>
            <a:ext cx="5758682" cy="920963"/>
            <a:chOff x="3943519" y="3621561"/>
            <a:chExt cx="5758682" cy="920963"/>
          </a:xfrm>
        </p:grpSpPr>
        <p:sp>
          <p:nvSpPr>
            <p:cNvPr id="2" name="文本框 1"/>
            <p:cNvSpPr txBox="1"/>
            <p:nvPr/>
          </p:nvSpPr>
          <p:spPr>
            <a:xfrm>
              <a:off x="3943520" y="367256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增大</a:t>
              </a:r>
              <a:endParaRPr lang="zh-CN" altLang="en-US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943519" y="411860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增大</a:t>
              </a:r>
              <a:endParaRPr lang="zh-CN" altLang="en-US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714015" y="362156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增大</a:t>
              </a:r>
              <a:endParaRPr lang="zh-CN" altLang="en-US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673071" y="415954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增大</a:t>
              </a:r>
              <a:endParaRPr lang="zh-CN" altLang="en-US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29829" y="3680537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增强</a:t>
              </a:r>
              <a:endParaRPr lang="zh-CN" altLang="en-US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429829" y="417319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增强</a:t>
              </a:r>
              <a:endParaRPr lang="zh-CN" altLang="en-US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055870" y="367256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减弱</a:t>
              </a:r>
              <a:endParaRPr lang="zh-CN" altLang="en-US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055869" y="413078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减弱</a:t>
              </a:r>
              <a:endParaRPr lang="zh-CN" altLang="en-US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2661280" y="3749174"/>
            <a:ext cx="710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随着入射角增大，折射角和反射角都增大，反射光增强，折射光减弱</a:t>
            </a:r>
            <a:endParaRPr lang="zh-CN" altLang="en-US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0" y="0"/>
            <a:ext cx="4168059" cy="7934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36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活动</a:t>
            </a:r>
            <a:r>
              <a:rPr kumimoji="1" lang="en-US" altLang="zh-CN" sz="36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1</a:t>
            </a:r>
            <a:r>
              <a:rPr kumimoji="1" lang="zh-CN" altLang="en-US" sz="36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  </a:t>
            </a:r>
            <a:r>
              <a:rPr kumimoji="1" lang="zh-CN" altLang="en-US" sz="3200" b="1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分组探究</a:t>
            </a:r>
            <a:endParaRPr lang="zh-CN" altLang="en-US" sz="32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">
            <a:alphaModFix amt="8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40000"/>
                    </a14:imgEffect>
                    <a14:imgEffect>
                      <a14:colorTemperature colorTemp="47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000" t="12043" r="20538" b="21720"/>
          <a:stretch>
            <a:fillRect/>
          </a:stretch>
        </p:blipFill>
        <p:spPr>
          <a:xfrm>
            <a:off x="9855455" y="75706"/>
            <a:ext cx="2282500" cy="1728215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3417544" y="4248346"/>
            <a:ext cx="6353375" cy="965302"/>
            <a:chOff x="4050891" y="3627146"/>
            <a:chExt cx="6353375" cy="965302"/>
          </a:xfrm>
        </p:grpSpPr>
        <p:sp>
          <p:nvSpPr>
            <p:cNvPr id="25" name="文本框 24"/>
            <p:cNvSpPr txBox="1"/>
            <p:nvPr/>
          </p:nvSpPr>
          <p:spPr>
            <a:xfrm>
              <a:off x="4079370" y="364486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增大</a:t>
              </a:r>
              <a:endParaRPr lang="zh-CN" altLang="en-US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4050891" y="413808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增大</a:t>
              </a:r>
              <a:endParaRPr lang="zh-CN" altLang="en-US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783505" y="362714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增大</a:t>
              </a:r>
              <a:endParaRPr lang="zh-CN" altLang="en-US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774475" y="4144935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增大</a:t>
              </a:r>
              <a:endParaRPr lang="zh-CN" altLang="en-US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487640" y="367011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增强</a:t>
              </a:r>
              <a:endParaRPr lang="zh-CN" altLang="en-US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7498059" y="420430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增强</a:t>
              </a:r>
              <a:endParaRPr lang="zh-CN" altLang="en-US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9065438" y="3697128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减弱→消失</a:t>
              </a:r>
              <a:endParaRPr lang="zh-CN" altLang="en-US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9065438" y="4223116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0000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减弱→消失</a:t>
              </a:r>
              <a:endParaRPr lang="zh-CN" altLang="en-US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617261" y="5213649"/>
            <a:ext cx="7647615" cy="127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随着入射角增大，折射角和反射角都增大，反射光增强，折射光减弱，</a:t>
            </a:r>
            <a:r>
              <a:rPr lang="zh-CN" altLang="en-US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入射角增大到某一角度时，折射角等于了</a:t>
            </a:r>
            <a:r>
              <a:rPr lang="en-US" altLang="zh-CN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90</a:t>
            </a:r>
            <a:r>
              <a:rPr lang="en-US" altLang="zh-CN" b="1" baseline="30000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0 </a:t>
            </a:r>
            <a:r>
              <a:rPr lang="zh-CN" altLang="en-US" b="1" baseline="-25000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</a:t>
            </a:r>
            <a:r>
              <a:rPr lang="zh-CN" altLang="en-US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折射光消失，只有反射光线。</a:t>
            </a:r>
            <a:endParaRPr lang="en-US" altLang="zh-CN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7854"/>
          <a:stretch>
            <a:fillRect/>
          </a:stretch>
        </p:blipFill>
        <p:spPr>
          <a:xfrm>
            <a:off x="4622165" y="357505"/>
            <a:ext cx="4549140" cy="41529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1945" y="357505"/>
            <a:ext cx="4300220" cy="4152900"/>
          </a:xfrm>
          <a:prstGeom prst="rect">
            <a:avLst/>
          </a:prstGeom>
        </p:spPr>
      </p:pic>
      <p:sp>
        <p:nvSpPr>
          <p:cNvPr id="54279" name="Line 10"/>
          <p:cNvSpPr>
            <a:spLocks noChangeShapeType="1"/>
          </p:cNvSpPr>
          <p:nvPr/>
        </p:nvSpPr>
        <p:spPr bwMode="auto">
          <a:xfrm flipH="1" flipV="1">
            <a:off x="2159635" y="2094865"/>
            <a:ext cx="833755" cy="84518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083605" y="2217029"/>
            <a:ext cx="64198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FFFF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水</a:t>
            </a:r>
            <a:endParaRPr lang="zh-CN" altLang="en-US" sz="3600" b="1" dirty="0">
              <a:solidFill>
                <a:srgbClr val="FFFF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365572" y="4736306"/>
            <a:ext cx="3417047" cy="669498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光从玻璃→空气</a:t>
            </a:r>
            <a:endParaRPr lang="zh-CN" altLang="en-US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4125500" y="4699419"/>
            <a:ext cx="3417047" cy="669498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光从水→空气</a:t>
            </a:r>
            <a:endParaRPr lang="zh-CN" altLang="en-US" sz="2800" b="1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flipH="1" flipV="1">
            <a:off x="6710680" y="2306320"/>
            <a:ext cx="898525" cy="69024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srgbClr val="0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8" name="弧形 17"/>
          <p:cNvSpPr/>
          <p:nvPr/>
        </p:nvSpPr>
        <p:spPr>
          <a:xfrm rot="10644163">
            <a:off x="2104390" y="1919605"/>
            <a:ext cx="365760" cy="659130"/>
          </a:xfrm>
          <a:prstGeom prst="arc">
            <a:avLst>
              <a:gd name="adj1" fmla="val 14460578"/>
              <a:gd name="adj2" fmla="val 17530405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本框 18"/>
              <p:cNvSpPr txBox="1"/>
              <p:nvPr/>
            </p:nvSpPr>
            <p:spPr>
              <a:xfrm>
                <a:off x="2268337" y="2701915"/>
                <a:ext cx="342334" cy="6335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altLang="zh-CN" sz="3600" b="1" i="1" baseline="-2500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zh-CN" altLang="en-US" sz="3200" b="1" baseline="-25000" dirty="0">
                  <a:solidFill>
                    <a:srgbClr val="FFFF00"/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</mc:Choice>
        <mc:Fallback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8337" y="2701915"/>
                <a:ext cx="342334" cy="633571"/>
              </a:xfrm>
              <a:prstGeom prst="rect">
                <a:avLst/>
              </a:prstGeom>
              <a:blipFill rotWithShape="1">
                <a:blip r:embed="rId5"/>
                <a:stretch>
                  <a:fillRect l="-34" t="-99" r="-28140" b="-81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弧形 23"/>
          <p:cNvSpPr/>
          <p:nvPr/>
        </p:nvSpPr>
        <p:spPr>
          <a:xfrm rot="10644163">
            <a:off x="6631305" y="2314575"/>
            <a:ext cx="365760" cy="502920"/>
          </a:xfrm>
          <a:prstGeom prst="arc">
            <a:avLst>
              <a:gd name="adj1" fmla="val 13082794"/>
              <a:gd name="adj2" fmla="val 20176337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本框 24"/>
              <p:cNvSpPr txBox="1"/>
              <p:nvPr/>
            </p:nvSpPr>
            <p:spPr>
              <a:xfrm>
                <a:off x="6787473" y="2825514"/>
                <a:ext cx="412124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altLang="zh-CN" sz="3600" b="1" i="1" baseline="-2500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zh-CN" altLang="en-US" sz="3200" b="1" baseline="-25000" dirty="0">
                  <a:solidFill>
                    <a:srgbClr val="FFFF00"/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</mc:Choice>
        <mc:Fallback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7473" y="2825514"/>
                <a:ext cx="412124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144" t="-62" r="-6325" b="-60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2823401" y="2217100"/>
            <a:ext cx="110109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FFFF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玻璃</a:t>
            </a:r>
            <a:endParaRPr lang="zh-CN" altLang="en-US" sz="3600" b="1" dirty="0">
              <a:solidFill>
                <a:srgbClr val="FFFF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13202" y="1448612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FFFF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空气</a:t>
            </a:r>
            <a:endParaRPr lang="zh-CN" altLang="en-US" sz="3600" b="1" dirty="0">
              <a:solidFill>
                <a:srgbClr val="FFFF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87786" y="1391948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FFFF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空气</a:t>
            </a:r>
            <a:endParaRPr lang="zh-CN" altLang="en-US" sz="3600" b="1" dirty="0">
              <a:solidFill>
                <a:srgbClr val="FFFF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582336" y="5400004"/>
            <a:ext cx="4170194" cy="669498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折射光消失，只有反射光</a:t>
            </a:r>
            <a:endParaRPr lang="zh-CN" altLang="en-US" sz="28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3" name="标题 1"/>
          <p:cNvSpPr>
            <a:spLocks noGrp="1"/>
          </p:cNvSpPr>
          <p:nvPr/>
        </p:nvSpPr>
        <p:spPr>
          <a:xfrm>
            <a:off x="8208334" y="4627916"/>
            <a:ext cx="3754914" cy="6694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光从玻璃   水</a:t>
            </a:r>
            <a:r>
              <a:rPr lang="en-US" altLang="zh-CN" sz="36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?</a:t>
            </a:r>
            <a:endParaRPr lang="zh-CN" altLang="en-US" sz="3600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10390994" y="4861513"/>
            <a:ext cx="471948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 t="2984" r="14576" b="1593"/>
          <a:stretch>
            <a:fillRect/>
          </a:stretch>
        </p:blipFill>
        <p:spPr>
          <a:xfrm>
            <a:off x="1220057" y="1659185"/>
            <a:ext cx="3808451" cy="4106919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/>
        </p:nvSpPr>
        <p:spPr>
          <a:xfrm>
            <a:off x="5222478" y="551252"/>
            <a:ext cx="6831870" cy="1901234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实验目的：</a:t>
            </a:r>
            <a:endParaRPr lang="en-US" altLang="zh-CN" sz="28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光射向玻璃与水的界面，</a:t>
            </a:r>
            <a:r>
              <a:rPr lang="zh-CN" altLang="en-US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逐渐增大入射角到</a:t>
            </a:r>
            <a:r>
              <a:rPr lang="en-US" altLang="zh-CN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90</a:t>
            </a:r>
            <a:r>
              <a:rPr lang="en-US" altLang="zh-CN" sz="2400" b="1" baseline="300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0</a:t>
            </a:r>
            <a:r>
              <a:rPr lang="zh-CN" altLang="en-US" sz="24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，观察是否发生</a:t>
            </a:r>
            <a:r>
              <a:rPr lang="zh-CN" altLang="en-US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折射光消失只有反射光</a:t>
            </a:r>
            <a:r>
              <a:rPr lang="zh-CN" altLang="en-US" sz="24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的现象</a:t>
            </a:r>
            <a:endParaRPr lang="zh-CN" altLang="en-US" sz="2400" b="1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359435" y="2452486"/>
            <a:ext cx="6524085" cy="330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j-cs"/>
              </a:rPr>
              <a:t>操作步骤：</a:t>
            </a:r>
            <a:endParaRPr lang="en-US" altLang="zh-CN" sz="28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  <a:cs typeface="+mj-cs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kern="100" dirty="0">
                <a:effectLst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2400" b="1" kern="100" dirty="0">
                <a:effectLst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按图示把</a:t>
            </a:r>
            <a:r>
              <a:rPr lang="zh-CN" altLang="zh-CN" sz="2400" b="1" kern="100" dirty="0">
                <a:effectLst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半圆玻璃砖装入水槽</a:t>
            </a:r>
            <a:r>
              <a:rPr lang="zh-CN" altLang="en-US" sz="2400" b="1" kern="100" dirty="0">
                <a:effectLst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en-US" sz="2400" b="1" kern="100" dirty="0">
                <a:solidFill>
                  <a:srgbClr val="FF0000"/>
                </a:solidFill>
                <a:effectLst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中央</a:t>
            </a:r>
            <a:endParaRPr lang="en-US" altLang="zh-CN" sz="2400" b="1" kern="100" dirty="0">
              <a:effectLst/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kern="100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zh-CN" sz="2400" b="1" kern="100" dirty="0">
                <a:effectLst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加满水</a:t>
            </a:r>
            <a:endParaRPr lang="en-US" altLang="zh-CN" sz="2400" b="1" kern="100" dirty="0"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kern="100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3.</a:t>
            </a:r>
            <a:r>
              <a:rPr lang="zh-CN" altLang="zh-CN" sz="2400" b="1" kern="100" dirty="0">
                <a:effectLst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光对着玻璃砖的圆心入射</a:t>
            </a:r>
            <a:endParaRPr lang="en-US" altLang="zh-CN" sz="2400" b="1" kern="100" dirty="0"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kern="100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4.</a:t>
            </a:r>
            <a:r>
              <a:rPr lang="zh-CN" altLang="zh-CN" sz="2400" b="1" kern="100" dirty="0">
                <a:effectLst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旋转光源</a:t>
            </a:r>
            <a:r>
              <a:rPr lang="zh-CN" altLang="en-US" sz="2400" b="1" kern="100" dirty="0">
                <a:effectLst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逐渐增大入射角观察现象。</a:t>
            </a:r>
            <a:endParaRPr lang="zh-CN" altLang="zh-CN" sz="2400" b="1" kern="100" dirty="0">
              <a:effectLst/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CN" altLang="en-US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0" y="0"/>
            <a:ext cx="4168059" cy="829522"/>
          </a:xfrm>
          <a:prstGeom prst="rect">
            <a:avLst/>
          </a:prstGeom>
          <a:solidFill>
            <a:srgbClr val="5B9BD5">
              <a:lumMod val="75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sym typeface="+mn-ea"/>
              </a:rPr>
              <a:t>活动</a:t>
            </a:r>
            <a:r>
              <a:rPr kumimoji="1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sym typeface="+mn-ea"/>
              </a:rPr>
              <a:t>2</a:t>
            </a:r>
            <a:r>
              <a:rPr kumimoji="1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sym typeface="+mn-ea"/>
              </a:rPr>
              <a:t>  </a:t>
            </a:r>
            <a:r>
              <a:rPr kumimoji="1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sym typeface="+mn-ea"/>
              </a:rPr>
              <a:t>分组探究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2973009" y="3544427"/>
            <a:ext cx="254000" cy="22347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1024027" y="3608036"/>
            <a:ext cx="4068748" cy="10934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308479" y="2745336"/>
            <a:ext cx="458070" cy="473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水</a:t>
            </a:r>
            <a:endParaRPr lang="zh-CN" altLang="en-US" sz="24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3" name="Line 10"/>
          <p:cNvSpPr>
            <a:spLocks noChangeShapeType="1"/>
          </p:cNvSpPr>
          <p:nvPr/>
        </p:nvSpPr>
        <p:spPr bwMode="auto">
          <a:xfrm>
            <a:off x="675319" y="2990360"/>
            <a:ext cx="1408526" cy="36298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srgbClr val="0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9944" y="4533533"/>
            <a:ext cx="1038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半圆玻璃</a:t>
            </a:r>
            <a:endParaRPr lang="zh-CN" altLang="en-US" sz="24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35" name="Line 10"/>
          <p:cNvSpPr>
            <a:spLocks noChangeShapeType="1"/>
          </p:cNvSpPr>
          <p:nvPr/>
        </p:nvSpPr>
        <p:spPr bwMode="auto">
          <a:xfrm flipV="1">
            <a:off x="889129" y="4346746"/>
            <a:ext cx="1474839" cy="60825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srgbClr val="0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3100009" y="1712551"/>
            <a:ext cx="53144" cy="385250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71967" y="3459483"/>
            <a:ext cx="862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界面</a:t>
            </a:r>
            <a:endParaRPr lang="zh-CN" altLang="en-US" sz="2400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95639" y="1040204"/>
            <a:ext cx="862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法线</a:t>
            </a:r>
            <a:endParaRPr lang="zh-CN" altLang="en-US" sz="2400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 flipH="1" flipV="1">
            <a:off x="3153153" y="3690315"/>
            <a:ext cx="989690" cy="179331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srgbClr val="0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3" grpId="0"/>
      <p:bldP spid="33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383868" y="5816682"/>
            <a:ext cx="3417047" cy="669498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光从玻璃→空气</a:t>
            </a:r>
            <a:endParaRPr lang="zh-CN" altLang="en-US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4110811" y="5839961"/>
            <a:ext cx="3417047" cy="669498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光从水→空气</a:t>
            </a:r>
            <a:endParaRPr lang="zh-CN" altLang="en-US" sz="2800" b="1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  <p:sp>
        <p:nvSpPr>
          <p:cNvPr id="8" name="标题 1"/>
          <p:cNvSpPr>
            <a:spLocks noGrp="1"/>
          </p:cNvSpPr>
          <p:nvPr/>
        </p:nvSpPr>
        <p:spPr>
          <a:xfrm>
            <a:off x="7894379" y="5839961"/>
            <a:ext cx="4172608" cy="669498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光从玻璃→水</a:t>
            </a:r>
            <a:endParaRPr lang="zh-CN" altLang="en-US" sz="2800" b="1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4252101" y="566127"/>
            <a:ext cx="4170194" cy="669498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折射光消失，只有反射光</a:t>
            </a:r>
            <a:endParaRPr lang="zh-CN" altLang="en-US" sz="2800" b="1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4310" y="1373505"/>
            <a:ext cx="3797300" cy="3606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10990" y="1440180"/>
            <a:ext cx="3848100" cy="347345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130*3956*344*34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1933*3745*344*34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057_1*f*1"/>
  <p:tag name="KSO_WM_TEMPLATE_CATEGORY" val="diagram"/>
  <p:tag name="KSO_WM_TEMPLATE_INDEX" val="2021705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26"/>
  <p:tag name="KSO_WM_UNIT_SHOW_EDIT_AREA_INDICATION" val="1"/>
  <p:tag name="KSO_WM_CHIP_GROUPID" val="5e6b05596848fb12bee65ac8"/>
  <p:tag name="KSO_WM_CHIP_XID" val="5e6b05596848fb12bee65aca"/>
  <p:tag name="KSO_WM_UNIT_DEC_AREA_ID" val="72f2a9365b3849888a9fad9747817c0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12bf8c8888c94d9d85c495c07aa8776a"/>
  <p:tag name="KSO_WM_UNIT_TEXT_FILL_FORE_SCHEMECOLOR_INDEX_BRIGHTNESS" val="0.25"/>
  <p:tag name="KSO_WM_UNIT_TEXT_FILL_FORE_SCHEMECOLOR_INDEX" val="13"/>
  <p:tag name="KSO_WM_UNIT_TEXT_FILL_TYPE" val="1"/>
  <p:tag name="KSO_WM_TEMPLATE_ASSEMBLE_XID" val="606570484054ed1e2fb814b4"/>
  <p:tag name="KSO_WM_TEMPLATE_ASSEMBLE_GROUPID" val="606570484054ed1e2fb814b4"/>
</p:tagLst>
</file>

<file path=ppt/tags/tag2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057_1*a*1"/>
  <p:tag name="KSO_WM_TEMPLATE_CATEGORY" val="diagram"/>
  <p:tag name="KSO_WM_TEMPLATE_INDEX" val="20217057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7b77358e78a412590a2ef6cdc379c5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feaab78ef3944e5a8385e86db420fe8e"/>
  <p:tag name="KSO_WM_UNIT_TEXT_FILL_FORE_SCHEMECOLOR_INDEX_BRIGHTNESS" val="0"/>
  <p:tag name="KSO_WM_UNIT_TEXT_FILL_FORE_SCHEMECOLOR_INDEX" val="13"/>
  <p:tag name="KSO_WM_UNIT_TEXT_FILL_TYPE" val="1"/>
  <p:tag name="KSO_WM_TEMPLATE_ASSEMBLE_XID" val="606570484054ed1e2fb814b4"/>
  <p:tag name="KSO_WM_TEMPLATE_ASSEMBLE_GROUPID" val="606570484054ed1e2fb814b4"/>
</p:tagLst>
</file>

<file path=ppt/tags/tag22.xml><?xml version="1.0" encoding="utf-8"?>
<p:tagLst xmlns:p="http://schemas.openxmlformats.org/presentationml/2006/main">
  <p:tag name="commondata" val="eyJoZGlkIjoiMGJmZDhiNGM3MWE1NzY5M2E1YWQ4NGU0MzdkZjc4YzU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1835</Words>
  <Application>WPS 演示</Application>
  <PresentationFormat>宽屏</PresentationFormat>
  <Paragraphs>457</Paragraphs>
  <Slides>23</Slides>
  <Notes>2</Notes>
  <HiddenSlides>0</HiddenSlides>
  <MMClips>3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45" baseType="lpstr">
      <vt:lpstr>Arial</vt:lpstr>
      <vt:lpstr>宋体</vt:lpstr>
      <vt:lpstr>Wingdings</vt:lpstr>
      <vt:lpstr>华文新魏</vt:lpstr>
      <vt:lpstr>黑体</vt:lpstr>
      <vt:lpstr>仿宋</vt:lpstr>
      <vt:lpstr>Cambria Math</vt:lpstr>
      <vt:lpstr>楷体</vt:lpstr>
      <vt:lpstr>Times New Roman</vt:lpstr>
      <vt:lpstr>等线</vt:lpstr>
      <vt:lpstr>微软雅黑</vt:lpstr>
      <vt:lpstr>Arial Unicode MS</vt:lpstr>
      <vt:lpstr>Symbol</vt:lpstr>
      <vt:lpstr>方正粗黑宋简体</vt:lpstr>
      <vt:lpstr>Segoe UI</vt:lpstr>
      <vt:lpstr>Calibri Light</vt:lpstr>
      <vt:lpstr>等线 Light</vt:lpstr>
      <vt:lpstr>Calibri</vt:lpstr>
      <vt:lpstr>Office 主题​​</vt:lpstr>
      <vt:lpstr>默认设计模板</vt:lpstr>
      <vt:lpstr>Equation.KSEE3</vt:lpstr>
      <vt:lpstr>MSPhotoEd.3</vt:lpstr>
      <vt:lpstr>PowerPoint 演示文稿</vt:lpstr>
      <vt:lpstr>PowerPoint 演示文稿</vt:lpstr>
      <vt:lpstr>一、两种介质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课堂小结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zy z</dc:creator>
  <cp:lastModifiedBy>天空深蓝1381065678</cp:lastModifiedBy>
  <cp:revision>680</cp:revision>
  <dcterms:created xsi:type="dcterms:W3CDTF">2023-07-28T12:46:00Z</dcterms:created>
  <dcterms:modified xsi:type="dcterms:W3CDTF">2023-10-31T08:16:20Z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8B9BE02F31B6419691221EC106945052_12</vt:lpwstr>
  </property>
  <property fmtid="{D5CDD505-2E9C-101B-9397-08002B2CF9AE}" pid="3" name="KSOProductBuildVer">
    <vt:lpwstr>2052-12.1.0.15712</vt:lpwstr>
  </property>
</Properties>
</file>