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69" r:id="rId4"/>
    <p:sldId id="260" r:id="rId5"/>
    <p:sldId id="261" r:id="rId6"/>
    <p:sldId id="262" r:id="rId7"/>
    <p:sldId id="266" r:id="rId8"/>
    <p:sldId id="267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9B87"/>
    <a:srgbClr val="569ED7"/>
    <a:srgbClr val="F3A7AD"/>
    <a:srgbClr val="88C997"/>
    <a:srgbClr val="579ED7"/>
    <a:srgbClr val="F3A7AC"/>
    <a:srgbClr val="89C997"/>
    <a:srgbClr val="74B5E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9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11316335" y="6183630"/>
            <a:ext cx="432000" cy="43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29122" y="6231672"/>
            <a:ext cx="606425" cy="335915"/>
          </a:xfrm>
        </p:spPr>
        <p:txBody>
          <a:bodyPr/>
          <a:lstStyle>
            <a:lvl1pPr algn="ctr">
              <a:defRPr>
                <a:solidFill>
                  <a:srgbClr val="569ED7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11316335" y="6183630"/>
            <a:ext cx="432000" cy="43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29122" y="6231672"/>
            <a:ext cx="606425" cy="335915"/>
          </a:xfrm>
        </p:spPr>
        <p:txBody>
          <a:bodyPr/>
          <a:lstStyle>
            <a:lvl1pPr algn="ctr">
              <a:defRPr>
                <a:solidFill>
                  <a:srgbClr val="F29B87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16335" y="6183630"/>
            <a:ext cx="432000" cy="43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229122" y="6231672"/>
            <a:ext cx="606425" cy="335915"/>
          </a:xfrm>
        </p:spPr>
        <p:txBody>
          <a:bodyPr/>
          <a:lstStyle>
            <a:lvl1pPr algn="ctr">
              <a:defRPr>
                <a:solidFill>
                  <a:srgbClr val="88C997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16335" y="6183630"/>
            <a:ext cx="432000" cy="43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229122" y="6231672"/>
            <a:ext cx="606425" cy="335915"/>
          </a:xfrm>
        </p:spPr>
        <p:txBody>
          <a:bodyPr/>
          <a:lstStyle>
            <a:lvl1pPr algn="ctr">
              <a:defRPr>
                <a:solidFill>
                  <a:srgbClr val="F3A7AD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16335" y="6183630"/>
            <a:ext cx="432000" cy="43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11229122" y="6231672"/>
            <a:ext cx="606425" cy="335915"/>
          </a:xfrm>
        </p:spPr>
        <p:txBody>
          <a:bodyPr/>
          <a:lstStyle>
            <a:lvl1pPr algn="ctr">
              <a:defRPr>
                <a:solidFill>
                  <a:srgbClr val="569ED7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凤凰传媒矢量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4710" y="360680"/>
            <a:ext cx="733425" cy="1110615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7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/>
          <p:nvPr>
            <p:custDataLst>
              <p:tags r:id="rId1"/>
            </p:custDataLst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4129" r="25050" b="37390"/>
          <a:stretch>
            <a:fillRect/>
          </a:stretch>
        </p:blipFill>
        <p:spPr>
          <a:xfrm>
            <a:off x="-1270" y="0"/>
            <a:ext cx="121932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5615" y="2108200"/>
            <a:ext cx="4390390" cy="295148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446905" y="981075"/>
            <a:ext cx="722376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信息科技教师教学用书配套教学课件</a:t>
            </a:r>
            <a:r>
              <a:rPr lang="zh-C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　</a:t>
            </a:r>
            <a:r>
              <a:rPr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(</a:t>
            </a:r>
            <a:r>
              <a:rPr lang="zh-C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三</a:t>
            </a:r>
            <a:r>
              <a:rPr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年级</a:t>
            </a:r>
            <a:r>
              <a:rPr lang="zh-CN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上册</a:t>
            </a:r>
            <a:r>
              <a:rPr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)</a:t>
            </a:r>
            <a:endParaRPr lang="en-US" altLang="zh-CN" sz="2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66005" y="3267710"/>
            <a:ext cx="7108190" cy="321945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p>
            <a:pPr>
              <a:lnSpc>
                <a:spcPts val="1800"/>
              </a:lnSpc>
            </a:pP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279400" dist="152400" dir="5400000" algn="t" rotWithShape="0">
                    <a:prstClr val="black">
                      <a:alpha val="40000"/>
                    </a:prstClr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第</a:t>
            </a:r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effectLst>
                  <a:outerShdw blurRad="279400" dist="152400" dir="5400000" algn="t" rotWithShape="0">
                    <a:prstClr val="black">
                      <a:alpha val="40000"/>
                    </a:prstClr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1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279400" dist="152400" dir="5400000" algn="t" rotWithShape="0">
                    <a:prstClr val="black">
                      <a:alpha val="40000"/>
                    </a:prstClr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课</a:t>
            </a:r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effectLst>
                  <a:outerShdw blurRad="279400" dist="152400" dir="5400000" algn="t" rotWithShape="0">
                    <a:prstClr val="black">
                      <a:alpha val="40000"/>
                    </a:prstClr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  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279400" dist="152400" dir="5400000" algn="t" rotWithShape="0">
                    <a:prstClr val="black">
                      <a:alpha val="40000"/>
                    </a:prstClr>
                  </a:outerShdw>
                </a:effectLst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身边的数字设备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effectLst>
                <a:outerShdw blurRad="279400" dist="152400" dir="5400000" algn="t" rotWithShape="0">
                  <a:prstClr val="black">
                    <a:alpha val="40000"/>
                  </a:prstClr>
                </a:outerShdw>
              </a:effectLst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250295" y="6225540"/>
            <a:ext cx="606425" cy="335915"/>
          </a:xfrm>
        </p:spPr>
        <p:txBody>
          <a:bodyPr/>
          <a:p>
            <a:fld id="{49AE70B2-8BF9-45C0-BB95-33D1B9D3A854}" type="slidenum">
              <a:rPr lang="zh-CN" altLang="en-US" smtClean="0">
                <a:solidFill>
                  <a:srgbClr val="F29B87"/>
                </a:solidFill>
              </a:rPr>
            </a:fld>
            <a:endParaRPr lang="zh-CN" altLang="en-US" smtClean="0">
              <a:solidFill>
                <a:srgbClr val="F29B87"/>
              </a:solidFill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884045" y="2413000"/>
            <a:ext cx="5970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出门游玩之前，我们需要做哪些准备呢？</a:t>
            </a:r>
            <a:endParaRPr lang="zh-CN" altLang="en-US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</a:endParaRPr>
          </a:p>
        </p:txBody>
      </p:sp>
      <p:sp>
        <p:nvSpPr>
          <p:cNvPr id="8" name="文本占位符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12570" y="754290"/>
            <a:ext cx="6642221" cy="97337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·</a:t>
            </a: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出行规划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11" name="图片 10" descr="小智讲解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26650" y="3018790"/>
            <a:ext cx="1282277" cy="288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47365" y="3199130"/>
            <a:ext cx="6097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天气情况、拍照留念、导航路线······</a:t>
            </a:r>
            <a:endParaRPr lang="zh-CN" altLang="en-US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250295" y="6225540"/>
            <a:ext cx="606425" cy="335915"/>
          </a:xfrm>
        </p:spPr>
        <p:txBody>
          <a:bodyPr/>
          <a:p>
            <a:fld id="{49AE70B2-8BF9-45C0-BB95-33D1B9D3A854}" type="slidenum">
              <a:rPr lang="zh-CN" altLang="en-US" smtClean="0">
                <a:solidFill>
                  <a:srgbClr val="F29B87"/>
                </a:solidFill>
              </a:rPr>
            </a:fld>
            <a:endParaRPr lang="zh-CN" altLang="en-US" smtClean="0">
              <a:solidFill>
                <a:srgbClr val="F29B87"/>
              </a:solidFill>
            </a:endParaRPr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727835" y="1727835"/>
            <a:ext cx="59709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任务一：讨论身边常见的数字设备</a:t>
            </a:r>
            <a:endParaRPr lang="zh-CN" altLang="en-US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695450" y="2652395"/>
          <a:ext cx="7594602" cy="1975485"/>
        </p:xfrm>
        <a:graphic>
          <a:graphicData uri="http://schemas.openxmlformats.org/drawingml/2006/table">
            <a:tbl>
              <a:tblPr/>
              <a:tblGrid>
                <a:gridCol w="2000250"/>
                <a:gridCol w="1819910"/>
                <a:gridCol w="44874"/>
                <a:gridCol w="1864784"/>
                <a:gridCol w="1864784"/>
              </a:tblGrid>
              <a:tr h="65849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方正书宋简体" panose="02000000000000000000" charset="-122"/>
                          <a:ea typeface="方正书宋简体" panose="02000000000000000000" charset="-122"/>
                          <a:cs typeface="方正书宋简体" panose="02000000000000000000" charset="-122"/>
                        </a:rPr>
                        <a:t>第______组</a:t>
                      </a:r>
                      <a:endParaRPr lang="en-US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方正书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B87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200" b="0">
                          <a:latin typeface="方正书宋简体" panose="02000000000000000000" charset="-122"/>
                          <a:ea typeface="方正书宋简体" panose="02000000000000000000" charset="-122"/>
                          <a:cs typeface="方正书宋简体" panose="02000000000000000000" charset="-122"/>
                        </a:rPr>
                        <a:t>组员：________、_______</a:t>
                      </a:r>
                      <a:endParaRPr lang="en-US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方正书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B87"/>
                    </a:solidFill>
                  </a:tcPr>
                </a:tc>
                <a:tc h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B87"/>
                    </a:solidFill>
                  </a:tcPr>
                </a:tc>
                <a:tc h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9B87"/>
                    </a:solidFill>
                  </a:tcPr>
                </a:tc>
              </a:tr>
              <a:tr h="6584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200" b="0">
                          <a:latin typeface="方正书宋简体" panose="02000000000000000000" charset="-122"/>
                          <a:ea typeface="方正书宋简体" panose="02000000000000000000" charset="-122"/>
                          <a:cs typeface="宋体" panose="02010600030101010101" pitchFamily="2" charset="-122"/>
                        </a:rPr>
                        <a:t>数字设备</a:t>
                      </a:r>
                      <a:endParaRPr lang="zh-CN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2200" b="1">
                        <a:latin typeface="方正书宋简体" panose="02000000000000000000" charset="-122"/>
                        <a:ea typeface="方正书宋简体" panose="02000000000000000000" charset="-122"/>
                        <a:cs typeface="幼圆" panose="020105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200" b="1">
                        <a:latin typeface="方正书宋简体" panose="02000000000000000000" charset="-122"/>
                        <a:ea typeface="方正书宋简体" panose="02000000000000000000" charset="-122"/>
                        <a:cs typeface="幼圆" panose="020105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2200" b="1">
                        <a:latin typeface="方正书宋简体" panose="02000000000000000000" charset="-122"/>
                        <a:ea typeface="方正书宋简体" panose="02000000000000000000" charset="-122"/>
                        <a:cs typeface="幼圆" panose="020105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584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200" b="0">
                          <a:latin typeface="方正书宋简体" panose="02000000000000000000" charset="-122"/>
                          <a:ea typeface="方正书宋简体" panose="02000000000000000000" charset="-122"/>
                          <a:cs typeface="宋体" panose="02010600030101010101" pitchFamily="2" charset="-122"/>
                        </a:rPr>
                        <a:t>数字设备</a:t>
                      </a:r>
                      <a:endParaRPr lang="zh-CN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200" b="0">
                          <a:latin typeface="方正书宋简体" panose="02000000000000000000" charset="-122"/>
                          <a:ea typeface="方正书宋简体" panose="02000000000000000000" charset="-122"/>
                          <a:cs typeface="宋体" panose="02010600030101010101" pitchFamily="2" charset="-122"/>
                        </a:rPr>
                        <a:t>的功能</a:t>
                      </a:r>
                      <a:endParaRPr lang="zh-CN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方正书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68580" marR="68580" marT="0" marB="0" vert="horz" anchor="ctr" anchorCtr="0"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方正书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2200" b="0">
                        <a:latin typeface="方正书宋简体" panose="02000000000000000000" charset="-122"/>
                        <a:ea typeface="方正书宋简体" panose="02000000000000000000" charset="-122"/>
                        <a:cs typeface="方正书宋简体" panose="02000000000000000000" charset="-122"/>
                      </a:endParaRPr>
                    </a:p>
                  </a:txBody>
                  <a:tcPr marL="68580" marR="68580" marT="0" marB="0" vert="horz" anchor="ctr" anchorCtr="0"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212570" y="754290"/>
            <a:ext cx="6642221" cy="97337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一、走进数字设备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11" name="图片 10" descr="小智讲解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26650" y="3018790"/>
            <a:ext cx="128227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250295" y="6225540"/>
            <a:ext cx="606425" cy="335915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1727835" y="1727835"/>
            <a:ext cx="815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项目活动2：了解数字设备的特征及其影响</a:t>
            </a:r>
            <a:endParaRPr lang="zh-CN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4280" y="720090"/>
            <a:ext cx="2738755" cy="9734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二、项目实施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13100" y="5309235"/>
            <a:ext cx="99612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>
                <a:latin typeface="方正书宋简体" panose="02000000000000000000" charset="-122"/>
                <a:ea typeface="方正书宋简体" panose="02000000000000000000" charset="-122"/>
                <a:cs typeface="楷体" panose="02010609060101010101" charset="-122"/>
                <a:sym typeface="+mn-ea"/>
              </a:rPr>
              <a:t>智能手机</a:t>
            </a:r>
            <a:endParaRPr lang="zh-CN" altLang="en-US">
              <a:solidFill>
                <a:srgbClr val="00B050"/>
              </a:solidFill>
              <a:latin typeface="方正书宋简体" panose="02000000000000000000" charset="-122"/>
              <a:ea typeface="方正书宋简体" panose="02000000000000000000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小慧讲解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50145" y="3185160"/>
            <a:ext cx="1200150" cy="2656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545" y="2597785"/>
            <a:ext cx="3903345" cy="2625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345" y="2316480"/>
            <a:ext cx="2202815" cy="3274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82485" y="5641975"/>
            <a:ext cx="1126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方正书宋简体" panose="02000000000000000000" charset="-122"/>
                <a:ea typeface="方正书宋简体" panose="02000000000000000000" charset="-122"/>
              </a:rPr>
              <a:t>老式相机</a:t>
            </a:r>
            <a:endParaRPr lang="zh-CN" altLang="en-US">
              <a:latin typeface="方正书宋简体" panose="02000000000000000000" charset="-122"/>
              <a:ea typeface="方正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solidFill>
                  <a:srgbClr val="F29B87"/>
                </a:solidFill>
              </a:rPr>
            </a:fld>
            <a:endParaRPr lang="zh-CN" altLang="en-US" smtClean="0">
              <a:solidFill>
                <a:srgbClr val="F29B87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14950" y="2544445"/>
            <a:ext cx="498983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>
              <a:lnSpc>
                <a:spcPct val="150000"/>
              </a:lnSpc>
            </a:pP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数字设备</a:t>
            </a:r>
            <a:r>
              <a:rPr lang="zh-CN" altLang="en-US" sz="2400" b="0">
                <a:solidFill>
                  <a:schemeClr val="tx1"/>
                </a:solidFill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的</a:t>
            </a:r>
            <a:r>
              <a:rPr lang="en-US" sz="2400" b="0">
                <a:solidFill>
                  <a:schemeClr val="tx1"/>
                </a:solidFill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普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及性越来越高，并且具有</a:t>
            </a:r>
            <a:r>
              <a:rPr lang="en-US" sz="2400" b="0">
                <a:solidFill>
                  <a:srgbClr val="FF0000"/>
                </a:solidFill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在线化、智能化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的显著特征，这使它能够更好地满足人们工作、生活和学习的需求。</a:t>
            </a:r>
            <a:endParaRPr lang="en-US" sz="2400" b="0">
              <a:latin typeface="方正书宋简体" panose="02000000000000000000" charset="-122"/>
              <a:ea typeface="方正书宋简体" panose="02000000000000000000" charset="-122"/>
              <a:cs typeface="宋体" panose="02010600030101010101" pitchFamily="2" charset="-122"/>
            </a:endParaRPr>
          </a:p>
        </p:txBody>
      </p:sp>
      <p:sp>
        <p:nvSpPr>
          <p:cNvPr id="6" name="文本占位符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4280" y="720090"/>
            <a:ext cx="2738755" cy="9734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二、项目实施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727835" y="1727835"/>
            <a:ext cx="8333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  <a:sym typeface="+mn-ea"/>
              </a:rPr>
              <a:t>项目活动2：了解数字设备的特征及其影响</a:t>
            </a:r>
            <a:endParaRPr lang="zh-CN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  <a:sym typeface="+mn-ea"/>
            </a:endParaRPr>
          </a:p>
        </p:txBody>
      </p:sp>
      <p:pic>
        <p:nvPicPr>
          <p:cNvPr id="16" name="图片 15" descr="小智讲解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04780" y="2837180"/>
            <a:ext cx="1282277" cy="288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2339975"/>
            <a:ext cx="4812030" cy="33769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250295" y="6225540"/>
            <a:ext cx="606425" cy="335915"/>
          </a:xfrm>
        </p:spPr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smtClean="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27835" y="1727835"/>
            <a:ext cx="101295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项目活动</a:t>
            </a:r>
            <a:r>
              <a:rPr lang="en-US" altLang="zh-CN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3</a:t>
            </a:r>
            <a:r>
              <a:rPr lang="zh-CN" sz="240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  <a:cs typeface="方正黑体简体" panose="02010601030101010101" charset="-122"/>
              </a:rPr>
              <a:t>：尝试使用数字设备导航至常州博物馆</a:t>
            </a:r>
            <a:endParaRPr lang="zh-CN" sz="240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  <a:cs typeface="方正黑体简体" panose="0201060103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24280" y="2401570"/>
            <a:ext cx="500126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活动要求：</a:t>
            </a:r>
            <a:endParaRPr lang="zh-CN" altLang="en-US" sz="2400" b="0">
              <a:latin typeface="方正书宋简体" panose="02000000000000000000" charset="-122"/>
              <a:ea typeface="方正书宋简体" panose="02000000000000000000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说一说</a:t>
            </a:r>
            <a:r>
              <a:rPr lang="zh-CN" altLang="en-US" sz="2400" b="0">
                <a:solidFill>
                  <a:schemeClr val="tx1"/>
                </a:solidFill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你</a:t>
            </a:r>
            <a:r>
              <a:rPr lang="zh-CN" sz="2400" b="0">
                <a:solidFill>
                  <a:schemeClr val="tx1"/>
                </a:solidFill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会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选择</a:t>
            </a: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那种数字设备，为什么？</a:t>
            </a:r>
            <a:endParaRPr lang="zh-CN" altLang="en-US" sz="2400" b="0">
              <a:latin typeface="方正书宋简体" panose="02000000000000000000" charset="-122"/>
              <a:ea typeface="方正书宋简体" panose="02000000000000000000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2</a:t>
            </a: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、你会选择哪种通勤方式，为什么？</a:t>
            </a:r>
            <a:endParaRPr lang="en-US" sz="2400" b="0">
              <a:latin typeface="方正书宋简体" panose="02000000000000000000" charset="-122"/>
              <a:ea typeface="方正书宋简体" panose="02000000000000000000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3</a:t>
            </a: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、你会选择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哪一条路</a:t>
            </a: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线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，</a:t>
            </a:r>
            <a:r>
              <a:rPr lang="zh-CN" alt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为</a:t>
            </a:r>
            <a:r>
              <a:rPr lang="en-US" sz="2400" b="0">
                <a:latin typeface="方正书宋简体" panose="02000000000000000000" charset="-122"/>
                <a:ea typeface="方正书宋简体" panose="02000000000000000000" charset="-122"/>
                <a:cs typeface="宋体" panose="02010600030101010101" pitchFamily="2" charset="-122"/>
              </a:rPr>
              <a:t>什么？</a:t>
            </a:r>
            <a:endParaRPr lang="en-US" sz="2400" b="0">
              <a:latin typeface="方正书宋简体" panose="02000000000000000000" charset="-122"/>
              <a:ea typeface="方正书宋简体" panose="02000000000000000000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截图2023082412320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24905" y="3122295"/>
            <a:ext cx="3108960" cy="3103245"/>
          </a:xfrm>
          <a:prstGeom prst="rect">
            <a:avLst/>
          </a:prstGeom>
        </p:spPr>
      </p:pic>
      <p:sp>
        <p:nvSpPr>
          <p:cNvPr id="14" name="文本占位符 6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24280" y="720090"/>
            <a:ext cx="2738755" cy="9734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二、项目实施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pic>
        <p:nvPicPr>
          <p:cNvPr id="10" name="图片 9" descr="小慧讲解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50145" y="3185160"/>
            <a:ext cx="1200150" cy="265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solidFill>
                  <a:srgbClr val="F29B87"/>
                </a:solidFill>
              </a:rPr>
            </a:fld>
            <a:endParaRPr lang="zh-CN" altLang="en-US" smtClean="0">
              <a:solidFill>
                <a:srgbClr val="F29B87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24000" y="720000"/>
            <a:ext cx="6642221" cy="97337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rgbClr val="0070C0"/>
                </a:solidFill>
                <a:latin typeface="方正黑体简体" panose="02010601030101010101" charset="-122"/>
                <a:ea typeface="方正黑体简体" panose="02010601030101010101" charset="-122"/>
              </a:rPr>
              <a:t>三、项目评价</a:t>
            </a:r>
            <a:endParaRPr lang="zh-CN" altLang="en-US" sz="2800" dirty="0">
              <a:solidFill>
                <a:srgbClr val="0070C0"/>
              </a:solidFill>
              <a:latin typeface="方正黑体简体" panose="02010601030101010101" charset="-122"/>
              <a:ea typeface="方正黑体简体" panose="0201060103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1728000" y="1452410"/>
            <a:ext cx="98266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4F8A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indent="45720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0" kern="100">
                <a:solidFill>
                  <a:schemeClr val="tx1"/>
                </a:solidFill>
                <a:latin typeface="方正书宋简体" panose="02000000000000000000" charset="-122"/>
                <a:ea typeface="方正书宋简体" panose="02000000000000000000" charset="-122"/>
                <a:cs typeface="Times New Roman" panose="02020603050405020304"/>
                <a:sym typeface="Times New Roman" panose="02020603050405020304"/>
              </a:rPr>
              <a:t>请结合你今天的学习情况进行自我评价。</a:t>
            </a:r>
            <a:endParaRPr lang="zh-CN" altLang="en-US" sz="2400" b="0" kern="100">
              <a:solidFill>
                <a:schemeClr val="tx1"/>
              </a:solidFill>
              <a:latin typeface="方正书宋简体" panose="02000000000000000000" charset="-122"/>
              <a:ea typeface="方正书宋简体" panose="020000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6" name="图片 15" descr="小智讲解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53700" y="2952115"/>
            <a:ext cx="1282277" cy="2880000"/>
          </a:xfrm>
          <a:prstGeom prst="rect">
            <a:avLst/>
          </a:prstGeom>
        </p:spPr>
      </p:pic>
      <p:sp>
        <p:nvSpPr>
          <p:cNvPr id="35" name="圆角矩形 34"/>
          <p:cNvSpPr/>
          <p:nvPr/>
        </p:nvSpPr>
        <p:spPr>
          <a:xfrm>
            <a:off x="3362325" y="2254885"/>
            <a:ext cx="5467350" cy="618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评</a:t>
            </a:r>
            <a:r>
              <a:rPr lang="en-US" altLang="zh-CN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 </a:t>
            </a:r>
            <a:r>
              <a:rPr lang="zh-CN" altLang="en-US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价</a:t>
            </a:r>
            <a:r>
              <a:rPr lang="en-US" altLang="zh-CN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 </a:t>
            </a:r>
            <a:r>
              <a:rPr lang="zh-CN" altLang="en-US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内</a:t>
            </a:r>
            <a:r>
              <a:rPr lang="en-US" altLang="zh-CN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 </a:t>
            </a:r>
            <a:r>
              <a:rPr lang="zh-CN" altLang="en-US" sz="2400" b="1" dirty="0">
                <a:latin typeface="方正书宋简体" panose="02000000000000000000" charset="-122"/>
                <a:ea typeface="方正书宋简体" panose="02000000000000000000" charset="-122"/>
                <a:cs typeface="方正书宋简体" panose="02000000000000000000" charset="-122"/>
                <a:sym typeface="+mn-ea"/>
              </a:rPr>
              <a:t>容</a:t>
            </a:r>
            <a:endParaRPr lang="zh-CN" altLang="en-US" sz="2400" b="1">
              <a:latin typeface="方正书宋简体" panose="02000000000000000000" charset="-122"/>
              <a:ea typeface="方正书宋简体" panose="02000000000000000000" charset="-122"/>
              <a:cs typeface="方正书宋简体" panose="02000000000000000000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362325" y="3043555"/>
            <a:ext cx="5467350" cy="618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2000">
                <a:latin typeface="方正书宋简体" panose="02000000000000000000" charset="-122"/>
                <a:ea typeface="方正书宋简体" panose="02000000000000000000" charset="-122"/>
                <a:sym typeface="+mn-ea"/>
              </a:rPr>
              <a:t>知道数字设备的特征</a:t>
            </a:r>
            <a:endParaRPr lang="en-US" altLang="en-US" sz="2000">
              <a:latin typeface="方正书宋简体" panose="02000000000000000000" charset="-122"/>
              <a:ea typeface="方正书宋简体" panose="02000000000000000000" charset="-122"/>
              <a:sym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365500" y="3818255"/>
            <a:ext cx="5467350" cy="618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2000">
                <a:latin typeface="方正书宋简体" panose="02000000000000000000" charset="-122"/>
                <a:ea typeface="方正书宋简体" panose="02000000000000000000" charset="-122"/>
                <a:sym typeface="+mn-ea"/>
              </a:rPr>
              <a:t>了解数字设备对学习和生活的影响</a:t>
            </a:r>
            <a:endParaRPr lang="en-US" altLang="en-US" sz="2000" dirty="0">
              <a:latin typeface="方正书宋简体" panose="02000000000000000000" charset="-122"/>
              <a:ea typeface="方正书宋简体" panose="02000000000000000000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365500" y="4592955"/>
            <a:ext cx="5467350" cy="618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2000">
                <a:latin typeface="方正书宋简体" panose="02000000000000000000" charset="-122"/>
                <a:ea typeface="方正书宋简体" panose="02000000000000000000" charset="-122"/>
                <a:sym typeface="+mn-ea"/>
              </a:rPr>
              <a:t>能使用数字设备解决生活中的简单问题</a:t>
            </a:r>
            <a:endParaRPr lang="en-US" altLang="en-US" sz="2000" dirty="0">
              <a:latin typeface="方正书宋简体" panose="02000000000000000000" charset="-122"/>
              <a:ea typeface="方正书宋简体" panose="02000000000000000000" charset="-122"/>
              <a:sym typeface="+mn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3365500" y="5367655"/>
            <a:ext cx="5467350" cy="618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2000">
                <a:latin typeface="方正书宋简体" panose="02000000000000000000" charset="-122"/>
                <a:ea typeface="方正书宋简体" panose="02000000000000000000" charset="-122"/>
                <a:sym typeface="+mn-ea"/>
              </a:rPr>
              <a:t>能和其他同学积极合作，完成学习任务</a:t>
            </a:r>
            <a:endParaRPr lang="en-US" altLang="en-US" sz="2000" dirty="0">
              <a:latin typeface="方正书宋简体" panose="02000000000000000000" charset="-122"/>
              <a:ea typeface="方正书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19201.889763779527}"/>
</p:tagLst>
</file>

<file path=ppt/tags/tag1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1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  <p:tag name="KSO_WM_BEAUTIFY_FLAG" val=""/>
</p:tagLst>
</file>

<file path=ppt/tags/tag7.xml><?xml version="1.0" encoding="utf-8"?>
<p:tagLst xmlns:p="http://schemas.openxmlformats.org/presentationml/2006/main">
  <p:tag name="KSO_WM_UNIT_TABLE_BEAUTIFY" val="smartTable{5156c784-fb3f-4cec-bfcd-f0d464382750}"/>
  <p:tag name="TABLE_ENDDRAG_ORIGIN_RECT" val="597*155"/>
  <p:tag name="TABLE_ENDDRAG_RECT" val="133*208*598*155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WPS 演示</Application>
  <PresentationFormat>宽屏</PresentationFormat>
  <Paragraphs>78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方正黑体简体</vt:lpstr>
      <vt:lpstr>Wingdings</vt:lpstr>
      <vt:lpstr>方正书宋简体</vt:lpstr>
      <vt:lpstr>幼圆</vt:lpstr>
      <vt:lpstr>楷体</vt:lpstr>
      <vt:lpstr>微软雅黑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王钦</dc:creator>
  <cp:lastModifiedBy>鱼仔</cp:lastModifiedBy>
  <cp:revision>61</cp:revision>
  <dcterms:created xsi:type="dcterms:W3CDTF">2019-09-19T02:01:00Z</dcterms:created>
  <dcterms:modified xsi:type="dcterms:W3CDTF">2023-11-02T10:16:00Z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2052-10.8.2.7119</vt:lpwstr>
  </property>
  <property fmtid="{D5CDD505-2E9C-101B-9397-08002B2CF9AE}" pid="3" name="ICV">
    <vt:lpwstr>347728F27FA747BD80E1FC3BFAE69D8E_13</vt:lpwstr>
  </property>
</Properties>
</file>