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3"/>
    <p:sldId id="264" r:id="rId4"/>
    <p:sldId id="347" r:id="rId5"/>
    <p:sldId id="348" r:id="rId6"/>
    <p:sldId id="353" r:id="rId7"/>
    <p:sldId id="270" r:id="rId8"/>
    <p:sldId id="360" r:id="rId9"/>
    <p:sldId id="365" r:id="rId10"/>
    <p:sldId id="370" r:id="rId11"/>
    <p:sldId id="371" r:id="rId12"/>
    <p:sldId id="372" r:id="rId13"/>
    <p:sldId id="375" r:id="rId14"/>
    <p:sldId id="383" r:id="rId15"/>
    <p:sldId id="554" r:id="rId16"/>
    <p:sldId id="555" r:id="rId17"/>
    <p:sldId id="556" r:id="rId18"/>
    <p:sldId id="557" r:id="rId19"/>
    <p:sldId id="558" r:id="rId20"/>
    <p:sldId id="559" r:id="rId21"/>
    <p:sldId id="392" r:id="rId22"/>
    <p:sldId id="395" r:id="rId23"/>
    <p:sldId id="396" r:id="rId24"/>
    <p:sldId id="397" r:id="rId25"/>
    <p:sldId id="404" r:id="rId26"/>
    <p:sldId id="405" r:id="rId27"/>
  </p:sldIdLst>
  <p:sldSz cx="10080625" cy="5715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6" userDrawn="1">
          <p15:clr>
            <a:srgbClr val="A4A3A4"/>
          </p15:clr>
        </p15:guide>
        <p15:guide id="2" pos="32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1458E"/>
    <a:srgbClr val="4F80BD"/>
    <a:srgbClr val="5AFEAB"/>
    <a:srgbClr val="4BACC6"/>
    <a:srgbClr val="FFFFFF"/>
    <a:srgbClr val="0F1A67"/>
    <a:srgbClr val="28498B"/>
    <a:srgbClr val="8999E8"/>
    <a:srgbClr val="6A6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792" y="-84"/>
      </p:cViewPr>
      <p:guideLst>
        <p:guide orient="horz" pos="1676"/>
        <p:guide pos="32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0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07231" y="1143000"/>
            <a:ext cx="544353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6048" y="1775358"/>
            <a:ext cx="8568532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12095" y="3238500"/>
            <a:ext cx="7056438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08453" y="228867"/>
            <a:ext cx="2268140" cy="48762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4031" y="228867"/>
            <a:ext cx="6636412" cy="48762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6300" y="3672420"/>
            <a:ext cx="8568532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6300" y="2422261"/>
            <a:ext cx="8568532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4032" y="1333501"/>
            <a:ext cx="4452276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24318" y="1333501"/>
            <a:ext cx="4452276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4032" y="1279264"/>
            <a:ext cx="4454026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4032" y="1812396"/>
            <a:ext cx="4454026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20821" y="1279264"/>
            <a:ext cx="4455777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20821" y="1812396"/>
            <a:ext cx="4455777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035" y="227545"/>
            <a:ext cx="3316457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41244" y="227543"/>
            <a:ext cx="5635349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4035" y="1195919"/>
            <a:ext cx="3316457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5873" y="4000500"/>
            <a:ext cx="6048375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75873" y="510646"/>
            <a:ext cx="6048375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75873" y="4472782"/>
            <a:ext cx="6048375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4032" y="228865"/>
            <a:ext cx="9072563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4032" y="1333501"/>
            <a:ext cx="9072563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4031" y="5296961"/>
            <a:ext cx="235214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44214" y="5296961"/>
            <a:ext cx="3192198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24448" y="5296961"/>
            <a:ext cx="235214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tags" Target="../tags/tag4.xml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" Type="http://schemas.openxmlformats.org/officeDocument/2006/relationships/image" Target="../media/image17.jpe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tags" Target="../tags/tag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20" y="0"/>
            <a:ext cx="10222230" cy="5715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32025" y="1417320"/>
            <a:ext cx="645541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课题申报书的撰写</a:t>
            </a:r>
            <a:endParaRPr lang="zh-CN" altLang="en-US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88565" y="3178175"/>
            <a:ext cx="61988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常州市新北区教师发展中心    周文荣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5255" y="4347845"/>
            <a:ext cx="1200150" cy="17405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17002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3.5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研究内容的设计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1785" y="1076960"/>
            <a:ext cx="58242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/>
            <a:r>
              <a:rPr lang="en-US" altLang="zh-CN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程序法 ：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按研究的一般程序设计内容</a:t>
            </a:r>
            <a:endParaRPr lang="zh-CN" altLang="en-US" sz="2400" b="1" kern="0" noProof="0" dirty="0" smtClean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6856095" y="1772920"/>
            <a:ext cx="1728788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cene3d>
              <a:camera prst="orthographicFront"/>
              <a:lightRig rig="threePt" dir="t"/>
            </a:scene3d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华文隶书" panose="02010800040101010101" pitchFamily="2" charset="-122"/>
                <a:cs typeface="+mn-cs"/>
              </a:rPr>
              <a:t>总结思考</a:t>
            </a:r>
            <a:endParaRPr kumimoji="0" lang="zh-CN" altLang="en-US" sz="2800" b="1" i="0" u="none" strike="noStrike" kern="1200" cap="none" spc="0" normalizeH="0" baseline="0" noProof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隶书" panose="02010800040101010101" pitchFamily="2" charset="-122"/>
              <a:cs typeface="+mn-cs"/>
            </a:endParaRP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1764348" y="1772920"/>
            <a:ext cx="1800225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华文隶书" panose="0201080004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华文隶书" panose="02010800040101010101" pitchFamily="2" charset="-122"/>
                <a:cs typeface="+mn-cs"/>
              </a:rPr>
              <a:t>调查研究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华文隶书" panose="0201080004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4335463" y="1772920"/>
            <a:ext cx="1800225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cene3d>
              <a:camera prst="orthographicFront"/>
              <a:lightRig rig="threePt" dir="t"/>
            </a:scene3d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华文隶书" panose="02010800040101010101" pitchFamily="2" charset="-122"/>
                <a:cs typeface="+mn-cs"/>
              </a:rPr>
              <a:t>实践探索</a:t>
            </a:r>
            <a:endParaRPr kumimoji="0" lang="zh-CN" altLang="en-US" sz="2800" b="1" i="0" u="none" strike="noStrike" kern="1200" cap="none" spc="0" normalizeH="0" baseline="0" noProof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隶书" panose="02010800040101010101" pitchFamily="2" charset="-122"/>
              <a:cs typeface="+mn-cs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3599815" y="1989455"/>
            <a:ext cx="720090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6136005" y="1989455"/>
            <a:ext cx="720090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922020" y="2944178"/>
            <a:ext cx="8627745" cy="1568450"/>
          </a:xfrm>
          <a:prstGeom prst="rect">
            <a:avLst/>
          </a:prstGeom>
          <a:noFill/>
          <a:ln w="9525">
            <a:solidFill>
              <a:srgbClr val="4BACC6"/>
            </a:solidFill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p>
            <a:pPr marL="0" marR="0" lvl="0" indent="3492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《XXX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课堂教学方式改进的实践研究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349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调查研究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：从国外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国内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—XX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—XX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—XX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学校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（调查）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349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实践探索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：在课堂教学中进行一些实践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（课例）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349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总结思路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：在调查和实践基础上进行总结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（策略）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9702" grpId="0" animBg="1"/>
      <p:bldP spid="29702" grpId="1" animBg="1"/>
      <p:bldP spid="29703" grpId="0" animBg="1"/>
      <p:bldP spid="29703" grpId="1" animBg="1"/>
      <p:bldP spid="29704" grpId="0" bldLvl="0" animBg="1"/>
      <p:bldP spid="29704" grpId="1" animBg="1"/>
      <p:bldP spid="12" grpId="0" animBg="1"/>
      <p:bldP spid="12" grpId="1" animBg="1"/>
      <p:bldP spid="13" grpId="0" animBg="1"/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5255" y="4347845"/>
            <a:ext cx="1200150" cy="17405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17002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3.5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研究内容的设计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1785" y="1076960"/>
            <a:ext cx="58242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/>
            <a:r>
              <a:rPr lang="en-US" altLang="zh-CN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、分解法：</a:t>
            </a:r>
            <a:r>
              <a:rPr lang="zh-CN" altLang="zh-CN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把总课题分解成几个子课题 </a:t>
            </a:r>
            <a:endParaRPr lang="zh-CN" altLang="zh-CN"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47700" y="2115820"/>
            <a:ext cx="2476500" cy="238887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从核心概念的内涵来分解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802380" y="2115820"/>
            <a:ext cx="2476500" cy="238950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从课题研究的 范围来分解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870700" y="2115820"/>
            <a:ext cx="2419350" cy="238887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从课题研究的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途径来分析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4" grpId="0" animBg="1"/>
      <p:bldP spid="4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5255" y="4347845"/>
            <a:ext cx="1200150" cy="17405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17002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3.5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研究内容的设计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5915" y="984250"/>
            <a:ext cx="9408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/>
            <a:r>
              <a:rPr lang="en-US" altLang="zh-CN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、分类法：</a:t>
            </a:r>
            <a:r>
              <a:rPr lang="zh-CN" altLang="zh-CN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将研究内容按理论研究、实践研究分成两类或几类。 </a:t>
            </a:r>
            <a:endParaRPr lang="zh-CN" altLang="zh-CN"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98550" y="1537335"/>
            <a:ext cx="5669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学科教学中创造性教学的研究与实践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78075" y="2120265"/>
            <a:ext cx="5632450" cy="3415030"/>
          </a:xfrm>
          <a:prstGeom prst="rect">
            <a:avLst/>
          </a:prstGeom>
          <a:noFill/>
          <a:ln>
            <a:solidFill>
              <a:srgbClr val="4BACC6"/>
            </a:solidFill>
          </a:ln>
        </p:spPr>
        <p:txBody>
          <a:bodyPr wrap="square" rtlCol="0" anchor="t">
            <a:spAutoFit/>
          </a:bodyPr>
          <a:p>
            <a:pPr marL="0" indent="0" eaLnBrk="1" hangingPunct="1">
              <a:buNone/>
            </a:pP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理论研究  </a:t>
            </a:r>
            <a:endParaRPr lang="zh-CN" altLang="en-US" sz="2400" b="1" dirty="0"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lang="en-US" altLang="zh-CN" sz="2400" b="1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400" b="1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创造性教学理念的研究</a:t>
            </a:r>
            <a:endParaRPr lang="zh-CN" altLang="en-US" sz="2400" b="1" dirty="0"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lang="en-US" altLang="zh-CN" sz="2400" b="1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400" b="1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创造性教学设计原理的研究</a:t>
            </a:r>
            <a:endParaRPr lang="zh-CN" altLang="en-US" sz="2400" b="1" dirty="0"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hangingPunct="1">
              <a:buNone/>
            </a:pP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实践研究</a:t>
            </a:r>
            <a:endParaRPr lang="zh-CN" altLang="en-US" sz="2400" b="1" dirty="0"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lang="en-US" altLang="zh-CN" sz="2400" b="1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400" b="1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创造性教学模式群构建的实验研究</a:t>
            </a:r>
            <a:endParaRPr lang="zh-CN" altLang="en-US" sz="2400" b="1" dirty="0"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lang="en-US" altLang="zh-CN" sz="2400" b="1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400" b="1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创造性教学策略体系构建的实验研究</a:t>
            </a:r>
            <a:endParaRPr lang="zh-CN" altLang="en-US" sz="2400" b="1" dirty="0"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lang="en-US" altLang="zh-CN" sz="2400" b="1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(1)</a:t>
            </a:r>
            <a:r>
              <a:rPr lang="zh-CN" altLang="en-US" sz="2400" b="1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语文创造性教学策略</a:t>
            </a:r>
            <a:endParaRPr lang="zh-CN" altLang="en-US" sz="2400" b="1" dirty="0"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lang="en-US" altLang="zh-CN" sz="2400" b="1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(2)</a:t>
            </a:r>
            <a:r>
              <a:rPr lang="zh-CN" altLang="en-US" sz="2400" b="1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数学创造性教学策略 </a:t>
            </a:r>
            <a:endParaRPr lang="zh-CN" altLang="en-US" sz="2400" b="1" dirty="0"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1" hangingPunct="1"/>
            <a:r>
              <a:rPr lang="zh-CN" altLang="en-US" sz="2400" b="1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……</a:t>
            </a:r>
            <a:r>
              <a:rPr lang="zh-CN" altLang="en-US" sz="2400" b="1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endParaRPr lang="zh-CN" altLang="en-US" sz="2400" b="1" dirty="0"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" grpId="0"/>
      <p:bldP spid="3" grpId="0" animBg="1"/>
      <p:bldP spid="2" grpId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3"/>
          <p:cNvSpPr>
            <a:spLocks noChangeArrowheads="1"/>
          </p:cNvSpPr>
          <p:nvPr/>
        </p:nvSpPr>
        <p:spPr bwMode="auto">
          <a:xfrm>
            <a:off x="674664" y="902335"/>
            <a:ext cx="8740775" cy="201612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28575">
            <a:solidFill>
              <a:srgbClr val="28498B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auto">
          <a:xfrm>
            <a:off x="1083945" y="2907030"/>
            <a:ext cx="8740775" cy="237744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28575">
            <a:solidFill>
              <a:srgbClr val="28498B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266" name="Picture 2" descr="G:\2PPT\2。ppt中国风元素\水墨具体图案\金鱼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03" y="4559791"/>
            <a:ext cx="59470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2PPT\2。ppt中国风元素\水墨具体图案\191965934116857746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23" y="2274230"/>
            <a:ext cx="4754382" cy="153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G:\2PPT\2。ppt中国风元素\青花瓷\W0200703143804040932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37" y="1275697"/>
            <a:ext cx="1026711" cy="88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G:\2PPT\2。ppt中国风元素\青花瓷\W0200703143804040932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132" y="3606771"/>
            <a:ext cx="1026711" cy="88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 flipV="1">
            <a:off x="0" y="-13335"/>
            <a:ext cx="10089515" cy="81978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28498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「</a:t>
            </a:r>
            <a:endParaRPr lang="zh-CN" altLang="en-US" dirty="0"/>
          </a:p>
        </p:txBody>
      </p:sp>
      <p:pic>
        <p:nvPicPr>
          <p:cNvPr id="12" name="Picture 4" descr="C:\Users\Administrator\Desktop\青花瓷ppt素材\1好用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-109994"/>
            <a:ext cx="1027643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1083945" y="104775"/>
            <a:ext cx="7009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3.6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研究方法的选择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65325" y="1122680"/>
            <a:ext cx="731837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zh-CN" sz="28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所谓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教育科研</a:t>
            </a:r>
            <a:r>
              <a:rPr lang="zh-CN" altLang="zh-CN" sz="28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是用科学的方法探索教育科学的规律。研究方法要注意了解教育科研的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基本方法</a:t>
            </a:r>
            <a:r>
              <a:rPr lang="zh-CN" altLang="zh-CN" sz="28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，还要掌握常用教育科研方法的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操作要点</a:t>
            </a:r>
            <a:r>
              <a:rPr lang="zh-CN" altLang="en-US" sz="28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800" b="1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84935" y="3606800"/>
            <a:ext cx="75164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8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常用的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教育科研方法</a:t>
            </a:r>
            <a:r>
              <a:rPr lang="zh-CN" altLang="zh-CN" sz="28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有调查法、观察法、文献法、行动</a:t>
            </a:r>
            <a:r>
              <a:rPr lang="zh-CN" altLang="en-US" sz="28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研究</a:t>
            </a:r>
            <a:r>
              <a:rPr lang="zh-CN" altLang="zh-CN" sz="28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法、实验法</a:t>
            </a:r>
            <a:r>
              <a:rPr lang="zh-CN" altLang="en-US" sz="28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、经验总结法</a:t>
            </a:r>
            <a:r>
              <a:rPr lang="zh-CN" altLang="zh-CN" sz="28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……</a:t>
            </a:r>
            <a:endParaRPr lang="zh-CN" altLang="zh-CN" sz="2800" b="1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下弧形箭头 1435654"/>
          <p:cNvSpPr/>
          <p:nvPr/>
        </p:nvSpPr>
        <p:spPr>
          <a:xfrm rot="3743907" flipV="1">
            <a:off x="5876290" y="2971165"/>
            <a:ext cx="1390015" cy="591820"/>
          </a:xfrm>
          <a:prstGeom prst="curvedUpArrow">
            <a:avLst>
              <a:gd name="adj1" fmla="val 77500"/>
              <a:gd name="adj2" fmla="val 155000"/>
              <a:gd name="adj3" fmla="val 33319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5255" y="4347845"/>
            <a:ext cx="1200150" cy="17405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17002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276860" y="1195705"/>
            <a:ext cx="934275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行动研究的基本模式：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计划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行动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观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察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反思</a:t>
            </a:r>
            <a:r>
              <a:rPr lang="zh-CN" altLang="en-US" sz="28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四个循环阶段。</a:t>
            </a:r>
            <a:endParaRPr lang="zh-CN" altLang="en-US" sz="28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0665" name="下弧形箭头 1435657"/>
          <p:cNvSpPr/>
          <p:nvPr/>
        </p:nvSpPr>
        <p:spPr>
          <a:xfrm rot="10115985" flipV="1">
            <a:off x="4059555" y="4960620"/>
            <a:ext cx="1962150" cy="515620"/>
          </a:xfrm>
          <a:prstGeom prst="curvedUpArrow">
            <a:avLst>
              <a:gd name="adj1" fmla="val 87500"/>
              <a:gd name="adj2" fmla="val 175000"/>
              <a:gd name="adj3" fmla="val 33319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0666" name="文本框 1435658"/>
          <p:cNvSpPr txBox="1"/>
          <p:nvPr/>
        </p:nvSpPr>
        <p:spPr>
          <a:xfrm>
            <a:off x="3328670" y="4721860"/>
            <a:ext cx="12623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</a:rPr>
              <a:t>行动</a:t>
            </a:r>
            <a:endParaRPr lang="zh-CN" altLang="en-US"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下弧形箭头 6"/>
          <p:cNvSpPr/>
          <p:nvPr/>
        </p:nvSpPr>
        <p:spPr>
          <a:xfrm rot="-1106889" flipV="1">
            <a:off x="3670935" y="2169795"/>
            <a:ext cx="1786890" cy="586740"/>
          </a:xfrm>
          <a:prstGeom prst="curvedUpArrow">
            <a:avLst>
              <a:gd name="adj1" fmla="val 81250"/>
              <a:gd name="adj2" fmla="val 162500"/>
              <a:gd name="adj3" fmla="val 33319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23945" y="3436620"/>
            <a:ext cx="2743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确认问题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435660"/>
          <p:cNvSpPr txBox="1"/>
          <p:nvPr/>
        </p:nvSpPr>
        <p:spPr>
          <a:xfrm>
            <a:off x="2414905" y="2513965"/>
            <a:ext cx="1346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</a:rPr>
              <a:t>观察</a:t>
            </a:r>
            <a:endParaRPr lang="zh-CN" altLang="en-US"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下弧形箭头 1435661"/>
          <p:cNvSpPr/>
          <p:nvPr/>
        </p:nvSpPr>
        <p:spPr>
          <a:xfrm rot="15015088" flipV="1">
            <a:off x="2539365" y="3556000"/>
            <a:ext cx="1736090" cy="526415"/>
          </a:xfrm>
          <a:prstGeom prst="curvedUpArrow">
            <a:avLst>
              <a:gd name="adj1" fmla="val 87593"/>
              <a:gd name="adj2" fmla="val 175187"/>
              <a:gd name="adj3" fmla="val 33319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61790" y="2760028"/>
            <a:ext cx="1524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</a:rPr>
              <a:t>反思</a:t>
            </a:r>
            <a:endParaRPr lang="zh-CN" altLang="en-US"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椭圆 1435650"/>
          <p:cNvSpPr/>
          <p:nvPr/>
        </p:nvSpPr>
        <p:spPr>
          <a:xfrm>
            <a:off x="3693160" y="2513965"/>
            <a:ext cx="2694305" cy="2547620"/>
          </a:xfrm>
          <a:prstGeom prst="ellipse">
            <a:avLst/>
          </a:prstGeom>
          <a:noFill/>
          <a:ln w="38100" cap="rnd" cmpd="dbl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文本框 1435655"/>
          <p:cNvSpPr txBox="1"/>
          <p:nvPr/>
        </p:nvSpPr>
        <p:spPr>
          <a:xfrm>
            <a:off x="6367145" y="3958590"/>
            <a:ext cx="10731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</a:rPr>
              <a:t>计划</a:t>
            </a:r>
            <a:endParaRPr lang="zh-CN" altLang="en-US"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083945" y="104775"/>
            <a:ext cx="7009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3.6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研究方法的选择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9" grpId="0"/>
      <p:bldP spid="15" grpId="1" animBg="1"/>
      <p:bldP spid="9" grpId="1"/>
      <p:bldP spid="70662" grpId="0" bldLvl="0" animBg="1"/>
      <p:bldP spid="16" grpId="0"/>
      <p:bldP spid="70662" grpId="1" animBg="1"/>
      <p:bldP spid="16" grpId="1"/>
      <p:bldP spid="70665" grpId="0" bldLvl="0" animBg="1"/>
      <p:bldP spid="70666" grpId="0"/>
      <p:bldP spid="70665" grpId="1" animBg="1"/>
      <p:bldP spid="70666" grpId="1"/>
      <p:bldP spid="13" grpId="0" bldLvl="0" animBg="1"/>
      <p:bldP spid="12" grpId="0"/>
      <p:bldP spid="13" grpId="1" animBg="1"/>
      <p:bldP spid="12" grpId="1"/>
      <p:bldP spid="7" grpId="0" bldLvl="0" animBg="1"/>
      <p:bldP spid="14" grpId="0"/>
      <p:bldP spid="7" grpId="1" animBg="1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5255" y="4347845"/>
            <a:ext cx="1200150" cy="17405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17002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微信图片_2023013110554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845" y="1704975"/>
            <a:ext cx="3596640" cy="3154045"/>
          </a:xfrm>
          <a:prstGeom prst="rect">
            <a:avLst/>
          </a:prstGeom>
        </p:spPr>
      </p:pic>
      <p:pic>
        <p:nvPicPr>
          <p:cNvPr id="4" name="图片 3" descr="微信图片_2023013110555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3390"/>
          <a:stretch>
            <a:fillRect/>
          </a:stretch>
        </p:blipFill>
        <p:spPr>
          <a:xfrm>
            <a:off x="4248150" y="1566545"/>
            <a:ext cx="5619115" cy="329247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083945" y="104775"/>
            <a:ext cx="7009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3.6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研究方法的选择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5255" y="4347845"/>
            <a:ext cx="1200150" cy="17405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17002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微信图片_2023013110555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1811"/>
          <a:stretch>
            <a:fillRect/>
          </a:stretch>
        </p:blipFill>
        <p:spPr>
          <a:xfrm>
            <a:off x="2159635" y="984885"/>
            <a:ext cx="5872480" cy="452564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083945" y="104775"/>
            <a:ext cx="7009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3.6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研究方法的选择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 flipV="1">
            <a:off x="-17002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1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微信图片_202301311056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5707"/>
          <a:stretch>
            <a:fillRect/>
          </a:stretch>
        </p:blipFill>
        <p:spPr>
          <a:xfrm>
            <a:off x="1548130" y="984885"/>
            <a:ext cx="7259955" cy="464820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083945" y="104775"/>
            <a:ext cx="7009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3.6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研究方法的选择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5255" y="4347845"/>
            <a:ext cx="1200150" cy="17405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17002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4820" name="Rectangle 26"/>
          <p:cNvSpPr>
            <a:spLocks noChangeArrowheads="1"/>
          </p:cNvSpPr>
          <p:nvPr/>
        </p:nvSpPr>
        <p:spPr bwMode="auto">
          <a:xfrm>
            <a:off x="713105" y="3046095"/>
            <a:ext cx="8655050" cy="1135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A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                                                                                                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 panose="020B0606020202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889635" y="892175"/>
            <a:ext cx="2566670" cy="836295"/>
          </a:xfrm>
        </p:spPr>
        <p:txBody>
          <a:bodyPr vert="horz" wrap="square" lIns="91440" tIns="45720" rIns="91440" bIns="45720" anchor="ctr">
            <a:normAutofit/>
          </a:bodyPr>
          <a:p>
            <a:pPr algn="l" eaLnBrk="1" hangingPunct="1"/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案例研究法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99085" y="1861185"/>
            <a:ext cx="9072880" cy="2889885"/>
          </a:xfrm>
          <a:ln w="19050">
            <a:solidFill>
              <a:srgbClr val="FF0000"/>
            </a:solidFill>
            <a:prstDash val="sysDot"/>
          </a:ln>
        </p:spPr>
        <p:txBody>
          <a:bodyPr vert="horz" wrap="square" lIns="91440" tIns="45720" rIns="91440" bIns="45720" numCol="1" anchor="t" anchorCtr="0" compatLnSpc="1">
            <a:normAutofit/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sz="2800" b="1" kern="0" noProof="0" dirty="0" smtClean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研究者如实地报告某一事件发生、发展、变化过程，以此作为资料积累进行研究的一种方法。</a:t>
            </a:r>
            <a:endParaRPr lang="zh-CN" altLang="en-US" sz="2800" b="1" kern="0" noProof="0" dirty="0" smtClean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要求：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不仅要发现问题，而且要找到产生问题的根源，有针对性地加以解决。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特点：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研究对象单一；目的明确；在研究时间上弹性较大。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083945" y="104775"/>
            <a:ext cx="7009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3.6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研究方法的选择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 build="p"/>
      <p:bldP spid="35843" grpId="1" animBg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5255" y="4347845"/>
            <a:ext cx="1200150" cy="17405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17002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889635" y="892175"/>
            <a:ext cx="3366770" cy="836295"/>
          </a:xfrm>
        </p:spPr>
        <p:txBody>
          <a:bodyPr vert="horz" wrap="square" lIns="91440" tIns="45720" rIns="91440" bIns="45720" anchor="ctr">
            <a:normAutofit/>
          </a:bodyPr>
          <a:p>
            <a:pPr algn="l" eaLnBrk="1" hangingPunct="1"/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案例研究步骤</a:t>
            </a:r>
            <a:endParaRPr lang="en-US" altLang="zh-CN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751330" y="4393565"/>
            <a:ext cx="4387850" cy="676910"/>
          </a:xfrm>
          <a:ln w="19050">
            <a:solidFill>
              <a:schemeClr val="bg1"/>
            </a:solidFill>
            <a:prstDash val="sysDot"/>
          </a:ln>
        </p:spPr>
        <p:txBody>
          <a:bodyPr vert="horz" wrap="square" lIns="91440" tIns="45720" rIns="91440" bIns="45720" numCol="1" anchor="t" anchorCtr="0" compatLnSpc="1">
            <a:normAutofit lnSpcReduction="20000"/>
          </a:bodyPr>
          <a:p>
            <a:pPr marL="0" marR="0" lvl="0" indent="0" algn="l" defTabSz="914400" rtl="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0" noProof="0" dirty="0" smtClean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再分析……往复循环过程</a:t>
            </a:r>
            <a:endParaRPr lang="zh-CN" altLang="en-US" sz="2800" b="1" kern="0" noProof="0" dirty="0" smtClean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1" name="MH_Other_1"/>
          <p:cNvSpPr/>
          <p:nvPr/>
        </p:nvSpPr>
        <p:spPr>
          <a:xfrm rot="21261977">
            <a:off x="878840" y="4422140"/>
            <a:ext cx="617220" cy="617855"/>
          </a:xfrm>
          <a:prstGeom prst="roundRect">
            <a:avLst>
              <a:gd name="adj" fmla="val 185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trike="noStrike" noProof="1" dirty="0">
                <a:solidFill>
                  <a:srgbClr val="FFFFFF"/>
                </a:solidFill>
              </a:rPr>
              <a:t>5</a:t>
            </a:r>
            <a:endParaRPr lang="zh-CN" altLang="en-US" sz="6000" strike="noStrike" noProof="1" dirty="0">
              <a:solidFill>
                <a:srgbClr val="FFFFFF"/>
              </a:solidFill>
            </a:endParaRPr>
          </a:p>
        </p:txBody>
      </p:sp>
      <p:sp>
        <p:nvSpPr>
          <p:cNvPr id="36" name="MH_Other_1"/>
          <p:cNvSpPr/>
          <p:nvPr/>
        </p:nvSpPr>
        <p:spPr>
          <a:xfrm rot="21439215">
            <a:off x="902970" y="3060065"/>
            <a:ext cx="605790" cy="608965"/>
          </a:xfrm>
          <a:prstGeom prst="roundRect">
            <a:avLst>
              <a:gd name="adj" fmla="val 185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trike="noStrike" noProof="1" dirty="0" smtClean="0">
                <a:solidFill>
                  <a:srgbClr val="FFFFFF"/>
                </a:solidFill>
              </a:rPr>
              <a:t>3</a:t>
            </a:r>
            <a:endParaRPr lang="zh-CN" altLang="en-US" sz="6000" strike="noStrike" noProof="1" dirty="0">
              <a:solidFill>
                <a:srgbClr val="FFFFFF"/>
              </a:solidFill>
            </a:endParaRPr>
          </a:p>
        </p:txBody>
      </p:sp>
      <p:sp>
        <p:nvSpPr>
          <p:cNvPr id="43" name="MH_Other_1"/>
          <p:cNvSpPr/>
          <p:nvPr/>
        </p:nvSpPr>
        <p:spPr>
          <a:xfrm>
            <a:off x="889000" y="3683000"/>
            <a:ext cx="633095" cy="709930"/>
          </a:xfrm>
          <a:prstGeom prst="roundRect">
            <a:avLst>
              <a:gd name="adj" fmla="val 185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trike="noStrike" noProof="1" dirty="0" smtClean="0">
                <a:solidFill>
                  <a:srgbClr val="FFFFFF"/>
                </a:solidFill>
              </a:rPr>
              <a:t>4</a:t>
            </a:r>
            <a:endParaRPr lang="zh-CN" altLang="en-US" sz="6000" strike="noStrike" noProof="1" dirty="0">
              <a:solidFill>
                <a:srgbClr val="FFFFFF"/>
              </a:solidFill>
            </a:endParaRPr>
          </a:p>
        </p:txBody>
      </p:sp>
      <p:sp>
        <p:nvSpPr>
          <p:cNvPr id="2" name="MH_Other_1"/>
          <p:cNvSpPr/>
          <p:nvPr/>
        </p:nvSpPr>
        <p:spPr>
          <a:xfrm rot="21439215">
            <a:off x="902335" y="1742440"/>
            <a:ext cx="610235" cy="568960"/>
          </a:xfrm>
          <a:prstGeom prst="roundRect">
            <a:avLst>
              <a:gd name="adj" fmla="val 185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trike="noStrike" noProof="1" dirty="0" smtClean="0">
                <a:solidFill>
                  <a:srgbClr val="FFFFFF"/>
                </a:solidFill>
              </a:rPr>
              <a:t>1</a:t>
            </a:r>
            <a:endParaRPr lang="zh-CN" altLang="en-US" sz="6000" strike="noStrike" noProof="1" dirty="0">
              <a:solidFill>
                <a:srgbClr val="FFFFFF"/>
              </a:solidFill>
            </a:endParaRPr>
          </a:p>
        </p:txBody>
      </p:sp>
      <p:sp>
        <p:nvSpPr>
          <p:cNvPr id="3" name="MH_Other_3"/>
          <p:cNvSpPr/>
          <p:nvPr/>
        </p:nvSpPr>
        <p:spPr>
          <a:xfrm rot="183635">
            <a:off x="906145" y="2341245"/>
            <a:ext cx="603250" cy="636270"/>
          </a:xfrm>
          <a:prstGeom prst="roundRect">
            <a:avLst>
              <a:gd name="adj" fmla="val 185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trike="noStrike" noProof="1" dirty="0" smtClean="0">
                <a:solidFill>
                  <a:srgbClr val="FFFFFF"/>
                </a:solidFill>
              </a:rPr>
              <a:t>2</a:t>
            </a:r>
            <a:endParaRPr lang="zh-CN" altLang="en-US" sz="6000" strike="noStrike" noProof="1" dirty="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51330" y="1588135"/>
            <a:ext cx="480568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0" noProof="0" dirty="0" smtClean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对事件的观察、调查后的记载</a:t>
            </a:r>
            <a:endParaRPr lang="zh-CN" altLang="en-US" sz="2800" b="1" kern="0" noProof="0" dirty="0" smtClean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51330" y="2208530"/>
            <a:ext cx="231648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0" noProof="0" dirty="0" smtClean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对事件的分析</a:t>
            </a:r>
            <a:endParaRPr lang="zh-CN" altLang="en-US" sz="2800" b="1" kern="0" noProof="0" dirty="0" smtClean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51330" y="2945765"/>
            <a:ext cx="551688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0" noProof="0" dirty="0" smtClean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对当事人进行的教育、治疗等措施</a:t>
            </a:r>
            <a:endParaRPr lang="zh-CN" altLang="en-US" sz="2800" b="1" kern="0" noProof="0" dirty="0" smtClean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48155" y="3683000"/>
            <a:ext cx="658368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0" noProof="0" dirty="0" smtClean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对教育、治疗后的结果进行再观察、记载</a:t>
            </a:r>
            <a:endParaRPr lang="zh-CN" altLang="en-US" sz="2800" b="1" kern="0" noProof="0" dirty="0" smtClean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83945" y="104775"/>
            <a:ext cx="7009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3.6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研究方法的选择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2" grpId="1" animBg="1"/>
      <p:bldP spid="4" grpId="1"/>
      <p:bldP spid="3" grpId="0" bldLvl="0" animBg="1"/>
      <p:bldP spid="6" grpId="0"/>
      <p:bldP spid="3" grpId="1" animBg="1"/>
      <p:bldP spid="6" grpId="1"/>
      <p:bldP spid="36" grpId="0" bldLvl="0" animBg="1"/>
      <p:bldP spid="7" grpId="0"/>
      <p:bldP spid="36" grpId="1" animBg="1"/>
      <p:bldP spid="7" grpId="1"/>
      <p:bldP spid="43" grpId="0" bldLvl="0" animBg="1"/>
      <p:bldP spid="9" grpId="0"/>
      <p:bldP spid="43" grpId="1" animBg="1"/>
      <p:bldP spid="9" grpId="1"/>
      <p:bldP spid="31" grpId="0" bldLvl="0" animBg="1"/>
      <p:bldP spid="35843" grpId="0" animBg="1" build="p"/>
      <p:bldP spid="31" grpId="1" animBg="1"/>
      <p:bldP spid="35843" grpId="1" animBg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0"/>
            <a:ext cx="1579245" cy="1370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29" y="3658870"/>
            <a:ext cx="2232001" cy="2059020"/>
          </a:xfrm>
          <a:prstGeom prst="rect">
            <a:avLst/>
          </a:prstGeom>
        </p:spPr>
      </p:pic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839470" y="503555"/>
            <a:ext cx="8752205" cy="4707890"/>
          </a:xfrm>
          <a:prstGeom prst="rect">
            <a:avLst/>
          </a:prstGeom>
          <a:noFill/>
          <a:ln w="12700" cmpd="sng">
            <a:solidFill>
              <a:srgbClr val="C00000"/>
            </a:solidFill>
            <a:prstDash val="dashDot"/>
            <a:miter lim="800000"/>
          </a:ln>
        </p:spPr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600" b="1" i="0" u="none" strike="noStrike" kern="1200" cap="none" spc="0" normalizeH="0" baseline="0" noProof="0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课题研究方案的构成</a:t>
            </a:r>
            <a:endParaRPr kumimoji="0" lang="en-US" altLang="zh-CN" sz="3600" b="1" i="0" u="none" strike="noStrike" kern="1200" cap="none" spc="0" normalizeH="0" baseline="0" noProof="0" dirty="0"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、课题名称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zh-CN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课题核心概念的界定</a:t>
            </a:r>
            <a:r>
              <a:rPr lang="en-US" altLang="zh-CN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是什么</a:t>
            </a:r>
            <a:endParaRPr lang="zh-CN" altLang="zh-CN" sz="24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、研究现状</a:t>
            </a:r>
            <a:r>
              <a:rPr lang="zh-CN" altLang="zh-CN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及价值</a:t>
            </a:r>
            <a:r>
              <a:rPr lang="zh-CN" altLang="en-US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为什么研究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、课题研究的目标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——是研究者在研究过程中要求达到的某种愿望和期望的结果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、课题研究的主要内容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——研究什么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、课题研究的方法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——怎么研究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、主要观点和创新之处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——研究的价值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、课题研究的步骤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——怎么安排研究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、课题研究的成果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——研究出什么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、课题研究的支持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——研究的保障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80840" y="254635"/>
            <a:ext cx="3360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5255" y="4347845"/>
            <a:ext cx="1200150" cy="17405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17002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3.7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主要观点和创新之处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820" name="Rectangle 26"/>
          <p:cNvSpPr>
            <a:spLocks noChangeArrowheads="1"/>
          </p:cNvSpPr>
          <p:nvPr/>
        </p:nvSpPr>
        <p:spPr bwMode="auto">
          <a:xfrm>
            <a:off x="713105" y="3046095"/>
            <a:ext cx="8655050" cy="1135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A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                                                                                                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 panose="020B0606020202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076960"/>
            <a:ext cx="8229600" cy="551180"/>
          </a:xfrm>
        </p:spPr>
        <p:txBody>
          <a:bodyPr vert="horz" wrap="square" lIns="91440" tIns="45720" rIns="91440" bIns="45720" numCol="1" anchor="t" anchorCtr="0" compatLnSpc="1">
            <a:normAutofit lnSpcReduction="10000"/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撰写主要观点与创新之处，必须注意以下三个问题：</a:t>
            </a:r>
            <a:endParaRPr kumimoji="1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86765" y="1758315"/>
            <a:ext cx="8507730" cy="353822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①整体把握课题内容，熟悉课题研究的每一个要素，表达研究者</a:t>
            </a:r>
            <a:r>
              <a:rPr kumimoji="1" lang="zh-CN" altLang="en-US" sz="2800" b="1" kern="1200" cap="none" spc="0" normalizeH="0" baseline="0" noProof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真实的想法</a:t>
            </a:r>
            <a:r>
              <a:rPr kumimoji="1" lang="zh-CN" altLang="en-US" sz="2800" b="1" kern="1200" cap="none" spc="0" normalizeH="0" baseline="0" noProof="0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。</a:t>
            </a:r>
            <a:endParaRPr kumimoji="1" lang="zh-CN" altLang="en-US" sz="2800" b="1" kern="1200" cap="none" spc="0" normalizeH="0" baseline="0" noProof="0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1" lang="zh-CN" altLang="en-US" sz="2800" b="1" kern="1200" cap="none" spc="0" normalizeH="0" baseline="0" noProof="0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②全面收集课题情报，掌握与课题研究相关的每一份资料，表达研究者</a:t>
            </a:r>
            <a:r>
              <a:rPr kumimoji="1" lang="zh-CN" altLang="en-US" sz="2800" b="1" kern="1200" cap="none" spc="0" normalizeH="0" baseline="0" noProof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正确的观点</a:t>
            </a:r>
            <a:r>
              <a:rPr kumimoji="1" lang="zh-CN" altLang="en-US" sz="2800" b="1" kern="1200" cap="none" spc="0" normalizeH="0" baseline="0" noProof="0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。</a:t>
            </a:r>
            <a:endParaRPr kumimoji="1" lang="zh-CN" altLang="en-US" sz="2800" b="1" kern="1200" cap="none" spc="0" normalizeH="0" baseline="0" noProof="0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1" lang="zh-CN" altLang="en-US" sz="2800" b="1" kern="1200" cap="none" spc="0" normalizeH="0" baseline="0" noProof="0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800" b="1" noProof="0" dirty="0">
                <a:solidFill>
                  <a:srgbClr val="01458E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③科学阐述课题研究</a:t>
            </a:r>
            <a:r>
              <a:rPr kumimoji="1" lang="zh-CN" altLang="en-US" sz="2800" b="1" noProof="0" dirty="0">
                <a:solidFill>
                  <a:srgbClr val="FF0000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创新的视角</a:t>
            </a:r>
            <a:r>
              <a:rPr kumimoji="1" lang="zh-CN" altLang="en-US" sz="2800" b="1" noProof="0" dirty="0">
                <a:solidFill>
                  <a:srgbClr val="01458E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或</a:t>
            </a:r>
            <a:r>
              <a:rPr kumimoji="1" lang="zh-CN" altLang="en-US" sz="2800" b="1" noProof="0" dirty="0">
                <a:solidFill>
                  <a:srgbClr val="FF0000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创新</a:t>
            </a:r>
            <a:r>
              <a:rPr kumimoji="1" lang="zh-CN" altLang="en-US" sz="2800" b="1" noProof="0" dirty="0">
                <a:solidFill>
                  <a:srgbClr val="FF0000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的做法</a:t>
            </a:r>
            <a:r>
              <a:rPr kumimoji="1" lang="zh-CN" altLang="en-US" sz="2800" b="1" noProof="0" dirty="0">
                <a:solidFill>
                  <a:srgbClr val="01458E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，可以是理论层面的，也可以是操作层面的。</a:t>
            </a:r>
            <a:endParaRPr kumimoji="1" lang="zh-CN" altLang="en-US" sz="2800" b="1" kern="1200" cap="none" spc="0" normalizeH="0" baseline="0" noProof="0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1" grpId="1" build="p"/>
      <p:bldP spid="41989" grpId="0" bldLvl="0" animBg="1"/>
      <p:bldP spid="4198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5255" y="4347845"/>
            <a:ext cx="1200150" cy="17405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17002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3.8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研究过程与步骤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076960"/>
            <a:ext cx="8229600" cy="551180"/>
          </a:xfrm>
        </p:spPr>
        <p:txBody>
          <a:bodyPr vert="horz" wrap="square" lIns="91440" tIns="45720" rIns="91440" bIns="45720" numCol="1" anchor="t" anchorCtr="0" compatLnSpc="1">
            <a:normAutofit lnSpcReduction="10000"/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设计研究过程，必须注意以下三个方面：</a:t>
            </a:r>
            <a:endParaRPr kumimoji="1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21" name="Elbow Connector 45"/>
          <p:cNvCxnSpPr>
            <a:cxnSpLocks noChangeShapeType="1"/>
          </p:cNvCxnSpPr>
          <p:nvPr/>
        </p:nvCxnSpPr>
        <p:spPr bwMode="auto">
          <a:xfrm flipH="1">
            <a:off x="2536508" y="2130108"/>
            <a:ext cx="1230312" cy="927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DBACA"/>
            </a:solidFill>
            <a:miter lim="8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46"/>
          <p:cNvCxnSpPr>
            <a:cxnSpLocks noChangeShapeType="1"/>
          </p:cNvCxnSpPr>
          <p:nvPr/>
        </p:nvCxnSpPr>
        <p:spPr bwMode="auto">
          <a:xfrm flipH="1" flipV="1">
            <a:off x="2531428" y="3900170"/>
            <a:ext cx="1230312" cy="927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DBACA"/>
            </a:solidFill>
            <a:miter lim="8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47"/>
          <p:cNvCxnSpPr>
            <a:cxnSpLocks noChangeShapeType="1"/>
          </p:cNvCxnSpPr>
          <p:nvPr/>
        </p:nvCxnSpPr>
        <p:spPr bwMode="auto">
          <a:xfrm flipH="1">
            <a:off x="2663825" y="3427730"/>
            <a:ext cx="1097915" cy="5715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Freeform 54@|5FFC:14657585|FBC:16777215|LFC:11765543|LBC:16777215"/>
          <p:cNvSpPr/>
          <p:nvPr/>
        </p:nvSpPr>
        <p:spPr bwMode="auto">
          <a:xfrm>
            <a:off x="868363" y="2558733"/>
            <a:ext cx="1744662" cy="1744662"/>
          </a:xfrm>
          <a:custGeom>
            <a:avLst/>
            <a:gdLst>
              <a:gd name="T0" fmla="*/ 0 w 661361"/>
              <a:gd name="T1" fmla="*/ 872332 h 661361"/>
              <a:gd name="T2" fmla="*/ 255502 w 661361"/>
              <a:gd name="T3" fmla="*/ 255500 h 661361"/>
              <a:gd name="T4" fmla="*/ 872335 w 661361"/>
              <a:gd name="T5" fmla="*/ 0 h 661361"/>
              <a:gd name="T6" fmla="*/ 1489168 w 661361"/>
              <a:gd name="T7" fmla="*/ 255502 h 661361"/>
              <a:gd name="T8" fmla="*/ 1744667 w 661361"/>
              <a:gd name="T9" fmla="*/ 872335 h 661361"/>
              <a:gd name="T10" fmla="*/ 1489168 w 661361"/>
              <a:gd name="T11" fmla="*/ 1489168 h 661361"/>
              <a:gd name="T12" fmla="*/ 872335 w 661361"/>
              <a:gd name="T13" fmla="*/ 1744667 h 661361"/>
              <a:gd name="T14" fmla="*/ 255502 w 661361"/>
              <a:gd name="T15" fmla="*/ 1489168 h 661361"/>
              <a:gd name="T16" fmla="*/ 3 w 661361"/>
              <a:gd name="T17" fmla="*/ 872335 h 661361"/>
              <a:gd name="T18" fmla="*/ 0 w 661361"/>
              <a:gd name="T19" fmla="*/ 872332 h 6613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1562" tIns="141562" rIns="141562" bIns="141562" anchor="ctr"/>
          <a:p>
            <a:endParaRPr lang="zh-CN" altLang="en-US"/>
          </a:p>
        </p:txBody>
      </p:sp>
      <p:sp>
        <p:nvSpPr>
          <p:cNvPr id="47" name="Rounded Rectangle 35"/>
          <p:cNvSpPr>
            <a:spLocks noChangeArrowheads="1"/>
          </p:cNvSpPr>
          <p:nvPr/>
        </p:nvSpPr>
        <p:spPr bwMode="auto">
          <a:xfrm>
            <a:off x="3792220" y="4291330"/>
            <a:ext cx="4123690" cy="1125855"/>
          </a:xfrm>
          <a:prstGeom prst="roundRect">
            <a:avLst>
              <a:gd name="adj" fmla="val 10134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 defTabSz="1373505" eaLnBrk="1" hangingPunct="1"/>
            <a:endParaRPr lang="en-US" altLang="zh-CN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8" name="Freeform 15"/>
          <p:cNvSpPr>
            <a:spLocks noEditPoints="1"/>
          </p:cNvSpPr>
          <p:nvPr/>
        </p:nvSpPr>
        <p:spPr bwMode="auto">
          <a:xfrm>
            <a:off x="7183120" y="4618355"/>
            <a:ext cx="582930" cy="494665"/>
          </a:xfrm>
          <a:custGeom>
            <a:avLst/>
            <a:gdLst>
              <a:gd name="T0" fmla="*/ 654050 w 168"/>
              <a:gd name="T1" fmla="*/ 488950 h 126"/>
              <a:gd name="T2" fmla="*/ 0 w 168"/>
              <a:gd name="T3" fmla="*/ 488950 h 126"/>
              <a:gd name="T4" fmla="*/ 0 w 168"/>
              <a:gd name="T5" fmla="*/ 0 h 126"/>
              <a:gd name="T6" fmla="*/ 38932 w 168"/>
              <a:gd name="T7" fmla="*/ 0 h 126"/>
              <a:gd name="T8" fmla="*/ 38932 w 168"/>
              <a:gd name="T9" fmla="*/ 446264 h 126"/>
              <a:gd name="T10" fmla="*/ 654050 w 168"/>
              <a:gd name="T11" fmla="*/ 446264 h 126"/>
              <a:gd name="T12" fmla="*/ 654050 w 168"/>
              <a:gd name="T13" fmla="*/ 488950 h 126"/>
              <a:gd name="T14" fmla="*/ 210230 w 168"/>
              <a:gd name="T15" fmla="*/ 403578 h 126"/>
              <a:gd name="T16" fmla="*/ 124581 w 168"/>
              <a:gd name="T17" fmla="*/ 403578 h 126"/>
              <a:gd name="T18" fmla="*/ 124581 w 168"/>
              <a:gd name="T19" fmla="*/ 244475 h 126"/>
              <a:gd name="T20" fmla="*/ 210230 w 168"/>
              <a:gd name="T21" fmla="*/ 244475 h 126"/>
              <a:gd name="T22" fmla="*/ 210230 w 168"/>
              <a:gd name="T23" fmla="*/ 403578 h 126"/>
              <a:gd name="T24" fmla="*/ 327025 w 168"/>
              <a:gd name="T25" fmla="*/ 403578 h 126"/>
              <a:gd name="T26" fmla="*/ 249162 w 168"/>
              <a:gd name="T27" fmla="*/ 403578 h 126"/>
              <a:gd name="T28" fmla="*/ 249162 w 168"/>
              <a:gd name="T29" fmla="*/ 73731 h 126"/>
              <a:gd name="T30" fmla="*/ 327025 w 168"/>
              <a:gd name="T31" fmla="*/ 73731 h 126"/>
              <a:gd name="T32" fmla="*/ 327025 w 168"/>
              <a:gd name="T33" fmla="*/ 403578 h 126"/>
              <a:gd name="T34" fmla="*/ 451606 w 168"/>
              <a:gd name="T35" fmla="*/ 403578 h 126"/>
              <a:gd name="T36" fmla="*/ 369850 w 168"/>
              <a:gd name="T37" fmla="*/ 403578 h 126"/>
              <a:gd name="T38" fmla="*/ 369850 w 168"/>
              <a:gd name="T39" fmla="*/ 159103 h 126"/>
              <a:gd name="T40" fmla="*/ 451606 w 168"/>
              <a:gd name="T41" fmla="*/ 159103 h 126"/>
              <a:gd name="T42" fmla="*/ 451606 w 168"/>
              <a:gd name="T43" fmla="*/ 403578 h 126"/>
              <a:gd name="T44" fmla="*/ 572294 w 168"/>
              <a:gd name="T45" fmla="*/ 403578 h 126"/>
              <a:gd name="T46" fmla="*/ 494431 w 168"/>
              <a:gd name="T47" fmla="*/ 403578 h 126"/>
              <a:gd name="T48" fmla="*/ 494431 w 168"/>
              <a:gd name="T49" fmla="*/ 34925 h 126"/>
              <a:gd name="T50" fmla="*/ 572294 w 168"/>
              <a:gd name="T51" fmla="*/ 34925 h 126"/>
              <a:gd name="T52" fmla="*/ 572294 w 168"/>
              <a:gd name="T53" fmla="*/ 403578 h 12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p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3976370" y="4389120"/>
            <a:ext cx="3215005" cy="953135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 eaLnBrk="1" hangingPunct="1">
              <a:spcBef>
                <a:spcPct val="20000"/>
              </a:spcBef>
            </a:pPr>
            <a:r>
              <a:rPr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科学安排各项工作的时间节点</a:t>
            </a:r>
            <a:endParaRPr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3790968" y="2836545"/>
            <a:ext cx="4124942" cy="1173480"/>
            <a:chOff x="8429509" y="3241144"/>
            <a:chExt cx="2813050" cy="1163637"/>
          </a:xfrm>
        </p:grpSpPr>
        <p:sp>
          <p:nvSpPr>
            <p:cNvPr id="51" name="Rounded Rectangle 32"/>
            <p:cNvSpPr>
              <a:spLocks noChangeArrowheads="1"/>
            </p:cNvSpPr>
            <p:nvPr/>
          </p:nvSpPr>
          <p:spPr bwMode="auto">
            <a:xfrm>
              <a:off x="8429509" y="3241144"/>
              <a:ext cx="2813050" cy="1163637"/>
            </a:xfrm>
            <a:prstGeom prst="roundRect">
              <a:avLst>
                <a:gd name="adj" fmla="val 10134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 defTabSz="1373505" eaLnBrk="1" hangingPunct="1"/>
              <a:endParaRPr lang="en-US" altLang="zh-CN" sz="2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8552915" y="3350860"/>
              <a:ext cx="2118240" cy="94514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 algn="ctr" eaLnBrk="1" hangingPunct="1">
                <a:spcBef>
                  <a:spcPct val="2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合理理设计每个阶段的工作任务</a:t>
              </a:r>
              <a:endPara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66"/>
            <p:cNvSpPr>
              <a:spLocks noEditPoints="1"/>
            </p:cNvSpPr>
            <p:nvPr/>
          </p:nvSpPr>
          <p:spPr bwMode="auto">
            <a:xfrm>
              <a:off x="10798255" y="3573612"/>
              <a:ext cx="342106" cy="514443"/>
            </a:xfrm>
            <a:custGeom>
              <a:avLst/>
              <a:gdLst>
                <a:gd name="T0" fmla="*/ 210366 w 72"/>
                <a:gd name="T1" fmla="*/ 296380 h 56"/>
                <a:gd name="T2" fmla="*/ 159588 w 72"/>
                <a:gd name="T3" fmla="*/ 289151 h 56"/>
                <a:gd name="T4" fmla="*/ 79794 w 72"/>
                <a:gd name="T5" fmla="*/ 325295 h 56"/>
                <a:gd name="T6" fmla="*/ 50778 w 72"/>
                <a:gd name="T7" fmla="*/ 332524 h 56"/>
                <a:gd name="T8" fmla="*/ 50778 w 72"/>
                <a:gd name="T9" fmla="*/ 332524 h 56"/>
                <a:gd name="T10" fmla="*/ 43524 w 72"/>
                <a:gd name="T11" fmla="*/ 325295 h 56"/>
                <a:gd name="T12" fmla="*/ 43524 w 72"/>
                <a:gd name="T13" fmla="*/ 310838 h 56"/>
                <a:gd name="T14" fmla="*/ 79794 w 72"/>
                <a:gd name="T15" fmla="*/ 260236 h 56"/>
                <a:gd name="T16" fmla="*/ 0 w 72"/>
                <a:gd name="T17" fmla="*/ 144576 h 56"/>
                <a:gd name="T18" fmla="*/ 210366 w 72"/>
                <a:gd name="T19" fmla="*/ 0 h 56"/>
                <a:gd name="T20" fmla="*/ 413477 w 72"/>
                <a:gd name="T21" fmla="*/ 144576 h 56"/>
                <a:gd name="T22" fmla="*/ 210366 w 72"/>
                <a:gd name="T23" fmla="*/ 296380 h 56"/>
                <a:gd name="T24" fmla="*/ 449747 w 72"/>
                <a:gd name="T25" fmla="*/ 339753 h 56"/>
                <a:gd name="T26" fmla="*/ 478763 w 72"/>
                <a:gd name="T27" fmla="*/ 383126 h 56"/>
                <a:gd name="T28" fmla="*/ 486017 w 72"/>
                <a:gd name="T29" fmla="*/ 397583 h 56"/>
                <a:gd name="T30" fmla="*/ 478763 w 72"/>
                <a:gd name="T31" fmla="*/ 404812 h 56"/>
                <a:gd name="T32" fmla="*/ 449747 w 72"/>
                <a:gd name="T33" fmla="*/ 397583 h 56"/>
                <a:gd name="T34" fmla="*/ 369953 w 72"/>
                <a:gd name="T35" fmla="*/ 361439 h 56"/>
                <a:gd name="T36" fmla="*/ 319175 w 72"/>
                <a:gd name="T37" fmla="*/ 368668 h 56"/>
                <a:gd name="T38" fmla="*/ 181350 w 72"/>
                <a:gd name="T39" fmla="*/ 332524 h 56"/>
                <a:gd name="T40" fmla="*/ 210366 w 72"/>
                <a:gd name="T41" fmla="*/ 332524 h 56"/>
                <a:gd name="T42" fmla="*/ 377207 w 72"/>
                <a:gd name="T43" fmla="*/ 281923 h 56"/>
                <a:gd name="T44" fmla="*/ 449747 w 72"/>
                <a:gd name="T45" fmla="*/ 144576 h 56"/>
                <a:gd name="T46" fmla="*/ 442493 w 72"/>
                <a:gd name="T47" fmla="*/ 101203 h 56"/>
                <a:gd name="T48" fmla="*/ 522287 w 72"/>
                <a:gd name="T49" fmla="*/ 216864 h 56"/>
                <a:gd name="T50" fmla="*/ 449747 w 72"/>
                <a:gd name="T51" fmla="*/ 339753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766821" y="1608455"/>
            <a:ext cx="4173220" cy="1090930"/>
            <a:chOff x="8180509" y="1836723"/>
            <a:chExt cx="2813050" cy="1163638"/>
          </a:xfrm>
        </p:grpSpPr>
        <p:sp>
          <p:nvSpPr>
            <p:cNvPr id="55" name="Rounded Rectangle 29"/>
            <p:cNvSpPr>
              <a:spLocks noChangeArrowheads="1"/>
            </p:cNvSpPr>
            <p:nvPr/>
          </p:nvSpPr>
          <p:spPr bwMode="auto">
            <a:xfrm>
              <a:off x="8180509" y="1836723"/>
              <a:ext cx="2813050" cy="1163638"/>
            </a:xfrm>
            <a:prstGeom prst="roundRect">
              <a:avLst>
                <a:gd name="adj" fmla="val 10134"/>
              </a:avLst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 defTabSz="1373505" eaLnBrk="1" hangingPunct="1"/>
              <a:endParaRPr lang="en-US" altLang="zh-CN" sz="2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45"/>
            <p:cNvSpPr>
              <a:spLocks noEditPoints="1"/>
            </p:cNvSpPr>
            <p:nvPr/>
          </p:nvSpPr>
          <p:spPr bwMode="auto">
            <a:xfrm>
              <a:off x="10488905" y="2128648"/>
              <a:ext cx="437024" cy="579787"/>
            </a:xfrm>
            <a:custGeom>
              <a:avLst/>
              <a:gdLst>
                <a:gd name="T0" fmla="*/ 2147483647 w 232"/>
                <a:gd name="T1" fmla="*/ 2147483647 h 252"/>
                <a:gd name="T2" fmla="*/ 2147483647 w 232"/>
                <a:gd name="T3" fmla="*/ 2147483647 h 252"/>
                <a:gd name="T4" fmla="*/ 2147483647 w 232"/>
                <a:gd name="T5" fmla="*/ 2147483647 h 252"/>
                <a:gd name="T6" fmla="*/ 2147483647 w 232"/>
                <a:gd name="T7" fmla="*/ 2147483647 h 252"/>
                <a:gd name="T8" fmla="*/ 2147483647 w 232"/>
                <a:gd name="T9" fmla="*/ 2147483647 h 252"/>
                <a:gd name="T10" fmla="*/ 2147483647 w 232"/>
                <a:gd name="T11" fmla="*/ 2147483647 h 252"/>
                <a:gd name="T12" fmla="*/ 2147483647 w 232"/>
                <a:gd name="T13" fmla="*/ 2147483647 h 252"/>
                <a:gd name="T14" fmla="*/ 2147483647 w 232"/>
                <a:gd name="T15" fmla="*/ 2147483647 h 252"/>
                <a:gd name="T16" fmla="*/ 0 w 232"/>
                <a:gd name="T17" fmla="*/ 2147483647 h 252"/>
                <a:gd name="T18" fmla="*/ 0 w 232"/>
                <a:gd name="T19" fmla="*/ 2147483647 h 252"/>
                <a:gd name="T20" fmla="*/ 2147483647 w 232"/>
                <a:gd name="T21" fmla="*/ 2147483647 h 252"/>
                <a:gd name="T22" fmla="*/ 2147483647 w 232"/>
                <a:gd name="T23" fmla="*/ 2147483647 h 252"/>
                <a:gd name="T24" fmla="*/ 2147483647 w 232"/>
                <a:gd name="T25" fmla="*/ 2147483647 h 252"/>
                <a:gd name="T26" fmla="*/ 2147483647 w 232"/>
                <a:gd name="T27" fmla="*/ 2147483647 h 252"/>
                <a:gd name="T28" fmla="*/ 2147483647 w 232"/>
                <a:gd name="T29" fmla="*/ 2147483647 h 252"/>
                <a:gd name="T30" fmla="*/ 2147483647 w 232"/>
                <a:gd name="T31" fmla="*/ 2147483647 h 252"/>
                <a:gd name="T32" fmla="*/ 2147483647 w 232"/>
                <a:gd name="T33" fmla="*/ 2147483647 h 252"/>
                <a:gd name="T34" fmla="*/ 2147483647 w 232"/>
                <a:gd name="T35" fmla="*/ 2147483647 h 252"/>
                <a:gd name="T36" fmla="*/ 2147483647 w 232"/>
                <a:gd name="T37" fmla="*/ 2147483647 h 252"/>
                <a:gd name="T38" fmla="*/ 2147483647 w 232"/>
                <a:gd name="T39" fmla="*/ 2147483647 h 252"/>
                <a:gd name="T40" fmla="*/ 2147483647 w 232"/>
                <a:gd name="T41" fmla="*/ 2147483647 h 252"/>
                <a:gd name="T42" fmla="*/ 2147483647 w 232"/>
                <a:gd name="T43" fmla="*/ 2147483647 h 252"/>
                <a:gd name="T44" fmla="*/ 2147483647 w 232"/>
                <a:gd name="T45" fmla="*/ 2147483647 h 252"/>
                <a:gd name="T46" fmla="*/ 2147483647 w 232"/>
                <a:gd name="T47" fmla="*/ 2147483647 h 252"/>
                <a:gd name="T48" fmla="*/ 2147483647 w 232"/>
                <a:gd name="T49" fmla="*/ 2147483647 h 252"/>
                <a:gd name="T50" fmla="*/ 2147483647 w 232"/>
                <a:gd name="T51" fmla="*/ 2147483647 h 252"/>
                <a:gd name="T52" fmla="*/ 2147483647 w 232"/>
                <a:gd name="T53" fmla="*/ 2147483647 h 252"/>
                <a:gd name="T54" fmla="*/ 2147483647 w 232"/>
                <a:gd name="T55" fmla="*/ 2147483647 h 252"/>
                <a:gd name="T56" fmla="*/ 2147483647 w 232"/>
                <a:gd name="T57" fmla="*/ 2147483647 h 252"/>
                <a:gd name="T58" fmla="*/ 2147483647 w 232"/>
                <a:gd name="T59" fmla="*/ 2147483647 h 252"/>
                <a:gd name="T60" fmla="*/ 2147483647 w 232"/>
                <a:gd name="T61" fmla="*/ 2147483647 h 252"/>
                <a:gd name="T62" fmla="*/ 2147483647 w 232"/>
                <a:gd name="T63" fmla="*/ 2147483647 h 252"/>
                <a:gd name="T64" fmla="*/ 2147483647 w 232"/>
                <a:gd name="T65" fmla="*/ 2147483647 h 252"/>
                <a:gd name="T66" fmla="*/ 2147483647 w 232"/>
                <a:gd name="T67" fmla="*/ 2147483647 h 252"/>
                <a:gd name="T68" fmla="*/ 2147483647 w 232"/>
                <a:gd name="T69" fmla="*/ 2147483647 h 252"/>
                <a:gd name="T70" fmla="*/ 2147483647 w 232"/>
                <a:gd name="T71" fmla="*/ 2147483647 h 252"/>
                <a:gd name="T72" fmla="*/ 2147483647 w 232"/>
                <a:gd name="T73" fmla="*/ 2147483647 h 252"/>
                <a:gd name="T74" fmla="*/ 2147483647 w 232"/>
                <a:gd name="T75" fmla="*/ 2147483647 h 252"/>
                <a:gd name="T76" fmla="*/ 2147483647 w 232"/>
                <a:gd name="T77" fmla="*/ 2147483647 h 252"/>
                <a:gd name="T78" fmla="*/ 2147483647 w 232"/>
                <a:gd name="T79" fmla="*/ 2147483647 h 252"/>
                <a:gd name="T80" fmla="*/ 2147483647 w 232"/>
                <a:gd name="T81" fmla="*/ 2147483647 h 252"/>
                <a:gd name="T82" fmla="*/ 2147483647 w 232"/>
                <a:gd name="T83" fmla="*/ 2147483647 h 252"/>
                <a:gd name="T84" fmla="*/ 2147483647 w 232"/>
                <a:gd name="T85" fmla="*/ 2147483647 h 252"/>
                <a:gd name="T86" fmla="*/ 2147483647 w 232"/>
                <a:gd name="T87" fmla="*/ 0 h 252"/>
                <a:gd name="T88" fmla="*/ 2147483647 w 232"/>
                <a:gd name="T89" fmla="*/ 2147483647 h 252"/>
                <a:gd name="T90" fmla="*/ 2147483647 w 232"/>
                <a:gd name="T91" fmla="*/ 2147483647 h 252"/>
                <a:gd name="T92" fmla="*/ 2147483647 w 232"/>
                <a:gd name="T93" fmla="*/ 2147483647 h 2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32" h="252">
                  <a:moveTo>
                    <a:pt x="16" y="97"/>
                  </a:moveTo>
                  <a:cubicBezTo>
                    <a:pt x="16" y="81"/>
                    <a:pt x="29" y="68"/>
                    <a:pt x="45" y="68"/>
                  </a:cubicBezTo>
                  <a:cubicBezTo>
                    <a:pt x="61" y="68"/>
                    <a:pt x="74" y="81"/>
                    <a:pt x="74" y="97"/>
                  </a:cubicBezTo>
                  <a:cubicBezTo>
                    <a:pt x="74" y="112"/>
                    <a:pt x="61" y="125"/>
                    <a:pt x="45" y="125"/>
                  </a:cubicBezTo>
                  <a:cubicBezTo>
                    <a:pt x="29" y="125"/>
                    <a:pt x="16" y="112"/>
                    <a:pt x="16" y="97"/>
                  </a:cubicBezTo>
                  <a:close/>
                  <a:moveTo>
                    <a:pt x="90" y="167"/>
                  </a:moveTo>
                  <a:cubicBezTo>
                    <a:pt x="90" y="149"/>
                    <a:pt x="75" y="135"/>
                    <a:pt x="58" y="135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14" y="135"/>
                    <a:pt x="0" y="149"/>
                    <a:pt x="0" y="167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90" y="180"/>
                    <a:pt x="90" y="180"/>
                    <a:pt x="90" y="180"/>
                  </a:cubicBezTo>
                  <a:lnTo>
                    <a:pt x="90" y="167"/>
                  </a:lnTo>
                  <a:close/>
                  <a:moveTo>
                    <a:pt x="158" y="97"/>
                  </a:moveTo>
                  <a:cubicBezTo>
                    <a:pt x="158" y="112"/>
                    <a:pt x="171" y="125"/>
                    <a:pt x="187" y="125"/>
                  </a:cubicBezTo>
                  <a:cubicBezTo>
                    <a:pt x="203" y="125"/>
                    <a:pt x="216" y="112"/>
                    <a:pt x="216" y="97"/>
                  </a:cubicBezTo>
                  <a:cubicBezTo>
                    <a:pt x="216" y="81"/>
                    <a:pt x="203" y="68"/>
                    <a:pt x="187" y="68"/>
                  </a:cubicBezTo>
                  <a:cubicBezTo>
                    <a:pt x="171" y="68"/>
                    <a:pt x="158" y="81"/>
                    <a:pt x="158" y="97"/>
                  </a:cubicBezTo>
                  <a:close/>
                  <a:moveTo>
                    <a:pt x="200" y="135"/>
                  </a:moveTo>
                  <a:cubicBezTo>
                    <a:pt x="174" y="135"/>
                    <a:pt x="174" y="135"/>
                    <a:pt x="174" y="135"/>
                  </a:cubicBezTo>
                  <a:cubicBezTo>
                    <a:pt x="157" y="135"/>
                    <a:pt x="142" y="149"/>
                    <a:pt x="142" y="167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232" y="180"/>
                    <a:pt x="232" y="180"/>
                    <a:pt x="232" y="180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2" y="149"/>
                    <a:pt x="218" y="135"/>
                    <a:pt x="200" y="135"/>
                  </a:cubicBezTo>
                  <a:close/>
                  <a:moveTo>
                    <a:pt x="150" y="224"/>
                  </a:moveTo>
                  <a:cubicBezTo>
                    <a:pt x="141" y="226"/>
                    <a:pt x="132" y="227"/>
                    <a:pt x="122" y="227"/>
                  </a:cubicBezTo>
                  <a:cubicBezTo>
                    <a:pt x="76" y="227"/>
                    <a:pt x="61" y="206"/>
                    <a:pt x="60" y="205"/>
                  </a:cubicBezTo>
                  <a:cubicBezTo>
                    <a:pt x="57" y="201"/>
                    <a:pt x="52" y="200"/>
                    <a:pt x="49" y="203"/>
                  </a:cubicBezTo>
                  <a:cubicBezTo>
                    <a:pt x="45" y="205"/>
                    <a:pt x="44" y="210"/>
                    <a:pt x="47" y="214"/>
                  </a:cubicBezTo>
                  <a:cubicBezTo>
                    <a:pt x="47" y="215"/>
                    <a:pt x="67" y="243"/>
                    <a:pt x="122" y="243"/>
                  </a:cubicBezTo>
                  <a:cubicBezTo>
                    <a:pt x="135" y="243"/>
                    <a:pt x="148" y="241"/>
                    <a:pt x="159" y="238"/>
                  </a:cubicBezTo>
                  <a:cubicBezTo>
                    <a:pt x="167" y="252"/>
                    <a:pt x="167" y="252"/>
                    <a:pt x="167" y="252"/>
                  </a:cubicBezTo>
                  <a:cubicBezTo>
                    <a:pt x="190" y="209"/>
                    <a:pt x="190" y="209"/>
                    <a:pt x="190" y="209"/>
                  </a:cubicBezTo>
                  <a:cubicBezTo>
                    <a:pt x="142" y="211"/>
                    <a:pt x="142" y="211"/>
                    <a:pt x="142" y="211"/>
                  </a:cubicBezTo>
                  <a:lnTo>
                    <a:pt x="150" y="224"/>
                  </a:lnTo>
                  <a:close/>
                  <a:moveTo>
                    <a:pt x="81" y="28"/>
                  </a:moveTo>
                  <a:cubicBezTo>
                    <a:pt x="90" y="25"/>
                    <a:pt x="100" y="24"/>
                    <a:pt x="110" y="24"/>
                  </a:cubicBezTo>
                  <a:cubicBezTo>
                    <a:pt x="155" y="24"/>
                    <a:pt x="171" y="45"/>
                    <a:pt x="172" y="46"/>
                  </a:cubicBezTo>
                  <a:cubicBezTo>
                    <a:pt x="173" y="49"/>
                    <a:pt x="176" y="50"/>
                    <a:pt x="178" y="50"/>
                  </a:cubicBezTo>
                  <a:cubicBezTo>
                    <a:pt x="180" y="50"/>
                    <a:pt x="181" y="49"/>
                    <a:pt x="183" y="49"/>
                  </a:cubicBezTo>
                  <a:cubicBezTo>
                    <a:pt x="186" y="46"/>
                    <a:pt x="187" y="41"/>
                    <a:pt x="185" y="37"/>
                  </a:cubicBezTo>
                  <a:cubicBezTo>
                    <a:pt x="184" y="36"/>
                    <a:pt x="165" y="8"/>
                    <a:pt x="110" y="8"/>
                  </a:cubicBezTo>
                  <a:cubicBezTo>
                    <a:pt x="96" y="8"/>
                    <a:pt x="84" y="10"/>
                    <a:pt x="73" y="13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89" y="40"/>
                    <a:pt x="89" y="40"/>
                    <a:pt x="89" y="40"/>
                  </a:cubicBezTo>
                  <a:lnTo>
                    <a:pt x="81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38" tIns="45719" rIns="91438" bIns="45719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8354822" y="1929184"/>
              <a:ext cx="2057756" cy="101665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 algn="ctr" eaLnBrk="1" hangingPunct="1">
                <a:spcBef>
                  <a:spcPct val="20000"/>
                </a:spcBef>
              </a:pPr>
              <a:r>
                <a:rPr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正确划分研究过程的若干阶段</a:t>
              </a:r>
              <a:endParaRPr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Freeform 9"/>
          <p:cNvSpPr>
            <a:spLocks noEditPoints="1"/>
          </p:cNvSpPr>
          <p:nvPr/>
        </p:nvSpPr>
        <p:spPr bwMode="auto">
          <a:xfrm>
            <a:off x="1289050" y="2947035"/>
            <a:ext cx="902970" cy="901065"/>
          </a:xfrm>
          <a:custGeom>
            <a:avLst/>
            <a:gdLst>
              <a:gd name="T0" fmla="*/ 2147483647 w 243"/>
              <a:gd name="T1" fmla="*/ 2147483647 h 269"/>
              <a:gd name="T2" fmla="*/ 2147483647 w 243"/>
              <a:gd name="T3" fmla="*/ 2147483647 h 269"/>
              <a:gd name="T4" fmla="*/ 2147483647 w 243"/>
              <a:gd name="T5" fmla="*/ 2147483647 h 269"/>
              <a:gd name="T6" fmla="*/ 2147483647 w 243"/>
              <a:gd name="T7" fmla="*/ 2147483647 h 269"/>
              <a:gd name="T8" fmla="*/ 2147483647 w 243"/>
              <a:gd name="T9" fmla="*/ 2147483647 h 269"/>
              <a:gd name="T10" fmla="*/ 2147483647 w 243"/>
              <a:gd name="T11" fmla="*/ 2147483647 h 269"/>
              <a:gd name="T12" fmla="*/ 2147483647 w 243"/>
              <a:gd name="T13" fmla="*/ 2147483647 h 269"/>
              <a:gd name="T14" fmla="*/ 2147483647 w 243"/>
              <a:gd name="T15" fmla="*/ 2147483647 h 269"/>
              <a:gd name="T16" fmla="*/ 2147483647 w 243"/>
              <a:gd name="T17" fmla="*/ 2147483647 h 269"/>
              <a:gd name="T18" fmla="*/ 2147483647 w 243"/>
              <a:gd name="T19" fmla="*/ 2147483647 h 269"/>
              <a:gd name="T20" fmla="*/ 2147483647 w 243"/>
              <a:gd name="T21" fmla="*/ 2147483647 h 269"/>
              <a:gd name="T22" fmla="*/ 2147483647 w 243"/>
              <a:gd name="T23" fmla="*/ 2147483647 h 269"/>
              <a:gd name="T24" fmla="*/ 2147483647 w 243"/>
              <a:gd name="T25" fmla="*/ 0 h 269"/>
              <a:gd name="T26" fmla="*/ 2147483647 w 243"/>
              <a:gd name="T27" fmla="*/ 2147483647 h 269"/>
              <a:gd name="T28" fmla="*/ 2147483647 w 243"/>
              <a:gd name="T29" fmla="*/ 2147483647 h 269"/>
              <a:gd name="T30" fmla="*/ 2147483647 w 243"/>
              <a:gd name="T31" fmla="*/ 2147483647 h 269"/>
              <a:gd name="T32" fmla="*/ 2147483647 w 243"/>
              <a:gd name="T33" fmla="*/ 2147483647 h 269"/>
              <a:gd name="T34" fmla="*/ 2147483647 w 243"/>
              <a:gd name="T35" fmla="*/ 2147483647 h 269"/>
              <a:gd name="T36" fmla="*/ 2147483647 w 243"/>
              <a:gd name="T37" fmla="*/ 2147483647 h 269"/>
              <a:gd name="T38" fmla="*/ 2147483647 w 243"/>
              <a:gd name="T39" fmla="*/ 2147483647 h 269"/>
              <a:gd name="T40" fmla="*/ 2147483647 w 243"/>
              <a:gd name="T41" fmla="*/ 2147483647 h 269"/>
              <a:gd name="T42" fmla="*/ 2147483647 w 243"/>
              <a:gd name="T43" fmla="*/ 2147483647 h 269"/>
              <a:gd name="T44" fmla="*/ 2147483647 w 243"/>
              <a:gd name="T45" fmla="*/ 2147483647 h 269"/>
              <a:gd name="T46" fmla="*/ 2147483647 w 243"/>
              <a:gd name="T47" fmla="*/ 2147483647 h 269"/>
              <a:gd name="T48" fmla="*/ 2147483647 w 243"/>
              <a:gd name="T49" fmla="*/ 2147483647 h 269"/>
              <a:gd name="T50" fmla="*/ 2147483647 w 243"/>
              <a:gd name="T51" fmla="*/ 2147483647 h 269"/>
              <a:gd name="T52" fmla="*/ 2147483647 w 243"/>
              <a:gd name="T53" fmla="*/ 2147483647 h 269"/>
              <a:gd name="T54" fmla="*/ 2147483647 w 243"/>
              <a:gd name="T55" fmla="*/ 2147483647 h 269"/>
              <a:gd name="T56" fmla="*/ 2147483647 w 243"/>
              <a:gd name="T57" fmla="*/ 2147483647 h 269"/>
              <a:gd name="T58" fmla="*/ 2147483647 w 243"/>
              <a:gd name="T59" fmla="*/ 2147483647 h 269"/>
              <a:gd name="T60" fmla="*/ 2147483647 w 243"/>
              <a:gd name="T61" fmla="*/ 2147483647 h 269"/>
              <a:gd name="T62" fmla="*/ 2147483647 w 243"/>
              <a:gd name="T63" fmla="*/ 2147483647 h 269"/>
              <a:gd name="T64" fmla="*/ 2147483647 w 243"/>
              <a:gd name="T65" fmla="*/ 2147483647 h 269"/>
              <a:gd name="T66" fmla="*/ 2147483647 w 243"/>
              <a:gd name="T67" fmla="*/ 2147483647 h 269"/>
              <a:gd name="T68" fmla="*/ 2147483647 w 243"/>
              <a:gd name="T69" fmla="*/ 2147483647 h 269"/>
              <a:gd name="T70" fmla="*/ 2147483647 w 243"/>
              <a:gd name="T71" fmla="*/ 2147483647 h 269"/>
              <a:gd name="T72" fmla="*/ 2147483647 w 243"/>
              <a:gd name="T73" fmla="*/ 2147483647 h 269"/>
              <a:gd name="T74" fmla="*/ 2147483647 w 243"/>
              <a:gd name="T75" fmla="*/ 2147483647 h 269"/>
              <a:gd name="T76" fmla="*/ 2147483647 w 243"/>
              <a:gd name="T77" fmla="*/ 2147483647 h 269"/>
              <a:gd name="T78" fmla="*/ 2147483647 w 243"/>
              <a:gd name="T79" fmla="*/ 2147483647 h 269"/>
              <a:gd name="T80" fmla="*/ 2147483647 w 243"/>
              <a:gd name="T81" fmla="*/ 2147483647 h 269"/>
              <a:gd name="T82" fmla="*/ 2147483647 w 243"/>
              <a:gd name="T83" fmla="*/ 2147483647 h 269"/>
              <a:gd name="T84" fmla="*/ 2147483647 w 243"/>
              <a:gd name="T85" fmla="*/ 2147483647 h 269"/>
              <a:gd name="T86" fmla="*/ 2147483647 w 243"/>
              <a:gd name="T87" fmla="*/ 2147483647 h 269"/>
              <a:gd name="T88" fmla="*/ 2147483647 w 243"/>
              <a:gd name="T89" fmla="*/ 2147483647 h 269"/>
              <a:gd name="T90" fmla="*/ 2147483647 w 243"/>
              <a:gd name="T91" fmla="*/ 2147483647 h 2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1" grpId="1" build="p"/>
      <p:bldP spid="25" grpId="0" animBg="1"/>
      <p:bldP spid="25" grpId="1" animBg="1"/>
      <p:bldP spid="27" grpId="0" animBg="1"/>
      <p:bldP spid="27" grpId="1" animBg="1"/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青花瓷ppt素材\88_5153461_4fd9bda3294708d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795" y="4041140"/>
            <a:ext cx="117983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0"/>
            <a:ext cx="1579245" cy="137096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20370" y="1256030"/>
            <a:ext cx="736600" cy="3993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研究过程设计赏析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356995" y="411480"/>
            <a:ext cx="8512175" cy="4523105"/>
          </a:xfrm>
          <a:prstGeom prst="rect">
            <a:avLst/>
          </a:prstGeom>
          <a:noFill/>
          <a:ln w="28575">
            <a:solidFill>
              <a:srgbClr val="01458E"/>
            </a:solidFill>
            <a:prstDash val="sysDot"/>
          </a:ln>
        </p:spPr>
        <p:txBody>
          <a:bodyPr wrap="square">
            <a:spAutoFit/>
          </a:bodyPr>
          <a:p>
            <a:pPr indent="266700"/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第二阶段：实施阶段（2017年2月～2018年8月）</a:t>
            </a:r>
            <a:r>
              <a:rPr lang="zh-CN" sz="2400" b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（1）通过反复论证、征求意见，形成完整的课题研究方案，并根据研究内容进行分解，明确研究教师分工，展开课题研究。（2）组织教师进一步加强理论学习，并深入实践研究。定期召开研究主题会、研究课例会、课题研究沙龙，讨论汇报研究进展情况，随时调整研究步骤和方法。及时记录、收集数据等资料，不断小结，不断完善课题研究步骤和方案。（3）按上述研究方案在每一学期制订课题研究方案，实事求是地开展课题研究。对课题研究计划进行检查，实施中期评估，定期召开课题组成员会议。（4）对研究对象进行观测、收集、整理有关资料，开展案例分析、教学设计、撰写经验小论文活动。 </a:t>
            </a:r>
            <a:endParaRPr lang="zh-CN" altLang="en-US" sz="2400" b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44600" y="1519555"/>
            <a:ext cx="8514080" cy="3107690"/>
          </a:xfrm>
          <a:prstGeom prst="rect">
            <a:avLst/>
          </a:prstGeom>
          <a:noFill/>
          <a:ln w="28575">
            <a:solidFill>
              <a:srgbClr val="01458E"/>
            </a:solidFill>
            <a:prstDash val="sysDot"/>
          </a:ln>
        </p:spPr>
        <p:txBody>
          <a:bodyPr wrap="square" rtlCol="0" anchor="t">
            <a:spAutoFit/>
          </a:bodyPr>
          <a:p>
            <a:pPr indent="266700"/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第三阶段：总结阶段（2018年9月～2019年6月）</a:t>
            </a:r>
            <a:r>
              <a:rPr lang="zh-CN" sz="2800" b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（1）整理课题过程材料有关资料，对数据进行统计分析。（2）编辑论文、案例集，推广研究成果进行总结提炼和实验成果的综合评估。（3）撰写结题报告、研究报告，提交课题组鉴定、验收。</a:t>
            </a:r>
            <a:endParaRPr lang="zh-CN" altLang="en-US" sz="2800" b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56995" y="1519555"/>
            <a:ext cx="8513445" cy="2676525"/>
          </a:xfrm>
          <a:prstGeom prst="rect">
            <a:avLst/>
          </a:prstGeom>
          <a:noFill/>
          <a:ln w="28575">
            <a:solidFill>
              <a:srgbClr val="01458E"/>
            </a:solidFill>
            <a:prstDash val="sysDot"/>
          </a:ln>
        </p:spPr>
        <p:txBody>
          <a:bodyPr wrap="square" rtlCol="0" anchor="t">
            <a:spAutoFit/>
          </a:bodyPr>
          <a:p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第一阶段：准备阶段（2016年10月～2016年12月）</a:t>
            </a:r>
            <a:r>
              <a:rPr lang="zh-CN" sz="2800" b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       文献搜集整理，学习、掌握有关教育教学理论，转变教学观念，树立有效教学观。对课堂教学现状进行分析、思考，学习借鉴已有经验与相关理论，提出课题研究的思路与构想，整理课题申报相关资料，完成课题申报、立项。</a:t>
            </a:r>
            <a:endParaRPr lang="zh-CN" altLang="en-US" sz="2800" b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100" grpId="0" animBg="1"/>
      <p:bldP spid="100" grpId="1" animBg="1"/>
      <p:bldP spid="100" grpId="2" animBg="1"/>
      <p:bldP spid="2" grpId="0" bldLvl="0" animBg="1"/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5255" y="4347845"/>
            <a:ext cx="1200150" cy="17405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17002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3.9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课题预期成果的形式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Freeform 15"/>
          <p:cNvSpPr>
            <a:spLocks noEditPoints="1"/>
          </p:cNvSpPr>
          <p:nvPr/>
        </p:nvSpPr>
        <p:spPr bwMode="auto">
          <a:xfrm>
            <a:off x="7183120" y="4618355"/>
            <a:ext cx="582930" cy="494665"/>
          </a:xfrm>
          <a:custGeom>
            <a:avLst/>
            <a:gdLst>
              <a:gd name="T0" fmla="*/ 654050 w 168"/>
              <a:gd name="T1" fmla="*/ 488950 h 126"/>
              <a:gd name="T2" fmla="*/ 0 w 168"/>
              <a:gd name="T3" fmla="*/ 488950 h 126"/>
              <a:gd name="T4" fmla="*/ 0 w 168"/>
              <a:gd name="T5" fmla="*/ 0 h 126"/>
              <a:gd name="T6" fmla="*/ 38932 w 168"/>
              <a:gd name="T7" fmla="*/ 0 h 126"/>
              <a:gd name="T8" fmla="*/ 38932 w 168"/>
              <a:gd name="T9" fmla="*/ 446264 h 126"/>
              <a:gd name="T10" fmla="*/ 654050 w 168"/>
              <a:gd name="T11" fmla="*/ 446264 h 126"/>
              <a:gd name="T12" fmla="*/ 654050 w 168"/>
              <a:gd name="T13" fmla="*/ 488950 h 126"/>
              <a:gd name="T14" fmla="*/ 210230 w 168"/>
              <a:gd name="T15" fmla="*/ 403578 h 126"/>
              <a:gd name="T16" fmla="*/ 124581 w 168"/>
              <a:gd name="T17" fmla="*/ 403578 h 126"/>
              <a:gd name="T18" fmla="*/ 124581 w 168"/>
              <a:gd name="T19" fmla="*/ 244475 h 126"/>
              <a:gd name="T20" fmla="*/ 210230 w 168"/>
              <a:gd name="T21" fmla="*/ 244475 h 126"/>
              <a:gd name="T22" fmla="*/ 210230 w 168"/>
              <a:gd name="T23" fmla="*/ 403578 h 126"/>
              <a:gd name="T24" fmla="*/ 327025 w 168"/>
              <a:gd name="T25" fmla="*/ 403578 h 126"/>
              <a:gd name="T26" fmla="*/ 249162 w 168"/>
              <a:gd name="T27" fmla="*/ 403578 h 126"/>
              <a:gd name="T28" fmla="*/ 249162 w 168"/>
              <a:gd name="T29" fmla="*/ 73731 h 126"/>
              <a:gd name="T30" fmla="*/ 327025 w 168"/>
              <a:gd name="T31" fmla="*/ 73731 h 126"/>
              <a:gd name="T32" fmla="*/ 327025 w 168"/>
              <a:gd name="T33" fmla="*/ 403578 h 126"/>
              <a:gd name="T34" fmla="*/ 451606 w 168"/>
              <a:gd name="T35" fmla="*/ 403578 h 126"/>
              <a:gd name="T36" fmla="*/ 369850 w 168"/>
              <a:gd name="T37" fmla="*/ 403578 h 126"/>
              <a:gd name="T38" fmla="*/ 369850 w 168"/>
              <a:gd name="T39" fmla="*/ 159103 h 126"/>
              <a:gd name="T40" fmla="*/ 451606 w 168"/>
              <a:gd name="T41" fmla="*/ 159103 h 126"/>
              <a:gd name="T42" fmla="*/ 451606 w 168"/>
              <a:gd name="T43" fmla="*/ 403578 h 126"/>
              <a:gd name="T44" fmla="*/ 572294 w 168"/>
              <a:gd name="T45" fmla="*/ 403578 h 126"/>
              <a:gd name="T46" fmla="*/ 494431 w 168"/>
              <a:gd name="T47" fmla="*/ 403578 h 126"/>
              <a:gd name="T48" fmla="*/ 494431 w 168"/>
              <a:gd name="T49" fmla="*/ 34925 h 126"/>
              <a:gd name="T50" fmla="*/ 572294 w 168"/>
              <a:gd name="T51" fmla="*/ 34925 h 126"/>
              <a:gd name="T52" fmla="*/ 572294 w 168"/>
              <a:gd name="T53" fmla="*/ 403578 h 12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p>
            <a:endParaRPr lang="zh-CN" altLang="en-US"/>
          </a:p>
        </p:txBody>
      </p:sp>
      <p:sp>
        <p:nvSpPr>
          <p:cNvPr id="52227" name="内容占位符 2"/>
          <p:cNvSpPr>
            <a:spLocks noGrp="1"/>
          </p:cNvSpPr>
          <p:nvPr>
            <p:ph idx="1"/>
          </p:nvPr>
        </p:nvSpPr>
        <p:spPr>
          <a:xfrm>
            <a:off x="517525" y="892175"/>
            <a:ext cx="8635365" cy="1559560"/>
          </a:xfrm>
        </p:spPr>
        <p:txBody>
          <a:bodyPr vert="horz" wrap="square" lIns="91440" tIns="45720" rIns="91440" bIns="45720" numCol="1" anchor="t" anchorCtr="0" compatLnSpc="1">
            <a:normAutofit/>
          </a:bodyPr>
          <a:p>
            <a:pPr marL="342900" marR="0" lvl="0" indent="-342900" algn="l" defTabSz="914400" rtl="0" fontAlgn="base">
              <a:lnSpc>
                <a:spcPts val="366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课题研究成果是在科学研究中，研究和讨论问题，找出解决问题的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新办法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，产生的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新认识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，它要求有一定的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理论深度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和较新的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实践角度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098550" y="2636520"/>
            <a:ext cx="907415" cy="1050889"/>
            <a:chOff x="1296988" y="1929299"/>
            <a:chExt cx="1695450" cy="2451327"/>
          </a:xfrm>
        </p:grpSpPr>
        <p:sp>
          <p:nvSpPr>
            <p:cNvPr id="37" name="Arc 2"/>
            <p:cNvSpPr/>
            <p:nvPr/>
          </p:nvSpPr>
          <p:spPr bwMode="auto">
            <a:xfrm flipV="1">
              <a:off x="1296988" y="1929299"/>
              <a:ext cx="1695450" cy="1901881"/>
            </a:xfrm>
            <a:custGeom>
              <a:avLst/>
              <a:gdLst>
                <a:gd name="T0" fmla="*/ 1203437 w 1695236"/>
                <a:gd name="T1" fmla="*/ 78240 h 1695236"/>
                <a:gd name="T2" fmla="*/ 1678706 w 1695236"/>
                <a:gd name="T3" fmla="*/ 1015384 h 1695236"/>
                <a:gd name="T4" fmla="*/ 877252 w 1695236"/>
                <a:gd name="T5" fmla="*/ 1694936 h 1695236"/>
                <a:gd name="T6" fmla="*/ 30434 w 1695236"/>
                <a:gd name="T7" fmla="*/ 1072827 h 1695236"/>
                <a:gd name="T8" fmla="*/ 439308 w 1695236"/>
                <a:gd name="T9" fmla="*/ 104870 h 1695236"/>
                <a:gd name="T10" fmla="*/ 847725 w 1695236"/>
                <a:gd name="T11" fmla="*/ 847725 h 1695236"/>
                <a:gd name="T12" fmla="*/ 1203437 w 1695236"/>
                <a:gd name="T13" fmla="*/ 78240 h 1695236"/>
                <a:gd name="T14" fmla="*/ 1203437 w 1695236"/>
                <a:gd name="T15" fmla="*/ 78240 h 1695236"/>
                <a:gd name="T16" fmla="*/ 1678706 w 1695236"/>
                <a:gd name="T17" fmla="*/ 1015384 h 1695236"/>
                <a:gd name="T18" fmla="*/ 877252 w 1695236"/>
                <a:gd name="T19" fmla="*/ 1694936 h 1695236"/>
                <a:gd name="T20" fmla="*/ 30434 w 1695236"/>
                <a:gd name="T21" fmla="*/ 1072827 h 1695236"/>
                <a:gd name="T22" fmla="*/ 439308 w 1695236"/>
                <a:gd name="T23" fmla="*/ 104870 h 1695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95236" h="1695236" stroke="0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  <a:lnTo>
                    <a:pt x="847618" y="847618"/>
                  </a:lnTo>
                  <a:lnTo>
                    <a:pt x="1203285" y="78230"/>
                  </a:lnTo>
                  <a:close/>
                </a:path>
                <a:path w="1695236" h="1695236" fill="none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</a:path>
              </a:pathLst>
            </a:custGeom>
            <a:noFill/>
            <a:ln w="63500" cap="flat" cmpd="sng">
              <a:solidFill>
                <a:schemeClr val="accent2"/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8" name="TextBox 4"/>
            <p:cNvSpPr txBox="1">
              <a:spLocks noChangeArrowheads="1"/>
            </p:cNvSpPr>
            <p:nvPr/>
          </p:nvSpPr>
          <p:spPr bwMode="auto">
            <a:xfrm>
              <a:off x="1993886" y="3594100"/>
              <a:ext cx="298479" cy="78652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 smtClean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1</a:t>
              </a:r>
              <a:endParaRPr lang="en-US" altLang="zh-CN" sz="16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141095" y="4299585"/>
            <a:ext cx="865505" cy="1037494"/>
            <a:chOff x="3995738" y="2135188"/>
            <a:chExt cx="1695450" cy="2161350"/>
          </a:xfrm>
        </p:grpSpPr>
        <p:sp>
          <p:nvSpPr>
            <p:cNvPr id="40" name="Arc 20"/>
            <p:cNvSpPr/>
            <p:nvPr/>
          </p:nvSpPr>
          <p:spPr bwMode="auto">
            <a:xfrm flipV="1">
              <a:off x="3995738" y="2135188"/>
              <a:ext cx="1695450" cy="1695450"/>
            </a:xfrm>
            <a:custGeom>
              <a:avLst/>
              <a:gdLst>
                <a:gd name="T0" fmla="*/ 1203437 w 1695236"/>
                <a:gd name="T1" fmla="*/ 78240 h 1695236"/>
                <a:gd name="T2" fmla="*/ 1678706 w 1695236"/>
                <a:gd name="T3" fmla="*/ 1015384 h 1695236"/>
                <a:gd name="T4" fmla="*/ 877252 w 1695236"/>
                <a:gd name="T5" fmla="*/ 1694936 h 1695236"/>
                <a:gd name="T6" fmla="*/ 30434 w 1695236"/>
                <a:gd name="T7" fmla="*/ 1072827 h 1695236"/>
                <a:gd name="T8" fmla="*/ 439308 w 1695236"/>
                <a:gd name="T9" fmla="*/ 104870 h 1695236"/>
                <a:gd name="T10" fmla="*/ 847725 w 1695236"/>
                <a:gd name="T11" fmla="*/ 847725 h 1695236"/>
                <a:gd name="T12" fmla="*/ 1203437 w 1695236"/>
                <a:gd name="T13" fmla="*/ 78240 h 1695236"/>
                <a:gd name="T14" fmla="*/ 1203437 w 1695236"/>
                <a:gd name="T15" fmla="*/ 78240 h 1695236"/>
                <a:gd name="T16" fmla="*/ 1678706 w 1695236"/>
                <a:gd name="T17" fmla="*/ 1015384 h 1695236"/>
                <a:gd name="T18" fmla="*/ 877252 w 1695236"/>
                <a:gd name="T19" fmla="*/ 1694936 h 1695236"/>
                <a:gd name="T20" fmla="*/ 30434 w 1695236"/>
                <a:gd name="T21" fmla="*/ 1072827 h 1695236"/>
                <a:gd name="T22" fmla="*/ 439308 w 1695236"/>
                <a:gd name="T23" fmla="*/ 104870 h 1695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95236" h="1695236" stroke="0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  <a:lnTo>
                    <a:pt x="847618" y="847618"/>
                  </a:lnTo>
                  <a:lnTo>
                    <a:pt x="1203285" y="78230"/>
                  </a:lnTo>
                  <a:close/>
                </a:path>
                <a:path w="1695236" h="1695236" fill="none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</a:path>
              </a:pathLst>
            </a:custGeom>
            <a:noFill/>
            <a:ln w="63500" cap="flat" cmpd="sng">
              <a:solidFill>
                <a:schemeClr val="accent4"/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2" name="TextBox 21"/>
            <p:cNvSpPr txBox="1">
              <a:spLocks noChangeArrowheads="1"/>
            </p:cNvSpPr>
            <p:nvPr/>
          </p:nvSpPr>
          <p:spPr bwMode="auto">
            <a:xfrm>
              <a:off x="4693429" y="3594100"/>
              <a:ext cx="298480" cy="702438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 smtClean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2</a:t>
              </a:r>
              <a:endParaRPr lang="en-US" altLang="zh-CN" sz="16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495925" y="2635885"/>
            <a:ext cx="819785" cy="1037436"/>
            <a:chOff x="6689725" y="2135188"/>
            <a:chExt cx="1695450" cy="2161408"/>
          </a:xfrm>
        </p:grpSpPr>
        <p:sp>
          <p:nvSpPr>
            <p:cNvPr id="44" name="Arc 16"/>
            <p:cNvSpPr/>
            <p:nvPr/>
          </p:nvSpPr>
          <p:spPr bwMode="auto">
            <a:xfrm flipV="1">
              <a:off x="6689725" y="2135188"/>
              <a:ext cx="1695450" cy="1695450"/>
            </a:xfrm>
            <a:custGeom>
              <a:avLst/>
              <a:gdLst>
                <a:gd name="T0" fmla="*/ 1203437 w 1695236"/>
                <a:gd name="T1" fmla="*/ 78240 h 1695236"/>
                <a:gd name="T2" fmla="*/ 1678706 w 1695236"/>
                <a:gd name="T3" fmla="*/ 1015384 h 1695236"/>
                <a:gd name="T4" fmla="*/ 877252 w 1695236"/>
                <a:gd name="T5" fmla="*/ 1694936 h 1695236"/>
                <a:gd name="T6" fmla="*/ 30434 w 1695236"/>
                <a:gd name="T7" fmla="*/ 1072827 h 1695236"/>
                <a:gd name="T8" fmla="*/ 439308 w 1695236"/>
                <a:gd name="T9" fmla="*/ 104870 h 1695236"/>
                <a:gd name="T10" fmla="*/ 847725 w 1695236"/>
                <a:gd name="T11" fmla="*/ 847725 h 1695236"/>
                <a:gd name="T12" fmla="*/ 1203437 w 1695236"/>
                <a:gd name="T13" fmla="*/ 78240 h 1695236"/>
                <a:gd name="T14" fmla="*/ 1203437 w 1695236"/>
                <a:gd name="T15" fmla="*/ 78240 h 1695236"/>
                <a:gd name="T16" fmla="*/ 1678706 w 1695236"/>
                <a:gd name="T17" fmla="*/ 1015384 h 1695236"/>
                <a:gd name="T18" fmla="*/ 877252 w 1695236"/>
                <a:gd name="T19" fmla="*/ 1694936 h 1695236"/>
                <a:gd name="T20" fmla="*/ 30434 w 1695236"/>
                <a:gd name="T21" fmla="*/ 1072827 h 1695236"/>
                <a:gd name="T22" fmla="*/ 439308 w 1695236"/>
                <a:gd name="T23" fmla="*/ 104870 h 1695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95236" h="1695236" stroke="0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  <a:lnTo>
                    <a:pt x="847618" y="847618"/>
                  </a:lnTo>
                  <a:lnTo>
                    <a:pt x="1203285" y="78230"/>
                  </a:lnTo>
                  <a:close/>
                </a:path>
                <a:path w="1695236" h="1695236" fill="none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</a:path>
              </a:pathLst>
            </a:custGeom>
            <a:noFill/>
            <a:ln w="63500" cap="flat" cmpd="sng">
              <a:solidFill>
                <a:schemeClr val="accent3"/>
              </a:solidFill>
              <a:round/>
              <a:tailEnd type="oval" w="sm" len="sm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5" name="TextBox 17"/>
            <p:cNvSpPr txBox="1">
              <a:spLocks noChangeArrowheads="1"/>
            </p:cNvSpPr>
            <p:nvPr/>
          </p:nvSpPr>
          <p:spPr bwMode="auto">
            <a:xfrm>
              <a:off x="7386623" y="3594100"/>
              <a:ext cx="298479" cy="702496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 smtClean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3</a:t>
              </a:r>
              <a:endParaRPr lang="en-US" altLang="zh-CN" sz="16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495925" y="4299585"/>
            <a:ext cx="820420" cy="1034585"/>
            <a:chOff x="9385300" y="2120900"/>
            <a:chExt cx="1695450" cy="2164281"/>
          </a:xfrm>
        </p:grpSpPr>
        <p:sp>
          <p:nvSpPr>
            <p:cNvPr id="15" name="Arc 12"/>
            <p:cNvSpPr/>
            <p:nvPr/>
          </p:nvSpPr>
          <p:spPr bwMode="auto">
            <a:xfrm flipV="1">
              <a:off x="9385300" y="2120900"/>
              <a:ext cx="1695450" cy="1695450"/>
            </a:xfrm>
            <a:custGeom>
              <a:avLst/>
              <a:gdLst>
                <a:gd name="T0" fmla="*/ 1203437 w 1695236"/>
                <a:gd name="T1" fmla="*/ 78240 h 1695236"/>
                <a:gd name="T2" fmla="*/ 1678706 w 1695236"/>
                <a:gd name="T3" fmla="*/ 1015384 h 1695236"/>
                <a:gd name="T4" fmla="*/ 877252 w 1695236"/>
                <a:gd name="T5" fmla="*/ 1694936 h 1695236"/>
                <a:gd name="T6" fmla="*/ 30434 w 1695236"/>
                <a:gd name="T7" fmla="*/ 1072827 h 1695236"/>
                <a:gd name="T8" fmla="*/ 439308 w 1695236"/>
                <a:gd name="T9" fmla="*/ 104870 h 1695236"/>
                <a:gd name="T10" fmla="*/ 847725 w 1695236"/>
                <a:gd name="T11" fmla="*/ 847725 h 1695236"/>
                <a:gd name="T12" fmla="*/ 1203437 w 1695236"/>
                <a:gd name="T13" fmla="*/ 78240 h 1695236"/>
                <a:gd name="T14" fmla="*/ 1203437 w 1695236"/>
                <a:gd name="T15" fmla="*/ 78240 h 1695236"/>
                <a:gd name="T16" fmla="*/ 1678706 w 1695236"/>
                <a:gd name="T17" fmla="*/ 1015384 h 1695236"/>
                <a:gd name="T18" fmla="*/ 877252 w 1695236"/>
                <a:gd name="T19" fmla="*/ 1694936 h 1695236"/>
                <a:gd name="T20" fmla="*/ 30434 w 1695236"/>
                <a:gd name="T21" fmla="*/ 1072827 h 1695236"/>
                <a:gd name="T22" fmla="*/ 439308 w 1695236"/>
                <a:gd name="T23" fmla="*/ 104870 h 1695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95236" h="1695236" stroke="0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  <a:lnTo>
                    <a:pt x="847618" y="847618"/>
                  </a:lnTo>
                  <a:lnTo>
                    <a:pt x="1203285" y="78230"/>
                  </a:lnTo>
                  <a:close/>
                </a:path>
                <a:path w="1695236" h="1695236" fill="none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</a:path>
              </a:pathLst>
            </a:custGeom>
            <a:noFill/>
            <a:ln w="63500" cap="flat" cmpd="sng">
              <a:solidFill>
                <a:schemeClr val="accent6"/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>
              <a:off x="10082991" y="3579813"/>
              <a:ext cx="298480" cy="705368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 smtClean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4</a:t>
              </a:r>
              <a:endParaRPr lang="en-US" altLang="zh-CN" sz="16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103755" y="2635885"/>
            <a:ext cx="3116580" cy="10147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0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有一定理论深度，在教育教学实践中有新发现或成果的理论性论文</a:t>
            </a:r>
            <a:endParaRPr lang="zh-CN" altLang="en-US" sz="2000" b="1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03755" y="4353560"/>
            <a:ext cx="3117215" cy="706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0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对自己教育教学经验进行的总结</a:t>
            </a:r>
            <a:endParaRPr lang="zh-CN" altLang="en-US" sz="2000" b="1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23355" y="2689225"/>
            <a:ext cx="3117850" cy="706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0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对教育教学现实问题展开调查写出的调查报告</a:t>
            </a:r>
            <a:endParaRPr lang="zh-CN" altLang="en-US" sz="2000" b="1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22720" y="4351020"/>
            <a:ext cx="3118485" cy="706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0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主题集中、短小精悍的案例</a:t>
            </a:r>
            <a:endParaRPr lang="zh-CN" altLang="en-US" sz="2000" b="1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52227" grpId="1" build="p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11285" y="4361815"/>
            <a:ext cx="1200150" cy="17405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17002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3.10 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课题研究的支持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5182870" y="1076960"/>
            <a:ext cx="1866900" cy="1437640"/>
          </a:xfrm>
          <a:prstGeom prst="homePlat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五边形 3"/>
          <p:cNvSpPr/>
          <p:nvPr/>
        </p:nvSpPr>
        <p:spPr>
          <a:xfrm flipH="1">
            <a:off x="3432810" y="1076960"/>
            <a:ext cx="1750060" cy="1437640"/>
          </a:xfrm>
          <a:prstGeom prst="homePlat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五边形 5"/>
          <p:cNvSpPr/>
          <p:nvPr/>
        </p:nvSpPr>
        <p:spPr>
          <a:xfrm rot="16200000" flipH="1">
            <a:off x="4318000" y="2672715"/>
            <a:ext cx="1726565" cy="1409700"/>
          </a:xfrm>
          <a:prstGeom prst="homePlat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69240" y="1076960"/>
            <a:ext cx="613410" cy="4498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细黑" panose="02010600040101010101" charset="-122"/>
                <a:sym typeface="+mn-ea"/>
              </a:rPr>
              <a:t>完成研究任务的可行性分析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华文细黑" panose="0201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53275" y="981075"/>
            <a:ext cx="2353945" cy="163004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>
            <a:spAutoFit/>
          </a:bodyPr>
          <a:p>
            <a:pPr indent="0" algn="ctr"/>
            <a:r>
              <a:rPr lang="zh-CN" sz="2000" b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华文细黑" panose="02010600040101010101" charset="-122"/>
              </a:rPr>
              <a:t>主持人除外的课题组核心成员的学术或学科背景、研究经历、研究能力、研究成果</a:t>
            </a:r>
            <a:endParaRPr lang="zh-CN" altLang="en-US" sz="2000" b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华文细黑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1075" y="1134745"/>
            <a:ext cx="2353310" cy="132207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>
            <a:spAutoFit/>
          </a:bodyPr>
          <a:p>
            <a:pPr indent="0" algn="ctr"/>
            <a:r>
              <a:rPr lang="zh-CN" sz="2000" b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华文细黑" panose="02010600040101010101" charset="-122"/>
              </a:rPr>
              <a:t>研究基础，包括围绕本课题所开展的文献搜集、调研和相关论文等</a:t>
            </a:r>
            <a:endParaRPr lang="zh-CN" altLang="en-US" sz="2000" b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华文细黑" panose="0201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91865" y="4253230"/>
            <a:ext cx="3379470" cy="132207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>
            <a:spAutoFit/>
          </a:bodyPr>
          <a:p>
            <a:pPr indent="0" algn="ctr"/>
            <a:r>
              <a:rPr lang="zh-CN" sz="2000" b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华文细黑" panose="02010600040101010101" charset="-122"/>
              </a:rPr>
              <a:t>完成研究任务的保障条件，包括研究资料的获得、研究经费的筹措、研究时间的保障等</a:t>
            </a:r>
            <a:endParaRPr lang="zh-CN" altLang="en-US" sz="2000" b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华文细黑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" grpId="0" animBg="1"/>
      <p:bldP spid="11" grpId="0" animBg="1"/>
      <p:bldP spid="3" grpId="1" animBg="1"/>
      <p:bldP spid="11" grpId="1" animBg="1"/>
      <p:bldP spid="4" grpId="0" animBg="1"/>
      <p:bldP spid="12" grpId="0" animBg="1"/>
      <p:bldP spid="4" grpId="1" animBg="1"/>
      <p:bldP spid="12" grpId="1" animBg="1"/>
      <p:bldP spid="6" grpId="0" animBg="1"/>
      <p:bldP spid="13" grpId="0" animBg="1"/>
      <p:bldP spid="6" grpId="1" animBg="1"/>
      <p:bldP spid="1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20" y="0"/>
            <a:ext cx="10222230" cy="5715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05163" y="632460"/>
            <a:ext cx="635317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200000"/>
              </a:lnSpc>
            </a:pPr>
            <a:r>
              <a:rPr lang="zh-CN" altLang="en-US" sz="3200" b="1" noProof="1">
                <a:solidFill>
                  <a:srgbClr val="4F80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常州市新北区教师发展中心</a:t>
            </a:r>
            <a:endParaRPr lang="zh-CN" altLang="en-US" sz="3200" b="1" noProof="1">
              <a:solidFill>
                <a:srgbClr val="4F80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algn="ctr" fontAlgn="auto">
              <a:lnSpc>
                <a:spcPct val="200000"/>
              </a:lnSpc>
            </a:pPr>
            <a:r>
              <a:rPr lang="zh-CN" altLang="en-US" sz="3200" b="1" noProof="1">
                <a:solidFill>
                  <a:srgbClr val="4F80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周文荣</a:t>
            </a:r>
            <a:endParaRPr lang="zh-CN" altLang="en-US" sz="3200" b="1" noProof="1">
              <a:solidFill>
                <a:srgbClr val="4F80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>
              <a:lnSpc>
                <a:spcPct val="200000"/>
              </a:lnSpc>
            </a:pPr>
            <a:r>
              <a:rPr lang="en-US" altLang="zh-CN" sz="3200" b="1" noProof="1">
                <a:solidFill>
                  <a:srgbClr val="4F80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13961163931</a:t>
            </a:r>
            <a:endParaRPr lang="en-US" altLang="zh-CN" sz="3200" b="1" noProof="1">
              <a:solidFill>
                <a:srgbClr val="4F80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algn="ctr" fontAlgn="auto">
              <a:lnSpc>
                <a:spcPct val="200000"/>
              </a:lnSpc>
            </a:pPr>
            <a:r>
              <a:rPr lang="en-US" altLang="zh-CN" sz="3200" b="1" noProof="1">
                <a:solidFill>
                  <a:srgbClr val="4F80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zwr1992@126.com</a:t>
            </a:r>
            <a:endParaRPr lang="en-US" altLang="zh-CN" sz="3200" b="1" noProof="1">
              <a:solidFill>
                <a:srgbClr val="4F80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09775" y="748030"/>
            <a:ext cx="1290320" cy="42189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7200" b="1">
                <a:solidFill>
                  <a:srgbClr val="4F80BD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感谢大家</a:t>
            </a:r>
            <a:endParaRPr lang="zh-CN" altLang="en-US" sz="7200" b="1">
              <a:solidFill>
                <a:srgbClr val="4F80BD"/>
              </a:solidFill>
              <a:latin typeface="叶根友毛笔行书2.0版" panose="02010601030101010101" charset="-122"/>
              <a:ea typeface="叶根友毛笔行书2.0版" panose="0201060103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397885" y="-47625"/>
            <a:ext cx="13335" cy="5810250"/>
          </a:xfrm>
          <a:prstGeom prst="line">
            <a:avLst/>
          </a:prstGeom>
          <a:ln>
            <a:solidFill>
              <a:srgbClr val="4F80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050" y="4156075"/>
            <a:ext cx="698500" cy="698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91380"/>
            <a:ext cx="1026795" cy="102679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34147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3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3.1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课题名称的确立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48" name="Rectangle 11"/>
          <p:cNvSpPr>
            <a:spLocks noChangeArrowheads="1"/>
          </p:cNvSpPr>
          <p:nvPr/>
        </p:nvSpPr>
        <p:spPr bwMode="auto">
          <a:xfrm>
            <a:off x="739775" y="1076960"/>
            <a:ext cx="8566785" cy="953135"/>
          </a:xfrm>
          <a:prstGeom prst="rect">
            <a:avLst/>
          </a:prstGeom>
          <a:noFill/>
          <a:ln w="9525">
            <a:solidFill>
              <a:srgbClr val="4BACC6"/>
            </a:solidFill>
            <a:miter lim="800000"/>
          </a:ln>
        </p:spPr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课题名称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的表述要体现出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研究的对象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研究的问题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，还可以体现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研究的方法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研究的类型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TextBox 22"/>
          <p:cNvSpPr txBox="1"/>
          <p:nvPr/>
        </p:nvSpPr>
        <p:spPr>
          <a:xfrm>
            <a:off x="740410" y="2212340"/>
            <a:ext cx="3474720" cy="16903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305" tIns="45153" rIns="90305" bIns="45153" rtlCol="0">
            <a:spAutoFit/>
          </a:bodyPr>
          <a:p>
            <a:pPr algn="ctr" fontAlgn="base">
              <a:lnSpc>
                <a:spcPct val="130000"/>
              </a:lnSpc>
            </a:pPr>
            <a:r>
              <a:rPr lang="zh-CN" altLang="en-US" sz="2000" b="1" strike="noStrike" noProof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要把课题研究的问题、研究的对象、研究方法三个问题交待清楚，名称要和研究的内容相一致</a:t>
            </a:r>
            <a:endParaRPr lang="zh-CN" altLang="en-US" sz="2000" b="1" strike="noStrike" noProof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7222490" y="2212340"/>
            <a:ext cx="2536825" cy="1290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305" tIns="45153" rIns="90305" bIns="45153" rtlCol="0">
            <a:spAutoFit/>
          </a:bodyPr>
          <a:p>
            <a:pPr algn="ctr" fontAlgn="base">
              <a:lnSpc>
                <a:spcPct val="130000"/>
              </a:lnSpc>
            </a:pPr>
            <a:r>
              <a:rPr lang="zh-CN" altLang="en-US" sz="2000" b="1" strike="noStrike" noProof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所用词语、句型规范科学，结论式的句型不能用</a:t>
            </a:r>
            <a:endParaRPr lang="zh-CN" altLang="en-US" sz="2000" b="1" strike="noStrike" noProof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1662430" y="4159250"/>
            <a:ext cx="2552700" cy="1290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305" tIns="45153" rIns="90305" bIns="45153" rtlCol="0">
            <a:spAutoFit/>
          </a:bodyPr>
          <a:p>
            <a:pPr algn="ctr" fontAlgn="base">
              <a:lnSpc>
                <a:spcPct val="130000"/>
              </a:lnSpc>
            </a:pPr>
            <a:r>
              <a:rPr lang="zh-CN" altLang="en-US" sz="2000" b="1" strike="noStrike" noProof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名称不能太长，能不要的字尽量不要，一般不要超过20个字</a:t>
            </a:r>
            <a:endParaRPr lang="zh-CN" altLang="en-US" sz="2000" b="1" strike="noStrike" noProof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7222490" y="4156075"/>
            <a:ext cx="2537460" cy="1290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305" tIns="45153" rIns="90305" bIns="45153" rtlCol="0">
            <a:spAutoFit/>
          </a:bodyPr>
          <a:p>
            <a:pPr algn="ctr" fontAlgn="base">
              <a:lnSpc>
                <a:spcPct val="130000"/>
              </a:lnSpc>
            </a:pPr>
            <a:r>
              <a:rPr lang="zh-CN" altLang="en-US" sz="2000" b="1" strike="noStrike" noProof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课题研究的切口适宜、新颖，使人一看就对课题留下深刻的印象</a:t>
            </a:r>
            <a:endParaRPr lang="zh-CN" altLang="en-US" sz="2000" b="1" strike="noStrike" noProof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4307205" y="3503930"/>
            <a:ext cx="892810" cy="857250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153" rIns="0" bIns="45153" rtlCol="0" anchor="ctr"/>
          <a:p>
            <a:pPr algn="ctr" fontAlgn="base"/>
            <a:r>
              <a:rPr lang="zh-CN" altLang="en-US" sz="2400" b="1" strike="noStrike" noProof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简洁</a:t>
            </a:r>
            <a:endParaRPr lang="zh-CN" altLang="en-US" sz="2400" b="1" strike="noStrike" noProof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5200015" y="3445510"/>
            <a:ext cx="459740" cy="513715"/>
            <a:chOff x="3570825" y="4047600"/>
            <a:chExt cx="756510" cy="756510"/>
          </a:xfrm>
          <a:solidFill>
            <a:schemeClr val="accent1">
              <a:lumMod val="60000"/>
              <a:lumOff val="40000"/>
            </a:schemeClr>
          </a:solidFill>
          <a:effectLst/>
        </p:grpSpPr>
        <p:sp>
          <p:nvSpPr>
            <p:cNvPr id="48" name="泪滴形 47"/>
            <p:cNvSpPr/>
            <p:nvPr/>
          </p:nvSpPr>
          <p:spPr>
            <a:xfrm>
              <a:off x="3570825" y="4047600"/>
              <a:ext cx="756510" cy="756510"/>
            </a:xfrm>
            <a:prstGeom prst="teardrop">
              <a:avLst/>
            </a:prstGeom>
            <a:grp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p>
              <a:pPr algn="ctr" fontAlgn="base"/>
              <a:endParaRPr lang="zh-CN" altLang="en-US" sz="2000" b="1" strike="noStrike" noProof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TextBox 34"/>
            <p:cNvSpPr txBox="1"/>
            <p:nvPr/>
          </p:nvSpPr>
          <p:spPr>
            <a:xfrm>
              <a:off x="3746052" y="4132228"/>
              <a:ext cx="406058" cy="5872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p>
              <a:pPr algn="ctr" fontAlgn="base"/>
              <a:r>
                <a:rPr lang="en-US" altLang="zh-CN" sz="2000" b="1" strike="noStrike" noProof="1" dirty="0">
                  <a:solidFill>
                    <a:srgbClr val="01458E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C</a:t>
              </a:r>
              <a:endParaRPr lang="en-US" altLang="zh-CN" sz="2000" b="1" strike="noStrike" noProof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208270" y="2934970"/>
            <a:ext cx="459740" cy="513715"/>
            <a:chOff x="3570825" y="3196716"/>
            <a:chExt cx="756510" cy="756510"/>
          </a:xfrm>
          <a:solidFill>
            <a:srgbClr val="CDE5BD"/>
          </a:solidFill>
          <a:effectLst/>
        </p:grpSpPr>
        <p:sp>
          <p:nvSpPr>
            <p:cNvPr id="15" name="泪滴形 14"/>
            <p:cNvSpPr/>
            <p:nvPr/>
          </p:nvSpPr>
          <p:spPr>
            <a:xfrm rot="5400000">
              <a:off x="3570825" y="3196716"/>
              <a:ext cx="756510" cy="756510"/>
            </a:xfrm>
            <a:prstGeom prst="teardrop">
              <a:avLst/>
            </a:prstGeom>
            <a:grp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p>
              <a:pPr algn="ctr" fontAlgn="base"/>
              <a:endParaRPr lang="zh-CN" altLang="en-US" sz="2000" b="1" strike="noStrike" noProof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TextBox 28"/>
            <p:cNvSpPr txBox="1"/>
            <p:nvPr/>
          </p:nvSpPr>
          <p:spPr>
            <a:xfrm>
              <a:off x="3733068" y="3281346"/>
              <a:ext cx="432026" cy="5872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p>
              <a:pPr algn="ctr" fontAlgn="base"/>
              <a:r>
                <a:rPr lang="en-US" altLang="zh-CN" sz="2000" b="1" strike="noStrike" noProof="1" dirty="0">
                  <a:solidFill>
                    <a:srgbClr val="01458E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A</a:t>
              </a:r>
              <a:endParaRPr lang="en-US" altLang="zh-CN" sz="2000" b="1" strike="noStrike" noProof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4307205" y="2534285"/>
            <a:ext cx="892810" cy="857250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153" rIns="0" bIns="45153" rtlCol="0" anchor="ctr"/>
          <a:p>
            <a:pPr algn="ctr" fontAlgn="base"/>
            <a:r>
              <a:rPr lang="zh-CN" altLang="en-US" sz="2400" b="1" strike="noStrike" noProof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准确</a:t>
            </a:r>
            <a:endParaRPr lang="zh-CN" altLang="en-US" sz="2400" b="1" strike="noStrike" noProof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771515" y="2934970"/>
            <a:ext cx="459740" cy="513715"/>
            <a:chOff x="4419984" y="3196716"/>
            <a:chExt cx="756510" cy="756510"/>
          </a:xfrm>
          <a:solidFill>
            <a:schemeClr val="tx2">
              <a:lumMod val="40000"/>
              <a:lumOff val="60000"/>
            </a:schemeClr>
          </a:solidFill>
          <a:effectLst/>
        </p:grpSpPr>
        <p:sp>
          <p:nvSpPr>
            <p:cNvPr id="22" name="泪滴形 21"/>
            <p:cNvSpPr/>
            <p:nvPr/>
          </p:nvSpPr>
          <p:spPr>
            <a:xfrm rot="10800000">
              <a:off x="4419984" y="3196716"/>
              <a:ext cx="756510" cy="756510"/>
            </a:xfrm>
            <a:prstGeom prst="teardrop">
              <a:avLst/>
            </a:prstGeom>
            <a:grp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p>
              <a:pPr algn="ctr" fontAlgn="base"/>
              <a:endParaRPr lang="zh-CN" altLang="en-US" sz="2000" b="1" strike="noStrike" noProof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TextBox 31"/>
            <p:cNvSpPr txBox="1"/>
            <p:nvPr/>
          </p:nvSpPr>
          <p:spPr>
            <a:xfrm>
              <a:off x="4593588" y="3281347"/>
              <a:ext cx="409304" cy="5872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p>
              <a:pPr algn="ctr" fontAlgn="base"/>
              <a:r>
                <a:rPr lang="en-US" altLang="zh-CN" sz="2000" b="1" strike="noStrike" noProof="1" dirty="0">
                  <a:solidFill>
                    <a:srgbClr val="01458E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B</a:t>
              </a:r>
              <a:endParaRPr lang="en-US" altLang="zh-CN" sz="2000" b="1" strike="noStrike" noProof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6231255" y="2534285"/>
            <a:ext cx="892810" cy="857250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153" rIns="0" bIns="45153" rtlCol="0" anchor="ctr"/>
          <a:p>
            <a:pPr algn="ctr" fontAlgn="base"/>
            <a:r>
              <a:rPr lang="zh-CN" altLang="en-US" sz="2400" b="1" strike="noStrike" noProof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规范</a:t>
            </a:r>
            <a:endParaRPr lang="zh-CN" altLang="en-US" sz="2400" b="1" strike="noStrike" noProof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231255" y="3503930"/>
            <a:ext cx="892810" cy="857250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153" rIns="0" bIns="45153" rtlCol="0" anchor="ctr"/>
          <a:p>
            <a:pPr algn="ctr" fontAlgn="base"/>
            <a:r>
              <a:rPr lang="zh-CN" altLang="en-US" sz="2400" b="1" strike="noStrike" noProof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醒目</a:t>
            </a:r>
            <a:endParaRPr lang="zh-CN" altLang="en-US" sz="2400" b="1" strike="noStrike" noProof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781675" y="3446145"/>
            <a:ext cx="459740" cy="513715"/>
            <a:chOff x="4419984" y="4047600"/>
            <a:chExt cx="756510" cy="756510"/>
          </a:xfrm>
          <a:solidFill>
            <a:schemeClr val="accent6">
              <a:lumMod val="60000"/>
              <a:lumOff val="40000"/>
            </a:schemeClr>
          </a:solidFill>
          <a:effectLst/>
        </p:grpSpPr>
        <p:sp>
          <p:nvSpPr>
            <p:cNvPr id="27" name="泪滴形 26"/>
            <p:cNvSpPr/>
            <p:nvPr/>
          </p:nvSpPr>
          <p:spPr>
            <a:xfrm rot="16200000">
              <a:off x="4419984" y="4047600"/>
              <a:ext cx="756510" cy="756510"/>
            </a:xfrm>
            <a:prstGeom prst="teardrop">
              <a:avLst/>
            </a:prstGeom>
            <a:grp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/>
              <a:endParaRPr lang="zh-CN" altLang="en-US" sz="2000" b="1" strike="noStrike" noProof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TextBox 38"/>
            <p:cNvSpPr txBox="1"/>
            <p:nvPr/>
          </p:nvSpPr>
          <p:spPr>
            <a:xfrm>
              <a:off x="4576545" y="4132871"/>
              <a:ext cx="443385" cy="5872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/>
              <a:r>
                <a:rPr lang="en-US" altLang="zh-CN" sz="2000" b="1" strike="noStrike" noProof="1" dirty="0">
                  <a:solidFill>
                    <a:srgbClr val="01458E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D</a:t>
              </a:r>
              <a:endParaRPr lang="en-US" altLang="zh-CN" sz="2000" b="1" strike="noStrike" noProof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  <p:bldP spid="6148" grpId="1" animBg="1"/>
      <p:bldP spid="19" grpId="0" bldLvl="0" animBg="1"/>
      <p:bldP spid="9" grpId="0" animBg="1"/>
      <p:bldP spid="19" grpId="1" animBg="1"/>
      <p:bldP spid="9" grpId="1" animBg="1"/>
      <p:bldP spid="24" grpId="0" bldLvl="0" animBg="1"/>
      <p:bldP spid="13" grpId="0" animBg="1"/>
      <p:bldP spid="24" grpId="1" animBg="1"/>
      <p:bldP spid="13" grpId="1" animBg="1"/>
      <p:bldP spid="43" grpId="0" bldLvl="0" animBg="1"/>
      <p:bldP spid="16" grpId="0" animBg="1"/>
      <p:bldP spid="43" grpId="1" animBg="1"/>
      <p:bldP spid="16" grpId="1" animBg="1"/>
      <p:bldP spid="25" grpId="0" bldLvl="0" animBg="1"/>
      <p:bldP spid="17" grpId="0" animBg="1"/>
      <p:bldP spid="25" grpId="1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3830" y="4691380"/>
            <a:ext cx="1026795" cy="102679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34147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3.1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课题名称的确立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168640" y="2747645"/>
            <a:ext cx="1300480" cy="1230630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153" rIns="0" bIns="45153" rtlCol="0" anchor="ctr"/>
          <a:p>
            <a:pPr algn="ctr" fontAlgn="base"/>
            <a:r>
              <a:rPr lang="zh-CN" altLang="en-US" sz="3600" b="1" strike="noStrike" noProof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规范</a:t>
            </a:r>
            <a:endParaRPr lang="zh-CN" altLang="en-US" sz="3600" b="1" strike="noStrike" noProof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65785" y="1236980"/>
            <a:ext cx="7602855" cy="1510665"/>
          </a:xfrm>
          <a:prstGeom prst="rect">
            <a:avLst/>
          </a:prstGeom>
          <a:noFill/>
          <a:ln w="12700" cmpd="sng">
            <a:solidFill>
              <a:srgbClr val="0070C0"/>
            </a:solidFill>
            <a:prstDash val="solid"/>
          </a:ln>
        </p:spPr>
        <p:txBody>
          <a:bodyPr wrap="square" lIns="71755" tIns="36195" rIns="71755" bIns="36195" rtlCol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None/>
            </a:pPr>
            <a:r>
              <a:rPr lang="en-US" altLang="zh-CN" sz="2400" b="1" spc="200" dirty="0"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 spc="200" dirty="0"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、所用的词语、句型规范，所有似是而非的词不能用，口号式、结论式的句型不能用。 </a:t>
            </a:r>
            <a:endParaRPr lang="zh-CN" altLang="en-US" sz="2400" b="1" spc="200" dirty="0">
              <a:solidFill>
                <a:schemeClr val="accent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None/>
            </a:pPr>
            <a:r>
              <a:rPr lang="zh-CN" altLang="en-US" sz="2400" b="1" spc="150" dirty="0">
                <a:solidFill>
                  <a:srgbClr val="01458E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“培养学生自主学习能力，提高课堂教学效率”</a:t>
            </a:r>
            <a:endParaRPr lang="zh-CN" altLang="en-US" sz="2400" b="1" spc="150" dirty="0">
              <a:solidFill>
                <a:schemeClr val="accent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8640" y="4691380"/>
            <a:ext cx="1026795" cy="10267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29980" y="4535805"/>
            <a:ext cx="698500" cy="6985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463155" y="2149475"/>
            <a:ext cx="5149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 spc="150" dirty="0"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</a:t>
            </a:r>
            <a:endParaRPr lang="zh-CN" altLang="en-US" sz="4400" b="1" spc="150" dirty="0">
              <a:solidFill>
                <a:srgbClr val="FF0000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49110" y="3556000"/>
            <a:ext cx="7531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 spc="150" dirty="0"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</a:t>
            </a:r>
            <a:endParaRPr lang="zh-CN" altLang="en-US" sz="4400" b="1" spc="150" dirty="0">
              <a:solidFill>
                <a:srgbClr val="FF0000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18210" y="3224530"/>
            <a:ext cx="6897370" cy="200977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None/>
            </a:pPr>
            <a:r>
              <a:rPr lang="en-US" altLang="zh-CN" sz="2400" b="1" spc="200" dirty="0"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 b="1" spc="200" dirty="0"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、课题名称应以陈述式句型表述</a:t>
            </a:r>
            <a:endParaRPr lang="zh-CN" altLang="en-US" sz="2400" b="1" spc="200" dirty="0">
              <a:solidFill>
                <a:srgbClr val="FF0000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None/>
            </a:pPr>
            <a:r>
              <a:rPr lang="zh-CN" altLang="en-US" sz="2400" b="1" spc="150" dirty="0">
                <a:solidFill>
                  <a:srgbClr val="01458E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“家庭压力对中学生学习成绩有何影响” </a:t>
            </a:r>
            <a:endParaRPr lang="zh-CN" altLang="en-US" sz="2400" b="1" spc="150" dirty="0">
              <a:solidFill>
                <a:srgbClr val="01458E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None/>
            </a:pPr>
            <a:r>
              <a:rPr lang="zh-CN" altLang="en-US" sz="2400" b="1" spc="150" dirty="0">
                <a:solidFill>
                  <a:srgbClr val="01458E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“家庭压力对中学生学习成绩影响的研究”</a:t>
            </a:r>
            <a:endParaRPr lang="zh-CN" altLang="en-US" sz="2400" b="1" spc="150" dirty="0">
              <a:solidFill>
                <a:srgbClr val="01458E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None/>
            </a:pPr>
            <a:r>
              <a:rPr lang="zh-CN" altLang="en-US" sz="2400" b="1" spc="150" dirty="0">
                <a:solidFill>
                  <a:srgbClr val="01458E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“家庭压力与中学生学习成绩关系的研究”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4" grpId="1" animBg="1"/>
      <p:bldP spid="12" grpId="0"/>
      <p:bldP spid="12" grpId="1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705" y="4691380"/>
            <a:ext cx="1026795" cy="102679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34147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3.2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研究现状分析（文献综述）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290" y="4691380"/>
            <a:ext cx="1026795" cy="10267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490" y="4535805"/>
            <a:ext cx="698500" cy="698500"/>
          </a:xfrm>
          <a:prstGeom prst="rect">
            <a:avLst/>
          </a:prstGeom>
        </p:spPr>
      </p:pic>
      <p:pic>
        <p:nvPicPr>
          <p:cNvPr id="7170" name="Picture 2" descr="C:\Users\Administrator\Desktop\青花瓷ppt素材\图片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95" y="892176"/>
            <a:ext cx="2281436" cy="22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矩形 7"/>
          <p:cNvSpPr>
            <a:spLocks noChangeArrowheads="1"/>
          </p:cNvSpPr>
          <p:nvPr/>
        </p:nvSpPr>
        <p:spPr bwMode="auto">
          <a:xfrm>
            <a:off x="2009775" y="4535805"/>
            <a:ext cx="7251065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包括别人应研究而没有研究，别人已经提出但没有研究，别人已经研究但没有结果。包括别人研究中方法性的错误，别人正在研究的，可以分析研究到什么程度了。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6" name="MH_Other_1"/>
          <p:cNvSpPr/>
          <p:nvPr/>
        </p:nvSpPr>
        <p:spPr>
          <a:xfrm rot="21439215">
            <a:off x="2710180" y="2847340"/>
            <a:ext cx="753745" cy="715010"/>
          </a:xfrm>
          <a:prstGeom prst="roundRect">
            <a:avLst>
              <a:gd name="adj" fmla="val 18567"/>
            </a:avLst>
          </a:prstGeom>
          <a:solidFill>
            <a:srgbClr val="C00000"/>
          </a:solidFill>
          <a:ln>
            <a:solidFill>
              <a:srgbClr val="0F1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trike="noStrike" noProof="1" dirty="0" smtClean="0">
                <a:solidFill>
                  <a:srgbClr val="FFFFFF"/>
                </a:solidFill>
              </a:rPr>
              <a:t>3</a:t>
            </a:r>
            <a:endParaRPr lang="zh-CN" altLang="en-US" sz="6000" strike="noStrike" noProof="1" dirty="0">
              <a:solidFill>
                <a:srgbClr val="FFFFFF"/>
              </a:solidFill>
            </a:endParaRPr>
          </a:p>
        </p:txBody>
      </p:sp>
      <p:sp>
        <p:nvSpPr>
          <p:cNvPr id="43" name="MH_Other_1"/>
          <p:cNvSpPr/>
          <p:nvPr/>
        </p:nvSpPr>
        <p:spPr>
          <a:xfrm>
            <a:off x="2719705" y="3698240"/>
            <a:ext cx="694690" cy="738505"/>
          </a:xfrm>
          <a:prstGeom prst="roundRect">
            <a:avLst>
              <a:gd name="adj" fmla="val 185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14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trike="noStrike" noProof="1" dirty="0" smtClean="0">
                <a:solidFill>
                  <a:srgbClr val="FFFFFF"/>
                </a:solidFill>
              </a:rPr>
              <a:t>4</a:t>
            </a:r>
            <a:endParaRPr lang="zh-CN" altLang="en-US" sz="6000" strike="noStrike" noProof="1" dirty="0">
              <a:solidFill>
                <a:srgbClr val="FFFFFF"/>
              </a:solidFill>
            </a:endParaRPr>
          </a:p>
        </p:txBody>
      </p:sp>
      <p:sp>
        <p:nvSpPr>
          <p:cNvPr id="57" name="MH_Other_1"/>
          <p:cNvSpPr/>
          <p:nvPr/>
        </p:nvSpPr>
        <p:spPr>
          <a:xfrm rot="21439215">
            <a:off x="2721610" y="1094105"/>
            <a:ext cx="741045" cy="734695"/>
          </a:xfrm>
          <a:prstGeom prst="roundRect">
            <a:avLst>
              <a:gd name="adj" fmla="val 18567"/>
            </a:avLst>
          </a:prstGeom>
          <a:solidFill>
            <a:srgbClr val="7030A0"/>
          </a:solidFill>
          <a:ln>
            <a:solidFill>
              <a:srgbClr val="0F1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trike="noStrike" noProof="1" dirty="0" smtClean="0">
                <a:solidFill>
                  <a:srgbClr val="FFFFFF"/>
                </a:solidFill>
              </a:rPr>
              <a:t>1</a:t>
            </a:r>
            <a:endParaRPr lang="zh-CN" altLang="en-US" sz="6000" strike="noStrike" noProof="1" dirty="0">
              <a:solidFill>
                <a:srgbClr val="FFFFFF"/>
              </a:solidFill>
            </a:endParaRPr>
          </a:p>
        </p:txBody>
      </p:sp>
      <p:sp>
        <p:nvSpPr>
          <p:cNvPr id="58" name="MH_Other_3"/>
          <p:cNvSpPr/>
          <p:nvPr/>
        </p:nvSpPr>
        <p:spPr>
          <a:xfrm rot="183635">
            <a:off x="2710815" y="1993900"/>
            <a:ext cx="734060" cy="662940"/>
          </a:xfrm>
          <a:prstGeom prst="roundRect">
            <a:avLst>
              <a:gd name="adj" fmla="val 18567"/>
            </a:avLst>
          </a:prstGeom>
          <a:solidFill>
            <a:srgbClr val="FFC000"/>
          </a:solidFill>
          <a:ln>
            <a:solidFill>
              <a:srgbClr val="0F1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trike="noStrike" noProof="1" dirty="0" smtClean="0">
                <a:solidFill>
                  <a:srgbClr val="FFFFFF"/>
                </a:solidFill>
              </a:rPr>
              <a:t>2</a:t>
            </a:r>
            <a:endParaRPr lang="zh-CN" altLang="en-US" sz="6000" strike="noStrike" noProof="1" dirty="0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37915" y="1276985"/>
            <a:ext cx="4450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弄清别人进行了</a:t>
            </a: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哪些方面</a:t>
            </a:r>
            <a:r>
              <a:rPr lang="zh-CN" altLang="en-US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的研究</a:t>
            </a:r>
            <a:endParaRPr lang="zh-CN" altLang="en-US" sz="2400" b="1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37915" y="2141220"/>
            <a:ext cx="4754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弄清别人通过研究解决了</a:t>
            </a: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哪些问题</a:t>
            </a:r>
            <a:endParaRPr lang="zh-CN" altLang="en-US" sz="24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37915" y="2917825"/>
            <a:ext cx="4754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弄清别人通过研究取得了</a:t>
            </a: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哪些成果</a:t>
            </a:r>
            <a:endParaRPr lang="zh-CN" altLang="en-US" sz="24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37915" y="3883025"/>
            <a:ext cx="5669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弄清别人在研究中还存在</a:t>
            </a: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哪些缺陷和不足</a:t>
            </a:r>
            <a:endParaRPr lang="zh-CN" altLang="en-US" sz="24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92505" y="1184910"/>
            <a:ext cx="736600" cy="33445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文献研究的步骤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" grpId="0"/>
      <p:bldP spid="57" grpId="1" animBg="1"/>
      <p:bldP spid="6" grpId="1"/>
      <p:bldP spid="58" grpId="0" animBg="1"/>
      <p:bldP spid="9" grpId="0"/>
      <p:bldP spid="58" grpId="1" animBg="1"/>
      <p:bldP spid="9" grpId="1"/>
      <p:bldP spid="36" grpId="0" animBg="1"/>
      <p:bldP spid="12" grpId="0"/>
      <p:bldP spid="36" grpId="1" animBg="1"/>
      <p:bldP spid="12" grpId="1"/>
      <p:bldP spid="43" grpId="0" animBg="1"/>
      <p:bldP spid="13" grpId="0"/>
      <p:bldP spid="43" grpId="1" animBg="1"/>
      <p:bldP spid="13" grpId="1"/>
      <p:bldP spid="14340" grpId="0"/>
      <p:bldP spid="1434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3"/>
          <p:cNvSpPr>
            <a:spLocks noChangeArrowheads="1"/>
          </p:cNvSpPr>
          <p:nvPr/>
        </p:nvSpPr>
        <p:spPr bwMode="auto">
          <a:xfrm>
            <a:off x="668949" y="806450"/>
            <a:ext cx="8740775" cy="201612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28575">
            <a:solidFill>
              <a:srgbClr val="28498B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auto">
          <a:xfrm>
            <a:off x="1083945" y="2907030"/>
            <a:ext cx="8740775" cy="237744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28575">
            <a:solidFill>
              <a:srgbClr val="28498B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266" name="Picture 2" descr="G:\2PPT\2。ppt中国风元素\水墨具体图案\金鱼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03" y="4559791"/>
            <a:ext cx="59470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2PPT\2。ppt中国风元素\水墨具体图案\191965934116857746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23" y="2274230"/>
            <a:ext cx="4754382" cy="153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G:\2PPT\2。ppt中国风元素\青花瓷\W0200703143804040932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37" y="1036302"/>
            <a:ext cx="1026711" cy="88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G:\2PPT\2。ppt中国风元素\青花瓷\W0200703143804040932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102" y="3496916"/>
            <a:ext cx="1026711" cy="88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 flipV="1">
            <a:off x="0" y="179070"/>
            <a:ext cx="8557895" cy="627380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28498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「</a:t>
            </a:r>
            <a:endParaRPr lang="zh-CN" altLang="en-US" dirty="0"/>
          </a:p>
        </p:txBody>
      </p:sp>
      <p:pic>
        <p:nvPicPr>
          <p:cNvPr id="12" name="Picture 4" descr="C:\Users\Administrator\Desktop\青花瓷ppt素材\1好用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10" y="-12839"/>
            <a:ext cx="1027643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1083945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3.2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研究现状分析（文献综述）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65008" y="1153160"/>
            <a:ext cx="7307580" cy="1322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综</a:t>
            </a:r>
            <a:endParaRPr lang="zh-CN" altLang="en-US" sz="4400" b="1" noProof="0" dirty="0">
              <a:ln>
                <a:noFill/>
              </a:ln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收集“百家”之言 </a:t>
            </a:r>
            <a:r>
              <a:rPr lang="en-US" altLang="zh-CN" sz="36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36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综合分析整理。</a:t>
            </a:r>
            <a:endParaRPr lang="zh-CN" altLang="en-US" sz="3600" b="1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95755" y="3157220"/>
            <a:ext cx="6962140" cy="187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述</a:t>
            </a:r>
            <a:endParaRPr lang="zh-CN" altLang="en-US" b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结合自己的观点和实践经验对文献的观点、结论进行叙述和评论。</a:t>
            </a:r>
            <a:endParaRPr lang="zh-CN" altLang="en-US" sz="3600" b="1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64625" y="2491740"/>
            <a:ext cx="1200150" cy="17405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540" y="2816860"/>
            <a:ext cx="844550" cy="8445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34147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3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3.3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核心概念的界定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080135" y="2723515"/>
            <a:ext cx="7714615" cy="1031240"/>
          </a:xfrm>
          <a:prstGeom prst="rect">
            <a:avLst/>
          </a:prstGeom>
          <a:noFill/>
          <a:ln w="12700" cmpd="sng">
            <a:solidFill>
              <a:srgbClr val="0070C0"/>
            </a:solidFill>
            <a:prstDash val="solid"/>
          </a:ln>
        </p:spPr>
        <p:txBody>
          <a:bodyPr wrap="square" lIns="71755" tIns="36195" rIns="71755" bIns="36195" rtlCol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界定思路：</a:t>
            </a:r>
            <a:r>
              <a:rPr lang="zh-CN" alt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一般性含义（经典解读）；在本课题中的特殊含义（校本解读）；整体而不是支离破碎地界定。</a:t>
            </a:r>
            <a:endParaRPr lang="zh-CN" altLang="en-US" sz="2400" b="1" spc="150" dirty="0">
              <a:solidFill>
                <a:srgbClr val="01458E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15" y="1327150"/>
            <a:ext cx="698500" cy="69850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344295" y="4163060"/>
            <a:ext cx="7808595" cy="119888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pPr eaLnBrk="1" hangingPunct="1"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界定方法：</a:t>
            </a:r>
            <a:r>
              <a:rPr lang="zh-CN" alt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先对课题中的关键词作出一般解释，如根据词典、百度百科、或教育学理论、名家观点等。再结合自己研究的重点，选择自己认同的观点或圈定自己的研究范围。</a:t>
            </a:r>
            <a:endParaRPr lang="zh-CN" altLang="en-US"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8040" y="1076960"/>
            <a:ext cx="9133840" cy="1198880"/>
          </a:xfrm>
          <a:prstGeom prst="rect">
            <a:avLst/>
          </a:prstGeom>
          <a:noFill/>
          <a:ln>
            <a:solidFill>
              <a:srgbClr val="01458E"/>
            </a:solidFill>
          </a:ln>
        </p:spPr>
        <p:txBody>
          <a:bodyPr wrap="square" rtlCol="0" anchor="t">
            <a:spAutoFit/>
          </a:bodyPr>
          <a:p>
            <a:pPr marL="0" indent="0" eaLnBrk="1" hangingPunct="1"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核心概念</a:t>
            </a:r>
            <a:r>
              <a:rPr lang="zh-CN" alt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是逻辑起点的研究，是研究的基础。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概念的界定</a:t>
            </a:r>
            <a:r>
              <a:rPr lang="zh-CN" alt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是界定研究中关键词的内涵与外延。</a:t>
            </a:r>
            <a:r>
              <a:rPr lang="zh-CN" alt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科学的界定有利于使研究内容和活动切题，防止研究目标和方向的转移或使研究范围任意扩大或缩小。 </a:t>
            </a:r>
            <a:endParaRPr lang="zh-CN" altLang="en-US"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4163060"/>
            <a:ext cx="1093470" cy="1093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bldLvl="0" animBg="1"/>
      <p:bldP spid="6" grpId="1" animBg="1"/>
      <p:bldP spid="29" grpId="0" bldLvl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5255" y="4347845"/>
            <a:ext cx="1200150" cy="17405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34147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3.4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研究目标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的确定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2455" y="1076960"/>
            <a:ext cx="90297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/>
            <a:r>
              <a:rPr lang="en-US" altLang="zh-CN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设计好研究目标的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前提</a:t>
            </a:r>
            <a:r>
              <a:rPr lang="zh-CN" alt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是紧密依据自己的研究主题认真构思。研究目标要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指向</a:t>
            </a:r>
            <a:r>
              <a:rPr lang="zh-CN" alt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课题所想解决的特定问题。</a:t>
            </a:r>
            <a:endParaRPr lang="zh-CN" altLang="en-US"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797935" y="4161790"/>
            <a:ext cx="2439035" cy="1334770"/>
            <a:chOff x="1904355" y="3562350"/>
            <a:chExt cx="2477145" cy="1905000"/>
          </a:xfrm>
        </p:grpSpPr>
        <p:sp>
          <p:nvSpPr>
            <p:cNvPr id="36" name="圆角矩形 35"/>
            <p:cNvSpPr/>
            <p:nvPr/>
          </p:nvSpPr>
          <p:spPr>
            <a:xfrm>
              <a:off x="1905000" y="3562350"/>
              <a:ext cx="2476500" cy="19050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889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/>
              <a:r>
                <a:rPr lang="zh-CN" altLang="en-US" b="1" dirty="0">
                  <a:solidFill>
                    <a:srgbClr val="01458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具有一定的抽象程度，并能够被整体把握</a:t>
              </a:r>
              <a:endParaRPr lang="zh-CN" altLang="en-US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904355" y="3591351"/>
              <a:ext cx="2468116" cy="514767"/>
            </a:xfrm>
            <a:custGeom>
              <a:avLst/>
              <a:gdLst>
                <a:gd name="connsiteX0" fmla="*/ 317506 w 2476500"/>
                <a:gd name="connsiteY0" fmla="*/ 0 h 514350"/>
                <a:gd name="connsiteX1" fmla="*/ 2158994 w 2476500"/>
                <a:gd name="connsiteY1" fmla="*/ 0 h 514350"/>
                <a:gd name="connsiteX2" fmla="*/ 2476500 w 2476500"/>
                <a:gd name="connsiteY2" fmla="*/ 317506 h 514350"/>
                <a:gd name="connsiteX3" fmla="*/ 2476500 w 2476500"/>
                <a:gd name="connsiteY3" fmla="*/ 514350 h 514350"/>
                <a:gd name="connsiteX4" fmla="*/ 0 w 2476500"/>
                <a:gd name="connsiteY4" fmla="*/ 514350 h 514350"/>
                <a:gd name="connsiteX5" fmla="*/ 0 w 2476500"/>
                <a:gd name="connsiteY5" fmla="*/ 317506 h 514350"/>
                <a:gd name="connsiteX6" fmla="*/ 317506 w 2476500"/>
                <a:gd name="connsiteY6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0" h="514350">
                  <a:moveTo>
                    <a:pt x="317506" y="0"/>
                  </a:moveTo>
                  <a:lnTo>
                    <a:pt x="2158994" y="0"/>
                  </a:lnTo>
                  <a:cubicBezTo>
                    <a:pt x="2334348" y="0"/>
                    <a:pt x="2476500" y="142152"/>
                    <a:pt x="2476500" y="317506"/>
                  </a:cubicBezTo>
                  <a:lnTo>
                    <a:pt x="2476500" y="514350"/>
                  </a:lnTo>
                  <a:lnTo>
                    <a:pt x="0" y="514350"/>
                  </a:ln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概括化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232535" y="2072640"/>
            <a:ext cx="2413318" cy="1366520"/>
            <a:chOff x="1905000" y="3562350"/>
            <a:chExt cx="2476826" cy="1905000"/>
          </a:xfrm>
        </p:grpSpPr>
        <p:sp>
          <p:nvSpPr>
            <p:cNvPr id="13" name="圆角矩形 12"/>
            <p:cNvSpPr/>
            <p:nvPr/>
          </p:nvSpPr>
          <p:spPr>
            <a:xfrm>
              <a:off x="1905000" y="3562350"/>
              <a:ext cx="2476500" cy="19050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889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="1" dirty="0">
                <a:solidFill>
                  <a:srgbClr val="01458E"/>
                </a:solidFill>
                <a:latin typeface="Arial" panose="020B0604020202020204" pitchFamily="34" charset="0"/>
                <a:sym typeface="+mn-ea"/>
              </a:endParaRPr>
            </a:p>
            <a:p>
              <a:pPr algn="ctr"/>
              <a:endParaRPr lang="zh-CN" altLang="en-US" b="1" dirty="0">
                <a:solidFill>
                  <a:srgbClr val="01458E"/>
                </a:solidFill>
                <a:latin typeface="Arial" panose="020B0604020202020204" pitchFamily="34" charset="0"/>
                <a:sym typeface="+mn-ea"/>
              </a:endParaRPr>
            </a:p>
            <a:p>
              <a:pPr algn="ctr"/>
              <a:r>
                <a:rPr lang="zh-CN" altLang="en-US" b="1" dirty="0">
                  <a:solidFill>
                    <a:srgbClr val="01458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可进行状态或指标的描述，可依据特征或属性进行识别</a:t>
              </a:r>
              <a:endParaRPr lang="zh-CN" altLang="en-US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1933826" y="3590925"/>
              <a:ext cx="2448000" cy="514350"/>
            </a:xfrm>
            <a:custGeom>
              <a:avLst/>
              <a:gdLst>
                <a:gd name="connsiteX0" fmla="*/ 317506 w 2476500"/>
                <a:gd name="connsiteY0" fmla="*/ 0 h 514350"/>
                <a:gd name="connsiteX1" fmla="*/ 2158994 w 2476500"/>
                <a:gd name="connsiteY1" fmla="*/ 0 h 514350"/>
                <a:gd name="connsiteX2" fmla="*/ 2476500 w 2476500"/>
                <a:gd name="connsiteY2" fmla="*/ 317506 h 514350"/>
                <a:gd name="connsiteX3" fmla="*/ 2476500 w 2476500"/>
                <a:gd name="connsiteY3" fmla="*/ 514350 h 514350"/>
                <a:gd name="connsiteX4" fmla="*/ 0 w 2476500"/>
                <a:gd name="connsiteY4" fmla="*/ 514350 h 514350"/>
                <a:gd name="connsiteX5" fmla="*/ 0 w 2476500"/>
                <a:gd name="connsiteY5" fmla="*/ 317506 h 514350"/>
                <a:gd name="connsiteX6" fmla="*/ 317506 w 2476500"/>
                <a:gd name="connsiteY6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0" h="514350">
                  <a:moveTo>
                    <a:pt x="317506" y="0"/>
                  </a:moveTo>
                  <a:lnTo>
                    <a:pt x="2158994" y="0"/>
                  </a:lnTo>
                  <a:cubicBezTo>
                    <a:pt x="2334348" y="0"/>
                    <a:pt x="2476500" y="142152"/>
                    <a:pt x="2476500" y="317506"/>
                  </a:cubicBezTo>
                  <a:lnTo>
                    <a:pt x="2476500" y="514350"/>
                  </a:lnTo>
                  <a:lnTo>
                    <a:pt x="0" y="514350"/>
                  </a:ln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solidFill>
              <a:srgbClr val="CDE5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清晰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80175" y="2092960"/>
            <a:ext cx="2451735" cy="1366520"/>
            <a:chOff x="1779429" y="3590677"/>
            <a:chExt cx="2592670" cy="1905000"/>
          </a:xfrm>
        </p:grpSpPr>
        <p:sp>
          <p:nvSpPr>
            <p:cNvPr id="30" name="圆角矩形 29"/>
            <p:cNvSpPr/>
            <p:nvPr/>
          </p:nvSpPr>
          <p:spPr>
            <a:xfrm>
              <a:off x="1779429" y="3590677"/>
              <a:ext cx="2592670" cy="19050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889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 b="1" dirty="0">
                <a:latin typeface="Arial" panose="020B0604020202020204" pitchFamily="34" charset="0"/>
                <a:sym typeface="+mn-ea"/>
              </a:endParaRPr>
            </a:p>
            <a:p>
              <a:pPr algn="ctr"/>
              <a:r>
                <a:rPr lang="zh-CN" altLang="en-US" b="1" dirty="0">
                  <a:solidFill>
                    <a:srgbClr val="01458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可以被分解为阶段性、过程性、内容性等方面的目标</a:t>
              </a:r>
              <a:endParaRPr lang="zh-CN" altLang="en-US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1779429" y="3590677"/>
              <a:ext cx="2592670" cy="514315"/>
            </a:xfrm>
            <a:custGeom>
              <a:avLst/>
              <a:gdLst>
                <a:gd name="connsiteX0" fmla="*/ 317506 w 2476500"/>
                <a:gd name="connsiteY0" fmla="*/ 0 h 514350"/>
                <a:gd name="connsiteX1" fmla="*/ 2158994 w 2476500"/>
                <a:gd name="connsiteY1" fmla="*/ 0 h 514350"/>
                <a:gd name="connsiteX2" fmla="*/ 2476500 w 2476500"/>
                <a:gd name="connsiteY2" fmla="*/ 317506 h 514350"/>
                <a:gd name="connsiteX3" fmla="*/ 2476500 w 2476500"/>
                <a:gd name="connsiteY3" fmla="*/ 514350 h 514350"/>
                <a:gd name="connsiteX4" fmla="*/ 0 w 2476500"/>
                <a:gd name="connsiteY4" fmla="*/ 514350 h 514350"/>
                <a:gd name="connsiteX5" fmla="*/ 0 w 2476500"/>
                <a:gd name="connsiteY5" fmla="*/ 317506 h 514350"/>
                <a:gd name="connsiteX6" fmla="*/ 317506 w 2476500"/>
                <a:gd name="connsiteY6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0" h="514350">
                  <a:moveTo>
                    <a:pt x="317506" y="0"/>
                  </a:moveTo>
                  <a:lnTo>
                    <a:pt x="2158994" y="0"/>
                  </a:lnTo>
                  <a:cubicBezTo>
                    <a:pt x="2334348" y="0"/>
                    <a:pt x="2476500" y="142152"/>
                    <a:pt x="2476500" y="317506"/>
                  </a:cubicBezTo>
                  <a:lnTo>
                    <a:pt x="2476500" y="514350"/>
                  </a:lnTo>
                  <a:lnTo>
                    <a:pt x="0" y="514350"/>
                  </a:ln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可分解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cxnSp>
        <p:nvCxnSpPr>
          <p:cNvPr id="14" name="直接连接符 13"/>
          <p:cNvCxnSpPr>
            <a:endCxn id="27" idx="2"/>
          </p:cNvCxnSpPr>
          <p:nvPr/>
        </p:nvCxnSpPr>
        <p:spPr>
          <a:xfrm>
            <a:off x="3645535" y="2868930"/>
            <a:ext cx="707390" cy="294640"/>
          </a:xfrm>
          <a:prstGeom prst="line">
            <a:avLst/>
          </a:prstGeom>
          <a:ln>
            <a:solidFill>
              <a:srgbClr val="044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4352925" y="2557780"/>
            <a:ext cx="1329055" cy="121094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0"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特征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039995" y="3793490"/>
            <a:ext cx="0" cy="360045"/>
          </a:xfrm>
          <a:prstGeom prst="line">
            <a:avLst/>
          </a:prstGeom>
          <a:ln>
            <a:solidFill>
              <a:srgbClr val="044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5681980" y="2857500"/>
            <a:ext cx="798195" cy="322580"/>
          </a:xfrm>
          <a:prstGeom prst="line">
            <a:avLst/>
          </a:prstGeom>
          <a:ln>
            <a:solidFill>
              <a:srgbClr val="044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5255" y="4347845"/>
            <a:ext cx="1200150" cy="17405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17002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3.5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研究内容的设计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2455" y="1076960"/>
            <a:ext cx="90297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/>
            <a:r>
              <a:rPr lang="en-US" altLang="zh-CN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研究内容是回答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“研究什么”</a:t>
            </a:r>
            <a:r>
              <a:rPr lang="en-US" altLang="zh-CN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的问题，是研究目标的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分解与细化</a:t>
            </a:r>
            <a:r>
              <a:rPr lang="en-US" altLang="zh-CN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，即研究要解决哪些具体问题。研究内容必须具体、明确、要能地体现研究目标。 </a:t>
            </a:r>
            <a:endParaRPr lang="zh-CN" altLang="en-US"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95655" y="2421255"/>
            <a:ext cx="2369820" cy="130365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没有实现对目标的有效分解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484880" y="4335780"/>
            <a:ext cx="2252345" cy="1188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与解决措施混淆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4423093" y="4008755"/>
            <a:ext cx="374650" cy="32702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484880" y="2738755"/>
            <a:ext cx="2252345" cy="127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研究内容存在的问题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" name="下箭头 18"/>
          <p:cNvSpPr/>
          <p:nvPr/>
        </p:nvSpPr>
        <p:spPr>
          <a:xfrm rot="-13920000">
            <a:off x="3110548" y="3073717"/>
            <a:ext cx="374650" cy="32702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203315" y="2421255"/>
            <a:ext cx="2369185" cy="130238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与研究目标不一致，关联性差</a:t>
            </a:r>
            <a:endParaRPr kumimoji="0" lang="zh-CN" altLang="en-US" sz="2000" b="1" i="0" u="none" strike="noStrike" kern="1200" cap="none" spc="0" normalizeH="0" baseline="0" noProof="1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21" name="下箭头 20"/>
          <p:cNvSpPr/>
          <p:nvPr/>
        </p:nvSpPr>
        <p:spPr>
          <a:xfrm rot="-7320000">
            <a:off x="5788026" y="3076892"/>
            <a:ext cx="374650" cy="32702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 animBg="1"/>
      <p:bldP spid="11" grpId="1" animBg="1"/>
      <p:bldP spid="19" grpId="0" animBg="1"/>
      <p:bldP spid="3" grpId="0" animBg="1"/>
      <p:bldP spid="19" grpId="1" animBg="1"/>
      <p:bldP spid="3" grpId="1" animBg="1"/>
      <p:bldP spid="20" grpId="0" bldLvl="0" animBg="1"/>
      <p:bldP spid="21" grpId="0" bldLvl="0" animBg="1"/>
      <p:bldP spid="20" grpId="1" animBg="1"/>
      <p:bldP spid="21" grpId="1" animBg="1"/>
      <p:bldP spid="4" grpId="0" animBg="1"/>
      <p:bldP spid="7" grpId="0" animBg="1"/>
      <p:bldP spid="4" grpId="1" animBg="1"/>
      <p:bldP spid="7" grpId="1" animBg="1"/>
    </p:bldLst>
  </p:timing>
</p:sld>
</file>

<file path=ppt/tags/tag1.xml><?xml version="1.0" encoding="utf-8"?>
<p:tagLst xmlns:p="http://schemas.openxmlformats.org/presentationml/2006/main">
  <p:tag name="KSO_WM_UNIT_TEXT_PART_ID_V2" val="d-2-1"/>
  <p:tag name="KSO_WM_UNIT_PRESET_TEXT_INDEX" val="0"/>
  <p:tag name="KSO_WM_UNIT_PRESET_TEXT_LEN" val="0"/>
  <p:tag name="KSO_WM_UNIT_NOCLEAR" val="0"/>
  <p:tag name="KSO_WM_UNIT_VALUE" val="4375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ultOutline0_2*f*1"/>
  <p:tag name="KSO_WM_TEMPLATE_CATEGORY" val="MultOutline"/>
  <p:tag name="KSO_WM_TEMPLATE_INDEX" val="0"/>
  <p:tag name="KSO_WM_UNIT_LAYERLEVEL" val="1"/>
  <p:tag name="KSO_WM_TAG_VERSION" val="1.0"/>
  <p:tag name="KSO_WM_BEAUTIFY_FLAG" val="#wm#"/>
  <p:tag name="KSO_WM_UNIT_TEXTBOXSTYLE_GUID" val="{3fdc9a34-dccc-41ce-ae12-7a25e55a45c9}"/>
  <p:tag name="KSO_WM_UNIT_TEXTBOXSTYLE_INDEX" val="13"/>
  <p:tag name="KSO_WM_UNIT_TEXTBOXSTYLE_TYPE" val="MultOutline"/>
</p:tagLst>
</file>

<file path=ppt/tags/tag10.xml><?xml version="1.0" encoding="utf-8"?>
<p:tagLst xmlns:p="http://schemas.openxmlformats.org/presentationml/2006/main">
  <p:tag name="KSO_WPP_MARK_KEY" val="6bcd578f-0fbd-461f-9984-41e146616388"/>
  <p:tag name="COMMONDATA" val="eyJoZGlkIjoiNDdkYzZmYTcwNDQ1MDgyY2RkNDkyYzc1ZjZjYTkwY2YifQ=="/>
</p:tagLst>
</file>

<file path=ppt/tags/tag2.xml><?xml version="1.0" encoding="utf-8"?>
<p:tagLst xmlns:p="http://schemas.openxmlformats.org/presentationml/2006/main">
  <p:tag name="KSO_WM_UNIT_TEXT_PART_ID_V2" val="d-2-1"/>
  <p:tag name="KSO_WM_UNIT_PRESET_TEXT_INDEX" val="0"/>
  <p:tag name="KSO_WM_UNIT_PRESET_TEXT_LEN" val="0"/>
  <p:tag name="KSO_WM_UNIT_NOCLEAR" val="0"/>
  <p:tag name="KSO_WM_UNIT_VALUE" val="4375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ultOutline0_2*f*1"/>
  <p:tag name="KSO_WM_TEMPLATE_CATEGORY" val="MultOutline"/>
  <p:tag name="KSO_WM_TEMPLATE_INDEX" val="0"/>
  <p:tag name="KSO_WM_UNIT_LAYERLEVEL" val="1"/>
  <p:tag name="KSO_WM_TAG_VERSION" val="1.0"/>
  <p:tag name="KSO_WM_BEAUTIFY_FLAG" val="#wm#"/>
  <p:tag name="KSO_WM_UNIT_TEXTBOXSTYLE_GUID" val="{3fdc9a34-dccc-41ce-ae12-7a25e55a45c9}"/>
  <p:tag name="KSO_WM_UNIT_TEXTBOXSTYLE_INDEX" val="13"/>
  <p:tag name="KSO_WM_UNIT_TEXTBOXSTYLE_TYPE" val="MultOutline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9000,&quot;width&quot;:12188}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新浪微博：@注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3348</Words>
  <Application>WPS 演示</Application>
  <PresentationFormat>自定义</PresentationFormat>
  <Paragraphs>313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方正姚体</vt:lpstr>
      <vt:lpstr>楷体</vt:lpstr>
      <vt:lpstr>叶根友毛笔行书2.0版</vt:lpstr>
      <vt:lpstr>Arial Unicode MS</vt:lpstr>
      <vt:lpstr>Calibri</vt:lpstr>
      <vt:lpstr>Wingdings 2</vt:lpstr>
      <vt:lpstr>黑体</vt:lpstr>
      <vt:lpstr>华文隶书</vt:lpstr>
      <vt:lpstr>Times New Roman</vt:lpstr>
      <vt:lpstr>幼圆</vt:lpstr>
      <vt:lpstr>楷体_GB2312</vt:lpstr>
      <vt:lpstr>Arial Narrow</vt:lpstr>
      <vt:lpstr>PT Sans</vt:lpstr>
      <vt:lpstr>Open Sans Light</vt:lpstr>
      <vt:lpstr>华文细黑</vt:lpstr>
      <vt:lpstr>新宋体</vt:lpstr>
      <vt:lpstr>Segoe Print</vt:lpstr>
      <vt:lpstr>新浪微博：@注龙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案例研究法</vt:lpstr>
      <vt:lpstr>案例研究步骤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PPTS</dc:title>
  <dc:creator>PPTS</dc:creator>
  <cp:keywords>PPTS</cp:keywords>
  <dc:description>PPTS</dc:description>
  <dc:subject>PPTS</dc:subject>
  <cp:category>PPTS</cp:category>
  <cp:lastModifiedBy>第九周期元素</cp:lastModifiedBy>
  <cp:revision>123</cp:revision>
  <dcterms:created xsi:type="dcterms:W3CDTF">2012-08-29T03:07:00Z</dcterms:created>
  <dcterms:modified xsi:type="dcterms:W3CDTF">2023-09-11T02:19:09Z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8544C7BAF51545BC92A867CF17F21C94</vt:lpwstr>
  </property>
</Properties>
</file>