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7"/>
  </p:notesMasterIdLst>
  <p:sldIdLst>
    <p:sldId id="257" r:id="rId4"/>
    <p:sldId id="284" r:id="rId5"/>
    <p:sldId id="270" r:id="rId6"/>
    <p:sldId id="271" r:id="rId7"/>
    <p:sldId id="259" r:id="rId8"/>
    <p:sldId id="296" r:id="rId9"/>
    <p:sldId id="260" r:id="rId10"/>
    <p:sldId id="264" r:id="rId11"/>
    <p:sldId id="265" r:id="rId12"/>
    <p:sldId id="266" r:id="rId13"/>
    <p:sldId id="263" r:id="rId14"/>
    <p:sldId id="281" r:id="rId15"/>
    <p:sldId id="269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EBAC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1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5.png"/><Relationship Id="rId7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tags" Target="../tags/tag10.xml"/><Relationship Id="rId4" Type="http://schemas.openxmlformats.org/officeDocument/2006/relationships/image" Target="../media/image3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tags" Target="../tags/tag18.xml"/><Relationship Id="rId3" Type="http://schemas.openxmlformats.org/officeDocument/2006/relationships/image" Target="../media/image1.jpeg"/><Relationship Id="rId2" Type="http://schemas.openxmlformats.org/officeDocument/2006/relationships/tags" Target="../tags/tag17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5.png"/><Relationship Id="rId7" Type="http://schemas.openxmlformats.org/officeDocument/2006/relationships/tags" Target="../tags/tag34.xml"/><Relationship Id="rId6" Type="http://schemas.openxmlformats.org/officeDocument/2006/relationships/image" Target="../media/image4.png"/><Relationship Id="rId5" Type="http://schemas.openxmlformats.org/officeDocument/2006/relationships/tags" Target="../tags/tag33.xml"/><Relationship Id="rId4" Type="http://schemas.openxmlformats.org/officeDocument/2006/relationships/image" Target="../media/image3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5.png"/><Relationship Id="rId7" Type="http://schemas.openxmlformats.org/officeDocument/2006/relationships/tags" Target="../tags/tag44.xml"/><Relationship Id="rId6" Type="http://schemas.openxmlformats.org/officeDocument/2006/relationships/image" Target="../media/image4.png"/><Relationship Id="rId5" Type="http://schemas.openxmlformats.org/officeDocument/2006/relationships/tags" Target="../tags/tag43.xml"/><Relationship Id="rId4" Type="http://schemas.openxmlformats.org/officeDocument/2006/relationships/image" Target="../media/image3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image" Target="../media/image5.png"/><Relationship Id="rId7" Type="http://schemas.openxmlformats.org/officeDocument/2006/relationships/tags" Target="../tags/tag56.xml"/><Relationship Id="rId6" Type="http://schemas.openxmlformats.org/officeDocument/2006/relationships/image" Target="../media/image4.png"/><Relationship Id="rId5" Type="http://schemas.openxmlformats.org/officeDocument/2006/relationships/tags" Target="../tags/tag55.xml"/><Relationship Id="rId4" Type="http://schemas.openxmlformats.org/officeDocument/2006/relationships/image" Target="../media/image3.pn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../media/image5.png"/><Relationship Id="rId7" Type="http://schemas.openxmlformats.org/officeDocument/2006/relationships/tags" Target="../tags/tag67.xml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image" Target="../media/image5.png"/><Relationship Id="rId7" Type="http://schemas.openxmlformats.org/officeDocument/2006/relationships/tags" Target="../tags/tag77.xml"/><Relationship Id="rId6" Type="http://schemas.openxmlformats.org/officeDocument/2006/relationships/image" Target="../media/image4.png"/><Relationship Id="rId5" Type="http://schemas.openxmlformats.org/officeDocument/2006/relationships/tags" Target="../tags/tag76.xml"/><Relationship Id="rId4" Type="http://schemas.openxmlformats.org/officeDocument/2006/relationships/image" Target="../media/image8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../media/image5.png"/><Relationship Id="rId7" Type="http://schemas.openxmlformats.org/officeDocument/2006/relationships/tags" Target="../tags/tag86.xml"/><Relationship Id="rId6" Type="http://schemas.openxmlformats.org/officeDocument/2006/relationships/image" Target="../media/image4.png"/><Relationship Id="rId5" Type="http://schemas.openxmlformats.org/officeDocument/2006/relationships/tags" Target="../tags/tag85.xml"/><Relationship Id="rId4" Type="http://schemas.openxmlformats.org/officeDocument/2006/relationships/image" Target="../media/image8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../media/image2.png"/><Relationship Id="rId4" Type="http://schemas.openxmlformats.org/officeDocument/2006/relationships/tags" Target="../tags/tag92.xml"/><Relationship Id="rId3" Type="http://schemas.openxmlformats.org/officeDocument/2006/relationships/image" Target="../media/image1.jpeg"/><Relationship Id="rId2" Type="http://schemas.openxmlformats.org/officeDocument/2006/relationships/tags" Target="../tags/tag91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image" Target="../media/image5.png"/><Relationship Id="rId5" Type="http://schemas.openxmlformats.org/officeDocument/2006/relationships/tags" Target="../tags/tag99.xml"/><Relationship Id="rId4" Type="http://schemas.openxmlformats.org/officeDocument/2006/relationships/image" Target="../media/image4.png"/><Relationship Id="rId3" Type="http://schemas.openxmlformats.org/officeDocument/2006/relationships/tags" Target="../tags/tag98.xml"/><Relationship Id="rId2" Type="http://schemas.openxmlformats.org/officeDocument/2006/relationships/image" Target="../media/image9.png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image" Target="../media/image5.png"/><Relationship Id="rId5" Type="http://schemas.openxmlformats.org/officeDocument/2006/relationships/tags" Target="../tags/tag105.xml"/><Relationship Id="rId4" Type="http://schemas.openxmlformats.org/officeDocument/2006/relationships/image" Target="../media/image4.png"/><Relationship Id="rId3" Type="http://schemas.openxmlformats.org/officeDocument/2006/relationships/tags" Target="../tags/tag104.xml"/><Relationship Id="rId2" Type="http://schemas.openxmlformats.org/officeDocument/2006/relationships/image" Target="../media/image9.png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10.png"/><Relationship Id="rId3" Type="http://schemas.openxmlformats.org/officeDocument/2006/relationships/tags" Target="../tags/tag111.xml"/><Relationship Id="rId2" Type="http://schemas.openxmlformats.org/officeDocument/2006/relationships/image" Target="../media/image9.png"/><Relationship Id="rId15" Type="http://schemas.openxmlformats.org/officeDocument/2006/relationships/image" Target="../media/image5.png"/><Relationship Id="rId14" Type="http://schemas.openxmlformats.org/officeDocument/2006/relationships/tags" Target="../tags/tag120.xml"/><Relationship Id="rId13" Type="http://schemas.openxmlformats.org/officeDocument/2006/relationships/image" Target="../media/image4.png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image" Target="../media/image11.png"/><Relationship Id="rId3" Type="http://schemas.openxmlformats.org/officeDocument/2006/relationships/tags" Target="../tags/tag121.xml"/><Relationship Id="rId2" Type="http://schemas.openxmlformats.org/officeDocument/2006/relationships/image" Target="../media/image9.png"/><Relationship Id="rId15" Type="http://schemas.openxmlformats.org/officeDocument/2006/relationships/image" Target="../media/image5.png"/><Relationship Id="rId14" Type="http://schemas.openxmlformats.org/officeDocument/2006/relationships/tags" Target="../tags/tag130.xml"/><Relationship Id="rId13" Type="http://schemas.openxmlformats.org/officeDocument/2006/relationships/image" Target="../media/image4.png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image" Target="../media/image9.png"/><Relationship Id="rId13" Type="http://schemas.openxmlformats.org/officeDocument/2006/relationships/image" Target="../media/image5.png"/><Relationship Id="rId12" Type="http://schemas.openxmlformats.org/officeDocument/2006/relationships/tags" Target="../tags/tag139.xml"/><Relationship Id="rId11" Type="http://schemas.openxmlformats.org/officeDocument/2006/relationships/image" Target="../media/image4.png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image" Target="../media/image9.png"/><Relationship Id="rId15" Type="http://schemas.openxmlformats.org/officeDocument/2006/relationships/image" Target="../media/image5.png"/><Relationship Id="rId14" Type="http://schemas.openxmlformats.org/officeDocument/2006/relationships/tags" Target="../tags/tag150.xml"/><Relationship Id="rId13" Type="http://schemas.openxmlformats.org/officeDocument/2006/relationships/image" Target="../media/image4.png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image" Target="../media/image9.png"/><Relationship Id="rId12" Type="http://schemas.openxmlformats.org/officeDocument/2006/relationships/image" Target="../media/image13.png"/><Relationship Id="rId11" Type="http://schemas.openxmlformats.org/officeDocument/2006/relationships/tags" Target="../tags/tag158.xml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5400000">
            <a:off x="4017495" y="323850"/>
            <a:ext cx="4245910" cy="62103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3314700" y="3944067"/>
            <a:ext cx="5651500" cy="95813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3327400" y="2209800"/>
            <a:ext cx="5651500" cy="1554162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800" b="1" spc="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0" y="0"/>
              <a:ext cx="1441281" cy="93181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193506" y="5383306"/>
              <a:ext cx="998494" cy="147469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442041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442041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442041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32" y="1248475"/>
            <a:ext cx="6437735" cy="439912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>
            <p:custDataLst>
              <p:tags r:id="rId9"/>
            </p:custDataLst>
          </p:nvPr>
        </p:nvGrpSpPr>
        <p:grpSpPr>
          <a:xfrm>
            <a:off x="5067129" y="1714712"/>
            <a:ext cx="2151529" cy="2151530"/>
            <a:chOff x="7462576" y="1702608"/>
            <a:chExt cx="2151529" cy="2151530"/>
          </a:xfrm>
        </p:grpSpPr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>
              <a:off x="7462576" y="1702608"/>
              <a:ext cx="2151529" cy="215153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9FC093"/>
                </a:solidFill>
              </a:endParaRPr>
            </a:p>
          </p:txBody>
        </p:sp>
        <p:cxnSp>
          <p:nvCxnSpPr>
            <p:cNvPr id="13" name="直接连接符 12"/>
            <p:cNvCxnSpPr/>
            <p:nvPr>
              <p:custDataLst>
                <p:tags r:id="rId11"/>
              </p:custDataLst>
            </p:nvPr>
          </p:nvCxnSpPr>
          <p:spPr>
            <a:xfrm flipV="1">
              <a:off x="8098615" y="2033811"/>
              <a:ext cx="1" cy="29412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2"/>
              </p:custDataLst>
            </p:nvPr>
          </p:nvCxnSpPr>
          <p:spPr>
            <a:xfrm>
              <a:off x="8098614" y="2043581"/>
              <a:ext cx="85013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3"/>
              </p:custDataLst>
            </p:nvPr>
          </p:nvCxnSpPr>
          <p:spPr>
            <a:xfrm>
              <a:off x="8948751" y="2033809"/>
              <a:ext cx="0" cy="92122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4"/>
              </p:custDataLst>
            </p:nvPr>
          </p:nvCxnSpPr>
          <p:spPr>
            <a:xfrm>
              <a:off x="8948751" y="3224408"/>
              <a:ext cx="0" cy="2985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5"/>
              </p:custDataLst>
            </p:nvPr>
          </p:nvCxnSpPr>
          <p:spPr>
            <a:xfrm flipH="1" flipV="1">
              <a:off x="8098614" y="3513165"/>
              <a:ext cx="85013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6"/>
              </p:custDataLst>
            </p:nvPr>
          </p:nvCxnSpPr>
          <p:spPr>
            <a:xfrm flipV="1">
              <a:off x="8098614" y="3319841"/>
              <a:ext cx="1" cy="20310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3654418" y="4182927"/>
            <a:ext cx="4972064" cy="998285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4800" b="1" spc="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0" y="0"/>
              <a:ext cx="1441281" cy="93181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193506" y="5383306"/>
              <a:ext cx="998494" cy="147469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19" name="图片 1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0" y="0"/>
              <a:ext cx="1441281" cy="93181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193506" y="5383306"/>
              <a:ext cx="998494" cy="147469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2" y="6418989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418989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418989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0" y="0"/>
              <a:ext cx="1441281" cy="93181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193506" y="5383306"/>
              <a:ext cx="998494" cy="147469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0" y="0"/>
              <a:ext cx="1441281" cy="93181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193506" y="5383306"/>
              <a:ext cx="998494" cy="147469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91213" y="258633"/>
              <a:ext cx="11606400" cy="624960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 userDrawn="1"/>
          </p:nvGrpSpPr>
          <p:grpSpPr>
            <a:xfrm flipH="1"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3" name="图片 12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 rotWithShape="1">
              <a:blip r:embed="rId6"/>
              <a:srcRect/>
              <a:stretch>
                <a:fillRect/>
              </a:stretch>
            </p:blipFill>
            <p:spPr>
              <a:xfrm>
                <a:off x="0" y="0"/>
                <a:ext cx="1441281" cy="931817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>
                <p:custDataLst>
                  <p:tags r:id="rId7"/>
                </p:custDataLst>
              </p:nvPr>
            </p:nvPicPr>
            <p:blipFill rotWithShape="1">
              <a:blip r:embed="rId8"/>
              <a:srcRect/>
              <a:stretch>
                <a:fillRect/>
              </a:stretch>
            </p:blipFill>
            <p:spPr>
              <a:xfrm>
                <a:off x="11193506" y="5383306"/>
                <a:ext cx="998494" cy="1474694"/>
              </a:xfrm>
              <a:prstGeom prst="rect">
                <a:avLst/>
              </a:prstGeom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/>
            <p:cNvPicPr/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91213" y="258633"/>
              <a:ext cx="11606400" cy="62496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 userDrawn="1"/>
          </p:nvGrpSpPr>
          <p:grpSpPr>
            <a:xfrm flipH="1"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7" name="图片 16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 rotWithShape="1">
              <a:blip r:embed="rId6"/>
              <a:srcRect/>
              <a:stretch>
                <a:fillRect/>
              </a:stretch>
            </p:blipFill>
            <p:spPr>
              <a:xfrm>
                <a:off x="0" y="0"/>
                <a:ext cx="1441281" cy="931817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>
                <p:custDataLst>
                  <p:tags r:id="rId7"/>
                </p:custDataLst>
              </p:nvPr>
            </p:nvPicPr>
            <p:blipFill rotWithShape="1">
              <a:blip r:embed="rId8"/>
              <a:srcRect/>
              <a:stretch>
                <a:fillRect/>
              </a:stretch>
            </p:blipFill>
            <p:spPr>
              <a:xfrm>
                <a:off x="11193506" y="5383306"/>
                <a:ext cx="998494" cy="1474694"/>
              </a:xfrm>
              <a:prstGeom prst="rect">
                <a:avLst/>
              </a:prstGeom>
            </p:spPr>
          </p:pic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5400000">
            <a:off x="4017495" y="323850"/>
            <a:ext cx="4245910" cy="6210300"/>
          </a:xfrm>
          <a:prstGeom prst="rect">
            <a:avLst/>
          </a:prstGeom>
        </p:spPr>
      </p:pic>
      <p:sp>
        <p:nvSpPr>
          <p:cNvPr id="7" name="副标题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320800" y="3944067"/>
            <a:ext cx="5651500" cy="95813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320550" y="2210400"/>
            <a:ext cx="5652000" cy="15552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800" b="1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1441450" cy="931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11193780" y="5383530"/>
            <a:ext cx="998220" cy="14744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0750550" y="45720"/>
            <a:ext cx="1441450" cy="9315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flipH="1">
            <a:off x="0" y="5429250"/>
            <a:ext cx="998220" cy="14744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88370" y="5775325"/>
            <a:ext cx="1093470" cy="108712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0" y="0"/>
            <a:ext cx="1441450" cy="9315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15"/>
          <a:srcRect/>
          <a:stretch>
            <a:fillRect/>
          </a:stretch>
        </p:blipFill>
        <p:spPr>
          <a:xfrm>
            <a:off x="11193780" y="5383530"/>
            <a:ext cx="998220" cy="1474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26140" y="5713730"/>
            <a:ext cx="1155700" cy="114871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0" y="0"/>
            <a:ext cx="1441450" cy="931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15"/>
          <a:srcRect/>
          <a:stretch>
            <a:fillRect/>
          </a:stretch>
        </p:blipFill>
        <p:spPr>
          <a:xfrm>
            <a:off x="11193780" y="5383530"/>
            <a:ext cx="998220" cy="1474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0"/>
            <a:ext cx="1441450" cy="9315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11193780" y="5383530"/>
            <a:ext cx="998220" cy="1474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 flipH="1">
            <a:off x="10750550" y="0"/>
            <a:ext cx="1441450" cy="931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15"/>
          <a:srcRect/>
          <a:stretch>
            <a:fillRect/>
          </a:stretch>
        </p:blipFill>
        <p:spPr>
          <a:xfrm flipH="1">
            <a:off x="0" y="5383530"/>
            <a:ext cx="998220" cy="1474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0" y="0"/>
            <a:ext cx="2757805" cy="17830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10494010" y="4349750"/>
            <a:ext cx="1697990" cy="2508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59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1.wav"/><Relationship Id="rId3" Type="http://schemas.openxmlformats.org/officeDocument/2006/relationships/tags" Target="../tags/tag208.xml"/><Relationship Id="rId2" Type="http://schemas.openxmlformats.org/officeDocument/2006/relationships/image" Target="../media/image17.png"/><Relationship Id="rId1" Type="http://schemas.openxmlformats.org/officeDocument/2006/relationships/tags" Target="../tags/tag20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image" Target="../media/image16.png"/><Relationship Id="rId2" Type="http://schemas.openxmlformats.org/officeDocument/2006/relationships/tags" Target="../tags/tag209.xml"/><Relationship Id="rId1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7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6" Type="http://schemas.openxmlformats.org/officeDocument/2006/relationships/slideLayout" Target="../slideLayouts/slideLayout13.xml"/><Relationship Id="rId25" Type="http://schemas.openxmlformats.org/officeDocument/2006/relationships/tags" Target="../tags/tag191.xml"/><Relationship Id="rId24" Type="http://schemas.openxmlformats.org/officeDocument/2006/relationships/tags" Target="../tags/tag190.xml"/><Relationship Id="rId23" Type="http://schemas.openxmlformats.org/officeDocument/2006/relationships/tags" Target="../tags/tag189.xml"/><Relationship Id="rId22" Type="http://schemas.openxmlformats.org/officeDocument/2006/relationships/tags" Target="../tags/tag188.xml"/><Relationship Id="rId21" Type="http://schemas.openxmlformats.org/officeDocument/2006/relationships/tags" Target="../tags/tag187.xml"/><Relationship Id="rId20" Type="http://schemas.openxmlformats.org/officeDocument/2006/relationships/tags" Target="../tags/tag186.xml"/><Relationship Id="rId2" Type="http://schemas.openxmlformats.org/officeDocument/2006/relationships/tags" Target="../tags/tag168.xml"/><Relationship Id="rId19" Type="http://schemas.openxmlformats.org/officeDocument/2006/relationships/tags" Target="../tags/tag185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2.xml"/><Relationship Id="rId2" Type="http://schemas.openxmlformats.org/officeDocument/2006/relationships/image" Target="../media/image15.jpeg"/><Relationship Id="rId1" Type="http://schemas.openxmlformats.org/officeDocument/2006/relationships/tags" Target="../tags/tag2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3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简单的周期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1651635" y="74930"/>
            <a:ext cx="29768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zh-CN" altLang="en-US" sz="4400">
                <a:gradFill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rgbClr val="0CA45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回顾与反思</a:t>
            </a:r>
            <a:endParaRPr lang="zh-CN" altLang="en-US" sz="4400"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rgbClr val="0CA451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7240" y="1684020"/>
            <a:ext cx="11062970" cy="2117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/>
              <a:t>通过今天的学习，你们学习了什么规律？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又是通过什么方法发现规律的？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学了这个规律有什么用？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>
            <a:hlinkClick r:id="" action="ppaction://hlinkshowjump?jump=lastslide"/>
          </p:cNvPr>
          <p:cNvSpPr/>
          <p:nvPr/>
        </p:nvSpPr>
        <p:spPr>
          <a:xfrm>
            <a:off x="597853" y="1435735"/>
            <a:ext cx="107880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zh-CN" altLang="en-US" sz="7200">
                <a:solidFill>
                  <a:srgbClr val="7030A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被除数</a:t>
            </a:r>
            <a:r>
              <a:rPr lang="zh-CN" altLang="en-US" sz="7200">
                <a:solidFill>
                  <a:schemeClr val="accent3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÷</a:t>
            </a:r>
            <a:r>
              <a:rPr lang="zh-CN" altLang="en-US" sz="7200">
                <a:solidFill>
                  <a:schemeClr val="accent5">
                    <a:lumMod val="75000"/>
                  </a:schemeClr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除数</a:t>
            </a:r>
            <a:r>
              <a:rPr lang="en-US" altLang="zh-CN" sz="7200">
                <a:solidFill>
                  <a:schemeClr val="accent3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=</a:t>
            </a:r>
            <a:r>
              <a:rPr lang="zh-CN" altLang="en-US" sz="7200">
                <a:solidFill>
                  <a:srgbClr val="FFC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商</a:t>
            </a:r>
            <a:r>
              <a:rPr lang="en-US" altLang="zh-CN" sz="7200">
                <a:solidFill>
                  <a:schemeClr val="accent3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……</a:t>
            </a:r>
            <a:r>
              <a:rPr lang="zh-CN" altLang="en-US" sz="7200">
                <a:solidFill>
                  <a:srgbClr val="C0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余数</a:t>
            </a:r>
            <a:endParaRPr lang="zh-CN" altLang="en-US" sz="7200">
              <a:solidFill>
                <a:srgbClr val="C00000"/>
              </a:solidFill>
              <a:effectLst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1997075" y="2637155"/>
            <a:ext cx="9525" cy="6781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5002530" y="2565400"/>
            <a:ext cx="9525" cy="6781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7123430" y="2565400"/>
            <a:ext cx="9525" cy="6781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10506075" y="2565400"/>
            <a:ext cx="9525" cy="6781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1117600" y="3508375"/>
            <a:ext cx="1638935" cy="10140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总数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031615" y="3508375"/>
            <a:ext cx="1951355" cy="10140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</a:rPr>
              <a:t>每组个数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438265" y="3508375"/>
            <a:ext cx="1638935" cy="10140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EBAC01"/>
                </a:solidFill>
              </a:rPr>
              <a:t>组数</a:t>
            </a:r>
            <a:endParaRPr lang="zh-CN" altLang="en-US" sz="3200" b="1">
              <a:solidFill>
                <a:srgbClr val="EBAC0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001125" y="3508375"/>
            <a:ext cx="2533015" cy="10140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rgbClr val="C00000"/>
                </a:solidFill>
              </a:rPr>
              <a:t>每组第几个</a:t>
            </a:r>
            <a:endParaRPr lang="zh-CN" altLang="en-US" sz="320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文本框 18434"/>
          <p:cNvSpPr txBox="1"/>
          <p:nvPr/>
        </p:nvSpPr>
        <p:spPr>
          <a:xfrm>
            <a:off x="1205865" y="246380"/>
            <a:ext cx="8820150" cy="2183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FontTx/>
            </a:pPr>
            <a:r>
              <a:rPr lang="zh-CN" altLang="en-US" sz="40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看谁记的快：</a:t>
            </a:r>
            <a:endParaRPr lang="zh-CN" altLang="en-US" sz="40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spcBef>
                <a:spcPct val="50000"/>
              </a:spcBef>
              <a:buFontTx/>
            </a:pPr>
            <a:r>
              <a:rPr lang="zh-CN" altLang="en-US" sz="28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男生快速记忆</a:t>
            </a:r>
            <a:r>
              <a:rPr lang="zh-CN" altLang="en-US" sz="2800" b="1" noProof="1" dirty="0">
                <a:solidFill>
                  <a:schemeClr val="tx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</a:t>
            </a:r>
            <a:r>
              <a:rPr lang="zh-CN" altLang="en-US" sz="28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的数字，</a:t>
            </a:r>
            <a:endParaRPr lang="zh-CN" altLang="en-US" sz="28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spcBef>
                <a:spcPct val="50000"/>
              </a:spcBef>
              <a:buFontTx/>
            </a:pPr>
            <a:r>
              <a:rPr lang="zh-CN" altLang="en-US" sz="28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女生快速记忆</a:t>
            </a:r>
            <a:r>
              <a:rPr lang="zh-CN" altLang="en-US" sz="2800" b="1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红色</a:t>
            </a:r>
            <a:r>
              <a:rPr lang="zh-CN" altLang="en-US" sz="28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的数字，</a:t>
            </a:r>
            <a:r>
              <a:rPr lang="zh-CN" altLang="en-US" sz="36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lang="zh-CN" altLang="en-US" sz="36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436" name="组合 18435"/>
          <p:cNvGrpSpPr/>
          <p:nvPr/>
        </p:nvGrpSpPr>
        <p:grpSpPr>
          <a:xfrm>
            <a:off x="1692275" y="2781300"/>
            <a:ext cx="8164195" cy="2748280"/>
            <a:chOff x="1836" y="1616"/>
            <a:chExt cx="1609" cy="1731"/>
          </a:xfrm>
        </p:grpSpPr>
        <p:sp>
          <p:nvSpPr>
            <p:cNvPr id="41991" name="矩形 18436"/>
            <p:cNvSpPr/>
            <p:nvPr/>
          </p:nvSpPr>
          <p:spPr>
            <a:xfrm>
              <a:off x="1857" y="1616"/>
              <a:ext cx="1588" cy="6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6E7722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1635</a:t>
              </a:r>
              <a:r>
                <a:rPr lang="en-US" altLang="zh-CN" sz="3600">
                  <a:ln w="9525" cap="flat" cmpd="sng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6E7722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600">
                  <a:ln w="9525" cap="flat" cmpd="sng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6E7722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4378</a:t>
              </a:r>
              <a:r>
                <a:rPr lang="en-US" altLang="zh-CN" sz="3600">
                  <a:ln w="9525" cap="flat" cmpd="sng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6E7722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600">
                  <a:ln w="9525" cap="flat" cmpd="sng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6E7722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5634</a:t>
              </a:r>
              <a:r>
                <a:rPr lang="en-US" altLang="zh-CN" sz="3600">
                  <a:ln w="9525" cap="flat" cmpd="sng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6E7722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600">
                  <a:ln w="9525" cap="flat" cmpd="sng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6E7722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6968</a:t>
              </a:r>
              <a:endParaRPr lang="zh-CN" altLang="en-US" sz="3600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E772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992" name="矩形 18437"/>
            <p:cNvSpPr/>
            <p:nvPr/>
          </p:nvSpPr>
          <p:spPr>
            <a:xfrm>
              <a:off x="1836" y="2704"/>
              <a:ext cx="1587" cy="6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altLang="zh-CN" sz="3600"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3600"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1234</a:t>
              </a:r>
              <a:r>
                <a:rPr lang="en-US" altLang="zh-CN" sz="3600"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600"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1234</a:t>
              </a:r>
              <a:r>
                <a:rPr lang="en-US" altLang="zh-CN" sz="3600"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600"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1234</a:t>
              </a:r>
              <a:r>
                <a:rPr lang="en-US" altLang="zh-CN" sz="3600"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600"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1234</a:t>
              </a:r>
              <a:endParaRPr lang="zh-CN" altLang="en-US" sz="36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1993" name="FOfficeDoc1" descr="clipboard/media/image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82985" y="4641850"/>
            <a:ext cx="1009015" cy="10090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>
            <a:hlinkClick r:id="rId1" action="ppaction://hlinksldjump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EFFFF">
                  <a:alpha val="100000"/>
                </a:srgbClr>
              </a:clrFrom>
              <a:clrTo>
                <a:srgbClr val="FEFFFF">
                  <a:alpha val="100000"/>
                  <a:alpha val="0"/>
                </a:srgbClr>
              </a:clrTo>
            </a:clrChange>
          </a:blip>
          <a:srcRect l="24180" t="2524" b="44432"/>
          <a:stretch>
            <a:fillRect/>
          </a:stretch>
        </p:blipFill>
        <p:spPr>
          <a:xfrm>
            <a:off x="2484120" y="744220"/>
            <a:ext cx="6660515" cy="18148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EFFFF">
                  <a:alpha val="100000"/>
                </a:srgbClr>
              </a:clrFrom>
              <a:clrTo>
                <a:srgbClr val="FEFFFF">
                  <a:alpha val="100000"/>
                  <a:alpha val="0"/>
                </a:srgbClr>
              </a:clrTo>
            </a:clrChange>
          </a:blip>
          <a:srcRect l="39027" t="2524" r="56570" b="44432"/>
          <a:stretch>
            <a:fillRect/>
          </a:stretch>
        </p:blipFill>
        <p:spPr>
          <a:xfrm>
            <a:off x="2097405" y="744220"/>
            <a:ext cx="386715" cy="181483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83105" y="744220"/>
            <a:ext cx="1800225" cy="191897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783330" y="744220"/>
            <a:ext cx="1692275" cy="191897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475605" y="744220"/>
            <a:ext cx="1725295" cy="191897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983105" y="3044825"/>
            <a:ext cx="590169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</a:t>
            </a:r>
            <a:r>
              <a:rPr lang="en-US" altLang="zh-CN" sz="4400" b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43</a:t>
            </a:r>
            <a:r>
              <a:rPr lang="zh-CN" altLang="en-US" sz="4400" b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面旗是什么颜色？</a:t>
            </a:r>
            <a:endParaRPr lang="zh-CN" altLang="en-US" sz="4400" b="1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97405" y="4105275"/>
            <a:ext cx="467233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/>
              <a:t>43</a:t>
            </a:r>
            <a:r>
              <a:rPr lang="zh-CN" altLang="en-US" sz="2800"/>
              <a:t>÷</a:t>
            </a:r>
            <a:r>
              <a:rPr lang="en-US" altLang="zh-CN" sz="2800"/>
              <a:t>4=10</a:t>
            </a:r>
            <a:r>
              <a:rPr lang="zh-CN" altLang="en-US" sz="2800"/>
              <a:t>（组）</a:t>
            </a:r>
            <a:r>
              <a:rPr lang="en-US" altLang="zh-CN" sz="2800"/>
              <a:t>……3</a:t>
            </a:r>
            <a:r>
              <a:rPr lang="zh-CN" altLang="en-US" sz="2800"/>
              <a:t>（面）</a:t>
            </a:r>
            <a:endParaRPr lang="zh-CN" altLang="en-US" sz="2800"/>
          </a:p>
          <a:p>
            <a:pPr>
              <a:lnSpc>
                <a:spcPct val="150000"/>
              </a:lnSpc>
            </a:pP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097405" y="5264150"/>
            <a:ext cx="37998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答：第</a:t>
            </a:r>
            <a:r>
              <a:rPr lang="en-US" altLang="zh-CN" sz="2800">
                <a:sym typeface="+mn-ea"/>
              </a:rPr>
              <a:t>43</a:t>
            </a:r>
            <a:r>
              <a:rPr lang="zh-CN" altLang="en-US" sz="2800">
                <a:sym typeface="+mn-ea"/>
              </a:rPr>
              <a:t>面旗是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红色。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 animBg="1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Foj0yFUzFacBVVLHBuyo7wUTF8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435" y="746125"/>
            <a:ext cx="10320020" cy="51600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7956550" y="1797685"/>
            <a:ext cx="125857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6385" y="1764665"/>
            <a:ext cx="7416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①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83775" y="3270250"/>
            <a:ext cx="125857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0830" y="3105785"/>
            <a:ext cx="7416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②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89825" y="4551680"/>
            <a:ext cx="125857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4640" y="4497705"/>
            <a:ext cx="7416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③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15695" y="308610"/>
            <a:ext cx="7294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接着往下排，下一个会是什么？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333500" y="2802255"/>
            <a:ext cx="1825625" cy="1303020"/>
          </a:xfrm>
          <a:prstGeom prst="roundRect">
            <a:avLst/>
          </a:prstGeom>
          <a:noFill/>
          <a:ln w="5080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362065" y="2774950"/>
            <a:ext cx="3549015" cy="1380490"/>
          </a:xfrm>
          <a:prstGeom prst="roundRect">
            <a:avLst/>
          </a:prstGeom>
          <a:noFill/>
          <a:ln w="5080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339465" y="2772410"/>
            <a:ext cx="2917825" cy="1350010"/>
          </a:xfrm>
          <a:prstGeom prst="roundRect">
            <a:avLst/>
          </a:prstGeom>
          <a:noFill/>
          <a:ln w="5080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331970" y="4291330"/>
            <a:ext cx="3068955" cy="1252855"/>
          </a:xfrm>
          <a:prstGeom prst="roundRect">
            <a:avLst/>
          </a:prstGeom>
          <a:noFill/>
          <a:ln w="50800" cmpd="sng">
            <a:solidFill>
              <a:srgbClr val="7030A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3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249045" y="4288155"/>
            <a:ext cx="2974975" cy="1256030"/>
          </a:xfrm>
          <a:prstGeom prst="roundRect">
            <a:avLst/>
          </a:prstGeom>
          <a:noFill/>
          <a:ln w="50800" cmpd="sng">
            <a:solidFill>
              <a:srgbClr val="7030A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3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49045" y="5721350"/>
            <a:ext cx="51612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l"/>
            <a:r>
              <a:rPr lang="zh-CN" altLang="en-US" sz="2800" b="1">
                <a:solidFill>
                  <a:srgbClr val="7030A0"/>
                </a:solidFill>
                <a:effectLst/>
              </a:rPr>
              <a:t>每组个数相同，每组顺序也相同</a:t>
            </a:r>
            <a:endParaRPr lang="zh-CN" altLang="en-US" sz="2800" b="1">
              <a:solidFill>
                <a:srgbClr val="7030A0"/>
              </a:solidFill>
              <a:effectLst/>
            </a:endParaRPr>
          </a:p>
        </p:txBody>
      </p:sp>
      <p:pic>
        <p:nvPicPr>
          <p:cNvPr id="26" name="图片 25" descr="Foj0yFUzFacBVVLHBuyo7wUTF8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1354455" y="1604010"/>
            <a:ext cx="939165" cy="1108075"/>
          </a:xfrm>
          <a:prstGeom prst="rect">
            <a:avLst/>
          </a:prstGeom>
        </p:spPr>
      </p:pic>
      <p:pic>
        <p:nvPicPr>
          <p:cNvPr id="27" name="图片 26" descr="Foj0yFUzFacBVVLHBuyo7wUTF8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374" r="32782" b="18767"/>
          <a:stretch>
            <a:fillRect/>
          </a:stretch>
        </p:blipFill>
        <p:spPr>
          <a:xfrm>
            <a:off x="2293620" y="1575435"/>
            <a:ext cx="935990" cy="1124585"/>
          </a:xfrm>
          <a:prstGeom prst="rect">
            <a:avLst/>
          </a:prstGeom>
        </p:spPr>
      </p:pic>
      <p:pic>
        <p:nvPicPr>
          <p:cNvPr id="28" name="图片 27" descr="Foj0yFUzFacBVVLHBuyo7wUTF8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6260" t="4198" r="3857" b="20611"/>
          <a:stretch>
            <a:fillRect/>
          </a:stretch>
        </p:blipFill>
        <p:spPr>
          <a:xfrm>
            <a:off x="3232150" y="1539240"/>
            <a:ext cx="882650" cy="1110615"/>
          </a:xfrm>
          <a:prstGeom prst="rect">
            <a:avLst/>
          </a:prstGeom>
        </p:spPr>
      </p:pic>
      <p:pic>
        <p:nvPicPr>
          <p:cNvPr id="42" name="图片 41" descr="Foj0yFUzFacBVVLHBuyo7wUTF8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6260" t="4198" r="3857" b="20611"/>
          <a:stretch>
            <a:fillRect/>
          </a:stretch>
        </p:blipFill>
        <p:spPr>
          <a:xfrm>
            <a:off x="4081780" y="1560830"/>
            <a:ext cx="882650" cy="1110615"/>
          </a:xfrm>
          <a:prstGeom prst="rect">
            <a:avLst/>
          </a:prstGeom>
        </p:spPr>
      </p:pic>
      <p:pic>
        <p:nvPicPr>
          <p:cNvPr id="43" name="图片 42" descr="Foj0yFUzFacBVVLHBuyo7wUTF8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4970780" y="1592580"/>
            <a:ext cx="939165" cy="1108075"/>
          </a:xfrm>
          <a:prstGeom prst="rect">
            <a:avLst/>
          </a:prstGeom>
        </p:spPr>
      </p:pic>
      <p:pic>
        <p:nvPicPr>
          <p:cNvPr id="44" name="图片 43" descr="Foj0yFUzFacBVVLHBuyo7wUTF8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374" r="32782" b="18767"/>
          <a:stretch>
            <a:fillRect/>
          </a:stretch>
        </p:blipFill>
        <p:spPr>
          <a:xfrm>
            <a:off x="5816600" y="1552575"/>
            <a:ext cx="935990" cy="1124585"/>
          </a:xfrm>
          <a:prstGeom prst="rect">
            <a:avLst/>
          </a:prstGeom>
        </p:spPr>
      </p:pic>
      <p:pic>
        <p:nvPicPr>
          <p:cNvPr id="45" name="图片 44" descr="Foj0yFUzFacBVVLHBuyo7wUTF8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374" r="32782" b="18767"/>
          <a:stretch>
            <a:fillRect/>
          </a:stretch>
        </p:blipFill>
        <p:spPr>
          <a:xfrm>
            <a:off x="6752590" y="1514475"/>
            <a:ext cx="935990" cy="1124585"/>
          </a:xfrm>
          <a:prstGeom prst="rect">
            <a:avLst/>
          </a:prstGeom>
        </p:spPr>
      </p:pic>
      <p:pic>
        <p:nvPicPr>
          <p:cNvPr id="47" name="图片 46" descr="Foj0yFUzFacBVVLHBuyo7wUTF8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1343660" y="2924810"/>
            <a:ext cx="939165" cy="1108075"/>
          </a:xfrm>
          <a:prstGeom prst="rect">
            <a:avLst/>
          </a:prstGeom>
        </p:spPr>
      </p:pic>
      <p:pic>
        <p:nvPicPr>
          <p:cNvPr id="48" name="图片 47" descr="Foj0yFUzFacBVVLHBuyo7wUTF8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374" r="32782" b="18767"/>
          <a:stretch>
            <a:fillRect/>
          </a:stretch>
        </p:blipFill>
        <p:spPr>
          <a:xfrm>
            <a:off x="2310130" y="2938145"/>
            <a:ext cx="935990" cy="1124585"/>
          </a:xfrm>
          <a:prstGeom prst="rect">
            <a:avLst/>
          </a:prstGeom>
        </p:spPr>
      </p:pic>
      <p:pic>
        <p:nvPicPr>
          <p:cNvPr id="49" name="图片 48" descr="Foj0yFUzFacBVVLHBuyo7wUTF8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3339465" y="2915285"/>
            <a:ext cx="939165" cy="1108075"/>
          </a:xfrm>
          <a:prstGeom prst="rect">
            <a:avLst/>
          </a:prstGeom>
        </p:spPr>
      </p:pic>
      <p:pic>
        <p:nvPicPr>
          <p:cNvPr id="50" name="图片 49" descr="Foj0yFUzFacBVVLHBuyo7wUTF8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4297680" y="2915285"/>
            <a:ext cx="939165" cy="1108075"/>
          </a:xfrm>
          <a:prstGeom prst="rect">
            <a:avLst/>
          </a:prstGeom>
        </p:spPr>
      </p:pic>
      <p:pic>
        <p:nvPicPr>
          <p:cNvPr id="51" name="图片 50" descr="Foj0yFUzFacBVVLHBuyo7wUTF8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374" r="32782" b="18767"/>
          <a:stretch>
            <a:fillRect/>
          </a:stretch>
        </p:blipFill>
        <p:spPr>
          <a:xfrm>
            <a:off x="5287010" y="2919095"/>
            <a:ext cx="935990" cy="1124585"/>
          </a:xfrm>
          <a:prstGeom prst="rect">
            <a:avLst/>
          </a:prstGeom>
        </p:spPr>
      </p:pic>
      <p:pic>
        <p:nvPicPr>
          <p:cNvPr id="52" name="图片 51" descr="Foj0yFUzFacBVVLHBuyo7wUTF8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6336030" y="2906395"/>
            <a:ext cx="939165" cy="1108075"/>
          </a:xfrm>
          <a:prstGeom prst="rect">
            <a:avLst/>
          </a:prstGeom>
        </p:spPr>
      </p:pic>
      <p:pic>
        <p:nvPicPr>
          <p:cNvPr id="53" name="图片 52" descr="Foj0yFUzFacBVVLHBuyo7wUTF8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7234555" y="2874645"/>
            <a:ext cx="939165" cy="1108075"/>
          </a:xfrm>
          <a:prstGeom prst="rect">
            <a:avLst/>
          </a:prstGeom>
        </p:spPr>
      </p:pic>
      <p:pic>
        <p:nvPicPr>
          <p:cNvPr id="54" name="图片 53" descr="Foj0yFUzFacBVVLHBuyo7wUTF8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8108315" y="2906395"/>
            <a:ext cx="939165" cy="1108075"/>
          </a:xfrm>
          <a:prstGeom prst="rect">
            <a:avLst/>
          </a:prstGeom>
        </p:spPr>
      </p:pic>
      <p:pic>
        <p:nvPicPr>
          <p:cNvPr id="55" name="图片 54" descr="Foj0yFUzFacBVVLHBuyo7wUTF8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374" r="32782" b="18767"/>
          <a:stretch>
            <a:fillRect/>
          </a:stretch>
        </p:blipFill>
        <p:spPr>
          <a:xfrm>
            <a:off x="8993505" y="2898775"/>
            <a:ext cx="935990" cy="1124585"/>
          </a:xfrm>
          <a:prstGeom prst="rect">
            <a:avLst/>
          </a:prstGeom>
        </p:spPr>
      </p:pic>
      <p:pic>
        <p:nvPicPr>
          <p:cNvPr id="56" name="图片 55" descr="Foj0yFUzFacBVVLHBuyo7wUTF81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1370965" y="4351020"/>
            <a:ext cx="939165" cy="1108075"/>
          </a:xfrm>
          <a:prstGeom prst="rect">
            <a:avLst/>
          </a:prstGeom>
        </p:spPr>
      </p:pic>
      <p:pic>
        <p:nvPicPr>
          <p:cNvPr id="57" name="图片 56" descr="Foj0yFUzFacBVVLHBuyo7wUTF81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2333625" y="4359275"/>
            <a:ext cx="939165" cy="1108075"/>
          </a:xfrm>
          <a:prstGeom prst="rect">
            <a:avLst/>
          </a:prstGeom>
        </p:spPr>
      </p:pic>
      <p:pic>
        <p:nvPicPr>
          <p:cNvPr id="59" name="图片 58" descr="Foj0yFUzFacBVVLHBuyo7wUTF81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374" r="32782" b="18767"/>
          <a:stretch>
            <a:fillRect/>
          </a:stretch>
        </p:blipFill>
        <p:spPr>
          <a:xfrm>
            <a:off x="3270250" y="4392930"/>
            <a:ext cx="935990" cy="1124585"/>
          </a:xfrm>
          <a:prstGeom prst="rect">
            <a:avLst/>
          </a:prstGeom>
        </p:spPr>
      </p:pic>
      <p:pic>
        <p:nvPicPr>
          <p:cNvPr id="60" name="图片 59" descr="Foj0yFUzFacBVVLHBuyo7wUTF81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4331335" y="4368165"/>
            <a:ext cx="939165" cy="1108075"/>
          </a:xfrm>
          <a:prstGeom prst="rect">
            <a:avLst/>
          </a:prstGeom>
        </p:spPr>
      </p:pic>
      <p:pic>
        <p:nvPicPr>
          <p:cNvPr id="61" name="图片 60" descr="Foj0yFUzFacBVVLHBuyo7wUTF81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07" t="4416" r="65860" b="19150"/>
          <a:stretch>
            <a:fillRect/>
          </a:stretch>
        </p:blipFill>
        <p:spPr>
          <a:xfrm>
            <a:off x="5290820" y="4390390"/>
            <a:ext cx="939165" cy="1108075"/>
          </a:xfrm>
          <a:prstGeom prst="rect">
            <a:avLst/>
          </a:prstGeom>
        </p:spPr>
      </p:pic>
      <p:pic>
        <p:nvPicPr>
          <p:cNvPr id="62" name="图片 61" descr="Foj0yFUzFacBVVLHBuyo7wUTF81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374" r="32782" b="18767"/>
          <a:stretch>
            <a:fillRect/>
          </a:stretch>
        </p:blipFill>
        <p:spPr>
          <a:xfrm>
            <a:off x="6257290" y="4375785"/>
            <a:ext cx="935990" cy="1124585"/>
          </a:xfrm>
          <a:prstGeom prst="rect">
            <a:avLst/>
          </a:prstGeom>
        </p:spPr>
      </p:pic>
      <p:pic>
        <p:nvPicPr>
          <p:cNvPr id="4" name="图片 3" descr="Foj0yFUzFacBVVLHBuyo7wUTF8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600" t="80289" r="72160" b="5349"/>
          <a:stretch>
            <a:fillRect/>
          </a:stretch>
        </p:blipFill>
        <p:spPr>
          <a:xfrm>
            <a:off x="1397000" y="995045"/>
            <a:ext cx="927735" cy="687070"/>
          </a:xfrm>
          <a:prstGeom prst="rect">
            <a:avLst/>
          </a:prstGeom>
        </p:spPr>
      </p:pic>
      <p:pic>
        <p:nvPicPr>
          <p:cNvPr id="5" name="图片 4" descr="Foj0yFUzFacBVVLHBuyo7wUTF81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2443" t="80289" r="43194" b="4659"/>
          <a:stretch>
            <a:fillRect/>
          </a:stretch>
        </p:blipFill>
        <p:spPr>
          <a:xfrm>
            <a:off x="2306320" y="995045"/>
            <a:ext cx="874395" cy="720090"/>
          </a:xfrm>
          <a:prstGeom prst="rect">
            <a:avLst/>
          </a:prstGeom>
        </p:spPr>
      </p:pic>
      <p:pic>
        <p:nvPicPr>
          <p:cNvPr id="6" name="图片 5" descr="Foj0yFUzFacBVVLHBuyo7wUTF81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103" t="80289" r="14217" b="5004"/>
          <a:stretch>
            <a:fillRect/>
          </a:stretch>
        </p:blipFill>
        <p:spPr>
          <a:xfrm>
            <a:off x="3336290" y="998855"/>
            <a:ext cx="589280" cy="703580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3" grpId="0" bldLvl="0" animBg="1"/>
      <p:bldP spid="20" grpId="0" bldLvl="0" animBg="1"/>
      <p:bldP spid="15" grpId="0" bldLvl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62940" y="847090"/>
            <a:ext cx="8686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①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53385" y="1181735"/>
            <a:ext cx="474345" cy="46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18535" y="2474595"/>
            <a:ext cx="474345" cy="46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917190" y="2474595"/>
            <a:ext cx="474345" cy="46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839335" y="4019550"/>
            <a:ext cx="474345" cy="46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400425" y="4041140"/>
            <a:ext cx="474345" cy="46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50135" y="4062730"/>
            <a:ext cx="474345" cy="46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2377440" y="1160145"/>
            <a:ext cx="463550" cy="4419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5928360" y="3976370"/>
            <a:ext cx="463550" cy="4419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>
            <a:off x="5374005" y="3976370"/>
            <a:ext cx="463550" cy="4419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2886075" y="4041140"/>
            <a:ext cx="463550" cy="4419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824990" y="1221105"/>
            <a:ext cx="409575" cy="37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353945" y="2517775"/>
            <a:ext cx="409575" cy="37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801495" y="2517775"/>
            <a:ext cx="409575" cy="37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318635" y="4062730"/>
            <a:ext cx="409575" cy="37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862455" y="4105910"/>
            <a:ext cx="409575" cy="37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68020" y="3743325"/>
            <a:ext cx="8686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③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8020" y="2176145"/>
            <a:ext cx="8686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②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803390" y="3714750"/>
            <a:ext cx="21780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……</a:t>
            </a:r>
            <a:endParaRPr lang="en-US" altLang="zh-CN" sz="4400"/>
          </a:p>
        </p:txBody>
      </p:sp>
      <p:sp>
        <p:nvSpPr>
          <p:cNvPr id="54" name="椭圆 53"/>
          <p:cNvSpPr/>
          <p:nvPr/>
        </p:nvSpPr>
        <p:spPr>
          <a:xfrm>
            <a:off x="5881370" y="2469515"/>
            <a:ext cx="474345" cy="46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280025" y="2469515"/>
            <a:ext cx="474345" cy="46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4716780" y="2512695"/>
            <a:ext cx="409575" cy="37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164330" y="2512695"/>
            <a:ext cx="409575" cy="37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4738370" y="1170305"/>
            <a:ext cx="463550" cy="46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>
            <a:off x="4162425" y="1148715"/>
            <a:ext cx="453390" cy="4419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609975" y="1209675"/>
            <a:ext cx="400685" cy="37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5234305" y="873125"/>
            <a:ext cx="21780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……</a:t>
            </a:r>
            <a:endParaRPr lang="en-US" altLang="zh-CN" sz="4400"/>
          </a:p>
        </p:txBody>
      </p:sp>
      <p:sp>
        <p:nvSpPr>
          <p:cNvPr id="63" name="文本框 62"/>
          <p:cNvSpPr txBox="1"/>
          <p:nvPr/>
        </p:nvSpPr>
        <p:spPr>
          <a:xfrm>
            <a:off x="6452235" y="2141855"/>
            <a:ext cx="21780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……</a:t>
            </a:r>
            <a:endParaRPr lang="en-US" altLang="zh-CN" sz="4400"/>
          </a:p>
        </p:txBody>
      </p:sp>
      <p:sp>
        <p:nvSpPr>
          <p:cNvPr id="2" name="爆炸形 1 1"/>
          <p:cNvSpPr/>
          <p:nvPr/>
        </p:nvSpPr>
        <p:spPr>
          <a:xfrm>
            <a:off x="7730490" y="-417195"/>
            <a:ext cx="5184140" cy="3406140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rgbClr val="7030A0"/>
                </a:solidFill>
                <a:latin typeface="华康海报体W12(P)" panose="040B0C00000000000000" charset="-122"/>
                <a:ea typeface="华康海报体W12(P)" panose="040B0C00000000000000" charset="-122"/>
                <a:cs typeface="华康海报体W12(P)" panose="040B0C00000000000000" charset="-122"/>
              </a:rPr>
              <a:t>至少</a:t>
            </a:r>
            <a:r>
              <a:rPr lang="en-US" altLang="zh-CN" sz="3200">
                <a:solidFill>
                  <a:srgbClr val="7030A0"/>
                </a:solidFill>
                <a:latin typeface="华康海报体W12(P)" panose="040B0C00000000000000" charset="-122"/>
                <a:ea typeface="华康海报体W12(P)" panose="040B0C00000000000000" charset="-122"/>
                <a:cs typeface="华康海报体W12(P)" panose="040B0C00000000000000" charset="-122"/>
              </a:rPr>
              <a:t>2</a:t>
            </a:r>
            <a:r>
              <a:rPr lang="zh-CN" altLang="en-US" sz="3200">
                <a:solidFill>
                  <a:srgbClr val="7030A0"/>
                </a:solidFill>
                <a:latin typeface="华康海报体W12(P)" panose="040B0C00000000000000" charset="-122"/>
                <a:ea typeface="华康海报体W12(P)" panose="040B0C00000000000000" charset="-122"/>
                <a:cs typeface="华康海报体W12(P)" panose="040B0C00000000000000" charset="-122"/>
              </a:rPr>
              <a:t>组以上</a:t>
            </a:r>
            <a:endParaRPr lang="zh-CN" altLang="en-US" sz="3200">
              <a:solidFill>
                <a:srgbClr val="7030A0"/>
              </a:solidFill>
              <a:latin typeface="华康海报体W12(P)" panose="040B0C00000000000000" charset="-122"/>
              <a:ea typeface="华康海报体W12(P)" panose="040B0C00000000000000" charset="-122"/>
              <a:cs typeface="华康海报体W12(P)" panose="040B0C00000000000000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669415" y="1005840"/>
            <a:ext cx="1833880" cy="7664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558540" y="1030605"/>
            <a:ext cx="1755140" cy="7378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111625" y="2317750"/>
            <a:ext cx="2340610" cy="7664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680210" y="2317750"/>
            <a:ext cx="2330450" cy="7664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5897880" y="4019550"/>
            <a:ext cx="514985" cy="507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>
            <p:custDataLst>
              <p:tags r:id="rId2"/>
            </p:custDataLst>
          </p:nvPr>
        </p:nvSpPr>
        <p:spPr>
          <a:xfrm>
            <a:off x="1701800" y="3887470"/>
            <a:ext cx="2330450" cy="7664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59" grpId="0" bldLvl="0" animBg="1"/>
      <p:bldP spid="58" grpId="0" bldLvl="0" animBg="1"/>
      <p:bldP spid="62" grpId="0"/>
      <p:bldP spid="36" grpId="0"/>
      <p:bldP spid="31" grpId="0" animBg="1"/>
      <p:bldP spid="29" grpId="0" animBg="1"/>
      <p:bldP spid="12" grpId="0" animBg="1"/>
      <p:bldP spid="11" grpId="0" animBg="1"/>
      <p:bldP spid="57" grpId="0" bldLvl="0" animBg="1"/>
      <p:bldP spid="56" grpId="0" bldLvl="0" animBg="1"/>
      <p:bldP spid="55" grpId="0" bldLvl="0" animBg="1"/>
      <p:bldP spid="54" grpId="0" bldLvl="0" animBg="1"/>
      <p:bldP spid="63" grpId="0"/>
      <p:bldP spid="2" grpId="0" animBg="1"/>
      <p:bldP spid="35" grpId="0"/>
      <p:bldP spid="34" grpId="0" animBg="1"/>
      <p:bldP spid="15" grpId="0" animBg="1"/>
      <p:bldP spid="24" grpId="0" animBg="1"/>
      <p:bldP spid="14" grpId="0" animBg="1"/>
      <p:bldP spid="33" grpId="0" animBg="1"/>
      <p:bldP spid="13" grpId="0" animBg="1"/>
      <p:bldP spid="23" grpId="0" animBg="1"/>
      <p:bldP spid="22" grpId="0" animBg="1"/>
      <p:bldP spid="53" grpId="0"/>
      <p:bldP spid="3" grpId="0" animBg="1"/>
      <p:bldP spid="5" grpId="0" animBg="1"/>
      <p:bldP spid="7" grpId="0" animBg="1"/>
      <p:bldP spid="6" grpId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2" name="图片 1" descr="download_mailid=ZL1811-QWy_y01e6MbXCFcDkvcOY49&amp;filename=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6840" y="0"/>
            <a:ext cx="10900410" cy="5091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椭圆 6149">
            <a:hlinkClick r:id="" action="ppaction://hlinkshowjump?jump=nextslide"/>
          </p:cNvPr>
          <p:cNvSpPr/>
          <p:nvPr>
            <p:custDataLst>
              <p:tags r:id="rId2"/>
            </p:custDataLst>
          </p:nvPr>
        </p:nvSpPr>
        <p:spPr>
          <a:xfrm>
            <a:off x="1029335" y="3814445"/>
            <a:ext cx="3275965" cy="1276985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20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033395" y="279400"/>
            <a:ext cx="2557780" cy="1689100"/>
          </a:xfrm>
          <a:prstGeom prst="roundRect">
            <a:avLst/>
          </a:prstGeom>
          <a:noFill/>
          <a:ln w="5080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24" name="文本框 5123"/>
          <p:cNvSpPr txBox="1"/>
          <p:nvPr>
            <p:custDataLst>
              <p:tags r:id="rId3"/>
            </p:custDataLst>
          </p:nvPr>
        </p:nvSpPr>
        <p:spPr>
          <a:xfrm>
            <a:off x="114935" y="5297805"/>
            <a:ext cx="101561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仔细观察盆花、彩灯和彩旗的排列，你看到周期现象了吗？</a:t>
            </a:r>
            <a:endParaRPr lang="zh-CN" altLang="en-US" sz="24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83875" y="619760"/>
            <a:ext cx="125857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en-US" altLang="zh-CN" sz="4400" b="1">
                <a:solidFill>
                  <a:srgbClr val="FF0000"/>
                </a:solidFill>
                <a:effectLst/>
              </a:rPr>
              <a:t>……</a:t>
            </a:r>
            <a:endParaRPr lang="en-US" altLang="zh-CN" sz="4400" b="1">
              <a:solidFill>
                <a:srgbClr val="FF0000"/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83875" y="2351405"/>
            <a:ext cx="125857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en-US" altLang="zh-CN" sz="4400" b="1">
                <a:solidFill>
                  <a:srgbClr val="FF0000"/>
                </a:solidFill>
                <a:effectLst/>
              </a:rPr>
              <a:t>……</a:t>
            </a:r>
            <a:endParaRPr lang="en-US" altLang="zh-CN" sz="4400" b="1">
              <a:solidFill>
                <a:srgbClr val="FF0000"/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83875" y="3961765"/>
            <a:ext cx="125857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en-US" altLang="zh-CN" sz="4400" b="1">
                <a:solidFill>
                  <a:srgbClr val="FF0000"/>
                </a:solidFill>
                <a:effectLst/>
              </a:rPr>
              <a:t>……</a:t>
            </a:r>
            <a:endParaRPr lang="en-US" altLang="zh-CN" sz="4400" b="1">
              <a:solidFill>
                <a:srgbClr val="FF0000"/>
              </a:solidFill>
              <a:effectLst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398270" y="2066925"/>
            <a:ext cx="3091815" cy="1541145"/>
          </a:xfrm>
          <a:prstGeom prst="roundRect">
            <a:avLst/>
          </a:prstGeom>
          <a:noFill/>
          <a:ln w="5080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6" grpId="1"/>
      <p:bldP spid="5" grpId="0" animBg="1"/>
      <p:bldP spid="5" grpId="1" animBg="1"/>
      <p:bldP spid="11" grpId="0" animBg="1"/>
      <p:bldP spid="5" grpId="2" animBg="1"/>
      <p:bldP spid="11" grpId="1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2" name="图片 1" descr="download_mailid=ZL1811-QWy_y01e6MbXCFcDkvcOY49&amp;filename=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6840" y="0"/>
            <a:ext cx="10900410" cy="5091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椭圆 6149">
            <a:hlinkClick r:id="" action="ppaction://hlinkshowjump?jump=nextslide"/>
          </p:cNvPr>
          <p:cNvSpPr/>
          <p:nvPr>
            <p:custDataLst>
              <p:tags r:id="rId2"/>
            </p:custDataLst>
          </p:nvPr>
        </p:nvSpPr>
        <p:spPr>
          <a:xfrm>
            <a:off x="1029335" y="3814445"/>
            <a:ext cx="3275965" cy="1276985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20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033395" y="279400"/>
            <a:ext cx="2557780" cy="1689100"/>
          </a:xfrm>
          <a:prstGeom prst="roundRect">
            <a:avLst/>
          </a:prstGeom>
          <a:noFill/>
          <a:ln w="5080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683875" y="619760"/>
            <a:ext cx="125857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en-US" altLang="zh-CN" sz="4400" b="1">
                <a:solidFill>
                  <a:srgbClr val="FF0000"/>
                </a:solidFill>
                <a:effectLst/>
              </a:rPr>
              <a:t>……</a:t>
            </a:r>
            <a:endParaRPr lang="en-US" altLang="zh-CN" sz="4400" b="1">
              <a:solidFill>
                <a:srgbClr val="FF0000"/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83875" y="2351405"/>
            <a:ext cx="125857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en-US" altLang="zh-CN" sz="4400" b="1">
                <a:solidFill>
                  <a:srgbClr val="FF0000"/>
                </a:solidFill>
                <a:effectLst/>
              </a:rPr>
              <a:t>……</a:t>
            </a:r>
            <a:endParaRPr lang="en-US" altLang="zh-CN" sz="4400" b="1">
              <a:solidFill>
                <a:srgbClr val="FF0000"/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83875" y="3961765"/>
            <a:ext cx="125857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en-US" altLang="zh-CN" sz="4400" b="1">
                <a:solidFill>
                  <a:srgbClr val="FF0000"/>
                </a:solidFill>
                <a:effectLst/>
              </a:rPr>
              <a:t>……</a:t>
            </a:r>
            <a:endParaRPr lang="en-US" altLang="zh-CN" sz="4400" b="1">
              <a:solidFill>
                <a:srgbClr val="FF0000"/>
              </a:solidFill>
              <a:effectLst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398270" y="2066925"/>
            <a:ext cx="3091815" cy="1541145"/>
          </a:xfrm>
          <a:prstGeom prst="roundRect">
            <a:avLst/>
          </a:prstGeom>
          <a:noFill/>
          <a:ln w="5080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55270" y="5297805"/>
            <a:ext cx="101561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用你的方法把你发现的规律记录下来。</a:t>
            </a:r>
            <a:endParaRPr lang="zh-CN" altLang="en-US" sz="24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6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2" name="图片 1" descr="download_mailid=ZL1811-QWy_y01e6MbXCFcDkvcOY49&amp;filename=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AE5A6">
                  <a:alpha val="100000"/>
                </a:srgbClr>
              </a:clrFrom>
              <a:clrTo>
                <a:srgbClr val="FAE5A6">
                  <a:alpha val="100000"/>
                  <a:alpha val="0"/>
                </a:srgbClr>
              </a:clrTo>
            </a:clrChange>
          </a:blip>
          <a:srcRect l="11083" t="76820" r="2715" b="3266"/>
          <a:stretch>
            <a:fillRect/>
          </a:stretch>
        </p:blipFill>
        <p:spPr>
          <a:xfrm>
            <a:off x="754380" y="431165"/>
            <a:ext cx="7882255" cy="1184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636635" y="431165"/>
            <a:ext cx="194437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en-US" altLang="zh-CN" sz="7200" b="1">
                <a:solidFill>
                  <a:srgbClr val="FF0000"/>
                </a:solidFill>
                <a:effectLst/>
              </a:rPr>
              <a:t>……</a:t>
            </a:r>
            <a:endParaRPr lang="en-US" altLang="zh-CN" sz="7200" b="1">
              <a:solidFill>
                <a:srgbClr val="FF0000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5835" y="1757045"/>
            <a:ext cx="639699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zh-CN" altLang="en-US" sz="4000" b="1">
                <a:solidFill>
                  <a:schemeClr val="accent3"/>
                </a:solidFill>
                <a:effectLst/>
              </a:rPr>
              <a:t>左起第</a:t>
            </a:r>
            <a:r>
              <a:rPr lang="en-US" altLang="zh-CN" sz="4000" b="1">
                <a:solidFill>
                  <a:schemeClr val="accent3"/>
                </a:solidFill>
                <a:effectLst/>
              </a:rPr>
              <a:t>19</a:t>
            </a:r>
            <a:r>
              <a:rPr lang="zh-CN" altLang="en-US" sz="4000" b="1">
                <a:solidFill>
                  <a:schemeClr val="accent3"/>
                </a:solidFill>
                <a:effectLst/>
              </a:rPr>
              <a:t>盆花是什么颜色？</a:t>
            </a:r>
            <a:endParaRPr lang="zh-CN" altLang="en-US" sz="4000" b="1">
              <a:solidFill>
                <a:schemeClr val="accent3"/>
              </a:solidFill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1730" y="2867660"/>
            <a:ext cx="783463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学习要求：</a:t>
            </a:r>
            <a:endParaRPr lang="zh-CN" altLang="en-US" sz="3600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latin typeface="方正清刻本悦宋简体" panose="02000000000000000000" charset="-122"/>
                <a:ea typeface="方正清刻本悦宋简体" panose="02000000000000000000" charset="-122"/>
              </a:rPr>
              <a:t>想一想：你打算用什么方法来解决？</a:t>
            </a:r>
            <a:endParaRPr lang="zh-CN" altLang="en-US" sz="2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latin typeface="方正清刻本悦宋简体" panose="02000000000000000000" charset="-122"/>
                <a:ea typeface="方正清刻本悦宋简体" panose="02000000000000000000" charset="-122"/>
              </a:rPr>
              <a:t>写一写：用自己喜欢的方式在①号框内记录下思考过程。</a:t>
            </a:r>
            <a:endParaRPr lang="zh-CN" altLang="en-US" sz="2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latin typeface="方正清刻本悦宋简体" panose="02000000000000000000" charset="-122"/>
                <a:ea typeface="方正清刻本悦宋简体" panose="02000000000000000000" charset="-122"/>
              </a:rPr>
              <a:t>说一说：和同桌交流下自己的想法。</a:t>
            </a:r>
            <a:endParaRPr lang="zh-CN" altLang="en-US" sz="2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FFF">
                  <a:alpha val="100000"/>
                </a:srgbClr>
              </a:clrFrom>
              <a:clrTo>
                <a:srgbClr val="FEFFFF">
                  <a:alpha val="100000"/>
                  <a:alpha val="0"/>
                </a:srgbClr>
              </a:clrTo>
            </a:clrChange>
          </a:blip>
          <a:srcRect b="1578"/>
          <a:stretch>
            <a:fillRect/>
          </a:stretch>
        </p:blipFill>
        <p:spPr>
          <a:xfrm>
            <a:off x="1530350" y="1283970"/>
            <a:ext cx="8784590" cy="25253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30350" y="3961765"/>
            <a:ext cx="7078980" cy="1938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l">
              <a:lnSpc>
                <a:spcPct val="150000"/>
              </a:lnSpc>
            </a:pPr>
            <a:r>
              <a:rPr lang="zh-CN" altLang="en-US" sz="4000" b="1">
                <a:solidFill>
                  <a:schemeClr val="accent3"/>
                </a:solidFill>
                <a:effectLst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左起第</a:t>
            </a:r>
            <a:r>
              <a:rPr lang="en-US" altLang="zh-CN" sz="4000" b="1">
                <a:solidFill>
                  <a:schemeClr val="accent3"/>
                </a:solidFill>
                <a:effectLst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387</a:t>
            </a:r>
            <a:r>
              <a:rPr lang="zh-CN" altLang="en-US" sz="4000" b="1">
                <a:solidFill>
                  <a:schemeClr val="accent3"/>
                </a:solidFill>
                <a:effectLst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盏灯是什么颜色？</a:t>
            </a:r>
            <a:endParaRPr lang="zh-CN" altLang="en-US" sz="4000" b="1">
              <a:solidFill>
                <a:schemeClr val="accent3"/>
              </a:solidFill>
              <a:effectLst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000" b="1">
                <a:solidFill>
                  <a:schemeClr val="accent3"/>
                </a:solidFill>
                <a:effectLst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左起第</a:t>
            </a:r>
            <a:r>
              <a:rPr lang="en-US" altLang="zh-CN" sz="4000" b="1">
                <a:solidFill>
                  <a:schemeClr val="accent3"/>
                </a:solidFill>
                <a:effectLst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440</a:t>
            </a:r>
            <a:r>
              <a:rPr lang="zh-CN" altLang="en-US" sz="4000" b="1">
                <a:solidFill>
                  <a:schemeClr val="accent3"/>
                </a:solidFill>
                <a:effectLst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面旗帜是什么颜色？</a:t>
            </a:r>
            <a:endParaRPr lang="zh-CN" altLang="en-US" sz="4000" b="1">
              <a:solidFill>
                <a:schemeClr val="accent3"/>
              </a:solidFill>
              <a:effectLst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1130" y="135890"/>
            <a:ext cx="26212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做一做：</a:t>
            </a:r>
            <a:endParaRPr lang="zh-CN" altLang="en-US" sz="4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3970" y="600075"/>
            <a:ext cx="7155180" cy="93789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小小设计师：</a:t>
            </a:r>
            <a:endParaRPr lang="zh-CN" altLang="en-US" sz="4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83970" y="1811020"/>
            <a:ext cx="8373110" cy="3020060"/>
            <a:chOff x="2022" y="2139"/>
            <a:chExt cx="13186" cy="4756"/>
          </a:xfrm>
        </p:grpSpPr>
        <p:sp>
          <p:nvSpPr>
            <p:cNvPr id="4" name="文本框 3"/>
            <p:cNvSpPr txBox="1"/>
            <p:nvPr/>
          </p:nvSpPr>
          <p:spPr>
            <a:xfrm>
              <a:off x="2022" y="2139"/>
              <a:ext cx="13186" cy="475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>
                <a:lnSpc>
                  <a:spcPct val="170000"/>
                </a:lnSpc>
              </a:pPr>
              <a:r>
                <a:rPr lang="en-US" altLang="zh-CN" sz="28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r>
                <a:rPr lang="zh-CN" altLang="en-US" sz="28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、用  </a:t>
              </a:r>
              <a:r>
                <a:rPr lang="en-US" altLang="zh-CN" sz="28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</a:t>
              </a:r>
              <a:r>
                <a:rPr lang="zh-CN" altLang="en-US" sz="28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， </a:t>
              </a:r>
              <a:r>
                <a:rPr lang="en-US" altLang="zh-CN" sz="28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r>
                <a:rPr lang="zh-CN" altLang="en-US" sz="28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和     </a:t>
              </a:r>
              <a:r>
                <a:rPr lang="en-US" altLang="zh-CN" sz="28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 sz="28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，设计一组周期规律的图形序列</a:t>
              </a:r>
              <a:endPara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>
                <a:lnSpc>
                  <a:spcPct val="170000"/>
                </a:lnSpc>
              </a:pPr>
              <a:r>
                <a:rPr lang="en-US" altLang="zh-CN" sz="2800"/>
                <a:t>2</a:t>
              </a:r>
              <a:r>
                <a:rPr lang="zh-CN" altLang="en-US" sz="2800"/>
                <a:t>、提出一个问题，记录下来。</a:t>
              </a:r>
              <a:endParaRPr lang="zh-CN" altLang="en-US" sz="2800"/>
            </a:p>
            <a:p>
              <a:pPr algn="l">
                <a:lnSpc>
                  <a:spcPct val="170000"/>
                </a:lnSpc>
              </a:pPr>
              <a:r>
                <a:rPr lang="en-US" altLang="zh-CN" sz="2800">
                  <a:sym typeface="+mn-ea"/>
                </a:rPr>
                <a:t>3</a:t>
              </a:r>
              <a:r>
                <a:rPr lang="zh-CN" altLang="en-US" sz="2800">
                  <a:sym typeface="+mn-ea"/>
                </a:rPr>
                <a:t>、同桌互换，解答问题。</a:t>
              </a:r>
              <a:endParaRPr lang="zh-CN" altLang="en-US" sz="2800"/>
            </a:p>
            <a:p>
              <a:pPr algn="l">
                <a:lnSpc>
                  <a:spcPct val="170000"/>
                </a:lnSpc>
              </a:pPr>
              <a:r>
                <a:rPr lang="en-US" altLang="zh-CN" sz="2800"/>
                <a:t>4</a:t>
              </a:r>
              <a:r>
                <a:rPr lang="zh-CN" altLang="en-US" sz="2800"/>
                <a:t>、</a:t>
              </a:r>
              <a:r>
                <a:rPr lang="zh-CN" altLang="en-US" sz="2800">
                  <a:sym typeface="+mn-ea"/>
                </a:rPr>
                <a:t>全班展示，同桌评价。</a:t>
              </a:r>
              <a:endParaRPr lang="zh-CN" altLang="en-US" sz="2800"/>
            </a:p>
          </p:txBody>
        </p:sp>
        <p:sp>
          <p:nvSpPr>
            <p:cNvPr id="5" name="矩形 4"/>
            <p:cNvSpPr/>
            <p:nvPr/>
          </p:nvSpPr>
          <p:spPr>
            <a:xfrm>
              <a:off x="3818" y="2651"/>
              <a:ext cx="628" cy="61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4870" y="2608"/>
              <a:ext cx="645" cy="6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6398" y="2473"/>
              <a:ext cx="645" cy="797"/>
            </a:xfrm>
            <a:prstGeom prst="triangle">
              <a:avLst/>
            </a:prstGeom>
            <a:noFill/>
            <a:ln w="381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070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070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COMBINE_RELATE_SLIDE_ID" val="background20177598_1"/>
  <p:tag name="KSO_WM_TEMPLATE_SUBCATEGORY" val="0"/>
  <p:tag name="KSO_WM_TEMPLATE_THUMBS_INDEX" val="1、4、9、11、32"/>
  <p:tag name="KSO_WM_TAG_VERSION" val="1.0"/>
  <p:tag name="KSO_WM_BEAUTIFY_FLAG" val="#wm#"/>
  <p:tag name="KSO_WM_TEMPLATE_CATEGORY" val="custom"/>
  <p:tag name="KSO_WM_TEMPLATE_INDEX" val="20180701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165.xml><?xml version="1.0" encoding="utf-8"?>
<p:tagLst xmlns:p="http://schemas.openxmlformats.org/presentationml/2006/main">
  <p:tag name="KSO_WM_UNIT_ISCONTENTSTITLE" val="0"/>
  <p:tag name="KSO_WM_UNIT_PRESET_TEXT" val="薄荷味的夏天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0701_1*a*1"/>
  <p:tag name="KSO_WM_TEMPLATE_CATEGORY" val="custom"/>
  <p:tag name="KSO_WM_TEMPLATE_INDEX" val="20180701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COMBINE_RELATE_SLIDE_ID" val="background20177598_1"/>
  <p:tag name="KSO_WM_TEMPLATE_THUMBS_INDEX" val="1、4、9、11、32"/>
  <p:tag name="KSO_WM_SLIDE_ID" val="custom20180701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0701"/>
  <p:tag name="KSO_WM_SLIDE_LAYOUT" val="a_b"/>
  <p:tag name="KSO_WM_SLIDE_LAYOUT_CNT" val="1_1"/>
  <p:tag name="KSO_WM_TEMPLATE_MASTER_TYPE" val="1"/>
  <p:tag name="KSO_WM_TEMPLATE_COLOR_TYPE" val="1"/>
  <p:tag name="KSO_WM_TEMPLATE_MASTER_THUMB_INDEX" val="12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1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1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201.xml><?xml version="1.0" encoding="utf-8"?>
<p:tagLst xmlns:p="http://schemas.openxmlformats.org/presentationml/2006/main">
  <p:tag name="KSO_WM_UNIT_PLACING_PICTURE_USER_VIEWPORT" val="{&quot;height&quot;:9370,&quot;width&quot;:14400}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205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207.xml><?xml version="1.0" encoding="utf-8"?>
<p:tagLst xmlns:p="http://schemas.openxmlformats.org/presentationml/2006/main">
  <p:tag name="SWIFFPOINTPLAYERTAG" val="{577f8ca8-7131-11d4-8460-525400eb897b}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209.xml><?xml version="1.0" encoding="utf-8"?>
<p:tagLst xmlns:p="http://schemas.openxmlformats.org/presentationml/2006/main">
  <p:tag name="KSO_WM_UNIT_PLACING_PICTURE_USER_VIEWPORT" val="{&quot;height&quot;:2858,&quot;width&quot;:10489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PLACING_PICTURE_USER_VIEWPORT" val="{&quot;height&quot;:5388,&quot;width&quot;:13834}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180701"/>
</p:tagLst>
</file>

<file path=ppt/tags/tag212.xml><?xml version="1.0" encoding="utf-8"?>
<p:tagLst xmlns:p="http://schemas.openxmlformats.org/presentationml/2006/main">
  <p:tag name="COMMONDATA" val="eyJoZGlkIjoiNzIxNTkzOTg0YjJjZWJhZmI4ZTRjYjMxMGFiZmNkYjIifQ=="/>
  <p:tag name="KSO_WPP_MARK_KEY" val="371229f0-a3f5-4e73-908c-721668e34dce"/>
  <p:tag name="commondata" val="eyJoZGlkIjoiNGYyYzI4NGViZWQzMDQ4OTRlMWFhZGQ1OWExZTBlN2E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rgbClr val="FFFFFF"/>
      </a:lt1>
      <a:dk2>
        <a:srgbClr val="D8E8D6"/>
      </a:dk2>
      <a:lt2>
        <a:srgbClr val="FFFFFF"/>
      </a:lt2>
      <a:accent1>
        <a:srgbClr val="8DB57E"/>
      </a:accent1>
      <a:accent2>
        <a:srgbClr val="72B494"/>
      </a:accent2>
      <a:accent3>
        <a:srgbClr val="5DAEA9"/>
      </a:accent3>
      <a:accent4>
        <a:srgbClr val="5CA7B7"/>
      </a:accent4>
      <a:accent5>
        <a:srgbClr val="6B9BB9"/>
      </a:accent5>
      <a:accent6>
        <a:srgbClr val="808EB2"/>
      </a:accent6>
      <a:hlink>
        <a:srgbClr val="4E95D1"/>
      </a:hlink>
      <a:folHlink>
        <a:srgbClr val="9C41A0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WPS 演示</Application>
  <PresentationFormat>宽屏</PresentationFormat>
  <Paragraphs>100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汉仪旗黑-85S</vt:lpstr>
      <vt:lpstr>黑体</vt:lpstr>
      <vt:lpstr>华康海报体W12(P)</vt:lpstr>
      <vt:lpstr>方正粗黑宋简体</vt:lpstr>
      <vt:lpstr>方正清刻本悦宋简体</vt:lpstr>
      <vt:lpstr>Arial Unicode MS</vt:lpstr>
      <vt:lpstr>Calibri</vt:lpstr>
      <vt:lpstr>Office 主题</vt:lpstr>
      <vt:lpstr>1_Office 主题​​</vt:lpstr>
      <vt:lpstr>简单的周期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小小设计师：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简单的周期</dc:title>
  <dc:creator>qaz</dc:creator>
  <cp:lastModifiedBy>小呆呆</cp:lastModifiedBy>
  <cp:revision>3</cp:revision>
  <dcterms:created xsi:type="dcterms:W3CDTF">2023-10-10T04:07:55Z</dcterms:created>
  <dcterms:modified xsi:type="dcterms:W3CDTF">2023-10-10T04:16:49Z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575316583DC340E499173FE59EB03D1F</vt:lpwstr>
  </property>
  <property fmtid="{D5CDD505-2E9C-101B-9397-08002B2CF9AE}" pid="3" name="KSOProductBuildVer">
    <vt:lpwstr>2052-11.1.0.14309</vt:lpwstr>
  </property>
</Properties>
</file>