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5" r:id="rId4"/>
  </p:sldMasterIdLst>
  <p:notesMasterIdLst>
    <p:notesMasterId r:id="rId24"/>
  </p:notesMasterIdLst>
  <p:handoutMasterIdLst>
    <p:handoutMasterId r:id="rId25"/>
  </p:handoutMasterIdLst>
  <p:sldIdLst>
    <p:sldId id="409" r:id="rId5"/>
    <p:sldId id="410" r:id="rId6"/>
    <p:sldId id="423" r:id="rId7"/>
    <p:sldId id="424" r:id="rId8"/>
    <p:sldId id="452" r:id="rId9"/>
    <p:sldId id="453" r:id="rId10"/>
    <p:sldId id="454" r:id="rId11"/>
    <p:sldId id="434" r:id="rId12"/>
    <p:sldId id="458" r:id="rId13"/>
    <p:sldId id="441" r:id="rId14"/>
    <p:sldId id="443" r:id="rId15"/>
    <p:sldId id="444" r:id="rId16"/>
    <p:sldId id="445" r:id="rId17"/>
    <p:sldId id="461" r:id="rId18"/>
    <p:sldId id="473" r:id="rId19"/>
    <p:sldId id="462" r:id="rId20"/>
    <p:sldId id="446" r:id="rId21"/>
    <p:sldId id="419" r:id="rId22"/>
    <p:sldId id="412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621"/>
    <a:srgbClr val="F5F5F5"/>
    <a:srgbClr val="F20000"/>
    <a:srgbClr val="6096E6"/>
    <a:srgbClr val="DCDCDC"/>
    <a:srgbClr val="F0F0F0"/>
    <a:srgbClr val="E6E6E6"/>
    <a:srgbClr val="C8C8C8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0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4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9" Type="http://schemas.openxmlformats.org/officeDocument/2006/relationships/tags" Target="../tags/tag53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4" Type="http://schemas.openxmlformats.org/officeDocument/2006/relationships/theme" Target="../theme/theme3.xml"/><Relationship Id="rId13" Type="http://schemas.openxmlformats.org/officeDocument/2006/relationships/tags" Target="../tags/tag100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18.jpe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1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4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5.xml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6.xml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9.xml"/><Relationship Id="rId2" Type="http://schemas.openxmlformats.org/officeDocument/2006/relationships/image" Target="../media/image23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0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image" Target="../media/image10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12.xml"/><Relationship Id="rId5" Type="http://schemas.openxmlformats.org/officeDocument/2006/relationships/image" Target="../media/image12.jpeg"/><Relationship Id="rId4" Type="http://schemas.openxmlformats.org/officeDocument/2006/relationships/tags" Target="../tags/tag111.xml"/><Relationship Id="rId3" Type="http://schemas.openxmlformats.org/officeDocument/2006/relationships/image" Target="../media/image11.png"/><Relationship Id="rId2" Type="http://schemas.openxmlformats.org/officeDocument/2006/relationships/tags" Target="../tags/tag110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15.xml"/><Relationship Id="rId5" Type="http://schemas.openxmlformats.org/officeDocument/2006/relationships/image" Target="../media/image13.jpeg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tags" Target="../tags/tag11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18.xml"/><Relationship Id="rId5" Type="http://schemas.openxmlformats.org/officeDocument/2006/relationships/image" Target="../media/image14.jpeg"/><Relationship Id="rId4" Type="http://schemas.openxmlformats.org/officeDocument/2006/relationships/tags" Target="../tags/tag117.xml"/><Relationship Id="rId3" Type="http://schemas.openxmlformats.org/officeDocument/2006/relationships/image" Target="../media/image11.png"/><Relationship Id="rId2" Type="http://schemas.openxmlformats.org/officeDocument/2006/relationships/tags" Target="../tags/tag11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15.png"/><Relationship Id="rId2" Type="http://schemas.openxmlformats.org/officeDocument/2006/relationships/tags" Target="../tags/tag119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63850" y="1920240"/>
            <a:ext cx="9799200" cy="25704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sz="8000">
                <a:solidFill>
                  <a:srgbClr val="1D8FD3"/>
                </a:solidFill>
                <a:effectLst/>
              </a:rPr>
              <a:t>讨人厌的流感</a:t>
            </a:r>
            <a:endParaRPr lang="zh-CN" altLang="zh-CN" sz="8000">
              <a:solidFill>
                <a:srgbClr val="1D8FD3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506345" y="2777490"/>
            <a:ext cx="736028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0"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effectLst/>
              </a:rPr>
              <a:t>我们来看一看，下面这些行为对吗？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5057" name="图片 1" descr="44yeyxyufangliugan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5840" y="1443355"/>
            <a:ext cx="6627495" cy="4650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矩形 2"/>
          <p:cNvSpPr/>
          <p:nvPr/>
        </p:nvSpPr>
        <p:spPr>
          <a:xfrm>
            <a:off x="8545513" y="2153603"/>
            <a:ext cx="2562225" cy="3940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1278255" y="478790"/>
            <a:ext cx="4077335" cy="750570"/>
          </a:xfrm>
          <a:prstGeom prst="ellipse">
            <a:avLst/>
          </a:prstGeom>
          <a:noFill/>
          <a:ln w="381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2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饭前不洗手。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1196340" y="478790"/>
            <a:ext cx="6658610" cy="930910"/>
          </a:xfrm>
          <a:prstGeom prst="ellipse">
            <a:avLst/>
          </a:prstGeom>
          <a:noFill/>
          <a:ln w="381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3200" b="1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流感高发期，出门戴口罩。</a:t>
            </a:r>
            <a:endParaRPr lang="zh-CN" altLang="en-US" sz="3200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图片 7" descr="44yeyxyufangliugan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73655" y="1672590"/>
            <a:ext cx="5861050" cy="41135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3"/>
          <p:cNvSpPr/>
          <p:nvPr>
            <p:custDataLst>
              <p:tags r:id="rId5"/>
            </p:custDataLst>
          </p:nvPr>
        </p:nvSpPr>
        <p:spPr>
          <a:xfrm>
            <a:off x="7316788" y="2778760"/>
            <a:ext cx="3786187" cy="3940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5" name="图片 1" descr="D:\幼儿园课程文档及配图\第二批\第二批1.1\小班-14-讨人厌的流感\安全对错配图\xb-14-pd-03.jpgxb-14-pd-0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82838" y="1548130"/>
            <a:ext cx="6545580" cy="4627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3"/>
          <p:cNvSpPr/>
          <p:nvPr/>
        </p:nvSpPr>
        <p:spPr>
          <a:xfrm>
            <a:off x="7739698" y="2755265"/>
            <a:ext cx="3786187" cy="3940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5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2006600" y="462915"/>
            <a:ext cx="4973955" cy="930910"/>
          </a:xfrm>
          <a:prstGeom prst="ellipse">
            <a:avLst/>
          </a:prstGeom>
          <a:noFill/>
          <a:ln w="381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3200" b="1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每年接种流感疫苗。</a:t>
            </a:r>
            <a:endParaRPr lang="zh-CN" altLang="en-US" sz="3200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3" name="TextBox 14"/>
          <p:cNvSpPr txBox="1"/>
          <p:nvPr/>
        </p:nvSpPr>
        <p:spPr>
          <a:xfrm>
            <a:off x="2071688" y="1644650"/>
            <a:ext cx="1357312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34" name="TextBox 15"/>
          <p:cNvSpPr txBox="1"/>
          <p:nvPr/>
        </p:nvSpPr>
        <p:spPr>
          <a:xfrm>
            <a:off x="5308600" y="1831975"/>
            <a:ext cx="24447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正确洗手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155190" y="2538730"/>
            <a:ext cx="782955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邀请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2-3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名同学上台模拟自己是如何洗手的；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老师指出学生洗手动作不规范的地方；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老师讲解正确的洗手方法；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全体学生在座位上模拟正确的洗手方法，老师巡视矫正不规范的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洗手动作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endParaRPr kumimoji="0" lang="zh-CN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8141" name="TextBox 2"/>
          <p:cNvSpPr txBox="1"/>
          <p:nvPr/>
        </p:nvSpPr>
        <p:spPr>
          <a:xfrm>
            <a:off x="4606608" y="1844040"/>
            <a:ext cx="2926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我会正确洗手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演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5" y="1229995"/>
            <a:ext cx="1715770" cy="1199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5" name="TextBox 19"/>
          <p:cNvSpPr txBox="1"/>
          <p:nvPr/>
        </p:nvSpPr>
        <p:spPr>
          <a:xfrm>
            <a:off x="1370013" y="4017645"/>
            <a:ext cx="2643187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洗手掌：掌心相对，手指并拢，相互揉搓；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36" name="TextBox 20"/>
          <p:cNvSpPr txBox="1"/>
          <p:nvPr/>
        </p:nvSpPr>
        <p:spPr>
          <a:xfrm>
            <a:off x="4576445" y="4017645"/>
            <a:ext cx="28035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2.洗背侧指缝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：手心对手背沿指缝相互揉搓，交换进行；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37" name="TextBox 21"/>
          <p:cNvSpPr txBox="1"/>
          <p:nvPr/>
        </p:nvSpPr>
        <p:spPr>
          <a:xfrm>
            <a:off x="7943215" y="4017645"/>
            <a:ext cx="27146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3.洗掌侧指缝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：掌心相对，双手交叉指缝相互揉搓；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616" t="3911" r="83391" b="50911"/>
          <a:stretch>
            <a:fillRect/>
          </a:stretch>
        </p:blipFill>
        <p:spPr>
          <a:xfrm>
            <a:off x="1905635" y="1316990"/>
            <a:ext cx="1572895" cy="2512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6774" t="5156" r="69964" b="50244"/>
          <a:stretch>
            <a:fillRect/>
          </a:stretch>
        </p:blipFill>
        <p:spPr>
          <a:xfrm>
            <a:off x="5131435" y="1319530"/>
            <a:ext cx="1624330" cy="2510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0036" t="5156" r="56702" b="49622"/>
          <a:stretch>
            <a:fillRect/>
          </a:stretch>
        </p:blipFill>
        <p:spPr>
          <a:xfrm>
            <a:off x="8356600" y="1285240"/>
            <a:ext cx="1624330" cy="2544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7" name="TextBox 11"/>
          <p:cNvSpPr txBox="1"/>
          <p:nvPr/>
        </p:nvSpPr>
        <p:spPr>
          <a:xfrm>
            <a:off x="562610" y="3970655"/>
            <a:ext cx="25387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4.洗指背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：弯曲手指使关节在另一手掌心旋转揉搓，交换进行；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58" name="TextBox 14"/>
          <p:cNvSpPr txBox="1"/>
          <p:nvPr/>
        </p:nvSpPr>
        <p:spPr>
          <a:xfrm>
            <a:off x="3442335" y="3970655"/>
            <a:ext cx="231838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5.洗拇指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：左手握住右手大拇指旋转揉搓，交换进行；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59" name="TextBox 15"/>
          <p:cNvSpPr txBox="1"/>
          <p:nvPr/>
        </p:nvSpPr>
        <p:spPr>
          <a:xfrm>
            <a:off x="6101715" y="3970655"/>
            <a:ext cx="273431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6.洗指尖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：将五个手指尖并拢，放在另一手掌心旋转揉搓，交换进行；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77020" y="3970655"/>
            <a:ext cx="2540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洗手腕、手臂：揉搓手腕、手臂，双手交换进行。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43400" t="4556" r="42930" b="49622"/>
          <a:stretch>
            <a:fillRect/>
          </a:stretch>
        </p:blipFill>
        <p:spPr>
          <a:xfrm>
            <a:off x="1021715" y="1371600"/>
            <a:ext cx="1620520" cy="2496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56794" t="5467" r="29658" b="50222"/>
          <a:stretch>
            <a:fillRect/>
          </a:stretch>
        </p:blipFill>
        <p:spPr>
          <a:xfrm>
            <a:off x="3860165" y="1371600"/>
            <a:ext cx="1661160" cy="2496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70199" t="5778" r="16682" b="50844"/>
          <a:stretch>
            <a:fillRect/>
          </a:stretch>
        </p:blipFill>
        <p:spPr>
          <a:xfrm>
            <a:off x="6739255" y="1371918"/>
            <a:ext cx="1661160" cy="2495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83880" t="5156" r="2583" b="49711"/>
          <a:stretch>
            <a:fillRect/>
          </a:stretch>
        </p:blipFill>
        <p:spPr>
          <a:xfrm>
            <a:off x="9618345" y="1371600"/>
            <a:ext cx="1661160" cy="2496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06" name="Picture 6" descr="C:\Users\dell\Desktop\ppt用到的各种小标签\安全儿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65" y="1163955"/>
            <a:ext cx="2181225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Rectangle 7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356735" y="1730375"/>
            <a:ext cx="4962525" cy="4266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防流感，我能行。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勤洗手，常通风。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接疫苗，多锻炼。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人多处，不要去。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这些话，要记牢。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6" name="矩形 2"/>
          <p:cNvSpPr/>
          <p:nvPr/>
        </p:nvSpPr>
        <p:spPr>
          <a:xfrm>
            <a:off x="2459673" y="1479550"/>
            <a:ext cx="7272337" cy="4661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1.流感就是比较严重的感冒。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2.接种流感疫苗能够有效预防流感。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3.流感一年四季都会发生。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4.流感高发期，去人员密集场所要佩戴口罩。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5.勤洗手，常通风能够有效预防流感。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文本框 2"/>
          <p:cNvSpPr txBox="1"/>
          <p:nvPr/>
        </p:nvSpPr>
        <p:spPr>
          <a:xfrm>
            <a:off x="7609523" y="4986655"/>
            <a:ext cx="26892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0" eaLnBrk="0" fontAlgn="auto" hangingPunct="0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1.B  2.A  3.A  4.A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5.A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随堂测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36525"/>
            <a:ext cx="2333625" cy="1343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1" name="Picture 4" descr="C:\Users\dell\Desktop\ppt用到的各种小标签\学习目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216660"/>
            <a:ext cx="21812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矩形 3"/>
          <p:cNvSpPr/>
          <p:nvPr>
            <p:custDataLst>
              <p:tags r:id="rId3"/>
            </p:custDataLst>
          </p:nvPr>
        </p:nvSpPr>
        <p:spPr>
          <a:xfrm>
            <a:off x="2220595" y="2607945"/>
            <a:ext cx="80295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eaLnBrk="0" hangingPunc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1.知道流感是一种传染病，掌握预防方法；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eaLnBrk="0" hangingPunct="0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2.养成良好的卫生习惯，提高抵抗力。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7" name="矩形 3"/>
          <p:cNvSpPr/>
          <p:nvPr/>
        </p:nvSpPr>
        <p:spPr>
          <a:xfrm>
            <a:off x="3187065" y="2828925"/>
            <a:ext cx="64350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说一说：得了流感会怎么样？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2778760" y="2050415"/>
            <a:ext cx="2231390" cy="1102360"/>
          </a:xfrm>
          <a:prstGeom prst="roundRect">
            <a:avLst/>
          </a:prstGeom>
          <a:solidFill>
            <a:srgbClr val="609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流鼻涕</a:t>
            </a:r>
            <a:endParaRPr lang="zh-CN" altLang="en-US" sz="3600" b="1"/>
          </a:p>
        </p:txBody>
      </p:sp>
      <p:sp>
        <p:nvSpPr>
          <p:cNvPr id="4" name="圆角矩形 3"/>
          <p:cNvSpPr/>
          <p:nvPr/>
        </p:nvSpPr>
        <p:spPr>
          <a:xfrm>
            <a:off x="2778760" y="583565"/>
            <a:ext cx="2231390" cy="109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鼻塞</a:t>
            </a:r>
            <a:endParaRPr lang="zh-CN" altLang="en-US" sz="36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0400" y="3433445"/>
            <a:ext cx="3996055" cy="278511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6567170" y="2052320"/>
            <a:ext cx="2189480" cy="1093470"/>
          </a:xfrm>
          <a:prstGeom prst="roundRect">
            <a:avLst/>
          </a:prstGeom>
          <a:solidFill>
            <a:srgbClr val="609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发热</a:t>
            </a:r>
            <a:endParaRPr lang="zh-CN" altLang="en-US" sz="3600" b="1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3030" y="3520440"/>
            <a:ext cx="3048635" cy="2592070"/>
          </a:xfrm>
          <a:prstGeom prst="rect">
            <a:avLst/>
          </a:prstGeom>
        </p:spPr>
      </p:pic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6567170" y="583565"/>
            <a:ext cx="2188845" cy="1093470"/>
          </a:xfrm>
          <a:prstGeom prst="roundRect">
            <a:avLst/>
          </a:prstGeom>
          <a:solidFill>
            <a:srgbClr val="609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咳嗽</a:t>
            </a:r>
            <a:endParaRPr lang="zh-CN" altLang="en-US" sz="3600" b="1"/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安全故事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2595" y="241935"/>
            <a:ext cx="2181225" cy="8001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34975" y="1434465"/>
            <a:ext cx="5195570" cy="4401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一大早，橘乐猫兴冲冲地起床，匆匆吃完早饭，就催着妈妈出门，因为妈妈答应今天带他去商场玩。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商场里人来人往，真热闹。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“儿童乐园！”橘乐猫最喜欢这里了，他一头扎进去，滑梯、蹦床、沙池、海洋球，玩了个痛快。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 descr="xb-14-zw-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595" y="1438275"/>
            <a:ext cx="6254115" cy="3978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安全故事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290" y="243205"/>
            <a:ext cx="2181225" cy="8001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23290" y="1068070"/>
            <a:ext cx="9724390" cy="2588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中午回到家，饿坏了的橘乐猫直接抓起苹果就吃，早把妈妈叮嘱他洗手的事忘了。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 descr="xb-14-zw-02"/>
          <p:cNvPicPr>
            <a:picLocks noChangeAspect="1"/>
          </p:cNvPicPr>
          <p:nvPr/>
        </p:nvPicPr>
        <p:blipFill>
          <a:blip r:embed="rId5"/>
          <a:srcRect l="7834" t="-1080" r="9261"/>
          <a:stretch>
            <a:fillRect/>
          </a:stretch>
        </p:blipFill>
        <p:spPr>
          <a:xfrm>
            <a:off x="3298825" y="2233930"/>
            <a:ext cx="5594350" cy="38163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安全故事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0050" y="191135"/>
            <a:ext cx="2181225" cy="8001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48945" y="1228090"/>
            <a:ext cx="5195570" cy="4401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晚上，橘乐猫发起高烧，头很痛，浑身没力气。去了医院，医生根据症状诊断他得了流感，并告诉他流感会传染。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第二天，橘乐猫感觉好多了，吵着要去幼儿园，可妈妈说得听医生的话，不然会传染其他小朋友，他想：流感可真讨厌。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 descr="xb-14-zw-03"/>
          <p:cNvPicPr>
            <a:picLocks noChangeAspect="1"/>
          </p:cNvPicPr>
          <p:nvPr/>
        </p:nvPicPr>
        <p:blipFill>
          <a:blip r:embed="rId5"/>
          <a:srcRect l="5800" t="91" r="17076"/>
          <a:stretch>
            <a:fillRect/>
          </a:stretch>
        </p:blipFill>
        <p:spPr>
          <a:xfrm>
            <a:off x="5781040" y="1412240"/>
            <a:ext cx="5821045" cy="42170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72" name="图片 1" descr="想一想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4025" y="1303655"/>
            <a:ext cx="165735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7" name="Rectangle 1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774315" y="2279650"/>
            <a:ext cx="6778625" cy="2491740"/>
          </a:xfrm>
          <a:prstGeom prst="rect">
            <a:avLst/>
          </a:prstGeom>
          <a:ln w="9525" cap="flat" cmpd="sng" algn="ctr">
            <a:noFill/>
            <a:prstDash val="soli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cap="none" spc="0" normalizeH="0" baseline="0" noProof="1">
                <a:solidFill>
                  <a:schemeClr val="accent4">
                    <a:lumMod val="75000"/>
                  </a:schemeClr>
                </a:solidFill>
                <a:effectLst/>
                <a:sym typeface="Arial" panose="020B0604020202020204" pitchFamily="34" charset="0"/>
              </a:rPr>
              <a:t>1.橘乐猫为什么会生病？</a:t>
            </a:r>
            <a:endParaRPr kumimoji="0" lang="zh-CN" altLang="en-US" sz="3200" b="1" i="0" u="none" strike="noStrike" cap="none" spc="0" normalizeH="0" baseline="0" noProof="1">
              <a:solidFill>
                <a:schemeClr val="accent4">
                  <a:lumMod val="75000"/>
                </a:schemeClr>
              </a:solidFill>
              <a:effectLst/>
              <a:sym typeface="Arial" panose="020B0604020202020204" pitchFamily="34" charset="0"/>
            </a:endParaRPr>
          </a:p>
          <a:p>
            <a:pPr marL="0" marR="0" lvl="0" indent="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cap="none" spc="0" normalizeH="0" baseline="0" noProof="1">
                <a:solidFill>
                  <a:schemeClr val="accent4">
                    <a:lumMod val="75000"/>
                  </a:schemeClr>
                </a:solidFill>
                <a:effectLst/>
                <a:sym typeface="Arial" panose="020B0604020202020204" pitchFamily="34" charset="0"/>
              </a:rPr>
              <a:t>2.妈妈为什么不让橘乐猫去幼儿园？</a:t>
            </a:r>
            <a:endParaRPr kumimoji="0" lang="zh-CN" altLang="en-US" sz="3200" b="1" i="0" u="none" strike="noStrike" cap="none" spc="0" normalizeH="0" baseline="0" noProof="1">
              <a:solidFill>
                <a:schemeClr val="accent4">
                  <a:lumMod val="75000"/>
                </a:schemeClr>
              </a:solidFill>
              <a:effectLst/>
              <a:sym typeface="Arial" panose="020B0604020202020204" pitchFamily="34" charset="0"/>
            </a:endParaRPr>
          </a:p>
          <a:p>
            <a:pPr marL="0" marR="0" lvl="0" indent="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cap="none" spc="0" normalizeH="0" baseline="0" noProof="1">
                <a:solidFill>
                  <a:schemeClr val="accent4">
                    <a:lumMod val="75000"/>
                  </a:schemeClr>
                </a:solidFill>
                <a:effectLst/>
                <a:sym typeface="Arial" panose="020B0604020202020204" pitchFamily="34" charset="0"/>
              </a:rPr>
              <a:t>3.你知道怎么做能预防流感吗？</a:t>
            </a:r>
            <a:endParaRPr kumimoji="0" lang="zh-CN" altLang="en-US" sz="3200" b="1" i="0" u="none" strike="noStrike" cap="none" spc="0" normalizeH="0" baseline="0" noProof="1">
              <a:solidFill>
                <a:schemeClr val="accent4">
                  <a:lumMod val="75000"/>
                </a:schemeClr>
              </a:solidFill>
              <a:effectLst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安全小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1233805"/>
            <a:ext cx="2181225" cy="80962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453640" y="1995805"/>
            <a:ext cx="7256780" cy="345313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8128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solidFill>
                  <a:srgbClr val="0070C0"/>
                </a:solidFill>
                <a:effectLst/>
              </a:rPr>
              <a:t>小朋友们要记住，流感高发期尽量不去人多的地方，进出公共场所要佩戴口罩。每年接种流感疫苗，勤洗手，常运动，都能帮助我们预防流感。</a:t>
            </a:r>
            <a:endParaRPr lang="zh-CN" altLang="en-US" sz="3200" b="1">
              <a:solidFill>
                <a:srgbClr val="0070C0"/>
              </a:solidFill>
              <a:effectLst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10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PP_MARK_KEY" val="e838ed4f-4de3-423b-bae8-c12b6e338556"/>
  <p:tag name="COMMONDATA" val="eyJoZGlkIjoiODZmODQ5ODdlZGI5NmM2NmUxMjYwOTZlYTdjMWM5Y2Q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WPS 演示</Application>
  <PresentationFormat>宽屏</PresentationFormat>
  <Paragraphs>89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UI</cp:lastModifiedBy>
  <cp:revision>217</cp:revision>
  <dcterms:created xsi:type="dcterms:W3CDTF">2020-06-10T01:58:00Z</dcterms:created>
  <dcterms:modified xsi:type="dcterms:W3CDTF">2023-08-04T08:50:51Z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FA6907C5231247748AD372230704BA89_13</vt:lpwstr>
  </property>
</Properties>
</file>