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30.svg" ContentType="image/svg+xml"/>
  <Override PartName="/ppt/media/image32.svg" ContentType="image/svg+xml"/>
  <Override PartName="/ppt/media/image6.svg" ContentType="image/svg+xml"/>
  <Override PartName="/ppt/media/image8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61" r:id="rId6"/>
    <p:sldId id="259" r:id="rId7"/>
    <p:sldId id="260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0" Type="http://schemas.openxmlformats.org/officeDocument/2006/relationships/tags" Target="tags/tag2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8.svg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3.jpeg"/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0" y="363855"/>
            <a:ext cx="6095365" cy="1649730"/>
          </a:xfrm>
        </p:spPr>
        <p:txBody>
          <a:bodyPr>
            <a:normAutofit fontScale="90000"/>
          </a:bodyPr>
          <a:p>
            <a:pPr algn="l"/>
            <a:r>
              <a:rPr lang="en-US" altLang="zh-CN" sz="4000" b="1" i="1"/>
              <a:t>      </a:t>
            </a:r>
            <a:r>
              <a:rPr lang="zh-CN" altLang="en-US" sz="4000" b="1" i="1">
                <a:ln w="15875">
                  <a:gradFill>
                    <a:gsLst>
                      <a:gs pos="0">
                        <a:schemeClr val="accent1">
                          <a:hueMod val="80000"/>
                        </a:schemeClr>
                      </a:gs>
                      <a:gs pos="100000">
                        <a:schemeClr val="accent1"/>
                      </a:gs>
                    </a:gsLst>
                    <a:lin ang="2700000" scaled="1"/>
                  </a:gradFill>
                </a:ln>
                <a:noFill/>
                <a:effectLst/>
              </a:rPr>
              <a:t>社会实践活动</a:t>
            </a:r>
            <a:br>
              <a:rPr lang="zh-CN" altLang="en-US">
                <a:latin typeface="仿宋" panose="02010609060101010101" charset="-122"/>
                <a:ea typeface="仿宋" panose="02010609060101010101" charset="-122"/>
              </a:rPr>
            </a:br>
            <a:r>
              <a:rPr lang="en-US" altLang="zh-CN"/>
              <a:t>                         </a:t>
            </a:r>
            <a:r>
              <a:rPr lang="en-US" altLang="zh-CN" b="1"/>
              <a:t> </a:t>
            </a:r>
            <a:r>
              <a:rPr lang="zh-CN" altLang="en-US" sz="2800" b="1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</a:rPr>
              <a:t>金坛黄金村</a:t>
            </a:r>
            <a:endParaRPr lang="zh-CN" altLang="en-US" sz="2800" b="1">
              <a:ln w="15875"/>
              <a:gradFill>
                <a:gsLst>
                  <a:gs pos="0">
                    <a:schemeClr val="accent1">
                      <a:hueMod val="80000"/>
                    </a:schemeClr>
                  </a:gs>
                  <a:gs pos="100000">
                    <a:schemeClr val="accent1">
                      <a:alpha val="100000"/>
                    </a:schemeClr>
                  </a:gs>
                </a:gsLst>
                <a:lin ang="2700000" scaled="0"/>
              </a:gradFill>
              <a:effectLst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9287510" y="290195"/>
            <a:ext cx="2677160" cy="1464945"/>
          </a:xfrm>
        </p:spPr>
        <p:txBody>
          <a:bodyPr>
            <a:normAutofit fontScale="60000"/>
          </a:bodyPr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r>
              <a:rPr lang="en-US" altLang="zh-CN"/>
              <a:t>                                                                                                 </a:t>
            </a:r>
            <a:r>
              <a:rPr lang="en-US" altLang="zh-CN" b="1">
                <a:highlight>
                  <a:srgbClr val="FFFF00"/>
                </a:highlight>
              </a:rPr>
              <a:t>2301 </a:t>
            </a:r>
            <a:r>
              <a:rPr lang="zh-CN" altLang="en-US" b="1">
                <a:highlight>
                  <a:srgbClr val="FFFF00"/>
                </a:highlight>
              </a:rPr>
              <a:t>丁子翾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accent6">
              <a:lumMod val="20000"/>
              <a:lumOff val="80000"/>
            </a:schemeClr>
          </a:bgClr>
        </a:patt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体验三：手推石磨</a:t>
            </a:r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09285" y="294640"/>
            <a:ext cx="6247765" cy="4688205"/>
          </a:xfrm>
          <a:prstGeom prst="cube">
            <a:avLst/>
          </a:prstGeom>
        </p:spPr>
      </p:pic>
      <p:pic>
        <p:nvPicPr>
          <p:cNvPr id="4" name="内容占位符 3" descr="9ae9557762f3fd5cc32f8317a3b15dc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655" y="2580005"/>
            <a:ext cx="5253990" cy="3942080"/>
          </a:xfrm>
          <a:prstGeom prst="can">
            <a:avLst/>
          </a:prstGeom>
        </p:spPr>
      </p:pic>
      <p:sp>
        <p:nvSpPr>
          <p:cNvPr id="7" name="双波形 6"/>
          <p:cNvSpPr/>
          <p:nvPr/>
        </p:nvSpPr>
        <p:spPr>
          <a:xfrm>
            <a:off x="6958965" y="5361940"/>
            <a:ext cx="2898775" cy="788035"/>
          </a:xfrm>
          <a:prstGeom prst="doubleWave">
            <a:avLst/>
          </a:pr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bliqueTop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7060565" y="5574665"/>
            <a:ext cx="279654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400" b="1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感悟旧时农作的慢工出细活</a:t>
            </a:r>
            <a:endParaRPr lang="zh-CN" altLang="en-US" sz="1400" b="1">
              <a:solidFill>
                <a:schemeClr val="accent6">
                  <a:lumMod val="50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9" name="图片 8" descr="3b333634303038313bb1fdcdbc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8800" y="2971800"/>
            <a:ext cx="914400" cy="914400"/>
          </a:xfrm>
          <a:prstGeom prst="rect">
            <a:avLst/>
          </a:prstGeom>
        </p:spPr>
      </p:pic>
      <p:pic>
        <p:nvPicPr>
          <p:cNvPr id="10" name="图片 9" descr="3b32313535353132303bbcfdcdb7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38800" y="2971800"/>
            <a:ext cx="9144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211945" y="4930775"/>
            <a:ext cx="1910080" cy="1043305"/>
          </a:xfrm>
          <a:noFill/>
        </p:spPr>
        <p:txBody>
          <a:bodyPr/>
          <a:p>
            <a:r>
              <a:rPr lang="zh-CN" altLang="en-US"/>
              <a:t>打连枷</a:t>
            </a:r>
            <a:endParaRPr lang="zh-CN" altLang="en-US"/>
          </a:p>
        </p:txBody>
      </p:sp>
      <p:pic>
        <p:nvPicPr>
          <p:cNvPr id="4" name="内容占位符 3" descr="3f1020be44bde2d92d2355d4a058215"/>
          <p:cNvPicPr>
            <a:picLocks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6241415" y="0"/>
            <a:ext cx="5799455" cy="4351655"/>
          </a:xfrm>
          <a:prstGeom prst="roundRect">
            <a:avLst/>
          </a:prstGeom>
        </p:spPr>
      </p:pic>
      <p:pic>
        <p:nvPicPr>
          <p:cNvPr id="5" name="图片 4" descr="80c535a44151f1e32a1211186616f88"/>
          <p:cNvPicPr>
            <a:picLocks noChangeAspect="1"/>
          </p:cNvPicPr>
          <p:nvPr/>
        </p:nvPicPr>
        <p:blipFill>
          <a:blip r:embed="rId2"/>
          <a:srcRect l="5871" t="-3778" r="-5871" b="3778"/>
          <a:stretch>
            <a:fillRect/>
          </a:stretch>
        </p:blipFill>
        <p:spPr>
          <a:xfrm>
            <a:off x="3503295" y="2766695"/>
            <a:ext cx="4859655" cy="4000500"/>
          </a:xfrm>
          <a:prstGeom prst="plaque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 l="21592" t="-19461" r="-29022" b="220"/>
          <a:stretch>
            <a:fillRect/>
          </a:stretch>
        </p:blipFill>
        <p:spPr>
          <a:xfrm rot="20520000">
            <a:off x="3392170" y="-735965"/>
            <a:ext cx="3718560" cy="5501640"/>
          </a:xfrm>
          <a:prstGeom prst="triangle">
            <a:avLst>
              <a:gd name="adj" fmla="val 37684"/>
            </a:avLst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00000">
            <a:off x="452755" y="871220"/>
            <a:ext cx="3596640" cy="5529580"/>
          </a:xfrm>
          <a:prstGeom prst="snip2Diag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060000">
            <a:off x="6558915" y="170815"/>
            <a:ext cx="2597785" cy="3463290"/>
          </a:xfrm>
          <a:prstGeom prst="snip2Diag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rcRect l="-808" t="-7919" r="808" b="7919"/>
          <a:stretch>
            <a:fillRect/>
          </a:stretch>
        </p:blipFill>
        <p:spPr>
          <a:xfrm rot="20580000">
            <a:off x="6996430" y="3580765"/>
            <a:ext cx="2357755" cy="3143250"/>
          </a:xfrm>
          <a:prstGeom prst="diamond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 rot="20880000">
            <a:off x="5830570" y="661670"/>
            <a:ext cx="1054100" cy="5077460"/>
          </a:xfrm>
        </p:spPr>
        <p:txBody>
          <a:bodyPr>
            <a:normAutofit/>
            <a:scene3d>
              <a:camera prst="orthographicFront"/>
              <a:lightRig rig="threePt" dir="t"/>
            </a:scene3d>
          </a:bodyPr>
          <a:p>
            <a:r>
              <a:rPr lang="zh-CN" altLang="en-US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叶根友毛笔行书2.0版" panose="02010601030101010101" charset="-122"/>
                <a:ea typeface="叶根友毛笔行书2.0版" panose="02010601030101010101" charset="-122"/>
                <a:cs typeface="叶根友毛笔行书2.0版" panose="02010601030101010101" charset="-122"/>
              </a:rPr>
              <a:t>挑</a:t>
            </a:r>
            <a:br>
              <a:rPr lang="zh-CN" altLang="en-US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叶根友毛笔行书2.0版" panose="02010601030101010101" charset="-122"/>
                <a:ea typeface="叶根友毛笔行书2.0版" panose="02010601030101010101" charset="-122"/>
                <a:cs typeface="叶根友毛笔行书2.0版" panose="02010601030101010101" charset="-122"/>
              </a:rPr>
            </a:br>
            <a:br>
              <a:rPr lang="zh-CN" altLang="en-US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叶根友毛笔行书2.0版" panose="02010601030101010101" charset="-122"/>
                <a:ea typeface="叶根友毛笔行书2.0版" panose="02010601030101010101" charset="-122"/>
                <a:cs typeface="叶根友毛笔行书2.0版" panose="02010601030101010101" charset="-122"/>
              </a:rPr>
            </a:br>
            <a:r>
              <a:rPr lang="zh-CN" altLang="en-US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叶根友毛笔行书2.0版" panose="02010601030101010101" charset="-122"/>
                <a:ea typeface="叶根友毛笔行书2.0版" panose="02010601030101010101" charset="-122"/>
                <a:cs typeface="叶根友毛笔行书2.0版" panose="02010601030101010101" charset="-122"/>
              </a:rPr>
              <a:t>担</a:t>
            </a:r>
            <a:br>
              <a:rPr lang="zh-CN" altLang="en-US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叶根友毛笔行书2.0版" panose="02010601030101010101" charset="-122"/>
                <a:ea typeface="叶根友毛笔行书2.0版" panose="02010601030101010101" charset="-122"/>
                <a:cs typeface="叶根友毛笔行书2.0版" panose="02010601030101010101" charset="-122"/>
              </a:rPr>
            </a:br>
            <a:br>
              <a:rPr lang="zh-CN" altLang="en-US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叶根友毛笔行书2.0版" panose="02010601030101010101" charset="-122"/>
                <a:ea typeface="叶根友毛笔行书2.0版" panose="02010601030101010101" charset="-122"/>
                <a:cs typeface="叶根友毛笔行书2.0版" panose="02010601030101010101" charset="-122"/>
              </a:rPr>
            </a:br>
            <a:r>
              <a:rPr lang="zh-CN" altLang="en-US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叶根友毛笔行书2.0版" panose="02010601030101010101" charset="-122"/>
                <a:ea typeface="叶根友毛笔行书2.0版" panose="02010601030101010101" charset="-122"/>
                <a:cs typeface="叶根友毛笔行书2.0版" panose="02010601030101010101" charset="-122"/>
              </a:rPr>
              <a:t>运</a:t>
            </a:r>
            <a:br>
              <a:rPr lang="zh-CN" altLang="en-US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叶根友毛笔行书2.0版" panose="02010601030101010101" charset="-122"/>
                <a:ea typeface="叶根友毛笔行书2.0版" panose="02010601030101010101" charset="-122"/>
                <a:cs typeface="叶根友毛笔行书2.0版" panose="02010601030101010101" charset="-122"/>
              </a:rPr>
            </a:br>
            <a:br>
              <a:rPr lang="zh-CN" altLang="en-US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叶根友毛笔行书2.0版" panose="02010601030101010101" charset="-122"/>
                <a:ea typeface="叶根友毛笔行书2.0版" panose="02010601030101010101" charset="-122"/>
                <a:cs typeface="叶根友毛笔行书2.0版" panose="02010601030101010101" charset="-122"/>
              </a:rPr>
            </a:br>
            <a:r>
              <a:rPr lang="zh-CN" altLang="en-US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叶根友毛笔行书2.0版" panose="02010601030101010101" charset="-122"/>
                <a:ea typeface="叶根友毛笔行书2.0版" panose="02010601030101010101" charset="-122"/>
                <a:cs typeface="叶根友毛笔行书2.0版" panose="02010601030101010101" charset="-122"/>
              </a:rPr>
              <a:t>粮</a:t>
            </a:r>
            <a:endParaRPr lang="zh-CN" altLang="en-US">
              <a:ln w="15875"/>
              <a:gradFill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0"/>
              </a:gradFill>
              <a:effectLst/>
              <a:latin typeface="叶根友毛笔行书2.0版" panose="02010601030101010101" charset="-122"/>
              <a:ea typeface="叶根友毛笔行书2.0版" panose="02010601030101010101" charset="-122"/>
              <a:cs typeface="叶根友毛笔行书2.0版" panose="02010601030101010101" charset="-122"/>
            </a:endParaRPr>
          </a:p>
        </p:txBody>
      </p:sp>
      <p:pic>
        <p:nvPicPr>
          <p:cNvPr id="4" name="内容占位符 3" descr="45a63a692932e94450ffb0c2b06759d"/>
          <p:cNvPicPr>
            <a:picLocks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21240000">
            <a:off x="726440" y="246380"/>
            <a:ext cx="3264535" cy="4351655"/>
          </a:xfrm>
          <a:prstGeom prst="roundRect">
            <a:avLst/>
          </a:prstGeom>
        </p:spPr>
      </p:pic>
      <p:pic>
        <p:nvPicPr>
          <p:cNvPr id="5" name="图片 4" descr="8266c8d44d6b20d620369980e83a9a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8965" y="3107055"/>
            <a:ext cx="2572385" cy="3509010"/>
          </a:xfrm>
          <a:prstGeom prst="round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20000">
            <a:off x="9229725" y="1166495"/>
            <a:ext cx="2482850" cy="3310890"/>
          </a:xfrm>
          <a:prstGeom prst="round2Diag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  <a:alpha val="57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zh-CN" altLang="en-US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</a:rPr>
              <a:t>参</a:t>
            </a:r>
            <a:r>
              <a:rPr lang="en-US" altLang="zh-CN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</a:rPr>
              <a:t>        </a:t>
            </a:r>
            <a:r>
              <a:rPr lang="zh-CN" altLang="en-US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</a:rPr>
              <a:t>观</a:t>
            </a:r>
            <a:r>
              <a:rPr lang="en-US" altLang="zh-CN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</a:rPr>
              <a:t>       </a:t>
            </a:r>
            <a:r>
              <a:rPr lang="zh-CN" altLang="en-US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</a:rPr>
              <a:t>稻</a:t>
            </a:r>
            <a:r>
              <a:rPr lang="en-US" altLang="zh-CN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</a:rPr>
              <a:t>      </a:t>
            </a:r>
            <a:r>
              <a:rPr lang="zh-CN" altLang="en-US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</a:rPr>
              <a:t>米</a:t>
            </a:r>
            <a:r>
              <a:rPr lang="en-US" altLang="zh-CN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</a:rPr>
              <a:t>     </a:t>
            </a:r>
            <a:r>
              <a:rPr lang="zh-CN" altLang="en-US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</a:rPr>
              <a:t>文</a:t>
            </a:r>
            <a:r>
              <a:rPr lang="en-US" altLang="zh-CN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</a:rPr>
              <a:t>       </a:t>
            </a:r>
            <a:r>
              <a:rPr lang="zh-CN" altLang="en-US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</a:rPr>
              <a:t>化</a:t>
            </a:r>
            <a:r>
              <a:rPr lang="en-US" altLang="zh-CN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</a:rPr>
              <a:t>      </a:t>
            </a:r>
            <a:r>
              <a:rPr lang="zh-CN" altLang="en-US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</a:rPr>
              <a:t>馆</a:t>
            </a:r>
            <a:endParaRPr lang="zh-CN" altLang="en-US">
              <a:ln w="15875"/>
              <a:gradFill>
                <a:gsLst>
                  <a:gs pos="0">
                    <a:schemeClr val="accent1">
                      <a:hueMod val="80000"/>
                    </a:schemeClr>
                  </a:gs>
                  <a:gs pos="100000">
                    <a:schemeClr val="accent1">
                      <a:alpha val="100000"/>
                    </a:schemeClr>
                  </a:gs>
                </a:gsLst>
                <a:lin ang="2700000" scaled="0"/>
              </a:gradFill>
              <a:effectLst/>
            </a:endParaRPr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36245" y="1503045"/>
            <a:ext cx="3335655" cy="4711700"/>
          </a:xfrm>
          <a:prstGeom prst="roundRect">
            <a:avLst/>
          </a:prstGeom>
          <a:ln w="38100" cmpd="thickThin">
            <a:solidFill>
              <a:schemeClr val="accent1">
                <a:shade val="50000"/>
              </a:schemeClr>
            </a:solidFill>
            <a:prstDash val="sysDot"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r="25677"/>
          <a:stretch>
            <a:fillRect/>
          </a:stretch>
        </p:blipFill>
        <p:spPr>
          <a:xfrm>
            <a:off x="4466590" y="1503045"/>
            <a:ext cx="3258185" cy="4711065"/>
          </a:xfrm>
          <a:prstGeom prst="roundRect">
            <a:avLst/>
          </a:prstGeom>
          <a:ln w="38100" cmpd="thickThin">
            <a:solidFill>
              <a:schemeClr val="accent1">
                <a:shade val="50000"/>
              </a:schemeClr>
            </a:solidFill>
            <a:prstDash val="sysDash"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9465" y="1565910"/>
            <a:ext cx="3258185" cy="4647565"/>
          </a:xfrm>
          <a:prstGeom prst="roundRect">
            <a:avLst/>
          </a:prstGeom>
          <a:ln w="38100" cmpd="dbl">
            <a:solidFill>
              <a:schemeClr val="accent1">
                <a:shade val="50000"/>
              </a:schemeClr>
            </a:solidFill>
            <a:prstDash val="sysDot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870710" cy="464820"/>
          </a:xfrm>
        </p:spPr>
        <p:txBody>
          <a:bodyPr/>
          <a:p>
            <a:r>
              <a:rPr lang="zh-CN" altLang="en-US" sz="1800"/>
              <a:t>七</a:t>
            </a:r>
            <a:r>
              <a:rPr lang="en-US" altLang="zh-CN" sz="1800"/>
              <a:t>1</a:t>
            </a:r>
            <a:r>
              <a:rPr lang="zh-CN" altLang="en-US" sz="1800"/>
              <a:t>七</a:t>
            </a:r>
            <a:r>
              <a:rPr lang="en-US" altLang="zh-CN" sz="1800"/>
              <a:t>1</a:t>
            </a:r>
            <a:r>
              <a:rPr lang="zh-CN" altLang="en-US" sz="1800"/>
              <a:t>勇往向前</a:t>
            </a:r>
            <a:endParaRPr lang="zh-CN" altLang="en-US" sz="180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5371465"/>
            <a:ext cx="10515600" cy="805815"/>
          </a:xfrm>
          <a:solidFill>
            <a:schemeClr val="tx2">
              <a:lumMod val="10000"/>
              <a:lumOff val="90000"/>
            </a:schemeClr>
          </a:solidFill>
        </p:spPr>
        <p:txBody>
          <a:bodyPr>
            <a:normAutofit lnSpcReduction="10000"/>
          </a:bodyPr>
          <a:p>
            <a:pPr>
              <a:lnSpc>
                <a:spcPct val="120000"/>
              </a:lnSpc>
            </a:pPr>
            <a:r>
              <a:rPr lang="en-US" altLang="zh-CN" sz="1600"/>
              <a:t>      </a:t>
            </a:r>
            <a:r>
              <a:rPr lang="zh-CN" altLang="en-US" sz="1200" b="1"/>
              <a:t>通过这次初中生农村实践活动，我们不仅增长了知识、锻炼了能力，还深入了解了农村生活和文化。在这次实践中，我们学会了如何与农民伯伯交流、如何融入农村社区生活、如何关注自然生态环境等等。此外，我们还体验了农业劳动、手工艺制作、环保实践等方面的活动，收获了许多宝贵的经验和感悟。这次实践活动让我们更加珍惜现有的生活条件和资源环境，增强了我们的团队合作精神和社会责任感。</a:t>
            </a:r>
            <a:endParaRPr lang="zh-CN" altLang="en-US" sz="1200" b="1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56735" y="170180"/>
            <a:ext cx="7347585" cy="5113655"/>
          </a:xfrm>
          <a:prstGeom prst="rightBracke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885" y="170180"/>
            <a:ext cx="2425065" cy="3233420"/>
          </a:xfrm>
          <a:prstGeom prst="snip2Diag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0430" y="2856865"/>
            <a:ext cx="1820545" cy="2426970"/>
          </a:xfrm>
          <a:prstGeom prst="round2Diag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5" name="内容占位符 4" descr="af458dbd71772cb7cbb19db630b98f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173480" y="1974215"/>
            <a:ext cx="2962275" cy="435165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pic>
        <p:nvPicPr>
          <p:cNvPr id="6" name="图片 5" descr="86fca1622152ad8480e848868e03bc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4855" y="1974215"/>
            <a:ext cx="3388995" cy="29425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b="1" i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ym typeface="+mn-ea"/>
              </a:rPr>
              <a:t>2023</a:t>
            </a:r>
            <a:r>
              <a:rPr lang="zh-CN" altLang="en-US" b="1" i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ym typeface="+mn-ea"/>
              </a:rPr>
              <a:t>年</a:t>
            </a:r>
            <a:r>
              <a:rPr lang="en-US" altLang="zh-CN" b="1" i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ym typeface="+mn-ea"/>
              </a:rPr>
              <a:t>10</a:t>
            </a:r>
            <a:r>
              <a:rPr lang="zh-CN" altLang="en-US" b="1" i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ym typeface="+mn-ea"/>
              </a:rPr>
              <a:t>月</a:t>
            </a:r>
            <a:r>
              <a:rPr lang="en-US" altLang="zh-CN" b="1" i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ym typeface="+mn-ea"/>
              </a:rPr>
              <a:t>17</a:t>
            </a:r>
            <a:r>
              <a:rPr lang="zh-CN" altLang="en-US" b="1" i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ym typeface="+mn-ea"/>
              </a:rPr>
              <a:t>日我们出发</a:t>
            </a:r>
            <a:r>
              <a:rPr lang="en-US" altLang="zh-CN" b="1" i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ym typeface="+mn-ea"/>
              </a:rPr>
              <a:t>    </a:t>
            </a:r>
            <a:r>
              <a:rPr lang="zh-CN" altLang="en-US" b="1" i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ym typeface="+mn-ea"/>
              </a:rPr>
              <a:t>目地的</a:t>
            </a:r>
            <a:endParaRPr lang="zh-CN" altLang="en-US" b="1" i="1">
              <a:ln w="10160">
                <a:solidFill>
                  <a:schemeClr val="accent5"/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ym typeface="+mn-ea"/>
            </a:endParaRPr>
          </a:p>
        </p:txBody>
      </p:sp>
      <p:pic>
        <p:nvPicPr>
          <p:cNvPr id="10" name="图片 9" descr="f4ca842336fed9db07130f8a654bcd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2950" y="1974850"/>
            <a:ext cx="3194050" cy="4471670"/>
          </a:xfrm>
          <a:prstGeom prst="rect">
            <a:avLst/>
          </a:prstGeom>
        </p:spPr>
      </p:pic>
      <p:sp>
        <p:nvSpPr>
          <p:cNvPr id="11" name="爆炸形 2 10"/>
          <p:cNvSpPr/>
          <p:nvPr/>
        </p:nvSpPr>
        <p:spPr>
          <a:xfrm>
            <a:off x="9469120" y="480060"/>
            <a:ext cx="2644775" cy="1096010"/>
          </a:xfrm>
          <a:prstGeom prst="irregularSeal2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 rot="540000">
            <a:off x="10034905" y="864235"/>
            <a:ext cx="1385570" cy="6216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  <a:reflection blurRad="6350" stA="60000" endA="900" endPos="60000" dist="60007" dir="5400000" sy="-100000" algn="bl" rotWithShape="0"/>
                </a:effectLst>
              </a:rPr>
              <a:t>金</a:t>
            </a:r>
            <a:r>
              <a:rPr lang="en-US" altLang="zh-CN"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  <a:reflection blurRad="6350" stA="60000" endA="900" endPos="60000" dist="60007" dir="5400000" sy="-100000" algn="bl" rotWithShape="0"/>
                </a:effectLst>
              </a:rPr>
              <a:t>         </a:t>
            </a:r>
            <a:r>
              <a:rPr lang="zh-CN" altLang="en-US"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  <a:reflection blurRad="6350" stA="60000" endA="900" endPos="60000" dist="60007" dir="5400000" sy="-100000" algn="bl" rotWithShape="0"/>
                </a:effectLst>
              </a:rPr>
              <a:t>坛</a:t>
            </a:r>
            <a:endParaRPr lang="zh-CN" altLang="en-US"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60000" endA="900" endPos="60000" dist="60007" dir="5400000" sy="-100000" algn="bl" rotWithShape="0"/>
              </a:effectLst>
            </a:endParaRPr>
          </a:p>
        </p:txBody>
      </p:sp>
      <p:pic>
        <p:nvPicPr>
          <p:cNvPr id="13" name="图片 12" descr="3b333634343536393bd3d2bcfdcdb7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55515" y="5325745"/>
            <a:ext cx="914400" cy="91440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4" name="图片 13" descr="3b333634343832373bd7f3bcfdcdb7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92570" y="5325745"/>
            <a:ext cx="914400" cy="91440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" name="43943fb15c7b73922f219980d0487562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77595" y="1786890"/>
            <a:ext cx="3427095" cy="4351655"/>
          </a:xfrm>
          <a:prstGeom prst="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5" name="图片 4" descr="34dd4d527863c6ddc9cb89f481bb56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5980" y="943610"/>
            <a:ext cx="3302635" cy="441388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92530" y="652780"/>
            <a:ext cx="2331085" cy="903605"/>
          </a:xfr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 fontScale="90000"/>
          </a:bodyPr>
          <a:p>
            <a:r>
              <a:rPr lang="zh-CN" altLang="en-US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沿途风景</a:t>
            </a:r>
            <a:endParaRPr lang="zh-CN" altLang="en-US"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" name="图片 5" descr="52cf590aeef44029342be7224ac71c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8825" y="201295"/>
            <a:ext cx="3373120" cy="413956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415020" y="5110480"/>
            <a:ext cx="311467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   </a:t>
            </a:r>
            <a:r>
              <a:rPr lang="zh-CN" altLang="en-US" i="1">
                <a:latin typeface="黑体" panose="02010609060101010101" charset="-122"/>
                <a:ea typeface="黑体" panose="02010609060101010101" charset="-122"/>
              </a:rPr>
              <a:t>在广袤的田野中，吸饱阳光的稻谷簇拥成一片金色海洋，映衬出一片丰收景象</a:t>
            </a:r>
            <a:endParaRPr lang="zh-CN" altLang="en-US" i="1"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438130" cy="1325880"/>
          </a:xfrm>
        </p:spPr>
        <p:txBody>
          <a:bodyPr>
            <a:normAutofit/>
          </a:bodyPr>
          <a:p>
            <a:r>
              <a:rPr lang="zh-CN" altLang="en-US" sz="2665" i="1">
                <a:solidFill>
                  <a:srgbClr val="FFFF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黄金村</a:t>
            </a:r>
            <a:r>
              <a:rPr lang="zh-CN" altLang="en-US" sz="2665" i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地处茅山老区，面积5.74平方公里，辖16个自然村，11个村民小组，2514人，有基本农田4200亩，精养鱼池860亩，蚕桑、林木基地460亩，畜禽养殖基地80亩，民营企业7家，合作社4家</a:t>
            </a:r>
            <a:endParaRPr lang="zh-CN" altLang="en-US" sz="2665" i="1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" name="内容占位符 3" descr="23200446ad122819e748f1482c5fcea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11835" y="1825625"/>
            <a:ext cx="10642600" cy="468058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accent6">
              <a:lumMod val="40000"/>
              <a:lumOff val="60000"/>
            </a:schemeClr>
          </a:bgClr>
        </a:pattFill>
        <a:effectLst/>
      </p:bgPr>
    </p:bg>
    <p:spTree>
      <p:nvGrpSpPr>
        <p:cNvPr id="1" name=""/>
        <p:cNvGrpSpPr/>
        <p:nvPr/>
      </p:nvGrpSpPr>
      <p:grpSpPr/>
      <p:sp useBgFill="1">
        <p:nvSpPr>
          <p:cNvPr id="2" name="标题 1"/>
          <p:cNvSpPr>
            <a:spLocks noGrp="1"/>
          </p:cNvSpPr>
          <p:nvPr>
            <p:ph type="title"/>
          </p:nvPr>
        </p:nvSpPr>
        <p:spPr>
          <a:effectLst>
            <a:reflection blurRad="6350" stA="50000" endA="300" endPos="55000" dir="5400000" sy="-100000" algn="bl" rotWithShape="0"/>
          </a:effectLst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/>
          <a:p>
            <a:r>
              <a:rPr lang="zh-CN" altLang="en-US" b="1" i="1">
                <a:solidFill>
                  <a:srgbClr val="7030A0"/>
                </a:solidFill>
              </a:rPr>
              <a:t>精美小菜园</a:t>
            </a:r>
            <a:r>
              <a:rPr lang="en-US" altLang="zh-CN" b="1" i="1">
                <a:solidFill>
                  <a:srgbClr val="7030A0"/>
                </a:solidFill>
              </a:rPr>
              <a:t>------</a:t>
            </a:r>
            <a:r>
              <a:rPr lang="zh-CN" altLang="en-US" b="1" i="1">
                <a:solidFill>
                  <a:srgbClr val="7030A0"/>
                </a:solidFill>
              </a:rPr>
              <a:t>挖红薯</a:t>
            </a:r>
            <a:endParaRPr lang="zh-CN" altLang="en-US" b="1" i="1">
              <a:solidFill>
                <a:srgbClr val="7030A0"/>
              </a:solidFill>
            </a:endParaRPr>
          </a:p>
        </p:txBody>
      </p:sp>
      <p:pic>
        <p:nvPicPr>
          <p:cNvPr id="4" name="内容占位符 3" descr="3692ab1ed8edadf9c7318dfeae196d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364740"/>
            <a:ext cx="3263265" cy="4351655"/>
          </a:xfrm>
          <a:prstGeom prst="rect">
            <a:avLst/>
          </a:prstGeom>
        </p:spPr>
      </p:pic>
      <p:pic>
        <p:nvPicPr>
          <p:cNvPr id="5" name="图片 4" descr="82a6da646b9e25232a486d87c50221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3130" y="1924685"/>
            <a:ext cx="2719705" cy="4039870"/>
          </a:xfrm>
          <a:prstGeom prst="rect">
            <a:avLst/>
          </a:prstGeom>
        </p:spPr>
      </p:pic>
      <p:sp>
        <p:nvSpPr>
          <p:cNvPr id="7" name="太阳形 6"/>
          <p:cNvSpPr/>
          <p:nvPr/>
        </p:nvSpPr>
        <p:spPr>
          <a:xfrm>
            <a:off x="3900170" y="1613535"/>
            <a:ext cx="692785" cy="628015"/>
          </a:xfrm>
          <a:prstGeom prst="sun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云形 7"/>
          <p:cNvSpPr/>
          <p:nvPr/>
        </p:nvSpPr>
        <p:spPr>
          <a:xfrm>
            <a:off x="7638415" y="820420"/>
            <a:ext cx="803275" cy="610870"/>
          </a:xfrm>
          <a:prstGeom prst="cloud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 rot="21300000">
            <a:off x="7769225" y="828675"/>
            <a:ext cx="784860" cy="553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哇</a:t>
            </a:r>
            <a:r>
              <a:rPr lang="en-US" altLang="zh-CN"/>
              <a:t>~~~</a:t>
            </a:r>
            <a:endParaRPr lang="en-US" altLang="zh-CN"/>
          </a:p>
        </p:txBody>
      </p:sp>
      <p:sp>
        <p:nvSpPr>
          <p:cNvPr id="10" name="流程图: 终止 9"/>
          <p:cNvSpPr/>
          <p:nvPr/>
        </p:nvSpPr>
        <p:spPr>
          <a:xfrm>
            <a:off x="5032375" y="6053455"/>
            <a:ext cx="6152515" cy="747395"/>
          </a:xfrm>
          <a:prstGeom prst="flowChartTermina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5095240" y="6198235"/>
            <a:ext cx="5137150" cy="396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在山芋地里</a:t>
            </a:r>
            <a:r>
              <a:rPr lang="en-US" altLang="zh-CN"/>
              <a:t> </a:t>
            </a:r>
            <a:r>
              <a:rPr lang="zh-CN" altLang="en-US"/>
              <a:t>挖呀挖呀挖</a:t>
            </a:r>
            <a:r>
              <a:rPr lang="en-US" altLang="zh-CN"/>
              <a:t> </a:t>
            </a:r>
            <a:r>
              <a:rPr lang="zh-CN" altLang="en-US"/>
              <a:t>收获了一袋又一袋的山芋</a:t>
            </a:r>
            <a:r>
              <a:rPr lang="en-US" altLang="zh-CN"/>
              <a:t> </a:t>
            </a:r>
            <a:endParaRPr lang="en-US" altLang="zh-CN"/>
          </a:p>
        </p:txBody>
      </p:sp>
      <p:sp>
        <p:nvSpPr>
          <p:cNvPr id="12" name="笑脸 11"/>
          <p:cNvSpPr/>
          <p:nvPr/>
        </p:nvSpPr>
        <p:spPr>
          <a:xfrm>
            <a:off x="10232390" y="6198870"/>
            <a:ext cx="566420" cy="454660"/>
          </a:xfrm>
          <a:prstGeom prst="smileyFace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3" name="图片 12" descr="0d582aa8268af7c7acd8f1f6b82ac5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4045" y="1127760"/>
            <a:ext cx="3032125" cy="4448175"/>
          </a:xfrm>
          <a:prstGeom prst="round2Diag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2"/>
          </a:fgClr>
          <a:bgClr>
            <a:schemeClr val="accent4">
              <a:lumMod val="40000"/>
              <a:lumOff val="60000"/>
            </a:schemeClr>
          </a:bgClr>
        </a:patt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                             </a:t>
            </a:r>
            <a:r>
              <a:rPr lang="zh-CN" altLang="en-US"/>
              <a:t>黄金农学园</a:t>
            </a:r>
            <a:r>
              <a:rPr lang="en-US" altLang="zh-CN"/>
              <a:t>-----</a:t>
            </a:r>
            <a:r>
              <a:rPr lang="zh-CN" altLang="en-US"/>
              <a:t>学扎稻草人</a:t>
            </a:r>
            <a:endParaRPr lang="zh-CN" altLang="en-US"/>
          </a:p>
        </p:txBody>
      </p:sp>
      <p:pic>
        <p:nvPicPr>
          <p:cNvPr id="4" name="内容占位符 3" descr="169768584311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187960"/>
            <a:ext cx="3258185" cy="4351655"/>
          </a:xfrm>
          <a:prstGeom prst="snip2DiagRect">
            <a:avLst/>
          </a:prstGeom>
        </p:spPr>
      </p:pic>
      <p:pic>
        <p:nvPicPr>
          <p:cNvPr id="6" name="图片 5" descr="034085d0d6475f023b044d5fb781c8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9460" y="1438910"/>
            <a:ext cx="2985135" cy="4507865"/>
          </a:xfrm>
          <a:prstGeom prst="roundRect">
            <a:avLst/>
          </a:prstGeom>
        </p:spPr>
      </p:pic>
      <p:pic>
        <p:nvPicPr>
          <p:cNvPr id="7" name="图片 6" descr="80aefb5b536f54c554999534adb03ed"/>
          <p:cNvPicPr>
            <a:picLocks noChangeAspect="1"/>
          </p:cNvPicPr>
          <p:nvPr/>
        </p:nvPicPr>
        <p:blipFill>
          <a:blip r:embed="rId3"/>
          <a:srcRect l="-2132" t="-2286" r="2132" b="2286"/>
          <a:stretch>
            <a:fillRect/>
          </a:stretch>
        </p:blipFill>
        <p:spPr>
          <a:xfrm>
            <a:off x="8166735" y="2094230"/>
            <a:ext cx="3187065" cy="4250055"/>
          </a:xfrm>
          <a:prstGeom prst="ellipse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919480" y="4606290"/>
            <a:ext cx="3290570" cy="16363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开</a:t>
            </a:r>
            <a:r>
              <a:rPr lang="en-US" altLang="zh-CN"/>
              <a:t>    </a:t>
            </a:r>
            <a:r>
              <a:rPr lang="zh-CN" altLang="en-US"/>
              <a:t>心</a:t>
            </a:r>
            <a:r>
              <a:rPr lang="en-US" altLang="zh-CN"/>
              <a:t>    “</a:t>
            </a:r>
            <a:r>
              <a:rPr lang="zh-CN" altLang="en-US"/>
              <a:t>鸭</a:t>
            </a:r>
            <a:r>
              <a:rPr lang="en-US" altLang="zh-CN"/>
              <a:t>”   ------</a:t>
            </a:r>
            <a:endParaRPr lang="en-US" altLang="zh-CN"/>
          </a:p>
          <a:p>
            <a:r>
              <a:rPr lang="en-US" altLang="zh-CN"/>
              <a:t>         通过亲自动手制作，我们不仅锻炼了自己的动手能力，还感受到了传统手工艺的文化价值</a:t>
            </a:r>
            <a:r>
              <a:rPr lang="zh-CN" altLang="en-US"/>
              <a:t>。</a:t>
            </a:r>
            <a:endParaRPr lang="zh-CN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18795" y="365125"/>
            <a:ext cx="9972675" cy="1325880"/>
          </a:xfrm>
        </p:spPr>
        <p:txBody>
          <a:bodyPr/>
          <a:p>
            <a:pPr algn="r"/>
            <a:r>
              <a:rPr lang="zh-CN" altLang="en-US" b="1" i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手</a:t>
            </a:r>
            <a:r>
              <a:rPr lang="en-US" altLang="zh-CN" b="1" i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      </a:t>
            </a:r>
            <a:r>
              <a:rPr lang="zh-CN" altLang="en-US" b="1" i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工</a:t>
            </a:r>
            <a:r>
              <a:rPr lang="en-US" altLang="zh-CN" b="1" i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    </a:t>
            </a:r>
            <a:r>
              <a:rPr lang="zh-CN" altLang="en-US" b="1" i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割</a:t>
            </a:r>
            <a:r>
              <a:rPr lang="en-US" altLang="zh-CN" b="1" i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     </a:t>
            </a:r>
            <a:r>
              <a:rPr lang="zh-CN" altLang="en-US" b="1" i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稻</a:t>
            </a:r>
            <a:endParaRPr lang="zh-CN" altLang="en-US" b="1" i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5" name="图片 4" descr="dad0a4d0d0154e98f06a173c0e3764c"/>
          <p:cNvPicPr>
            <a:picLocks noChangeAspect="1"/>
          </p:cNvPicPr>
          <p:nvPr/>
        </p:nvPicPr>
        <p:blipFill>
          <a:blip r:embed="rId1"/>
          <a:srcRect l="-6" t="19361" r="6" b="-93"/>
          <a:stretch>
            <a:fillRect/>
          </a:stretch>
        </p:blipFill>
        <p:spPr>
          <a:xfrm rot="600000">
            <a:off x="297815" y="13970"/>
            <a:ext cx="3907155" cy="3553460"/>
          </a:xfrm>
          <a:prstGeom prst="heptagon">
            <a:avLst/>
          </a:prstGeom>
        </p:spPr>
      </p:pic>
      <p:pic>
        <p:nvPicPr>
          <p:cNvPr id="9" name="内容占位符 8" descr="81a20cb78c02dc2f8f31c14b8e10562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63185" y="1455420"/>
            <a:ext cx="6189980" cy="4780280"/>
          </a:xfrm>
          <a:prstGeom prst="round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90195" y="3733800"/>
            <a:ext cx="4641850" cy="28390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40000"/>
              </a:lnSpc>
            </a:pPr>
            <a:r>
              <a:rPr lang="en-US" altLang="zh-CN"/>
              <a:t>         </a:t>
            </a:r>
            <a:r>
              <a:rPr lang="zh-CN" altLang="en-US"/>
              <a:t>在农村实践活动中，我们首先经历了农业劳动体验。在农民伯伯的指导下，我们学会了如何收割农作物，如水稻、玉米等，并感受到了农耕的艰辛与乐趣。通过这次体验，我们深刻认识到农业劳动对于国家和社会的重要性，也懂得了珍惜粮食和感恩农民的辛勤付出</a:t>
            </a:r>
            <a:endParaRPr lang="zh-CN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41680" y="208280"/>
            <a:ext cx="10515600" cy="1325563"/>
          </a:xfrm>
        </p:spPr>
        <p:txBody>
          <a:bodyPr/>
          <a:p>
            <a:r>
              <a:rPr lang="zh-CN" altLang="en-US"/>
              <a:t>体验一：石臼春米</a:t>
            </a:r>
            <a:r>
              <a:rPr lang="en-US" altLang="zh-CN"/>
              <a:t> </a:t>
            </a:r>
            <a:endParaRPr lang="zh-CN" altLang="en-US"/>
          </a:p>
        </p:txBody>
      </p:sp>
      <p:pic>
        <p:nvPicPr>
          <p:cNvPr id="4" name="内容占位符 3" descr="ddd68c33a97cefa32109a26253c212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148715" y="1398270"/>
            <a:ext cx="2806065" cy="4049395"/>
          </a:xfrm>
          <a:prstGeom prst="snip2SameRect">
            <a:avLst/>
          </a:prstGeom>
        </p:spPr>
      </p:pic>
      <p:pic>
        <p:nvPicPr>
          <p:cNvPr id="6" name="图片 5" descr="e4ce76f1aba460499b3b2335d7eea6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3640" y="493395"/>
            <a:ext cx="2692400" cy="3588385"/>
          </a:xfrm>
          <a:prstGeom prst="roundRect">
            <a:avLst/>
          </a:prstGeom>
        </p:spPr>
      </p:pic>
      <p:pic>
        <p:nvPicPr>
          <p:cNvPr id="8" name="图片 7" descr="746466fc1fb1d3f8bc428af1ac91e9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9420" y="1709420"/>
            <a:ext cx="2677160" cy="3568065"/>
          </a:xfrm>
          <a:prstGeom prst="roundRect">
            <a:avLst/>
          </a:prstGeom>
        </p:spPr>
      </p:pic>
      <p:pic>
        <p:nvPicPr>
          <p:cNvPr id="9" name="图片 8" descr="5237b87d1685f23dbd744cecd18a63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2325" y="3093085"/>
            <a:ext cx="2620010" cy="3669030"/>
          </a:xfrm>
          <a:prstGeom prst="round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483100" y="2498090"/>
            <a:ext cx="23063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i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齐</a:t>
            </a:r>
            <a:r>
              <a:rPr lang="en-US" altLang="zh-CN" i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 </a:t>
            </a:r>
            <a:r>
              <a:rPr lang="zh-CN" altLang="en-US" i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心</a:t>
            </a:r>
            <a:r>
              <a:rPr lang="en-US" altLang="zh-CN" i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 </a:t>
            </a:r>
            <a:r>
              <a:rPr lang="zh-CN" altLang="en-US" i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协</a:t>
            </a:r>
            <a:r>
              <a:rPr lang="en-US" altLang="zh-CN" i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 </a:t>
            </a:r>
            <a:r>
              <a:rPr lang="zh-CN" altLang="en-US" i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力</a:t>
            </a:r>
            <a:endParaRPr lang="zh-CN" altLang="en-US" i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1" name="五边形 10"/>
          <p:cNvSpPr/>
          <p:nvPr/>
        </p:nvSpPr>
        <p:spPr>
          <a:xfrm rot="12600000">
            <a:off x="10007600" y="4660265"/>
            <a:ext cx="1463040" cy="723265"/>
          </a:xfrm>
          <a:prstGeom prst="homePlate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4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十字星 11"/>
          <p:cNvSpPr/>
          <p:nvPr/>
        </p:nvSpPr>
        <p:spPr>
          <a:xfrm rot="20460000">
            <a:off x="7712710" y="5779135"/>
            <a:ext cx="567690" cy="516255"/>
          </a:xfrm>
          <a:prstGeom prst="star4">
            <a:avLst/>
          </a:prstGeom>
          <a:solidFill>
            <a:srgbClr val="92D050"/>
          </a:solidFill>
          <a:ln>
            <a:solidFill>
              <a:schemeClr val="bg1">
                <a:lumMod val="85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 rot="1860000">
            <a:off x="10266045" y="4826635"/>
            <a:ext cx="1083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i="1">
                <a:solidFill>
                  <a:schemeClr val="tx2">
                    <a:lumMod val="50000"/>
                    <a:lumOff val="50000"/>
                  </a:schemeClr>
                </a:solidFill>
              </a:rPr>
              <a:t>棒</a:t>
            </a:r>
            <a:r>
              <a:rPr lang="en-US" altLang="zh-CN" i="1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zh-CN" altLang="en-US" i="1">
                <a:solidFill>
                  <a:schemeClr val="tx2">
                    <a:lumMod val="50000"/>
                    <a:lumOff val="50000"/>
                  </a:schemeClr>
                </a:solidFill>
              </a:rPr>
              <a:t>棒</a:t>
            </a:r>
            <a:r>
              <a:rPr lang="en-US" altLang="zh-CN" i="1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zh-CN" altLang="en-US" i="1">
                <a:solidFill>
                  <a:schemeClr val="tx2">
                    <a:lumMod val="50000"/>
                    <a:lumOff val="50000"/>
                  </a:schemeClr>
                </a:solidFill>
              </a:rPr>
              <a:t>的</a:t>
            </a:r>
            <a:endParaRPr lang="zh-CN" altLang="en-US" i="1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十字星 15"/>
          <p:cNvSpPr/>
          <p:nvPr/>
        </p:nvSpPr>
        <p:spPr>
          <a:xfrm rot="1080000">
            <a:off x="9876155" y="5671185"/>
            <a:ext cx="548005" cy="447040"/>
          </a:xfrm>
          <a:prstGeom prst="star4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十字星 16"/>
          <p:cNvSpPr/>
          <p:nvPr/>
        </p:nvSpPr>
        <p:spPr>
          <a:xfrm rot="1380000">
            <a:off x="8694420" y="5718175"/>
            <a:ext cx="707390" cy="448310"/>
          </a:xfrm>
          <a:prstGeom prst="star4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体验二</a:t>
            </a:r>
            <a:r>
              <a:rPr lang="en-US" altLang="zh-CN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zh-CN" altLang="en-US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：水车车水</a:t>
            </a:r>
            <a:endParaRPr lang="zh-CN" altLang="en-US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5" name="图片 4" descr="31c347d7f5e3d3bcad0212d5f7b5e4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52260" y="91440"/>
            <a:ext cx="5128260" cy="3848100"/>
          </a:xfrm>
          <a:prstGeom prst="round2DiagRect">
            <a:avLst/>
          </a:prstGeom>
        </p:spPr>
      </p:pic>
      <p:pic>
        <p:nvPicPr>
          <p:cNvPr id="4" name="内容占位符 3" descr="68b1dcb7132061edacd50c40d383dbc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24325" y="2022475"/>
            <a:ext cx="3264535" cy="4700270"/>
          </a:xfrm>
          <a:prstGeom prst="roundRect">
            <a:avLst/>
          </a:prstGeom>
        </p:spPr>
      </p:pic>
      <p:pic>
        <p:nvPicPr>
          <p:cNvPr id="6" name="图片 5" descr="54fdef59814ff3431388749f6ba07b4"/>
          <p:cNvPicPr>
            <a:picLocks noChangeAspect="1"/>
          </p:cNvPicPr>
          <p:nvPr/>
        </p:nvPicPr>
        <p:blipFill>
          <a:blip r:embed="rId3"/>
          <a:srcRect l="-2968" t="-719" r="15" b="2725"/>
          <a:stretch>
            <a:fillRect/>
          </a:stretch>
        </p:blipFill>
        <p:spPr>
          <a:xfrm rot="20700000">
            <a:off x="481330" y="1969135"/>
            <a:ext cx="3789045" cy="4806950"/>
          </a:xfrm>
          <a:prstGeom prst="hear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898130" y="4363720"/>
            <a:ext cx="3837305" cy="20535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70000"/>
              </a:lnSpc>
            </a:pPr>
            <a:r>
              <a:rPr lang="en-US" altLang="zh-CN" b="1" i="1">
                <a:solidFill>
                  <a:schemeClr val="accent6">
                    <a:lumMod val="75000"/>
                  </a:schemeClr>
                </a:solidFill>
              </a:rPr>
              <a:t>         </a:t>
            </a:r>
            <a:r>
              <a:rPr lang="zh-CN" altLang="en-US" b="1" i="1">
                <a:solidFill>
                  <a:schemeClr val="accent6">
                    <a:lumMod val="75000"/>
                  </a:schemeClr>
                </a:solidFill>
              </a:rPr>
              <a:t>同学们一起步伐一致，功夫不负有心人，一股清水入水槽。</a:t>
            </a:r>
            <a:r>
              <a:rPr lang="en-US" altLang="zh-CN" b="1" i="1">
                <a:solidFill>
                  <a:schemeClr val="accent6">
                    <a:lumMod val="75000"/>
                  </a:schemeClr>
                </a:solidFill>
              </a:rPr>
              <a:t>“</a:t>
            </a:r>
            <a:r>
              <a:rPr lang="zh-CN" altLang="en-US" b="1" i="1">
                <a:solidFill>
                  <a:schemeClr val="accent6">
                    <a:lumMod val="75000"/>
                  </a:schemeClr>
                </a:solidFill>
              </a:rPr>
              <a:t>哗啦，哗啦</a:t>
            </a:r>
            <a:r>
              <a:rPr lang="en-US" altLang="zh-CN" b="1" i="1">
                <a:solidFill>
                  <a:schemeClr val="accent6">
                    <a:lumMod val="75000"/>
                  </a:schemeClr>
                </a:solidFill>
              </a:rPr>
              <a:t>”</a:t>
            </a:r>
            <a:r>
              <a:rPr lang="zh-CN" altLang="en-US" b="1" i="1">
                <a:solidFill>
                  <a:schemeClr val="accent6">
                    <a:lumMod val="75000"/>
                  </a:schemeClr>
                </a:solidFill>
              </a:rPr>
              <a:t>，</a:t>
            </a:r>
            <a:r>
              <a:rPr lang="en-US" altLang="zh-CN" b="1" i="1">
                <a:solidFill>
                  <a:schemeClr val="accent6">
                    <a:lumMod val="75000"/>
                  </a:schemeClr>
                </a:solidFill>
              </a:rPr>
              <a:t>“</a:t>
            </a:r>
            <a:r>
              <a:rPr lang="zh-CN" altLang="en-US" b="1" i="1">
                <a:solidFill>
                  <a:schemeClr val="accent6">
                    <a:lumMod val="75000"/>
                  </a:schemeClr>
                </a:solidFill>
              </a:rPr>
              <a:t>吱呀，吱呀</a:t>
            </a:r>
            <a:r>
              <a:rPr lang="en-US" altLang="zh-CN" b="1" i="1">
                <a:solidFill>
                  <a:schemeClr val="accent6">
                    <a:lumMod val="75000"/>
                  </a:schemeClr>
                </a:solidFill>
              </a:rPr>
              <a:t>”</a:t>
            </a:r>
            <a:r>
              <a:rPr lang="zh-CN" altLang="en-US" b="1" i="1">
                <a:solidFill>
                  <a:schemeClr val="accent6">
                    <a:lumMod val="75000"/>
                  </a:schemeClr>
                </a:solidFill>
              </a:rPr>
              <a:t>，流水声和水车声给同学们奏响了成功之歌</a:t>
            </a:r>
            <a:r>
              <a:rPr lang="zh-CN" altLang="en-US"/>
              <a:t>。</a:t>
            </a:r>
            <a:endParaRPr lang="zh-CN" altLang="en-US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2347*3075*702*702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2.xml><?xml version="1.0" encoding="utf-8"?>
<p:tagLst xmlns:p="http://schemas.openxmlformats.org/presentationml/2006/main">
  <p:tag name="commondata" val="eyJoZGlkIjoiN2I4NjY4YzNkODBjNGRjNzUzNjU5NTI5YjYwN2VlMTQifQ=="/>
</p:tagLst>
</file>

<file path=ppt/theme/theme1.xml><?xml version="1.0" encoding="utf-8"?>
<a:theme xmlns:a="http://schemas.openxmlformats.org/drawingml/2006/main" name="WPS">
  <a:themeElements>
    <a:clrScheme name="WPS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4874CB"/>
      </a:accent1>
      <a:accent2>
        <a:srgbClr val="E6724B"/>
      </a:accent2>
      <a:accent3>
        <a:srgbClr val="EFBB1F"/>
      </a:accent3>
      <a:accent4>
        <a:srgbClr val="75BD42"/>
      </a:accent4>
      <a:accent5>
        <a:srgbClr val="30C0B4"/>
      </a:accent5>
      <a:accent6>
        <a:srgbClr val="E05269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1001</Words>
  <Application>WPS 演示</Application>
  <PresentationFormat>宽屏</PresentationFormat>
  <Paragraphs>55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7" baseType="lpstr">
      <vt:lpstr>Arial</vt:lpstr>
      <vt:lpstr>宋体</vt:lpstr>
      <vt:lpstr>Wingdings</vt:lpstr>
      <vt:lpstr>Arial Unicode MS</vt:lpstr>
      <vt:lpstr>Calibri</vt:lpstr>
      <vt:lpstr>微软雅黑</vt:lpstr>
      <vt:lpstr>新宋体</vt:lpstr>
      <vt:lpstr>方正兰亭超细黑简体</vt:lpstr>
      <vt:lpstr>楷体</vt:lpstr>
      <vt:lpstr>黑体</vt:lpstr>
      <vt:lpstr>仿宋</vt:lpstr>
      <vt:lpstr>叶根友毛笔行书2.0版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长大保险-孙莉</cp:lastModifiedBy>
  <cp:revision>2</cp:revision>
  <dcterms:created xsi:type="dcterms:W3CDTF">2023-10-19T00:55:51Z</dcterms:created>
  <dcterms:modified xsi:type="dcterms:W3CDTF">2023-10-19T07:46:32Z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DB36BC49FCB24C939C577B520488275C_12</vt:lpwstr>
  </property>
  <property fmtid="{D5CDD505-2E9C-101B-9397-08002B2CF9AE}" pid="3" name="KSOProductBuildVer">
    <vt:lpwstr>2052-12.1.0.15712</vt:lpwstr>
  </property>
</Properties>
</file>