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1" r:id="rId2"/>
    <p:sldId id="347" r:id="rId3"/>
    <p:sldId id="380" r:id="rId4"/>
    <p:sldId id="381" r:id="rId5"/>
    <p:sldId id="349" r:id="rId6"/>
    <p:sldId id="382" r:id="rId7"/>
    <p:sldId id="379" r:id="rId8"/>
    <p:sldId id="350" r:id="rId9"/>
    <p:sldId id="399" r:id="rId10"/>
    <p:sldId id="351" r:id="rId11"/>
    <p:sldId id="352" r:id="rId12"/>
    <p:sldId id="400" r:id="rId13"/>
    <p:sldId id="398" r:id="rId14"/>
    <p:sldId id="309" r:id="rId15"/>
    <p:sldId id="390" r:id="rId16"/>
    <p:sldId id="391" r:id="rId17"/>
    <p:sldId id="392" r:id="rId18"/>
    <p:sldId id="355" r:id="rId19"/>
    <p:sldId id="363" r:id="rId20"/>
    <p:sldId id="365" r:id="rId21"/>
    <p:sldId id="387" r:id="rId22"/>
    <p:sldId id="389" r:id="rId23"/>
    <p:sldId id="395" r:id="rId24"/>
    <p:sldId id="396" r:id="rId25"/>
    <p:sldId id="397" r:id="rId26"/>
    <p:sldId id="40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7F4"/>
    <a:srgbClr val="D0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0" y="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DF254-2D96-49DB-AEEC-8C3E91D04728}" type="datetimeFigureOut">
              <a:rPr lang="zh-CN" altLang="en-US" smtClean="0"/>
              <a:pPr/>
              <a:t>2022/10/9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BCC46-C5FB-4941-A22A-A8B6E6401B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27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E668B-FD19-466A-A8F0-D530A848EB3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60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E668B-FD19-466A-A8F0-D530A848EB3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0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D49373-B9D7-4609-9FDC-2BDD638342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ACC06-E433-495F-87DD-1CB3EF2E002B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258050" name="Rectangle 2">
            <a:extLst>
              <a:ext uri="{FF2B5EF4-FFF2-40B4-BE49-F238E27FC236}">
                <a16:creationId xmlns:a16="http://schemas.microsoft.com/office/drawing/2014/main" id="{4E4B10C7-F594-47AF-8339-E91A09E65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15CC6BFB-18B7-4EE8-AA4E-24237BAE0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www.gzsxw.net </a:t>
            </a:r>
            <a:r>
              <a:rPr lang="zh-CN" altLang="en-US"/>
              <a:t>港中数学网　收集整理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4C0AFB-E85E-4F53-91A6-D647950086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2ED9A-8963-48DA-B2C3-9B94CD803B73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260098" name="Rectangle 2">
            <a:extLst>
              <a:ext uri="{FF2B5EF4-FFF2-40B4-BE49-F238E27FC236}">
                <a16:creationId xmlns:a16="http://schemas.microsoft.com/office/drawing/2014/main" id="{7AB77DFB-6E21-40EE-8543-4E17394EE6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3B8164A4-0400-4F7D-89BA-EC5161262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www.gzsxw.net </a:t>
            </a:r>
            <a:r>
              <a:rPr lang="zh-CN" altLang="en-US"/>
              <a:t>港中数学网　收集整理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E668B-FD19-466A-A8F0-D530A848EB36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D777BD-7E40-42E9-A095-410423EBC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t="50000" r="5740"/>
          <a:stretch/>
        </p:blipFill>
        <p:spPr>
          <a:xfrm>
            <a:off x="0" y="4476750"/>
            <a:ext cx="12192000" cy="23812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8B9813F-1E2B-440C-A3ED-2BB191786975}"/>
              </a:ext>
            </a:extLst>
          </p:cNvPr>
          <p:cNvSpPr/>
          <p:nvPr userDrawn="1"/>
        </p:nvSpPr>
        <p:spPr>
          <a:xfrm>
            <a:off x="695325" y="504825"/>
            <a:ext cx="10801350" cy="5848350"/>
          </a:xfrm>
          <a:prstGeom prst="rect">
            <a:avLst/>
          </a:prstGeom>
          <a:solidFill>
            <a:srgbClr val="FACA60">
              <a:alpha val="0"/>
            </a:srgbClr>
          </a:solidFill>
          <a:ln w="63500">
            <a:solidFill>
              <a:srgbClr val="FACA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3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398400-B113-4BD8-802C-3BC90FB0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5E089C-3170-42D0-8379-D7CD21CFC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18DDBD-0912-4F4A-AC8F-C7FF55802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7EE7-7A10-403A-90FE-4DBE9C9264D0}" type="datetimeFigureOut">
              <a:rPr lang="zh-CN" altLang="en-US" smtClean="0"/>
              <a:pPr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023CEC-42B2-43E2-AE44-0B1CB7B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927AC8-1FE3-4E8E-B588-2445B25E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4F9-2681-48C3-895F-E461CC82C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11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BB3BF4E-AE99-4CC7-B915-8D612DDBC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4B30A98-D1BB-4122-86EA-66DA5C7FA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F45C37-4CF0-42F3-8EE2-1D6DD1B8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7EE7-7A10-403A-90FE-4DBE9C9264D0}" type="datetimeFigureOut">
              <a:rPr lang="zh-CN" altLang="en-US" smtClean="0"/>
              <a:pPr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3C7F2D-3AC0-4AA0-951D-7E072D7D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DD3FB4-D77B-47FB-9399-20562FCD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4F9-2681-48C3-895F-E461CC82C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77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2675E9-778A-42C0-8BEF-386110FC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>
            <a:extLst>
              <a:ext uri="{FF2B5EF4-FFF2-40B4-BE49-F238E27FC236}">
                <a16:creationId xmlns:a16="http://schemas.microsoft.com/office/drawing/2014/main" id="{44A8D0AB-4B7E-4D6D-8A53-55699F6BAF8E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02167" y="1600200"/>
            <a:ext cx="11387667" cy="44989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299D3A-A56A-4D67-8F3D-78114F5F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F3E635-DC24-426F-A0C7-3CEF070A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34462F-FB58-4258-99B0-C3032608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fld id="{57641687-BC95-49A4-ABD8-4D675EA4257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8105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47281D-80AB-4051-B986-0F4FDFD6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682737-F76D-4DEB-B73B-F2CAE0CEF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7EE7-7A10-403A-90FE-4DBE9C9264D0}" type="datetimeFigureOut">
              <a:rPr lang="zh-CN" altLang="en-US" smtClean="0"/>
              <a:pPr/>
              <a:t>2022/10/9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1BB2D32-A183-472C-98B4-B5D07237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1786BF-393F-42BB-9595-9734672D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4F9-2681-48C3-895F-E461CC82CF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2E1C9A-E3E6-4B57-8904-78BD6A1F5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3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614FBA-88B3-46C5-93BF-C45DEA70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64CE99-DFA7-41B5-BE90-660FA778B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9B24A8-A454-4334-AEFB-AF52D079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7EE7-7A10-403A-90FE-4DBE9C9264D0}" type="datetimeFigureOut">
              <a:rPr lang="zh-CN" altLang="en-US" smtClean="0"/>
              <a:pPr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934B2E-F900-40AB-8F5B-A6AF9B15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7996F9-DCC7-44AC-9228-6C3EE848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4F9-2681-48C3-895F-E461CC82C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44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B5D3C5-6A7D-4580-AC4E-C128CC0D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1FE645-9A6B-4C74-AA9E-9BA6B0F88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00BA45-4885-4AC8-82A7-A17BDC9A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7EE7-7A10-403A-90FE-4DBE9C9264D0}" type="datetimeFigureOut">
              <a:rPr lang="zh-CN" altLang="en-US" smtClean="0"/>
              <a:pPr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17D05-C0B8-4B8A-A139-3266B944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BA84DD-7668-4524-9FB0-BBA1C030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4F9-2681-48C3-895F-E461CC82C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93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A5BE8B-D30B-4078-84FF-FCA657A1D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224606-8894-46F4-9370-D95AF6C44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D92921-3300-406F-BF2C-B631225A8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F8B1F4-56CD-4223-A75D-1503EE7F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7EE7-7A10-403A-90FE-4DBE9C9264D0}" type="datetimeFigureOut">
              <a:rPr lang="zh-CN" altLang="en-US" smtClean="0"/>
              <a:pPr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462D11-3680-4A79-953B-F99E9FA1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8ADBA3-4273-4BB5-8FCC-CA26261E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4F9-2681-48C3-895F-E461CC82C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78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92E6E2-C483-43C4-B04B-F771D4FD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ED73CB-DC5C-4AE3-A7B8-5C1A88544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797581-542D-40FD-AF23-FD571C099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1B371B-A35C-470A-B7EE-DBC2FA0A2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2A298C6-4350-40C9-BB73-2BA2D7844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4E6CB30-245F-4328-A90B-129B6800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7EE7-7A10-403A-90FE-4DBE9C9264D0}" type="datetimeFigureOut">
              <a:rPr lang="zh-CN" altLang="en-US" smtClean="0"/>
              <a:pPr/>
              <a:t>2022/10/9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D6A0F3-5784-472D-BDC5-5BB3053D6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FA3FD7-988C-4334-8084-DC672E32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4F9-2681-48C3-895F-E461CC82C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98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765EC8-5A0C-432B-B585-FF841E9B7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AC7D5E-9A5B-443F-82C9-C75E888B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7EE7-7A10-403A-90FE-4DBE9C9264D0}" type="datetimeFigureOut">
              <a:rPr lang="zh-CN" altLang="en-US" smtClean="0"/>
              <a:pPr/>
              <a:t>2022/10/9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0BE6AF-1418-40A2-9E94-12EAC9722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A5E1DAE-CE49-4B26-8678-C7BF75C7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4F9-2681-48C3-895F-E461CC82C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23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BD8EBE4-4224-4B3A-8ED1-A7BF4E64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7EE7-7A10-403A-90FE-4DBE9C9264D0}" type="datetimeFigureOut">
              <a:rPr lang="zh-CN" altLang="en-US" smtClean="0"/>
              <a:pPr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8C8E0D-57B8-492F-A065-53E53DDE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83997B-0D87-43E2-A4E2-B38EC769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4F9-2681-48C3-895F-E461CC82C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51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B81356-1E23-4FE9-8CF7-5068A899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D5719A-CE71-4A9B-9A28-EBD9E08B6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B04CB6-DC09-4BF1-8316-B27E3E237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52F903-28C0-478D-A268-395F6AE0C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7EE7-7A10-403A-90FE-4DBE9C9264D0}" type="datetimeFigureOut">
              <a:rPr lang="zh-CN" altLang="en-US" smtClean="0"/>
              <a:pPr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29FB3D-BFB4-424A-8F82-9AA52AAFB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A83878-AA20-4F60-BD25-1507CE93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4F9-2681-48C3-895F-E461CC82C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8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B3EA0B-B508-4110-922D-24D0A0E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2477AD-3C22-4CC1-B78A-8A72C765E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E7142E-1D63-4DAA-8DE6-840DB4F35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C41ABF-608F-4890-973D-4ED3BDD7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7EE7-7A10-403A-90FE-4DBE9C9264D0}" type="datetimeFigureOut">
              <a:rPr lang="zh-CN" altLang="en-US" smtClean="0"/>
              <a:pPr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80D427-8130-4AEC-8670-1A92E8C2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8FCA2C-F3A5-4B86-82C1-0319E318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4F9-2681-48C3-895F-E461CC82C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70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2693A0C-0A6C-4045-B0C3-DEF4A155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237774-1DEC-4AA3-B91F-F1E03AC86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463C5B-C7D8-44F5-ABAB-32D438383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7EE7-7A10-403A-90FE-4DBE9C9264D0}" type="datetimeFigureOut">
              <a:rPr lang="zh-CN" altLang="en-US" smtClean="0"/>
              <a:pPr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2A720B-55B8-44B6-9E19-D2C85D73E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E97D6C-687C-4D0E-8F22-7C29B2B94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74F9-2681-48C3-895F-E461CC82CF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85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uecn.com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22FB480-09CD-43C3-BACC-D4A8B55CD3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t="50000" r="5740"/>
          <a:stretch/>
        </p:blipFill>
        <p:spPr>
          <a:xfrm>
            <a:off x="0" y="4476750"/>
            <a:ext cx="12192000" cy="2381250"/>
          </a:xfrm>
          <a:prstGeom prst="rect">
            <a:avLst/>
          </a:prstGeom>
        </p:spPr>
      </p:pic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0C0FDA4-536A-40A7-8147-0580D0094929}"/>
              </a:ext>
            </a:extLst>
          </p:cNvPr>
          <p:cNvCxnSpPr>
            <a:cxnSpLocks/>
          </p:cNvCxnSpPr>
          <p:nvPr/>
        </p:nvCxnSpPr>
        <p:spPr>
          <a:xfrm>
            <a:off x="3262983" y="3528273"/>
            <a:ext cx="5643597" cy="0"/>
          </a:xfrm>
          <a:prstGeom prst="line">
            <a:avLst/>
          </a:prstGeom>
          <a:ln w="50800">
            <a:solidFill>
              <a:srgbClr val="FACA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1FA1D022-FCB0-4A79-B8F4-D2E45F7E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r="5740" b="40800"/>
          <a:stretch/>
        </p:blipFill>
        <p:spPr>
          <a:xfrm>
            <a:off x="0" y="0"/>
            <a:ext cx="12193717" cy="280035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4A75F9A-F0CA-4B01-B27F-8611E590E807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130253" y="2737372"/>
            <a:ext cx="5909056" cy="1383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CN" altLang="en-US" sz="8000" b="1" dirty="0">
                <a:gradFill>
                  <a:gsLst>
                    <a:gs pos="20000">
                      <a:srgbClr val="E04755"/>
                    </a:gs>
                    <a:gs pos="100000">
                      <a:srgbClr val="FACA60"/>
                    </a:gs>
                  </a:gsLst>
                  <a:lin ang="5400000" scaled="1"/>
                </a:gradFill>
                <a:latin typeface="字魂110号-武林江湖体" panose="00000500000000000000" pitchFamily="2" charset="-122"/>
                <a:ea typeface="字魂110号-武林江湖体" panose="00000500000000000000" pitchFamily="2" charset="-122"/>
                <a:cs typeface="Microsoft YaHei Light" charset="-122"/>
              </a:rPr>
              <a:t>成功无捷径 </a:t>
            </a:r>
            <a:br>
              <a:rPr kumimoji="1" lang="zh-CN" altLang="en-US" sz="8000" b="1" dirty="0">
                <a:gradFill>
                  <a:gsLst>
                    <a:gs pos="20000">
                      <a:srgbClr val="E04755"/>
                    </a:gs>
                    <a:gs pos="100000">
                      <a:srgbClr val="FACA60"/>
                    </a:gs>
                  </a:gsLst>
                  <a:lin ang="5400000" scaled="1"/>
                </a:gradFill>
                <a:latin typeface="字魂110号-武林江湖体" panose="00000500000000000000" pitchFamily="2" charset="-122"/>
                <a:ea typeface="字魂110号-武林江湖体" panose="00000500000000000000" pitchFamily="2" charset="-122"/>
                <a:cs typeface="Microsoft YaHei Light" charset="-122"/>
              </a:rPr>
            </a:br>
            <a:r>
              <a:rPr kumimoji="1" lang="zh-CN" altLang="en-US" sz="8000" b="1" dirty="0">
                <a:gradFill>
                  <a:gsLst>
                    <a:gs pos="20000">
                      <a:srgbClr val="E04755"/>
                    </a:gs>
                    <a:gs pos="100000">
                      <a:srgbClr val="FACA60"/>
                    </a:gs>
                  </a:gsLst>
                  <a:lin ang="5400000" scaled="1"/>
                </a:gradFill>
                <a:latin typeface="字魂110号-武林江湖体" panose="00000500000000000000" pitchFamily="2" charset="-122"/>
                <a:ea typeface="字魂110号-武林江湖体" panose="00000500000000000000" pitchFamily="2" charset="-122"/>
                <a:cs typeface="Microsoft YaHei Light" charset="-122"/>
              </a:rPr>
              <a:t>学习当奋斗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79A840F-114E-2E43-9118-C0F4C08A64A3}"/>
              </a:ext>
            </a:extLst>
          </p:cNvPr>
          <p:cNvSpPr txBox="1"/>
          <p:nvPr/>
        </p:nvSpPr>
        <p:spPr>
          <a:xfrm>
            <a:off x="4917057" y="4761781"/>
            <a:ext cx="7021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latin typeface="STXingkai" panose="02010800040101010101" pitchFamily="2" charset="-122"/>
                <a:ea typeface="STXingkai" panose="02010800040101010101" pitchFamily="2" charset="-122"/>
              </a:rPr>
              <a:t>——</a:t>
            </a:r>
            <a:r>
              <a:rPr kumimoji="1" lang="zh-CN" altLang="en-US" sz="3200" dirty="0">
                <a:latin typeface="STXingkai" panose="02010800040101010101" pitchFamily="2" charset="-122"/>
                <a:ea typeface="STXingkai" panose="02010800040101010101" pitchFamily="2" charset="-122"/>
              </a:rPr>
              <a:t>高一（</a:t>
            </a:r>
            <a:r>
              <a:rPr kumimoji="1" lang="en-US" altLang="zh-CN" sz="3200" dirty="0">
                <a:latin typeface="STXingkai" panose="02010800040101010101" pitchFamily="2" charset="-122"/>
                <a:ea typeface="STXingkai" panose="02010800040101010101" pitchFamily="2" charset="-122"/>
              </a:rPr>
              <a:t>10</a:t>
            </a:r>
            <a:r>
              <a:rPr kumimoji="1" lang="zh-CN" altLang="en-US" sz="3200" dirty="0">
                <a:latin typeface="STXingkai" panose="02010800040101010101" pitchFamily="2" charset="-122"/>
                <a:ea typeface="STXingkai" panose="02010800040101010101" pitchFamily="2" charset="-122"/>
              </a:rPr>
              <a:t>）</a:t>
            </a:r>
            <a:r>
              <a:rPr kumimoji="1" lang="en-US" altLang="zh-CN" sz="3200" dirty="0">
                <a:latin typeface="STXingkai" panose="02010800040101010101" pitchFamily="2" charset="-122"/>
                <a:ea typeface="STXingkai" panose="02010800040101010101" pitchFamily="2" charset="-122"/>
              </a:rPr>
              <a:t>10</a:t>
            </a:r>
            <a:r>
              <a:rPr kumimoji="1" lang="zh-CN" altLang="en-US" sz="3200" dirty="0">
                <a:latin typeface="STXingkai" panose="02010800040101010101" pitchFamily="2" charset="-122"/>
                <a:ea typeface="STXingkai" panose="02010800040101010101" pitchFamily="2" charset="-122"/>
              </a:rPr>
              <a:t>月阶段测试成绩分析</a:t>
            </a:r>
          </a:p>
        </p:txBody>
      </p:sp>
    </p:spTree>
    <p:extLst>
      <p:ext uri="{BB962C8B-B14F-4D97-AF65-F5344CB8AC3E}">
        <p14:creationId xmlns:p14="http://schemas.microsoft.com/office/powerpoint/2010/main" val="3264056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>
            <a:extLst>
              <a:ext uri="{FF2B5EF4-FFF2-40B4-BE49-F238E27FC236}">
                <a16:creationId xmlns:a16="http://schemas.microsoft.com/office/drawing/2014/main" id="{1BFA3266-CB58-4A4C-A976-093BFE39E739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613694" y="1533565"/>
            <a:ext cx="8964612" cy="5865813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　　首先，同学们拿到卷子后，应对自己答这份卷子的情况进行一个全面的回想。此时你关注的，不应只是错题，还包括你答起来不流畅的题，思维有障碍的题，以及凭运气做对的题。这些题都是你的软肋。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　　其次，同学们应着重对这部分知识进行复习。这里应该注意的是，千万不要就题论题。一道题错了，可能是你相关的知识体系就没有搞清楚。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　　所以，同学们应该做的是，由点及面，对这部分题涉及的知识做一个更深、更广的复习。</a:t>
            </a:r>
            <a:r>
              <a:rPr lang="zh-CN" altLang="en-US" sz="2000" dirty="0">
                <a:ea typeface="微软雅黑" panose="020B0503020204020204" pitchFamily="34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>
            <a:extLst>
              <a:ext uri="{FF2B5EF4-FFF2-40B4-BE49-F238E27FC236}">
                <a16:creationId xmlns:a16="http://schemas.microsoft.com/office/drawing/2014/main" id="{B2FAEF6A-609D-4CCC-9A56-D84D43B6B0C4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363884" y="987566"/>
            <a:ext cx="9857772" cy="66690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ea typeface="微软雅黑" panose="020B0503020204020204" pitchFamily="34" charset="-122"/>
              </a:rPr>
              <a:t>三、考试技巧总结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微软雅黑" panose="020B0503020204020204" pitchFamily="34" charset="-122"/>
              </a:rPr>
              <a:t>考试技巧的总结上，请同学也问自己几个问题。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ea typeface="微软雅黑" panose="020B0503020204020204" pitchFamily="34" charset="-122"/>
              </a:rPr>
              <a:t>这次考试你的策略是什么</a:t>
            </a:r>
            <a:r>
              <a:rPr lang="en-US" altLang="zh-CN" sz="2000" dirty="0">
                <a:ea typeface="微软雅黑" panose="020B0503020204020204" pitchFamily="34" charset="-122"/>
              </a:rPr>
              <a:t>?</a:t>
            </a:r>
            <a:r>
              <a:rPr lang="zh-CN" altLang="en-US" sz="2000" dirty="0">
                <a:ea typeface="微软雅黑" panose="020B0503020204020204" pitchFamily="34" charset="-122"/>
              </a:rPr>
              <a:t>答卷时，时间安排是否合理</a:t>
            </a:r>
            <a:r>
              <a:rPr lang="en-US" altLang="zh-CN" sz="2000" dirty="0">
                <a:ea typeface="微软雅黑" panose="020B0503020204020204" pitchFamily="34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ea typeface="微软雅黑" panose="020B0503020204020204" pitchFamily="34" charset="-122"/>
              </a:rPr>
              <a:t>有没有出现填错答题卡，或者一些很明显的低级失误</a:t>
            </a:r>
            <a:r>
              <a:rPr lang="en-US" altLang="zh-CN" sz="2000" dirty="0">
                <a:ea typeface="微软雅黑" panose="020B0503020204020204" pitchFamily="34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ea typeface="微软雅黑" panose="020B0503020204020204" pitchFamily="34" charset="-122"/>
              </a:rPr>
              <a:t>3.</a:t>
            </a:r>
            <a:r>
              <a:rPr lang="zh-CN" altLang="en-US" sz="2000" dirty="0">
                <a:ea typeface="微软雅黑" panose="020B0503020204020204" pitchFamily="34" charset="-122"/>
              </a:rPr>
              <a:t>具体到每门学科。综和题答题是否有条理，简练、序号化；数学是否因为专注后面的某道很难的大题而没有检查，导致丢了一些不该丢的分等等。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微软雅黑" panose="020B0503020204020204" pitchFamily="34" charset="-122"/>
              </a:rPr>
              <a:t>通过考试技巧的总结，想必同学们自己就能明白，在这次考试中，如果你能怎样安排时间、安排答题顺序，就能取得更好的成绩。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#33181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:a16="http://schemas.microsoft.com/office/drawing/2014/main" id="{69A21A14-95FC-4134-9800-F7BF42378ED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66545" y="2101906"/>
            <a:ext cx="9058910" cy="2874645"/>
            <a:chOff x="1541145" y="2148205"/>
            <a:chExt cx="9058910" cy="2874645"/>
          </a:xfrm>
        </p:grpSpPr>
        <p:sp>
          <p:nvSpPr>
            <p:cNvPr id="5" name="îsḷîḋê">
              <a:extLst>
                <a:ext uri="{FF2B5EF4-FFF2-40B4-BE49-F238E27FC236}">
                  <a16:creationId xmlns:a16="http://schemas.microsoft.com/office/drawing/2014/main" id="{942E7CAC-9D0D-4700-B258-325759625D05}"/>
                </a:ext>
              </a:extLst>
            </p:cNvPr>
            <p:cNvSpPr/>
            <p:nvPr/>
          </p:nvSpPr>
          <p:spPr bwMode="auto">
            <a:xfrm>
              <a:off x="4622165" y="2148205"/>
              <a:ext cx="2874645" cy="2874645"/>
            </a:xfrm>
            <a:prstGeom prst="rect">
              <a:avLst/>
            </a:prstGeom>
            <a:solidFill>
              <a:srgbClr val="93B7F4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lvl="0" algn="ctr" defTabSz="913765"/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6" name="íśḻïḓê">
              <a:extLst>
                <a:ext uri="{FF2B5EF4-FFF2-40B4-BE49-F238E27FC236}">
                  <a16:creationId xmlns:a16="http://schemas.microsoft.com/office/drawing/2014/main" id="{40D3A0E0-7A7E-446C-A3E1-937FC01FF29F}"/>
                </a:ext>
              </a:extLst>
            </p:cNvPr>
            <p:cNvSpPr/>
            <p:nvPr/>
          </p:nvSpPr>
          <p:spPr>
            <a:xfrm>
              <a:off x="1541145" y="2148205"/>
              <a:ext cx="2874645" cy="2874645"/>
            </a:xfrm>
            <a:prstGeom prst="wedgeRectCallout">
              <a:avLst/>
            </a:prstGeom>
            <a:noFill/>
            <a:ln w="2540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íṡľídê">
              <a:extLst>
                <a:ext uri="{FF2B5EF4-FFF2-40B4-BE49-F238E27FC236}">
                  <a16:creationId xmlns:a16="http://schemas.microsoft.com/office/drawing/2014/main" id="{85A5A4CE-739E-4FCC-BEAD-579E0590115B}"/>
                </a:ext>
              </a:extLst>
            </p:cNvPr>
            <p:cNvSpPr/>
            <p:nvPr/>
          </p:nvSpPr>
          <p:spPr>
            <a:xfrm>
              <a:off x="7725410" y="2148205"/>
              <a:ext cx="2874645" cy="2874645"/>
            </a:xfrm>
            <a:prstGeom prst="wedgeRectCallout">
              <a:avLst/>
            </a:prstGeom>
            <a:noFill/>
            <a:ln w="2540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txBody>
            <a:bodyPr anchor="ctr">
              <a:noAutofit/>
            </a:bodyPr>
            <a:lstStyle/>
            <a:p>
              <a:pPr lvl="0"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ADFEB91B-7091-4378-B5CA-068C929B2400}"/>
              </a:ext>
            </a:extLst>
          </p:cNvPr>
          <p:cNvSpPr txBox="1"/>
          <p:nvPr/>
        </p:nvSpPr>
        <p:spPr>
          <a:xfrm>
            <a:off x="2952110" y="850150"/>
            <a:ext cx="6094070" cy="753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93B7F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年级前一百名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DBD80E0-689E-4E55-8F40-71B71475A5F2}"/>
              </a:ext>
            </a:extLst>
          </p:cNvPr>
          <p:cNvSpPr txBox="1"/>
          <p:nvPr/>
        </p:nvSpPr>
        <p:spPr>
          <a:xfrm>
            <a:off x="3047036" y="2645812"/>
            <a:ext cx="6094070" cy="157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79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6CC829E-02AC-42B0-B0C0-36093E62E4EC}"/>
              </a:ext>
            </a:extLst>
          </p:cNvPr>
          <p:cNvSpPr txBox="1"/>
          <p:nvPr/>
        </p:nvSpPr>
        <p:spPr>
          <a:xfrm>
            <a:off x="1783067" y="2692660"/>
            <a:ext cx="2338085" cy="1018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BDBCEFC-4DCE-4DB3-96F2-26584638F94B}"/>
              </a:ext>
            </a:extLst>
          </p:cNvPr>
          <p:cNvSpPr txBox="1"/>
          <p:nvPr/>
        </p:nvSpPr>
        <p:spPr>
          <a:xfrm>
            <a:off x="6300446" y="2692660"/>
            <a:ext cx="6094070" cy="1018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81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34331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>
            <a:extLst>
              <a:ext uri="{FF2B5EF4-FFF2-40B4-BE49-F238E27FC236}">
                <a16:creationId xmlns:a16="http://schemas.microsoft.com/office/drawing/2014/main" id="{8631E05D-E1A2-43FF-ABF6-A6BC9C4B9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19" y="999724"/>
            <a:ext cx="7345362" cy="75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93B7F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杰出进步奖</a:t>
            </a:r>
          </a:p>
        </p:txBody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ED04B502-9543-4DB0-A7E4-DCB2EA435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209" y="2252909"/>
            <a:ext cx="2595582" cy="235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158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）   </a:t>
            </a:r>
            <a:r>
              <a:rPr lang="en-US" altLang="zh-CN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（ </a:t>
            </a:r>
            <a:r>
              <a:rPr lang="en-US" altLang="zh-CN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156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108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）  </a:t>
            </a:r>
            <a:r>
              <a:rPr lang="en-US" altLang="zh-CN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107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106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） </a:t>
            </a:r>
            <a:r>
              <a:rPr lang="en-US" altLang="zh-CN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101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97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）    </a:t>
            </a:r>
            <a:r>
              <a:rPr lang="en-US" altLang="zh-CN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92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90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）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2173530-620B-45A1-9A22-EED26E59FE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t="50000" r="5740"/>
          <a:stretch/>
        </p:blipFill>
        <p:spPr>
          <a:xfrm>
            <a:off x="0" y="4476750"/>
            <a:ext cx="12192000" cy="23812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D6BFD5E-F750-42C3-9CAD-0572846B18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r="5740" b="40800"/>
          <a:stretch/>
        </p:blipFill>
        <p:spPr>
          <a:xfrm>
            <a:off x="0" y="0"/>
            <a:ext cx="12193717" cy="280035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4920226-DC1A-4D23-BE9A-A8416363B05C}"/>
              </a:ext>
            </a:extLst>
          </p:cNvPr>
          <p:cNvGrpSpPr/>
          <p:nvPr/>
        </p:nvGrpSpPr>
        <p:grpSpPr>
          <a:xfrm>
            <a:off x="1390251" y="1808039"/>
            <a:ext cx="3241919" cy="3241919"/>
            <a:chOff x="1360754" y="1565084"/>
            <a:chExt cx="3241919" cy="3241919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C41EC90D-184F-4808-ADF1-2AF4C7E18D54}"/>
                </a:ext>
              </a:extLst>
            </p:cNvPr>
            <p:cNvSpPr/>
            <p:nvPr/>
          </p:nvSpPr>
          <p:spPr>
            <a:xfrm>
              <a:off x="1360754" y="1565084"/>
              <a:ext cx="3241919" cy="3241919"/>
            </a:xfrm>
            <a:prstGeom prst="ellipse">
              <a:avLst/>
            </a:prstGeom>
            <a:gradFill>
              <a:gsLst>
                <a:gs pos="20000">
                  <a:srgbClr val="E04755"/>
                </a:gs>
                <a:gs pos="100000">
                  <a:srgbClr val="FACA60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117AC43-B62D-464D-9D82-393B9E93C99C}"/>
                </a:ext>
              </a:extLst>
            </p:cNvPr>
            <p:cNvSpPr txBox="1"/>
            <p:nvPr/>
          </p:nvSpPr>
          <p:spPr>
            <a:xfrm>
              <a:off x="1754513" y="2222694"/>
              <a:ext cx="2585258" cy="124281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FOUR</a:t>
              </a:r>
              <a:endParaRPr lang="zh-CN" altLang="en-US" sz="5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D775389A-990B-4F55-A4BC-B326A05B7F95}"/>
              </a:ext>
            </a:extLst>
          </p:cNvPr>
          <p:cNvSpPr/>
          <p:nvPr/>
        </p:nvSpPr>
        <p:spPr>
          <a:xfrm>
            <a:off x="1542126" y="1990728"/>
            <a:ext cx="2876543" cy="2876543"/>
          </a:xfrm>
          <a:prstGeom prst="ellipse">
            <a:avLst/>
          </a:prstGeom>
          <a:solidFill>
            <a:schemeClr val="accent1">
              <a:alpha val="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E38327A-4398-4718-899D-33C6BD9A9696}"/>
              </a:ext>
            </a:extLst>
          </p:cNvPr>
          <p:cNvGrpSpPr/>
          <p:nvPr/>
        </p:nvGrpSpPr>
        <p:grpSpPr>
          <a:xfrm>
            <a:off x="5364085" y="2381250"/>
            <a:ext cx="6096000" cy="2452525"/>
            <a:chOff x="5798224" y="2524562"/>
            <a:chExt cx="6096000" cy="2452525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1D1754E-7479-403F-AB37-989C9E16AA9D}"/>
                </a:ext>
              </a:extLst>
            </p:cNvPr>
            <p:cNvSpPr txBox="1"/>
            <p:nvPr/>
          </p:nvSpPr>
          <p:spPr>
            <a:xfrm>
              <a:off x="5798224" y="2524562"/>
              <a:ext cx="6096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gradFill>
                    <a:gsLst>
                      <a:gs pos="35000">
                        <a:srgbClr val="E04755"/>
                      </a:gs>
                      <a:gs pos="100000">
                        <a:srgbClr val="FACA60"/>
                      </a:gs>
                    </a:gsLst>
                    <a:path path="circle">
                      <a:fillToRect r="100000" b="100000"/>
                    </a:path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吸取教训前进篇</a:t>
              </a:r>
            </a:p>
          </p:txBody>
        </p:sp>
        <p:sp>
          <p:nvSpPr>
            <p:cNvPr id="13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5184AA07-072F-49B2-A700-6555BBC79F98}"/>
                </a:ext>
              </a:extLst>
            </p:cNvPr>
            <p:cNvSpPr txBox="1"/>
            <p:nvPr/>
          </p:nvSpPr>
          <p:spPr>
            <a:xfrm>
              <a:off x="5902172" y="3639926"/>
              <a:ext cx="5778551" cy="13371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412750" hangingPunct="0">
                <a:lnSpc>
                  <a:spcPct val="150000"/>
                </a:lnSpc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Roboto Light"/>
                </a:rPr>
                <a:t>Synergistically utilize technically sound portals with frictionless chains. Dramatically customize</a:t>
              </a:r>
              <a:r>
                <a: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Roboto Light"/>
                </a:rPr>
                <a:t> </a:t>
              </a:r>
              <a:r>
                <a:rPr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Roboto Light"/>
                </a:rPr>
                <a:t>empowered networks rather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16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BDFD0AF1-B817-425C-A496-038C36152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3141663"/>
            <a:ext cx="8135937" cy="95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kumimoji="1" lang="zh-CN" altLang="en-US" sz="2000" dirty="0">
                <a:latin typeface="宋体" panose="02010600030101010101" pitchFamily="2" charset="-122"/>
                <a:ea typeface="微软雅黑" panose="020B0503020204020204" pitchFamily="34" charset="-122"/>
              </a:rPr>
              <a:t>有些学生学习没有预习，上课注意力不集中，</a:t>
            </a:r>
            <a:r>
              <a:rPr kumimoji="1" lang="zh-CN" altLang="en-US" sz="2000" dirty="0">
                <a:ea typeface="微软雅黑" panose="020B0503020204020204" pitchFamily="34" charset="-122"/>
              </a:rPr>
              <a:t>做小动作、讲闲话睡觉，玩手机，看窗外，</a:t>
            </a:r>
            <a:r>
              <a:rPr kumimoji="1" lang="zh-CN" altLang="en-US" sz="2000" dirty="0">
                <a:latin typeface="宋体" panose="02010600030101010101" pitchFamily="2" charset="-122"/>
                <a:ea typeface="微软雅黑" panose="020B0503020204020204" pitchFamily="34" charset="-122"/>
              </a:rPr>
              <a:t>不愿意做笔记，课堂效率低。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B6D174F-CAD0-437E-A18C-2E21B022E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050" y="1459621"/>
            <a:ext cx="8135937" cy="75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3200" dirty="0">
                <a:solidFill>
                  <a:srgbClr val="93B7F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</a:t>
            </a:r>
            <a:r>
              <a:rPr kumimoji="1" lang="zh-CN" altLang="en-US" sz="3200" dirty="0">
                <a:solidFill>
                  <a:srgbClr val="93B7F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上课质量决定成绩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Text Box 3">
            <a:extLst>
              <a:ext uri="{FF2B5EF4-FFF2-40B4-BE49-F238E27FC236}">
                <a16:creationId xmlns:a16="http://schemas.microsoft.com/office/drawing/2014/main" id="{D71658A8-DA82-4910-81F9-BD654C9A0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2497576"/>
            <a:ext cx="7704138" cy="49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在学校里，有些学生自觉性比较差，没有充分利用自习课时间学习。</a:t>
            </a:r>
          </a:p>
        </p:txBody>
      </p:sp>
      <p:sp>
        <p:nvSpPr>
          <p:cNvPr id="257028" name="Text Box 4">
            <a:extLst>
              <a:ext uri="{FF2B5EF4-FFF2-40B4-BE49-F238E27FC236}">
                <a16:creationId xmlns:a16="http://schemas.microsoft.com/office/drawing/2014/main" id="{519CAFFC-3F22-4B2F-B9C0-B52B6E9A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2997200"/>
            <a:ext cx="7920038" cy="49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很晚才进入学习状态。做完作业后没有复习预习。</a:t>
            </a:r>
          </a:p>
        </p:txBody>
      </p:sp>
      <p:sp>
        <p:nvSpPr>
          <p:cNvPr id="257029" name="Text Box 5">
            <a:extLst>
              <a:ext uri="{FF2B5EF4-FFF2-40B4-BE49-F238E27FC236}">
                <a16:creationId xmlns:a16="http://schemas.microsoft.com/office/drawing/2014/main" id="{CC03ECD2-1B98-42D5-8D32-D1EB5C62F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3515803"/>
            <a:ext cx="7993063" cy="9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周末、假期时间过于放松。先玩再学习。只玩不学习。前松后紧，不松不紧，效果差。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0A17104-313E-49D4-8E40-00876E4AB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050" y="1459621"/>
            <a:ext cx="8135937" cy="75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3200" dirty="0">
                <a:solidFill>
                  <a:srgbClr val="93B7F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</a:t>
            </a:r>
            <a:r>
              <a:rPr kumimoji="1" lang="zh-CN" altLang="en-US" sz="3200" dirty="0">
                <a:solidFill>
                  <a:srgbClr val="93B7F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效率产生差距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Text Box 3">
            <a:extLst>
              <a:ext uri="{FF2B5EF4-FFF2-40B4-BE49-F238E27FC236}">
                <a16:creationId xmlns:a16="http://schemas.microsoft.com/office/drawing/2014/main" id="{09C78D68-6A0A-401C-93BB-EFB5DB14C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615" y="2516008"/>
            <a:ext cx="8137525" cy="280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有些学生作业马虎，作业差错多，选择题乱猜，计算题只有答案没有过程；老师讲评过的练习始终没有及时订正的习惯，导致已做过的练习屡做屡错。到考试时遇到难题不是去思考，而是乱猜。</a:t>
            </a:r>
          </a:p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作业时，懒得翻书，再看一眼，只求任务完成。如果有同学已经完成时，要么拿起来就抄，否则就随便乱写搪塞老师。</a:t>
            </a:r>
          </a:p>
          <a:p>
            <a:pPr>
              <a:lnSpc>
                <a:spcPct val="150000"/>
              </a:lnSpc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99D0217-FE2C-4644-89DB-0D0716E6E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050" y="1459621"/>
            <a:ext cx="8135937" cy="75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3200" dirty="0">
                <a:solidFill>
                  <a:srgbClr val="93B7F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</a:t>
            </a:r>
            <a:r>
              <a:rPr kumimoji="1" lang="zh-CN" altLang="en-US" sz="3200" dirty="0">
                <a:solidFill>
                  <a:srgbClr val="93B7F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作业质量值得重视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>
            <a:extLst>
              <a:ext uri="{FF2B5EF4-FFF2-40B4-BE49-F238E27FC236}">
                <a16:creationId xmlns:a16="http://schemas.microsoft.com/office/drawing/2014/main" id="{C581DE7A-72E4-4E4F-8235-AE81B4524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198" y="2199609"/>
            <a:ext cx="8135938" cy="198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90000"/>
              </a:spcBef>
            </a:pPr>
            <a:r>
              <a:rPr lang="zh-CN" altLang="en-US" sz="2000" dirty="0">
                <a:ea typeface="微软雅黑" panose="020B0503020204020204" pitchFamily="34" charset="-122"/>
              </a:rPr>
              <a:t>当辛劳成为一种习惯，</a:t>
            </a:r>
          </a:p>
          <a:p>
            <a:pPr>
              <a:lnSpc>
                <a:spcPct val="150000"/>
              </a:lnSpc>
              <a:spcBef>
                <a:spcPct val="90000"/>
              </a:spcBef>
            </a:pPr>
            <a:r>
              <a:rPr lang="zh-CN" altLang="en-US" sz="2000" dirty="0">
                <a:ea typeface="微软雅黑" panose="020B0503020204020204" pitchFamily="34" charset="-122"/>
              </a:rPr>
              <a:t>当勤奋成为一种充实，</a:t>
            </a:r>
          </a:p>
          <a:p>
            <a:pPr>
              <a:lnSpc>
                <a:spcPct val="150000"/>
              </a:lnSpc>
              <a:spcBef>
                <a:spcPct val="90000"/>
              </a:spcBef>
            </a:pPr>
            <a:r>
              <a:rPr lang="zh-CN" altLang="en-US" sz="2000" dirty="0">
                <a:ea typeface="微软雅黑" panose="020B0503020204020204" pitchFamily="34" charset="-122"/>
              </a:rPr>
              <a:t>无聊的嬉戏就将变成一种空虚。</a:t>
            </a:r>
          </a:p>
        </p:txBody>
      </p:sp>
      <p:sp>
        <p:nvSpPr>
          <p:cNvPr id="196611" name="Text Box 3">
            <a:extLst>
              <a:ext uri="{FF2B5EF4-FFF2-40B4-BE49-F238E27FC236}">
                <a16:creationId xmlns:a16="http://schemas.microsoft.com/office/drawing/2014/main" id="{951FDFBA-A25C-44C8-86D8-A1A3969C2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555" y="2170018"/>
            <a:ext cx="3421063" cy="50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ea typeface="微软雅黑" panose="020B0503020204020204" pitchFamily="34" charset="-122"/>
              </a:rPr>
              <a:t>祸患常积于忽微</a:t>
            </a:r>
          </a:p>
        </p:txBody>
      </p:sp>
      <p:sp>
        <p:nvSpPr>
          <p:cNvPr id="196616" name="Text Box 8">
            <a:extLst>
              <a:ext uri="{FF2B5EF4-FFF2-40B4-BE49-F238E27FC236}">
                <a16:creationId xmlns:a16="http://schemas.microsoft.com/office/drawing/2014/main" id="{3ED228D4-2AEC-48E0-9C5D-D1146DAFE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555" y="2920133"/>
            <a:ext cx="3529012" cy="50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ea typeface="微软雅黑" panose="020B0503020204020204" pitchFamily="34" charset="-122"/>
              </a:rPr>
              <a:t>智勇多困于所溺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65A7F5F4-025B-4D34-B6BA-FCD42634D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353" y="2483741"/>
            <a:ext cx="3518912" cy="189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zh-CN" altLang="en-US" sz="2000" dirty="0">
                <a:ea typeface="微软雅黑" panose="020B0503020204020204" pitchFamily="34" charset="-122"/>
              </a:rPr>
              <a:t>发扬合作精神，共同促进。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微软雅黑" panose="020B0503020204020204" pitchFamily="34" charset="-122"/>
              </a:rPr>
              <a:t>在这个集体里，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微软雅黑" panose="020B0503020204020204" pitchFamily="34" charset="-122"/>
              </a:rPr>
              <a:t>我们互相之间不仅仅是对手，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微软雅黑" panose="020B0503020204020204" pitchFamily="34" charset="-122"/>
              </a:rPr>
              <a:t>我们更是同学、战友。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F796C56-45BF-40F3-8E90-E78D08383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47" y="1887828"/>
            <a:ext cx="3598941" cy="289714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8D710D0-835C-4862-8247-CCA8B1B5EF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0197" y="1888601"/>
            <a:ext cx="3596640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9071B6F6-B380-41ED-9F24-B928423AC9AC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000250" y="1155137"/>
            <a:ext cx="9144000" cy="6705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zh-CN" altLang="en-US" sz="2000" dirty="0">
              <a:ea typeface="微软雅黑" panose="020B0503020204020204" pitchFamily="34" charset="-122"/>
            </a:endParaRPr>
          </a:p>
        </p:txBody>
      </p:sp>
      <p:sp>
        <p:nvSpPr>
          <p:cNvPr id="188420" name="AutoShape 4">
            <a:extLst>
              <a:ext uri="{FF2B5EF4-FFF2-40B4-BE49-F238E27FC236}">
                <a16:creationId xmlns:a16="http://schemas.microsoft.com/office/drawing/2014/main" id="{FD98811D-060F-459F-96E7-9193F76878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7850" y="692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>
              <a:ea typeface="微软雅黑" panose="020B0503020204020204" pitchFamily="34" charset="-122"/>
            </a:endParaRPr>
          </a:p>
        </p:txBody>
      </p:sp>
      <p:pic>
        <p:nvPicPr>
          <p:cNvPr id="3" name="图片 2" descr="表格&#10;&#10;描述已自动生成">
            <a:extLst>
              <a:ext uri="{FF2B5EF4-FFF2-40B4-BE49-F238E27FC236}">
                <a16:creationId xmlns:a16="http://schemas.microsoft.com/office/drawing/2014/main" id="{45352C81-28BC-7947-B94C-BF587E77A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2" b="67696"/>
          <a:stretch/>
        </p:blipFill>
        <p:spPr>
          <a:xfrm>
            <a:off x="222007" y="1"/>
            <a:ext cx="5331628" cy="1842246"/>
          </a:xfrm>
          <a:prstGeom prst="rect">
            <a:avLst/>
          </a:prstGeom>
        </p:spPr>
      </p:pic>
      <p:pic>
        <p:nvPicPr>
          <p:cNvPr id="5" name="图片 4" descr="图形用户界面, 应用程序, 表格&#10;&#10;描述已自动生成">
            <a:extLst>
              <a:ext uri="{FF2B5EF4-FFF2-40B4-BE49-F238E27FC236}">
                <a16:creationId xmlns:a16="http://schemas.microsoft.com/office/drawing/2014/main" id="{1D80AF60-81CE-664E-B883-74EF916C36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317" b="44588"/>
          <a:stretch/>
        </p:blipFill>
        <p:spPr>
          <a:xfrm>
            <a:off x="5419164" y="170703"/>
            <a:ext cx="6266329" cy="3258297"/>
          </a:xfrm>
          <a:prstGeom prst="rect">
            <a:avLst/>
          </a:prstGeom>
        </p:spPr>
      </p:pic>
      <p:pic>
        <p:nvPicPr>
          <p:cNvPr id="7" name="图片 6" descr="表格&#10;&#10;描述已自动生成">
            <a:extLst>
              <a:ext uri="{FF2B5EF4-FFF2-40B4-BE49-F238E27FC236}">
                <a16:creationId xmlns:a16="http://schemas.microsoft.com/office/drawing/2014/main" id="{1FA6D500-4DA2-3B4E-BEB5-4EBAA0276D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 r="6432" b="58783"/>
          <a:stretch/>
        </p:blipFill>
        <p:spPr>
          <a:xfrm>
            <a:off x="53199" y="2028751"/>
            <a:ext cx="4397777" cy="4008978"/>
          </a:xfrm>
          <a:prstGeom prst="rect">
            <a:avLst/>
          </a:prstGeom>
        </p:spPr>
      </p:pic>
      <p:pic>
        <p:nvPicPr>
          <p:cNvPr id="9" name="图片 8" descr="表格&#10;&#10;描述已自动生成">
            <a:extLst>
              <a:ext uri="{FF2B5EF4-FFF2-40B4-BE49-F238E27FC236}">
                <a16:creationId xmlns:a16="http://schemas.microsoft.com/office/drawing/2014/main" id="{0A931C87-9BB2-F441-B170-A7191B3DFB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" b="58782"/>
          <a:stretch/>
        </p:blipFill>
        <p:spPr>
          <a:xfrm>
            <a:off x="4256984" y="2771582"/>
            <a:ext cx="3944469" cy="3266147"/>
          </a:xfrm>
          <a:prstGeom prst="rect">
            <a:avLst/>
          </a:prstGeom>
        </p:spPr>
      </p:pic>
      <p:pic>
        <p:nvPicPr>
          <p:cNvPr id="11" name="图片 10" descr="图示, 表格&#10;&#10;描述已自动生成">
            <a:extLst>
              <a:ext uri="{FF2B5EF4-FFF2-40B4-BE49-F238E27FC236}">
                <a16:creationId xmlns:a16="http://schemas.microsoft.com/office/drawing/2014/main" id="{9785D1C3-993C-054E-9EBF-FEAB01B00A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" r="12738" b="61106"/>
          <a:stretch/>
        </p:blipFill>
        <p:spPr>
          <a:xfrm>
            <a:off x="8032335" y="2771582"/>
            <a:ext cx="3653157" cy="3266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Text Box 3">
            <a:extLst>
              <a:ext uri="{FF2B5EF4-FFF2-40B4-BE49-F238E27FC236}">
                <a16:creationId xmlns:a16="http://schemas.microsoft.com/office/drawing/2014/main" id="{D0FAE9BC-32E0-4F3C-B812-E1D57893F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779714"/>
            <a:ext cx="8713788" cy="111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台上一分钟，台下十年功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养兵千日 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  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用兵一时</a:t>
            </a:r>
          </a:p>
        </p:txBody>
      </p:sp>
      <p:sp>
        <p:nvSpPr>
          <p:cNvPr id="210950" name="Text Box 6">
            <a:extLst>
              <a:ext uri="{FF2B5EF4-FFF2-40B4-BE49-F238E27FC236}">
                <a16:creationId xmlns:a16="http://schemas.microsoft.com/office/drawing/2014/main" id="{DDF49B12-8EBC-4B45-911D-37DF1E9E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73063"/>
            <a:ext cx="649288" cy="49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A3BFE6-F8B8-43B0-8B37-BFEA12E44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40" y="1407223"/>
            <a:ext cx="4342575" cy="3860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CF7A2F35-695E-4A95-B828-921D6BED514F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796497" y="2101548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模块一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期中考试成绩优秀同学经验交流</a:t>
            </a:r>
          </a:p>
        </p:txBody>
      </p:sp>
      <p:sp>
        <p:nvSpPr>
          <p:cNvPr id="252933" name="AutoShape 5">
            <a:extLst>
              <a:ext uri="{FF2B5EF4-FFF2-40B4-BE49-F238E27FC236}">
                <a16:creationId xmlns:a16="http://schemas.microsoft.com/office/drawing/2014/main" id="{473DFC8B-5767-487E-8F6A-427C6ACC48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52935" name="AutoShape 7">
            <a:extLst>
              <a:ext uri="{FF2B5EF4-FFF2-40B4-BE49-F238E27FC236}">
                <a16:creationId xmlns:a16="http://schemas.microsoft.com/office/drawing/2014/main" id="{5BA1EB47-ACCB-46D0-9A6B-BD98435165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2B2707E-F22E-494C-9618-32B767602D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796497" y="3299549"/>
            <a:ext cx="8540750" cy="449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000000"/>
                </a:solidFill>
                <a:ea typeface="微软雅黑" panose="020B0503020204020204" pitchFamily="34" charset="-122"/>
              </a:rPr>
              <a:t>模块二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000000"/>
                </a:solidFill>
                <a:ea typeface="微软雅黑" panose="020B0503020204020204" pitchFamily="34" charset="-122"/>
              </a:rPr>
              <a:t>期中考试成绩进步明显同学经验交流</a:t>
            </a:r>
            <a:endParaRPr lang="zh-CN" altLang="en-US" sz="20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#45991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:a16="http://schemas.microsoft.com/office/drawing/2014/main" id="{76D24811-1D0F-4EF2-9DAB-CA9FC4D5B27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87721" y="2624743"/>
            <a:ext cx="10858500" cy="1835585"/>
            <a:chOff x="660400" y="3238201"/>
            <a:chExt cx="10858500" cy="1835585"/>
          </a:xfrm>
        </p:grpSpPr>
        <p:sp>
          <p:nvSpPr>
            <p:cNvPr id="5" name="ïśliḓê">
              <a:extLst>
                <a:ext uri="{FF2B5EF4-FFF2-40B4-BE49-F238E27FC236}">
                  <a16:creationId xmlns:a16="http://schemas.microsoft.com/office/drawing/2014/main" id="{EE5153F4-A779-45A5-8E6E-10BFAAD3970D}"/>
                </a:ext>
              </a:extLst>
            </p:cNvPr>
            <p:cNvSpPr/>
            <p:nvPr/>
          </p:nvSpPr>
          <p:spPr>
            <a:xfrm>
              <a:off x="660400" y="3932871"/>
              <a:ext cx="10858500" cy="446247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ïṡḻïďè">
              <a:extLst>
                <a:ext uri="{FF2B5EF4-FFF2-40B4-BE49-F238E27FC236}">
                  <a16:creationId xmlns:a16="http://schemas.microsoft.com/office/drawing/2014/main" id="{B716F2C4-7C6E-4920-9B26-B9281E1D1496}"/>
                </a:ext>
              </a:extLst>
            </p:cNvPr>
            <p:cNvGrpSpPr/>
            <p:nvPr/>
          </p:nvGrpSpPr>
          <p:grpSpPr>
            <a:xfrm>
              <a:off x="2104024" y="3238201"/>
              <a:ext cx="7831554" cy="1835585"/>
              <a:chOff x="1481891" y="2734330"/>
              <a:chExt cx="7831554" cy="1835585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8868DD3E-7CF1-4443-A427-EBB98651A30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224410" y="2734330"/>
                <a:ext cx="0" cy="888166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8C9BEF9C-C01D-4A41-BA71-77F3F0A529D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917445" y="2734330"/>
                <a:ext cx="0" cy="888166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îŝľîḋé">
                <a:extLst>
                  <a:ext uri="{FF2B5EF4-FFF2-40B4-BE49-F238E27FC236}">
                    <a16:creationId xmlns:a16="http://schemas.microsoft.com/office/drawing/2014/main" id="{631DF0C7-933A-4C72-9ADF-DF0CDF0D6144}"/>
                  </a:ext>
                </a:extLst>
              </p:cNvPr>
              <p:cNvGrpSpPr/>
              <p:nvPr/>
            </p:nvGrpSpPr>
            <p:grpSpPr>
              <a:xfrm>
                <a:off x="1481891" y="3256123"/>
                <a:ext cx="792000" cy="1313792"/>
                <a:chOff x="1481891" y="3003374"/>
                <a:chExt cx="792000" cy="1313792"/>
              </a:xfrm>
            </p:grpSpPr>
            <p:cxnSp>
              <p:nvCxnSpPr>
                <p:cNvPr id="17" name="直接连接符 16">
                  <a:extLst>
                    <a:ext uri="{FF2B5EF4-FFF2-40B4-BE49-F238E27FC236}">
                      <a16:creationId xmlns:a16="http://schemas.microsoft.com/office/drawing/2014/main" id="{6823829A-BA51-4B23-A47D-CD67FDF91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77891" y="3429000"/>
                  <a:ext cx="0" cy="888166"/>
                </a:xfrm>
                <a:prstGeom prst="line">
                  <a:avLst/>
                </a:prstGeom>
                <a:ln w="25400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íś1íḋé">
                  <a:extLst>
                    <a:ext uri="{FF2B5EF4-FFF2-40B4-BE49-F238E27FC236}">
                      <a16:creationId xmlns:a16="http://schemas.microsoft.com/office/drawing/2014/main" id="{E62FB809-F2AC-4D6B-9545-EA1BC9835BEF}"/>
                    </a:ext>
                  </a:extLst>
                </p:cNvPr>
                <p:cNvSpPr/>
                <p:nvPr/>
              </p:nvSpPr>
              <p:spPr>
                <a:xfrm>
                  <a:off x="1481891" y="3003374"/>
                  <a:ext cx="792000" cy="792000"/>
                </a:xfrm>
                <a:prstGeom prst="rect">
                  <a:avLst/>
                </a:prstGeom>
                <a:solidFill>
                  <a:schemeClr val="accent1"/>
                </a:solidFill>
                <a:ln w="25400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ïŝľïḋê">
                  <a:extLst>
                    <a:ext uri="{FF2B5EF4-FFF2-40B4-BE49-F238E27FC236}">
                      <a16:creationId xmlns:a16="http://schemas.microsoft.com/office/drawing/2014/main" id="{4551E820-8B8A-4450-A298-5D71B04F8D10}"/>
                    </a:ext>
                  </a:extLst>
                </p:cNvPr>
                <p:cNvSpPr/>
                <p:nvPr/>
              </p:nvSpPr>
              <p:spPr>
                <a:xfrm>
                  <a:off x="1700278" y="3204683"/>
                  <a:ext cx="355226" cy="389382"/>
                </a:xfrm>
                <a:custGeom>
                  <a:avLst/>
                  <a:gdLst>
                    <a:gd name="connsiteX0" fmla="*/ 248770 w 495300"/>
                    <a:gd name="connsiteY0" fmla="*/ 621 h 542925"/>
                    <a:gd name="connsiteX1" fmla="*/ 496420 w 495300"/>
                    <a:gd name="connsiteY1" fmla="*/ 248271 h 542925"/>
                    <a:gd name="connsiteX2" fmla="*/ 324017 w 495300"/>
                    <a:gd name="connsiteY2" fmla="*/ 484491 h 542925"/>
                    <a:gd name="connsiteX3" fmla="*/ 346877 w 495300"/>
                    <a:gd name="connsiteY3" fmla="*/ 524496 h 542925"/>
                    <a:gd name="connsiteX4" fmla="*/ 420220 w 495300"/>
                    <a:gd name="connsiteY4" fmla="*/ 524496 h 542925"/>
                    <a:gd name="connsiteX5" fmla="*/ 420220 w 495300"/>
                    <a:gd name="connsiteY5" fmla="*/ 543546 h 542925"/>
                    <a:gd name="connsiteX6" fmla="*/ 77320 w 495300"/>
                    <a:gd name="connsiteY6" fmla="*/ 543546 h 542925"/>
                    <a:gd name="connsiteX7" fmla="*/ 77320 w 495300"/>
                    <a:gd name="connsiteY7" fmla="*/ 524496 h 542925"/>
                    <a:gd name="connsiteX8" fmla="*/ 150663 w 495300"/>
                    <a:gd name="connsiteY8" fmla="*/ 524496 h 542925"/>
                    <a:gd name="connsiteX9" fmla="*/ 173523 w 495300"/>
                    <a:gd name="connsiteY9" fmla="*/ 484491 h 542925"/>
                    <a:gd name="connsiteX10" fmla="*/ 1120 w 495300"/>
                    <a:gd name="connsiteY10" fmla="*/ 252081 h 542925"/>
                    <a:gd name="connsiteX11" fmla="*/ 1120 w 495300"/>
                    <a:gd name="connsiteY11" fmla="*/ 248271 h 542925"/>
                    <a:gd name="connsiteX12" fmla="*/ 248770 w 495300"/>
                    <a:gd name="connsiteY12" fmla="*/ 621 h 542925"/>
                    <a:gd name="connsiteX13" fmla="*/ 304967 w 495300"/>
                    <a:gd name="connsiteY13" fmla="*/ 489254 h 542925"/>
                    <a:gd name="connsiteX14" fmla="*/ 248770 w 495300"/>
                    <a:gd name="connsiteY14" fmla="*/ 495921 h 542925"/>
                    <a:gd name="connsiteX15" fmla="*/ 192573 w 495300"/>
                    <a:gd name="connsiteY15" fmla="*/ 489254 h 542925"/>
                    <a:gd name="connsiteX16" fmla="*/ 172570 w 495300"/>
                    <a:gd name="connsiteY16" fmla="*/ 524496 h 542925"/>
                    <a:gd name="connsiteX17" fmla="*/ 324970 w 495300"/>
                    <a:gd name="connsiteY17" fmla="*/ 524496 h 542925"/>
                    <a:gd name="connsiteX18" fmla="*/ 304967 w 495300"/>
                    <a:gd name="connsiteY18" fmla="*/ 489254 h 542925"/>
                    <a:gd name="connsiteX19" fmla="*/ 248770 w 495300"/>
                    <a:gd name="connsiteY19" fmla="*/ 19671 h 542925"/>
                    <a:gd name="connsiteX20" fmla="*/ 20170 w 495300"/>
                    <a:gd name="connsiteY20" fmla="*/ 248271 h 542925"/>
                    <a:gd name="connsiteX21" fmla="*/ 248770 w 495300"/>
                    <a:gd name="connsiteY21" fmla="*/ 476871 h 542925"/>
                    <a:gd name="connsiteX22" fmla="*/ 477370 w 495300"/>
                    <a:gd name="connsiteY22" fmla="*/ 248271 h 542925"/>
                    <a:gd name="connsiteX23" fmla="*/ 248770 w 495300"/>
                    <a:gd name="connsiteY23" fmla="*/ 19671 h 542925"/>
                    <a:gd name="connsiteX24" fmla="*/ 248770 w 495300"/>
                    <a:gd name="connsiteY24" fmla="*/ 133971 h 542925"/>
                    <a:gd name="connsiteX25" fmla="*/ 363070 w 495300"/>
                    <a:gd name="connsiteY25" fmla="*/ 248271 h 542925"/>
                    <a:gd name="connsiteX26" fmla="*/ 248770 w 495300"/>
                    <a:gd name="connsiteY26" fmla="*/ 362571 h 542925"/>
                    <a:gd name="connsiteX27" fmla="*/ 134470 w 495300"/>
                    <a:gd name="connsiteY27" fmla="*/ 248271 h 542925"/>
                    <a:gd name="connsiteX28" fmla="*/ 248770 w 495300"/>
                    <a:gd name="connsiteY28" fmla="*/ 133971 h 542925"/>
                    <a:gd name="connsiteX29" fmla="*/ 248770 w 495300"/>
                    <a:gd name="connsiteY29" fmla="*/ 153021 h 542925"/>
                    <a:gd name="connsiteX30" fmla="*/ 153520 w 495300"/>
                    <a:gd name="connsiteY30" fmla="*/ 248271 h 542925"/>
                    <a:gd name="connsiteX31" fmla="*/ 248770 w 495300"/>
                    <a:gd name="connsiteY31" fmla="*/ 343521 h 542925"/>
                    <a:gd name="connsiteX32" fmla="*/ 344020 w 495300"/>
                    <a:gd name="connsiteY32" fmla="*/ 248271 h 542925"/>
                    <a:gd name="connsiteX33" fmla="*/ 248770 w 495300"/>
                    <a:gd name="connsiteY33" fmla="*/ 153021 h 542925"/>
                    <a:gd name="connsiteX34" fmla="*/ 367833 w 495300"/>
                    <a:gd name="connsiteY34" fmla="*/ 114921 h 542925"/>
                    <a:gd name="connsiteX35" fmla="*/ 382120 w 495300"/>
                    <a:gd name="connsiteY35" fmla="*/ 129209 h 542925"/>
                    <a:gd name="connsiteX36" fmla="*/ 367833 w 495300"/>
                    <a:gd name="connsiteY36" fmla="*/ 143496 h 542925"/>
                    <a:gd name="connsiteX37" fmla="*/ 353545 w 495300"/>
                    <a:gd name="connsiteY37" fmla="*/ 129209 h 542925"/>
                    <a:gd name="connsiteX38" fmla="*/ 367833 w 495300"/>
                    <a:gd name="connsiteY38" fmla="*/ 114921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495300" h="542925">
                      <a:moveTo>
                        <a:pt x="248770" y="621"/>
                      </a:moveTo>
                      <a:cubicBezTo>
                        <a:pt x="385930" y="621"/>
                        <a:pt x="496420" y="111111"/>
                        <a:pt x="496420" y="248271"/>
                      </a:cubicBezTo>
                      <a:cubicBezTo>
                        <a:pt x="496420" y="358761"/>
                        <a:pt x="424030" y="452106"/>
                        <a:pt x="324017" y="484491"/>
                      </a:cubicBezTo>
                      <a:lnTo>
                        <a:pt x="346877" y="524496"/>
                      </a:lnTo>
                      <a:lnTo>
                        <a:pt x="420220" y="524496"/>
                      </a:lnTo>
                      <a:lnTo>
                        <a:pt x="420220" y="543546"/>
                      </a:lnTo>
                      <a:lnTo>
                        <a:pt x="77320" y="543546"/>
                      </a:lnTo>
                      <a:lnTo>
                        <a:pt x="77320" y="524496"/>
                      </a:lnTo>
                      <a:lnTo>
                        <a:pt x="150663" y="524496"/>
                      </a:lnTo>
                      <a:lnTo>
                        <a:pt x="173523" y="484491"/>
                      </a:lnTo>
                      <a:cubicBezTo>
                        <a:pt x="74463" y="453059"/>
                        <a:pt x="3025" y="361619"/>
                        <a:pt x="1120" y="252081"/>
                      </a:cubicBezTo>
                      <a:lnTo>
                        <a:pt x="1120" y="248271"/>
                      </a:lnTo>
                      <a:cubicBezTo>
                        <a:pt x="1120" y="111111"/>
                        <a:pt x="111610" y="621"/>
                        <a:pt x="248770" y="621"/>
                      </a:cubicBezTo>
                      <a:close/>
                      <a:moveTo>
                        <a:pt x="304967" y="489254"/>
                      </a:moveTo>
                      <a:cubicBezTo>
                        <a:pt x="286870" y="493064"/>
                        <a:pt x="267820" y="495921"/>
                        <a:pt x="248770" y="495921"/>
                      </a:cubicBezTo>
                      <a:cubicBezTo>
                        <a:pt x="229720" y="495921"/>
                        <a:pt x="210670" y="494016"/>
                        <a:pt x="192573" y="489254"/>
                      </a:cubicBezTo>
                      <a:lnTo>
                        <a:pt x="172570" y="524496"/>
                      </a:lnTo>
                      <a:lnTo>
                        <a:pt x="324970" y="524496"/>
                      </a:lnTo>
                      <a:lnTo>
                        <a:pt x="304967" y="489254"/>
                      </a:lnTo>
                      <a:close/>
                      <a:moveTo>
                        <a:pt x="248770" y="19671"/>
                      </a:moveTo>
                      <a:cubicBezTo>
                        <a:pt x="122088" y="19671"/>
                        <a:pt x="20170" y="121589"/>
                        <a:pt x="20170" y="248271"/>
                      </a:cubicBezTo>
                      <a:cubicBezTo>
                        <a:pt x="20170" y="374954"/>
                        <a:pt x="122088" y="476871"/>
                        <a:pt x="248770" y="476871"/>
                      </a:cubicBezTo>
                      <a:cubicBezTo>
                        <a:pt x="375452" y="476871"/>
                        <a:pt x="477370" y="374954"/>
                        <a:pt x="477370" y="248271"/>
                      </a:cubicBezTo>
                      <a:cubicBezTo>
                        <a:pt x="477370" y="121589"/>
                        <a:pt x="375452" y="19671"/>
                        <a:pt x="248770" y="19671"/>
                      </a:cubicBezTo>
                      <a:close/>
                      <a:moveTo>
                        <a:pt x="248770" y="133971"/>
                      </a:moveTo>
                      <a:cubicBezTo>
                        <a:pt x="311635" y="133971"/>
                        <a:pt x="363070" y="185406"/>
                        <a:pt x="363070" y="248271"/>
                      </a:cubicBezTo>
                      <a:cubicBezTo>
                        <a:pt x="363070" y="311136"/>
                        <a:pt x="311635" y="362571"/>
                        <a:pt x="248770" y="362571"/>
                      </a:cubicBezTo>
                      <a:cubicBezTo>
                        <a:pt x="185905" y="362571"/>
                        <a:pt x="134470" y="311136"/>
                        <a:pt x="134470" y="248271"/>
                      </a:cubicBezTo>
                      <a:cubicBezTo>
                        <a:pt x="134470" y="185406"/>
                        <a:pt x="185905" y="133971"/>
                        <a:pt x="248770" y="133971"/>
                      </a:cubicBezTo>
                      <a:close/>
                      <a:moveTo>
                        <a:pt x="248770" y="153021"/>
                      </a:moveTo>
                      <a:cubicBezTo>
                        <a:pt x="196383" y="153021"/>
                        <a:pt x="153520" y="195884"/>
                        <a:pt x="153520" y="248271"/>
                      </a:cubicBezTo>
                      <a:cubicBezTo>
                        <a:pt x="153520" y="300659"/>
                        <a:pt x="196383" y="343521"/>
                        <a:pt x="248770" y="343521"/>
                      </a:cubicBezTo>
                      <a:cubicBezTo>
                        <a:pt x="301158" y="343521"/>
                        <a:pt x="344020" y="300659"/>
                        <a:pt x="344020" y="248271"/>
                      </a:cubicBezTo>
                      <a:cubicBezTo>
                        <a:pt x="344020" y="195884"/>
                        <a:pt x="301158" y="153021"/>
                        <a:pt x="248770" y="153021"/>
                      </a:cubicBezTo>
                      <a:close/>
                      <a:moveTo>
                        <a:pt x="367833" y="114921"/>
                      </a:moveTo>
                      <a:cubicBezTo>
                        <a:pt x="375452" y="114921"/>
                        <a:pt x="382120" y="121589"/>
                        <a:pt x="382120" y="129209"/>
                      </a:cubicBezTo>
                      <a:cubicBezTo>
                        <a:pt x="382120" y="136829"/>
                        <a:pt x="375452" y="143496"/>
                        <a:pt x="367833" y="143496"/>
                      </a:cubicBezTo>
                      <a:cubicBezTo>
                        <a:pt x="360213" y="143496"/>
                        <a:pt x="353545" y="136829"/>
                        <a:pt x="353545" y="129209"/>
                      </a:cubicBezTo>
                      <a:cubicBezTo>
                        <a:pt x="353545" y="121589"/>
                        <a:pt x="360213" y="114921"/>
                        <a:pt x="367833" y="1149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" name="íSļídè">
                <a:extLst>
                  <a:ext uri="{FF2B5EF4-FFF2-40B4-BE49-F238E27FC236}">
                    <a16:creationId xmlns:a16="http://schemas.microsoft.com/office/drawing/2014/main" id="{1915F171-7E2C-4A71-9EBD-81575E82E432}"/>
                  </a:ext>
                </a:extLst>
              </p:cNvPr>
              <p:cNvSpPr/>
              <p:nvPr/>
            </p:nvSpPr>
            <p:spPr>
              <a:xfrm>
                <a:off x="3828409" y="3256123"/>
                <a:ext cx="792000" cy="792000"/>
              </a:xfrm>
              <a:prstGeom prst="rect">
                <a:avLst/>
              </a:prstGeom>
              <a:solidFill>
                <a:schemeClr val="accent1"/>
              </a:solidFill>
              <a:ln w="254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873F91F3-712B-4AC7-BA6D-3E02BF9B7B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70927" y="3681749"/>
                <a:ext cx="0" cy="888166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íSḻiḍé">
                <a:extLst>
                  <a:ext uri="{FF2B5EF4-FFF2-40B4-BE49-F238E27FC236}">
                    <a16:creationId xmlns:a16="http://schemas.microsoft.com/office/drawing/2014/main" id="{BC5CE781-C249-4898-9844-4E376827A4F5}"/>
                  </a:ext>
                </a:extLst>
              </p:cNvPr>
              <p:cNvSpPr/>
              <p:nvPr/>
            </p:nvSpPr>
            <p:spPr>
              <a:xfrm>
                <a:off x="6174927" y="3256123"/>
                <a:ext cx="792000" cy="792000"/>
              </a:xfrm>
              <a:prstGeom prst="rect">
                <a:avLst/>
              </a:prstGeom>
              <a:solidFill>
                <a:schemeClr val="accent1"/>
              </a:solidFill>
              <a:ln w="254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ïṣļïḑê">
                <a:extLst>
                  <a:ext uri="{FF2B5EF4-FFF2-40B4-BE49-F238E27FC236}">
                    <a16:creationId xmlns:a16="http://schemas.microsoft.com/office/drawing/2014/main" id="{E7D429B6-AF3F-4BC1-9A66-4F4ABE0466F1}"/>
                  </a:ext>
                </a:extLst>
              </p:cNvPr>
              <p:cNvSpPr/>
              <p:nvPr/>
            </p:nvSpPr>
            <p:spPr>
              <a:xfrm>
                <a:off x="8521445" y="3256123"/>
                <a:ext cx="792000" cy="792000"/>
              </a:xfrm>
              <a:prstGeom prst="rect">
                <a:avLst/>
              </a:prstGeom>
              <a:solidFill>
                <a:schemeClr val="accent1"/>
              </a:solidFill>
              <a:ln w="254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íš1îḓê">
                <a:extLst>
                  <a:ext uri="{FF2B5EF4-FFF2-40B4-BE49-F238E27FC236}">
                    <a16:creationId xmlns:a16="http://schemas.microsoft.com/office/drawing/2014/main" id="{AD958C6A-BE9D-4FC3-AC84-88F85F773E89}"/>
                  </a:ext>
                </a:extLst>
              </p:cNvPr>
              <p:cNvSpPr/>
              <p:nvPr/>
            </p:nvSpPr>
            <p:spPr>
              <a:xfrm>
                <a:off x="4080953" y="3460848"/>
                <a:ext cx="286913" cy="382551"/>
              </a:xfrm>
              <a:custGeom>
                <a:avLst/>
                <a:gdLst>
                  <a:gd name="connsiteX0" fmla="*/ 296523 w 400050"/>
                  <a:gd name="connsiteY0" fmla="*/ 621 h 533400"/>
                  <a:gd name="connsiteX1" fmla="*/ 296523 w 400050"/>
                  <a:gd name="connsiteY1" fmla="*/ 38721 h 533400"/>
                  <a:gd name="connsiteX2" fmla="*/ 401298 w 400050"/>
                  <a:gd name="connsiteY2" fmla="*/ 38721 h 533400"/>
                  <a:gd name="connsiteX3" fmla="*/ 401298 w 400050"/>
                  <a:gd name="connsiteY3" fmla="*/ 534021 h 533400"/>
                  <a:gd name="connsiteX4" fmla="*/ 1248 w 400050"/>
                  <a:gd name="connsiteY4" fmla="*/ 534021 h 533400"/>
                  <a:gd name="connsiteX5" fmla="*/ 1248 w 400050"/>
                  <a:gd name="connsiteY5" fmla="*/ 38721 h 533400"/>
                  <a:gd name="connsiteX6" fmla="*/ 106023 w 400050"/>
                  <a:gd name="connsiteY6" fmla="*/ 38721 h 533400"/>
                  <a:gd name="connsiteX7" fmla="*/ 106023 w 400050"/>
                  <a:gd name="connsiteY7" fmla="*/ 621 h 533400"/>
                  <a:gd name="connsiteX8" fmla="*/ 296523 w 400050"/>
                  <a:gd name="connsiteY8" fmla="*/ 621 h 533400"/>
                  <a:gd name="connsiteX9" fmla="*/ 106023 w 400050"/>
                  <a:gd name="connsiteY9" fmla="*/ 57771 h 533400"/>
                  <a:gd name="connsiteX10" fmla="*/ 20298 w 400050"/>
                  <a:gd name="connsiteY10" fmla="*/ 57771 h 533400"/>
                  <a:gd name="connsiteX11" fmla="*/ 20298 w 400050"/>
                  <a:gd name="connsiteY11" fmla="*/ 514971 h 533400"/>
                  <a:gd name="connsiteX12" fmla="*/ 382248 w 400050"/>
                  <a:gd name="connsiteY12" fmla="*/ 514971 h 533400"/>
                  <a:gd name="connsiteX13" fmla="*/ 382248 w 400050"/>
                  <a:gd name="connsiteY13" fmla="*/ 57771 h 533400"/>
                  <a:gd name="connsiteX14" fmla="*/ 296523 w 400050"/>
                  <a:gd name="connsiteY14" fmla="*/ 57771 h 533400"/>
                  <a:gd name="connsiteX15" fmla="*/ 296523 w 400050"/>
                  <a:gd name="connsiteY15" fmla="*/ 95871 h 533400"/>
                  <a:gd name="connsiteX16" fmla="*/ 106023 w 400050"/>
                  <a:gd name="connsiteY16" fmla="*/ 95871 h 533400"/>
                  <a:gd name="connsiteX17" fmla="*/ 106023 w 400050"/>
                  <a:gd name="connsiteY17" fmla="*/ 57771 h 533400"/>
                  <a:gd name="connsiteX18" fmla="*/ 201273 w 400050"/>
                  <a:gd name="connsiteY18" fmla="*/ 343521 h 533400"/>
                  <a:gd name="connsiteX19" fmla="*/ 201273 w 400050"/>
                  <a:gd name="connsiteY19" fmla="*/ 362571 h 533400"/>
                  <a:gd name="connsiteX20" fmla="*/ 86973 w 400050"/>
                  <a:gd name="connsiteY20" fmla="*/ 362571 h 533400"/>
                  <a:gd name="connsiteX21" fmla="*/ 86973 w 400050"/>
                  <a:gd name="connsiteY21" fmla="*/ 343521 h 533400"/>
                  <a:gd name="connsiteX22" fmla="*/ 201273 w 400050"/>
                  <a:gd name="connsiteY22" fmla="*/ 343521 h 533400"/>
                  <a:gd name="connsiteX23" fmla="*/ 315573 w 400050"/>
                  <a:gd name="connsiteY23" fmla="*/ 267321 h 533400"/>
                  <a:gd name="connsiteX24" fmla="*/ 315573 w 400050"/>
                  <a:gd name="connsiteY24" fmla="*/ 286371 h 533400"/>
                  <a:gd name="connsiteX25" fmla="*/ 86973 w 400050"/>
                  <a:gd name="connsiteY25" fmla="*/ 286371 h 533400"/>
                  <a:gd name="connsiteX26" fmla="*/ 86973 w 400050"/>
                  <a:gd name="connsiteY26" fmla="*/ 267321 h 533400"/>
                  <a:gd name="connsiteX27" fmla="*/ 315573 w 400050"/>
                  <a:gd name="connsiteY27" fmla="*/ 267321 h 533400"/>
                  <a:gd name="connsiteX28" fmla="*/ 315573 w 400050"/>
                  <a:gd name="connsiteY28" fmla="*/ 191121 h 533400"/>
                  <a:gd name="connsiteX29" fmla="*/ 315573 w 400050"/>
                  <a:gd name="connsiteY29" fmla="*/ 210171 h 533400"/>
                  <a:gd name="connsiteX30" fmla="*/ 86973 w 400050"/>
                  <a:gd name="connsiteY30" fmla="*/ 210171 h 533400"/>
                  <a:gd name="connsiteX31" fmla="*/ 86973 w 400050"/>
                  <a:gd name="connsiteY31" fmla="*/ 191121 h 533400"/>
                  <a:gd name="connsiteX32" fmla="*/ 315573 w 400050"/>
                  <a:gd name="connsiteY32" fmla="*/ 191121 h 533400"/>
                  <a:gd name="connsiteX33" fmla="*/ 277473 w 400050"/>
                  <a:gd name="connsiteY33" fmla="*/ 19671 h 533400"/>
                  <a:gd name="connsiteX34" fmla="*/ 125073 w 400050"/>
                  <a:gd name="connsiteY34" fmla="*/ 19671 h 533400"/>
                  <a:gd name="connsiteX35" fmla="*/ 125073 w 400050"/>
                  <a:gd name="connsiteY35" fmla="*/ 76821 h 533400"/>
                  <a:gd name="connsiteX36" fmla="*/ 277473 w 400050"/>
                  <a:gd name="connsiteY36" fmla="*/ 76821 h 533400"/>
                  <a:gd name="connsiteX37" fmla="*/ 277473 w 400050"/>
                  <a:gd name="connsiteY37" fmla="*/ 196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00050" h="533400">
                    <a:moveTo>
                      <a:pt x="296523" y="621"/>
                    </a:moveTo>
                    <a:lnTo>
                      <a:pt x="296523" y="38721"/>
                    </a:lnTo>
                    <a:lnTo>
                      <a:pt x="401298" y="38721"/>
                    </a:lnTo>
                    <a:lnTo>
                      <a:pt x="401298" y="534021"/>
                    </a:lnTo>
                    <a:lnTo>
                      <a:pt x="1248" y="534021"/>
                    </a:lnTo>
                    <a:lnTo>
                      <a:pt x="1248" y="38721"/>
                    </a:lnTo>
                    <a:lnTo>
                      <a:pt x="106023" y="38721"/>
                    </a:lnTo>
                    <a:lnTo>
                      <a:pt x="106023" y="621"/>
                    </a:lnTo>
                    <a:lnTo>
                      <a:pt x="296523" y="621"/>
                    </a:lnTo>
                    <a:close/>
                    <a:moveTo>
                      <a:pt x="106023" y="57771"/>
                    </a:moveTo>
                    <a:lnTo>
                      <a:pt x="20298" y="57771"/>
                    </a:lnTo>
                    <a:lnTo>
                      <a:pt x="20298" y="514971"/>
                    </a:lnTo>
                    <a:lnTo>
                      <a:pt x="382248" y="514971"/>
                    </a:lnTo>
                    <a:lnTo>
                      <a:pt x="382248" y="57771"/>
                    </a:lnTo>
                    <a:lnTo>
                      <a:pt x="296523" y="57771"/>
                    </a:lnTo>
                    <a:lnTo>
                      <a:pt x="296523" y="95871"/>
                    </a:lnTo>
                    <a:lnTo>
                      <a:pt x="106023" y="95871"/>
                    </a:lnTo>
                    <a:lnTo>
                      <a:pt x="106023" y="57771"/>
                    </a:lnTo>
                    <a:close/>
                    <a:moveTo>
                      <a:pt x="201273" y="343521"/>
                    </a:moveTo>
                    <a:lnTo>
                      <a:pt x="201273" y="362571"/>
                    </a:lnTo>
                    <a:lnTo>
                      <a:pt x="86973" y="362571"/>
                    </a:lnTo>
                    <a:lnTo>
                      <a:pt x="86973" y="343521"/>
                    </a:lnTo>
                    <a:lnTo>
                      <a:pt x="201273" y="343521"/>
                    </a:lnTo>
                    <a:close/>
                    <a:moveTo>
                      <a:pt x="315573" y="267321"/>
                    </a:moveTo>
                    <a:lnTo>
                      <a:pt x="315573" y="286371"/>
                    </a:lnTo>
                    <a:lnTo>
                      <a:pt x="86973" y="286371"/>
                    </a:lnTo>
                    <a:lnTo>
                      <a:pt x="86973" y="267321"/>
                    </a:lnTo>
                    <a:lnTo>
                      <a:pt x="315573" y="267321"/>
                    </a:lnTo>
                    <a:close/>
                    <a:moveTo>
                      <a:pt x="315573" y="191121"/>
                    </a:moveTo>
                    <a:lnTo>
                      <a:pt x="315573" y="210171"/>
                    </a:lnTo>
                    <a:lnTo>
                      <a:pt x="86973" y="210171"/>
                    </a:lnTo>
                    <a:lnTo>
                      <a:pt x="86973" y="191121"/>
                    </a:lnTo>
                    <a:lnTo>
                      <a:pt x="315573" y="191121"/>
                    </a:lnTo>
                    <a:close/>
                    <a:moveTo>
                      <a:pt x="277473" y="19671"/>
                    </a:moveTo>
                    <a:lnTo>
                      <a:pt x="125073" y="19671"/>
                    </a:lnTo>
                    <a:lnTo>
                      <a:pt x="125073" y="76821"/>
                    </a:lnTo>
                    <a:lnTo>
                      <a:pt x="277473" y="76821"/>
                    </a:lnTo>
                    <a:lnTo>
                      <a:pt x="277473" y="19671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iṥľíḋe">
                <a:extLst>
                  <a:ext uri="{FF2B5EF4-FFF2-40B4-BE49-F238E27FC236}">
                    <a16:creationId xmlns:a16="http://schemas.microsoft.com/office/drawing/2014/main" id="{C7034EB4-85AC-4E0A-9D2A-0D2D7E67EACF}"/>
                  </a:ext>
                </a:extLst>
              </p:cNvPr>
              <p:cNvSpPr/>
              <p:nvPr/>
            </p:nvSpPr>
            <p:spPr>
              <a:xfrm>
                <a:off x="6378969" y="3491589"/>
                <a:ext cx="383917" cy="321069"/>
              </a:xfrm>
              <a:custGeom>
                <a:avLst/>
                <a:gdLst>
                  <a:gd name="connsiteX0" fmla="*/ 497629 w 535305"/>
                  <a:gd name="connsiteY0" fmla="*/ 621 h 447675"/>
                  <a:gd name="connsiteX1" fmla="*/ 497629 w 535305"/>
                  <a:gd name="connsiteY1" fmla="*/ 133971 h 447675"/>
                  <a:gd name="connsiteX2" fmla="*/ 536681 w 535305"/>
                  <a:gd name="connsiteY2" fmla="*/ 133971 h 447675"/>
                  <a:gd name="connsiteX3" fmla="*/ 515726 w 535305"/>
                  <a:gd name="connsiteY3" fmla="*/ 400671 h 447675"/>
                  <a:gd name="connsiteX4" fmla="*/ 459529 w 535305"/>
                  <a:gd name="connsiteY4" fmla="*/ 400671 h 447675"/>
                  <a:gd name="connsiteX5" fmla="*/ 459529 w 535305"/>
                  <a:gd name="connsiteY5" fmla="*/ 448296 h 447675"/>
                  <a:gd name="connsiteX6" fmla="*/ 440479 w 535305"/>
                  <a:gd name="connsiteY6" fmla="*/ 448296 h 447675"/>
                  <a:gd name="connsiteX7" fmla="*/ 440479 w 535305"/>
                  <a:gd name="connsiteY7" fmla="*/ 400671 h 447675"/>
                  <a:gd name="connsiteX8" fmla="*/ 97579 w 535305"/>
                  <a:gd name="connsiteY8" fmla="*/ 400671 h 447675"/>
                  <a:gd name="connsiteX9" fmla="*/ 97579 w 535305"/>
                  <a:gd name="connsiteY9" fmla="*/ 448296 h 447675"/>
                  <a:gd name="connsiteX10" fmla="*/ 78529 w 535305"/>
                  <a:gd name="connsiteY10" fmla="*/ 448296 h 447675"/>
                  <a:gd name="connsiteX11" fmla="*/ 78529 w 535305"/>
                  <a:gd name="connsiteY11" fmla="*/ 400671 h 447675"/>
                  <a:gd name="connsiteX12" fmla="*/ 22331 w 535305"/>
                  <a:gd name="connsiteY12" fmla="*/ 400671 h 447675"/>
                  <a:gd name="connsiteX13" fmla="*/ 1376 w 535305"/>
                  <a:gd name="connsiteY13" fmla="*/ 133971 h 447675"/>
                  <a:gd name="connsiteX14" fmla="*/ 49954 w 535305"/>
                  <a:gd name="connsiteY14" fmla="*/ 133971 h 447675"/>
                  <a:gd name="connsiteX15" fmla="*/ 49954 w 535305"/>
                  <a:gd name="connsiteY15" fmla="*/ 621 h 447675"/>
                  <a:gd name="connsiteX16" fmla="*/ 497629 w 535305"/>
                  <a:gd name="connsiteY16" fmla="*/ 621 h 447675"/>
                  <a:gd name="connsiteX17" fmla="*/ 89959 w 535305"/>
                  <a:gd name="connsiteY17" fmla="*/ 153021 h 447675"/>
                  <a:gd name="connsiteX18" fmla="*/ 22331 w 535305"/>
                  <a:gd name="connsiteY18" fmla="*/ 153021 h 447675"/>
                  <a:gd name="connsiteX19" fmla="*/ 39476 w 535305"/>
                  <a:gd name="connsiteY19" fmla="*/ 381621 h 447675"/>
                  <a:gd name="connsiteX20" fmla="*/ 497629 w 535305"/>
                  <a:gd name="connsiteY20" fmla="*/ 381621 h 447675"/>
                  <a:gd name="connsiteX21" fmla="*/ 514773 w 535305"/>
                  <a:gd name="connsiteY21" fmla="*/ 153021 h 447675"/>
                  <a:gd name="connsiteX22" fmla="*/ 447146 w 535305"/>
                  <a:gd name="connsiteY22" fmla="*/ 153021 h 447675"/>
                  <a:gd name="connsiteX23" fmla="*/ 418571 w 535305"/>
                  <a:gd name="connsiteY23" fmla="*/ 305421 h 447675"/>
                  <a:gd name="connsiteX24" fmla="*/ 116629 w 535305"/>
                  <a:gd name="connsiteY24" fmla="*/ 305421 h 447675"/>
                  <a:gd name="connsiteX25" fmla="*/ 89959 w 535305"/>
                  <a:gd name="connsiteY25" fmla="*/ 153021 h 447675"/>
                  <a:gd name="connsiteX26" fmla="*/ 478579 w 535305"/>
                  <a:gd name="connsiteY26" fmla="*/ 19671 h 447675"/>
                  <a:gd name="connsiteX27" fmla="*/ 69004 w 535305"/>
                  <a:gd name="connsiteY27" fmla="*/ 19671 h 447675"/>
                  <a:gd name="connsiteX28" fmla="*/ 69004 w 535305"/>
                  <a:gd name="connsiteY28" fmla="*/ 133971 h 447675"/>
                  <a:gd name="connsiteX29" fmla="*/ 105198 w 535305"/>
                  <a:gd name="connsiteY29" fmla="*/ 133971 h 447675"/>
                  <a:gd name="connsiteX30" fmla="*/ 133773 w 535305"/>
                  <a:gd name="connsiteY30" fmla="*/ 286371 h 447675"/>
                  <a:gd name="connsiteX31" fmla="*/ 403331 w 535305"/>
                  <a:gd name="connsiteY31" fmla="*/ 286371 h 447675"/>
                  <a:gd name="connsiteX32" fmla="*/ 431906 w 535305"/>
                  <a:gd name="connsiteY32" fmla="*/ 133971 h 447675"/>
                  <a:gd name="connsiteX33" fmla="*/ 477626 w 535305"/>
                  <a:gd name="connsiteY33" fmla="*/ 133971 h 447675"/>
                  <a:gd name="connsiteX34" fmla="*/ 478579 w 535305"/>
                  <a:gd name="connsiteY34" fmla="*/ 19671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5305" h="447675">
                    <a:moveTo>
                      <a:pt x="497629" y="621"/>
                    </a:moveTo>
                    <a:lnTo>
                      <a:pt x="497629" y="133971"/>
                    </a:lnTo>
                    <a:lnTo>
                      <a:pt x="536681" y="133971"/>
                    </a:lnTo>
                    <a:lnTo>
                      <a:pt x="515726" y="400671"/>
                    </a:lnTo>
                    <a:lnTo>
                      <a:pt x="459529" y="400671"/>
                    </a:lnTo>
                    <a:lnTo>
                      <a:pt x="459529" y="448296"/>
                    </a:lnTo>
                    <a:lnTo>
                      <a:pt x="440479" y="448296"/>
                    </a:lnTo>
                    <a:lnTo>
                      <a:pt x="440479" y="400671"/>
                    </a:lnTo>
                    <a:lnTo>
                      <a:pt x="97579" y="400671"/>
                    </a:lnTo>
                    <a:lnTo>
                      <a:pt x="97579" y="448296"/>
                    </a:lnTo>
                    <a:lnTo>
                      <a:pt x="78529" y="448296"/>
                    </a:lnTo>
                    <a:lnTo>
                      <a:pt x="78529" y="400671"/>
                    </a:lnTo>
                    <a:lnTo>
                      <a:pt x="22331" y="400671"/>
                    </a:lnTo>
                    <a:lnTo>
                      <a:pt x="1376" y="133971"/>
                    </a:lnTo>
                    <a:lnTo>
                      <a:pt x="49954" y="133971"/>
                    </a:lnTo>
                    <a:lnTo>
                      <a:pt x="49954" y="621"/>
                    </a:lnTo>
                    <a:lnTo>
                      <a:pt x="497629" y="621"/>
                    </a:lnTo>
                    <a:close/>
                    <a:moveTo>
                      <a:pt x="89959" y="153021"/>
                    </a:moveTo>
                    <a:lnTo>
                      <a:pt x="22331" y="153021"/>
                    </a:lnTo>
                    <a:lnTo>
                      <a:pt x="39476" y="381621"/>
                    </a:lnTo>
                    <a:lnTo>
                      <a:pt x="497629" y="381621"/>
                    </a:lnTo>
                    <a:lnTo>
                      <a:pt x="514773" y="153021"/>
                    </a:lnTo>
                    <a:lnTo>
                      <a:pt x="447146" y="153021"/>
                    </a:lnTo>
                    <a:lnTo>
                      <a:pt x="418571" y="305421"/>
                    </a:lnTo>
                    <a:lnTo>
                      <a:pt x="116629" y="305421"/>
                    </a:lnTo>
                    <a:lnTo>
                      <a:pt x="89959" y="153021"/>
                    </a:lnTo>
                    <a:close/>
                    <a:moveTo>
                      <a:pt x="478579" y="19671"/>
                    </a:moveTo>
                    <a:lnTo>
                      <a:pt x="69004" y="19671"/>
                    </a:lnTo>
                    <a:lnTo>
                      <a:pt x="69004" y="133971"/>
                    </a:lnTo>
                    <a:lnTo>
                      <a:pt x="105198" y="133971"/>
                    </a:lnTo>
                    <a:lnTo>
                      <a:pt x="133773" y="286371"/>
                    </a:lnTo>
                    <a:lnTo>
                      <a:pt x="403331" y="286371"/>
                    </a:lnTo>
                    <a:lnTo>
                      <a:pt x="431906" y="133971"/>
                    </a:lnTo>
                    <a:lnTo>
                      <a:pt x="477626" y="133971"/>
                    </a:lnTo>
                    <a:lnTo>
                      <a:pt x="478579" y="19671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iṩļïďe">
                <a:extLst>
                  <a:ext uri="{FF2B5EF4-FFF2-40B4-BE49-F238E27FC236}">
                    <a16:creationId xmlns:a16="http://schemas.microsoft.com/office/drawing/2014/main" id="{E5F8A4F7-F98F-4815-A324-5D4A4C059726}"/>
                  </a:ext>
                </a:extLst>
              </p:cNvPr>
              <p:cNvSpPr/>
              <p:nvPr/>
            </p:nvSpPr>
            <p:spPr>
              <a:xfrm>
                <a:off x="8726170" y="3474510"/>
                <a:ext cx="382551" cy="355226"/>
              </a:xfrm>
              <a:custGeom>
                <a:avLst/>
                <a:gdLst>
                  <a:gd name="connsiteX0" fmla="*/ 411079 w 533400"/>
                  <a:gd name="connsiteY0" fmla="*/ 621 h 495300"/>
                  <a:gd name="connsiteX1" fmla="*/ 411079 w 533400"/>
                  <a:gd name="connsiteY1" fmla="*/ 114921 h 495300"/>
                  <a:gd name="connsiteX2" fmla="*/ 534904 w 533400"/>
                  <a:gd name="connsiteY2" fmla="*/ 114921 h 495300"/>
                  <a:gd name="connsiteX3" fmla="*/ 534904 w 533400"/>
                  <a:gd name="connsiteY3" fmla="*/ 495921 h 495300"/>
                  <a:gd name="connsiteX4" fmla="*/ 1504 w 533400"/>
                  <a:gd name="connsiteY4" fmla="*/ 495921 h 495300"/>
                  <a:gd name="connsiteX5" fmla="*/ 1504 w 533400"/>
                  <a:gd name="connsiteY5" fmla="*/ 114921 h 495300"/>
                  <a:gd name="connsiteX6" fmla="*/ 125329 w 533400"/>
                  <a:gd name="connsiteY6" fmla="*/ 114921 h 495300"/>
                  <a:gd name="connsiteX7" fmla="*/ 125329 w 533400"/>
                  <a:gd name="connsiteY7" fmla="*/ 621 h 495300"/>
                  <a:gd name="connsiteX8" fmla="*/ 411079 w 533400"/>
                  <a:gd name="connsiteY8" fmla="*/ 621 h 495300"/>
                  <a:gd name="connsiteX9" fmla="*/ 125329 w 533400"/>
                  <a:gd name="connsiteY9" fmla="*/ 229221 h 495300"/>
                  <a:gd name="connsiteX10" fmla="*/ 20554 w 533400"/>
                  <a:gd name="connsiteY10" fmla="*/ 229221 h 495300"/>
                  <a:gd name="connsiteX11" fmla="*/ 20554 w 533400"/>
                  <a:gd name="connsiteY11" fmla="*/ 476871 h 495300"/>
                  <a:gd name="connsiteX12" fmla="*/ 515854 w 533400"/>
                  <a:gd name="connsiteY12" fmla="*/ 476871 h 495300"/>
                  <a:gd name="connsiteX13" fmla="*/ 515854 w 533400"/>
                  <a:gd name="connsiteY13" fmla="*/ 229221 h 495300"/>
                  <a:gd name="connsiteX14" fmla="*/ 411079 w 533400"/>
                  <a:gd name="connsiteY14" fmla="*/ 229221 h 495300"/>
                  <a:gd name="connsiteX15" fmla="*/ 411079 w 533400"/>
                  <a:gd name="connsiteY15" fmla="*/ 276846 h 495300"/>
                  <a:gd name="connsiteX16" fmla="*/ 392029 w 533400"/>
                  <a:gd name="connsiteY16" fmla="*/ 276846 h 495300"/>
                  <a:gd name="connsiteX17" fmla="*/ 392029 w 533400"/>
                  <a:gd name="connsiteY17" fmla="*/ 229221 h 495300"/>
                  <a:gd name="connsiteX18" fmla="*/ 144379 w 533400"/>
                  <a:gd name="connsiteY18" fmla="*/ 229221 h 495300"/>
                  <a:gd name="connsiteX19" fmla="*/ 144379 w 533400"/>
                  <a:gd name="connsiteY19" fmla="*/ 276846 h 495300"/>
                  <a:gd name="connsiteX20" fmla="*/ 125329 w 533400"/>
                  <a:gd name="connsiteY20" fmla="*/ 276846 h 495300"/>
                  <a:gd name="connsiteX21" fmla="*/ 125329 w 533400"/>
                  <a:gd name="connsiteY21" fmla="*/ 229221 h 495300"/>
                  <a:gd name="connsiteX22" fmla="*/ 515854 w 533400"/>
                  <a:gd name="connsiteY22" fmla="*/ 133971 h 495300"/>
                  <a:gd name="connsiteX23" fmla="*/ 20554 w 533400"/>
                  <a:gd name="connsiteY23" fmla="*/ 133971 h 495300"/>
                  <a:gd name="connsiteX24" fmla="*/ 20554 w 533400"/>
                  <a:gd name="connsiteY24" fmla="*/ 210171 h 495300"/>
                  <a:gd name="connsiteX25" fmla="*/ 515854 w 533400"/>
                  <a:gd name="connsiteY25" fmla="*/ 210171 h 495300"/>
                  <a:gd name="connsiteX26" fmla="*/ 515854 w 533400"/>
                  <a:gd name="connsiteY26" fmla="*/ 133971 h 495300"/>
                  <a:gd name="connsiteX27" fmla="*/ 392029 w 533400"/>
                  <a:gd name="connsiteY27" fmla="*/ 19671 h 495300"/>
                  <a:gd name="connsiteX28" fmla="*/ 144379 w 533400"/>
                  <a:gd name="connsiteY28" fmla="*/ 19671 h 495300"/>
                  <a:gd name="connsiteX29" fmla="*/ 144379 w 533400"/>
                  <a:gd name="connsiteY29" fmla="*/ 114921 h 495300"/>
                  <a:gd name="connsiteX30" fmla="*/ 392029 w 533400"/>
                  <a:gd name="connsiteY30" fmla="*/ 114921 h 495300"/>
                  <a:gd name="connsiteX31" fmla="*/ 392029 w 533400"/>
                  <a:gd name="connsiteY31" fmla="*/ 19671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3400" h="495300">
                    <a:moveTo>
                      <a:pt x="411079" y="621"/>
                    </a:moveTo>
                    <a:lnTo>
                      <a:pt x="411079" y="114921"/>
                    </a:lnTo>
                    <a:lnTo>
                      <a:pt x="534904" y="114921"/>
                    </a:lnTo>
                    <a:lnTo>
                      <a:pt x="534904" y="495921"/>
                    </a:lnTo>
                    <a:lnTo>
                      <a:pt x="1504" y="495921"/>
                    </a:lnTo>
                    <a:lnTo>
                      <a:pt x="1504" y="114921"/>
                    </a:lnTo>
                    <a:lnTo>
                      <a:pt x="125329" y="114921"/>
                    </a:lnTo>
                    <a:lnTo>
                      <a:pt x="125329" y="621"/>
                    </a:lnTo>
                    <a:lnTo>
                      <a:pt x="411079" y="621"/>
                    </a:lnTo>
                    <a:close/>
                    <a:moveTo>
                      <a:pt x="125329" y="229221"/>
                    </a:moveTo>
                    <a:lnTo>
                      <a:pt x="20554" y="229221"/>
                    </a:lnTo>
                    <a:lnTo>
                      <a:pt x="20554" y="476871"/>
                    </a:lnTo>
                    <a:lnTo>
                      <a:pt x="515854" y="476871"/>
                    </a:lnTo>
                    <a:lnTo>
                      <a:pt x="515854" y="229221"/>
                    </a:lnTo>
                    <a:lnTo>
                      <a:pt x="411079" y="229221"/>
                    </a:lnTo>
                    <a:lnTo>
                      <a:pt x="411079" y="276846"/>
                    </a:lnTo>
                    <a:lnTo>
                      <a:pt x="392029" y="276846"/>
                    </a:lnTo>
                    <a:lnTo>
                      <a:pt x="392029" y="229221"/>
                    </a:lnTo>
                    <a:lnTo>
                      <a:pt x="144379" y="229221"/>
                    </a:lnTo>
                    <a:lnTo>
                      <a:pt x="144379" y="276846"/>
                    </a:lnTo>
                    <a:lnTo>
                      <a:pt x="125329" y="276846"/>
                    </a:lnTo>
                    <a:lnTo>
                      <a:pt x="125329" y="229221"/>
                    </a:lnTo>
                    <a:close/>
                    <a:moveTo>
                      <a:pt x="515854" y="133971"/>
                    </a:moveTo>
                    <a:lnTo>
                      <a:pt x="20554" y="133971"/>
                    </a:lnTo>
                    <a:lnTo>
                      <a:pt x="20554" y="210171"/>
                    </a:lnTo>
                    <a:lnTo>
                      <a:pt x="515854" y="210171"/>
                    </a:lnTo>
                    <a:lnTo>
                      <a:pt x="515854" y="133971"/>
                    </a:lnTo>
                    <a:close/>
                    <a:moveTo>
                      <a:pt x="392029" y="19671"/>
                    </a:moveTo>
                    <a:lnTo>
                      <a:pt x="144379" y="19671"/>
                    </a:lnTo>
                    <a:lnTo>
                      <a:pt x="144379" y="114921"/>
                    </a:lnTo>
                    <a:lnTo>
                      <a:pt x="392029" y="114921"/>
                    </a:lnTo>
                    <a:lnTo>
                      <a:pt x="392029" y="19671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F300015D-355D-4D5A-A9F8-8E739DC8DD3B}"/>
              </a:ext>
            </a:extLst>
          </p:cNvPr>
          <p:cNvSpPr txBox="1"/>
          <p:nvPr/>
        </p:nvSpPr>
        <p:spPr>
          <a:xfrm>
            <a:off x="1926828" y="4557459"/>
            <a:ext cx="609407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小组合作交流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026D5BA-3748-44EB-943A-FF94DD708D36}"/>
              </a:ext>
            </a:extLst>
          </p:cNvPr>
          <p:cNvSpPr txBox="1"/>
          <p:nvPr/>
        </p:nvSpPr>
        <p:spPr>
          <a:xfrm>
            <a:off x="3877346" y="2065496"/>
            <a:ext cx="609407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下一阶段学习计划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50354C1-085B-419C-9774-F0F895FE6F02}"/>
              </a:ext>
            </a:extLst>
          </p:cNvPr>
          <p:cNvSpPr txBox="1"/>
          <p:nvPr/>
        </p:nvSpPr>
        <p:spPr>
          <a:xfrm>
            <a:off x="6811140" y="4511858"/>
            <a:ext cx="609407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个人计划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92031D0-2B17-44F3-9A53-E96E27FCF3DE}"/>
              </a:ext>
            </a:extLst>
          </p:cNvPr>
          <p:cNvSpPr txBox="1"/>
          <p:nvPr/>
        </p:nvSpPr>
        <p:spPr>
          <a:xfrm>
            <a:off x="9117957" y="2065496"/>
            <a:ext cx="6452886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合作计划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内容占位符 2">
            <a:extLst>
              <a:ext uri="{FF2B5EF4-FFF2-40B4-BE49-F238E27FC236}">
                <a16:creationId xmlns:a16="http://schemas.microsoft.com/office/drawing/2014/main" id="{9ABFA8EF-C716-4837-8BCE-DD7F71B38A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43605" y="2136997"/>
            <a:ext cx="9144000" cy="72215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zh-CN" altLang="en-US" sz="2000" dirty="0">
                <a:ea typeface="微软雅黑" panose="020B0503020204020204" pitchFamily="34" charset="-122"/>
              </a:rPr>
              <a:t>我们从来没有象今天这样体会到时间的宝贵。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ea typeface="微软雅黑" panose="020B0503020204020204" pitchFamily="34" charset="-122"/>
              </a:rPr>
              <a:t>宝贵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ea typeface="微软雅黑" panose="020B0503020204020204" pitchFamily="34" charset="-122"/>
              </a:rPr>
              <a:t>有两层含义，一则是指时间的有限性，它要求我们必须倍加珍惜，二则是时间的有用性，就是说这段考前的时间很有用，很关键，要求我们必须充分利用。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2">
            <a:extLst>
              <a:ext uri="{FF2B5EF4-FFF2-40B4-BE49-F238E27FC236}">
                <a16:creationId xmlns:a16="http://schemas.microsoft.com/office/drawing/2014/main" id="{ADA3E689-85D8-4428-B9C0-C32538AE34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79402" y="1038365"/>
            <a:ext cx="8066088" cy="9429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93B7F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人的潜力是无限的 </a:t>
            </a:r>
          </a:p>
        </p:txBody>
      </p:sp>
      <p:sp>
        <p:nvSpPr>
          <p:cNvPr id="264196" name="Rectangle 3">
            <a:extLst>
              <a:ext uri="{FF2B5EF4-FFF2-40B4-BE49-F238E27FC236}">
                <a16:creationId xmlns:a16="http://schemas.microsoft.com/office/drawing/2014/main" id="{30FA3BC2-BA4A-49BE-B337-2BA5EAEA6AE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226916" y="2213518"/>
            <a:ext cx="9144000" cy="44894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ea typeface="微软雅黑" panose="020B0503020204020204" pitchFamily="34" charset="-122"/>
              </a:rPr>
              <a:t>大家都要记住，只要努力什么事情都有可能发生，你会发现很多人的名次、成绩都是很不稳定的变化的，大家在班里在年级里的排名也在不断地变化，所以，成绩差一些的同学，只要你努力把握住所有</a:t>
            </a:r>
            <a:r>
              <a:rPr lang="zh-CN" altLang="en-US" sz="2000" dirty="0"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学习</a:t>
            </a:r>
            <a:r>
              <a:rPr lang="zh-CN" altLang="en-US" sz="2000" dirty="0">
                <a:ea typeface="微软雅黑" panose="020B0503020204020204" pitchFamily="34" charset="-122"/>
              </a:rPr>
              <a:t>的时间和机会，你很有可能上升到前列，而成绩好的同学，如果你掉以轻心，也有落马的可能。所以希望大家能够保持高度兴奋的</a:t>
            </a:r>
            <a:r>
              <a:rPr lang="zh-CN" altLang="en-US" sz="2000" dirty="0"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学习</a:t>
            </a:r>
            <a:r>
              <a:rPr lang="zh-CN" altLang="en-US" sz="2000" dirty="0">
                <a:ea typeface="微软雅黑" panose="020B0503020204020204" pitchFamily="34" charset="-122"/>
              </a:rPr>
              <a:t>状态，共同进步，共同超越原来的自己。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3">
            <a:extLst>
              <a:ext uri="{FF2B5EF4-FFF2-40B4-BE49-F238E27FC236}">
                <a16:creationId xmlns:a16="http://schemas.microsoft.com/office/drawing/2014/main" id="{FD6EE7D7-69AD-4744-94F5-21BABE54097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56162" y="509906"/>
            <a:ext cx="8893175" cy="55435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zh-CN" sz="2000" dirty="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不要犹豫，不要怀疑，坚定信念、勇往直前，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拼过、笑过、哭过，才不枉人生短短几十年。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蓝天下，我们共同的梦。再加把劲，拼了！就拚出个无悔高中生活。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高考路上要汗水，不要眼泪。眼泪流出的是懦弱，汗水流出的是尊严、勇敢！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34" charset="-122"/>
              </a:rPr>
              <a:t>                                  </a:t>
            </a:r>
          </a:p>
        </p:txBody>
      </p:sp>
      <p:sp>
        <p:nvSpPr>
          <p:cNvPr id="265219" name="Text Box 4">
            <a:extLst>
              <a:ext uri="{FF2B5EF4-FFF2-40B4-BE49-F238E27FC236}">
                <a16:creationId xmlns:a16="http://schemas.microsoft.com/office/drawing/2014/main" id="{BAEEB4F7-A08C-46B7-ADD7-E01A575B3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110" y="1151602"/>
            <a:ext cx="4698722" cy="7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93B7F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老师送给同学们的几句话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22FB480-09CD-43C3-BACC-D4A8B55CD3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t="50000" r="5740"/>
          <a:stretch/>
        </p:blipFill>
        <p:spPr>
          <a:xfrm>
            <a:off x="0" y="4476750"/>
            <a:ext cx="12192000" cy="2381250"/>
          </a:xfrm>
          <a:prstGeom prst="rect">
            <a:avLst/>
          </a:prstGeom>
        </p:spPr>
      </p:pic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0C0FDA4-536A-40A7-8147-0580D0094929}"/>
              </a:ext>
            </a:extLst>
          </p:cNvPr>
          <p:cNvCxnSpPr>
            <a:cxnSpLocks/>
          </p:cNvCxnSpPr>
          <p:nvPr/>
        </p:nvCxnSpPr>
        <p:spPr>
          <a:xfrm>
            <a:off x="3262983" y="3528273"/>
            <a:ext cx="5643597" cy="0"/>
          </a:xfrm>
          <a:prstGeom prst="line">
            <a:avLst/>
          </a:prstGeom>
          <a:ln w="50800">
            <a:solidFill>
              <a:srgbClr val="FACA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1FA1D022-FCB0-4A79-B8F4-D2E45F7E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r="5740" b="40800"/>
          <a:stretch/>
        </p:blipFill>
        <p:spPr>
          <a:xfrm>
            <a:off x="0" y="0"/>
            <a:ext cx="12193717" cy="2800350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7AB8A5DE-9A7F-4164-A657-8CCABEE8CAEC}"/>
              </a:ext>
            </a:extLst>
          </p:cNvPr>
          <p:cNvSpPr/>
          <p:nvPr/>
        </p:nvSpPr>
        <p:spPr>
          <a:xfrm>
            <a:off x="4673626" y="4495638"/>
            <a:ext cx="2771723" cy="563633"/>
          </a:xfrm>
          <a:prstGeom prst="roundRect">
            <a:avLst>
              <a:gd name="adj" fmla="val 50000"/>
            </a:avLst>
          </a:prstGeom>
          <a:gradFill>
            <a:gsLst>
              <a:gs pos="35000">
                <a:srgbClr val="E04755"/>
              </a:gs>
              <a:gs pos="100000">
                <a:srgbClr val="FACA6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汇报人：</a:t>
            </a:r>
            <a:r>
              <a:rPr lang="en-US" altLang="zh-CN" sz="22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xxx</a:t>
            </a:r>
            <a:endParaRPr lang="zh-CN" altLang="en-US" sz="22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4A75F9A-F0CA-4B01-B27F-8611E590E807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104959" y="1946472"/>
            <a:ext cx="5909056" cy="1383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00000"/>
              </a:lnSpc>
            </a:pPr>
            <a:r>
              <a:rPr kumimoji="1" lang="zh-CN" altLang="en-US" sz="9600" b="1" dirty="0">
                <a:gradFill>
                  <a:gsLst>
                    <a:gs pos="20000">
                      <a:srgbClr val="E04755"/>
                    </a:gs>
                    <a:gs pos="100000">
                      <a:srgbClr val="FACA60"/>
                    </a:gs>
                  </a:gsLst>
                  <a:lin ang="5400000" scaled="1"/>
                </a:gradFill>
                <a:latin typeface="字魂110号-武林江湖体" panose="00000500000000000000" pitchFamily="2" charset="-122"/>
                <a:ea typeface="字魂110号-武林江湖体" panose="00000500000000000000" pitchFamily="2" charset="-122"/>
                <a:cs typeface="Microsoft YaHei Light" charset="-122"/>
              </a:rPr>
              <a:t>总结完毕</a:t>
            </a:r>
          </a:p>
        </p:txBody>
      </p:sp>
    </p:spTree>
    <p:extLst>
      <p:ext uri="{BB962C8B-B14F-4D97-AF65-F5344CB8AC3E}">
        <p14:creationId xmlns:p14="http://schemas.microsoft.com/office/powerpoint/2010/main" val="95552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714" name="Group 2">
            <a:extLst>
              <a:ext uri="{FF2B5EF4-FFF2-40B4-BE49-F238E27FC236}">
                <a16:creationId xmlns:a16="http://schemas.microsoft.com/office/drawing/2014/main" id="{718547EF-23A4-4B99-9B23-3D860B01D4B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1901388"/>
              </p:ext>
            </p:extLst>
          </p:nvPr>
        </p:nvGraphicFramePr>
        <p:xfrm>
          <a:off x="1660404" y="609599"/>
          <a:ext cx="8540750" cy="563880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322763">
                  <a:extLst>
                    <a:ext uri="{9D8B030D-6E8A-4147-A177-3AD203B41FA5}">
                      <a16:colId xmlns:a16="http://schemas.microsoft.com/office/drawing/2014/main" val="3511707866"/>
                    </a:ext>
                  </a:extLst>
                </a:gridCol>
                <a:gridCol w="4217987">
                  <a:extLst>
                    <a:ext uri="{9D8B030D-6E8A-4147-A177-3AD203B41FA5}">
                      <a16:colId xmlns:a16="http://schemas.microsoft.com/office/drawing/2014/main" val="2811318728"/>
                    </a:ext>
                  </a:extLst>
                </a:gridCol>
              </a:tblGrid>
              <a:tr h="7048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总分平均分：</a:t>
                      </a:r>
                      <a:r>
                        <a:rPr kumimoji="0" lang="en-US" altLang="zh-CN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421.31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617788"/>
                  </a:ext>
                </a:extLst>
              </a:tr>
              <a:tr h="708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科目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平均分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38678444"/>
                  </a:ext>
                </a:extLst>
              </a:tr>
              <a:tr h="704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语文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92.90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1552244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数学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95.43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2398538"/>
                  </a:ext>
                </a:extLst>
              </a:tr>
              <a:tr h="704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105.94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1015805"/>
                  </a:ext>
                </a:extLst>
              </a:tr>
              <a:tr h="704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61.20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7829567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化学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65.84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9894496"/>
                  </a:ext>
                </a:extLst>
              </a:tr>
              <a:tr h="704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39429606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738" name="Group 2">
            <a:extLst>
              <a:ext uri="{FF2B5EF4-FFF2-40B4-BE49-F238E27FC236}">
                <a16:creationId xmlns:a16="http://schemas.microsoft.com/office/drawing/2014/main" id="{8CDEB9DB-A3A4-4446-841D-A6EC6BD67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637847"/>
              </p:ext>
            </p:extLst>
          </p:nvPr>
        </p:nvGraphicFramePr>
        <p:xfrm>
          <a:off x="1677284" y="1816441"/>
          <a:ext cx="8837432" cy="197891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918830">
                  <a:extLst>
                    <a:ext uri="{9D8B030D-6E8A-4147-A177-3AD203B41FA5}">
                      <a16:colId xmlns:a16="http://schemas.microsoft.com/office/drawing/2014/main" val="2761852936"/>
                    </a:ext>
                  </a:extLst>
                </a:gridCol>
                <a:gridCol w="2398089">
                  <a:extLst>
                    <a:ext uri="{9D8B030D-6E8A-4147-A177-3AD203B41FA5}">
                      <a16:colId xmlns:a16="http://schemas.microsoft.com/office/drawing/2014/main" val="2712664072"/>
                    </a:ext>
                  </a:extLst>
                </a:gridCol>
                <a:gridCol w="2172873">
                  <a:extLst>
                    <a:ext uri="{9D8B030D-6E8A-4147-A177-3AD203B41FA5}">
                      <a16:colId xmlns:a16="http://schemas.microsoft.com/office/drawing/2014/main" val="3822954366"/>
                    </a:ext>
                  </a:extLst>
                </a:gridCol>
                <a:gridCol w="2347640">
                  <a:extLst>
                    <a:ext uri="{9D8B030D-6E8A-4147-A177-3AD203B41FA5}">
                      <a16:colId xmlns:a16="http://schemas.microsoft.com/office/drawing/2014/main" val="2139207277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名次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状   元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榜   眼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探   花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29165528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孟隽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寿天宇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俞睿杰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38878843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成绩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514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492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476.5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71405611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年级排名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640344331"/>
                  </a:ext>
                </a:extLst>
              </a:tr>
            </a:tbl>
          </a:graphicData>
        </a:graphic>
      </p:graphicFrame>
      <p:sp>
        <p:nvSpPr>
          <p:cNvPr id="244765" name="AutoShape 29">
            <a:hlinkClick r:id="rId2" action="ppaction://hlinksldjump"/>
            <a:extLst>
              <a:ext uri="{FF2B5EF4-FFF2-40B4-BE49-F238E27FC236}">
                <a16:creationId xmlns:a16="http://schemas.microsoft.com/office/drawing/2014/main" id="{CA0A8EE5-0E97-4596-9D83-5B243FF22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0" y="6210300"/>
            <a:ext cx="539750" cy="6477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00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>
            <a:extLst>
              <a:ext uri="{FF2B5EF4-FFF2-40B4-BE49-F238E27FC236}">
                <a16:creationId xmlns:a16="http://schemas.microsoft.com/office/drawing/2014/main" id="{57D541C7-B2C3-4309-801B-4DD9645B6E36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049583" y="568325"/>
            <a:ext cx="9144000" cy="57213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4000" dirty="0">
                <a:solidFill>
                  <a:srgbClr val="FF0000"/>
                </a:solidFill>
                <a:ea typeface="微软雅黑" panose="020B0503020204020204" pitchFamily="34" charset="-122"/>
              </a:rPr>
              <a:t>班级前十：</a:t>
            </a:r>
            <a:endParaRPr lang="en-US" altLang="zh-CN" sz="4000" dirty="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18AF937-0D0C-E24F-A75A-33B99FD15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230569"/>
              </p:ext>
            </p:extLst>
          </p:nvPr>
        </p:nvGraphicFramePr>
        <p:xfrm>
          <a:off x="4215441" y="759126"/>
          <a:ext cx="1880559" cy="4972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0559">
                  <a:extLst>
                    <a:ext uri="{9D8B030D-6E8A-4147-A177-3AD203B41FA5}">
                      <a16:colId xmlns:a16="http://schemas.microsoft.com/office/drawing/2014/main" val="1340667164"/>
                    </a:ext>
                  </a:extLst>
                </a:gridCol>
              </a:tblGrid>
              <a:tr h="34617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3200" u="none" strike="noStrike">
                          <a:effectLst/>
                        </a:rPr>
                        <a:t>孟隽</a:t>
                      </a:r>
                      <a:endParaRPr lang="zh-CN" altLang="en-US" sz="3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9630470"/>
                  </a:ext>
                </a:extLst>
              </a:tr>
              <a:tr h="34617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3200" u="none" strike="noStrike" dirty="0">
                          <a:effectLst/>
                        </a:rPr>
                        <a:t>寿天宇</a:t>
                      </a:r>
                      <a:endParaRPr lang="zh-CN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1941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3200" u="none" strike="noStrike">
                          <a:effectLst/>
                        </a:rPr>
                        <a:t>俞睿杰</a:t>
                      </a:r>
                      <a:endParaRPr lang="zh-CN" altLang="en-US" sz="3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1133485"/>
                  </a:ext>
                </a:extLst>
              </a:tr>
              <a:tr h="34617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3200" u="none" strike="noStrike">
                          <a:effectLst/>
                        </a:rPr>
                        <a:t>宋璐昕</a:t>
                      </a:r>
                      <a:endParaRPr lang="zh-CN" altLang="en-US" sz="3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0908674"/>
                  </a:ext>
                </a:extLst>
              </a:tr>
              <a:tr h="34617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3200" u="none" strike="noStrike">
                          <a:effectLst/>
                        </a:rPr>
                        <a:t>邓尧敏</a:t>
                      </a:r>
                      <a:endParaRPr lang="zh-CN" altLang="en-US" sz="3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7525792"/>
                  </a:ext>
                </a:extLst>
              </a:tr>
              <a:tr h="4730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3200" u="none" strike="noStrike" dirty="0">
                          <a:effectLst/>
                        </a:rPr>
                        <a:t>周洲</a:t>
                      </a:r>
                      <a:endParaRPr lang="zh-CN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1030806"/>
                  </a:ext>
                </a:extLst>
              </a:tr>
              <a:tr h="34617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3200" u="none" strike="noStrike">
                          <a:effectLst/>
                        </a:rPr>
                        <a:t>张语瑄</a:t>
                      </a:r>
                      <a:endParaRPr lang="zh-CN" altLang="en-US" sz="3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3533372"/>
                  </a:ext>
                </a:extLst>
              </a:tr>
              <a:tr h="34617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3200" u="none" strike="noStrike">
                          <a:effectLst/>
                        </a:rPr>
                        <a:t>王睦轶</a:t>
                      </a:r>
                      <a:endParaRPr lang="zh-CN" altLang="en-US" sz="3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7920421"/>
                  </a:ext>
                </a:extLst>
              </a:tr>
              <a:tr h="34617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3200" u="none" strike="noStrike">
                          <a:effectLst/>
                        </a:rPr>
                        <a:t>何晨轩</a:t>
                      </a:r>
                      <a:endParaRPr lang="zh-CN" altLang="en-US" sz="3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6693140"/>
                  </a:ext>
                </a:extLst>
              </a:tr>
              <a:tr h="34617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3200" u="none" strike="noStrike" dirty="0">
                          <a:effectLst/>
                        </a:rPr>
                        <a:t>韦兰兰</a:t>
                      </a:r>
                      <a:endParaRPr lang="zh-CN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802614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15" name="Group 55">
            <a:extLst>
              <a:ext uri="{FF2B5EF4-FFF2-40B4-BE49-F238E27FC236}">
                <a16:creationId xmlns:a16="http://schemas.microsoft.com/office/drawing/2014/main" id="{B2006B9B-1262-4780-8720-B3EB8523E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302101"/>
              </p:ext>
            </p:extLst>
          </p:nvPr>
        </p:nvGraphicFramePr>
        <p:xfrm>
          <a:off x="1919288" y="1660526"/>
          <a:ext cx="8424862" cy="3463103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584325">
                  <a:extLst>
                    <a:ext uri="{9D8B030D-6E8A-4147-A177-3AD203B41FA5}">
                      <a16:colId xmlns:a16="http://schemas.microsoft.com/office/drawing/2014/main" val="3889584479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1017664429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val="1596192635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148442685"/>
                    </a:ext>
                  </a:extLst>
                </a:gridCol>
              </a:tblGrid>
              <a:tr h="0"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学科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成绩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594418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语文（</a:t>
                      </a:r>
                      <a:r>
                        <a:rPr kumimoji="0" lang="en-US" altLang="zh-CN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</a:t>
                      </a: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王云曦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106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8569673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数学（</a:t>
                      </a:r>
                      <a:r>
                        <a:rPr kumimoji="0" lang="en-US" altLang="zh-CN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145</a:t>
                      </a: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孟隽、寿天宇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130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0811913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英语（</a:t>
                      </a:r>
                      <a:r>
                        <a:rPr kumimoji="0" lang="en-US" altLang="zh-CN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139</a:t>
                      </a: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陈颖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135.5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5613589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物理（</a:t>
                      </a:r>
                      <a:r>
                        <a:rPr kumimoji="0" lang="en-US" altLang="zh-CN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</a:t>
                      </a: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张鑫源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8272910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化学（</a:t>
                      </a:r>
                      <a:r>
                        <a:rPr kumimoji="0" lang="en-US" altLang="zh-CN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97</a:t>
                      </a: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孟隽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97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1859246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707965925"/>
                  </a:ext>
                </a:extLst>
              </a:tr>
            </a:tbl>
          </a:graphicData>
        </a:graphic>
      </p:graphicFrame>
      <p:sp>
        <p:nvSpPr>
          <p:cNvPr id="245810" name="AutoShape 50">
            <a:hlinkClick r:id="rId2" action="ppaction://hlinksldjump"/>
            <a:extLst>
              <a:ext uri="{FF2B5EF4-FFF2-40B4-BE49-F238E27FC236}">
                <a16:creationId xmlns:a16="http://schemas.microsoft.com/office/drawing/2014/main" id="{8C75D4DE-3BB0-4365-ADC9-7F573F819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0" y="6210300"/>
            <a:ext cx="539750" cy="6477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00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13F9EC2B-E234-4D3B-A645-C9C51FA1B449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727076" y="2607680"/>
            <a:ext cx="8675688" cy="33115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ea typeface="微软雅黑" panose="020B0503020204020204" pitchFamily="34" charset="-122"/>
              </a:rPr>
              <a:t>学生成绩分析：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微软雅黑" panose="020B0503020204020204" pitchFamily="34" charset="-122"/>
              </a:rPr>
              <a:t>本次总人数</a:t>
            </a:r>
            <a:r>
              <a:rPr lang="en-US" altLang="zh-CN" sz="2000" dirty="0">
                <a:ea typeface="微软雅黑" panose="020B0503020204020204" pitchFamily="34" charset="-122"/>
              </a:rPr>
              <a:t>51</a:t>
            </a:r>
            <a:r>
              <a:rPr lang="zh-CN" altLang="en-US" sz="2000" dirty="0">
                <a:ea typeface="微软雅黑" panose="020B0503020204020204" pitchFamily="34" charset="-122"/>
              </a:rPr>
              <a:t>人：进步</a:t>
            </a:r>
            <a:r>
              <a:rPr lang="en-US" altLang="zh-CN" sz="2000" dirty="0">
                <a:ea typeface="微软雅黑" panose="020B0503020204020204" pitchFamily="34" charset="-122"/>
              </a:rPr>
              <a:t>30</a:t>
            </a:r>
            <a:r>
              <a:rPr lang="zh-CN" altLang="en-US" sz="2000" dirty="0">
                <a:ea typeface="微软雅黑" panose="020B0503020204020204" pitchFamily="34" charset="-122"/>
              </a:rPr>
              <a:t>人     退步</a:t>
            </a:r>
            <a:r>
              <a:rPr lang="en-US" altLang="zh-CN" sz="2000" dirty="0">
                <a:ea typeface="微软雅黑" panose="020B0503020204020204" pitchFamily="34" charset="-122"/>
              </a:rPr>
              <a:t>21</a:t>
            </a:r>
            <a:r>
              <a:rPr lang="zh-CN" altLang="en-US" sz="2000" dirty="0">
                <a:ea typeface="微软雅黑" panose="020B0503020204020204" pitchFamily="34" charset="-122"/>
              </a:rPr>
              <a:t>人</a:t>
            </a:r>
          </a:p>
        </p:txBody>
      </p:sp>
      <p:sp>
        <p:nvSpPr>
          <p:cNvPr id="233484" name="AutoShape 12">
            <a:extLst>
              <a:ext uri="{FF2B5EF4-FFF2-40B4-BE49-F238E27FC236}">
                <a16:creationId xmlns:a16="http://schemas.microsoft.com/office/drawing/2014/main" id="{719B8948-844B-43C0-8AAC-D14B2BECB9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33486" name="AutoShape 14">
            <a:extLst>
              <a:ext uri="{FF2B5EF4-FFF2-40B4-BE49-F238E27FC236}">
                <a16:creationId xmlns:a16="http://schemas.microsoft.com/office/drawing/2014/main" id="{9B6BBE46-2A8C-4BDF-BBA3-A1EC59D0D9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33488" name="AutoShape 16">
            <a:extLst>
              <a:ext uri="{FF2B5EF4-FFF2-40B4-BE49-F238E27FC236}">
                <a16:creationId xmlns:a16="http://schemas.microsoft.com/office/drawing/2014/main" id="{C29D88EC-FF3D-4329-A73E-C9C83CC1EE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33490" name="AutoShape 18">
            <a:extLst>
              <a:ext uri="{FF2B5EF4-FFF2-40B4-BE49-F238E27FC236}">
                <a16:creationId xmlns:a16="http://schemas.microsoft.com/office/drawing/2014/main" id="{C6A1A303-65E6-46A8-8D54-78488D713D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33492" name="AutoShape 20">
            <a:extLst>
              <a:ext uri="{FF2B5EF4-FFF2-40B4-BE49-F238E27FC236}">
                <a16:creationId xmlns:a16="http://schemas.microsoft.com/office/drawing/2014/main" id="{CF66C339-1FFE-479D-AC77-A0E28A9D1B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33494" name="AutoShape 22">
            <a:extLst>
              <a:ext uri="{FF2B5EF4-FFF2-40B4-BE49-F238E27FC236}">
                <a16:creationId xmlns:a16="http://schemas.microsoft.com/office/drawing/2014/main" id="{D67894AE-C9C5-4219-98FD-758CD219C8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33496" name="AutoShape 24">
            <a:extLst>
              <a:ext uri="{FF2B5EF4-FFF2-40B4-BE49-F238E27FC236}">
                <a16:creationId xmlns:a16="http://schemas.microsoft.com/office/drawing/2014/main" id="{3169D306-332C-407C-833B-D9F2BCFA2A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233498" name="AutoShape 26">
            <a:extLst>
              <a:ext uri="{FF2B5EF4-FFF2-40B4-BE49-F238E27FC236}">
                <a16:creationId xmlns:a16="http://schemas.microsoft.com/office/drawing/2014/main" id="{1DBA433E-4534-47FA-92B1-B43FD3CFF1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93EE3C-8C17-40F9-B4C9-F8F6B8BCB2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83" y="1980426"/>
            <a:ext cx="3598941" cy="2897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Rectangle 5">
            <a:extLst>
              <a:ext uri="{FF2B5EF4-FFF2-40B4-BE49-F238E27FC236}">
                <a16:creationId xmlns:a16="http://schemas.microsoft.com/office/drawing/2014/main" id="{B53E6F3D-3D77-4434-AC36-8EE7110BBD1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42971" y="1347929"/>
            <a:ext cx="8435975" cy="583247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ea typeface="微软雅黑" panose="020B0503020204020204" pitchFamily="34" charset="-122"/>
              </a:rPr>
              <a:t>一、整体总结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微软雅黑" panose="020B0503020204020204" pitchFamily="34" charset="-122"/>
              </a:rPr>
              <a:t>首先，建议大家先对自己的考试整体情况做一个总结。建议同学们问自己几个问题：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ea typeface="微软雅黑" panose="020B0503020204020204" pitchFamily="34" charset="-122"/>
              </a:rPr>
              <a:t>1. </a:t>
            </a:r>
            <a:r>
              <a:rPr lang="zh-CN" altLang="en-US" sz="2000" dirty="0">
                <a:ea typeface="微软雅黑" panose="020B0503020204020204" pitchFamily="34" charset="-122"/>
              </a:rPr>
              <a:t>名次、成绩是上升还是下滑</a:t>
            </a:r>
            <a:r>
              <a:rPr lang="en-US" altLang="zh-CN" sz="2000" dirty="0">
                <a:ea typeface="微软雅黑" panose="020B0503020204020204" pitchFamily="34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ea typeface="微软雅黑" panose="020B0503020204020204" pitchFamily="34" charset="-122"/>
              </a:rPr>
              <a:t>2. </a:t>
            </a:r>
            <a:r>
              <a:rPr lang="zh-CN" altLang="en-US" sz="2000" dirty="0">
                <a:ea typeface="微软雅黑" panose="020B0503020204020204" pitchFamily="34" charset="-122"/>
              </a:rPr>
              <a:t>如果上升，上升原因是什么？是因为题目适合你，还是同水平的同学出现了失误，还是自己的水平真实上升了。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en-US" sz="2000" dirty="0">
                <a:ea typeface="微软雅黑" panose="020B0503020204020204" pitchFamily="34" charset="-122"/>
              </a:rPr>
              <a:t>   </a:t>
            </a:r>
            <a:r>
              <a:rPr lang="en-US" altLang="zh-CN" sz="2000" dirty="0">
                <a:ea typeface="微软雅黑" panose="020B0503020204020204" pitchFamily="34" charset="-122"/>
              </a:rPr>
              <a:t>3. </a:t>
            </a:r>
            <a:r>
              <a:rPr lang="zh-CN" altLang="en-US" sz="2000" dirty="0">
                <a:ea typeface="微软雅黑" panose="020B0503020204020204" pitchFamily="34" charset="-122"/>
              </a:rPr>
              <a:t>如果下滑，问题又出在哪里。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AE64C5-CCA1-47F4-B245-57D5962DA0E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162281" y="1984978"/>
            <a:ext cx="5794104" cy="58658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ea typeface="微软雅黑" panose="020B0503020204020204" pitchFamily="34" charset="-122"/>
              </a:rPr>
              <a:t>二、知识点总结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微软雅黑" panose="020B0503020204020204" pitchFamily="34" charset="-122"/>
              </a:rPr>
              <a:t>两种情况很可怕，一是根本不进行总结，那么你下次可能还掉在相同的陷阱里。第二种情况是就题论题进行总结，这样的结果是你下次可能掉在一个相似的陷阱里。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7EAB43D-8553-42D8-9CDF-D670903AE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85" y="409331"/>
            <a:ext cx="4025846" cy="60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5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8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59917"/>
</p:tagLst>
</file>

<file path=ppt/theme/theme1.xml><?xml version="1.0" encoding="utf-8"?>
<a:theme xmlns:a="http://schemas.openxmlformats.org/drawingml/2006/main" name="当图网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1269</Words>
  <Application>Microsoft Macintosh PowerPoint</Application>
  <PresentationFormat>宽屏</PresentationFormat>
  <Paragraphs>147</Paragraphs>
  <Slides>26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等线</vt:lpstr>
      <vt:lpstr>等线 Light</vt:lpstr>
      <vt:lpstr>华文琥珀</vt:lpstr>
      <vt:lpstr>STXingkai</vt:lpstr>
      <vt:lpstr>楷体</vt:lpstr>
      <vt:lpstr>思源黑体 CN Bold</vt:lpstr>
      <vt:lpstr>思源黑体 CN Normal</vt:lpstr>
      <vt:lpstr>宋体</vt:lpstr>
      <vt:lpstr>微软雅黑</vt:lpstr>
      <vt:lpstr>字魂110号-武林江湖体</vt:lpstr>
      <vt:lpstr>Arial</vt:lpstr>
      <vt:lpstr>Times New Roman</vt:lpstr>
      <vt:lpstr>Wingdings</vt:lpstr>
      <vt:lpstr>Wingdings 2</vt:lpstr>
      <vt:lpstr>当图网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人的潜力是无限的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素材来源网站当图网-www.99ppt.com</dc:title>
  <dc:subject>素材来源网站当图网-www.99ppt.com</dc:subject>
  <dc:creator>素材来源网站当图网-www.99ppt.com</dc:creator>
  <dc:description>素材来源网站当图网-www.99ppt.com</dc:description>
  <cp:lastModifiedBy>lei huan</cp:lastModifiedBy>
  <cp:revision>12</cp:revision>
  <dcterms:created xsi:type="dcterms:W3CDTF">2020-09-13T13:45:31Z</dcterms:created>
  <dcterms:modified xsi:type="dcterms:W3CDTF">2022-10-09T04:56:33Z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A09F084E-AD41-489F-8076-AA5BE3082BCA}" pid="100">
    <vt:ui4>5</vt:ui4>
  </property>
  <property fmtid="{64440492-4C8B-11D1-8B70-080036B11A03}" pid="11">
    <vt:lpwstr>素材来源网站当图网-www.99ppt.com</vt:lpwstr>
  </property>
</Properties>
</file>