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F4A-2CD3-417E-9BFA-965F7E1C5BB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F352-BDFD-400B-A521-3E2512F36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97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F4A-2CD3-417E-9BFA-965F7E1C5BB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F352-BDFD-400B-A521-3E2512F36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64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F4A-2CD3-417E-9BFA-965F7E1C5BB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F352-BDFD-400B-A521-3E2512F36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02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F4A-2CD3-417E-9BFA-965F7E1C5BB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F352-BDFD-400B-A521-3E2512F36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25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F4A-2CD3-417E-9BFA-965F7E1C5BB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F352-BDFD-400B-A521-3E2512F36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81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F4A-2CD3-417E-9BFA-965F7E1C5BB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F352-BDFD-400B-A521-3E2512F36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7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F4A-2CD3-417E-9BFA-965F7E1C5BB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F352-BDFD-400B-A521-3E2512F36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02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F4A-2CD3-417E-9BFA-965F7E1C5BB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F352-BDFD-400B-A521-3E2512F36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70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F4A-2CD3-417E-9BFA-965F7E1C5BB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F352-BDFD-400B-A521-3E2512F36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63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F4A-2CD3-417E-9BFA-965F7E1C5BB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F352-BDFD-400B-A521-3E2512F36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68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F4A-2CD3-417E-9BFA-965F7E1C5BB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1F352-BDFD-400B-A521-3E2512F36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33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68F4A-2CD3-417E-9BFA-965F7E1C5BB0}" type="datetimeFigureOut">
              <a:rPr lang="zh-CN" altLang="en-US" smtClean="0"/>
              <a:t>2023/8/28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1F352-BDFD-400B-A521-3E2512F36C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06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21840"/>
          </a:xfrm>
        </p:spPr>
        <p:txBody>
          <a:bodyPr/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年“展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创”课堂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教研组长、备课组长培训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33182" y="455738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常州市新北区吕墅中学</a:t>
            </a:r>
            <a:endParaRPr lang="en-US" altLang="zh-CN" sz="4000" dirty="0" smtClean="0"/>
          </a:p>
          <a:p>
            <a:r>
              <a:rPr lang="en-US" altLang="zh-CN" sz="4000" dirty="0" smtClean="0"/>
              <a:t>2023.8.30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96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13057"/>
          <a:stretch/>
        </p:blipFill>
        <p:spPr>
          <a:xfrm>
            <a:off x="0" y="-84482"/>
            <a:ext cx="4654098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609" y="-168963"/>
            <a:ext cx="5032296" cy="70269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017" y="-84482"/>
            <a:ext cx="5039124" cy="70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19054"/>
          <a:stretch/>
        </p:blipFill>
        <p:spPr>
          <a:xfrm>
            <a:off x="0" y="-542274"/>
            <a:ext cx="5169345" cy="74002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40" y="-125518"/>
            <a:ext cx="4929992" cy="72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895" y="201791"/>
            <a:ext cx="7419048" cy="48476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703" y="0"/>
            <a:ext cx="4937609" cy="698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635" y="292955"/>
            <a:ext cx="7857143" cy="4961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700" y="0"/>
            <a:ext cx="4777595" cy="6831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-1" b="16091"/>
          <a:stretch/>
        </p:blipFill>
        <p:spPr>
          <a:xfrm>
            <a:off x="7436387" y="399022"/>
            <a:ext cx="4867410" cy="60335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497" y="-3"/>
            <a:ext cx="4761187" cy="716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“展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”备、听课要求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结合课程目标与学科要求，认真内化“展</a:t>
            </a:r>
            <a:r>
              <a:rPr lang="en-US" altLang="zh-CN" dirty="0" smtClean="0"/>
              <a:t>·</a:t>
            </a:r>
            <a:r>
              <a:rPr lang="zh-CN" altLang="en-US" dirty="0" smtClean="0"/>
              <a:t>创”课堂的教学设计思想，本学期，做好</a:t>
            </a:r>
            <a:r>
              <a:rPr lang="zh-CN" altLang="en-US" sz="3200" dirty="0" smtClean="0"/>
              <a:t>“</a:t>
            </a:r>
            <a:r>
              <a:rPr lang="en-US" altLang="zh-CN" sz="3200" dirty="0" smtClean="0"/>
              <a:t>1+5+1</a:t>
            </a:r>
            <a:r>
              <a:rPr lang="zh-CN" altLang="en-US" sz="3200" dirty="0" smtClean="0"/>
              <a:t>”</a:t>
            </a:r>
            <a:r>
              <a:rPr lang="zh-CN" altLang="en-US" dirty="0" smtClean="0"/>
              <a:t>教学工作，即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个“展</a:t>
            </a:r>
            <a:r>
              <a:rPr lang="en-US" altLang="zh-CN" dirty="0" smtClean="0"/>
              <a:t>·</a:t>
            </a:r>
            <a:r>
              <a:rPr lang="zh-CN" altLang="en-US" dirty="0" smtClean="0"/>
              <a:t>创”单元、</a:t>
            </a:r>
            <a:r>
              <a:rPr lang="en-US" altLang="zh-CN" dirty="0" smtClean="0"/>
              <a:t>5</a:t>
            </a:r>
            <a:r>
              <a:rPr lang="zh-CN" altLang="en-US" dirty="0" smtClean="0"/>
              <a:t>节“展</a:t>
            </a:r>
            <a:r>
              <a:rPr lang="en-US" altLang="zh-CN" dirty="0" smtClean="0"/>
              <a:t>·</a:t>
            </a:r>
            <a:r>
              <a:rPr lang="zh-CN" altLang="en-US" dirty="0" smtClean="0"/>
              <a:t>创”课时（其中，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节创优展示课）、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个“展</a:t>
            </a:r>
            <a:r>
              <a:rPr lang="en-US" altLang="zh-CN" dirty="0" smtClean="0"/>
              <a:t>·</a:t>
            </a:r>
            <a:r>
              <a:rPr lang="zh-CN" altLang="en-US" dirty="0" smtClean="0"/>
              <a:t>创”跨学科。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严格按照“展</a:t>
            </a:r>
            <a:r>
              <a:rPr lang="en-US" altLang="zh-CN" dirty="0" smtClean="0"/>
              <a:t>·</a:t>
            </a:r>
            <a:r>
              <a:rPr lang="zh-CN" altLang="en-US" dirty="0" smtClean="0"/>
              <a:t>创”课评价量表，开展“展</a:t>
            </a:r>
            <a:r>
              <a:rPr lang="en-US" altLang="zh-CN" dirty="0" smtClean="0"/>
              <a:t>·</a:t>
            </a:r>
            <a:r>
              <a:rPr lang="zh-CN" altLang="en-US" dirty="0" smtClean="0"/>
              <a:t>创”听课，本学期至少</a:t>
            </a:r>
            <a:r>
              <a:rPr lang="en-US" altLang="zh-CN" dirty="0" smtClean="0"/>
              <a:t>20</a:t>
            </a:r>
            <a:r>
              <a:rPr lang="zh-CN" altLang="en-US" dirty="0" smtClean="0"/>
              <a:t>节以上。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教研组、备课组组织</a:t>
            </a:r>
            <a:r>
              <a:rPr lang="en-US" altLang="zh-CN" dirty="0" smtClean="0"/>
              <a:t>3</a:t>
            </a:r>
            <a:r>
              <a:rPr lang="zh-CN" altLang="en-US" dirty="0" smtClean="0"/>
              <a:t>次以上“展</a:t>
            </a:r>
            <a:r>
              <a:rPr lang="en-US" altLang="zh-CN" dirty="0" smtClean="0"/>
              <a:t>·</a:t>
            </a:r>
            <a:r>
              <a:rPr lang="zh-CN" altLang="en-US" dirty="0" smtClean="0"/>
              <a:t>创”课研讨活动，组长率先示范，敢于打破传统，挑战自我，吸收先进的课改理念，转变教师教学方式，转变学生学习方式。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10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04762" cy="47238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769" y="1417175"/>
            <a:ext cx="3361905" cy="4733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531" y="475137"/>
            <a:ext cx="3333333" cy="49523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5836" y="1436222"/>
            <a:ext cx="3285714" cy="4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13" y="0"/>
            <a:ext cx="3057143" cy="40857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46" y="2279176"/>
            <a:ext cx="5201462" cy="44047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327" y="101812"/>
            <a:ext cx="6323762" cy="38294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9" y="3607724"/>
            <a:ext cx="4457809" cy="32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4" y="403595"/>
            <a:ext cx="6199081" cy="46324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b="15738"/>
          <a:stretch/>
        </p:blipFill>
        <p:spPr>
          <a:xfrm>
            <a:off x="6330064" y="0"/>
            <a:ext cx="4982784" cy="68852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2263" y="641445"/>
            <a:ext cx="178785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39254" y="1899314"/>
            <a:ext cx="212677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39254" y="2535143"/>
            <a:ext cx="268633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25596" y="3459778"/>
            <a:ext cx="214043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672404" y="218929"/>
            <a:ext cx="110909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651932" y="2442810"/>
            <a:ext cx="112956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672404" y="3890021"/>
            <a:ext cx="178238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672404" y="4930813"/>
            <a:ext cx="189839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651931" y="5659837"/>
            <a:ext cx="180285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6672404" y="1640871"/>
            <a:ext cx="189839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6672404" y="961537"/>
            <a:ext cx="92939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21" y="4797479"/>
            <a:ext cx="5988583" cy="39177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19403" y="4799941"/>
            <a:ext cx="318832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77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28420"/>
          <a:stretch/>
        </p:blipFill>
        <p:spPr>
          <a:xfrm>
            <a:off x="-170396" y="0"/>
            <a:ext cx="5673556" cy="674199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485599" y="505399"/>
            <a:ext cx="7298440" cy="5445025"/>
            <a:chOff x="5485599" y="505399"/>
            <a:chExt cx="7298440" cy="544502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 b="73821"/>
            <a:stretch/>
          </p:blipFill>
          <p:spPr>
            <a:xfrm>
              <a:off x="5485599" y="505399"/>
              <a:ext cx="7298440" cy="183599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/>
            <a:srcRect t="38193" b="5082"/>
            <a:stretch/>
          </p:blipFill>
          <p:spPr>
            <a:xfrm>
              <a:off x="5485599" y="1716800"/>
              <a:ext cx="6990751" cy="4233624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30660" y="136067"/>
            <a:ext cx="110909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30660" y="680008"/>
            <a:ext cx="150260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98898" y="2156241"/>
            <a:ext cx="213040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98898" y="3205581"/>
            <a:ext cx="230782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98898" y="4070255"/>
            <a:ext cx="213040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98898" y="5221458"/>
            <a:ext cx="143436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24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18161"/>
          <a:stretch/>
        </p:blipFill>
        <p:spPr>
          <a:xfrm>
            <a:off x="-258088" y="289630"/>
            <a:ext cx="6672535" cy="46200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434" y="0"/>
            <a:ext cx="6058566" cy="62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2" y="152011"/>
            <a:ext cx="5005792" cy="63989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920" y="152011"/>
            <a:ext cx="4918149" cy="53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9661" cy="6250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9752"/>
          <a:stretch/>
        </p:blipFill>
        <p:spPr>
          <a:xfrm>
            <a:off x="4683446" y="374935"/>
            <a:ext cx="4380952" cy="55008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149" y="802137"/>
            <a:ext cx="4039648" cy="54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994" cy="74843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12967"/>
          <a:stretch/>
        </p:blipFill>
        <p:spPr>
          <a:xfrm>
            <a:off x="2512209" y="340908"/>
            <a:ext cx="4666544" cy="66869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b="5372"/>
          <a:stretch/>
        </p:blipFill>
        <p:spPr>
          <a:xfrm>
            <a:off x="5029104" y="-115608"/>
            <a:ext cx="4299298" cy="6347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 b="17550"/>
          <a:stretch/>
        </p:blipFill>
        <p:spPr>
          <a:xfrm>
            <a:off x="7609472" y="580131"/>
            <a:ext cx="4737020" cy="62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163</Words>
  <Application>Microsoft Office PowerPoint</Application>
  <PresentationFormat>宽屏</PresentationFormat>
  <Paragraphs>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黑体</vt:lpstr>
      <vt:lpstr>宋体</vt:lpstr>
      <vt:lpstr>Arial</vt:lpstr>
      <vt:lpstr>Calibri</vt:lpstr>
      <vt:lpstr>Calibri Light</vt:lpstr>
      <vt:lpstr>Office 主题</vt:lpstr>
      <vt:lpstr>2023年“展·创”课堂  教研组长、备课组长培训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“展·创”备、听课要求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8</cp:revision>
  <dcterms:created xsi:type="dcterms:W3CDTF">2023-08-27T00:50:07Z</dcterms:created>
  <dcterms:modified xsi:type="dcterms:W3CDTF">2023-08-28T00:37:19Z</dcterms:modified>
</cp:coreProperties>
</file>