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0" r:id="rId2"/>
    <p:sldId id="351" r:id="rId3"/>
    <p:sldId id="314" r:id="rId4"/>
    <p:sldId id="306" r:id="rId5"/>
    <p:sldId id="311" r:id="rId6"/>
    <p:sldId id="277" r:id="rId7"/>
    <p:sldId id="278" r:id="rId8"/>
    <p:sldId id="280" r:id="rId9"/>
    <p:sldId id="305" r:id="rId10"/>
    <p:sldId id="282" r:id="rId11"/>
    <p:sldId id="281" r:id="rId12"/>
    <p:sldId id="318" r:id="rId13"/>
    <p:sldId id="301" r:id="rId14"/>
    <p:sldId id="290" r:id="rId15"/>
    <p:sldId id="307" r:id="rId16"/>
    <p:sldId id="287" r:id="rId17"/>
    <p:sldId id="286" r:id="rId18"/>
    <p:sldId id="319" r:id="rId19"/>
    <p:sldId id="320" r:id="rId20"/>
    <p:sldId id="353" r:id="rId21"/>
    <p:sldId id="354" r:id="rId22"/>
    <p:sldId id="321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2D2D"/>
    <a:srgbClr val="262626"/>
    <a:srgbClr val="191919"/>
    <a:srgbClr val="FEFEFE"/>
    <a:srgbClr val="E5E5E5"/>
    <a:srgbClr val="539CC9"/>
    <a:srgbClr val="2E6C93"/>
    <a:srgbClr val="9FBCCD"/>
    <a:srgbClr val="CDD1D5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 autoAdjust="0"/>
    <p:restoredTop sz="94270" autoAdjust="0"/>
  </p:normalViewPr>
  <p:slideViewPr>
    <p:cSldViewPr snapToGrid="0">
      <p:cViewPr>
        <p:scale>
          <a:sx n="69" d="100"/>
          <a:sy n="69" d="100"/>
        </p:scale>
        <p:origin x="-2154" y="-1068"/>
      </p:cViewPr>
      <p:guideLst>
        <p:guide orient="horz" pos="1911"/>
        <p:guide orient="horz" pos="1389"/>
        <p:guide pos="2615"/>
        <p:guide pos="5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B4D47-1F7E-4978-A73F-643B06BB934B}" type="datetimeFigureOut">
              <a:rPr lang="zh-CN" altLang="en-US" smtClean="0"/>
              <a:pPr/>
              <a:t>2023-09-26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57D7-E280-4FFF-AC2D-E2C156CAB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pPr/>
              <a:t>2023-09-26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351-C66D-4B23-8094-EFC0B8112AD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254140" y="299474"/>
            <a:ext cx="11683720" cy="6259052"/>
          </a:xfrm>
          <a:custGeom>
            <a:avLst/>
            <a:gdLst>
              <a:gd name="connsiteX0" fmla="*/ 97464 w 11190515"/>
              <a:gd name="connsiteY0" fmla="*/ 0 h 5582843"/>
              <a:gd name="connsiteX1" fmla="*/ 11093051 w 11190515"/>
              <a:gd name="connsiteY1" fmla="*/ 0 h 5582843"/>
              <a:gd name="connsiteX2" fmla="*/ 11190515 w 11190515"/>
              <a:gd name="connsiteY2" fmla="*/ 97464 h 5582843"/>
              <a:gd name="connsiteX3" fmla="*/ 11190515 w 11190515"/>
              <a:gd name="connsiteY3" fmla="*/ 152400 h 5582843"/>
              <a:gd name="connsiteX4" fmla="*/ 11190515 w 11190515"/>
              <a:gd name="connsiteY4" fmla="*/ 487311 h 5582843"/>
              <a:gd name="connsiteX5" fmla="*/ 11190515 w 11190515"/>
              <a:gd name="connsiteY5" fmla="*/ 5095532 h 5582843"/>
              <a:gd name="connsiteX6" fmla="*/ 11190515 w 11190515"/>
              <a:gd name="connsiteY6" fmla="*/ 5167085 h 5582843"/>
              <a:gd name="connsiteX7" fmla="*/ 11190515 w 11190515"/>
              <a:gd name="connsiteY7" fmla="*/ 5485379 h 5582843"/>
              <a:gd name="connsiteX8" fmla="*/ 11093051 w 11190515"/>
              <a:gd name="connsiteY8" fmla="*/ 5582843 h 5582843"/>
              <a:gd name="connsiteX9" fmla="*/ 97464 w 11190515"/>
              <a:gd name="connsiteY9" fmla="*/ 5582843 h 5582843"/>
              <a:gd name="connsiteX10" fmla="*/ 0 w 11190515"/>
              <a:gd name="connsiteY10" fmla="*/ 5485379 h 5582843"/>
              <a:gd name="connsiteX11" fmla="*/ 0 w 11190515"/>
              <a:gd name="connsiteY11" fmla="*/ 5167085 h 5582843"/>
              <a:gd name="connsiteX12" fmla="*/ 0 w 11190515"/>
              <a:gd name="connsiteY12" fmla="*/ 5095532 h 5582843"/>
              <a:gd name="connsiteX13" fmla="*/ 0 w 11190515"/>
              <a:gd name="connsiteY13" fmla="*/ 487312 h 5582843"/>
              <a:gd name="connsiteX14" fmla="*/ 0 w 11190515"/>
              <a:gd name="connsiteY14" fmla="*/ 487311 h 5582843"/>
              <a:gd name="connsiteX15" fmla="*/ 0 w 11190515"/>
              <a:gd name="connsiteY15" fmla="*/ 97464 h 5582843"/>
              <a:gd name="connsiteX16" fmla="*/ 97464 w 11190515"/>
              <a:gd name="connsiteY16" fmla="*/ 0 h 558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90515" h="5582843">
                <a:moveTo>
                  <a:pt x="97464" y="0"/>
                </a:moveTo>
                <a:lnTo>
                  <a:pt x="11093051" y="0"/>
                </a:lnTo>
                <a:cubicBezTo>
                  <a:pt x="11146879" y="0"/>
                  <a:pt x="11190515" y="43636"/>
                  <a:pt x="11190515" y="97464"/>
                </a:cubicBezTo>
                <a:lnTo>
                  <a:pt x="11190515" y="152400"/>
                </a:lnTo>
                <a:lnTo>
                  <a:pt x="11190515" y="487311"/>
                </a:lnTo>
                <a:lnTo>
                  <a:pt x="11190515" y="5095532"/>
                </a:lnTo>
                <a:lnTo>
                  <a:pt x="11190515" y="5167085"/>
                </a:lnTo>
                <a:lnTo>
                  <a:pt x="11190515" y="5485379"/>
                </a:lnTo>
                <a:cubicBezTo>
                  <a:pt x="11190515" y="5539207"/>
                  <a:pt x="11146879" y="5582843"/>
                  <a:pt x="11093051" y="5582843"/>
                </a:cubicBezTo>
                <a:lnTo>
                  <a:pt x="97464" y="5582843"/>
                </a:lnTo>
                <a:cubicBezTo>
                  <a:pt x="43636" y="5582843"/>
                  <a:pt x="0" y="5539207"/>
                  <a:pt x="0" y="5485379"/>
                </a:cubicBezTo>
                <a:lnTo>
                  <a:pt x="0" y="5167085"/>
                </a:lnTo>
                <a:lnTo>
                  <a:pt x="0" y="5095532"/>
                </a:lnTo>
                <a:lnTo>
                  <a:pt x="0" y="487312"/>
                </a:lnTo>
                <a:lnTo>
                  <a:pt x="0" y="487311"/>
                </a:lnTo>
                <a:lnTo>
                  <a:pt x="0" y="97464"/>
                </a:lnTo>
                <a:cubicBezTo>
                  <a:pt x="0" y="43636"/>
                  <a:pt x="43636" y="0"/>
                  <a:pt x="9746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H="1" flipV="1">
            <a:off x="1311498" y="1154146"/>
            <a:ext cx="72000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包含 橙子, 桌子, 食物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726"/>
          <a:stretch>
            <a:fillRect/>
          </a:stretch>
        </p:blipFill>
        <p:spPr>
          <a:xfrm flipH="1">
            <a:off x="1008" y="5932171"/>
            <a:ext cx="12190992" cy="925829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7" y="570572"/>
            <a:ext cx="908308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灯光, 停止, 游戏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"/>
          <p:cNvSpPr/>
          <p:nvPr userDrawn="1"/>
        </p:nvSpPr>
        <p:spPr>
          <a:xfrm flipV="1">
            <a:off x="12858750" y="7100887"/>
            <a:ext cx="61913" cy="6191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模糊的灯光&#10;&#10;中度可信度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1673675"/>
            <a:ext cx="12192000" cy="26356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09234" y="4476233"/>
            <a:ext cx="1208400" cy="369332"/>
            <a:chOff x="3842007" y="3867406"/>
            <a:chExt cx="1208400" cy="369332"/>
          </a:xfrm>
        </p:grpSpPr>
        <p:grpSp>
          <p:nvGrpSpPr>
            <p:cNvPr id="8" name="PA-102216"/>
            <p:cNvGrpSpPr/>
            <p:nvPr>
              <p:custDataLst>
                <p:tags r:id="rId11"/>
              </p:custDataLst>
            </p:nvPr>
          </p:nvGrpSpPr>
          <p:grpSpPr>
            <a:xfrm>
              <a:off x="3842007" y="3908779"/>
              <a:ext cx="292463" cy="292463"/>
              <a:chOff x="801291" y="3535885"/>
              <a:chExt cx="219347" cy="219347"/>
            </a:xfrm>
          </p:grpSpPr>
          <p:sp>
            <p:nvSpPr>
              <p:cNvPr id="10" name="PA-椭圆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01291" y="3535885"/>
                <a:ext cx="219347" cy="21934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阿里巴巴普惠体 Light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60980" y="3583766"/>
                <a:ext cx="100336" cy="114060"/>
                <a:chOff x="860980" y="3583766"/>
                <a:chExt cx="100336" cy="114060"/>
              </a:xfrm>
            </p:grpSpPr>
            <p:sp>
              <p:nvSpPr>
                <p:cNvPr id="12" name="PA-任意多边形 12"/>
                <p:cNvSpPr>
                  <a:spLocks noEditPoint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阿里巴巴普惠体 Light"/>
                    <a:ea typeface="阿里巴巴普惠体 Light"/>
                    <a:cs typeface="阿里巴巴普惠体 Light"/>
                    <a:sym typeface="+mn-lt"/>
                  </a:endParaRPr>
                </a:p>
              </p:txBody>
            </p:sp>
            <p:sp>
              <p:nvSpPr>
                <p:cNvPr id="13" name="PA-任意多边形 1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62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阿里巴巴普惠体 Light"/>
                    <a:ea typeface="阿里巴巴普惠体 Light"/>
                    <a:cs typeface="阿里巴巴普惠体 Light"/>
                    <a:sym typeface="+mn-lt"/>
                  </a:endParaRPr>
                </a:p>
              </p:txBody>
            </p:sp>
          </p:grpSp>
        </p:grpSp>
        <p:sp>
          <p:nvSpPr>
            <p:cNvPr id="9" name="PA-102219"/>
            <p:cNvSpPr/>
            <p:nvPr>
              <p:custDataLst>
                <p:tags r:id="rId12"/>
              </p:custDataLst>
            </p:nvPr>
          </p:nvSpPr>
          <p:spPr>
            <a:xfrm>
              <a:off x="4173244" y="3867406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阿里巴巴普惠体 Light"/>
                  <a:sym typeface="+mn-lt"/>
                </a:rPr>
                <a:t>杨建新</a:t>
              </a:r>
              <a:endParaRPr kumimoji="0" lang="zh-CN" altLang="zh-CN" b="0" i="0" u="none" strike="noStrike" kern="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阿里巴巴普惠体 Light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30522" y="4476233"/>
            <a:ext cx="2213890" cy="369332"/>
            <a:chOff x="2154567" y="6153321"/>
            <a:chExt cx="2213890" cy="369332"/>
          </a:xfrm>
        </p:grpSpPr>
        <p:sp>
          <p:nvSpPr>
            <p:cNvPr id="15" name="PA-椭圆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54567" y="6194694"/>
              <a:ext cx="292463" cy="2924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6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阿里巴巴普惠体 Light"/>
                <a:sym typeface="+mn-lt"/>
              </a:endParaRPr>
            </a:p>
          </p:txBody>
        </p:sp>
        <p:sp>
          <p:nvSpPr>
            <p:cNvPr id="16" name="PA-任意多边形 13"/>
            <p:cNvSpPr/>
            <p:nvPr/>
          </p:nvSpPr>
          <p:spPr bwMode="auto">
            <a:xfrm>
              <a:off x="2219830" y="6254476"/>
              <a:ext cx="162428" cy="162182"/>
            </a:xfrm>
            <a:custGeom>
              <a:avLst/>
              <a:gdLst>
                <a:gd name="connsiteX0" fmla="*/ 497263 w 607639"/>
                <a:gd name="connsiteY0" fmla="*/ 328623 h 606722"/>
                <a:gd name="connsiteX1" fmla="*/ 544974 w 607639"/>
                <a:gd name="connsiteY1" fmla="*/ 350843 h 606722"/>
                <a:gd name="connsiteX2" fmla="*/ 543639 w 607639"/>
                <a:gd name="connsiteY2" fmla="*/ 393860 h 606722"/>
                <a:gd name="connsiteX3" fmla="*/ 541324 w 607639"/>
                <a:gd name="connsiteY3" fmla="*/ 396170 h 606722"/>
                <a:gd name="connsiteX4" fmla="*/ 540612 w 607639"/>
                <a:gd name="connsiteY4" fmla="*/ 409591 h 606722"/>
                <a:gd name="connsiteX5" fmla="*/ 545241 w 607639"/>
                <a:gd name="connsiteY5" fmla="*/ 413679 h 606722"/>
                <a:gd name="connsiteX6" fmla="*/ 550938 w 607639"/>
                <a:gd name="connsiteY6" fmla="*/ 432077 h 606722"/>
                <a:gd name="connsiteX7" fmla="*/ 548178 w 607639"/>
                <a:gd name="connsiteY7" fmla="*/ 454119 h 606722"/>
                <a:gd name="connsiteX8" fmla="*/ 535538 w 607639"/>
                <a:gd name="connsiteY8" fmla="*/ 472161 h 606722"/>
                <a:gd name="connsiteX9" fmla="*/ 515688 w 607639"/>
                <a:gd name="connsiteY9" fmla="*/ 511356 h 606722"/>
                <a:gd name="connsiteX10" fmla="*/ 517291 w 607639"/>
                <a:gd name="connsiteY10" fmla="*/ 517667 h 606722"/>
                <a:gd name="connsiteX11" fmla="*/ 555299 w 607639"/>
                <a:gd name="connsiteY11" fmla="*/ 527177 h 606722"/>
                <a:gd name="connsiteX12" fmla="*/ 607639 w 607639"/>
                <a:gd name="connsiteY12" fmla="*/ 594013 h 606722"/>
                <a:gd name="connsiteX13" fmla="*/ 594910 w 607639"/>
                <a:gd name="connsiteY13" fmla="*/ 606722 h 606722"/>
                <a:gd name="connsiteX14" fmla="*/ 341757 w 607639"/>
                <a:gd name="connsiteY14" fmla="*/ 606722 h 606722"/>
                <a:gd name="connsiteX15" fmla="*/ 329117 w 607639"/>
                <a:gd name="connsiteY15" fmla="*/ 594013 h 606722"/>
                <a:gd name="connsiteX16" fmla="*/ 381368 w 607639"/>
                <a:gd name="connsiteY16" fmla="*/ 527177 h 606722"/>
                <a:gd name="connsiteX17" fmla="*/ 419376 w 607639"/>
                <a:gd name="connsiteY17" fmla="*/ 517667 h 606722"/>
                <a:gd name="connsiteX18" fmla="*/ 421246 w 607639"/>
                <a:gd name="connsiteY18" fmla="*/ 510290 h 606722"/>
                <a:gd name="connsiteX19" fmla="*/ 402553 w 607639"/>
                <a:gd name="connsiteY19" fmla="*/ 472517 h 606722"/>
                <a:gd name="connsiteX20" fmla="*/ 388489 w 607639"/>
                <a:gd name="connsiteY20" fmla="*/ 454030 h 606722"/>
                <a:gd name="connsiteX21" fmla="*/ 385729 w 607639"/>
                <a:gd name="connsiteY21" fmla="*/ 432077 h 606722"/>
                <a:gd name="connsiteX22" fmla="*/ 391515 w 607639"/>
                <a:gd name="connsiteY22" fmla="*/ 413502 h 606722"/>
                <a:gd name="connsiteX23" fmla="*/ 396589 w 607639"/>
                <a:gd name="connsiteY23" fmla="*/ 409236 h 606722"/>
                <a:gd name="connsiteX24" fmla="*/ 395165 w 607639"/>
                <a:gd name="connsiteY24" fmla="*/ 390660 h 606722"/>
                <a:gd name="connsiteX25" fmla="*/ 453379 w 607639"/>
                <a:gd name="connsiteY25" fmla="*/ 339644 h 606722"/>
                <a:gd name="connsiteX26" fmla="*/ 497263 w 607639"/>
                <a:gd name="connsiteY26" fmla="*/ 328623 h 606722"/>
                <a:gd name="connsiteX27" fmla="*/ 346615 w 607639"/>
                <a:gd name="connsiteY27" fmla="*/ 177945 h 606722"/>
                <a:gd name="connsiteX28" fmla="*/ 354451 w 607639"/>
                <a:gd name="connsiteY28" fmla="*/ 189587 h 606722"/>
                <a:gd name="connsiteX29" fmla="*/ 354451 w 607639"/>
                <a:gd name="connsiteY29" fmla="*/ 391861 h 606722"/>
                <a:gd name="connsiteX30" fmla="*/ 341807 w 607639"/>
                <a:gd name="connsiteY30" fmla="*/ 404481 h 606722"/>
                <a:gd name="connsiteX31" fmla="*/ 329074 w 607639"/>
                <a:gd name="connsiteY31" fmla="*/ 391861 h 606722"/>
                <a:gd name="connsiteX32" fmla="*/ 329074 w 607639"/>
                <a:gd name="connsiteY32" fmla="*/ 220159 h 606722"/>
                <a:gd name="connsiteX33" fmla="*/ 300136 w 607639"/>
                <a:gd name="connsiteY33" fmla="*/ 249132 h 606722"/>
                <a:gd name="connsiteX34" fmla="*/ 282149 w 607639"/>
                <a:gd name="connsiteY34" fmla="*/ 249132 h 606722"/>
                <a:gd name="connsiteX35" fmla="*/ 282149 w 607639"/>
                <a:gd name="connsiteY35" fmla="*/ 231268 h 606722"/>
                <a:gd name="connsiteX36" fmla="*/ 332814 w 607639"/>
                <a:gd name="connsiteY36" fmla="*/ 180700 h 606722"/>
                <a:gd name="connsiteX37" fmla="*/ 346615 w 607639"/>
                <a:gd name="connsiteY37" fmla="*/ 177945 h 606722"/>
                <a:gd name="connsiteX38" fmla="*/ 189856 w 607639"/>
                <a:gd name="connsiteY38" fmla="*/ 176978 h 606722"/>
                <a:gd name="connsiteX39" fmla="*/ 253118 w 607639"/>
                <a:gd name="connsiteY39" fmla="*/ 240163 h 606722"/>
                <a:gd name="connsiteX40" fmla="*/ 227849 w 607639"/>
                <a:gd name="connsiteY40" fmla="*/ 290729 h 606722"/>
                <a:gd name="connsiteX41" fmla="*/ 253118 w 607639"/>
                <a:gd name="connsiteY41" fmla="*/ 341296 h 606722"/>
                <a:gd name="connsiteX42" fmla="*/ 189856 w 607639"/>
                <a:gd name="connsiteY42" fmla="*/ 404481 h 606722"/>
                <a:gd name="connsiteX43" fmla="*/ 126594 w 607639"/>
                <a:gd name="connsiteY43" fmla="*/ 341296 h 606722"/>
                <a:gd name="connsiteX44" fmla="*/ 139229 w 607639"/>
                <a:gd name="connsiteY44" fmla="*/ 328677 h 606722"/>
                <a:gd name="connsiteX45" fmla="*/ 151952 w 607639"/>
                <a:gd name="connsiteY45" fmla="*/ 341296 h 606722"/>
                <a:gd name="connsiteX46" fmla="*/ 189856 w 607639"/>
                <a:gd name="connsiteY46" fmla="*/ 379243 h 606722"/>
                <a:gd name="connsiteX47" fmla="*/ 227849 w 607639"/>
                <a:gd name="connsiteY47" fmla="*/ 341296 h 606722"/>
                <a:gd name="connsiteX48" fmla="*/ 189856 w 607639"/>
                <a:gd name="connsiteY48" fmla="*/ 303349 h 606722"/>
                <a:gd name="connsiteX49" fmla="*/ 164587 w 607639"/>
                <a:gd name="connsiteY49" fmla="*/ 303349 h 606722"/>
                <a:gd name="connsiteX50" fmla="*/ 151952 w 607639"/>
                <a:gd name="connsiteY50" fmla="*/ 290729 h 606722"/>
                <a:gd name="connsiteX51" fmla="*/ 164587 w 607639"/>
                <a:gd name="connsiteY51" fmla="*/ 278110 h 606722"/>
                <a:gd name="connsiteX52" fmla="*/ 189856 w 607639"/>
                <a:gd name="connsiteY52" fmla="*/ 278110 h 606722"/>
                <a:gd name="connsiteX53" fmla="*/ 227849 w 607639"/>
                <a:gd name="connsiteY53" fmla="*/ 240163 h 606722"/>
                <a:gd name="connsiteX54" fmla="*/ 189856 w 607639"/>
                <a:gd name="connsiteY54" fmla="*/ 202305 h 606722"/>
                <a:gd name="connsiteX55" fmla="*/ 151952 w 607639"/>
                <a:gd name="connsiteY55" fmla="*/ 240163 h 606722"/>
                <a:gd name="connsiteX56" fmla="*/ 139229 w 607639"/>
                <a:gd name="connsiteY56" fmla="*/ 252782 h 606722"/>
                <a:gd name="connsiteX57" fmla="*/ 126594 w 607639"/>
                <a:gd name="connsiteY57" fmla="*/ 240163 h 606722"/>
                <a:gd name="connsiteX58" fmla="*/ 189856 w 607639"/>
                <a:gd name="connsiteY58" fmla="*/ 176978 h 606722"/>
                <a:gd name="connsiteX59" fmla="*/ 139201 w 607639"/>
                <a:gd name="connsiteY59" fmla="*/ 0 h 606722"/>
                <a:gd name="connsiteX60" fmla="*/ 151929 w 607639"/>
                <a:gd name="connsiteY60" fmla="*/ 12620 h 606722"/>
                <a:gd name="connsiteX61" fmla="*/ 151929 w 607639"/>
                <a:gd name="connsiteY61" fmla="*/ 63188 h 606722"/>
                <a:gd name="connsiteX62" fmla="*/ 164567 w 607639"/>
                <a:gd name="connsiteY62" fmla="*/ 75808 h 606722"/>
                <a:gd name="connsiteX63" fmla="*/ 177206 w 607639"/>
                <a:gd name="connsiteY63" fmla="*/ 63188 h 606722"/>
                <a:gd name="connsiteX64" fmla="*/ 177206 w 607639"/>
                <a:gd name="connsiteY64" fmla="*/ 25240 h 606722"/>
                <a:gd name="connsiteX65" fmla="*/ 329134 w 607639"/>
                <a:gd name="connsiteY65" fmla="*/ 25240 h 606722"/>
                <a:gd name="connsiteX66" fmla="*/ 329134 w 607639"/>
                <a:gd name="connsiteY66" fmla="*/ 12620 h 606722"/>
                <a:gd name="connsiteX67" fmla="*/ 341773 w 607639"/>
                <a:gd name="connsiteY67" fmla="*/ 0 h 606722"/>
                <a:gd name="connsiteX68" fmla="*/ 354411 w 607639"/>
                <a:gd name="connsiteY68" fmla="*/ 12620 h 606722"/>
                <a:gd name="connsiteX69" fmla="*/ 354411 w 607639"/>
                <a:gd name="connsiteY69" fmla="*/ 63188 h 606722"/>
                <a:gd name="connsiteX70" fmla="*/ 367050 w 607639"/>
                <a:gd name="connsiteY70" fmla="*/ 75808 h 606722"/>
                <a:gd name="connsiteX71" fmla="*/ 379777 w 607639"/>
                <a:gd name="connsiteY71" fmla="*/ 63188 h 606722"/>
                <a:gd name="connsiteX72" fmla="*/ 379777 w 607639"/>
                <a:gd name="connsiteY72" fmla="*/ 25240 h 606722"/>
                <a:gd name="connsiteX73" fmla="*/ 392416 w 607639"/>
                <a:gd name="connsiteY73" fmla="*/ 25240 h 606722"/>
                <a:gd name="connsiteX74" fmla="*/ 480974 w 607639"/>
                <a:gd name="connsiteY74" fmla="*/ 113757 h 606722"/>
                <a:gd name="connsiteX75" fmla="*/ 480974 w 607639"/>
                <a:gd name="connsiteY75" fmla="*/ 290703 h 606722"/>
                <a:gd name="connsiteX76" fmla="*/ 468336 w 607639"/>
                <a:gd name="connsiteY76" fmla="*/ 303323 h 606722"/>
                <a:gd name="connsiteX77" fmla="*/ 455697 w 607639"/>
                <a:gd name="connsiteY77" fmla="*/ 290703 h 606722"/>
                <a:gd name="connsiteX78" fmla="*/ 455697 w 607639"/>
                <a:gd name="connsiteY78" fmla="*/ 126377 h 606722"/>
                <a:gd name="connsiteX79" fmla="*/ 25277 w 607639"/>
                <a:gd name="connsiteY79" fmla="*/ 126377 h 606722"/>
                <a:gd name="connsiteX80" fmla="*/ 25277 w 607639"/>
                <a:gd name="connsiteY80" fmla="*/ 391841 h 606722"/>
                <a:gd name="connsiteX81" fmla="*/ 88647 w 607639"/>
                <a:gd name="connsiteY81" fmla="*/ 455029 h 606722"/>
                <a:gd name="connsiteX82" fmla="*/ 341773 w 607639"/>
                <a:gd name="connsiteY82" fmla="*/ 455029 h 606722"/>
                <a:gd name="connsiteX83" fmla="*/ 354411 w 607639"/>
                <a:gd name="connsiteY83" fmla="*/ 467649 h 606722"/>
                <a:gd name="connsiteX84" fmla="*/ 341773 w 607639"/>
                <a:gd name="connsiteY84" fmla="*/ 480269 h 606722"/>
                <a:gd name="connsiteX85" fmla="*/ 88647 w 607639"/>
                <a:gd name="connsiteY85" fmla="*/ 480269 h 606722"/>
                <a:gd name="connsiteX86" fmla="*/ 0 w 607639"/>
                <a:gd name="connsiteY86" fmla="*/ 391841 h 606722"/>
                <a:gd name="connsiteX87" fmla="*/ 0 w 607639"/>
                <a:gd name="connsiteY87" fmla="*/ 113757 h 606722"/>
                <a:gd name="connsiteX88" fmla="*/ 88647 w 607639"/>
                <a:gd name="connsiteY88" fmla="*/ 25240 h 606722"/>
                <a:gd name="connsiteX89" fmla="*/ 126563 w 607639"/>
                <a:gd name="connsiteY89" fmla="*/ 25240 h 606722"/>
                <a:gd name="connsiteX90" fmla="*/ 126563 w 607639"/>
                <a:gd name="connsiteY90" fmla="*/ 12620 h 606722"/>
                <a:gd name="connsiteX91" fmla="*/ 139201 w 607639"/>
                <a:gd name="connsiteY9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7639" h="606722">
                  <a:moveTo>
                    <a:pt x="497263" y="328623"/>
                  </a:moveTo>
                  <a:cubicBezTo>
                    <a:pt x="524679" y="328623"/>
                    <a:pt x="538298" y="340711"/>
                    <a:pt x="544974" y="350843"/>
                  </a:cubicBezTo>
                  <a:cubicBezTo>
                    <a:pt x="558949" y="372173"/>
                    <a:pt x="550137" y="386927"/>
                    <a:pt x="543639" y="393860"/>
                  </a:cubicBezTo>
                  <a:lnTo>
                    <a:pt x="541324" y="396170"/>
                  </a:lnTo>
                  <a:lnTo>
                    <a:pt x="540612" y="409591"/>
                  </a:lnTo>
                  <a:cubicBezTo>
                    <a:pt x="542303" y="410746"/>
                    <a:pt x="543906" y="412080"/>
                    <a:pt x="545241" y="413679"/>
                  </a:cubicBezTo>
                  <a:cubicBezTo>
                    <a:pt x="549692" y="418745"/>
                    <a:pt x="551739" y="425411"/>
                    <a:pt x="550938" y="432077"/>
                  </a:cubicBezTo>
                  <a:lnTo>
                    <a:pt x="548178" y="454119"/>
                  </a:lnTo>
                  <a:cubicBezTo>
                    <a:pt x="547199" y="462029"/>
                    <a:pt x="542303" y="468695"/>
                    <a:pt x="535538" y="472161"/>
                  </a:cubicBezTo>
                  <a:cubicBezTo>
                    <a:pt x="532601" y="486559"/>
                    <a:pt x="525569" y="500424"/>
                    <a:pt x="515688" y="511356"/>
                  </a:cubicBezTo>
                  <a:lnTo>
                    <a:pt x="517291" y="517667"/>
                  </a:lnTo>
                  <a:lnTo>
                    <a:pt x="555299" y="527177"/>
                  </a:lnTo>
                  <a:cubicBezTo>
                    <a:pt x="586098" y="534820"/>
                    <a:pt x="607639" y="562372"/>
                    <a:pt x="607639" y="594013"/>
                  </a:cubicBezTo>
                  <a:cubicBezTo>
                    <a:pt x="607639" y="601034"/>
                    <a:pt x="601942" y="606722"/>
                    <a:pt x="594910" y="606722"/>
                  </a:cubicBezTo>
                  <a:lnTo>
                    <a:pt x="341757" y="606722"/>
                  </a:lnTo>
                  <a:cubicBezTo>
                    <a:pt x="334814" y="606722"/>
                    <a:pt x="329117" y="601034"/>
                    <a:pt x="329117" y="594013"/>
                  </a:cubicBezTo>
                  <a:cubicBezTo>
                    <a:pt x="329117" y="562372"/>
                    <a:pt x="350569" y="534820"/>
                    <a:pt x="381368" y="527177"/>
                  </a:cubicBezTo>
                  <a:lnTo>
                    <a:pt x="419376" y="517667"/>
                  </a:lnTo>
                  <a:lnTo>
                    <a:pt x="421246" y="510290"/>
                  </a:lnTo>
                  <a:cubicBezTo>
                    <a:pt x="411988" y="499624"/>
                    <a:pt x="405401" y="486293"/>
                    <a:pt x="402553" y="472517"/>
                  </a:cubicBezTo>
                  <a:cubicBezTo>
                    <a:pt x="394809" y="469139"/>
                    <a:pt x="389557" y="462296"/>
                    <a:pt x="388489" y="454030"/>
                  </a:cubicBezTo>
                  <a:lnTo>
                    <a:pt x="385729" y="432077"/>
                  </a:lnTo>
                  <a:cubicBezTo>
                    <a:pt x="384928" y="425411"/>
                    <a:pt x="387065" y="418568"/>
                    <a:pt x="391515" y="413502"/>
                  </a:cubicBezTo>
                  <a:cubicBezTo>
                    <a:pt x="393028" y="411813"/>
                    <a:pt x="394720" y="410391"/>
                    <a:pt x="396589" y="409236"/>
                  </a:cubicBezTo>
                  <a:cubicBezTo>
                    <a:pt x="395877" y="402659"/>
                    <a:pt x="395165" y="394837"/>
                    <a:pt x="395165" y="390660"/>
                  </a:cubicBezTo>
                  <a:cubicBezTo>
                    <a:pt x="395165" y="369507"/>
                    <a:pt x="401218" y="341511"/>
                    <a:pt x="453379" y="339644"/>
                  </a:cubicBezTo>
                  <a:cubicBezTo>
                    <a:pt x="471004" y="328623"/>
                    <a:pt x="489252" y="328623"/>
                    <a:pt x="497263" y="328623"/>
                  </a:cubicBezTo>
                  <a:close/>
                  <a:moveTo>
                    <a:pt x="346615" y="177945"/>
                  </a:moveTo>
                  <a:cubicBezTo>
                    <a:pt x="351424" y="179900"/>
                    <a:pt x="354451" y="184522"/>
                    <a:pt x="354451" y="189587"/>
                  </a:cubicBezTo>
                  <a:lnTo>
                    <a:pt x="354451" y="391861"/>
                  </a:lnTo>
                  <a:cubicBezTo>
                    <a:pt x="354451" y="398793"/>
                    <a:pt x="348841" y="404481"/>
                    <a:pt x="341807" y="404481"/>
                  </a:cubicBezTo>
                  <a:cubicBezTo>
                    <a:pt x="334773" y="404481"/>
                    <a:pt x="329163" y="398793"/>
                    <a:pt x="329074" y="391861"/>
                  </a:cubicBezTo>
                  <a:lnTo>
                    <a:pt x="329074" y="220159"/>
                  </a:lnTo>
                  <a:lnTo>
                    <a:pt x="300136" y="249132"/>
                  </a:lnTo>
                  <a:cubicBezTo>
                    <a:pt x="295149" y="254020"/>
                    <a:pt x="287136" y="254020"/>
                    <a:pt x="282149" y="249132"/>
                  </a:cubicBezTo>
                  <a:cubicBezTo>
                    <a:pt x="277252" y="244155"/>
                    <a:pt x="277252" y="236156"/>
                    <a:pt x="282149" y="231268"/>
                  </a:cubicBezTo>
                  <a:lnTo>
                    <a:pt x="332814" y="180700"/>
                  </a:lnTo>
                  <a:cubicBezTo>
                    <a:pt x="336465" y="177056"/>
                    <a:pt x="341896" y="175990"/>
                    <a:pt x="346615" y="177945"/>
                  </a:cubicBezTo>
                  <a:close/>
                  <a:moveTo>
                    <a:pt x="189856" y="176978"/>
                  </a:moveTo>
                  <a:cubicBezTo>
                    <a:pt x="224735" y="176978"/>
                    <a:pt x="253118" y="205327"/>
                    <a:pt x="253118" y="240163"/>
                  </a:cubicBezTo>
                  <a:cubicBezTo>
                    <a:pt x="253118" y="260781"/>
                    <a:pt x="243153" y="279176"/>
                    <a:pt x="227849" y="290729"/>
                  </a:cubicBezTo>
                  <a:cubicBezTo>
                    <a:pt x="243153" y="302282"/>
                    <a:pt x="253118" y="320678"/>
                    <a:pt x="253118" y="341296"/>
                  </a:cubicBezTo>
                  <a:cubicBezTo>
                    <a:pt x="253118" y="376132"/>
                    <a:pt x="224735" y="404481"/>
                    <a:pt x="189856" y="404481"/>
                  </a:cubicBezTo>
                  <a:cubicBezTo>
                    <a:pt x="154977" y="404481"/>
                    <a:pt x="126594" y="376132"/>
                    <a:pt x="126594" y="341296"/>
                  </a:cubicBezTo>
                  <a:cubicBezTo>
                    <a:pt x="126594" y="334275"/>
                    <a:pt x="132289" y="328677"/>
                    <a:pt x="139229" y="328677"/>
                  </a:cubicBezTo>
                  <a:cubicBezTo>
                    <a:pt x="146258" y="328677"/>
                    <a:pt x="151952" y="334275"/>
                    <a:pt x="151952" y="341296"/>
                  </a:cubicBezTo>
                  <a:cubicBezTo>
                    <a:pt x="151952" y="362180"/>
                    <a:pt x="168947" y="379243"/>
                    <a:pt x="189856" y="379243"/>
                  </a:cubicBezTo>
                  <a:cubicBezTo>
                    <a:pt x="210854" y="379243"/>
                    <a:pt x="227849" y="362180"/>
                    <a:pt x="227849" y="341296"/>
                  </a:cubicBezTo>
                  <a:cubicBezTo>
                    <a:pt x="227849" y="320411"/>
                    <a:pt x="210854" y="303349"/>
                    <a:pt x="189856" y="303349"/>
                  </a:cubicBezTo>
                  <a:lnTo>
                    <a:pt x="164587" y="303349"/>
                  </a:lnTo>
                  <a:cubicBezTo>
                    <a:pt x="157558" y="303349"/>
                    <a:pt x="151952" y="297750"/>
                    <a:pt x="151952" y="290729"/>
                  </a:cubicBezTo>
                  <a:cubicBezTo>
                    <a:pt x="151952" y="283798"/>
                    <a:pt x="157558" y="278110"/>
                    <a:pt x="164587" y="278110"/>
                  </a:cubicBezTo>
                  <a:lnTo>
                    <a:pt x="189856" y="278110"/>
                  </a:lnTo>
                  <a:cubicBezTo>
                    <a:pt x="210854" y="278110"/>
                    <a:pt x="227849" y="261047"/>
                    <a:pt x="227849" y="240163"/>
                  </a:cubicBezTo>
                  <a:cubicBezTo>
                    <a:pt x="227849" y="219279"/>
                    <a:pt x="210854" y="202305"/>
                    <a:pt x="189856" y="202305"/>
                  </a:cubicBezTo>
                  <a:cubicBezTo>
                    <a:pt x="168947" y="202305"/>
                    <a:pt x="151952" y="219279"/>
                    <a:pt x="151952" y="240163"/>
                  </a:cubicBezTo>
                  <a:cubicBezTo>
                    <a:pt x="151952" y="247184"/>
                    <a:pt x="146258" y="252782"/>
                    <a:pt x="139229" y="252782"/>
                  </a:cubicBezTo>
                  <a:cubicBezTo>
                    <a:pt x="132289" y="252782"/>
                    <a:pt x="126594" y="247184"/>
                    <a:pt x="126594" y="240163"/>
                  </a:cubicBezTo>
                  <a:cubicBezTo>
                    <a:pt x="126594" y="205327"/>
                    <a:pt x="154977" y="176978"/>
                    <a:pt x="189856" y="176978"/>
                  </a:cubicBezTo>
                  <a:close/>
                  <a:moveTo>
                    <a:pt x="139201" y="0"/>
                  </a:moveTo>
                  <a:cubicBezTo>
                    <a:pt x="146232" y="0"/>
                    <a:pt x="151929" y="5688"/>
                    <a:pt x="151929" y="12620"/>
                  </a:cubicBezTo>
                  <a:lnTo>
                    <a:pt x="151929" y="63188"/>
                  </a:lnTo>
                  <a:cubicBezTo>
                    <a:pt x="151929" y="70209"/>
                    <a:pt x="157536" y="75808"/>
                    <a:pt x="164567" y="75808"/>
                  </a:cubicBezTo>
                  <a:cubicBezTo>
                    <a:pt x="171509" y="75808"/>
                    <a:pt x="177206" y="70209"/>
                    <a:pt x="177206" y="63188"/>
                  </a:cubicBezTo>
                  <a:lnTo>
                    <a:pt x="177206" y="25240"/>
                  </a:lnTo>
                  <a:lnTo>
                    <a:pt x="329134" y="25240"/>
                  </a:lnTo>
                  <a:lnTo>
                    <a:pt x="329134" y="12620"/>
                  </a:lnTo>
                  <a:cubicBezTo>
                    <a:pt x="329134" y="5688"/>
                    <a:pt x="334742" y="0"/>
                    <a:pt x="341773" y="0"/>
                  </a:cubicBezTo>
                  <a:cubicBezTo>
                    <a:pt x="348804" y="0"/>
                    <a:pt x="354411" y="5688"/>
                    <a:pt x="354411" y="12620"/>
                  </a:cubicBezTo>
                  <a:lnTo>
                    <a:pt x="354411" y="63188"/>
                  </a:lnTo>
                  <a:cubicBezTo>
                    <a:pt x="354411" y="70209"/>
                    <a:pt x="360107" y="75808"/>
                    <a:pt x="367050" y="75808"/>
                  </a:cubicBezTo>
                  <a:cubicBezTo>
                    <a:pt x="374081" y="75808"/>
                    <a:pt x="379777" y="70209"/>
                    <a:pt x="379777" y="63188"/>
                  </a:cubicBezTo>
                  <a:lnTo>
                    <a:pt x="379777" y="25240"/>
                  </a:lnTo>
                  <a:lnTo>
                    <a:pt x="392416" y="25240"/>
                  </a:lnTo>
                  <a:cubicBezTo>
                    <a:pt x="441279" y="25240"/>
                    <a:pt x="480974" y="64966"/>
                    <a:pt x="480974" y="113757"/>
                  </a:cubicBezTo>
                  <a:lnTo>
                    <a:pt x="480974" y="290703"/>
                  </a:lnTo>
                  <a:cubicBezTo>
                    <a:pt x="480974" y="297724"/>
                    <a:pt x="475367" y="303323"/>
                    <a:pt x="468336" y="303323"/>
                  </a:cubicBezTo>
                  <a:cubicBezTo>
                    <a:pt x="461393" y="303323"/>
                    <a:pt x="455697" y="297724"/>
                    <a:pt x="455697" y="290703"/>
                  </a:cubicBezTo>
                  <a:lnTo>
                    <a:pt x="455697" y="126377"/>
                  </a:lnTo>
                  <a:lnTo>
                    <a:pt x="25277" y="126377"/>
                  </a:lnTo>
                  <a:lnTo>
                    <a:pt x="25277" y="391841"/>
                  </a:lnTo>
                  <a:cubicBezTo>
                    <a:pt x="25277" y="426679"/>
                    <a:pt x="53758" y="455029"/>
                    <a:pt x="88647" y="455029"/>
                  </a:cubicBezTo>
                  <a:lnTo>
                    <a:pt x="341773" y="455029"/>
                  </a:lnTo>
                  <a:cubicBezTo>
                    <a:pt x="348804" y="455029"/>
                    <a:pt x="354411" y="460717"/>
                    <a:pt x="354411" y="467649"/>
                  </a:cubicBezTo>
                  <a:cubicBezTo>
                    <a:pt x="354411" y="474670"/>
                    <a:pt x="348804" y="480269"/>
                    <a:pt x="341773" y="480269"/>
                  </a:cubicBezTo>
                  <a:lnTo>
                    <a:pt x="88647" y="480269"/>
                  </a:lnTo>
                  <a:cubicBezTo>
                    <a:pt x="39785" y="480269"/>
                    <a:pt x="0" y="440632"/>
                    <a:pt x="0" y="391841"/>
                  </a:cubicBezTo>
                  <a:lnTo>
                    <a:pt x="0" y="113757"/>
                  </a:lnTo>
                  <a:cubicBezTo>
                    <a:pt x="0" y="64966"/>
                    <a:pt x="39785" y="25240"/>
                    <a:pt x="88647" y="25240"/>
                  </a:cubicBezTo>
                  <a:lnTo>
                    <a:pt x="126563" y="25240"/>
                  </a:lnTo>
                  <a:lnTo>
                    <a:pt x="126563" y="12620"/>
                  </a:lnTo>
                  <a:cubicBezTo>
                    <a:pt x="126563" y="5688"/>
                    <a:pt x="132259" y="0"/>
                    <a:pt x="1392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Light"/>
                <a:ea typeface="阿里巴巴普惠体 Light"/>
                <a:cs typeface="阿里巴巴普惠体 Light"/>
                <a:sym typeface="+mn-lt"/>
              </a:endParaRPr>
            </a:p>
          </p:txBody>
        </p:sp>
        <p:sp>
          <p:nvSpPr>
            <p:cNvPr id="17" name="PA-102219"/>
            <p:cNvSpPr/>
            <p:nvPr>
              <p:custDataLst>
                <p:tags r:id="rId10"/>
              </p:custDataLst>
            </p:nvPr>
          </p:nvSpPr>
          <p:spPr>
            <a:xfrm>
              <a:off x="2452548" y="6153321"/>
              <a:ext cx="191590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kern="0" dirty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阿里巴巴普惠体 Light"/>
                  <a:sym typeface="+mn-lt"/>
                </a:rPr>
                <a:t>日期：</a:t>
              </a:r>
              <a:r>
                <a:rPr lang="en-US" altLang="zh-CN" kern="0" dirty="0" smtClean="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阿里巴巴普惠体 Light"/>
                  <a:sym typeface="+mn-lt"/>
                </a:rPr>
                <a:t>2023.9.26</a:t>
              </a:r>
              <a:endParaRPr lang="en-US" altLang="zh-CN" kern="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阿里巴巴普惠体 Light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573020" y="3736220"/>
            <a:ext cx="72142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—</a:t>
            </a:r>
            <a:r>
              <a:rPr lang="en-US" sz="28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2023</a:t>
            </a:r>
            <a:r>
              <a:rPr lang="zh-CN" altLang="en-US" sz="28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年</a:t>
            </a:r>
            <a:r>
              <a:rPr lang="zh-CN" altLang="en-US" sz="28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国庆节放假安全教育</a:t>
            </a:r>
            <a:r>
              <a:rPr lang="zh-CN" altLang="en-US" sz="28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主题教育</a:t>
            </a:r>
            <a:r>
              <a:rPr lang="en-US" altLang="zh-CN" sz="280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有爱魔兽圆体 CN Medium" panose="020B0602040504020204" charset="-122"/>
              </a:rPr>
              <a:t>—</a:t>
            </a:r>
            <a:endParaRPr lang="en-US" altLang="zh-CN" sz="2800" dirty="0">
              <a:ln>
                <a:noFill/>
              </a:ln>
              <a:solidFill>
                <a:schemeClr val="bg1"/>
              </a:solidFill>
              <a:effectLst/>
              <a:uFillTx/>
              <a:latin typeface="黑体" panose="02010609060101010101" charset="-122"/>
              <a:ea typeface="黑体" panose="02010609060101010101" charset="-122"/>
              <a:cs typeface="有爱魔兽圆体 CN Medium" panose="020B06020405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315970" y="1683152"/>
            <a:ext cx="5590539" cy="602687"/>
            <a:chOff x="3225165" y="1368422"/>
            <a:chExt cx="5590539" cy="602687"/>
          </a:xfrm>
        </p:grpSpPr>
        <p:sp>
          <p:nvSpPr>
            <p:cNvPr id="3" name="椭圆 2"/>
            <p:cNvSpPr/>
            <p:nvPr>
              <p:custDataLst>
                <p:tags r:id="rId1"/>
              </p:custDataLst>
            </p:nvPr>
          </p:nvSpPr>
          <p:spPr>
            <a:xfrm>
              <a:off x="3225165" y="1368422"/>
              <a:ext cx="621171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盛</a:t>
              </a:r>
            </a:p>
          </p:txBody>
        </p:sp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3935407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世</a:t>
              </a:r>
            </a:p>
          </p:txBody>
        </p:sp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>
            <a:xfrm>
              <a:off x="4645068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共</a:t>
              </a:r>
            </a:p>
          </p:txBody>
        </p:sp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5354728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贺</a:t>
              </a:r>
            </a:p>
          </p:txBody>
        </p:sp>
        <p:sp>
          <p:nvSpPr>
            <p:cNvPr id="18" name="椭圆 17"/>
            <p:cNvSpPr/>
            <p:nvPr>
              <p:custDataLst>
                <p:tags r:id="rId5"/>
              </p:custDataLst>
            </p:nvPr>
          </p:nvSpPr>
          <p:spPr>
            <a:xfrm>
              <a:off x="6775795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国</a:t>
              </a: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7485455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同</a:t>
              </a:r>
            </a:p>
          </p:txBody>
        </p:sp>
        <p:sp>
          <p:nvSpPr>
            <p:cNvPr id="22" name="椭圆 21"/>
            <p:cNvSpPr/>
            <p:nvPr>
              <p:custDataLst>
                <p:tags r:id="rId7"/>
              </p:custDataLst>
            </p:nvPr>
          </p:nvSpPr>
          <p:spPr>
            <a:xfrm>
              <a:off x="6066135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举</a:t>
              </a:r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>
              <a:off x="8195115" y="1368422"/>
              <a:ext cx="620589" cy="602687"/>
            </a:xfrm>
            <a:prstGeom prst="ellipse">
              <a:avLst/>
            </a:prstGeom>
            <a:gradFill>
              <a:gsLst>
                <a:gs pos="52000">
                  <a:schemeClr val="bg1"/>
                </a:gs>
                <a:gs pos="85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2700000" scaled="0"/>
            </a:gra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600" dirty="0">
                  <a:ln w="31750">
                    <a:noFill/>
                  </a:ln>
                  <a:solidFill>
                    <a:schemeClr val="tx1"/>
                  </a:solidFill>
                  <a:latin typeface="+mj-ea"/>
                  <a:ea typeface="+mj-ea"/>
                  <a:cs typeface="Aa棉花糖拼音 (非商业使用)" panose="02010600010101010101" charset="-122"/>
                  <a:sym typeface="+mn-ea"/>
                </a:rPr>
                <a:t>庆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13339" y="2206931"/>
            <a:ext cx="8746933" cy="1569660"/>
            <a:chOff x="1693752" y="1947621"/>
            <a:chExt cx="8746933" cy="1569660"/>
          </a:xfrm>
        </p:grpSpPr>
        <p:sp>
          <p:nvSpPr>
            <p:cNvPr id="25" name="文本框 24"/>
            <p:cNvSpPr txBox="1"/>
            <p:nvPr/>
          </p:nvSpPr>
          <p:spPr>
            <a:xfrm>
              <a:off x="1693752" y="1947621"/>
              <a:ext cx="1157689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 dirty="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国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85642" y="1947621"/>
              <a:ext cx="1308371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庆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828214" y="1947621"/>
              <a:ext cx="1420582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假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82997" y="1947621"/>
              <a:ext cx="1306768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期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23966" y="1947621"/>
              <a:ext cx="1135247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安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93414" y="1947621"/>
              <a:ext cx="1107996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全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135611" y="1947621"/>
              <a:ext cx="1420582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教</a:t>
              </a:r>
              <a:endParaRPr lang="zh-CN" altLang="en-US" sz="9600" dirty="0">
                <a:ln w="12700">
                  <a:noFill/>
                </a:ln>
                <a:solidFill>
                  <a:schemeClr val="bg1"/>
                </a:solidFill>
                <a:effectLst>
                  <a:outerShdw blurRad="635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三极丰韵体" panose="00000500000000000000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390397" y="1947621"/>
              <a:ext cx="1050288" cy="156966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en-US" sz="9600" dirty="0">
                  <a:ln w="12700">
                    <a:noFill/>
                  </a:ln>
                  <a:solidFill>
                    <a:schemeClr val="bg1"/>
                  </a:solidFill>
                  <a:effectLst>
                    <a:outerShdw blurRad="63500" dist="50800" dir="5400000" algn="ctr" rotWithShape="0">
                      <a:srgbClr val="000000">
                        <a:alpha val="2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三极丰韵体" panose="00000500000000000000" charset="-122"/>
                  <a:sym typeface="+mn-ea"/>
                </a:rPr>
                <a:t>育</a:t>
              </a:r>
            </a:p>
          </p:txBody>
        </p:sp>
      </p:grpSp>
      <p:pic>
        <p:nvPicPr>
          <p:cNvPr id="34" name="图片 33" descr="半圆校徽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991598" y="4329545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15041" y="3377933"/>
            <a:ext cx="5088300" cy="2089040"/>
            <a:chOff x="5115041" y="3377933"/>
            <a:chExt cx="5088300" cy="2089040"/>
          </a:xfrm>
        </p:grpSpPr>
        <p:sp>
          <p:nvSpPr>
            <p:cNvPr id="10" name="矩形 9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598974" y="3607670"/>
            <a:ext cx="4120434" cy="15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不玩易燃易爆、锋利、高温、有毒或其他对孩子有危害的物品、玩具及药品等，不让孩子接触玩耍。不随意把东西放进口、耳、鼻中，不随意把东西往头和脖子上套。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115041" y="2566513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不玩危险品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5645" y="2274904"/>
            <a:ext cx="3399004" cy="33990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1" name="图片 10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300792" y="2137912"/>
            <a:ext cx="5072300" cy="504000"/>
            <a:chOff x="1383918" y="1985510"/>
            <a:chExt cx="5072300" cy="504000"/>
          </a:xfrm>
        </p:grpSpPr>
        <p:sp>
          <p:nvSpPr>
            <p:cNvPr id="18" name="矩形: 圆角 1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防溺水篇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--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珍爱生命 拒绝野游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479931" y="3048851"/>
            <a:ext cx="5611124" cy="1674369"/>
            <a:chOff x="2479929" y="3145831"/>
            <a:chExt cx="5611124" cy="1674369"/>
          </a:xfrm>
        </p:grpSpPr>
        <p:sp>
          <p:nvSpPr>
            <p:cNvPr id="22" name="矩形: 圆角 21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防溺水“六不”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69269" y="3145831"/>
              <a:ext cx="3421784" cy="1674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/>
                <a:t>不私自下水游泳，不擅自与他人结伴游泳，不在无家长或教师带领的情况下游泳。不到无安全设施、无救援人员的水域游泳，不到不熟悉的水域游泳。不熟悉水性的学生不擅自下水施救</a:t>
              </a: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2479931" y="5176706"/>
            <a:ext cx="2050507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远离危险区域</a:t>
            </a:r>
          </a:p>
        </p:txBody>
      </p:sp>
      <p:pic>
        <p:nvPicPr>
          <p:cNvPr id="26" name="图片 25" descr="卡通人物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5" y="3034996"/>
            <a:ext cx="2937453" cy="293745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2" name="图片 11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559850" y="1583727"/>
            <a:ext cx="5072300" cy="504000"/>
            <a:chOff x="1383918" y="1985510"/>
            <a:chExt cx="5072300" cy="504000"/>
          </a:xfrm>
        </p:grpSpPr>
        <p:sp>
          <p:nvSpPr>
            <p:cNvPr id="10" name="矩形: 圆角 9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饮食篇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饮食规律 注意卫生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: 圆角 10"/>
          <p:cNvSpPr/>
          <p:nvPr/>
        </p:nvSpPr>
        <p:spPr>
          <a:xfrm>
            <a:off x="1524316" y="2746069"/>
            <a:ext cx="1973744" cy="57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“六不”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06548" y="3410183"/>
            <a:ext cx="3209281" cy="2422584"/>
            <a:chOff x="906548" y="3057662"/>
            <a:chExt cx="3209281" cy="2422584"/>
          </a:xfrm>
        </p:grpSpPr>
        <p:sp>
          <p:nvSpPr>
            <p:cNvPr id="27" name="任意多边形: 形状 26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8256" y="3380567"/>
              <a:ext cx="2945865" cy="1531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不喝野外生水，不吃腐败变质食物，不吃未烧熟煮透的食物，不吃野外不熟悉的食物，防止病从口入、食物中毒。</a:t>
              </a:r>
            </a:p>
          </p:txBody>
        </p:sp>
      </p:grpSp>
      <p:sp>
        <p:nvSpPr>
          <p:cNvPr id="29" name="矩形: 圆角 10"/>
          <p:cNvSpPr/>
          <p:nvPr/>
        </p:nvSpPr>
        <p:spPr>
          <a:xfrm>
            <a:off x="4865305" y="2746069"/>
            <a:ext cx="1973744" cy="57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保持饮食规律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47537" y="3410183"/>
            <a:ext cx="3209281" cy="2422584"/>
            <a:chOff x="906548" y="3057662"/>
            <a:chExt cx="3209281" cy="2422584"/>
          </a:xfrm>
        </p:grpSpPr>
        <p:sp>
          <p:nvSpPr>
            <p:cNvPr id="31" name="任意多边形: 形状 30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38256" y="3363634"/>
              <a:ext cx="2945865" cy="1531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假期期间要合理、规律膳食，适量品尝节日美食，不暴饮暴食。养成良好的个人卫生习惯，饭前便后勤洗手。</a:t>
              </a:r>
            </a:p>
          </p:txBody>
        </p:sp>
      </p:grpSp>
      <p:sp>
        <p:nvSpPr>
          <p:cNvPr id="33" name="矩形: 圆角 10"/>
          <p:cNvSpPr/>
          <p:nvPr/>
        </p:nvSpPr>
        <p:spPr>
          <a:xfrm>
            <a:off x="8206294" y="2746069"/>
            <a:ext cx="1973744" cy="57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购买正规食品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588526" y="3410183"/>
            <a:ext cx="3209281" cy="2422584"/>
            <a:chOff x="906548" y="3057662"/>
            <a:chExt cx="3209281" cy="2422584"/>
          </a:xfrm>
        </p:grpSpPr>
        <p:sp>
          <p:nvSpPr>
            <p:cNvPr id="35" name="任意多边形: 形状 34"/>
            <p:cNvSpPr/>
            <p:nvPr/>
          </p:nvSpPr>
          <p:spPr>
            <a:xfrm>
              <a:off x="906548" y="3057662"/>
              <a:ext cx="3209281" cy="2422584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38256" y="3380567"/>
              <a:ext cx="2945865" cy="1900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到正规商场或商店购买食品，不买、不吃三无食品或不在保质期内的食品。外出就餐时，选择正规、卫生条件好的饭店或餐厅就餐。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9" name="图片 18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81669" y="1930089"/>
            <a:ext cx="5072300" cy="504000"/>
            <a:chOff x="1383918" y="1985510"/>
            <a:chExt cx="5072300" cy="504000"/>
          </a:xfrm>
        </p:grpSpPr>
        <p:sp>
          <p:nvSpPr>
            <p:cNvPr id="10" name="矩形: 圆角 9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06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社交篇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慎重交友 做好保障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748220" y="2927987"/>
            <a:ext cx="2687049" cy="2687049"/>
            <a:chOff x="2563825" y="3244761"/>
            <a:chExt cx="2493084" cy="2493084"/>
          </a:xfrm>
        </p:grpSpPr>
        <p:sp>
          <p:nvSpPr>
            <p:cNvPr id="13" name="矩形: 圆角 12"/>
            <p:cNvSpPr/>
            <p:nvPr/>
          </p:nvSpPr>
          <p:spPr>
            <a:xfrm>
              <a:off x="2563825" y="3244761"/>
              <a:ext cx="2493084" cy="249308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2702371" y="3383307"/>
              <a:ext cx="2215992" cy="2215992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慎重结</a:t>
              </a:r>
              <a:endParaRPr lang="en-US" altLang="zh-CN" sz="3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交朋友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24778" y="2895775"/>
            <a:ext cx="3926354" cy="360000"/>
            <a:chOff x="5916986" y="2909629"/>
            <a:chExt cx="3926354" cy="360000"/>
          </a:xfrm>
        </p:grpSpPr>
        <p:sp>
          <p:nvSpPr>
            <p:cNvPr id="16" name="矩形: 圆角 1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80908" y="2920352"/>
              <a:ext cx="3262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远离社会不良人员，不参与赌博，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24778" y="3491906"/>
            <a:ext cx="4131538" cy="360000"/>
            <a:chOff x="5916986" y="2909629"/>
            <a:chExt cx="4131538" cy="360000"/>
          </a:xfrm>
        </p:grpSpPr>
        <p:sp>
          <p:nvSpPr>
            <p:cNvPr id="20" name="矩形: 圆角 19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580908" y="2920352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不去网吧、酒吧及歌舞娱乐等场所，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24778" y="4088037"/>
            <a:ext cx="2900432" cy="360000"/>
            <a:chOff x="5916986" y="2909629"/>
            <a:chExt cx="2900432" cy="360000"/>
          </a:xfrm>
        </p:grpSpPr>
        <p:sp>
          <p:nvSpPr>
            <p:cNvPr id="23" name="矩形: 圆角 22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580908" y="2920352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不参与违法违规活动。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24778" y="4684168"/>
            <a:ext cx="3721169" cy="360000"/>
            <a:chOff x="5916986" y="2909629"/>
            <a:chExt cx="3721169" cy="360000"/>
          </a:xfrm>
        </p:grpSpPr>
        <p:sp>
          <p:nvSpPr>
            <p:cNvPr id="26" name="矩形: 圆角 2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80908" y="2920352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遵纪守法，遵守社会公序良俗。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24778" y="5280298"/>
            <a:ext cx="3515985" cy="360000"/>
            <a:chOff x="5916986" y="2909629"/>
            <a:chExt cx="3515985" cy="360000"/>
          </a:xfrm>
        </p:grpSpPr>
        <p:sp>
          <p:nvSpPr>
            <p:cNvPr id="29" name="矩形: 圆角 28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80908" y="2920352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不打架不斗殴，不欺负同学。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32" name="图片 31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81383" y="1476376"/>
            <a:ext cx="8169441" cy="3998638"/>
            <a:chOff x="1307068" y="1076992"/>
            <a:chExt cx="9718073" cy="4756636"/>
          </a:xfrm>
          <a:effectLst>
            <a:outerShdw blurRad="1270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" name="任意多边形: 形状 2"/>
            <p:cNvSpPr/>
            <p:nvPr/>
          </p:nvSpPr>
          <p:spPr>
            <a:xfrm>
              <a:off x="1307069" y="1129611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1351369">
              <a:off x="1307068" y="1076992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17338" y="2875630"/>
            <a:ext cx="8557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</a:rPr>
              <a:t>劳逸结合不忘学习</a:t>
            </a:r>
          </a:p>
        </p:txBody>
      </p:sp>
      <p:pic>
        <p:nvPicPr>
          <p:cNvPr id="6" name="图片 5" descr="白色的鸟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9" y="517074"/>
            <a:ext cx="769936" cy="6919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568081" y="2186277"/>
            <a:ext cx="3055839" cy="504000"/>
            <a:chOff x="2975674" y="1929936"/>
            <a:chExt cx="3055839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3526671" y="1929936"/>
              <a:ext cx="1953845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 CN Regular" panose="020B0500000000000000" pitchFamily="34" charset="-122"/>
                </a:rPr>
                <a:t>PART 03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" name="星形: 五角 8"/>
            <p:cNvSpPr/>
            <p:nvPr/>
          </p:nvSpPr>
          <p:spPr>
            <a:xfrm>
              <a:off x="2975674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5737045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TextBox 17"/>
          <p:cNvSpPr txBox="1"/>
          <p:nvPr/>
        </p:nvSpPr>
        <p:spPr>
          <a:xfrm>
            <a:off x="4095404" y="4361951"/>
            <a:ext cx="400119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—2023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年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国庆节放假安全教育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主题教育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Roboto Light" charset="0"/>
            </a:endParaRPr>
          </a:p>
        </p:txBody>
      </p:sp>
      <p:pic>
        <p:nvPicPr>
          <p:cNvPr id="12" name="图片 11" descr="图片包含 橙子, 桌子, 食物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" y="4675812"/>
            <a:ext cx="12190992" cy="2182188"/>
          </a:xfrm>
          <a:prstGeom prst="rect">
            <a:avLst/>
          </a:prstGeom>
        </p:spPr>
      </p:pic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65" y="3939346"/>
            <a:ext cx="2960497" cy="2960497"/>
          </a:xfrm>
          <a:prstGeom prst="rect">
            <a:avLst/>
          </a:prstGeom>
        </p:spPr>
      </p:pic>
      <p:pic>
        <p:nvPicPr>
          <p:cNvPr id="14" name="图片 13" descr="卡通人物&#10;&#10;中度可信度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38" y="1834122"/>
            <a:ext cx="670505" cy="676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3024" y="2571656"/>
            <a:ext cx="280393" cy="286488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04" y="4756025"/>
            <a:ext cx="999661" cy="950897"/>
          </a:xfrm>
          <a:prstGeom prst="rect">
            <a:avLst/>
          </a:prstGeom>
        </p:spPr>
      </p:pic>
      <p:pic>
        <p:nvPicPr>
          <p:cNvPr id="17" name="图片 16" descr="半圆校徽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4179" y="1323109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15041" y="3377933"/>
            <a:ext cx="5088300" cy="2089040"/>
            <a:chOff x="5115041" y="3377933"/>
            <a:chExt cx="5088300" cy="2089040"/>
          </a:xfrm>
        </p:grpSpPr>
        <p:sp>
          <p:nvSpPr>
            <p:cNvPr id="5" name="矩形 4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515845" y="3718508"/>
            <a:ext cx="4376299" cy="136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一个愉快而有意义的假期，就是要科学地安排各种内容健康的活动，这样既达到积极休息的目的，又起到扩展知识、提升精神境界的作用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5115041" y="2566513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合理安排假期生活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7404" y="2302614"/>
            <a:ext cx="3399004" cy="33990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劳逸结合不忘学习</a:t>
            </a:r>
          </a:p>
        </p:txBody>
      </p:sp>
      <p:pic>
        <p:nvPicPr>
          <p:cNvPr id="11" name="图片 10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148888" y="2883475"/>
            <a:ext cx="4686935" cy="800954"/>
            <a:chOff x="1148888" y="2883475"/>
            <a:chExt cx="4686935" cy="800954"/>
          </a:xfrm>
        </p:grpSpPr>
        <p:grpSp>
          <p:nvGrpSpPr>
            <p:cNvPr id="17" name="组合 16"/>
            <p:cNvGrpSpPr/>
            <p:nvPr/>
          </p:nvGrpSpPr>
          <p:grpSpPr>
            <a:xfrm>
              <a:off x="1289223" y="2883475"/>
              <a:ext cx="2505075" cy="429895"/>
              <a:chOff x="1289223" y="2883475"/>
              <a:chExt cx="2505075" cy="429895"/>
            </a:xfrm>
          </p:grpSpPr>
          <p:sp>
            <p:nvSpPr>
              <p:cNvPr id="3" name="圆角矩形 24"/>
              <p:cNvSpPr/>
              <p:nvPr/>
            </p:nvSpPr>
            <p:spPr>
              <a:xfrm>
                <a:off x="1289223" y="2959675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tIns="71755" rtlCol="0" anchor="ctr" anchorCtr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0</a:t>
                </a:r>
                <a:r>
                  <a:rPr lang="zh-CN" altLang="en-US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1</a:t>
                </a: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935018" y="2883475"/>
                <a:ext cx="1859280" cy="429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sz="2200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印品灵秀体（非商用）" panose="02000000000000000000" charset="-122"/>
                    <a:sym typeface="+mn-ea"/>
                  </a:rPr>
                  <a:t>控制上网时间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148888" y="3221930"/>
              <a:ext cx="4686935" cy="46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2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减少用手机的时间和次数，一天不超过1个小时。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48888" y="4237990"/>
            <a:ext cx="4370705" cy="1221681"/>
            <a:chOff x="1148888" y="4237990"/>
            <a:chExt cx="4370705" cy="1221681"/>
          </a:xfrm>
        </p:grpSpPr>
        <p:grpSp>
          <p:nvGrpSpPr>
            <p:cNvPr id="18" name="组合 17"/>
            <p:cNvGrpSpPr/>
            <p:nvPr/>
          </p:nvGrpSpPr>
          <p:grpSpPr>
            <a:xfrm>
              <a:off x="1289223" y="4237990"/>
              <a:ext cx="2505075" cy="429895"/>
              <a:chOff x="1289223" y="4237990"/>
              <a:chExt cx="2505075" cy="429895"/>
            </a:xfrm>
          </p:grpSpPr>
          <p:sp>
            <p:nvSpPr>
              <p:cNvPr id="6" name="圆角矩形 1"/>
              <p:cNvSpPr/>
              <p:nvPr/>
            </p:nvSpPr>
            <p:spPr>
              <a:xfrm>
                <a:off x="1289223" y="4314190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tIns="71755" rtlCol="0" anchor="ctr" anchorCtr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02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35018" y="4237990"/>
                <a:ext cx="1859280" cy="429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sz="2200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印品灵秀体（非商用）" panose="02000000000000000000" charset="-122"/>
                    <a:sym typeface="+mn-ea"/>
                  </a:rPr>
                  <a:t>限定上网内容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148888" y="4566285"/>
              <a:ext cx="4370705" cy="89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2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少玩游戏，少刷短视频，少看直播，可以借助互联网来学习，拓展自己的知识面。</a:t>
              </a: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1249276" y="1891490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适度娱乐 避免沉迷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099062" y="2994313"/>
            <a:ext cx="5066954" cy="1742607"/>
            <a:chOff x="6099062" y="2994313"/>
            <a:chExt cx="5066954" cy="1742607"/>
          </a:xfrm>
        </p:grpSpPr>
        <p:grpSp>
          <p:nvGrpSpPr>
            <p:cNvPr id="16" name="组合 15"/>
            <p:cNvGrpSpPr/>
            <p:nvPr/>
          </p:nvGrpSpPr>
          <p:grpSpPr>
            <a:xfrm>
              <a:off x="6182192" y="2994313"/>
              <a:ext cx="2505075" cy="429895"/>
              <a:chOff x="6182192" y="2994313"/>
              <a:chExt cx="2505075" cy="429895"/>
            </a:xfrm>
          </p:grpSpPr>
          <p:sp>
            <p:nvSpPr>
              <p:cNvPr id="9" name="圆角矩形 9"/>
              <p:cNvSpPr/>
              <p:nvPr/>
            </p:nvSpPr>
            <p:spPr>
              <a:xfrm>
                <a:off x="6182192" y="3070513"/>
                <a:ext cx="646430" cy="23431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tIns="71755" rtlCol="0" anchor="ctr" anchorCtr="0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03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827987" y="2994313"/>
                <a:ext cx="1859280" cy="429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sz="2200" dirty="0">
                    <a:solidFill>
                      <a:schemeClr val="accent1"/>
                    </a:solidFill>
                    <a:latin typeface="黑体" panose="02010609060101010101" charset="-122"/>
                    <a:ea typeface="黑体" panose="02010609060101010101" charset="-122"/>
                    <a:cs typeface="印品灵秀体（非商用）" panose="02000000000000000000" charset="-122"/>
                    <a:sym typeface="+mn-ea"/>
                  </a:rPr>
                  <a:t>预防网络诈骗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099062" y="3412647"/>
              <a:ext cx="5066954" cy="13242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algn="just">
                <a:lnSpc>
                  <a:spcPct val="200000"/>
                </a:lnSpc>
                <a:buClrTx/>
                <a:buSzTx/>
                <a:buFontTx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latin typeface="黑体" panose="02010609060101010101" charset="-122"/>
                  <a:ea typeface="黑体" panose="02010609060101010101" charset="-122"/>
                </a:rPr>
                <a:t>注意信息安全，自己和家人的信息不要透露给陌生人或网友慎交网友，不与陌生网友见面；不能在网络中随便充值、转账、打赏，一旦涉及金钱交易要先征求家长的同意。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5666509" y="2881745"/>
            <a:ext cx="0" cy="280800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劳逸结合不忘学习</a:t>
            </a:r>
          </a:p>
        </p:txBody>
      </p:sp>
      <p:pic>
        <p:nvPicPr>
          <p:cNvPr id="23" name="图片 22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360112" y="2140873"/>
            <a:ext cx="4666615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合理安排时间，做到娱乐学习两不误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60112" y="3165588"/>
            <a:ext cx="3515985" cy="360000"/>
            <a:chOff x="5916986" y="2909629"/>
            <a:chExt cx="3515985" cy="360000"/>
          </a:xfrm>
        </p:grpSpPr>
        <p:sp>
          <p:nvSpPr>
            <p:cNvPr id="9" name="矩形: 圆角 8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580908" y="2920352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合理、科学地安排作息时间；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0112" y="3925686"/>
            <a:ext cx="4952275" cy="360000"/>
            <a:chOff x="5916986" y="2909629"/>
            <a:chExt cx="4952275" cy="360000"/>
          </a:xfrm>
        </p:grpSpPr>
        <p:sp>
          <p:nvSpPr>
            <p:cNvPr id="12" name="矩形: 圆角 11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80908" y="2920352"/>
              <a:ext cx="4288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保质保量完成假期作业、认真阅读课外读物；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60112" y="4685783"/>
            <a:ext cx="3721169" cy="360000"/>
            <a:chOff x="5916986" y="2909629"/>
            <a:chExt cx="3721169" cy="360000"/>
          </a:xfrm>
        </p:grpSpPr>
        <p:sp>
          <p:nvSpPr>
            <p:cNvPr id="15" name="矩形: 圆角 14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80908" y="2920352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做必要的体育锻炼，强健体魄。</a:t>
              </a:r>
            </a:p>
          </p:txBody>
        </p:sp>
      </p:grpSp>
      <p:pic>
        <p:nvPicPr>
          <p:cNvPr id="21" name="图片 20" descr="卡通人物&#10;&#10;低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39" y="2387273"/>
            <a:ext cx="3914959" cy="350715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劳逸结合不忘学习</a:t>
            </a:r>
          </a:p>
        </p:txBody>
      </p:sp>
      <p:pic>
        <p:nvPicPr>
          <p:cNvPr id="17" name="图片 16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2015432" y="-1966018"/>
            <a:ext cx="3259455" cy="511175"/>
          </a:xfrm>
          <a:prstGeom prst="round2DiagRect">
            <a:avLst/>
          </a:prstGeom>
          <a:noFill/>
        </p:spPr>
        <p:txBody>
          <a:bodyPr wrap="square" lIns="91440" tIns="71755" rIns="91440" bIns="45720" rtlCol="0" anchor="ctr" anchorCtr="0">
            <a:noAutofit/>
          </a:bodyPr>
          <a:lstStyle/>
          <a:p>
            <a:pPr lvl="0" indent="0" algn="just">
              <a:buClrTx/>
              <a:buSzTx/>
              <a:buFont typeface="BatangChe" panose="02030609000101010101" charset="-127"/>
              <a:buNone/>
            </a:pPr>
            <a:endParaRPr lang="en-US" altLang="zh-CN" sz="2400" dirty="0">
              <a:solidFill>
                <a:srgbClr val="FA3924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15041" y="3377933"/>
            <a:ext cx="5088300" cy="2089040"/>
            <a:chOff x="5115041" y="3377933"/>
            <a:chExt cx="5088300" cy="2089040"/>
          </a:xfrm>
        </p:grpSpPr>
        <p:sp>
          <p:nvSpPr>
            <p:cNvPr id="7" name="矩形 6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5115041" y="2566513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遵纪守法，行为文明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3548" y="2244437"/>
            <a:ext cx="3484891" cy="348489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439693" y="3951137"/>
            <a:ext cx="4383179" cy="595498"/>
            <a:chOff x="5916986" y="2909629"/>
            <a:chExt cx="4383179" cy="595498"/>
          </a:xfrm>
        </p:grpSpPr>
        <p:sp>
          <p:nvSpPr>
            <p:cNvPr id="13" name="矩形: 圆角 12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80908" y="2920352"/>
              <a:ext cx="371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自觉遵守国家法律、社会公德和村规民约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言行文明，以礼待人。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39693" y="4711235"/>
            <a:ext cx="4541907" cy="360000"/>
            <a:chOff x="5916986" y="2909629"/>
            <a:chExt cx="4541907" cy="360000"/>
          </a:xfrm>
        </p:grpSpPr>
        <p:sp>
          <p:nvSpPr>
            <p:cNvPr id="16" name="矩形: 圆角 15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80908" y="2920352"/>
              <a:ext cx="387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尊老爱幼，孝敬父母，听从教导，不任性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劳逸结合不忘学习</a:t>
            </a:r>
          </a:p>
        </p:txBody>
      </p:sp>
      <p:pic>
        <p:nvPicPr>
          <p:cNvPr id="19" name="图片 18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79114" y="2560513"/>
            <a:ext cx="5088300" cy="2089040"/>
            <a:chOff x="5115041" y="3377933"/>
            <a:chExt cx="5088300" cy="2089040"/>
          </a:xfrm>
        </p:grpSpPr>
        <p:sp>
          <p:nvSpPr>
            <p:cNvPr id="8" name="矩形 7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079918" y="2914943"/>
            <a:ext cx="4376299" cy="15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倡议同学们利用假期参加一些有意义的实践活动，如参加学院的“扶心</a:t>
            </a:r>
            <a:r>
              <a:rPr lang="en-US" altLang="zh-CN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·</a:t>
            </a:r>
            <a:r>
              <a:rPr lang="zh-CN" altLang="en-US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扶志</a:t>
            </a:r>
            <a:r>
              <a:rPr lang="en-US" altLang="zh-CN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·</a:t>
            </a:r>
            <a:r>
              <a:rPr lang="zh-CN" altLang="en-US" sz="1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扶学”志愿服务工程，与乡村留守儿童一起感受中秋节、国庆节文化的熏陶，陪伴他们学习成长。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679114" y="1749093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其他倡议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48380" y="2409504"/>
            <a:ext cx="3484891" cy="348489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31975" y="5030807"/>
            <a:ext cx="4383179" cy="360000"/>
            <a:chOff x="5916986" y="2909629"/>
            <a:chExt cx="4383179" cy="360000"/>
          </a:xfrm>
        </p:grpSpPr>
        <p:sp>
          <p:nvSpPr>
            <p:cNvPr id="14" name="矩形: 圆角 13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80908" y="2920352"/>
              <a:ext cx="3719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合理安排作息时间，保持良好生活习惯。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77695" y="5534395"/>
            <a:ext cx="5362644" cy="360000"/>
            <a:chOff x="5916986" y="2909629"/>
            <a:chExt cx="5362644" cy="360000"/>
          </a:xfrm>
        </p:grpSpPr>
        <p:sp>
          <p:nvSpPr>
            <p:cNvPr id="17" name="矩形: 圆角 16"/>
            <p:cNvSpPr/>
            <p:nvPr/>
          </p:nvSpPr>
          <p:spPr>
            <a:xfrm>
              <a:off x="5916986" y="2909629"/>
              <a:ext cx="540000" cy="360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80908" y="2920352"/>
              <a:ext cx="4698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保证每天充足的睡眠时间，养成早睡早起的好习惯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劳逸结合不忘学习</a:t>
            </a:r>
          </a:p>
        </p:txBody>
      </p:sp>
      <p:pic>
        <p:nvPicPr>
          <p:cNvPr id="20" name="图片 19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465772" y="1447452"/>
            <a:ext cx="1778171" cy="398849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2000" y="1189260"/>
            <a:ext cx="1136832" cy="4479480"/>
            <a:chOff x="6125028" y="1260418"/>
            <a:chExt cx="1136832" cy="4479480"/>
          </a:xfrm>
        </p:grpSpPr>
        <p:grpSp>
          <p:nvGrpSpPr>
            <p:cNvPr id="15" name="组合 14"/>
            <p:cNvGrpSpPr/>
            <p:nvPr/>
          </p:nvGrpSpPr>
          <p:grpSpPr>
            <a:xfrm>
              <a:off x="6125028" y="3178630"/>
              <a:ext cx="606030" cy="606028"/>
              <a:chOff x="6021810" y="3030228"/>
              <a:chExt cx="902831" cy="90283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021810" y="3030228"/>
                <a:ext cx="902831" cy="902831"/>
              </a:xfrm>
              <a:prstGeom prst="ellipse">
                <a:avLst/>
              </a:prstGeom>
              <a:solidFill>
                <a:srgbClr val="B40000"/>
              </a:solidFill>
              <a:ln>
                <a:solidFill>
                  <a:schemeClr val="bg1"/>
                </a:solidFill>
              </a:ln>
              <a:effectLst>
                <a:outerShdw sx="110000" sy="110000" algn="ctr" rotWithShape="0">
                  <a:srgbClr val="D27232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"/>
              <p:cNvSpPr>
                <a:spLocks noEditPoints="1"/>
              </p:cNvSpPr>
              <p:nvPr/>
            </p:nvSpPr>
            <p:spPr bwMode="auto">
              <a:xfrm>
                <a:off x="6162861" y="3193284"/>
                <a:ext cx="620729" cy="583754"/>
              </a:xfrm>
              <a:custGeom>
                <a:avLst/>
                <a:gdLst>
                  <a:gd name="T0" fmla="*/ 8 w 97"/>
                  <a:gd name="T1" fmla="*/ 10 h 91"/>
                  <a:gd name="T2" fmla="*/ 28 w 97"/>
                  <a:gd name="T3" fmla="*/ 10 h 91"/>
                  <a:gd name="T4" fmla="*/ 41 w 97"/>
                  <a:gd name="T5" fmla="*/ 45 h 91"/>
                  <a:gd name="T6" fmla="*/ 51 w 97"/>
                  <a:gd name="T7" fmla="*/ 41 h 91"/>
                  <a:gd name="T8" fmla="*/ 59 w 97"/>
                  <a:gd name="T9" fmla="*/ 46 h 91"/>
                  <a:gd name="T10" fmla="*/ 66 w 97"/>
                  <a:gd name="T11" fmla="*/ 27 h 91"/>
                  <a:gd name="T12" fmla="*/ 73 w 97"/>
                  <a:gd name="T13" fmla="*/ 34 h 91"/>
                  <a:gd name="T14" fmla="*/ 83 w 97"/>
                  <a:gd name="T15" fmla="*/ 23 h 91"/>
                  <a:gd name="T16" fmla="*/ 73 w 97"/>
                  <a:gd name="T17" fmla="*/ 40 h 91"/>
                  <a:gd name="T18" fmla="*/ 67 w 97"/>
                  <a:gd name="T19" fmla="*/ 33 h 91"/>
                  <a:gd name="T20" fmla="*/ 61 w 97"/>
                  <a:gd name="T21" fmla="*/ 51 h 91"/>
                  <a:gd name="T22" fmla="*/ 51 w 97"/>
                  <a:gd name="T23" fmla="*/ 45 h 91"/>
                  <a:gd name="T24" fmla="*/ 41 w 97"/>
                  <a:gd name="T25" fmla="*/ 45 h 91"/>
                  <a:gd name="T26" fmla="*/ 74 w 97"/>
                  <a:gd name="T27" fmla="*/ 86 h 91"/>
                  <a:gd name="T28" fmla="*/ 43 w 97"/>
                  <a:gd name="T29" fmla="*/ 91 h 91"/>
                  <a:gd name="T30" fmla="*/ 63 w 97"/>
                  <a:gd name="T31" fmla="*/ 68 h 91"/>
                  <a:gd name="T32" fmla="*/ 97 w 97"/>
                  <a:gd name="T33" fmla="*/ 68 h 91"/>
                  <a:gd name="T34" fmla="*/ 97 w 97"/>
                  <a:gd name="T35" fmla="*/ 6 h 91"/>
                  <a:gd name="T36" fmla="*/ 93 w 97"/>
                  <a:gd name="T37" fmla="*/ 3 h 91"/>
                  <a:gd name="T38" fmla="*/ 34 w 97"/>
                  <a:gd name="T39" fmla="*/ 9 h 91"/>
                  <a:gd name="T40" fmla="*/ 90 w 97"/>
                  <a:gd name="T41" fmla="*/ 61 h 91"/>
                  <a:gd name="T42" fmla="*/ 36 w 97"/>
                  <a:gd name="T43" fmla="*/ 68 h 91"/>
                  <a:gd name="T44" fmla="*/ 54 w 97"/>
                  <a:gd name="T45" fmla="*/ 84 h 91"/>
                  <a:gd name="T46" fmla="*/ 63 w 97"/>
                  <a:gd name="T47" fmla="*/ 68 h 91"/>
                  <a:gd name="T48" fmla="*/ 7 w 97"/>
                  <a:gd name="T49" fmla="*/ 55 h 91"/>
                  <a:gd name="T50" fmla="*/ 14 w 97"/>
                  <a:gd name="T51" fmla="*/ 91 h 91"/>
                  <a:gd name="T52" fmla="*/ 20 w 97"/>
                  <a:gd name="T53" fmla="*/ 60 h 91"/>
                  <a:gd name="T54" fmla="*/ 31 w 97"/>
                  <a:gd name="T55" fmla="*/ 91 h 91"/>
                  <a:gd name="T56" fmla="*/ 28 w 97"/>
                  <a:gd name="T57" fmla="*/ 33 h 91"/>
                  <a:gd name="T58" fmla="*/ 55 w 97"/>
                  <a:gd name="T59" fmla="*/ 24 h 91"/>
                  <a:gd name="T60" fmla="*/ 20 w 97"/>
                  <a:gd name="T61" fmla="*/ 23 h 91"/>
                  <a:gd name="T62" fmla="*/ 19 w 97"/>
                  <a:gd name="T63" fmla="*/ 27 h 91"/>
                  <a:gd name="T64" fmla="*/ 18 w 97"/>
                  <a:gd name="T65" fmla="*/ 47 h 91"/>
                  <a:gd name="T66" fmla="*/ 18 w 97"/>
                  <a:gd name="T67" fmla="*/ 47 h 91"/>
                  <a:gd name="T68" fmla="*/ 18 w 97"/>
                  <a:gd name="T69" fmla="*/ 47 h 91"/>
                  <a:gd name="T70" fmla="*/ 16 w 97"/>
                  <a:gd name="T71" fmla="*/ 27 h 91"/>
                  <a:gd name="T72" fmla="*/ 16 w 97"/>
                  <a:gd name="T73" fmla="*/ 23 h 91"/>
                  <a:gd name="T74" fmla="*/ 0 w 97"/>
                  <a:gd name="T75" fmla="*/ 5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" h="91">
                    <a:moveTo>
                      <a:pt x="18" y="0"/>
                    </a:moveTo>
                    <a:cubicBezTo>
                      <a:pt x="12" y="0"/>
                      <a:pt x="8" y="4"/>
                      <a:pt x="8" y="10"/>
                    </a:cubicBezTo>
                    <a:cubicBezTo>
                      <a:pt x="8" y="16"/>
                      <a:pt x="12" y="20"/>
                      <a:pt x="18" y="20"/>
                    </a:cubicBezTo>
                    <a:cubicBezTo>
                      <a:pt x="24" y="20"/>
                      <a:pt x="28" y="16"/>
                      <a:pt x="28" y="10"/>
                    </a:cubicBezTo>
                    <a:cubicBezTo>
                      <a:pt x="28" y="4"/>
                      <a:pt x="24" y="0"/>
                      <a:pt x="18" y="0"/>
                    </a:cubicBezTo>
                    <a:close/>
                    <a:moveTo>
                      <a:pt x="41" y="45"/>
                    </a:moveTo>
                    <a:cubicBezTo>
                      <a:pt x="50" y="42"/>
                      <a:pt x="50" y="42"/>
                      <a:pt x="50" y="42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5"/>
                      <a:pt x="41" y="45"/>
                      <a:pt x="41" y="45"/>
                    </a:cubicBezTo>
                    <a:close/>
                    <a:moveTo>
                      <a:pt x="43" y="86"/>
                    </a:moveTo>
                    <a:cubicBezTo>
                      <a:pt x="74" y="86"/>
                      <a:pt x="74" y="86"/>
                      <a:pt x="74" y="86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86"/>
                      <a:pt x="43" y="86"/>
                      <a:pt x="43" y="86"/>
                    </a:cubicBezTo>
                    <a:close/>
                    <a:moveTo>
                      <a:pt x="63" y="68"/>
                    </a:moveTo>
                    <a:cubicBezTo>
                      <a:pt x="93" y="68"/>
                      <a:pt x="93" y="68"/>
                      <a:pt x="93" y="6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68"/>
                      <a:pt x="63" y="68"/>
                      <a:pt x="63" y="68"/>
                    </a:cubicBezTo>
                    <a:close/>
                    <a:moveTo>
                      <a:pt x="0" y="50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5" y="23"/>
                      <a:pt x="5" y="23"/>
                      <a:pt x="5" y="23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五角星 15"/>
            <p:cNvSpPr/>
            <p:nvPr/>
          </p:nvSpPr>
          <p:spPr>
            <a:xfrm>
              <a:off x="6291278" y="2748278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6291278" y="2328023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6291278" y="1907768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6291278" y="4781990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五角星 19"/>
            <p:cNvSpPr/>
            <p:nvPr/>
          </p:nvSpPr>
          <p:spPr>
            <a:xfrm>
              <a:off x="6291278" y="4361735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五角星 20"/>
            <p:cNvSpPr/>
            <p:nvPr/>
          </p:nvSpPr>
          <p:spPr>
            <a:xfrm>
              <a:off x="6291278" y="3941480"/>
              <a:ext cx="273530" cy="273530"/>
            </a:xfrm>
            <a:prstGeom prst="star5">
              <a:avLst/>
            </a:prstGeom>
            <a:solidFill>
              <a:srgbClr val="D27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L 形 21"/>
            <p:cNvSpPr/>
            <p:nvPr/>
          </p:nvSpPr>
          <p:spPr>
            <a:xfrm>
              <a:off x="6418442" y="5272783"/>
              <a:ext cx="843418" cy="467115"/>
            </a:xfrm>
            <a:prstGeom prst="corner">
              <a:avLst>
                <a:gd name="adj1" fmla="val 7476"/>
                <a:gd name="adj2" fmla="val 7583"/>
              </a:avLst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L 形 22"/>
            <p:cNvSpPr/>
            <p:nvPr/>
          </p:nvSpPr>
          <p:spPr>
            <a:xfrm flipV="1">
              <a:off x="6418442" y="1260418"/>
              <a:ext cx="843418" cy="467115"/>
            </a:xfrm>
            <a:prstGeom prst="corner">
              <a:avLst>
                <a:gd name="adj1" fmla="val 7476"/>
                <a:gd name="adj2" fmla="val 7583"/>
              </a:avLst>
            </a:pr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746232" y="2108443"/>
            <a:ext cx="133162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n w="3175">
                  <a:noFill/>
                </a:ln>
                <a:gradFill>
                  <a:gsLst>
                    <a:gs pos="5000">
                      <a:srgbClr val="FFFF00"/>
                    </a:gs>
                    <a:gs pos="50000">
                      <a:schemeClr val="bg1"/>
                    </a:gs>
                    <a:gs pos="95000">
                      <a:srgbClr val="FFFF00"/>
                    </a:gs>
                  </a:gsLst>
                  <a:lin ang="5400000" scaled="1"/>
                </a:gradFill>
                <a:effectLst>
                  <a:glow rad="190500">
                    <a:srgbClr val="FFFF00">
                      <a:alpha val="15000"/>
                    </a:srgbClr>
                  </a:glow>
                  <a:outerShdw blurRad="254000" dist="63500" dir="2700000" algn="tl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方正大黑简体" panose="03000509000000000000" pitchFamily="65" charset="-122"/>
                <a:ea typeface="方正大黑简体" panose="03000509000000000000" pitchFamily="65" charset="-122"/>
                <a:cs typeface="八大山人 V2007" panose="02000600000000000000" pitchFamily="2" charset="-122"/>
              </a:defRPr>
            </a:lvl1pPr>
          </a:lstStyle>
          <a:p>
            <a:r>
              <a:rPr lang="zh-CN" altLang="en-US" sz="80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目</a:t>
            </a:r>
            <a:endParaRPr lang="en-US" altLang="zh-CN" sz="80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0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52265" y="1524635"/>
            <a:ext cx="6147435" cy="721360"/>
            <a:chOff x="3501966" y="1048769"/>
            <a:chExt cx="5679778" cy="721577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01966" y="1048769"/>
              <a:ext cx="720000" cy="721577"/>
            </a:xfrm>
            <a:prstGeom prst="ellipse">
              <a:avLst/>
            </a:prstGeom>
            <a:solidFill>
              <a:schemeClr val="bg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 anchorCtr="1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2" name="矩形: 圆角 4"/>
            <p:cNvSpPr/>
            <p:nvPr/>
          </p:nvSpPr>
          <p:spPr>
            <a:xfrm>
              <a:off x="4501744" y="1049557"/>
              <a:ext cx="4680000" cy="7200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国庆节放假通知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52578" y="2701167"/>
            <a:ext cx="6297930" cy="721577"/>
            <a:chOff x="3501966" y="1048769"/>
            <a:chExt cx="6297930" cy="721577"/>
          </a:xfrm>
        </p:grpSpPr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3501966" y="1048769"/>
              <a:ext cx="720000" cy="721577"/>
            </a:xfrm>
            <a:prstGeom prst="ellipse">
              <a:avLst/>
            </a:prstGeom>
            <a:solidFill>
              <a:schemeClr val="bg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 anchorCtr="1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30" name="矩形: 圆角 4"/>
            <p:cNvSpPr/>
            <p:nvPr/>
          </p:nvSpPr>
          <p:spPr>
            <a:xfrm>
              <a:off x="4501456" y="1064009"/>
              <a:ext cx="5298440" cy="70548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国庆假期安全须知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52578" y="3757967"/>
            <a:ext cx="6297930" cy="841592"/>
            <a:chOff x="3501966" y="928754"/>
            <a:chExt cx="6297930" cy="841592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501966" y="1048769"/>
              <a:ext cx="720000" cy="721577"/>
            </a:xfrm>
            <a:prstGeom prst="ellipse">
              <a:avLst/>
            </a:prstGeom>
            <a:solidFill>
              <a:schemeClr val="bg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 anchorCtr="1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33" name="矩形: 圆角 4"/>
            <p:cNvSpPr/>
            <p:nvPr/>
          </p:nvSpPr>
          <p:spPr>
            <a:xfrm>
              <a:off x="4501456" y="928754"/>
              <a:ext cx="5298440" cy="84074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劳逸结合不忘学习</a:t>
              </a:r>
            </a:p>
          </p:txBody>
        </p:sp>
      </p:grpSp>
      <p:pic>
        <p:nvPicPr>
          <p:cNvPr id="26" name="图片 25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4544" y="187036"/>
            <a:ext cx="1821874" cy="1821874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6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grpId="7" nodeType="with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6" bldLvl="0" animBg="1"/>
      <p:bldP spid="34" grpId="7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/>
        </p:nvSpPr>
        <p:spPr>
          <a:xfrm>
            <a:off x="3064568" y="1236477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 smtClean="0"/>
              <a:t>支原体肺炎症状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思源黑体 CN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06823" y="2338840"/>
            <a:ext cx="7118521" cy="2953596"/>
            <a:chOff x="5115041" y="3377933"/>
            <a:chExt cx="5088300" cy="2089040"/>
          </a:xfrm>
        </p:grpSpPr>
        <p:sp>
          <p:nvSpPr>
            <p:cNvPr id="4" name="矩形 3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981200" y="2812473"/>
            <a:ext cx="6871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肺炎支原体引起的呼吸道感染，主要表现为不同程度发热、咳嗽，一开始是干咳，慢慢可能发展为频繁的阵发性咳嗽，并且夜间比较明显。随着病情的加重，孩子可能会有粘痰或黄脓痰，甚至出现胸痛的情况。</a:t>
            </a:r>
            <a:endParaRPr lang="zh-CN" alt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46" y="2215662"/>
            <a:ext cx="2399434" cy="267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/>
        </p:nvSpPr>
        <p:spPr>
          <a:xfrm>
            <a:off x="3064568" y="1236477"/>
            <a:ext cx="323076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 smtClean="0"/>
              <a:t>支原体肺炎预防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思源黑体 CN Regular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06823" y="2338840"/>
            <a:ext cx="7118521" cy="2953596"/>
            <a:chOff x="5115041" y="3377933"/>
            <a:chExt cx="5088300" cy="2089040"/>
          </a:xfrm>
        </p:grpSpPr>
        <p:sp>
          <p:nvSpPr>
            <p:cNvPr id="4" name="矩形 3"/>
            <p:cNvSpPr/>
            <p:nvPr/>
          </p:nvSpPr>
          <p:spPr>
            <a:xfrm>
              <a:off x="5115041" y="3377933"/>
              <a:ext cx="5088300" cy="20530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1315303">
              <a:off x="5115041" y="3413921"/>
              <a:ext cx="5088300" cy="2053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981200" y="2812473"/>
            <a:ext cx="6871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支原体感染主要是经过直接接触传播和飞沫传播，因此在日常防护上要注意减少聚集、保持勤洗手等良好的卫生习惯。如果孩子出现发热、咳嗽等症状，且持续</a:t>
            </a:r>
            <a:r>
              <a:rPr lang="en-US" sz="2400" dirty="0" smtClean="0"/>
              <a:t>3</a:t>
            </a:r>
            <a:r>
              <a:rPr lang="zh-CN" altLang="en-US" sz="2400" dirty="0" smtClean="0"/>
              <a:t>天以上不能缓解时，应及时到公立医院就诊，以免延误病情。</a:t>
            </a:r>
            <a:endParaRPr lang="zh-CN" alt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2181" y="2341418"/>
            <a:ext cx="2486268" cy="188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形状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24" y="397531"/>
            <a:ext cx="8737031" cy="73917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45492" y="4468456"/>
            <a:ext cx="3921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sz="32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祝同学们国庆节愉快！</a:t>
            </a:r>
          </a:p>
        </p:txBody>
      </p:sp>
      <p:sp>
        <p:nvSpPr>
          <p:cNvPr id="3" name="矩形 2"/>
          <p:cNvSpPr/>
          <p:nvPr/>
        </p:nvSpPr>
        <p:spPr>
          <a:xfrm>
            <a:off x="3401060" y="3706495"/>
            <a:ext cx="56356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sz="32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祝伟大的祖国</a:t>
            </a:r>
            <a:r>
              <a:rPr lang="zh-CN" sz="32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7</a:t>
            </a:r>
            <a:r>
              <a:rPr lang="en-US" altLang="zh-CN" sz="32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4</a:t>
            </a:r>
            <a:r>
              <a:rPr lang="zh-CN" sz="3200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周年</a:t>
            </a:r>
            <a:r>
              <a:rPr lang="zh-CN" sz="32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印品灵秀体（非商用）" panose="02000000000000000000" charset="-122"/>
                <a:sym typeface="+mn-ea"/>
              </a:rPr>
              <a:t>生日快乐！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556611" y="1514994"/>
            <a:ext cx="2599055" cy="61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喜迎国庆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4602" y="6650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结束语</a:t>
            </a:r>
          </a:p>
        </p:txBody>
      </p:sp>
      <p:pic>
        <p:nvPicPr>
          <p:cNvPr id="7" name="图片 6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081383" y="1476376"/>
            <a:ext cx="8169441" cy="3998638"/>
            <a:chOff x="1307068" y="1076992"/>
            <a:chExt cx="9718073" cy="4756636"/>
          </a:xfrm>
          <a:effectLst>
            <a:outerShdw blurRad="1270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" name="任意多边形: 形状 2"/>
            <p:cNvSpPr/>
            <p:nvPr/>
          </p:nvSpPr>
          <p:spPr>
            <a:xfrm>
              <a:off x="1307069" y="1129611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21351369">
              <a:off x="1307068" y="1076992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817338" y="2806355"/>
            <a:ext cx="8557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</a:rPr>
              <a:t>国庆节放假通知</a:t>
            </a:r>
          </a:p>
        </p:txBody>
      </p:sp>
      <p:pic>
        <p:nvPicPr>
          <p:cNvPr id="5" name="图片 4" descr="白色的鸟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9" y="517074"/>
            <a:ext cx="769936" cy="6919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68081" y="2186277"/>
            <a:ext cx="3055839" cy="504000"/>
            <a:chOff x="2975674" y="1929936"/>
            <a:chExt cx="3055839" cy="504000"/>
          </a:xfrm>
        </p:grpSpPr>
        <p:sp>
          <p:nvSpPr>
            <p:cNvPr id="7" name="矩形: 圆角 6"/>
            <p:cNvSpPr/>
            <p:nvPr/>
          </p:nvSpPr>
          <p:spPr>
            <a:xfrm>
              <a:off x="3526671" y="1929936"/>
              <a:ext cx="1953845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 CN Regular" panose="020B0500000000000000" pitchFamily="34" charset="-122"/>
                </a:rPr>
                <a:t>PART 01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2975674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星形: 五角 8"/>
            <p:cNvSpPr/>
            <p:nvPr/>
          </p:nvSpPr>
          <p:spPr>
            <a:xfrm>
              <a:off x="5737045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0" name="TextBox 17"/>
          <p:cNvSpPr txBox="1"/>
          <p:nvPr/>
        </p:nvSpPr>
        <p:spPr>
          <a:xfrm>
            <a:off x="4095404" y="4361951"/>
            <a:ext cx="400119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—2023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年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国庆节放假安全教育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主题教育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Roboto Light" charset="0"/>
            </a:endParaRPr>
          </a:p>
        </p:txBody>
      </p:sp>
      <p:pic>
        <p:nvPicPr>
          <p:cNvPr id="16" name="图片 15" descr="图片包含 橙子, 桌子, 食物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" y="4675812"/>
            <a:ext cx="12190992" cy="2182188"/>
          </a:xfrm>
          <a:prstGeom prst="rect">
            <a:avLst/>
          </a:prstGeom>
        </p:spPr>
      </p:pic>
      <p:pic>
        <p:nvPicPr>
          <p:cNvPr id="14" name="图片 13" descr="卡通人物&#10;&#10;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65" y="3939346"/>
            <a:ext cx="2960497" cy="2960497"/>
          </a:xfrm>
          <a:prstGeom prst="rect">
            <a:avLst/>
          </a:prstGeom>
        </p:spPr>
      </p:pic>
      <p:pic>
        <p:nvPicPr>
          <p:cNvPr id="19" name="图片 18" descr="卡通人物&#10;&#10;中度可信度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38" y="1834122"/>
            <a:ext cx="670505" cy="6766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3024" y="2571656"/>
            <a:ext cx="280393" cy="286488"/>
          </a:xfrm>
          <a:prstGeom prst="rect">
            <a:avLst/>
          </a:prstGeom>
        </p:spPr>
      </p:pic>
      <p:pic>
        <p:nvPicPr>
          <p:cNvPr id="30" name="图片 29" descr="卡通人物&#10;&#10;中度可信度描述已自动生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04" y="4756025"/>
            <a:ext cx="999661" cy="950897"/>
          </a:xfrm>
          <a:prstGeom prst="rect">
            <a:avLst/>
          </a:prstGeom>
        </p:spPr>
      </p:pic>
      <p:pic>
        <p:nvPicPr>
          <p:cNvPr id="17" name="图片 16" descr="半圆校徽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8035" y="1156854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223164" y="2419631"/>
            <a:ext cx="5555675" cy="3462940"/>
            <a:chOff x="5223164" y="2419631"/>
            <a:chExt cx="5555675" cy="3462940"/>
          </a:xfrm>
        </p:grpSpPr>
        <p:sp>
          <p:nvSpPr>
            <p:cNvPr id="3" name="椭圆 2"/>
            <p:cNvSpPr/>
            <p:nvPr/>
          </p:nvSpPr>
          <p:spPr>
            <a:xfrm>
              <a:off x="5435197" y="3138914"/>
              <a:ext cx="478155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一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6174451" y="3138914"/>
              <a:ext cx="476250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二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911800" y="3138914"/>
              <a:ext cx="481965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三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7654864" y="3138914"/>
              <a:ext cx="473710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四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8389673" y="3138914"/>
              <a:ext cx="483870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五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9134642" y="3138914"/>
              <a:ext cx="473075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六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9868814" y="3138914"/>
              <a:ext cx="480060" cy="4680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tIns="107950" bIns="71755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zh-CN" sz="20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七</a:t>
              </a:r>
            </a:p>
          </p:txBody>
        </p:sp>
        <p:sp>
          <p:nvSpPr>
            <p:cNvPr id="10" name="缺角矩形 9"/>
            <p:cNvSpPr/>
            <p:nvPr/>
          </p:nvSpPr>
          <p:spPr>
            <a:xfrm>
              <a:off x="5435832" y="374551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25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缺角矩形 10"/>
            <p:cNvSpPr/>
            <p:nvPr/>
          </p:nvSpPr>
          <p:spPr>
            <a:xfrm>
              <a:off x="6175086" y="374551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26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2" name="缺角矩形 11"/>
            <p:cNvSpPr/>
            <p:nvPr/>
          </p:nvSpPr>
          <p:spPr>
            <a:xfrm>
              <a:off x="6914340" y="374551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27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3" name="缺角矩形 12"/>
            <p:cNvSpPr/>
            <p:nvPr/>
          </p:nvSpPr>
          <p:spPr>
            <a:xfrm>
              <a:off x="7653594" y="374551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28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5" name="缺角矩形 14"/>
            <p:cNvSpPr/>
            <p:nvPr/>
          </p:nvSpPr>
          <p:spPr>
            <a:xfrm>
              <a:off x="9132102" y="374551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30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缺角矩形 15"/>
            <p:cNvSpPr/>
            <p:nvPr/>
          </p:nvSpPr>
          <p:spPr>
            <a:xfrm>
              <a:off x="9871354" y="374551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01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缺角矩形 16"/>
            <p:cNvSpPr/>
            <p:nvPr/>
          </p:nvSpPr>
          <p:spPr>
            <a:xfrm>
              <a:off x="5435832" y="446306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02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缺角矩形 17"/>
            <p:cNvSpPr/>
            <p:nvPr/>
          </p:nvSpPr>
          <p:spPr>
            <a:xfrm>
              <a:off x="6175086" y="446306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03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缺角矩形 18"/>
            <p:cNvSpPr/>
            <p:nvPr/>
          </p:nvSpPr>
          <p:spPr>
            <a:xfrm>
              <a:off x="6914340" y="446306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04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缺角矩形 19"/>
            <p:cNvSpPr/>
            <p:nvPr/>
          </p:nvSpPr>
          <p:spPr>
            <a:xfrm>
              <a:off x="7653594" y="446306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05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缺角矩形 20"/>
            <p:cNvSpPr/>
            <p:nvPr/>
          </p:nvSpPr>
          <p:spPr>
            <a:xfrm>
              <a:off x="8392848" y="4463060"/>
              <a:ext cx="477520" cy="477520"/>
            </a:xfrm>
            <a:prstGeom prst="plaqu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 smtClean="0">
                  <a:latin typeface="黑体" panose="02010609060101010101" charset="-122"/>
                  <a:ea typeface="黑体" panose="02010609060101010101" charset="-122"/>
                </a:rPr>
                <a:t>06</a:t>
              </a:r>
              <a:endParaRPr lang="en-US" altLang="zh-CN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缺角矩形 21"/>
            <p:cNvSpPr/>
            <p:nvPr/>
          </p:nvSpPr>
          <p:spPr>
            <a:xfrm>
              <a:off x="9132102" y="446306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07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3" name="缺角矩形 22"/>
            <p:cNvSpPr/>
            <p:nvPr/>
          </p:nvSpPr>
          <p:spPr>
            <a:xfrm>
              <a:off x="9871354" y="4463060"/>
              <a:ext cx="477520" cy="477520"/>
            </a:xfrm>
            <a:prstGeom prst="plaqu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08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31693" y="2419631"/>
              <a:ext cx="5447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2023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年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9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月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29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日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（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周五）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-10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月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6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日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（周五）放假，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</a:rPr>
                <a:t>共八天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23164" y="5297796"/>
              <a:ext cx="5259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返校时间：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10月7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日  课程安排</a:t>
              </a:r>
              <a:r>
                <a:rPr lang="en-US" altLang="zh-CN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（</a:t>
              </a:r>
              <a:r>
                <a:rPr lang="en-US" altLang="zh-CN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周六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周日</a:t>
              </a:r>
              <a:r>
                <a:rPr lang="en-US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）</a:t>
              </a:r>
              <a:r>
                <a:rPr lang="en-US" altLang="zh-CN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上课（</a:t>
              </a:r>
              <a:r>
                <a:rPr lang="en-US" altLang="zh-CN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上周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四周五</a:t>
              </a:r>
              <a:r>
                <a:rPr lang="en-US" altLang="zh-CN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课程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思源黑体 CN Normal" panose="020B0400000000000000" charset="-122"/>
                  <a:sym typeface="+mn-ea"/>
                </a:rPr>
                <a:t>）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442182" y="2939696"/>
              <a:ext cx="5040000" cy="0"/>
            </a:xfrm>
            <a:prstGeom prst="line">
              <a:avLst/>
            </a:prstGeom>
            <a:ln w="12700" cmpd="thickThin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447897" y="5095460"/>
              <a:ext cx="5040000" cy="0"/>
            </a:xfrm>
            <a:prstGeom prst="line">
              <a:avLst/>
            </a:prstGeom>
            <a:ln w="12700" cmpd="thickThin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: 圆角 32"/>
          <p:cNvSpPr/>
          <p:nvPr/>
        </p:nvSpPr>
        <p:spPr>
          <a:xfrm>
            <a:off x="5442182" y="1801092"/>
            <a:ext cx="2902243" cy="504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rPr>
              <a:t>国庆节放假时间安排</a:t>
            </a:r>
          </a:p>
        </p:txBody>
      </p:sp>
      <p:pic>
        <p:nvPicPr>
          <p:cNvPr id="35" name="图片 34" descr="卡通人物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8890" y="1787237"/>
            <a:ext cx="4095520" cy="409552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244602" y="6650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国庆节放假通知</a:t>
            </a:r>
          </a:p>
        </p:txBody>
      </p:sp>
      <p:sp>
        <p:nvSpPr>
          <p:cNvPr id="31" name="缺角矩形 30"/>
          <p:cNvSpPr/>
          <p:nvPr/>
        </p:nvSpPr>
        <p:spPr>
          <a:xfrm>
            <a:off x="8425520" y="3759365"/>
            <a:ext cx="477520" cy="477520"/>
          </a:xfrm>
          <a:prstGeom prst="plaqu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 smtClean="0">
                <a:latin typeface="黑体" panose="02010609060101010101" charset="-122"/>
                <a:ea typeface="黑体" panose="02010609060101010101" charset="-122"/>
              </a:rPr>
              <a:t>29</a:t>
            </a:r>
            <a:endParaRPr lang="en-US" altLang="zh-CN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2" name="图片 31" descr="半圆校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6726" y="408708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81383" y="1476376"/>
            <a:ext cx="8169441" cy="3998638"/>
            <a:chOff x="1307068" y="1076992"/>
            <a:chExt cx="9718073" cy="4756636"/>
          </a:xfrm>
          <a:effectLst>
            <a:outerShdw blurRad="1270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" name="任意多边形: 形状 2"/>
            <p:cNvSpPr/>
            <p:nvPr/>
          </p:nvSpPr>
          <p:spPr>
            <a:xfrm>
              <a:off x="1307069" y="1129611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1351369">
              <a:off x="1307068" y="1076992"/>
              <a:ext cx="9718072" cy="4704017"/>
            </a:xfrm>
            <a:custGeom>
              <a:avLst/>
              <a:gdLst>
                <a:gd name="connsiteX0" fmla="*/ 237324 w 10562944"/>
                <a:gd name="connsiteY0" fmla="*/ 0 h 5339321"/>
                <a:gd name="connsiteX1" fmla="*/ 10325620 w 10562944"/>
                <a:gd name="connsiteY1" fmla="*/ 0 h 5339321"/>
                <a:gd name="connsiteX2" fmla="*/ 10562944 w 10562944"/>
                <a:gd name="connsiteY2" fmla="*/ 237324 h 5339321"/>
                <a:gd name="connsiteX3" fmla="*/ 10562944 w 10562944"/>
                <a:gd name="connsiteY3" fmla="*/ 973263 h 5339321"/>
                <a:gd name="connsiteX4" fmla="*/ 10562944 w 10562944"/>
                <a:gd name="connsiteY4" fmla="*/ 1186593 h 5339321"/>
                <a:gd name="connsiteX5" fmla="*/ 10562944 w 10562944"/>
                <a:gd name="connsiteY5" fmla="*/ 4152728 h 5339321"/>
                <a:gd name="connsiteX6" fmla="*/ 10562944 w 10562944"/>
                <a:gd name="connsiteY6" fmla="*/ 4586833 h 5339321"/>
                <a:gd name="connsiteX7" fmla="*/ 10562944 w 10562944"/>
                <a:gd name="connsiteY7" fmla="*/ 5101997 h 5339321"/>
                <a:gd name="connsiteX8" fmla="*/ 10325620 w 10562944"/>
                <a:gd name="connsiteY8" fmla="*/ 5339321 h 5339321"/>
                <a:gd name="connsiteX9" fmla="*/ 237324 w 10562944"/>
                <a:gd name="connsiteY9" fmla="*/ 5339321 h 5339321"/>
                <a:gd name="connsiteX10" fmla="*/ 0 w 10562944"/>
                <a:gd name="connsiteY10" fmla="*/ 5101997 h 5339321"/>
                <a:gd name="connsiteX11" fmla="*/ 0 w 10562944"/>
                <a:gd name="connsiteY11" fmla="*/ 4586833 h 5339321"/>
                <a:gd name="connsiteX12" fmla="*/ 0 w 10562944"/>
                <a:gd name="connsiteY12" fmla="*/ 4152728 h 5339321"/>
                <a:gd name="connsiteX13" fmla="*/ 0 w 10562944"/>
                <a:gd name="connsiteY13" fmla="*/ 1186594 h 5339321"/>
                <a:gd name="connsiteX14" fmla="*/ 0 w 10562944"/>
                <a:gd name="connsiteY14" fmla="*/ 1186593 h 5339321"/>
                <a:gd name="connsiteX15" fmla="*/ 0 w 10562944"/>
                <a:gd name="connsiteY15" fmla="*/ 237324 h 5339321"/>
                <a:gd name="connsiteX16" fmla="*/ 237324 w 10562944"/>
                <a:gd name="connsiteY16" fmla="*/ 0 h 53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944" h="5339321">
                  <a:moveTo>
                    <a:pt x="237324" y="0"/>
                  </a:moveTo>
                  <a:lnTo>
                    <a:pt x="10325620" y="0"/>
                  </a:lnTo>
                  <a:cubicBezTo>
                    <a:pt x="10456690" y="0"/>
                    <a:pt x="10562944" y="106254"/>
                    <a:pt x="10562944" y="237324"/>
                  </a:cubicBezTo>
                  <a:lnTo>
                    <a:pt x="10562944" y="973263"/>
                  </a:lnTo>
                  <a:lnTo>
                    <a:pt x="10562944" y="1186593"/>
                  </a:lnTo>
                  <a:lnTo>
                    <a:pt x="10562944" y="4152728"/>
                  </a:lnTo>
                  <a:lnTo>
                    <a:pt x="10562944" y="4586833"/>
                  </a:lnTo>
                  <a:lnTo>
                    <a:pt x="10562944" y="5101997"/>
                  </a:lnTo>
                  <a:cubicBezTo>
                    <a:pt x="10562944" y="5233067"/>
                    <a:pt x="10456690" y="5339321"/>
                    <a:pt x="10325620" y="5339321"/>
                  </a:cubicBezTo>
                  <a:lnTo>
                    <a:pt x="237324" y="5339321"/>
                  </a:lnTo>
                  <a:cubicBezTo>
                    <a:pt x="106254" y="5339321"/>
                    <a:pt x="0" y="5233067"/>
                    <a:pt x="0" y="5101997"/>
                  </a:cubicBezTo>
                  <a:lnTo>
                    <a:pt x="0" y="4586833"/>
                  </a:lnTo>
                  <a:lnTo>
                    <a:pt x="0" y="4152728"/>
                  </a:lnTo>
                  <a:lnTo>
                    <a:pt x="0" y="1186594"/>
                  </a:lnTo>
                  <a:lnTo>
                    <a:pt x="0" y="1186593"/>
                  </a:lnTo>
                  <a:lnTo>
                    <a:pt x="0" y="237324"/>
                  </a:lnTo>
                  <a:cubicBezTo>
                    <a:pt x="0" y="106254"/>
                    <a:pt x="106254" y="0"/>
                    <a:pt x="23732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17338" y="2875629"/>
            <a:ext cx="85573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dirty="0">
                <a:solidFill>
                  <a:srgbClr val="262626"/>
                </a:solidFill>
                <a:latin typeface="黑体" panose="02010609060101010101" charset="-122"/>
                <a:ea typeface="黑体" panose="02010609060101010101" charset="-122"/>
              </a:rPr>
              <a:t>国庆假期安全须知</a:t>
            </a:r>
          </a:p>
        </p:txBody>
      </p:sp>
      <p:pic>
        <p:nvPicPr>
          <p:cNvPr id="6" name="图片 5" descr="白色的鸟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9" y="517074"/>
            <a:ext cx="769936" cy="6919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568081" y="2186277"/>
            <a:ext cx="3055839" cy="504000"/>
            <a:chOff x="2975674" y="1929936"/>
            <a:chExt cx="3055839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3526671" y="1929936"/>
              <a:ext cx="1953845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思源黑体 CN Regular" panose="020B0500000000000000" pitchFamily="34" charset="-122"/>
                </a:rPr>
                <a:t>PART 02</a:t>
              </a:r>
              <a:endPara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9" name="星形: 五角 8"/>
            <p:cNvSpPr/>
            <p:nvPr/>
          </p:nvSpPr>
          <p:spPr>
            <a:xfrm>
              <a:off x="2975674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星形: 五角 9"/>
            <p:cNvSpPr/>
            <p:nvPr/>
          </p:nvSpPr>
          <p:spPr>
            <a:xfrm>
              <a:off x="5737045" y="2034702"/>
              <a:ext cx="294468" cy="294468"/>
            </a:xfrm>
            <a:prstGeom prst="star5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190500" dir="5400000" sx="101000" sy="101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spc="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TextBox 17"/>
          <p:cNvSpPr txBox="1"/>
          <p:nvPr/>
        </p:nvSpPr>
        <p:spPr>
          <a:xfrm>
            <a:off x="4095404" y="4361951"/>
            <a:ext cx="400119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—2023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年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国庆节放假安全教育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主题教育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Roboto Light" charset="0"/>
              </a:rPr>
              <a:t>—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Roboto Light" charset="0"/>
            </a:endParaRPr>
          </a:p>
        </p:txBody>
      </p:sp>
      <p:pic>
        <p:nvPicPr>
          <p:cNvPr id="12" name="图片 11" descr="图片包含 橙子, 桌子, 食物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" y="4675812"/>
            <a:ext cx="12190992" cy="2182188"/>
          </a:xfrm>
          <a:prstGeom prst="rect">
            <a:avLst/>
          </a:prstGeom>
        </p:spPr>
      </p:pic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65" y="3939346"/>
            <a:ext cx="2960497" cy="2960497"/>
          </a:xfrm>
          <a:prstGeom prst="rect">
            <a:avLst/>
          </a:prstGeom>
        </p:spPr>
      </p:pic>
      <p:pic>
        <p:nvPicPr>
          <p:cNvPr id="14" name="图片 13" descr="卡通人物&#10;&#10;中度可信度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38" y="1834122"/>
            <a:ext cx="670505" cy="676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3024" y="2571656"/>
            <a:ext cx="280393" cy="286488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0304" y="4756025"/>
            <a:ext cx="999661" cy="950897"/>
          </a:xfrm>
          <a:prstGeom prst="rect">
            <a:avLst/>
          </a:prstGeom>
        </p:spPr>
      </p:pic>
      <p:pic>
        <p:nvPicPr>
          <p:cNvPr id="17" name="图片 16" descr="半圆校徽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5016" y="1295400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20002" y="2893023"/>
            <a:ext cx="6747198" cy="27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自觉遵守交通法规，养成文明出行的良好习惯，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过马路走斑马线，多观察路况，不闯红灯，不翻越隔离栏。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未满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12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周岁不在公路上骑自行车，未满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16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周岁不骑电动自行车。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不在公路上、停放车辆周围或车辆盲区玩耍打闹。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行走或骑车时不看手机、不听音乐。不在机动车道骑车，不与机动车争道抢行。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切勿乘坐私揽客源、无营运资质等“黑车”，不乘坐违规三四轮车。</a:t>
            </a:r>
          </a:p>
          <a:p>
            <a:pPr marL="342900" indent="-342900" algn="just" fontAlgn="auto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思源黑体 CN Normal" panose="020B0400000000000000" charset="-122"/>
              </a:rPr>
              <a:t>不坐超速、超载、酒驾的车辆。乘坐私家车要系好安全带。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83918" y="1985510"/>
            <a:ext cx="4409902" cy="504000"/>
            <a:chOff x="1383918" y="1985510"/>
            <a:chExt cx="4409902" cy="504000"/>
          </a:xfrm>
        </p:grpSpPr>
        <p:sp>
          <p:nvSpPr>
            <p:cNvPr id="4" name="矩形: 圆角 3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563057" y="1985510"/>
              <a:ext cx="3230763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交通篇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安全文明出行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03" y="2809893"/>
            <a:ext cx="3096124" cy="30961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86427" y="2837603"/>
            <a:ext cx="7315270" cy="295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3" name="图片 12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80901" y="2248747"/>
            <a:ext cx="5072300" cy="504000"/>
            <a:chOff x="1383918" y="1985510"/>
            <a:chExt cx="5072300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消防篇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防火安全 时刻警惕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660040" y="3159686"/>
            <a:ext cx="7952542" cy="704873"/>
            <a:chOff x="2479929" y="3145831"/>
            <a:chExt cx="7952542" cy="704873"/>
          </a:xfrm>
        </p:grpSpPr>
        <p:sp>
          <p:nvSpPr>
            <p:cNvPr id="11" name="矩形: 圆角 10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注意防火安全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69269" y="3145831"/>
              <a:ext cx="5763202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/>
                <a:t>居家时注意用电、用气安全，熟悉家电使用方法，以防触电和煤气中毒。及时清理阳台、楼道杂物，教育孩子不玩火。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60040" y="4612783"/>
            <a:ext cx="7952542" cy="704873"/>
            <a:chOff x="2479929" y="3145831"/>
            <a:chExt cx="7952542" cy="704873"/>
          </a:xfrm>
        </p:grpSpPr>
        <p:sp>
          <p:nvSpPr>
            <p:cNvPr id="15" name="矩形: 圆角 14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熟悉逃生路线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69269" y="3145831"/>
              <a:ext cx="5763202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/>
                <a:t>外出时注意熟悉场所的疏散通道位置和逃生路线，如遇火情有序逃生，不乘坐电梯、不贪恋财物、掌握正确逃生方法。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660040" y="4243787"/>
            <a:ext cx="795254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7" name="图片 16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3"/>
          <p:cNvSpPr/>
          <p:nvPr/>
        </p:nvSpPr>
        <p:spPr>
          <a:xfrm>
            <a:off x="1942985" y="-1682923"/>
            <a:ext cx="1969135" cy="38163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1778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 dirty="0">
              <a:solidFill>
                <a:srgbClr val="FA3924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对角圆角矩形 4"/>
          <p:cNvSpPr/>
          <p:nvPr/>
        </p:nvSpPr>
        <p:spPr>
          <a:xfrm>
            <a:off x="4796040" y="-1691178"/>
            <a:ext cx="1969135" cy="38163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1778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2000" dirty="0">
              <a:solidFill>
                <a:srgbClr val="FA3924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: 圆角 10"/>
          <p:cNvSpPr/>
          <p:nvPr/>
        </p:nvSpPr>
        <p:spPr>
          <a:xfrm>
            <a:off x="1745985" y="2337988"/>
            <a:ext cx="1973744" cy="57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景区森林防火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28217" y="3002102"/>
            <a:ext cx="3209281" cy="2062367"/>
            <a:chOff x="906548" y="3057662"/>
            <a:chExt cx="3209281" cy="2062367"/>
          </a:xfrm>
        </p:grpSpPr>
        <p:sp>
          <p:nvSpPr>
            <p:cNvPr id="8" name="任意多边形: 形状 7"/>
            <p:cNvSpPr/>
            <p:nvPr/>
          </p:nvSpPr>
          <p:spPr>
            <a:xfrm>
              <a:off x="906548" y="3057662"/>
              <a:ext cx="3209281" cy="2062367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8256" y="3380567"/>
              <a:ext cx="2945865" cy="1161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景区游玩时遵守景区防火规定，不携带火种进入山林，不在野外点燃火种。</a:t>
              </a:r>
            </a:p>
          </p:txBody>
        </p:sp>
      </p:grpSp>
      <p:sp>
        <p:nvSpPr>
          <p:cNvPr id="10" name="矩形: 圆角 10"/>
          <p:cNvSpPr/>
          <p:nvPr/>
        </p:nvSpPr>
        <p:spPr>
          <a:xfrm>
            <a:off x="8467486" y="2337988"/>
            <a:ext cx="1973744" cy="57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火灾及时求助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49718" y="3002102"/>
            <a:ext cx="3209281" cy="2062367"/>
            <a:chOff x="906548" y="3057662"/>
            <a:chExt cx="3209281" cy="2062367"/>
          </a:xfrm>
        </p:grpSpPr>
        <p:sp>
          <p:nvSpPr>
            <p:cNvPr id="12" name="任意多边形: 形状 11"/>
            <p:cNvSpPr/>
            <p:nvPr/>
          </p:nvSpPr>
          <p:spPr>
            <a:xfrm>
              <a:off x="906548" y="3057662"/>
              <a:ext cx="3209281" cy="2062367"/>
            </a:xfrm>
            <a:custGeom>
              <a:avLst/>
              <a:gdLst>
                <a:gd name="connsiteX0" fmla="*/ 77836 w 3209281"/>
                <a:gd name="connsiteY0" fmla="*/ 0 h 2788580"/>
                <a:gd name="connsiteX1" fmla="*/ 3131445 w 3209281"/>
                <a:gd name="connsiteY1" fmla="*/ 0 h 2788580"/>
                <a:gd name="connsiteX2" fmla="*/ 3209281 w 3209281"/>
                <a:gd name="connsiteY2" fmla="*/ 77836 h 2788580"/>
                <a:gd name="connsiteX3" fmla="*/ 3209281 w 3209281"/>
                <a:gd name="connsiteY3" fmla="*/ 341185 h 2788580"/>
                <a:gd name="connsiteX4" fmla="*/ 3209281 w 3209281"/>
                <a:gd name="connsiteY4" fmla="*/ 389170 h 2788580"/>
                <a:gd name="connsiteX5" fmla="*/ 3209281 w 3209281"/>
                <a:gd name="connsiteY5" fmla="*/ 2399410 h 2788580"/>
                <a:gd name="connsiteX6" fmla="*/ 3209281 w 3209281"/>
                <a:gd name="connsiteY6" fmla="*/ 2555077 h 2788580"/>
                <a:gd name="connsiteX7" fmla="*/ 3209281 w 3209281"/>
                <a:gd name="connsiteY7" fmla="*/ 2710744 h 2788580"/>
                <a:gd name="connsiteX8" fmla="*/ 3131445 w 3209281"/>
                <a:gd name="connsiteY8" fmla="*/ 2788580 h 2788580"/>
                <a:gd name="connsiteX9" fmla="*/ 77836 w 3209281"/>
                <a:gd name="connsiteY9" fmla="*/ 2788580 h 2788580"/>
                <a:gd name="connsiteX10" fmla="*/ 0 w 3209281"/>
                <a:gd name="connsiteY10" fmla="*/ 2710744 h 2788580"/>
                <a:gd name="connsiteX11" fmla="*/ 0 w 3209281"/>
                <a:gd name="connsiteY11" fmla="*/ 2399410 h 2788580"/>
                <a:gd name="connsiteX12" fmla="*/ 0 w 3209281"/>
                <a:gd name="connsiteY12" fmla="*/ 2399410 h 2788580"/>
                <a:gd name="connsiteX13" fmla="*/ 0 w 3209281"/>
                <a:gd name="connsiteY13" fmla="*/ 389170 h 2788580"/>
                <a:gd name="connsiteX14" fmla="*/ 0 w 3209281"/>
                <a:gd name="connsiteY14" fmla="*/ 341185 h 2788580"/>
                <a:gd name="connsiteX15" fmla="*/ 0 w 3209281"/>
                <a:gd name="connsiteY15" fmla="*/ 77836 h 2788580"/>
                <a:gd name="connsiteX16" fmla="*/ 77836 w 3209281"/>
                <a:gd name="connsiteY16" fmla="*/ 0 h 27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9281" h="2788580">
                  <a:moveTo>
                    <a:pt x="77836" y="0"/>
                  </a:moveTo>
                  <a:lnTo>
                    <a:pt x="3131445" y="0"/>
                  </a:lnTo>
                  <a:cubicBezTo>
                    <a:pt x="3174433" y="0"/>
                    <a:pt x="3209281" y="34848"/>
                    <a:pt x="3209281" y="77836"/>
                  </a:cubicBezTo>
                  <a:lnTo>
                    <a:pt x="3209281" y="341185"/>
                  </a:lnTo>
                  <a:lnTo>
                    <a:pt x="3209281" y="389170"/>
                  </a:lnTo>
                  <a:lnTo>
                    <a:pt x="3209281" y="2399410"/>
                  </a:lnTo>
                  <a:lnTo>
                    <a:pt x="3209281" y="2555077"/>
                  </a:lnTo>
                  <a:lnTo>
                    <a:pt x="3209281" y="2710744"/>
                  </a:lnTo>
                  <a:cubicBezTo>
                    <a:pt x="3209281" y="2753732"/>
                    <a:pt x="3174433" y="2788580"/>
                    <a:pt x="3131445" y="2788580"/>
                  </a:cubicBezTo>
                  <a:lnTo>
                    <a:pt x="77836" y="2788580"/>
                  </a:lnTo>
                  <a:cubicBezTo>
                    <a:pt x="34848" y="2788580"/>
                    <a:pt x="0" y="2753732"/>
                    <a:pt x="0" y="2710744"/>
                  </a:cubicBezTo>
                  <a:lnTo>
                    <a:pt x="0" y="2399410"/>
                  </a:lnTo>
                  <a:lnTo>
                    <a:pt x="0" y="2399410"/>
                  </a:lnTo>
                  <a:lnTo>
                    <a:pt x="0" y="389170"/>
                  </a:lnTo>
                  <a:lnTo>
                    <a:pt x="0" y="341185"/>
                  </a:ln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38256" y="3363634"/>
              <a:ext cx="2945865" cy="1161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发现火情及时报警或报告大人，牢记各种报警和急救电话，遇到紧急情况时及时求助。</a:t>
              </a:r>
            </a:p>
          </p:txBody>
        </p:sp>
      </p:grpSp>
      <p:pic>
        <p:nvPicPr>
          <p:cNvPr id="15" name="图片 14" descr="卡通人物&#10;&#10;中度可信度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72" y="2767493"/>
            <a:ext cx="3404618" cy="340461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4" name="图片 13" descr="半圆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80901" y="2248747"/>
            <a:ext cx="5072300" cy="504000"/>
            <a:chOff x="1383918" y="1985510"/>
            <a:chExt cx="5072300" cy="504000"/>
          </a:xfrm>
        </p:grpSpPr>
        <p:sp>
          <p:nvSpPr>
            <p:cNvPr id="8" name="矩形: 圆角 7"/>
            <p:cNvSpPr/>
            <p:nvPr/>
          </p:nvSpPr>
          <p:spPr>
            <a:xfrm>
              <a:off x="1383918" y="1985510"/>
              <a:ext cx="504000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  <a:sym typeface="思源黑体 CN Regular" panose="020B0500000000000000" pitchFamily="34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2563057" y="1985510"/>
              <a:ext cx="3893161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居家篇</a:t>
              </a:r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——</a:t>
              </a:r>
              <a:r>
                <a:rPr lang="zh-CN" altLang="en-US" sz="2000" dirty="0">
                  <a:solidFill>
                    <a:schemeClr val="bg1"/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安全隐患 不可忽视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12610" y="2237510"/>
              <a:ext cx="425755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660040" y="3159686"/>
            <a:ext cx="7952542" cy="1028038"/>
            <a:chOff x="2479929" y="3145831"/>
            <a:chExt cx="7952542" cy="1028038"/>
          </a:xfrm>
        </p:grpSpPr>
        <p:sp>
          <p:nvSpPr>
            <p:cNvPr id="12" name="矩形: 圆角 11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远离阳台窗台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69269" y="3145831"/>
              <a:ext cx="5763202" cy="1028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/>
                <a:t>不要在飘窗或阳台玩耍，不要在窗台下和阳台上堆放可以攀爬的物品，叮嘱孩子不要把头和身体伸到窗户外或是栏杆外。严禁高空抛物，危害公共安全。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60040" y="4820603"/>
            <a:ext cx="7952542" cy="704873"/>
            <a:chOff x="2479929" y="3145831"/>
            <a:chExt cx="7952542" cy="704873"/>
          </a:xfrm>
        </p:grpSpPr>
        <p:sp>
          <p:nvSpPr>
            <p:cNvPr id="15" name="矩形: 圆角 14"/>
            <p:cNvSpPr/>
            <p:nvPr/>
          </p:nvSpPr>
          <p:spPr>
            <a:xfrm>
              <a:off x="2479929" y="3264267"/>
              <a:ext cx="2050507" cy="46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思源黑体 CN Regular" panose="020B0500000000000000" pitchFamily="34" charset="-122"/>
                </a:rPr>
                <a:t>当心用电安全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69269" y="3145831"/>
              <a:ext cx="5763202" cy="70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/>
                <a:t>不要触碰带电的物体，包括电线、插座等，不要用潮湿的手去触摸电器、电源等，不要用湿布擦拭电器。电器使用完毕后及时关闭电源。</a:t>
              </a: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2660040" y="4437754"/>
            <a:ext cx="7952542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244602" y="6650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国庆假期安全须知</a:t>
            </a:r>
          </a:p>
        </p:txBody>
      </p:sp>
      <p:pic>
        <p:nvPicPr>
          <p:cNvPr id="19" name="图片 18" descr="半圆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3598" y="450273"/>
            <a:ext cx="1821874" cy="182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  <p:tag name="COMMONDATA" val="eyJoZGlkIjoiOGIzNmVmYjU1ODlmN2UwZjU3NzVlNWNkNzc1MWVkN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49.63779527559,&quot;width&quot;:6449.6377952755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10">
      <a:dk1>
        <a:srgbClr val="000000"/>
      </a:dk1>
      <a:lt1>
        <a:srgbClr val="FFFFFF"/>
      </a:lt1>
      <a:dk2>
        <a:srgbClr val="262626"/>
      </a:dk2>
      <a:lt2>
        <a:srgbClr val="262626"/>
      </a:lt2>
      <a:accent1>
        <a:srgbClr val="D70000"/>
      </a:accent1>
      <a:accent2>
        <a:srgbClr val="FF7F7F"/>
      </a:accent2>
      <a:accent3>
        <a:srgbClr val="D70000"/>
      </a:accent3>
      <a:accent4>
        <a:srgbClr val="FF7F7F"/>
      </a:accent4>
      <a:accent5>
        <a:srgbClr val="D70000"/>
      </a:accent5>
      <a:accent6>
        <a:srgbClr val="FF7F7F"/>
      </a:accent6>
      <a:hlink>
        <a:srgbClr val="C1111B"/>
      </a:hlink>
      <a:folHlink>
        <a:srgbClr val="C1111B"/>
      </a:folHlink>
    </a:clrScheme>
    <a:fontScheme name="自定义 1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1284</Words>
  <Application>WPS 演示</Application>
  <PresentationFormat>自定义</PresentationFormat>
  <Paragraphs>186</Paragraphs>
  <Slides>22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常州市新北区魏村中心小学</cp:lastModifiedBy>
  <cp:revision>809</cp:revision>
  <dcterms:created xsi:type="dcterms:W3CDTF">2016-07-17T01:36:00Z</dcterms:created>
  <dcterms:modified xsi:type="dcterms:W3CDTF">2023-09-26T02:29:05Z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10072ACE2E5C4BCA9BAE59C531910763</vt:lpwstr>
  </property>
  <property fmtid="{D5CDD505-2E9C-101B-9397-08002B2CF9AE}" pid="3" name="KSOProductBuildVer">
    <vt:lpwstr>2052-11.1.0.12358</vt:lpwstr>
  </property>
</Properties>
</file>