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6"/>
  </p:handoutMasterIdLst>
  <p:sldIdLst>
    <p:sldId id="907" r:id="rId3"/>
    <p:sldId id="813" r:id="rId4"/>
    <p:sldId id="999" r:id="rId5"/>
    <p:sldId id="1022" r:id="rId6"/>
    <p:sldId id="1023" r:id="rId7"/>
    <p:sldId id="1000" r:id="rId8"/>
    <p:sldId id="1001" r:id="rId9"/>
    <p:sldId id="1020" r:id="rId10"/>
    <p:sldId id="1021" r:id="rId11"/>
    <p:sldId id="1002" r:id="rId12"/>
    <p:sldId id="1003" r:id="rId13"/>
    <p:sldId id="1006" r:id="rId14"/>
    <p:sldId id="810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0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6.xml"/><Relationship Id="rId6" Type="http://schemas.openxmlformats.org/officeDocument/2006/relationships/image" Target="../media/image11.emf"/><Relationship Id="rId5" Type="http://schemas.openxmlformats.org/officeDocument/2006/relationships/tags" Target="../tags/tag5.xml"/><Relationship Id="rId4" Type="http://schemas.openxmlformats.org/officeDocument/2006/relationships/image" Target="../media/image10.emf"/><Relationship Id="rId3" Type="http://schemas.openxmlformats.org/officeDocument/2006/relationships/tags" Target="../tags/tag4.xml"/><Relationship Id="rId2" Type="http://schemas.openxmlformats.org/officeDocument/2006/relationships/image" Target="../media/image9.emf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18"/>
          <p:cNvSpPr/>
          <p:nvPr/>
        </p:nvSpPr>
        <p:spPr>
          <a:xfrm>
            <a:off x="752612" y="1938178"/>
            <a:ext cx="10721561" cy="2079170"/>
          </a:xfrm>
          <a:prstGeom prst="roundRect">
            <a:avLst>
              <a:gd name="adj" fmla="val 16667"/>
            </a:avLst>
          </a:prstGeom>
          <a:noFill/>
          <a:ln w="38100">
            <a:noFill/>
          </a:ln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zh-CN" sz="66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函数与方程</a:t>
            </a:r>
            <a:endParaRPr lang="zh-CN" altLang="en-US" sz="40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zh-C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常州市第五中学</a:t>
            </a:r>
            <a:r>
              <a:rPr lang="en-US" altLang="zh-C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——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王艳芳</a:t>
            </a:r>
            <a:endParaRPr lang="zh-CN" alt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640211" name="Line 19"/>
          <p:cNvSpPr/>
          <p:nvPr/>
        </p:nvSpPr>
        <p:spPr>
          <a:xfrm>
            <a:off x="752613" y="3356268"/>
            <a:ext cx="10669383" cy="1582"/>
          </a:xfrm>
          <a:prstGeom prst="line">
            <a:avLst/>
          </a:prstGeom>
          <a:ln w="9525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" name="文本框 1"/>
          <p:cNvSpPr txBox="1"/>
          <p:nvPr/>
        </p:nvSpPr>
        <p:spPr>
          <a:xfrm>
            <a:off x="5190490" y="5391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522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1464945"/>
            <a:ext cx="13364845" cy="15119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15645" y="57864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学以致用：</a:t>
            </a:r>
            <a:endParaRPr lang="zh-CN" sz="3600" b="1" dirty="0">
              <a:latin typeface="+mj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9765" y="1670050"/>
            <a:ext cx="110274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en-US" altLang="zh-CN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1 .                                    </a:t>
            </a:r>
            <a:r>
              <a:rPr lang="zh-CN" altLang="en-US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的零点个数，并大致判断所有零点所在范围</a:t>
            </a:r>
            <a:endParaRPr lang="zh-CN" altLang="en-US" sz="2400" b="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36426" t="4688" r="36955" b="938"/>
          <a:stretch>
            <a:fillRect/>
          </a:stretch>
        </p:blipFill>
        <p:spPr>
          <a:xfrm>
            <a:off x="1164590" y="1781175"/>
            <a:ext cx="3636645" cy="49657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38412" t="-317" r="38279" b="-2063"/>
          <a:stretch>
            <a:fillRect/>
          </a:stretch>
        </p:blipFill>
        <p:spPr>
          <a:xfrm>
            <a:off x="2685415" y="3143250"/>
            <a:ext cx="3325495" cy="110744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 l="37256" t="5938" r="35800"/>
          <a:stretch>
            <a:fillRect/>
          </a:stretch>
        </p:blipFill>
        <p:spPr>
          <a:xfrm>
            <a:off x="5859780" y="3524885"/>
            <a:ext cx="4076065" cy="548005"/>
          </a:xfrm>
          <a:prstGeom prst="rect">
            <a:avLst/>
          </a:prstGeom>
        </p:spPr>
      </p:pic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786765" y="3429000"/>
            <a:ext cx="110274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en-US" altLang="zh-CN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2 .  已知函数                                 </a:t>
            </a:r>
            <a:r>
              <a:rPr lang="zh-CN" altLang="en-US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</a:t>
            </a:r>
            <a:r>
              <a:rPr lang="zh-CN" altLang="en-US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存在2个零点，求a的取值范围。</a:t>
            </a:r>
            <a:endParaRPr lang="zh-CN" altLang="en-US" sz="2400" b="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15645" y="71453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课堂小结：</a:t>
            </a:r>
            <a:endParaRPr lang="zh-CN" sz="3600" b="1" dirty="0">
              <a:latin typeface="+mj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7515" y="1494790"/>
            <a:ext cx="11223625" cy="37687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609600" fontAlgn="auto">
              <a:lnSpc>
                <a:spcPct val="200000"/>
              </a:lnSpc>
              <a:tabLst>
                <a:tab pos="5943600" algn="l"/>
              </a:tabLst>
            </a:pPr>
            <a:endParaRPr lang="zh-CN" sz="2400" b="1" kern="1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7515" y="5238750"/>
            <a:ext cx="11308715" cy="5499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>
                <a:sym typeface="+mn-ea"/>
              </a:rPr>
              <a:t>4.</a:t>
            </a:r>
            <a:r>
              <a:rPr lang="zh-CN" altLang="en-US" sz="2400">
                <a:sym typeface="+mn-ea"/>
              </a:rPr>
              <a:t>已知函数的零点求参数的值或取值范围方法：直接</a:t>
            </a:r>
            <a:r>
              <a:rPr lang="zh-CN" altLang="en-US" sz="2400">
                <a:sym typeface="+mn-ea"/>
              </a:rPr>
              <a:t>法、分离参数法、数形结合法.</a:t>
            </a:r>
            <a:endParaRPr lang="zh-CN" altLang="en-US" sz="2400" b="0"/>
          </a:p>
          <a:p>
            <a:endParaRPr lang="en-US" altLang="zh-CN" sz="2400"/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654050" y="1414145"/>
            <a:ext cx="96272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1.函数零点的定义</a:t>
            </a:r>
            <a:endParaRPr lang="zh-CN" altLang="en-US" sz="2400"/>
          </a:p>
          <a:p>
            <a:endParaRPr lang="zh-CN" altLang="en-US" sz="2400"/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654050" y="2386330"/>
            <a:ext cx="109004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2.等价关系</a:t>
            </a:r>
            <a:endParaRPr lang="zh-CN" altLang="en-US" sz="2400"/>
          </a:p>
          <a:p>
            <a:endParaRPr lang="zh-CN" altLang="en-US" sz="2400"/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654050" y="3858895"/>
            <a:ext cx="111613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3.函数零点的判定(零点存在性定理)</a:t>
            </a:r>
            <a:endParaRPr lang="zh-CN" altLang="en-US" sz="2400"/>
          </a:p>
          <a:p>
            <a:endParaRPr lang="zh-C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8" grpId="0"/>
      <p:bldP spid="9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/>
          <p:cNvSpPr/>
          <p:nvPr/>
        </p:nvSpPr>
        <p:spPr>
          <a:xfrm>
            <a:off x="1" y="3245619"/>
            <a:ext cx="183988" cy="366762"/>
          </a:xfrm>
          <a:prstGeom prst="rect">
            <a:avLst/>
          </a:prstGeom>
          <a:solidFill>
            <a:srgbClr val="F26200"/>
          </a:solidFill>
          <a:ln w="9525">
            <a:noFill/>
          </a:ln>
        </p:spPr>
        <p:txBody>
          <a:bodyPr wrap="none" anchor="ctr">
            <a:spAutoFit/>
          </a:bodyPr>
          <a:lstStyle/>
          <a:p>
            <a:endParaRPr lang="zh-CN" altLang="en-US" sz="1795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5852167" name="Picture 7" descr="谢谢观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4034" y="2183289"/>
            <a:ext cx="7904008" cy="2134509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</p:pic>
      <p:sp>
        <p:nvSpPr>
          <p:cNvPr id="5852168" name="Rectangle 8"/>
          <p:cNvSpPr/>
          <p:nvPr/>
        </p:nvSpPr>
        <p:spPr>
          <a:xfrm>
            <a:off x="2368515" y="3950798"/>
            <a:ext cx="7473945" cy="366762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zh-CN" sz="1795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Thank you for watching</a:t>
            </a:r>
            <a:r>
              <a:rPr lang="en-US" altLang="zh-CN" sz="1795" b="1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1795" b="1"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58521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600075" y="1359535"/>
            <a:ext cx="10991850" cy="43573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indent="0" algn="l" fontAlgn="auto">
              <a:lnSpc>
                <a:spcPct val="140000"/>
              </a:lnSpc>
              <a:tabLst>
                <a:tab pos="5943600" algn="l"/>
              </a:tabLst>
            </a:pP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(2023年新Ⅰ卷15)已知函数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</a:t>
            </a: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在区间[0,2]有且仅有3个零点，则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的取值范围是</a:t>
            </a:r>
            <a:r>
              <a:rPr lang="zh-CN" alt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   </a:t>
            </a:r>
            <a:r>
              <a:rPr lang="zh-CN" alt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sz="2800" b="1" u="sng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  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algn="l" fontAlgn="auto">
              <a:lnSpc>
                <a:spcPct val="140000"/>
              </a:lnSpc>
              <a:tabLst>
                <a:tab pos="5943600" algn="l"/>
              </a:tabLst>
            </a:pPr>
            <a:endParaRPr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algn="l" fontAlgn="auto">
              <a:lnSpc>
                <a:spcPct val="140000"/>
              </a:lnSpc>
              <a:tabLst>
                <a:tab pos="5943600" algn="l"/>
              </a:tabLst>
            </a:pP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(23年全国乙卷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15</a:t>
            </a: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(文))函数           </a:t>
            </a:r>
            <a:endParaRPr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algn="l" fontAlgn="auto">
              <a:lnSpc>
                <a:spcPct val="140000"/>
              </a:lnSpc>
              <a:tabLst>
                <a:tab pos="5943600" algn="l"/>
              </a:tabLst>
            </a:pPr>
            <a:r>
              <a:rPr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A.(-∞，-2)          B.(-∞，-3)             C.(-4,-1)           D.(-3.10)</a:t>
            </a:r>
            <a:endParaRPr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5645" y="71453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高考</a:t>
            </a:r>
            <a:r>
              <a:rPr lang="zh-CN" sz="3600" b="1" dirty="0">
                <a:latin typeface="+mj-lt"/>
              </a:rPr>
              <a:t>重现：</a:t>
            </a:r>
            <a:endParaRPr lang="zh-CN" sz="3600" b="1" dirty="0">
              <a:latin typeface="+mj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430" y="1583055"/>
            <a:ext cx="10009505" cy="38544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6940" y="3213100"/>
            <a:ext cx="11717020" cy="5530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84705" y="2258060"/>
            <a:ext cx="10881995" cy="780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09600">
              <a:lnSpc>
                <a:spcPct val="140000"/>
              </a:lnSpc>
              <a:tabLst>
                <a:tab pos="5943600" algn="l"/>
              </a:tabLst>
            </a:pPr>
            <a:r>
              <a:rPr sz="3200" b="1" kern="100" dirty="0">
                <a:ea typeface="微软雅黑" panose="020B0503020204020204" charset="-122"/>
              </a:rPr>
              <a:t>根据函数零点的个数   求参数范围</a:t>
            </a:r>
            <a:endParaRPr sz="3200" b="1" kern="100" dirty="0"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5645" y="71453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考点分析：</a:t>
            </a:r>
            <a:endParaRPr lang="zh-CN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73100" y="1967230"/>
            <a:ext cx="9931400" cy="1124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09600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zh-CN" sz="240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本节内容是新高考卷的命题载体内容，通常会结合其他知识点考查，需要掌握函数零点的定义，难度中等偏下，分值为5分</a:t>
            </a:r>
            <a:endParaRPr sz="240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3850" y="714375"/>
            <a:ext cx="97421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命题</a:t>
            </a:r>
            <a:r>
              <a:rPr lang="zh-CN" sz="3600" b="1" dirty="0">
                <a:latin typeface="+mj-lt"/>
              </a:rPr>
              <a:t>规律：</a:t>
            </a:r>
            <a:endParaRPr lang="zh-CN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73100" y="1967230"/>
            <a:ext cx="10235565" cy="2158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l" defTabSz="914400" fontAlgn="auto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zh-CN" sz="240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1.结合学过的函数图象，了解函数的零点与方程解的关系，会判断函数零点所在区间及零点个数；</a:t>
            </a:r>
            <a:endParaRPr lang="zh-CN" sz="240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l" defTabSz="914400" fontAlgn="auto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zh-CN" sz="240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2.结合具体连续函数及其图象的特点，了解函数零点存在定理；</a:t>
            </a:r>
            <a:endParaRPr lang="zh-CN" sz="240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l" defTabSz="914400" fontAlgn="auto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zh-CN" sz="240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3.了解用二分法求方程的近似解</a:t>
            </a:r>
            <a:r>
              <a:rPr lang="en-US" altLang="zh-CN" sz="240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;</a:t>
            </a:r>
            <a:endParaRPr lang="en-US" altLang="zh-CN" sz="240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3850" y="714375"/>
            <a:ext cx="97421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备考</a:t>
            </a:r>
            <a:r>
              <a:rPr lang="zh-CN" sz="3600" b="1" dirty="0">
                <a:latin typeface="+mj-lt"/>
              </a:rPr>
              <a:t>策略：</a:t>
            </a:r>
            <a:endParaRPr lang="zh-CN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8265" y="548005"/>
            <a:ext cx="9742170" cy="866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09600">
              <a:lnSpc>
                <a:spcPct val="140000"/>
              </a:lnSpc>
              <a:tabLst>
                <a:tab pos="5943600" algn="l"/>
              </a:tabLst>
            </a:pPr>
            <a:r>
              <a:rPr sz="3600" b="1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基础知识必备：</a:t>
            </a:r>
            <a:endParaRPr lang="zh-CN" sz="3600" b="1" dirty="0">
              <a:latin typeface="+mj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54050" y="5238750"/>
            <a:ext cx="10777220" cy="5499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>
                <a:sym typeface="+mn-ea"/>
              </a:rPr>
              <a:t>4.</a:t>
            </a:r>
            <a:r>
              <a:rPr lang="zh-CN" altLang="en-US" sz="2400">
                <a:sym typeface="+mn-ea"/>
              </a:rPr>
              <a:t>已知函数的零点求参数的值或取值范围方法：？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654050" y="1414145"/>
            <a:ext cx="96272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1.函数零点的定义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对于函数</a:t>
            </a:r>
            <a:r>
              <a:rPr lang="zh-CN" altLang="en-US" sz="2400" i="1">
                <a:sym typeface="+mn-ea"/>
              </a:rPr>
              <a:t>y=f(x)(x∈D)</a:t>
            </a:r>
            <a:r>
              <a:rPr lang="zh-CN" altLang="en-US" sz="2400">
                <a:sym typeface="+mn-ea"/>
              </a:rPr>
              <a:t>,把使</a:t>
            </a:r>
            <a:r>
              <a:rPr lang="zh-CN" altLang="en-US" sz="2400" i="1">
                <a:sym typeface="+mn-ea"/>
              </a:rPr>
              <a:t>f(x)=0</a:t>
            </a:r>
            <a:r>
              <a:rPr lang="zh-CN" altLang="en-US" sz="2400">
                <a:sym typeface="+mn-ea"/>
              </a:rPr>
              <a:t>的实数x叫作函数</a:t>
            </a:r>
            <a:r>
              <a:rPr lang="zh-CN" altLang="en-US" sz="2400" i="1">
                <a:sym typeface="+mn-ea"/>
              </a:rPr>
              <a:t>y=f(x)(x∈D)</a:t>
            </a:r>
            <a:r>
              <a:rPr lang="zh-CN" altLang="en-US" sz="2400">
                <a:sym typeface="+mn-ea"/>
              </a:rPr>
              <a:t>的零点. </a:t>
            </a:r>
            <a:endParaRPr lang="zh-CN" altLang="en-US" sz="2400"/>
          </a:p>
          <a:p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654050" y="2386330"/>
            <a:ext cx="1090041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2.等价关系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的零点</a:t>
            </a:r>
            <a:r>
              <a:rPr lang="zh-CN" altLang="en-US" sz="2400">
                <a:sym typeface="+mn-ea"/>
              </a:rPr>
              <a:t>⇔</a:t>
            </a:r>
            <a:r>
              <a:rPr lang="zh-CN" altLang="en-US" sz="2400">
                <a:sym typeface="+mn-ea"/>
              </a:rPr>
              <a:t>方程</a:t>
            </a:r>
            <a:r>
              <a:rPr lang="zh-CN" altLang="en-US" sz="2400" i="1">
                <a:sym typeface="+mn-ea"/>
              </a:rPr>
              <a:t>f(x)=0</a:t>
            </a:r>
            <a:r>
              <a:rPr lang="zh-CN" altLang="en-US" sz="2400">
                <a:sym typeface="+mn-ea"/>
              </a:rPr>
              <a:t>的实数根</a:t>
            </a:r>
            <a:r>
              <a:rPr lang="zh-CN" altLang="en-US" sz="2400">
                <a:sym typeface="+mn-ea"/>
              </a:rPr>
              <a:t>⇔ </a:t>
            </a:r>
            <a:r>
              <a:rPr lang="zh-CN" altLang="en-US" sz="2400">
                <a:sym typeface="+mn-ea"/>
              </a:rPr>
              <a:t>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的图像与x轴交点的横坐标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有零点⇔方程</a:t>
            </a:r>
            <a:r>
              <a:rPr lang="zh-CN" altLang="en-US" sz="2400" i="1">
                <a:sym typeface="+mn-ea"/>
              </a:rPr>
              <a:t>f(x)=0</a:t>
            </a:r>
            <a:r>
              <a:rPr lang="zh-CN" altLang="en-US" sz="2400">
                <a:sym typeface="+mn-ea"/>
              </a:rPr>
              <a:t>有实数根⇔ 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的图像与x轴有交点。</a:t>
            </a:r>
            <a:endParaRPr lang="zh-CN" altLang="en-US" sz="2400">
              <a:sym typeface="+mn-ea"/>
            </a:endParaRPr>
          </a:p>
          <a:p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654050" y="3858895"/>
            <a:ext cx="1116139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3.函数零点的判定(零点存在性定理)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如果函数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在区间[</a:t>
            </a:r>
            <a:r>
              <a:rPr lang="zh-CN" altLang="en-US" sz="2400" i="1">
                <a:sym typeface="+mn-ea"/>
              </a:rPr>
              <a:t>a,b</a:t>
            </a:r>
            <a:r>
              <a:rPr lang="zh-CN" altLang="en-US" sz="2400">
                <a:sym typeface="+mn-ea"/>
              </a:rPr>
              <a:t>]上的图像是</a:t>
            </a:r>
            <a:r>
              <a:rPr lang="zh-CN" altLang="en-US" sz="2400">
                <a:sym typeface="+mn-ea"/>
              </a:rPr>
              <a:t>一条</a:t>
            </a:r>
            <a:r>
              <a:rPr lang="zh-CN" altLang="en-US" sz="2400">
                <a:sym typeface="+mn-ea"/>
              </a:rPr>
              <a:t>连续的曲线,并且有</a:t>
            </a:r>
            <a:r>
              <a:rPr lang="zh-CN" altLang="en-US" sz="2400" i="1">
                <a:sym typeface="+mn-ea"/>
              </a:rPr>
              <a:t>f(a)·f(b)&lt;0，</a:t>
            </a:r>
            <a:r>
              <a:rPr lang="zh-CN" altLang="en-US" sz="2400">
                <a:sym typeface="+mn-ea"/>
              </a:rPr>
              <a:t>那么函数</a:t>
            </a:r>
            <a:r>
              <a:rPr lang="zh-CN" altLang="en-US" sz="2400" i="1">
                <a:sym typeface="+mn-ea"/>
              </a:rPr>
              <a:t>y=f(x)</a:t>
            </a:r>
            <a:r>
              <a:rPr lang="zh-CN" altLang="en-US" sz="2400">
                <a:sym typeface="+mn-ea"/>
              </a:rPr>
              <a:t>在区间(</a:t>
            </a:r>
            <a:r>
              <a:rPr lang="zh-CN" altLang="en-US" sz="2400" i="1">
                <a:sym typeface="+mn-ea"/>
              </a:rPr>
              <a:t>a,b</a:t>
            </a:r>
            <a:r>
              <a:rPr lang="zh-CN" altLang="en-US" sz="2400">
                <a:sym typeface="+mn-ea"/>
              </a:rPr>
              <a:t>)内有零点,即存在</a:t>
            </a:r>
            <a:r>
              <a:rPr lang="zh-CN" altLang="en-US" sz="2400" i="1">
                <a:sym typeface="+mn-ea"/>
              </a:rPr>
              <a:t>c∈(a,b),</a:t>
            </a:r>
            <a:r>
              <a:rPr lang="zh-CN" altLang="en-US" sz="2400">
                <a:sym typeface="+mn-ea"/>
              </a:rPr>
              <a:t>使得</a:t>
            </a:r>
            <a:r>
              <a:rPr lang="zh-CN" altLang="en-US" sz="2400" i="1">
                <a:sym typeface="+mn-ea"/>
              </a:rPr>
              <a:t>f(c)=0</a:t>
            </a:r>
            <a:r>
              <a:rPr lang="zh-CN" altLang="en-US" sz="2400">
                <a:sym typeface="+mn-ea"/>
              </a:rPr>
              <a:t>,这个c也就是方程</a:t>
            </a:r>
            <a:r>
              <a:rPr lang="zh-CN" altLang="en-US" sz="2400" i="1">
                <a:sym typeface="+mn-ea"/>
              </a:rPr>
              <a:t>f(x)=0</a:t>
            </a:r>
            <a:r>
              <a:rPr lang="zh-CN" altLang="en-US" sz="2400">
                <a:sym typeface="+mn-ea"/>
              </a:rPr>
              <a:t>的根. </a:t>
            </a:r>
            <a:endParaRPr lang="zh-CN" altLang="en-US" sz="2400"/>
          </a:p>
          <a:p>
            <a:endParaRPr lang="zh-C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15645" y="71453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考点分析：</a:t>
            </a:r>
            <a:endParaRPr lang="zh-CN" sz="3600" b="1" dirty="0">
              <a:latin typeface="+mj-lt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321050" y="1757045"/>
            <a:ext cx="5080000" cy="21583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l" fontAlgn="auto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zh-CN" sz="24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1、求函数的零点2、函数零点所在区间的判定3、函数零点个数的判定3、利用函数零点求参数</a:t>
            </a:r>
            <a:endParaRPr lang="zh-CN" sz="2400" b="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15645" y="714539"/>
            <a:ext cx="9750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600" b="1" dirty="0">
                <a:latin typeface="+mj-lt"/>
              </a:rPr>
              <a:t>例题：</a:t>
            </a:r>
            <a:endParaRPr lang="zh-CN" sz="3600" b="1" dirty="0">
              <a:latin typeface="+mj-lt"/>
            </a:endParaRPr>
          </a:p>
        </p:txBody>
      </p:sp>
      <p:pic>
        <p:nvPicPr>
          <p:cNvPr id="11" name="图片 10" descr="[1OY3$%TM$M(27~NN}V9L1X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40410" y="1494790"/>
            <a:ext cx="5495925" cy="6572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1010920" y="2290445"/>
            <a:ext cx="35223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策略一：</a:t>
            </a:r>
            <a:r>
              <a:rPr lang="zh-CN" altLang="en-US" sz="2800"/>
              <a:t>从方程角度</a:t>
            </a:r>
            <a:endParaRPr lang="zh-CN" altLang="en-US" sz="2800"/>
          </a:p>
        </p:txBody>
      </p:sp>
      <p:sp>
        <p:nvSpPr>
          <p:cNvPr id="13" name="文本框 12"/>
          <p:cNvSpPr txBox="1"/>
          <p:nvPr/>
        </p:nvSpPr>
        <p:spPr>
          <a:xfrm>
            <a:off x="6003925" y="2221865"/>
            <a:ext cx="34620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策略二：</a:t>
            </a:r>
            <a:r>
              <a:rPr lang="zh-CN" altLang="en-US" sz="2800"/>
              <a:t>从图象角度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218565" y="4667250"/>
            <a:ext cx="106406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40000"/>
              </a:lnSpc>
              <a:buClrTx/>
              <a:buSzTx/>
              <a:buFontTx/>
              <a:tabLst>
                <a:tab pos="5943600" algn="l"/>
              </a:tabLst>
            </a:pPr>
            <a:r>
              <a:rPr lang="en-US" altLang="zh-CN" sz="2000" b="0" kern="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A.(-1.0)和(3,4)          B.(-2,-1)和(4,5)           C.(-1,0)和(4,5)            D.(-2,-1)和(4,5)</a:t>
            </a:r>
            <a:endParaRPr lang="en-US" altLang="zh-CN" sz="2000" b="0" kern="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385" y="842010"/>
            <a:ext cx="12284710" cy="4730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85" y="3629025"/>
            <a:ext cx="12287250" cy="9315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7325360" y="1369695"/>
            <a:ext cx="11334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2</a:t>
            </a:r>
            <a:r>
              <a:rPr lang="zh-CN" altLang="en-US" sz="3600"/>
              <a:t>个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9182100" y="3681095"/>
            <a:ext cx="17183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C</a:t>
            </a:r>
            <a:endParaRPr lang="en-US" altLang="zh-CN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COMMONDATA" val="eyJoZGlkIjoiYjQ5NDI2NDg2Yjg5MzE4NmZiOGY1NDkzOTk0MWM3ZWMifQ=="/>
  <p:tag name="KSO_WPP_MARK_KEY" val="61b277ed-adc5-4c9e-ae53-df8664639612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1129</Words>
  <Application>WPS 演示</Application>
  <PresentationFormat>宽屏</PresentationFormat>
  <Paragraphs>82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宋体</vt:lpstr>
      <vt:lpstr>Wingdings</vt:lpstr>
      <vt:lpstr>Times New Roman</vt:lpstr>
      <vt:lpstr>黑体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张磊</dc:creator>
  <cp:lastModifiedBy>王……小二♀</cp:lastModifiedBy>
  <cp:revision>109</cp:revision>
  <dcterms:created xsi:type="dcterms:W3CDTF">2022-09-13T05:49:00Z</dcterms:created>
  <dcterms:modified xsi:type="dcterms:W3CDTF">2023-09-08T01:41:28Z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70DC9C68855048C4BD0116DDFC91F8C1</vt:lpwstr>
  </property>
  <property fmtid="{D5CDD505-2E9C-101B-9397-08002B2CF9AE}" pid="3" name="KSOProductBuildVer">
    <vt:lpwstr>2052-11.1.0.14309</vt:lpwstr>
  </property>
</Properties>
</file>