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gif" ContentType="image/gif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1" r:id="rId3"/>
    <p:sldId id="361" r:id="rId4"/>
    <p:sldId id="362" r:id="rId5"/>
    <p:sldId id="257" r:id="rId6"/>
    <p:sldId id="259" r:id="rId7"/>
    <p:sldId id="260" r:id="rId8"/>
    <p:sldId id="403" r:id="rId9"/>
    <p:sldId id="264" r:id="rId10"/>
    <p:sldId id="404" r:id="rId11"/>
    <p:sldId id="299" r:id="rId12"/>
    <p:sldId id="391" r:id="rId13"/>
    <p:sldId id="405" r:id="rId14"/>
    <p:sldId id="406" r:id="rId15"/>
    <p:sldId id="419" r:id="rId16"/>
    <p:sldId id="273" r:id="rId17"/>
    <p:sldId id="334" r:id="rId18"/>
    <p:sldId id="270" r:id="rId19"/>
    <p:sldId id="266" r:id="rId20"/>
    <p:sldId id="336" r:id="rId21"/>
    <p:sldId id="359" r:id="rId22"/>
    <p:sldId id="280" r:id="rId23"/>
    <p:sldId id="276" r:id="rId24"/>
    <p:sldId id="42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ags" Target="../tags/tag5.xml"/><Relationship Id="rId3" Type="http://schemas.microsoft.com/office/2007/relationships/media" Target="../media/media3.mp4"/><Relationship Id="rId2" Type="http://schemas.openxmlformats.org/officeDocument/2006/relationships/video" Target="../media/media3.mp4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6.emf"/><Relationship Id="rId1" Type="http://schemas.openxmlformats.org/officeDocument/2006/relationships/package" Target="../embeddings/Document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树叶变化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5680" y="-694055"/>
            <a:ext cx="10200640" cy="8075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1"/>
          <a:srcRect t="18801"/>
          <a:stretch>
            <a:fillRect/>
          </a:stretch>
        </p:blipFill>
        <p:spPr>
          <a:xfrm>
            <a:off x="0" y="4985385"/>
            <a:ext cx="12192000" cy="19526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394335" y="393700"/>
            <a:ext cx="117538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天，我起得很早去钓鱼，发现草地并不是金色的，而是绿色的。中午回家的时候，我看见草地是金色的。傍晚的时候，草地又变绿了。这是为什么呢？我来到草地上，仔细观察，发现蒲公英的花瓣是合拢的。原来，蒲公英的花就像我们的手掌，可以张开、合上。花朵张开时，花瓣是金色的，草地也是金色的；花朵合拢时，金色的花瓣被包住了，草地就变成绿色的了。</a:t>
            </a:r>
            <a:endParaRPr lang="zh-CN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1"/>
          <a:srcRect t="18801"/>
          <a:stretch>
            <a:fillRect/>
          </a:stretch>
        </p:blipFill>
        <p:spPr>
          <a:xfrm>
            <a:off x="0" y="4985385"/>
            <a:ext cx="12192000" cy="19526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401320" y="393700"/>
            <a:ext cx="117538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有一天，我起得很早去钓鱼，发现草地并不是金色的，而是绿色的。中午回家的时候，我看见草地是金色的。傍晚的时候，草地又变绿了。</a:t>
            </a:r>
            <a:r>
              <a:rPr lang="zh-CN" altLang="zh-CN" sz="3200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是为什么呢？我来到草地上，仔细观察，发现蒲公英的花瓣是合拢的。原来，蒲公英的花就像我们的手掌，可以张开、合上。花朵张开时，花瓣是金色的，草地也是金色的；花朵合拢时，金色的花瓣被包住了，草地就变成绿色的了。</a:t>
            </a:r>
            <a:endParaRPr lang="zh-CN" altLang="zh-CN" sz="3200" dirty="0" smtClean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1"/>
          <a:srcRect t="18801"/>
          <a:stretch>
            <a:fillRect/>
          </a:stretch>
        </p:blipFill>
        <p:spPr>
          <a:xfrm>
            <a:off x="0" y="6029960"/>
            <a:ext cx="12192000" cy="90805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401320" y="393700"/>
            <a:ext cx="117538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有一天，我起得很早去钓鱼，发现草地并不是金色的，而是绿色的。中午回家的时候，我看见草地是金色的。傍晚的时候，草地又变绿了。</a:t>
            </a:r>
            <a:r>
              <a:rPr lang="en-US" altLang="zh-CN" sz="3200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3200" dirty="0" smtClean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" name="图片 1" descr="微信图片_20210831213833"/>
          <p:cNvPicPr>
            <a:picLocks noChangeAspect="1"/>
          </p:cNvPicPr>
          <p:nvPr/>
        </p:nvPicPr>
        <p:blipFill>
          <a:blip r:embed="rId2"/>
          <a:srcRect l="9314" t="66852" r="4795" b="21000"/>
          <a:stretch>
            <a:fillRect/>
          </a:stretch>
        </p:blipFill>
        <p:spPr>
          <a:xfrm>
            <a:off x="780415" y="2620010"/>
            <a:ext cx="10278745" cy="20389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33550" y="2782570"/>
            <a:ext cx="3265805" cy="17138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1320" y="4578350"/>
            <a:ext cx="112890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早上，草地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是绿色的 </a:t>
            </a:r>
            <a:r>
              <a:rPr lang="en-US" altLang="zh-CN" sz="3200" u="sng">
                <a:sym typeface="+mn-ea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;中午，草地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是金色的 </a:t>
            </a:r>
            <a:r>
              <a:rPr lang="en-US" altLang="zh-CN" sz="3200" u="sng">
                <a:sym typeface="+mn-ea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；傍晚，草地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是绿色的 </a:t>
            </a:r>
            <a:r>
              <a:rPr lang="en-US" altLang="zh-CN" sz="3200" u="sng">
                <a:sym typeface="+mn-ea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1"/>
          <a:srcRect t="18801"/>
          <a:stretch>
            <a:fillRect/>
          </a:stretch>
        </p:blipFill>
        <p:spPr>
          <a:xfrm>
            <a:off x="0" y="6029960"/>
            <a:ext cx="12192000" cy="90805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401320" y="393700"/>
            <a:ext cx="117538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有一天，我起得很早去钓鱼，发现草地并不是金色的，而是绿色的。中午回家的时候，我看见草地是金色的。傍晚的时候，草地又变绿了。</a:t>
            </a:r>
            <a:r>
              <a:rPr lang="en-US" altLang="zh-CN" sz="3200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3200" dirty="0" smtClean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320" y="4578350"/>
            <a:ext cx="112890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早上，草地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是绿色的 </a:t>
            </a:r>
            <a:r>
              <a:rPr lang="en-US" altLang="zh-CN" sz="3200" u="sng">
                <a:sym typeface="+mn-ea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;中午，草地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是金色的 </a:t>
            </a:r>
            <a:r>
              <a:rPr lang="en-US" altLang="zh-CN" sz="3200" u="sng">
                <a:sym typeface="+mn-ea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；傍晚，草地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是绿色的 </a:t>
            </a:r>
            <a:r>
              <a:rPr lang="en-US" altLang="zh-CN" sz="3200" u="sng">
                <a:sym typeface="+mn-ea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1"/>
          <a:srcRect t="18801"/>
          <a:stretch>
            <a:fillRect/>
          </a:stretch>
        </p:blipFill>
        <p:spPr>
          <a:xfrm>
            <a:off x="0" y="6029960"/>
            <a:ext cx="12192000" cy="90805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401320" y="393700"/>
            <a:ext cx="117538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有一天，我起得很早去钓鱼，发现草地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并不是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金色的，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而是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绿色的。中午回家的时候，我看见草地是金色的。傍晚的时候，草地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又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变绿了。</a:t>
            </a:r>
            <a:r>
              <a:rPr lang="en-US" altLang="zh-CN" sz="3200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3200" dirty="0" smtClean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320" y="4578350"/>
            <a:ext cx="112890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早上，草地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是绿色的 </a:t>
            </a:r>
            <a:r>
              <a:rPr lang="en-US" altLang="zh-CN" sz="3200" u="sng">
                <a:sym typeface="+mn-ea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;中午，草地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是金色的 </a:t>
            </a:r>
            <a:r>
              <a:rPr lang="en-US" altLang="zh-CN" sz="3200" u="sng">
                <a:sym typeface="+mn-ea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；傍晚，草地</a:t>
            </a:r>
            <a:r>
              <a:rPr lang="en-US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zh-CN" sz="3200" u="sng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是绿色的 </a:t>
            </a:r>
            <a:r>
              <a:rPr lang="en-US" altLang="zh-CN" sz="3200" u="sng">
                <a:sym typeface="+mn-ea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1"/>
          <a:srcRect t="18801"/>
          <a:stretch>
            <a:fillRect/>
          </a:stretch>
        </p:blipFill>
        <p:spPr>
          <a:xfrm>
            <a:off x="0" y="4985385"/>
            <a:ext cx="12192000" cy="19526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401320" y="393700"/>
            <a:ext cx="117538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有一天，我起得很早去钓鱼，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发现草地并不是金色的，而是绿色的。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中午回家的时候，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我看见草地是金色的。</a:t>
            </a:r>
            <a:r>
              <a:rPr lang="zh-CN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傍晚的时候，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草地又变绿了。</a:t>
            </a:r>
            <a:r>
              <a:rPr lang="zh-CN" altLang="zh-CN" sz="3200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是为什么呢？我来到草地上，仔细观察，发现蒲公英的花瓣是合拢的。原来，蒲公英的花就像我们的手掌，可以张开、合上。花朵张开时，花瓣是金色的，草地也是金色的；花朵合拢时，金色的花瓣被包住了，草地就变成绿色的了。</a:t>
            </a:r>
            <a:endParaRPr lang="zh-CN" altLang="zh-CN" sz="3200" dirty="0" smtClean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1"/>
          <a:srcRect t="18801"/>
          <a:stretch>
            <a:fillRect/>
          </a:stretch>
        </p:blipFill>
        <p:spPr>
          <a:xfrm>
            <a:off x="0" y="4985385"/>
            <a:ext cx="12192000" cy="19526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401320" y="393700"/>
            <a:ext cx="117538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zh-CN" sz="3200" dirty="0" smtClean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有一天，我起得很早去钓鱼，发现草地并不是金色的，而是绿色的。中午回家的时候，我看见草地是金色的。傍晚的时候，草地又变绿了。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是为什么呢？我来到草地上，仔细观察，发现蒲公英的花瓣是合拢的。原来，蒲公英的花就像我们的手掌，可以张开、合上。花朵张开时，花瓣是金色的，草地也是金色的；花朵合拢时，金色的花瓣被包住了，草地就变成绿色的了。</a:t>
            </a:r>
            <a:endParaRPr lang="zh-CN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30556" y="1177497"/>
          <a:ext cx="11087100" cy="353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74"/>
                <a:gridCol w="2628900"/>
                <a:gridCol w="6943726"/>
              </a:tblGrid>
              <a:tr h="884503">
                <a:tc>
                  <a:txBody>
                    <a:bodyPr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50305040509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50305040509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503050405090304"/>
                      </a:endParaRPr>
                    </a:p>
                  </a:txBody>
                  <a:tcPr marL="68580" marR="68580" marT="0" marB="0"/>
                </a:tc>
              </a:tr>
              <a:tr h="884503"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</a:tr>
              <a:tr h="884503"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</a:tr>
              <a:tr h="884503"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430" y="125793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6456" y="1286510"/>
            <a:ext cx="277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草地的颜色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4730" y="1238885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原因</a:t>
            </a:r>
            <a:endParaRPr lang="zh-CN" altLang="en-US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905" y="2172335"/>
            <a:ext cx="10953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早上，草地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，因为蒲公英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4000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" y="3067685"/>
            <a:ext cx="10449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中午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，草地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，因为蒲公英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855" y="3924935"/>
            <a:ext cx="10459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傍晚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，草地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，因为蒲公英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2"/>
          <a:srcRect t="18801"/>
          <a:stretch>
            <a:fillRect/>
          </a:stretch>
        </p:blipFill>
        <p:spPr>
          <a:xfrm>
            <a:off x="0" y="4985385"/>
            <a:ext cx="12192000" cy="19526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11" name="图片 10" descr="微信图片_20210831213811"/>
          <p:cNvPicPr>
            <a:picLocks noChangeAspect="1"/>
          </p:cNvPicPr>
          <p:nvPr/>
        </p:nvPicPr>
        <p:blipFill>
          <a:blip r:embed="rId2"/>
          <a:srcRect t="18801"/>
          <a:stretch>
            <a:fillRect/>
          </a:stretch>
        </p:blipFill>
        <p:spPr>
          <a:xfrm>
            <a:off x="127000" y="5112385"/>
            <a:ext cx="12192000" cy="19526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12" name="图片 11" descr="微信图片_20210831213811"/>
          <p:cNvPicPr>
            <a:picLocks noChangeAspect="1"/>
          </p:cNvPicPr>
          <p:nvPr/>
        </p:nvPicPr>
        <p:blipFill>
          <a:blip r:embed="rId2"/>
          <a:srcRect t="18801"/>
          <a:stretch>
            <a:fillRect/>
          </a:stretch>
        </p:blipFill>
        <p:spPr>
          <a:xfrm>
            <a:off x="254000" y="5239385"/>
            <a:ext cx="12192000" cy="19526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1"/>
          <a:srcRect t="18801"/>
          <a:stretch>
            <a:fillRect/>
          </a:stretch>
        </p:blipFill>
        <p:spPr>
          <a:xfrm>
            <a:off x="0" y="4985385"/>
            <a:ext cx="12192000" cy="19526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2" name="向日葵变化视频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025" y="-635"/>
            <a:ext cx="12003405" cy="6722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 vol="6100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108312145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11125" y="104140"/>
            <a:ext cx="11981180" cy="6753860"/>
          </a:xfrm>
          <a:prstGeom prst="roundRect">
            <a:avLst/>
          </a:prstGeom>
          <a:gradFill>
            <a:gsLst>
              <a:gs pos="100000">
                <a:srgbClr val="EAEAE5">
                  <a:alpha val="100000"/>
                  <a:lumMod val="0"/>
                  <a:lumOff val="100000"/>
                </a:srgbClr>
              </a:gs>
              <a:gs pos="0">
                <a:srgbClr val="F1F1EE"/>
              </a:gs>
              <a:gs pos="100000">
                <a:srgbClr val="E3E2DC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" y="848360"/>
            <a:ext cx="3209290" cy="2467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25" y="848360"/>
            <a:ext cx="3335655" cy="2467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r="10837"/>
          <a:stretch>
            <a:fillRect/>
          </a:stretch>
        </p:blipFill>
        <p:spPr>
          <a:xfrm>
            <a:off x="8473440" y="779145"/>
            <a:ext cx="3422015" cy="25584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4255" y="264795"/>
            <a:ext cx="1684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早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晨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53990" y="264795"/>
            <a:ext cx="1684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午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13240" y="264795"/>
            <a:ext cx="1684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傍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晚</a:t>
            </a:r>
            <a:endParaRPr lang="zh-CN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t="2562"/>
          <a:stretch>
            <a:fillRect/>
          </a:stretch>
        </p:blipFill>
        <p:spPr>
          <a:xfrm>
            <a:off x="1329055" y="3549650"/>
            <a:ext cx="9674225" cy="270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毛毛虫变化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1970" y="0"/>
            <a:ext cx="10976610" cy="627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108312145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93370" y="234950"/>
            <a:ext cx="11607165" cy="6366510"/>
          </a:xfrm>
          <a:prstGeom prst="roundRect">
            <a:avLst/>
          </a:prstGeom>
          <a:gradFill>
            <a:gsLst>
              <a:gs pos="100000">
                <a:srgbClr val="EAEAE5">
                  <a:alpha val="100000"/>
                  <a:lumMod val="0"/>
                  <a:lumOff val="100000"/>
                </a:srgbClr>
              </a:gs>
              <a:gs pos="0">
                <a:srgbClr val="F1F1EE"/>
              </a:gs>
              <a:gs pos="100000">
                <a:srgbClr val="E3E2DC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98345" y="927100"/>
            <a:ext cx="8194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973"/>
          <a:stretch>
            <a:fillRect/>
          </a:stretch>
        </p:blipFill>
        <p:spPr>
          <a:xfrm>
            <a:off x="1089660" y="971550"/>
            <a:ext cx="10012045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1371" y="1047873"/>
            <a:ext cx="6144683" cy="270954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42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735" b="1" dirty="0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3735" b="1" dirty="0" smtClean="0">
                <a:effectLst>
                  <a:glow rad="431800">
                    <a:schemeClr val="bg1">
                      <a:alpha val="72000"/>
                    </a:schemeClr>
                  </a:glow>
                </a:effectLst>
                <a:latin typeface="仿宋" panose="02010609060101010101" charset="-122"/>
                <a:ea typeface="仿宋" panose="02010609060101010101" charset="-122"/>
              </a:rPr>
              <a:t>生活中不缺少美，只是缺少发现美的眼睛。</a:t>
            </a:r>
            <a:endParaRPr lang="en-US" altLang="zh-CN" sz="3735" b="1" dirty="0" smtClean="0">
              <a:effectLst>
                <a:glow rad="431800">
                  <a:schemeClr val="bg1">
                    <a:alpha val="72000"/>
                  </a:schemeClr>
                </a:glow>
              </a:effectLst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735" b="1" dirty="0">
                <a:effectLst>
                  <a:glow rad="431800">
                    <a:schemeClr val="bg1">
                      <a:alpha val="72000"/>
                    </a:schemeClr>
                  </a:glow>
                </a:effectLst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en-US" altLang="zh-CN" sz="3735" b="1" dirty="0" smtClean="0">
                <a:effectLst>
                  <a:glow rad="431800">
                    <a:schemeClr val="bg1">
                      <a:alpha val="72000"/>
                    </a:schemeClr>
                  </a:glow>
                </a:effectLst>
                <a:latin typeface="仿宋" panose="02010609060101010101" charset="-122"/>
                <a:ea typeface="仿宋" panose="02010609060101010101" charset="-122"/>
              </a:rPr>
              <a:t>    ——【</a:t>
            </a:r>
            <a:r>
              <a:rPr lang="zh-CN" altLang="en-US" sz="3735" b="1" dirty="0" smtClean="0">
                <a:effectLst>
                  <a:glow rad="431800">
                    <a:schemeClr val="bg1">
                      <a:alpha val="72000"/>
                    </a:schemeClr>
                  </a:glow>
                </a:effectLst>
                <a:latin typeface="仿宋" panose="02010609060101010101" charset="-122"/>
                <a:ea typeface="仿宋" panose="02010609060101010101" charset="-122"/>
              </a:rPr>
              <a:t>法国</a:t>
            </a:r>
            <a:r>
              <a:rPr lang="en-US" altLang="zh-CN" sz="3735" b="1" dirty="0" smtClean="0">
                <a:effectLst>
                  <a:glow rad="431800">
                    <a:schemeClr val="bg1">
                      <a:alpha val="72000"/>
                    </a:schemeClr>
                  </a:glow>
                </a:effectLst>
                <a:latin typeface="仿宋" panose="02010609060101010101" charset="-122"/>
                <a:ea typeface="仿宋" panose="02010609060101010101" charset="-122"/>
              </a:rPr>
              <a:t>】</a:t>
            </a:r>
            <a:r>
              <a:rPr lang="zh-CN" altLang="en-US" sz="3735" b="1" dirty="0" smtClean="0">
                <a:effectLst>
                  <a:glow rad="431800">
                    <a:schemeClr val="bg1">
                      <a:alpha val="72000"/>
                    </a:schemeClr>
                  </a:glow>
                </a:effectLst>
                <a:latin typeface="仿宋" panose="02010609060101010101" charset="-122"/>
                <a:ea typeface="仿宋" panose="02010609060101010101" charset="-122"/>
              </a:rPr>
              <a:t>罗  丹</a:t>
            </a:r>
            <a:endParaRPr lang="en-US" altLang="zh-CN" sz="3735" b="1" dirty="0">
              <a:effectLst>
                <a:glow rad="431800">
                  <a:schemeClr val="bg1">
                    <a:alpha val="72000"/>
                  </a:schemeClr>
                </a:glo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0901046" y="44451"/>
            <a:ext cx="1144905" cy="40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865" b="1" dirty="0" smtClean="0">
                <a:latin typeface="仿宋" panose="02010609060101010101" charset="-122"/>
                <a:ea typeface="仿宋" panose="02010609060101010101" charset="-122"/>
              </a:rPr>
              <a:t>第五单元</a:t>
            </a:r>
            <a:endParaRPr lang="zh-CN" altLang="en-US" sz="5865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0" y="288348"/>
            <a:ext cx="7353300" cy="6216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108312145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29590"/>
            <a:ext cx="6047105" cy="8513445"/>
          </a:xfrm>
          <a:prstGeom prst="rect">
            <a:avLst/>
          </a:prstGeom>
        </p:spPr>
      </p:pic>
      <p:pic>
        <p:nvPicPr>
          <p:cNvPr id="3" name="图片 2" descr="微信图片_202108312138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105" y="-220980"/>
            <a:ext cx="6007100" cy="78968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0715" y="1165860"/>
            <a:ext cx="363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1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0715" y="1871345"/>
            <a:ext cx="363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2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715" y="3425190"/>
            <a:ext cx="363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3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8315" y="1165860"/>
            <a:ext cx="363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4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向日葵变化视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1665" y="0"/>
            <a:ext cx="10864850" cy="643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1"/>
          <a:srcRect t="18801"/>
          <a:stretch>
            <a:fillRect/>
          </a:stretch>
        </p:blipFill>
        <p:spPr>
          <a:xfrm>
            <a:off x="0" y="4985385"/>
            <a:ext cx="12192000" cy="19526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3342005" y="2098040"/>
            <a:ext cx="8255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latin typeface="楷体" panose="02010609060101010101" pitchFamily="49" charset="-122"/>
                <a:ea typeface="楷体" panose="02010609060101010101" pitchFamily="49" charset="-122"/>
              </a:rPr>
              <a:t>16.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金色的草地</a:t>
            </a:r>
            <a:endParaRPr lang="en-US" altLang="zh-CN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10831213811"/>
          <p:cNvPicPr>
            <a:picLocks noChangeAspect="1"/>
          </p:cNvPicPr>
          <p:nvPr/>
        </p:nvPicPr>
        <p:blipFill>
          <a:blip r:embed="rId1"/>
          <a:srcRect t="18801"/>
          <a:stretch>
            <a:fillRect/>
          </a:stretch>
        </p:blipFill>
        <p:spPr>
          <a:xfrm>
            <a:off x="0" y="4985385"/>
            <a:ext cx="12192000" cy="19526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633095" y="1052830"/>
            <a:ext cx="111461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我们住在乡下，窗前是一大片草地。草地上长满了蒲公英。当蒲公英盛开的时候，这片草地就变成金色的了。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6580" y="2022475"/>
            <a:ext cx="2383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pú        yīng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108312145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03605" y="365125"/>
            <a:ext cx="10273665" cy="4077335"/>
          </a:xfrm>
          <a:prstGeom prst="roundRect">
            <a:avLst/>
          </a:prstGeom>
          <a:gradFill>
            <a:gsLst>
              <a:gs pos="100000">
                <a:srgbClr val="EAEAE5">
                  <a:alpha val="100000"/>
                  <a:lumMod val="0"/>
                  <a:lumOff val="100000"/>
                </a:srgbClr>
              </a:gs>
              <a:gs pos="0">
                <a:srgbClr val="F1F1EE"/>
              </a:gs>
              <a:gs pos="100000">
                <a:srgbClr val="E3E2DC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69415" y="633095"/>
            <a:ext cx="92182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朗读要求：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①自由朗读课文，读准字音，读通句子，标上小节号，难理解的词语圈一圈。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9415" y="3402330"/>
            <a:ext cx="9229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②完成填空：这是一片（    ）的草地。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89650" y="-903287"/>
          <a:ext cx="12065" cy="866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0795" imgH="8662670" progId="Word.Document.12">
                  <p:embed/>
                </p:oleObj>
              </mc:Choice>
              <mc:Fallback>
                <p:oleObj name="" r:id="rId1" imgW="10795" imgH="866267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89650" y="-903287"/>
                        <a:ext cx="12065" cy="8663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微信图片_20210831214520"/>
          <p:cNvPicPr>
            <a:picLocks noChangeAspect="1"/>
          </p:cNvPicPr>
          <p:nvPr/>
        </p:nvPicPr>
        <p:blipFill>
          <a:blip r:embed="rId3">
            <a:clrChange>
              <a:clrFrom>
                <a:srgbClr val="F1F2F4">
                  <a:alpha val="100000"/>
                </a:srgbClr>
              </a:clrFrom>
              <a:clrTo>
                <a:srgbClr val="F1F2F4">
                  <a:alpha val="100000"/>
                  <a:alpha val="0"/>
                </a:srgbClr>
              </a:clrTo>
            </a:clrChange>
          </a:blip>
          <a:srcRect t="61083" b="11972"/>
          <a:stretch>
            <a:fillRect/>
          </a:stretch>
        </p:blipFill>
        <p:spPr>
          <a:xfrm>
            <a:off x="15875" y="-85725"/>
            <a:ext cx="12176125" cy="481076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63500"/>
          </a:effectLst>
        </p:spPr>
      </p:pic>
      <p:sp>
        <p:nvSpPr>
          <p:cNvPr id="9" name="文本框 8"/>
          <p:cNvSpPr txBox="1"/>
          <p:nvPr/>
        </p:nvSpPr>
        <p:spPr>
          <a:xfrm>
            <a:off x="1245235" y="4884420"/>
            <a:ext cx="102336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/>
              <a:t>________________       </a:t>
            </a:r>
            <a:r>
              <a:rPr lang="en-US" altLang="zh-CN" sz="2800" b="1">
                <a:sym typeface="+mn-ea"/>
              </a:rPr>
              <a:t>_______________       _______________</a:t>
            </a:r>
            <a:r>
              <a:rPr lang="zh-CN" altLang="en-US" sz="2800" b="1">
                <a:sym typeface="+mn-ea"/>
              </a:rPr>
              <a:t>。</a:t>
            </a:r>
            <a:endParaRPr lang="en-US" altLang="zh-CN" sz="2800" b="1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谁？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（在哪里？）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（干什么？）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108312145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93370" y="377190"/>
            <a:ext cx="11607165" cy="3980815"/>
          </a:xfrm>
          <a:prstGeom prst="roundRect">
            <a:avLst/>
          </a:prstGeom>
          <a:gradFill>
            <a:gsLst>
              <a:gs pos="100000">
                <a:srgbClr val="EAEAE5">
                  <a:alpha val="100000"/>
                  <a:lumMod val="0"/>
                  <a:lumOff val="100000"/>
                </a:srgbClr>
              </a:gs>
              <a:gs pos="0">
                <a:srgbClr val="F1F1EE"/>
              </a:gs>
              <a:gs pos="100000">
                <a:srgbClr val="E3E2DC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98345" y="927100"/>
            <a:ext cx="8194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4990" y="1972310"/>
            <a:ext cx="9970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叫喊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打哈欠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一本正经</a:t>
            </a:r>
            <a:endParaRPr lang="zh-CN" altLang="en-US" sz="4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108312145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93370" y="377190"/>
            <a:ext cx="11607165" cy="3980815"/>
          </a:xfrm>
          <a:prstGeom prst="roundRect">
            <a:avLst/>
          </a:prstGeom>
          <a:gradFill>
            <a:gsLst>
              <a:gs pos="100000">
                <a:srgbClr val="EAEAE5">
                  <a:alpha val="100000"/>
                  <a:lumMod val="0"/>
                  <a:lumOff val="100000"/>
                </a:srgbClr>
              </a:gs>
              <a:gs pos="0">
                <a:srgbClr val="F1F1EE"/>
              </a:gs>
              <a:gs pos="100000">
                <a:srgbClr val="E3E2DC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98345" y="927100"/>
            <a:ext cx="8194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9765" y="1952625"/>
            <a:ext cx="9970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观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察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张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开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合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拢</a:t>
            </a:r>
            <a:endParaRPr lang="zh-CN" altLang="en-US" sz="4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7802*6128*459*45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8413*4711*459*45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8325*4837*459*45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4.xml><?xml version="1.0" encoding="utf-8"?>
<p:tagLst xmlns:p="http://schemas.openxmlformats.org/presentationml/2006/main">
  <p:tag name="KSO_WM_UNIT_TABLE_BEAUTIFY" val="smartTable{39332274-0e69-4c69-b784-24b10ec5cf5b}"/>
</p:tagLst>
</file>

<file path=ppt/tags/tag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221*5063*459*45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</Words>
  <Application>WPS 演示</Application>
  <PresentationFormat>宽屏</PresentationFormat>
  <Paragraphs>69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方正书宋_GBK</vt:lpstr>
      <vt:lpstr>Wingdings</vt:lpstr>
      <vt:lpstr>楷体</vt:lpstr>
      <vt:lpstr>汉仪楷体KW</vt:lpstr>
      <vt:lpstr>Calibri</vt:lpstr>
      <vt:lpstr>宋体</vt:lpstr>
      <vt:lpstr>Times New Roman</vt:lpstr>
      <vt:lpstr>仿宋</vt:lpstr>
      <vt:lpstr>方正仿宋_GBK</vt:lpstr>
      <vt:lpstr>微软雅黑</vt:lpstr>
      <vt:lpstr>汉仪旗黑</vt:lpstr>
      <vt:lpstr>宋体</vt:lpstr>
      <vt:lpstr>Arial Unicode MS</vt:lpstr>
      <vt:lpstr>Helvetica Neue</vt:lpstr>
      <vt:lpstr>汉仪书宋二KW</vt:lpstr>
      <vt:lpstr>Office 主题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byf33</dc:creator>
  <cp:lastModifiedBy>dandan</cp:lastModifiedBy>
  <cp:revision>67</cp:revision>
  <dcterms:created xsi:type="dcterms:W3CDTF">2021-11-25T11:27:37Z</dcterms:created>
  <dcterms:modified xsi:type="dcterms:W3CDTF">2021-11-25T11:27:37Z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ED31F95DAF5E447581F3EE8BE7D06CA4</vt:lpwstr>
  </property>
  <property fmtid="{D5CDD505-2E9C-101B-9397-08002B2CF9AE}" pid="3" name="KSOProductBuildVer">
    <vt:lpwstr>2052-3.9.3.6359</vt:lpwstr>
  </property>
</Properties>
</file>