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media/image10.svg" ContentType="image/svg+xml"/>
  <Override PartName="/ppt/media/image18.svg" ContentType="image/svg+xml"/>
  <Override PartName="/ppt/media/image6.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4"/>
  </p:notesMasterIdLst>
  <p:sldIdLst>
    <p:sldId id="258" r:id="rId3"/>
    <p:sldId id="301" r:id="rId4"/>
    <p:sldId id="529" r:id="rId5"/>
    <p:sldId id="300" r:id="rId6"/>
    <p:sldId id="321" r:id="rId7"/>
    <p:sldId id="302" r:id="rId8"/>
    <p:sldId id="377" r:id="rId9"/>
    <p:sldId id="340" r:id="rId10"/>
    <p:sldId id="358" r:id="rId11"/>
    <p:sldId id="335" r:id="rId12"/>
    <p:sldId id="336" r:id="rId13"/>
    <p:sldId id="408" r:id="rId14"/>
    <p:sldId id="376" r:id="rId15"/>
    <p:sldId id="379" r:id="rId16"/>
    <p:sldId id="404" r:id="rId17"/>
    <p:sldId id="405" r:id="rId18"/>
    <p:sldId id="431" r:id="rId19"/>
    <p:sldId id="453" r:id="rId20"/>
    <p:sldId id="504" r:id="rId21"/>
    <p:sldId id="406" r:id="rId22"/>
    <p:sldId id="432" r:id="rId23"/>
    <p:sldId id="433" r:id="rId24"/>
    <p:sldId id="471" r:id="rId25"/>
    <p:sldId id="472" r:id="rId26"/>
    <p:sldId id="473" r:id="rId27"/>
    <p:sldId id="490" r:id="rId28"/>
    <p:sldId id="337" r:id="rId29"/>
    <p:sldId id="409" r:id="rId30"/>
    <p:sldId id="378" r:id="rId31"/>
    <p:sldId id="407" r:id="rId32"/>
    <p:sldId id="380" r:id="rId33"/>
    <p:sldId id="381" r:id="rId34"/>
    <p:sldId id="382" r:id="rId35"/>
    <p:sldId id="383" r:id="rId36"/>
    <p:sldId id="402" r:id="rId37"/>
    <p:sldId id="491" r:id="rId38"/>
    <p:sldId id="525" r:id="rId39"/>
    <p:sldId id="338" r:id="rId40"/>
    <p:sldId id="567" r:id="rId41"/>
    <p:sldId id="339" r:id="rId42"/>
    <p:sldId id="285" r:id="rId43"/>
  </p:sldIdLst>
  <p:sldSz cx="12192000" cy="6858000"/>
  <p:notesSz cx="6858000" cy="9144000"/>
  <p:embeddedFontLst>
    <p:embeddedFont>
      <p:font typeface="思源黑体 CN Medium" panose="020B0600000000000000" pitchFamily="34" charset="-122"/>
      <p:regular r:id="rId48"/>
    </p:embeddedFont>
    <p:embeddedFont>
      <p:font typeface="思源黑体 CN Bold" panose="020B0800000000000000" pitchFamily="34" charset="-122"/>
      <p:bold r:id="rId49"/>
    </p:embeddedFont>
    <p:embeddedFont>
      <p:font typeface="微软雅黑" panose="020B0503020204020204" charset="-122"/>
      <p:regular r:id="rId50"/>
    </p:embeddedFont>
    <p:embeddedFont>
      <p:font typeface="等线 Light" panose="02010600030101010101" charset="-122"/>
      <p:regular r:id="rId51"/>
    </p:embeddedFont>
    <p:embeddedFont>
      <p:font typeface="等线" panose="02010600030101010101" charset="-122"/>
      <p:regular r:id="rId52"/>
    </p:embeddedFont>
    <p:embeddedFont>
      <p:font typeface="Malgun Gothic" panose="020B0503020000020004" charset="-127"/>
      <p:regular r:id="rId5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8"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9912"/>
    <a:srgbClr val="FEFDB5"/>
    <a:srgbClr val="A5A30B"/>
    <a:srgbClr val="446ECE"/>
    <a:srgbClr val="B45BD8"/>
    <a:srgbClr val="BD61DF"/>
    <a:srgbClr val="BE95E1"/>
    <a:srgbClr val="F47926"/>
    <a:srgbClr val="F37825"/>
    <a:srgbClr val="6DB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29" autoAdjust="0"/>
    <p:restoredTop sz="94660"/>
  </p:normalViewPr>
  <p:slideViewPr>
    <p:cSldViewPr snapToGrid="0" showGuides="1">
      <p:cViewPr>
        <p:scale>
          <a:sx n="75" d="100"/>
          <a:sy n="75" d="100"/>
        </p:scale>
        <p:origin x="294" y="-468"/>
      </p:cViewPr>
      <p:guideLst>
        <p:guide orient="horz" pos="2128"/>
        <p:guide pos="38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4" Type="http://schemas.openxmlformats.org/officeDocument/2006/relationships/tags" Target="tags/tag362.xml"/><Relationship Id="rId53" Type="http://schemas.openxmlformats.org/officeDocument/2006/relationships/font" Target="fonts/font6.fntdata"/><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slide" Target="slides/slide3.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notesMaster" Target="notesMasters/notesMaster1.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062F7-E509-4820-A6DB-D0F74653FEE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17514-7BAF-4806-99E1-6DD1DDF74A7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C4DF547-CD2B-4887-A7FA-5F39C4E0B10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374C71-A534-42ED-9F27-442DD0986A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C4DF547-CD2B-4887-A7FA-5F39C4E0B10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374C71-A534-42ED-9F27-442DD0986A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C4DF547-CD2B-4887-A7FA-5F39C4E0B10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374C71-A534-42ED-9F27-442DD0986A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C4DF547-CD2B-4887-A7FA-5F39C4E0B10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374C71-A534-42ED-9F27-442DD0986A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C4DF547-CD2B-4887-A7FA-5F39C4E0B10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374C71-A534-42ED-9F27-442DD0986A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C4DF547-CD2B-4887-A7FA-5F39C4E0B10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374C71-A534-42ED-9F27-442DD0986A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C4DF547-CD2B-4887-A7FA-5F39C4E0B10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8374C71-A534-42ED-9F27-442DD0986A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C4DF547-CD2B-4887-A7FA-5F39C4E0B10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8374C71-A534-42ED-9F27-442DD0986A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C4DF547-CD2B-4887-A7FA-5F39C4E0B10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8374C71-A534-42ED-9F27-442DD0986A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C4DF547-CD2B-4887-A7FA-5F39C4E0B10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374C71-A534-42ED-9F27-442DD0986A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C4DF547-CD2B-4887-A7FA-5F39C4E0B10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374C71-A534-42ED-9F27-442DD0986A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DF547-CD2B-4887-A7FA-5F39C4E0B10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74C71-A534-42ED-9F27-442DD0986A2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0" Type="http://schemas.openxmlformats.org/officeDocument/2006/relationships/slideLayout" Target="../slideLayouts/slideLayout1.xml"/><Relationship Id="rId2" Type="http://schemas.openxmlformats.org/officeDocument/2006/relationships/tags" Target="../tags/tag96.xml"/><Relationship Id="rId19" Type="http://schemas.openxmlformats.org/officeDocument/2006/relationships/tags" Target="../tags/tag111.xml"/><Relationship Id="rId18" Type="http://schemas.openxmlformats.org/officeDocument/2006/relationships/tags" Target="../tags/tag110.xml"/><Relationship Id="rId17" Type="http://schemas.openxmlformats.org/officeDocument/2006/relationships/image" Target="../media/image10.svg"/><Relationship Id="rId16" Type="http://schemas.openxmlformats.org/officeDocument/2006/relationships/image" Target="../media/image9.png"/><Relationship Id="rId15" Type="http://schemas.openxmlformats.org/officeDocument/2006/relationships/tags" Target="../tags/tag109.xml"/><Relationship Id="rId14" Type="http://schemas.openxmlformats.org/officeDocument/2006/relationships/tags" Target="../tags/tag108.xml"/><Relationship Id="rId13" Type="http://schemas.openxmlformats.org/officeDocument/2006/relationships/tags" Target="../tags/tag107.xml"/><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8" Type="http://schemas.openxmlformats.org/officeDocument/2006/relationships/slideLayout" Target="../slideLayouts/slideLayout1.xml"/><Relationship Id="rId17" Type="http://schemas.openxmlformats.org/officeDocument/2006/relationships/tags" Target="../tags/tag127.xml"/><Relationship Id="rId16" Type="http://schemas.openxmlformats.org/officeDocument/2006/relationships/tags" Target="../tags/tag126.xml"/><Relationship Id="rId15" Type="http://schemas.openxmlformats.org/officeDocument/2006/relationships/tags" Target="../tags/tag125.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image" Target="../media/image12.png"/><Relationship Id="rId6" Type="http://schemas.openxmlformats.org/officeDocument/2006/relationships/tags" Target="../tags/tag146.xml"/><Relationship Id="rId5" Type="http://schemas.openxmlformats.org/officeDocument/2006/relationships/image" Target="../media/image11.png"/><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0" Type="http://schemas.openxmlformats.org/officeDocument/2006/relationships/slideLayout" Target="../slideLayouts/slideLayout1.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4" Type="http://schemas.openxmlformats.org/officeDocument/2006/relationships/slideLayout" Target="../slideLayouts/slideLayout1.xml"/><Relationship Id="rId23" Type="http://schemas.openxmlformats.org/officeDocument/2006/relationships/tags" Target="../tags/tag174.xml"/><Relationship Id="rId22" Type="http://schemas.openxmlformats.org/officeDocument/2006/relationships/tags" Target="../tags/tag173.xml"/><Relationship Id="rId21" Type="http://schemas.openxmlformats.org/officeDocument/2006/relationships/tags" Target="../tags/tag172.xml"/><Relationship Id="rId20" Type="http://schemas.openxmlformats.org/officeDocument/2006/relationships/tags" Target="../tags/tag171.xml"/><Relationship Id="rId2" Type="http://schemas.openxmlformats.org/officeDocument/2006/relationships/tags" Target="../tags/tag153.xml"/><Relationship Id="rId19" Type="http://schemas.openxmlformats.org/officeDocument/2006/relationships/tags" Target="../tags/tag170.xml"/><Relationship Id="rId18" Type="http://schemas.openxmlformats.org/officeDocument/2006/relationships/tags" Target="../tags/tag169.xml"/><Relationship Id="rId17" Type="http://schemas.openxmlformats.org/officeDocument/2006/relationships/tags" Target="../tags/tag168.xml"/><Relationship Id="rId16" Type="http://schemas.openxmlformats.org/officeDocument/2006/relationships/tags" Target="../tags/tag167.xml"/><Relationship Id="rId15" Type="http://schemas.openxmlformats.org/officeDocument/2006/relationships/tags" Target="../tags/tag166.xml"/><Relationship Id="rId14" Type="http://schemas.openxmlformats.org/officeDocument/2006/relationships/tags" Target="../tags/tag165.xml"/><Relationship Id="rId13" Type="http://schemas.openxmlformats.org/officeDocument/2006/relationships/tags" Target="../tags/tag164.xml"/><Relationship Id="rId12" Type="http://schemas.openxmlformats.org/officeDocument/2006/relationships/tags" Target="../tags/tag163.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4" Type="http://schemas.openxmlformats.org/officeDocument/2006/relationships/slideLayout" Target="../slideLayouts/slideLayout1.xml"/><Relationship Id="rId23" Type="http://schemas.openxmlformats.org/officeDocument/2006/relationships/tags" Target="../tags/tag207.xml"/><Relationship Id="rId22" Type="http://schemas.openxmlformats.org/officeDocument/2006/relationships/tags" Target="../tags/tag206.xml"/><Relationship Id="rId21" Type="http://schemas.openxmlformats.org/officeDocument/2006/relationships/tags" Target="../tags/tag205.xml"/><Relationship Id="rId20" Type="http://schemas.openxmlformats.org/officeDocument/2006/relationships/tags" Target="../tags/tag204.xml"/><Relationship Id="rId2" Type="http://schemas.openxmlformats.org/officeDocument/2006/relationships/tags" Target="../tags/tag186.xml"/><Relationship Id="rId19" Type="http://schemas.openxmlformats.org/officeDocument/2006/relationships/tags" Target="../tags/tag203.xml"/><Relationship Id="rId18" Type="http://schemas.openxmlformats.org/officeDocument/2006/relationships/tags" Target="../tags/tag202.xml"/><Relationship Id="rId17" Type="http://schemas.openxmlformats.org/officeDocument/2006/relationships/tags" Target="../tags/tag201.xml"/><Relationship Id="rId16" Type="http://schemas.openxmlformats.org/officeDocument/2006/relationships/tags" Target="../tags/tag200.xml"/><Relationship Id="rId15" Type="http://schemas.openxmlformats.org/officeDocument/2006/relationships/tags" Target="../tags/tag199.xml"/><Relationship Id="rId14" Type="http://schemas.openxmlformats.org/officeDocument/2006/relationships/tags" Target="../tags/tag198.xml"/><Relationship Id="rId13" Type="http://schemas.openxmlformats.org/officeDocument/2006/relationships/tags" Target="../tags/tag197.xml"/><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12.xml"/><Relationship Id="rId6" Type="http://schemas.openxmlformats.org/officeDocument/2006/relationships/tags" Target="../tags/tag211.xml"/><Relationship Id="rId5" Type="http://schemas.openxmlformats.org/officeDocument/2006/relationships/image" Target="../media/image14.png"/><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5" Type="http://schemas.openxmlformats.org/officeDocument/2006/relationships/slideLayout" Target="../slideLayouts/slideLayout1.xml"/><Relationship Id="rId14" Type="http://schemas.openxmlformats.org/officeDocument/2006/relationships/tags" Target="../tags/tag235.xml"/><Relationship Id="rId13" Type="http://schemas.openxmlformats.org/officeDocument/2006/relationships/tags" Target="../tags/tag234.xml"/><Relationship Id="rId12" Type="http://schemas.openxmlformats.org/officeDocument/2006/relationships/tags" Target="../tags/tag233.xml"/><Relationship Id="rId11" Type="http://schemas.openxmlformats.org/officeDocument/2006/relationships/tags" Target="../tags/tag232.xml"/><Relationship Id="rId10" Type="http://schemas.openxmlformats.org/officeDocument/2006/relationships/tags" Target="../tags/tag231.xml"/><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46.xml"/><Relationship Id="rId7" Type="http://schemas.openxmlformats.org/officeDocument/2006/relationships/tags" Target="../tags/tag245.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2" Type="http://schemas.openxmlformats.org/officeDocument/2006/relationships/slideLayout" Target="../slideLayouts/slideLayout1.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9" Type="http://schemas.openxmlformats.org/officeDocument/2006/relationships/tags" Target="../tags/tag254.xml"/><Relationship Id="rId8" Type="http://schemas.openxmlformats.org/officeDocument/2006/relationships/tags" Target="../tags/tag253.xml"/><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32" Type="http://schemas.openxmlformats.org/officeDocument/2006/relationships/slideLayout" Target="../slideLayouts/slideLayout1.xml"/><Relationship Id="rId31" Type="http://schemas.openxmlformats.org/officeDocument/2006/relationships/image" Target="../media/image18.svg"/><Relationship Id="rId30" Type="http://schemas.openxmlformats.org/officeDocument/2006/relationships/image" Target="../media/image17.png"/><Relationship Id="rId3" Type="http://schemas.openxmlformats.org/officeDocument/2006/relationships/tags" Target="../tags/tag248.xml"/><Relationship Id="rId29" Type="http://schemas.openxmlformats.org/officeDocument/2006/relationships/tags" Target="../tags/tag274.xml"/><Relationship Id="rId28" Type="http://schemas.openxmlformats.org/officeDocument/2006/relationships/tags" Target="../tags/tag273.xml"/><Relationship Id="rId27" Type="http://schemas.openxmlformats.org/officeDocument/2006/relationships/tags" Target="../tags/tag272.xml"/><Relationship Id="rId26" Type="http://schemas.openxmlformats.org/officeDocument/2006/relationships/tags" Target="../tags/tag271.xml"/><Relationship Id="rId25" Type="http://schemas.openxmlformats.org/officeDocument/2006/relationships/tags" Target="../tags/tag270.xml"/><Relationship Id="rId24" Type="http://schemas.openxmlformats.org/officeDocument/2006/relationships/tags" Target="../tags/tag269.xml"/><Relationship Id="rId23" Type="http://schemas.openxmlformats.org/officeDocument/2006/relationships/tags" Target="../tags/tag268.xml"/><Relationship Id="rId22" Type="http://schemas.openxmlformats.org/officeDocument/2006/relationships/tags" Target="../tags/tag267.xml"/><Relationship Id="rId21" Type="http://schemas.openxmlformats.org/officeDocument/2006/relationships/tags" Target="../tags/tag266.xml"/><Relationship Id="rId20" Type="http://schemas.openxmlformats.org/officeDocument/2006/relationships/tags" Target="../tags/tag265.xml"/><Relationship Id="rId2" Type="http://schemas.openxmlformats.org/officeDocument/2006/relationships/tags" Target="../tags/tag247.xml"/><Relationship Id="rId19" Type="http://schemas.openxmlformats.org/officeDocument/2006/relationships/tags" Target="../tags/tag264.xml"/><Relationship Id="rId18" Type="http://schemas.openxmlformats.org/officeDocument/2006/relationships/tags" Target="../tags/tag263.xml"/><Relationship Id="rId17" Type="http://schemas.openxmlformats.org/officeDocument/2006/relationships/tags" Target="../tags/tag262.xml"/><Relationship Id="rId16" Type="http://schemas.openxmlformats.org/officeDocument/2006/relationships/tags" Target="../tags/tag261.xml"/><Relationship Id="rId15" Type="http://schemas.openxmlformats.org/officeDocument/2006/relationships/tags" Target="../tags/tag260.xml"/><Relationship Id="rId14" Type="http://schemas.openxmlformats.org/officeDocument/2006/relationships/tags" Target="../tags/tag259.xml"/><Relationship Id="rId13" Type="http://schemas.openxmlformats.org/officeDocument/2006/relationships/tags" Target="../tags/tag258.xml"/><Relationship Id="rId12" Type="http://schemas.openxmlformats.org/officeDocument/2006/relationships/tags" Target="../tags/tag257.xml"/><Relationship Id="rId11" Type="http://schemas.openxmlformats.org/officeDocument/2006/relationships/tags" Target="../tags/tag256.xml"/><Relationship Id="rId10" Type="http://schemas.openxmlformats.org/officeDocument/2006/relationships/tags" Target="../tags/tag255.xml"/><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1.png"/><Relationship Id="rId7" Type="http://schemas.openxmlformats.org/officeDocument/2006/relationships/tags" Target="../tags/tag278.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1" Type="http://schemas.openxmlformats.org/officeDocument/2006/relationships/slideLayout" Target="../slideLayouts/slideLayout1.xml"/><Relationship Id="rId20" Type="http://schemas.openxmlformats.org/officeDocument/2006/relationships/tags" Target="../tags/tag297.xml"/><Relationship Id="rId2" Type="http://schemas.openxmlformats.org/officeDocument/2006/relationships/tags" Target="../tags/tag279.xml"/><Relationship Id="rId19" Type="http://schemas.openxmlformats.org/officeDocument/2006/relationships/tags" Target="../tags/tag296.xml"/><Relationship Id="rId18" Type="http://schemas.openxmlformats.org/officeDocument/2006/relationships/tags" Target="../tags/tag295.xml"/><Relationship Id="rId17" Type="http://schemas.openxmlformats.org/officeDocument/2006/relationships/tags" Target="../tags/tag294.xml"/><Relationship Id="rId16" Type="http://schemas.openxmlformats.org/officeDocument/2006/relationships/tags" Target="../tags/tag293.xml"/><Relationship Id="rId15" Type="http://schemas.openxmlformats.org/officeDocument/2006/relationships/tags" Target="../tags/tag292.xml"/><Relationship Id="rId14" Type="http://schemas.openxmlformats.org/officeDocument/2006/relationships/tags" Target="../tags/tag291.xml"/><Relationship Id="rId13" Type="http://schemas.openxmlformats.org/officeDocument/2006/relationships/tags" Target="../tags/tag290.xml"/><Relationship Id="rId12" Type="http://schemas.openxmlformats.org/officeDocument/2006/relationships/tags" Target="../tags/tag289.xml"/><Relationship Id="rId11" Type="http://schemas.openxmlformats.org/officeDocument/2006/relationships/tags" Target="../tags/tag288.xml"/><Relationship Id="rId10" Type="http://schemas.openxmlformats.org/officeDocument/2006/relationships/tags" Target="../tags/tag287.xml"/><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2.png"/><Relationship Id="rId7" Type="http://schemas.openxmlformats.org/officeDocument/2006/relationships/tags" Target="../tags/tag308.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9" Type="http://schemas.openxmlformats.org/officeDocument/2006/relationships/tags" Target="../tags/tag320.xml"/><Relationship Id="rId8" Type="http://schemas.openxmlformats.org/officeDocument/2006/relationships/tags" Target="../tags/tag319.xml"/><Relationship Id="rId7" Type="http://schemas.openxmlformats.org/officeDocument/2006/relationships/tags" Target="../tags/tag318.xml"/><Relationship Id="rId6" Type="http://schemas.openxmlformats.org/officeDocument/2006/relationships/tags" Target="../tags/tag317.xml"/><Relationship Id="rId5" Type="http://schemas.openxmlformats.org/officeDocument/2006/relationships/tags" Target="../tags/tag316.xml"/><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image" Target="../media/image3.png"/><Relationship Id="rId12" Type="http://schemas.openxmlformats.org/officeDocument/2006/relationships/slideLayout" Target="../slideLayouts/slideLayout1.xml"/><Relationship Id="rId11" Type="http://schemas.openxmlformats.org/officeDocument/2006/relationships/tags" Target="../tags/tag322.xml"/><Relationship Id="rId10" Type="http://schemas.openxmlformats.org/officeDocument/2006/relationships/tags" Target="../tags/tag321.xml"/><Relationship Id="rId1" Type="http://schemas.openxmlformats.org/officeDocument/2006/relationships/tags" Target="../tags/tag313.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9" Type="http://schemas.openxmlformats.org/officeDocument/2006/relationships/tags" Target="../tags/tag332.xml"/><Relationship Id="rId8" Type="http://schemas.openxmlformats.org/officeDocument/2006/relationships/tags" Target="../tags/tag331.xml"/><Relationship Id="rId7" Type="http://schemas.openxmlformats.org/officeDocument/2006/relationships/tags" Target="../tags/tag330.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0" Type="http://schemas.openxmlformats.org/officeDocument/2006/relationships/slideLayout" Target="../slideLayouts/slideLayout1.xml"/><Relationship Id="rId2" Type="http://schemas.openxmlformats.org/officeDocument/2006/relationships/tags" Target="../tags/tag325.xml"/><Relationship Id="rId19" Type="http://schemas.openxmlformats.org/officeDocument/2006/relationships/tags" Target="../tags/tag342.xml"/><Relationship Id="rId18" Type="http://schemas.openxmlformats.org/officeDocument/2006/relationships/tags" Target="../tags/tag341.xml"/><Relationship Id="rId17" Type="http://schemas.openxmlformats.org/officeDocument/2006/relationships/tags" Target="../tags/tag340.xml"/><Relationship Id="rId16" Type="http://schemas.openxmlformats.org/officeDocument/2006/relationships/tags" Target="../tags/tag339.xml"/><Relationship Id="rId15" Type="http://schemas.openxmlformats.org/officeDocument/2006/relationships/tags" Target="../tags/tag338.xml"/><Relationship Id="rId14" Type="http://schemas.openxmlformats.org/officeDocument/2006/relationships/tags" Target="../tags/tag337.xml"/><Relationship Id="rId13" Type="http://schemas.openxmlformats.org/officeDocument/2006/relationships/tags" Target="../tags/tag336.xml"/><Relationship Id="rId12" Type="http://schemas.openxmlformats.org/officeDocument/2006/relationships/tags" Target="../tags/tag335.xml"/><Relationship Id="rId11" Type="http://schemas.openxmlformats.org/officeDocument/2006/relationships/tags" Target="../tags/tag334.xml"/><Relationship Id="rId10" Type="http://schemas.openxmlformats.org/officeDocument/2006/relationships/tags" Target="../tags/tag333.xml"/><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9" Type="http://schemas.openxmlformats.org/officeDocument/2006/relationships/tags" Target="../tags/tag350.xml"/><Relationship Id="rId8" Type="http://schemas.openxmlformats.org/officeDocument/2006/relationships/tags" Target="../tags/tag349.xml"/><Relationship Id="rId7" Type="http://schemas.openxmlformats.org/officeDocument/2006/relationships/tags" Target="../tags/tag348.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3" Type="http://schemas.openxmlformats.org/officeDocument/2006/relationships/tags" Target="../tags/tag344.xml"/><Relationship Id="rId2" Type="http://schemas.openxmlformats.org/officeDocument/2006/relationships/tags" Target="../tags/tag343.xml"/><Relationship Id="rId19" Type="http://schemas.openxmlformats.org/officeDocument/2006/relationships/slideLayout" Target="../slideLayouts/slideLayout1.xml"/><Relationship Id="rId18" Type="http://schemas.openxmlformats.org/officeDocument/2006/relationships/tags" Target="../tags/tag359.xml"/><Relationship Id="rId17" Type="http://schemas.openxmlformats.org/officeDocument/2006/relationships/tags" Target="../tags/tag358.xml"/><Relationship Id="rId16" Type="http://schemas.openxmlformats.org/officeDocument/2006/relationships/tags" Target="../tags/tag357.xml"/><Relationship Id="rId15" Type="http://schemas.openxmlformats.org/officeDocument/2006/relationships/tags" Target="../tags/tag356.xml"/><Relationship Id="rId14" Type="http://schemas.openxmlformats.org/officeDocument/2006/relationships/tags" Target="../tags/tag355.xml"/><Relationship Id="rId13" Type="http://schemas.openxmlformats.org/officeDocument/2006/relationships/tags" Target="../tags/tag354.xml"/><Relationship Id="rId12" Type="http://schemas.openxmlformats.org/officeDocument/2006/relationships/tags" Target="../tags/tag353.xml"/><Relationship Id="rId11" Type="http://schemas.openxmlformats.org/officeDocument/2006/relationships/tags" Target="../tags/tag352.xml"/><Relationship Id="rId10" Type="http://schemas.openxmlformats.org/officeDocument/2006/relationships/tags" Target="../tags/tag351.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image" Target="../media/image3.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3" Type="http://schemas.openxmlformats.org/officeDocument/2006/relationships/slideLayout" Target="../slideLayouts/slideLayout1.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6" Type="http://schemas.openxmlformats.org/officeDocument/2006/relationships/slideLayout" Target="../slideLayouts/slideLayout1.xml"/><Relationship Id="rId25" Type="http://schemas.openxmlformats.org/officeDocument/2006/relationships/tags" Target="../tags/tag59.xml"/><Relationship Id="rId24" Type="http://schemas.openxmlformats.org/officeDocument/2006/relationships/tags" Target="../tags/tag58.xml"/><Relationship Id="rId23" Type="http://schemas.openxmlformats.org/officeDocument/2006/relationships/tags" Target="../tags/tag57.xml"/><Relationship Id="rId22" Type="http://schemas.openxmlformats.org/officeDocument/2006/relationships/tags" Target="../tags/tag56.xml"/><Relationship Id="rId21" Type="http://schemas.openxmlformats.org/officeDocument/2006/relationships/tags" Target="../tags/tag55.xml"/><Relationship Id="rId20" Type="http://schemas.openxmlformats.org/officeDocument/2006/relationships/tags" Target="../tags/tag54.xml"/><Relationship Id="rId2" Type="http://schemas.openxmlformats.org/officeDocument/2006/relationships/tags" Target="../tags/tag36.xml"/><Relationship Id="rId19" Type="http://schemas.openxmlformats.org/officeDocument/2006/relationships/tags" Target="../tags/tag53.xml"/><Relationship Id="rId18" Type="http://schemas.openxmlformats.org/officeDocument/2006/relationships/tags" Target="../tags/tag52.xml"/><Relationship Id="rId17" Type="http://schemas.openxmlformats.org/officeDocument/2006/relationships/tags" Target="../tags/tag51.xml"/><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8" Type="http://schemas.openxmlformats.org/officeDocument/2006/relationships/slideLayout" Target="../slideLayouts/slideLayout1.xml"/><Relationship Id="rId17" Type="http://schemas.openxmlformats.org/officeDocument/2006/relationships/tags" Target="../tags/tag75.xml"/><Relationship Id="rId16" Type="http://schemas.openxmlformats.org/officeDocument/2006/relationships/tags" Target="../tags/tag74.xml"/><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3" Type="http://schemas.openxmlformats.org/officeDocument/2006/relationships/slideLayout" Target="../slideLayouts/slideLayout1.xml"/><Relationship Id="rId12" Type="http://schemas.openxmlformats.org/officeDocument/2006/relationships/image" Target="../media/image8.png"/><Relationship Id="rId11" Type="http://schemas.openxmlformats.org/officeDocument/2006/relationships/tags" Target="../tags/tag84.xml"/><Relationship Id="rId10" Type="http://schemas.openxmlformats.org/officeDocument/2006/relationships/image" Target="../media/image7.jpe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3" Type="http://schemas.openxmlformats.org/officeDocument/2006/relationships/slideLayout" Target="../slideLayouts/slideLayout1.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l="18207" b="42486"/>
          <a:stretch>
            <a:fillRect/>
          </a:stretch>
        </p:blipFill>
        <p:spPr>
          <a:xfrm>
            <a:off x="0" y="4617418"/>
            <a:ext cx="5036414" cy="2240582"/>
          </a:xfrm>
          <a:custGeom>
            <a:avLst/>
            <a:gdLst>
              <a:gd name="connsiteX0" fmla="*/ 0 w 5036414"/>
              <a:gd name="connsiteY0" fmla="*/ 0 h 2240582"/>
              <a:gd name="connsiteX1" fmla="*/ 5036414 w 5036414"/>
              <a:gd name="connsiteY1" fmla="*/ 0 h 2240582"/>
              <a:gd name="connsiteX2" fmla="*/ 5036414 w 5036414"/>
              <a:gd name="connsiteY2" fmla="*/ 2240582 h 2240582"/>
              <a:gd name="connsiteX3" fmla="*/ 0 w 5036414"/>
              <a:gd name="connsiteY3" fmla="*/ 2240582 h 2240582"/>
            </a:gdLst>
            <a:ahLst/>
            <a:cxnLst>
              <a:cxn ang="0">
                <a:pos x="connsiteX0" y="connsiteY0"/>
              </a:cxn>
              <a:cxn ang="0">
                <a:pos x="connsiteX1" y="connsiteY1"/>
              </a:cxn>
              <a:cxn ang="0">
                <a:pos x="connsiteX2" y="connsiteY2"/>
              </a:cxn>
              <a:cxn ang="0">
                <a:pos x="connsiteX3" y="connsiteY3"/>
              </a:cxn>
            </a:cxnLst>
            <a:rect l="l" t="t" r="r" b="b"/>
            <a:pathLst>
              <a:path w="5036414" h="2240582">
                <a:moveTo>
                  <a:pt x="0" y="0"/>
                </a:moveTo>
                <a:lnTo>
                  <a:pt x="5036414" y="0"/>
                </a:lnTo>
                <a:lnTo>
                  <a:pt x="5036414" y="2240582"/>
                </a:lnTo>
                <a:lnTo>
                  <a:pt x="0" y="2240582"/>
                </a:lnTo>
                <a:close/>
              </a:path>
            </a:pathLst>
          </a:custGeom>
        </p:spPr>
      </p:pic>
      <p:pic>
        <p:nvPicPr>
          <p:cNvPr id="10" name="图片 9"/>
          <p:cNvPicPr>
            <a:picLocks noChangeAspect="1"/>
          </p:cNvPicPr>
          <p:nvPr/>
        </p:nvPicPr>
        <p:blipFill>
          <a:blip r:embed="rId2"/>
          <a:srcRect t="33230" r="15946"/>
          <a:stretch>
            <a:fillRect/>
          </a:stretch>
        </p:blipFill>
        <p:spPr>
          <a:xfrm rot="299091">
            <a:off x="7032580" y="-218211"/>
            <a:ext cx="5242226" cy="1677759"/>
          </a:xfrm>
          <a:custGeom>
            <a:avLst/>
            <a:gdLst>
              <a:gd name="connsiteX0" fmla="*/ 0 w 5242226"/>
              <a:gd name="connsiteY0" fmla="*/ 444474 h 1677759"/>
              <a:gd name="connsiteX1" fmla="*/ 5095888 w 5242226"/>
              <a:gd name="connsiteY1" fmla="*/ 0 h 1677759"/>
              <a:gd name="connsiteX2" fmla="*/ 5242226 w 5242226"/>
              <a:gd name="connsiteY2" fmla="*/ 1677759 h 1677759"/>
              <a:gd name="connsiteX3" fmla="*/ 0 w 5242226"/>
              <a:gd name="connsiteY3" fmla="*/ 1677759 h 1677759"/>
            </a:gdLst>
            <a:ahLst/>
            <a:cxnLst>
              <a:cxn ang="0">
                <a:pos x="connsiteX0" y="connsiteY0"/>
              </a:cxn>
              <a:cxn ang="0">
                <a:pos x="connsiteX1" y="connsiteY1"/>
              </a:cxn>
              <a:cxn ang="0">
                <a:pos x="connsiteX2" y="connsiteY2"/>
              </a:cxn>
              <a:cxn ang="0">
                <a:pos x="connsiteX3" y="connsiteY3"/>
              </a:cxn>
            </a:cxnLst>
            <a:rect l="l" t="t" r="r" b="b"/>
            <a:pathLst>
              <a:path w="5242226" h="1677759">
                <a:moveTo>
                  <a:pt x="0" y="444474"/>
                </a:moveTo>
                <a:lnTo>
                  <a:pt x="5095888" y="0"/>
                </a:lnTo>
                <a:lnTo>
                  <a:pt x="5242226" y="1677759"/>
                </a:lnTo>
                <a:lnTo>
                  <a:pt x="0" y="1677759"/>
                </a:lnTo>
                <a:close/>
              </a:path>
            </a:pathLst>
          </a:custGeom>
        </p:spPr>
      </p:pic>
      <p:pic>
        <p:nvPicPr>
          <p:cNvPr id="14" name="图片 13"/>
          <p:cNvPicPr>
            <a:picLocks noChangeAspect="1"/>
          </p:cNvPicPr>
          <p:nvPr/>
        </p:nvPicPr>
        <p:blipFill>
          <a:blip r:embed="rId3"/>
          <a:srcRect r="50000"/>
          <a:stretch>
            <a:fillRect/>
          </a:stretch>
        </p:blipFill>
        <p:spPr>
          <a:xfrm>
            <a:off x="11648254" y="5079198"/>
            <a:ext cx="543746" cy="1604049"/>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pic>
        <p:nvPicPr>
          <p:cNvPr id="12" name="图片 11"/>
          <p:cNvPicPr>
            <a:picLocks noChangeAspect="1"/>
          </p:cNvPicPr>
          <p:nvPr/>
        </p:nvPicPr>
        <p:blipFill>
          <a:blip r:embed="rId4"/>
          <a:srcRect l="50000"/>
          <a:stretch>
            <a:fillRect/>
          </a:stretch>
        </p:blipFill>
        <p:spPr>
          <a:xfrm>
            <a:off x="0" y="683813"/>
            <a:ext cx="490770" cy="1438781"/>
          </a:xfrm>
          <a:custGeom>
            <a:avLst/>
            <a:gdLst>
              <a:gd name="connsiteX0" fmla="*/ 0 w 490770"/>
              <a:gd name="connsiteY0" fmla="*/ 0 h 1438781"/>
              <a:gd name="connsiteX1" fmla="*/ 490770 w 490770"/>
              <a:gd name="connsiteY1" fmla="*/ 0 h 1438781"/>
              <a:gd name="connsiteX2" fmla="*/ 490770 w 490770"/>
              <a:gd name="connsiteY2" fmla="*/ 1438781 h 1438781"/>
              <a:gd name="connsiteX3" fmla="*/ 0 w 490770"/>
              <a:gd name="connsiteY3" fmla="*/ 1438781 h 1438781"/>
            </a:gdLst>
            <a:ahLst/>
            <a:cxnLst>
              <a:cxn ang="0">
                <a:pos x="connsiteX0" y="connsiteY0"/>
              </a:cxn>
              <a:cxn ang="0">
                <a:pos x="connsiteX1" y="connsiteY1"/>
              </a:cxn>
              <a:cxn ang="0">
                <a:pos x="connsiteX2" y="connsiteY2"/>
              </a:cxn>
              <a:cxn ang="0">
                <a:pos x="connsiteX3" y="connsiteY3"/>
              </a:cxn>
            </a:cxnLst>
            <a:rect l="l" t="t" r="r" b="b"/>
            <a:pathLst>
              <a:path w="490770" h="1438781">
                <a:moveTo>
                  <a:pt x="0" y="0"/>
                </a:moveTo>
                <a:lnTo>
                  <a:pt x="490770" y="0"/>
                </a:lnTo>
                <a:lnTo>
                  <a:pt x="490770" y="1438781"/>
                </a:lnTo>
                <a:lnTo>
                  <a:pt x="0" y="1438781"/>
                </a:lnTo>
                <a:close/>
              </a:path>
            </a:pathLst>
          </a:custGeom>
        </p:spPr>
      </p:pic>
      <p:grpSp>
        <p:nvGrpSpPr>
          <p:cNvPr id="6" name="组合 5"/>
          <p:cNvGrpSpPr/>
          <p:nvPr/>
        </p:nvGrpSpPr>
        <p:grpSpPr>
          <a:xfrm>
            <a:off x="2096770" y="1821316"/>
            <a:ext cx="7998460" cy="1978643"/>
            <a:chOff x="2400935" y="2278380"/>
            <a:chExt cx="7998460" cy="1978643"/>
          </a:xfrm>
        </p:grpSpPr>
        <p:sp>
          <p:nvSpPr>
            <p:cNvPr id="7" name="文本框 13"/>
            <p:cNvSpPr txBox="1"/>
            <p:nvPr/>
          </p:nvSpPr>
          <p:spPr>
            <a:xfrm>
              <a:off x="2466975" y="3488673"/>
              <a:ext cx="7932134" cy="76835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4400" dirty="0">
                  <a:solidFill>
                    <a:srgbClr val="315BB9"/>
                  </a:solidFill>
                  <a:latin typeface="思源黑体 CN Medium" panose="020B0600000000000000" pitchFamily="34" charset="-122"/>
                  <a:ea typeface="思源黑体 CN Medium" panose="020B0600000000000000" pitchFamily="34" charset="-122"/>
                  <a:cs typeface="+mn-ea"/>
                  <a:sym typeface="+mn-lt"/>
                </a:rPr>
                <a:t>——</a:t>
              </a:r>
              <a:r>
                <a:rPr lang="zh-CN" altLang="en-US" sz="4400" dirty="0">
                  <a:solidFill>
                    <a:srgbClr val="315BB9"/>
                  </a:solidFill>
                  <a:latin typeface="思源黑体 CN Medium" panose="020B0600000000000000" pitchFamily="34" charset="-122"/>
                  <a:ea typeface="思源黑体 CN Medium" panose="020B0600000000000000" pitchFamily="34" charset="-122"/>
                  <a:cs typeface="+mn-ea"/>
                  <a:sym typeface="+mn-lt"/>
                </a:rPr>
                <a:t>传播中国大运河文化</a:t>
              </a:r>
              <a:endParaRPr lang="zh-CN" altLang="en-US" sz="4400" dirty="0">
                <a:solidFill>
                  <a:srgbClr val="315BB9"/>
                </a:solidFill>
                <a:latin typeface="思源黑体 CN Medium" panose="020B0600000000000000" pitchFamily="34" charset="-122"/>
                <a:ea typeface="思源黑体 CN Medium" panose="020B0600000000000000" pitchFamily="34" charset="-122"/>
                <a:cs typeface="+mn-ea"/>
                <a:sym typeface="+mn-lt"/>
              </a:endParaRPr>
            </a:p>
          </p:txBody>
        </p:sp>
        <p:sp>
          <p:nvSpPr>
            <p:cNvPr id="11" name="文本框 9"/>
            <p:cNvSpPr txBox="1"/>
            <p:nvPr/>
          </p:nvSpPr>
          <p:spPr>
            <a:xfrm>
              <a:off x="2400935" y="2278380"/>
              <a:ext cx="7998460" cy="1106805"/>
            </a:xfrm>
            <a:prstGeom prst="rect">
              <a:avLst/>
            </a:prstGeom>
            <a:noFill/>
          </p:spPr>
          <p:txBody>
            <a:bodyPr wrap="square"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6600" dirty="0">
                  <a:solidFill>
                    <a:srgbClr val="1F3A77"/>
                  </a:solidFill>
                  <a:latin typeface="思源黑体 CN Bold" panose="020B0800000000000000" pitchFamily="34" charset="-122"/>
                  <a:ea typeface="思源黑体 CN Bold" panose="020B0800000000000000" pitchFamily="34" charset="-122"/>
                  <a:cs typeface="+mn-ea"/>
                  <a:sym typeface="+mn-lt"/>
                </a:rPr>
                <a:t>互联网中数据共享</a:t>
              </a:r>
              <a:endParaRPr lang="zh-CN" altLang="en-US" sz="6600" dirty="0">
                <a:solidFill>
                  <a:srgbClr val="1F3A77"/>
                </a:solidFill>
                <a:latin typeface="思源黑体 CN Bold" panose="020B0800000000000000" pitchFamily="34" charset="-122"/>
                <a:ea typeface="思源黑体 CN Bold" panose="020B0800000000000000" pitchFamily="34" charset="-122"/>
                <a:cs typeface="+mn-ea"/>
                <a:sym typeface="+mn-lt"/>
              </a:endParaRPr>
            </a:p>
          </p:txBody>
        </p:sp>
      </p:grpSp>
      <p:sp>
        <p:nvSpPr>
          <p:cNvPr id="2" name="文本框 22"/>
          <p:cNvSpPr txBox="1"/>
          <p:nvPr>
            <p:custDataLst>
              <p:tags r:id="rId5"/>
            </p:custDataLst>
          </p:nvPr>
        </p:nvSpPr>
        <p:spPr>
          <a:xfrm>
            <a:off x="781685" y="595012"/>
            <a:ext cx="4254500" cy="5219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dirty="0">
                <a:solidFill>
                  <a:srgbClr val="315BB9"/>
                </a:solidFill>
                <a:latin typeface="思源黑体 CN Medium" panose="020B0600000000000000" pitchFamily="34" charset="-122"/>
                <a:ea typeface="思源黑体 CN Medium" panose="020B0600000000000000" pitchFamily="34" charset="-122"/>
                <a:cs typeface="+mn-ea"/>
                <a:sym typeface="+mn-lt"/>
              </a:rPr>
              <a:t>信息科技</a:t>
            </a:r>
            <a:r>
              <a:rPr lang="en-US" altLang="zh-CN" sz="2800" dirty="0">
                <a:solidFill>
                  <a:srgbClr val="315BB9"/>
                </a:solidFill>
                <a:latin typeface="思源黑体 CN Medium" panose="020B0600000000000000" pitchFamily="34" charset="-122"/>
                <a:ea typeface="思源黑体 CN Medium" panose="020B0600000000000000" pitchFamily="34" charset="-122"/>
                <a:cs typeface="+mn-ea"/>
                <a:sym typeface="+mn-lt"/>
              </a:rPr>
              <a:t> </a:t>
            </a:r>
            <a:r>
              <a:rPr lang="zh-CN" altLang="en-US" sz="2800" dirty="0">
                <a:solidFill>
                  <a:srgbClr val="315BB9"/>
                </a:solidFill>
                <a:latin typeface="思源黑体 CN Medium" panose="020B0600000000000000" pitchFamily="34" charset="-122"/>
                <a:ea typeface="思源黑体 CN Medium" panose="020B0600000000000000" pitchFamily="34" charset="-122"/>
                <a:cs typeface="+mn-ea"/>
                <a:sym typeface="+mn-lt"/>
              </a:rPr>
              <a:t>七年级</a:t>
            </a:r>
            <a:r>
              <a:rPr lang="en-US" altLang="zh-CN" sz="2800" dirty="0">
                <a:solidFill>
                  <a:srgbClr val="315BB9"/>
                </a:solidFill>
                <a:latin typeface="思源黑体 CN Medium" panose="020B0600000000000000" pitchFamily="34" charset="-122"/>
                <a:ea typeface="思源黑体 CN Medium" panose="020B0600000000000000" pitchFamily="34" charset="-122"/>
                <a:cs typeface="+mn-ea"/>
                <a:sym typeface="+mn-lt"/>
              </a:rPr>
              <a:t> </a:t>
            </a:r>
            <a:r>
              <a:rPr lang="zh-CN" altLang="en-US" sz="2800" dirty="0">
                <a:solidFill>
                  <a:srgbClr val="315BB9"/>
                </a:solidFill>
                <a:latin typeface="思源黑体 CN Medium" panose="020B0600000000000000" pitchFamily="34" charset="-122"/>
                <a:ea typeface="思源黑体 CN Medium" panose="020B0600000000000000" pitchFamily="34" charset="-122"/>
                <a:cs typeface="+mn-ea"/>
                <a:sym typeface="+mn-lt"/>
              </a:rPr>
              <a:t>第三单元</a:t>
            </a:r>
            <a:endParaRPr lang="zh-CN" altLang="en-US" sz="2800" dirty="0">
              <a:solidFill>
                <a:srgbClr val="315BB9"/>
              </a:solidFill>
              <a:latin typeface="思源黑体 CN Medium" panose="020B0600000000000000" pitchFamily="34" charset="-122"/>
              <a:ea typeface="思源黑体 CN Medium" panose="020B0600000000000000" pitchFamily="34" charset="-122"/>
              <a:cs typeface="+mn-ea"/>
              <a:sym typeface="+mn-lt"/>
            </a:endParaRPr>
          </a:p>
        </p:txBody>
      </p:sp>
      <p:sp>
        <p:nvSpPr>
          <p:cNvPr id="3" name="文本框 11"/>
          <p:cNvSpPr txBox="1"/>
          <p:nvPr>
            <p:custDataLst>
              <p:tags r:id="rId6"/>
            </p:custDataLst>
          </p:nvPr>
        </p:nvSpPr>
        <p:spPr>
          <a:xfrm>
            <a:off x="4131310" y="4471670"/>
            <a:ext cx="3929380" cy="544830"/>
          </a:xfrm>
          <a:prstGeom prst="roundRect">
            <a:avLst>
              <a:gd name="adj" fmla="val 49999"/>
            </a:avLst>
          </a:prstGeom>
          <a:solidFill>
            <a:schemeClr val="accent1"/>
          </a:solidFill>
          <a:ln>
            <a:noFill/>
          </a:ln>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cs typeface="+mn-ea"/>
                <a:sym typeface="+mn-lt"/>
              </a:rPr>
              <a:t>常州市正衡中学</a:t>
            </a:r>
            <a:r>
              <a:rPr lang="en-US" altLang="zh-CN" sz="2400" dirty="0">
                <a:solidFill>
                  <a:schemeClr val="bg1"/>
                </a:solidFill>
                <a:latin typeface="思源黑体 CN Medium" panose="020B0600000000000000" pitchFamily="34" charset="-122"/>
                <a:ea typeface="思源黑体 CN Medium" panose="020B0600000000000000" pitchFamily="34" charset="-122"/>
                <a:cs typeface="+mn-ea"/>
                <a:sym typeface="+mn-lt"/>
              </a:rPr>
              <a:t>  </a:t>
            </a:r>
            <a:r>
              <a:rPr lang="zh-CN" altLang="en-US" sz="2400" dirty="0">
                <a:solidFill>
                  <a:schemeClr val="bg1"/>
                </a:solidFill>
                <a:latin typeface="思源黑体 CN Medium" panose="020B0600000000000000" pitchFamily="34" charset="-122"/>
                <a:ea typeface="思源黑体 CN Medium" panose="020B0600000000000000" pitchFamily="34" charset="-122"/>
                <a:cs typeface="+mn-ea"/>
                <a:sym typeface="+mn-lt"/>
              </a:rPr>
              <a:t>周梦香</a:t>
            </a:r>
            <a:endParaRPr lang="zh-CN" altLang="en-US" sz="24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sp>
        <p:nvSpPr>
          <p:cNvPr id="100" name="文本框 99"/>
          <p:cNvSpPr txBox="1"/>
          <p:nvPr/>
        </p:nvSpPr>
        <p:spPr>
          <a:xfrm>
            <a:off x="3488055" y="1247140"/>
            <a:ext cx="1433830" cy="460375"/>
          </a:xfrm>
          <a:prstGeom prst="rect">
            <a:avLst/>
          </a:prstGeom>
          <a:solidFill>
            <a:srgbClr val="FFC000"/>
          </a:solidFill>
          <a:ln w="9525">
            <a:noFill/>
          </a:ln>
        </p:spPr>
        <p:txBody>
          <a:bodyPr wrap="square">
            <a:spAutoFit/>
          </a:bodyPr>
          <a:p>
            <a:pPr indent="0" algn="l"/>
            <a:r>
              <a:rPr lang="zh-CN" sz="2400" b="1">
                <a:latin typeface="思源黑体 CN Medium" panose="020B0600000000000000" pitchFamily="34" charset="-122"/>
                <a:ea typeface="思源黑体 CN Medium" panose="020B0600000000000000" pitchFamily="34" charset="-122"/>
              </a:rPr>
              <a:t>项目分析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grpSp>
        <p:nvGrpSpPr>
          <p:cNvPr id="64" name="组合 63"/>
          <p:cNvGrpSpPr/>
          <p:nvPr/>
        </p:nvGrpSpPr>
        <p:grpSpPr>
          <a:xfrm>
            <a:off x="1403776" y="2164080"/>
            <a:ext cx="9385300" cy="4051300"/>
            <a:chOff x="2246" y="4696"/>
            <a:chExt cx="14780" cy="6380"/>
          </a:xfrm>
        </p:grpSpPr>
        <p:grpSp>
          <p:nvGrpSpPr>
            <p:cNvPr id="44" name="组合 43"/>
            <p:cNvGrpSpPr/>
            <p:nvPr/>
          </p:nvGrpSpPr>
          <p:grpSpPr>
            <a:xfrm>
              <a:off x="2246" y="5311"/>
              <a:ext cx="5814" cy="5384"/>
              <a:chOff x="1164" y="4687"/>
              <a:chExt cx="5814" cy="5384"/>
            </a:xfrm>
          </p:grpSpPr>
          <p:grpSp>
            <p:nvGrpSpPr>
              <p:cNvPr id="28" name="组合 27"/>
              <p:cNvGrpSpPr/>
              <p:nvPr>
                <p:custDataLst>
                  <p:tags r:id="rId4"/>
                </p:custDataLst>
              </p:nvPr>
            </p:nvGrpSpPr>
            <p:grpSpPr>
              <a:xfrm>
                <a:off x="1164" y="4687"/>
                <a:ext cx="5814" cy="4684"/>
                <a:chOff x="2876496" y="2176958"/>
                <a:chExt cx="2805284" cy="2260055"/>
              </a:xfrm>
            </p:grpSpPr>
            <p:sp>
              <p:nvSpPr>
                <p:cNvPr id="30" name="梯形 29"/>
                <p:cNvSpPr/>
                <p:nvPr>
                  <p:custDataLst>
                    <p:tags r:id="rId5"/>
                  </p:custDataLst>
                </p:nvPr>
              </p:nvSpPr>
              <p:spPr>
                <a:xfrm flipV="1">
                  <a:off x="2903516" y="2536907"/>
                  <a:ext cx="2734356" cy="1900106"/>
                </a:xfrm>
                <a:prstGeom prst="trapezoid">
                  <a:avLst>
                    <a:gd name="adj" fmla="val 38091"/>
                  </a:avLst>
                </a:prstGeom>
                <a:solidFill>
                  <a:srgbClr val="92D050"/>
                </a:solidFill>
                <a:ln w="3175">
                  <a:solidFill>
                    <a:srgbClr val="92D050"/>
                  </a:solidFill>
                </a:ln>
              </p:spPr>
              <p:style>
                <a:lnRef idx="2">
                  <a:srgbClr val="92D050">
                    <a:shade val="50000"/>
                  </a:srgbClr>
                </a:lnRef>
                <a:fillRef idx="1">
                  <a:srgbClr val="92D050"/>
                </a:fillRef>
                <a:effectRef idx="0">
                  <a:srgbClr val="92D050"/>
                </a:effectRef>
                <a:fontRef idx="minor">
                  <a:sysClr val="window" lastClr="FFFFFF"/>
                </a:fontRef>
              </p:style>
              <p:txBody>
                <a:bodyPr rtlCol="0" anchor="ctr">
                  <a:normAutofit lnSpcReduction="10000"/>
                </a:bodyPr>
                <a:p>
                  <a:pPr algn="ctr"/>
                  <a:r>
                    <a:rPr lang="zh-CN" altLang="en-US" dirty="0">
                      <a:solidFill>
                        <a:srgbClr val="92D050"/>
                      </a:solidFill>
                      <a:sym typeface="Arial" panose="020B0604020202020204" pitchFamily="34" charset="0"/>
                    </a:rPr>
                    <a:t>Lorem ipsum dolor sit amet</a:t>
                  </a:r>
                  <a:endParaRPr lang="zh-CN" altLang="en-US" dirty="0">
                    <a:solidFill>
                      <a:srgbClr val="92D050"/>
                    </a:solidFill>
                    <a:sym typeface="Arial" panose="020B0604020202020204" pitchFamily="34" charset="0"/>
                  </a:endParaRPr>
                </a:p>
              </p:txBody>
            </p:sp>
            <p:sp>
              <p:nvSpPr>
                <p:cNvPr id="29" name="任意多边形 28"/>
                <p:cNvSpPr/>
                <p:nvPr>
                  <p:custDataLst>
                    <p:tags r:id="rId6"/>
                  </p:custDataLst>
                </p:nvPr>
              </p:nvSpPr>
              <p:spPr>
                <a:xfrm>
                  <a:off x="2876496" y="2176958"/>
                  <a:ext cx="2805284" cy="625809"/>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solidFill>
                  <a:schemeClr val="bg1"/>
                </a:solidFill>
                <a:ln w="3175">
                  <a:noFill/>
                </a:ln>
              </p:spPr>
              <p:style>
                <a:lnRef idx="2">
                  <a:srgbClr val="92D050">
                    <a:shade val="50000"/>
                  </a:srgbClr>
                </a:lnRef>
                <a:fillRef idx="1">
                  <a:srgbClr val="92D050"/>
                </a:fillRef>
                <a:effectRef idx="0">
                  <a:srgbClr val="92D050"/>
                </a:effectRef>
                <a:fontRef idx="minor">
                  <a:sysClr val="window" lastClr="FFFFFF"/>
                </a:fontRef>
              </p:style>
              <p:txBody>
                <a:bodyPr rtlCol="0" anchor="t">
                  <a:normAutofit/>
                </a:bodyPr>
                <a:p>
                  <a:pPr algn="ctr"/>
                  <a:r>
                    <a:rPr lang="en-US" altLang="zh-CN" dirty="0">
                      <a:solidFill>
                        <a:sysClr val="window" lastClr="FFFFFF"/>
                      </a:solidFill>
                      <a:sym typeface="Arial" panose="020B0604020202020204" pitchFamily="34" charset="0"/>
                    </a:rPr>
                    <a:t>01</a:t>
                  </a:r>
                  <a:endParaRPr lang="zh-CN" altLang="en-US" dirty="0">
                    <a:solidFill>
                      <a:sysClr val="window" lastClr="FFFFFF"/>
                    </a:solidFill>
                    <a:sym typeface="Arial" panose="020B0604020202020204" pitchFamily="34" charset="0"/>
                  </a:endParaRPr>
                </a:p>
              </p:txBody>
            </p:sp>
          </p:grpSp>
          <p:sp>
            <p:nvSpPr>
              <p:cNvPr id="43" name="椭圆 42"/>
              <p:cNvSpPr/>
              <p:nvPr/>
            </p:nvSpPr>
            <p:spPr>
              <a:xfrm>
                <a:off x="2306" y="8822"/>
                <a:ext cx="3495" cy="1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5" name="文本框 44"/>
            <p:cNvSpPr txBox="1"/>
            <p:nvPr>
              <p:custDataLst>
                <p:tags r:id="rId7"/>
              </p:custDataLst>
            </p:nvPr>
          </p:nvSpPr>
          <p:spPr>
            <a:xfrm>
              <a:off x="3341" y="6608"/>
              <a:ext cx="3534" cy="2715"/>
            </a:xfrm>
            <a:prstGeom prst="rect">
              <a:avLst/>
            </a:prstGeom>
            <a:noFill/>
          </p:spPr>
          <p:txBody>
            <a:bodyPr wrap="square" rtlCol="0">
              <a:noAutofit/>
            </a:bodyPr>
            <a:p>
              <a:pPr indent="457200" fontAlgn="auto">
                <a:lnSpc>
                  <a:spcPct val="110000"/>
                </a:lnSpc>
                <a:extLst>
                  <a:ext uri="{35155182-B16C-46BC-9424-99874614C6A1}">
                    <wpsdc:indentchars xmlns:wpsdc="http://www.wps.cn/officeDocument/2017/drawingmlCustomData" val="200" checksum="59296752"/>
                  </a:ext>
                </a:extLst>
              </a:pPr>
              <a:r>
                <a:rPr lang="zh-CN" dirty="0">
                  <a:solidFill>
                    <a:schemeClr val="bg1"/>
                  </a:solidFill>
                  <a:latin typeface="思源黑体 CN Medium" panose="020B0600000000000000" pitchFamily="34" charset="-122"/>
                  <a:ea typeface="思源黑体 CN Medium" panose="020B0600000000000000" pitchFamily="34" charset="-122"/>
                  <a:cs typeface="+mn-ea"/>
                  <a:sym typeface="+mn-lt"/>
                </a:rPr>
                <a:t>根据选填，分类整理资料，规划网页内容与布局风格，以结构图的形式呈现作品的内在逻辑。</a:t>
              </a:r>
              <a:endParaRPr lang="zh-CN"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grpSp>
          <p:nvGrpSpPr>
            <p:cNvPr id="46" name="组合 45"/>
            <p:cNvGrpSpPr/>
            <p:nvPr/>
          </p:nvGrpSpPr>
          <p:grpSpPr>
            <a:xfrm flipV="1">
              <a:off x="6739" y="5692"/>
              <a:ext cx="5814" cy="5384"/>
              <a:chOff x="1164" y="4687"/>
              <a:chExt cx="5814" cy="5384"/>
            </a:xfrm>
          </p:grpSpPr>
          <p:grpSp>
            <p:nvGrpSpPr>
              <p:cNvPr id="47" name="组合 46"/>
              <p:cNvGrpSpPr/>
              <p:nvPr>
                <p:custDataLst>
                  <p:tags r:id="rId8"/>
                </p:custDataLst>
              </p:nvPr>
            </p:nvGrpSpPr>
            <p:grpSpPr>
              <a:xfrm>
                <a:off x="1164" y="4687"/>
                <a:ext cx="5814" cy="4684"/>
                <a:chOff x="2876496" y="2176958"/>
                <a:chExt cx="2805284" cy="2260055"/>
              </a:xfrm>
            </p:grpSpPr>
            <p:sp>
              <p:nvSpPr>
                <p:cNvPr id="48" name="梯形 47"/>
                <p:cNvSpPr/>
                <p:nvPr>
                  <p:custDataLst>
                    <p:tags r:id="rId9"/>
                  </p:custDataLst>
                </p:nvPr>
              </p:nvSpPr>
              <p:spPr>
                <a:xfrm flipV="1">
                  <a:off x="2903516" y="2536907"/>
                  <a:ext cx="2734356" cy="1900106"/>
                </a:xfrm>
                <a:prstGeom prst="trapezoid">
                  <a:avLst>
                    <a:gd name="adj" fmla="val 38091"/>
                  </a:avLst>
                </a:prstGeom>
                <a:solidFill>
                  <a:srgbClr val="92D050"/>
                </a:solidFill>
                <a:ln w="3175">
                  <a:solidFill>
                    <a:srgbClr val="92D050"/>
                  </a:solidFill>
                </a:ln>
              </p:spPr>
              <p:style>
                <a:lnRef idx="2">
                  <a:srgbClr val="92D050">
                    <a:shade val="50000"/>
                  </a:srgbClr>
                </a:lnRef>
                <a:fillRef idx="1">
                  <a:srgbClr val="92D050"/>
                </a:fillRef>
                <a:effectRef idx="0">
                  <a:srgbClr val="92D050"/>
                </a:effectRef>
                <a:fontRef idx="minor">
                  <a:sysClr val="window" lastClr="FFFFFF"/>
                </a:fontRef>
              </p:style>
              <p:txBody>
                <a:bodyPr rtlCol="0" anchor="ctr">
                  <a:normAutofit lnSpcReduction="10000"/>
                </a:bodyPr>
                <a:p>
                  <a:pPr algn="ctr"/>
                  <a:r>
                    <a:rPr lang="zh-CN" altLang="en-US" dirty="0">
                      <a:solidFill>
                        <a:srgbClr val="92D050"/>
                      </a:solidFill>
                      <a:sym typeface="Arial" panose="020B0604020202020204" pitchFamily="34" charset="0"/>
                    </a:rPr>
                    <a:t>Lorem ipsum dolor sit amet</a:t>
                  </a:r>
                  <a:endParaRPr lang="zh-CN" altLang="en-US" dirty="0">
                    <a:solidFill>
                      <a:srgbClr val="92D050"/>
                    </a:solidFill>
                    <a:sym typeface="Arial" panose="020B0604020202020204" pitchFamily="34" charset="0"/>
                  </a:endParaRPr>
                </a:p>
              </p:txBody>
            </p:sp>
            <p:sp>
              <p:nvSpPr>
                <p:cNvPr id="49" name="任意多边形 48"/>
                <p:cNvSpPr/>
                <p:nvPr>
                  <p:custDataLst>
                    <p:tags r:id="rId10"/>
                  </p:custDataLst>
                </p:nvPr>
              </p:nvSpPr>
              <p:spPr>
                <a:xfrm>
                  <a:off x="2876496" y="2176958"/>
                  <a:ext cx="2805284" cy="625809"/>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solidFill>
                  <a:schemeClr val="bg1"/>
                </a:solidFill>
                <a:ln w="3175">
                  <a:noFill/>
                </a:ln>
              </p:spPr>
              <p:style>
                <a:lnRef idx="2">
                  <a:srgbClr val="92D050">
                    <a:shade val="50000"/>
                  </a:srgbClr>
                </a:lnRef>
                <a:fillRef idx="1">
                  <a:srgbClr val="92D050"/>
                </a:fillRef>
                <a:effectRef idx="0">
                  <a:srgbClr val="92D050"/>
                </a:effectRef>
                <a:fontRef idx="minor">
                  <a:sysClr val="window" lastClr="FFFFFF"/>
                </a:fontRef>
              </p:style>
              <p:txBody>
                <a:bodyPr rtlCol="0" anchor="t">
                  <a:normAutofit/>
                </a:bodyPr>
                <a:p>
                  <a:pPr algn="ctr"/>
                  <a:r>
                    <a:rPr lang="en-US" altLang="zh-CN" dirty="0">
                      <a:solidFill>
                        <a:sysClr val="window" lastClr="FFFFFF"/>
                      </a:solidFill>
                      <a:sym typeface="Arial" panose="020B0604020202020204" pitchFamily="34" charset="0"/>
                    </a:rPr>
                    <a:t>01</a:t>
                  </a:r>
                  <a:endParaRPr lang="zh-CN" altLang="en-US" dirty="0">
                    <a:solidFill>
                      <a:sysClr val="window" lastClr="FFFFFF"/>
                    </a:solidFill>
                    <a:sym typeface="Arial" panose="020B0604020202020204" pitchFamily="34" charset="0"/>
                  </a:endParaRPr>
                </a:p>
              </p:txBody>
            </p:sp>
          </p:grpSp>
          <p:sp>
            <p:nvSpPr>
              <p:cNvPr id="50" name="椭圆 49"/>
              <p:cNvSpPr/>
              <p:nvPr/>
            </p:nvSpPr>
            <p:spPr>
              <a:xfrm>
                <a:off x="2306" y="8822"/>
                <a:ext cx="3495" cy="1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1" name="文本框 50"/>
            <p:cNvSpPr txBox="1"/>
            <p:nvPr>
              <p:custDataLst>
                <p:tags r:id="rId11"/>
              </p:custDataLst>
            </p:nvPr>
          </p:nvSpPr>
          <p:spPr>
            <a:xfrm>
              <a:off x="7918" y="7543"/>
              <a:ext cx="3401" cy="2236"/>
            </a:xfrm>
            <a:prstGeom prst="rect">
              <a:avLst/>
            </a:prstGeom>
            <a:noFill/>
          </p:spPr>
          <p:txBody>
            <a:bodyPr wrap="square" rtlCol="0">
              <a:noAutofit/>
            </a:bodyPr>
            <a:p>
              <a:pPr indent="457200" fontAlgn="auto">
                <a:lnSpc>
                  <a:spcPct val="110000"/>
                </a:lnSpc>
                <a:extLst>
                  <a:ext uri="{35155182-B16C-46BC-9424-99874614C6A1}">
                    <wpsdc:indentchars xmlns:wpsdc="http://www.wps.cn/officeDocument/2017/drawingmlCustomData" val="200" checksum="59296752"/>
                  </a:ext>
                </a:extLst>
              </a:pPr>
              <a:r>
                <a:rPr lang="zh-CN" dirty="0">
                  <a:solidFill>
                    <a:schemeClr val="bg1"/>
                  </a:solidFill>
                  <a:latin typeface="思源黑体 CN Medium" panose="020B0600000000000000" pitchFamily="34" charset="-122"/>
                  <a:ea typeface="思源黑体 CN Medium" panose="020B0600000000000000" pitchFamily="34" charset="-122"/>
                  <a:cs typeface="+mn-ea"/>
                  <a:sym typeface="+mn-lt"/>
                </a:rPr>
                <a:t>确定作品形式，选择合适的数字化工具，根据作品规划制作相关网页。</a:t>
              </a:r>
              <a:endParaRPr lang="zh-CN"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grpSp>
          <p:nvGrpSpPr>
            <p:cNvPr id="52" name="组合 51"/>
            <p:cNvGrpSpPr/>
            <p:nvPr/>
          </p:nvGrpSpPr>
          <p:grpSpPr>
            <a:xfrm>
              <a:off x="11212" y="5311"/>
              <a:ext cx="5814" cy="5384"/>
              <a:chOff x="1164" y="4687"/>
              <a:chExt cx="5814" cy="5384"/>
            </a:xfrm>
          </p:grpSpPr>
          <p:grpSp>
            <p:nvGrpSpPr>
              <p:cNvPr id="53" name="组合 52"/>
              <p:cNvGrpSpPr/>
              <p:nvPr>
                <p:custDataLst>
                  <p:tags r:id="rId12"/>
                </p:custDataLst>
              </p:nvPr>
            </p:nvGrpSpPr>
            <p:grpSpPr>
              <a:xfrm>
                <a:off x="1164" y="4687"/>
                <a:ext cx="5814" cy="4684"/>
                <a:chOff x="2876496" y="2176958"/>
                <a:chExt cx="2805284" cy="2260055"/>
              </a:xfrm>
            </p:grpSpPr>
            <p:sp>
              <p:nvSpPr>
                <p:cNvPr id="54" name="梯形 53"/>
                <p:cNvSpPr/>
                <p:nvPr>
                  <p:custDataLst>
                    <p:tags r:id="rId13"/>
                  </p:custDataLst>
                </p:nvPr>
              </p:nvSpPr>
              <p:spPr>
                <a:xfrm flipV="1">
                  <a:off x="2903516" y="2536907"/>
                  <a:ext cx="2734356" cy="1900106"/>
                </a:xfrm>
                <a:prstGeom prst="trapezoid">
                  <a:avLst>
                    <a:gd name="adj" fmla="val 38091"/>
                  </a:avLst>
                </a:prstGeom>
                <a:solidFill>
                  <a:srgbClr val="92D050"/>
                </a:solidFill>
                <a:ln w="3175">
                  <a:solidFill>
                    <a:srgbClr val="92D050"/>
                  </a:solidFill>
                </a:ln>
              </p:spPr>
              <p:style>
                <a:lnRef idx="2">
                  <a:srgbClr val="92D050">
                    <a:shade val="50000"/>
                  </a:srgbClr>
                </a:lnRef>
                <a:fillRef idx="1">
                  <a:srgbClr val="92D050"/>
                </a:fillRef>
                <a:effectRef idx="0">
                  <a:srgbClr val="92D050"/>
                </a:effectRef>
                <a:fontRef idx="minor">
                  <a:sysClr val="window" lastClr="FFFFFF"/>
                </a:fontRef>
              </p:style>
              <p:txBody>
                <a:bodyPr rtlCol="0" anchor="ctr">
                  <a:normAutofit lnSpcReduction="10000"/>
                </a:bodyPr>
                <a:p>
                  <a:pPr algn="ctr"/>
                  <a:r>
                    <a:rPr lang="zh-CN" altLang="en-US" dirty="0">
                      <a:solidFill>
                        <a:srgbClr val="92D050"/>
                      </a:solidFill>
                      <a:sym typeface="Arial" panose="020B0604020202020204" pitchFamily="34" charset="0"/>
                    </a:rPr>
                    <a:t>Lorem ipsum dolor sit amet</a:t>
                  </a:r>
                  <a:endParaRPr lang="zh-CN" altLang="en-US" dirty="0">
                    <a:solidFill>
                      <a:srgbClr val="92D050"/>
                    </a:solidFill>
                    <a:sym typeface="Arial" panose="020B0604020202020204" pitchFamily="34" charset="0"/>
                  </a:endParaRPr>
                </a:p>
              </p:txBody>
            </p:sp>
            <p:sp>
              <p:nvSpPr>
                <p:cNvPr id="55" name="任意多边形 54"/>
                <p:cNvSpPr/>
                <p:nvPr>
                  <p:custDataLst>
                    <p:tags r:id="rId14"/>
                  </p:custDataLst>
                </p:nvPr>
              </p:nvSpPr>
              <p:spPr>
                <a:xfrm>
                  <a:off x="2876496" y="2176958"/>
                  <a:ext cx="2805284" cy="625809"/>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solidFill>
                  <a:schemeClr val="bg1"/>
                </a:solidFill>
                <a:ln w="3175">
                  <a:noFill/>
                </a:ln>
              </p:spPr>
              <p:style>
                <a:lnRef idx="2">
                  <a:srgbClr val="92D050">
                    <a:shade val="50000"/>
                  </a:srgbClr>
                </a:lnRef>
                <a:fillRef idx="1">
                  <a:srgbClr val="92D050"/>
                </a:fillRef>
                <a:effectRef idx="0">
                  <a:srgbClr val="92D050"/>
                </a:effectRef>
                <a:fontRef idx="minor">
                  <a:sysClr val="window" lastClr="FFFFFF"/>
                </a:fontRef>
              </p:style>
              <p:txBody>
                <a:bodyPr rtlCol="0" anchor="t">
                  <a:normAutofit/>
                </a:bodyPr>
                <a:p>
                  <a:pPr algn="ctr"/>
                  <a:r>
                    <a:rPr lang="en-US" altLang="zh-CN" dirty="0">
                      <a:solidFill>
                        <a:sysClr val="window" lastClr="FFFFFF"/>
                      </a:solidFill>
                      <a:sym typeface="Arial" panose="020B0604020202020204" pitchFamily="34" charset="0"/>
                    </a:rPr>
                    <a:t>01</a:t>
                  </a:r>
                  <a:endParaRPr lang="zh-CN" altLang="en-US" dirty="0">
                    <a:solidFill>
                      <a:sysClr val="window" lastClr="FFFFFF"/>
                    </a:solidFill>
                    <a:sym typeface="Arial" panose="020B0604020202020204" pitchFamily="34" charset="0"/>
                  </a:endParaRPr>
                </a:p>
              </p:txBody>
            </p:sp>
          </p:grpSp>
          <p:sp>
            <p:nvSpPr>
              <p:cNvPr id="56" name="椭圆 55"/>
              <p:cNvSpPr/>
              <p:nvPr/>
            </p:nvSpPr>
            <p:spPr>
              <a:xfrm>
                <a:off x="2306" y="8822"/>
                <a:ext cx="3495" cy="1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7" name="文本框 56"/>
            <p:cNvSpPr txBox="1"/>
            <p:nvPr>
              <p:custDataLst>
                <p:tags r:id="rId15"/>
              </p:custDataLst>
            </p:nvPr>
          </p:nvSpPr>
          <p:spPr>
            <a:xfrm>
              <a:off x="12453" y="6260"/>
              <a:ext cx="3626" cy="3043"/>
            </a:xfrm>
            <a:prstGeom prst="rect">
              <a:avLst/>
            </a:prstGeom>
            <a:noFill/>
          </p:spPr>
          <p:txBody>
            <a:bodyPr wrap="square" rtlCol="0">
              <a:noAutofit/>
            </a:bodyPr>
            <a:p>
              <a:pPr indent="457200" fontAlgn="auto">
                <a:lnSpc>
                  <a:spcPct val="110000"/>
                </a:lnSpc>
                <a:extLst>
                  <a:ext uri="{35155182-B16C-46BC-9424-99874614C6A1}">
                    <wpsdc:indentchars xmlns:wpsdc="http://www.wps.cn/officeDocument/2017/drawingmlCustomData" val="200" checksum="59296752"/>
                  </a:ext>
                </a:extLst>
              </a:pPr>
              <a:r>
                <a:rPr lang="zh-CN" dirty="0">
                  <a:solidFill>
                    <a:schemeClr val="bg1"/>
                  </a:solidFill>
                  <a:latin typeface="思源黑体 CN Medium" panose="020B0600000000000000" pitchFamily="34" charset="-122"/>
                  <a:ea typeface="思源黑体 CN Medium" panose="020B0600000000000000" pitchFamily="34" charset="-122"/>
                  <a:cs typeface="+mn-ea"/>
                  <a:sym typeface="+mn-lt"/>
                </a:rPr>
                <a:t>各小组介绍数字化工具的特点，展示网页作品，交流中国大运河文化。根据交流结果，完善和优化作品。</a:t>
              </a:r>
              <a:endParaRPr lang="zh-CN"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sp>
          <p:nvSpPr>
            <p:cNvPr id="58" name="椭圆 57"/>
            <p:cNvSpPr/>
            <p:nvPr/>
          </p:nvSpPr>
          <p:spPr>
            <a:xfrm>
              <a:off x="5969" y="4708"/>
              <a:ext cx="1912" cy="1912"/>
            </a:xfrm>
            <a:prstGeom prst="ellipse">
              <a:avLst/>
            </a:prstGeom>
            <a:solidFill>
              <a:srgbClr val="92D05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思源黑体 CN Medium" panose="020B0600000000000000" pitchFamily="34" charset="-122"/>
                  <a:ea typeface="思源黑体 CN Medium" panose="020B0600000000000000" pitchFamily="34" charset="-122"/>
                </a:rPr>
                <a:t>制定方案</a:t>
              </a:r>
              <a:endParaRPr lang="zh-CN" altLang="en-US" sz="2400">
                <a:latin typeface="思源黑体 CN Medium" panose="020B0600000000000000" pitchFamily="34" charset="-122"/>
                <a:ea typeface="思源黑体 CN Medium" panose="020B0600000000000000" pitchFamily="34" charset="-122"/>
              </a:endParaRPr>
            </a:p>
          </p:txBody>
        </p:sp>
        <p:sp>
          <p:nvSpPr>
            <p:cNvPr id="59" name="椭圆 58"/>
            <p:cNvSpPr/>
            <p:nvPr/>
          </p:nvSpPr>
          <p:spPr>
            <a:xfrm>
              <a:off x="8708" y="5375"/>
              <a:ext cx="1912" cy="1912"/>
            </a:xfrm>
            <a:prstGeom prst="ellipse">
              <a:avLst/>
            </a:prstGeom>
            <a:solidFill>
              <a:srgbClr val="92D05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思源黑体 CN Medium" panose="020B0600000000000000" pitchFamily="34" charset="-122"/>
                  <a:ea typeface="思源黑体 CN Medium" panose="020B0600000000000000" pitchFamily="34" charset="-122"/>
                </a:rPr>
                <a:t>实施方案</a:t>
              </a:r>
              <a:endParaRPr lang="zh-CN" altLang="en-US" sz="2400">
                <a:latin typeface="思源黑体 CN Medium" panose="020B0600000000000000" pitchFamily="34" charset="-122"/>
                <a:ea typeface="思源黑体 CN Medium" panose="020B0600000000000000" pitchFamily="34" charset="-122"/>
              </a:endParaRPr>
            </a:p>
          </p:txBody>
        </p:sp>
        <p:sp>
          <p:nvSpPr>
            <p:cNvPr id="60" name="椭圆 59"/>
            <p:cNvSpPr/>
            <p:nvPr/>
          </p:nvSpPr>
          <p:spPr>
            <a:xfrm>
              <a:off x="11384" y="4696"/>
              <a:ext cx="1912" cy="1912"/>
            </a:xfrm>
            <a:prstGeom prst="ellipse">
              <a:avLst/>
            </a:prstGeom>
            <a:solidFill>
              <a:srgbClr val="92D05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思源黑体 CN Medium" panose="020B0600000000000000" pitchFamily="34" charset="-122"/>
                  <a:ea typeface="思源黑体 CN Medium" panose="020B0600000000000000" pitchFamily="34" charset="-122"/>
                </a:rPr>
                <a:t>交流评价</a:t>
              </a:r>
              <a:endParaRPr lang="zh-CN" altLang="en-US" sz="2400">
                <a:latin typeface="思源黑体 CN Medium" panose="020B0600000000000000" pitchFamily="34" charset="-122"/>
                <a:ea typeface="思源黑体 CN Medium" panose="020B0600000000000000" pitchFamily="34" charset="-122"/>
              </a:endParaRPr>
            </a:p>
          </p:txBody>
        </p:sp>
        <p:pic>
          <p:nvPicPr>
            <p:cNvPr id="62" name="图片 61" descr="32313537363133303b32313537363132383b7bad5934"/>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3360000" flipH="1">
              <a:off x="7940" y="5007"/>
              <a:ext cx="972" cy="972"/>
            </a:xfrm>
            <a:prstGeom prst="rect">
              <a:avLst/>
            </a:prstGeom>
          </p:spPr>
        </p:pic>
        <p:pic>
          <p:nvPicPr>
            <p:cNvPr id="63" name="图片 62" descr="32313537363133303b32313537363132383b7bad5934"/>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720000" flipH="1">
              <a:off x="10474" y="4908"/>
              <a:ext cx="972" cy="972"/>
            </a:xfrm>
            <a:prstGeom prst="rect">
              <a:avLst/>
            </a:prstGeom>
          </p:spPr>
        </p:pic>
      </p:grpSp>
      <p:grpSp>
        <p:nvGrpSpPr>
          <p:cNvPr id="11" name="组合 10"/>
          <p:cNvGrpSpPr/>
          <p:nvPr/>
        </p:nvGrpSpPr>
        <p:grpSpPr>
          <a:xfrm>
            <a:off x="0" y="325694"/>
            <a:ext cx="6894830" cy="552450"/>
            <a:chOff x="0" y="266700"/>
            <a:chExt cx="6894830" cy="552450"/>
          </a:xfrm>
        </p:grpSpPr>
        <p:sp>
          <p:nvSpPr>
            <p:cNvPr id="12" name="矩形 11"/>
            <p:cNvSpPr/>
            <p:nvPr>
              <p:custDataLst>
                <p:tags r:id="rId18"/>
              </p:custDataLst>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19"/>
              </p:custDataLst>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3" name="文本框 2"/>
          <p:cNvSpPr txBox="1"/>
          <p:nvPr>
            <p:custDataLst>
              <p:tags r:id="rId4"/>
            </p:custDataLst>
          </p:nvPr>
        </p:nvSpPr>
        <p:spPr>
          <a:xfrm>
            <a:off x="3148965" y="1955165"/>
            <a:ext cx="8194675" cy="460375"/>
          </a:xfrm>
          <a:prstGeom prst="rect">
            <a:avLst/>
          </a:prstGeom>
          <a:noFill/>
          <a:ln w="9525">
            <a:noFill/>
          </a:ln>
        </p:spPr>
        <p:txBody>
          <a:bodyPr wrap="square">
            <a:spAutoFit/>
          </a:bodyPr>
          <a:p>
            <a:pPr indent="0" algn="l"/>
            <a:r>
              <a:rPr 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选择何种数据表现形式能更好地表达中国大运河文化？</a:t>
            </a:r>
            <a:endParaRPr lang="zh-CN"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grpSp>
        <p:nvGrpSpPr>
          <p:cNvPr id="24" name="组合 23"/>
          <p:cNvGrpSpPr/>
          <p:nvPr/>
        </p:nvGrpSpPr>
        <p:grpSpPr>
          <a:xfrm>
            <a:off x="619125" y="1884680"/>
            <a:ext cx="2407920" cy="601980"/>
            <a:chOff x="768" y="3022"/>
            <a:chExt cx="3792" cy="948"/>
          </a:xfrm>
        </p:grpSpPr>
        <p:sp>
          <p:nvSpPr>
            <p:cNvPr id="6" name="椭圆 5"/>
            <p:cNvSpPr/>
            <p:nvPr>
              <p:custDataLst>
                <p:tags r:id="rId5"/>
              </p:custDataLst>
            </p:nvPr>
          </p:nvSpPr>
          <p:spPr>
            <a:xfrm>
              <a:off x="768"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驱</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21" name="椭圆 20"/>
            <p:cNvSpPr/>
            <p:nvPr>
              <p:custDataLst>
                <p:tags r:id="rId6"/>
              </p:custDataLst>
            </p:nvPr>
          </p:nvSpPr>
          <p:spPr>
            <a:xfrm>
              <a:off x="1716"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动</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22" name="椭圆 21"/>
            <p:cNvSpPr/>
            <p:nvPr>
              <p:custDataLst>
                <p:tags r:id="rId7"/>
              </p:custDataLst>
            </p:nvPr>
          </p:nvSpPr>
          <p:spPr>
            <a:xfrm>
              <a:off x="2664"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问</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23" name="椭圆 22"/>
            <p:cNvSpPr/>
            <p:nvPr>
              <p:custDataLst>
                <p:tags r:id="rId8"/>
              </p:custDataLst>
            </p:nvPr>
          </p:nvSpPr>
          <p:spPr>
            <a:xfrm>
              <a:off x="3612"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题</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grpSp>
      <p:cxnSp>
        <p:nvCxnSpPr>
          <p:cNvPr id="25" name="直接连接符 24"/>
          <p:cNvCxnSpPr/>
          <p:nvPr>
            <p:custDataLst>
              <p:tags r:id="rId9"/>
            </p:custDataLst>
          </p:nvPr>
        </p:nvCxnSpPr>
        <p:spPr>
          <a:xfrm>
            <a:off x="3126105" y="2442845"/>
            <a:ext cx="7524750" cy="0"/>
          </a:xfrm>
          <a:prstGeom prst="line">
            <a:avLst/>
          </a:prstGeom>
          <a:ln w="1905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rot="0">
            <a:off x="1500505" y="3347833"/>
            <a:ext cx="8874125" cy="1627474"/>
            <a:chOff x="1658881" y="2453696"/>
            <a:chExt cx="8874239" cy="1627590"/>
          </a:xfrm>
        </p:grpSpPr>
        <p:sp>
          <p:nvSpPr>
            <p:cNvPr id="46" name="矩形: 对角圆角 45"/>
            <p:cNvSpPr/>
            <p:nvPr>
              <p:custDataLst>
                <p:tags r:id="rId10"/>
              </p:custDataLst>
            </p:nvPr>
          </p:nvSpPr>
          <p:spPr>
            <a:xfrm rot="2700000">
              <a:off x="8906361" y="2453696"/>
              <a:ext cx="1626759" cy="1626759"/>
            </a:xfrm>
            <a:prstGeom prst="round2DiagRect">
              <a:avLst>
                <a:gd name="adj1" fmla="val 3618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矩形: 对角圆角 51"/>
            <p:cNvSpPr/>
            <p:nvPr>
              <p:custDataLst>
                <p:tags r:id="rId11"/>
              </p:custDataLst>
            </p:nvPr>
          </p:nvSpPr>
          <p:spPr>
            <a:xfrm rot="2700000">
              <a:off x="5320442" y="2454017"/>
              <a:ext cx="1627316" cy="1627221"/>
            </a:xfrm>
            <a:prstGeom prst="round2DiagRect">
              <a:avLst>
                <a:gd name="adj1" fmla="val 36187"/>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2" name="组合 31"/>
            <p:cNvGrpSpPr/>
            <p:nvPr/>
          </p:nvGrpSpPr>
          <p:grpSpPr>
            <a:xfrm>
              <a:off x="1658881" y="2453696"/>
              <a:ext cx="8825635" cy="1626759"/>
              <a:chOff x="1658881" y="2453696"/>
              <a:chExt cx="8825635" cy="1626759"/>
            </a:xfrm>
          </p:grpSpPr>
          <p:sp>
            <p:nvSpPr>
              <p:cNvPr id="49" name="矩形: 对角圆角 48"/>
              <p:cNvSpPr/>
              <p:nvPr>
                <p:custDataLst>
                  <p:tags r:id="rId12"/>
                </p:custDataLst>
              </p:nvPr>
            </p:nvSpPr>
            <p:spPr>
              <a:xfrm rot="2700000">
                <a:off x="1658881" y="2453696"/>
                <a:ext cx="1626759" cy="1626759"/>
              </a:xfrm>
              <a:prstGeom prst="round2DiagRect">
                <a:avLst>
                  <a:gd name="adj1" fmla="val 3618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文本框 49"/>
              <p:cNvSpPr txBox="1"/>
              <p:nvPr>
                <p:custDataLst>
                  <p:tags r:id="rId13"/>
                </p:custDataLst>
              </p:nvPr>
            </p:nvSpPr>
            <p:spPr>
              <a:xfrm>
                <a:off x="1716600" y="2852379"/>
                <a:ext cx="1524020" cy="738558"/>
              </a:xfrm>
              <a:prstGeom prst="rect">
                <a:avLst/>
              </a:prstGeom>
              <a:noFill/>
            </p:spPr>
            <p:txBody>
              <a:bodyPr wrap="none" lIns="0" tIns="0" rIns="0" bIns="0" rtlCol="0">
                <a:spAutoFit/>
              </a:bodyPr>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了解数据的</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表现形式</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p:txBody>
          </p:sp>
          <p:sp>
            <p:nvSpPr>
              <p:cNvPr id="2" name="文本框 1"/>
              <p:cNvSpPr txBox="1"/>
              <p:nvPr>
                <p:custDataLst>
                  <p:tags r:id="rId14"/>
                </p:custDataLst>
              </p:nvPr>
            </p:nvSpPr>
            <p:spPr>
              <a:xfrm>
                <a:off x="5372343" y="2852379"/>
                <a:ext cx="1524020" cy="738558"/>
              </a:xfrm>
              <a:prstGeom prst="rect">
                <a:avLst/>
              </a:prstGeom>
              <a:noFill/>
            </p:spPr>
            <p:txBody>
              <a:bodyPr wrap="none" lIns="0" tIns="0" rIns="0" bIns="0" rtlCol="0">
                <a:spAutoFit/>
              </a:bodyPr>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探究数据的</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表达效果</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p:txBody>
          </p:sp>
          <p:sp>
            <p:nvSpPr>
              <p:cNvPr id="7" name="文本框 6"/>
              <p:cNvSpPr txBox="1"/>
              <p:nvPr>
                <p:custDataLst>
                  <p:tags r:id="rId15"/>
                </p:custDataLst>
              </p:nvPr>
            </p:nvSpPr>
            <p:spPr>
              <a:xfrm>
                <a:off x="8958513" y="2846029"/>
                <a:ext cx="1526003" cy="738558"/>
              </a:xfrm>
              <a:prstGeom prst="rect">
                <a:avLst/>
              </a:prstGeom>
              <a:noFill/>
            </p:spPr>
            <p:txBody>
              <a:bodyPr wrap="none" lIns="0" tIns="0" rIns="0" bIns="0" rtlCol="0">
                <a:spAutoFit/>
              </a:bodyPr>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探究数据的</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存储位置</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34" name="矩形: 对角圆角 33"/>
            <p:cNvSpPr/>
            <p:nvPr>
              <p:custDataLst>
                <p:tags r:id="rId16"/>
              </p:custDataLst>
            </p:nvPr>
          </p:nvSpPr>
          <p:spPr>
            <a:xfrm rot="2700000">
              <a:off x="4010992" y="2973511"/>
              <a:ext cx="584690" cy="584690"/>
            </a:xfrm>
            <a:prstGeom prst="round2DiagRect">
              <a:avLst>
                <a:gd name="adj1" fmla="val 36187"/>
                <a:gd name="adj2" fmla="val 0"/>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对角圆角 34"/>
            <p:cNvSpPr/>
            <p:nvPr>
              <p:custDataLst>
                <p:tags r:id="rId17"/>
              </p:custDataLst>
            </p:nvPr>
          </p:nvSpPr>
          <p:spPr>
            <a:xfrm rot="2700000">
              <a:off x="7635053" y="2967162"/>
              <a:ext cx="584690" cy="584690"/>
            </a:xfrm>
            <a:prstGeom prst="round2DiagRect">
              <a:avLst>
                <a:gd name="adj1" fmla="val 36187"/>
                <a:gd name="adj2" fmla="val 0"/>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2" name="矩形: 圆角 3"/>
          <p:cNvSpPr/>
          <p:nvPr>
            <p:custDataLst>
              <p:tags r:id="rId4"/>
            </p:custDataLst>
          </p:nvPr>
        </p:nvSpPr>
        <p:spPr>
          <a:xfrm>
            <a:off x="676275" y="2106930"/>
            <a:ext cx="10935335" cy="3500120"/>
          </a:xfrm>
          <a:prstGeom prst="roundRect">
            <a:avLst>
              <a:gd name="adj" fmla="val 5895"/>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思源黑体 CN Medium" panose="020B0600000000000000" pitchFamily="34" charset="-122"/>
              <a:cs typeface="思源黑体 CN Medium" panose="020B0600000000000000" pitchFamily="34" charset="-122"/>
            </a:endParaRPr>
          </a:p>
        </p:txBody>
      </p:sp>
      <p:sp>
        <p:nvSpPr>
          <p:cNvPr id="6" name="文本框 5"/>
          <p:cNvSpPr txBox="1"/>
          <p:nvPr/>
        </p:nvSpPr>
        <p:spPr>
          <a:xfrm>
            <a:off x="1005840" y="2338070"/>
            <a:ext cx="10180955" cy="3155950"/>
          </a:xfrm>
          <a:prstGeom prst="rect">
            <a:avLst/>
          </a:prstGeom>
          <a:noFill/>
          <a:ln w="9525">
            <a:noFill/>
          </a:ln>
        </p:spPr>
        <p:txBody>
          <a:bodyPr wrap="square">
            <a:noAutofit/>
          </a:bodyPr>
          <a:p>
            <a:pPr indent="457200" algn="l" fontAlgn="auto">
              <a:lnSpc>
                <a:spcPct val="130000"/>
              </a:lnSpc>
              <a:extLst>
                <a:ext uri="{35155182-B16C-46BC-9424-99874614C6A1}">
                  <wpsdc:indentchars xmlns:wpsdc="http://www.wps.cn/officeDocument/2017/drawingmlCustomData" val="200" checksum="59296752"/>
                </a:ext>
              </a:extLst>
            </a:pPr>
            <a:r>
              <a:rPr dirty="0">
                <a:solidFill>
                  <a:schemeClr val="tx2"/>
                </a:solidFill>
                <a:latin typeface="思源黑体 CN Medium" panose="020B0600000000000000" pitchFamily="34" charset="-122"/>
                <a:ea typeface="思源黑体 CN Medium" panose="020B0600000000000000" pitchFamily="34" charset="-122"/>
                <a:cs typeface="+mn-ea"/>
                <a:sym typeface="+mn-lt"/>
              </a:rPr>
              <a:t>探索一以体验和实践为主，通过引导学生观察不同互联网应用中数据的种类，发现总结数据的表现方式都是文字、图片、音频、视频等类型，再通过比较不同形式数据的表达效果，明确本小组项目需要用到哪些数据形式来呈现，并将项目资源整理、遴选出来备用</a:t>
            </a:r>
            <a:r>
              <a:rPr lang="zh-CN" dirty="0">
                <a:solidFill>
                  <a:schemeClr val="tx2"/>
                </a:solidFill>
                <a:latin typeface="思源黑体 CN Medium" panose="020B0600000000000000" pitchFamily="34" charset="-122"/>
                <a:ea typeface="思源黑体 CN Medium" panose="020B0600000000000000" pitchFamily="34" charset="-122"/>
                <a:cs typeface="+mn-ea"/>
                <a:sym typeface="+mn-lt"/>
              </a:rPr>
              <a:t>。</a:t>
            </a:r>
            <a:r>
              <a:rPr dirty="0">
                <a:solidFill>
                  <a:schemeClr val="tx2"/>
                </a:solidFill>
                <a:latin typeface="思源黑体 CN Medium" panose="020B0600000000000000" pitchFamily="34" charset="-122"/>
                <a:ea typeface="思源黑体 CN Medium" panose="020B0600000000000000" pitchFamily="34" charset="-122"/>
                <a:cs typeface="+mn-ea"/>
                <a:sym typeface="+mn-lt"/>
              </a:rPr>
              <a:t>在这过程中会会接触各种文件格式，教师可以补充相关知识，帮助学生认识常用文件扩展名。</a:t>
            </a:r>
            <a:endParaRPr dirty="0">
              <a:solidFill>
                <a:schemeClr val="tx2"/>
              </a:solidFill>
              <a:latin typeface="思源黑体 CN Medium" panose="020B0600000000000000" pitchFamily="34" charset="-122"/>
              <a:ea typeface="思源黑体 CN Medium" panose="020B0600000000000000" pitchFamily="34" charset="-122"/>
              <a:cs typeface="+mn-ea"/>
              <a:sym typeface="+mn-lt"/>
            </a:endParaRPr>
          </a:p>
          <a:p>
            <a:pPr indent="457200" algn="l" fontAlgn="auto">
              <a:lnSpc>
                <a:spcPct val="130000"/>
              </a:lnSpc>
              <a:extLst>
                <a:ext uri="{35155182-B16C-46BC-9424-99874614C6A1}">
                  <wpsdc:indentchars xmlns:wpsdc="http://www.wps.cn/officeDocument/2017/drawingmlCustomData" val="200" checksum="59296752"/>
                </a:ext>
              </a:extLst>
            </a:pPr>
            <a:r>
              <a:rPr dirty="0">
                <a:solidFill>
                  <a:schemeClr val="tx2"/>
                </a:solidFill>
                <a:latin typeface="思源黑体 CN Medium" panose="020B0600000000000000" pitchFamily="34" charset="-122"/>
                <a:ea typeface="思源黑体 CN Medium" panose="020B0600000000000000" pitchFamily="34" charset="-122"/>
                <a:cs typeface="+mn-ea"/>
                <a:sym typeface="+mn-lt"/>
              </a:rPr>
              <a:t>在汇总、存储和管理项目资源时，学生可能采取U盘、QQ群、网盘等各种方法进行，这时了解数据的存储位置就显得非常必要，尤其是暂存在服务器端、一段时间后会自动删除的数据。教师要引导学生讨论互联网应用中数据存储位置的差异会给使用者带来哪些影响，数据管理应注意什么问题，帮助学生养成良好的数据备份习惯。</a:t>
            </a:r>
            <a:endParaRPr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grpSp>
        <p:nvGrpSpPr>
          <p:cNvPr id="8" name="组合 7"/>
          <p:cNvGrpSpPr/>
          <p:nvPr/>
        </p:nvGrpSpPr>
        <p:grpSpPr>
          <a:xfrm>
            <a:off x="785495" y="2215515"/>
            <a:ext cx="10593705" cy="3191510"/>
            <a:chOff x="3511104" y="1237605"/>
            <a:chExt cx="11228106" cy="1446910"/>
          </a:xfrm>
        </p:grpSpPr>
        <p:sp>
          <p:nvSpPr>
            <p:cNvPr id="11" name="矩形: 圆顶角 7"/>
            <p:cNvSpPr/>
            <p:nvPr>
              <p:custDataLst>
                <p:tags r:id="rId4"/>
              </p:custDataLst>
            </p:nvPr>
          </p:nvSpPr>
          <p:spPr>
            <a:xfrm rot="16200000">
              <a:off x="3234270" y="1619421"/>
              <a:ext cx="1171310" cy="617643"/>
            </a:xfrm>
            <a:prstGeom prst="round2SameRect">
              <a:avLst/>
            </a:prstGeom>
            <a:solidFill>
              <a:schemeClr val="accent1"/>
            </a:solidFill>
            <a:ln>
              <a:noFill/>
            </a:ln>
            <a:effectLst>
              <a:outerShdw blurRad="254000" dist="635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4124212" y="1237605"/>
              <a:ext cx="10614998" cy="1446910"/>
              <a:chOff x="1474778" y="1422662"/>
              <a:chExt cx="9035699" cy="1446910"/>
            </a:xfrm>
          </p:grpSpPr>
          <p:sp>
            <p:nvSpPr>
              <p:cNvPr id="13" name="矩形 12"/>
              <p:cNvSpPr/>
              <p:nvPr>
                <p:custDataLst>
                  <p:tags r:id="rId5"/>
                </p:custDataLst>
              </p:nvPr>
            </p:nvSpPr>
            <p:spPr>
              <a:xfrm>
                <a:off x="1550977" y="1494099"/>
                <a:ext cx="6017996" cy="1375473"/>
              </a:xfrm>
              <a:prstGeom prst="rect">
                <a:avLst/>
              </a:prstGeom>
              <a:solidFill>
                <a:schemeClr val="bg1"/>
              </a:solidFill>
              <a:ln w="6350">
                <a:solidFill>
                  <a:schemeClr val="bg1">
                    <a:lumMod val="95000"/>
                  </a:schemeClr>
                </a:solidFill>
              </a:ln>
              <a:effectLst>
                <a:outerShdw blurRad="698500" dist="254000" dir="5400000" sx="88000" sy="88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endParaRPr>
              </a:p>
            </p:txBody>
          </p:sp>
          <p:sp>
            <p:nvSpPr>
              <p:cNvPr id="16" name="矩形 15"/>
              <p:cNvSpPr/>
              <p:nvPr>
                <p:custDataLst>
                  <p:tags r:id="rId6"/>
                </p:custDataLst>
              </p:nvPr>
            </p:nvSpPr>
            <p:spPr>
              <a:xfrm>
                <a:off x="1474778" y="1422662"/>
                <a:ext cx="9035699" cy="1375473"/>
              </a:xfrm>
              <a:prstGeom prst="rect">
                <a:avLst/>
              </a:prstGeom>
              <a:solidFill>
                <a:schemeClr val="bg1"/>
              </a:solidFill>
              <a:ln w="6350">
                <a:solidFill>
                  <a:schemeClr val="accent1"/>
                </a:solidFill>
              </a:ln>
              <a:effectLst>
                <a:outerShdw blurRad="317500" dist="254000" dir="5400000" sx="88000" sy="88000" algn="t" rotWithShape="0">
                  <a:schemeClr val="bg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endParaRPr>
              </a:p>
            </p:txBody>
          </p:sp>
        </p:grpSp>
        <p:sp>
          <p:nvSpPr>
            <p:cNvPr id="26" name="文本框 25"/>
            <p:cNvSpPr txBox="1"/>
            <p:nvPr>
              <p:custDataLst>
                <p:tags r:id="rId7"/>
              </p:custDataLst>
            </p:nvPr>
          </p:nvSpPr>
          <p:spPr>
            <a:xfrm>
              <a:off x="3571031" y="1524164"/>
              <a:ext cx="510017" cy="7110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sz="24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rPr>
                <a:t>学习目标</a:t>
              </a:r>
              <a:endParaRPr kumimoji="0" lang="zh-CN" sz="24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endParaRPr>
            </a:p>
          </p:txBody>
        </p:sp>
        <p:sp>
          <p:nvSpPr>
            <p:cNvPr id="28" name="文本框 27"/>
            <p:cNvSpPr txBox="1"/>
            <p:nvPr>
              <p:custDataLst>
                <p:tags r:id="rId8"/>
              </p:custDataLst>
            </p:nvPr>
          </p:nvSpPr>
          <p:spPr>
            <a:xfrm>
              <a:off x="4303914" y="1387848"/>
              <a:ext cx="10255941" cy="1087917"/>
            </a:xfrm>
            <a:prstGeom prst="rect">
              <a:avLst/>
            </a:prstGeom>
            <a:noFill/>
          </p:spPr>
          <p:txBody>
            <a:bodyPr wrap="square">
              <a:spAutoFit/>
            </a:bodyPr>
            <a:lstStyle>
              <a:defPPr>
                <a:defRPr lang="zh-CN"/>
              </a:defPPr>
              <a:lvl1pPr>
                <a:lnSpc>
                  <a:spcPct val="150000"/>
                </a:lnSpc>
                <a:defRPr>
                  <a:latin typeface="汉仪君黑-45简" panose="020B0604020202020204" pitchFamily="34" charset="-122"/>
                  <a:ea typeface="汉仪君黑-45简" panose="020B0604020202020204" pitchFamily="34" charset="-122"/>
                </a:defRPr>
              </a:lvl1pPr>
            </a:lstStyle>
            <a:p>
              <a:r>
                <a:rPr lang="zh-CN" altLang="en-US" sz="2000" dirty="0">
                  <a:latin typeface="思源黑体 CN Medium" panose="020B0600000000000000" pitchFamily="34" charset="-122"/>
                  <a:ea typeface="思源黑体 CN Medium" panose="020B0600000000000000" pitchFamily="34" charset="-122"/>
                </a:rPr>
                <a:t>①通过观察不同互联网应用中数据的种类，知道互联网应用中数据的常见表现形式。</a:t>
              </a:r>
              <a:endParaRPr lang="zh-CN" altLang="en-US" sz="2000" dirty="0">
                <a:latin typeface="思源黑体 CN Medium" panose="020B0600000000000000" pitchFamily="34" charset="-122"/>
                <a:ea typeface="思源黑体 CN Medium" panose="020B0600000000000000" pitchFamily="34" charset="-122"/>
              </a:endParaRPr>
            </a:p>
            <a:p>
              <a:r>
                <a:rPr lang="zh-CN" altLang="en-US" sz="2000" dirty="0">
                  <a:latin typeface="思源黑体 CN Medium" panose="020B0600000000000000" pitchFamily="34" charset="-122"/>
                  <a:ea typeface="思源黑体 CN Medium" panose="020B0600000000000000" pitchFamily="34" charset="-122"/>
                </a:rPr>
                <a:t>②通过比较不同形式数据的表达效果，学会根据对象和场合合理选择数据类型。</a:t>
              </a:r>
              <a:endParaRPr lang="zh-CN" altLang="en-US" sz="2000" dirty="0">
                <a:latin typeface="思源黑体 CN Medium" panose="020B0600000000000000" pitchFamily="34" charset="-122"/>
                <a:ea typeface="思源黑体 CN Medium" panose="020B0600000000000000" pitchFamily="34" charset="-122"/>
              </a:endParaRPr>
            </a:p>
            <a:p>
              <a:r>
                <a:rPr lang="zh-CN" altLang="en-US" sz="2000" dirty="0">
                  <a:latin typeface="思源黑体 CN Medium" panose="020B0600000000000000" pitchFamily="34" charset="-122"/>
                  <a:ea typeface="思源黑体 CN Medium" panose="020B0600000000000000" pitchFamily="34" charset="-122"/>
                </a:rPr>
                <a:t>③初步学会通过文件扩展名来识别常见的文件类型。</a:t>
              </a:r>
              <a:endParaRPr lang="zh-CN" altLang="en-US" sz="2000" dirty="0">
                <a:latin typeface="思源黑体 CN Medium" panose="020B0600000000000000" pitchFamily="34" charset="-122"/>
                <a:ea typeface="思源黑体 CN Medium" panose="020B0600000000000000" pitchFamily="34" charset="-122"/>
              </a:endParaRPr>
            </a:p>
            <a:p>
              <a:r>
                <a:rPr lang="zh-CN" altLang="en-US" sz="2000" dirty="0">
                  <a:latin typeface="思源黑体 CN Medium" panose="020B0600000000000000" pitchFamily="34" charset="-122"/>
                  <a:ea typeface="思源黑体 CN Medium" panose="020B0600000000000000" pitchFamily="34" charset="-122"/>
                </a:rPr>
                <a:t>④了解互联网应用中数据存储位置的差异产生的影响，养成数据备份的好习惯。</a:t>
              </a:r>
              <a:endParaRPr lang="zh-CN" altLang="en-US" sz="2000" dirty="0">
                <a:latin typeface="思源黑体 CN Medium" panose="020B0600000000000000" pitchFamily="34" charset="-122"/>
                <a:ea typeface="思源黑体 CN Medium" panose="020B0600000000000000" pitchFamily="34" charset="-122"/>
              </a:endParaRPr>
            </a:p>
            <a:p>
              <a:r>
                <a:rPr lang="zh-CN" altLang="en-US" sz="2000" dirty="0">
                  <a:latin typeface="思源黑体 CN Medium" panose="020B0600000000000000" pitchFamily="34" charset="-122"/>
                  <a:ea typeface="思源黑体 CN Medium" panose="020B0600000000000000" pitchFamily="34" charset="-122"/>
                </a:rPr>
                <a:t>⑤体验互联网应用中数据形式的多样性，感受互联网信息丰富的表现力和感染力。</a:t>
              </a:r>
              <a:endParaRPr lang="zh-CN" altLang="en-US" sz="2000" dirty="0">
                <a:latin typeface="思源黑体 CN Medium" panose="020B0600000000000000" pitchFamily="34" charset="-122"/>
                <a:ea typeface="思源黑体 CN Medium" panose="020B06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3" name="文本框 2"/>
          <p:cNvSpPr txBox="1"/>
          <p:nvPr/>
        </p:nvSpPr>
        <p:spPr>
          <a:xfrm>
            <a:off x="487680" y="2038350"/>
            <a:ext cx="5141595" cy="460375"/>
          </a:xfrm>
          <a:prstGeom prst="rect">
            <a:avLst/>
          </a:prstGeom>
          <a:noFill/>
          <a:ln w="9525">
            <a:noFill/>
          </a:ln>
        </p:spPr>
        <p:txBody>
          <a:bodyPr wrap="square">
            <a:spAutoFit/>
          </a:bodyPr>
          <a:p>
            <a:pPr indent="0"/>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课堂导入</a:t>
            </a:r>
            <a:r>
              <a:rPr 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问题</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导入法</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6" name="文本框 5"/>
          <p:cNvSpPr txBox="1"/>
          <p:nvPr/>
        </p:nvSpPr>
        <p:spPr>
          <a:xfrm>
            <a:off x="487680" y="2670810"/>
            <a:ext cx="8000365" cy="460375"/>
          </a:xfrm>
          <a:prstGeom prst="rect">
            <a:avLst/>
          </a:prstGeom>
          <a:noFill/>
          <a:ln w="9525">
            <a:noFill/>
          </a:ln>
        </p:spPr>
        <p:txBody>
          <a:bodyPr wrap="square">
            <a:spAutoFit/>
          </a:bodyPr>
          <a:p>
            <a:pPr indent="0"/>
            <a:r>
              <a:rPr sz="2400" dirty="0">
                <a:solidFill>
                  <a:schemeClr val="tx2"/>
                </a:solidFill>
                <a:latin typeface="思源黑体 CN Medium" panose="020B0600000000000000" pitchFamily="34" charset="-122"/>
                <a:ea typeface="思源黑体 CN Medium" panose="020B0600000000000000" pitchFamily="34" charset="-122"/>
                <a:cs typeface="+mn-ea"/>
                <a:sym typeface="+mn-lt"/>
              </a:rPr>
              <a:t>选择何种数据表现形式才能更好地表达中国大运河文化？</a:t>
            </a:r>
            <a:endParaRPr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7" name="下箭头 6"/>
          <p:cNvSpPr/>
          <p:nvPr/>
        </p:nvSpPr>
        <p:spPr>
          <a:xfrm>
            <a:off x="4246245" y="3200400"/>
            <a:ext cx="273050" cy="58928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2382520" y="3932555"/>
            <a:ext cx="3999865" cy="460375"/>
          </a:xfrm>
          <a:prstGeom prst="rect">
            <a:avLst/>
          </a:prstGeom>
          <a:noFill/>
          <a:ln w="9525">
            <a:noFill/>
          </a:ln>
        </p:spPr>
        <p:txBody>
          <a:bodyPr wrap="square">
            <a:spAutoFit/>
          </a:bodyPr>
          <a:p>
            <a:pPr indent="0"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17" name="文本框 16"/>
          <p:cNvSpPr txBox="1"/>
          <p:nvPr>
            <p:custDataLst>
              <p:tags r:id="rId4"/>
            </p:custDataLst>
          </p:nvPr>
        </p:nvSpPr>
        <p:spPr>
          <a:xfrm>
            <a:off x="487680" y="2731135"/>
            <a:ext cx="11172825" cy="1050290"/>
          </a:xfrm>
          <a:prstGeom prst="rect">
            <a:avLst/>
          </a:prstGeom>
          <a:noFill/>
          <a:ln w="9525">
            <a:noFill/>
          </a:ln>
        </p:spPr>
        <p:txBody>
          <a:bodyPr wrap="square">
            <a:spAutoFit/>
          </a:bodyPr>
          <a:p>
            <a:pPr indent="0">
              <a:lnSpc>
                <a:spcPct val="130000"/>
              </a:lnSpc>
            </a:pPr>
            <a:r>
              <a:rPr lang="en-US" sz="2400" i="1" dirty="0">
                <a:solidFill>
                  <a:srgbClr val="446ECE"/>
                </a:solidFill>
                <a:latin typeface="思源黑体 CN Medium" panose="020B0600000000000000" pitchFamily="34" charset="-122"/>
                <a:ea typeface="思源黑体 CN Medium" panose="020B0600000000000000" pitchFamily="34" charset="-122"/>
                <a:cs typeface="+mn-ea"/>
                <a:sym typeface="+mn-lt"/>
              </a:rPr>
              <a:t>Q</a:t>
            </a:r>
            <a:r>
              <a:rPr lang="zh-CN" altLang="en-US" sz="2400" i="1" dirty="0">
                <a:solidFill>
                  <a:srgbClr val="446ECE"/>
                </a:solidFill>
                <a:latin typeface="思源黑体 CN Medium" panose="020B0600000000000000" pitchFamily="34" charset="-122"/>
                <a:ea typeface="思源黑体 CN Medium" panose="020B0600000000000000" pitchFamily="34" charset="-122"/>
                <a:cs typeface="+mn-ea"/>
                <a:sym typeface="+mn-lt"/>
              </a:rPr>
              <a:t>：</a:t>
            </a:r>
            <a:r>
              <a:rPr sz="2400" i="1" dirty="0">
                <a:solidFill>
                  <a:srgbClr val="446ECE"/>
                </a:solidFill>
                <a:latin typeface="思源黑体 CN Medium" panose="020B0600000000000000" pitchFamily="34" charset="-122"/>
                <a:ea typeface="思源黑体 CN Medium" panose="020B0600000000000000" pitchFamily="34" charset="-122"/>
                <a:cs typeface="+mn-ea"/>
                <a:sym typeface="+mn-lt"/>
              </a:rPr>
              <a:t>在日常学习与生活中，我们常常使用即时通信工具、电子邮件等互联网应用向亲朋好友传递信息。互联网应用中的数据表现形式都有哪些呢？</a:t>
            </a:r>
            <a:endParaRPr sz="2400" i="1" dirty="0">
              <a:solidFill>
                <a:srgbClr val="446ECE"/>
              </a:solidFill>
              <a:latin typeface="思源黑体 CN Medium" panose="020B0600000000000000" pitchFamily="34" charset="-122"/>
              <a:ea typeface="思源黑体 CN Medium" panose="020B0600000000000000" pitchFamily="34" charset="-122"/>
              <a:cs typeface="+mn-ea"/>
              <a:sym typeface="+mn-lt"/>
            </a:endParaRPr>
          </a:p>
        </p:txBody>
      </p:sp>
      <p:sp>
        <p:nvSpPr>
          <p:cNvPr id="2" name="文本框 1"/>
          <p:cNvSpPr txBox="1"/>
          <p:nvPr/>
        </p:nvSpPr>
        <p:spPr>
          <a:xfrm>
            <a:off x="488315" y="3989705"/>
            <a:ext cx="11172190" cy="1050290"/>
          </a:xfrm>
          <a:prstGeom prst="rect">
            <a:avLst/>
          </a:prstGeom>
          <a:noFill/>
          <a:ln w="9525">
            <a:noFill/>
          </a:ln>
        </p:spPr>
        <p:txBody>
          <a:bodyPr wrap="square">
            <a:spAutoFit/>
          </a:bodyPr>
          <a:p>
            <a:pPr indent="0">
              <a:lnSpc>
                <a:spcPct val="130000"/>
              </a:lnSpc>
            </a:pP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讨论学习</a:t>
            </a:r>
            <a:r>
              <a:rPr lang="zh-CN" sz="2400" dirty="0">
                <a:solidFill>
                  <a:srgbClr val="FF0000"/>
                </a:solidFill>
                <a:latin typeface="思源黑体 CN Medium" panose="020B0600000000000000" pitchFamily="34" charset="-122"/>
                <a:ea typeface="思源黑体 CN Medium" panose="020B0600000000000000" pitchFamily="34" charset="-122"/>
                <a:cs typeface="+mn-ea"/>
                <a:sym typeface="+mn-lt"/>
              </a:rPr>
              <a:t>一</a:t>
            </a: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400" dirty="0">
                <a:latin typeface="思源黑体 CN Medium" panose="020B0600000000000000" pitchFamily="34" charset="-122"/>
                <a:ea typeface="思源黑体 CN Medium" panose="020B0600000000000000" pitchFamily="34" charset="-122"/>
                <a:cs typeface="+mn-ea"/>
                <a:sym typeface="+mn-lt"/>
              </a:rPr>
              <a:t>结合自己的学习和生活经验，小组讨论即时通信工具、电子邮件发送</a:t>
            </a:r>
            <a:r>
              <a:rPr lang="en-US" sz="2400" dirty="0">
                <a:latin typeface="思源黑体 CN Medium" panose="020B0600000000000000" pitchFamily="34" charset="-122"/>
                <a:ea typeface="思源黑体 CN Medium" panose="020B0600000000000000" pitchFamily="34" charset="-122"/>
                <a:cs typeface="+mn-ea"/>
                <a:sym typeface="+mn-lt"/>
              </a:rPr>
              <a:t>	             </a:t>
            </a:r>
            <a:r>
              <a:rPr sz="2400" dirty="0">
                <a:latin typeface="思源黑体 CN Medium" panose="020B0600000000000000" pitchFamily="34" charset="-122"/>
                <a:ea typeface="思源黑体 CN Medium" panose="020B0600000000000000" pitchFamily="34" charset="-122"/>
                <a:cs typeface="+mn-ea"/>
                <a:sym typeface="+mn-lt"/>
              </a:rPr>
              <a:t>的数据形式。</a:t>
            </a:r>
            <a:endParaRPr sz="2400" dirty="0">
              <a:latin typeface="思源黑体 CN Medium" panose="020B0600000000000000" pitchFamily="34" charset="-122"/>
              <a:ea typeface="思源黑体 CN Medium" panose="020B0600000000000000" pitchFamily="34" charset="-122"/>
              <a:cs typeface="+mn-ea"/>
              <a:sym typeface="+mn-lt"/>
            </a:endParaRPr>
          </a:p>
        </p:txBody>
      </p:sp>
      <p:sp>
        <p:nvSpPr>
          <p:cNvPr id="3" name="文本框 2"/>
          <p:cNvSpPr txBox="1"/>
          <p:nvPr/>
        </p:nvSpPr>
        <p:spPr>
          <a:xfrm>
            <a:off x="487680" y="2000250"/>
            <a:ext cx="11652885" cy="570865"/>
          </a:xfrm>
          <a:prstGeom prst="rect">
            <a:avLst/>
          </a:prstGeom>
          <a:noFill/>
          <a:ln w="9525">
            <a:noFill/>
          </a:ln>
        </p:spPr>
        <p:txBody>
          <a:bodyPr wrap="square">
            <a:spAutoFit/>
          </a:bodyPr>
          <a:p>
            <a:pPr indent="0">
              <a:lnSpc>
                <a:spcPct val="130000"/>
              </a:lnSpc>
            </a:pP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探究一：</a:t>
            </a:r>
            <a:r>
              <a:rPr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互联网应用中数据的表现形式</a:t>
            </a:r>
            <a:endParaRPr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pic>
        <p:nvPicPr>
          <p:cNvPr id="2" name="图片 1"/>
          <p:cNvPicPr>
            <a:picLocks noChangeAspect="1"/>
          </p:cNvPicPr>
          <p:nvPr>
            <p:custDataLst>
              <p:tags r:id="rId4"/>
            </p:custDataLst>
          </p:nvPr>
        </p:nvPicPr>
        <p:blipFill>
          <a:blip r:embed="rId5"/>
          <a:stretch>
            <a:fillRect/>
          </a:stretch>
        </p:blipFill>
        <p:spPr>
          <a:xfrm>
            <a:off x="525780" y="1866900"/>
            <a:ext cx="3776980" cy="3683635"/>
          </a:xfrm>
          <a:prstGeom prst="rect">
            <a:avLst/>
          </a:prstGeom>
          <a:noFill/>
          <a:ln>
            <a:noFill/>
          </a:ln>
        </p:spPr>
      </p:pic>
      <p:pic>
        <p:nvPicPr>
          <p:cNvPr id="3" name="图片 2"/>
          <p:cNvPicPr>
            <a:picLocks noChangeAspect="1"/>
          </p:cNvPicPr>
          <p:nvPr>
            <p:custDataLst>
              <p:tags r:id="rId6"/>
            </p:custDataLst>
          </p:nvPr>
        </p:nvPicPr>
        <p:blipFill>
          <a:blip r:embed="rId7"/>
          <a:srcRect r="15382"/>
          <a:stretch>
            <a:fillRect/>
          </a:stretch>
        </p:blipFill>
        <p:spPr>
          <a:xfrm>
            <a:off x="4794250" y="1866900"/>
            <a:ext cx="4718685" cy="2712085"/>
          </a:xfrm>
          <a:prstGeom prst="rect">
            <a:avLst/>
          </a:prstGeom>
          <a:noFill/>
          <a:ln>
            <a:noFill/>
          </a:ln>
        </p:spPr>
      </p:pic>
      <p:sp>
        <p:nvSpPr>
          <p:cNvPr id="6" name="文本框 5"/>
          <p:cNvSpPr txBox="1"/>
          <p:nvPr/>
        </p:nvSpPr>
        <p:spPr>
          <a:xfrm>
            <a:off x="5116195" y="4872990"/>
            <a:ext cx="6468110" cy="1291590"/>
          </a:xfrm>
          <a:prstGeom prst="rect">
            <a:avLst/>
          </a:prstGeom>
          <a:solidFill>
            <a:schemeClr val="accent4"/>
          </a:solidFill>
          <a:ln w="9525">
            <a:noFill/>
          </a:ln>
        </p:spPr>
        <p:txBody>
          <a:bodyPr wrap="square">
            <a:spAutoFit/>
          </a:bodyPr>
          <a:p>
            <a:pPr indent="0">
              <a:lnSpc>
                <a:spcPct val="130000"/>
              </a:lnSpc>
            </a:pPr>
            <a:r>
              <a:rPr lang="zh-CN" sz="2000" dirty="0">
                <a:solidFill>
                  <a:schemeClr val="bg1"/>
                </a:solidFill>
                <a:latin typeface="思源黑体 CN Medium" panose="020B0600000000000000" pitchFamily="34" charset="-122"/>
                <a:ea typeface="思源黑体 CN Medium" panose="020B0600000000000000" pitchFamily="34" charset="-122"/>
                <a:cs typeface="+mn-ea"/>
                <a:sym typeface="+mn-lt"/>
              </a:rPr>
              <a:t>结论</a:t>
            </a:r>
            <a:r>
              <a:rPr sz="2000" dirty="0">
                <a:solidFill>
                  <a:schemeClr val="bg1"/>
                </a:solidFill>
                <a:latin typeface="思源黑体 CN Medium" panose="020B0600000000000000" pitchFamily="34" charset="-122"/>
                <a:ea typeface="思源黑体 CN Medium" panose="020B0600000000000000" pitchFamily="34" charset="-122"/>
                <a:cs typeface="+mn-ea"/>
                <a:sym typeface="+mn-lt"/>
              </a:rPr>
              <a:t>：尽管不同的互联网应用的功能各不相同，但其中的数据表现形式却是相似的，一般包括文字、图片、音频、视频、动画等形式的数据。</a:t>
            </a:r>
            <a:endParaRPr sz="20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sp>
        <p:nvSpPr>
          <p:cNvPr id="8" name="文本框 7"/>
          <p:cNvSpPr txBox="1"/>
          <p:nvPr>
            <p:custDataLst>
              <p:tags r:id="rId8"/>
            </p:custDataLst>
          </p:nvPr>
        </p:nvSpPr>
        <p:spPr>
          <a:xfrm>
            <a:off x="219710" y="5709920"/>
            <a:ext cx="4503420" cy="768350"/>
          </a:xfrm>
          <a:prstGeom prst="rect">
            <a:avLst/>
          </a:prstGeom>
          <a:noFill/>
          <a:ln w="9525">
            <a:noFill/>
          </a:ln>
        </p:spPr>
        <p:txBody>
          <a:bodyPr wrap="square">
            <a:spAutoFit/>
          </a:bodyPr>
          <a:p>
            <a:pPr indent="0">
              <a:lnSpc>
                <a:spcPct val="110000"/>
              </a:lnSpc>
            </a:pPr>
            <a:r>
              <a:rPr sz="2000" dirty="0">
                <a:latin typeface="思源黑体 CN Medium" panose="020B0600000000000000" pitchFamily="34" charset="-122"/>
                <a:ea typeface="思源黑体 CN Medium" panose="020B0600000000000000" pitchFamily="34" charset="-122"/>
                <a:cs typeface="+mn-ea"/>
                <a:sym typeface="+mn-lt"/>
              </a:rPr>
              <a:t>使用即时通信工具，可以向他人发送文字、图片、音频、视频等形式的数据</a:t>
            </a:r>
            <a:r>
              <a:rPr lang="zh-CN" sz="2000" dirty="0">
                <a:latin typeface="思源黑体 CN Medium" panose="020B0600000000000000" pitchFamily="34" charset="-122"/>
                <a:ea typeface="思源黑体 CN Medium" panose="020B0600000000000000" pitchFamily="34" charset="-122"/>
                <a:cs typeface="+mn-ea"/>
                <a:sym typeface="+mn-lt"/>
              </a:rPr>
              <a:t>。</a:t>
            </a:r>
            <a:endParaRPr lang="zh-CN" sz="2000" dirty="0">
              <a:latin typeface="思源黑体 CN Medium" panose="020B0600000000000000" pitchFamily="34" charset="-122"/>
              <a:ea typeface="思源黑体 CN Medium" panose="020B0600000000000000" pitchFamily="34" charset="-122"/>
              <a:cs typeface="+mn-ea"/>
              <a:sym typeface="+mn-lt"/>
            </a:endParaRPr>
          </a:p>
        </p:txBody>
      </p:sp>
      <p:sp>
        <p:nvSpPr>
          <p:cNvPr id="11" name="文本框 10"/>
          <p:cNvSpPr txBox="1"/>
          <p:nvPr>
            <p:custDataLst>
              <p:tags r:id="rId9"/>
            </p:custDataLst>
          </p:nvPr>
        </p:nvSpPr>
        <p:spPr>
          <a:xfrm>
            <a:off x="9583420" y="2531745"/>
            <a:ext cx="2387600" cy="1445260"/>
          </a:xfrm>
          <a:prstGeom prst="rect">
            <a:avLst/>
          </a:prstGeom>
          <a:noFill/>
          <a:ln w="9525">
            <a:noFill/>
          </a:ln>
        </p:spPr>
        <p:txBody>
          <a:bodyPr wrap="square">
            <a:spAutoFit/>
          </a:bodyPr>
          <a:p>
            <a:pPr indent="0">
              <a:lnSpc>
                <a:spcPct val="110000"/>
              </a:lnSpc>
            </a:pPr>
            <a:r>
              <a:rPr sz="2000" dirty="0">
                <a:latin typeface="思源黑体 CN Medium" panose="020B0600000000000000" pitchFamily="34" charset="-122"/>
                <a:ea typeface="思源黑体 CN Medium" panose="020B0600000000000000" pitchFamily="34" charset="-122"/>
                <a:cs typeface="+mn-ea"/>
                <a:sym typeface="+mn-lt"/>
              </a:rPr>
              <a:t>在发送电子邮件时，除了正文外，还可以通过附件发送各种形式的数据。</a:t>
            </a:r>
            <a:endParaRPr sz="2000" dirty="0">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17" name="文本框 16"/>
          <p:cNvSpPr txBox="1"/>
          <p:nvPr>
            <p:custDataLst>
              <p:tags r:id="rId4"/>
            </p:custDataLst>
          </p:nvPr>
        </p:nvSpPr>
        <p:spPr>
          <a:xfrm>
            <a:off x="487680" y="2654935"/>
            <a:ext cx="11172825" cy="570865"/>
          </a:xfrm>
          <a:prstGeom prst="rect">
            <a:avLst/>
          </a:prstGeom>
          <a:noFill/>
          <a:ln w="9525">
            <a:noFill/>
          </a:ln>
        </p:spPr>
        <p:txBody>
          <a:bodyPr wrap="square">
            <a:spAutoFit/>
          </a:bodyPr>
          <a:p>
            <a:pPr indent="0">
              <a:lnSpc>
                <a:spcPct val="130000"/>
              </a:lnSpc>
            </a:pPr>
            <a:r>
              <a:rPr lang="en-US" sz="2400" i="1" dirty="0">
                <a:solidFill>
                  <a:srgbClr val="446ECE"/>
                </a:solidFill>
                <a:latin typeface="思源黑体 CN Medium" panose="020B0600000000000000" pitchFamily="34" charset="-122"/>
                <a:ea typeface="思源黑体 CN Medium" panose="020B0600000000000000" pitchFamily="34" charset="-122"/>
                <a:cs typeface="+mn-ea"/>
                <a:sym typeface="+mn-lt"/>
              </a:rPr>
              <a:t>Q</a:t>
            </a:r>
            <a:r>
              <a:rPr lang="zh-CN" altLang="en-US" sz="2400" i="1" dirty="0">
                <a:solidFill>
                  <a:srgbClr val="446ECE"/>
                </a:solidFill>
                <a:latin typeface="思源黑体 CN Medium" panose="020B0600000000000000" pitchFamily="34" charset="-122"/>
                <a:ea typeface="思源黑体 CN Medium" panose="020B0600000000000000" pitchFamily="34" charset="-122"/>
                <a:cs typeface="+mn-ea"/>
                <a:sym typeface="+mn-lt"/>
              </a:rPr>
              <a:t>：</a:t>
            </a:r>
            <a:r>
              <a:rPr sz="2400" i="1" dirty="0">
                <a:solidFill>
                  <a:srgbClr val="446ECE"/>
                </a:solidFill>
                <a:latin typeface="思源黑体 CN Medium" panose="020B0600000000000000" pitchFamily="34" charset="-122"/>
                <a:ea typeface="思源黑体 CN Medium" panose="020B0600000000000000" pitchFamily="34" charset="-122"/>
                <a:cs typeface="+mn-ea"/>
                <a:sym typeface="+mn-lt"/>
              </a:rPr>
              <a:t>不同形式数据的表达效果有何不同？我们应该选择哪种形式的数据呢？</a:t>
            </a:r>
            <a:endParaRPr sz="2400" i="1" dirty="0">
              <a:solidFill>
                <a:srgbClr val="446ECE"/>
              </a:solidFill>
              <a:latin typeface="思源黑体 CN Medium" panose="020B0600000000000000" pitchFamily="34" charset="-122"/>
              <a:ea typeface="思源黑体 CN Medium" panose="020B0600000000000000" pitchFamily="34" charset="-122"/>
              <a:cs typeface="+mn-ea"/>
              <a:sym typeface="+mn-lt"/>
            </a:endParaRPr>
          </a:p>
        </p:txBody>
      </p:sp>
      <p:sp>
        <p:nvSpPr>
          <p:cNvPr id="2" name="文本框 1"/>
          <p:cNvSpPr txBox="1"/>
          <p:nvPr/>
        </p:nvSpPr>
        <p:spPr>
          <a:xfrm>
            <a:off x="487680" y="2000250"/>
            <a:ext cx="11652885" cy="570865"/>
          </a:xfrm>
          <a:prstGeom prst="rect">
            <a:avLst/>
          </a:prstGeom>
          <a:noFill/>
          <a:ln w="9525">
            <a:noFill/>
          </a:ln>
        </p:spPr>
        <p:txBody>
          <a:bodyPr wrap="square">
            <a:spAutoFit/>
          </a:bodyPr>
          <a:p>
            <a:pPr indent="0">
              <a:lnSpc>
                <a:spcPct val="130000"/>
              </a:lnSpc>
            </a:pP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探究</a:t>
            </a:r>
            <a:r>
              <a:rPr lang="zh-CN" sz="2400" dirty="0">
                <a:solidFill>
                  <a:srgbClr val="FF0000"/>
                </a:solidFill>
                <a:latin typeface="思源黑体 CN Medium" panose="020B0600000000000000" pitchFamily="34" charset="-122"/>
                <a:ea typeface="思源黑体 CN Medium" panose="020B0600000000000000" pitchFamily="34" charset="-122"/>
                <a:cs typeface="+mn-ea"/>
                <a:sym typeface="+mn-lt"/>
              </a:rPr>
              <a:t>二</a:t>
            </a: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互联网应用中不同形式数据的表达效果</a:t>
            </a:r>
            <a:endParaRPr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grpSp>
        <p:nvGrpSpPr>
          <p:cNvPr id="3" name="组合 2"/>
          <p:cNvGrpSpPr/>
          <p:nvPr/>
        </p:nvGrpSpPr>
        <p:grpSpPr>
          <a:xfrm>
            <a:off x="488315" y="3309620"/>
            <a:ext cx="11172190" cy="2832735"/>
            <a:chOff x="769" y="5212"/>
            <a:chExt cx="17594" cy="4461"/>
          </a:xfrm>
        </p:grpSpPr>
        <p:sp>
          <p:nvSpPr>
            <p:cNvPr id="6" name="文本框 5"/>
            <p:cNvSpPr txBox="1"/>
            <p:nvPr>
              <p:custDataLst>
                <p:tags r:id="rId5"/>
              </p:custDataLst>
            </p:nvPr>
          </p:nvSpPr>
          <p:spPr>
            <a:xfrm>
              <a:off x="769" y="5212"/>
              <a:ext cx="17594" cy="1654"/>
            </a:xfrm>
            <a:prstGeom prst="rect">
              <a:avLst/>
            </a:prstGeom>
            <a:noFill/>
            <a:ln w="9525">
              <a:noFill/>
            </a:ln>
          </p:spPr>
          <p:txBody>
            <a:bodyPr wrap="square">
              <a:spAutoFit/>
            </a:bodyPr>
            <a:p>
              <a:pPr indent="0">
                <a:lnSpc>
                  <a:spcPct val="130000"/>
                </a:lnSpc>
              </a:pP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讨论学习</a:t>
              </a:r>
              <a:r>
                <a:rPr lang="zh-CN" sz="2400" dirty="0">
                  <a:solidFill>
                    <a:srgbClr val="FF0000"/>
                  </a:solidFill>
                  <a:latin typeface="思源黑体 CN Medium" panose="020B0600000000000000" pitchFamily="34" charset="-122"/>
                  <a:ea typeface="思源黑体 CN Medium" panose="020B0600000000000000" pitchFamily="34" charset="-122"/>
                  <a:cs typeface="+mn-ea"/>
                  <a:sym typeface="+mn-lt"/>
                </a:rPr>
                <a:t>二</a:t>
              </a: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小组</a:t>
              </a:r>
              <a:r>
                <a:rPr lang="zh-CN" sz="2400" dirty="0">
                  <a:latin typeface="思源黑体 CN Medium" panose="020B0600000000000000" pitchFamily="34" charset="-122"/>
                  <a:ea typeface="思源黑体 CN Medium" panose="020B0600000000000000" pitchFamily="34" charset="-122"/>
                  <a:cs typeface="+mn-ea"/>
                  <a:sym typeface="+mn-lt"/>
                </a:rPr>
                <a:t>交流</a:t>
              </a:r>
              <a:r>
                <a:rPr 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合作，</a:t>
              </a:r>
              <a:r>
                <a:rPr sz="2400" dirty="0">
                  <a:latin typeface="思源黑体 CN Medium" panose="020B0600000000000000" pitchFamily="34" charset="-122"/>
                  <a:ea typeface="思源黑体 CN Medium" panose="020B0600000000000000" pitchFamily="34" charset="-122"/>
                  <a:cs typeface="+mn-ea"/>
                  <a:sym typeface="+mn-lt"/>
                </a:rPr>
                <a:t>以“千年水道”主题为例，对比四种不同数据表现形</a:t>
              </a:r>
              <a:r>
                <a:rPr lang="en-US" sz="2400" dirty="0">
                  <a:latin typeface="思源黑体 CN Medium" panose="020B0600000000000000" pitchFamily="34" charset="-122"/>
                  <a:ea typeface="思源黑体 CN Medium" panose="020B0600000000000000" pitchFamily="34" charset="-122"/>
                  <a:cs typeface="+mn-ea"/>
                  <a:sym typeface="+mn-lt"/>
                </a:rPr>
                <a:t>	   	</a:t>
              </a:r>
              <a:r>
                <a:rPr sz="2400" dirty="0">
                  <a:latin typeface="思源黑体 CN Medium" panose="020B0600000000000000" pitchFamily="34" charset="-122"/>
                  <a:ea typeface="思源黑体 CN Medium" panose="020B0600000000000000" pitchFamily="34" charset="-122"/>
                  <a:cs typeface="+mn-ea"/>
                  <a:sym typeface="+mn-lt"/>
                </a:rPr>
                <a:t>式，</a:t>
              </a:r>
              <a:r>
                <a:rPr lang="zh-CN" sz="2400" dirty="0">
                  <a:latin typeface="思源黑体 CN Medium" panose="020B0600000000000000" pitchFamily="34" charset="-122"/>
                  <a:ea typeface="思源黑体 CN Medium" panose="020B0600000000000000" pitchFamily="34" charset="-122"/>
                  <a:cs typeface="+mn-ea"/>
                  <a:sym typeface="+mn-lt"/>
                </a:rPr>
                <a:t>讨论</a:t>
              </a:r>
              <a:r>
                <a:rPr sz="2400" dirty="0">
                  <a:latin typeface="思源黑体 CN Medium" panose="020B0600000000000000" pitchFamily="34" charset="-122"/>
                  <a:ea typeface="思源黑体 CN Medium" panose="020B0600000000000000" pitchFamily="34" charset="-122"/>
                  <a:cs typeface="+mn-ea"/>
                  <a:sym typeface="+mn-lt"/>
                </a:rPr>
                <a:t>表达效果的区别。</a:t>
              </a:r>
              <a:endParaRPr sz="2400" dirty="0">
                <a:latin typeface="思源黑体 CN Medium" panose="020B0600000000000000" pitchFamily="34" charset="-122"/>
                <a:ea typeface="思源黑体 CN Medium" panose="020B0600000000000000" pitchFamily="34" charset="-122"/>
                <a:cs typeface="+mn-ea"/>
                <a:sym typeface="+mn-lt"/>
              </a:endParaRPr>
            </a:p>
          </p:txBody>
        </p:sp>
        <p:pic>
          <p:nvPicPr>
            <p:cNvPr id="8" name="图片 7"/>
            <p:cNvPicPr>
              <a:picLocks noChangeAspect="1"/>
            </p:cNvPicPr>
            <p:nvPr/>
          </p:nvPicPr>
          <p:blipFill>
            <a:blip r:embed="rId6"/>
            <a:srcRect t="20474" b="42281"/>
            <a:stretch>
              <a:fillRect/>
            </a:stretch>
          </p:blipFill>
          <p:spPr>
            <a:xfrm>
              <a:off x="977" y="7171"/>
              <a:ext cx="8712" cy="2502"/>
            </a:xfrm>
            <a:prstGeom prst="rect">
              <a:avLst/>
            </a:prstGeom>
          </p:spPr>
        </p:pic>
        <p:pic>
          <p:nvPicPr>
            <p:cNvPr id="11" name="图片 10"/>
            <p:cNvPicPr>
              <a:picLocks noChangeAspect="1"/>
            </p:cNvPicPr>
            <p:nvPr/>
          </p:nvPicPr>
          <p:blipFill>
            <a:blip r:embed="rId6"/>
            <a:srcRect l="3334" t="57456" b="7088"/>
            <a:stretch>
              <a:fillRect/>
            </a:stretch>
          </p:blipFill>
          <p:spPr>
            <a:xfrm>
              <a:off x="9365" y="7172"/>
              <a:ext cx="8843" cy="250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grpSp>
        <p:nvGrpSpPr>
          <p:cNvPr id="58" name="组合 57"/>
          <p:cNvGrpSpPr/>
          <p:nvPr/>
        </p:nvGrpSpPr>
        <p:grpSpPr>
          <a:xfrm>
            <a:off x="595630" y="1892935"/>
            <a:ext cx="2538002" cy="4036695"/>
            <a:chOff x="904339" y="1876504"/>
            <a:chExt cx="3220194" cy="3675443"/>
          </a:xfrm>
        </p:grpSpPr>
        <p:sp>
          <p:nvSpPr>
            <p:cNvPr id="59" name="矩形: 剪去单角 437"/>
            <p:cNvSpPr/>
            <p:nvPr>
              <p:custDataLst>
                <p:tags r:id="rId4"/>
              </p:custDataLst>
            </p:nvPr>
          </p:nvSpPr>
          <p:spPr>
            <a:xfrm>
              <a:off x="904339" y="1876504"/>
              <a:ext cx="3216482" cy="3670221"/>
            </a:xfrm>
            <a:prstGeom prst="snip1Rect">
              <a:avLst>
                <a:gd name="adj" fmla="val 29383"/>
              </a:avLst>
            </a:prstGeom>
            <a:noFill/>
            <a:ln w="3175" cap="flat" cmpd="sng" algn="ctr">
              <a:solidFill>
                <a:schemeClr val="tx2">
                  <a:lumMod val="40000"/>
                  <a:lumOff val="60000"/>
                </a:scheme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0" name="矩形 59"/>
            <p:cNvSpPr/>
            <p:nvPr>
              <p:custDataLst>
                <p:tags r:id="rId5"/>
              </p:custDataLst>
            </p:nvPr>
          </p:nvSpPr>
          <p:spPr>
            <a:xfrm>
              <a:off x="908051" y="5479947"/>
              <a:ext cx="3216482" cy="72000"/>
            </a:xfrm>
            <a:prstGeom prst="rect">
              <a:avLst/>
            </a:prstGeom>
            <a:solidFill>
              <a:schemeClr val="accent1"/>
            </a:solidFill>
            <a:ln w="3175">
              <a:noFill/>
              <a:prstDash val="solid"/>
              <a:roun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1" name="任意多边形: 形状 438"/>
            <p:cNvSpPr/>
            <p:nvPr>
              <p:custDataLst>
                <p:tags r:id="rId6"/>
              </p:custDataLst>
            </p:nvPr>
          </p:nvSpPr>
          <p:spPr bwMode="auto">
            <a:xfrm>
              <a:off x="3309301" y="1877082"/>
              <a:ext cx="800848" cy="587423"/>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a:bodyPr>
            <a:lstStyle/>
            <a:p>
              <a:pPr marL="0" marR="0" lvl="0" indent="0" algn="r" defTabSz="457200" eaLnBrk="1" fontAlgn="auto" latinLnBrk="0" hangingPunct="1">
                <a:lnSpc>
                  <a:spcPct val="100000"/>
                </a:lnSpc>
                <a:spcBef>
                  <a:spcPts val="0"/>
                </a:spcBef>
                <a:spcAft>
                  <a:spcPts val="0"/>
                </a:spcAft>
                <a:buClrTx/>
                <a:buSzTx/>
                <a:buFontTx/>
                <a:buNone/>
                <a:defRPr/>
              </a:pPr>
              <a:r>
                <a:rPr kumimoji="0" lang="en-US" altLang="ko-KR" sz="2400" i="0" u="none" strike="noStrike" kern="0" cap="none" spc="0" normalizeH="0" baseline="0" noProof="0" dirty="0">
                  <a:ln>
                    <a:noFill/>
                  </a:ln>
                  <a:solidFill>
                    <a:prstClr val="white"/>
                  </a:solidFill>
                  <a:effectLst/>
                  <a:uLnTx/>
                  <a:uFillTx/>
                  <a:latin typeface="+mn-ea"/>
                  <a:sym typeface="Arial" panose="020B0604020202020204" pitchFamily="34" charset="0"/>
                </a:rPr>
                <a:t>1</a:t>
              </a:r>
              <a:endParaRPr kumimoji="0" lang="en-US" altLang="ko-KR" sz="2400" i="0" u="none" strike="noStrike" kern="0" cap="none" spc="0" normalizeH="0" baseline="0" noProof="0" dirty="0">
                <a:ln>
                  <a:noFill/>
                </a:ln>
                <a:solidFill>
                  <a:prstClr val="white"/>
                </a:solidFill>
                <a:effectLst/>
                <a:uLnTx/>
                <a:uFillTx/>
                <a:latin typeface="+mn-ea"/>
                <a:sym typeface="Arial" panose="020B0604020202020204" pitchFamily="34" charset="0"/>
              </a:endParaRPr>
            </a:p>
          </p:txBody>
        </p:sp>
        <p:grpSp>
          <p:nvGrpSpPr>
            <p:cNvPr id="68" name="组合 67"/>
            <p:cNvGrpSpPr/>
            <p:nvPr/>
          </p:nvGrpSpPr>
          <p:grpSpPr>
            <a:xfrm>
              <a:off x="1064532" y="2006338"/>
              <a:ext cx="2895623" cy="3296977"/>
              <a:chOff x="1093560" y="1933767"/>
              <a:chExt cx="2895623" cy="3296977"/>
            </a:xfrm>
          </p:grpSpPr>
          <p:sp>
            <p:nvSpPr>
              <p:cNvPr id="77" name="矩形 76"/>
              <p:cNvSpPr/>
              <p:nvPr>
                <p:custDataLst>
                  <p:tags r:id="rId7"/>
                </p:custDataLst>
              </p:nvPr>
            </p:nvSpPr>
            <p:spPr>
              <a:xfrm>
                <a:off x="1162849" y="1933767"/>
                <a:ext cx="1812786" cy="363092"/>
              </a:xfrm>
              <a:prstGeom prst="rect">
                <a:avLst/>
              </a:prstGeom>
            </p:spPr>
            <p:txBody>
              <a:bodyPr wrap="square">
                <a:spAutoFit/>
                <a:scene3d>
                  <a:camera prst="orthographicFront"/>
                  <a:lightRig rig="threePt" dir="t"/>
                </a:scene3d>
                <a:sp3d contourW="12700"/>
              </a:bodyPr>
              <a:lstStyle/>
              <a:p>
                <a:r>
                  <a:rPr lang="zh-CN" altLang="en-US" sz="2000" dirty="0">
                    <a:solidFill>
                      <a:schemeClr val="accent1"/>
                    </a:solidFill>
                    <a:latin typeface="Arial" panose="020B0604020202020204" pitchFamily="34" charset="0"/>
                    <a:ea typeface="思源黑体 CN Medium" panose="020B0600000000000000" pitchFamily="34" charset="-122"/>
                    <a:sym typeface="Arial" panose="020B0604020202020204" pitchFamily="34" charset="0"/>
                  </a:rPr>
                  <a:t>文字</a:t>
                </a:r>
                <a:endParaRPr lang="zh-CN" altLang="en-US" sz="2000" dirty="0">
                  <a:solidFill>
                    <a:schemeClr val="accent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78" name="文本框 11"/>
              <p:cNvSpPr txBox="1"/>
              <p:nvPr>
                <p:custDataLst>
                  <p:tags r:id="rId8"/>
                </p:custDataLst>
              </p:nvPr>
            </p:nvSpPr>
            <p:spPr>
              <a:xfrm>
                <a:off x="1093560" y="2276038"/>
                <a:ext cx="2895623" cy="2954706"/>
              </a:xfrm>
              <a:prstGeom prst="rect">
                <a:avLst/>
              </a:prstGeom>
            </p:spPr>
            <p:txBody>
              <a:bodyPr wrap="square">
                <a:noAutofit/>
                <a:scene3d>
                  <a:camera prst="orthographicFront"/>
                  <a:lightRig rig="threePt" dir="t"/>
                </a:scene3d>
                <a:sp3d contourW="12700"/>
              </a:bodyPr>
              <a:lstStyle>
                <a:defPPr>
                  <a:defRPr lang="zh-CN"/>
                </a:defPPr>
                <a:lvl1pPr>
                  <a:lnSpc>
                    <a:spcPct val="130000"/>
                  </a:lnSpc>
                  <a:defRPr sz="1400">
                    <a:latin typeface="Arial" panose="020B0604020202020204" pitchFamily="34" charset="0"/>
                    <a:ea typeface="思源黑体 CN Medium" panose="020B0600000000000000" pitchFamily="34" charset="-122"/>
                    <a:cs typeface="思源黑体" panose="020B0800000000000000" charset="-122"/>
                  </a:defRPr>
                </a:lvl1pPr>
              </a:lstStyle>
              <a:p>
                <a:pPr>
                  <a:lnSpc>
                    <a:spcPct val="150000"/>
                  </a:lnSpc>
                </a:pPr>
                <a:r>
                  <a:rPr lang="zh-CN" altLang="en-US" sz="1600" dirty="0"/>
                  <a:t>文字可以提供详细的描述和解释，可以用来传达复杂的概念和思想。文字可以通过排版和字体的选择来增强表达效果，但它可能无法传达情感和细微的语气。</a:t>
                </a:r>
                <a:endParaRPr lang="zh-CN" altLang="en-US" sz="1600" dirty="0"/>
              </a:p>
            </p:txBody>
          </p:sp>
        </p:grpSp>
      </p:grpSp>
      <p:grpSp>
        <p:nvGrpSpPr>
          <p:cNvPr id="6" name="组合 5"/>
          <p:cNvGrpSpPr/>
          <p:nvPr/>
        </p:nvGrpSpPr>
        <p:grpSpPr>
          <a:xfrm>
            <a:off x="3374390" y="1887855"/>
            <a:ext cx="2538002" cy="4048125"/>
            <a:chOff x="904339" y="1876504"/>
            <a:chExt cx="3220194" cy="3675443"/>
          </a:xfrm>
        </p:grpSpPr>
        <p:sp>
          <p:nvSpPr>
            <p:cNvPr id="7" name="矩形: 剪去单角 437"/>
            <p:cNvSpPr/>
            <p:nvPr>
              <p:custDataLst>
                <p:tags r:id="rId9"/>
              </p:custDataLst>
            </p:nvPr>
          </p:nvSpPr>
          <p:spPr>
            <a:xfrm>
              <a:off x="904339" y="1876504"/>
              <a:ext cx="3216482" cy="3670221"/>
            </a:xfrm>
            <a:prstGeom prst="snip1Rect">
              <a:avLst>
                <a:gd name="adj" fmla="val 29383"/>
              </a:avLst>
            </a:prstGeom>
            <a:noFill/>
            <a:ln w="3175" cap="flat" cmpd="sng" algn="ctr">
              <a:solidFill>
                <a:schemeClr val="tx2">
                  <a:lumMod val="40000"/>
                  <a:lumOff val="60000"/>
                </a:scheme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矩形 7"/>
            <p:cNvSpPr/>
            <p:nvPr>
              <p:custDataLst>
                <p:tags r:id="rId10"/>
              </p:custDataLst>
            </p:nvPr>
          </p:nvSpPr>
          <p:spPr>
            <a:xfrm>
              <a:off x="908051" y="5479947"/>
              <a:ext cx="3216482" cy="72000"/>
            </a:xfrm>
            <a:prstGeom prst="rect">
              <a:avLst/>
            </a:prstGeom>
            <a:solidFill>
              <a:schemeClr val="accent1"/>
            </a:solidFill>
            <a:ln w="3175">
              <a:noFill/>
              <a:prstDash val="solid"/>
              <a:roun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1" name="任意多边形: 形状 438"/>
            <p:cNvSpPr/>
            <p:nvPr>
              <p:custDataLst>
                <p:tags r:id="rId11"/>
              </p:custDataLst>
            </p:nvPr>
          </p:nvSpPr>
          <p:spPr bwMode="auto">
            <a:xfrm>
              <a:off x="3309301" y="1876504"/>
              <a:ext cx="811322" cy="590954"/>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a:bodyPr>
            <a:lstStyle/>
            <a:p>
              <a:pPr marL="0" marR="0" lvl="0" indent="0" algn="r" defTabSz="457200" eaLnBrk="1" fontAlgn="auto" latinLnBrk="0" hangingPunct="1">
                <a:lnSpc>
                  <a:spcPct val="100000"/>
                </a:lnSpc>
                <a:spcBef>
                  <a:spcPts val="0"/>
                </a:spcBef>
                <a:spcAft>
                  <a:spcPts val="0"/>
                </a:spcAft>
                <a:buClrTx/>
                <a:buSzTx/>
                <a:buFontTx/>
                <a:buNone/>
                <a:defRPr/>
              </a:pPr>
              <a:r>
                <a:rPr kumimoji="0" lang="en-US" altLang="ko-KR" sz="2400" i="0" u="none" strike="noStrike" kern="0" cap="none" spc="0" normalizeH="0" baseline="0" noProof="0" dirty="0">
                  <a:ln>
                    <a:noFill/>
                  </a:ln>
                  <a:solidFill>
                    <a:prstClr val="white"/>
                  </a:solidFill>
                  <a:effectLst/>
                  <a:uLnTx/>
                  <a:uFillTx/>
                  <a:latin typeface="+mn-ea"/>
                  <a:sym typeface="Arial" panose="020B0604020202020204" pitchFamily="34" charset="0"/>
                </a:rPr>
                <a:t>2</a:t>
              </a:r>
              <a:endParaRPr kumimoji="0" lang="en-US" altLang="ko-KR" sz="2400" i="0" u="none" strike="noStrike" kern="0" cap="none" spc="0" normalizeH="0" baseline="0" noProof="0" dirty="0">
                <a:ln>
                  <a:noFill/>
                </a:ln>
                <a:solidFill>
                  <a:prstClr val="white"/>
                </a:solidFill>
                <a:effectLst/>
                <a:uLnTx/>
                <a:uFillTx/>
                <a:latin typeface="+mn-ea"/>
                <a:sym typeface="Arial" panose="020B0604020202020204" pitchFamily="34" charset="0"/>
              </a:endParaRPr>
            </a:p>
          </p:txBody>
        </p:sp>
        <p:grpSp>
          <p:nvGrpSpPr>
            <p:cNvPr id="12" name="组合 11"/>
            <p:cNvGrpSpPr/>
            <p:nvPr/>
          </p:nvGrpSpPr>
          <p:grpSpPr>
            <a:xfrm>
              <a:off x="1064532" y="2006338"/>
              <a:ext cx="2895623" cy="3296977"/>
              <a:chOff x="1093560" y="1933767"/>
              <a:chExt cx="2895623" cy="3296977"/>
            </a:xfrm>
          </p:grpSpPr>
          <p:sp>
            <p:nvSpPr>
              <p:cNvPr id="13" name="矩形 12"/>
              <p:cNvSpPr/>
              <p:nvPr>
                <p:custDataLst>
                  <p:tags r:id="rId12"/>
                </p:custDataLst>
              </p:nvPr>
            </p:nvSpPr>
            <p:spPr>
              <a:xfrm>
                <a:off x="1162849" y="1933767"/>
                <a:ext cx="1812786" cy="362067"/>
              </a:xfrm>
              <a:prstGeom prst="rect">
                <a:avLst/>
              </a:prstGeom>
            </p:spPr>
            <p:txBody>
              <a:bodyPr wrap="square">
                <a:spAutoFit/>
                <a:scene3d>
                  <a:camera prst="orthographicFront"/>
                  <a:lightRig rig="threePt" dir="t"/>
                </a:scene3d>
                <a:sp3d contourW="12700"/>
              </a:bodyPr>
              <a:lstStyle/>
              <a:p>
                <a:r>
                  <a:rPr lang="zh-CN" altLang="en-US" sz="2000" dirty="0">
                    <a:solidFill>
                      <a:schemeClr val="accent1"/>
                    </a:solidFill>
                    <a:latin typeface="Arial" panose="020B0604020202020204" pitchFamily="34" charset="0"/>
                    <a:ea typeface="思源黑体 CN Medium" panose="020B0600000000000000" pitchFamily="34" charset="-122"/>
                    <a:sym typeface="Arial" panose="020B0604020202020204" pitchFamily="34" charset="0"/>
                  </a:rPr>
                  <a:t>图片</a:t>
                </a:r>
                <a:endParaRPr lang="zh-CN" altLang="en-US" sz="2000" dirty="0">
                  <a:solidFill>
                    <a:schemeClr val="accent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6" name="文本框 11"/>
              <p:cNvSpPr txBox="1"/>
              <p:nvPr>
                <p:custDataLst>
                  <p:tags r:id="rId13"/>
                </p:custDataLst>
              </p:nvPr>
            </p:nvSpPr>
            <p:spPr>
              <a:xfrm>
                <a:off x="1093560" y="2276038"/>
                <a:ext cx="2895623" cy="2954706"/>
              </a:xfrm>
              <a:prstGeom prst="rect">
                <a:avLst/>
              </a:prstGeom>
            </p:spPr>
            <p:txBody>
              <a:bodyPr wrap="square">
                <a:noAutofit/>
                <a:scene3d>
                  <a:camera prst="orthographicFront"/>
                  <a:lightRig rig="threePt" dir="t"/>
                </a:scene3d>
                <a:sp3d contourW="12700"/>
              </a:bodyPr>
              <a:lstStyle>
                <a:defPPr>
                  <a:defRPr lang="zh-CN"/>
                </a:defPPr>
                <a:lvl1pPr>
                  <a:lnSpc>
                    <a:spcPct val="130000"/>
                  </a:lnSpc>
                  <a:defRPr sz="1400">
                    <a:latin typeface="Arial" panose="020B0604020202020204" pitchFamily="34" charset="0"/>
                    <a:ea typeface="思源黑体 CN Medium" panose="020B0600000000000000" pitchFamily="34" charset="-122"/>
                    <a:cs typeface="思源黑体" panose="020B0800000000000000" charset="-122"/>
                  </a:defRPr>
                </a:lvl1pPr>
              </a:lstStyle>
              <a:p>
                <a:pPr>
                  <a:lnSpc>
                    <a:spcPct val="150000"/>
                  </a:lnSpc>
                </a:pPr>
                <a:r>
                  <a:rPr lang="zh-CN" altLang="en-US" sz="1600" dirty="0"/>
                  <a:t>图片通过视觉方式直观地展示事物的外观和特征，能够吸引人的注意力并引起情感共鸣。图片可以通过颜色、构图和视觉效果来增强表达效果，但它可能无法传达复杂的概念和细节。</a:t>
                </a:r>
                <a:endParaRPr lang="zh-CN" altLang="en-US" sz="1600" dirty="0"/>
              </a:p>
            </p:txBody>
          </p:sp>
        </p:grpSp>
      </p:grpSp>
      <p:grpSp>
        <p:nvGrpSpPr>
          <p:cNvPr id="17" name="组合 16"/>
          <p:cNvGrpSpPr/>
          <p:nvPr/>
        </p:nvGrpSpPr>
        <p:grpSpPr>
          <a:xfrm>
            <a:off x="6149975" y="1893570"/>
            <a:ext cx="2538002" cy="4048125"/>
            <a:chOff x="904339" y="1876504"/>
            <a:chExt cx="3220194" cy="3675443"/>
          </a:xfrm>
        </p:grpSpPr>
        <p:sp>
          <p:nvSpPr>
            <p:cNvPr id="18" name="矩形: 剪去单角 437"/>
            <p:cNvSpPr/>
            <p:nvPr>
              <p:custDataLst>
                <p:tags r:id="rId14"/>
              </p:custDataLst>
            </p:nvPr>
          </p:nvSpPr>
          <p:spPr>
            <a:xfrm>
              <a:off x="904339" y="1876504"/>
              <a:ext cx="3216482" cy="3670221"/>
            </a:xfrm>
            <a:prstGeom prst="snip1Rect">
              <a:avLst>
                <a:gd name="adj" fmla="val 29383"/>
              </a:avLst>
            </a:prstGeom>
            <a:noFill/>
            <a:ln w="3175" cap="flat" cmpd="sng" algn="ctr">
              <a:solidFill>
                <a:schemeClr val="tx2">
                  <a:lumMod val="40000"/>
                  <a:lumOff val="60000"/>
                </a:scheme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9" name="矩形 18"/>
            <p:cNvSpPr/>
            <p:nvPr>
              <p:custDataLst>
                <p:tags r:id="rId15"/>
              </p:custDataLst>
            </p:nvPr>
          </p:nvSpPr>
          <p:spPr>
            <a:xfrm>
              <a:off x="908051" y="5479947"/>
              <a:ext cx="3216482" cy="72000"/>
            </a:xfrm>
            <a:prstGeom prst="rect">
              <a:avLst/>
            </a:prstGeom>
            <a:solidFill>
              <a:schemeClr val="accent1"/>
            </a:solidFill>
            <a:ln w="3175">
              <a:noFill/>
              <a:prstDash val="solid"/>
              <a:roun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20" name="任意多边形: 形状 438"/>
            <p:cNvSpPr/>
            <p:nvPr>
              <p:custDataLst>
                <p:tags r:id="rId16"/>
              </p:custDataLst>
            </p:nvPr>
          </p:nvSpPr>
          <p:spPr bwMode="auto">
            <a:xfrm>
              <a:off x="3309301" y="1876504"/>
              <a:ext cx="811322" cy="590954"/>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a:bodyPr>
            <a:lstStyle/>
            <a:p>
              <a:pPr marL="0" marR="0" lvl="0" indent="0" algn="r" defTabSz="457200" eaLnBrk="1" fontAlgn="auto" latinLnBrk="0" hangingPunct="1">
                <a:lnSpc>
                  <a:spcPct val="100000"/>
                </a:lnSpc>
                <a:spcBef>
                  <a:spcPts val="0"/>
                </a:spcBef>
                <a:spcAft>
                  <a:spcPts val="0"/>
                </a:spcAft>
                <a:buClrTx/>
                <a:buSzTx/>
                <a:buFontTx/>
                <a:buNone/>
                <a:defRPr/>
              </a:pPr>
              <a:r>
                <a:rPr kumimoji="0" lang="en-US" altLang="ko-KR" sz="2400" i="0" u="none" strike="noStrike" kern="0" cap="none" spc="0" normalizeH="0" baseline="0" noProof="0" dirty="0">
                  <a:ln>
                    <a:noFill/>
                  </a:ln>
                  <a:solidFill>
                    <a:prstClr val="white"/>
                  </a:solidFill>
                  <a:effectLst/>
                  <a:uLnTx/>
                  <a:uFillTx/>
                  <a:latin typeface="+mn-ea"/>
                  <a:sym typeface="Arial" panose="020B0604020202020204" pitchFamily="34" charset="0"/>
                </a:rPr>
                <a:t>3</a:t>
              </a:r>
              <a:endParaRPr kumimoji="0" lang="en-US" altLang="ko-KR" sz="2400" i="0" u="none" strike="noStrike" kern="0" cap="none" spc="0" normalizeH="0" baseline="0" noProof="0" dirty="0">
                <a:ln>
                  <a:noFill/>
                </a:ln>
                <a:solidFill>
                  <a:prstClr val="white"/>
                </a:solidFill>
                <a:effectLst/>
                <a:uLnTx/>
                <a:uFillTx/>
                <a:latin typeface="+mn-ea"/>
                <a:sym typeface="Arial" panose="020B0604020202020204" pitchFamily="34" charset="0"/>
              </a:endParaRPr>
            </a:p>
          </p:txBody>
        </p:sp>
        <p:grpSp>
          <p:nvGrpSpPr>
            <p:cNvPr id="21" name="组合 20"/>
            <p:cNvGrpSpPr/>
            <p:nvPr/>
          </p:nvGrpSpPr>
          <p:grpSpPr>
            <a:xfrm>
              <a:off x="1064532" y="2006338"/>
              <a:ext cx="2895623" cy="3296977"/>
              <a:chOff x="1093560" y="1933767"/>
              <a:chExt cx="2895623" cy="3296977"/>
            </a:xfrm>
          </p:grpSpPr>
          <p:sp>
            <p:nvSpPr>
              <p:cNvPr id="22" name="矩形 21"/>
              <p:cNvSpPr/>
              <p:nvPr>
                <p:custDataLst>
                  <p:tags r:id="rId17"/>
                </p:custDataLst>
              </p:nvPr>
            </p:nvSpPr>
            <p:spPr>
              <a:xfrm>
                <a:off x="1162849" y="1933767"/>
                <a:ext cx="1812786" cy="362067"/>
              </a:xfrm>
              <a:prstGeom prst="rect">
                <a:avLst/>
              </a:prstGeom>
            </p:spPr>
            <p:txBody>
              <a:bodyPr wrap="square">
                <a:spAutoFit/>
                <a:scene3d>
                  <a:camera prst="orthographicFront"/>
                  <a:lightRig rig="threePt" dir="t"/>
                </a:scene3d>
                <a:sp3d contourW="12700"/>
              </a:bodyPr>
              <a:lstStyle/>
              <a:p>
                <a:r>
                  <a:rPr lang="zh-CN" altLang="en-US" sz="2000" dirty="0">
                    <a:solidFill>
                      <a:schemeClr val="accent1"/>
                    </a:solidFill>
                    <a:latin typeface="Arial" panose="020B0604020202020204" pitchFamily="34" charset="0"/>
                    <a:ea typeface="思源黑体 CN Medium" panose="020B0600000000000000" pitchFamily="34" charset="-122"/>
                    <a:sym typeface="Arial" panose="020B0604020202020204" pitchFamily="34" charset="0"/>
                  </a:rPr>
                  <a:t>音频</a:t>
                </a:r>
                <a:endParaRPr lang="zh-CN" altLang="en-US" sz="2000" dirty="0">
                  <a:solidFill>
                    <a:schemeClr val="accent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23" name="文本框 11"/>
              <p:cNvSpPr txBox="1"/>
              <p:nvPr>
                <p:custDataLst>
                  <p:tags r:id="rId18"/>
                </p:custDataLst>
              </p:nvPr>
            </p:nvSpPr>
            <p:spPr>
              <a:xfrm>
                <a:off x="1093560" y="2276038"/>
                <a:ext cx="2895623" cy="2954706"/>
              </a:xfrm>
              <a:prstGeom prst="rect">
                <a:avLst/>
              </a:prstGeom>
            </p:spPr>
            <p:txBody>
              <a:bodyPr wrap="square">
                <a:noAutofit/>
                <a:scene3d>
                  <a:camera prst="orthographicFront"/>
                  <a:lightRig rig="threePt" dir="t"/>
                </a:scene3d>
                <a:sp3d contourW="12700"/>
              </a:bodyPr>
              <a:lstStyle>
                <a:defPPr>
                  <a:defRPr lang="zh-CN"/>
                </a:defPPr>
                <a:lvl1pPr>
                  <a:lnSpc>
                    <a:spcPct val="130000"/>
                  </a:lnSpc>
                  <a:defRPr sz="1400">
                    <a:latin typeface="Arial" panose="020B0604020202020204" pitchFamily="34" charset="0"/>
                    <a:ea typeface="思源黑体 CN Medium" panose="020B0600000000000000" pitchFamily="34" charset="-122"/>
                    <a:cs typeface="思源黑体" panose="020B0800000000000000" charset="-122"/>
                  </a:defRPr>
                </a:lvl1pPr>
              </a:lstStyle>
              <a:p>
                <a:pPr>
                  <a:lnSpc>
                    <a:spcPct val="150000"/>
                  </a:lnSpc>
                </a:pPr>
                <a:r>
                  <a:rPr lang="zh-CN" altLang="en-US" sz="1600" dirty="0"/>
                  <a:t>音频通过听觉方式传达信息，可以通过声音和音乐来引起情感共鸣，可以通过音调、音量和节奏来增强表达效果，但它无法传达视觉信息，可能需要更多的注意力和专注力来理解和记忆。</a:t>
                </a:r>
                <a:endParaRPr lang="zh-CN" altLang="en-US" sz="1600" dirty="0"/>
              </a:p>
            </p:txBody>
          </p:sp>
        </p:grpSp>
      </p:grpSp>
      <p:grpSp>
        <p:nvGrpSpPr>
          <p:cNvPr id="24" name="组合 23"/>
          <p:cNvGrpSpPr/>
          <p:nvPr/>
        </p:nvGrpSpPr>
        <p:grpSpPr>
          <a:xfrm>
            <a:off x="8922385" y="1875790"/>
            <a:ext cx="2538002" cy="4048125"/>
            <a:chOff x="904339" y="1876504"/>
            <a:chExt cx="3220194" cy="3675443"/>
          </a:xfrm>
        </p:grpSpPr>
        <p:sp>
          <p:nvSpPr>
            <p:cNvPr id="25" name="矩形: 剪去单角 437"/>
            <p:cNvSpPr/>
            <p:nvPr>
              <p:custDataLst>
                <p:tags r:id="rId19"/>
              </p:custDataLst>
            </p:nvPr>
          </p:nvSpPr>
          <p:spPr>
            <a:xfrm>
              <a:off x="904339" y="1876504"/>
              <a:ext cx="3216482" cy="3670221"/>
            </a:xfrm>
            <a:prstGeom prst="snip1Rect">
              <a:avLst>
                <a:gd name="adj" fmla="val 29383"/>
              </a:avLst>
            </a:prstGeom>
            <a:noFill/>
            <a:ln w="3175" cap="flat" cmpd="sng" algn="ctr">
              <a:solidFill>
                <a:schemeClr val="tx2">
                  <a:lumMod val="40000"/>
                  <a:lumOff val="60000"/>
                </a:scheme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26" name="矩形 25"/>
            <p:cNvSpPr/>
            <p:nvPr>
              <p:custDataLst>
                <p:tags r:id="rId20"/>
              </p:custDataLst>
            </p:nvPr>
          </p:nvSpPr>
          <p:spPr>
            <a:xfrm>
              <a:off x="908051" y="5479947"/>
              <a:ext cx="3216482" cy="72000"/>
            </a:xfrm>
            <a:prstGeom prst="rect">
              <a:avLst/>
            </a:prstGeom>
            <a:solidFill>
              <a:schemeClr val="accent1"/>
            </a:solidFill>
            <a:ln w="3175">
              <a:noFill/>
              <a:prstDash val="solid"/>
              <a:roun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27" name="任意多边形: 形状 438"/>
            <p:cNvSpPr/>
            <p:nvPr>
              <p:custDataLst>
                <p:tags r:id="rId21"/>
              </p:custDataLst>
            </p:nvPr>
          </p:nvSpPr>
          <p:spPr bwMode="auto">
            <a:xfrm>
              <a:off x="3309301" y="1876504"/>
              <a:ext cx="811322" cy="590954"/>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a:bodyPr>
            <a:lstStyle/>
            <a:p>
              <a:pPr marL="0" marR="0" lvl="0" indent="0" algn="r" defTabSz="457200" eaLnBrk="1" fontAlgn="auto" latinLnBrk="0" hangingPunct="1">
                <a:lnSpc>
                  <a:spcPct val="100000"/>
                </a:lnSpc>
                <a:spcBef>
                  <a:spcPts val="0"/>
                </a:spcBef>
                <a:spcAft>
                  <a:spcPts val="0"/>
                </a:spcAft>
                <a:buClrTx/>
                <a:buSzTx/>
                <a:buFontTx/>
                <a:buNone/>
                <a:defRPr/>
              </a:pPr>
              <a:r>
                <a:rPr kumimoji="0" lang="en-US" altLang="ko-KR" sz="2400" i="0" u="none" strike="noStrike" kern="0" cap="none" spc="0" normalizeH="0" baseline="0" noProof="0" dirty="0">
                  <a:ln>
                    <a:noFill/>
                  </a:ln>
                  <a:solidFill>
                    <a:prstClr val="white"/>
                  </a:solidFill>
                  <a:effectLst/>
                  <a:uLnTx/>
                  <a:uFillTx/>
                  <a:latin typeface="+mn-ea"/>
                  <a:sym typeface="Arial" panose="020B0604020202020204" pitchFamily="34" charset="0"/>
                </a:rPr>
                <a:t>4</a:t>
              </a:r>
              <a:endParaRPr kumimoji="0" lang="en-US" altLang="ko-KR" sz="2400" i="0" u="none" strike="noStrike" kern="0" cap="none" spc="0" normalizeH="0" baseline="0" noProof="0" dirty="0">
                <a:ln>
                  <a:noFill/>
                </a:ln>
                <a:solidFill>
                  <a:prstClr val="white"/>
                </a:solidFill>
                <a:effectLst/>
                <a:uLnTx/>
                <a:uFillTx/>
                <a:latin typeface="+mn-ea"/>
                <a:sym typeface="Arial" panose="020B0604020202020204" pitchFamily="34" charset="0"/>
              </a:endParaRPr>
            </a:p>
          </p:txBody>
        </p:sp>
        <p:grpSp>
          <p:nvGrpSpPr>
            <p:cNvPr id="28" name="组合 27"/>
            <p:cNvGrpSpPr/>
            <p:nvPr/>
          </p:nvGrpSpPr>
          <p:grpSpPr>
            <a:xfrm>
              <a:off x="1064532" y="2006338"/>
              <a:ext cx="2895623" cy="3296977"/>
              <a:chOff x="1093560" y="1933767"/>
              <a:chExt cx="2895623" cy="3296977"/>
            </a:xfrm>
          </p:grpSpPr>
          <p:sp>
            <p:nvSpPr>
              <p:cNvPr id="29" name="矩形 28"/>
              <p:cNvSpPr/>
              <p:nvPr>
                <p:custDataLst>
                  <p:tags r:id="rId22"/>
                </p:custDataLst>
              </p:nvPr>
            </p:nvSpPr>
            <p:spPr>
              <a:xfrm>
                <a:off x="1162849" y="1933767"/>
                <a:ext cx="1812786" cy="362067"/>
              </a:xfrm>
              <a:prstGeom prst="rect">
                <a:avLst/>
              </a:prstGeom>
            </p:spPr>
            <p:txBody>
              <a:bodyPr wrap="square">
                <a:spAutoFit/>
                <a:scene3d>
                  <a:camera prst="orthographicFront"/>
                  <a:lightRig rig="threePt" dir="t"/>
                </a:scene3d>
                <a:sp3d contourW="12700"/>
              </a:bodyPr>
              <a:lstStyle/>
              <a:p>
                <a:r>
                  <a:rPr lang="zh-CN" altLang="en-US" sz="2000" dirty="0">
                    <a:solidFill>
                      <a:schemeClr val="accent1"/>
                    </a:solidFill>
                    <a:latin typeface="Arial" panose="020B0604020202020204" pitchFamily="34" charset="0"/>
                    <a:ea typeface="思源黑体 CN Medium" panose="020B0600000000000000" pitchFamily="34" charset="-122"/>
                    <a:sym typeface="Arial" panose="020B0604020202020204" pitchFamily="34" charset="0"/>
                  </a:rPr>
                  <a:t>视频</a:t>
                </a:r>
                <a:endParaRPr lang="zh-CN" altLang="en-US" sz="2000" dirty="0">
                  <a:solidFill>
                    <a:schemeClr val="accent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0" name="文本框 11"/>
              <p:cNvSpPr txBox="1"/>
              <p:nvPr>
                <p:custDataLst>
                  <p:tags r:id="rId23"/>
                </p:custDataLst>
              </p:nvPr>
            </p:nvSpPr>
            <p:spPr>
              <a:xfrm>
                <a:off x="1093560" y="2276038"/>
                <a:ext cx="2895623" cy="2954706"/>
              </a:xfrm>
              <a:prstGeom prst="rect">
                <a:avLst/>
              </a:prstGeom>
            </p:spPr>
            <p:txBody>
              <a:bodyPr wrap="square">
                <a:noAutofit/>
                <a:scene3d>
                  <a:camera prst="orthographicFront"/>
                  <a:lightRig rig="threePt" dir="t"/>
                </a:scene3d>
                <a:sp3d contourW="12700"/>
              </a:bodyPr>
              <a:lstStyle>
                <a:defPPr>
                  <a:defRPr lang="zh-CN"/>
                </a:defPPr>
                <a:lvl1pPr>
                  <a:lnSpc>
                    <a:spcPct val="130000"/>
                  </a:lnSpc>
                  <a:defRPr sz="1400">
                    <a:latin typeface="Arial" panose="020B0604020202020204" pitchFamily="34" charset="0"/>
                    <a:ea typeface="思源黑体 CN Medium" panose="020B0600000000000000" pitchFamily="34" charset="-122"/>
                    <a:cs typeface="思源黑体" panose="020B0800000000000000" charset="-122"/>
                  </a:defRPr>
                </a:lvl1pPr>
              </a:lstStyle>
              <a:p>
                <a:pPr>
                  <a:lnSpc>
                    <a:spcPct val="150000"/>
                  </a:lnSpc>
                </a:pPr>
                <a:r>
                  <a:rPr lang="zh-CN" altLang="en-US" sz="1600" dirty="0"/>
                  <a:t>视频通过视觉和听觉方式传达丰富的信息，可以展示动态和实时的场景，能够更好地传达情感和细节。但视频文件较大，需要更多的存储空间，而且制作和编辑视频需要更多的时间和技术。</a:t>
                </a:r>
                <a:endParaRPr lang="zh-CN" altLang="en-US" sz="1600" dirty="0"/>
              </a:p>
            </p:txBody>
          </p:sp>
        </p:gr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3" name="文本框 2"/>
          <p:cNvSpPr txBox="1"/>
          <p:nvPr>
            <p:custDataLst>
              <p:tags r:id="rId4"/>
            </p:custDataLst>
          </p:nvPr>
        </p:nvSpPr>
        <p:spPr>
          <a:xfrm>
            <a:off x="487680" y="2000250"/>
            <a:ext cx="11652885" cy="1050290"/>
          </a:xfrm>
          <a:prstGeom prst="rect">
            <a:avLst/>
          </a:prstGeom>
          <a:noFill/>
          <a:ln w="9525">
            <a:noFill/>
          </a:ln>
        </p:spPr>
        <p:txBody>
          <a:bodyPr wrap="square">
            <a:spAutoFit/>
          </a:bodyPr>
          <a:p>
            <a:pPr indent="0">
              <a:lnSpc>
                <a:spcPct val="130000"/>
              </a:lnSpc>
            </a:pPr>
            <a:r>
              <a:rPr lang="zh-CN" sz="2400" dirty="0">
                <a:solidFill>
                  <a:srgbClr val="FF0000"/>
                </a:solidFill>
                <a:latin typeface="思源黑体 CN Medium" panose="020B0600000000000000" pitchFamily="34" charset="-122"/>
                <a:ea typeface="思源黑体 CN Medium" panose="020B0600000000000000" pitchFamily="34" charset="-122"/>
                <a:cs typeface="+mn-ea"/>
                <a:sym typeface="+mn-lt"/>
              </a:rPr>
              <a:t>结论：</a:t>
            </a:r>
            <a:r>
              <a:rPr sz="2400" dirty="0">
                <a:solidFill>
                  <a:schemeClr val="tx1"/>
                </a:solidFill>
                <a:latin typeface="思源黑体 CN Medium" panose="020B0600000000000000" pitchFamily="34" charset="-122"/>
                <a:ea typeface="思源黑体 CN Medium" panose="020B0600000000000000" pitchFamily="34" charset="-122"/>
                <a:cs typeface="+mn-ea"/>
                <a:sym typeface="+mn-lt"/>
              </a:rPr>
              <a:t>同样的信息可以采用不同数据形式作为载体，其表达效果各不相同</a:t>
            </a:r>
            <a:r>
              <a:rPr 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。我们</a:t>
            </a:r>
            <a:r>
              <a:rPr sz="2400" dirty="0">
                <a:solidFill>
                  <a:schemeClr val="tx1"/>
                </a:solidFill>
                <a:latin typeface="思源黑体 CN Medium" panose="020B0600000000000000" pitchFamily="34" charset="-122"/>
                <a:ea typeface="思源黑体 CN Medium" panose="020B0600000000000000" pitchFamily="34" charset="-122"/>
                <a:cs typeface="+mn-ea"/>
                <a:sym typeface="+mn-lt"/>
              </a:rPr>
              <a:t>应根</a:t>
            </a:r>
            <a:r>
              <a:rPr lang="en-US" sz="2400" dirty="0">
                <a:solidFill>
                  <a:schemeClr val="tx1"/>
                </a:solidFill>
                <a:latin typeface="思源黑体 CN Medium" panose="020B0600000000000000" pitchFamily="34" charset="-122"/>
                <a:ea typeface="思源黑体 CN Medium" panose="020B0600000000000000" pitchFamily="34" charset="-122"/>
                <a:cs typeface="+mn-ea"/>
                <a:sym typeface="+mn-lt"/>
              </a:rPr>
              <a:t>	</a:t>
            </a:r>
            <a:r>
              <a:rPr sz="2400" dirty="0">
                <a:solidFill>
                  <a:schemeClr val="tx1"/>
                </a:solidFill>
                <a:latin typeface="思源黑体 CN Medium" panose="020B0600000000000000" pitchFamily="34" charset="-122"/>
                <a:ea typeface="思源黑体 CN Medium" panose="020B0600000000000000" pitchFamily="34" charset="-122"/>
                <a:cs typeface="+mn-ea"/>
                <a:sym typeface="+mn-lt"/>
              </a:rPr>
              <a:t>据适用对象和场合等合理选择数据资源。</a:t>
            </a:r>
            <a:endParaRPr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2" name="文本框 1"/>
          <p:cNvSpPr txBox="1"/>
          <p:nvPr/>
        </p:nvSpPr>
        <p:spPr>
          <a:xfrm>
            <a:off x="487680" y="3238500"/>
            <a:ext cx="11652885" cy="1050290"/>
          </a:xfrm>
          <a:prstGeom prst="rect">
            <a:avLst/>
          </a:prstGeom>
          <a:noFill/>
          <a:ln w="9525">
            <a:noFill/>
          </a:ln>
        </p:spPr>
        <p:txBody>
          <a:bodyPr wrap="square">
            <a:spAutoFit/>
          </a:bodyPr>
          <a:p>
            <a:pPr indent="0">
              <a:lnSpc>
                <a:spcPct val="130000"/>
              </a:lnSpc>
            </a:pPr>
            <a:r>
              <a:rPr lang="zh-CN" sz="2400" dirty="0">
                <a:solidFill>
                  <a:srgbClr val="FF0000"/>
                </a:solidFill>
                <a:latin typeface="思源黑体 CN Medium" panose="020B0600000000000000" pitchFamily="34" charset="-122"/>
                <a:ea typeface="思源黑体 CN Medium" panose="020B0600000000000000" pitchFamily="34" charset="-122"/>
                <a:cs typeface="+mn-ea"/>
                <a:sym typeface="+mn-lt"/>
              </a:rPr>
              <a:t>实践活动一</a:t>
            </a: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400" dirty="0">
                <a:solidFill>
                  <a:schemeClr val="tx1"/>
                </a:solidFill>
                <a:latin typeface="思源黑体 CN Medium" panose="020B0600000000000000" pitchFamily="34" charset="-122"/>
                <a:ea typeface="思源黑体 CN Medium" panose="020B0600000000000000" pitchFamily="34" charset="-122"/>
                <a:cs typeface="+mn-ea"/>
                <a:sym typeface="+mn-lt"/>
              </a:rPr>
              <a:t>明确本小组项目需要用到哪些数据形式来呈现，并将项目资源整理、遴</a:t>
            </a:r>
            <a:endParaRPr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a:p>
            <a:pPr marL="1371600" lvl="3" indent="457200">
              <a:lnSpc>
                <a:spcPct val="130000"/>
              </a:lnSpc>
            </a:pPr>
            <a:r>
              <a:rPr sz="2400" dirty="0">
                <a:solidFill>
                  <a:schemeClr val="tx1"/>
                </a:solidFill>
                <a:latin typeface="思源黑体 CN Medium" panose="020B0600000000000000" pitchFamily="34" charset="-122"/>
                <a:ea typeface="思源黑体 CN Medium" panose="020B0600000000000000" pitchFamily="34" charset="-122"/>
                <a:cs typeface="+mn-ea"/>
                <a:sym typeface="+mn-lt"/>
              </a:rPr>
              <a:t>选出来备用。</a:t>
            </a:r>
            <a:endParaRPr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grpSp>
        <p:nvGrpSpPr>
          <p:cNvPr id="16" name="组合 15"/>
          <p:cNvGrpSpPr/>
          <p:nvPr/>
        </p:nvGrpSpPr>
        <p:grpSpPr>
          <a:xfrm>
            <a:off x="487680" y="1178560"/>
            <a:ext cx="2738755" cy="528955"/>
            <a:chOff x="878" y="3116"/>
            <a:chExt cx="2407" cy="833"/>
          </a:xfrm>
        </p:grpSpPr>
        <p:sp>
          <p:nvSpPr>
            <p:cNvPr id="128" name="矩形: 对角圆角 127"/>
            <p:cNvSpPr/>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2" name="文本框 1"/>
            <p:cNvSpPr txBox="1"/>
            <p:nvPr>
              <p:custDataLst>
                <p:tags r:id="rId2"/>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课程标准要求</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grpSp>
        <p:nvGrpSpPr>
          <p:cNvPr id="9" name="组合 8"/>
          <p:cNvGrpSpPr/>
          <p:nvPr/>
        </p:nvGrpSpPr>
        <p:grpSpPr>
          <a:xfrm>
            <a:off x="487680" y="2139950"/>
            <a:ext cx="11055985" cy="876935"/>
            <a:chOff x="1136" y="6155"/>
            <a:chExt cx="17411" cy="1381"/>
          </a:xfrm>
        </p:grpSpPr>
        <p:sp>
          <p:nvSpPr>
            <p:cNvPr id="22" name="文本框 21"/>
            <p:cNvSpPr txBox="1"/>
            <p:nvPr>
              <p:custDataLst>
                <p:tags r:id="rId3"/>
              </p:custDataLst>
            </p:nvPr>
          </p:nvSpPr>
          <p:spPr>
            <a:xfrm>
              <a:off x="2297" y="7052"/>
              <a:ext cx="16251" cy="484"/>
            </a:xfrm>
            <a:prstGeom prst="rect">
              <a:avLst/>
            </a:prstGeom>
            <a:noFill/>
          </p:spPr>
          <p:txBody>
            <a:bodyPr wrap="square" lIns="0" tIns="0" rIns="0" bIns="0">
              <a:spAutoFit/>
            </a:bodyPr>
            <a:p>
              <a:pPr lvl="0">
                <a:defRPr/>
              </a:pPr>
              <a:r>
                <a:rPr lang="en-US" altLang="zh-CN" sz="2000" i="1"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a:t>
              </a:r>
              <a:r>
                <a:rPr lang="zh-CN" altLang="en-US" sz="2000" i="1"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了解常用互联网应用中数据的构成，能够使用适当的数字化工具对网页进行编辑和发布</a:t>
              </a:r>
              <a:r>
                <a:rPr lang="en-US" altLang="zh-CN" sz="2000" i="1"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a:t>
              </a:r>
              <a:endParaRPr lang="en-US" altLang="zh-CN" sz="2000" i="1"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grpSp>
          <p:nvGrpSpPr>
            <p:cNvPr id="26" name="组合 25"/>
            <p:cNvGrpSpPr/>
            <p:nvPr/>
          </p:nvGrpSpPr>
          <p:grpSpPr>
            <a:xfrm>
              <a:off x="1136" y="6155"/>
              <a:ext cx="5174" cy="652"/>
              <a:chOff x="1136" y="6155"/>
              <a:chExt cx="5174" cy="652"/>
            </a:xfrm>
          </p:grpSpPr>
          <p:sp>
            <p:nvSpPr>
              <p:cNvPr id="21" name="文本框 20"/>
              <p:cNvSpPr txBox="1"/>
              <p:nvPr>
                <p:custDataLst>
                  <p:tags r:id="rId4"/>
                </p:custDataLst>
              </p:nvPr>
            </p:nvSpPr>
            <p:spPr>
              <a:xfrm>
                <a:off x="1788" y="6239"/>
                <a:ext cx="4523" cy="484"/>
              </a:xfrm>
              <a:prstGeom prst="rect">
                <a:avLst/>
              </a:prstGeom>
              <a:noFill/>
            </p:spPr>
            <p:txBody>
              <a:bodyPr wrap="square" lIns="0" tIns="0" rIns="0" bIns="0">
                <a:spAutoFit/>
              </a:bodyPr>
              <a:p>
                <a:pPr lvl="0">
                  <a:defRPr/>
                </a:pPr>
                <a:r>
                  <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《课程标准》</a:t>
                </a:r>
                <a:r>
                  <a:rPr lang="zh-CN" sz="2000" dirty="0">
                    <a:solidFill>
                      <a:srgbClr val="FF0000"/>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内容</a:t>
                </a:r>
                <a:r>
                  <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要求：</a:t>
                </a:r>
                <a:endPar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pic>
            <p:nvPicPr>
              <p:cNvPr id="23" name="图片 22" descr="32313539373634353b32313539373633343bb7bdb0b8c1c1b5e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6" y="6155"/>
                <a:ext cx="652" cy="652"/>
              </a:xfrm>
              <a:prstGeom prst="rect">
                <a:avLst/>
              </a:prstGeom>
            </p:spPr>
          </p:pic>
        </p:grpSp>
      </p:grpSp>
      <p:grpSp>
        <p:nvGrpSpPr>
          <p:cNvPr id="10" name="组合 9"/>
          <p:cNvGrpSpPr/>
          <p:nvPr/>
        </p:nvGrpSpPr>
        <p:grpSpPr>
          <a:xfrm>
            <a:off x="488950" y="3303905"/>
            <a:ext cx="11054715" cy="876935"/>
            <a:chOff x="1138" y="7781"/>
            <a:chExt cx="17409" cy="1381"/>
          </a:xfrm>
        </p:grpSpPr>
        <p:grpSp>
          <p:nvGrpSpPr>
            <p:cNvPr id="27" name="组合 26"/>
            <p:cNvGrpSpPr/>
            <p:nvPr/>
          </p:nvGrpSpPr>
          <p:grpSpPr>
            <a:xfrm>
              <a:off x="1138" y="7781"/>
              <a:ext cx="5175" cy="652"/>
              <a:chOff x="1136" y="6155"/>
              <a:chExt cx="5175" cy="652"/>
            </a:xfrm>
          </p:grpSpPr>
          <p:sp>
            <p:nvSpPr>
              <p:cNvPr id="29" name="文本框 28"/>
              <p:cNvSpPr txBox="1"/>
              <p:nvPr>
                <p:custDataLst>
                  <p:tags r:id="rId7"/>
                </p:custDataLst>
              </p:nvPr>
            </p:nvSpPr>
            <p:spPr>
              <a:xfrm>
                <a:off x="1788" y="6239"/>
                <a:ext cx="4523" cy="484"/>
              </a:xfrm>
              <a:prstGeom prst="rect">
                <a:avLst/>
              </a:prstGeom>
              <a:noFill/>
            </p:spPr>
            <p:txBody>
              <a:bodyPr wrap="square" lIns="0" tIns="0" rIns="0" bIns="0">
                <a:spAutoFit/>
              </a:bodyPr>
              <a:p>
                <a:pPr lvl="0">
                  <a:defRPr/>
                </a:pPr>
                <a:r>
                  <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《课程标准》</a:t>
                </a:r>
                <a:r>
                  <a:rPr lang="zh-CN" sz="2000" dirty="0">
                    <a:solidFill>
                      <a:srgbClr val="FF0000"/>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学业</a:t>
                </a:r>
                <a:r>
                  <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要求：</a:t>
                </a:r>
                <a:endPar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pic>
            <p:nvPicPr>
              <p:cNvPr id="30" name="图片 29" descr="32313539373634353b32313539373633343bb7bdb0b8c1c1b5e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6" y="6155"/>
                <a:ext cx="652" cy="652"/>
              </a:xfrm>
              <a:prstGeom prst="rect">
                <a:avLst/>
              </a:prstGeom>
            </p:spPr>
          </p:pic>
        </p:grpSp>
        <p:sp>
          <p:nvSpPr>
            <p:cNvPr id="31" name="文本框 30"/>
            <p:cNvSpPr txBox="1"/>
            <p:nvPr>
              <p:custDataLst>
                <p:tags r:id="rId8"/>
              </p:custDataLst>
            </p:nvPr>
          </p:nvSpPr>
          <p:spPr>
            <a:xfrm>
              <a:off x="2297" y="8678"/>
              <a:ext cx="16251" cy="484"/>
            </a:xfrm>
            <a:prstGeom prst="rect">
              <a:avLst/>
            </a:prstGeom>
            <a:noFill/>
          </p:spPr>
          <p:txBody>
            <a:bodyPr wrap="square" lIns="0" tIns="0" rIns="0" bIns="0">
              <a:spAutoFit/>
            </a:bodyPr>
            <a:p>
              <a:pPr lvl="0">
                <a:defRPr/>
              </a:pPr>
              <a:r>
                <a:rPr lang="en-US" altLang="zh-CN" sz="2000" i="1"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a:t>
              </a:r>
              <a:r>
                <a:rPr lang="zh-CN" altLang="en-US" sz="2000" i="1"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学会使用网页编辑工具、在线写作工具等创建网络文档</a:t>
              </a:r>
              <a:r>
                <a:rPr lang="en-US" altLang="zh-CN" sz="2000" i="1"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a:t>
              </a:r>
              <a:endParaRPr lang="en-US" altLang="zh-CN" sz="2000" i="1"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grpSp>
      <p:sp>
        <p:nvSpPr>
          <p:cNvPr id="7" name="矩形 6"/>
          <p:cNvSpPr/>
          <p:nvPr/>
        </p:nvSpPr>
        <p:spPr>
          <a:xfrm>
            <a:off x="5501640" y="2590165"/>
            <a:ext cx="5687695" cy="4749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17" name="文本框 16"/>
          <p:cNvSpPr txBox="1"/>
          <p:nvPr>
            <p:custDataLst>
              <p:tags r:id="rId4"/>
            </p:custDataLst>
          </p:nvPr>
        </p:nvSpPr>
        <p:spPr>
          <a:xfrm>
            <a:off x="487680" y="2731135"/>
            <a:ext cx="11172825" cy="1050290"/>
          </a:xfrm>
          <a:prstGeom prst="rect">
            <a:avLst/>
          </a:prstGeom>
          <a:noFill/>
          <a:ln w="9525">
            <a:noFill/>
          </a:ln>
        </p:spPr>
        <p:txBody>
          <a:bodyPr wrap="square">
            <a:spAutoFit/>
          </a:bodyPr>
          <a:p>
            <a:pPr indent="0">
              <a:lnSpc>
                <a:spcPct val="130000"/>
              </a:lnSpc>
            </a:pPr>
            <a:r>
              <a:rPr lang="en-US" sz="2400" i="1" dirty="0">
                <a:solidFill>
                  <a:srgbClr val="446ECE"/>
                </a:solidFill>
                <a:latin typeface="思源黑体 CN Medium" panose="020B0600000000000000" pitchFamily="34" charset="-122"/>
                <a:ea typeface="思源黑体 CN Medium" panose="020B0600000000000000" pitchFamily="34" charset="-122"/>
                <a:cs typeface="+mn-ea"/>
                <a:sym typeface="+mn-lt"/>
              </a:rPr>
              <a:t>Q</a:t>
            </a:r>
            <a:r>
              <a:rPr lang="zh-CN" altLang="en-US" sz="2400" i="1" dirty="0">
                <a:solidFill>
                  <a:srgbClr val="446ECE"/>
                </a:solidFill>
                <a:latin typeface="思源黑体 CN Medium" panose="020B0600000000000000" pitchFamily="34" charset="-122"/>
                <a:ea typeface="思源黑体 CN Medium" panose="020B0600000000000000" pitchFamily="34" charset="-122"/>
                <a:cs typeface="+mn-ea"/>
                <a:sym typeface="+mn-lt"/>
              </a:rPr>
              <a:t>：</a:t>
            </a:r>
            <a:r>
              <a:rPr sz="2400" i="1" dirty="0">
                <a:solidFill>
                  <a:srgbClr val="446ECE"/>
                </a:solidFill>
                <a:latin typeface="思源黑体 CN Medium" panose="020B0600000000000000" pitchFamily="34" charset="-122"/>
                <a:ea typeface="思源黑体 CN Medium" panose="020B0600000000000000" pitchFamily="34" charset="-122"/>
                <a:cs typeface="+mn-ea"/>
                <a:sym typeface="+mn-lt"/>
              </a:rPr>
              <a:t>文字、图片、音频、视频等数据表现形式，除了在表达效果上有区别，不同类型的数据文件本身也有显著特征，让我们一眼就能分辨其数据类型，你发现了吗？</a:t>
            </a:r>
            <a:endParaRPr sz="2400" i="1" dirty="0">
              <a:solidFill>
                <a:srgbClr val="446ECE"/>
              </a:solidFill>
              <a:latin typeface="思源黑体 CN Medium" panose="020B0600000000000000" pitchFamily="34" charset="-122"/>
              <a:ea typeface="思源黑体 CN Medium" panose="020B0600000000000000" pitchFamily="34" charset="-122"/>
              <a:cs typeface="+mn-ea"/>
              <a:sym typeface="+mn-lt"/>
            </a:endParaRPr>
          </a:p>
        </p:txBody>
      </p:sp>
      <p:sp>
        <p:nvSpPr>
          <p:cNvPr id="3" name="文本框 2"/>
          <p:cNvSpPr txBox="1"/>
          <p:nvPr/>
        </p:nvSpPr>
        <p:spPr>
          <a:xfrm>
            <a:off x="487680" y="2000250"/>
            <a:ext cx="11652885" cy="570865"/>
          </a:xfrm>
          <a:prstGeom prst="rect">
            <a:avLst/>
          </a:prstGeom>
          <a:noFill/>
          <a:ln w="9525">
            <a:noFill/>
          </a:ln>
        </p:spPr>
        <p:txBody>
          <a:bodyPr wrap="square">
            <a:spAutoFit/>
          </a:bodyPr>
          <a:p>
            <a:pPr indent="0">
              <a:lnSpc>
                <a:spcPct val="130000"/>
              </a:lnSpc>
            </a:pP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探究</a:t>
            </a:r>
            <a:r>
              <a:rPr lang="zh-CN" sz="2400" dirty="0">
                <a:solidFill>
                  <a:srgbClr val="FF0000"/>
                </a:solidFill>
                <a:latin typeface="思源黑体 CN Medium" panose="020B0600000000000000" pitchFamily="34" charset="-122"/>
                <a:ea typeface="思源黑体 CN Medium" panose="020B0600000000000000" pitchFamily="34" charset="-122"/>
                <a:cs typeface="+mn-ea"/>
                <a:sym typeface="+mn-lt"/>
              </a:rPr>
              <a:t>三</a:t>
            </a: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400" dirty="0">
                <a:solidFill>
                  <a:schemeClr val="tx2"/>
                </a:solidFill>
                <a:latin typeface="思源黑体 CN Medium" panose="020B0600000000000000" pitchFamily="34" charset="-122"/>
                <a:ea typeface="思源黑体 CN Medium" panose="020B0600000000000000" pitchFamily="34" charset="-122"/>
                <a:cs typeface="+mn-ea"/>
                <a:sym typeface="+mn-lt"/>
              </a:rPr>
              <a:t>常见数据形式的文件扩展名</a:t>
            </a:r>
            <a:endParaRPr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6" name="文本框 5"/>
          <p:cNvSpPr txBox="1"/>
          <p:nvPr/>
        </p:nvSpPr>
        <p:spPr>
          <a:xfrm>
            <a:off x="488315" y="3941445"/>
            <a:ext cx="11172190" cy="1529715"/>
          </a:xfrm>
          <a:prstGeom prst="rect">
            <a:avLst/>
          </a:prstGeom>
          <a:noFill/>
          <a:ln w="9525">
            <a:noFill/>
          </a:ln>
        </p:spPr>
        <p:txBody>
          <a:bodyPr wrap="square">
            <a:spAutoFit/>
          </a:bodyPr>
          <a:p>
            <a:pPr indent="0">
              <a:lnSpc>
                <a:spcPct val="130000"/>
              </a:lnSpc>
            </a:pPr>
            <a:r>
              <a:rPr 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文件扩展名（后缀名）指的是文件名称后缀的一部分，用于表示该文件的类型或格式。文件扩展名的作用是帮助操作系统识别文件的类型和格式，进而使用正确的应用程序对其进行打开和处理。</a:t>
            </a:r>
            <a:endParaRPr 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3" name="文本框 2"/>
          <p:cNvSpPr txBox="1"/>
          <p:nvPr>
            <p:custDataLst>
              <p:tags r:id="rId4"/>
            </p:custDataLst>
          </p:nvPr>
        </p:nvSpPr>
        <p:spPr>
          <a:xfrm>
            <a:off x="487680" y="2858135"/>
            <a:ext cx="11652885" cy="570865"/>
          </a:xfrm>
          <a:prstGeom prst="rect">
            <a:avLst/>
          </a:prstGeom>
          <a:noFill/>
          <a:ln w="9525">
            <a:noFill/>
          </a:ln>
        </p:spPr>
        <p:txBody>
          <a:bodyPr wrap="square">
            <a:spAutoFit/>
          </a:bodyPr>
          <a:p>
            <a:pPr indent="0">
              <a:lnSpc>
                <a:spcPct val="130000"/>
              </a:lnSpc>
            </a:pPr>
            <a:r>
              <a:rPr lang="zh-CN" sz="2400" dirty="0">
                <a:solidFill>
                  <a:srgbClr val="FF0000"/>
                </a:solidFill>
                <a:latin typeface="思源黑体 CN Medium" panose="020B0600000000000000" pitchFamily="34" charset="-122"/>
                <a:ea typeface="思源黑体 CN Medium" panose="020B0600000000000000" pitchFamily="34" charset="-122"/>
                <a:cs typeface="+mn-ea"/>
                <a:sym typeface="+mn-lt"/>
              </a:rPr>
              <a:t>实践活动二</a:t>
            </a: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400" dirty="0">
                <a:solidFill>
                  <a:schemeClr val="tx1"/>
                </a:solidFill>
                <a:latin typeface="思源黑体 CN Medium" panose="020B0600000000000000" pitchFamily="34" charset="-122"/>
                <a:ea typeface="思源黑体 CN Medium" panose="020B0600000000000000" pitchFamily="34" charset="-122"/>
                <a:cs typeface="+mn-ea"/>
                <a:sym typeface="+mn-lt"/>
              </a:rPr>
              <a:t>尝试更改文件的扩展名并打开文件，观察效果。</a:t>
            </a:r>
            <a:endParaRPr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7" name="文本框 6"/>
          <p:cNvSpPr txBox="1"/>
          <p:nvPr>
            <p:custDataLst>
              <p:tags r:id="rId5"/>
            </p:custDataLst>
          </p:nvPr>
        </p:nvSpPr>
        <p:spPr>
          <a:xfrm>
            <a:off x="488315" y="2106930"/>
            <a:ext cx="11172825" cy="570865"/>
          </a:xfrm>
          <a:prstGeom prst="rect">
            <a:avLst/>
          </a:prstGeom>
          <a:noFill/>
          <a:ln w="9525">
            <a:noFill/>
          </a:ln>
        </p:spPr>
        <p:txBody>
          <a:bodyPr wrap="square">
            <a:spAutoFit/>
          </a:bodyPr>
          <a:p>
            <a:pPr indent="0">
              <a:lnSpc>
                <a:spcPct val="130000"/>
              </a:lnSpc>
            </a:pPr>
            <a:r>
              <a:rPr lang="en-US" altLang="zh-CN" sz="2400" i="1" dirty="0">
                <a:solidFill>
                  <a:srgbClr val="446ECE"/>
                </a:solidFill>
                <a:latin typeface="思源黑体 CN Medium" panose="020B0600000000000000" pitchFamily="34" charset="-122"/>
                <a:ea typeface="思源黑体 CN Medium" panose="020B0600000000000000" pitchFamily="34" charset="-122"/>
                <a:cs typeface="+mn-ea"/>
                <a:sym typeface="+mn-lt"/>
              </a:rPr>
              <a:t>Q</a:t>
            </a:r>
            <a:r>
              <a:rPr lang="zh-CN" altLang="en-US" sz="2400" i="1" dirty="0">
                <a:solidFill>
                  <a:srgbClr val="446ECE"/>
                </a:solidFill>
                <a:latin typeface="思源黑体 CN Medium" panose="020B0600000000000000" pitchFamily="34" charset="-122"/>
                <a:ea typeface="思源黑体 CN Medium" panose="020B0600000000000000" pitchFamily="34" charset="-122"/>
                <a:cs typeface="+mn-ea"/>
                <a:sym typeface="+mn-lt"/>
              </a:rPr>
              <a:t>：</a:t>
            </a:r>
            <a:r>
              <a:rPr lang="zh-CN" sz="2400" i="1" dirty="0">
                <a:solidFill>
                  <a:srgbClr val="446ECE"/>
                </a:solidFill>
                <a:latin typeface="思源黑体 CN Medium" panose="020B0600000000000000" pitchFamily="34" charset="-122"/>
                <a:ea typeface="思源黑体 CN Medium" panose="020B0600000000000000" pitchFamily="34" charset="-122"/>
                <a:cs typeface="+mn-ea"/>
                <a:sym typeface="+mn-lt"/>
              </a:rPr>
              <a:t>文件扩展名可以更改吗</a:t>
            </a:r>
            <a:r>
              <a:rPr sz="2400" i="1" dirty="0">
                <a:solidFill>
                  <a:srgbClr val="446ECE"/>
                </a:solidFill>
                <a:latin typeface="思源黑体 CN Medium" panose="020B0600000000000000" pitchFamily="34" charset="-122"/>
                <a:ea typeface="思源黑体 CN Medium" panose="020B0600000000000000" pitchFamily="34" charset="-122"/>
                <a:cs typeface="+mn-ea"/>
                <a:sym typeface="+mn-lt"/>
              </a:rPr>
              <a:t>？</a:t>
            </a:r>
            <a:endParaRPr sz="2400" i="1" dirty="0">
              <a:solidFill>
                <a:srgbClr val="446ECE"/>
              </a:solidFill>
              <a:latin typeface="思源黑体 CN Medium" panose="020B0600000000000000" pitchFamily="34" charset="-122"/>
              <a:ea typeface="思源黑体 CN Medium" panose="020B0600000000000000" pitchFamily="34" charset="-122"/>
              <a:cs typeface="+mn-ea"/>
              <a:sym typeface="+mn-lt"/>
            </a:endParaRPr>
          </a:p>
        </p:txBody>
      </p:sp>
      <p:sp>
        <p:nvSpPr>
          <p:cNvPr id="2" name="文本框 1"/>
          <p:cNvSpPr txBox="1"/>
          <p:nvPr>
            <p:custDataLst>
              <p:tags r:id="rId6"/>
            </p:custDataLst>
          </p:nvPr>
        </p:nvSpPr>
        <p:spPr>
          <a:xfrm>
            <a:off x="488315" y="3720465"/>
            <a:ext cx="11652885" cy="570865"/>
          </a:xfrm>
          <a:prstGeom prst="rect">
            <a:avLst/>
          </a:prstGeom>
          <a:noFill/>
          <a:ln w="9525">
            <a:noFill/>
          </a:ln>
        </p:spPr>
        <p:txBody>
          <a:bodyPr wrap="square">
            <a:spAutoFit/>
          </a:bodyPr>
          <a:p>
            <a:pPr indent="0">
              <a:lnSpc>
                <a:spcPct val="130000"/>
              </a:lnSpc>
            </a:pPr>
            <a:r>
              <a:rPr lang="zh-CN" sz="2400" dirty="0">
                <a:solidFill>
                  <a:srgbClr val="FF0000"/>
                </a:solidFill>
                <a:latin typeface="思源黑体 CN Medium" panose="020B0600000000000000" pitchFamily="34" charset="-122"/>
                <a:ea typeface="思源黑体 CN Medium" panose="020B0600000000000000" pitchFamily="34" charset="-122"/>
                <a:cs typeface="+mn-ea"/>
                <a:sym typeface="+mn-lt"/>
              </a:rPr>
              <a:t>结论</a:t>
            </a: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400" dirty="0">
                <a:solidFill>
                  <a:schemeClr val="tx1"/>
                </a:solidFill>
                <a:latin typeface="思源黑体 CN Medium" panose="020B0600000000000000" pitchFamily="34" charset="-122"/>
                <a:ea typeface="思源黑体 CN Medium" panose="020B0600000000000000" pitchFamily="34" charset="-122"/>
                <a:cs typeface="+mn-ea"/>
                <a:sym typeface="+mn-lt"/>
              </a:rPr>
              <a:t>文件扩展名在一般情况下不要随意更改，对文件重命名时也要小心避免误操作。</a:t>
            </a:r>
            <a:endParaRPr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3" name="文本框 2"/>
          <p:cNvSpPr txBox="1"/>
          <p:nvPr>
            <p:custDataLst>
              <p:tags r:id="rId4"/>
            </p:custDataLst>
          </p:nvPr>
        </p:nvSpPr>
        <p:spPr>
          <a:xfrm>
            <a:off x="488315" y="2106930"/>
            <a:ext cx="11652885" cy="570865"/>
          </a:xfrm>
          <a:prstGeom prst="rect">
            <a:avLst/>
          </a:prstGeom>
          <a:noFill/>
          <a:ln w="9525">
            <a:noFill/>
          </a:ln>
        </p:spPr>
        <p:txBody>
          <a:bodyPr wrap="square">
            <a:spAutoFit/>
          </a:bodyPr>
          <a:p>
            <a:pPr indent="0">
              <a:lnSpc>
                <a:spcPct val="130000"/>
              </a:lnSpc>
            </a:pPr>
            <a:r>
              <a:rPr lang="zh-CN" sz="2400" dirty="0">
                <a:solidFill>
                  <a:srgbClr val="FF0000"/>
                </a:solidFill>
                <a:latin typeface="思源黑体 CN Medium" panose="020B0600000000000000" pitchFamily="34" charset="-122"/>
                <a:ea typeface="思源黑体 CN Medium" panose="020B0600000000000000" pitchFamily="34" charset="-122"/>
                <a:cs typeface="+mn-ea"/>
                <a:sym typeface="+mn-lt"/>
              </a:rPr>
              <a:t>实践活动三</a:t>
            </a: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400" dirty="0">
                <a:solidFill>
                  <a:schemeClr val="tx1"/>
                </a:solidFill>
                <a:latin typeface="思源黑体 CN Medium" panose="020B0600000000000000" pitchFamily="34" charset="-122"/>
                <a:ea typeface="思源黑体 CN Medium" panose="020B0600000000000000" pitchFamily="34" charset="-122"/>
                <a:cs typeface="+mn-ea"/>
                <a:sym typeface="+mn-lt"/>
              </a:rPr>
              <a:t>小组间比赛，将常见的文件扩展名按数据表现形式进行分类</a:t>
            </a:r>
            <a:endParaRPr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2" name="文本框 1"/>
          <p:cNvSpPr txBox="1"/>
          <p:nvPr>
            <p:custDataLst>
              <p:tags r:id="rId5"/>
            </p:custDataLst>
          </p:nvPr>
        </p:nvSpPr>
        <p:spPr>
          <a:xfrm>
            <a:off x="7337425" y="2705100"/>
            <a:ext cx="690880" cy="570865"/>
          </a:xfrm>
          <a:prstGeom prst="rect">
            <a:avLst/>
          </a:prstGeom>
          <a:noFill/>
          <a:ln w="9525">
            <a:noFill/>
          </a:ln>
        </p:spPr>
        <p:txBody>
          <a:bodyPr wrap="square">
            <a:spAutoFit/>
          </a:bodyPr>
          <a:p>
            <a:pPr indent="0">
              <a:lnSpc>
                <a:spcPct val="130000"/>
              </a:lnSpc>
            </a:pPr>
            <a:r>
              <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.txt</a:t>
            </a:r>
            <a:endPar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6" name="文本框 5"/>
          <p:cNvSpPr txBox="1"/>
          <p:nvPr>
            <p:custDataLst>
              <p:tags r:id="rId6"/>
            </p:custDataLst>
          </p:nvPr>
        </p:nvSpPr>
        <p:spPr>
          <a:xfrm>
            <a:off x="2334895" y="2705100"/>
            <a:ext cx="986790" cy="570865"/>
          </a:xfrm>
          <a:prstGeom prst="rect">
            <a:avLst/>
          </a:prstGeom>
          <a:noFill/>
          <a:ln w="9525">
            <a:noFill/>
          </a:ln>
        </p:spPr>
        <p:txBody>
          <a:bodyPr wrap="square">
            <a:spAutoFit/>
          </a:bodyPr>
          <a:p>
            <a:pPr indent="0">
              <a:lnSpc>
                <a:spcPct val="130000"/>
              </a:lnSpc>
            </a:pPr>
            <a:r>
              <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.mp3</a:t>
            </a:r>
            <a:endPar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7" name="文本框 6"/>
          <p:cNvSpPr txBox="1"/>
          <p:nvPr>
            <p:custDataLst>
              <p:tags r:id="rId7"/>
            </p:custDataLst>
          </p:nvPr>
        </p:nvSpPr>
        <p:spPr>
          <a:xfrm>
            <a:off x="3582035" y="2705100"/>
            <a:ext cx="683260" cy="570865"/>
          </a:xfrm>
          <a:prstGeom prst="rect">
            <a:avLst/>
          </a:prstGeom>
          <a:noFill/>
          <a:ln w="9525">
            <a:noFill/>
          </a:ln>
        </p:spPr>
        <p:txBody>
          <a:bodyPr wrap="square">
            <a:spAutoFit/>
          </a:bodyPr>
          <a:p>
            <a:pPr indent="0">
              <a:lnSpc>
                <a:spcPct val="130000"/>
              </a:lnSpc>
            </a:pPr>
            <a:r>
              <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.gif</a:t>
            </a:r>
            <a:endPar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8" name="文本框 7"/>
          <p:cNvSpPr txBox="1"/>
          <p:nvPr>
            <p:custDataLst>
              <p:tags r:id="rId8"/>
            </p:custDataLst>
          </p:nvPr>
        </p:nvSpPr>
        <p:spPr>
          <a:xfrm>
            <a:off x="6154420" y="3233420"/>
            <a:ext cx="835025" cy="570865"/>
          </a:xfrm>
          <a:prstGeom prst="rect">
            <a:avLst/>
          </a:prstGeom>
          <a:noFill/>
          <a:ln w="9525">
            <a:noFill/>
          </a:ln>
        </p:spPr>
        <p:txBody>
          <a:bodyPr wrap="square">
            <a:spAutoFit/>
          </a:bodyPr>
          <a:p>
            <a:pPr indent="0">
              <a:lnSpc>
                <a:spcPct val="130000"/>
              </a:lnSpc>
            </a:pPr>
            <a:r>
              <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.swf</a:t>
            </a:r>
            <a:endPar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11" name="文本框 10"/>
          <p:cNvSpPr txBox="1"/>
          <p:nvPr>
            <p:custDataLst>
              <p:tags r:id="rId9"/>
            </p:custDataLst>
          </p:nvPr>
        </p:nvSpPr>
        <p:spPr>
          <a:xfrm>
            <a:off x="8726170" y="2705100"/>
            <a:ext cx="986155" cy="570865"/>
          </a:xfrm>
          <a:prstGeom prst="rect">
            <a:avLst/>
          </a:prstGeom>
          <a:noFill/>
          <a:ln w="9525">
            <a:noFill/>
          </a:ln>
        </p:spPr>
        <p:txBody>
          <a:bodyPr wrap="square">
            <a:spAutoFit/>
          </a:bodyPr>
          <a:p>
            <a:pPr indent="0">
              <a:lnSpc>
                <a:spcPct val="130000"/>
              </a:lnSpc>
            </a:pPr>
            <a:r>
              <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.mp4</a:t>
            </a:r>
            <a:endPar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12" name="文本框 11"/>
          <p:cNvSpPr txBox="1"/>
          <p:nvPr>
            <p:custDataLst>
              <p:tags r:id="rId10"/>
            </p:custDataLst>
          </p:nvPr>
        </p:nvSpPr>
        <p:spPr>
          <a:xfrm>
            <a:off x="4823460" y="2705100"/>
            <a:ext cx="986155" cy="570865"/>
          </a:xfrm>
          <a:prstGeom prst="rect">
            <a:avLst/>
          </a:prstGeom>
          <a:noFill/>
          <a:ln w="9525">
            <a:noFill/>
          </a:ln>
        </p:spPr>
        <p:txBody>
          <a:bodyPr wrap="square">
            <a:spAutoFit/>
          </a:bodyPr>
          <a:p>
            <a:pPr indent="0">
              <a:lnSpc>
                <a:spcPct val="130000"/>
              </a:lnSpc>
            </a:pPr>
            <a:r>
              <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.mov</a:t>
            </a:r>
            <a:endPar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13" name="文本框 12"/>
          <p:cNvSpPr txBox="1"/>
          <p:nvPr>
            <p:custDataLst>
              <p:tags r:id="rId11"/>
            </p:custDataLst>
          </p:nvPr>
        </p:nvSpPr>
        <p:spPr>
          <a:xfrm>
            <a:off x="1258570" y="6129655"/>
            <a:ext cx="828040" cy="570865"/>
          </a:xfrm>
          <a:prstGeom prst="rect">
            <a:avLst/>
          </a:prstGeom>
          <a:noFill/>
          <a:ln w="9525">
            <a:noFill/>
          </a:ln>
        </p:spPr>
        <p:txBody>
          <a:bodyPr wrap="square">
            <a:spAutoFit/>
          </a:bodyPr>
          <a:p>
            <a:pPr indent="0">
              <a:lnSpc>
                <a:spcPct val="130000"/>
              </a:lnSpc>
            </a:pPr>
            <a:r>
              <a:rPr lang="zh-CN" altLang="en-US" sz="2400" dirty="0">
                <a:solidFill>
                  <a:schemeClr val="tx1"/>
                </a:solidFill>
                <a:latin typeface="思源黑体 CN Medium" panose="020B0600000000000000" pitchFamily="34" charset="-122"/>
                <a:ea typeface="思源黑体 CN Medium" panose="020B0600000000000000" pitchFamily="34" charset="-122"/>
                <a:cs typeface="+mn-ea"/>
                <a:sym typeface="+mn-lt"/>
              </a:rPr>
              <a:t>文字</a:t>
            </a:r>
            <a:endParaRPr lang="zh-CN" altLang="en-US"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16" name="文本框 15"/>
          <p:cNvSpPr txBox="1"/>
          <p:nvPr>
            <p:custDataLst>
              <p:tags r:id="rId12"/>
            </p:custDataLst>
          </p:nvPr>
        </p:nvSpPr>
        <p:spPr>
          <a:xfrm>
            <a:off x="3232785" y="6129655"/>
            <a:ext cx="828040" cy="570865"/>
          </a:xfrm>
          <a:prstGeom prst="rect">
            <a:avLst/>
          </a:prstGeom>
          <a:noFill/>
          <a:ln w="9525">
            <a:noFill/>
          </a:ln>
        </p:spPr>
        <p:txBody>
          <a:bodyPr wrap="square">
            <a:spAutoFit/>
          </a:bodyPr>
          <a:p>
            <a:pPr indent="0">
              <a:lnSpc>
                <a:spcPct val="130000"/>
              </a:lnSpc>
            </a:pPr>
            <a:r>
              <a:rPr lang="zh-CN" altLang="en-US" sz="2400" dirty="0">
                <a:solidFill>
                  <a:schemeClr val="tx1"/>
                </a:solidFill>
                <a:latin typeface="思源黑体 CN Medium" panose="020B0600000000000000" pitchFamily="34" charset="-122"/>
                <a:ea typeface="思源黑体 CN Medium" panose="020B0600000000000000" pitchFamily="34" charset="-122"/>
                <a:cs typeface="+mn-ea"/>
                <a:sym typeface="+mn-lt"/>
              </a:rPr>
              <a:t>图片</a:t>
            </a:r>
            <a:endParaRPr lang="zh-CN" altLang="en-US"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17" name="文本框 16"/>
          <p:cNvSpPr txBox="1"/>
          <p:nvPr>
            <p:custDataLst>
              <p:tags r:id="rId13"/>
            </p:custDataLst>
          </p:nvPr>
        </p:nvSpPr>
        <p:spPr>
          <a:xfrm>
            <a:off x="5207000" y="6129655"/>
            <a:ext cx="828040" cy="570865"/>
          </a:xfrm>
          <a:prstGeom prst="rect">
            <a:avLst/>
          </a:prstGeom>
          <a:noFill/>
          <a:ln w="9525">
            <a:noFill/>
          </a:ln>
        </p:spPr>
        <p:txBody>
          <a:bodyPr wrap="square">
            <a:spAutoFit/>
          </a:bodyPr>
          <a:p>
            <a:pPr indent="0">
              <a:lnSpc>
                <a:spcPct val="130000"/>
              </a:lnSpc>
            </a:pPr>
            <a:r>
              <a:rPr lang="zh-CN" altLang="en-US" sz="2400" dirty="0">
                <a:solidFill>
                  <a:schemeClr val="tx1"/>
                </a:solidFill>
                <a:latin typeface="思源黑体 CN Medium" panose="020B0600000000000000" pitchFamily="34" charset="-122"/>
                <a:ea typeface="思源黑体 CN Medium" panose="020B0600000000000000" pitchFamily="34" charset="-122"/>
                <a:cs typeface="+mn-ea"/>
                <a:sym typeface="+mn-lt"/>
              </a:rPr>
              <a:t>音频</a:t>
            </a:r>
            <a:endParaRPr lang="zh-CN" altLang="en-US"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18" name="文本框 17"/>
          <p:cNvSpPr txBox="1"/>
          <p:nvPr>
            <p:custDataLst>
              <p:tags r:id="rId14"/>
            </p:custDataLst>
          </p:nvPr>
        </p:nvSpPr>
        <p:spPr>
          <a:xfrm>
            <a:off x="7181215" y="6129655"/>
            <a:ext cx="828040" cy="570865"/>
          </a:xfrm>
          <a:prstGeom prst="rect">
            <a:avLst/>
          </a:prstGeom>
          <a:noFill/>
          <a:ln w="9525">
            <a:noFill/>
          </a:ln>
        </p:spPr>
        <p:txBody>
          <a:bodyPr wrap="square">
            <a:spAutoFit/>
          </a:bodyPr>
          <a:p>
            <a:pPr indent="0">
              <a:lnSpc>
                <a:spcPct val="130000"/>
              </a:lnSpc>
            </a:pPr>
            <a:r>
              <a:rPr lang="zh-CN" altLang="en-US" sz="2400" dirty="0">
                <a:solidFill>
                  <a:schemeClr val="tx1"/>
                </a:solidFill>
                <a:latin typeface="思源黑体 CN Medium" panose="020B0600000000000000" pitchFamily="34" charset="-122"/>
                <a:ea typeface="思源黑体 CN Medium" panose="020B0600000000000000" pitchFamily="34" charset="-122"/>
                <a:cs typeface="+mn-ea"/>
                <a:sym typeface="+mn-lt"/>
              </a:rPr>
              <a:t>视频</a:t>
            </a:r>
            <a:endParaRPr lang="zh-CN" altLang="en-US"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19" name="文本框 18"/>
          <p:cNvSpPr txBox="1"/>
          <p:nvPr>
            <p:custDataLst>
              <p:tags r:id="rId15"/>
            </p:custDataLst>
          </p:nvPr>
        </p:nvSpPr>
        <p:spPr>
          <a:xfrm>
            <a:off x="9155430" y="6129655"/>
            <a:ext cx="828040" cy="570865"/>
          </a:xfrm>
          <a:prstGeom prst="rect">
            <a:avLst/>
          </a:prstGeom>
          <a:noFill/>
          <a:ln w="9525">
            <a:noFill/>
          </a:ln>
        </p:spPr>
        <p:txBody>
          <a:bodyPr wrap="square">
            <a:spAutoFit/>
          </a:bodyPr>
          <a:p>
            <a:pPr indent="0">
              <a:lnSpc>
                <a:spcPct val="130000"/>
              </a:lnSpc>
            </a:pPr>
            <a:r>
              <a:rPr lang="zh-CN" altLang="en-US" sz="2400" dirty="0">
                <a:solidFill>
                  <a:schemeClr val="tx1"/>
                </a:solidFill>
                <a:latin typeface="思源黑体 CN Medium" panose="020B0600000000000000" pitchFamily="34" charset="-122"/>
                <a:ea typeface="思源黑体 CN Medium" panose="020B0600000000000000" pitchFamily="34" charset="-122"/>
                <a:cs typeface="+mn-ea"/>
                <a:sym typeface="+mn-lt"/>
              </a:rPr>
              <a:t>动画</a:t>
            </a:r>
            <a:endParaRPr lang="zh-CN" altLang="en-US"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20" name="圆角矩形 19"/>
          <p:cNvSpPr/>
          <p:nvPr/>
        </p:nvSpPr>
        <p:spPr>
          <a:xfrm>
            <a:off x="829310" y="4000500"/>
            <a:ext cx="1686560" cy="2155190"/>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圆角矩形 20"/>
          <p:cNvSpPr/>
          <p:nvPr/>
        </p:nvSpPr>
        <p:spPr>
          <a:xfrm>
            <a:off x="2737485" y="4000500"/>
            <a:ext cx="1686560" cy="2155190"/>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圆角矩形 21"/>
          <p:cNvSpPr/>
          <p:nvPr/>
        </p:nvSpPr>
        <p:spPr>
          <a:xfrm>
            <a:off x="4777740" y="4000500"/>
            <a:ext cx="1686560" cy="2155190"/>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圆角矩形 22"/>
          <p:cNvSpPr/>
          <p:nvPr/>
        </p:nvSpPr>
        <p:spPr>
          <a:xfrm>
            <a:off x="6751955" y="4000500"/>
            <a:ext cx="1686560" cy="2155190"/>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圆角矩形 23"/>
          <p:cNvSpPr/>
          <p:nvPr/>
        </p:nvSpPr>
        <p:spPr>
          <a:xfrm>
            <a:off x="8726170" y="3974465"/>
            <a:ext cx="1686560" cy="2155190"/>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custDataLst>
              <p:tags r:id="rId16"/>
            </p:custDataLst>
          </p:nvPr>
        </p:nvSpPr>
        <p:spPr>
          <a:xfrm>
            <a:off x="1155065" y="2705100"/>
            <a:ext cx="803275" cy="570865"/>
          </a:xfrm>
          <a:prstGeom prst="rect">
            <a:avLst/>
          </a:prstGeom>
          <a:noFill/>
          <a:ln w="9525">
            <a:noFill/>
          </a:ln>
        </p:spPr>
        <p:txBody>
          <a:bodyPr wrap="square">
            <a:spAutoFit/>
          </a:bodyPr>
          <a:p>
            <a:pPr indent="0">
              <a:lnSpc>
                <a:spcPct val="130000"/>
              </a:lnSpc>
            </a:pPr>
            <a:r>
              <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.jpg</a:t>
            </a:r>
            <a:endPar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32" name="文本框 31"/>
          <p:cNvSpPr txBox="1"/>
          <p:nvPr>
            <p:custDataLst>
              <p:tags r:id="rId17"/>
            </p:custDataLst>
          </p:nvPr>
        </p:nvSpPr>
        <p:spPr>
          <a:xfrm>
            <a:off x="6158230" y="2705100"/>
            <a:ext cx="848995" cy="570865"/>
          </a:xfrm>
          <a:prstGeom prst="rect">
            <a:avLst/>
          </a:prstGeom>
          <a:noFill/>
          <a:ln w="9525">
            <a:noFill/>
          </a:ln>
        </p:spPr>
        <p:txBody>
          <a:bodyPr wrap="square">
            <a:spAutoFit/>
          </a:bodyPr>
          <a:p>
            <a:pPr indent="0">
              <a:lnSpc>
                <a:spcPct val="130000"/>
              </a:lnSpc>
            </a:pPr>
            <a:r>
              <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.png</a:t>
            </a:r>
            <a:endPar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33" name="文本框 32"/>
          <p:cNvSpPr txBox="1"/>
          <p:nvPr>
            <p:custDataLst>
              <p:tags r:id="rId18"/>
            </p:custDataLst>
          </p:nvPr>
        </p:nvSpPr>
        <p:spPr>
          <a:xfrm>
            <a:off x="1159510" y="3233420"/>
            <a:ext cx="829310" cy="570865"/>
          </a:xfrm>
          <a:prstGeom prst="rect">
            <a:avLst/>
          </a:prstGeom>
          <a:noFill/>
          <a:ln w="9525">
            <a:noFill/>
          </a:ln>
        </p:spPr>
        <p:txBody>
          <a:bodyPr wrap="square">
            <a:spAutoFit/>
          </a:bodyPr>
          <a:p>
            <a:pPr indent="0">
              <a:lnSpc>
                <a:spcPct val="130000"/>
              </a:lnSpc>
            </a:pPr>
            <a:r>
              <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.doc</a:t>
            </a:r>
            <a:endPar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34" name="文本框 33"/>
          <p:cNvSpPr txBox="1"/>
          <p:nvPr>
            <p:custDataLst>
              <p:tags r:id="rId19"/>
            </p:custDataLst>
          </p:nvPr>
        </p:nvSpPr>
        <p:spPr>
          <a:xfrm>
            <a:off x="2334895" y="3233420"/>
            <a:ext cx="898525" cy="570865"/>
          </a:xfrm>
          <a:prstGeom prst="rect">
            <a:avLst/>
          </a:prstGeom>
          <a:noFill/>
          <a:ln w="9525">
            <a:noFill/>
          </a:ln>
        </p:spPr>
        <p:txBody>
          <a:bodyPr wrap="square">
            <a:spAutoFit/>
          </a:bodyPr>
          <a:p>
            <a:pPr indent="0">
              <a:lnSpc>
                <a:spcPct val="130000"/>
              </a:lnSpc>
            </a:pPr>
            <a:r>
              <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.wav</a:t>
            </a:r>
            <a:endPar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35" name="文本框 34"/>
          <p:cNvSpPr txBox="1"/>
          <p:nvPr>
            <p:custDataLst>
              <p:tags r:id="rId20"/>
            </p:custDataLst>
          </p:nvPr>
        </p:nvSpPr>
        <p:spPr>
          <a:xfrm>
            <a:off x="3579495" y="3233420"/>
            <a:ext cx="898525" cy="570865"/>
          </a:xfrm>
          <a:prstGeom prst="rect">
            <a:avLst/>
          </a:prstGeom>
          <a:noFill/>
          <a:ln w="9525">
            <a:noFill/>
          </a:ln>
        </p:spPr>
        <p:txBody>
          <a:bodyPr wrap="square">
            <a:spAutoFit/>
          </a:bodyPr>
          <a:p>
            <a:pPr indent="0">
              <a:lnSpc>
                <a:spcPct val="130000"/>
              </a:lnSpc>
            </a:pPr>
            <a:r>
              <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.avi</a:t>
            </a:r>
            <a:endPar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36" name="文本框 35"/>
          <p:cNvSpPr txBox="1"/>
          <p:nvPr>
            <p:custDataLst>
              <p:tags r:id="rId21"/>
            </p:custDataLst>
          </p:nvPr>
        </p:nvSpPr>
        <p:spPr>
          <a:xfrm>
            <a:off x="7335520" y="3233420"/>
            <a:ext cx="1044575" cy="570865"/>
          </a:xfrm>
          <a:prstGeom prst="rect">
            <a:avLst/>
          </a:prstGeom>
          <a:noFill/>
          <a:ln w="9525">
            <a:noFill/>
          </a:ln>
        </p:spPr>
        <p:txBody>
          <a:bodyPr wrap="square">
            <a:spAutoFit/>
          </a:bodyPr>
          <a:p>
            <a:pPr indent="0">
              <a:lnSpc>
                <a:spcPct val="130000"/>
              </a:lnSpc>
            </a:pPr>
            <a:r>
              <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.wmv</a:t>
            </a:r>
            <a:endPar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37" name="文本框 36"/>
          <p:cNvSpPr txBox="1"/>
          <p:nvPr>
            <p:custDataLst>
              <p:tags r:id="rId22"/>
            </p:custDataLst>
          </p:nvPr>
        </p:nvSpPr>
        <p:spPr>
          <a:xfrm>
            <a:off x="8726170" y="3233420"/>
            <a:ext cx="1044575" cy="570865"/>
          </a:xfrm>
          <a:prstGeom prst="rect">
            <a:avLst/>
          </a:prstGeom>
          <a:noFill/>
          <a:ln w="9525">
            <a:noFill/>
          </a:ln>
        </p:spPr>
        <p:txBody>
          <a:bodyPr wrap="square">
            <a:spAutoFit/>
          </a:bodyPr>
          <a:p>
            <a:pPr indent="0">
              <a:lnSpc>
                <a:spcPct val="130000"/>
              </a:lnSpc>
            </a:pPr>
            <a:r>
              <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.wma</a:t>
            </a:r>
            <a:endPar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38" name="文本框 37"/>
          <p:cNvSpPr txBox="1"/>
          <p:nvPr>
            <p:custDataLst>
              <p:tags r:id="rId23"/>
            </p:custDataLst>
          </p:nvPr>
        </p:nvSpPr>
        <p:spPr>
          <a:xfrm>
            <a:off x="4824095" y="3233420"/>
            <a:ext cx="984250" cy="570865"/>
          </a:xfrm>
          <a:prstGeom prst="rect">
            <a:avLst/>
          </a:prstGeom>
          <a:noFill/>
          <a:ln w="9525">
            <a:noFill/>
          </a:ln>
        </p:spPr>
        <p:txBody>
          <a:bodyPr wrap="square">
            <a:spAutoFit/>
          </a:bodyPr>
          <a:p>
            <a:pPr indent="0">
              <a:lnSpc>
                <a:spcPct val="130000"/>
              </a:lnSpc>
            </a:pPr>
            <a:r>
              <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rPr>
              <a:t>.bmp</a:t>
            </a:r>
            <a:endParaRPr lang="en-US" altLang="zh-CN" sz="2400"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3" name="文本框 2"/>
          <p:cNvSpPr txBox="1"/>
          <p:nvPr>
            <p:custDataLst>
              <p:tags r:id="rId4"/>
            </p:custDataLst>
          </p:nvPr>
        </p:nvSpPr>
        <p:spPr>
          <a:xfrm>
            <a:off x="487680" y="2598420"/>
            <a:ext cx="11652885" cy="1050290"/>
          </a:xfrm>
          <a:prstGeom prst="rect">
            <a:avLst/>
          </a:prstGeom>
          <a:noFill/>
          <a:ln w="9525">
            <a:noFill/>
          </a:ln>
        </p:spPr>
        <p:txBody>
          <a:bodyPr wrap="square">
            <a:spAutoFit/>
          </a:bodyPr>
          <a:p>
            <a:pPr indent="0">
              <a:lnSpc>
                <a:spcPct val="130000"/>
              </a:lnSpc>
            </a:pPr>
            <a:r>
              <a:rPr sz="2400" i="1" dirty="0">
                <a:solidFill>
                  <a:schemeClr val="accent2"/>
                </a:solidFill>
                <a:latin typeface="思源黑体 CN Medium" panose="020B0600000000000000" pitchFamily="34" charset="-122"/>
                <a:ea typeface="思源黑体 CN Medium" panose="020B0600000000000000" pitchFamily="34" charset="-122"/>
                <a:cs typeface="+mn-ea"/>
                <a:sym typeface="+mn-lt"/>
              </a:rPr>
              <a:t>当使用即时通信工具给同伴发送有关中国大运河文化的视频文件时，出现了“转离线发送”“转在线发送”的提示，这两者有什么区别？</a:t>
            </a:r>
            <a:endParaRPr sz="2400" i="1" dirty="0">
              <a:solidFill>
                <a:schemeClr val="accent2"/>
              </a:solidFill>
              <a:latin typeface="思源黑体 CN Medium" panose="020B0600000000000000" pitchFamily="34" charset="-122"/>
              <a:ea typeface="思源黑体 CN Medium" panose="020B0600000000000000" pitchFamily="34" charset="-122"/>
              <a:cs typeface="+mn-ea"/>
              <a:sym typeface="+mn-lt"/>
            </a:endParaRPr>
          </a:p>
        </p:txBody>
      </p:sp>
      <p:sp>
        <p:nvSpPr>
          <p:cNvPr id="2" name="文本框 1"/>
          <p:cNvSpPr txBox="1"/>
          <p:nvPr/>
        </p:nvSpPr>
        <p:spPr>
          <a:xfrm>
            <a:off x="487680" y="2000250"/>
            <a:ext cx="11652885" cy="570865"/>
          </a:xfrm>
          <a:prstGeom prst="rect">
            <a:avLst/>
          </a:prstGeom>
          <a:noFill/>
          <a:ln w="9525">
            <a:noFill/>
          </a:ln>
        </p:spPr>
        <p:txBody>
          <a:bodyPr wrap="square">
            <a:spAutoFit/>
          </a:bodyPr>
          <a:p>
            <a:pPr indent="0">
              <a:lnSpc>
                <a:spcPct val="130000"/>
              </a:lnSpc>
            </a:pP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探究</a:t>
            </a:r>
            <a:r>
              <a:rPr lang="zh-CN" sz="2400" dirty="0">
                <a:solidFill>
                  <a:srgbClr val="FF0000"/>
                </a:solidFill>
                <a:latin typeface="思源黑体 CN Medium" panose="020B0600000000000000" pitchFamily="34" charset="-122"/>
                <a:ea typeface="思源黑体 CN Medium" panose="020B0600000000000000" pitchFamily="34" charset="-122"/>
                <a:cs typeface="+mn-ea"/>
                <a:sym typeface="+mn-lt"/>
              </a:rPr>
              <a:t>四</a:t>
            </a: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互联网应用中数据的存储位置</a:t>
            </a:r>
            <a:endParaRPr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pic>
        <p:nvPicPr>
          <p:cNvPr id="7" name="图片 6"/>
          <p:cNvPicPr>
            <a:picLocks noChangeAspect="1"/>
          </p:cNvPicPr>
          <p:nvPr/>
        </p:nvPicPr>
        <p:blipFill>
          <a:blip r:embed="rId5"/>
          <a:srcRect t="16005"/>
          <a:stretch>
            <a:fillRect/>
          </a:stretch>
        </p:blipFill>
        <p:spPr>
          <a:xfrm>
            <a:off x="1541145" y="3850005"/>
            <a:ext cx="9065895" cy="2042795"/>
          </a:xfrm>
          <a:prstGeom prst="rect">
            <a:avLst/>
          </a:prstGeom>
        </p:spPr>
      </p:pic>
      <p:sp>
        <p:nvSpPr>
          <p:cNvPr id="8" name="矩形 7"/>
          <p:cNvSpPr/>
          <p:nvPr>
            <p:custDataLst>
              <p:tags r:id="rId6"/>
            </p:custDataLst>
          </p:nvPr>
        </p:nvSpPr>
        <p:spPr>
          <a:xfrm>
            <a:off x="4498975" y="4805045"/>
            <a:ext cx="960120" cy="3162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7"/>
            </p:custDataLst>
          </p:nvPr>
        </p:nvSpPr>
        <p:spPr>
          <a:xfrm>
            <a:off x="8981440" y="4766945"/>
            <a:ext cx="960120" cy="3162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3" name="文本框 2"/>
          <p:cNvSpPr txBox="1"/>
          <p:nvPr>
            <p:custDataLst>
              <p:tags r:id="rId4"/>
            </p:custDataLst>
          </p:nvPr>
        </p:nvSpPr>
        <p:spPr>
          <a:xfrm>
            <a:off x="487680" y="2598420"/>
            <a:ext cx="11652885" cy="1050290"/>
          </a:xfrm>
          <a:prstGeom prst="rect">
            <a:avLst/>
          </a:prstGeom>
          <a:noFill/>
          <a:ln w="9525">
            <a:noFill/>
          </a:ln>
        </p:spPr>
        <p:txBody>
          <a:bodyPr wrap="square">
            <a:spAutoFit/>
          </a:bodyPr>
          <a:p>
            <a:pPr indent="0">
              <a:lnSpc>
                <a:spcPct val="130000"/>
              </a:lnSpc>
            </a:pPr>
            <a:r>
              <a:rPr sz="2400" i="1" dirty="0">
                <a:solidFill>
                  <a:schemeClr val="accent2"/>
                </a:solidFill>
                <a:latin typeface="思源黑体 CN Medium" panose="020B0600000000000000" pitchFamily="34" charset="-122"/>
                <a:ea typeface="思源黑体 CN Medium" panose="020B0600000000000000" pitchFamily="34" charset="-122"/>
                <a:cs typeface="+mn-ea"/>
                <a:sym typeface="+mn-lt"/>
              </a:rPr>
              <a:t>通过即时通信工具发送的文字信息能一直保留，为什么图片、视频等数据，为什么有的会提示“文件已过期”？群文件能随时下载吗？</a:t>
            </a:r>
            <a:endParaRPr sz="2400" i="1" dirty="0">
              <a:solidFill>
                <a:schemeClr val="accent2"/>
              </a:solidFill>
              <a:latin typeface="思源黑体 CN Medium" panose="020B0600000000000000" pitchFamily="34" charset="-122"/>
              <a:ea typeface="思源黑体 CN Medium" panose="020B0600000000000000" pitchFamily="34" charset="-122"/>
              <a:cs typeface="+mn-ea"/>
              <a:sym typeface="+mn-lt"/>
            </a:endParaRPr>
          </a:p>
        </p:txBody>
      </p:sp>
      <p:sp>
        <p:nvSpPr>
          <p:cNvPr id="6" name="文本框 5"/>
          <p:cNvSpPr txBox="1"/>
          <p:nvPr/>
        </p:nvSpPr>
        <p:spPr>
          <a:xfrm>
            <a:off x="487680" y="2000250"/>
            <a:ext cx="11652885" cy="570865"/>
          </a:xfrm>
          <a:prstGeom prst="rect">
            <a:avLst/>
          </a:prstGeom>
          <a:noFill/>
          <a:ln w="9525">
            <a:noFill/>
          </a:ln>
        </p:spPr>
        <p:txBody>
          <a:bodyPr wrap="square">
            <a:spAutoFit/>
          </a:bodyPr>
          <a:p>
            <a:pPr indent="0">
              <a:lnSpc>
                <a:spcPct val="130000"/>
              </a:lnSpc>
            </a:pP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探究</a:t>
            </a:r>
            <a:r>
              <a:rPr lang="zh-CN" sz="2400" dirty="0">
                <a:solidFill>
                  <a:srgbClr val="FF0000"/>
                </a:solidFill>
                <a:latin typeface="思源黑体 CN Medium" panose="020B0600000000000000" pitchFamily="34" charset="-122"/>
                <a:ea typeface="思源黑体 CN Medium" panose="020B0600000000000000" pitchFamily="34" charset="-122"/>
                <a:cs typeface="+mn-ea"/>
                <a:sym typeface="+mn-lt"/>
              </a:rPr>
              <a:t>四</a:t>
            </a: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互联网应用中数据的存储位置</a:t>
            </a:r>
            <a:endParaRPr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pic>
        <p:nvPicPr>
          <p:cNvPr id="7" name="图片 6"/>
          <p:cNvPicPr>
            <a:picLocks noChangeAspect="1"/>
          </p:cNvPicPr>
          <p:nvPr/>
        </p:nvPicPr>
        <p:blipFill>
          <a:blip r:embed="rId5"/>
          <a:stretch>
            <a:fillRect/>
          </a:stretch>
        </p:blipFill>
        <p:spPr>
          <a:xfrm>
            <a:off x="4090670" y="3723640"/>
            <a:ext cx="6572250" cy="28740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6" name="文本框 5"/>
          <p:cNvSpPr txBox="1"/>
          <p:nvPr>
            <p:custDataLst>
              <p:tags r:id="rId4"/>
            </p:custDataLst>
          </p:nvPr>
        </p:nvSpPr>
        <p:spPr>
          <a:xfrm>
            <a:off x="487680" y="2000250"/>
            <a:ext cx="11652885" cy="1050290"/>
          </a:xfrm>
          <a:prstGeom prst="rect">
            <a:avLst/>
          </a:prstGeom>
          <a:noFill/>
          <a:ln w="9525">
            <a:noFill/>
          </a:ln>
        </p:spPr>
        <p:txBody>
          <a:bodyPr wrap="square">
            <a:spAutoFit/>
          </a:bodyPr>
          <a:p>
            <a:pPr indent="0">
              <a:lnSpc>
                <a:spcPct val="130000"/>
              </a:lnSpc>
            </a:pP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讨论学习三：</a:t>
            </a:r>
            <a:r>
              <a:rPr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互联网应用中数据存储位置的差异会给使用者带来哪些影响？数据管理应注意什么？</a:t>
            </a:r>
            <a:endParaRPr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2" name="文本框 1"/>
          <p:cNvSpPr txBox="1"/>
          <p:nvPr/>
        </p:nvSpPr>
        <p:spPr>
          <a:xfrm>
            <a:off x="487680" y="3404235"/>
            <a:ext cx="11652885" cy="1529715"/>
          </a:xfrm>
          <a:prstGeom prst="rect">
            <a:avLst/>
          </a:prstGeom>
          <a:noFill/>
          <a:ln w="9525">
            <a:noFill/>
          </a:ln>
        </p:spPr>
        <p:txBody>
          <a:bodyPr wrap="square">
            <a:spAutoFit/>
          </a:bodyPr>
          <a:p>
            <a:pPr indent="0">
              <a:lnSpc>
                <a:spcPct val="130000"/>
              </a:lnSpc>
            </a:pPr>
            <a:r>
              <a:rPr lang="zh-CN" sz="2400" dirty="0">
                <a:solidFill>
                  <a:srgbClr val="FF0000"/>
                </a:solidFill>
                <a:latin typeface="思源黑体 CN Medium" panose="020B0600000000000000" pitchFamily="34" charset="-122"/>
                <a:ea typeface="思源黑体 CN Medium" panose="020B0600000000000000" pitchFamily="34" charset="-122"/>
                <a:cs typeface="+mn-ea"/>
                <a:sym typeface="+mn-lt"/>
              </a:rPr>
              <a:t>结论</a:t>
            </a: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400" dirty="0">
                <a:solidFill>
                  <a:schemeClr val="tx2"/>
                </a:solidFill>
                <a:latin typeface="思源黑体 CN Medium" panose="020B0600000000000000" pitchFamily="34" charset="-122"/>
                <a:ea typeface="思源黑体 CN Medium" panose="020B0600000000000000" pitchFamily="34" charset="-122"/>
                <a:cs typeface="+mn-ea"/>
                <a:sym typeface="+mn-lt"/>
              </a:rPr>
              <a:t>暂存的重要数据文件应及时存储到本地。一般而言，群文件、网盘文件可长期存放在服务器端，而聊天记录中的文件默认保存有限的时间。另外，重要数据要及时进行备份,以防止出现意外情况导致数据丢失。</a:t>
            </a:r>
            <a:endParaRPr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4159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6" name="文本框 5"/>
          <p:cNvSpPr txBox="1"/>
          <p:nvPr>
            <p:custDataLst>
              <p:tags r:id="rId4"/>
            </p:custDataLst>
          </p:nvPr>
        </p:nvSpPr>
        <p:spPr>
          <a:xfrm>
            <a:off x="487680" y="2000250"/>
            <a:ext cx="11652885" cy="570865"/>
          </a:xfrm>
          <a:prstGeom prst="rect">
            <a:avLst/>
          </a:prstGeom>
          <a:noFill/>
          <a:ln w="9525">
            <a:noFill/>
          </a:ln>
        </p:spPr>
        <p:txBody>
          <a:bodyPr wrap="square">
            <a:spAutoFit/>
          </a:bodyPr>
          <a:p>
            <a:pPr indent="0">
              <a:lnSpc>
                <a:spcPct val="130000"/>
              </a:lnSpc>
            </a:pPr>
            <a:r>
              <a:rPr lang="zh-CN" sz="2400" dirty="0">
                <a:solidFill>
                  <a:srgbClr val="FF0000"/>
                </a:solidFill>
                <a:latin typeface="思源黑体 CN Medium" panose="020B0600000000000000" pitchFamily="34" charset="-122"/>
                <a:ea typeface="思源黑体 CN Medium" panose="020B0600000000000000" pitchFamily="34" charset="-122"/>
                <a:cs typeface="+mn-ea"/>
                <a:sym typeface="+mn-lt"/>
              </a:rPr>
              <a:t>总结</a:t>
            </a:r>
            <a:r>
              <a:rPr sz="2400" dirty="0">
                <a:solidFill>
                  <a:srgbClr val="FF0000"/>
                </a:solidFill>
                <a:latin typeface="思源黑体 CN Medium" panose="020B0600000000000000" pitchFamily="34" charset="-122"/>
                <a:ea typeface="思源黑体 CN Medium" panose="020B0600000000000000" pitchFamily="34" charset="-122"/>
                <a:cs typeface="+mn-ea"/>
                <a:sym typeface="+mn-lt"/>
              </a:rPr>
              <a:t>：</a:t>
            </a:r>
            <a:endParaRPr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pic>
        <p:nvPicPr>
          <p:cNvPr id="7" name="图片 6"/>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tretch>
            <a:fillRect/>
          </a:stretch>
        </p:blipFill>
        <p:spPr>
          <a:xfrm>
            <a:off x="930910" y="1745615"/>
            <a:ext cx="8674735" cy="48964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29530"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2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互联网应用中数据的组织</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3" name="文本框 2"/>
          <p:cNvSpPr txBox="1"/>
          <p:nvPr>
            <p:custDataLst>
              <p:tags r:id="rId4"/>
            </p:custDataLst>
          </p:nvPr>
        </p:nvSpPr>
        <p:spPr>
          <a:xfrm>
            <a:off x="3148965" y="1955165"/>
            <a:ext cx="6509385" cy="460375"/>
          </a:xfrm>
          <a:prstGeom prst="rect">
            <a:avLst/>
          </a:prstGeom>
          <a:noFill/>
          <a:ln w="9525">
            <a:noFill/>
          </a:ln>
        </p:spPr>
        <p:txBody>
          <a:bodyPr wrap="square">
            <a:spAutoFit/>
          </a:bodyPr>
          <a:p>
            <a:pPr indent="0" algn="l"/>
            <a:r>
              <a:rPr 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如何组织所收集的资源，并以合理的结构呈现?</a:t>
            </a:r>
            <a:endParaRPr lang="zh-CN"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grpSp>
        <p:nvGrpSpPr>
          <p:cNvPr id="24" name="组合 23"/>
          <p:cNvGrpSpPr/>
          <p:nvPr/>
        </p:nvGrpSpPr>
        <p:grpSpPr>
          <a:xfrm>
            <a:off x="619125" y="1884680"/>
            <a:ext cx="2407920" cy="601980"/>
            <a:chOff x="768" y="3022"/>
            <a:chExt cx="3792" cy="948"/>
          </a:xfrm>
        </p:grpSpPr>
        <p:sp>
          <p:nvSpPr>
            <p:cNvPr id="6" name="椭圆 5"/>
            <p:cNvSpPr/>
            <p:nvPr>
              <p:custDataLst>
                <p:tags r:id="rId5"/>
              </p:custDataLst>
            </p:nvPr>
          </p:nvSpPr>
          <p:spPr>
            <a:xfrm>
              <a:off x="768"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驱</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21" name="椭圆 20"/>
            <p:cNvSpPr/>
            <p:nvPr>
              <p:custDataLst>
                <p:tags r:id="rId6"/>
              </p:custDataLst>
            </p:nvPr>
          </p:nvSpPr>
          <p:spPr>
            <a:xfrm>
              <a:off x="1716"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动</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22" name="椭圆 21"/>
            <p:cNvSpPr/>
            <p:nvPr>
              <p:custDataLst>
                <p:tags r:id="rId7"/>
              </p:custDataLst>
            </p:nvPr>
          </p:nvSpPr>
          <p:spPr>
            <a:xfrm>
              <a:off x="2664"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问</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23" name="椭圆 22"/>
            <p:cNvSpPr/>
            <p:nvPr>
              <p:custDataLst>
                <p:tags r:id="rId8"/>
              </p:custDataLst>
            </p:nvPr>
          </p:nvSpPr>
          <p:spPr>
            <a:xfrm>
              <a:off x="3612"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题</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grpSp>
      <p:cxnSp>
        <p:nvCxnSpPr>
          <p:cNvPr id="25" name="直接连接符 24"/>
          <p:cNvCxnSpPr/>
          <p:nvPr>
            <p:custDataLst>
              <p:tags r:id="rId9"/>
            </p:custDataLst>
          </p:nvPr>
        </p:nvCxnSpPr>
        <p:spPr>
          <a:xfrm>
            <a:off x="3126105" y="2442845"/>
            <a:ext cx="6554470" cy="0"/>
          </a:xfrm>
          <a:prstGeom prst="line">
            <a:avLst/>
          </a:prstGeom>
          <a:ln w="1905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rot="0">
            <a:off x="2417445" y="3300095"/>
            <a:ext cx="6581140" cy="1950720"/>
            <a:chOff x="1557841" y="2453696"/>
            <a:chExt cx="5490923" cy="1627590"/>
          </a:xfrm>
        </p:grpSpPr>
        <p:sp>
          <p:nvSpPr>
            <p:cNvPr id="16" name="矩形: 对角圆角 51"/>
            <p:cNvSpPr/>
            <p:nvPr>
              <p:custDataLst>
                <p:tags r:id="rId10"/>
              </p:custDataLst>
            </p:nvPr>
          </p:nvSpPr>
          <p:spPr>
            <a:xfrm rot="2700000">
              <a:off x="5320442" y="2454017"/>
              <a:ext cx="1627316" cy="1627221"/>
            </a:xfrm>
            <a:prstGeom prst="round2DiagRect">
              <a:avLst>
                <a:gd name="adj1" fmla="val 36187"/>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557841" y="2453696"/>
              <a:ext cx="5490923" cy="1626759"/>
              <a:chOff x="1557841" y="2453696"/>
              <a:chExt cx="5490923" cy="1626759"/>
            </a:xfrm>
          </p:grpSpPr>
          <p:sp>
            <p:nvSpPr>
              <p:cNvPr id="18" name="矩形: 对角圆角 48"/>
              <p:cNvSpPr/>
              <p:nvPr>
                <p:custDataLst>
                  <p:tags r:id="rId11"/>
                </p:custDataLst>
              </p:nvPr>
            </p:nvSpPr>
            <p:spPr>
              <a:xfrm rot="2700000">
                <a:off x="1658881" y="2453696"/>
                <a:ext cx="1626759" cy="1626759"/>
              </a:xfrm>
              <a:prstGeom prst="round2DiagRect">
                <a:avLst>
                  <a:gd name="adj1" fmla="val 3618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custDataLst>
                  <p:tags r:id="rId12"/>
                </p:custDataLst>
              </p:nvPr>
            </p:nvSpPr>
            <p:spPr>
              <a:xfrm>
                <a:off x="1557841" y="2805597"/>
                <a:ext cx="1828823" cy="923996"/>
              </a:xfrm>
              <a:prstGeom prst="rect">
                <a:avLst/>
              </a:prstGeom>
              <a:noFill/>
            </p:spPr>
            <p:txBody>
              <a:bodyPr wrap="square" lIns="0" tIns="0" rIns="0" bIns="0" rtlCol="0">
                <a:spAutoFit/>
              </a:bodyPr>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了解互联网</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应用中数据的</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组织方式</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p:txBody>
          </p:sp>
          <p:sp>
            <p:nvSpPr>
              <p:cNvPr id="20" name="文本框 19"/>
              <p:cNvSpPr txBox="1"/>
              <p:nvPr>
                <p:custDataLst>
                  <p:tags r:id="rId13"/>
                </p:custDataLst>
              </p:nvPr>
            </p:nvSpPr>
            <p:spPr>
              <a:xfrm>
                <a:off x="5219941" y="2852750"/>
                <a:ext cx="1828823" cy="923996"/>
              </a:xfrm>
              <a:prstGeom prst="rect">
                <a:avLst/>
              </a:prstGeom>
              <a:noFill/>
            </p:spPr>
            <p:txBody>
              <a:bodyPr wrap="square" lIns="0" tIns="0" rIns="0" bIns="0" rtlCol="0">
                <a:spAutoFit/>
              </a:bodyPr>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探究互联网</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应用中数据的</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组织方法</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27" name="矩形: 对角圆角 33"/>
            <p:cNvSpPr/>
            <p:nvPr>
              <p:custDataLst>
                <p:tags r:id="rId14"/>
              </p:custDataLst>
            </p:nvPr>
          </p:nvSpPr>
          <p:spPr>
            <a:xfrm rot="2700000">
              <a:off x="4010992" y="2973511"/>
              <a:ext cx="584690" cy="584690"/>
            </a:xfrm>
            <a:prstGeom prst="round2DiagRect">
              <a:avLst>
                <a:gd name="adj1" fmla="val 36187"/>
                <a:gd name="adj2" fmla="val 0"/>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29530"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2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互联网应用中数据的组织</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3" name="矩形: 圆角 3"/>
          <p:cNvSpPr/>
          <p:nvPr>
            <p:custDataLst>
              <p:tags r:id="rId4"/>
            </p:custDataLst>
          </p:nvPr>
        </p:nvSpPr>
        <p:spPr>
          <a:xfrm>
            <a:off x="676275" y="2106930"/>
            <a:ext cx="10935335" cy="3893185"/>
          </a:xfrm>
          <a:prstGeom prst="roundRect">
            <a:avLst>
              <a:gd name="adj" fmla="val 5895"/>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思源黑体 CN Medium" panose="020B0600000000000000" pitchFamily="34" charset="-122"/>
              <a:cs typeface="思源黑体 CN Medium" panose="020B0600000000000000" pitchFamily="34" charset="-122"/>
            </a:endParaRPr>
          </a:p>
        </p:txBody>
      </p:sp>
      <p:sp>
        <p:nvSpPr>
          <p:cNvPr id="6" name="文本框 5"/>
          <p:cNvSpPr txBox="1"/>
          <p:nvPr>
            <p:custDataLst>
              <p:tags r:id="rId5"/>
            </p:custDataLst>
          </p:nvPr>
        </p:nvSpPr>
        <p:spPr>
          <a:xfrm>
            <a:off x="916940" y="2196465"/>
            <a:ext cx="10445750" cy="3791585"/>
          </a:xfrm>
          <a:prstGeom prst="rect">
            <a:avLst/>
          </a:prstGeom>
          <a:noFill/>
          <a:ln w="9525">
            <a:noFill/>
          </a:ln>
        </p:spPr>
        <p:txBody>
          <a:bodyPr wrap="square">
            <a:noAutofit/>
          </a:bodyPr>
          <a:p>
            <a:pPr indent="457200" algn="l" fontAlgn="auto">
              <a:lnSpc>
                <a:spcPct val="130000"/>
              </a:lnSpc>
              <a:extLst>
                <a:ext uri="{35155182-B16C-46BC-9424-99874614C6A1}">
                  <wpsdc:indentchars xmlns:wpsdc="http://www.wps.cn/officeDocument/2017/drawingmlCustomData" val="200" checksum="59296752"/>
                </a:ext>
              </a:extLst>
            </a:pPr>
            <a:r>
              <a:rPr dirty="0">
                <a:solidFill>
                  <a:schemeClr val="tx2"/>
                </a:solidFill>
                <a:latin typeface="思源黑体 CN Medium" panose="020B0600000000000000" pitchFamily="34" charset="-122"/>
                <a:ea typeface="思源黑体 CN Medium" panose="020B0600000000000000" pitchFamily="34" charset="-122"/>
                <a:cs typeface="+mn-ea"/>
                <a:sym typeface="+mn-lt"/>
              </a:rPr>
              <a:t>“能够使用适当的数字化工具对网页进行编辑和发布”是本单元的重点内容，本节课的总目标就是互联网中数据的组织方式与方法，而难点在于理解互联网中数据组织背后的技术原理，主要包括超链接技术的实现和HTML语言的运用。</a:t>
            </a:r>
            <a:endParaRPr dirty="0">
              <a:solidFill>
                <a:schemeClr val="tx2"/>
              </a:solidFill>
              <a:latin typeface="思源黑体 CN Medium" panose="020B0600000000000000" pitchFamily="34" charset="-122"/>
              <a:ea typeface="思源黑体 CN Medium" panose="020B0600000000000000" pitchFamily="34" charset="-122"/>
              <a:cs typeface="+mn-ea"/>
              <a:sym typeface="+mn-lt"/>
            </a:endParaRPr>
          </a:p>
          <a:p>
            <a:pPr indent="457200" algn="l" fontAlgn="auto">
              <a:lnSpc>
                <a:spcPct val="130000"/>
              </a:lnSpc>
              <a:extLst>
                <a:ext uri="{35155182-B16C-46BC-9424-99874614C6A1}">
                  <wpsdc:indentchars xmlns:wpsdc="http://www.wps.cn/officeDocument/2017/drawingmlCustomData" val="200" checksum="59296752"/>
                </a:ext>
              </a:extLst>
            </a:pPr>
            <a:r>
              <a:rPr dirty="0">
                <a:solidFill>
                  <a:schemeClr val="tx2"/>
                </a:solidFill>
                <a:latin typeface="思源黑体 CN Medium" panose="020B0600000000000000" pitchFamily="34" charset="-122"/>
                <a:ea typeface="思源黑体 CN Medium" panose="020B0600000000000000" pitchFamily="34" charset="-122"/>
                <a:cs typeface="+mn-ea"/>
                <a:sym typeface="+mn-lt"/>
              </a:rPr>
              <a:t>超链接是互联网应用中数据组织的一种常见方法，合理的超链接设计能有效呈现网站内容的逻辑结构，使后期的网页制作有章可循，真正体现超文本的优势。教师应从两个不同角度出发，一方面帮助学生从已有的网站中抽象出网站结构图，理清网页内容的逻辑结构;另一方面，要求学生能将自己规划的网页结构通过超链接技术得以实现。</a:t>
            </a:r>
            <a:endParaRPr dirty="0">
              <a:solidFill>
                <a:schemeClr val="tx2"/>
              </a:solidFill>
              <a:latin typeface="思源黑体 CN Medium" panose="020B0600000000000000" pitchFamily="34" charset="-122"/>
              <a:ea typeface="思源黑体 CN Medium" panose="020B0600000000000000" pitchFamily="34" charset="-122"/>
              <a:cs typeface="+mn-ea"/>
              <a:sym typeface="+mn-lt"/>
            </a:endParaRPr>
          </a:p>
          <a:p>
            <a:pPr indent="457200" algn="l" fontAlgn="auto">
              <a:lnSpc>
                <a:spcPct val="130000"/>
              </a:lnSpc>
              <a:extLst>
                <a:ext uri="{35155182-B16C-46BC-9424-99874614C6A1}">
                  <wpsdc:indentchars xmlns:wpsdc="http://www.wps.cn/officeDocument/2017/drawingmlCustomData" val="200" checksum="59296752"/>
                </a:ext>
              </a:extLst>
            </a:pPr>
            <a:r>
              <a:rPr dirty="0">
                <a:solidFill>
                  <a:schemeClr val="tx2"/>
                </a:solidFill>
                <a:latin typeface="思源黑体 CN Medium" panose="020B0600000000000000" pitchFamily="34" charset="-122"/>
                <a:ea typeface="思源黑体 CN Medium" panose="020B0600000000000000" pitchFamily="34" charset="-122"/>
                <a:cs typeface="+mn-ea"/>
                <a:sym typeface="+mn-lt"/>
              </a:rPr>
              <a:t>本单元并不需要学生学习和掌握HTML语言，而是通过对简单网页源代码的识读和修改活动设计，让学生从感性的角度认识到HTML代码有相对固定的结构，知道其中几个常用标记的功能，进而发现网页的本质是用HTML语言描述的文档结构，使用各种标记进行文本、图片、音视频数据的组织和呈现。</a:t>
            </a:r>
            <a:endParaRPr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29530"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2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互联网应用中数据的组织</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grpSp>
        <p:nvGrpSpPr>
          <p:cNvPr id="7" name="组合 6"/>
          <p:cNvGrpSpPr/>
          <p:nvPr/>
        </p:nvGrpSpPr>
        <p:grpSpPr>
          <a:xfrm>
            <a:off x="785495" y="2215515"/>
            <a:ext cx="10593705" cy="3191510"/>
            <a:chOff x="3511104" y="1237605"/>
            <a:chExt cx="11228106" cy="1446910"/>
          </a:xfrm>
        </p:grpSpPr>
        <p:sp>
          <p:nvSpPr>
            <p:cNvPr id="8" name="矩形: 圆顶角 7"/>
            <p:cNvSpPr/>
            <p:nvPr>
              <p:custDataLst>
                <p:tags r:id="rId4"/>
              </p:custDataLst>
            </p:nvPr>
          </p:nvSpPr>
          <p:spPr>
            <a:xfrm rot="16200000">
              <a:off x="3234270" y="1619421"/>
              <a:ext cx="1171310" cy="617643"/>
            </a:xfrm>
            <a:prstGeom prst="round2SameRect">
              <a:avLst/>
            </a:prstGeom>
            <a:solidFill>
              <a:schemeClr val="accent1"/>
            </a:solidFill>
            <a:ln>
              <a:noFill/>
            </a:ln>
            <a:effectLst>
              <a:outerShdw blurRad="254000" dist="635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endParaRPr>
            </a:p>
          </p:txBody>
        </p:sp>
        <p:grpSp>
          <p:nvGrpSpPr>
            <p:cNvPr id="2" name="组合 1"/>
            <p:cNvGrpSpPr/>
            <p:nvPr/>
          </p:nvGrpSpPr>
          <p:grpSpPr>
            <a:xfrm>
              <a:off x="4124212" y="1237605"/>
              <a:ext cx="10614998" cy="1446910"/>
              <a:chOff x="1474778" y="1422662"/>
              <a:chExt cx="9035699" cy="1446910"/>
            </a:xfrm>
          </p:grpSpPr>
          <p:sp>
            <p:nvSpPr>
              <p:cNvPr id="11" name="矩形 10"/>
              <p:cNvSpPr/>
              <p:nvPr>
                <p:custDataLst>
                  <p:tags r:id="rId5"/>
                </p:custDataLst>
              </p:nvPr>
            </p:nvSpPr>
            <p:spPr>
              <a:xfrm>
                <a:off x="1550977" y="1494099"/>
                <a:ext cx="6017996" cy="1375473"/>
              </a:xfrm>
              <a:prstGeom prst="rect">
                <a:avLst/>
              </a:prstGeom>
              <a:solidFill>
                <a:schemeClr val="bg1"/>
              </a:solidFill>
              <a:ln w="6350">
                <a:solidFill>
                  <a:schemeClr val="bg1">
                    <a:lumMod val="95000"/>
                  </a:schemeClr>
                </a:solidFill>
              </a:ln>
              <a:effectLst>
                <a:outerShdw blurRad="698500" dist="254000" dir="5400000" sx="88000" sy="88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endParaRPr>
              </a:p>
            </p:txBody>
          </p:sp>
          <p:sp>
            <p:nvSpPr>
              <p:cNvPr id="13" name="矩形 12"/>
              <p:cNvSpPr/>
              <p:nvPr>
                <p:custDataLst>
                  <p:tags r:id="rId6"/>
                </p:custDataLst>
              </p:nvPr>
            </p:nvSpPr>
            <p:spPr>
              <a:xfrm>
                <a:off x="1474778" y="1422662"/>
                <a:ext cx="9035699" cy="1375473"/>
              </a:xfrm>
              <a:prstGeom prst="rect">
                <a:avLst/>
              </a:prstGeom>
              <a:solidFill>
                <a:schemeClr val="bg1"/>
              </a:solidFill>
              <a:ln w="6350">
                <a:solidFill>
                  <a:schemeClr val="accent1"/>
                </a:solidFill>
              </a:ln>
              <a:effectLst>
                <a:outerShdw blurRad="317500" dist="254000" dir="5400000" sx="88000" sy="88000" algn="t" rotWithShape="0">
                  <a:schemeClr val="bg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endParaRPr>
              </a:p>
            </p:txBody>
          </p:sp>
        </p:grpSp>
        <p:sp>
          <p:nvSpPr>
            <p:cNvPr id="26" name="文本框 25"/>
            <p:cNvSpPr txBox="1"/>
            <p:nvPr>
              <p:custDataLst>
                <p:tags r:id="rId7"/>
              </p:custDataLst>
            </p:nvPr>
          </p:nvSpPr>
          <p:spPr>
            <a:xfrm>
              <a:off x="3571031" y="1524164"/>
              <a:ext cx="510017" cy="7110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sz="24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rPr>
                <a:t>学习目标</a:t>
              </a:r>
              <a:endParaRPr kumimoji="0" lang="zh-CN" sz="24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endParaRPr>
            </a:p>
          </p:txBody>
        </p:sp>
        <p:sp>
          <p:nvSpPr>
            <p:cNvPr id="28" name="文本框 27"/>
            <p:cNvSpPr txBox="1"/>
            <p:nvPr>
              <p:custDataLst>
                <p:tags r:id="rId8"/>
              </p:custDataLst>
            </p:nvPr>
          </p:nvSpPr>
          <p:spPr>
            <a:xfrm>
              <a:off x="4303914" y="1276724"/>
              <a:ext cx="10255941" cy="1297210"/>
            </a:xfrm>
            <a:prstGeom prst="rect">
              <a:avLst/>
            </a:prstGeom>
            <a:noFill/>
          </p:spPr>
          <p:txBody>
            <a:bodyPr wrap="square">
              <a:spAutoFit/>
            </a:bodyPr>
            <a:lstStyle>
              <a:defPPr>
                <a:defRPr lang="zh-CN"/>
              </a:defPPr>
              <a:lvl1pPr>
                <a:lnSpc>
                  <a:spcPct val="150000"/>
                </a:lnSpc>
                <a:defRPr>
                  <a:latin typeface="汉仪君黑-45简" panose="020B0604020202020204" pitchFamily="34" charset="-122"/>
                  <a:ea typeface="汉仪君黑-45简" panose="020B0604020202020204" pitchFamily="34" charset="-122"/>
                </a:defRPr>
              </a:lvl1pPr>
            </a:lstStyle>
            <a:p>
              <a:r>
                <a:rPr lang="zh-CN" altLang="en-US" sz="2000" dirty="0">
                  <a:latin typeface="思源黑体 CN Medium" panose="020B0600000000000000" pitchFamily="34" charset="-122"/>
                  <a:ea typeface="思源黑体 CN Medium" panose="020B0600000000000000" pitchFamily="34" charset="-122"/>
                </a:rPr>
                <a:t>①通过分析不同互联网应用中的数据组织方式，知道互联网应用中的数据需要经过有序组织并以适当形式呈现。</a:t>
              </a:r>
              <a:endParaRPr lang="zh-CN" altLang="en-US" sz="2000" dirty="0">
                <a:latin typeface="思源黑体 CN Medium" panose="020B0600000000000000" pitchFamily="34" charset="-122"/>
                <a:ea typeface="思源黑体 CN Medium" panose="020B0600000000000000" pitchFamily="34" charset="-122"/>
              </a:endParaRPr>
            </a:p>
            <a:p>
              <a:r>
                <a:rPr lang="zh-CN" altLang="en-US" sz="2000" dirty="0">
                  <a:latin typeface="思源黑体 CN Medium" panose="020B0600000000000000" pitchFamily="34" charset="-122"/>
                  <a:ea typeface="思源黑体 CN Medium" panose="020B0600000000000000" pitchFamily="34" charset="-122"/>
                </a:rPr>
                <a:t>②通过体验、观察，归纳超链接的组成，理解超文本工作原理。</a:t>
              </a:r>
              <a:endParaRPr lang="zh-CN" altLang="en-US" sz="2000" dirty="0">
                <a:latin typeface="思源黑体 CN Medium" panose="020B0600000000000000" pitchFamily="34" charset="-122"/>
                <a:ea typeface="思源黑体 CN Medium" panose="020B0600000000000000" pitchFamily="34" charset="-122"/>
              </a:endParaRPr>
            </a:p>
            <a:p>
              <a:r>
                <a:rPr lang="zh-CN" altLang="en-US" sz="2000" dirty="0">
                  <a:latin typeface="思源黑体 CN Medium" panose="020B0600000000000000" pitchFamily="34" charset="-122"/>
                  <a:ea typeface="思源黑体 CN Medium" panose="020B0600000000000000" pitchFamily="34" charset="-122"/>
                </a:rPr>
                <a:t>③初步认识网页源代码，了解HTML语言的基本框架结构和常用标记，能够使用HTML语言设计制作简单网页。</a:t>
              </a:r>
              <a:endParaRPr lang="zh-CN" altLang="en-US" sz="2000" dirty="0">
                <a:latin typeface="思源黑体 CN Medium" panose="020B0600000000000000" pitchFamily="34" charset="-122"/>
                <a:ea typeface="思源黑体 CN Medium" panose="020B0600000000000000" pitchFamily="34" charset="-122"/>
              </a:endParaRPr>
            </a:p>
            <a:p>
              <a:r>
                <a:rPr lang="zh-CN" altLang="en-US" sz="2000" dirty="0">
                  <a:latin typeface="思源黑体 CN Medium" panose="020B0600000000000000" pitchFamily="34" charset="-122"/>
                  <a:ea typeface="思源黑体 CN Medium" panose="020B0600000000000000" pitchFamily="34" charset="-122"/>
                </a:rPr>
                <a:t>④体验非线性阅读方式，感受超文本技术对人类阅读方式的变革与影响。</a:t>
              </a:r>
              <a:endParaRPr lang="zh-CN" altLang="en-US" sz="2000" dirty="0">
                <a:latin typeface="思源黑体 CN Medium" panose="020B0600000000000000" pitchFamily="34" charset="-122"/>
                <a:ea typeface="思源黑体 CN Medium" panose="020B06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24" name="文本框 23"/>
          <p:cNvSpPr txBox="1"/>
          <p:nvPr>
            <p:custDataLst>
              <p:tags r:id="rId2"/>
            </p:custDataLst>
          </p:nvPr>
        </p:nvSpPr>
        <p:spPr>
          <a:xfrm>
            <a:off x="612775" y="2038985"/>
            <a:ext cx="1521460" cy="384175"/>
          </a:xfrm>
          <a:prstGeom prst="roundRect">
            <a:avLst>
              <a:gd name="adj" fmla="val 38181"/>
            </a:avLst>
          </a:prstGeom>
          <a:solidFill>
            <a:srgbClr val="446ECE"/>
          </a:solidFill>
        </p:spPr>
        <p:txBody>
          <a:bodyPr wrap="square" lIns="0" tIns="0" rIns="0" bIns="0" anchor="ctr" anchorCtr="0">
            <a:noAutofit/>
          </a:bodyPr>
          <a:p>
            <a:pPr lvl="0" algn="ctr">
              <a:defRPr/>
            </a:pPr>
            <a:r>
              <a:rPr lang="zh-CN" sz="2000" dirty="0">
                <a:solidFill>
                  <a:schemeClr val="bg1"/>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信息意识</a:t>
            </a:r>
            <a:endParaRPr lang="zh-CN" sz="2000" dirty="0">
              <a:solidFill>
                <a:schemeClr val="bg1"/>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sp>
        <p:nvSpPr>
          <p:cNvPr id="28" name="文本框 27"/>
          <p:cNvSpPr txBox="1"/>
          <p:nvPr>
            <p:custDataLst>
              <p:tags r:id="rId3"/>
            </p:custDataLst>
          </p:nvPr>
        </p:nvSpPr>
        <p:spPr>
          <a:xfrm>
            <a:off x="611505" y="2539365"/>
            <a:ext cx="9560560" cy="676910"/>
          </a:xfrm>
          <a:prstGeom prst="rect">
            <a:avLst/>
          </a:prstGeom>
          <a:noFill/>
        </p:spPr>
        <p:txBody>
          <a:bodyPr wrap="square" lIns="0" tIns="0" rIns="0" bIns="0">
            <a:spAutoFit/>
          </a:bodyPr>
          <a:p>
            <a:pPr lvl="0" indent="0" algn="l" fontAlgn="ctr">
              <a:lnSpc>
                <a:spcPct val="110000"/>
              </a:lnSpc>
              <a:defRPr/>
            </a:pPr>
            <a:r>
              <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主动学习互联网知识，知道互联网应用中数据的表现形式、存储位置和组织方式。</a:t>
            </a:r>
            <a:endPar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a:p>
            <a:pPr lvl="0" indent="0" algn="l" fontAlgn="ctr">
              <a:lnSpc>
                <a:spcPct val="110000"/>
              </a:lnSpc>
              <a:defRPr/>
            </a:pPr>
            <a:r>
              <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具有信息共享意识。</a:t>
            </a:r>
            <a:endPar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sp>
        <p:nvSpPr>
          <p:cNvPr id="32" name="文本框 31"/>
          <p:cNvSpPr txBox="1"/>
          <p:nvPr>
            <p:custDataLst>
              <p:tags r:id="rId4"/>
            </p:custDataLst>
          </p:nvPr>
        </p:nvSpPr>
        <p:spPr>
          <a:xfrm>
            <a:off x="612775" y="3847465"/>
            <a:ext cx="5623560" cy="307340"/>
          </a:xfrm>
          <a:prstGeom prst="rect">
            <a:avLst/>
          </a:prstGeom>
          <a:noFill/>
        </p:spPr>
        <p:txBody>
          <a:bodyPr wrap="square" lIns="0" tIns="0" rIns="0" bIns="0">
            <a:spAutoFit/>
          </a:bodyPr>
          <a:p>
            <a:pPr lvl="0" indent="0" algn="l" fontAlgn="ctr">
              <a:defRPr/>
            </a:pPr>
            <a:r>
              <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初步了解互联网应用中数据组织呈现及相关算法。</a:t>
            </a:r>
            <a:endPar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sp>
        <p:nvSpPr>
          <p:cNvPr id="18" name="文本框 17"/>
          <p:cNvSpPr txBox="1"/>
          <p:nvPr>
            <p:custDataLst>
              <p:tags r:id="rId5"/>
            </p:custDataLst>
          </p:nvPr>
        </p:nvSpPr>
        <p:spPr>
          <a:xfrm>
            <a:off x="612775" y="4785995"/>
            <a:ext cx="8216265" cy="307340"/>
          </a:xfrm>
          <a:prstGeom prst="rect">
            <a:avLst/>
          </a:prstGeom>
          <a:noFill/>
        </p:spPr>
        <p:txBody>
          <a:bodyPr wrap="square" lIns="0" tIns="0" rIns="0" bIns="0">
            <a:spAutoFit/>
          </a:bodyPr>
          <a:p>
            <a:pPr lvl="0" indent="0" algn="l" fontAlgn="ctr">
              <a:defRPr/>
            </a:pPr>
            <a:r>
              <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根据信息集成的要求，编辑信息，运用合适的方式在互联网上分享信息。</a:t>
            </a:r>
            <a:endPar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sp>
        <p:nvSpPr>
          <p:cNvPr id="34" name="文本框 33"/>
          <p:cNvSpPr txBox="1"/>
          <p:nvPr>
            <p:custDataLst>
              <p:tags r:id="rId6"/>
            </p:custDataLst>
          </p:nvPr>
        </p:nvSpPr>
        <p:spPr>
          <a:xfrm>
            <a:off x="611505" y="5724525"/>
            <a:ext cx="8216265" cy="307340"/>
          </a:xfrm>
          <a:prstGeom prst="rect">
            <a:avLst/>
          </a:prstGeom>
          <a:noFill/>
        </p:spPr>
        <p:txBody>
          <a:bodyPr wrap="square" lIns="0" tIns="0" rIns="0" bIns="0">
            <a:spAutoFit/>
          </a:bodyPr>
          <a:p>
            <a:pPr lvl="0" indent="0" algn="l" fontAlgn="ctr">
              <a:defRPr/>
            </a:pPr>
            <a:r>
              <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懂得信息分享的重要意义，能够贡献信息服务自己和他人。</a:t>
            </a:r>
            <a:endPar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sp>
        <p:nvSpPr>
          <p:cNvPr id="40" name="文本框 39"/>
          <p:cNvSpPr txBox="1"/>
          <p:nvPr>
            <p:custDataLst>
              <p:tags r:id="rId7"/>
            </p:custDataLst>
          </p:nvPr>
        </p:nvSpPr>
        <p:spPr>
          <a:xfrm>
            <a:off x="611505" y="3289300"/>
            <a:ext cx="1521460" cy="384175"/>
          </a:xfrm>
          <a:prstGeom prst="roundRect">
            <a:avLst>
              <a:gd name="adj" fmla="val 38181"/>
            </a:avLst>
          </a:prstGeom>
          <a:solidFill>
            <a:srgbClr val="446ECE"/>
          </a:solidFill>
        </p:spPr>
        <p:txBody>
          <a:bodyPr wrap="square" lIns="0" tIns="0" rIns="0" bIns="0" anchor="ctr" anchorCtr="0">
            <a:noAutofit/>
          </a:bodyPr>
          <a:p>
            <a:pPr lvl="0" algn="ctr">
              <a:defRPr/>
            </a:pPr>
            <a:r>
              <a:rPr lang="zh-CN" sz="2000" dirty="0">
                <a:solidFill>
                  <a:schemeClr val="bg1"/>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计算思维</a:t>
            </a:r>
            <a:endParaRPr lang="zh-CN" sz="2000" dirty="0">
              <a:solidFill>
                <a:schemeClr val="bg1"/>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sp>
        <p:nvSpPr>
          <p:cNvPr id="41" name="文本框 40"/>
          <p:cNvSpPr txBox="1"/>
          <p:nvPr>
            <p:custDataLst>
              <p:tags r:id="rId8"/>
            </p:custDataLst>
          </p:nvPr>
        </p:nvSpPr>
        <p:spPr>
          <a:xfrm>
            <a:off x="612775" y="4277995"/>
            <a:ext cx="2320290" cy="384175"/>
          </a:xfrm>
          <a:prstGeom prst="roundRect">
            <a:avLst>
              <a:gd name="adj" fmla="val 38181"/>
            </a:avLst>
          </a:prstGeom>
          <a:solidFill>
            <a:srgbClr val="446ECE"/>
          </a:solidFill>
        </p:spPr>
        <p:txBody>
          <a:bodyPr wrap="square" lIns="0" tIns="0" rIns="0" bIns="0" anchor="ctr" anchorCtr="0">
            <a:noAutofit/>
          </a:bodyPr>
          <a:p>
            <a:pPr lvl="0" algn="ctr">
              <a:defRPr/>
            </a:pPr>
            <a:r>
              <a:rPr lang="zh-CN" sz="2000" dirty="0">
                <a:solidFill>
                  <a:schemeClr val="bg1"/>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数字化学习与创新</a:t>
            </a:r>
            <a:endParaRPr lang="zh-CN" sz="2000" dirty="0">
              <a:solidFill>
                <a:schemeClr val="bg1"/>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sp>
        <p:nvSpPr>
          <p:cNvPr id="42" name="文本框 41"/>
          <p:cNvSpPr txBox="1"/>
          <p:nvPr>
            <p:custDataLst>
              <p:tags r:id="rId9"/>
            </p:custDataLst>
          </p:nvPr>
        </p:nvSpPr>
        <p:spPr>
          <a:xfrm>
            <a:off x="612775" y="5217160"/>
            <a:ext cx="1876425" cy="384175"/>
          </a:xfrm>
          <a:prstGeom prst="roundRect">
            <a:avLst>
              <a:gd name="adj" fmla="val 38181"/>
            </a:avLst>
          </a:prstGeom>
          <a:solidFill>
            <a:srgbClr val="446ECE"/>
          </a:solidFill>
        </p:spPr>
        <p:txBody>
          <a:bodyPr wrap="square" lIns="0" tIns="0" rIns="0" bIns="0" anchor="ctr" anchorCtr="0">
            <a:noAutofit/>
          </a:bodyPr>
          <a:p>
            <a:pPr lvl="0" algn="ctr">
              <a:defRPr/>
            </a:pPr>
            <a:r>
              <a:rPr lang="zh-CN" sz="2000" dirty="0">
                <a:solidFill>
                  <a:schemeClr val="bg1"/>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信息社会责任</a:t>
            </a:r>
            <a:endParaRPr lang="zh-CN" sz="2000" dirty="0">
              <a:solidFill>
                <a:schemeClr val="bg1"/>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grpSp>
        <p:nvGrpSpPr>
          <p:cNvPr id="43" name="组合 42"/>
          <p:cNvGrpSpPr/>
          <p:nvPr/>
        </p:nvGrpSpPr>
        <p:grpSpPr>
          <a:xfrm>
            <a:off x="487680" y="1178560"/>
            <a:ext cx="2738755" cy="528955"/>
            <a:chOff x="878" y="3116"/>
            <a:chExt cx="2407" cy="833"/>
          </a:xfrm>
        </p:grpSpPr>
        <p:sp>
          <p:nvSpPr>
            <p:cNvPr id="44" name="矩形: 对角圆角 127"/>
            <p:cNvSpPr/>
            <p:nvPr>
              <p:custDataLst>
                <p:tags r:id="rId10"/>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45" name="文本框 44"/>
            <p:cNvSpPr txBox="1"/>
            <p:nvPr>
              <p:custDataLst>
                <p:tags r:id="rId11"/>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核心素养目标</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29530" cy="460375"/>
          </a:xfrm>
          <a:prstGeom prst="rect">
            <a:avLst/>
          </a:prstGeom>
          <a:solidFill>
            <a:srgbClr val="FFC000"/>
          </a:solidFill>
          <a:ln w="9525">
            <a:noFill/>
          </a:ln>
        </p:spPr>
        <p:txBody>
          <a:bodyPr wrap="square">
            <a:spAutoFit/>
          </a:bodyPr>
          <a:p>
            <a:pPr indent="0"/>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2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互联网应用中数据的组织</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grpSp>
        <p:nvGrpSpPr>
          <p:cNvPr id="72" name="组合 71"/>
          <p:cNvGrpSpPr/>
          <p:nvPr/>
        </p:nvGrpSpPr>
        <p:grpSpPr>
          <a:xfrm>
            <a:off x="0" y="2070100"/>
            <a:ext cx="8655050" cy="4448175"/>
            <a:chOff x="0" y="2901"/>
            <a:chExt cx="13630" cy="7005"/>
          </a:xfrm>
        </p:grpSpPr>
        <p:sp>
          <p:nvSpPr>
            <p:cNvPr id="73" name="任意多边形: 形状 30"/>
            <p:cNvSpPr/>
            <p:nvPr>
              <p:custDataLst>
                <p:tags r:id="rId4"/>
              </p:custDataLst>
            </p:nvPr>
          </p:nvSpPr>
          <p:spPr>
            <a:xfrm>
              <a:off x="0" y="2901"/>
              <a:ext cx="3526" cy="7005"/>
            </a:xfrm>
            <a:custGeom>
              <a:avLst/>
              <a:gdLst>
                <a:gd name="connsiteX0" fmla="*/ 14073 w 2104447"/>
                <a:gd name="connsiteY0" fmla="*/ 0 h 4180748"/>
                <a:gd name="connsiteX1" fmla="*/ 2104447 w 2104447"/>
                <a:gd name="connsiteY1" fmla="*/ 2090374 h 4180748"/>
                <a:gd name="connsiteX2" fmla="*/ 14073 w 2104447"/>
                <a:gd name="connsiteY2" fmla="*/ 4180748 h 4180748"/>
                <a:gd name="connsiteX3" fmla="*/ 0 w 2104447"/>
                <a:gd name="connsiteY3" fmla="*/ 4180038 h 4180748"/>
                <a:gd name="connsiteX4" fmla="*/ 0 w 2104447"/>
                <a:gd name="connsiteY4" fmla="*/ 4141663 h 4180748"/>
                <a:gd name="connsiteX5" fmla="*/ 14072 w 2104447"/>
                <a:gd name="connsiteY5" fmla="*/ 4142373 h 4180748"/>
                <a:gd name="connsiteX6" fmla="*/ 2066072 w 2104447"/>
                <a:gd name="connsiteY6" fmla="*/ 2090373 h 4180748"/>
                <a:gd name="connsiteX7" fmla="*/ 14072 w 2104447"/>
                <a:gd name="connsiteY7" fmla="*/ 38373 h 4180748"/>
                <a:gd name="connsiteX8" fmla="*/ 0 w 2104447"/>
                <a:gd name="connsiteY8" fmla="*/ 39084 h 4180748"/>
                <a:gd name="connsiteX9" fmla="*/ 0 w 2104447"/>
                <a:gd name="connsiteY9" fmla="*/ 711 h 418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4447" h="4180748">
                  <a:moveTo>
                    <a:pt x="14073" y="0"/>
                  </a:moveTo>
                  <a:cubicBezTo>
                    <a:pt x="1168555" y="0"/>
                    <a:pt x="2104447" y="935892"/>
                    <a:pt x="2104447" y="2090374"/>
                  </a:cubicBezTo>
                  <a:cubicBezTo>
                    <a:pt x="2104447" y="3244856"/>
                    <a:pt x="1168555" y="4180748"/>
                    <a:pt x="14073" y="4180748"/>
                  </a:cubicBezTo>
                  <a:lnTo>
                    <a:pt x="0" y="4180038"/>
                  </a:lnTo>
                  <a:lnTo>
                    <a:pt x="0" y="4141663"/>
                  </a:lnTo>
                  <a:lnTo>
                    <a:pt x="14072" y="4142373"/>
                  </a:lnTo>
                  <a:cubicBezTo>
                    <a:pt x="1147360" y="4142373"/>
                    <a:pt x="2066072" y="3223661"/>
                    <a:pt x="2066072" y="2090373"/>
                  </a:cubicBezTo>
                  <a:cubicBezTo>
                    <a:pt x="2066072" y="957085"/>
                    <a:pt x="1147360" y="38373"/>
                    <a:pt x="14072" y="38373"/>
                  </a:cubicBezTo>
                  <a:lnTo>
                    <a:pt x="0" y="39084"/>
                  </a:lnTo>
                  <a:lnTo>
                    <a:pt x="0" y="71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74" name="文本框 73"/>
            <p:cNvSpPr txBox="1"/>
            <p:nvPr>
              <p:custDataLst>
                <p:tags r:id="rId5"/>
              </p:custDataLst>
            </p:nvPr>
          </p:nvSpPr>
          <p:spPr>
            <a:xfrm>
              <a:off x="206" y="5041"/>
              <a:ext cx="2034" cy="2761"/>
            </a:xfrm>
            <a:prstGeom prst="rect">
              <a:avLst/>
            </a:prstGeom>
            <a:noFill/>
          </p:spPr>
          <p:txBody>
            <a:bodyPr wrap="square" rtlCol="0">
              <a:spAutoFit/>
            </a:bodyPr>
            <a:p>
              <a:pPr algn="dist"/>
              <a:r>
                <a:rPr lang="zh-CN" altLang="en-US" sz="3600" dirty="0">
                  <a:solidFill>
                    <a:schemeClr val="accent1"/>
                  </a:solidFill>
                  <a:latin typeface="思源黑体 CN Medium" panose="020B0600000000000000" pitchFamily="34" charset="-122"/>
                  <a:ea typeface="思源黑体 CN Medium" panose="020B0600000000000000" pitchFamily="34" charset="-122"/>
                </a:rPr>
                <a:t>项目回顾</a:t>
              </a:r>
              <a:endParaRPr lang="zh-CN" altLang="en-US" sz="3600" dirty="0">
                <a:solidFill>
                  <a:schemeClr val="accent1"/>
                </a:solidFill>
                <a:latin typeface="思源黑体 CN Medium" panose="020B0600000000000000" pitchFamily="34" charset="-122"/>
                <a:ea typeface="思源黑体 CN Medium" panose="020B0600000000000000" pitchFamily="34" charset="-122"/>
              </a:endParaRPr>
            </a:p>
            <a:p>
              <a:pPr algn="dist"/>
              <a:r>
                <a:rPr lang="zh-CN" altLang="en-US" sz="3600" dirty="0">
                  <a:solidFill>
                    <a:schemeClr val="accent1"/>
                  </a:solidFill>
                  <a:latin typeface="思源黑体 CN Medium" panose="020B0600000000000000" pitchFamily="34" charset="-122"/>
                  <a:ea typeface="思源黑体 CN Medium" panose="020B0600000000000000" pitchFamily="34" charset="-122"/>
                </a:rPr>
                <a:t>导入</a:t>
              </a:r>
              <a:endParaRPr lang="zh-CN" altLang="en-US" sz="3600"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75" name="组合 74"/>
            <p:cNvGrpSpPr/>
            <p:nvPr/>
          </p:nvGrpSpPr>
          <p:grpSpPr>
            <a:xfrm>
              <a:off x="2121" y="8126"/>
              <a:ext cx="3561" cy="1107"/>
              <a:chOff x="2860" y="6875"/>
              <a:chExt cx="3561" cy="1107"/>
            </a:xfrm>
          </p:grpSpPr>
          <p:cxnSp>
            <p:nvCxnSpPr>
              <p:cNvPr id="76" name="直接连接符 75"/>
              <p:cNvCxnSpPr/>
              <p:nvPr>
                <p:custDataLst>
                  <p:tags r:id="rId6"/>
                </p:custDataLst>
              </p:nvPr>
            </p:nvCxnSpPr>
            <p:spPr>
              <a:xfrm>
                <a:off x="3283" y="7435"/>
                <a:ext cx="2268" cy="0"/>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77" name="椭圆 76"/>
              <p:cNvSpPr/>
              <p:nvPr>
                <p:custDataLst>
                  <p:tags r:id="rId7"/>
                </p:custDataLst>
              </p:nvPr>
            </p:nvSpPr>
            <p:spPr>
              <a:xfrm>
                <a:off x="2860" y="6959"/>
                <a:ext cx="940" cy="940"/>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78" name="组合 77"/>
              <p:cNvGrpSpPr/>
              <p:nvPr/>
            </p:nvGrpSpPr>
            <p:grpSpPr>
              <a:xfrm>
                <a:off x="2989" y="7084"/>
                <a:ext cx="935" cy="702"/>
                <a:chOff x="3392480" y="4018983"/>
                <a:chExt cx="521423" cy="391218"/>
              </a:xfrm>
            </p:grpSpPr>
            <p:sp>
              <p:nvSpPr>
                <p:cNvPr id="79" name="椭圆 78"/>
                <p:cNvSpPr/>
                <p:nvPr>
                  <p:custDataLst>
                    <p:tags r:id="rId8"/>
                  </p:custDataLst>
                </p:nvPr>
              </p:nvSpPr>
              <p:spPr>
                <a:xfrm>
                  <a:off x="3392480" y="4018983"/>
                  <a:ext cx="391218" cy="3912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80" name="文本框 79"/>
                <p:cNvSpPr txBox="1"/>
                <p:nvPr>
                  <p:custDataLst>
                    <p:tags r:id="rId9"/>
                  </p:custDataLst>
                </p:nvPr>
              </p:nvSpPr>
              <p:spPr>
                <a:xfrm>
                  <a:off x="3462151" y="4056066"/>
                  <a:ext cx="451752" cy="342852"/>
                </a:xfrm>
                <a:prstGeom prst="rect">
                  <a:avLst/>
                </a:prstGeom>
                <a:noFill/>
              </p:spPr>
              <p:txBody>
                <a:bodyPr wrap="square" rtlCol="0">
                  <a:spAutoFit/>
                </a:bodyPr>
                <a:p>
                  <a:r>
                    <a:rPr lang="en-US" altLang="zh-CN" dirty="0">
                      <a:solidFill>
                        <a:schemeClr val="bg1"/>
                      </a:solidFill>
                      <a:latin typeface="思源黑体 CN Medium" panose="020B0600000000000000" pitchFamily="34" charset="-122"/>
                      <a:ea typeface="思源黑体 CN Medium" panose="020B0600000000000000" pitchFamily="34" charset="-122"/>
                    </a:rPr>
                    <a:t>3</a:t>
                  </a:r>
                  <a:endParaRPr lang="zh-CN" altLang="en-US"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81" name="椭圆 80"/>
              <p:cNvSpPr/>
              <p:nvPr>
                <p:custDataLst>
                  <p:tags r:id="rId10"/>
                </p:custDataLst>
              </p:nvPr>
            </p:nvSpPr>
            <p:spPr>
              <a:xfrm>
                <a:off x="5314" y="6875"/>
                <a:ext cx="1107" cy="11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82" name="组合 81"/>
              <p:cNvGrpSpPr/>
              <p:nvPr/>
            </p:nvGrpSpPr>
            <p:grpSpPr>
              <a:xfrm>
                <a:off x="5630" y="7219"/>
                <a:ext cx="452" cy="452"/>
                <a:chOff x="5329591" y="2479943"/>
                <a:chExt cx="382400" cy="369780"/>
              </a:xfrm>
              <a:solidFill>
                <a:srgbClr val="F5F6FA"/>
              </a:solidFill>
            </p:grpSpPr>
            <p:sp>
              <p:nvSpPr>
                <p:cNvPr id="83" name="不规则图形2"/>
                <p:cNvSpPr/>
                <p:nvPr>
                  <p:custDataLst>
                    <p:tags r:id="rId11"/>
                  </p:custDataLst>
                </p:nvPr>
              </p:nvSpPr>
              <p:spPr>
                <a:xfrm>
                  <a:off x="5329591" y="2479943"/>
                  <a:ext cx="382400" cy="369780"/>
                </a:xfrm>
                <a:custGeom>
                  <a:avLst/>
                  <a:gdLst/>
                  <a:ahLst/>
                  <a:cxnLst>
                    <a:cxn ang="0">
                      <a:pos x="wd2" y="hd2"/>
                    </a:cxn>
                    <a:cxn ang="5400000">
                      <a:pos x="wd2" y="hd2"/>
                    </a:cxn>
                    <a:cxn ang="10800000">
                      <a:pos x="wd2" y="hd2"/>
                    </a:cxn>
                    <a:cxn ang="16200000">
                      <a:pos x="wd2" y="hd2"/>
                    </a:cxn>
                  </a:cxnLst>
                  <a:rect l="0" t="0" r="r" b="b"/>
                  <a:pathLst>
                    <a:path w="21600" h="21600" extrusionOk="0">
                      <a:moveTo>
                        <a:pt x="20587" y="0"/>
                      </a:moveTo>
                      <a:cubicBezTo>
                        <a:pt x="1013" y="0"/>
                        <a:pt x="1013" y="0"/>
                        <a:pt x="1013" y="0"/>
                      </a:cubicBezTo>
                      <a:cubicBezTo>
                        <a:pt x="506" y="0"/>
                        <a:pt x="0" y="523"/>
                        <a:pt x="0" y="1045"/>
                      </a:cubicBezTo>
                      <a:cubicBezTo>
                        <a:pt x="0" y="16548"/>
                        <a:pt x="0" y="16548"/>
                        <a:pt x="0" y="16548"/>
                      </a:cubicBezTo>
                      <a:cubicBezTo>
                        <a:pt x="0" y="17245"/>
                        <a:pt x="506" y="17594"/>
                        <a:pt x="1013" y="17594"/>
                      </a:cubicBezTo>
                      <a:cubicBezTo>
                        <a:pt x="8100" y="17594"/>
                        <a:pt x="8100" y="17594"/>
                        <a:pt x="8100" y="17594"/>
                      </a:cubicBezTo>
                      <a:cubicBezTo>
                        <a:pt x="7594" y="20729"/>
                        <a:pt x="7594" y="20729"/>
                        <a:pt x="7594" y="20729"/>
                      </a:cubicBezTo>
                      <a:cubicBezTo>
                        <a:pt x="6412" y="20729"/>
                        <a:pt x="6412" y="20729"/>
                        <a:pt x="6412" y="20729"/>
                      </a:cubicBezTo>
                      <a:cubicBezTo>
                        <a:pt x="6244" y="20729"/>
                        <a:pt x="6075" y="20903"/>
                        <a:pt x="6075" y="21077"/>
                      </a:cubicBezTo>
                      <a:cubicBezTo>
                        <a:pt x="6075" y="21426"/>
                        <a:pt x="6244" y="21600"/>
                        <a:pt x="6412" y="21600"/>
                      </a:cubicBezTo>
                      <a:cubicBezTo>
                        <a:pt x="15187" y="21600"/>
                        <a:pt x="15187" y="21600"/>
                        <a:pt x="15187" y="21600"/>
                      </a:cubicBezTo>
                      <a:cubicBezTo>
                        <a:pt x="15356" y="21600"/>
                        <a:pt x="15525" y="21426"/>
                        <a:pt x="15525" y="21077"/>
                      </a:cubicBezTo>
                      <a:cubicBezTo>
                        <a:pt x="15525" y="20903"/>
                        <a:pt x="15356" y="20729"/>
                        <a:pt x="15187" y="20729"/>
                      </a:cubicBezTo>
                      <a:cubicBezTo>
                        <a:pt x="14006" y="20729"/>
                        <a:pt x="14006" y="20729"/>
                        <a:pt x="14006" y="20729"/>
                      </a:cubicBezTo>
                      <a:cubicBezTo>
                        <a:pt x="13500" y="17594"/>
                        <a:pt x="13500" y="17594"/>
                        <a:pt x="13500" y="17594"/>
                      </a:cubicBezTo>
                      <a:cubicBezTo>
                        <a:pt x="20587" y="17594"/>
                        <a:pt x="20587" y="17594"/>
                        <a:pt x="20587" y="17594"/>
                      </a:cubicBezTo>
                      <a:cubicBezTo>
                        <a:pt x="21094" y="17594"/>
                        <a:pt x="21600" y="17245"/>
                        <a:pt x="21600" y="16548"/>
                      </a:cubicBezTo>
                      <a:cubicBezTo>
                        <a:pt x="21600" y="1045"/>
                        <a:pt x="21600" y="1045"/>
                        <a:pt x="21600" y="1045"/>
                      </a:cubicBezTo>
                      <a:cubicBezTo>
                        <a:pt x="21600" y="523"/>
                        <a:pt x="21094" y="0"/>
                        <a:pt x="20587" y="0"/>
                      </a:cubicBezTo>
                      <a:close/>
                      <a:moveTo>
                        <a:pt x="8437" y="20729"/>
                      </a:moveTo>
                      <a:cubicBezTo>
                        <a:pt x="8944" y="17594"/>
                        <a:pt x="8944" y="17594"/>
                        <a:pt x="8944" y="17594"/>
                      </a:cubicBezTo>
                      <a:cubicBezTo>
                        <a:pt x="12656" y="17594"/>
                        <a:pt x="12656" y="17594"/>
                        <a:pt x="12656" y="17594"/>
                      </a:cubicBezTo>
                      <a:cubicBezTo>
                        <a:pt x="13162" y="20729"/>
                        <a:pt x="13162" y="20729"/>
                        <a:pt x="13162" y="20729"/>
                      </a:cubicBezTo>
                      <a:lnTo>
                        <a:pt x="8437" y="20729"/>
                      </a:lnTo>
                      <a:close/>
                      <a:moveTo>
                        <a:pt x="20756" y="16897"/>
                      </a:moveTo>
                      <a:cubicBezTo>
                        <a:pt x="844" y="16897"/>
                        <a:pt x="844" y="16897"/>
                        <a:pt x="844" y="16897"/>
                      </a:cubicBezTo>
                      <a:cubicBezTo>
                        <a:pt x="844" y="13761"/>
                        <a:pt x="844" y="13761"/>
                        <a:pt x="844" y="13761"/>
                      </a:cubicBezTo>
                      <a:cubicBezTo>
                        <a:pt x="20756" y="13761"/>
                        <a:pt x="20756" y="13761"/>
                        <a:pt x="20756" y="13761"/>
                      </a:cubicBezTo>
                      <a:lnTo>
                        <a:pt x="20756" y="16897"/>
                      </a:lnTo>
                      <a:close/>
                      <a:moveTo>
                        <a:pt x="20756" y="13065"/>
                      </a:moveTo>
                      <a:cubicBezTo>
                        <a:pt x="844" y="13065"/>
                        <a:pt x="844" y="13065"/>
                        <a:pt x="844" y="13065"/>
                      </a:cubicBezTo>
                      <a:cubicBezTo>
                        <a:pt x="844" y="871"/>
                        <a:pt x="844" y="871"/>
                        <a:pt x="844" y="871"/>
                      </a:cubicBezTo>
                      <a:cubicBezTo>
                        <a:pt x="20756" y="871"/>
                        <a:pt x="20756" y="871"/>
                        <a:pt x="20756" y="871"/>
                      </a:cubicBezTo>
                      <a:lnTo>
                        <a:pt x="20756" y="13065"/>
                      </a:lnTo>
                      <a:close/>
                    </a:path>
                  </a:pathLst>
                </a:custGeom>
                <a:grpFill/>
                <a:ln w="12700" cap="flat">
                  <a:solidFill>
                    <a:srgbClr val="F5F6FA"/>
                  </a:solidFill>
                  <a:miter lim="400000"/>
                </a:ln>
                <a:effectLst/>
              </p:spPr>
              <p:txBody>
                <a:bodyPr wrap="square" lIns="91439" tIns="91439" rIns="91439" bIns="91439" numCol="1" anchor="t">
                  <a:noAutofit/>
                </a:bodyPr>
                <a:p>
                  <a:endParaRPr dirty="0">
                    <a:latin typeface="思源黑体 CN Medium" panose="020B0600000000000000" pitchFamily="34" charset="-122"/>
                    <a:ea typeface="思源黑体 CN Medium" panose="020B0600000000000000" pitchFamily="34" charset="-122"/>
                  </a:endParaRPr>
                </a:p>
              </p:txBody>
            </p:sp>
            <p:sp>
              <p:nvSpPr>
                <p:cNvPr id="84" name="不规则图形1"/>
                <p:cNvSpPr/>
                <p:nvPr>
                  <p:custDataLst>
                    <p:tags r:id="rId12"/>
                  </p:custDataLst>
                </p:nvPr>
              </p:nvSpPr>
              <p:spPr>
                <a:xfrm>
                  <a:off x="5508800" y="2729828"/>
                  <a:ext cx="23980" cy="21455"/>
                </a:xfrm>
                <a:prstGeom prst="ellipse">
                  <a:avLst/>
                </a:prstGeom>
                <a:grpFill/>
                <a:ln w="12700" cap="flat">
                  <a:solidFill>
                    <a:srgbClr val="F5F6FA"/>
                  </a:solidFill>
                  <a:miter lim="400000"/>
                </a:ln>
                <a:effectLst/>
              </p:spPr>
              <p:txBody>
                <a:bodyPr wrap="square" lIns="91439" tIns="91439" rIns="91439" bIns="91439" numCol="1" anchor="t">
                  <a:noAutofit/>
                </a:bodyPr>
                <a:p>
                  <a:endParaRPr dirty="0">
                    <a:latin typeface="思源黑体 CN Medium" panose="020B0600000000000000" pitchFamily="34" charset="-122"/>
                    <a:ea typeface="思源黑体 CN Medium" panose="020B0600000000000000" pitchFamily="34" charset="-122"/>
                  </a:endParaRPr>
                </a:p>
              </p:txBody>
            </p:sp>
          </p:grpSp>
        </p:grpSp>
        <p:grpSp>
          <p:nvGrpSpPr>
            <p:cNvPr id="85" name="组合 84"/>
            <p:cNvGrpSpPr/>
            <p:nvPr/>
          </p:nvGrpSpPr>
          <p:grpSpPr>
            <a:xfrm>
              <a:off x="2984" y="5849"/>
              <a:ext cx="3617" cy="1107"/>
              <a:chOff x="2804" y="4759"/>
              <a:chExt cx="3617" cy="1107"/>
            </a:xfrm>
          </p:grpSpPr>
          <p:cxnSp>
            <p:nvCxnSpPr>
              <p:cNvPr id="86" name="直接连接符 85"/>
              <p:cNvCxnSpPr/>
              <p:nvPr>
                <p:custDataLst>
                  <p:tags r:id="rId13"/>
                </p:custDataLst>
              </p:nvPr>
            </p:nvCxnSpPr>
            <p:spPr>
              <a:xfrm>
                <a:off x="3257" y="5313"/>
                <a:ext cx="2268"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87" name="椭圆 86"/>
              <p:cNvSpPr/>
              <p:nvPr>
                <p:custDataLst>
                  <p:tags r:id="rId14"/>
                </p:custDataLst>
              </p:nvPr>
            </p:nvSpPr>
            <p:spPr>
              <a:xfrm>
                <a:off x="2804" y="4825"/>
                <a:ext cx="940" cy="94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88" name="组合 87"/>
              <p:cNvGrpSpPr/>
              <p:nvPr/>
            </p:nvGrpSpPr>
            <p:grpSpPr>
              <a:xfrm>
                <a:off x="2932" y="4952"/>
                <a:ext cx="916" cy="702"/>
                <a:chOff x="3360390" y="2830619"/>
                <a:chExt cx="510810" cy="391218"/>
              </a:xfrm>
            </p:grpSpPr>
            <p:sp>
              <p:nvSpPr>
                <p:cNvPr id="89" name="椭圆 88"/>
                <p:cNvSpPr/>
                <p:nvPr>
                  <p:custDataLst>
                    <p:tags r:id="rId15"/>
                  </p:custDataLst>
                </p:nvPr>
              </p:nvSpPr>
              <p:spPr>
                <a:xfrm>
                  <a:off x="3360390" y="2830619"/>
                  <a:ext cx="391218" cy="3912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90" name="文本框 89"/>
                <p:cNvSpPr txBox="1"/>
                <p:nvPr>
                  <p:custDataLst>
                    <p:tags r:id="rId16"/>
                  </p:custDataLst>
                </p:nvPr>
              </p:nvSpPr>
              <p:spPr>
                <a:xfrm>
                  <a:off x="3419448" y="2858785"/>
                  <a:ext cx="451752" cy="342852"/>
                </a:xfrm>
                <a:prstGeom prst="rect">
                  <a:avLst/>
                </a:prstGeom>
                <a:noFill/>
              </p:spPr>
              <p:txBody>
                <a:bodyPr wrap="square" rtlCol="0">
                  <a:spAutoFit/>
                </a:bodyPr>
                <a:p>
                  <a:r>
                    <a:rPr lang="en-US" altLang="zh-CN" dirty="0">
                      <a:solidFill>
                        <a:schemeClr val="bg1"/>
                      </a:solidFill>
                      <a:latin typeface="思源黑体 CN Medium" panose="020B0600000000000000" pitchFamily="34" charset="-122"/>
                      <a:ea typeface="思源黑体 CN Medium" panose="020B0600000000000000" pitchFamily="34" charset="-122"/>
                    </a:rPr>
                    <a:t>2</a:t>
                  </a:r>
                  <a:endParaRPr lang="zh-CN" altLang="en-US"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91" name="椭圆 90"/>
              <p:cNvSpPr/>
              <p:nvPr>
                <p:custDataLst>
                  <p:tags r:id="rId17"/>
                </p:custDataLst>
              </p:nvPr>
            </p:nvSpPr>
            <p:spPr>
              <a:xfrm>
                <a:off x="5314" y="4759"/>
                <a:ext cx="1107" cy="110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92" name="不规则图形2"/>
              <p:cNvSpPr/>
              <p:nvPr>
                <p:custDataLst>
                  <p:tags r:id="rId18"/>
                </p:custDataLst>
              </p:nvPr>
            </p:nvSpPr>
            <p:spPr>
              <a:xfrm>
                <a:off x="5630" y="5109"/>
                <a:ext cx="452" cy="452"/>
              </a:xfrm>
              <a:custGeom>
                <a:avLst/>
                <a:gdLst/>
                <a:ahLst/>
                <a:cxnLst>
                  <a:cxn ang="0">
                    <a:pos x="wd2" y="hd2"/>
                  </a:cxn>
                  <a:cxn ang="5400000">
                    <a:pos x="wd2" y="hd2"/>
                  </a:cxn>
                  <a:cxn ang="10800000">
                    <a:pos x="wd2" y="hd2"/>
                  </a:cxn>
                  <a:cxn ang="16200000">
                    <a:pos x="wd2" y="hd2"/>
                  </a:cxn>
                </a:cxnLst>
                <a:rect l="0" t="0" r="r" b="b"/>
                <a:pathLst>
                  <a:path w="21600" h="21600" extrusionOk="0">
                    <a:moveTo>
                      <a:pt x="20587" y="0"/>
                    </a:moveTo>
                    <a:cubicBezTo>
                      <a:pt x="1013" y="0"/>
                      <a:pt x="1013" y="0"/>
                      <a:pt x="1013" y="0"/>
                    </a:cubicBezTo>
                    <a:cubicBezTo>
                      <a:pt x="506" y="0"/>
                      <a:pt x="0" y="523"/>
                      <a:pt x="0" y="1045"/>
                    </a:cubicBezTo>
                    <a:cubicBezTo>
                      <a:pt x="0" y="16548"/>
                      <a:pt x="0" y="16548"/>
                      <a:pt x="0" y="16548"/>
                    </a:cubicBezTo>
                    <a:cubicBezTo>
                      <a:pt x="0" y="17245"/>
                      <a:pt x="506" y="17594"/>
                      <a:pt x="1013" y="17594"/>
                    </a:cubicBezTo>
                    <a:cubicBezTo>
                      <a:pt x="8100" y="17594"/>
                      <a:pt x="8100" y="17594"/>
                      <a:pt x="8100" y="17594"/>
                    </a:cubicBezTo>
                    <a:cubicBezTo>
                      <a:pt x="7594" y="20729"/>
                      <a:pt x="7594" y="20729"/>
                      <a:pt x="7594" y="20729"/>
                    </a:cubicBezTo>
                    <a:cubicBezTo>
                      <a:pt x="6412" y="20729"/>
                      <a:pt x="6412" y="20729"/>
                      <a:pt x="6412" y="20729"/>
                    </a:cubicBezTo>
                    <a:cubicBezTo>
                      <a:pt x="6244" y="20729"/>
                      <a:pt x="6075" y="20903"/>
                      <a:pt x="6075" y="21077"/>
                    </a:cubicBezTo>
                    <a:cubicBezTo>
                      <a:pt x="6075" y="21426"/>
                      <a:pt x="6244" y="21600"/>
                      <a:pt x="6412" y="21600"/>
                    </a:cubicBezTo>
                    <a:cubicBezTo>
                      <a:pt x="15187" y="21600"/>
                      <a:pt x="15187" y="21600"/>
                      <a:pt x="15187" y="21600"/>
                    </a:cubicBezTo>
                    <a:cubicBezTo>
                      <a:pt x="15356" y="21600"/>
                      <a:pt x="15525" y="21426"/>
                      <a:pt x="15525" y="21077"/>
                    </a:cubicBezTo>
                    <a:cubicBezTo>
                      <a:pt x="15525" y="20903"/>
                      <a:pt x="15356" y="20729"/>
                      <a:pt x="15187" y="20729"/>
                    </a:cubicBezTo>
                    <a:cubicBezTo>
                      <a:pt x="14006" y="20729"/>
                      <a:pt x="14006" y="20729"/>
                      <a:pt x="14006" y="20729"/>
                    </a:cubicBezTo>
                    <a:cubicBezTo>
                      <a:pt x="13500" y="17594"/>
                      <a:pt x="13500" y="17594"/>
                      <a:pt x="13500" y="17594"/>
                    </a:cubicBezTo>
                    <a:cubicBezTo>
                      <a:pt x="20587" y="17594"/>
                      <a:pt x="20587" y="17594"/>
                      <a:pt x="20587" y="17594"/>
                    </a:cubicBezTo>
                    <a:cubicBezTo>
                      <a:pt x="21094" y="17594"/>
                      <a:pt x="21600" y="17245"/>
                      <a:pt x="21600" y="16548"/>
                    </a:cubicBezTo>
                    <a:cubicBezTo>
                      <a:pt x="21600" y="1045"/>
                      <a:pt x="21600" y="1045"/>
                      <a:pt x="21600" y="1045"/>
                    </a:cubicBezTo>
                    <a:cubicBezTo>
                      <a:pt x="21600" y="523"/>
                      <a:pt x="21094" y="0"/>
                      <a:pt x="20587" y="0"/>
                    </a:cubicBezTo>
                    <a:close/>
                    <a:moveTo>
                      <a:pt x="8437" y="20729"/>
                    </a:moveTo>
                    <a:cubicBezTo>
                      <a:pt x="8944" y="17594"/>
                      <a:pt x="8944" y="17594"/>
                      <a:pt x="8944" y="17594"/>
                    </a:cubicBezTo>
                    <a:cubicBezTo>
                      <a:pt x="12656" y="17594"/>
                      <a:pt x="12656" y="17594"/>
                      <a:pt x="12656" y="17594"/>
                    </a:cubicBezTo>
                    <a:cubicBezTo>
                      <a:pt x="13162" y="20729"/>
                      <a:pt x="13162" y="20729"/>
                      <a:pt x="13162" y="20729"/>
                    </a:cubicBezTo>
                    <a:lnTo>
                      <a:pt x="8437" y="20729"/>
                    </a:lnTo>
                    <a:close/>
                    <a:moveTo>
                      <a:pt x="20756" y="16897"/>
                    </a:moveTo>
                    <a:cubicBezTo>
                      <a:pt x="844" y="16897"/>
                      <a:pt x="844" y="16897"/>
                      <a:pt x="844" y="16897"/>
                    </a:cubicBezTo>
                    <a:cubicBezTo>
                      <a:pt x="844" y="13761"/>
                      <a:pt x="844" y="13761"/>
                      <a:pt x="844" y="13761"/>
                    </a:cubicBezTo>
                    <a:cubicBezTo>
                      <a:pt x="20756" y="13761"/>
                      <a:pt x="20756" y="13761"/>
                      <a:pt x="20756" y="13761"/>
                    </a:cubicBezTo>
                    <a:lnTo>
                      <a:pt x="20756" y="16897"/>
                    </a:lnTo>
                    <a:close/>
                    <a:moveTo>
                      <a:pt x="20756" y="13065"/>
                    </a:moveTo>
                    <a:cubicBezTo>
                      <a:pt x="844" y="13065"/>
                      <a:pt x="844" y="13065"/>
                      <a:pt x="844" y="13065"/>
                    </a:cubicBezTo>
                    <a:cubicBezTo>
                      <a:pt x="844" y="871"/>
                      <a:pt x="844" y="871"/>
                      <a:pt x="844" y="871"/>
                    </a:cubicBezTo>
                    <a:cubicBezTo>
                      <a:pt x="20756" y="871"/>
                      <a:pt x="20756" y="871"/>
                      <a:pt x="20756" y="871"/>
                    </a:cubicBezTo>
                    <a:lnTo>
                      <a:pt x="20756" y="13065"/>
                    </a:lnTo>
                    <a:close/>
                  </a:path>
                </a:pathLst>
              </a:custGeom>
              <a:solidFill>
                <a:srgbClr val="F5F6FA"/>
              </a:solidFill>
              <a:ln w="12700" cap="flat">
                <a:solidFill>
                  <a:srgbClr val="F5F6FA"/>
                </a:solidFill>
                <a:miter lim="400000"/>
              </a:ln>
              <a:effectLst/>
            </p:spPr>
            <p:txBody>
              <a:bodyPr wrap="square" lIns="91439" tIns="91439" rIns="91439" bIns="91439" numCol="1" anchor="t">
                <a:noAutofit/>
              </a:bodyPr>
              <a:p>
                <a:endParaRPr dirty="0">
                  <a:latin typeface="思源黑体 CN Medium" panose="020B0600000000000000" pitchFamily="34" charset="-122"/>
                  <a:ea typeface="思源黑体 CN Medium" panose="020B0600000000000000" pitchFamily="34" charset="-122"/>
                </a:endParaRPr>
              </a:p>
            </p:txBody>
          </p:sp>
          <p:sp>
            <p:nvSpPr>
              <p:cNvPr id="93" name="不规则图形1"/>
              <p:cNvSpPr/>
              <p:nvPr>
                <p:custDataLst>
                  <p:tags r:id="rId19"/>
                </p:custDataLst>
              </p:nvPr>
            </p:nvSpPr>
            <p:spPr>
              <a:xfrm>
                <a:off x="5842" y="5414"/>
                <a:ext cx="28" cy="26"/>
              </a:xfrm>
              <a:prstGeom prst="ellipse">
                <a:avLst/>
              </a:prstGeom>
              <a:solidFill>
                <a:srgbClr val="F5F6FA"/>
              </a:solidFill>
              <a:ln w="12700" cap="flat">
                <a:solidFill>
                  <a:srgbClr val="F5F6FA"/>
                </a:solidFill>
                <a:miter lim="400000"/>
              </a:ln>
              <a:effectLst/>
            </p:spPr>
            <p:txBody>
              <a:bodyPr wrap="square" lIns="91439" tIns="91439" rIns="91439" bIns="91439" numCol="1" anchor="t">
                <a:noAutofit/>
              </a:bodyPr>
              <a:p>
                <a:endParaRPr dirty="0">
                  <a:latin typeface="思源黑体 CN Medium" panose="020B0600000000000000" pitchFamily="34" charset="-122"/>
                  <a:ea typeface="思源黑体 CN Medium" panose="020B0600000000000000" pitchFamily="34" charset="-122"/>
                </a:endParaRPr>
              </a:p>
            </p:txBody>
          </p:sp>
        </p:grpSp>
        <p:grpSp>
          <p:nvGrpSpPr>
            <p:cNvPr id="94" name="组合 93"/>
            <p:cNvGrpSpPr/>
            <p:nvPr/>
          </p:nvGrpSpPr>
          <p:grpSpPr>
            <a:xfrm>
              <a:off x="2322" y="3643"/>
              <a:ext cx="3779" cy="1142"/>
              <a:chOff x="1605" y="2939"/>
              <a:chExt cx="3779" cy="1142"/>
            </a:xfrm>
          </p:grpSpPr>
          <p:cxnSp>
            <p:nvCxnSpPr>
              <p:cNvPr id="95" name="直接连接符 94"/>
              <p:cNvCxnSpPr/>
              <p:nvPr>
                <p:custDataLst>
                  <p:tags r:id="rId20"/>
                </p:custDataLst>
              </p:nvPr>
            </p:nvCxnSpPr>
            <p:spPr>
              <a:xfrm>
                <a:off x="2085" y="3546"/>
                <a:ext cx="2268"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96" name="椭圆 95"/>
              <p:cNvSpPr/>
              <p:nvPr>
                <p:custDataLst>
                  <p:tags r:id="rId21"/>
                </p:custDataLst>
              </p:nvPr>
            </p:nvSpPr>
            <p:spPr>
              <a:xfrm>
                <a:off x="1605" y="3141"/>
                <a:ext cx="940" cy="94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97" name="组合 96"/>
              <p:cNvGrpSpPr/>
              <p:nvPr/>
            </p:nvGrpSpPr>
            <p:grpSpPr>
              <a:xfrm>
                <a:off x="1734" y="3260"/>
                <a:ext cx="745" cy="702"/>
                <a:chOff x="2692734" y="1887424"/>
                <a:chExt cx="415346" cy="391218"/>
              </a:xfrm>
            </p:grpSpPr>
            <p:sp>
              <p:nvSpPr>
                <p:cNvPr id="98" name="椭圆 97"/>
                <p:cNvSpPr/>
                <p:nvPr>
                  <p:custDataLst>
                    <p:tags r:id="rId22"/>
                  </p:custDataLst>
                </p:nvPr>
              </p:nvSpPr>
              <p:spPr>
                <a:xfrm>
                  <a:off x="2692734" y="1887424"/>
                  <a:ext cx="391218" cy="3912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99" name="文本框 98"/>
                <p:cNvSpPr txBox="1"/>
                <p:nvPr>
                  <p:custDataLst>
                    <p:tags r:id="rId23"/>
                  </p:custDataLst>
                </p:nvPr>
              </p:nvSpPr>
              <p:spPr>
                <a:xfrm>
                  <a:off x="2766934" y="1916410"/>
                  <a:ext cx="341146" cy="323309"/>
                </a:xfrm>
                <a:prstGeom prst="rect">
                  <a:avLst/>
                </a:prstGeom>
                <a:noFill/>
              </p:spPr>
              <p:txBody>
                <a:bodyPr wrap="square" rtlCol="0">
                  <a:spAutoFit/>
                </a:bodyPr>
                <a:p>
                  <a:r>
                    <a:rPr lang="en-US" altLang="zh-CN" dirty="0">
                      <a:solidFill>
                        <a:schemeClr val="bg1"/>
                      </a:solidFill>
                      <a:latin typeface="思源黑体 CN Medium" panose="020B0600000000000000" pitchFamily="34" charset="-122"/>
                      <a:ea typeface="思源黑体 CN Medium" panose="020B0600000000000000" pitchFamily="34" charset="-122"/>
                    </a:rPr>
                    <a:t>1</a:t>
                  </a:r>
                  <a:endParaRPr lang="zh-CN" altLang="en-US"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2" name="椭圆 1"/>
              <p:cNvSpPr/>
              <p:nvPr>
                <p:custDataLst>
                  <p:tags r:id="rId24"/>
                </p:custDataLst>
              </p:nvPr>
            </p:nvSpPr>
            <p:spPr>
              <a:xfrm>
                <a:off x="4276" y="2939"/>
                <a:ext cx="1107" cy="11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101" name="不规则图形2"/>
              <p:cNvSpPr/>
              <p:nvPr>
                <p:custDataLst>
                  <p:tags r:id="rId25"/>
                </p:custDataLst>
              </p:nvPr>
            </p:nvSpPr>
            <p:spPr>
              <a:xfrm>
                <a:off x="4577" y="3269"/>
                <a:ext cx="452" cy="452"/>
              </a:xfrm>
              <a:custGeom>
                <a:avLst/>
                <a:gdLst/>
                <a:ahLst/>
                <a:cxnLst>
                  <a:cxn ang="0">
                    <a:pos x="wd2" y="hd2"/>
                  </a:cxn>
                  <a:cxn ang="5400000">
                    <a:pos x="wd2" y="hd2"/>
                  </a:cxn>
                  <a:cxn ang="10800000">
                    <a:pos x="wd2" y="hd2"/>
                  </a:cxn>
                  <a:cxn ang="16200000">
                    <a:pos x="wd2" y="hd2"/>
                  </a:cxn>
                </a:cxnLst>
                <a:rect l="0" t="0" r="r" b="b"/>
                <a:pathLst>
                  <a:path w="21600" h="21600" extrusionOk="0">
                    <a:moveTo>
                      <a:pt x="20587" y="0"/>
                    </a:moveTo>
                    <a:cubicBezTo>
                      <a:pt x="1013" y="0"/>
                      <a:pt x="1013" y="0"/>
                      <a:pt x="1013" y="0"/>
                    </a:cubicBezTo>
                    <a:cubicBezTo>
                      <a:pt x="506" y="0"/>
                      <a:pt x="0" y="523"/>
                      <a:pt x="0" y="1045"/>
                    </a:cubicBezTo>
                    <a:cubicBezTo>
                      <a:pt x="0" y="16548"/>
                      <a:pt x="0" y="16548"/>
                      <a:pt x="0" y="16548"/>
                    </a:cubicBezTo>
                    <a:cubicBezTo>
                      <a:pt x="0" y="17245"/>
                      <a:pt x="506" y="17594"/>
                      <a:pt x="1013" y="17594"/>
                    </a:cubicBezTo>
                    <a:cubicBezTo>
                      <a:pt x="8100" y="17594"/>
                      <a:pt x="8100" y="17594"/>
                      <a:pt x="8100" y="17594"/>
                    </a:cubicBezTo>
                    <a:cubicBezTo>
                      <a:pt x="7594" y="20729"/>
                      <a:pt x="7594" y="20729"/>
                      <a:pt x="7594" y="20729"/>
                    </a:cubicBezTo>
                    <a:cubicBezTo>
                      <a:pt x="6412" y="20729"/>
                      <a:pt x="6412" y="20729"/>
                      <a:pt x="6412" y="20729"/>
                    </a:cubicBezTo>
                    <a:cubicBezTo>
                      <a:pt x="6244" y="20729"/>
                      <a:pt x="6075" y="20903"/>
                      <a:pt x="6075" y="21077"/>
                    </a:cubicBezTo>
                    <a:cubicBezTo>
                      <a:pt x="6075" y="21426"/>
                      <a:pt x="6244" y="21600"/>
                      <a:pt x="6412" y="21600"/>
                    </a:cubicBezTo>
                    <a:cubicBezTo>
                      <a:pt x="15187" y="21600"/>
                      <a:pt x="15187" y="21600"/>
                      <a:pt x="15187" y="21600"/>
                    </a:cubicBezTo>
                    <a:cubicBezTo>
                      <a:pt x="15356" y="21600"/>
                      <a:pt x="15525" y="21426"/>
                      <a:pt x="15525" y="21077"/>
                    </a:cubicBezTo>
                    <a:cubicBezTo>
                      <a:pt x="15525" y="20903"/>
                      <a:pt x="15356" y="20729"/>
                      <a:pt x="15187" y="20729"/>
                    </a:cubicBezTo>
                    <a:cubicBezTo>
                      <a:pt x="14006" y="20729"/>
                      <a:pt x="14006" y="20729"/>
                      <a:pt x="14006" y="20729"/>
                    </a:cubicBezTo>
                    <a:cubicBezTo>
                      <a:pt x="13500" y="17594"/>
                      <a:pt x="13500" y="17594"/>
                      <a:pt x="13500" y="17594"/>
                    </a:cubicBezTo>
                    <a:cubicBezTo>
                      <a:pt x="20587" y="17594"/>
                      <a:pt x="20587" y="17594"/>
                      <a:pt x="20587" y="17594"/>
                    </a:cubicBezTo>
                    <a:cubicBezTo>
                      <a:pt x="21094" y="17594"/>
                      <a:pt x="21600" y="17245"/>
                      <a:pt x="21600" y="16548"/>
                    </a:cubicBezTo>
                    <a:cubicBezTo>
                      <a:pt x="21600" y="1045"/>
                      <a:pt x="21600" y="1045"/>
                      <a:pt x="21600" y="1045"/>
                    </a:cubicBezTo>
                    <a:cubicBezTo>
                      <a:pt x="21600" y="523"/>
                      <a:pt x="21094" y="0"/>
                      <a:pt x="20587" y="0"/>
                    </a:cubicBezTo>
                    <a:close/>
                    <a:moveTo>
                      <a:pt x="8437" y="20729"/>
                    </a:moveTo>
                    <a:cubicBezTo>
                      <a:pt x="8944" y="17594"/>
                      <a:pt x="8944" y="17594"/>
                      <a:pt x="8944" y="17594"/>
                    </a:cubicBezTo>
                    <a:cubicBezTo>
                      <a:pt x="12656" y="17594"/>
                      <a:pt x="12656" y="17594"/>
                      <a:pt x="12656" y="17594"/>
                    </a:cubicBezTo>
                    <a:cubicBezTo>
                      <a:pt x="13162" y="20729"/>
                      <a:pt x="13162" y="20729"/>
                      <a:pt x="13162" y="20729"/>
                    </a:cubicBezTo>
                    <a:lnTo>
                      <a:pt x="8437" y="20729"/>
                    </a:lnTo>
                    <a:close/>
                    <a:moveTo>
                      <a:pt x="20756" y="16897"/>
                    </a:moveTo>
                    <a:cubicBezTo>
                      <a:pt x="844" y="16897"/>
                      <a:pt x="844" y="16897"/>
                      <a:pt x="844" y="16897"/>
                    </a:cubicBezTo>
                    <a:cubicBezTo>
                      <a:pt x="844" y="13761"/>
                      <a:pt x="844" y="13761"/>
                      <a:pt x="844" y="13761"/>
                    </a:cubicBezTo>
                    <a:cubicBezTo>
                      <a:pt x="20756" y="13761"/>
                      <a:pt x="20756" y="13761"/>
                      <a:pt x="20756" y="13761"/>
                    </a:cubicBezTo>
                    <a:lnTo>
                      <a:pt x="20756" y="16897"/>
                    </a:lnTo>
                    <a:close/>
                    <a:moveTo>
                      <a:pt x="20756" y="13065"/>
                    </a:moveTo>
                    <a:cubicBezTo>
                      <a:pt x="844" y="13065"/>
                      <a:pt x="844" y="13065"/>
                      <a:pt x="844" y="13065"/>
                    </a:cubicBezTo>
                    <a:cubicBezTo>
                      <a:pt x="844" y="871"/>
                      <a:pt x="844" y="871"/>
                      <a:pt x="844" y="871"/>
                    </a:cubicBezTo>
                    <a:cubicBezTo>
                      <a:pt x="20756" y="871"/>
                      <a:pt x="20756" y="871"/>
                      <a:pt x="20756" y="871"/>
                    </a:cubicBezTo>
                    <a:lnTo>
                      <a:pt x="20756" y="13065"/>
                    </a:lnTo>
                    <a:close/>
                  </a:path>
                </a:pathLst>
              </a:custGeom>
              <a:solidFill>
                <a:srgbClr val="F5F6FA"/>
              </a:solidFill>
              <a:ln w="12700" cap="flat">
                <a:solidFill>
                  <a:srgbClr val="F5F6FA"/>
                </a:solidFill>
                <a:miter lim="400000"/>
              </a:ln>
              <a:effectLst/>
            </p:spPr>
            <p:txBody>
              <a:bodyPr wrap="square" lIns="91439" tIns="91439" rIns="91439" bIns="91439" numCol="1" anchor="t">
                <a:noAutofit/>
              </a:bodyPr>
              <a:p>
                <a:endParaRPr dirty="0">
                  <a:latin typeface="思源黑体 CN Medium" panose="020B0600000000000000" pitchFamily="34" charset="-122"/>
                  <a:ea typeface="思源黑体 CN Medium" panose="020B0600000000000000" pitchFamily="34" charset="-122"/>
                </a:endParaRPr>
              </a:p>
            </p:txBody>
          </p:sp>
        </p:grpSp>
        <p:sp>
          <p:nvSpPr>
            <p:cNvPr id="102" name="文本框 101"/>
            <p:cNvSpPr txBox="1"/>
            <p:nvPr>
              <p:custDataLst>
                <p:tags r:id="rId26"/>
              </p:custDataLst>
            </p:nvPr>
          </p:nvSpPr>
          <p:spPr>
            <a:xfrm>
              <a:off x="6650" y="3774"/>
              <a:ext cx="6676" cy="822"/>
            </a:xfrm>
            <a:prstGeom prst="rect">
              <a:avLst/>
            </a:prstGeom>
            <a:noFill/>
          </p:spPr>
          <p:txBody>
            <a:bodyPr wrap="square" rtlCol="0">
              <a:spAutoFit/>
            </a:bodyPr>
            <a:p>
              <a:r>
                <a:rPr lang="zh-CN" altLang="en-US" sz="2800" dirty="0">
                  <a:solidFill>
                    <a:schemeClr val="tx1"/>
                  </a:solidFill>
                  <a:latin typeface="思源黑体 CN Medium" panose="020B0600000000000000" pitchFamily="34" charset="-122"/>
                  <a:ea typeface="思源黑体 CN Medium" panose="020B0600000000000000" pitchFamily="34" charset="-122"/>
                </a:rPr>
                <a:t>互联网应用中数据的构成</a:t>
              </a:r>
              <a:endParaRPr lang="zh-CN" altLang="en-US" sz="2800" dirty="0">
                <a:solidFill>
                  <a:schemeClr val="tx1"/>
                </a:solidFill>
                <a:latin typeface="思源黑体 CN Medium" panose="020B0600000000000000" pitchFamily="34" charset="-122"/>
                <a:ea typeface="思源黑体 CN Medium" panose="020B0600000000000000" pitchFamily="34" charset="-122"/>
              </a:endParaRPr>
            </a:p>
          </p:txBody>
        </p:sp>
        <p:sp>
          <p:nvSpPr>
            <p:cNvPr id="103" name="文本框 102"/>
            <p:cNvSpPr txBox="1"/>
            <p:nvPr>
              <p:custDataLst>
                <p:tags r:id="rId27"/>
              </p:custDataLst>
            </p:nvPr>
          </p:nvSpPr>
          <p:spPr>
            <a:xfrm>
              <a:off x="7001" y="5922"/>
              <a:ext cx="6629" cy="822"/>
            </a:xfrm>
            <a:prstGeom prst="rect">
              <a:avLst/>
            </a:prstGeom>
            <a:noFill/>
          </p:spPr>
          <p:txBody>
            <a:bodyPr wrap="square" rtlCol="0">
              <a:spAutoFit/>
            </a:bodyPr>
            <a:p>
              <a:r>
                <a:rPr lang="zh-CN" altLang="en-US" sz="2800" dirty="0">
                  <a:solidFill>
                    <a:schemeClr val="tx1"/>
                  </a:solidFill>
                  <a:latin typeface="思源黑体 CN Medium" panose="020B0600000000000000" pitchFamily="34" charset="-122"/>
                  <a:ea typeface="思源黑体 CN Medium" panose="020B0600000000000000" pitchFamily="34" charset="-122"/>
                </a:rPr>
                <a:t>互联网应用中数据的组织</a:t>
              </a:r>
              <a:endParaRPr lang="zh-CN" altLang="en-US" sz="2800" dirty="0">
                <a:solidFill>
                  <a:schemeClr val="tx1"/>
                </a:solidFill>
                <a:latin typeface="思源黑体 CN Medium" panose="020B0600000000000000" pitchFamily="34" charset="-122"/>
                <a:ea typeface="思源黑体 CN Medium" panose="020B0600000000000000" pitchFamily="34" charset="-122"/>
              </a:endParaRPr>
            </a:p>
          </p:txBody>
        </p:sp>
        <p:sp>
          <p:nvSpPr>
            <p:cNvPr id="104" name="文本框 103"/>
            <p:cNvSpPr txBox="1"/>
            <p:nvPr>
              <p:custDataLst>
                <p:tags r:id="rId28"/>
              </p:custDataLst>
            </p:nvPr>
          </p:nvSpPr>
          <p:spPr>
            <a:xfrm>
              <a:off x="6100" y="8215"/>
              <a:ext cx="5901" cy="822"/>
            </a:xfrm>
            <a:prstGeom prst="rect">
              <a:avLst/>
            </a:prstGeom>
            <a:noFill/>
          </p:spPr>
          <p:txBody>
            <a:bodyPr wrap="square" rtlCol="0">
              <a:spAutoFit/>
            </a:bodyPr>
            <a:p>
              <a:r>
                <a:rPr lang="zh-CN" altLang="en-US" sz="2800" dirty="0">
                  <a:solidFill>
                    <a:schemeClr val="tx1"/>
                  </a:solidFill>
                  <a:latin typeface="思源黑体 CN Medium" panose="020B0600000000000000" pitchFamily="34" charset="-122"/>
                  <a:ea typeface="思源黑体 CN Medium" panose="020B0600000000000000" pitchFamily="34" charset="-122"/>
                </a:rPr>
                <a:t>网页的编辑与发布</a:t>
              </a:r>
              <a:endParaRPr lang="zh-CN" altLang="en-US" sz="2800" dirty="0">
                <a:solidFill>
                  <a:schemeClr val="tx1"/>
                </a:solidFill>
                <a:latin typeface="思源黑体 CN Medium" panose="020B0600000000000000" pitchFamily="34" charset="-122"/>
                <a:ea typeface="思源黑体 CN Medium" panose="020B0600000000000000" pitchFamily="34" charset="-122"/>
              </a:endParaRPr>
            </a:p>
          </p:txBody>
        </p:sp>
      </p:grpSp>
      <p:sp>
        <p:nvSpPr>
          <p:cNvPr id="3" name="文本框 2"/>
          <p:cNvSpPr txBox="1"/>
          <p:nvPr>
            <p:custDataLst>
              <p:tags r:id="rId29"/>
            </p:custDataLst>
          </p:nvPr>
        </p:nvSpPr>
        <p:spPr>
          <a:xfrm>
            <a:off x="9558020" y="3146425"/>
            <a:ext cx="1978660" cy="2036445"/>
          </a:xfrm>
          <a:prstGeom prst="roundRect">
            <a:avLst/>
          </a:prstGeom>
          <a:solidFill>
            <a:srgbClr val="FFC000"/>
          </a:solidFill>
          <a:ln w="9525">
            <a:noFill/>
          </a:ln>
        </p:spPr>
        <p:txBody>
          <a:bodyPr wrap="square">
            <a:noAutofit/>
          </a:bodyPr>
          <a:p>
            <a:pPr indent="0" algn="ctr">
              <a:lnSpc>
                <a:spcPct val="120000"/>
              </a:lnSpc>
            </a:pPr>
            <a:r>
              <a:rPr lang="zh-CN" sz="2400" i="1" dirty="0">
                <a:solidFill>
                  <a:schemeClr val="tx1"/>
                </a:solidFill>
                <a:latin typeface="思源黑体 CN Medium" panose="020B0600000000000000" pitchFamily="34" charset="-122"/>
                <a:ea typeface="思源黑体 CN Medium" panose="020B0600000000000000" pitchFamily="34" charset="-122"/>
                <a:cs typeface="+mn-ea"/>
                <a:sym typeface="+mn-lt"/>
              </a:rPr>
              <a:t>如何制作和发布有关大运河文化的网页作品？</a:t>
            </a:r>
            <a:endParaRPr lang="zh-CN" sz="2400" b="1" i="1"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pic>
        <p:nvPicPr>
          <p:cNvPr id="6" name="图片 5" descr="3b32313536363634363b7eff52fe"/>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392160" y="2583180"/>
            <a:ext cx="530225" cy="530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29530" cy="460375"/>
          </a:xfrm>
          <a:prstGeom prst="rect">
            <a:avLst/>
          </a:prstGeom>
          <a:solidFill>
            <a:srgbClr val="FFC000"/>
          </a:solidFill>
          <a:ln w="9525">
            <a:noFill/>
          </a:ln>
        </p:spPr>
        <p:txBody>
          <a:bodyPr wrap="square">
            <a:spAutoFit/>
          </a:bodyPr>
          <a:p>
            <a:pPr indent="0"/>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2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互联网应用中数据的组织</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17" name="文本框 16"/>
          <p:cNvSpPr txBox="1"/>
          <p:nvPr/>
        </p:nvSpPr>
        <p:spPr>
          <a:xfrm>
            <a:off x="487680" y="1981200"/>
            <a:ext cx="8191500" cy="491490"/>
          </a:xfrm>
          <a:prstGeom prst="rect">
            <a:avLst/>
          </a:prstGeom>
          <a:noFill/>
          <a:ln w="9525">
            <a:noFill/>
          </a:ln>
        </p:spPr>
        <p:txBody>
          <a:bodyPr wrap="square">
            <a:spAutoFit/>
          </a:bodyPr>
          <a:p>
            <a:pPr indent="0">
              <a:lnSpc>
                <a:spcPct val="130000"/>
              </a:lnSpc>
            </a:pPr>
            <a:r>
              <a:rPr sz="2000" dirty="0">
                <a:solidFill>
                  <a:srgbClr val="FF0000"/>
                </a:solidFill>
                <a:latin typeface="思源黑体 CN Medium" panose="020B0600000000000000" pitchFamily="34" charset="-122"/>
                <a:ea typeface="思源黑体 CN Medium" panose="020B0600000000000000" pitchFamily="34" charset="-122"/>
                <a:cs typeface="+mn-ea"/>
                <a:sym typeface="+mn-lt"/>
              </a:rPr>
              <a:t>问题1：</a:t>
            </a:r>
            <a:r>
              <a:rPr sz="20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互联网应用中数据的组织与呈现有什么规律？</a:t>
            </a:r>
            <a:endParaRPr sz="20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19" name="文本框 18"/>
          <p:cNvSpPr txBox="1"/>
          <p:nvPr/>
        </p:nvSpPr>
        <p:spPr>
          <a:xfrm>
            <a:off x="537845" y="6060440"/>
            <a:ext cx="8191500" cy="491490"/>
          </a:xfrm>
          <a:prstGeom prst="rect">
            <a:avLst/>
          </a:prstGeom>
          <a:noFill/>
          <a:ln w="9525">
            <a:noFill/>
          </a:ln>
        </p:spPr>
        <p:txBody>
          <a:bodyPr wrap="square">
            <a:spAutoFit/>
          </a:bodyPr>
          <a:p>
            <a:pPr indent="0">
              <a:lnSpc>
                <a:spcPct val="130000"/>
              </a:lnSpc>
            </a:pPr>
            <a:r>
              <a:rPr sz="2000" dirty="0">
                <a:solidFill>
                  <a:srgbClr val="FF0000"/>
                </a:solidFill>
                <a:latin typeface="思源黑体 CN Medium" panose="020B0600000000000000" pitchFamily="34" charset="-122"/>
                <a:ea typeface="思源黑体 CN Medium" panose="020B0600000000000000" pitchFamily="34" charset="-122"/>
                <a:cs typeface="+mn-ea"/>
                <a:sym typeface="+mn-lt"/>
              </a:rPr>
              <a:t>活动1：</a:t>
            </a:r>
            <a:r>
              <a:rPr sz="2000" dirty="0">
                <a:solidFill>
                  <a:schemeClr val="tx2"/>
                </a:solidFill>
                <a:latin typeface="思源黑体 CN Medium" panose="020B0600000000000000" pitchFamily="34" charset="-122"/>
                <a:ea typeface="思源黑体 CN Medium" panose="020B0600000000000000" pitchFamily="34" charset="-122"/>
                <a:cs typeface="+mn-ea"/>
                <a:sym typeface="+mn-lt"/>
              </a:rPr>
              <a:t>绘制网站数据结构图</a:t>
            </a:r>
            <a:endParaRPr sz="20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pic>
        <p:nvPicPr>
          <p:cNvPr id="59" name="图片 58"/>
          <p:cNvPicPr>
            <a:picLocks noChangeAspect="1"/>
          </p:cNvPicPr>
          <p:nvPr>
            <p:custDataLst>
              <p:tags r:id="rId4"/>
            </p:custDataLst>
          </p:nvPr>
        </p:nvPicPr>
        <p:blipFill>
          <a:blip r:embed="rId5"/>
          <a:srcRect l="5420" t="4979" r="3234" b="54628"/>
          <a:stretch>
            <a:fillRect/>
          </a:stretch>
        </p:blipFill>
        <p:spPr>
          <a:xfrm>
            <a:off x="487680" y="2471420"/>
            <a:ext cx="5864225" cy="3433445"/>
          </a:xfrm>
          <a:prstGeom prst="rect">
            <a:avLst/>
          </a:prstGeom>
        </p:spPr>
      </p:pic>
      <p:pic>
        <p:nvPicPr>
          <p:cNvPr id="61" name="图片 60"/>
          <p:cNvPicPr>
            <a:picLocks noChangeAspect="1"/>
          </p:cNvPicPr>
          <p:nvPr/>
        </p:nvPicPr>
        <p:blipFill>
          <a:blip r:embed="rId6"/>
          <a:srcRect l="3199" t="-63" r="990"/>
          <a:stretch>
            <a:fillRect/>
          </a:stretch>
        </p:blipFill>
        <p:spPr>
          <a:xfrm>
            <a:off x="6497955" y="2471420"/>
            <a:ext cx="5286375" cy="2030095"/>
          </a:xfrm>
          <a:prstGeom prst="rect">
            <a:avLst/>
          </a:prstGeom>
        </p:spPr>
      </p:pic>
      <p:pic>
        <p:nvPicPr>
          <p:cNvPr id="60" name="图片 59"/>
          <p:cNvPicPr>
            <a:picLocks noChangeAspect="1"/>
          </p:cNvPicPr>
          <p:nvPr>
            <p:custDataLst>
              <p:tags r:id="rId7"/>
            </p:custDataLst>
          </p:nvPr>
        </p:nvPicPr>
        <p:blipFill>
          <a:blip r:embed="rId8">
            <a:grayscl/>
          </a:blip>
          <a:stretch>
            <a:fillRect/>
          </a:stretch>
        </p:blipFill>
        <p:spPr>
          <a:xfrm>
            <a:off x="7693660" y="4501515"/>
            <a:ext cx="3076575" cy="2339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29530"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2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互联网应用中数据的组织</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16" name="椭圆 15"/>
          <p:cNvSpPr/>
          <p:nvPr/>
        </p:nvSpPr>
        <p:spPr>
          <a:xfrm>
            <a:off x="6527800" y="7526020"/>
            <a:ext cx="557530" cy="5575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6" name="组合 75"/>
          <p:cNvGrpSpPr/>
          <p:nvPr/>
        </p:nvGrpSpPr>
        <p:grpSpPr>
          <a:xfrm>
            <a:off x="2011680" y="1915160"/>
            <a:ext cx="6324600" cy="4627880"/>
            <a:chOff x="3168" y="3016"/>
            <a:chExt cx="9960" cy="7288"/>
          </a:xfrm>
        </p:grpSpPr>
        <p:sp>
          <p:nvSpPr>
            <p:cNvPr id="2" name="椭圆 1"/>
            <p:cNvSpPr/>
            <p:nvPr/>
          </p:nvSpPr>
          <p:spPr>
            <a:xfrm>
              <a:off x="7412" y="5161"/>
              <a:ext cx="1728" cy="17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p:nvSpPr>
          <p:spPr>
            <a:xfrm>
              <a:off x="5229" y="5001"/>
              <a:ext cx="1208" cy="1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4046" y="3597"/>
              <a:ext cx="878" cy="8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3168" y="5241"/>
              <a:ext cx="878" cy="8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nvSpPr>
          <p:spPr>
            <a:xfrm>
              <a:off x="4203" y="6830"/>
              <a:ext cx="878" cy="8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椭圆 10"/>
            <p:cNvSpPr/>
            <p:nvPr/>
          </p:nvSpPr>
          <p:spPr>
            <a:xfrm>
              <a:off x="7837" y="9426"/>
              <a:ext cx="878" cy="8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nvSpPr>
          <p:spPr>
            <a:xfrm>
              <a:off x="10029" y="4722"/>
              <a:ext cx="1208" cy="1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7672" y="7427"/>
              <a:ext cx="1208" cy="1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p:nvSpPr>
          <p:spPr>
            <a:xfrm>
              <a:off x="11621" y="3016"/>
              <a:ext cx="878" cy="8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nvSpPr>
          <p:spPr>
            <a:xfrm>
              <a:off x="12250" y="4722"/>
              <a:ext cx="878" cy="8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p:nvSpPr>
          <p:spPr>
            <a:xfrm>
              <a:off x="11751" y="6619"/>
              <a:ext cx="878" cy="8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椭圆 21"/>
            <p:cNvSpPr/>
            <p:nvPr/>
          </p:nvSpPr>
          <p:spPr>
            <a:xfrm>
              <a:off x="7592" y="3133"/>
              <a:ext cx="1208" cy="1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3" name="直接连接符 22"/>
            <p:cNvCxnSpPr>
              <a:stCxn id="2" idx="0"/>
              <a:endCxn id="22" idx="4"/>
            </p:cNvCxnSpPr>
            <p:nvPr/>
          </p:nvCxnSpPr>
          <p:spPr>
            <a:xfrm flipH="1" flipV="1">
              <a:off x="8196" y="4341"/>
              <a:ext cx="80" cy="8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 idx="2"/>
              <a:endCxn id="3" idx="6"/>
            </p:cNvCxnSpPr>
            <p:nvPr/>
          </p:nvCxnSpPr>
          <p:spPr>
            <a:xfrm flipH="1" flipV="1">
              <a:off x="6437" y="5605"/>
              <a:ext cx="975" cy="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2" idx="6"/>
              <a:endCxn id="12" idx="2"/>
            </p:cNvCxnSpPr>
            <p:nvPr/>
          </p:nvCxnSpPr>
          <p:spPr>
            <a:xfrm flipV="1">
              <a:off x="9140" y="5326"/>
              <a:ext cx="889" cy="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2" idx="4"/>
              <a:endCxn id="13" idx="0"/>
            </p:cNvCxnSpPr>
            <p:nvPr/>
          </p:nvCxnSpPr>
          <p:spPr>
            <a:xfrm>
              <a:off x="8276" y="6889"/>
              <a:ext cx="0" cy="5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3" idx="2"/>
              <a:endCxn id="6" idx="5"/>
            </p:cNvCxnSpPr>
            <p:nvPr/>
          </p:nvCxnSpPr>
          <p:spPr>
            <a:xfrm flipH="1" flipV="1">
              <a:off x="4795" y="4346"/>
              <a:ext cx="434" cy="1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3" idx="2"/>
              <a:endCxn id="7" idx="6"/>
            </p:cNvCxnSpPr>
            <p:nvPr/>
          </p:nvCxnSpPr>
          <p:spPr>
            <a:xfrm flipH="1">
              <a:off x="4046" y="5605"/>
              <a:ext cx="1183" cy="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p:cNvCxnSpPr>
              <a:endCxn id="8" idx="0"/>
            </p:cNvCxnSpPr>
            <p:nvPr/>
          </p:nvCxnSpPr>
          <p:spPr>
            <a:xfrm flipH="1">
              <a:off x="4642" y="5600"/>
              <a:ext cx="569" cy="123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a:stCxn id="13" idx="4"/>
              <a:endCxn id="11" idx="0"/>
            </p:cNvCxnSpPr>
            <p:nvPr/>
          </p:nvCxnSpPr>
          <p:spPr>
            <a:xfrm>
              <a:off x="8276" y="8635"/>
              <a:ext cx="0" cy="791"/>
            </a:xfrm>
            <a:prstGeom prst="line">
              <a:avLst/>
            </a:prstGeom>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6349" y="9076"/>
              <a:ext cx="878" cy="8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p:nvSpPr>
          <p:spPr>
            <a:xfrm>
              <a:off x="9535" y="9266"/>
              <a:ext cx="878" cy="8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3" name="直接连接符 32"/>
            <p:cNvCxnSpPr>
              <a:stCxn id="13" idx="3"/>
              <a:endCxn id="31" idx="7"/>
            </p:cNvCxnSpPr>
            <p:nvPr/>
          </p:nvCxnSpPr>
          <p:spPr>
            <a:xfrm flipH="1">
              <a:off x="7098" y="8458"/>
              <a:ext cx="751" cy="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13" idx="5"/>
              <a:endCxn id="32" idx="1"/>
            </p:cNvCxnSpPr>
            <p:nvPr/>
          </p:nvCxnSpPr>
          <p:spPr>
            <a:xfrm>
              <a:off x="8703" y="8458"/>
              <a:ext cx="961" cy="9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12" idx="6"/>
              <a:endCxn id="19" idx="0"/>
            </p:cNvCxnSpPr>
            <p:nvPr/>
          </p:nvCxnSpPr>
          <p:spPr>
            <a:xfrm>
              <a:off x="11237" y="5326"/>
              <a:ext cx="953" cy="129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12" idx="6"/>
              <a:endCxn id="18" idx="2"/>
            </p:cNvCxnSpPr>
            <p:nvPr/>
          </p:nvCxnSpPr>
          <p:spPr>
            <a:xfrm flipV="1">
              <a:off x="11237" y="5161"/>
              <a:ext cx="1013" cy="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12" idx="6"/>
              <a:endCxn id="17" idx="3"/>
            </p:cNvCxnSpPr>
            <p:nvPr/>
          </p:nvCxnSpPr>
          <p:spPr>
            <a:xfrm flipV="1">
              <a:off x="11237" y="3765"/>
              <a:ext cx="513" cy="156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7" name="组合 76"/>
          <p:cNvGrpSpPr/>
          <p:nvPr/>
        </p:nvGrpSpPr>
        <p:grpSpPr>
          <a:xfrm>
            <a:off x="2487295" y="2193925"/>
            <a:ext cx="5291455" cy="3873500"/>
            <a:chOff x="3917" y="3455"/>
            <a:chExt cx="8333" cy="6100"/>
          </a:xfrm>
        </p:grpSpPr>
        <p:cxnSp>
          <p:nvCxnSpPr>
            <p:cNvPr id="78" name="直接连接符 77"/>
            <p:cNvCxnSpPr/>
            <p:nvPr>
              <p:custDataLst>
                <p:tags r:id="rId4"/>
              </p:custDataLst>
            </p:nvPr>
          </p:nvCxnSpPr>
          <p:spPr>
            <a:xfrm flipV="1">
              <a:off x="9140" y="5161"/>
              <a:ext cx="3110" cy="8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9" name="组合 78"/>
            <p:cNvGrpSpPr/>
            <p:nvPr/>
          </p:nvGrpSpPr>
          <p:grpSpPr>
            <a:xfrm>
              <a:off x="3917" y="3455"/>
              <a:ext cx="8333" cy="6100"/>
              <a:chOff x="3917" y="3455"/>
              <a:chExt cx="8333" cy="6100"/>
            </a:xfrm>
          </p:grpSpPr>
          <p:cxnSp>
            <p:nvCxnSpPr>
              <p:cNvPr id="80" name="直接连接符 79"/>
              <p:cNvCxnSpPr/>
              <p:nvPr>
                <p:custDataLst>
                  <p:tags r:id="rId5"/>
                </p:custDataLst>
              </p:nvPr>
            </p:nvCxnSpPr>
            <p:spPr>
              <a:xfrm flipV="1">
                <a:off x="5081" y="6636"/>
                <a:ext cx="2584" cy="6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custDataLst>
                  <p:tags r:id="rId6"/>
                </p:custDataLst>
              </p:nvPr>
            </p:nvCxnSpPr>
            <p:spPr>
              <a:xfrm>
                <a:off x="4924" y="4036"/>
                <a:ext cx="2741" cy="13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custDataLst>
                  <p:tags r:id="rId7"/>
                </p:custDataLst>
              </p:nvPr>
            </p:nvCxnSpPr>
            <p:spPr>
              <a:xfrm>
                <a:off x="4046" y="5680"/>
                <a:ext cx="3366" cy="3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custDataLst>
                  <p:tags r:id="rId8"/>
                </p:custDataLst>
              </p:nvPr>
            </p:nvCxnSpPr>
            <p:spPr>
              <a:xfrm flipV="1">
                <a:off x="8887" y="3455"/>
                <a:ext cx="2734" cy="19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custDataLst>
                  <p:tags r:id="rId9"/>
                </p:custDataLst>
              </p:nvPr>
            </p:nvCxnSpPr>
            <p:spPr>
              <a:xfrm>
                <a:off x="8887" y="6636"/>
                <a:ext cx="2864" cy="42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custDataLst>
                  <p:tags r:id="rId10"/>
                </p:custDataLst>
              </p:nvPr>
            </p:nvCxnSpPr>
            <p:spPr>
              <a:xfrm flipV="1">
                <a:off x="6788" y="6636"/>
                <a:ext cx="877" cy="24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custDataLst>
                  <p:tags r:id="rId11"/>
                </p:custDataLst>
              </p:nvPr>
            </p:nvCxnSpPr>
            <p:spPr>
              <a:xfrm flipV="1">
                <a:off x="7966" y="6889"/>
                <a:ext cx="310" cy="26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custDataLst>
                  <p:tags r:id="rId12"/>
                </p:custDataLst>
              </p:nvPr>
            </p:nvCxnSpPr>
            <p:spPr>
              <a:xfrm flipH="1" flipV="1">
                <a:off x="8895" y="6679"/>
                <a:ext cx="769" cy="27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custDataLst>
                  <p:tags r:id="rId13"/>
                </p:custDataLst>
              </p:nvPr>
            </p:nvCxnSpPr>
            <p:spPr>
              <a:xfrm flipH="1" flipV="1">
                <a:off x="4795" y="4346"/>
                <a:ext cx="3201" cy="5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custDataLst>
                  <p:tags r:id="rId14"/>
                </p:custDataLst>
              </p:nvPr>
            </p:nvCxnSpPr>
            <p:spPr>
              <a:xfrm flipV="1">
                <a:off x="3917" y="3455"/>
                <a:ext cx="7704" cy="19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custDataLst>
                  <p:tags r:id="rId15"/>
                </p:custDataLst>
              </p:nvPr>
            </p:nvCxnSpPr>
            <p:spPr>
              <a:xfrm flipV="1">
                <a:off x="9664" y="5161"/>
                <a:ext cx="2586" cy="42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custDataLst>
                  <p:tags r:id="rId16"/>
                </p:custDataLst>
              </p:nvPr>
            </p:nvCxnSpPr>
            <p:spPr>
              <a:xfrm flipV="1">
                <a:off x="4952" y="6748"/>
                <a:ext cx="6928" cy="2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custDataLst>
                  <p:tags r:id="rId17"/>
                </p:custDataLst>
              </p:nvPr>
            </p:nvCxnSpPr>
            <p:spPr>
              <a:xfrm flipV="1">
                <a:off x="6260" y="3737"/>
                <a:ext cx="1332" cy="144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custDataLst>
                  <p:tags r:id="rId18"/>
                </p:custDataLst>
              </p:nvPr>
            </p:nvCxnSpPr>
            <p:spPr>
              <a:xfrm>
                <a:off x="8800" y="3737"/>
                <a:ext cx="1406" cy="11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custDataLst>
                  <p:tags r:id="rId19"/>
                </p:custDataLst>
              </p:nvPr>
            </p:nvCxnSpPr>
            <p:spPr>
              <a:xfrm flipH="1">
                <a:off x="8703" y="5753"/>
                <a:ext cx="1503" cy="18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custDataLst>
                  <p:tags r:id="rId20"/>
                </p:custDataLst>
              </p:nvPr>
            </p:nvCxnSpPr>
            <p:spPr>
              <a:xfrm flipH="1" flipV="1">
                <a:off x="6260" y="6032"/>
                <a:ext cx="1589" cy="15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29530" cy="460375"/>
          </a:xfrm>
          <a:prstGeom prst="rect">
            <a:avLst/>
          </a:prstGeom>
          <a:solidFill>
            <a:srgbClr val="FFC000"/>
          </a:solidFill>
          <a:ln w="9525">
            <a:noFill/>
          </a:ln>
        </p:spPr>
        <p:txBody>
          <a:bodyPr wrap="square">
            <a:spAutoFit/>
          </a:bodyPr>
          <a:p>
            <a:pPr indent="0"/>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2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互联网应用中数据的组织</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17" name="文本框 16"/>
          <p:cNvSpPr txBox="1"/>
          <p:nvPr>
            <p:custDataLst>
              <p:tags r:id="rId4"/>
            </p:custDataLst>
          </p:nvPr>
        </p:nvSpPr>
        <p:spPr>
          <a:xfrm>
            <a:off x="487680" y="1981200"/>
            <a:ext cx="11652885" cy="491490"/>
          </a:xfrm>
          <a:prstGeom prst="rect">
            <a:avLst/>
          </a:prstGeom>
          <a:noFill/>
          <a:ln w="9525">
            <a:noFill/>
          </a:ln>
        </p:spPr>
        <p:txBody>
          <a:bodyPr wrap="square">
            <a:spAutoFit/>
          </a:bodyPr>
          <a:p>
            <a:pPr indent="0">
              <a:lnSpc>
                <a:spcPct val="130000"/>
              </a:lnSpc>
            </a:pPr>
            <a:r>
              <a:rPr sz="2000" dirty="0">
                <a:solidFill>
                  <a:srgbClr val="FF0000"/>
                </a:solidFill>
                <a:latin typeface="思源黑体 CN Medium" panose="020B0600000000000000" pitchFamily="34" charset="-122"/>
                <a:ea typeface="思源黑体 CN Medium" panose="020B0600000000000000" pitchFamily="34" charset="-122"/>
                <a:cs typeface="+mn-ea"/>
                <a:sym typeface="+mn-lt"/>
              </a:rPr>
              <a:t>问题</a:t>
            </a:r>
            <a:r>
              <a:rPr lang="en-US" sz="2000" dirty="0">
                <a:solidFill>
                  <a:srgbClr val="FF0000"/>
                </a:solidFill>
                <a:latin typeface="思源黑体 CN Medium" panose="020B0600000000000000" pitchFamily="34" charset="-122"/>
                <a:ea typeface="思源黑体 CN Medium" panose="020B0600000000000000" pitchFamily="34" charset="-122"/>
                <a:cs typeface="+mn-ea"/>
                <a:sym typeface="+mn-lt"/>
              </a:rPr>
              <a:t>2</a:t>
            </a:r>
            <a:r>
              <a:rPr sz="20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000" dirty="0">
                <a:solidFill>
                  <a:schemeClr val="tx2"/>
                </a:solidFill>
                <a:latin typeface="思源黑体 CN Medium" panose="020B0600000000000000" pitchFamily="34" charset="-122"/>
                <a:ea typeface="思源黑体 CN Medium" panose="020B0600000000000000" pitchFamily="34" charset="-122"/>
                <a:cs typeface="+mn-ea"/>
                <a:sym typeface="+mn-lt"/>
              </a:rPr>
              <a:t>虽然互联网中有海量网页，但我们不觉得杂乱无章,在网站中，不同页面如何链接在一起的?</a:t>
            </a:r>
            <a:endParaRPr sz="20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6" name="文本框 5"/>
          <p:cNvSpPr txBox="1"/>
          <p:nvPr/>
        </p:nvSpPr>
        <p:spPr>
          <a:xfrm>
            <a:off x="592455" y="2537460"/>
            <a:ext cx="11007090" cy="891540"/>
          </a:xfrm>
          <a:prstGeom prst="rect">
            <a:avLst/>
          </a:prstGeom>
          <a:noFill/>
          <a:ln w="9525">
            <a:noFill/>
          </a:ln>
        </p:spPr>
        <p:txBody>
          <a:bodyPr wrap="square">
            <a:spAutoFit/>
          </a:bodyPr>
          <a:p>
            <a:pPr indent="0">
              <a:lnSpc>
                <a:spcPct val="130000"/>
              </a:lnSpc>
            </a:pPr>
            <a:r>
              <a:rPr sz="2000" i="1" dirty="0">
                <a:solidFill>
                  <a:srgbClr val="446ECE"/>
                </a:solidFill>
                <a:latin typeface="思源黑体 CN Medium" panose="020B0600000000000000" pitchFamily="34" charset="-122"/>
                <a:ea typeface="思源黑体 CN Medium" panose="020B0600000000000000" pitchFamily="34" charset="-122"/>
                <a:cs typeface="+mn-ea"/>
                <a:sym typeface="+mn-lt"/>
              </a:rPr>
              <a:t>超链接是互联网应用中数据组织的一种常见方法，通过超链接可以将不同位置的信息组织在一起。一个完整的超链接包括两个部分:</a:t>
            </a:r>
            <a:r>
              <a:rPr sz="2000" i="1" dirty="0">
                <a:solidFill>
                  <a:srgbClr val="FF0000"/>
                </a:solidFill>
                <a:latin typeface="思源黑体 CN Medium" panose="020B0600000000000000" pitchFamily="34" charset="-122"/>
                <a:ea typeface="思源黑体 CN Medium" panose="020B0600000000000000" pitchFamily="34" charset="-122"/>
                <a:cs typeface="+mn-ea"/>
                <a:sym typeface="+mn-lt"/>
              </a:rPr>
              <a:t>链接源</a:t>
            </a:r>
            <a:r>
              <a:rPr sz="2000" i="1" dirty="0">
                <a:solidFill>
                  <a:srgbClr val="446ECE"/>
                </a:solidFill>
                <a:latin typeface="思源黑体 CN Medium" panose="020B0600000000000000" pitchFamily="34" charset="-122"/>
                <a:ea typeface="思源黑体 CN Medium" panose="020B0600000000000000" pitchFamily="34" charset="-122"/>
                <a:cs typeface="+mn-ea"/>
                <a:sym typeface="+mn-lt"/>
              </a:rPr>
              <a:t>和</a:t>
            </a:r>
            <a:r>
              <a:rPr sz="2000" i="1" dirty="0">
                <a:solidFill>
                  <a:srgbClr val="FF0000"/>
                </a:solidFill>
                <a:latin typeface="思源黑体 CN Medium" panose="020B0600000000000000" pitchFamily="34" charset="-122"/>
                <a:ea typeface="思源黑体 CN Medium" panose="020B0600000000000000" pitchFamily="34" charset="-122"/>
                <a:cs typeface="+mn-ea"/>
                <a:sym typeface="+mn-lt"/>
              </a:rPr>
              <a:t>链接目标</a:t>
            </a:r>
            <a:r>
              <a:rPr sz="2000" i="1" dirty="0">
                <a:solidFill>
                  <a:srgbClr val="446ECE"/>
                </a:solidFill>
                <a:latin typeface="思源黑体 CN Medium" panose="020B0600000000000000" pitchFamily="34" charset="-122"/>
                <a:ea typeface="思源黑体 CN Medium" panose="020B0600000000000000" pitchFamily="34" charset="-122"/>
                <a:cs typeface="+mn-ea"/>
                <a:sym typeface="+mn-lt"/>
              </a:rPr>
              <a:t>。</a:t>
            </a:r>
            <a:endParaRPr sz="2000" i="1" dirty="0">
              <a:solidFill>
                <a:srgbClr val="446ECE"/>
              </a:solidFill>
              <a:latin typeface="思源黑体 CN Medium" panose="020B0600000000000000" pitchFamily="34" charset="-122"/>
              <a:ea typeface="思源黑体 CN Medium" panose="020B0600000000000000" pitchFamily="34" charset="-122"/>
              <a:cs typeface="+mn-ea"/>
              <a:sym typeface="+mn-lt"/>
            </a:endParaRPr>
          </a:p>
        </p:txBody>
      </p:sp>
      <p:grpSp>
        <p:nvGrpSpPr>
          <p:cNvPr id="2" name="组合 1"/>
          <p:cNvGrpSpPr/>
          <p:nvPr/>
        </p:nvGrpSpPr>
        <p:grpSpPr>
          <a:xfrm>
            <a:off x="592455" y="3561715"/>
            <a:ext cx="11007090" cy="1115695"/>
            <a:chOff x="933" y="5609"/>
            <a:chExt cx="17334" cy="1757"/>
          </a:xfrm>
        </p:grpSpPr>
        <p:sp>
          <p:nvSpPr>
            <p:cNvPr id="19" name="文本框 18"/>
            <p:cNvSpPr txBox="1"/>
            <p:nvPr>
              <p:custDataLst>
                <p:tags r:id="rId5"/>
              </p:custDataLst>
            </p:nvPr>
          </p:nvSpPr>
          <p:spPr>
            <a:xfrm>
              <a:off x="933" y="5609"/>
              <a:ext cx="12900" cy="774"/>
            </a:xfrm>
            <a:prstGeom prst="rect">
              <a:avLst/>
            </a:prstGeom>
            <a:noFill/>
            <a:ln w="9525">
              <a:noFill/>
            </a:ln>
          </p:spPr>
          <p:txBody>
            <a:bodyPr wrap="square">
              <a:spAutoFit/>
            </a:bodyPr>
            <a:p>
              <a:pPr indent="0">
                <a:lnSpc>
                  <a:spcPct val="130000"/>
                </a:lnSpc>
              </a:pPr>
              <a:r>
                <a:rPr sz="2000" dirty="0">
                  <a:solidFill>
                    <a:srgbClr val="FF0000"/>
                  </a:solidFill>
                  <a:latin typeface="思源黑体 CN Medium" panose="020B0600000000000000" pitchFamily="34" charset="-122"/>
                  <a:ea typeface="思源黑体 CN Medium" panose="020B0600000000000000" pitchFamily="34" charset="-122"/>
                  <a:cs typeface="+mn-ea"/>
                  <a:sym typeface="+mn-lt"/>
                </a:rPr>
                <a:t>活动</a:t>
              </a:r>
              <a:r>
                <a:rPr lang="en-US" sz="2000" dirty="0">
                  <a:solidFill>
                    <a:srgbClr val="FF0000"/>
                  </a:solidFill>
                  <a:latin typeface="思源黑体 CN Medium" panose="020B0600000000000000" pitchFamily="34" charset="-122"/>
                  <a:ea typeface="思源黑体 CN Medium" panose="020B0600000000000000" pitchFamily="34" charset="-122"/>
                  <a:cs typeface="+mn-ea"/>
                  <a:sym typeface="+mn-lt"/>
                </a:rPr>
                <a:t>2</a:t>
              </a:r>
              <a:r>
                <a:rPr sz="20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000" dirty="0">
                  <a:solidFill>
                    <a:schemeClr val="tx2"/>
                  </a:solidFill>
                  <a:latin typeface="思源黑体 CN Medium" panose="020B0600000000000000" pitchFamily="34" charset="-122"/>
                  <a:ea typeface="思源黑体 CN Medium" panose="020B0600000000000000" pitchFamily="34" charset="-122"/>
                  <a:cs typeface="+mn-ea"/>
                  <a:sym typeface="+mn-lt"/>
                </a:rPr>
                <a:t>体验超链接</a:t>
              </a:r>
              <a:endParaRPr sz="20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7" name="文本框 6"/>
            <p:cNvSpPr txBox="1"/>
            <p:nvPr>
              <p:custDataLst>
                <p:tags r:id="rId6"/>
              </p:custDataLst>
            </p:nvPr>
          </p:nvSpPr>
          <p:spPr>
            <a:xfrm>
              <a:off x="933" y="6592"/>
              <a:ext cx="17334" cy="774"/>
            </a:xfrm>
            <a:prstGeom prst="rect">
              <a:avLst/>
            </a:prstGeom>
            <a:noFill/>
            <a:ln w="9525">
              <a:noFill/>
            </a:ln>
          </p:spPr>
          <p:txBody>
            <a:bodyPr wrap="square">
              <a:spAutoFit/>
            </a:bodyPr>
            <a:p>
              <a:pPr indent="0">
                <a:lnSpc>
                  <a:spcPct val="130000"/>
                </a:lnSpc>
              </a:pPr>
              <a:r>
                <a:rPr sz="2000" i="1" dirty="0">
                  <a:solidFill>
                    <a:srgbClr val="446ECE"/>
                  </a:solidFill>
                  <a:latin typeface="思源黑体 CN Medium" panose="020B0600000000000000" pitchFamily="34" charset="-122"/>
                  <a:ea typeface="思源黑体 CN Medium" panose="020B0600000000000000" pitchFamily="34" charset="-122"/>
                  <a:cs typeface="+mn-ea"/>
                  <a:sym typeface="+mn-lt"/>
                </a:rPr>
                <a:t>访问中国大运河相关网站，分析网页中的超链接，总结链接源有哪些类型?链接目标又有哪些类型?</a:t>
              </a:r>
              <a:endParaRPr sz="2000" i="1" dirty="0">
                <a:solidFill>
                  <a:srgbClr val="446ECE"/>
                </a:solidFill>
                <a:latin typeface="思源黑体 CN Medium" panose="020B0600000000000000" pitchFamily="34" charset="-122"/>
                <a:ea typeface="思源黑体 CN Medium" panose="020B0600000000000000" pitchFamily="34" charset="-122"/>
                <a:cs typeface="+mn-ea"/>
                <a:sym typeface="+mn-lt"/>
              </a:endParaRPr>
            </a:p>
          </p:txBody>
        </p:sp>
      </p:grpSp>
      <p:sp>
        <p:nvSpPr>
          <p:cNvPr id="8" name="文本框 7"/>
          <p:cNvSpPr txBox="1"/>
          <p:nvPr/>
        </p:nvSpPr>
        <p:spPr>
          <a:xfrm>
            <a:off x="592455" y="4946650"/>
            <a:ext cx="11007090" cy="891540"/>
          </a:xfrm>
          <a:prstGeom prst="rect">
            <a:avLst/>
          </a:prstGeom>
          <a:noFill/>
          <a:ln w="9525">
            <a:noFill/>
          </a:ln>
        </p:spPr>
        <p:txBody>
          <a:bodyPr wrap="square">
            <a:spAutoFit/>
          </a:bodyPr>
          <a:p>
            <a:pPr indent="0">
              <a:lnSpc>
                <a:spcPct val="130000"/>
              </a:lnSpc>
            </a:pPr>
            <a:r>
              <a:rPr sz="2000" i="1" dirty="0">
                <a:solidFill>
                  <a:schemeClr val="tx1"/>
                </a:solidFill>
                <a:latin typeface="思源黑体 CN Medium" panose="020B0600000000000000" pitchFamily="34" charset="-122"/>
                <a:ea typeface="思源黑体 CN Medium" panose="020B0600000000000000" pitchFamily="34" charset="-122"/>
                <a:cs typeface="+mn-ea"/>
                <a:sym typeface="+mn-lt"/>
              </a:rPr>
              <a:t>归纳</a:t>
            </a:r>
            <a:r>
              <a:rPr sz="2000" i="1" dirty="0">
                <a:solidFill>
                  <a:srgbClr val="FF0000"/>
                </a:solidFill>
                <a:latin typeface="思源黑体 CN Medium" panose="020B0600000000000000" pitchFamily="34" charset="-122"/>
                <a:ea typeface="思源黑体 CN Medium" panose="020B0600000000000000" pitchFamily="34" charset="-122"/>
                <a:cs typeface="+mn-ea"/>
                <a:sym typeface="+mn-lt"/>
              </a:rPr>
              <a:t>超链接的意义</a:t>
            </a:r>
            <a:r>
              <a:rPr sz="2000" i="1" dirty="0">
                <a:solidFill>
                  <a:schemeClr val="tx1"/>
                </a:solidFill>
                <a:latin typeface="思源黑体 CN Medium" panose="020B0600000000000000" pitchFamily="34" charset="-122"/>
                <a:ea typeface="思源黑体 CN Medium" panose="020B0600000000000000" pitchFamily="34" charset="-122"/>
                <a:cs typeface="+mn-ea"/>
                <a:sym typeface="+mn-lt"/>
              </a:rPr>
              <a:t>：超文本技术让每个读者摆脱了“文本只能线性阅读”的控制，转而可以按照自己的意愿和思路选择浏览，从而将单一文本变成无限延伸、扩展的超级文本、立体文本。</a:t>
            </a:r>
            <a:endParaRPr sz="2000" i="1"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29530"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2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互联网应用中数据的组织</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17" name="文本框 16"/>
          <p:cNvSpPr txBox="1"/>
          <p:nvPr>
            <p:custDataLst>
              <p:tags r:id="rId4"/>
            </p:custDataLst>
          </p:nvPr>
        </p:nvSpPr>
        <p:spPr>
          <a:xfrm>
            <a:off x="487680" y="1981200"/>
            <a:ext cx="11652885" cy="891540"/>
          </a:xfrm>
          <a:prstGeom prst="rect">
            <a:avLst/>
          </a:prstGeom>
          <a:noFill/>
          <a:ln w="9525">
            <a:noFill/>
          </a:ln>
        </p:spPr>
        <p:txBody>
          <a:bodyPr wrap="square">
            <a:spAutoFit/>
          </a:bodyPr>
          <a:p>
            <a:pPr indent="0">
              <a:lnSpc>
                <a:spcPct val="130000"/>
              </a:lnSpc>
            </a:pPr>
            <a:r>
              <a:rPr sz="2000" dirty="0">
                <a:solidFill>
                  <a:srgbClr val="FF0000"/>
                </a:solidFill>
                <a:latin typeface="思源黑体 CN Medium" panose="020B0600000000000000" pitchFamily="34" charset="-122"/>
                <a:ea typeface="思源黑体 CN Medium" panose="020B0600000000000000" pitchFamily="34" charset="-122"/>
                <a:cs typeface="+mn-ea"/>
                <a:sym typeface="+mn-lt"/>
              </a:rPr>
              <a:t>问题</a:t>
            </a:r>
            <a:r>
              <a:rPr lang="en-US" sz="2000" dirty="0">
                <a:solidFill>
                  <a:srgbClr val="FF0000"/>
                </a:solidFill>
                <a:latin typeface="思源黑体 CN Medium" panose="020B0600000000000000" pitchFamily="34" charset="-122"/>
                <a:ea typeface="思源黑体 CN Medium" panose="020B0600000000000000" pitchFamily="34" charset="-122"/>
                <a:cs typeface="+mn-ea"/>
                <a:sym typeface="+mn-lt"/>
              </a:rPr>
              <a:t>3</a:t>
            </a:r>
            <a:r>
              <a:rPr sz="20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000" dirty="0">
                <a:solidFill>
                  <a:schemeClr val="tx2"/>
                </a:solidFill>
                <a:latin typeface="思源黑体 CN Medium" panose="020B0600000000000000" pitchFamily="34" charset="-122"/>
                <a:ea typeface="思源黑体 CN Medium" panose="020B0600000000000000" pitchFamily="34" charset="-122"/>
                <a:cs typeface="+mn-ea"/>
                <a:sym typeface="+mn-lt"/>
              </a:rPr>
              <a:t>超链接是如何实现的?它背后的技术是什么?</a:t>
            </a:r>
            <a:endParaRPr sz="2000" dirty="0">
              <a:solidFill>
                <a:schemeClr val="tx2"/>
              </a:solidFill>
              <a:latin typeface="思源黑体 CN Medium" panose="020B0600000000000000" pitchFamily="34" charset="-122"/>
              <a:ea typeface="思源黑体 CN Medium" panose="020B0600000000000000" pitchFamily="34" charset="-122"/>
              <a:cs typeface="+mn-ea"/>
              <a:sym typeface="+mn-lt"/>
            </a:endParaRPr>
          </a:p>
          <a:p>
            <a:pPr marL="457200" lvl="1" indent="457200">
              <a:lnSpc>
                <a:spcPct val="130000"/>
              </a:lnSpc>
            </a:pPr>
            <a:r>
              <a:rPr sz="2000" dirty="0">
                <a:solidFill>
                  <a:schemeClr val="tx2"/>
                </a:solidFill>
                <a:latin typeface="思源黑体 CN Medium" panose="020B0600000000000000" pitchFamily="34" charset="-122"/>
                <a:ea typeface="思源黑体 CN Medium" panose="020B0600000000000000" pitchFamily="34" charset="-122"/>
                <a:cs typeface="+mn-ea"/>
                <a:sym typeface="+mn-lt"/>
              </a:rPr>
              <a:t>网页中的文字、图片等大量信息又是如何被有序地组织、呈现的?</a:t>
            </a:r>
            <a:endParaRPr sz="20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19" name="文本框 18"/>
          <p:cNvSpPr txBox="1"/>
          <p:nvPr>
            <p:custDataLst>
              <p:tags r:id="rId5"/>
            </p:custDataLst>
          </p:nvPr>
        </p:nvSpPr>
        <p:spPr>
          <a:xfrm>
            <a:off x="487680" y="2872740"/>
            <a:ext cx="8191500" cy="491490"/>
          </a:xfrm>
          <a:prstGeom prst="rect">
            <a:avLst/>
          </a:prstGeom>
          <a:noFill/>
          <a:ln w="9525">
            <a:noFill/>
          </a:ln>
        </p:spPr>
        <p:txBody>
          <a:bodyPr wrap="square">
            <a:spAutoFit/>
          </a:bodyPr>
          <a:p>
            <a:pPr indent="0">
              <a:lnSpc>
                <a:spcPct val="130000"/>
              </a:lnSpc>
            </a:pPr>
            <a:r>
              <a:rPr sz="2000" dirty="0">
                <a:solidFill>
                  <a:srgbClr val="FF0000"/>
                </a:solidFill>
                <a:latin typeface="思源黑体 CN Medium" panose="020B0600000000000000" pitchFamily="34" charset="-122"/>
                <a:ea typeface="思源黑体 CN Medium" panose="020B0600000000000000" pitchFamily="34" charset="-122"/>
                <a:cs typeface="+mn-ea"/>
                <a:sym typeface="+mn-lt"/>
              </a:rPr>
              <a:t>活动</a:t>
            </a:r>
            <a:r>
              <a:rPr lang="en-US" sz="2000" dirty="0">
                <a:solidFill>
                  <a:srgbClr val="FF0000"/>
                </a:solidFill>
                <a:latin typeface="思源黑体 CN Medium" panose="020B0600000000000000" pitchFamily="34" charset="-122"/>
                <a:ea typeface="思源黑体 CN Medium" panose="020B0600000000000000" pitchFamily="34" charset="-122"/>
                <a:cs typeface="+mn-ea"/>
                <a:sym typeface="+mn-lt"/>
              </a:rPr>
              <a:t>3</a:t>
            </a:r>
            <a:r>
              <a:rPr sz="2000"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000" dirty="0">
                <a:solidFill>
                  <a:schemeClr val="tx2"/>
                </a:solidFill>
                <a:latin typeface="思源黑体 CN Medium" panose="020B0600000000000000" pitchFamily="34" charset="-122"/>
                <a:ea typeface="思源黑体 CN Medium" panose="020B0600000000000000" pitchFamily="34" charset="-122"/>
                <a:cs typeface="+mn-ea"/>
                <a:sym typeface="+mn-lt"/>
              </a:rPr>
              <a:t>认识和编辑源代码</a:t>
            </a:r>
            <a:endParaRPr sz="20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grpSp>
        <p:nvGrpSpPr>
          <p:cNvPr id="2" name="组合 1"/>
          <p:cNvGrpSpPr/>
          <p:nvPr/>
        </p:nvGrpSpPr>
        <p:grpSpPr>
          <a:xfrm>
            <a:off x="592455" y="3429000"/>
            <a:ext cx="11007090" cy="3293745"/>
            <a:chOff x="933" y="5400"/>
            <a:chExt cx="17334" cy="5187"/>
          </a:xfrm>
        </p:grpSpPr>
        <p:sp>
          <p:nvSpPr>
            <p:cNvPr id="7" name="文本框 6"/>
            <p:cNvSpPr txBox="1"/>
            <p:nvPr>
              <p:custDataLst>
                <p:tags r:id="rId6"/>
              </p:custDataLst>
            </p:nvPr>
          </p:nvSpPr>
          <p:spPr>
            <a:xfrm>
              <a:off x="933" y="5400"/>
              <a:ext cx="17334" cy="774"/>
            </a:xfrm>
            <a:prstGeom prst="rect">
              <a:avLst/>
            </a:prstGeom>
            <a:noFill/>
            <a:ln w="9525">
              <a:noFill/>
            </a:ln>
          </p:spPr>
          <p:txBody>
            <a:bodyPr wrap="square">
              <a:spAutoFit/>
            </a:bodyPr>
            <a:p>
              <a:pPr indent="0">
                <a:lnSpc>
                  <a:spcPct val="130000"/>
                </a:lnSpc>
              </a:pPr>
              <a:r>
                <a:rPr sz="2000" i="1" dirty="0">
                  <a:solidFill>
                    <a:srgbClr val="446ECE"/>
                  </a:solidFill>
                  <a:latin typeface="思源黑体 CN Medium" panose="020B0600000000000000" pitchFamily="34" charset="-122"/>
                  <a:ea typeface="思源黑体 CN Medium" panose="020B0600000000000000" pitchFamily="34" charset="-122"/>
                  <a:cs typeface="+mn-ea"/>
                  <a:sym typeface="+mn-lt"/>
                </a:rPr>
                <a:t>浏览“话说运河”网页，查看网页的源代码，对比源代码和对应的网页效果,你有什么发现?</a:t>
              </a:r>
              <a:endParaRPr sz="2000" i="1" dirty="0">
                <a:solidFill>
                  <a:srgbClr val="446ECE"/>
                </a:solidFill>
                <a:latin typeface="思源黑体 CN Medium" panose="020B0600000000000000" pitchFamily="34" charset="-122"/>
                <a:ea typeface="思源黑体 CN Medium" panose="020B0600000000000000" pitchFamily="34" charset="-122"/>
                <a:cs typeface="+mn-ea"/>
                <a:sym typeface="+mn-lt"/>
              </a:endParaRPr>
            </a:p>
          </p:txBody>
        </p:sp>
        <p:pic>
          <p:nvPicPr>
            <p:cNvPr id="6" name="图片 5"/>
            <p:cNvPicPr>
              <a:picLocks noChangeAspect="1"/>
            </p:cNvPicPr>
            <p:nvPr>
              <p:custDataLst>
                <p:tags r:id="rId7"/>
              </p:custDataLst>
            </p:nvPr>
          </p:nvPicPr>
          <p:blipFill>
            <a:blip r:embed="rId8">
              <a:grayscl/>
            </a:blip>
            <a:stretch>
              <a:fillRect/>
            </a:stretch>
          </p:blipFill>
          <p:spPr>
            <a:xfrm>
              <a:off x="1182" y="6309"/>
              <a:ext cx="8530" cy="4279"/>
            </a:xfrm>
            <a:prstGeom prst="rect">
              <a:avLst/>
            </a:prstGeom>
          </p:spPr>
        </p:pic>
      </p:grpSp>
      <p:sp>
        <p:nvSpPr>
          <p:cNvPr id="8" name="文本框 7"/>
          <p:cNvSpPr txBox="1"/>
          <p:nvPr/>
        </p:nvSpPr>
        <p:spPr>
          <a:xfrm>
            <a:off x="6381115" y="4655820"/>
            <a:ext cx="5535295" cy="891540"/>
          </a:xfrm>
          <a:prstGeom prst="rect">
            <a:avLst/>
          </a:prstGeom>
          <a:noFill/>
          <a:ln w="9525">
            <a:noFill/>
          </a:ln>
        </p:spPr>
        <p:txBody>
          <a:bodyPr wrap="square">
            <a:spAutoFit/>
          </a:bodyPr>
          <a:p>
            <a:pPr indent="0">
              <a:lnSpc>
                <a:spcPct val="130000"/>
              </a:lnSpc>
            </a:pPr>
            <a:r>
              <a:rPr sz="2000" i="1" dirty="0">
                <a:solidFill>
                  <a:srgbClr val="FF0000"/>
                </a:solidFill>
                <a:latin typeface="思源黑体 CN Medium" panose="020B0600000000000000" pitchFamily="34" charset="-122"/>
                <a:ea typeface="思源黑体 CN Medium" panose="020B0600000000000000" pitchFamily="34" charset="-122"/>
                <a:cs typeface="+mn-ea"/>
                <a:sym typeface="+mn-lt"/>
              </a:rPr>
              <a:t>实践探究</a:t>
            </a:r>
            <a:r>
              <a:rPr lang="zh-CN" sz="2000" i="1" dirty="0">
                <a:solidFill>
                  <a:srgbClr val="FF0000"/>
                </a:solidFill>
                <a:latin typeface="思源黑体 CN Medium" panose="020B0600000000000000" pitchFamily="34" charset="-122"/>
                <a:ea typeface="思源黑体 CN Medium" panose="020B0600000000000000" pitchFamily="34" charset="-122"/>
                <a:cs typeface="+mn-ea"/>
                <a:sym typeface="+mn-lt"/>
              </a:rPr>
              <a:t>：</a:t>
            </a:r>
            <a:r>
              <a:rPr sz="2000" i="1" dirty="0">
                <a:solidFill>
                  <a:srgbClr val="446ECE"/>
                </a:solidFill>
                <a:latin typeface="思源黑体 CN Medium" panose="020B0600000000000000" pitchFamily="34" charset="-122"/>
                <a:ea typeface="思源黑体 CN Medium" panose="020B0600000000000000" pitchFamily="34" charset="-122"/>
                <a:cs typeface="+mn-ea"/>
                <a:sym typeface="+mn-lt"/>
              </a:rPr>
              <a:t>设计制作html网页</a:t>
            </a:r>
            <a:endParaRPr sz="2000" i="1" dirty="0">
              <a:solidFill>
                <a:srgbClr val="446ECE"/>
              </a:solidFill>
              <a:latin typeface="思源黑体 CN Medium" panose="020B0600000000000000" pitchFamily="34" charset="-122"/>
              <a:ea typeface="思源黑体 CN Medium" panose="020B0600000000000000" pitchFamily="34" charset="-122"/>
              <a:cs typeface="+mn-ea"/>
              <a:sym typeface="+mn-lt"/>
            </a:endParaRPr>
          </a:p>
          <a:p>
            <a:pPr indent="0">
              <a:lnSpc>
                <a:spcPct val="130000"/>
              </a:lnSpc>
            </a:pPr>
            <a:r>
              <a:rPr sz="2000" i="1" dirty="0">
                <a:solidFill>
                  <a:srgbClr val="446ECE"/>
                </a:solidFill>
                <a:latin typeface="思源黑体 CN Medium" panose="020B0600000000000000" pitchFamily="34" charset="-122"/>
                <a:ea typeface="思源黑体 CN Medium" panose="020B0600000000000000" pitchFamily="34" charset="-122"/>
                <a:cs typeface="+mn-ea"/>
                <a:sym typeface="+mn-lt"/>
              </a:rPr>
              <a:t>选择主题，设计制作“探运河”超链接下的网页</a:t>
            </a:r>
            <a:r>
              <a:rPr lang="zh-CN" sz="2000" i="1" dirty="0">
                <a:solidFill>
                  <a:srgbClr val="446ECE"/>
                </a:solidFill>
                <a:latin typeface="思源黑体 CN Medium" panose="020B0600000000000000" pitchFamily="34" charset="-122"/>
                <a:ea typeface="思源黑体 CN Medium" panose="020B0600000000000000" pitchFamily="34" charset="-122"/>
                <a:cs typeface="+mn-ea"/>
                <a:sym typeface="+mn-lt"/>
              </a:rPr>
              <a:t>。</a:t>
            </a:r>
            <a:endParaRPr lang="zh-CN" sz="2000" i="1" dirty="0">
              <a:solidFill>
                <a:srgbClr val="446ECE"/>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5129530"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2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互联网应用中数据的组织</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17" name="文本框 16"/>
          <p:cNvSpPr txBox="1"/>
          <p:nvPr>
            <p:custDataLst>
              <p:tags r:id="rId4"/>
            </p:custDataLst>
          </p:nvPr>
        </p:nvSpPr>
        <p:spPr>
          <a:xfrm>
            <a:off x="627380" y="1981200"/>
            <a:ext cx="10632440" cy="491490"/>
          </a:xfrm>
          <a:prstGeom prst="rect">
            <a:avLst/>
          </a:prstGeom>
          <a:noFill/>
          <a:ln w="9525">
            <a:noFill/>
          </a:ln>
        </p:spPr>
        <p:txBody>
          <a:bodyPr wrap="square">
            <a:spAutoFit/>
          </a:bodyPr>
          <a:p>
            <a:pPr indent="0">
              <a:lnSpc>
                <a:spcPct val="130000"/>
              </a:lnSpc>
            </a:pPr>
            <a:r>
              <a:rPr lang="zh-CN" sz="2000" dirty="0">
                <a:solidFill>
                  <a:srgbClr val="FF0000"/>
                </a:solidFill>
                <a:latin typeface="思源黑体 CN Medium" panose="020B0600000000000000" pitchFamily="34" charset="-122"/>
                <a:ea typeface="思源黑体 CN Medium" panose="020B0600000000000000" pitchFamily="34" charset="-122"/>
                <a:cs typeface="+mn-ea"/>
                <a:sym typeface="+mn-lt"/>
              </a:rPr>
              <a:t>总结：</a:t>
            </a:r>
            <a:endParaRPr sz="20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pic>
        <p:nvPicPr>
          <p:cNvPr id="2" name="图片 2"/>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tretch>
            <a:fillRect/>
          </a:stretch>
        </p:blipFill>
        <p:spPr>
          <a:xfrm>
            <a:off x="1609725" y="2472690"/>
            <a:ext cx="8059420" cy="3448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948690" y="3136900"/>
            <a:ext cx="10180955" cy="2117090"/>
          </a:xfrm>
          <a:prstGeom prst="rect">
            <a:avLst/>
          </a:prstGeom>
          <a:noFill/>
          <a:ln w="9525">
            <a:noFill/>
          </a:ln>
        </p:spPr>
        <p:txBody>
          <a:bodyPr wrap="square">
            <a:noAutofit/>
          </a:bodyPr>
          <a:p>
            <a:pPr indent="457200" algn="l" fontAlgn="auto">
              <a:lnSpc>
                <a:spcPct val="130000"/>
              </a:lnSpc>
              <a:extLst>
                <a:ext uri="{35155182-B16C-46BC-9424-99874614C6A1}">
                  <wpsdc:indentchars xmlns:wpsdc="http://www.wps.cn/officeDocument/2017/drawingmlCustomData" val="200" checksum="59296752"/>
                </a:ext>
              </a:extLst>
            </a:pPr>
            <a:r>
              <a:rPr dirty="0">
                <a:solidFill>
                  <a:schemeClr val="tx2"/>
                </a:solidFill>
                <a:latin typeface="思源黑体 CN Medium" panose="020B0600000000000000" pitchFamily="34" charset="-122"/>
                <a:ea typeface="思源黑体 CN Medium" panose="020B0600000000000000" pitchFamily="34" charset="-122"/>
                <a:cs typeface="+mn-ea"/>
                <a:sym typeface="+mn-lt"/>
              </a:rPr>
              <a:t>探索三《网页的编辑和发布》主要定位于H5网页的在线制作，这样制作完就可以直接在平台上发布网页，使用二维码分享网页地址。不同H5在线制作平台的操作方法大同小异，可选择与主题契合的免费模板，修改文字、替换图片、设置外部链接等。常用的H5在线制作平台很多，它们的功能较为强大，由于这些平台都要绑定手机号码，在课堂上无法实施，因此可以让学生借助电子教材提供的H5在线制作功能，学会网页制作方法，发布并分享网页作品。</a:t>
            </a:r>
            <a:endParaRPr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pic>
        <p:nvPicPr>
          <p:cNvPr id="14" name="图片 13"/>
          <p:cNvPicPr>
            <a:picLocks noChangeAspect="1"/>
          </p:cNvPicPr>
          <p:nvPr/>
        </p:nvPicPr>
        <p:blipFill>
          <a:blip r:embed="rId2"/>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418528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3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网页的编辑和发布</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3"/>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4"/>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7" name="矩形: 圆角 3"/>
          <p:cNvSpPr/>
          <p:nvPr>
            <p:custDataLst>
              <p:tags r:id="rId5"/>
            </p:custDataLst>
          </p:nvPr>
        </p:nvSpPr>
        <p:spPr>
          <a:xfrm>
            <a:off x="619125" y="2905760"/>
            <a:ext cx="10935335" cy="2435225"/>
          </a:xfrm>
          <a:prstGeom prst="roundRect">
            <a:avLst>
              <a:gd name="adj" fmla="val 5895"/>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思源黑体 CN Medium" panose="020B0600000000000000" pitchFamily="34" charset="-122"/>
              <a:cs typeface="思源黑体 CN Medium" panose="020B0600000000000000" pitchFamily="34" charset="-122"/>
            </a:endParaRPr>
          </a:p>
        </p:txBody>
      </p:sp>
      <p:sp>
        <p:nvSpPr>
          <p:cNvPr id="11" name="文本框 10"/>
          <p:cNvSpPr txBox="1"/>
          <p:nvPr>
            <p:custDataLst>
              <p:tags r:id="rId6"/>
            </p:custDataLst>
          </p:nvPr>
        </p:nvSpPr>
        <p:spPr>
          <a:xfrm>
            <a:off x="3148965" y="1955165"/>
            <a:ext cx="6509385" cy="460375"/>
          </a:xfrm>
          <a:prstGeom prst="rect">
            <a:avLst/>
          </a:prstGeom>
          <a:noFill/>
          <a:ln w="9525">
            <a:noFill/>
          </a:ln>
        </p:spPr>
        <p:txBody>
          <a:bodyPr wrap="square">
            <a:spAutoFit/>
          </a:bodyPr>
          <a:p>
            <a:pPr indent="0" algn="l"/>
            <a:r>
              <a:rPr 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如何选择合适的工具制作网页，并分享给他人?</a:t>
            </a:r>
            <a:endParaRPr lang="zh-CN"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grpSp>
        <p:nvGrpSpPr>
          <p:cNvPr id="12" name="组合 11"/>
          <p:cNvGrpSpPr/>
          <p:nvPr/>
        </p:nvGrpSpPr>
        <p:grpSpPr>
          <a:xfrm>
            <a:off x="619125" y="1884680"/>
            <a:ext cx="2407920" cy="601980"/>
            <a:chOff x="768" y="3022"/>
            <a:chExt cx="3792" cy="948"/>
          </a:xfrm>
        </p:grpSpPr>
        <p:sp>
          <p:nvSpPr>
            <p:cNvPr id="13" name="椭圆 12"/>
            <p:cNvSpPr/>
            <p:nvPr>
              <p:custDataLst>
                <p:tags r:id="rId7"/>
              </p:custDataLst>
            </p:nvPr>
          </p:nvSpPr>
          <p:spPr>
            <a:xfrm>
              <a:off x="768"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驱</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16" name="椭圆 15"/>
            <p:cNvSpPr/>
            <p:nvPr>
              <p:custDataLst>
                <p:tags r:id="rId8"/>
              </p:custDataLst>
            </p:nvPr>
          </p:nvSpPr>
          <p:spPr>
            <a:xfrm>
              <a:off x="1716"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动</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17" name="椭圆 16"/>
            <p:cNvSpPr/>
            <p:nvPr>
              <p:custDataLst>
                <p:tags r:id="rId9"/>
              </p:custDataLst>
            </p:nvPr>
          </p:nvSpPr>
          <p:spPr>
            <a:xfrm>
              <a:off x="2664"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问</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18" name="椭圆 17"/>
            <p:cNvSpPr/>
            <p:nvPr>
              <p:custDataLst>
                <p:tags r:id="rId10"/>
              </p:custDataLst>
            </p:nvPr>
          </p:nvSpPr>
          <p:spPr>
            <a:xfrm>
              <a:off x="3612"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题</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grpSp>
      <p:cxnSp>
        <p:nvCxnSpPr>
          <p:cNvPr id="19" name="直接连接符 18"/>
          <p:cNvCxnSpPr/>
          <p:nvPr>
            <p:custDataLst>
              <p:tags r:id="rId11"/>
            </p:custDataLst>
          </p:nvPr>
        </p:nvCxnSpPr>
        <p:spPr>
          <a:xfrm>
            <a:off x="3126105" y="2442845"/>
            <a:ext cx="6554470" cy="0"/>
          </a:xfrm>
          <a:prstGeom prst="line">
            <a:avLst/>
          </a:prstGeom>
          <a:ln w="1905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418528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3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网页的编辑和发布</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pic>
        <p:nvPicPr>
          <p:cNvPr id="2" name="图片 1"/>
          <p:cNvPicPr>
            <a:picLocks noChangeAspect="1"/>
          </p:cNvPicPr>
          <p:nvPr/>
        </p:nvPicPr>
        <p:blipFill>
          <a:blip r:embed="rId4"/>
          <a:srcRect l="2789" t="19928" r="2672" b="19616"/>
          <a:stretch>
            <a:fillRect/>
          </a:stretch>
        </p:blipFill>
        <p:spPr>
          <a:xfrm>
            <a:off x="6694805" y="1934210"/>
            <a:ext cx="5090795" cy="4340860"/>
          </a:xfrm>
          <a:prstGeom prst="rect">
            <a:avLst/>
          </a:prstGeom>
        </p:spPr>
      </p:pic>
      <p:pic>
        <p:nvPicPr>
          <p:cNvPr id="3" name="图片 2"/>
          <p:cNvPicPr>
            <a:picLocks noChangeAspect="1"/>
          </p:cNvPicPr>
          <p:nvPr/>
        </p:nvPicPr>
        <p:blipFill>
          <a:blip r:embed="rId5"/>
          <a:srcRect t="7077" b="64501"/>
          <a:stretch>
            <a:fillRect/>
          </a:stretch>
        </p:blipFill>
        <p:spPr>
          <a:xfrm>
            <a:off x="146050" y="2824480"/>
            <a:ext cx="6423660" cy="2434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4185285"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项目探索</a:t>
            </a:r>
            <a:r>
              <a:rPr lang="en-US" alt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3  </a:t>
            </a: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网页的编辑和发布</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grpSp>
        <p:nvGrpSpPr>
          <p:cNvPr id="46" name="组合 45"/>
          <p:cNvGrpSpPr/>
          <p:nvPr/>
        </p:nvGrpSpPr>
        <p:grpSpPr>
          <a:xfrm>
            <a:off x="787587" y="2429750"/>
            <a:ext cx="10618095" cy="2402132"/>
            <a:chOff x="786952" y="1895912"/>
            <a:chExt cx="10618095" cy="2402132"/>
          </a:xfrm>
        </p:grpSpPr>
        <p:sp>
          <p:nvSpPr>
            <p:cNvPr id="47" name="箭头: 右 46"/>
            <p:cNvSpPr/>
            <p:nvPr>
              <p:custDataLst>
                <p:tags r:id="rId4"/>
              </p:custDataLst>
            </p:nvPr>
          </p:nvSpPr>
          <p:spPr>
            <a:xfrm>
              <a:off x="786952" y="3378201"/>
              <a:ext cx="10618095" cy="91984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48" name="椭圆 47"/>
            <p:cNvSpPr/>
            <p:nvPr>
              <p:custDataLst>
                <p:tags r:id="rId5"/>
              </p:custDataLst>
            </p:nvPr>
          </p:nvSpPr>
          <p:spPr>
            <a:xfrm>
              <a:off x="1274801" y="3736522"/>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49" name="椭圆 48"/>
            <p:cNvSpPr/>
            <p:nvPr>
              <p:custDataLst>
                <p:tags r:id="rId6"/>
              </p:custDataLst>
            </p:nvPr>
          </p:nvSpPr>
          <p:spPr>
            <a:xfrm>
              <a:off x="3073370" y="3736522"/>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50" name="椭圆 49"/>
            <p:cNvSpPr/>
            <p:nvPr>
              <p:custDataLst>
                <p:tags r:id="rId7"/>
              </p:custDataLst>
            </p:nvPr>
          </p:nvSpPr>
          <p:spPr>
            <a:xfrm>
              <a:off x="4871939" y="3736522"/>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51" name="椭圆 50"/>
            <p:cNvSpPr/>
            <p:nvPr>
              <p:custDataLst>
                <p:tags r:id="rId8"/>
              </p:custDataLst>
            </p:nvPr>
          </p:nvSpPr>
          <p:spPr>
            <a:xfrm>
              <a:off x="6670508" y="3736522"/>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52" name="椭圆 51"/>
            <p:cNvSpPr/>
            <p:nvPr>
              <p:custDataLst>
                <p:tags r:id="rId9"/>
              </p:custDataLst>
            </p:nvPr>
          </p:nvSpPr>
          <p:spPr>
            <a:xfrm>
              <a:off x="8469079" y="3736522"/>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53" name="任意多边形: 形状 52"/>
            <p:cNvSpPr/>
            <p:nvPr>
              <p:custDataLst>
                <p:tags r:id="rId10"/>
              </p:custDataLst>
            </p:nvPr>
          </p:nvSpPr>
          <p:spPr>
            <a:xfrm>
              <a:off x="1369408" y="2112819"/>
              <a:ext cx="427511" cy="1448789"/>
            </a:xfrm>
            <a:custGeom>
              <a:avLst/>
              <a:gdLst>
                <a:gd name="connsiteX0" fmla="*/ 0 w 427511"/>
                <a:gd name="connsiteY0" fmla="*/ 1448789 h 1448789"/>
                <a:gd name="connsiteX1" fmla="*/ 0 w 427511"/>
                <a:gd name="connsiteY1" fmla="*/ 427511 h 1448789"/>
                <a:gd name="connsiteX2" fmla="*/ 427511 w 427511"/>
                <a:gd name="connsiteY2" fmla="*/ 0 h 1448789"/>
              </a:gdLst>
              <a:ahLst/>
              <a:cxnLst>
                <a:cxn ang="0">
                  <a:pos x="connsiteX0" y="connsiteY0"/>
                </a:cxn>
                <a:cxn ang="0">
                  <a:pos x="connsiteX1" y="connsiteY1"/>
                </a:cxn>
                <a:cxn ang="0">
                  <a:pos x="connsiteX2" y="connsiteY2"/>
                </a:cxn>
              </a:cxnLst>
              <a:rect l="l" t="t" r="r" b="b"/>
              <a:pathLst>
                <a:path w="427511" h="1448789">
                  <a:moveTo>
                    <a:pt x="0" y="1448789"/>
                  </a:moveTo>
                  <a:lnTo>
                    <a:pt x="0" y="427511"/>
                  </a:lnTo>
                  <a:lnTo>
                    <a:pt x="427511"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54" name="矩形: 圆角 53"/>
            <p:cNvSpPr/>
            <p:nvPr>
              <p:custDataLst>
                <p:tags r:id="rId11"/>
              </p:custDataLst>
            </p:nvPr>
          </p:nvSpPr>
          <p:spPr>
            <a:xfrm>
              <a:off x="1903917" y="1895912"/>
              <a:ext cx="1583690" cy="3962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latin typeface="思源黑体 CN Medium" panose="020B0600000000000000" pitchFamily="34" charset="-122"/>
                  <a:ea typeface="思源黑体 CN Medium" panose="020B0600000000000000" pitchFamily="34" charset="-122"/>
                  <a:sym typeface="Arial" panose="020B0604020202020204" pitchFamily="34" charset="0"/>
                </a:rPr>
                <a:t>网页的规划</a:t>
              </a:r>
              <a:endParaRPr lang="zh-CN" altLang="en-US" sz="2000" dirty="0">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56" name="矩形 55"/>
            <p:cNvSpPr/>
            <p:nvPr>
              <p:custDataLst>
                <p:tags r:id="rId12"/>
              </p:custDataLst>
            </p:nvPr>
          </p:nvSpPr>
          <p:spPr>
            <a:xfrm>
              <a:off x="1868170" y="2372024"/>
              <a:ext cx="2324100" cy="891540"/>
            </a:xfrm>
            <a:prstGeom prst="rect">
              <a:avLst/>
            </a:prstGeom>
            <a:noFill/>
          </p:spPr>
          <p:txBody>
            <a:bodyPr wrap="square" rtlCol="0">
              <a:spAutoFit/>
            </a:bodyPr>
            <a:p>
              <a:pPr>
                <a:lnSpc>
                  <a:spcPct val="130000"/>
                </a:lnSpc>
              </a:pPr>
              <a:r>
                <a:rPr lang="zh-CN" sz="2000" dirty="0">
                  <a:latin typeface="思源黑体 CN Medium" panose="020B0600000000000000" pitchFamily="34" charset="-122"/>
                  <a:ea typeface="思源黑体 CN Medium" panose="020B0600000000000000" pitchFamily="34" charset="-122"/>
                </a:rPr>
                <a:t>规划网页内容</a:t>
              </a:r>
              <a:endParaRPr lang="zh-CN" sz="2000" dirty="0">
                <a:latin typeface="思源黑体 CN Medium" panose="020B0600000000000000" pitchFamily="34" charset="-122"/>
                <a:ea typeface="思源黑体 CN Medium" panose="020B0600000000000000" pitchFamily="34" charset="-122"/>
              </a:endParaRPr>
            </a:p>
            <a:p>
              <a:pPr>
                <a:lnSpc>
                  <a:spcPct val="130000"/>
                </a:lnSpc>
              </a:pPr>
              <a:r>
                <a:rPr lang="zh-CN" sz="2000" dirty="0">
                  <a:latin typeface="思源黑体 CN Medium" panose="020B0600000000000000" pitchFamily="34" charset="-122"/>
                  <a:ea typeface="思源黑体 CN Medium" panose="020B0600000000000000" pitchFamily="34" charset="-122"/>
                </a:rPr>
                <a:t>规划网页布局</a:t>
              </a:r>
              <a:endParaRPr lang="zh-CN" sz="2000" dirty="0">
                <a:latin typeface="思源黑体 CN Medium" panose="020B0600000000000000" pitchFamily="34" charset="-122"/>
                <a:ea typeface="思源黑体 CN Medium" panose="020B0600000000000000" pitchFamily="34" charset="-122"/>
              </a:endParaRPr>
            </a:p>
          </p:txBody>
        </p:sp>
        <p:sp>
          <p:nvSpPr>
            <p:cNvPr id="60" name="任意多边形: 形状 59"/>
            <p:cNvSpPr/>
            <p:nvPr>
              <p:custDataLst>
                <p:tags r:id="rId13"/>
              </p:custDataLst>
            </p:nvPr>
          </p:nvSpPr>
          <p:spPr>
            <a:xfrm>
              <a:off x="4971835" y="2112819"/>
              <a:ext cx="427511" cy="1448789"/>
            </a:xfrm>
            <a:custGeom>
              <a:avLst/>
              <a:gdLst>
                <a:gd name="connsiteX0" fmla="*/ 0 w 427511"/>
                <a:gd name="connsiteY0" fmla="*/ 1448789 h 1448789"/>
                <a:gd name="connsiteX1" fmla="*/ 0 w 427511"/>
                <a:gd name="connsiteY1" fmla="*/ 427511 h 1448789"/>
                <a:gd name="connsiteX2" fmla="*/ 427511 w 427511"/>
                <a:gd name="connsiteY2" fmla="*/ 0 h 1448789"/>
              </a:gdLst>
              <a:ahLst/>
              <a:cxnLst>
                <a:cxn ang="0">
                  <a:pos x="connsiteX0" y="connsiteY0"/>
                </a:cxn>
                <a:cxn ang="0">
                  <a:pos x="connsiteX1" y="connsiteY1"/>
                </a:cxn>
                <a:cxn ang="0">
                  <a:pos x="connsiteX2" y="connsiteY2"/>
                </a:cxn>
              </a:cxnLst>
              <a:rect l="l" t="t" r="r" b="b"/>
              <a:pathLst>
                <a:path w="427511" h="1448789">
                  <a:moveTo>
                    <a:pt x="0" y="1448789"/>
                  </a:moveTo>
                  <a:lnTo>
                    <a:pt x="0" y="427511"/>
                  </a:lnTo>
                  <a:lnTo>
                    <a:pt x="427511"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61" name="矩形: 圆角 60"/>
            <p:cNvSpPr/>
            <p:nvPr>
              <p:custDataLst>
                <p:tags r:id="rId14"/>
              </p:custDataLst>
            </p:nvPr>
          </p:nvSpPr>
          <p:spPr>
            <a:xfrm>
              <a:off x="5506272" y="1895912"/>
              <a:ext cx="1598295" cy="3962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latin typeface="思源黑体 CN Medium" panose="020B0600000000000000" pitchFamily="34" charset="-122"/>
                  <a:ea typeface="思源黑体 CN Medium" panose="020B0600000000000000" pitchFamily="34" charset="-122"/>
                  <a:sym typeface="Arial" panose="020B0604020202020204" pitchFamily="34" charset="0"/>
                </a:rPr>
                <a:t>风格的设计</a:t>
              </a:r>
              <a:endParaRPr lang="zh-CN" altLang="en-US" sz="2000" dirty="0">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63" name="任意多边形: 形状 62"/>
            <p:cNvSpPr/>
            <p:nvPr>
              <p:custDataLst>
                <p:tags r:id="rId15"/>
              </p:custDataLst>
            </p:nvPr>
          </p:nvSpPr>
          <p:spPr>
            <a:xfrm>
              <a:off x="8574264" y="2112819"/>
              <a:ext cx="427511" cy="1448789"/>
            </a:xfrm>
            <a:custGeom>
              <a:avLst/>
              <a:gdLst>
                <a:gd name="connsiteX0" fmla="*/ 0 w 427511"/>
                <a:gd name="connsiteY0" fmla="*/ 1448789 h 1448789"/>
                <a:gd name="connsiteX1" fmla="*/ 0 w 427511"/>
                <a:gd name="connsiteY1" fmla="*/ 427511 h 1448789"/>
                <a:gd name="connsiteX2" fmla="*/ 427511 w 427511"/>
                <a:gd name="connsiteY2" fmla="*/ 0 h 1448789"/>
              </a:gdLst>
              <a:ahLst/>
              <a:cxnLst>
                <a:cxn ang="0">
                  <a:pos x="connsiteX0" y="connsiteY0"/>
                </a:cxn>
                <a:cxn ang="0">
                  <a:pos x="connsiteX1" y="connsiteY1"/>
                </a:cxn>
                <a:cxn ang="0">
                  <a:pos x="connsiteX2" y="connsiteY2"/>
                </a:cxn>
              </a:cxnLst>
              <a:rect l="l" t="t" r="r" b="b"/>
              <a:pathLst>
                <a:path w="427511" h="1448789">
                  <a:moveTo>
                    <a:pt x="0" y="1448789"/>
                  </a:moveTo>
                  <a:lnTo>
                    <a:pt x="0" y="427511"/>
                  </a:lnTo>
                  <a:lnTo>
                    <a:pt x="427511"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64" name="矩形: 圆角 63"/>
            <p:cNvSpPr/>
            <p:nvPr>
              <p:custDataLst>
                <p:tags r:id="rId16"/>
              </p:custDataLst>
            </p:nvPr>
          </p:nvSpPr>
          <p:spPr>
            <a:xfrm>
              <a:off x="9108627" y="1895912"/>
              <a:ext cx="1684655" cy="3962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dirty="0">
                  <a:latin typeface="思源黑体 CN Medium" panose="020B0600000000000000" pitchFamily="34" charset="-122"/>
                  <a:ea typeface="思源黑体 CN Medium" panose="020B0600000000000000" pitchFamily="34" charset="-122"/>
                  <a:sym typeface="Arial" panose="020B0604020202020204" pitchFamily="34" charset="0"/>
                </a:rPr>
                <a:t>H5</a:t>
              </a:r>
              <a:r>
                <a:rPr lang="zh-CN" altLang="en-US" sz="2000" dirty="0">
                  <a:latin typeface="思源黑体 CN Medium" panose="020B0600000000000000" pitchFamily="34" charset="-122"/>
                  <a:ea typeface="思源黑体 CN Medium" panose="020B0600000000000000" pitchFamily="34" charset="-122"/>
                  <a:sym typeface="Arial" panose="020B0604020202020204" pitchFamily="34" charset="0"/>
                </a:rPr>
                <a:t>网页制作</a:t>
              </a:r>
              <a:endParaRPr lang="zh-CN" altLang="en-US" sz="2000" dirty="0">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73" name="矩形 72"/>
            <p:cNvSpPr/>
            <p:nvPr>
              <p:custDataLst>
                <p:tags r:id="rId17"/>
              </p:custDataLst>
            </p:nvPr>
          </p:nvSpPr>
          <p:spPr>
            <a:xfrm>
              <a:off x="5455267" y="2372024"/>
              <a:ext cx="2324100" cy="891540"/>
            </a:xfrm>
            <a:prstGeom prst="rect">
              <a:avLst/>
            </a:prstGeom>
            <a:noFill/>
          </p:spPr>
          <p:txBody>
            <a:bodyPr wrap="square" rtlCol="0">
              <a:spAutoFit/>
            </a:bodyPr>
            <a:p>
              <a:pPr>
                <a:lnSpc>
                  <a:spcPct val="130000"/>
                </a:lnSpc>
              </a:pPr>
              <a:r>
                <a:rPr lang="zh-CN" sz="2000" dirty="0">
                  <a:latin typeface="思源黑体 CN Medium" panose="020B0600000000000000" pitchFamily="34" charset="-122"/>
                  <a:ea typeface="思源黑体 CN Medium" panose="020B0600000000000000" pitchFamily="34" charset="-122"/>
                </a:rPr>
                <a:t>色彩的设计</a:t>
              </a:r>
              <a:endParaRPr lang="zh-CN" sz="2000" dirty="0">
                <a:latin typeface="思源黑体 CN Medium" panose="020B0600000000000000" pitchFamily="34" charset="-122"/>
                <a:ea typeface="思源黑体 CN Medium" panose="020B0600000000000000" pitchFamily="34" charset="-122"/>
              </a:endParaRPr>
            </a:p>
            <a:p>
              <a:pPr>
                <a:lnSpc>
                  <a:spcPct val="130000"/>
                </a:lnSpc>
              </a:pPr>
              <a:r>
                <a:rPr lang="zh-CN" sz="2000" dirty="0">
                  <a:latin typeface="思源黑体 CN Medium" panose="020B0600000000000000" pitchFamily="34" charset="-122"/>
                  <a:ea typeface="思源黑体 CN Medium" panose="020B0600000000000000" pitchFamily="34" charset="-122"/>
                </a:rPr>
                <a:t>文字的设计</a:t>
              </a:r>
              <a:endParaRPr lang="zh-CN" sz="2000" dirty="0">
                <a:latin typeface="思源黑体 CN Medium" panose="020B0600000000000000" pitchFamily="34" charset="-122"/>
                <a:ea typeface="思源黑体 CN Medium" panose="020B0600000000000000" pitchFamily="34" charset="-122"/>
              </a:endParaRPr>
            </a:p>
          </p:txBody>
        </p:sp>
        <p:sp>
          <p:nvSpPr>
            <p:cNvPr id="74" name="矩形 73"/>
            <p:cNvSpPr/>
            <p:nvPr>
              <p:custDataLst>
                <p:tags r:id="rId18"/>
              </p:custDataLst>
            </p:nvPr>
          </p:nvSpPr>
          <p:spPr>
            <a:xfrm>
              <a:off x="9007822" y="2372024"/>
              <a:ext cx="2324100" cy="1291590"/>
            </a:xfrm>
            <a:prstGeom prst="rect">
              <a:avLst/>
            </a:prstGeom>
            <a:noFill/>
          </p:spPr>
          <p:txBody>
            <a:bodyPr wrap="square" rtlCol="0">
              <a:spAutoFit/>
            </a:bodyPr>
            <a:p>
              <a:pPr>
                <a:lnSpc>
                  <a:spcPct val="130000"/>
                </a:lnSpc>
              </a:pPr>
              <a:r>
                <a:rPr lang="zh-CN" sz="2000" dirty="0">
                  <a:latin typeface="思源黑体 CN Medium" panose="020B0600000000000000" pitchFamily="34" charset="-122"/>
                  <a:ea typeface="思源黑体 CN Medium" panose="020B0600000000000000" pitchFamily="34" charset="-122"/>
                </a:rPr>
                <a:t>选择平台</a:t>
              </a:r>
              <a:endParaRPr lang="zh-CN" sz="2000" dirty="0">
                <a:latin typeface="思源黑体 CN Medium" panose="020B0600000000000000" pitchFamily="34" charset="-122"/>
                <a:ea typeface="思源黑体 CN Medium" panose="020B0600000000000000" pitchFamily="34" charset="-122"/>
              </a:endParaRPr>
            </a:p>
            <a:p>
              <a:pPr>
                <a:lnSpc>
                  <a:spcPct val="130000"/>
                </a:lnSpc>
              </a:pPr>
              <a:r>
                <a:rPr lang="zh-CN" sz="2000" dirty="0">
                  <a:latin typeface="思源黑体 CN Medium" panose="020B0600000000000000" pitchFamily="34" charset="-122"/>
                  <a:ea typeface="思源黑体 CN Medium" panose="020B0600000000000000" pitchFamily="34" charset="-122"/>
                </a:rPr>
                <a:t>选定模板</a:t>
              </a:r>
              <a:endParaRPr lang="zh-CN" sz="2000" dirty="0">
                <a:latin typeface="思源黑体 CN Medium" panose="020B0600000000000000" pitchFamily="34" charset="-122"/>
                <a:ea typeface="思源黑体 CN Medium" panose="020B0600000000000000" pitchFamily="34" charset="-122"/>
              </a:endParaRPr>
            </a:p>
            <a:p>
              <a:pPr>
                <a:lnSpc>
                  <a:spcPct val="130000"/>
                </a:lnSpc>
              </a:pPr>
              <a:r>
                <a:rPr lang="zh-CN" sz="2000" dirty="0">
                  <a:latin typeface="思源黑体 CN Medium" panose="020B0600000000000000" pitchFamily="34" charset="-122"/>
                  <a:ea typeface="思源黑体 CN Medium" panose="020B0600000000000000" pitchFamily="34" charset="-122"/>
                </a:rPr>
                <a:t>添加元素</a:t>
              </a:r>
              <a:endParaRPr lang="zh-CN" sz="2000" dirty="0">
                <a:latin typeface="思源黑体 CN Medium" panose="020B0600000000000000" pitchFamily="34" charset="-122"/>
                <a:ea typeface="思源黑体 CN Medium" panose="020B0600000000000000" pitchFamily="34" charset="-122"/>
              </a:endParaRPr>
            </a:p>
          </p:txBody>
        </p:sp>
      </p:grpSp>
      <p:sp>
        <p:nvSpPr>
          <p:cNvPr id="2" name="矩形 1"/>
          <p:cNvSpPr/>
          <p:nvPr>
            <p:custDataLst>
              <p:tags r:id="rId19"/>
            </p:custDataLst>
          </p:nvPr>
        </p:nvSpPr>
        <p:spPr>
          <a:xfrm>
            <a:off x="787400" y="4995545"/>
            <a:ext cx="10376535" cy="891540"/>
          </a:xfrm>
          <a:prstGeom prst="rect">
            <a:avLst/>
          </a:prstGeom>
          <a:noFill/>
        </p:spPr>
        <p:txBody>
          <a:bodyPr wrap="square" rtlCol="0">
            <a:spAutoFit/>
          </a:bodyPr>
          <a:p>
            <a:pPr>
              <a:lnSpc>
                <a:spcPct val="130000"/>
              </a:lnSpc>
            </a:pPr>
            <a:r>
              <a:rPr lang="zh-CN" sz="2000" i="1" dirty="0">
                <a:solidFill>
                  <a:schemeClr val="tx1"/>
                </a:solidFill>
                <a:latin typeface="思源黑体 CN Medium" panose="020B0600000000000000" pitchFamily="34" charset="-122"/>
                <a:ea typeface="思源黑体 CN Medium" panose="020B0600000000000000" pitchFamily="34" charset="-122"/>
              </a:rPr>
              <a:t>在发布网页时，引导学生思路互联网发布网页信息要注意的规范，引导学生合理发布信息，贡献有价值的数据。</a:t>
            </a:r>
            <a:endParaRPr lang="zh-CN" sz="2000" i="1" dirty="0">
              <a:solidFill>
                <a:schemeClr val="tx1"/>
              </a:solidFill>
              <a:latin typeface="思源黑体 CN Medium" panose="020B0600000000000000" pitchFamily="34" charset="-122"/>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1484630" cy="460375"/>
          </a:xfrm>
          <a:prstGeom prst="rect">
            <a:avLst/>
          </a:prstGeom>
          <a:solidFill>
            <a:srgbClr val="FFC000"/>
          </a:solidFill>
          <a:ln w="9525">
            <a:noFill/>
          </a:ln>
        </p:spPr>
        <p:txBody>
          <a:bodyPr wrap="square">
            <a:spAutoFit/>
          </a:bodyPr>
          <a:p>
            <a:pPr indent="0" algn="l"/>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项目</a:t>
            </a:r>
            <a:r>
              <a:rPr 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开展</a:t>
            </a:r>
            <a:endParaRPr lang="zh-CN"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3" name="椭圆 2"/>
          <p:cNvSpPr/>
          <p:nvPr>
            <p:custDataLst>
              <p:tags r:id="rId4"/>
            </p:custDataLst>
          </p:nvPr>
        </p:nvSpPr>
        <p:spPr>
          <a:xfrm>
            <a:off x="1232621" y="2498565"/>
            <a:ext cx="1604618" cy="1604619"/>
          </a:xfrm>
          <a:prstGeom prst="ellipse">
            <a:avLst/>
          </a:prstGeom>
          <a:solidFill>
            <a:srgbClr val="1D6DC2"/>
          </a:solidFill>
          <a:ln w="28575">
            <a:noFill/>
          </a:ln>
        </p:spPr>
        <p:style>
          <a:lnRef idx="2">
            <a:srgbClr val="1D6DC2">
              <a:shade val="50000"/>
            </a:srgbClr>
          </a:lnRef>
          <a:fillRef idx="1">
            <a:srgbClr val="1D6DC2"/>
          </a:fillRef>
          <a:effectRef idx="0">
            <a:srgbClr val="1D6DC2"/>
          </a:effectRef>
          <a:fontRef idx="minor">
            <a:srgbClr val="FFFFFF"/>
          </a:fontRef>
        </p:style>
        <p:txBody>
          <a:bodyPr lIns="91440" tIns="45720" rIns="91440" bIns="45720" rtlCol="0" anchor="ctr">
            <a:noAutofit/>
          </a:bodyPr>
          <a:lstStyle/>
          <a:p>
            <a:pPr algn="ctr">
              <a:lnSpc>
                <a:spcPct val="120000"/>
              </a:lnSpc>
            </a:pPr>
            <a:endParaRPr lang="zh-CN" altLang="en-US" b="1" spc="30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 name="任意多边形 1"/>
          <p:cNvSpPr/>
          <p:nvPr>
            <p:custDataLst>
              <p:tags r:id="rId5"/>
            </p:custDataLst>
          </p:nvPr>
        </p:nvSpPr>
        <p:spPr>
          <a:xfrm>
            <a:off x="1185939" y="2383339"/>
            <a:ext cx="1766525" cy="1835070"/>
          </a:xfrm>
          <a:custGeom>
            <a:avLst/>
            <a:gdLst>
              <a:gd name="connsiteX0" fmla="*/ 757956 w 1577106"/>
              <a:gd name="connsiteY0" fmla="*/ 0 h 1638300"/>
              <a:gd name="connsiteX1" fmla="*/ 1577106 w 1577106"/>
              <a:gd name="connsiteY1" fmla="*/ 819150 h 1638300"/>
              <a:gd name="connsiteX2" fmla="*/ 757956 w 1577106"/>
              <a:gd name="connsiteY2" fmla="*/ 1638300 h 1638300"/>
              <a:gd name="connsiteX3" fmla="*/ 3179 w 1577106"/>
              <a:gd name="connsiteY3" fmla="*/ 1138000 h 1638300"/>
              <a:gd name="connsiteX4" fmla="*/ 0 w 1577106"/>
              <a:gd name="connsiteY4" fmla="*/ 1127760 h 1638300"/>
              <a:gd name="connsiteX5" fmla="*/ 62811 w 1577106"/>
              <a:gd name="connsiteY5" fmla="*/ 1127760 h 1638300"/>
              <a:gd name="connsiteX6" fmla="*/ 126428 w 1577106"/>
              <a:gd name="connsiteY6" fmla="*/ 1244966 h 1638300"/>
              <a:gd name="connsiteX7" fmla="*/ 757956 w 1577106"/>
              <a:gd name="connsiteY7" fmla="*/ 1580747 h 1638300"/>
              <a:gd name="connsiteX8" fmla="*/ 1519553 w 1577106"/>
              <a:gd name="connsiteY8" fmla="*/ 819150 h 1638300"/>
              <a:gd name="connsiteX9" fmla="*/ 757956 w 1577106"/>
              <a:gd name="connsiteY9" fmla="*/ 57553 h 1638300"/>
              <a:gd name="connsiteX10" fmla="*/ 738906 w 1577106"/>
              <a:gd name="connsiteY10" fmla="*/ 58515 h 1638300"/>
              <a:gd name="connsiteX11" fmla="*/ 738906 w 1577106"/>
              <a:gd name="connsiteY11" fmla="*/ 96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106" h="1638300">
                <a:moveTo>
                  <a:pt x="757956" y="0"/>
                </a:moveTo>
                <a:cubicBezTo>
                  <a:pt x="1210360" y="0"/>
                  <a:pt x="1577106" y="366746"/>
                  <a:pt x="1577106" y="819150"/>
                </a:cubicBezTo>
                <a:cubicBezTo>
                  <a:pt x="1577106" y="1271554"/>
                  <a:pt x="1210360" y="1638300"/>
                  <a:pt x="757956" y="1638300"/>
                </a:cubicBezTo>
                <a:cubicBezTo>
                  <a:pt x="418653" y="1638300"/>
                  <a:pt x="127533" y="1432005"/>
                  <a:pt x="3179" y="1138000"/>
                </a:cubicBezTo>
                <a:lnTo>
                  <a:pt x="0" y="1127760"/>
                </a:lnTo>
                <a:lnTo>
                  <a:pt x="62811" y="1127760"/>
                </a:lnTo>
                <a:lnTo>
                  <a:pt x="126428" y="1244966"/>
                </a:lnTo>
                <a:cubicBezTo>
                  <a:pt x="263293" y="1447552"/>
                  <a:pt x="495070" y="1580747"/>
                  <a:pt x="757956" y="1580747"/>
                </a:cubicBezTo>
                <a:cubicBezTo>
                  <a:pt x="1178574" y="1580747"/>
                  <a:pt x="1519553" y="1239768"/>
                  <a:pt x="1519553" y="819150"/>
                </a:cubicBezTo>
                <a:cubicBezTo>
                  <a:pt x="1519553" y="398532"/>
                  <a:pt x="1178574" y="57553"/>
                  <a:pt x="757956" y="57553"/>
                </a:cubicBezTo>
                <a:lnTo>
                  <a:pt x="738906" y="58515"/>
                </a:lnTo>
                <a:lnTo>
                  <a:pt x="738906" y="962"/>
                </a:lnTo>
                <a:close/>
              </a:path>
            </a:pathLst>
          </a:cu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7" name="燕尾形 6"/>
          <p:cNvSpPr/>
          <p:nvPr>
            <p:custDataLst>
              <p:tags r:id="rId6"/>
            </p:custDataLst>
          </p:nvPr>
        </p:nvSpPr>
        <p:spPr>
          <a:xfrm>
            <a:off x="3309182" y="3032495"/>
            <a:ext cx="394402" cy="536758"/>
          </a:xfrm>
          <a:prstGeom prst="chevron">
            <a:avLst/>
          </a:prstGeom>
          <a:solidFill>
            <a:srgbClr val="0088D5">
              <a:lumMod val="60000"/>
              <a:lumOff val="4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2" name="燕尾形 11"/>
          <p:cNvSpPr/>
          <p:nvPr>
            <p:custDataLst>
              <p:tags r:id="rId7"/>
            </p:custDataLst>
          </p:nvPr>
        </p:nvSpPr>
        <p:spPr>
          <a:xfrm>
            <a:off x="6048323" y="3032495"/>
            <a:ext cx="394402" cy="536758"/>
          </a:xfrm>
          <a:prstGeom prst="chevron">
            <a:avLst/>
          </a:prstGeom>
          <a:solidFill>
            <a:srgbClr val="009ECA">
              <a:lumMod val="60000"/>
              <a:lumOff val="4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21" name="燕尾形 20"/>
          <p:cNvSpPr/>
          <p:nvPr>
            <p:custDataLst>
              <p:tags r:id="rId8"/>
            </p:custDataLst>
          </p:nvPr>
        </p:nvSpPr>
        <p:spPr>
          <a:xfrm>
            <a:off x="8787465" y="3032495"/>
            <a:ext cx="394402" cy="536758"/>
          </a:xfrm>
          <a:prstGeom prst="chevron">
            <a:avLst/>
          </a:prstGeom>
          <a:solidFill>
            <a:srgbClr val="00AFA2">
              <a:lumMod val="60000"/>
              <a:lumOff val="4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8" name="椭圆 7"/>
          <p:cNvSpPr/>
          <p:nvPr>
            <p:custDataLst>
              <p:tags r:id="rId9"/>
            </p:custDataLst>
          </p:nvPr>
        </p:nvSpPr>
        <p:spPr>
          <a:xfrm>
            <a:off x="4006035" y="2498565"/>
            <a:ext cx="1604618" cy="1604619"/>
          </a:xfrm>
          <a:prstGeom prst="ellipse">
            <a:avLst/>
          </a:prstGeom>
          <a:solidFill>
            <a:srgbClr val="0088D5"/>
          </a:solidFill>
          <a:ln w="28575">
            <a:noFill/>
          </a:ln>
        </p:spPr>
        <p:style>
          <a:lnRef idx="2">
            <a:srgbClr val="1D6DC2">
              <a:shade val="50000"/>
            </a:srgbClr>
          </a:lnRef>
          <a:fillRef idx="1">
            <a:srgbClr val="1D6DC2"/>
          </a:fillRef>
          <a:effectRef idx="0">
            <a:srgbClr val="1D6DC2"/>
          </a:effectRef>
          <a:fontRef idx="minor">
            <a:srgbClr val="FFFFFF"/>
          </a:fontRef>
        </p:style>
        <p:txBody>
          <a:bodyPr lIns="91440" tIns="45720" rIns="91440" bIns="45720" rtlCol="0" anchor="ctr">
            <a:noAutofit/>
          </a:bodyPr>
          <a:lstStyle/>
          <a:p>
            <a:pPr algn="ctr">
              <a:lnSpc>
                <a:spcPct val="120000"/>
              </a:lnSpc>
            </a:pPr>
            <a:endParaRPr lang="zh-CN" altLang="en-US" b="1" spc="30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1" name="任意多边形 10"/>
          <p:cNvSpPr/>
          <p:nvPr>
            <p:custDataLst>
              <p:tags r:id="rId10"/>
            </p:custDataLst>
          </p:nvPr>
        </p:nvSpPr>
        <p:spPr>
          <a:xfrm>
            <a:off x="3959353" y="2383339"/>
            <a:ext cx="1766525" cy="1835070"/>
          </a:xfrm>
          <a:custGeom>
            <a:avLst/>
            <a:gdLst>
              <a:gd name="connsiteX0" fmla="*/ 757956 w 1577106"/>
              <a:gd name="connsiteY0" fmla="*/ 0 h 1638300"/>
              <a:gd name="connsiteX1" fmla="*/ 1577106 w 1577106"/>
              <a:gd name="connsiteY1" fmla="*/ 819150 h 1638300"/>
              <a:gd name="connsiteX2" fmla="*/ 757956 w 1577106"/>
              <a:gd name="connsiteY2" fmla="*/ 1638300 h 1638300"/>
              <a:gd name="connsiteX3" fmla="*/ 3179 w 1577106"/>
              <a:gd name="connsiteY3" fmla="*/ 1138000 h 1638300"/>
              <a:gd name="connsiteX4" fmla="*/ 0 w 1577106"/>
              <a:gd name="connsiteY4" fmla="*/ 1127760 h 1638300"/>
              <a:gd name="connsiteX5" fmla="*/ 62811 w 1577106"/>
              <a:gd name="connsiteY5" fmla="*/ 1127760 h 1638300"/>
              <a:gd name="connsiteX6" fmla="*/ 126428 w 1577106"/>
              <a:gd name="connsiteY6" fmla="*/ 1244966 h 1638300"/>
              <a:gd name="connsiteX7" fmla="*/ 757956 w 1577106"/>
              <a:gd name="connsiteY7" fmla="*/ 1580747 h 1638300"/>
              <a:gd name="connsiteX8" fmla="*/ 1519553 w 1577106"/>
              <a:gd name="connsiteY8" fmla="*/ 819150 h 1638300"/>
              <a:gd name="connsiteX9" fmla="*/ 757956 w 1577106"/>
              <a:gd name="connsiteY9" fmla="*/ 57553 h 1638300"/>
              <a:gd name="connsiteX10" fmla="*/ 738906 w 1577106"/>
              <a:gd name="connsiteY10" fmla="*/ 58515 h 1638300"/>
              <a:gd name="connsiteX11" fmla="*/ 738906 w 1577106"/>
              <a:gd name="connsiteY11" fmla="*/ 96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106" h="1638300">
                <a:moveTo>
                  <a:pt x="757956" y="0"/>
                </a:moveTo>
                <a:cubicBezTo>
                  <a:pt x="1210360" y="0"/>
                  <a:pt x="1577106" y="366746"/>
                  <a:pt x="1577106" y="819150"/>
                </a:cubicBezTo>
                <a:cubicBezTo>
                  <a:pt x="1577106" y="1271554"/>
                  <a:pt x="1210360" y="1638300"/>
                  <a:pt x="757956" y="1638300"/>
                </a:cubicBezTo>
                <a:cubicBezTo>
                  <a:pt x="418653" y="1638300"/>
                  <a:pt x="127533" y="1432005"/>
                  <a:pt x="3179" y="1138000"/>
                </a:cubicBezTo>
                <a:lnTo>
                  <a:pt x="0" y="1127760"/>
                </a:lnTo>
                <a:lnTo>
                  <a:pt x="62811" y="1127760"/>
                </a:lnTo>
                <a:lnTo>
                  <a:pt x="126428" y="1244966"/>
                </a:lnTo>
                <a:cubicBezTo>
                  <a:pt x="263293" y="1447552"/>
                  <a:pt x="495070" y="1580747"/>
                  <a:pt x="757956" y="1580747"/>
                </a:cubicBezTo>
                <a:cubicBezTo>
                  <a:pt x="1178574" y="1580747"/>
                  <a:pt x="1519553" y="1239768"/>
                  <a:pt x="1519553" y="819150"/>
                </a:cubicBezTo>
                <a:cubicBezTo>
                  <a:pt x="1519553" y="398532"/>
                  <a:pt x="1178574" y="57553"/>
                  <a:pt x="757956" y="57553"/>
                </a:cubicBezTo>
                <a:lnTo>
                  <a:pt x="738906" y="58515"/>
                </a:lnTo>
                <a:lnTo>
                  <a:pt x="738906" y="962"/>
                </a:lnTo>
                <a:close/>
              </a:path>
            </a:pathLst>
          </a:cu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3" name="椭圆 12"/>
          <p:cNvSpPr/>
          <p:nvPr>
            <p:custDataLst>
              <p:tags r:id="rId11"/>
            </p:custDataLst>
          </p:nvPr>
        </p:nvSpPr>
        <p:spPr>
          <a:xfrm>
            <a:off x="6745177" y="2498565"/>
            <a:ext cx="1604618" cy="1604619"/>
          </a:xfrm>
          <a:prstGeom prst="ellipse">
            <a:avLst/>
          </a:prstGeom>
          <a:solidFill>
            <a:srgbClr val="009ECA"/>
          </a:solidFill>
          <a:ln w="28575">
            <a:noFill/>
          </a:ln>
        </p:spPr>
        <p:style>
          <a:lnRef idx="2">
            <a:srgbClr val="1D6DC2">
              <a:shade val="50000"/>
            </a:srgbClr>
          </a:lnRef>
          <a:fillRef idx="1">
            <a:srgbClr val="1D6DC2"/>
          </a:fillRef>
          <a:effectRef idx="0">
            <a:srgbClr val="1D6DC2"/>
          </a:effectRef>
          <a:fontRef idx="minor">
            <a:srgbClr val="FFFFFF"/>
          </a:fontRef>
        </p:style>
        <p:txBody>
          <a:bodyPr lIns="91440" tIns="45720" rIns="91440" bIns="45720" rtlCol="0" anchor="ctr">
            <a:noAutofit/>
          </a:bodyPr>
          <a:lstStyle/>
          <a:p>
            <a:pPr algn="ctr">
              <a:lnSpc>
                <a:spcPct val="120000"/>
              </a:lnSpc>
            </a:pPr>
            <a:endParaRPr lang="zh-CN" altLang="en-US" b="1" spc="30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6" name="任意多边形 15"/>
          <p:cNvSpPr/>
          <p:nvPr>
            <p:custDataLst>
              <p:tags r:id="rId12"/>
            </p:custDataLst>
          </p:nvPr>
        </p:nvSpPr>
        <p:spPr>
          <a:xfrm>
            <a:off x="6698495" y="2383339"/>
            <a:ext cx="1766525" cy="1835070"/>
          </a:xfrm>
          <a:custGeom>
            <a:avLst/>
            <a:gdLst>
              <a:gd name="connsiteX0" fmla="*/ 757956 w 1577106"/>
              <a:gd name="connsiteY0" fmla="*/ 0 h 1638300"/>
              <a:gd name="connsiteX1" fmla="*/ 1577106 w 1577106"/>
              <a:gd name="connsiteY1" fmla="*/ 819150 h 1638300"/>
              <a:gd name="connsiteX2" fmla="*/ 757956 w 1577106"/>
              <a:gd name="connsiteY2" fmla="*/ 1638300 h 1638300"/>
              <a:gd name="connsiteX3" fmla="*/ 3179 w 1577106"/>
              <a:gd name="connsiteY3" fmla="*/ 1138000 h 1638300"/>
              <a:gd name="connsiteX4" fmla="*/ 0 w 1577106"/>
              <a:gd name="connsiteY4" fmla="*/ 1127760 h 1638300"/>
              <a:gd name="connsiteX5" fmla="*/ 62811 w 1577106"/>
              <a:gd name="connsiteY5" fmla="*/ 1127760 h 1638300"/>
              <a:gd name="connsiteX6" fmla="*/ 126428 w 1577106"/>
              <a:gd name="connsiteY6" fmla="*/ 1244966 h 1638300"/>
              <a:gd name="connsiteX7" fmla="*/ 757956 w 1577106"/>
              <a:gd name="connsiteY7" fmla="*/ 1580747 h 1638300"/>
              <a:gd name="connsiteX8" fmla="*/ 1519553 w 1577106"/>
              <a:gd name="connsiteY8" fmla="*/ 819150 h 1638300"/>
              <a:gd name="connsiteX9" fmla="*/ 757956 w 1577106"/>
              <a:gd name="connsiteY9" fmla="*/ 57553 h 1638300"/>
              <a:gd name="connsiteX10" fmla="*/ 738906 w 1577106"/>
              <a:gd name="connsiteY10" fmla="*/ 58515 h 1638300"/>
              <a:gd name="connsiteX11" fmla="*/ 738906 w 1577106"/>
              <a:gd name="connsiteY11" fmla="*/ 96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106" h="1638300">
                <a:moveTo>
                  <a:pt x="757956" y="0"/>
                </a:moveTo>
                <a:cubicBezTo>
                  <a:pt x="1210360" y="0"/>
                  <a:pt x="1577106" y="366746"/>
                  <a:pt x="1577106" y="819150"/>
                </a:cubicBezTo>
                <a:cubicBezTo>
                  <a:pt x="1577106" y="1271554"/>
                  <a:pt x="1210360" y="1638300"/>
                  <a:pt x="757956" y="1638300"/>
                </a:cubicBezTo>
                <a:cubicBezTo>
                  <a:pt x="418653" y="1638300"/>
                  <a:pt x="127533" y="1432005"/>
                  <a:pt x="3179" y="1138000"/>
                </a:cubicBezTo>
                <a:lnTo>
                  <a:pt x="0" y="1127760"/>
                </a:lnTo>
                <a:lnTo>
                  <a:pt x="62811" y="1127760"/>
                </a:lnTo>
                <a:lnTo>
                  <a:pt x="126428" y="1244966"/>
                </a:lnTo>
                <a:cubicBezTo>
                  <a:pt x="263293" y="1447552"/>
                  <a:pt x="495070" y="1580747"/>
                  <a:pt x="757956" y="1580747"/>
                </a:cubicBezTo>
                <a:cubicBezTo>
                  <a:pt x="1178574" y="1580747"/>
                  <a:pt x="1519553" y="1239768"/>
                  <a:pt x="1519553" y="819150"/>
                </a:cubicBezTo>
                <a:cubicBezTo>
                  <a:pt x="1519553" y="398532"/>
                  <a:pt x="1178574" y="57553"/>
                  <a:pt x="757956" y="57553"/>
                </a:cubicBezTo>
                <a:lnTo>
                  <a:pt x="738906" y="58515"/>
                </a:lnTo>
                <a:lnTo>
                  <a:pt x="738906" y="962"/>
                </a:lnTo>
                <a:close/>
              </a:path>
            </a:pathLst>
          </a:cu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23" name="椭圆 22"/>
          <p:cNvSpPr/>
          <p:nvPr>
            <p:custDataLst>
              <p:tags r:id="rId13"/>
            </p:custDataLst>
          </p:nvPr>
        </p:nvSpPr>
        <p:spPr>
          <a:xfrm>
            <a:off x="9484321" y="2498565"/>
            <a:ext cx="1604618" cy="1604619"/>
          </a:xfrm>
          <a:prstGeom prst="ellipse">
            <a:avLst/>
          </a:prstGeom>
          <a:solidFill>
            <a:srgbClr val="00AFA2"/>
          </a:solidFill>
          <a:ln w="28575">
            <a:noFill/>
          </a:ln>
        </p:spPr>
        <p:style>
          <a:lnRef idx="2">
            <a:srgbClr val="1D6DC2">
              <a:shade val="50000"/>
            </a:srgbClr>
          </a:lnRef>
          <a:fillRef idx="1">
            <a:srgbClr val="1D6DC2"/>
          </a:fillRef>
          <a:effectRef idx="0">
            <a:srgbClr val="1D6DC2"/>
          </a:effectRef>
          <a:fontRef idx="minor">
            <a:srgbClr val="FFFFFF"/>
          </a:fontRef>
        </p:style>
        <p:txBody>
          <a:bodyPr lIns="91440" tIns="45720" rIns="91440" bIns="45720" rtlCol="0" anchor="ctr">
            <a:noAutofit/>
          </a:bodyPr>
          <a:lstStyle/>
          <a:p>
            <a:pPr algn="ctr">
              <a:lnSpc>
                <a:spcPct val="120000"/>
              </a:lnSpc>
            </a:pPr>
            <a:endParaRPr lang="zh-CN" altLang="en-US" b="1" spc="30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4" name="任意多边形 23"/>
          <p:cNvSpPr/>
          <p:nvPr>
            <p:custDataLst>
              <p:tags r:id="rId14"/>
            </p:custDataLst>
          </p:nvPr>
        </p:nvSpPr>
        <p:spPr>
          <a:xfrm>
            <a:off x="9437639" y="2383339"/>
            <a:ext cx="1766525" cy="1835070"/>
          </a:xfrm>
          <a:custGeom>
            <a:avLst/>
            <a:gdLst>
              <a:gd name="connsiteX0" fmla="*/ 757956 w 1577106"/>
              <a:gd name="connsiteY0" fmla="*/ 0 h 1638300"/>
              <a:gd name="connsiteX1" fmla="*/ 1577106 w 1577106"/>
              <a:gd name="connsiteY1" fmla="*/ 819150 h 1638300"/>
              <a:gd name="connsiteX2" fmla="*/ 757956 w 1577106"/>
              <a:gd name="connsiteY2" fmla="*/ 1638300 h 1638300"/>
              <a:gd name="connsiteX3" fmla="*/ 3179 w 1577106"/>
              <a:gd name="connsiteY3" fmla="*/ 1138000 h 1638300"/>
              <a:gd name="connsiteX4" fmla="*/ 0 w 1577106"/>
              <a:gd name="connsiteY4" fmla="*/ 1127760 h 1638300"/>
              <a:gd name="connsiteX5" fmla="*/ 62811 w 1577106"/>
              <a:gd name="connsiteY5" fmla="*/ 1127760 h 1638300"/>
              <a:gd name="connsiteX6" fmla="*/ 126428 w 1577106"/>
              <a:gd name="connsiteY6" fmla="*/ 1244966 h 1638300"/>
              <a:gd name="connsiteX7" fmla="*/ 757956 w 1577106"/>
              <a:gd name="connsiteY7" fmla="*/ 1580747 h 1638300"/>
              <a:gd name="connsiteX8" fmla="*/ 1519553 w 1577106"/>
              <a:gd name="connsiteY8" fmla="*/ 819150 h 1638300"/>
              <a:gd name="connsiteX9" fmla="*/ 757956 w 1577106"/>
              <a:gd name="connsiteY9" fmla="*/ 57553 h 1638300"/>
              <a:gd name="connsiteX10" fmla="*/ 738906 w 1577106"/>
              <a:gd name="connsiteY10" fmla="*/ 58515 h 1638300"/>
              <a:gd name="connsiteX11" fmla="*/ 738906 w 1577106"/>
              <a:gd name="connsiteY11" fmla="*/ 96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106" h="1638300">
                <a:moveTo>
                  <a:pt x="757956" y="0"/>
                </a:moveTo>
                <a:cubicBezTo>
                  <a:pt x="1210360" y="0"/>
                  <a:pt x="1577106" y="366746"/>
                  <a:pt x="1577106" y="819150"/>
                </a:cubicBezTo>
                <a:cubicBezTo>
                  <a:pt x="1577106" y="1271554"/>
                  <a:pt x="1210360" y="1638300"/>
                  <a:pt x="757956" y="1638300"/>
                </a:cubicBezTo>
                <a:cubicBezTo>
                  <a:pt x="418653" y="1638300"/>
                  <a:pt x="127533" y="1432005"/>
                  <a:pt x="3179" y="1138000"/>
                </a:cubicBezTo>
                <a:lnTo>
                  <a:pt x="0" y="1127760"/>
                </a:lnTo>
                <a:lnTo>
                  <a:pt x="62811" y="1127760"/>
                </a:lnTo>
                <a:lnTo>
                  <a:pt x="126428" y="1244966"/>
                </a:lnTo>
                <a:cubicBezTo>
                  <a:pt x="263293" y="1447552"/>
                  <a:pt x="495070" y="1580747"/>
                  <a:pt x="757956" y="1580747"/>
                </a:cubicBezTo>
                <a:cubicBezTo>
                  <a:pt x="1178574" y="1580747"/>
                  <a:pt x="1519553" y="1239768"/>
                  <a:pt x="1519553" y="819150"/>
                </a:cubicBezTo>
                <a:cubicBezTo>
                  <a:pt x="1519553" y="398532"/>
                  <a:pt x="1178574" y="57553"/>
                  <a:pt x="757956" y="57553"/>
                </a:cubicBezTo>
                <a:lnTo>
                  <a:pt x="738906" y="58515"/>
                </a:lnTo>
                <a:lnTo>
                  <a:pt x="738906" y="962"/>
                </a:lnTo>
                <a:close/>
              </a:path>
            </a:pathLst>
          </a:cu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8" name="文本框 17"/>
          <p:cNvSpPr txBox="1"/>
          <p:nvPr>
            <p:custDataLst>
              <p:tags r:id="rId15"/>
            </p:custDataLst>
          </p:nvPr>
        </p:nvSpPr>
        <p:spPr>
          <a:xfrm>
            <a:off x="1403273" y="2781735"/>
            <a:ext cx="1263315" cy="1038278"/>
          </a:xfrm>
          <a:prstGeom prst="rect">
            <a:avLst/>
          </a:prstGeom>
          <a:noFill/>
        </p:spPr>
        <p:txBody>
          <a:bodyPr wrap="square" rtlCol="0" anchor="ctr">
            <a:noAutofit/>
          </a:bodyPr>
          <a:lstStyle>
            <a:defPPr>
              <a:defRPr lang="zh-CN"/>
            </a:defPPr>
            <a:lvl1pPr algn="ctr">
              <a:lnSpc>
                <a:spcPct val="120000"/>
              </a:lnSpc>
              <a:defRPr sz="2800" b="1" spc="300">
                <a:solidFill>
                  <a:srgbClr val="FFFFFF"/>
                </a:solidFill>
                <a:latin typeface="Arial" panose="020B0604020202020204" pitchFamily="34" charset="0"/>
                <a:ea typeface="微软雅黑" panose="020B0503020204020204" charset="-122"/>
              </a:defRPr>
            </a:lvl1pPr>
          </a:lstStyle>
          <a:p>
            <a:r>
              <a:rPr lang="zh-CN" altLang="en-US" sz="2600">
                <a:sym typeface="Arial" panose="020B0604020202020204" pitchFamily="34" charset="0"/>
              </a:rPr>
              <a:t>制定方案</a:t>
            </a:r>
            <a:endParaRPr lang="zh-CN" altLang="en-US" sz="2600">
              <a:sym typeface="Arial" panose="020B0604020202020204" pitchFamily="34" charset="0"/>
            </a:endParaRPr>
          </a:p>
        </p:txBody>
      </p:sp>
      <p:sp>
        <p:nvSpPr>
          <p:cNvPr id="19" name="文本框 18"/>
          <p:cNvSpPr txBox="1"/>
          <p:nvPr>
            <p:custDataLst>
              <p:tags r:id="rId16"/>
            </p:custDataLst>
          </p:nvPr>
        </p:nvSpPr>
        <p:spPr>
          <a:xfrm>
            <a:off x="4176687" y="2781735"/>
            <a:ext cx="1263315" cy="1038278"/>
          </a:xfrm>
          <a:prstGeom prst="rect">
            <a:avLst/>
          </a:prstGeom>
          <a:noFill/>
        </p:spPr>
        <p:txBody>
          <a:bodyPr wrap="square" rtlCol="0" anchor="ctr">
            <a:noAutofit/>
          </a:bodyPr>
          <a:lstStyle>
            <a:defPPr>
              <a:defRPr lang="zh-CN"/>
            </a:defPPr>
            <a:lvl1pPr algn="ctr">
              <a:lnSpc>
                <a:spcPct val="120000"/>
              </a:lnSpc>
              <a:defRPr sz="2800" b="1" spc="300">
                <a:solidFill>
                  <a:srgbClr val="FFFFFF"/>
                </a:solidFill>
                <a:latin typeface="Arial" panose="020B0604020202020204" pitchFamily="34" charset="0"/>
                <a:ea typeface="微软雅黑" panose="020B0503020204020204" charset="-122"/>
              </a:defRPr>
            </a:lvl1pPr>
          </a:lstStyle>
          <a:p>
            <a:r>
              <a:rPr lang="zh-CN" altLang="en-US" sz="2600">
                <a:sym typeface="Arial" panose="020B0604020202020204" pitchFamily="34" charset="0"/>
              </a:rPr>
              <a:t>实施方案</a:t>
            </a:r>
            <a:endParaRPr lang="zh-CN" altLang="en-US" sz="2600">
              <a:sym typeface="Arial" panose="020B0604020202020204" pitchFamily="34" charset="0"/>
            </a:endParaRPr>
          </a:p>
        </p:txBody>
      </p:sp>
      <p:sp>
        <p:nvSpPr>
          <p:cNvPr id="22" name="文本框 21"/>
          <p:cNvSpPr txBox="1"/>
          <p:nvPr>
            <p:custDataLst>
              <p:tags r:id="rId17"/>
            </p:custDataLst>
          </p:nvPr>
        </p:nvSpPr>
        <p:spPr>
          <a:xfrm>
            <a:off x="6915829" y="2781735"/>
            <a:ext cx="1263315" cy="1038278"/>
          </a:xfrm>
          <a:prstGeom prst="rect">
            <a:avLst/>
          </a:prstGeom>
          <a:noFill/>
        </p:spPr>
        <p:txBody>
          <a:bodyPr wrap="square" rtlCol="0" anchor="ctr">
            <a:noAutofit/>
          </a:bodyPr>
          <a:lstStyle>
            <a:defPPr>
              <a:defRPr lang="zh-CN"/>
            </a:defPPr>
            <a:lvl1pPr algn="ctr">
              <a:lnSpc>
                <a:spcPct val="120000"/>
              </a:lnSpc>
              <a:defRPr sz="2800" b="1" spc="300">
                <a:solidFill>
                  <a:srgbClr val="FFFFFF"/>
                </a:solidFill>
                <a:latin typeface="Arial" panose="020B0604020202020204" pitchFamily="34" charset="0"/>
                <a:ea typeface="微软雅黑" panose="020B0503020204020204" charset="-122"/>
              </a:defRPr>
            </a:lvl1pPr>
          </a:lstStyle>
          <a:p>
            <a:r>
              <a:rPr lang="zh-CN" altLang="en-US" sz="2600">
                <a:sym typeface="Arial" panose="020B0604020202020204" pitchFamily="34" charset="0"/>
              </a:rPr>
              <a:t>交流评价</a:t>
            </a:r>
            <a:endParaRPr lang="zh-CN" altLang="en-US" sz="2600">
              <a:sym typeface="Arial" panose="020B0604020202020204" pitchFamily="34" charset="0"/>
            </a:endParaRPr>
          </a:p>
        </p:txBody>
      </p:sp>
      <p:sp>
        <p:nvSpPr>
          <p:cNvPr id="25" name="文本框 24"/>
          <p:cNvSpPr txBox="1"/>
          <p:nvPr>
            <p:custDataLst>
              <p:tags r:id="rId18"/>
            </p:custDataLst>
          </p:nvPr>
        </p:nvSpPr>
        <p:spPr>
          <a:xfrm>
            <a:off x="9654973" y="2781735"/>
            <a:ext cx="1263315" cy="1038278"/>
          </a:xfrm>
          <a:prstGeom prst="rect">
            <a:avLst/>
          </a:prstGeom>
          <a:noFill/>
        </p:spPr>
        <p:txBody>
          <a:bodyPr wrap="square" rtlCol="0" anchor="ctr">
            <a:noAutofit/>
          </a:bodyPr>
          <a:lstStyle>
            <a:defPPr>
              <a:defRPr lang="zh-CN"/>
            </a:defPPr>
            <a:lvl1pPr algn="ctr">
              <a:lnSpc>
                <a:spcPct val="120000"/>
              </a:lnSpc>
              <a:defRPr sz="2800" b="1" spc="300">
                <a:solidFill>
                  <a:srgbClr val="FFFFFF"/>
                </a:solidFill>
                <a:latin typeface="Arial" panose="020B0604020202020204" pitchFamily="34" charset="0"/>
                <a:ea typeface="微软雅黑" panose="020B0503020204020204" charset="-122"/>
              </a:defRPr>
            </a:lvl1pPr>
          </a:lstStyle>
          <a:p>
            <a:r>
              <a:rPr lang="zh-CN" altLang="en-US" sz="2600">
                <a:sym typeface="Arial" panose="020B0604020202020204" pitchFamily="34" charset="0"/>
              </a:rPr>
              <a:t>拓展创新</a:t>
            </a:r>
            <a:endParaRPr lang="zh-CN" altLang="en-US" sz="2600">
              <a:sym typeface="Arial" panose="020B0604020202020204" pitchFamily="34" charset="0"/>
            </a:endParaRPr>
          </a:p>
        </p:txBody>
      </p:sp>
      <p:sp>
        <p:nvSpPr>
          <p:cNvPr id="17" name="矩形 16"/>
          <p:cNvSpPr/>
          <p:nvPr/>
        </p:nvSpPr>
        <p:spPr>
          <a:xfrm>
            <a:off x="6725920" y="4418330"/>
            <a:ext cx="1739265" cy="891540"/>
          </a:xfrm>
          <a:prstGeom prst="rect">
            <a:avLst/>
          </a:prstGeom>
          <a:noFill/>
        </p:spPr>
        <p:txBody>
          <a:bodyPr wrap="square" rtlCol="0">
            <a:spAutoFit/>
          </a:bodyPr>
          <a:p>
            <a:pPr>
              <a:lnSpc>
                <a:spcPct val="130000"/>
              </a:lnSpc>
            </a:pPr>
            <a:r>
              <a:rPr lang="zh-CN" sz="2000" i="1" dirty="0">
                <a:solidFill>
                  <a:schemeClr val="tx1"/>
                </a:solidFill>
                <a:latin typeface="思源黑体 CN Medium" panose="020B0600000000000000" pitchFamily="34" charset="-122"/>
                <a:ea typeface="思源黑体 CN Medium" panose="020B0600000000000000" pitchFamily="34" charset="-122"/>
              </a:rPr>
              <a:t>兼顾知识内容与项目实施</a:t>
            </a:r>
            <a:endParaRPr lang="zh-CN" sz="2000" i="1" dirty="0">
              <a:solidFill>
                <a:schemeClr val="tx1"/>
              </a:solidFill>
              <a:latin typeface="思源黑体 CN Medium" panose="020B0600000000000000" pitchFamily="34" charset="-122"/>
              <a:ea typeface="思源黑体 CN Medium" panose="020B0600000000000000" pitchFamily="34" charset="-122"/>
            </a:endParaRPr>
          </a:p>
        </p:txBody>
      </p:sp>
      <p:sp>
        <p:nvSpPr>
          <p:cNvPr id="20" name="矩形 19"/>
          <p:cNvSpPr/>
          <p:nvPr/>
        </p:nvSpPr>
        <p:spPr>
          <a:xfrm>
            <a:off x="9553575" y="4316730"/>
            <a:ext cx="1739265" cy="1938020"/>
          </a:xfrm>
          <a:prstGeom prst="rect">
            <a:avLst/>
          </a:prstGeom>
          <a:noFill/>
        </p:spPr>
        <p:txBody>
          <a:bodyPr wrap="square" rtlCol="0">
            <a:spAutoFit/>
          </a:bodyPr>
          <a:p>
            <a:pPr>
              <a:lnSpc>
                <a:spcPct val="120000"/>
              </a:lnSpc>
            </a:pPr>
            <a:r>
              <a:rPr lang="zh-CN" sz="2000" i="1" dirty="0">
                <a:solidFill>
                  <a:schemeClr val="tx1"/>
                </a:solidFill>
                <a:latin typeface="思源黑体 CN Medium" panose="020B0600000000000000" pitchFamily="34" charset="-122"/>
                <a:ea typeface="思源黑体 CN Medium" panose="020B0600000000000000" pitchFamily="34" charset="-122"/>
              </a:rPr>
              <a:t>原有项目基础上继续深入或迁移到新的项目情境中解决问题。</a:t>
            </a:r>
            <a:endParaRPr lang="zh-CN" sz="2000" i="1" dirty="0">
              <a:solidFill>
                <a:schemeClr val="tx1"/>
              </a:solidFill>
              <a:latin typeface="思源黑体 CN Medium" panose="020B0600000000000000" pitchFamily="34" charset="-122"/>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25" name="文本框 24"/>
          <p:cNvSpPr txBox="1"/>
          <p:nvPr>
            <p:custDataLst>
              <p:tags r:id="rId2"/>
            </p:custDataLst>
          </p:nvPr>
        </p:nvSpPr>
        <p:spPr>
          <a:xfrm>
            <a:off x="1141095" y="2042795"/>
            <a:ext cx="4842510" cy="384175"/>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500" b="0" i="0" u="none" strike="noStrike" kern="1200" cap="none" spc="0" normalizeH="0" baseline="0" noProof="0" dirty="0">
                <a:ln>
                  <a:noFill/>
                </a:ln>
                <a:solidFill>
                  <a:schemeClr val="accent1">
                    <a:lumMod val="50000"/>
                  </a:schemeClr>
                </a:solidFill>
                <a:effectLst/>
                <a:uLnTx/>
                <a:uFillTx/>
                <a:latin typeface="思源黑体 CN Medium" panose="020B0600000000000000" pitchFamily="34" charset="-122"/>
                <a:ea typeface="思源黑体 CN Medium" panose="020B0600000000000000" pitchFamily="34" charset="-122"/>
                <a:cs typeface="阿里巴巴普惠体 R" panose="00020600040101010101" pitchFamily="18" charset="-122"/>
                <a:sym typeface="OPPOSans M" panose="00020600040101010101" pitchFamily="18" charset="-122"/>
              </a:rPr>
              <a:t>七年级</a:t>
            </a:r>
            <a:r>
              <a:rPr kumimoji="0" lang="en-US" altLang="zh-CN" sz="2500" b="0" i="0" u="none" strike="noStrike" kern="1200" cap="none" spc="0" normalizeH="0" baseline="0" noProof="0" dirty="0">
                <a:ln>
                  <a:noFill/>
                </a:ln>
                <a:solidFill>
                  <a:schemeClr val="accent1">
                    <a:lumMod val="50000"/>
                  </a:schemeClr>
                </a:solidFill>
                <a:effectLst/>
                <a:uLnTx/>
                <a:uFillTx/>
                <a:latin typeface="思源黑体 CN Medium" panose="020B0600000000000000" pitchFamily="34" charset="-122"/>
                <a:ea typeface="思源黑体 CN Medium" panose="020B0600000000000000" pitchFamily="34" charset="-122"/>
                <a:cs typeface="阿里巴巴普惠体 R" panose="00020600040101010101" pitchFamily="18" charset="-122"/>
                <a:sym typeface="OPPOSans M" panose="00020600040101010101" pitchFamily="18" charset="-122"/>
              </a:rPr>
              <a:t> “</a:t>
            </a:r>
            <a:r>
              <a:rPr kumimoji="0" lang="zh-CN" altLang="en-US" sz="2500" b="0" i="0" u="none" strike="noStrike" kern="1200" cap="none" spc="0" normalizeH="0" baseline="0" noProof="0" dirty="0">
                <a:ln>
                  <a:noFill/>
                </a:ln>
                <a:solidFill>
                  <a:schemeClr val="accent1">
                    <a:lumMod val="50000"/>
                  </a:schemeClr>
                </a:solidFill>
                <a:effectLst/>
                <a:uLnTx/>
                <a:uFillTx/>
                <a:latin typeface="思源黑体 CN Medium" panose="020B0600000000000000" pitchFamily="34" charset="-122"/>
                <a:ea typeface="思源黑体 CN Medium" panose="020B0600000000000000" pitchFamily="34" charset="-122"/>
                <a:cs typeface="阿里巴巴普惠体 R" panose="00020600040101010101" pitchFamily="18" charset="-122"/>
                <a:sym typeface="OPPOSans M" panose="00020600040101010101" pitchFamily="18" charset="-122"/>
              </a:rPr>
              <a:t>互联网应用与创新</a:t>
            </a:r>
            <a:r>
              <a:rPr kumimoji="0" lang="en-US" altLang="zh-CN" sz="2500" b="0" i="0" u="none" strike="noStrike" kern="1200" cap="none" spc="0" normalizeH="0" baseline="0" noProof="0" dirty="0">
                <a:ln>
                  <a:noFill/>
                </a:ln>
                <a:solidFill>
                  <a:schemeClr val="accent1">
                    <a:lumMod val="50000"/>
                  </a:schemeClr>
                </a:solidFill>
                <a:effectLst/>
                <a:uLnTx/>
                <a:uFillTx/>
                <a:latin typeface="思源黑体 CN Medium" panose="020B0600000000000000" pitchFamily="34" charset="-122"/>
                <a:ea typeface="思源黑体 CN Medium" panose="020B0600000000000000" pitchFamily="34" charset="-122"/>
                <a:cs typeface="阿里巴巴普惠体 R" panose="00020600040101010101" pitchFamily="18" charset="-122"/>
                <a:sym typeface="OPPOSans M" panose="00020600040101010101" pitchFamily="18" charset="-122"/>
              </a:rPr>
              <a:t>”</a:t>
            </a:r>
            <a:r>
              <a:rPr kumimoji="0" lang="zh-CN" altLang="en-US" sz="2500" b="0" i="0" u="none" strike="noStrike" kern="1200" cap="none" spc="0" normalizeH="0" baseline="0" noProof="0" dirty="0">
                <a:ln>
                  <a:noFill/>
                </a:ln>
                <a:solidFill>
                  <a:schemeClr val="accent1">
                    <a:lumMod val="50000"/>
                  </a:schemeClr>
                </a:solidFill>
                <a:effectLst/>
                <a:uLnTx/>
                <a:uFillTx/>
                <a:latin typeface="思源黑体 CN Medium" panose="020B0600000000000000" pitchFamily="34" charset="-122"/>
                <a:ea typeface="思源黑体 CN Medium" panose="020B0600000000000000" pitchFamily="34" charset="-122"/>
                <a:cs typeface="阿里巴巴普惠体 R" panose="00020600040101010101" pitchFamily="18" charset="-122"/>
                <a:sym typeface="OPPOSans M" panose="00020600040101010101" pitchFamily="18" charset="-122"/>
              </a:rPr>
              <a:t>模块</a:t>
            </a:r>
            <a:endParaRPr kumimoji="0" lang="zh-CN" altLang="en-US" sz="2500" b="0" i="0" u="none" strike="noStrike" kern="1200" cap="none" spc="0" normalizeH="0" baseline="0" noProof="0" dirty="0">
              <a:ln>
                <a:noFill/>
              </a:ln>
              <a:solidFill>
                <a:schemeClr val="accent1">
                  <a:lumMod val="50000"/>
                </a:schemeClr>
              </a:solidFill>
              <a:effectLst/>
              <a:uLnTx/>
              <a:uFillTx/>
              <a:latin typeface="思源黑体 CN Medium" panose="020B0600000000000000" pitchFamily="34" charset="-122"/>
              <a:ea typeface="思源黑体 CN Medium" panose="020B0600000000000000" pitchFamily="34" charset="-122"/>
              <a:cs typeface="阿里巴巴普惠体 R" panose="00020600040101010101" pitchFamily="18" charset="-122"/>
              <a:sym typeface="OPPOSans M" panose="00020600040101010101" pitchFamily="18" charset="-122"/>
            </a:endParaRPr>
          </a:p>
        </p:txBody>
      </p:sp>
      <p:grpSp>
        <p:nvGrpSpPr>
          <p:cNvPr id="2" name="组合 1"/>
          <p:cNvGrpSpPr/>
          <p:nvPr/>
        </p:nvGrpSpPr>
        <p:grpSpPr>
          <a:xfrm>
            <a:off x="1328420" y="2842260"/>
            <a:ext cx="4874274" cy="2572492"/>
            <a:chOff x="2631" y="4020"/>
            <a:chExt cx="5958" cy="3144"/>
          </a:xfrm>
        </p:grpSpPr>
        <p:grpSp>
          <p:nvGrpSpPr>
            <p:cNvPr id="28" name="组合 27"/>
            <p:cNvGrpSpPr/>
            <p:nvPr/>
          </p:nvGrpSpPr>
          <p:grpSpPr>
            <a:xfrm rot="0">
              <a:off x="2631" y="4020"/>
              <a:ext cx="5958" cy="3144"/>
              <a:chOff x="5580280" y="3009178"/>
              <a:chExt cx="3196717" cy="1686484"/>
            </a:xfrm>
          </p:grpSpPr>
          <p:sp>
            <p:nvSpPr>
              <p:cNvPr id="53" name="文本框 52"/>
              <p:cNvSpPr txBox="1"/>
              <p:nvPr/>
            </p:nvSpPr>
            <p:spPr>
              <a:xfrm>
                <a:off x="5949421" y="3009178"/>
                <a:ext cx="2014178" cy="201487"/>
              </a:xfrm>
              <a:prstGeom prst="rect">
                <a:avLst/>
              </a:prstGeom>
              <a:noFill/>
            </p:spPr>
            <p:txBody>
              <a:bodyPr wrap="square" lIns="0" tIns="0" rIns="0" bIns="0">
                <a:spAutoFit/>
              </a:bodyPr>
              <a:lstStyle/>
              <a:p>
                <a:pPr lvl="0">
                  <a:defRPr/>
                </a:pPr>
                <a:r>
                  <a:rPr 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第一单元</a:t>
                </a:r>
                <a:r>
                  <a:rPr lang="en-US" alt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 </a:t>
                </a:r>
                <a:r>
                  <a:rPr lang="zh-CN" altLang="en-US"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走进互联网</a:t>
                </a:r>
                <a:endParaRPr lang="zh-CN" altLang="en-US"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sp>
            <p:nvSpPr>
              <p:cNvPr id="54" name="文本框 53"/>
              <p:cNvSpPr txBox="1"/>
              <p:nvPr/>
            </p:nvSpPr>
            <p:spPr>
              <a:xfrm>
                <a:off x="5949421" y="3498426"/>
                <a:ext cx="2827576" cy="201487"/>
              </a:xfrm>
              <a:prstGeom prst="rect">
                <a:avLst/>
              </a:prstGeom>
              <a:noFill/>
            </p:spPr>
            <p:txBody>
              <a:bodyPr wrap="square" lIns="0" tIns="0" rIns="0" bIns="0">
                <a:spAutoFit/>
              </a:bodyPr>
              <a:lstStyle/>
              <a:p>
                <a:pPr lvl="0">
                  <a:defRPr/>
                </a:pPr>
                <a:r>
                  <a:rPr lang="zh-CN" altLang="en-US"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第二单元</a:t>
                </a:r>
                <a:r>
                  <a:rPr lang="en-US" altLang="zh-CN"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 </a:t>
                </a:r>
                <a:r>
                  <a:rPr lang="zh-CN" altLang="en-US"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互联网中信息获取</a:t>
                </a:r>
                <a:endParaRPr lang="zh-CN" altLang="en-US"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sp>
            <p:nvSpPr>
              <p:cNvPr id="55" name="文本框 54"/>
              <p:cNvSpPr txBox="1"/>
              <p:nvPr/>
            </p:nvSpPr>
            <p:spPr>
              <a:xfrm>
                <a:off x="5949421" y="3988210"/>
                <a:ext cx="2690758" cy="201487"/>
              </a:xfrm>
              <a:prstGeom prst="rect">
                <a:avLst/>
              </a:prstGeom>
              <a:noFill/>
            </p:spPr>
            <p:txBody>
              <a:bodyPr wrap="square" lIns="0" tIns="0" rIns="0" bIns="0">
                <a:spAutoFit/>
              </a:bodyPr>
              <a:lstStyle/>
              <a:p>
                <a:pPr lvl="0">
                  <a:defRPr/>
                </a:pPr>
                <a:r>
                  <a:rPr lang="zh-CN" altLang="en-US" sz="2000" dirty="0">
                    <a:latin typeface="思源黑体 CN Medium" panose="020B0600000000000000" pitchFamily="34" charset="-122"/>
                    <a:ea typeface="思源黑体 CN Medium" panose="020B0600000000000000" pitchFamily="34" charset="-122"/>
                    <a:cs typeface="阿里巴巴普惠体 R" panose="00020600040101010101" pitchFamily="18" charset="-122"/>
                    <a:sym typeface="OPPOSans M" panose="00020600040101010101" pitchFamily="18" charset="-122"/>
                  </a:rPr>
                  <a:t>第三单元</a:t>
                </a:r>
                <a:r>
                  <a:rPr lang="en-US" altLang="zh-CN" sz="2000" dirty="0">
                    <a:latin typeface="思源黑体 CN Medium" panose="020B0600000000000000" pitchFamily="34" charset="-122"/>
                    <a:ea typeface="思源黑体 CN Medium" panose="020B0600000000000000" pitchFamily="34" charset="-122"/>
                    <a:cs typeface="阿里巴巴普惠体 R" panose="00020600040101010101" pitchFamily="18" charset="-122"/>
                    <a:sym typeface="OPPOSans M" panose="00020600040101010101" pitchFamily="18" charset="-122"/>
                  </a:rPr>
                  <a:t> </a:t>
                </a:r>
                <a:r>
                  <a:rPr lang="zh-CN" altLang="en-US" sz="2000" dirty="0">
                    <a:latin typeface="思源黑体 CN Medium" panose="020B0600000000000000" pitchFamily="34" charset="-122"/>
                    <a:ea typeface="思源黑体 CN Medium" panose="020B0600000000000000" pitchFamily="34" charset="-122"/>
                    <a:cs typeface="阿里巴巴普惠体 R" panose="00020600040101010101" pitchFamily="18" charset="-122"/>
                    <a:sym typeface="OPPOSans M" panose="00020600040101010101" pitchFamily="18" charset="-122"/>
                  </a:rPr>
                  <a:t>互联网中数据共享</a:t>
                </a:r>
                <a:endParaRPr lang="zh-CN" altLang="en-US" sz="2000" dirty="0">
                  <a:latin typeface="思源黑体 CN Medium" panose="020B0600000000000000" pitchFamily="34" charset="-122"/>
                  <a:ea typeface="思源黑体 CN Medium" panose="020B0600000000000000" pitchFamily="34" charset="-122"/>
                  <a:cs typeface="阿里巴巴普惠体 R" panose="00020600040101010101" pitchFamily="18" charset="-122"/>
                  <a:sym typeface="OPPOSans M" panose="00020600040101010101" pitchFamily="18" charset="-122"/>
                </a:endParaRPr>
              </a:p>
            </p:txBody>
          </p:sp>
          <p:sp>
            <p:nvSpPr>
              <p:cNvPr id="56" name="文本框 55"/>
              <p:cNvSpPr txBox="1"/>
              <p:nvPr/>
            </p:nvSpPr>
            <p:spPr>
              <a:xfrm>
                <a:off x="5949421" y="4477459"/>
                <a:ext cx="2827576" cy="20148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2000" b="0"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阿里巴巴普惠体 R" panose="00020600040101010101" pitchFamily="18" charset="-122"/>
                    <a:sym typeface="OPPOSans M" panose="00020600040101010101" pitchFamily="18" charset="-122"/>
                  </a:rPr>
                  <a:t>第四单元</a:t>
                </a:r>
                <a:r>
                  <a:rPr kumimoji="0" lang="en-US" altLang="zh-CN" sz="2000" b="0"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阿里巴巴普惠体 R" panose="00020600040101010101" pitchFamily="18" charset="-122"/>
                    <a:sym typeface="OPPOSans M" panose="00020600040101010101" pitchFamily="18" charset="-122"/>
                  </a:rPr>
                  <a:t> </a:t>
                </a:r>
                <a:r>
                  <a:rPr kumimoji="0" lang="zh-CN" altLang="en-US" sz="2000" b="0"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阿里巴巴普惠体 R" panose="00020600040101010101" pitchFamily="18" charset="-122"/>
                    <a:sym typeface="OPPOSans M" panose="00020600040101010101" pitchFamily="18" charset="-122"/>
                  </a:rPr>
                  <a:t>互联网中数据传输</a:t>
                </a:r>
                <a:endParaRPr kumimoji="0" lang="zh-CN" altLang="en-US" sz="2000" b="0"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阿里巴巴普惠体 R" panose="00020600040101010101" pitchFamily="18" charset="-122"/>
                  <a:sym typeface="OPPOSans M" panose="00020600040101010101" pitchFamily="18" charset="-122"/>
                </a:endParaRPr>
              </a:p>
            </p:txBody>
          </p:sp>
          <p:grpSp>
            <p:nvGrpSpPr>
              <p:cNvPr id="57" name="组合 56"/>
              <p:cNvGrpSpPr/>
              <p:nvPr/>
            </p:nvGrpSpPr>
            <p:grpSpPr>
              <a:xfrm>
                <a:off x="5580280" y="3042288"/>
                <a:ext cx="180000" cy="1653374"/>
                <a:chOff x="5580280" y="3042288"/>
                <a:chExt cx="180000" cy="1653374"/>
              </a:xfrm>
            </p:grpSpPr>
            <p:cxnSp>
              <p:nvCxnSpPr>
                <p:cNvPr id="58" name="直接连接符 57"/>
                <p:cNvCxnSpPr/>
                <p:nvPr/>
              </p:nvCxnSpPr>
              <p:spPr>
                <a:xfrm>
                  <a:off x="5670280" y="3134272"/>
                  <a:ext cx="0" cy="1498525"/>
                </a:xfrm>
                <a:prstGeom prst="line">
                  <a:avLst/>
                </a:prstGeom>
                <a:ln w="9525">
                  <a:solidFill>
                    <a:schemeClr val="bg1">
                      <a:lumMod val="65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5580280" y="3042288"/>
                  <a:ext cx="180000" cy="180000"/>
                  <a:chOff x="6145145" y="2872008"/>
                  <a:chExt cx="180000" cy="180000"/>
                </a:xfrm>
              </p:grpSpPr>
              <p:sp>
                <p:nvSpPr>
                  <p:cNvPr id="72" name="菱形 47"/>
                  <p:cNvSpPr>
                    <a:spLocks noChangeAspect="1"/>
                  </p:cNvSpPr>
                  <p:nvPr/>
                </p:nvSpPr>
                <p:spPr>
                  <a:xfrm>
                    <a:off x="6181145" y="2908008"/>
                    <a:ext cx="108000" cy="108000"/>
                  </a:xfrm>
                  <a:custGeom>
                    <a:avLst/>
                    <a:gdLst>
                      <a:gd name="connsiteX0" fmla="*/ 10539 w 186166"/>
                      <a:gd name="connsiteY0" fmla="*/ 67627 h 186166"/>
                      <a:gd name="connsiteX1" fmla="*/ 67627 w 186166"/>
                      <a:gd name="connsiteY1" fmla="*/ 10539 h 186166"/>
                      <a:gd name="connsiteX2" fmla="*/ 118539 w 186166"/>
                      <a:gd name="connsiteY2" fmla="*/ 10539 h 186166"/>
                      <a:gd name="connsiteX3" fmla="*/ 175627 w 186166"/>
                      <a:gd name="connsiteY3" fmla="*/ 67627 h 186166"/>
                      <a:gd name="connsiteX4" fmla="*/ 175627 w 186166"/>
                      <a:gd name="connsiteY4" fmla="*/ 118539 h 186166"/>
                      <a:gd name="connsiteX5" fmla="*/ 118539 w 186166"/>
                      <a:gd name="connsiteY5" fmla="*/ 175627 h 186166"/>
                      <a:gd name="connsiteX6" fmla="*/ 67627 w 186166"/>
                      <a:gd name="connsiteY6" fmla="*/ 175627 h 186166"/>
                      <a:gd name="connsiteX7" fmla="*/ 10539 w 186166"/>
                      <a:gd name="connsiteY7" fmla="*/ 118539 h 186166"/>
                      <a:gd name="connsiteX8" fmla="*/ 10539 w 186166"/>
                      <a:gd name="connsiteY8" fmla="*/ 67627 h 18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66" h="186166">
                        <a:moveTo>
                          <a:pt x="10539" y="67627"/>
                        </a:moveTo>
                        <a:lnTo>
                          <a:pt x="67627" y="10539"/>
                        </a:lnTo>
                        <a:cubicBezTo>
                          <a:pt x="81679" y="-3513"/>
                          <a:pt x="104487" y="-3513"/>
                          <a:pt x="118539" y="10539"/>
                        </a:cubicBezTo>
                        <a:lnTo>
                          <a:pt x="175627" y="67627"/>
                        </a:lnTo>
                        <a:cubicBezTo>
                          <a:pt x="189679" y="81679"/>
                          <a:pt x="189679" y="104487"/>
                          <a:pt x="175627" y="118539"/>
                        </a:cubicBezTo>
                        <a:lnTo>
                          <a:pt x="118539" y="175627"/>
                        </a:lnTo>
                        <a:cubicBezTo>
                          <a:pt x="104487" y="189679"/>
                          <a:pt x="81679" y="189679"/>
                          <a:pt x="67627" y="175627"/>
                        </a:cubicBezTo>
                        <a:lnTo>
                          <a:pt x="10539" y="118539"/>
                        </a:lnTo>
                        <a:cubicBezTo>
                          <a:pt x="-3513" y="104487"/>
                          <a:pt x="-3513" y="81679"/>
                          <a:pt x="10539" y="67627"/>
                        </a:cubicBez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思源黑体 CN Medium" panose="020B0600000000000000" pitchFamily="34" charset="-122"/>
                      <a:ea typeface="思源黑体 CN Medium" panose="020B0600000000000000" pitchFamily="34" charset="-122"/>
                    </a:endParaRPr>
                  </a:p>
                </p:txBody>
              </p:sp>
              <p:sp>
                <p:nvSpPr>
                  <p:cNvPr id="73" name="菱形 47"/>
                  <p:cNvSpPr>
                    <a:spLocks noChangeAspect="1"/>
                  </p:cNvSpPr>
                  <p:nvPr/>
                </p:nvSpPr>
                <p:spPr>
                  <a:xfrm>
                    <a:off x="6163145" y="2890008"/>
                    <a:ext cx="144000" cy="144000"/>
                  </a:xfrm>
                  <a:custGeom>
                    <a:avLst/>
                    <a:gdLst>
                      <a:gd name="connsiteX0" fmla="*/ 10539 w 186166"/>
                      <a:gd name="connsiteY0" fmla="*/ 67627 h 186166"/>
                      <a:gd name="connsiteX1" fmla="*/ 67627 w 186166"/>
                      <a:gd name="connsiteY1" fmla="*/ 10539 h 186166"/>
                      <a:gd name="connsiteX2" fmla="*/ 118539 w 186166"/>
                      <a:gd name="connsiteY2" fmla="*/ 10539 h 186166"/>
                      <a:gd name="connsiteX3" fmla="*/ 175627 w 186166"/>
                      <a:gd name="connsiteY3" fmla="*/ 67627 h 186166"/>
                      <a:gd name="connsiteX4" fmla="*/ 175627 w 186166"/>
                      <a:gd name="connsiteY4" fmla="*/ 118539 h 186166"/>
                      <a:gd name="connsiteX5" fmla="*/ 118539 w 186166"/>
                      <a:gd name="connsiteY5" fmla="*/ 175627 h 186166"/>
                      <a:gd name="connsiteX6" fmla="*/ 67627 w 186166"/>
                      <a:gd name="connsiteY6" fmla="*/ 175627 h 186166"/>
                      <a:gd name="connsiteX7" fmla="*/ 10539 w 186166"/>
                      <a:gd name="connsiteY7" fmla="*/ 118539 h 186166"/>
                      <a:gd name="connsiteX8" fmla="*/ 10539 w 186166"/>
                      <a:gd name="connsiteY8" fmla="*/ 67627 h 18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66" h="186166">
                        <a:moveTo>
                          <a:pt x="10539" y="67627"/>
                        </a:moveTo>
                        <a:lnTo>
                          <a:pt x="67627" y="10539"/>
                        </a:lnTo>
                        <a:cubicBezTo>
                          <a:pt x="81679" y="-3513"/>
                          <a:pt x="104487" y="-3513"/>
                          <a:pt x="118539" y="10539"/>
                        </a:cubicBezTo>
                        <a:lnTo>
                          <a:pt x="175627" y="67627"/>
                        </a:lnTo>
                        <a:cubicBezTo>
                          <a:pt x="189679" y="81679"/>
                          <a:pt x="189679" y="104487"/>
                          <a:pt x="175627" y="118539"/>
                        </a:cubicBezTo>
                        <a:lnTo>
                          <a:pt x="118539" y="175627"/>
                        </a:lnTo>
                        <a:cubicBezTo>
                          <a:pt x="104487" y="189679"/>
                          <a:pt x="81679" y="189679"/>
                          <a:pt x="67627" y="175627"/>
                        </a:cubicBezTo>
                        <a:lnTo>
                          <a:pt x="10539" y="118539"/>
                        </a:lnTo>
                        <a:cubicBezTo>
                          <a:pt x="-3513" y="104487"/>
                          <a:pt x="-3513" y="81679"/>
                          <a:pt x="10539" y="67627"/>
                        </a:cubicBezTo>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思源黑体 CN Medium" panose="020B0600000000000000" pitchFamily="34" charset="-122"/>
                      <a:ea typeface="思源黑体 CN Medium" panose="020B0600000000000000" pitchFamily="34" charset="-122"/>
                    </a:endParaRPr>
                  </a:p>
                </p:txBody>
              </p:sp>
              <p:sp>
                <p:nvSpPr>
                  <p:cNvPr id="74" name="菱形 47"/>
                  <p:cNvSpPr>
                    <a:spLocks noChangeAspect="1"/>
                  </p:cNvSpPr>
                  <p:nvPr/>
                </p:nvSpPr>
                <p:spPr>
                  <a:xfrm>
                    <a:off x="6145145" y="2872008"/>
                    <a:ext cx="180000" cy="180000"/>
                  </a:xfrm>
                  <a:custGeom>
                    <a:avLst/>
                    <a:gdLst>
                      <a:gd name="connsiteX0" fmla="*/ 10539 w 186166"/>
                      <a:gd name="connsiteY0" fmla="*/ 67627 h 186166"/>
                      <a:gd name="connsiteX1" fmla="*/ 67627 w 186166"/>
                      <a:gd name="connsiteY1" fmla="*/ 10539 h 186166"/>
                      <a:gd name="connsiteX2" fmla="*/ 118539 w 186166"/>
                      <a:gd name="connsiteY2" fmla="*/ 10539 h 186166"/>
                      <a:gd name="connsiteX3" fmla="*/ 175627 w 186166"/>
                      <a:gd name="connsiteY3" fmla="*/ 67627 h 186166"/>
                      <a:gd name="connsiteX4" fmla="*/ 175627 w 186166"/>
                      <a:gd name="connsiteY4" fmla="*/ 118539 h 186166"/>
                      <a:gd name="connsiteX5" fmla="*/ 118539 w 186166"/>
                      <a:gd name="connsiteY5" fmla="*/ 175627 h 186166"/>
                      <a:gd name="connsiteX6" fmla="*/ 67627 w 186166"/>
                      <a:gd name="connsiteY6" fmla="*/ 175627 h 186166"/>
                      <a:gd name="connsiteX7" fmla="*/ 10539 w 186166"/>
                      <a:gd name="connsiteY7" fmla="*/ 118539 h 186166"/>
                      <a:gd name="connsiteX8" fmla="*/ 10539 w 186166"/>
                      <a:gd name="connsiteY8" fmla="*/ 67627 h 18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66" h="186166">
                        <a:moveTo>
                          <a:pt x="10539" y="67627"/>
                        </a:moveTo>
                        <a:lnTo>
                          <a:pt x="67627" y="10539"/>
                        </a:lnTo>
                        <a:cubicBezTo>
                          <a:pt x="81679" y="-3513"/>
                          <a:pt x="104487" y="-3513"/>
                          <a:pt x="118539" y="10539"/>
                        </a:cubicBezTo>
                        <a:lnTo>
                          <a:pt x="175627" y="67627"/>
                        </a:lnTo>
                        <a:cubicBezTo>
                          <a:pt x="189679" y="81679"/>
                          <a:pt x="189679" y="104487"/>
                          <a:pt x="175627" y="118539"/>
                        </a:cubicBezTo>
                        <a:lnTo>
                          <a:pt x="118539" y="175627"/>
                        </a:lnTo>
                        <a:cubicBezTo>
                          <a:pt x="104487" y="189679"/>
                          <a:pt x="81679" y="189679"/>
                          <a:pt x="67627" y="175627"/>
                        </a:cubicBezTo>
                        <a:lnTo>
                          <a:pt x="10539" y="118539"/>
                        </a:lnTo>
                        <a:cubicBezTo>
                          <a:pt x="-3513" y="104487"/>
                          <a:pt x="-3513" y="81679"/>
                          <a:pt x="10539" y="67627"/>
                        </a:cubicBezTo>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思源黑体 CN Medium" panose="020B0600000000000000" pitchFamily="34" charset="-122"/>
                      <a:ea typeface="思源黑体 CN Medium" panose="020B0600000000000000" pitchFamily="34" charset="-122"/>
                    </a:endParaRPr>
                  </a:p>
                </p:txBody>
              </p:sp>
            </p:grpSp>
            <p:grpSp>
              <p:nvGrpSpPr>
                <p:cNvPr id="60" name="组合 59"/>
                <p:cNvGrpSpPr/>
                <p:nvPr/>
              </p:nvGrpSpPr>
              <p:grpSpPr>
                <a:xfrm>
                  <a:off x="5580280" y="3531733"/>
                  <a:ext cx="180000" cy="180000"/>
                  <a:chOff x="6145145" y="2872008"/>
                  <a:chExt cx="180000" cy="180000"/>
                </a:xfrm>
              </p:grpSpPr>
              <p:sp>
                <p:nvSpPr>
                  <p:cNvPr id="69" name="菱形 47"/>
                  <p:cNvSpPr>
                    <a:spLocks noChangeAspect="1"/>
                  </p:cNvSpPr>
                  <p:nvPr/>
                </p:nvSpPr>
                <p:spPr>
                  <a:xfrm>
                    <a:off x="6181145" y="2908008"/>
                    <a:ext cx="108000" cy="108000"/>
                  </a:xfrm>
                  <a:custGeom>
                    <a:avLst/>
                    <a:gdLst>
                      <a:gd name="connsiteX0" fmla="*/ 10539 w 186166"/>
                      <a:gd name="connsiteY0" fmla="*/ 67627 h 186166"/>
                      <a:gd name="connsiteX1" fmla="*/ 67627 w 186166"/>
                      <a:gd name="connsiteY1" fmla="*/ 10539 h 186166"/>
                      <a:gd name="connsiteX2" fmla="*/ 118539 w 186166"/>
                      <a:gd name="connsiteY2" fmla="*/ 10539 h 186166"/>
                      <a:gd name="connsiteX3" fmla="*/ 175627 w 186166"/>
                      <a:gd name="connsiteY3" fmla="*/ 67627 h 186166"/>
                      <a:gd name="connsiteX4" fmla="*/ 175627 w 186166"/>
                      <a:gd name="connsiteY4" fmla="*/ 118539 h 186166"/>
                      <a:gd name="connsiteX5" fmla="*/ 118539 w 186166"/>
                      <a:gd name="connsiteY5" fmla="*/ 175627 h 186166"/>
                      <a:gd name="connsiteX6" fmla="*/ 67627 w 186166"/>
                      <a:gd name="connsiteY6" fmla="*/ 175627 h 186166"/>
                      <a:gd name="connsiteX7" fmla="*/ 10539 w 186166"/>
                      <a:gd name="connsiteY7" fmla="*/ 118539 h 186166"/>
                      <a:gd name="connsiteX8" fmla="*/ 10539 w 186166"/>
                      <a:gd name="connsiteY8" fmla="*/ 67627 h 18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66" h="186166">
                        <a:moveTo>
                          <a:pt x="10539" y="67627"/>
                        </a:moveTo>
                        <a:lnTo>
                          <a:pt x="67627" y="10539"/>
                        </a:lnTo>
                        <a:cubicBezTo>
                          <a:pt x="81679" y="-3513"/>
                          <a:pt x="104487" y="-3513"/>
                          <a:pt x="118539" y="10539"/>
                        </a:cubicBezTo>
                        <a:lnTo>
                          <a:pt x="175627" y="67627"/>
                        </a:lnTo>
                        <a:cubicBezTo>
                          <a:pt x="189679" y="81679"/>
                          <a:pt x="189679" y="104487"/>
                          <a:pt x="175627" y="118539"/>
                        </a:cubicBezTo>
                        <a:lnTo>
                          <a:pt x="118539" y="175627"/>
                        </a:lnTo>
                        <a:cubicBezTo>
                          <a:pt x="104487" y="189679"/>
                          <a:pt x="81679" y="189679"/>
                          <a:pt x="67627" y="175627"/>
                        </a:cubicBezTo>
                        <a:lnTo>
                          <a:pt x="10539" y="118539"/>
                        </a:lnTo>
                        <a:cubicBezTo>
                          <a:pt x="-3513" y="104487"/>
                          <a:pt x="-3513" y="81679"/>
                          <a:pt x="10539" y="67627"/>
                        </a:cubicBez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思源黑体 CN Medium" panose="020B0600000000000000" pitchFamily="34" charset="-122"/>
                      <a:ea typeface="思源黑体 CN Medium" panose="020B0600000000000000" pitchFamily="34" charset="-122"/>
                    </a:endParaRPr>
                  </a:p>
                </p:txBody>
              </p:sp>
              <p:sp>
                <p:nvSpPr>
                  <p:cNvPr id="70" name="菱形 47"/>
                  <p:cNvSpPr>
                    <a:spLocks noChangeAspect="1"/>
                  </p:cNvSpPr>
                  <p:nvPr/>
                </p:nvSpPr>
                <p:spPr>
                  <a:xfrm>
                    <a:off x="6163145" y="2890008"/>
                    <a:ext cx="144000" cy="144000"/>
                  </a:xfrm>
                  <a:custGeom>
                    <a:avLst/>
                    <a:gdLst>
                      <a:gd name="connsiteX0" fmla="*/ 10539 w 186166"/>
                      <a:gd name="connsiteY0" fmla="*/ 67627 h 186166"/>
                      <a:gd name="connsiteX1" fmla="*/ 67627 w 186166"/>
                      <a:gd name="connsiteY1" fmla="*/ 10539 h 186166"/>
                      <a:gd name="connsiteX2" fmla="*/ 118539 w 186166"/>
                      <a:gd name="connsiteY2" fmla="*/ 10539 h 186166"/>
                      <a:gd name="connsiteX3" fmla="*/ 175627 w 186166"/>
                      <a:gd name="connsiteY3" fmla="*/ 67627 h 186166"/>
                      <a:gd name="connsiteX4" fmla="*/ 175627 w 186166"/>
                      <a:gd name="connsiteY4" fmla="*/ 118539 h 186166"/>
                      <a:gd name="connsiteX5" fmla="*/ 118539 w 186166"/>
                      <a:gd name="connsiteY5" fmla="*/ 175627 h 186166"/>
                      <a:gd name="connsiteX6" fmla="*/ 67627 w 186166"/>
                      <a:gd name="connsiteY6" fmla="*/ 175627 h 186166"/>
                      <a:gd name="connsiteX7" fmla="*/ 10539 w 186166"/>
                      <a:gd name="connsiteY7" fmla="*/ 118539 h 186166"/>
                      <a:gd name="connsiteX8" fmla="*/ 10539 w 186166"/>
                      <a:gd name="connsiteY8" fmla="*/ 67627 h 18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66" h="186166">
                        <a:moveTo>
                          <a:pt x="10539" y="67627"/>
                        </a:moveTo>
                        <a:lnTo>
                          <a:pt x="67627" y="10539"/>
                        </a:lnTo>
                        <a:cubicBezTo>
                          <a:pt x="81679" y="-3513"/>
                          <a:pt x="104487" y="-3513"/>
                          <a:pt x="118539" y="10539"/>
                        </a:cubicBezTo>
                        <a:lnTo>
                          <a:pt x="175627" y="67627"/>
                        </a:lnTo>
                        <a:cubicBezTo>
                          <a:pt x="189679" y="81679"/>
                          <a:pt x="189679" y="104487"/>
                          <a:pt x="175627" y="118539"/>
                        </a:cubicBezTo>
                        <a:lnTo>
                          <a:pt x="118539" y="175627"/>
                        </a:lnTo>
                        <a:cubicBezTo>
                          <a:pt x="104487" y="189679"/>
                          <a:pt x="81679" y="189679"/>
                          <a:pt x="67627" y="175627"/>
                        </a:cubicBezTo>
                        <a:lnTo>
                          <a:pt x="10539" y="118539"/>
                        </a:lnTo>
                        <a:cubicBezTo>
                          <a:pt x="-3513" y="104487"/>
                          <a:pt x="-3513" y="81679"/>
                          <a:pt x="10539" y="67627"/>
                        </a:cubicBezTo>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思源黑体 CN Medium" panose="020B0600000000000000" pitchFamily="34" charset="-122"/>
                      <a:ea typeface="思源黑体 CN Medium" panose="020B0600000000000000" pitchFamily="34" charset="-122"/>
                    </a:endParaRPr>
                  </a:p>
                </p:txBody>
              </p:sp>
              <p:sp>
                <p:nvSpPr>
                  <p:cNvPr id="71" name="菱形 47"/>
                  <p:cNvSpPr>
                    <a:spLocks noChangeAspect="1"/>
                  </p:cNvSpPr>
                  <p:nvPr/>
                </p:nvSpPr>
                <p:spPr>
                  <a:xfrm>
                    <a:off x="6145145" y="2872008"/>
                    <a:ext cx="180000" cy="180000"/>
                  </a:xfrm>
                  <a:custGeom>
                    <a:avLst/>
                    <a:gdLst>
                      <a:gd name="connsiteX0" fmla="*/ 10539 w 186166"/>
                      <a:gd name="connsiteY0" fmla="*/ 67627 h 186166"/>
                      <a:gd name="connsiteX1" fmla="*/ 67627 w 186166"/>
                      <a:gd name="connsiteY1" fmla="*/ 10539 h 186166"/>
                      <a:gd name="connsiteX2" fmla="*/ 118539 w 186166"/>
                      <a:gd name="connsiteY2" fmla="*/ 10539 h 186166"/>
                      <a:gd name="connsiteX3" fmla="*/ 175627 w 186166"/>
                      <a:gd name="connsiteY3" fmla="*/ 67627 h 186166"/>
                      <a:gd name="connsiteX4" fmla="*/ 175627 w 186166"/>
                      <a:gd name="connsiteY4" fmla="*/ 118539 h 186166"/>
                      <a:gd name="connsiteX5" fmla="*/ 118539 w 186166"/>
                      <a:gd name="connsiteY5" fmla="*/ 175627 h 186166"/>
                      <a:gd name="connsiteX6" fmla="*/ 67627 w 186166"/>
                      <a:gd name="connsiteY6" fmla="*/ 175627 h 186166"/>
                      <a:gd name="connsiteX7" fmla="*/ 10539 w 186166"/>
                      <a:gd name="connsiteY7" fmla="*/ 118539 h 186166"/>
                      <a:gd name="connsiteX8" fmla="*/ 10539 w 186166"/>
                      <a:gd name="connsiteY8" fmla="*/ 67627 h 18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66" h="186166">
                        <a:moveTo>
                          <a:pt x="10539" y="67627"/>
                        </a:moveTo>
                        <a:lnTo>
                          <a:pt x="67627" y="10539"/>
                        </a:lnTo>
                        <a:cubicBezTo>
                          <a:pt x="81679" y="-3513"/>
                          <a:pt x="104487" y="-3513"/>
                          <a:pt x="118539" y="10539"/>
                        </a:cubicBezTo>
                        <a:lnTo>
                          <a:pt x="175627" y="67627"/>
                        </a:lnTo>
                        <a:cubicBezTo>
                          <a:pt x="189679" y="81679"/>
                          <a:pt x="189679" y="104487"/>
                          <a:pt x="175627" y="118539"/>
                        </a:cubicBezTo>
                        <a:lnTo>
                          <a:pt x="118539" y="175627"/>
                        </a:lnTo>
                        <a:cubicBezTo>
                          <a:pt x="104487" y="189679"/>
                          <a:pt x="81679" y="189679"/>
                          <a:pt x="67627" y="175627"/>
                        </a:cubicBezTo>
                        <a:lnTo>
                          <a:pt x="10539" y="118539"/>
                        </a:lnTo>
                        <a:cubicBezTo>
                          <a:pt x="-3513" y="104487"/>
                          <a:pt x="-3513" y="81679"/>
                          <a:pt x="10539" y="67627"/>
                        </a:cubicBezTo>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思源黑体 CN Medium" panose="020B0600000000000000" pitchFamily="34" charset="-122"/>
                      <a:ea typeface="思源黑体 CN Medium" panose="020B0600000000000000" pitchFamily="34" charset="-122"/>
                    </a:endParaRPr>
                  </a:p>
                </p:txBody>
              </p:sp>
            </p:grpSp>
            <p:grpSp>
              <p:nvGrpSpPr>
                <p:cNvPr id="61" name="组合 60"/>
                <p:cNvGrpSpPr/>
                <p:nvPr/>
              </p:nvGrpSpPr>
              <p:grpSpPr>
                <a:xfrm>
                  <a:off x="5580280" y="4026415"/>
                  <a:ext cx="180000" cy="180000"/>
                  <a:chOff x="6145145" y="2872008"/>
                  <a:chExt cx="180000" cy="180000"/>
                </a:xfrm>
              </p:grpSpPr>
              <p:sp>
                <p:nvSpPr>
                  <p:cNvPr id="66" name="菱形 47"/>
                  <p:cNvSpPr>
                    <a:spLocks noChangeAspect="1"/>
                  </p:cNvSpPr>
                  <p:nvPr/>
                </p:nvSpPr>
                <p:spPr>
                  <a:xfrm>
                    <a:off x="6181145" y="2908008"/>
                    <a:ext cx="108000" cy="108000"/>
                  </a:xfrm>
                  <a:custGeom>
                    <a:avLst/>
                    <a:gdLst>
                      <a:gd name="connsiteX0" fmla="*/ 10539 w 186166"/>
                      <a:gd name="connsiteY0" fmla="*/ 67627 h 186166"/>
                      <a:gd name="connsiteX1" fmla="*/ 67627 w 186166"/>
                      <a:gd name="connsiteY1" fmla="*/ 10539 h 186166"/>
                      <a:gd name="connsiteX2" fmla="*/ 118539 w 186166"/>
                      <a:gd name="connsiteY2" fmla="*/ 10539 h 186166"/>
                      <a:gd name="connsiteX3" fmla="*/ 175627 w 186166"/>
                      <a:gd name="connsiteY3" fmla="*/ 67627 h 186166"/>
                      <a:gd name="connsiteX4" fmla="*/ 175627 w 186166"/>
                      <a:gd name="connsiteY4" fmla="*/ 118539 h 186166"/>
                      <a:gd name="connsiteX5" fmla="*/ 118539 w 186166"/>
                      <a:gd name="connsiteY5" fmla="*/ 175627 h 186166"/>
                      <a:gd name="connsiteX6" fmla="*/ 67627 w 186166"/>
                      <a:gd name="connsiteY6" fmla="*/ 175627 h 186166"/>
                      <a:gd name="connsiteX7" fmla="*/ 10539 w 186166"/>
                      <a:gd name="connsiteY7" fmla="*/ 118539 h 186166"/>
                      <a:gd name="connsiteX8" fmla="*/ 10539 w 186166"/>
                      <a:gd name="connsiteY8" fmla="*/ 67627 h 18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66" h="186166">
                        <a:moveTo>
                          <a:pt x="10539" y="67627"/>
                        </a:moveTo>
                        <a:lnTo>
                          <a:pt x="67627" y="10539"/>
                        </a:lnTo>
                        <a:cubicBezTo>
                          <a:pt x="81679" y="-3513"/>
                          <a:pt x="104487" y="-3513"/>
                          <a:pt x="118539" y="10539"/>
                        </a:cubicBezTo>
                        <a:lnTo>
                          <a:pt x="175627" y="67627"/>
                        </a:lnTo>
                        <a:cubicBezTo>
                          <a:pt x="189679" y="81679"/>
                          <a:pt x="189679" y="104487"/>
                          <a:pt x="175627" y="118539"/>
                        </a:cubicBezTo>
                        <a:lnTo>
                          <a:pt x="118539" y="175627"/>
                        </a:lnTo>
                        <a:cubicBezTo>
                          <a:pt x="104487" y="189679"/>
                          <a:pt x="81679" y="189679"/>
                          <a:pt x="67627" y="175627"/>
                        </a:cubicBezTo>
                        <a:lnTo>
                          <a:pt x="10539" y="118539"/>
                        </a:lnTo>
                        <a:cubicBezTo>
                          <a:pt x="-3513" y="104487"/>
                          <a:pt x="-3513" y="81679"/>
                          <a:pt x="10539" y="67627"/>
                        </a:cubicBez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思源黑体 CN Medium" panose="020B0600000000000000" pitchFamily="34" charset="-122"/>
                      <a:ea typeface="思源黑体 CN Medium" panose="020B0600000000000000" pitchFamily="34" charset="-122"/>
                    </a:endParaRPr>
                  </a:p>
                </p:txBody>
              </p:sp>
              <p:sp>
                <p:nvSpPr>
                  <p:cNvPr id="67" name="菱形 47"/>
                  <p:cNvSpPr>
                    <a:spLocks noChangeAspect="1"/>
                  </p:cNvSpPr>
                  <p:nvPr/>
                </p:nvSpPr>
                <p:spPr>
                  <a:xfrm>
                    <a:off x="6163145" y="2890008"/>
                    <a:ext cx="144000" cy="144000"/>
                  </a:xfrm>
                  <a:custGeom>
                    <a:avLst/>
                    <a:gdLst>
                      <a:gd name="connsiteX0" fmla="*/ 10539 w 186166"/>
                      <a:gd name="connsiteY0" fmla="*/ 67627 h 186166"/>
                      <a:gd name="connsiteX1" fmla="*/ 67627 w 186166"/>
                      <a:gd name="connsiteY1" fmla="*/ 10539 h 186166"/>
                      <a:gd name="connsiteX2" fmla="*/ 118539 w 186166"/>
                      <a:gd name="connsiteY2" fmla="*/ 10539 h 186166"/>
                      <a:gd name="connsiteX3" fmla="*/ 175627 w 186166"/>
                      <a:gd name="connsiteY3" fmla="*/ 67627 h 186166"/>
                      <a:gd name="connsiteX4" fmla="*/ 175627 w 186166"/>
                      <a:gd name="connsiteY4" fmla="*/ 118539 h 186166"/>
                      <a:gd name="connsiteX5" fmla="*/ 118539 w 186166"/>
                      <a:gd name="connsiteY5" fmla="*/ 175627 h 186166"/>
                      <a:gd name="connsiteX6" fmla="*/ 67627 w 186166"/>
                      <a:gd name="connsiteY6" fmla="*/ 175627 h 186166"/>
                      <a:gd name="connsiteX7" fmla="*/ 10539 w 186166"/>
                      <a:gd name="connsiteY7" fmla="*/ 118539 h 186166"/>
                      <a:gd name="connsiteX8" fmla="*/ 10539 w 186166"/>
                      <a:gd name="connsiteY8" fmla="*/ 67627 h 18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66" h="186166">
                        <a:moveTo>
                          <a:pt x="10539" y="67627"/>
                        </a:moveTo>
                        <a:lnTo>
                          <a:pt x="67627" y="10539"/>
                        </a:lnTo>
                        <a:cubicBezTo>
                          <a:pt x="81679" y="-3513"/>
                          <a:pt x="104487" y="-3513"/>
                          <a:pt x="118539" y="10539"/>
                        </a:cubicBezTo>
                        <a:lnTo>
                          <a:pt x="175627" y="67627"/>
                        </a:lnTo>
                        <a:cubicBezTo>
                          <a:pt x="189679" y="81679"/>
                          <a:pt x="189679" y="104487"/>
                          <a:pt x="175627" y="118539"/>
                        </a:cubicBezTo>
                        <a:lnTo>
                          <a:pt x="118539" y="175627"/>
                        </a:lnTo>
                        <a:cubicBezTo>
                          <a:pt x="104487" y="189679"/>
                          <a:pt x="81679" y="189679"/>
                          <a:pt x="67627" y="175627"/>
                        </a:cubicBezTo>
                        <a:lnTo>
                          <a:pt x="10539" y="118539"/>
                        </a:lnTo>
                        <a:cubicBezTo>
                          <a:pt x="-3513" y="104487"/>
                          <a:pt x="-3513" y="81679"/>
                          <a:pt x="10539" y="67627"/>
                        </a:cubicBezTo>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思源黑体 CN Medium" panose="020B0600000000000000" pitchFamily="34" charset="-122"/>
                      <a:ea typeface="思源黑体 CN Medium" panose="020B0600000000000000" pitchFamily="34" charset="-122"/>
                    </a:endParaRPr>
                  </a:p>
                </p:txBody>
              </p:sp>
              <p:sp>
                <p:nvSpPr>
                  <p:cNvPr id="68" name="菱形 47"/>
                  <p:cNvSpPr>
                    <a:spLocks noChangeAspect="1"/>
                  </p:cNvSpPr>
                  <p:nvPr/>
                </p:nvSpPr>
                <p:spPr>
                  <a:xfrm>
                    <a:off x="6145145" y="2872008"/>
                    <a:ext cx="180000" cy="180000"/>
                  </a:xfrm>
                  <a:custGeom>
                    <a:avLst/>
                    <a:gdLst>
                      <a:gd name="connsiteX0" fmla="*/ 10539 w 186166"/>
                      <a:gd name="connsiteY0" fmla="*/ 67627 h 186166"/>
                      <a:gd name="connsiteX1" fmla="*/ 67627 w 186166"/>
                      <a:gd name="connsiteY1" fmla="*/ 10539 h 186166"/>
                      <a:gd name="connsiteX2" fmla="*/ 118539 w 186166"/>
                      <a:gd name="connsiteY2" fmla="*/ 10539 h 186166"/>
                      <a:gd name="connsiteX3" fmla="*/ 175627 w 186166"/>
                      <a:gd name="connsiteY3" fmla="*/ 67627 h 186166"/>
                      <a:gd name="connsiteX4" fmla="*/ 175627 w 186166"/>
                      <a:gd name="connsiteY4" fmla="*/ 118539 h 186166"/>
                      <a:gd name="connsiteX5" fmla="*/ 118539 w 186166"/>
                      <a:gd name="connsiteY5" fmla="*/ 175627 h 186166"/>
                      <a:gd name="connsiteX6" fmla="*/ 67627 w 186166"/>
                      <a:gd name="connsiteY6" fmla="*/ 175627 h 186166"/>
                      <a:gd name="connsiteX7" fmla="*/ 10539 w 186166"/>
                      <a:gd name="connsiteY7" fmla="*/ 118539 h 186166"/>
                      <a:gd name="connsiteX8" fmla="*/ 10539 w 186166"/>
                      <a:gd name="connsiteY8" fmla="*/ 67627 h 18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66" h="186166">
                        <a:moveTo>
                          <a:pt x="10539" y="67627"/>
                        </a:moveTo>
                        <a:lnTo>
                          <a:pt x="67627" y="10539"/>
                        </a:lnTo>
                        <a:cubicBezTo>
                          <a:pt x="81679" y="-3513"/>
                          <a:pt x="104487" y="-3513"/>
                          <a:pt x="118539" y="10539"/>
                        </a:cubicBezTo>
                        <a:lnTo>
                          <a:pt x="175627" y="67627"/>
                        </a:lnTo>
                        <a:cubicBezTo>
                          <a:pt x="189679" y="81679"/>
                          <a:pt x="189679" y="104487"/>
                          <a:pt x="175627" y="118539"/>
                        </a:cubicBezTo>
                        <a:lnTo>
                          <a:pt x="118539" y="175627"/>
                        </a:lnTo>
                        <a:cubicBezTo>
                          <a:pt x="104487" y="189679"/>
                          <a:pt x="81679" y="189679"/>
                          <a:pt x="67627" y="175627"/>
                        </a:cubicBezTo>
                        <a:lnTo>
                          <a:pt x="10539" y="118539"/>
                        </a:lnTo>
                        <a:cubicBezTo>
                          <a:pt x="-3513" y="104487"/>
                          <a:pt x="-3513" y="81679"/>
                          <a:pt x="10539" y="67627"/>
                        </a:cubicBezTo>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思源黑体 CN Medium" panose="020B0600000000000000" pitchFamily="34" charset="-122"/>
                      <a:ea typeface="思源黑体 CN Medium" panose="020B0600000000000000" pitchFamily="34" charset="-122"/>
                    </a:endParaRPr>
                  </a:p>
                </p:txBody>
              </p:sp>
            </p:grpSp>
            <p:grpSp>
              <p:nvGrpSpPr>
                <p:cNvPr id="62" name="组合 61"/>
                <p:cNvGrpSpPr/>
                <p:nvPr/>
              </p:nvGrpSpPr>
              <p:grpSpPr>
                <a:xfrm>
                  <a:off x="5580280" y="4515662"/>
                  <a:ext cx="180000" cy="180000"/>
                  <a:chOff x="6145145" y="2872008"/>
                  <a:chExt cx="180000" cy="180000"/>
                </a:xfrm>
              </p:grpSpPr>
              <p:sp>
                <p:nvSpPr>
                  <p:cNvPr id="63" name="菱形 47"/>
                  <p:cNvSpPr>
                    <a:spLocks noChangeAspect="1"/>
                  </p:cNvSpPr>
                  <p:nvPr/>
                </p:nvSpPr>
                <p:spPr>
                  <a:xfrm>
                    <a:off x="6181145" y="2908008"/>
                    <a:ext cx="108000" cy="108000"/>
                  </a:xfrm>
                  <a:custGeom>
                    <a:avLst/>
                    <a:gdLst>
                      <a:gd name="connsiteX0" fmla="*/ 10539 w 186166"/>
                      <a:gd name="connsiteY0" fmla="*/ 67627 h 186166"/>
                      <a:gd name="connsiteX1" fmla="*/ 67627 w 186166"/>
                      <a:gd name="connsiteY1" fmla="*/ 10539 h 186166"/>
                      <a:gd name="connsiteX2" fmla="*/ 118539 w 186166"/>
                      <a:gd name="connsiteY2" fmla="*/ 10539 h 186166"/>
                      <a:gd name="connsiteX3" fmla="*/ 175627 w 186166"/>
                      <a:gd name="connsiteY3" fmla="*/ 67627 h 186166"/>
                      <a:gd name="connsiteX4" fmla="*/ 175627 w 186166"/>
                      <a:gd name="connsiteY4" fmla="*/ 118539 h 186166"/>
                      <a:gd name="connsiteX5" fmla="*/ 118539 w 186166"/>
                      <a:gd name="connsiteY5" fmla="*/ 175627 h 186166"/>
                      <a:gd name="connsiteX6" fmla="*/ 67627 w 186166"/>
                      <a:gd name="connsiteY6" fmla="*/ 175627 h 186166"/>
                      <a:gd name="connsiteX7" fmla="*/ 10539 w 186166"/>
                      <a:gd name="connsiteY7" fmla="*/ 118539 h 186166"/>
                      <a:gd name="connsiteX8" fmla="*/ 10539 w 186166"/>
                      <a:gd name="connsiteY8" fmla="*/ 67627 h 18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66" h="186166">
                        <a:moveTo>
                          <a:pt x="10539" y="67627"/>
                        </a:moveTo>
                        <a:lnTo>
                          <a:pt x="67627" y="10539"/>
                        </a:lnTo>
                        <a:cubicBezTo>
                          <a:pt x="81679" y="-3513"/>
                          <a:pt x="104487" y="-3513"/>
                          <a:pt x="118539" y="10539"/>
                        </a:cubicBezTo>
                        <a:lnTo>
                          <a:pt x="175627" y="67627"/>
                        </a:lnTo>
                        <a:cubicBezTo>
                          <a:pt x="189679" y="81679"/>
                          <a:pt x="189679" y="104487"/>
                          <a:pt x="175627" y="118539"/>
                        </a:cubicBezTo>
                        <a:lnTo>
                          <a:pt x="118539" y="175627"/>
                        </a:lnTo>
                        <a:cubicBezTo>
                          <a:pt x="104487" y="189679"/>
                          <a:pt x="81679" y="189679"/>
                          <a:pt x="67627" y="175627"/>
                        </a:cubicBezTo>
                        <a:lnTo>
                          <a:pt x="10539" y="118539"/>
                        </a:lnTo>
                        <a:cubicBezTo>
                          <a:pt x="-3513" y="104487"/>
                          <a:pt x="-3513" y="81679"/>
                          <a:pt x="10539" y="67627"/>
                        </a:cubicBez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思源黑体 CN Medium" panose="020B0600000000000000" pitchFamily="34" charset="-122"/>
                      <a:ea typeface="思源黑体 CN Medium" panose="020B0600000000000000" pitchFamily="34" charset="-122"/>
                    </a:endParaRPr>
                  </a:p>
                </p:txBody>
              </p:sp>
              <p:sp>
                <p:nvSpPr>
                  <p:cNvPr id="64" name="菱形 47"/>
                  <p:cNvSpPr>
                    <a:spLocks noChangeAspect="1"/>
                  </p:cNvSpPr>
                  <p:nvPr/>
                </p:nvSpPr>
                <p:spPr>
                  <a:xfrm>
                    <a:off x="6163145" y="2890008"/>
                    <a:ext cx="144000" cy="144000"/>
                  </a:xfrm>
                  <a:custGeom>
                    <a:avLst/>
                    <a:gdLst>
                      <a:gd name="connsiteX0" fmla="*/ 10539 w 186166"/>
                      <a:gd name="connsiteY0" fmla="*/ 67627 h 186166"/>
                      <a:gd name="connsiteX1" fmla="*/ 67627 w 186166"/>
                      <a:gd name="connsiteY1" fmla="*/ 10539 h 186166"/>
                      <a:gd name="connsiteX2" fmla="*/ 118539 w 186166"/>
                      <a:gd name="connsiteY2" fmla="*/ 10539 h 186166"/>
                      <a:gd name="connsiteX3" fmla="*/ 175627 w 186166"/>
                      <a:gd name="connsiteY3" fmla="*/ 67627 h 186166"/>
                      <a:gd name="connsiteX4" fmla="*/ 175627 w 186166"/>
                      <a:gd name="connsiteY4" fmla="*/ 118539 h 186166"/>
                      <a:gd name="connsiteX5" fmla="*/ 118539 w 186166"/>
                      <a:gd name="connsiteY5" fmla="*/ 175627 h 186166"/>
                      <a:gd name="connsiteX6" fmla="*/ 67627 w 186166"/>
                      <a:gd name="connsiteY6" fmla="*/ 175627 h 186166"/>
                      <a:gd name="connsiteX7" fmla="*/ 10539 w 186166"/>
                      <a:gd name="connsiteY7" fmla="*/ 118539 h 186166"/>
                      <a:gd name="connsiteX8" fmla="*/ 10539 w 186166"/>
                      <a:gd name="connsiteY8" fmla="*/ 67627 h 18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66" h="186166">
                        <a:moveTo>
                          <a:pt x="10539" y="67627"/>
                        </a:moveTo>
                        <a:lnTo>
                          <a:pt x="67627" y="10539"/>
                        </a:lnTo>
                        <a:cubicBezTo>
                          <a:pt x="81679" y="-3513"/>
                          <a:pt x="104487" y="-3513"/>
                          <a:pt x="118539" y="10539"/>
                        </a:cubicBezTo>
                        <a:lnTo>
                          <a:pt x="175627" y="67627"/>
                        </a:lnTo>
                        <a:cubicBezTo>
                          <a:pt x="189679" y="81679"/>
                          <a:pt x="189679" y="104487"/>
                          <a:pt x="175627" y="118539"/>
                        </a:cubicBezTo>
                        <a:lnTo>
                          <a:pt x="118539" y="175627"/>
                        </a:lnTo>
                        <a:cubicBezTo>
                          <a:pt x="104487" y="189679"/>
                          <a:pt x="81679" y="189679"/>
                          <a:pt x="67627" y="175627"/>
                        </a:cubicBezTo>
                        <a:lnTo>
                          <a:pt x="10539" y="118539"/>
                        </a:lnTo>
                        <a:cubicBezTo>
                          <a:pt x="-3513" y="104487"/>
                          <a:pt x="-3513" y="81679"/>
                          <a:pt x="10539" y="67627"/>
                        </a:cubicBezTo>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思源黑体 CN Medium" panose="020B0600000000000000" pitchFamily="34" charset="-122"/>
                      <a:ea typeface="思源黑体 CN Medium" panose="020B0600000000000000" pitchFamily="34" charset="-122"/>
                    </a:endParaRPr>
                  </a:p>
                </p:txBody>
              </p:sp>
              <p:sp>
                <p:nvSpPr>
                  <p:cNvPr id="65" name="菱形 47"/>
                  <p:cNvSpPr>
                    <a:spLocks noChangeAspect="1"/>
                  </p:cNvSpPr>
                  <p:nvPr/>
                </p:nvSpPr>
                <p:spPr>
                  <a:xfrm>
                    <a:off x="6145145" y="2872008"/>
                    <a:ext cx="180000" cy="180000"/>
                  </a:xfrm>
                  <a:custGeom>
                    <a:avLst/>
                    <a:gdLst>
                      <a:gd name="connsiteX0" fmla="*/ 10539 w 186166"/>
                      <a:gd name="connsiteY0" fmla="*/ 67627 h 186166"/>
                      <a:gd name="connsiteX1" fmla="*/ 67627 w 186166"/>
                      <a:gd name="connsiteY1" fmla="*/ 10539 h 186166"/>
                      <a:gd name="connsiteX2" fmla="*/ 118539 w 186166"/>
                      <a:gd name="connsiteY2" fmla="*/ 10539 h 186166"/>
                      <a:gd name="connsiteX3" fmla="*/ 175627 w 186166"/>
                      <a:gd name="connsiteY3" fmla="*/ 67627 h 186166"/>
                      <a:gd name="connsiteX4" fmla="*/ 175627 w 186166"/>
                      <a:gd name="connsiteY4" fmla="*/ 118539 h 186166"/>
                      <a:gd name="connsiteX5" fmla="*/ 118539 w 186166"/>
                      <a:gd name="connsiteY5" fmla="*/ 175627 h 186166"/>
                      <a:gd name="connsiteX6" fmla="*/ 67627 w 186166"/>
                      <a:gd name="connsiteY6" fmla="*/ 175627 h 186166"/>
                      <a:gd name="connsiteX7" fmla="*/ 10539 w 186166"/>
                      <a:gd name="connsiteY7" fmla="*/ 118539 h 186166"/>
                      <a:gd name="connsiteX8" fmla="*/ 10539 w 186166"/>
                      <a:gd name="connsiteY8" fmla="*/ 67627 h 18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66" h="186166">
                        <a:moveTo>
                          <a:pt x="10539" y="67627"/>
                        </a:moveTo>
                        <a:lnTo>
                          <a:pt x="67627" y="10539"/>
                        </a:lnTo>
                        <a:cubicBezTo>
                          <a:pt x="81679" y="-3513"/>
                          <a:pt x="104487" y="-3513"/>
                          <a:pt x="118539" y="10539"/>
                        </a:cubicBezTo>
                        <a:lnTo>
                          <a:pt x="175627" y="67627"/>
                        </a:lnTo>
                        <a:cubicBezTo>
                          <a:pt x="189679" y="81679"/>
                          <a:pt x="189679" y="104487"/>
                          <a:pt x="175627" y="118539"/>
                        </a:cubicBezTo>
                        <a:lnTo>
                          <a:pt x="118539" y="175627"/>
                        </a:lnTo>
                        <a:cubicBezTo>
                          <a:pt x="104487" y="189679"/>
                          <a:pt x="81679" y="189679"/>
                          <a:pt x="67627" y="175627"/>
                        </a:cubicBezTo>
                        <a:lnTo>
                          <a:pt x="10539" y="118539"/>
                        </a:lnTo>
                        <a:cubicBezTo>
                          <a:pt x="-3513" y="104487"/>
                          <a:pt x="-3513" y="81679"/>
                          <a:pt x="10539" y="67627"/>
                        </a:cubicBezTo>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思源黑体 CN Medium" panose="020B0600000000000000" pitchFamily="34" charset="-122"/>
                      <a:ea typeface="思源黑体 CN Medium" panose="020B0600000000000000" pitchFamily="34" charset="-122"/>
                    </a:endParaRPr>
                  </a:p>
                </p:txBody>
              </p:sp>
            </p:grpSp>
          </p:grpSp>
        </p:grpSp>
        <p:sp>
          <p:nvSpPr>
            <p:cNvPr id="6" name="矩形 5"/>
            <p:cNvSpPr/>
            <p:nvPr>
              <p:custDataLst>
                <p:tags r:id="rId3"/>
              </p:custDataLst>
            </p:nvPr>
          </p:nvSpPr>
          <p:spPr>
            <a:xfrm>
              <a:off x="3116" y="5667"/>
              <a:ext cx="4319" cy="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a:off x="6545580" y="3588385"/>
            <a:ext cx="2571750" cy="1012190"/>
            <a:chOff x="9042" y="5671"/>
            <a:chExt cx="4050" cy="1594"/>
          </a:xfrm>
        </p:grpSpPr>
        <p:sp>
          <p:nvSpPr>
            <p:cNvPr id="22" name="文本框 21"/>
            <p:cNvSpPr txBox="1"/>
            <p:nvPr>
              <p:custDataLst>
                <p:tags r:id="rId4"/>
              </p:custDataLst>
            </p:nvPr>
          </p:nvSpPr>
          <p:spPr>
            <a:xfrm>
              <a:off x="9042" y="5671"/>
              <a:ext cx="4050" cy="484"/>
            </a:xfrm>
            <a:prstGeom prst="rect">
              <a:avLst/>
            </a:prstGeom>
            <a:noFill/>
          </p:spPr>
          <p:txBody>
            <a:bodyPr wrap="square" lIns="0" tIns="0" rIns="0" bIns="0">
              <a:spAutoFit/>
            </a:bodyPr>
            <a:p>
              <a:pPr lvl="0" algn="ctr">
                <a:defRPr/>
              </a:pPr>
              <a:r>
                <a:rPr lang="zh-CN" altLang="en-US" sz="2000" i="1" dirty="0">
                  <a:solidFill>
                    <a:srgbClr val="446ECE"/>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探寻</a:t>
              </a:r>
              <a:r>
                <a:rPr lang="zh-CN" altLang="en-US" sz="2000" i="1" dirty="0">
                  <a:solidFill>
                    <a:srgbClr val="FF0000"/>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大运河</a:t>
              </a:r>
              <a:r>
                <a:rPr lang="zh-CN" altLang="en-US" sz="2000" i="1" dirty="0">
                  <a:solidFill>
                    <a:srgbClr val="446ECE"/>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的璀璨</a:t>
              </a:r>
              <a:endParaRPr lang="zh-CN" altLang="en-US" sz="2000" i="1" dirty="0">
                <a:solidFill>
                  <a:srgbClr val="446ECE"/>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cxnSp>
          <p:nvCxnSpPr>
            <p:cNvPr id="3" name="直接箭头连接符 2"/>
            <p:cNvCxnSpPr>
              <a:stCxn id="22" idx="2"/>
              <a:endCxn id="11" idx="0"/>
            </p:cNvCxnSpPr>
            <p:nvPr/>
          </p:nvCxnSpPr>
          <p:spPr>
            <a:xfrm>
              <a:off x="11067" y="6155"/>
              <a:ext cx="0" cy="62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5"/>
              </p:custDataLst>
            </p:nvPr>
          </p:nvSpPr>
          <p:spPr>
            <a:xfrm>
              <a:off x="9042" y="6781"/>
              <a:ext cx="4050" cy="484"/>
            </a:xfrm>
            <a:prstGeom prst="rect">
              <a:avLst/>
            </a:prstGeom>
            <a:noFill/>
          </p:spPr>
          <p:txBody>
            <a:bodyPr wrap="square" lIns="0" tIns="0" rIns="0" bIns="0">
              <a:spAutoFit/>
            </a:bodyPr>
            <a:p>
              <a:pPr lvl="0" algn="ctr">
                <a:defRPr/>
              </a:pPr>
              <a:r>
                <a:rPr lang="zh-CN" altLang="en-US" sz="2000" i="1" dirty="0">
                  <a:solidFill>
                    <a:srgbClr val="446ECE"/>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传播中国</a:t>
              </a:r>
              <a:r>
                <a:rPr lang="zh-CN" altLang="en-US" sz="2000" i="1" dirty="0">
                  <a:solidFill>
                    <a:srgbClr val="FF0000"/>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大运河</a:t>
              </a:r>
              <a:r>
                <a:rPr lang="zh-CN" altLang="en-US" sz="2000" i="1" dirty="0">
                  <a:solidFill>
                    <a:srgbClr val="446ECE"/>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文化</a:t>
              </a:r>
              <a:endParaRPr lang="zh-CN" altLang="en-US" sz="2000" i="1" dirty="0">
                <a:solidFill>
                  <a:srgbClr val="446ECE"/>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grpSp>
      <p:grpSp>
        <p:nvGrpSpPr>
          <p:cNvPr id="10" name="组合 9"/>
          <p:cNvGrpSpPr/>
          <p:nvPr/>
        </p:nvGrpSpPr>
        <p:grpSpPr>
          <a:xfrm>
            <a:off x="5165725" y="4519295"/>
            <a:ext cx="5098415" cy="1106805"/>
            <a:chOff x="8135" y="7117"/>
            <a:chExt cx="8029" cy="1743"/>
          </a:xfrm>
        </p:grpSpPr>
        <p:sp>
          <p:nvSpPr>
            <p:cNvPr id="16" name="文本框 15"/>
            <p:cNvSpPr txBox="1"/>
            <p:nvPr>
              <p:custDataLst>
                <p:tags r:id="rId6"/>
              </p:custDataLst>
            </p:nvPr>
          </p:nvSpPr>
          <p:spPr>
            <a:xfrm>
              <a:off x="9548" y="8376"/>
              <a:ext cx="6616" cy="484"/>
            </a:xfrm>
            <a:prstGeom prst="rect">
              <a:avLst/>
            </a:prstGeom>
            <a:noFill/>
          </p:spPr>
          <p:txBody>
            <a:bodyPr wrap="square" lIns="0" tIns="0" rIns="0" bIns="0">
              <a:spAutoFit/>
            </a:bodyPr>
            <a:p>
              <a:pPr lvl="0" algn="ctr">
                <a:defRPr/>
              </a:pPr>
              <a:r>
                <a:rPr lang="zh-CN" altLang="en-US" sz="2000" i="1" dirty="0">
                  <a:solidFill>
                    <a:srgbClr val="446ECE"/>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探讨互联网中信息的</a:t>
              </a:r>
              <a:r>
                <a:rPr lang="zh-CN" altLang="en-US" sz="2000" i="1" dirty="0">
                  <a:solidFill>
                    <a:srgbClr val="FF0000"/>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“数据”本质</a:t>
              </a:r>
              <a:endParaRPr lang="zh-CN" altLang="en-US" sz="2000" i="1" dirty="0">
                <a:solidFill>
                  <a:srgbClr val="FF0000"/>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cxnSp>
          <p:nvCxnSpPr>
            <p:cNvPr id="19" name="直接连接符 18"/>
            <p:cNvCxnSpPr/>
            <p:nvPr/>
          </p:nvCxnSpPr>
          <p:spPr>
            <a:xfrm>
              <a:off x="8493" y="7117"/>
              <a:ext cx="1288" cy="151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135" y="8376"/>
              <a:ext cx="1666" cy="268"/>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487680" y="1178560"/>
            <a:ext cx="2738755" cy="528955"/>
            <a:chOff x="878" y="3116"/>
            <a:chExt cx="2407" cy="833"/>
          </a:xfrm>
        </p:grpSpPr>
        <p:sp>
          <p:nvSpPr>
            <p:cNvPr id="128" name="矩形: 对角圆角 127"/>
            <p:cNvSpPr/>
            <p:nvPr>
              <p:custDataLst>
                <p:tags r:id="rId7"/>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8"/>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教材内容结构</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单元教学建议</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2" name="文本框 1"/>
          <p:cNvSpPr txBox="1"/>
          <p:nvPr/>
        </p:nvSpPr>
        <p:spPr>
          <a:xfrm>
            <a:off x="487680" y="1911985"/>
            <a:ext cx="11053445" cy="1296035"/>
          </a:xfrm>
          <a:prstGeom prst="rect">
            <a:avLst/>
          </a:prstGeom>
          <a:noFill/>
          <a:ln w="9525">
            <a:noFill/>
          </a:ln>
        </p:spPr>
        <p:txBody>
          <a:bodyPr wrap="square" rtlCol="0" anchor="t">
            <a:noAutofit/>
          </a:bodyPr>
          <a:p>
            <a:pPr lvl="0" indent="508000" algn="l">
              <a:lnSpc>
                <a:spcPct val="130000"/>
              </a:lnSpc>
              <a:buClrTx/>
              <a:buSzTx/>
              <a:buFontTx/>
              <a:extLst>
                <a:ext uri="{35155182-B16C-46BC-9424-99874614C6A1}">
                  <wpsdc:indentchars xmlns:wpsdc="http://www.wps.cn/officeDocument/2017/drawingmlCustomData" val="200" checksum="282533468"/>
                </a:ext>
              </a:extLst>
            </a:pPr>
            <a:r>
              <a:rPr sz="2000" dirty="0">
                <a:solidFill>
                  <a:schemeClr val="tx2"/>
                </a:solidFill>
                <a:latin typeface="思源黑体 CN Medium" panose="020B0600000000000000" pitchFamily="34" charset="-122"/>
                <a:ea typeface="思源黑体 CN Medium" panose="020B0600000000000000" pitchFamily="34" charset="-122"/>
                <a:cs typeface="+mn-ea"/>
                <a:sym typeface="+mn-ea"/>
              </a:rPr>
              <a:t>在三个项目探索过程中，教师可设计体验、实践、讨论或探究活动，在活动中提供技术支撑，帮助学生理解相关科学原理，学习相关课程知识掌握相关技术技能。活动的设计最好能兼顾项目的实施在项目探索中能达到推进项目进程的效果。每一个活动的落脚点都应指向相应的学科知识，活动结束后，学生能归纳出相关概念。单元项目实施后能自然形成项目成果。</a:t>
            </a:r>
            <a:endParaRPr sz="2000" dirty="0">
              <a:solidFill>
                <a:schemeClr val="tx2"/>
              </a:solidFill>
              <a:latin typeface="思源黑体 CN Medium" panose="020B0600000000000000" pitchFamily="34" charset="-122"/>
              <a:ea typeface="思源黑体 CN Medium" panose="020B0600000000000000" pitchFamily="3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l="18207" b="42486"/>
          <a:stretch>
            <a:fillRect/>
          </a:stretch>
        </p:blipFill>
        <p:spPr>
          <a:xfrm>
            <a:off x="-1" y="5240242"/>
            <a:ext cx="3636419" cy="1617758"/>
          </a:xfrm>
          <a:custGeom>
            <a:avLst/>
            <a:gdLst>
              <a:gd name="connsiteX0" fmla="*/ 0 w 5036414"/>
              <a:gd name="connsiteY0" fmla="*/ 0 h 2240582"/>
              <a:gd name="connsiteX1" fmla="*/ 5036414 w 5036414"/>
              <a:gd name="connsiteY1" fmla="*/ 0 h 2240582"/>
              <a:gd name="connsiteX2" fmla="*/ 5036414 w 5036414"/>
              <a:gd name="connsiteY2" fmla="*/ 2240582 h 2240582"/>
              <a:gd name="connsiteX3" fmla="*/ 0 w 5036414"/>
              <a:gd name="connsiteY3" fmla="*/ 2240582 h 2240582"/>
            </a:gdLst>
            <a:ahLst/>
            <a:cxnLst>
              <a:cxn ang="0">
                <a:pos x="connsiteX0" y="connsiteY0"/>
              </a:cxn>
              <a:cxn ang="0">
                <a:pos x="connsiteX1" y="connsiteY1"/>
              </a:cxn>
              <a:cxn ang="0">
                <a:pos x="connsiteX2" y="connsiteY2"/>
              </a:cxn>
              <a:cxn ang="0">
                <a:pos x="connsiteX3" y="connsiteY3"/>
              </a:cxn>
            </a:cxnLst>
            <a:rect l="l" t="t" r="r" b="b"/>
            <a:pathLst>
              <a:path w="5036414" h="2240582">
                <a:moveTo>
                  <a:pt x="0" y="0"/>
                </a:moveTo>
                <a:lnTo>
                  <a:pt x="5036414" y="0"/>
                </a:lnTo>
                <a:lnTo>
                  <a:pt x="5036414" y="2240582"/>
                </a:lnTo>
                <a:lnTo>
                  <a:pt x="0" y="2240582"/>
                </a:lnTo>
                <a:close/>
              </a:path>
            </a:pathLst>
          </a:custGeom>
        </p:spPr>
      </p:pic>
      <p:pic>
        <p:nvPicPr>
          <p:cNvPr id="10" name="图片 9"/>
          <p:cNvPicPr>
            <a:picLocks noChangeAspect="1"/>
          </p:cNvPicPr>
          <p:nvPr/>
        </p:nvPicPr>
        <p:blipFill>
          <a:blip r:embed="rId2"/>
          <a:srcRect t="33230" r="15946"/>
          <a:stretch>
            <a:fillRect/>
          </a:stretch>
        </p:blipFill>
        <p:spPr>
          <a:xfrm rot="299091">
            <a:off x="8276336" y="-175987"/>
            <a:ext cx="3983705" cy="1274973"/>
          </a:xfrm>
          <a:custGeom>
            <a:avLst/>
            <a:gdLst>
              <a:gd name="connsiteX0" fmla="*/ 0 w 5242226"/>
              <a:gd name="connsiteY0" fmla="*/ 444474 h 1677759"/>
              <a:gd name="connsiteX1" fmla="*/ 5095888 w 5242226"/>
              <a:gd name="connsiteY1" fmla="*/ 0 h 1677759"/>
              <a:gd name="connsiteX2" fmla="*/ 5242226 w 5242226"/>
              <a:gd name="connsiteY2" fmla="*/ 1677759 h 1677759"/>
              <a:gd name="connsiteX3" fmla="*/ 0 w 5242226"/>
              <a:gd name="connsiteY3" fmla="*/ 1677759 h 1677759"/>
            </a:gdLst>
            <a:ahLst/>
            <a:cxnLst>
              <a:cxn ang="0">
                <a:pos x="connsiteX0" y="connsiteY0"/>
              </a:cxn>
              <a:cxn ang="0">
                <a:pos x="connsiteX1" y="connsiteY1"/>
              </a:cxn>
              <a:cxn ang="0">
                <a:pos x="connsiteX2" y="connsiteY2"/>
              </a:cxn>
              <a:cxn ang="0">
                <a:pos x="connsiteX3" y="connsiteY3"/>
              </a:cxn>
            </a:cxnLst>
            <a:rect l="l" t="t" r="r" b="b"/>
            <a:pathLst>
              <a:path w="5242226" h="1677759">
                <a:moveTo>
                  <a:pt x="0" y="444474"/>
                </a:moveTo>
                <a:lnTo>
                  <a:pt x="5095888" y="0"/>
                </a:lnTo>
                <a:lnTo>
                  <a:pt x="5242226" y="1677759"/>
                </a:lnTo>
                <a:lnTo>
                  <a:pt x="0" y="1677759"/>
                </a:lnTo>
                <a:close/>
              </a:path>
            </a:pathLst>
          </a:custGeom>
        </p:spPr>
      </p:pic>
      <p:pic>
        <p:nvPicPr>
          <p:cNvPr id="14" name="图片 13"/>
          <p:cNvPicPr>
            <a:picLocks noChangeAspect="1"/>
          </p:cNvPicPr>
          <p:nvPr/>
        </p:nvPicPr>
        <p:blipFill>
          <a:blip r:embed="rId3"/>
          <a:srcRect r="50000"/>
          <a:stretch>
            <a:fillRect/>
          </a:stretch>
        </p:blipFill>
        <p:spPr>
          <a:xfrm>
            <a:off x="11648254" y="5079198"/>
            <a:ext cx="543746" cy="1604049"/>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pic>
        <p:nvPicPr>
          <p:cNvPr id="12" name="图片 11"/>
          <p:cNvPicPr>
            <a:picLocks noChangeAspect="1"/>
          </p:cNvPicPr>
          <p:nvPr/>
        </p:nvPicPr>
        <p:blipFill>
          <a:blip r:embed="rId4"/>
          <a:srcRect l="50000"/>
          <a:stretch>
            <a:fillRect/>
          </a:stretch>
        </p:blipFill>
        <p:spPr>
          <a:xfrm>
            <a:off x="0" y="683813"/>
            <a:ext cx="490770" cy="1438781"/>
          </a:xfrm>
          <a:custGeom>
            <a:avLst/>
            <a:gdLst>
              <a:gd name="connsiteX0" fmla="*/ 0 w 490770"/>
              <a:gd name="connsiteY0" fmla="*/ 0 h 1438781"/>
              <a:gd name="connsiteX1" fmla="*/ 490770 w 490770"/>
              <a:gd name="connsiteY1" fmla="*/ 0 h 1438781"/>
              <a:gd name="connsiteX2" fmla="*/ 490770 w 490770"/>
              <a:gd name="connsiteY2" fmla="*/ 1438781 h 1438781"/>
              <a:gd name="connsiteX3" fmla="*/ 0 w 490770"/>
              <a:gd name="connsiteY3" fmla="*/ 1438781 h 1438781"/>
            </a:gdLst>
            <a:ahLst/>
            <a:cxnLst>
              <a:cxn ang="0">
                <a:pos x="connsiteX0" y="connsiteY0"/>
              </a:cxn>
              <a:cxn ang="0">
                <a:pos x="connsiteX1" y="connsiteY1"/>
              </a:cxn>
              <a:cxn ang="0">
                <a:pos x="connsiteX2" y="connsiteY2"/>
              </a:cxn>
              <a:cxn ang="0">
                <a:pos x="connsiteX3" y="connsiteY3"/>
              </a:cxn>
            </a:cxnLst>
            <a:rect l="l" t="t" r="r" b="b"/>
            <a:pathLst>
              <a:path w="490770" h="1438781">
                <a:moveTo>
                  <a:pt x="0" y="0"/>
                </a:moveTo>
                <a:lnTo>
                  <a:pt x="490770" y="0"/>
                </a:lnTo>
                <a:lnTo>
                  <a:pt x="490770" y="1438781"/>
                </a:lnTo>
                <a:lnTo>
                  <a:pt x="0" y="1438781"/>
                </a:lnTo>
                <a:close/>
              </a:path>
            </a:pathLst>
          </a:custGeom>
        </p:spPr>
      </p:pic>
      <p:cxnSp>
        <p:nvCxnSpPr>
          <p:cNvPr id="21" name="直接连接符 20"/>
          <p:cNvCxnSpPr/>
          <p:nvPr/>
        </p:nvCxnSpPr>
        <p:spPr>
          <a:xfrm>
            <a:off x="2772206" y="3892836"/>
            <a:ext cx="325093"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731010" y="2607945"/>
            <a:ext cx="8730615" cy="1106805"/>
          </a:xfrm>
          <a:prstGeom prst="rect">
            <a:avLst/>
          </a:prstGeom>
          <a:noFill/>
        </p:spPr>
        <p:txBody>
          <a:bodyPr wrap="square" rtlCol="0">
            <a:spAutoFit/>
          </a:bodyPr>
          <a:lstStyle/>
          <a:p>
            <a:pPr algn="dist"/>
            <a:r>
              <a:rPr lang="zh-CN" altLang="en-US" sz="6600" dirty="0">
                <a:solidFill>
                  <a:srgbClr val="5373B6"/>
                </a:solidFill>
                <a:latin typeface="思源黑体 CN Bold" panose="020B0800000000000000" pitchFamily="34" charset="-122"/>
                <a:ea typeface="思源黑体 CN Bold" panose="020B0800000000000000" pitchFamily="34" charset="-122"/>
                <a:cs typeface="胡晓波男神体" panose="02010600030101010101" pitchFamily="2" charset="-122"/>
              </a:rPr>
              <a:t>感谢您的耐心聆听！</a:t>
            </a:r>
            <a:endParaRPr lang="zh-CN" altLang="en-US" sz="6600" dirty="0">
              <a:solidFill>
                <a:srgbClr val="5373B6"/>
              </a:solidFill>
              <a:latin typeface="思源黑体 CN Bold" panose="020B0800000000000000" pitchFamily="34" charset="-122"/>
              <a:ea typeface="思源黑体 CN Bold" panose="020B0800000000000000" pitchFamily="34" charset="-122"/>
              <a:cs typeface="胡晓波男神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grpSp>
        <p:nvGrpSpPr>
          <p:cNvPr id="44" name="组合 43"/>
          <p:cNvGrpSpPr/>
          <p:nvPr/>
        </p:nvGrpSpPr>
        <p:grpSpPr>
          <a:xfrm flipH="1">
            <a:off x="1181734" y="2418715"/>
            <a:ext cx="254635" cy="2161540"/>
            <a:chOff x="3856250" y="2598057"/>
            <a:chExt cx="273509" cy="1766080"/>
          </a:xfrm>
        </p:grpSpPr>
        <p:cxnSp>
          <p:nvCxnSpPr>
            <p:cNvPr id="119" name="直接连接符 118"/>
            <p:cNvCxnSpPr/>
            <p:nvPr>
              <p:custDataLst>
                <p:tags r:id="rId2"/>
              </p:custDataLst>
            </p:nvPr>
          </p:nvCxnSpPr>
          <p:spPr>
            <a:xfrm>
              <a:off x="4122057" y="2598057"/>
              <a:ext cx="0" cy="1766080"/>
            </a:xfrm>
            <a:prstGeom prst="line">
              <a:avLst/>
            </a:prstGeom>
            <a:ln w="19050">
              <a:solidFill>
                <a:srgbClr val="446ECE"/>
              </a:solidFill>
              <a:prstDash val="sysDash"/>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custDataLst>
                <p:tags r:id="rId3"/>
              </p:custDataLst>
            </p:nvPr>
          </p:nvCxnSpPr>
          <p:spPr>
            <a:xfrm>
              <a:off x="3867163" y="3187267"/>
              <a:ext cx="262596" cy="0"/>
            </a:xfrm>
            <a:prstGeom prst="line">
              <a:avLst/>
            </a:prstGeom>
            <a:ln w="19050">
              <a:solidFill>
                <a:srgbClr val="446ECE"/>
              </a:solidFill>
              <a:prstDash val="sysDash"/>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custDataLst>
                <p:tags r:id="rId4"/>
              </p:custDataLst>
            </p:nvPr>
          </p:nvCxnSpPr>
          <p:spPr>
            <a:xfrm>
              <a:off x="3867151" y="2600438"/>
              <a:ext cx="252000" cy="0"/>
            </a:xfrm>
            <a:prstGeom prst="line">
              <a:avLst/>
            </a:prstGeom>
            <a:ln w="19050">
              <a:solidFill>
                <a:srgbClr val="446ECE"/>
              </a:solidFill>
              <a:prstDash val="sysDash"/>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custDataLst>
                <p:tags r:id="rId5"/>
              </p:custDataLst>
            </p:nvPr>
          </p:nvCxnSpPr>
          <p:spPr>
            <a:xfrm>
              <a:off x="3856250" y="3773539"/>
              <a:ext cx="262596" cy="0"/>
            </a:xfrm>
            <a:prstGeom prst="line">
              <a:avLst/>
            </a:prstGeom>
            <a:ln w="19050">
              <a:solidFill>
                <a:srgbClr val="446ECE"/>
              </a:solidFill>
              <a:prstDash val="sysDash"/>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6"/>
              </p:custDataLst>
            </p:nvPr>
          </p:nvCxnSpPr>
          <p:spPr>
            <a:xfrm>
              <a:off x="3867163" y="4359292"/>
              <a:ext cx="262596" cy="0"/>
            </a:xfrm>
            <a:prstGeom prst="line">
              <a:avLst/>
            </a:prstGeom>
            <a:ln w="19050">
              <a:solidFill>
                <a:srgbClr val="446ECE"/>
              </a:solidFill>
              <a:prstDash val="sysDash"/>
            </a:ln>
          </p:spPr>
          <p:style>
            <a:lnRef idx="1">
              <a:schemeClr val="accent1"/>
            </a:lnRef>
            <a:fillRef idx="0">
              <a:schemeClr val="accent1"/>
            </a:fillRef>
            <a:effectRef idx="0">
              <a:schemeClr val="accent1"/>
            </a:effectRef>
            <a:fontRef idx="minor">
              <a:schemeClr val="tx1"/>
            </a:fontRef>
          </p:style>
        </p:cxnSp>
      </p:grpSp>
      <p:sp>
        <p:nvSpPr>
          <p:cNvPr id="53" name="文本框 52"/>
          <p:cNvSpPr txBox="1"/>
          <p:nvPr>
            <p:custDataLst>
              <p:tags r:id="rId7"/>
            </p:custDataLst>
          </p:nvPr>
        </p:nvSpPr>
        <p:spPr>
          <a:xfrm>
            <a:off x="1529715" y="2290445"/>
            <a:ext cx="7064375" cy="307340"/>
          </a:xfrm>
          <a:prstGeom prst="rect">
            <a:avLst/>
          </a:prstGeom>
          <a:noFill/>
        </p:spPr>
        <p:txBody>
          <a:bodyPr wrap="square" lIns="0" tIns="0" rIns="0" bIns="0">
            <a:spAutoFit/>
          </a:bodyPr>
          <a:p>
            <a:pPr lvl="0">
              <a:defRPr/>
            </a:pPr>
            <a:r>
              <a:rPr lang="zh-CN" altLang="en-US"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知道互联网应用中的数据需要经过有序组织并以适当形式呈现。</a:t>
            </a:r>
            <a:endParaRPr lang="zh-CN" altLang="en-US"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sp>
        <p:nvSpPr>
          <p:cNvPr id="6" name="文本框 5"/>
          <p:cNvSpPr txBox="1"/>
          <p:nvPr>
            <p:custDataLst>
              <p:tags r:id="rId8"/>
            </p:custDataLst>
          </p:nvPr>
        </p:nvSpPr>
        <p:spPr>
          <a:xfrm>
            <a:off x="1529715" y="2986405"/>
            <a:ext cx="7064375" cy="307340"/>
          </a:xfrm>
          <a:prstGeom prst="rect">
            <a:avLst/>
          </a:prstGeom>
          <a:noFill/>
        </p:spPr>
        <p:txBody>
          <a:bodyPr wrap="square" lIns="0" tIns="0" rIns="0" bIns="0">
            <a:spAutoFit/>
          </a:bodyPr>
          <a:p>
            <a:pPr lvl="0">
              <a:defRPr/>
            </a:pPr>
            <a:r>
              <a:rPr lang="zh-CN" altLang="en-US"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分析项目的数据构成，对有关数据进行存储和结构化组织。</a:t>
            </a:r>
            <a:endParaRPr lang="zh-CN" altLang="en-US"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sp>
        <p:nvSpPr>
          <p:cNvPr id="7" name="文本框 6"/>
          <p:cNvSpPr txBox="1"/>
          <p:nvPr>
            <p:custDataLst>
              <p:tags r:id="rId9"/>
            </p:custDataLst>
          </p:nvPr>
        </p:nvSpPr>
        <p:spPr>
          <a:xfrm>
            <a:off x="1529715" y="3709035"/>
            <a:ext cx="7064375" cy="307340"/>
          </a:xfrm>
          <a:prstGeom prst="rect">
            <a:avLst/>
          </a:prstGeom>
          <a:noFill/>
        </p:spPr>
        <p:txBody>
          <a:bodyPr wrap="square" lIns="0" tIns="0" rIns="0" bIns="0">
            <a:spAutoFit/>
          </a:bodyPr>
          <a:p>
            <a:pPr lvl="0">
              <a:defRPr/>
            </a:pPr>
            <a:r>
              <a:rPr lang="zh-CN" altLang="en-US"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选择数字化工具对信息进行编辑与集成，并能以网页形式发布。</a:t>
            </a:r>
            <a:endParaRPr lang="zh-CN" altLang="en-US"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sp>
        <p:nvSpPr>
          <p:cNvPr id="8" name="文本框 7"/>
          <p:cNvSpPr txBox="1"/>
          <p:nvPr>
            <p:custDataLst>
              <p:tags r:id="rId10"/>
            </p:custDataLst>
          </p:nvPr>
        </p:nvSpPr>
        <p:spPr>
          <a:xfrm>
            <a:off x="1529715" y="4403725"/>
            <a:ext cx="8204200" cy="307340"/>
          </a:xfrm>
          <a:prstGeom prst="rect">
            <a:avLst/>
          </a:prstGeom>
          <a:noFill/>
        </p:spPr>
        <p:txBody>
          <a:bodyPr wrap="square" lIns="0" tIns="0" rIns="0" bIns="0">
            <a:spAutoFit/>
          </a:bodyPr>
          <a:p>
            <a:pPr lvl="0">
              <a:defRPr/>
            </a:pPr>
            <a:r>
              <a:rPr lang="zh-CN" altLang="en-US"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通过制作中国大运河文化网页，唤起运河记忆，传播中华优秀传统文化。</a:t>
            </a:r>
            <a:endParaRPr lang="zh-CN" altLang="en-US" sz="2000" dirty="0">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11"/>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12"/>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单元学习要求</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31" name="文本框 30"/>
          <p:cNvSpPr txBox="1"/>
          <p:nvPr/>
        </p:nvSpPr>
        <p:spPr>
          <a:xfrm>
            <a:off x="936625" y="4984750"/>
            <a:ext cx="10319385" cy="1317322"/>
          </a:xfrm>
          <a:prstGeom prst="roundRect">
            <a:avLst/>
          </a:prstGeom>
          <a:noFill/>
          <a:ln w="19050" cap="flat">
            <a:solidFill>
              <a:srgbClr val="FF0000"/>
            </a:solidFill>
            <a:prstDash val="sysDash"/>
          </a:ln>
        </p:spPr>
        <p:txBody>
          <a:bodyPr wrap="square" lIns="0" tIns="0" rIns="0" bIns="0" anchor="ctr" anchorCtr="0">
            <a:spAutoFit/>
          </a:bodyPr>
          <a:p>
            <a:pPr lvl="0" indent="508000" fontAlgn="auto">
              <a:lnSpc>
                <a:spcPct val="130000"/>
              </a:lnSpc>
              <a:defRPr/>
              <a:extLst>
                <a:ext uri="{35155182-B16C-46BC-9424-99874614C6A1}">
                  <wpsdc:indentchars xmlns:wpsdc="http://www.wps.cn/officeDocument/2017/drawingmlCustomData" val="200" checksum="282533468"/>
                </a:ext>
              </a:extLst>
            </a:pPr>
            <a:r>
              <a:rPr sz="2000" i="1" dirty="0">
                <a:solidFill>
                  <a:schemeClr val="tx1"/>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如何透过各种学生熟悉的互联网应用，了解常用互联网应用中数据的构成，是</a:t>
            </a:r>
            <a:r>
              <a:rPr sz="2000" i="1" dirty="0">
                <a:solidFill>
                  <a:srgbClr val="FF0000"/>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本单元首先要解决的问题</a:t>
            </a:r>
            <a:r>
              <a:rPr sz="2000" i="1" dirty="0">
                <a:solidFill>
                  <a:schemeClr val="tx1"/>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。如何合理组织第二单元已收集到的信息资源，并采用合理的结构以网页作品的形式呈现出来，是</a:t>
            </a:r>
            <a:r>
              <a:rPr sz="2000" i="1" dirty="0">
                <a:solidFill>
                  <a:srgbClr val="FF0000"/>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本单元最终要解决的问题</a:t>
            </a:r>
            <a:r>
              <a:rPr sz="2000" i="1" dirty="0">
                <a:solidFill>
                  <a:schemeClr val="tx1"/>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rPr>
              <a:t>。</a:t>
            </a:r>
            <a:endParaRPr sz="2000" i="1" dirty="0">
              <a:solidFill>
                <a:schemeClr val="tx1"/>
              </a:solidFill>
              <a:latin typeface="思源黑体 CN Medium" panose="020B0600000000000000" pitchFamily="34" charset="-122"/>
              <a:ea typeface="思源黑体 CN Medium" panose="020B0600000000000000" pitchFamily="34" charset="-122"/>
              <a:cs typeface="阿里巴巴普惠体 L" panose="00020600040101010101" pitchFamily="18" charset="-122"/>
              <a:sym typeface="OPPOSans M"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4900295" cy="460375"/>
          </a:xfrm>
          <a:prstGeom prst="rect">
            <a:avLst/>
          </a:prstGeom>
          <a:solidFill>
            <a:srgbClr val="FFC000"/>
          </a:solidFill>
          <a:ln w="9525">
            <a:noFill/>
          </a:ln>
        </p:spPr>
        <p:txBody>
          <a:bodyPr wrap="square">
            <a:spAutoFit/>
          </a:bodyPr>
          <a:p>
            <a:pPr indent="0"/>
            <a:r>
              <a:rPr lang="zh-CN" sz="2400" b="1">
                <a:latin typeface="思源黑体 CN Medium" panose="020B0600000000000000" pitchFamily="34" charset="-122"/>
                <a:ea typeface="思源黑体 CN Medium" panose="020B0600000000000000" pitchFamily="34" charset="-122"/>
              </a:rPr>
              <a:t>项目主题：《传播中国大运河文化》</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grpSp>
        <p:nvGrpSpPr>
          <p:cNvPr id="2" name="组合 1"/>
          <p:cNvGrpSpPr/>
          <p:nvPr/>
        </p:nvGrpSpPr>
        <p:grpSpPr>
          <a:xfrm>
            <a:off x="930237" y="1982889"/>
            <a:ext cx="10650220" cy="4076419"/>
            <a:chOff x="980402" y="1783499"/>
            <a:chExt cx="10650220" cy="4076419"/>
          </a:xfrm>
        </p:grpSpPr>
        <p:cxnSp>
          <p:nvCxnSpPr>
            <p:cNvPr id="133" name="直接连接符 132"/>
            <p:cNvCxnSpPr/>
            <p:nvPr>
              <p:custDataLst>
                <p:tags r:id="rId4"/>
              </p:custDataLst>
            </p:nvPr>
          </p:nvCxnSpPr>
          <p:spPr>
            <a:xfrm>
              <a:off x="1093394" y="3812644"/>
              <a:ext cx="169545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4" name="文本框 133"/>
            <p:cNvSpPr txBox="1"/>
            <p:nvPr>
              <p:custDataLst>
                <p:tags r:id="rId5"/>
              </p:custDataLst>
            </p:nvPr>
          </p:nvSpPr>
          <p:spPr>
            <a:xfrm>
              <a:off x="2334222" y="3604044"/>
              <a:ext cx="1410970" cy="460375"/>
            </a:xfrm>
            <a:prstGeom prst="rect">
              <a:avLst/>
            </a:prstGeom>
            <a:solidFill>
              <a:schemeClr val="bg1"/>
            </a:solidFill>
          </p:spPr>
          <p:txBody>
            <a:bodyPr wrap="square" rtlCol="0">
              <a:spAutoFit/>
            </a:bodyPr>
            <a:lstStyle/>
            <a:p>
              <a:pPr algn="dist"/>
              <a:r>
                <a:rPr lang="zh-CN" altLang="en-US" sz="2400" b="1" dirty="0">
                  <a:solidFill>
                    <a:schemeClr val="accent1"/>
                  </a:solidFill>
                  <a:latin typeface="思源黑体 CN Medium" panose="020B0600000000000000" pitchFamily="34" charset="-122"/>
                  <a:ea typeface="思源黑体 CN Medium" panose="020B0600000000000000" pitchFamily="34" charset="-122"/>
                  <a:cs typeface="+mn-ea"/>
                  <a:sym typeface="+mn-lt"/>
                </a:rPr>
                <a:t>项目分析</a:t>
              </a:r>
              <a:endParaRPr lang="zh-CN" altLang="en-US" sz="2400" b="1" dirty="0">
                <a:solidFill>
                  <a:schemeClr val="accent1"/>
                </a:solidFill>
                <a:latin typeface="思源黑体 CN Medium" panose="020B0600000000000000" pitchFamily="34" charset="-122"/>
                <a:ea typeface="思源黑体 CN Medium" panose="020B0600000000000000" pitchFamily="34" charset="-122"/>
                <a:cs typeface="+mn-ea"/>
                <a:sym typeface="+mn-lt"/>
              </a:endParaRPr>
            </a:p>
          </p:txBody>
        </p:sp>
        <p:sp>
          <p:nvSpPr>
            <p:cNvPr id="135" name="椭圆 134"/>
            <p:cNvSpPr/>
            <p:nvPr>
              <p:custDataLst>
                <p:tags r:id="rId6"/>
              </p:custDataLst>
            </p:nvPr>
          </p:nvSpPr>
          <p:spPr>
            <a:xfrm>
              <a:off x="4758135" y="3229820"/>
              <a:ext cx="189192" cy="1891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cs typeface="+mn-ea"/>
                <a:sym typeface="+mn-lt"/>
              </a:endParaRPr>
            </a:p>
          </p:txBody>
        </p:sp>
        <p:cxnSp>
          <p:nvCxnSpPr>
            <p:cNvPr id="136" name="直接连接符 135"/>
            <p:cNvCxnSpPr/>
            <p:nvPr>
              <p:custDataLst>
                <p:tags r:id="rId7"/>
              </p:custDataLst>
            </p:nvPr>
          </p:nvCxnSpPr>
          <p:spPr>
            <a:xfrm>
              <a:off x="4947327" y="3311716"/>
              <a:ext cx="169545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8" name="文本框 137"/>
            <p:cNvSpPr txBox="1"/>
            <p:nvPr>
              <p:custDataLst>
                <p:tags r:id="rId8"/>
              </p:custDataLst>
            </p:nvPr>
          </p:nvSpPr>
          <p:spPr>
            <a:xfrm>
              <a:off x="1727978" y="4181613"/>
              <a:ext cx="1343660" cy="398780"/>
            </a:xfrm>
            <a:prstGeom prst="rect">
              <a:avLst/>
            </a:prstGeom>
            <a:noFill/>
          </p:spPr>
          <p:txBody>
            <a:bodyPr wrap="none" rtlCol="0">
              <a:spAutoFit/>
            </a:bodyPr>
            <a:lstStyle/>
            <a:p>
              <a:r>
                <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rPr>
                <a:t>（</a:t>
              </a:r>
              <a:r>
                <a:rPr lang="en-US" altLang="zh-CN" sz="2000" dirty="0">
                  <a:solidFill>
                    <a:schemeClr val="tx2"/>
                  </a:solidFill>
                  <a:latin typeface="思源黑体 CN Medium" panose="020B0600000000000000" pitchFamily="34" charset="-122"/>
                  <a:ea typeface="思源黑体 CN Medium" panose="020B0600000000000000" pitchFamily="34" charset="-122"/>
                  <a:cs typeface="+mn-ea"/>
                  <a:sym typeface="+mn-lt"/>
                </a:rPr>
                <a:t>1</a:t>
              </a:r>
              <a:r>
                <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rPr>
                <a:t>课时）</a:t>
              </a:r>
              <a:endPar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grpSp>
          <p:nvGrpSpPr>
            <p:cNvPr id="142" name="组合 141"/>
            <p:cNvGrpSpPr/>
            <p:nvPr/>
          </p:nvGrpSpPr>
          <p:grpSpPr>
            <a:xfrm>
              <a:off x="3681766" y="3300871"/>
              <a:ext cx="1076369" cy="511127"/>
              <a:chOff x="3822496" y="3840971"/>
              <a:chExt cx="1076369" cy="511127"/>
            </a:xfrm>
          </p:grpSpPr>
          <p:cxnSp>
            <p:nvCxnSpPr>
              <p:cNvPr id="159" name="直接连接符 158"/>
              <p:cNvCxnSpPr/>
              <p:nvPr>
                <p:custDataLst>
                  <p:tags r:id="rId9"/>
                </p:custDataLst>
              </p:nvPr>
            </p:nvCxnSpPr>
            <p:spPr>
              <a:xfrm>
                <a:off x="3822496" y="4352097"/>
                <a:ext cx="394665" cy="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custDataLst>
                  <p:tags r:id="rId10"/>
                </p:custDataLst>
              </p:nvPr>
            </p:nvCxnSpPr>
            <p:spPr>
              <a:xfrm>
                <a:off x="4216268" y="3858724"/>
                <a:ext cx="0" cy="49337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custDataLst>
                  <p:tags r:id="rId11"/>
                </p:custDataLst>
              </p:nvPr>
            </p:nvCxnSpPr>
            <p:spPr>
              <a:xfrm>
                <a:off x="4216268" y="3840971"/>
                <a:ext cx="68259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43" name="组合 142"/>
            <p:cNvGrpSpPr/>
            <p:nvPr/>
          </p:nvGrpSpPr>
          <p:grpSpPr>
            <a:xfrm>
              <a:off x="7515807" y="2515398"/>
              <a:ext cx="1146402" cy="803227"/>
              <a:chOff x="3822496" y="3548871"/>
              <a:chExt cx="1146402" cy="803227"/>
            </a:xfrm>
          </p:grpSpPr>
          <p:cxnSp>
            <p:nvCxnSpPr>
              <p:cNvPr id="156" name="直接连接符 155"/>
              <p:cNvCxnSpPr/>
              <p:nvPr>
                <p:custDataLst>
                  <p:tags r:id="rId12"/>
                </p:custDataLst>
              </p:nvPr>
            </p:nvCxnSpPr>
            <p:spPr>
              <a:xfrm>
                <a:off x="3822496" y="4352097"/>
                <a:ext cx="394665" cy="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custDataLst>
                  <p:tags r:id="rId13"/>
                </p:custDataLst>
              </p:nvPr>
            </p:nvCxnSpPr>
            <p:spPr>
              <a:xfrm>
                <a:off x="4216268" y="3548871"/>
                <a:ext cx="0" cy="80322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custDataLst>
                  <p:tags r:id="rId14"/>
                </p:custDataLst>
              </p:nvPr>
            </p:nvCxnSpPr>
            <p:spPr>
              <a:xfrm>
                <a:off x="4216268" y="3548871"/>
                <a:ext cx="75263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46" name="直接连接符 145"/>
            <p:cNvCxnSpPr/>
            <p:nvPr>
              <p:custDataLst>
                <p:tags r:id="rId15"/>
              </p:custDataLst>
            </p:nvPr>
          </p:nvCxnSpPr>
          <p:spPr>
            <a:xfrm>
              <a:off x="8815837" y="2518409"/>
              <a:ext cx="169545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50" name="椭圆 149"/>
            <p:cNvSpPr/>
            <p:nvPr>
              <p:custDataLst>
                <p:tags r:id="rId16"/>
              </p:custDataLst>
            </p:nvPr>
          </p:nvSpPr>
          <p:spPr>
            <a:xfrm>
              <a:off x="8676771" y="2433888"/>
              <a:ext cx="189192" cy="1891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cs typeface="+mn-ea"/>
                <a:sym typeface="+mn-lt"/>
              </a:endParaRPr>
            </a:p>
          </p:txBody>
        </p:sp>
        <p:sp>
          <p:nvSpPr>
            <p:cNvPr id="151" name="椭圆 150"/>
            <p:cNvSpPr/>
            <p:nvPr>
              <p:custDataLst>
                <p:tags r:id="rId17"/>
              </p:custDataLst>
            </p:nvPr>
          </p:nvSpPr>
          <p:spPr>
            <a:xfrm>
              <a:off x="980402" y="3718048"/>
              <a:ext cx="189192" cy="1891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cs typeface="+mn-ea"/>
                <a:sym typeface="+mn-lt"/>
              </a:endParaRPr>
            </a:p>
          </p:txBody>
        </p:sp>
        <p:sp>
          <p:nvSpPr>
            <p:cNvPr id="154" name="文本框 153"/>
            <p:cNvSpPr txBox="1"/>
            <p:nvPr>
              <p:custDataLst>
                <p:tags r:id="rId18"/>
              </p:custDataLst>
            </p:nvPr>
          </p:nvSpPr>
          <p:spPr>
            <a:xfrm>
              <a:off x="1159937" y="1783499"/>
              <a:ext cx="2698175" cy="523220"/>
            </a:xfrm>
            <a:prstGeom prst="rect">
              <a:avLst/>
            </a:prstGeom>
            <a:noFill/>
          </p:spPr>
          <p:txBody>
            <a:bodyPr wrap="none" rtlCol="0">
              <a:spAutoFit/>
            </a:bodyPr>
            <a:lstStyle/>
            <a:p>
              <a:r>
                <a:rPr lang="zh-CN" altLang="en-US" sz="2800" dirty="0">
                  <a:solidFill>
                    <a:schemeClr val="bg1"/>
                  </a:solidFill>
                  <a:latin typeface="思源黑体 CN Medium" panose="020B0600000000000000" pitchFamily="34" charset="-122"/>
                  <a:ea typeface="思源黑体 CN Medium" panose="020B0600000000000000" pitchFamily="34" charset="-122"/>
                  <a:cs typeface="+mn-ea"/>
                  <a:sym typeface="+mn-lt"/>
                </a:rPr>
                <a:t>学生会工作经历</a:t>
              </a:r>
              <a:endParaRPr lang="zh-CN" altLang="en-US" sz="28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sp>
          <p:nvSpPr>
            <p:cNvPr id="7" name="文本框 6"/>
            <p:cNvSpPr txBox="1"/>
            <p:nvPr>
              <p:custDataLst>
                <p:tags r:id="rId19"/>
              </p:custDataLst>
            </p:nvPr>
          </p:nvSpPr>
          <p:spPr>
            <a:xfrm>
              <a:off x="4302903" y="3679328"/>
              <a:ext cx="3686810" cy="398780"/>
            </a:xfrm>
            <a:prstGeom prst="rect">
              <a:avLst/>
            </a:prstGeom>
            <a:noFill/>
          </p:spPr>
          <p:txBody>
            <a:bodyPr wrap="none" rtlCol="0">
              <a:spAutoFit/>
            </a:bodyPr>
            <a:p>
              <a:r>
                <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rPr>
                <a:t>探索</a:t>
              </a:r>
              <a:r>
                <a:rPr lang="en-US" altLang="zh-CN" sz="2000" dirty="0">
                  <a:solidFill>
                    <a:schemeClr val="tx2"/>
                  </a:solidFill>
                  <a:latin typeface="思源黑体 CN Medium" panose="020B0600000000000000" pitchFamily="34" charset="-122"/>
                  <a:ea typeface="思源黑体 CN Medium" panose="020B0600000000000000" pitchFamily="34" charset="-122"/>
                  <a:cs typeface="+mn-ea"/>
                  <a:sym typeface="+mn-lt"/>
                </a:rPr>
                <a:t>1 </a:t>
              </a:r>
              <a:r>
                <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8" name="文本框 7"/>
            <p:cNvSpPr txBox="1"/>
            <p:nvPr>
              <p:custDataLst>
                <p:tags r:id="rId20"/>
              </p:custDataLst>
            </p:nvPr>
          </p:nvSpPr>
          <p:spPr>
            <a:xfrm>
              <a:off x="4303538" y="4181613"/>
              <a:ext cx="3686810" cy="398780"/>
            </a:xfrm>
            <a:prstGeom prst="rect">
              <a:avLst/>
            </a:prstGeom>
            <a:noFill/>
          </p:spPr>
          <p:txBody>
            <a:bodyPr wrap="none" rtlCol="0">
              <a:spAutoFit/>
            </a:bodyPr>
            <a:p>
              <a:r>
                <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rPr>
                <a:t>探索</a:t>
              </a:r>
              <a:r>
                <a:rPr lang="en-US" altLang="zh-CN" sz="2000" dirty="0">
                  <a:solidFill>
                    <a:schemeClr val="tx2"/>
                  </a:solidFill>
                  <a:latin typeface="思源黑体 CN Medium" panose="020B0600000000000000" pitchFamily="34" charset="-122"/>
                  <a:ea typeface="思源黑体 CN Medium" panose="020B0600000000000000" pitchFamily="34" charset="-122"/>
                  <a:cs typeface="+mn-ea"/>
                  <a:sym typeface="+mn-lt"/>
                </a:rPr>
                <a:t>2</a:t>
              </a:r>
              <a:r>
                <a:rPr lang="en-US" altLang="zh-CN" sz="2000" dirty="0">
                  <a:solidFill>
                    <a:schemeClr val="tx2"/>
                  </a:solidFill>
                  <a:latin typeface="思源黑体 CN Medium" panose="020B0600000000000000" pitchFamily="34" charset="-122"/>
                  <a:ea typeface="思源黑体 CN Medium" panose="020B0600000000000000" pitchFamily="34" charset="-122"/>
                  <a:cs typeface="+mn-ea"/>
                  <a:sym typeface="+mn-lt"/>
                </a:rPr>
                <a:t> </a:t>
              </a:r>
              <a:r>
                <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rPr>
                <a:t>互联网应用中数据的组织</a:t>
              </a:r>
              <a:endPar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11" name="文本框 10"/>
            <p:cNvSpPr txBox="1"/>
            <p:nvPr>
              <p:custDataLst>
                <p:tags r:id="rId21"/>
              </p:custDataLst>
            </p:nvPr>
          </p:nvSpPr>
          <p:spPr>
            <a:xfrm>
              <a:off x="4304173" y="4684533"/>
              <a:ext cx="2924810" cy="398780"/>
            </a:xfrm>
            <a:prstGeom prst="rect">
              <a:avLst/>
            </a:prstGeom>
            <a:noFill/>
          </p:spPr>
          <p:txBody>
            <a:bodyPr wrap="none" rtlCol="0">
              <a:spAutoFit/>
            </a:bodyPr>
            <a:p>
              <a:r>
                <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rPr>
                <a:t>探索</a:t>
              </a:r>
              <a:r>
                <a:rPr lang="en-US" altLang="zh-CN" sz="2000" dirty="0">
                  <a:solidFill>
                    <a:schemeClr val="tx2"/>
                  </a:solidFill>
                  <a:latin typeface="思源黑体 CN Medium" panose="020B0600000000000000" pitchFamily="34" charset="-122"/>
                  <a:ea typeface="思源黑体 CN Medium" panose="020B0600000000000000" pitchFamily="34" charset="-122"/>
                  <a:cs typeface="+mn-ea"/>
                  <a:sym typeface="+mn-lt"/>
                </a:rPr>
                <a:t>3</a:t>
              </a:r>
              <a:r>
                <a:rPr lang="en-US" altLang="zh-CN" sz="2000" dirty="0">
                  <a:solidFill>
                    <a:schemeClr val="tx2"/>
                  </a:solidFill>
                  <a:latin typeface="思源黑体 CN Medium" panose="020B0600000000000000" pitchFamily="34" charset="-122"/>
                  <a:ea typeface="思源黑体 CN Medium" panose="020B0600000000000000" pitchFamily="34" charset="-122"/>
                  <a:cs typeface="+mn-ea"/>
                  <a:sym typeface="+mn-lt"/>
                </a:rPr>
                <a:t> </a:t>
              </a:r>
              <a:r>
                <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rPr>
                <a:t>网页的编辑和发布</a:t>
              </a:r>
              <a:endPar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12" name="文本框 11"/>
            <p:cNvSpPr txBox="1"/>
            <p:nvPr>
              <p:custDataLst>
                <p:tags r:id="rId22"/>
              </p:custDataLst>
            </p:nvPr>
          </p:nvSpPr>
          <p:spPr>
            <a:xfrm>
              <a:off x="9234313" y="3020198"/>
              <a:ext cx="1343660" cy="398780"/>
            </a:xfrm>
            <a:prstGeom prst="rect">
              <a:avLst/>
            </a:prstGeom>
            <a:noFill/>
          </p:spPr>
          <p:txBody>
            <a:bodyPr wrap="none" rtlCol="0">
              <a:spAutoFit/>
            </a:bodyPr>
            <a:p>
              <a:r>
                <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rPr>
                <a:t>（</a:t>
              </a:r>
              <a:r>
                <a:rPr lang="en-US" altLang="zh-CN" sz="2000" dirty="0">
                  <a:solidFill>
                    <a:schemeClr val="tx2"/>
                  </a:solidFill>
                  <a:latin typeface="思源黑体 CN Medium" panose="020B0600000000000000" pitchFamily="34" charset="-122"/>
                  <a:ea typeface="思源黑体 CN Medium" panose="020B0600000000000000" pitchFamily="34" charset="-122"/>
                  <a:cs typeface="+mn-ea"/>
                  <a:sym typeface="+mn-lt"/>
                </a:rPr>
                <a:t>1</a:t>
              </a:r>
              <a:r>
                <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rPr>
                <a:t>课时）</a:t>
              </a:r>
              <a:endPar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13" name="文本框 12"/>
            <p:cNvSpPr txBox="1"/>
            <p:nvPr>
              <p:custDataLst>
                <p:tags r:id="rId23"/>
              </p:custDataLst>
            </p:nvPr>
          </p:nvSpPr>
          <p:spPr>
            <a:xfrm>
              <a:off x="5253498" y="5461138"/>
              <a:ext cx="1343660" cy="398780"/>
            </a:xfrm>
            <a:prstGeom prst="rect">
              <a:avLst/>
            </a:prstGeom>
            <a:noFill/>
          </p:spPr>
          <p:txBody>
            <a:bodyPr wrap="none" rtlCol="0">
              <a:spAutoFit/>
            </a:bodyPr>
            <a:p>
              <a:r>
                <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rPr>
                <a:t>（</a:t>
              </a:r>
              <a:r>
                <a:rPr lang="en-US" altLang="zh-CN" sz="2000" dirty="0">
                  <a:solidFill>
                    <a:schemeClr val="tx2"/>
                  </a:solidFill>
                  <a:latin typeface="思源黑体 CN Medium" panose="020B0600000000000000" pitchFamily="34" charset="-122"/>
                  <a:ea typeface="思源黑体 CN Medium" panose="020B0600000000000000" pitchFamily="34" charset="-122"/>
                  <a:cs typeface="+mn-ea"/>
                  <a:sym typeface="+mn-lt"/>
                </a:rPr>
                <a:t>3</a:t>
              </a:r>
              <a:r>
                <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rPr>
                <a:t>课时）</a:t>
              </a:r>
              <a:endParaRPr lang="zh-CN" altLang="en-US" sz="20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16" name="文本框 15"/>
            <p:cNvSpPr txBox="1"/>
            <p:nvPr>
              <p:custDataLst>
                <p:tags r:id="rId24"/>
              </p:custDataLst>
            </p:nvPr>
          </p:nvSpPr>
          <p:spPr>
            <a:xfrm>
              <a:off x="6104852" y="3070009"/>
              <a:ext cx="1410970" cy="460375"/>
            </a:xfrm>
            <a:prstGeom prst="rect">
              <a:avLst/>
            </a:prstGeom>
            <a:solidFill>
              <a:schemeClr val="bg1"/>
            </a:solidFill>
          </p:spPr>
          <p:txBody>
            <a:bodyPr wrap="square" rtlCol="0">
              <a:spAutoFit/>
            </a:bodyPr>
            <a:p>
              <a:pPr algn="dist"/>
              <a:r>
                <a:rPr lang="zh-CN" altLang="en-US" sz="2400" b="1" dirty="0">
                  <a:solidFill>
                    <a:schemeClr val="accent1"/>
                  </a:solidFill>
                  <a:latin typeface="思源黑体 CN Medium" panose="020B0600000000000000" pitchFamily="34" charset="-122"/>
                  <a:ea typeface="思源黑体 CN Medium" panose="020B0600000000000000" pitchFamily="34" charset="-122"/>
                  <a:cs typeface="+mn-ea"/>
                  <a:sym typeface="+mn-lt"/>
                </a:rPr>
                <a:t>项目探索</a:t>
              </a:r>
              <a:endParaRPr lang="en-US" altLang="zh-CN" sz="2400" b="1" dirty="0">
                <a:solidFill>
                  <a:schemeClr val="accent1"/>
                </a:solidFill>
                <a:latin typeface="思源黑体 CN Medium" panose="020B0600000000000000" pitchFamily="34" charset="-122"/>
                <a:ea typeface="思源黑体 CN Medium" panose="020B0600000000000000" pitchFamily="34" charset="-122"/>
                <a:cs typeface="+mn-ea"/>
                <a:sym typeface="+mn-lt"/>
              </a:endParaRPr>
            </a:p>
          </p:txBody>
        </p:sp>
        <p:sp>
          <p:nvSpPr>
            <p:cNvPr id="17" name="文本框 16"/>
            <p:cNvSpPr txBox="1"/>
            <p:nvPr>
              <p:custDataLst>
                <p:tags r:id="rId25"/>
              </p:custDataLst>
            </p:nvPr>
          </p:nvSpPr>
          <p:spPr>
            <a:xfrm>
              <a:off x="10219652" y="2284514"/>
              <a:ext cx="1410970" cy="460375"/>
            </a:xfrm>
            <a:prstGeom prst="rect">
              <a:avLst/>
            </a:prstGeom>
            <a:solidFill>
              <a:schemeClr val="bg1"/>
            </a:solidFill>
          </p:spPr>
          <p:txBody>
            <a:bodyPr wrap="square" rtlCol="0">
              <a:spAutoFit/>
            </a:bodyPr>
            <a:p>
              <a:pPr algn="dist"/>
              <a:r>
                <a:rPr lang="zh-CN" altLang="en-US" sz="2400" b="1" dirty="0">
                  <a:solidFill>
                    <a:schemeClr val="accent1"/>
                  </a:solidFill>
                  <a:latin typeface="思源黑体 CN Medium" panose="020B0600000000000000" pitchFamily="34" charset="-122"/>
                  <a:ea typeface="思源黑体 CN Medium" panose="020B0600000000000000" pitchFamily="34" charset="-122"/>
                  <a:cs typeface="+mn-ea"/>
                  <a:sym typeface="+mn-lt"/>
                </a:rPr>
                <a:t>项目开展</a:t>
              </a:r>
              <a:endParaRPr lang="en-US" altLang="zh-CN" sz="2400" b="1" dirty="0">
                <a:solidFill>
                  <a:schemeClr val="accent1"/>
                </a:solidFill>
                <a:latin typeface="思源黑体 CN Medium" panose="020B0600000000000000" pitchFamily="34" charset="-122"/>
                <a:ea typeface="思源黑体 CN Medium" panose="020B0600000000000000" pitchFamily="34" charset="-122"/>
                <a:cs typeface="+mn-ea"/>
                <a:sym typeface="+mn-lt"/>
              </a:endParaRPr>
            </a:p>
          </p:txBody>
        </p:sp>
      </p:grpSp>
      <p:grpSp>
        <p:nvGrpSpPr>
          <p:cNvPr id="3" name="组合 2"/>
          <p:cNvGrpSpPr/>
          <p:nvPr/>
        </p:nvGrpSpPr>
        <p:grpSpPr>
          <a:xfrm>
            <a:off x="1538605" y="1810385"/>
            <a:ext cx="8922385" cy="1633220"/>
            <a:chOff x="2423" y="2851"/>
            <a:chExt cx="14051" cy="2572"/>
          </a:xfrm>
        </p:grpSpPr>
        <p:sp>
          <p:nvSpPr>
            <p:cNvPr id="18" name="文本框 17"/>
            <p:cNvSpPr txBox="1"/>
            <p:nvPr/>
          </p:nvSpPr>
          <p:spPr>
            <a:xfrm>
              <a:off x="2423" y="4843"/>
              <a:ext cx="3168" cy="580"/>
            </a:xfrm>
            <a:prstGeom prst="rect">
              <a:avLst/>
            </a:prstGeom>
            <a:noFill/>
          </p:spPr>
          <p:txBody>
            <a:bodyPr wrap="none" rtlCol="0">
              <a:spAutoFit/>
            </a:bodyPr>
            <a:lstStyle/>
            <a:p>
              <a:pPr lvl="0" algn="l">
                <a:buClrTx/>
                <a:buSzTx/>
                <a:buFontTx/>
              </a:pPr>
              <a:r>
                <a:rPr lang="zh-CN" altLang="en-US" sz="2000" dirty="0">
                  <a:solidFill>
                    <a:srgbClr val="FF0000"/>
                  </a:solidFill>
                  <a:latin typeface="思源黑体 CN Medium" panose="020B0600000000000000" pitchFamily="34" charset="-122"/>
                  <a:ea typeface="思源黑体 CN Medium" panose="020B0600000000000000" pitchFamily="34" charset="-122"/>
                  <a:cs typeface="+mn-ea"/>
                  <a:sym typeface="+mn-ea"/>
                </a:rPr>
                <a:t>“知道要做什么”</a:t>
              </a:r>
              <a:endParaRPr lang="zh-CN" altLang="en-US" sz="2000" dirty="0">
                <a:solidFill>
                  <a:srgbClr val="FF0000"/>
                </a:solidFill>
                <a:latin typeface="思源黑体 CN Medium" panose="020B0600000000000000" pitchFamily="34" charset="-122"/>
                <a:ea typeface="思源黑体 CN Medium" panose="020B0600000000000000" pitchFamily="34" charset="-122"/>
                <a:cs typeface="+mn-ea"/>
                <a:sym typeface="+mn-ea"/>
              </a:endParaRPr>
            </a:p>
          </p:txBody>
        </p:sp>
        <p:sp>
          <p:nvSpPr>
            <p:cNvPr id="19" name="文本框 18"/>
            <p:cNvSpPr txBox="1"/>
            <p:nvPr/>
          </p:nvSpPr>
          <p:spPr>
            <a:xfrm>
              <a:off x="8081" y="3865"/>
              <a:ext cx="3088" cy="628"/>
            </a:xfrm>
            <a:prstGeom prst="rect">
              <a:avLst/>
            </a:prstGeom>
            <a:noFill/>
          </p:spPr>
          <p:txBody>
            <a:bodyPr wrap="none" rtlCol="0">
              <a:spAutoFit/>
            </a:bodyPr>
            <a:p>
              <a:pPr lvl="0" algn="l">
                <a:buClrTx/>
                <a:buSzTx/>
                <a:buFontTx/>
              </a:pPr>
              <a:r>
                <a:rPr lang="zh-CN" altLang="en-US" sz="2000" dirty="0">
                  <a:solidFill>
                    <a:srgbClr val="FF0000"/>
                  </a:solidFill>
                  <a:latin typeface="思源黑体 CN Medium" panose="020B0600000000000000" pitchFamily="34" charset="-122"/>
                  <a:ea typeface="思源黑体 CN Medium" panose="020B0600000000000000" pitchFamily="34" charset="-122"/>
                  <a:cs typeface="+mn-ea"/>
                  <a:sym typeface="+mn-ea"/>
                </a:rPr>
                <a:t>“知道怎么做”</a:t>
              </a:r>
              <a:endParaRPr lang="zh-CN" altLang="en-US" sz="2000" dirty="0">
                <a:solidFill>
                  <a:srgbClr val="FF0000"/>
                </a:solidFill>
                <a:latin typeface="思源黑体 CN Medium" panose="020B0600000000000000" pitchFamily="34" charset="-122"/>
                <a:ea typeface="思源黑体 CN Medium" panose="020B0600000000000000" pitchFamily="34" charset="-122"/>
                <a:cs typeface="+mn-ea"/>
                <a:sym typeface="+mn-ea"/>
              </a:endParaRPr>
            </a:p>
          </p:txBody>
        </p:sp>
        <p:sp>
          <p:nvSpPr>
            <p:cNvPr id="20" name="文本框 19"/>
            <p:cNvSpPr txBox="1"/>
            <p:nvPr/>
          </p:nvSpPr>
          <p:spPr>
            <a:xfrm>
              <a:off x="13386" y="2851"/>
              <a:ext cx="3088" cy="628"/>
            </a:xfrm>
            <a:prstGeom prst="rect">
              <a:avLst/>
            </a:prstGeom>
            <a:noFill/>
          </p:spPr>
          <p:txBody>
            <a:bodyPr wrap="none" rtlCol="0">
              <a:spAutoFit/>
            </a:bodyPr>
            <a:p>
              <a:pPr lvl="0" algn="l">
                <a:buClrTx/>
                <a:buSzTx/>
                <a:buFontTx/>
              </a:pPr>
              <a:r>
                <a:rPr lang="zh-CN" altLang="en-US" sz="2000" dirty="0">
                  <a:solidFill>
                    <a:srgbClr val="FF0000"/>
                  </a:solidFill>
                  <a:latin typeface="思源黑体 CN Medium" panose="020B0600000000000000" pitchFamily="34" charset="-122"/>
                  <a:ea typeface="思源黑体 CN Medium" panose="020B0600000000000000" pitchFamily="34" charset="-122"/>
                  <a:cs typeface="+mn-ea"/>
                  <a:sym typeface="+mn-ea"/>
                </a:rPr>
                <a:t>“亲自动手做”</a:t>
              </a:r>
              <a:endParaRPr lang="zh-CN" altLang="en-US" sz="2000" dirty="0">
                <a:solidFill>
                  <a:srgbClr val="FF0000"/>
                </a:solidFill>
                <a:latin typeface="思源黑体 CN Medium" panose="020B0600000000000000" pitchFamily="34" charset="-122"/>
                <a:ea typeface="思源黑体 CN Medium" panose="020B0600000000000000" pitchFamily="34" charset="-122"/>
                <a:cs typeface="+mn-ea"/>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4900295" cy="460375"/>
          </a:xfrm>
          <a:prstGeom prst="rect">
            <a:avLst/>
          </a:prstGeom>
          <a:solidFill>
            <a:srgbClr val="FFC000"/>
          </a:solidFill>
          <a:ln w="9525">
            <a:noFill/>
          </a:ln>
        </p:spPr>
        <p:txBody>
          <a:bodyPr wrap="square">
            <a:spAutoFit/>
          </a:bodyPr>
          <a:p>
            <a:pPr indent="0"/>
            <a:r>
              <a:rPr lang="zh-CN" sz="2400" b="1">
                <a:latin typeface="思源黑体 CN Medium" panose="020B0600000000000000" pitchFamily="34" charset="-122"/>
                <a:ea typeface="思源黑体 CN Medium" panose="020B0600000000000000" pitchFamily="34" charset="-122"/>
              </a:rPr>
              <a:t>项目主题：《传播中国大运河文化》</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grpSp>
        <p:nvGrpSpPr>
          <p:cNvPr id="24" name="组合 23"/>
          <p:cNvGrpSpPr/>
          <p:nvPr/>
        </p:nvGrpSpPr>
        <p:grpSpPr>
          <a:xfrm>
            <a:off x="619125" y="1884680"/>
            <a:ext cx="2407920" cy="601980"/>
            <a:chOff x="768" y="3022"/>
            <a:chExt cx="3792" cy="948"/>
          </a:xfrm>
        </p:grpSpPr>
        <p:sp>
          <p:nvSpPr>
            <p:cNvPr id="6" name="椭圆 5"/>
            <p:cNvSpPr/>
            <p:nvPr>
              <p:custDataLst>
                <p:tags r:id="rId4"/>
              </p:custDataLst>
            </p:nvPr>
          </p:nvSpPr>
          <p:spPr>
            <a:xfrm>
              <a:off x="768"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知</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21" name="椭圆 20"/>
            <p:cNvSpPr/>
            <p:nvPr>
              <p:custDataLst>
                <p:tags r:id="rId5"/>
              </p:custDataLst>
            </p:nvPr>
          </p:nvSpPr>
          <p:spPr>
            <a:xfrm>
              <a:off x="1716"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识</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22" name="椭圆 21"/>
            <p:cNvSpPr/>
            <p:nvPr>
              <p:custDataLst>
                <p:tags r:id="rId6"/>
              </p:custDataLst>
            </p:nvPr>
          </p:nvSpPr>
          <p:spPr>
            <a:xfrm>
              <a:off x="2664"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框</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23" name="椭圆 22"/>
            <p:cNvSpPr/>
            <p:nvPr>
              <p:custDataLst>
                <p:tags r:id="rId7"/>
              </p:custDataLst>
            </p:nvPr>
          </p:nvSpPr>
          <p:spPr>
            <a:xfrm>
              <a:off x="3612"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架</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grpSp>
      <p:sp>
        <p:nvSpPr>
          <p:cNvPr id="31" name="椭圆 30"/>
          <p:cNvSpPr/>
          <p:nvPr>
            <p:custDataLst>
              <p:tags r:id="rId8"/>
            </p:custDataLst>
          </p:nvPr>
        </p:nvSpPr>
        <p:spPr>
          <a:xfrm>
            <a:off x="5306377" y="3592559"/>
            <a:ext cx="1568450" cy="1479550"/>
          </a:xfrm>
          <a:prstGeom prst="ellipse">
            <a:avLst/>
          </a:prstGeom>
        </p:spPr>
        <p:style>
          <a:lnRef idx="0">
            <a:srgbClr val="4472C4"/>
          </a:lnRef>
          <a:fillRef idx="3">
            <a:srgbClr val="4472C4"/>
          </a:fillRef>
          <a:effectRef idx="3">
            <a:srgbClr val="4472C4"/>
          </a:effectRef>
          <a:fontRef idx="minor">
            <a:sysClr val="window" lastClr="FFFFFF"/>
          </a:fontRef>
        </p:style>
        <p:txBody>
          <a:bodyPr rtlCol="0" anchor="ctr"/>
          <a:lstStyle/>
          <a:p>
            <a:pPr algn="ctr"/>
            <a:r>
              <a:rPr lang="zh-CN" altLang="en-US" b="1">
                <a:solidFill>
                  <a:sysClr val="window" lastClr="FFFFFF"/>
                </a:solidFill>
                <a:latin typeface="思源黑体 CN Medium" panose="020B0600000000000000" pitchFamily="34" charset="-122"/>
                <a:ea typeface="思源黑体 CN Medium" panose="020B0600000000000000" pitchFamily="34" charset="-122"/>
              </a:rPr>
              <a:t>互联网中数据共享</a:t>
            </a:r>
            <a:endParaRPr lang="zh-CN" altLang="en-US" b="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37" name="上箭头 36"/>
          <p:cNvSpPr/>
          <p:nvPr>
            <p:custDataLst>
              <p:tags r:id="rId9"/>
            </p:custDataLst>
          </p:nvPr>
        </p:nvSpPr>
        <p:spPr>
          <a:xfrm rot="7320000">
            <a:off x="6614477" y="4978129"/>
            <a:ext cx="513080" cy="417830"/>
          </a:xfrm>
          <a:prstGeom prst="upArrow">
            <a:avLst/>
          </a:prstGeom>
          <a:solidFill>
            <a:srgbClr val="4472C4"/>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38" name="上箭头 37"/>
          <p:cNvSpPr/>
          <p:nvPr>
            <p:custDataLst>
              <p:tags r:id="rId10"/>
            </p:custDataLst>
          </p:nvPr>
        </p:nvSpPr>
        <p:spPr>
          <a:xfrm rot="14280000" flipV="1">
            <a:off x="6613842" y="3348084"/>
            <a:ext cx="513080" cy="417830"/>
          </a:xfrm>
          <a:prstGeom prst="upArrow">
            <a:avLst/>
          </a:prstGeom>
          <a:solidFill>
            <a:srgbClr val="4472C4"/>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grpSp>
        <p:nvGrpSpPr>
          <p:cNvPr id="59" name="组合 58"/>
          <p:cNvGrpSpPr/>
          <p:nvPr/>
        </p:nvGrpSpPr>
        <p:grpSpPr>
          <a:xfrm>
            <a:off x="7098665" y="4363720"/>
            <a:ext cx="4466590" cy="1910080"/>
            <a:chOff x="11179" y="6521"/>
            <a:chExt cx="7034" cy="3008"/>
          </a:xfrm>
        </p:grpSpPr>
        <p:sp>
          <p:nvSpPr>
            <p:cNvPr id="34" name="椭圆 33"/>
            <p:cNvSpPr/>
            <p:nvPr>
              <p:custDataLst>
                <p:tags r:id="rId11"/>
              </p:custDataLst>
            </p:nvPr>
          </p:nvSpPr>
          <p:spPr>
            <a:xfrm>
              <a:off x="11179" y="7011"/>
              <a:ext cx="2154" cy="2030"/>
            </a:xfrm>
            <a:prstGeom prst="ellipse">
              <a:avLst/>
            </a:prstGeom>
          </p:spPr>
          <p:style>
            <a:lnRef idx="0">
              <a:srgbClr val="ED7D31"/>
            </a:lnRef>
            <a:fillRef idx="3">
              <a:srgbClr val="ED7D31"/>
            </a:fillRef>
            <a:effectRef idx="3">
              <a:srgbClr val="ED7D31"/>
            </a:effectRef>
            <a:fontRef idx="minor">
              <a:sysClr val="window" lastClr="FFFFFF"/>
            </a:fontRef>
          </p:style>
          <p:txBody>
            <a:bodyPr rtlCol="0" anchor="ctr"/>
            <a:lstStyle/>
            <a:p>
              <a:pPr lvl="0" algn="ctr">
                <a:lnSpc>
                  <a:spcPct val="100000"/>
                </a:lnSpc>
                <a:spcBef>
                  <a:spcPct val="0"/>
                </a:spcBef>
                <a:spcAft>
                  <a:spcPct val="35000"/>
                </a:spcAft>
              </a:pPr>
              <a:r>
                <a:rPr lang="zh-CN" altLang="en-US" b="1" dirty="0">
                  <a:solidFill>
                    <a:sysClr val="window" lastClr="FFFFFF"/>
                  </a:solidFill>
                  <a:latin typeface="思源黑体 CN Medium" panose="020B0600000000000000" pitchFamily="34" charset="-122"/>
                  <a:ea typeface="思源黑体 CN Medium" panose="020B0600000000000000" pitchFamily="34" charset="-122"/>
                  <a:sym typeface="微软雅黑" panose="020B0503020204020204" charset="-122"/>
                </a:rPr>
                <a:t>数据的组织</a:t>
              </a:r>
              <a:endParaRPr lang="zh-CN" altLang="en-US" b="1" dirty="0">
                <a:solidFill>
                  <a:sysClr val="window" lastClr="FFFFFF"/>
                </a:solidFill>
                <a:latin typeface="思源黑体 CN Medium" panose="020B0600000000000000" pitchFamily="34" charset="-122"/>
                <a:ea typeface="思源黑体 CN Medium" panose="020B0600000000000000" pitchFamily="34" charset="-122"/>
                <a:sym typeface="微软雅黑" panose="020B0503020204020204" charset="-122"/>
              </a:endParaRPr>
            </a:p>
          </p:txBody>
        </p:sp>
        <p:sp>
          <p:nvSpPr>
            <p:cNvPr id="39" name="上箭头 38"/>
            <p:cNvSpPr/>
            <p:nvPr>
              <p:custDataLst>
                <p:tags r:id="rId12"/>
              </p:custDataLst>
            </p:nvPr>
          </p:nvSpPr>
          <p:spPr>
            <a:xfrm rot="5400000">
              <a:off x="13433" y="7752"/>
              <a:ext cx="808" cy="658"/>
            </a:xfrm>
            <a:prstGeom prst="upArrow">
              <a:avLst/>
            </a:prstGeom>
            <a:solidFill>
              <a:srgbClr val="F47926"/>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43" name="矩形 42"/>
            <p:cNvSpPr/>
            <p:nvPr/>
          </p:nvSpPr>
          <p:spPr>
            <a:xfrm>
              <a:off x="14403" y="6521"/>
              <a:ext cx="3782" cy="699"/>
            </a:xfrm>
            <a:prstGeom prst="rect">
              <a:avLst/>
            </a:prstGeom>
            <a:solidFill>
              <a:srgbClr val="F37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pitchFamily="34" charset="-122"/>
                  <a:ea typeface="思源黑体 CN Medium" panose="020B0600000000000000" pitchFamily="34" charset="-122"/>
                </a:rPr>
                <a:t>数据的不同组织方式</a:t>
              </a:r>
              <a:endParaRPr lang="zh-CN" altLang="en-US">
                <a:latin typeface="思源黑体 CN Medium" panose="020B0600000000000000" pitchFamily="34" charset="-122"/>
                <a:ea typeface="思源黑体 CN Medium" panose="020B0600000000000000" pitchFamily="34" charset="-122"/>
              </a:endParaRPr>
            </a:p>
          </p:txBody>
        </p:sp>
        <p:sp>
          <p:nvSpPr>
            <p:cNvPr id="44" name="矩形 43"/>
            <p:cNvSpPr/>
            <p:nvPr/>
          </p:nvSpPr>
          <p:spPr>
            <a:xfrm>
              <a:off x="14403" y="7291"/>
              <a:ext cx="3783" cy="699"/>
            </a:xfrm>
            <a:prstGeom prst="rect">
              <a:avLst/>
            </a:prstGeom>
            <a:solidFill>
              <a:srgbClr val="F37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pitchFamily="34" charset="-122"/>
                  <a:ea typeface="思源黑体 CN Medium" panose="020B0600000000000000" pitchFamily="34" charset="-122"/>
                </a:rPr>
                <a:t>数据的内在逻辑结构</a:t>
              </a:r>
              <a:endParaRPr lang="zh-CN" altLang="en-US">
                <a:latin typeface="思源黑体 CN Medium" panose="020B0600000000000000" pitchFamily="34" charset="-122"/>
                <a:ea typeface="思源黑体 CN Medium" panose="020B0600000000000000" pitchFamily="34" charset="-122"/>
              </a:endParaRPr>
            </a:p>
          </p:txBody>
        </p:sp>
        <p:sp>
          <p:nvSpPr>
            <p:cNvPr id="45" name="矩形 44"/>
            <p:cNvSpPr/>
            <p:nvPr/>
          </p:nvSpPr>
          <p:spPr>
            <a:xfrm>
              <a:off x="14403" y="8061"/>
              <a:ext cx="3783" cy="699"/>
            </a:xfrm>
            <a:prstGeom prst="rect">
              <a:avLst/>
            </a:prstGeom>
            <a:solidFill>
              <a:srgbClr val="F37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pitchFamily="34" charset="-122"/>
                  <a:ea typeface="思源黑体 CN Medium" panose="020B0600000000000000" pitchFamily="34" charset="-122"/>
                </a:rPr>
                <a:t>利用超链接组织数据</a:t>
              </a:r>
              <a:endParaRPr lang="zh-CN" altLang="en-US">
                <a:latin typeface="思源黑体 CN Medium" panose="020B0600000000000000" pitchFamily="34" charset="-122"/>
                <a:ea typeface="思源黑体 CN Medium" panose="020B0600000000000000" pitchFamily="34" charset="-122"/>
              </a:endParaRPr>
            </a:p>
          </p:txBody>
        </p:sp>
        <p:sp>
          <p:nvSpPr>
            <p:cNvPr id="46" name="矩形 45"/>
            <p:cNvSpPr/>
            <p:nvPr/>
          </p:nvSpPr>
          <p:spPr>
            <a:xfrm>
              <a:off x="14431" y="8831"/>
              <a:ext cx="3783" cy="699"/>
            </a:xfrm>
            <a:prstGeom prst="rect">
              <a:avLst/>
            </a:prstGeom>
            <a:solidFill>
              <a:srgbClr val="F37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pitchFamily="34" charset="-122"/>
                  <a:ea typeface="思源黑体 CN Medium" panose="020B0600000000000000" pitchFamily="34" charset="-122"/>
                </a:rPr>
                <a:t>超链接的原理与实现</a:t>
              </a:r>
              <a:endParaRPr lang="zh-CN" altLang="en-US">
                <a:latin typeface="思源黑体 CN Medium" panose="020B0600000000000000" pitchFamily="34" charset="-122"/>
                <a:ea typeface="思源黑体 CN Medium" panose="020B0600000000000000" pitchFamily="34" charset="-122"/>
              </a:endParaRPr>
            </a:p>
          </p:txBody>
        </p:sp>
      </p:grpSp>
      <p:sp>
        <p:nvSpPr>
          <p:cNvPr id="48" name="上箭头 47"/>
          <p:cNvSpPr/>
          <p:nvPr>
            <p:custDataLst>
              <p:tags r:id="rId13"/>
            </p:custDataLst>
          </p:nvPr>
        </p:nvSpPr>
        <p:spPr>
          <a:xfrm rot="16200000" flipH="1">
            <a:off x="4745672" y="4123419"/>
            <a:ext cx="513080" cy="417830"/>
          </a:xfrm>
          <a:prstGeom prst="upArrow">
            <a:avLst/>
          </a:prstGeom>
          <a:solidFill>
            <a:srgbClr val="4472C4"/>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grpSp>
        <p:nvGrpSpPr>
          <p:cNvPr id="60" name="组合 59"/>
          <p:cNvGrpSpPr/>
          <p:nvPr/>
        </p:nvGrpSpPr>
        <p:grpSpPr>
          <a:xfrm>
            <a:off x="7098665" y="1970405"/>
            <a:ext cx="4970780" cy="1939290"/>
            <a:chOff x="11179" y="2752"/>
            <a:chExt cx="7828" cy="3054"/>
          </a:xfrm>
        </p:grpSpPr>
        <p:sp>
          <p:nvSpPr>
            <p:cNvPr id="32" name="椭圆 31"/>
            <p:cNvSpPr/>
            <p:nvPr>
              <p:custDataLst>
                <p:tags r:id="rId14"/>
              </p:custDataLst>
            </p:nvPr>
          </p:nvSpPr>
          <p:spPr>
            <a:xfrm>
              <a:off x="11179" y="3753"/>
              <a:ext cx="2153" cy="2029"/>
            </a:xfrm>
            <a:prstGeom prst="ellipse">
              <a:avLst/>
            </a:prstGeom>
          </p:spPr>
          <p:style>
            <a:lnRef idx="0">
              <a:srgbClr val="70AD47"/>
            </a:lnRef>
            <a:fillRef idx="3">
              <a:srgbClr val="70AD47"/>
            </a:fillRef>
            <a:effectRef idx="3">
              <a:srgbClr val="70AD47"/>
            </a:effectRef>
            <a:fontRef idx="minor">
              <a:sysClr val="window" lastClr="FFFFFF"/>
            </a:fontRef>
          </p:style>
          <p:txBody>
            <a:bodyPr rtlCol="0" anchor="ctr"/>
            <a:lstStyle/>
            <a:p>
              <a:pPr lvl="0" algn="ctr">
                <a:lnSpc>
                  <a:spcPct val="100000"/>
                </a:lnSpc>
                <a:spcBef>
                  <a:spcPct val="0"/>
                </a:spcBef>
                <a:spcAft>
                  <a:spcPct val="35000"/>
                </a:spcAft>
              </a:pPr>
              <a:r>
                <a:rPr lang="zh-CN" altLang="en-US" b="1" dirty="0">
                  <a:solidFill>
                    <a:sysClr val="window" lastClr="FFFFFF"/>
                  </a:solidFill>
                  <a:latin typeface="思源黑体 CN Medium" panose="020B0600000000000000" pitchFamily="34" charset="-122"/>
                  <a:ea typeface="思源黑体 CN Medium" panose="020B0600000000000000" pitchFamily="34" charset="-122"/>
                  <a:sym typeface="微软雅黑" panose="020B0503020204020204" charset="-122"/>
                </a:rPr>
                <a:t>数据的构成</a:t>
              </a:r>
              <a:endParaRPr lang="zh-CN" altLang="en-US" b="1" dirty="0">
                <a:solidFill>
                  <a:sysClr val="window" lastClr="FFFFFF"/>
                </a:solidFill>
                <a:latin typeface="思源黑体 CN Medium" panose="020B0600000000000000" pitchFamily="34" charset="-122"/>
                <a:ea typeface="思源黑体 CN Medium" panose="020B0600000000000000" pitchFamily="34" charset="-122"/>
                <a:sym typeface="微软雅黑" panose="020B0503020204020204" charset="-122"/>
              </a:endParaRPr>
            </a:p>
          </p:txBody>
        </p:sp>
        <p:sp>
          <p:nvSpPr>
            <p:cNvPr id="35" name="上箭头 34"/>
            <p:cNvSpPr/>
            <p:nvPr>
              <p:custDataLst>
                <p:tags r:id="rId15"/>
              </p:custDataLst>
            </p:nvPr>
          </p:nvSpPr>
          <p:spPr>
            <a:xfrm rot="5400000">
              <a:off x="13433" y="4314"/>
              <a:ext cx="808" cy="658"/>
            </a:xfrm>
            <a:prstGeom prst="upArrow">
              <a:avLst/>
            </a:prstGeom>
            <a:solidFill>
              <a:srgbClr val="6DB04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40" name="矩形 39"/>
            <p:cNvSpPr/>
            <p:nvPr/>
          </p:nvSpPr>
          <p:spPr>
            <a:xfrm>
              <a:off x="14284" y="2752"/>
              <a:ext cx="3894" cy="699"/>
            </a:xfrm>
            <a:prstGeom prst="rect">
              <a:avLst/>
            </a:prstGeom>
            <a:solidFill>
              <a:srgbClr val="70B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pitchFamily="34" charset="-122"/>
                  <a:ea typeface="思源黑体 CN Medium" panose="020B0600000000000000" pitchFamily="34" charset="-122"/>
                </a:rPr>
                <a:t>数据的常见表现形式</a:t>
              </a:r>
              <a:endParaRPr lang="zh-CN" altLang="en-US">
                <a:latin typeface="思源黑体 CN Medium" panose="020B0600000000000000" pitchFamily="34" charset="-122"/>
                <a:ea typeface="思源黑体 CN Medium" panose="020B0600000000000000" pitchFamily="34" charset="-122"/>
              </a:endParaRPr>
            </a:p>
          </p:txBody>
        </p:sp>
        <p:sp>
          <p:nvSpPr>
            <p:cNvPr id="41" name="矩形 40"/>
            <p:cNvSpPr/>
            <p:nvPr/>
          </p:nvSpPr>
          <p:spPr>
            <a:xfrm>
              <a:off x="14284" y="3537"/>
              <a:ext cx="4374" cy="699"/>
            </a:xfrm>
            <a:prstGeom prst="rect">
              <a:avLst/>
            </a:prstGeom>
            <a:solidFill>
              <a:srgbClr val="70B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pitchFamily="34" charset="-122"/>
                  <a:ea typeface="思源黑体 CN Medium" panose="020B0600000000000000" pitchFamily="34" charset="-122"/>
                </a:rPr>
                <a:t>不同形式数据的表达效果</a:t>
              </a:r>
              <a:endParaRPr lang="zh-CN" altLang="en-US">
                <a:latin typeface="思源黑体 CN Medium" panose="020B0600000000000000" pitchFamily="34" charset="-122"/>
                <a:ea typeface="思源黑体 CN Medium" panose="020B0600000000000000" pitchFamily="34" charset="-122"/>
              </a:endParaRPr>
            </a:p>
          </p:txBody>
        </p:sp>
        <p:sp>
          <p:nvSpPr>
            <p:cNvPr id="42" name="矩形 41"/>
            <p:cNvSpPr/>
            <p:nvPr/>
          </p:nvSpPr>
          <p:spPr>
            <a:xfrm>
              <a:off x="14284" y="5107"/>
              <a:ext cx="4374" cy="699"/>
            </a:xfrm>
            <a:prstGeom prst="rect">
              <a:avLst/>
            </a:prstGeom>
            <a:solidFill>
              <a:srgbClr val="70B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pitchFamily="34" charset="-122"/>
                  <a:ea typeface="思源黑体 CN Medium" panose="020B0600000000000000" pitchFamily="34" charset="-122"/>
                </a:rPr>
                <a:t>数据的存储位置及其影响</a:t>
              </a:r>
              <a:endParaRPr lang="zh-CN" altLang="en-US">
                <a:latin typeface="思源黑体 CN Medium" panose="020B0600000000000000" pitchFamily="34" charset="-122"/>
                <a:ea typeface="思源黑体 CN Medium" panose="020B0600000000000000" pitchFamily="34" charset="-122"/>
              </a:endParaRPr>
            </a:p>
          </p:txBody>
        </p:sp>
        <p:sp>
          <p:nvSpPr>
            <p:cNvPr id="51" name="矩形 50"/>
            <p:cNvSpPr/>
            <p:nvPr/>
          </p:nvSpPr>
          <p:spPr>
            <a:xfrm>
              <a:off x="14284" y="4322"/>
              <a:ext cx="4723" cy="699"/>
            </a:xfrm>
            <a:prstGeom prst="rect">
              <a:avLst/>
            </a:prstGeom>
            <a:solidFill>
              <a:srgbClr val="70B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pitchFamily="34" charset="-122"/>
                  <a:ea typeface="思源黑体 CN Medium" panose="020B0600000000000000" pitchFamily="34" charset="-122"/>
                </a:rPr>
                <a:t>常见数据形式的文件扩展名</a:t>
              </a:r>
              <a:endParaRPr lang="zh-CN" altLang="en-US">
                <a:latin typeface="思源黑体 CN Medium" panose="020B0600000000000000" pitchFamily="34" charset="-122"/>
                <a:ea typeface="思源黑体 CN Medium" panose="020B0600000000000000" pitchFamily="34" charset="-122"/>
              </a:endParaRPr>
            </a:p>
          </p:txBody>
        </p:sp>
      </p:grpSp>
      <p:grpSp>
        <p:nvGrpSpPr>
          <p:cNvPr id="58" name="组合 57"/>
          <p:cNvGrpSpPr/>
          <p:nvPr/>
        </p:nvGrpSpPr>
        <p:grpSpPr>
          <a:xfrm>
            <a:off x="943610" y="3216275"/>
            <a:ext cx="3754330" cy="2437765"/>
            <a:chOff x="1486" y="4714"/>
            <a:chExt cx="5912" cy="3839"/>
          </a:xfrm>
        </p:grpSpPr>
        <p:sp>
          <p:nvSpPr>
            <p:cNvPr id="50" name="椭圆 49" descr="7b0a20202020227461726765744964223a202270726f636573734f6e6c696e6542756c6c6574220a7d0a"/>
            <p:cNvSpPr/>
            <p:nvPr>
              <p:custDataLst>
                <p:tags r:id="rId16"/>
              </p:custDataLst>
            </p:nvPr>
          </p:nvSpPr>
          <p:spPr>
            <a:xfrm>
              <a:off x="5244" y="5526"/>
              <a:ext cx="2154" cy="2030"/>
            </a:xfrm>
            <a:prstGeom prst="ellipse">
              <a:avLst/>
            </a:prstGeom>
            <a:gradFill>
              <a:gsLst>
                <a:gs pos="100000">
                  <a:srgbClr val="7030A0"/>
                </a:gs>
                <a:gs pos="0">
                  <a:srgbClr val="BE95E1"/>
                </a:gs>
                <a:gs pos="45000">
                  <a:srgbClr val="BD61DF"/>
                </a:gs>
                <a:gs pos="100000">
                  <a:srgbClr val="438AC9">
                    <a:lumMod val="99000"/>
                  </a:srgbClr>
                </a:gs>
              </a:gsLst>
              <a:lin ang="5400000" scaled="0"/>
            </a:gradFill>
          </p:spPr>
          <p:style>
            <a:lnRef idx="0">
              <a:srgbClr val="5B9BD5"/>
            </a:lnRef>
            <a:fillRef idx="3">
              <a:srgbClr val="5B9BD5"/>
            </a:fillRef>
            <a:effectRef idx="3">
              <a:srgbClr val="5B9BD5"/>
            </a:effectRef>
            <a:fontRef idx="minor">
              <a:sysClr val="window" lastClr="FFFFFF"/>
            </a:fontRef>
          </p:style>
          <p:txBody>
            <a:bodyPr rtlCol="0" anchor="ctr"/>
            <a:lstStyle/>
            <a:p>
              <a:pPr lvl="0" algn="ctr">
                <a:lnSpc>
                  <a:spcPct val="100000"/>
                </a:lnSpc>
                <a:spcBef>
                  <a:spcPct val="0"/>
                </a:spcBef>
                <a:spcAft>
                  <a:spcPct val="35000"/>
                </a:spcAft>
              </a:pPr>
              <a:r>
                <a:rPr lang="en-US" altLang="zh-CN">
                  <a:latin typeface="思源黑体 CN Medium" panose="020B0600000000000000" pitchFamily="34" charset="-122"/>
                  <a:ea typeface="思源黑体 CN Medium" panose="020B0600000000000000" pitchFamily="34" charset="-122"/>
                  <a:sym typeface="+mn-ea"/>
                </a:rPr>
                <a:t>H5</a:t>
              </a:r>
              <a:r>
                <a:rPr lang="zh-CN" altLang="en-US">
                  <a:latin typeface="思源黑体 CN Medium" panose="020B0600000000000000" pitchFamily="34" charset="-122"/>
                  <a:ea typeface="思源黑体 CN Medium" panose="020B0600000000000000" pitchFamily="34" charset="-122"/>
                  <a:sym typeface="+mn-ea"/>
                </a:rPr>
                <a:t>网页的编辑和发布</a:t>
              </a:r>
              <a:endParaRPr lang="zh-CN" altLang="en-US" sz="1600" b="1" dirty="0">
                <a:solidFill>
                  <a:sysClr val="window" lastClr="FFFFFF"/>
                </a:solidFill>
                <a:sym typeface="微软雅黑" panose="020B0503020204020204" charset="-122"/>
              </a:endParaRPr>
            </a:p>
          </p:txBody>
        </p:sp>
        <p:sp>
          <p:nvSpPr>
            <p:cNvPr id="52" name="上箭头 51"/>
            <p:cNvSpPr/>
            <p:nvPr>
              <p:custDataLst>
                <p:tags r:id="rId17"/>
              </p:custDataLst>
            </p:nvPr>
          </p:nvSpPr>
          <p:spPr>
            <a:xfrm rot="16200000" flipH="1">
              <a:off x="4361" y="6278"/>
              <a:ext cx="808" cy="658"/>
            </a:xfrm>
            <a:prstGeom prst="upArrow">
              <a:avLst/>
            </a:prstGeom>
            <a:solidFill>
              <a:srgbClr val="B45BD8"/>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53" name="矩形 52"/>
            <p:cNvSpPr/>
            <p:nvPr/>
          </p:nvSpPr>
          <p:spPr>
            <a:xfrm>
              <a:off x="1486" y="4714"/>
              <a:ext cx="2904" cy="699"/>
            </a:xfrm>
            <a:prstGeom prst="rect">
              <a:avLst/>
            </a:prstGeom>
            <a:solidFill>
              <a:srgbClr val="B45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pitchFamily="34" charset="-122"/>
                  <a:ea typeface="思源黑体 CN Medium" panose="020B0600000000000000" pitchFamily="34" charset="-122"/>
                </a:rPr>
                <a:t>规划网页内容</a:t>
              </a:r>
              <a:endParaRPr lang="zh-CN" altLang="en-US">
                <a:latin typeface="思源黑体 CN Medium" panose="020B0600000000000000" pitchFamily="34" charset="-122"/>
                <a:ea typeface="思源黑体 CN Medium" panose="020B0600000000000000" pitchFamily="34" charset="-122"/>
              </a:endParaRPr>
            </a:p>
          </p:txBody>
        </p:sp>
        <p:sp>
          <p:nvSpPr>
            <p:cNvPr id="54" name="矩形 53"/>
            <p:cNvSpPr/>
            <p:nvPr/>
          </p:nvSpPr>
          <p:spPr>
            <a:xfrm>
              <a:off x="1486" y="5499"/>
              <a:ext cx="2904" cy="699"/>
            </a:xfrm>
            <a:prstGeom prst="rect">
              <a:avLst/>
            </a:prstGeom>
            <a:solidFill>
              <a:srgbClr val="B45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pitchFamily="34" charset="-122"/>
                  <a:ea typeface="思源黑体 CN Medium" panose="020B0600000000000000" pitchFamily="34" charset="-122"/>
                </a:rPr>
                <a:t>规划网页布局</a:t>
              </a:r>
              <a:endParaRPr lang="zh-CN" altLang="en-US">
                <a:latin typeface="思源黑体 CN Medium" panose="020B0600000000000000" pitchFamily="34" charset="-122"/>
                <a:ea typeface="思源黑体 CN Medium" panose="020B0600000000000000" pitchFamily="34" charset="-122"/>
              </a:endParaRPr>
            </a:p>
          </p:txBody>
        </p:sp>
        <p:sp>
          <p:nvSpPr>
            <p:cNvPr id="55" name="矩形 54"/>
            <p:cNvSpPr/>
            <p:nvPr/>
          </p:nvSpPr>
          <p:spPr>
            <a:xfrm>
              <a:off x="1486" y="6284"/>
              <a:ext cx="2904" cy="699"/>
            </a:xfrm>
            <a:prstGeom prst="rect">
              <a:avLst/>
            </a:prstGeom>
            <a:solidFill>
              <a:srgbClr val="B45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pitchFamily="34" charset="-122"/>
                  <a:ea typeface="思源黑体 CN Medium" panose="020B0600000000000000" pitchFamily="34" charset="-122"/>
                </a:rPr>
                <a:t>确定网页风格</a:t>
              </a:r>
              <a:endParaRPr lang="zh-CN" altLang="en-US">
                <a:latin typeface="思源黑体 CN Medium" panose="020B0600000000000000" pitchFamily="34" charset="-122"/>
                <a:ea typeface="思源黑体 CN Medium" panose="020B0600000000000000" pitchFamily="34" charset="-122"/>
              </a:endParaRPr>
            </a:p>
          </p:txBody>
        </p:sp>
        <p:sp>
          <p:nvSpPr>
            <p:cNvPr id="56" name="矩形 55"/>
            <p:cNvSpPr/>
            <p:nvPr/>
          </p:nvSpPr>
          <p:spPr>
            <a:xfrm>
              <a:off x="1486" y="7069"/>
              <a:ext cx="2904" cy="699"/>
            </a:xfrm>
            <a:prstGeom prst="rect">
              <a:avLst/>
            </a:prstGeom>
            <a:solidFill>
              <a:srgbClr val="B45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pitchFamily="34" charset="-122"/>
                  <a:ea typeface="思源黑体 CN Medium" panose="020B0600000000000000" pitchFamily="34" charset="-122"/>
                </a:rPr>
                <a:t>制作</a:t>
              </a:r>
              <a:r>
                <a:rPr lang="en-US" altLang="zh-CN">
                  <a:latin typeface="思源黑体 CN Medium" panose="020B0600000000000000" pitchFamily="34" charset="-122"/>
                  <a:ea typeface="思源黑体 CN Medium" panose="020B0600000000000000" pitchFamily="34" charset="-122"/>
                </a:rPr>
                <a:t>H5</a:t>
              </a:r>
              <a:r>
                <a:rPr lang="zh-CN" altLang="en-US">
                  <a:latin typeface="思源黑体 CN Medium" panose="020B0600000000000000" pitchFamily="34" charset="-122"/>
                  <a:ea typeface="思源黑体 CN Medium" panose="020B0600000000000000" pitchFamily="34" charset="-122"/>
                </a:rPr>
                <a:t>网页</a:t>
              </a:r>
              <a:endParaRPr lang="zh-CN" altLang="en-US">
                <a:latin typeface="思源黑体 CN Medium" panose="020B0600000000000000" pitchFamily="34" charset="-122"/>
                <a:ea typeface="思源黑体 CN Medium" panose="020B0600000000000000" pitchFamily="34" charset="-122"/>
              </a:endParaRPr>
            </a:p>
          </p:txBody>
        </p:sp>
        <p:sp>
          <p:nvSpPr>
            <p:cNvPr id="57" name="矩形 56"/>
            <p:cNvSpPr/>
            <p:nvPr/>
          </p:nvSpPr>
          <p:spPr>
            <a:xfrm>
              <a:off x="1486" y="7854"/>
              <a:ext cx="2904" cy="699"/>
            </a:xfrm>
            <a:prstGeom prst="rect">
              <a:avLst/>
            </a:prstGeom>
            <a:solidFill>
              <a:srgbClr val="B45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pitchFamily="34" charset="-122"/>
                  <a:ea typeface="思源黑体 CN Medium" panose="020B0600000000000000" pitchFamily="34" charset="-122"/>
                </a:rPr>
                <a:t>发布</a:t>
              </a:r>
              <a:r>
                <a:rPr lang="en-US" altLang="zh-CN">
                  <a:latin typeface="思源黑体 CN Medium" panose="020B0600000000000000" pitchFamily="34" charset="-122"/>
                  <a:ea typeface="思源黑体 CN Medium" panose="020B0600000000000000" pitchFamily="34" charset="-122"/>
                </a:rPr>
                <a:t>H5</a:t>
              </a:r>
              <a:r>
                <a:rPr lang="zh-CN" altLang="en-US">
                  <a:latin typeface="思源黑体 CN Medium" panose="020B0600000000000000" pitchFamily="34" charset="-122"/>
                  <a:ea typeface="思源黑体 CN Medium" panose="020B0600000000000000" pitchFamily="34" charset="-122"/>
                </a:rPr>
                <a:t>网页</a:t>
              </a:r>
              <a:endParaRPr lang="zh-CN" altLang="en-US">
                <a:latin typeface="思源黑体 CN Medium" panose="020B0600000000000000" pitchFamily="34" charset="-122"/>
                <a:ea typeface="思源黑体 CN Medium" panose="020B06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grpSp>
        <p:nvGrpSpPr>
          <p:cNvPr id="5" name="组合 4"/>
          <p:cNvGrpSpPr/>
          <p:nvPr/>
        </p:nvGrpSpPr>
        <p:grpSpPr>
          <a:xfrm>
            <a:off x="0" y="325694"/>
            <a:ext cx="6894830" cy="552450"/>
            <a:chOff x="0" y="266700"/>
            <a:chExt cx="6894830" cy="552450"/>
          </a:xfrm>
        </p:grpSpPr>
        <p:sp>
          <p:nvSpPr>
            <p:cNvPr id="4" name="矩形 3"/>
            <p:cNvSpPr/>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sp>
        <p:nvSpPr>
          <p:cNvPr id="100" name="文本框 99"/>
          <p:cNvSpPr txBox="1"/>
          <p:nvPr/>
        </p:nvSpPr>
        <p:spPr>
          <a:xfrm>
            <a:off x="3488055" y="1247140"/>
            <a:ext cx="1433830" cy="460375"/>
          </a:xfrm>
          <a:prstGeom prst="rect">
            <a:avLst/>
          </a:prstGeom>
          <a:solidFill>
            <a:srgbClr val="FFC000"/>
          </a:solidFill>
          <a:ln w="9525">
            <a:noFill/>
          </a:ln>
        </p:spPr>
        <p:txBody>
          <a:bodyPr wrap="square">
            <a:spAutoFit/>
          </a:bodyPr>
          <a:p>
            <a:pPr indent="0"/>
            <a:r>
              <a:rPr lang="zh-CN" sz="2400" b="1">
                <a:latin typeface="思源黑体 CN Medium" panose="020B0600000000000000" pitchFamily="34" charset="-122"/>
                <a:ea typeface="思源黑体 CN Medium" panose="020B0600000000000000" pitchFamily="34" charset="-122"/>
              </a:rPr>
              <a:t>项目分析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2" name="文本框 1"/>
          <p:cNvSpPr txBox="1"/>
          <p:nvPr>
            <p:custDataLst>
              <p:tags r:id="rId4"/>
            </p:custDataLst>
          </p:nvPr>
        </p:nvSpPr>
        <p:spPr>
          <a:xfrm>
            <a:off x="3181985" y="1955165"/>
            <a:ext cx="3461385" cy="460375"/>
          </a:xfrm>
          <a:prstGeom prst="rect">
            <a:avLst/>
          </a:prstGeom>
          <a:noFill/>
          <a:ln w="9525">
            <a:noFill/>
          </a:ln>
        </p:spPr>
        <p:txBody>
          <a:bodyPr wrap="square">
            <a:spAutoFit/>
          </a:bodyPr>
          <a:p>
            <a:pPr indent="0"/>
            <a:r>
              <a:rPr lang="zh-CN" sz="2400" b="1">
                <a:latin typeface="思源黑体 CN Medium" panose="020B0600000000000000" pitchFamily="34" charset="-122"/>
                <a:ea typeface="思源黑体 CN Medium" panose="020B0600000000000000" pitchFamily="34" charset="-122"/>
              </a:rPr>
              <a:t>《传播中国大运河文化》</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7" name="组合 6"/>
          <p:cNvGrpSpPr/>
          <p:nvPr/>
        </p:nvGrpSpPr>
        <p:grpSpPr>
          <a:xfrm>
            <a:off x="619125" y="1884680"/>
            <a:ext cx="2407920" cy="601980"/>
            <a:chOff x="768" y="3022"/>
            <a:chExt cx="3792" cy="948"/>
          </a:xfrm>
        </p:grpSpPr>
        <p:sp>
          <p:nvSpPr>
            <p:cNvPr id="8" name="椭圆 7"/>
            <p:cNvSpPr/>
            <p:nvPr>
              <p:custDataLst>
                <p:tags r:id="rId5"/>
              </p:custDataLst>
            </p:nvPr>
          </p:nvSpPr>
          <p:spPr>
            <a:xfrm>
              <a:off x="768"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项</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11" name="椭圆 10"/>
            <p:cNvSpPr/>
            <p:nvPr>
              <p:custDataLst>
                <p:tags r:id="rId6"/>
              </p:custDataLst>
            </p:nvPr>
          </p:nvSpPr>
          <p:spPr>
            <a:xfrm>
              <a:off x="1716"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目</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12" name="椭圆 11"/>
            <p:cNvSpPr/>
            <p:nvPr>
              <p:custDataLst>
                <p:tags r:id="rId7"/>
              </p:custDataLst>
            </p:nvPr>
          </p:nvSpPr>
          <p:spPr>
            <a:xfrm>
              <a:off x="2664"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引</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13" name="椭圆 12"/>
            <p:cNvSpPr/>
            <p:nvPr>
              <p:custDataLst>
                <p:tags r:id="rId8"/>
              </p:custDataLst>
            </p:nvPr>
          </p:nvSpPr>
          <p:spPr>
            <a:xfrm>
              <a:off x="3612"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入</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grpSp>
      <p:pic>
        <p:nvPicPr>
          <p:cNvPr id="18" name="图片 17"/>
          <p:cNvPicPr/>
          <p:nvPr>
            <p:custDataLst>
              <p:tags r:id="rId9"/>
            </p:custDataLst>
          </p:nvPr>
        </p:nvPicPr>
        <p:blipFill>
          <a:blip r:embed="rId10"/>
          <a:srcRect b="2077"/>
          <a:stretch>
            <a:fillRect/>
          </a:stretch>
        </p:blipFill>
        <p:spPr>
          <a:xfrm>
            <a:off x="1094740" y="2923540"/>
            <a:ext cx="4402455" cy="2885440"/>
          </a:xfrm>
          <a:prstGeom prst="rect">
            <a:avLst/>
          </a:prstGeom>
          <a:noFill/>
          <a:ln w="9525">
            <a:noFill/>
          </a:ln>
        </p:spPr>
      </p:pic>
      <p:grpSp>
        <p:nvGrpSpPr>
          <p:cNvPr id="19" name="组合 18"/>
          <p:cNvGrpSpPr/>
          <p:nvPr/>
        </p:nvGrpSpPr>
        <p:grpSpPr>
          <a:xfrm>
            <a:off x="5748020" y="1955165"/>
            <a:ext cx="5805170" cy="4307840"/>
            <a:chOff x="9052" y="3079"/>
            <a:chExt cx="9142" cy="6784"/>
          </a:xfrm>
        </p:grpSpPr>
        <p:grpSp>
          <p:nvGrpSpPr>
            <p:cNvPr id="6" name="组合 5"/>
            <p:cNvGrpSpPr/>
            <p:nvPr/>
          </p:nvGrpSpPr>
          <p:grpSpPr>
            <a:xfrm>
              <a:off x="10498" y="3079"/>
              <a:ext cx="7696" cy="724"/>
              <a:chOff x="10498" y="3079"/>
              <a:chExt cx="7696" cy="724"/>
            </a:xfrm>
          </p:grpSpPr>
          <p:cxnSp>
            <p:nvCxnSpPr>
              <p:cNvPr id="16" name="直接箭头连接符 15"/>
              <p:cNvCxnSpPr/>
              <p:nvPr/>
            </p:nvCxnSpPr>
            <p:spPr>
              <a:xfrm>
                <a:off x="10498" y="3442"/>
                <a:ext cx="86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11"/>
                </p:custDataLst>
              </p:nvPr>
            </p:nvSpPr>
            <p:spPr>
              <a:xfrm>
                <a:off x="11366" y="3079"/>
                <a:ext cx="6828" cy="725"/>
              </a:xfrm>
              <a:prstGeom prst="rect">
                <a:avLst/>
              </a:prstGeom>
              <a:noFill/>
              <a:ln w="9525">
                <a:noFill/>
              </a:ln>
            </p:spPr>
            <p:txBody>
              <a:bodyPr wrap="square">
                <a:spAutoFit/>
              </a:bodyPr>
              <a:p>
                <a:pPr indent="0"/>
                <a:r>
                  <a:rPr lang="zh-CN" sz="2400" b="1">
                    <a:latin typeface="思源黑体 CN Medium" panose="020B0600000000000000" pitchFamily="34" charset="-122"/>
                    <a:ea typeface="思源黑体 CN Medium" panose="020B0600000000000000" pitchFamily="34" charset="-122"/>
                  </a:rPr>
                  <a:t>《传播常州大运河文化》</a:t>
                </a:r>
                <a:r>
                  <a:rPr lang="en-US" altLang="zh-CN" sz="2400" b="1">
                    <a:latin typeface="思源黑体 CN Medium" panose="020B0600000000000000" pitchFamily="34" charset="-122"/>
                    <a:ea typeface="思源黑体 CN Medium" panose="020B0600000000000000" pitchFamily="34" charset="-122"/>
                  </a:rPr>
                  <a:t>……</a:t>
                </a:r>
                <a:endParaRPr lang="en-US" altLang="zh-CN" sz="2400" b="1">
                  <a:latin typeface="思源黑体 CN Medium" panose="020B0600000000000000" pitchFamily="34" charset="-122"/>
                  <a:ea typeface="思源黑体 CN Medium" panose="020B0600000000000000" pitchFamily="34" charset="-122"/>
                </a:endParaRPr>
              </a:p>
            </p:txBody>
          </p:sp>
        </p:grpSp>
        <p:pic>
          <p:nvPicPr>
            <p:cNvPr id="102" name="图片 101"/>
            <p:cNvPicPr/>
            <p:nvPr/>
          </p:nvPicPr>
          <p:blipFill>
            <a:blip r:embed="rId12"/>
            <a:stretch>
              <a:fillRect/>
            </a:stretch>
          </p:blipFill>
          <p:spPr>
            <a:xfrm>
              <a:off x="9052" y="4604"/>
              <a:ext cx="8912" cy="4569"/>
            </a:xfrm>
            <a:prstGeom prst="rect">
              <a:avLst/>
            </a:prstGeom>
            <a:noFill/>
            <a:ln w="9525">
              <a:noFill/>
            </a:ln>
          </p:spPr>
        </p:pic>
        <p:sp>
          <p:nvSpPr>
            <p:cNvPr id="3" name="文本框 2"/>
            <p:cNvSpPr txBox="1"/>
            <p:nvPr/>
          </p:nvSpPr>
          <p:spPr>
            <a:xfrm>
              <a:off x="9845" y="9333"/>
              <a:ext cx="7326" cy="531"/>
            </a:xfrm>
            <a:prstGeom prst="rect">
              <a:avLst/>
            </a:prstGeom>
            <a:noFill/>
          </p:spPr>
          <p:txBody>
            <a:bodyPr wrap="square" rtlCol="0" anchor="t">
              <a:spAutoFit/>
            </a:bodyPr>
            <a:p>
              <a:r>
                <a:rPr lang="zh-CN" altLang="en-US" sz="1600">
                  <a:latin typeface="思源黑体 CN Medium" panose="020B0600000000000000" pitchFamily="34" charset="-122"/>
                  <a:cs typeface="思源黑体 CN Medium" panose="020B0600000000000000" pitchFamily="34" charset="-122"/>
                </a:rPr>
                <a:t>图为《古运回望图》所绘常州名胜古迹——篦箕巷</a:t>
              </a:r>
              <a:endParaRPr lang="zh-CN" altLang="en-US" sz="1600">
                <a:latin typeface="思源黑体 CN Medium" panose="020B0600000000000000" pitchFamily="34" charset="-122"/>
                <a:cs typeface="思源黑体 CN Medium" panose="020B06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r="50000"/>
          <a:stretch>
            <a:fillRect/>
          </a:stretch>
        </p:blipFill>
        <p:spPr>
          <a:xfrm rot="5400000">
            <a:off x="11403438" y="6069438"/>
            <a:ext cx="399272" cy="1177852"/>
          </a:xfrm>
          <a:custGeom>
            <a:avLst/>
            <a:gdLst>
              <a:gd name="connsiteX0" fmla="*/ 0 w 543746"/>
              <a:gd name="connsiteY0" fmla="*/ 0 h 1604049"/>
              <a:gd name="connsiteX1" fmla="*/ 543746 w 543746"/>
              <a:gd name="connsiteY1" fmla="*/ 0 h 1604049"/>
              <a:gd name="connsiteX2" fmla="*/ 543746 w 543746"/>
              <a:gd name="connsiteY2" fmla="*/ 1604049 h 1604049"/>
              <a:gd name="connsiteX3" fmla="*/ 0 w 543746"/>
              <a:gd name="connsiteY3" fmla="*/ 1604049 h 1604049"/>
            </a:gdLst>
            <a:ahLst/>
            <a:cxnLst>
              <a:cxn ang="0">
                <a:pos x="connsiteX0" y="connsiteY0"/>
              </a:cxn>
              <a:cxn ang="0">
                <a:pos x="connsiteX1" y="connsiteY1"/>
              </a:cxn>
              <a:cxn ang="0">
                <a:pos x="connsiteX2" y="connsiteY2"/>
              </a:cxn>
              <a:cxn ang="0">
                <a:pos x="connsiteX3" y="connsiteY3"/>
              </a:cxn>
            </a:cxnLst>
            <a:rect l="l" t="t" r="r" b="b"/>
            <a:pathLst>
              <a:path w="543746" h="1604049">
                <a:moveTo>
                  <a:pt x="0" y="0"/>
                </a:moveTo>
                <a:lnTo>
                  <a:pt x="543746" y="0"/>
                </a:lnTo>
                <a:lnTo>
                  <a:pt x="543746" y="1604049"/>
                </a:lnTo>
                <a:lnTo>
                  <a:pt x="0" y="1604049"/>
                </a:lnTo>
                <a:close/>
              </a:path>
            </a:pathLst>
          </a:custGeom>
        </p:spPr>
      </p:pic>
      <p:sp>
        <p:nvSpPr>
          <p:cNvPr id="100" name="文本框 99"/>
          <p:cNvSpPr txBox="1"/>
          <p:nvPr/>
        </p:nvSpPr>
        <p:spPr>
          <a:xfrm>
            <a:off x="3488055" y="1247140"/>
            <a:ext cx="1433830" cy="460375"/>
          </a:xfrm>
          <a:prstGeom prst="rect">
            <a:avLst/>
          </a:prstGeom>
          <a:solidFill>
            <a:srgbClr val="FFC000"/>
          </a:solidFill>
          <a:ln w="9525">
            <a:noFill/>
          </a:ln>
        </p:spPr>
        <p:txBody>
          <a:bodyPr wrap="square">
            <a:spAutoFit/>
          </a:bodyPr>
          <a:p>
            <a:pPr indent="0" algn="l"/>
            <a:r>
              <a:rPr lang="zh-CN" sz="2400" b="1">
                <a:latin typeface="思源黑体 CN Medium" panose="020B0600000000000000" pitchFamily="34" charset="-122"/>
                <a:ea typeface="思源黑体 CN Medium" panose="020B0600000000000000" pitchFamily="34" charset="-122"/>
              </a:rPr>
              <a:t>项目分析</a:t>
            </a:r>
            <a:endParaRPr lang="zh-CN" altLang="en-US" sz="2400" b="1">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a:off x="487680" y="1178560"/>
            <a:ext cx="2738755" cy="528955"/>
            <a:chOff x="878" y="3116"/>
            <a:chExt cx="2407" cy="833"/>
          </a:xfrm>
        </p:grpSpPr>
        <p:sp>
          <p:nvSpPr>
            <p:cNvPr id="128" name="矩形: 对角圆角 127"/>
            <p:cNvSpPr/>
            <p:nvPr>
              <p:custDataLst>
                <p:tags r:id="rId2"/>
              </p:custDataLst>
            </p:nvPr>
          </p:nvSpPr>
          <p:spPr>
            <a:xfrm>
              <a:off x="878" y="3116"/>
              <a:ext cx="2407" cy="833"/>
            </a:xfrm>
            <a:prstGeom prst="round2DiagRect">
              <a:avLst>
                <a:gd name="adj1" fmla="val 50000"/>
                <a:gd name="adj2" fmla="val 0"/>
              </a:avLst>
            </a:prstGeom>
            <a:solidFill>
              <a:schemeClr val="accent2"/>
            </a:solidFill>
            <a:ln>
              <a:noFill/>
            </a:ln>
            <a:effectLst>
              <a:outerShdw blurRad="127000" dist="38100" dir="2700000" algn="t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3"/>
              </p:custDataLst>
            </p:nvPr>
          </p:nvSpPr>
          <p:spPr>
            <a:xfrm>
              <a:off x="1044" y="3242"/>
              <a:ext cx="2038" cy="581"/>
            </a:xfrm>
            <a:prstGeom prst="rect">
              <a:avLst/>
            </a:prstGeom>
            <a:noFill/>
          </p:spPr>
          <p:txBody>
            <a:bodyPr wrap="square" lIns="0" tIns="0" rIns="0" bIns="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rPr>
                <a:t>单元教材内容</a:t>
              </a:r>
              <a:endPar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OPPOSans B" panose="00020600040101010101" pitchFamily="18" charset="-122"/>
              </a:endParaRPr>
            </a:p>
          </p:txBody>
        </p:sp>
      </p:grpSp>
      <p:sp>
        <p:nvSpPr>
          <p:cNvPr id="3" name="文本框 2"/>
          <p:cNvSpPr txBox="1"/>
          <p:nvPr>
            <p:custDataLst>
              <p:tags r:id="rId4"/>
            </p:custDataLst>
          </p:nvPr>
        </p:nvSpPr>
        <p:spPr>
          <a:xfrm>
            <a:off x="3148965" y="1955165"/>
            <a:ext cx="8194675" cy="460375"/>
          </a:xfrm>
          <a:prstGeom prst="rect">
            <a:avLst/>
          </a:prstGeom>
          <a:noFill/>
          <a:ln w="9525">
            <a:noFill/>
          </a:ln>
        </p:spPr>
        <p:txBody>
          <a:bodyPr wrap="square">
            <a:spAutoFit/>
          </a:bodyPr>
          <a:p>
            <a:pPr indent="0" algn="l"/>
            <a:r>
              <a:rPr 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如何制作和发布有关大运河文化的网页作品？</a:t>
            </a:r>
            <a:endParaRPr lang="zh-CN" sz="2400" b="1">
              <a:latin typeface="思源黑体 CN Medium" panose="020B0600000000000000" pitchFamily="34" charset="-122"/>
              <a:ea typeface="思源黑体 CN Medium" panose="020B0600000000000000" pitchFamily="34" charset="-122"/>
            </a:endParaRPr>
          </a:p>
        </p:txBody>
      </p:sp>
      <p:grpSp>
        <p:nvGrpSpPr>
          <p:cNvPr id="24" name="组合 23"/>
          <p:cNvGrpSpPr/>
          <p:nvPr/>
        </p:nvGrpSpPr>
        <p:grpSpPr>
          <a:xfrm>
            <a:off x="619125" y="1884680"/>
            <a:ext cx="2407920" cy="601980"/>
            <a:chOff x="768" y="3022"/>
            <a:chExt cx="3792" cy="948"/>
          </a:xfrm>
        </p:grpSpPr>
        <p:sp>
          <p:nvSpPr>
            <p:cNvPr id="6" name="椭圆 5"/>
            <p:cNvSpPr/>
            <p:nvPr/>
          </p:nvSpPr>
          <p:spPr>
            <a:xfrm>
              <a:off x="768"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2400" dirty="0">
                  <a:solidFill>
                    <a:schemeClr val="tx2"/>
                  </a:solidFill>
                  <a:latin typeface="思源黑体 CN Medium" panose="020B0600000000000000" pitchFamily="34" charset="-122"/>
                  <a:ea typeface="思源黑体 CN Medium" panose="020B0600000000000000" pitchFamily="34" charset="-122"/>
                  <a:cs typeface="+mn-ea"/>
                  <a:sym typeface="+mn-lt"/>
                </a:rPr>
                <a:t>驱</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21" name="椭圆 20"/>
            <p:cNvSpPr/>
            <p:nvPr/>
          </p:nvSpPr>
          <p:spPr>
            <a:xfrm>
              <a:off x="1716"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动</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22" name="椭圆 21"/>
            <p:cNvSpPr/>
            <p:nvPr/>
          </p:nvSpPr>
          <p:spPr>
            <a:xfrm>
              <a:off x="2664"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问</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sp>
          <p:nvSpPr>
            <p:cNvPr id="23" name="椭圆 22"/>
            <p:cNvSpPr/>
            <p:nvPr/>
          </p:nvSpPr>
          <p:spPr>
            <a:xfrm>
              <a:off x="3612" y="3022"/>
              <a:ext cx="948" cy="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rPr>
                <a:t>题</a:t>
              </a:r>
              <a:endParaRPr lang="zh-CN" altLang="en-US" sz="2400" dirty="0">
                <a:solidFill>
                  <a:schemeClr val="tx2"/>
                </a:solidFill>
                <a:latin typeface="思源黑体 CN Medium" panose="020B0600000000000000" pitchFamily="34" charset="-122"/>
                <a:ea typeface="思源黑体 CN Medium" panose="020B0600000000000000" pitchFamily="34" charset="-122"/>
                <a:cs typeface="+mn-ea"/>
                <a:sym typeface="+mn-lt"/>
              </a:endParaRPr>
            </a:p>
          </p:txBody>
        </p:sp>
      </p:grpSp>
      <p:cxnSp>
        <p:nvCxnSpPr>
          <p:cNvPr id="25" name="直接连接符 24"/>
          <p:cNvCxnSpPr/>
          <p:nvPr/>
        </p:nvCxnSpPr>
        <p:spPr>
          <a:xfrm>
            <a:off x="3126105" y="2442845"/>
            <a:ext cx="6752590" cy="0"/>
          </a:xfrm>
          <a:prstGeom prst="line">
            <a:avLst/>
          </a:prstGeom>
          <a:ln w="1905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0" y="325694"/>
            <a:ext cx="6894830" cy="552450"/>
            <a:chOff x="0" y="266700"/>
            <a:chExt cx="6894830" cy="552450"/>
          </a:xfrm>
        </p:grpSpPr>
        <p:sp>
          <p:nvSpPr>
            <p:cNvPr id="12" name="矩形 11"/>
            <p:cNvSpPr/>
            <p:nvPr>
              <p:custDataLst>
                <p:tags r:id="rId5"/>
              </p:custDataLst>
            </p:nvPr>
          </p:nvSpPr>
          <p:spPr>
            <a:xfrm>
              <a:off x="0" y="266700"/>
              <a:ext cx="146050"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6"/>
              </p:custDataLst>
            </p:nvPr>
          </p:nvSpPr>
          <p:spPr>
            <a:xfrm>
              <a:off x="266700" y="266700"/>
              <a:ext cx="6628130" cy="521970"/>
            </a:xfrm>
            <a:prstGeom prst="rect">
              <a:avLst/>
            </a:prstGeom>
            <a:noFill/>
          </p:spPr>
          <p:txBody>
            <a:bodyPr wrap="square" rtlCol="0">
              <a:spAutoFit/>
            </a:bodyPr>
            <a:lstStyle/>
            <a:p>
              <a:pPr algn="dist"/>
              <a:r>
                <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rPr>
                <a:t>第三单元《互联网中数据共享》教材分析</a:t>
              </a:r>
              <a:endParaRPr lang="zh-CN" altLang="en-US" sz="2800" b="1" dirty="0">
                <a:solidFill>
                  <a:schemeClr val="accent1">
                    <a:lumMod val="50000"/>
                  </a:schemeClr>
                </a:solidFill>
                <a:latin typeface="思源黑体 CN Bold" panose="020B0800000000000000" pitchFamily="34" charset="-122"/>
                <a:ea typeface="思源黑体 CN Bold" panose="020B0800000000000000" pitchFamily="34" charset="-122"/>
                <a:cs typeface="+mn-ea"/>
                <a:sym typeface="+mn-lt"/>
              </a:endParaRPr>
            </a:p>
          </p:txBody>
        </p:sp>
      </p:grpSp>
      <p:grpSp>
        <p:nvGrpSpPr>
          <p:cNvPr id="5" name="组合 4"/>
          <p:cNvGrpSpPr/>
          <p:nvPr/>
        </p:nvGrpSpPr>
        <p:grpSpPr>
          <a:xfrm rot="0">
            <a:off x="676275" y="2990215"/>
            <a:ext cx="6726555" cy="2397124"/>
            <a:chOff x="899160" y="1661160"/>
            <a:chExt cx="3812686" cy="1473217"/>
          </a:xfrm>
        </p:grpSpPr>
        <p:grpSp>
          <p:nvGrpSpPr>
            <p:cNvPr id="2" name="组合 1"/>
            <p:cNvGrpSpPr/>
            <p:nvPr/>
          </p:nvGrpSpPr>
          <p:grpSpPr>
            <a:xfrm>
              <a:off x="1008409" y="1799604"/>
              <a:ext cx="3702909" cy="1281602"/>
              <a:chOff x="1160701" y="1677684"/>
              <a:chExt cx="3702909" cy="1281602"/>
            </a:xfrm>
          </p:grpSpPr>
          <p:sp>
            <p:nvSpPr>
              <p:cNvPr id="33" name="文本框 32"/>
              <p:cNvSpPr txBox="1"/>
              <p:nvPr>
                <p:custDataLst>
                  <p:tags r:id="rId7"/>
                </p:custDataLst>
              </p:nvPr>
            </p:nvSpPr>
            <p:spPr>
              <a:xfrm>
                <a:off x="1160701" y="1677684"/>
                <a:ext cx="2470389" cy="282936"/>
              </a:xfrm>
              <a:prstGeom prst="rect">
                <a:avLst/>
              </a:prstGeom>
              <a:noFill/>
            </p:spPr>
            <p:txBody>
              <a:bodyPr wrap="square" rtlCol="0">
                <a:spAutoFit/>
              </a:bodyPr>
              <a:lstStyle/>
              <a:p>
                <a:r>
                  <a:rPr lang="zh-CN" altLang="en-US" sz="2400" dirty="0">
                    <a:solidFill>
                      <a:schemeClr val="accent1"/>
                    </a:solidFill>
                    <a:latin typeface="思源黑体 CN Medium" panose="020B0600000000000000" pitchFamily="34" charset="-122"/>
                    <a:ea typeface="思源黑体 CN Medium" panose="020B0600000000000000" pitchFamily="34" charset="-122"/>
                  </a:rPr>
                  <a:t>尝试回答三个项目子问题：</a:t>
                </a:r>
                <a:endParaRPr lang="zh-CN" altLang="en-US" sz="2400" dirty="0">
                  <a:solidFill>
                    <a:schemeClr val="accent1"/>
                  </a:solidFill>
                  <a:latin typeface="思源黑体 CN Medium" panose="020B0600000000000000" pitchFamily="34" charset="-122"/>
                  <a:ea typeface="思源黑体 CN Medium" panose="020B0600000000000000" pitchFamily="34" charset="-122"/>
                </a:endParaRPr>
              </a:p>
            </p:txBody>
          </p:sp>
          <p:sp>
            <p:nvSpPr>
              <p:cNvPr id="34" name="文本框 33"/>
              <p:cNvSpPr txBox="1"/>
              <p:nvPr>
                <p:custDataLst>
                  <p:tags r:id="rId8"/>
                </p:custDataLst>
              </p:nvPr>
            </p:nvSpPr>
            <p:spPr>
              <a:xfrm>
                <a:off x="1199573" y="1963352"/>
                <a:ext cx="3664037" cy="995934"/>
              </a:xfrm>
              <a:prstGeom prst="rect">
                <a:avLst/>
              </a:prstGeom>
              <a:noFill/>
            </p:spPr>
            <p:txBody>
              <a:bodyPr wrap="square" rtlCol="0">
                <a:noAutofit/>
              </a:bodyPr>
              <a:lstStyle>
                <a:defPPr>
                  <a:defRPr lang="zh-CN"/>
                </a:defPPr>
                <a:lvl1pPr>
                  <a:lnSpc>
                    <a:spcPct val="150000"/>
                  </a:lnSpc>
                  <a:defRPr sz="1600">
                    <a:latin typeface="思源黑体 CN Medium" panose="020B0600000000000000" pitchFamily="34" charset="-122"/>
                    <a:ea typeface="思源黑体 CN Medium" panose="020B0600000000000000" pitchFamily="34" charset="-122"/>
                  </a:defRPr>
                </a:lvl1pPr>
              </a:lstStyle>
              <a:p>
                <a:r>
                  <a:rPr lang="zh-CN" altLang="en-US" sz="2000" dirty="0"/>
                  <a:t>1.选择何种数据表现形式能更好地表达中国大运河文化？</a:t>
                </a:r>
                <a:endParaRPr lang="zh-CN" altLang="en-US" sz="2000" dirty="0"/>
              </a:p>
              <a:p>
                <a:r>
                  <a:rPr lang="zh-CN" altLang="en-US" sz="2000" dirty="0"/>
                  <a:t>2.如何组织所收集的资源，并以合理的结构呈现?</a:t>
                </a:r>
                <a:endParaRPr lang="zh-CN" altLang="en-US" sz="2000" dirty="0"/>
              </a:p>
              <a:p>
                <a:r>
                  <a:rPr lang="zh-CN" altLang="en-US" sz="2000" dirty="0"/>
                  <a:t>3.如何选择合适的工具制作网页，并分享给他人？</a:t>
                </a:r>
                <a:endParaRPr lang="zh-CN" altLang="en-US" sz="2000" dirty="0"/>
              </a:p>
            </p:txBody>
          </p:sp>
        </p:grpSp>
        <p:sp>
          <p:nvSpPr>
            <p:cNvPr id="4" name="矩形: 圆角 3"/>
            <p:cNvSpPr/>
            <p:nvPr>
              <p:custDataLst>
                <p:tags r:id="rId9"/>
              </p:custDataLst>
            </p:nvPr>
          </p:nvSpPr>
          <p:spPr>
            <a:xfrm>
              <a:off x="899160" y="1661160"/>
              <a:ext cx="3812686" cy="1473217"/>
            </a:xfrm>
            <a:prstGeom prst="roundRect">
              <a:avLst>
                <a:gd name="adj" fmla="val 5895"/>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6540500" y="3818890"/>
            <a:ext cx="5243830" cy="1421130"/>
            <a:chOff x="10300" y="6014"/>
            <a:chExt cx="8258" cy="2238"/>
          </a:xfrm>
        </p:grpSpPr>
        <p:cxnSp>
          <p:nvCxnSpPr>
            <p:cNvPr id="7" name="直接连接符 6"/>
            <p:cNvCxnSpPr/>
            <p:nvPr/>
          </p:nvCxnSpPr>
          <p:spPr>
            <a:xfrm>
              <a:off x="11431" y="6328"/>
              <a:ext cx="1358"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10"/>
              </p:custDataLst>
            </p:nvPr>
          </p:nvSpPr>
          <p:spPr>
            <a:xfrm>
              <a:off x="12752" y="6014"/>
              <a:ext cx="5806" cy="628"/>
            </a:xfrm>
            <a:prstGeom prst="rect">
              <a:avLst/>
            </a:prstGeom>
            <a:noFill/>
          </p:spPr>
          <p:txBody>
            <a:bodyPr wrap="none" rtlCol="0">
              <a:spAutoFit/>
            </a:bodyPr>
            <a:p>
              <a:r>
                <a:rPr lang="zh-CN" altLang="en-US" sz="2000" dirty="0">
                  <a:solidFill>
                    <a:schemeClr val="accent1"/>
                  </a:solidFill>
                  <a:latin typeface="思源黑体 CN Medium" panose="020B0600000000000000" pitchFamily="34" charset="-122"/>
                  <a:ea typeface="思源黑体 CN Medium" panose="020B0600000000000000" pitchFamily="34" charset="-122"/>
                  <a:cs typeface="+mn-ea"/>
                  <a:sym typeface="+mn-lt"/>
                </a:rPr>
                <a:t>探索</a:t>
              </a:r>
              <a:r>
                <a:rPr lang="en-US" altLang="zh-CN" sz="2000" dirty="0">
                  <a:solidFill>
                    <a:schemeClr val="accent1"/>
                  </a:solidFill>
                  <a:latin typeface="思源黑体 CN Medium" panose="020B0600000000000000" pitchFamily="34" charset="-122"/>
                  <a:ea typeface="思源黑体 CN Medium" panose="020B0600000000000000" pitchFamily="34" charset="-122"/>
                  <a:cs typeface="+mn-ea"/>
                  <a:sym typeface="+mn-lt"/>
                </a:rPr>
                <a:t>1 </a:t>
              </a:r>
              <a:r>
                <a:rPr lang="zh-CN" altLang="en-US" sz="2000" dirty="0">
                  <a:solidFill>
                    <a:schemeClr val="accent1"/>
                  </a:solidFill>
                  <a:latin typeface="思源黑体 CN Medium" panose="020B0600000000000000" pitchFamily="34" charset="-122"/>
                  <a:ea typeface="思源黑体 CN Medium" panose="020B0600000000000000" pitchFamily="34" charset="-122"/>
                  <a:cs typeface="+mn-ea"/>
                  <a:sym typeface="+mn-lt"/>
                </a:rPr>
                <a:t>互联网应用中数据的构成</a:t>
              </a:r>
              <a:endParaRPr lang="zh-CN" altLang="en-US" sz="2000" dirty="0">
                <a:solidFill>
                  <a:schemeClr val="accent1"/>
                </a:solidFill>
                <a:latin typeface="思源黑体 CN Medium" panose="020B0600000000000000" pitchFamily="34" charset="-122"/>
                <a:ea typeface="思源黑体 CN Medium" panose="020B0600000000000000" pitchFamily="34" charset="-122"/>
                <a:cs typeface="+mn-ea"/>
                <a:sym typeface="+mn-lt"/>
              </a:endParaRPr>
            </a:p>
          </p:txBody>
        </p:sp>
        <p:sp>
          <p:nvSpPr>
            <p:cNvPr id="15" name="文本框 14"/>
            <p:cNvSpPr txBox="1"/>
            <p:nvPr>
              <p:custDataLst>
                <p:tags r:id="rId11"/>
              </p:custDataLst>
            </p:nvPr>
          </p:nvSpPr>
          <p:spPr>
            <a:xfrm>
              <a:off x="12751" y="6819"/>
              <a:ext cx="5806" cy="628"/>
            </a:xfrm>
            <a:prstGeom prst="rect">
              <a:avLst/>
            </a:prstGeom>
            <a:noFill/>
          </p:spPr>
          <p:txBody>
            <a:bodyPr wrap="none" rtlCol="0">
              <a:spAutoFit/>
            </a:bodyPr>
            <a:p>
              <a:r>
                <a:rPr lang="zh-CN" altLang="en-US" sz="2000" dirty="0">
                  <a:solidFill>
                    <a:schemeClr val="accent1"/>
                  </a:solidFill>
                  <a:latin typeface="思源黑体 CN Medium" panose="020B0600000000000000" pitchFamily="34" charset="-122"/>
                  <a:ea typeface="思源黑体 CN Medium" panose="020B0600000000000000" pitchFamily="34" charset="-122"/>
                  <a:cs typeface="+mn-ea"/>
                  <a:sym typeface="+mn-lt"/>
                </a:rPr>
                <a:t>探索</a:t>
              </a:r>
              <a:r>
                <a:rPr lang="en-US" altLang="zh-CN" sz="2000" dirty="0">
                  <a:solidFill>
                    <a:schemeClr val="accent1"/>
                  </a:solidFill>
                  <a:latin typeface="思源黑体 CN Medium" panose="020B0600000000000000" pitchFamily="34" charset="-122"/>
                  <a:ea typeface="思源黑体 CN Medium" panose="020B0600000000000000" pitchFamily="34" charset="-122"/>
                  <a:cs typeface="+mn-ea"/>
                  <a:sym typeface="+mn-lt"/>
                </a:rPr>
                <a:t>2 </a:t>
              </a:r>
              <a:r>
                <a:rPr lang="zh-CN" altLang="en-US" sz="2000" dirty="0">
                  <a:solidFill>
                    <a:schemeClr val="accent1"/>
                  </a:solidFill>
                  <a:latin typeface="思源黑体 CN Medium" panose="020B0600000000000000" pitchFamily="34" charset="-122"/>
                  <a:ea typeface="思源黑体 CN Medium" panose="020B0600000000000000" pitchFamily="34" charset="-122"/>
                  <a:cs typeface="+mn-ea"/>
                  <a:sym typeface="+mn-lt"/>
                </a:rPr>
                <a:t>互联网应用中数据的组织</a:t>
              </a:r>
              <a:endParaRPr lang="zh-CN" altLang="en-US" sz="2000" dirty="0">
                <a:solidFill>
                  <a:schemeClr val="accent1"/>
                </a:solidFill>
                <a:latin typeface="思源黑体 CN Medium" panose="020B0600000000000000" pitchFamily="34" charset="-122"/>
                <a:ea typeface="思源黑体 CN Medium" panose="020B0600000000000000" pitchFamily="34" charset="-122"/>
                <a:cs typeface="+mn-ea"/>
                <a:sym typeface="+mn-lt"/>
              </a:endParaRPr>
            </a:p>
          </p:txBody>
        </p:sp>
        <p:sp>
          <p:nvSpPr>
            <p:cNvPr id="16" name="文本框 15"/>
            <p:cNvSpPr txBox="1"/>
            <p:nvPr>
              <p:custDataLst>
                <p:tags r:id="rId12"/>
              </p:custDataLst>
            </p:nvPr>
          </p:nvSpPr>
          <p:spPr>
            <a:xfrm>
              <a:off x="12752" y="7624"/>
              <a:ext cx="4606" cy="628"/>
            </a:xfrm>
            <a:prstGeom prst="rect">
              <a:avLst/>
            </a:prstGeom>
            <a:noFill/>
          </p:spPr>
          <p:txBody>
            <a:bodyPr wrap="none" rtlCol="0">
              <a:spAutoFit/>
            </a:bodyPr>
            <a:p>
              <a:r>
                <a:rPr lang="zh-CN" altLang="en-US" sz="2000" dirty="0">
                  <a:solidFill>
                    <a:schemeClr val="accent1"/>
                  </a:solidFill>
                  <a:latin typeface="思源黑体 CN Medium" panose="020B0600000000000000" pitchFamily="34" charset="-122"/>
                  <a:ea typeface="思源黑体 CN Medium" panose="020B0600000000000000" pitchFamily="34" charset="-122"/>
                  <a:cs typeface="+mn-ea"/>
                  <a:sym typeface="+mn-lt"/>
                </a:rPr>
                <a:t>探索</a:t>
              </a:r>
              <a:r>
                <a:rPr lang="en-US" altLang="zh-CN" sz="2000" dirty="0">
                  <a:solidFill>
                    <a:schemeClr val="accent1"/>
                  </a:solidFill>
                  <a:latin typeface="思源黑体 CN Medium" panose="020B0600000000000000" pitchFamily="34" charset="-122"/>
                  <a:ea typeface="思源黑体 CN Medium" panose="020B0600000000000000" pitchFamily="34" charset="-122"/>
                  <a:cs typeface="+mn-ea"/>
                  <a:sym typeface="+mn-lt"/>
                </a:rPr>
                <a:t>3 </a:t>
              </a:r>
              <a:r>
                <a:rPr lang="zh-CN" altLang="en-US" sz="2000" dirty="0">
                  <a:solidFill>
                    <a:schemeClr val="accent1"/>
                  </a:solidFill>
                  <a:latin typeface="思源黑体 CN Medium" panose="020B0600000000000000" pitchFamily="34" charset="-122"/>
                  <a:ea typeface="思源黑体 CN Medium" panose="020B0600000000000000" pitchFamily="34" charset="-122"/>
                  <a:cs typeface="+mn-ea"/>
                  <a:sym typeface="+mn-lt"/>
                </a:rPr>
                <a:t>网页的编辑和发布</a:t>
              </a:r>
              <a:endParaRPr lang="zh-CN" altLang="en-US" sz="2000" dirty="0">
                <a:solidFill>
                  <a:schemeClr val="accent1"/>
                </a:solidFill>
                <a:latin typeface="思源黑体 CN Medium" panose="020B0600000000000000" pitchFamily="34" charset="-122"/>
                <a:ea typeface="思源黑体 CN Medium" panose="020B0600000000000000" pitchFamily="34" charset="-122"/>
                <a:cs typeface="+mn-ea"/>
                <a:sym typeface="+mn-lt"/>
              </a:endParaRPr>
            </a:p>
          </p:txBody>
        </p:sp>
        <p:cxnSp>
          <p:nvCxnSpPr>
            <p:cNvPr id="17" name="直接连接符 16"/>
            <p:cNvCxnSpPr/>
            <p:nvPr/>
          </p:nvCxnSpPr>
          <p:spPr>
            <a:xfrm>
              <a:off x="10300" y="7072"/>
              <a:ext cx="2449"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0300" y="7816"/>
              <a:ext cx="2449"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TEMPLATE_CATEGORY" val="diagram"/>
  <p:tag name="KSO_WM_TEMPLATE_INDEX" val="160376"/>
  <p:tag name="KSO_WM_UNIT_TYPE" val="l_i"/>
  <p:tag name="KSO_WM_UNIT_INDEX" val="1_1"/>
  <p:tag name="KSO_WM_UNIT_ID" val="diagram160376_3*l_i*1_1"/>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TAG_VERSION" val="1.0"/>
  <p:tag name="KSO_WM_BEAUTIFY_FLAG" val="#wm#"/>
  <p:tag name="KSO_WM_UNIT_TYPE" val="i"/>
  <p:tag name="KSO_WM_UNIT_ID" val="diagram160376_3*i*0"/>
  <p:tag name="KSO_WM_TEMPLATE_CATEGORY" val="diagram"/>
  <p:tag name="KSO_WM_TEMPLATE_INDEX" val="160376"/>
  <p:tag name="KSO_WM_UNIT_INDEX" val="0"/>
</p:tagLst>
</file>

<file path=ppt/tags/tag103.xml><?xml version="1.0" encoding="utf-8"?>
<p:tagLst xmlns:p="http://schemas.openxmlformats.org/presentationml/2006/main">
  <p:tag name="KSO_WM_TEMPLATE_CATEGORY" val="diagram"/>
  <p:tag name="KSO_WM_TEMPLATE_INDEX" val="160376"/>
  <p:tag name="KSO_WM_UNIT_TYPE" val="l_h_f"/>
  <p:tag name="KSO_WM_UNIT_INDEX" val="1_1_1"/>
  <p:tag name="KSO_WM_UNIT_ID" val="diagram160376_3*l_h_f*1_1_1"/>
  <p:tag name="KSO_WM_UNIT_CLEAR" val="1"/>
  <p:tag name="KSO_WM_UNIT_LAYERLEVEL" val="1_1_1"/>
  <p:tag name="KSO_WM_UNIT_VALUE" val="45"/>
  <p:tag name="KSO_WM_UNIT_HIGHLIGHT" val="0"/>
  <p:tag name="KSO_WM_UNIT_COMPATIBLE" val="0"/>
  <p:tag name="KSO_WM_UNIT_PRESET_TEXT_INDEX" val="4"/>
  <p:tag name="KSO_WM_BEAUTIFY_FLAG" val="#wm#"/>
  <p:tag name="KSO_WM_TAG_VERSION" val="1.0"/>
  <p:tag name="KSO_WM_UNIT_PRESET_TEXT_LEN" val="26"/>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Lst>
</file>

<file path=ppt/tags/tag104.xml><?xml version="1.0" encoding="utf-8"?>
<p:tagLst xmlns:p="http://schemas.openxmlformats.org/presentationml/2006/main">
  <p:tag name="KSO_WM_TEMPLATE_CATEGORY" val="diagram"/>
  <p:tag name="KSO_WM_TEMPLATE_INDEX" val="160376"/>
  <p:tag name="KSO_WM_UNIT_TYPE" val="l_i"/>
  <p:tag name="KSO_WM_UNIT_INDEX" val="1_1"/>
  <p:tag name="KSO_WM_UNIT_ID" val="diagram160376_3*l_i*1_1"/>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TAG_VERSION" val="1.0"/>
  <p:tag name="KSO_WM_BEAUTIFY_FLAG" val="#wm#"/>
  <p:tag name="KSO_WM_UNIT_TYPE" val="i"/>
  <p:tag name="KSO_WM_UNIT_ID" val="diagram160376_3*i*0"/>
  <p:tag name="KSO_WM_TEMPLATE_CATEGORY" val="diagram"/>
  <p:tag name="KSO_WM_TEMPLATE_INDEX" val="160376"/>
  <p:tag name="KSO_WM_UNIT_INDEX" val="0"/>
</p:tagLst>
</file>

<file path=ppt/tags/tag107.xml><?xml version="1.0" encoding="utf-8"?>
<p:tagLst xmlns:p="http://schemas.openxmlformats.org/presentationml/2006/main">
  <p:tag name="KSO_WM_TEMPLATE_CATEGORY" val="diagram"/>
  <p:tag name="KSO_WM_TEMPLATE_INDEX" val="160376"/>
  <p:tag name="KSO_WM_UNIT_TYPE" val="l_h_f"/>
  <p:tag name="KSO_WM_UNIT_INDEX" val="1_1_1"/>
  <p:tag name="KSO_WM_UNIT_ID" val="diagram160376_3*l_h_f*1_1_1"/>
  <p:tag name="KSO_WM_UNIT_CLEAR" val="1"/>
  <p:tag name="KSO_WM_UNIT_LAYERLEVEL" val="1_1_1"/>
  <p:tag name="KSO_WM_UNIT_VALUE" val="45"/>
  <p:tag name="KSO_WM_UNIT_HIGHLIGHT" val="0"/>
  <p:tag name="KSO_WM_UNIT_COMPATIBLE" val="0"/>
  <p:tag name="KSO_WM_UNIT_PRESET_TEXT_INDEX" val="4"/>
  <p:tag name="KSO_WM_BEAUTIFY_FLAG" val="#wm#"/>
  <p:tag name="KSO_WM_TAG_VERSION" val="1.0"/>
  <p:tag name="KSO_WM_UNIT_PRESET_TEXT_LEN" val="26"/>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Lst>
</file>

<file path=ppt/tags/tag108.xml><?xml version="1.0" encoding="utf-8"?>
<p:tagLst xmlns:p="http://schemas.openxmlformats.org/presentationml/2006/main">
  <p:tag name="KSO_WM_TEMPLATE_CATEGORY" val="diagram"/>
  <p:tag name="KSO_WM_TEMPLATE_INDEX" val="160376"/>
  <p:tag name="KSO_WM_UNIT_TYPE" val="l_i"/>
  <p:tag name="KSO_WM_UNIT_INDEX" val="1_1"/>
  <p:tag name="KSO_WM_UNIT_ID" val="diagram160376_3*l_i*1_1"/>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430_3*m_h_i*1_1_2"/>
  <p:tag name="KSO_WM_TEMPLATE_CATEGORY" val="diagram"/>
  <p:tag name="KSO_WM_TEMPLATE_INDEX" val="160430"/>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430_3*m_h_i*1_1_1"/>
  <p:tag name="KSO_WM_TEMPLATE_CATEGORY" val="diagram"/>
  <p:tag name="KSO_WM_TEMPLATE_INDEX" val="160430"/>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2_3"/>
  <p:tag name="KSO_WM_UNIT_ID" val="diagram160430_3*m_h_z*1_2_3"/>
  <p:tag name="KSO_WM_TEMPLATE_CATEGORY" val="diagram"/>
  <p:tag name="KSO_WM_TEMPLATE_INDEX" val="160430"/>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3_3"/>
  <p:tag name="KSO_WM_UNIT_ID" val="diagram160430_3*m_h_z*1_3_3"/>
  <p:tag name="KSO_WM_TEMPLATE_CATEGORY" val="diagram"/>
  <p:tag name="KSO_WM_TEMPLATE_INDEX" val="160430"/>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4_3"/>
  <p:tag name="KSO_WM_UNIT_ID" val="diagram160430_3*m_h_z*1_4_3"/>
  <p:tag name="KSO_WM_TEMPLATE_CATEGORY" val="diagram"/>
  <p:tag name="KSO_WM_TEMPLATE_INDEX" val="160430"/>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430_3*m_h_i*1_2_2"/>
  <p:tag name="KSO_WM_TEMPLATE_CATEGORY" val="diagram"/>
  <p:tag name="KSO_WM_TEMPLATE_INDEX" val="160430"/>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430_3*m_h_i*1_2_1"/>
  <p:tag name="KSO_WM_TEMPLATE_CATEGORY" val="diagram"/>
  <p:tag name="KSO_WM_TEMPLATE_INDEX" val="160430"/>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52.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430_3*m_h_i*1_3_2"/>
  <p:tag name="KSO_WM_TEMPLATE_CATEGORY" val="diagram"/>
  <p:tag name="KSO_WM_TEMPLATE_INDEX" val="160430"/>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430_3*m_h_i*1_3_1"/>
  <p:tag name="KSO_WM_TEMPLATE_CATEGORY" val="diagram"/>
  <p:tag name="KSO_WM_TEMPLATE_INDEX" val="160430"/>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54.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160430_3*m_h_i*1_4_2"/>
  <p:tag name="KSO_WM_TEMPLATE_CATEGORY" val="diagram"/>
  <p:tag name="KSO_WM_TEMPLATE_INDEX" val="160430"/>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430_3*m_h_i*1_4_1"/>
  <p:tag name="KSO_WM_TEMPLATE_CATEGORY" val="diagram"/>
  <p:tag name="KSO_WM_TEMPLATE_INDEX" val="160430"/>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5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160430_3*m_h_a*1_1_1"/>
  <p:tag name="KSO_WM_TEMPLATE_CATEGORY" val="diagram"/>
  <p:tag name="KSO_WM_TEMPLATE_INDEX" val="160430"/>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5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160430_3*m_h_a*1_2_1"/>
  <p:tag name="KSO_WM_TEMPLATE_CATEGORY" val="diagram"/>
  <p:tag name="KSO_WM_TEMPLATE_INDEX" val="160430"/>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5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160430_3*m_h_a*1_3_1"/>
  <p:tag name="KSO_WM_TEMPLATE_CATEGORY" val="diagram"/>
  <p:tag name="KSO_WM_TEMPLATE_INDEX" val="160430"/>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5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160430_3*m_h_a*1_4_1"/>
  <p:tag name="KSO_WM_TEMPLATE_CATEGORY" val="diagram"/>
  <p:tag name="KSO_WM_TEMPLATE_INDEX" val="160430"/>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PP_MARK_KEY" val="654c467d-4922-4e29-bcc2-9448083302e5"/>
  <p:tag name="COMMONDATA" val="eyJjb3VudCI6MjYxLCJoZGlkIjoiYzI0N2ExYWJiZmIyMmQxODM0ZDFlMGRmY2ZlMjkzZDciLCJ1c2VyQ291bnQiOjI2MX0="/>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TAG_VERSION" val="1.0"/>
  <p:tag name="KSO_WM_BEAUTIFY_FLAG" val="#wm#"/>
  <p:tag name="KSO_WM_UNIT_TYPE" val="i"/>
  <p:tag name="KSO_WM_UNIT_ID" val="diagram160376_3*i*0"/>
  <p:tag name="KSO_WM_TEMPLATE_CATEGORY" val="diagram"/>
  <p:tag name="KSO_WM_TEMPLATE_INDEX" val="160376"/>
  <p:tag name="KSO_WM_UNIT_INDEX" val="0"/>
</p:tagLst>
</file>

<file path=ppt/tags/tag99.xml><?xml version="1.0" encoding="utf-8"?>
<p:tagLst xmlns:p="http://schemas.openxmlformats.org/presentationml/2006/main">
  <p:tag name="KSO_WM_TEMPLATE_CATEGORY" val="diagram"/>
  <p:tag name="KSO_WM_TEMPLATE_INDEX" val="160376"/>
  <p:tag name="KSO_WM_UNIT_TYPE" val="l_h_f"/>
  <p:tag name="KSO_WM_UNIT_INDEX" val="1_1_1"/>
  <p:tag name="KSO_WM_UNIT_ID" val="diagram160376_3*l_h_f*1_1_1"/>
  <p:tag name="KSO_WM_UNIT_CLEAR" val="1"/>
  <p:tag name="KSO_WM_UNIT_LAYERLEVEL" val="1_1_1"/>
  <p:tag name="KSO_WM_UNIT_VALUE" val="45"/>
  <p:tag name="KSO_WM_UNIT_HIGHLIGHT" val="0"/>
  <p:tag name="KSO_WM_UNIT_COMPATIBLE" val="0"/>
  <p:tag name="KSO_WM_UNIT_PRESET_TEXT_INDEX" val="4"/>
  <p:tag name="KSO_WM_BEAUTIFY_FLAG" val="#wm#"/>
  <p:tag name="KSO_WM_TAG_VERSION" val="1.0"/>
  <p:tag name="KSO_WM_UNIT_PRESET_TEXT_LEN" val="26"/>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Lst>
</file>

<file path=ppt/theme/theme1.xml><?xml version="1.0" encoding="utf-8"?>
<a:theme xmlns:a="http://schemas.openxmlformats.org/drawingml/2006/main" name="Office 主题​​">
  <a:themeElements>
    <a:clrScheme name="自定义 3">
      <a:dk1>
        <a:srgbClr val="000000"/>
      </a:dk1>
      <a:lt1>
        <a:srgbClr val="FFFFFF"/>
      </a:lt1>
      <a:dk2>
        <a:srgbClr val="000000"/>
      </a:dk2>
      <a:lt2>
        <a:srgbClr val="FFFFFF"/>
      </a:lt2>
      <a:accent1>
        <a:srgbClr val="446ECE"/>
      </a:accent1>
      <a:accent2>
        <a:srgbClr val="446ECE"/>
      </a:accent2>
      <a:accent3>
        <a:srgbClr val="446ECE"/>
      </a:accent3>
      <a:accent4>
        <a:srgbClr val="446ECE"/>
      </a:accent4>
      <a:accent5>
        <a:srgbClr val="446ECE"/>
      </a:accent5>
      <a:accent6>
        <a:srgbClr val="446ECE"/>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6384</Words>
  <Application>WPS 演示</Application>
  <PresentationFormat>宽屏</PresentationFormat>
  <Paragraphs>678</Paragraphs>
  <Slides>41</Slides>
  <Notes>1</Notes>
  <HiddenSlides>1</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41</vt:i4>
      </vt:variant>
    </vt:vector>
  </HeadingPairs>
  <TitlesOfParts>
    <vt:vector size="62" baseType="lpstr">
      <vt:lpstr>Arial</vt:lpstr>
      <vt:lpstr>宋体</vt:lpstr>
      <vt:lpstr>Wingdings</vt:lpstr>
      <vt:lpstr>思源黑体 CN Medium</vt:lpstr>
      <vt:lpstr>思源黑体 CN Bold</vt:lpstr>
      <vt:lpstr>阿里巴巴普惠体 B</vt:lpstr>
      <vt:lpstr>OPPOSans B</vt:lpstr>
      <vt:lpstr>阿里巴巴普惠体 L</vt:lpstr>
      <vt:lpstr>OPPOSans M</vt:lpstr>
      <vt:lpstr>阿里巴巴普惠体 R</vt:lpstr>
      <vt:lpstr>微软雅黑</vt:lpstr>
      <vt:lpstr>Arial Unicode MS</vt:lpstr>
      <vt:lpstr>等线 Light</vt:lpstr>
      <vt:lpstr>等线</vt:lpstr>
      <vt:lpstr>汉仪君黑-45简</vt:lpstr>
      <vt:lpstr>思源黑体</vt:lpstr>
      <vt:lpstr>胡晓波男神体</vt:lpstr>
      <vt:lpstr>Calibri</vt:lpstr>
      <vt:lpstr>Malgun Gothic</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18010</dc:creator>
  <cp:lastModifiedBy>feelsad</cp:lastModifiedBy>
  <cp:revision>323</cp:revision>
  <dcterms:created xsi:type="dcterms:W3CDTF">2022-01-18T04:26:00Z</dcterms:created>
  <dcterms:modified xsi:type="dcterms:W3CDTF">2023-08-29T15:26:29Z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031FB5EC3EF4437598D2CB775A783967_11</vt:lpwstr>
  </property>
  <property fmtid="{D5CDD505-2E9C-101B-9397-08002B2CF9AE}" pid="3" name="KSOProductBuildVer">
    <vt:lpwstr>2052-11.1.0.14309</vt:lpwstr>
  </property>
  <property fmtid="{D5CDD505-2E9C-101B-9397-08002B2CF9AE}" pid="4" name="KSOTemplateUUID">
    <vt:lpwstr>v1.0_mb_X+bPcY6RIIlya1+J3e3coQ==</vt:lpwstr>
  </property>
</Properties>
</file>