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5" r:id="rId3"/>
    <p:sldId id="256" r:id="rId4"/>
    <p:sldId id="263" r:id="rId5"/>
    <p:sldId id="270" r:id="rId6"/>
    <p:sldId id="266" r:id="rId7"/>
    <p:sldId id="267" r:id="rId8"/>
    <p:sldId id="271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5" r:id="rId18"/>
    <p:sldId id="280" r:id="rId19"/>
    <p:sldId id="281" r:id="rId20"/>
    <p:sldId id="283" r:id="rId21"/>
    <p:sldId id="284" r:id="rId22"/>
    <p:sldId id="260" r:id="rId23"/>
    <p:sldId id="288" r:id="rId24"/>
    <p:sldId id="297" r:id="rId25"/>
    <p:sldId id="298" r:id="rId26"/>
    <p:sldId id="299" r:id="rId27"/>
    <p:sldId id="300" r:id="rId28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情境导入</a:t>
            </a:r>
            <a:endParaRPr lang="zh-CN" altLang="en-US"/>
          </a:p>
        </p:txBody>
      </p:sp>
      <p:sp>
        <p:nvSpPr>
          <p:cNvPr id="279555" name="文本框 279554"/>
          <p:cNvSpPr txBox="1"/>
          <p:nvPr/>
        </p:nvSpPr>
        <p:spPr>
          <a:xfrm>
            <a:off x="635" y="1313815"/>
            <a:ext cx="89192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      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给我一个支点，我可以撬动整个地球。”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003425" y="2448560"/>
            <a:ext cx="4225925" cy="316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288771" name="直接连接符 288770"/>
          <p:cNvSpPr/>
          <p:nvPr/>
        </p:nvSpPr>
        <p:spPr>
          <a:xfrm>
            <a:off x="1212850" y="2967355"/>
            <a:ext cx="6248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88772" name="组合 288771"/>
          <p:cNvGrpSpPr/>
          <p:nvPr/>
        </p:nvGrpSpPr>
        <p:grpSpPr>
          <a:xfrm>
            <a:off x="1212850" y="2967355"/>
            <a:ext cx="990600" cy="1981200"/>
            <a:chOff x="816" y="1680"/>
            <a:chExt cx="624" cy="1248"/>
          </a:xfrm>
        </p:grpSpPr>
        <p:sp>
          <p:nvSpPr>
            <p:cNvPr id="288773" name="直接连接符 288772"/>
            <p:cNvSpPr/>
            <p:nvPr/>
          </p:nvSpPr>
          <p:spPr>
            <a:xfrm flipH="1">
              <a:off x="816" y="1680"/>
              <a:ext cx="0" cy="105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8774" name="文本框 288773"/>
            <p:cNvSpPr txBox="1"/>
            <p:nvPr/>
          </p:nvSpPr>
          <p:spPr>
            <a:xfrm>
              <a:off x="864" y="2448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8775" name="组合 288774"/>
          <p:cNvGrpSpPr/>
          <p:nvPr/>
        </p:nvGrpSpPr>
        <p:grpSpPr>
          <a:xfrm>
            <a:off x="2889250" y="1976755"/>
            <a:ext cx="914400" cy="1295400"/>
            <a:chOff x="1872" y="1056"/>
            <a:chExt cx="576" cy="816"/>
          </a:xfrm>
        </p:grpSpPr>
        <p:sp>
          <p:nvSpPr>
            <p:cNvPr id="288776" name="等腰三角形 288775"/>
            <p:cNvSpPr/>
            <p:nvPr/>
          </p:nvSpPr>
          <p:spPr>
            <a:xfrm>
              <a:off x="1968" y="1680"/>
              <a:ext cx="192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777" name="文本框 288776"/>
            <p:cNvSpPr txBox="1"/>
            <p:nvPr/>
          </p:nvSpPr>
          <p:spPr>
            <a:xfrm>
              <a:off x="1872" y="1056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8778" name="组合 288777"/>
          <p:cNvGrpSpPr/>
          <p:nvPr/>
        </p:nvGrpSpPr>
        <p:grpSpPr>
          <a:xfrm>
            <a:off x="1212850" y="1443355"/>
            <a:ext cx="1981200" cy="1522413"/>
            <a:chOff x="816" y="720"/>
            <a:chExt cx="1248" cy="959"/>
          </a:xfrm>
        </p:grpSpPr>
        <p:sp>
          <p:nvSpPr>
            <p:cNvPr id="288779" name="文本框 288778"/>
            <p:cNvSpPr txBox="1"/>
            <p:nvPr/>
          </p:nvSpPr>
          <p:spPr>
            <a:xfrm>
              <a:off x="1200" y="720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8780" name="左大括号 288779"/>
            <p:cNvSpPr/>
            <p:nvPr/>
          </p:nvSpPr>
          <p:spPr>
            <a:xfrm rot="5390591">
              <a:off x="1248" y="863"/>
              <a:ext cx="384" cy="1248"/>
            </a:xfrm>
            <a:prstGeom prst="leftBrace">
              <a:avLst>
                <a:gd name="adj1" fmla="val 18371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8781" name="组合 288780"/>
          <p:cNvGrpSpPr/>
          <p:nvPr/>
        </p:nvGrpSpPr>
        <p:grpSpPr>
          <a:xfrm>
            <a:off x="3038475" y="986155"/>
            <a:ext cx="3868738" cy="1263650"/>
            <a:chOff x="1966" y="432"/>
            <a:chExt cx="2437" cy="796"/>
          </a:xfrm>
        </p:grpSpPr>
        <p:sp>
          <p:nvSpPr>
            <p:cNvPr id="288782" name="左大括号 288781"/>
            <p:cNvSpPr/>
            <p:nvPr/>
          </p:nvSpPr>
          <p:spPr>
            <a:xfrm rot="4217628">
              <a:off x="2992" y="-182"/>
              <a:ext cx="384" cy="2437"/>
            </a:xfrm>
            <a:prstGeom prst="leftBrace">
              <a:avLst>
                <a:gd name="adj1" fmla="val 35874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783" name="文本框 288782"/>
            <p:cNvSpPr txBox="1"/>
            <p:nvPr/>
          </p:nvSpPr>
          <p:spPr>
            <a:xfrm rot="-1334496">
              <a:off x="2736" y="432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8784" name="组合 288783"/>
          <p:cNvGrpSpPr/>
          <p:nvPr/>
        </p:nvGrpSpPr>
        <p:grpSpPr>
          <a:xfrm>
            <a:off x="6851650" y="2967355"/>
            <a:ext cx="914400" cy="1828800"/>
            <a:chOff x="4368" y="1680"/>
            <a:chExt cx="576" cy="1152"/>
          </a:xfrm>
        </p:grpSpPr>
        <p:sp>
          <p:nvSpPr>
            <p:cNvPr id="288785" name="直接连接符 288784"/>
            <p:cNvSpPr/>
            <p:nvPr/>
          </p:nvSpPr>
          <p:spPr>
            <a:xfrm flipH="1">
              <a:off x="4368" y="1680"/>
              <a:ext cx="384" cy="76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8786" name="文本框 288785"/>
            <p:cNvSpPr txBox="1"/>
            <p:nvPr/>
          </p:nvSpPr>
          <p:spPr>
            <a:xfrm>
              <a:off x="4368" y="2352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8787" name="组合 288786"/>
          <p:cNvGrpSpPr/>
          <p:nvPr/>
        </p:nvGrpSpPr>
        <p:grpSpPr>
          <a:xfrm>
            <a:off x="7685088" y="2880043"/>
            <a:ext cx="1376362" cy="1839912"/>
            <a:chOff x="4893" y="1625"/>
            <a:chExt cx="867" cy="1159"/>
          </a:xfrm>
        </p:grpSpPr>
        <p:sp>
          <p:nvSpPr>
            <p:cNvPr id="288788" name="直接连接符 288787"/>
            <p:cNvSpPr/>
            <p:nvPr/>
          </p:nvSpPr>
          <p:spPr>
            <a:xfrm rot="-22642258">
              <a:off x="4893" y="1625"/>
              <a:ext cx="49" cy="105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8789" name="文本框 288788"/>
            <p:cNvSpPr txBox="1"/>
            <p:nvPr/>
          </p:nvSpPr>
          <p:spPr>
            <a:xfrm>
              <a:off x="5184" y="2304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8790" name="直接连接符 288789"/>
          <p:cNvSpPr/>
          <p:nvPr/>
        </p:nvSpPr>
        <p:spPr>
          <a:xfrm rot="2135075" flipH="1" flipV="1">
            <a:off x="6440488" y="1705293"/>
            <a:ext cx="1398587" cy="941387"/>
          </a:xfrm>
          <a:prstGeom prst="line">
            <a:avLst/>
          </a:prstGeom>
          <a:ln w="3810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88791" name="直接连接符 288790"/>
          <p:cNvSpPr/>
          <p:nvPr/>
        </p:nvSpPr>
        <p:spPr>
          <a:xfrm flipV="1">
            <a:off x="3270250" y="1595755"/>
            <a:ext cx="3657600" cy="1295400"/>
          </a:xfrm>
          <a:prstGeom prst="line">
            <a:avLst/>
          </a:prstGeom>
          <a:ln w="3810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88792" name="直接连接符 288791"/>
          <p:cNvSpPr/>
          <p:nvPr/>
        </p:nvSpPr>
        <p:spPr>
          <a:xfrm>
            <a:off x="1212850" y="2967355"/>
            <a:ext cx="1981200" cy="0"/>
          </a:xfrm>
          <a:prstGeom prst="line">
            <a:avLst/>
          </a:prstGeom>
          <a:ln w="3810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88793" name="组合 288792"/>
          <p:cNvGrpSpPr/>
          <p:nvPr/>
        </p:nvGrpSpPr>
        <p:grpSpPr>
          <a:xfrm>
            <a:off x="3152775" y="3078480"/>
            <a:ext cx="3429000" cy="1752600"/>
            <a:chOff x="2064" y="1680"/>
            <a:chExt cx="2112" cy="1104"/>
          </a:xfrm>
        </p:grpSpPr>
        <p:sp>
          <p:nvSpPr>
            <p:cNvPr id="288794" name="直接连接符 288793"/>
            <p:cNvSpPr/>
            <p:nvPr/>
          </p:nvSpPr>
          <p:spPr>
            <a:xfrm flipH="1" flipV="1">
              <a:off x="2064" y="1680"/>
              <a:ext cx="864" cy="48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8795" name="直接连接符 288794"/>
            <p:cNvSpPr/>
            <p:nvPr/>
          </p:nvSpPr>
          <p:spPr>
            <a:xfrm>
              <a:off x="3312" y="2352"/>
              <a:ext cx="864" cy="43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8796" name="文本框 288795"/>
            <p:cNvSpPr txBox="1"/>
            <p:nvPr/>
          </p:nvSpPr>
          <p:spPr>
            <a:xfrm rot="-19740708">
              <a:off x="2880" y="2064"/>
              <a:ext cx="57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b="0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  <a:endParaRPr lang="en-US" altLang="zh-CN" b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8797" name="直接连接符 288796"/>
          <p:cNvSpPr/>
          <p:nvPr/>
        </p:nvSpPr>
        <p:spPr>
          <a:xfrm>
            <a:off x="3346450" y="3043555"/>
            <a:ext cx="3276600" cy="1676400"/>
          </a:xfrm>
          <a:prstGeom prst="line">
            <a:avLst/>
          </a:prstGeom>
          <a:ln w="3810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88798" name="文本框 288797"/>
          <p:cNvSpPr txBox="1"/>
          <p:nvPr/>
        </p:nvSpPr>
        <p:spPr>
          <a:xfrm>
            <a:off x="298450" y="4796155"/>
            <a:ext cx="441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FF"/>
                </a:solidFill>
                <a:latin typeface="Times New Roman" panose="02020603050405020304" pitchFamily="18" charset="0"/>
              </a:rPr>
              <a:t>画杠杆力臂的方法：</a:t>
            </a:r>
            <a:endParaRPr lang="zh-CN" altLang="en-US" sz="32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8799" name="直接连接符 288798"/>
          <p:cNvSpPr/>
          <p:nvPr/>
        </p:nvSpPr>
        <p:spPr>
          <a:xfrm rot="-279517" flipH="1">
            <a:off x="6165850" y="4186555"/>
            <a:ext cx="762000" cy="1295400"/>
          </a:xfrm>
          <a:prstGeom prst="line">
            <a:avLst/>
          </a:prstGeom>
          <a:ln w="3810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88800" name="任意多边形 288799"/>
          <p:cNvSpPr/>
          <p:nvPr/>
        </p:nvSpPr>
        <p:spPr>
          <a:xfrm rot="18233072" flipV="1">
            <a:off x="6318250" y="433895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8801" name="任意多边形 288800"/>
          <p:cNvSpPr/>
          <p:nvPr/>
        </p:nvSpPr>
        <p:spPr>
          <a:xfrm>
            <a:off x="1212850" y="296735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8802" name="任意多边形 288801"/>
          <p:cNvSpPr/>
          <p:nvPr/>
        </p:nvSpPr>
        <p:spPr>
          <a:xfrm rot="-1593903" flipH="1">
            <a:off x="6623050" y="167195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8803" name="文本框 288802"/>
          <p:cNvSpPr txBox="1"/>
          <p:nvPr/>
        </p:nvSpPr>
        <p:spPr>
          <a:xfrm>
            <a:off x="-82550" y="5634355"/>
            <a:ext cx="9144000" cy="468313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</a:rPr>
              <a:t>一找</a:t>
            </a:r>
            <a:r>
              <a:rPr lang="zh-CN" altLang="en-US">
                <a:solidFill>
                  <a:srgbClr val="FF0066"/>
                </a:solidFill>
                <a:latin typeface="Times New Roman" panose="02020603050405020304" pitchFamily="18" charset="0"/>
              </a:rPr>
              <a:t>支点</a:t>
            </a:r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</a:rPr>
              <a:t>二画</a:t>
            </a:r>
            <a:r>
              <a:rPr lang="zh-CN" altLang="en-US">
                <a:solidFill>
                  <a:srgbClr val="FF0066"/>
                </a:solidFill>
                <a:latin typeface="Times New Roman" panose="02020603050405020304" pitchFamily="18" charset="0"/>
              </a:rPr>
              <a:t>线</a:t>
            </a:r>
            <a:r>
              <a:rPr lang="zh-CN" altLang="en-US">
                <a:latin typeface="Times New Roman" panose="02020603050405020304" pitchFamily="18" charset="0"/>
              </a:rPr>
              <a:t>（力的作用线）三定</a:t>
            </a:r>
            <a:r>
              <a:rPr lang="zh-CN" altLang="en-US">
                <a:solidFill>
                  <a:srgbClr val="FF0066"/>
                </a:solidFill>
                <a:latin typeface="Times New Roman" panose="02020603050405020304" pitchFamily="18" charset="0"/>
              </a:rPr>
              <a:t>距离</a:t>
            </a:r>
            <a:r>
              <a:rPr lang="zh-CN" altLang="en-US">
                <a:latin typeface="Times New Roman" panose="02020603050405020304" pitchFamily="18" charset="0"/>
              </a:rPr>
              <a:t>（力臂的长</a:t>
            </a:r>
            <a:r>
              <a:rPr lang="zh-CN" altLang="en-US" b="0">
                <a:latin typeface="Times New Roman" panose="02020603050405020304" pitchFamily="18" charset="0"/>
              </a:rPr>
              <a:t>）</a:t>
            </a:r>
            <a:endParaRPr lang="zh-CN" altLang="en-US" b="0">
              <a:latin typeface="Times New Roman" panose="02020603050405020304" pitchFamily="18" charset="0"/>
            </a:endParaRPr>
          </a:p>
        </p:txBody>
      </p:sp>
      <p:sp>
        <p:nvSpPr>
          <p:cNvPr id="288804" name="文本框 288803"/>
          <p:cNvSpPr txBox="1"/>
          <p:nvPr/>
        </p:nvSpPr>
        <p:spPr>
          <a:xfrm>
            <a:off x="96838" y="6167755"/>
            <a:ext cx="8659812" cy="6413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黑体" panose="02010609060101010101" pitchFamily="2" charset="-122"/>
                <a:ea typeface="黑体" panose="02010609060101010101" pitchFamily="2" charset="-122"/>
              </a:rPr>
              <a:t>力臂是从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支点</a:t>
            </a:r>
            <a:r>
              <a:rPr lang="zh-CN" altLang="en-US" sz="3600">
                <a:latin typeface="黑体" panose="02010609060101010101" pitchFamily="2" charset="-122"/>
                <a:ea typeface="黑体" panose="02010609060101010101" pitchFamily="2" charset="-122"/>
              </a:rPr>
              <a:t>到力的作用线的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垂直距离</a:t>
            </a:r>
            <a:r>
              <a:rPr lang="zh-CN" altLang="en-US" sz="360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600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-4124">
            <a:off x="299085" y="798195"/>
            <a:ext cx="3851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怎样画杠杆的力臂</a:t>
            </a:r>
            <a:endParaRPr lang="zh-CN" altLang="en-US" sz="3200">
              <a:solidFill>
                <a:srgbClr val="EE121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8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8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8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8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28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8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8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2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98" grpId="0"/>
      <p:bldP spid="288803" grpId="0"/>
      <p:bldP spid="28880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42016" name="标题 42015"/>
          <p:cNvSpPr>
            <a:spLocks noGrp="1" noRot="1"/>
          </p:cNvSpPr>
          <p:nvPr>
            <p:ph type="ctrTitle"/>
          </p:nvPr>
        </p:nvSpPr>
        <p:spPr>
          <a:xfrm>
            <a:off x="314960" y="525145"/>
            <a:ext cx="3024188" cy="1431925"/>
          </a:xfrm>
        </p:spPr>
        <p:txBody>
          <a:bodyPr anchor="ctr" anchorCtr="0"/>
          <a:lstStyle/>
          <a:p>
            <a:pPr algn="l" defTabSz="914400">
              <a:buSzTx/>
              <a:buFontTx/>
              <a:buNone/>
            </a:pPr>
            <a:r>
              <a:rPr lang="zh-CN" altLang="en-US" sz="6600" b="1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议一议</a:t>
            </a:r>
            <a:r>
              <a:rPr lang="en-US" altLang="zh-CN" sz="6600" b="1" kern="1200" baseline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lang="en-US" altLang="zh-CN" sz="6600" b="1" kern="1200" baseline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20" name="矩形 42019"/>
          <p:cNvSpPr/>
          <p:nvPr/>
        </p:nvSpPr>
        <p:spPr>
          <a:xfrm>
            <a:off x="0" y="2144395"/>
            <a:ext cx="89903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600">
                <a:solidFill>
                  <a:srgbClr val="FF6600"/>
                </a:solidFill>
                <a:latin typeface="Arial" panose="020B0604020202020204" pitchFamily="34" charset="0"/>
              </a:rPr>
              <a:t>现实生活中，你还能举出哪些杠杆的实例呢？</a:t>
            </a:r>
            <a:endParaRPr lang="zh-CN" altLang="en-US" sz="36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08596" y="3404394"/>
            <a:ext cx="3174683" cy="2071211"/>
            <a:chOff x="589" y="1517"/>
            <a:chExt cx="10666" cy="804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89" y="2073"/>
              <a:ext cx="9788" cy="6653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589" y="1517"/>
              <a:ext cx="10667" cy="8049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44047" name="标题 44046"/>
          <p:cNvSpPr>
            <a:spLocks noGrp="1" noRot="1"/>
          </p:cNvSpPr>
          <p:nvPr>
            <p:ph type="title"/>
          </p:nvPr>
        </p:nvSpPr>
        <p:spPr>
          <a:xfrm>
            <a:off x="240665" y="593725"/>
            <a:ext cx="1867535" cy="271780"/>
          </a:xfrm>
        </p:spPr>
        <p:txBody>
          <a:bodyPr anchor="ctr" anchorCtr="0">
            <a:normAutofit fontScale="90000"/>
          </a:bodyPr>
          <a:lstStyle/>
          <a:p>
            <a:r>
              <a:rPr lang="zh-CN" altLang="en-US" sz="2400" b="1"/>
              <a:t>应用举例</a:t>
            </a:r>
            <a:endParaRPr lang="zh-CN" altLang="en-US" sz="2400" b="1"/>
          </a:p>
        </p:txBody>
      </p:sp>
      <p:pic>
        <p:nvPicPr>
          <p:cNvPr id="44048" name="图片 44047"/>
          <p:cNvPicPr>
            <a:picLocks noChangeAspect="1"/>
          </p:cNvPicPr>
          <p:nvPr/>
        </p:nvPicPr>
        <p:blipFill>
          <a:blip r:embed="rId1">
            <a:lum contrast="24000"/>
          </a:blip>
          <a:srcRect t="9483" b="11436"/>
          <a:stretch>
            <a:fillRect/>
          </a:stretch>
        </p:blipFill>
        <p:spPr>
          <a:xfrm>
            <a:off x="72390" y="1218565"/>
            <a:ext cx="1586230" cy="1410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9" name="图片 44048"/>
          <p:cNvPicPr>
            <a:picLocks noChangeAspect="1"/>
          </p:cNvPicPr>
          <p:nvPr/>
        </p:nvPicPr>
        <p:blipFill>
          <a:blip r:embed="rId2">
            <a:lum contrast="36000"/>
          </a:blip>
          <a:srcRect t="9483" r="6915" b="5090"/>
          <a:stretch>
            <a:fillRect/>
          </a:stretch>
        </p:blipFill>
        <p:spPr>
          <a:xfrm>
            <a:off x="2270760" y="1219835"/>
            <a:ext cx="1505585" cy="1505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0" name="图片 44049"/>
          <p:cNvPicPr>
            <a:picLocks noChangeAspect="1"/>
          </p:cNvPicPr>
          <p:nvPr/>
        </p:nvPicPr>
        <p:blipFill>
          <a:blip r:embed="rId3">
            <a:lum contrast="24000"/>
          </a:blip>
          <a:srcRect t="9483" b="14575"/>
          <a:stretch>
            <a:fillRect/>
          </a:stretch>
        </p:blipFill>
        <p:spPr>
          <a:xfrm>
            <a:off x="4624070" y="1218565"/>
            <a:ext cx="1654810" cy="1265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1" name="图片 44050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6967220" y="1219835"/>
            <a:ext cx="1483360" cy="1456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2" name="图片 44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3007995"/>
            <a:ext cx="2392045" cy="1309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3" name="图片 440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020" y="3103245"/>
            <a:ext cx="1718310" cy="1449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4" name="图片 44053"/>
          <p:cNvPicPr>
            <a:picLocks noChangeAspect="1"/>
          </p:cNvPicPr>
          <p:nvPr/>
        </p:nvPicPr>
        <p:blipFill>
          <a:blip r:embed="rId7">
            <a:lum contrast="12000"/>
          </a:blip>
          <a:srcRect l="2504" t="3265" b="11102"/>
          <a:stretch>
            <a:fillRect/>
          </a:stretch>
        </p:blipFill>
        <p:spPr>
          <a:xfrm>
            <a:off x="5770880" y="3073400"/>
            <a:ext cx="2315845" cy="1526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5" name="图片 44054"/>
          <p:cNvPicPr>
            <a:picLocks noChangeAspect="1"/>
          </p:cNvPicPr>
          <p:nvPr/>
        </p:nvPicPr>
        <p:blipFill>
          <a:blip r:embed="rId8">
            <a:lum contrast="12000"/>
          </a:blip>
          <a:srcRect l="4106" r="2748"/>
          <a:stretch>
            <a:fillRect/>
          </a:stretch>
        </p:blipFill>
        <p:spPr>
          <a:xfrm>
            <a:off x="643890" y="5000625"/>
            <a:ext cx="3559810" cy="1475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56" name="图片 44055"/>
          <p:cNvPicPr>
            <a:picLocks noChangeAspect="1"/>
          </p:cNvPicPr>
          <p:nvPr/>
        </p:nvPicPr>
        <p:blipFill>
          <a:blip r:embed="rId9">
            <a:lum contrast="12000"/>
          </a:blip>
          <a:stretch>
            <a:fillRect/>
          </a:stretch>
        </p:blipFill>
        <p:spPr>
          <a:xfrm>
            <a:off x="5180330" y="4932045"/>
            <a:ext cx="2400935" cy="1934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172034" name="文本框 172033"/>
          <p:cNvSpPr txBox="1"/>
          <p:nvPr/>
        </p:nvSpPr>
        <p:spPr>
          <a:xfrm>
            <a:off x="3588385" y="981075"/>
            <a:ext cx="51498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当曲肘把重物举起来的时候，手臂也是一个杠杆</a:t>
            </a: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如图</a:t>
            </a: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。肘关节是支点。</a:t>
            </a:r>
            <a:endParaRPr lang="zh-CN" altLang="en-US" sz="2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文本框 172034"/>
          <p:cNvSpPr txBox="1"/>
          <p:nvPr/>
        </p:nvSpPr>
        <p:spPr>
          <a:xfrm>
            <a:off x="72390" y="3708083"/>
            <a:ext cx="60848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当你抬脚跟的时候，是脚跟后面的肌肉在起作用，脚尖是支点，这实际上也是一个杠杆</a:t>
            </a: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如图</a:t>
            </a: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。</a:t>
            </a:r>
            <a:endParaRPr lang="zh-CN" altLang="en-US" sz="2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37" name="图片 1720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762000"/>
            <a:ext cx="2916238" cy="2884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38" name="图片 172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553" y="3314065"/>
            <a:ext cx="2830512" cy="333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/>
      <p:bldP spid="1720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290818" name="标题 290817"/>
          <p:cNvSpPr>
            <a:spLocks noGrp="1"/>
          </p:cNvSpPr>
          <p:nvPr>
            <p:ph type="title"/>
          </p:nvPr>
        </p:nvSpPr>
        <p:spPr>
          <a:xfrm>
            <a:off x="742315" y="492443"/>
            <a:ext cx="6858000" cy="2387600"/>
          </a:xfrm>
        </p:spPr>
        <p:txBody>
          <a:bodyPr anchor="ctr" anchorCtr="0"/>
          <a:lstStyle/>
          <a:p>
            <a:r>
              <a:rPr lang="zh-CN" altLang="en-US" sz="6600">
                <a:solidFill>
                  <a:srgbClr val="0707D5"/>
                </a:solidFill>
                <a:ea typeface="华文行楷" panose="02010800040101010101" pitchFamily="2" charset="-122"/>
              </a:rPr>
              <a:t>重点提示 </a:t>
            </a:r>
            <a:endParaRPr lang="zh-CN" altLang="en-US" sz="6600">
              <a:solidFill>
                <a:srgbClr val="0707D5"/>
              </a:solidFill>
              <a:ea typeface="华文行楷" panose="02010800040101010101" pitchFamily="2" charset="-122"/>
            </a:endParaRPr>
          </a:p>
        </p:txBody>
      </p:sp>
      <p:sp>
        <p:nvSpPr>
          <p:cNvPr id="290819" name="文本占位符 290818"/>
          <p:cNvSpPr>
            <a:spLocks noGrp="1"/>
          </p:cNvSpPr>
          <p:nvPr>
            <p:ph type="body" sz="half" idx="1"/>
          </p:nvPr>
        </p:nvSpPr>
        <p:spPr>
          <a:xfrm>
            <a:off x="0" y="2244725"/>
            <a:ext cx="8686800" cy="4525963"/>
          </a:xfrm>
        </p:spPr>
        <p:txBody>
          <a:bodyPr/>
          <a:lstStyle/>
          <a:p>
            <a:pPr>
              <a:buClr>
                <a:schemeClr val="tx2"/>
              </a:buClr>
              <a:buSzTx/>
              <a:buFontTx/>
              <a:buNone/>
            </a:pPr>
            <a:endParaRPr lang="en-US" altLang="zh-CN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Clr>
                <a:schemeClr val="tx2"/>
              </a:buClr>
              <a:buSzTx/>
              <a:buFontTx/>
              <a:buNone/>
            </a:pPr>
            <a:endParaRPr lang="en-US" altLang="zh-CN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Clr>
                <a:schemeClr val="tx2"/>
              </a:buClr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动力、阻力都是杠杆受到的力！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buClr>
                <a:schemeClr val="tx2"/>
              </a:buClr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所以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支点、动力作用点、阻力</a:t>
            </a:r>
            <a:r>
              <a:rPr lang="zh-CN" altLang="en-US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作用点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都在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____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上！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SzTx/>
              <a:buFontTx/>
              <a:buChar char="•"/>
            </a:pP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SzTx/>
              <a:buFontTx/>
              <a:buChar char="•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正确判断阻力的方向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!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SzTx/>
              <a:buFontTx/>
              <a:buChar char="•"/>
            </a:pP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SzTx/>
              <a:buFontTx/>
              <a:buChar char="•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力臂是指支点到力的作用线的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距离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!</a:t>
            </a:r>
            <a:endParaRPr lang="en-US" altLang="zh-CN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0820" name="文本框 290819"/>
          <p:cNvSpPr txBox="1"/>
          <p:nvPr/>
        </p:nvSpPr>
        <p:spPr>
          <a:xfrm>
            <a:off x="6643370" y="3576955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杠杆</a:t>
            </a:r>
            <a:endParaRPr lang="zh-CN" altLang="en-US" sz="360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0821" name="文本框 290820"/>
          <p:cNvSpPr txBox="1"/>
          <p:nvPr/>
        </p:nvSpPr>
        <p:spPr>
          <a:xfrm>
            <a:off x="5728653" y="5146993"/>
            <a:ext cx="18716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垂直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295938" name="直接连接符 295937"/>
          <p:cNvSpPr/>
          <p:nvPr/>
        </p:nvSpPr>
        <p:spPr>
          <a:xfrm flipH="1">
            <a:off x="6030278" y="3250248"/>
            <a:ext cx="687387" cy="1887537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5939" name="直接连接符 295938"/>
          <p:cNvSpPr/>
          <p:nvPr/>
        </p:nvSpPr>
        <p:spPr>
          <a:xfrm flipH="1">
            <a:off x="8095615" y="3628073"/>
            <a:ext cx="0" cy="207645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5940" name="直接连接符 295939"/>
          <p:cNvSpPr/>
          <p:nvPr/>
        </p:nvSpPr>
        <p:spPr>
          <a:xfrm>
            <a:off x="6030278" y="5137785"/>
            <a:ext cx="206533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95941" name="组合 295940"/>
          <p:cNvGrpSpPr/>
          <p:nvPr/>
        </p:nvGrpSpPr>
        <p:grpSpPr>
          <a:xfrm>
            <a:off x="7924165" y="4948873"/>
            <a:ext cx="171450" cy="188912"/>
            <a:chOff x="4752" y="2448"/>
            <a:chExt cx="96" cy="96"/>
          </a:xfrm>
        </p:grpSpPr>
        <p:sp>
          <p:nvSpPr>
            <p:cNvPr id="295942" name="直接连接符 295941"/>
            <p:cNvSpPr/>
            <p:nvPr/>
          </p:nvSpPr>
          <p:spPr>
            <a:xfrm flipH="1">
              <a:off x="4752" y="2448"/>
              <a:ext cx="96" cy="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5943" name="直接连接符 295942"/>
            <p:cNvSpPr/>
            <p:nvPr/>
          </p:nvSpPr>
          <p:spPr>
            <a:xfrm flipH="1">
              <a:off x="4752" y="2448"/>
              <a:ext cx="0" cy="9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295944" name="组合 295943"/>
          <p:cNvGrpSpPr/>
          <p:nvPr/>
        </p:nvGrpSpPr>
        <p:grpSpPr>
          <a:xfrm rot="-9452884">
            <a:off x="6690678" y="3286760"/>
            <a:ext cx="173037" cy="188913"/>
            <a:chOff x="4752" y="2448"/>
            <a:chExt cx="96" cy="96"/>
          </a:xfrm>
        </p:grpSpPr>
        <p:sp>
          <p:nvSpPr>
            <p:cNvPr id="295945" name="直接连接符 295944"/>
            <p:cNvSpPr/>
            <p:nvPr/>
          </p:nvSpPr>
          <p:spPr>
            <a:xfrm flipH="1">
              <a:off x="4752" y="2448"/>
              <a:ext cx="96" cy="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5946" name="直接连接符 295945"/>
            <p:cNvSpPr/>
            <p:nvPr/>
          </p:nvSpPr>
          <p:spPr>
            <a:xfrm flipH="1">
              <a:off x="4752" y="2448"/>
              <a:ext cx="0" cy="9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95947" name="左大括号 295946"/>
          <p:cNvSpPr/>
          <p:nvPr/>
        </p:nvSpPr>
        <p:spPr>
          <a:xfrm rot="1296506">
            <a:off x="6176328" y="3148648"/>
            <a:ext cx="173037" cy="1981200"/>
          </a:xfrm>
          <a:prstGeom prst="leftBrace">
            <a:avLst>
              <a:gd name="adj1" fmla="val 95413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8" name="左大括号 295947"/>
          <p:cNvSpPr/>
          <p:nvPr/>
        </p:nvSpPr>
        <p:spPr>
          <a:xfrm rot="-5390143">
            <a:off x="6968490" y="4229735"/>
            <a:ext cx="188913" cy="2065338"/>
          </a:xfrm>
          <a:prstGeom prst="leftBrace">
            <a:avLst>
              <a:gd name="adj1" fmla="val 91106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49" name="文本框 295948"/>
          <p:cNvSpPr txBox="1"/>
          <p:nvPr/>
        </p:nvSpPr>
        <p:spPr>
          <a:xfrm>
            <a:off x="6976428" y="5358448"/>
            <a:ext cx="5413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</a:rPr>
              <a:t>2</a:t>
            </a:r>
            <a:endParaRPr lang="en-US" altLang="zh-CN" sz="2400" b="0">
              <a:latin typeface="Times New Roman" panose="02020603050405020304" pitchFamily="18" charset="0"/>
            </a:endParaRPr>
          </a:p>
        </p:txBody>
      </p:sp>
      <p:sp>
        <p:nvSpPr>
          <p:cNvPr id="295950" name="文本框 295949"/>
          <p:cNvSpPr txBox="1"/>
          <p:nvPr/>
        </p:nvSpPr>
        <p:spPr>
          <a:xfrm>
            <a:off x="5598478" y="3628073"/>
            <a:ext cx="5413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>
                <a:latin typeface="Times New Roman" panose="02020603050405020304" pitchFamily="18" charset="0"/>
              </a:rPr>
              <a:t>L</a:t>
            </a:r>
            <a:r>
              <a:rPr lang="en-US" altLang="zh-CN" baseline="-25000">
                <a:latin typeface="Times New Roman" panose="02020603050405020304" pitchFamily="18" charset="0"/>
              </a:rPr>
              <a:t>1</a:t>
            </a:r>
            <a:endParaRPr lang="en-US" altLang="zh-CN" sz="2400" b="0">
              <a:latin typeface="Times New Roman" panose="02020603050405020304" pitchFamily="18" charset="0"/>
            </a:endParaRPr>
          </a:p>
        </p:txBody>
      </p:sp>
      <p:grpSp>
        <p:nvGrpSpPr>
          <p:cNvPr id="295951" name="组合 295950"/>
          <p:cNvGrpSpPr/>
          <p:nvPr/>
        </p:nvGrpSpPr>
        <p:grpSpPr>
          <a:xfrm>
            <a:off x="5427028" y="1916748"/>
            <a:ext cx="3344862" cy="3633787"/>
            <a:chOff x="3360" y="906"/>
            <a:chExt cx="1865" cy="1848"/>
          </a:xfrm>
        </p:grpSpPr>
        <p:sp>
          <p:nvSpPr>
            <p:cNvPr id="295952" name="直接连接符 295951"/>
            <p:cNvSpPr/>
            <p:nvPr/>
          </p:nvSpPr>
          <p:spPr>
            <a:xfrm flipV="1">
              <a:off x="3696" y="1296"/>
              <a:ext cx="1152" cy="1248"/>
            </a:xfrm>
            <a:prstGeom prst="line">
              <a:avLst/>
            </a:prstGeom>
            <a:ln w="76200" cap="flat" cmpd="sng">
              <a:solidFill>
                <a:srgbClr val="02C0A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5953" name="直接连接符 295952"/>
            <p:cNvSpPr/>
            <p:nvPr/>
          </p:nvSpPr>
          <p:spPr>
            <a:xfrm flipH="1">
              <a:off x="4848" y="1296"/>
              <a:ext cx="0" cy="5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95954" name="文本框 295953"/>
            <p:cNvSpPr txBox="1"/>
            <p:nvPr/>
          </p:nvSpPr>
          <p:spPr>
            <a:xfrm>
              <a:off x="4838" y="954"/>
              <a:ext cx="235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B</a:t>
              </a:r>
              <a:endParaRPr lang="en-US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295955" name="文本框 295954"/>
            <p:cNvSpPr txBox="1"/>
            <p:nvPr/>
          </p:nvSpPr>
          <p:spPr>
            <a:xfrm>
              <a:off x="4934" y="1578"/>
              <a:ext cx="291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F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2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95956" name="文本框 295955"/>
            <p:cNvSpPr txBox="1"/>
            <p:nvPr/>
          </p:nvSpPr>
          <p:spPr>
            <a:xfrm>
              <a:off x="3638" y="2490"/>
              <a:ext cx="257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O</a:t>
              </a:r>
              <a:endParaRPr lang="en-US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295957" name="直接连接符 295956"/>
            <p:cNvSpPr/>
            <p:nvPr/>
          </p:nvSpPr>
          <p:spPr>
            <a:xfrm flipH="1" flipV="1">
              <a:off x="3360" y="1248"/>
              <a:ext cx="1104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295958" name="文本框 295957"/>
            <p:cNvSpPr txBox="1"/>
            <p:nvPr/>
          </p:nvSpPr>
          <p:spPr>
            <a:xfrm>
              <a:off x="3446" y="906"/>
              <a:ext cx="291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F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1</a:t>
              </a:r>
              <a:endParaRPr lang="en-US" altLang="zh-CN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95959" name="文本框 295958"/>
            <p:cNvSpPr txBox="1"/>
            <p:nvPr/>
          </p:nvSpPr>
          <p:spPr>
            <a:xfrm>
              <a:off x="4272" y="1392"/>
              <a:ext cx="246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A</a:t>
              </a:r>
              <a:endParaRPr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5960" name="组合 295959"/>
          <p:cNvGrpSpPr/>
          <p:nvPr/>
        </p:nvGrpSpPr>
        <p:grpSpPr>
          <a:xfrm>
            <a:off x="218440" y="492760"/>
            <a:ext cx="3382963" cy="3009900"/>
            <a:chOff x="588" y="960"/>
            <a:chExt cx="2131" cy="1896"/>
          </a:xfrm>
        </p:grpSpPr>
        <p:grpSp>
          <p:nvGrpSpPr>
            <p:cNvPr id="295961" name="组合 295960"/>
            <p:cNvGrpSpPr/>
            <p:nvPr/>
          </p:nvGrpSpPr>
          <p:grpSpPr>
            <a:xfrm>
              <a:off x="588" y="960"/>
              <a:ext cx="2131" cy="1896"/>
              <a:chOff x="588" y="960"/>
              <a:chExt cx="2131" cy="1896"/>
            </a:xfrm>
          </p:grpSpPr>
          <p:sp>
            <p:nvSpPr>
              <p:cNvPr id="295962" name="直角三角形 295961"/>
              <p:cNvSpPr/>
              <p:nvPr/>
            </p:nvSpPr>
            <p:spPr>
              <a:xfrm rot="5454894">
                <a:off x="1086" y="2394"/>
                <a:ext cx="186" cy="336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963" name="矩形 295962"/>
              <p:cNvSpPr/>
              <p:nvPr/>
            </p:nvSpPr>
            <p:spPr>
              <a:xfrm rot="2869737">
                <a:off x="1661" y="1088"/>
                <a:ext cx="65" cy="162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964" name="文本框 295963"/>
              <p:cNvSpPr txBox="1"/>
              <p:nvPr/>
            </p:nvSpPr>
            <p:spPr>
              <a:xfrm>
                <a:off x="2390" y="1530"/>
                <a:ext cx="32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F</a:t>
                </a:r>
                <a:r>
                  <a:rPr lang="en-US" altLang="zh-CN" baseline="-25000">
                    <a:latin typeface="Times New Roman" panose="02020603050405020304" pitchFamily="18" charset="0"/>
                  </a:rPr>
                  <a:t>2</a:t>
                </a:r>
                <a:endParaRPr lang="en-US" altLang="zh-CN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965" name="文本框 295964"/>
              <p:cNvSpPr txBox="1"/>
              <p:nvPr/>
            </p:nvSpPr>
            <p:spPr>
              <a:xfrm>
                <a:off x="2390" y="1098"/>
                <a:ext cx="26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B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5966" name="组合 295965"/>
              <p:cNvGrpSpPr/>
              <p:nvPr/>
            </p:nvGrpSpPr>
            <p:grpSpPr>
              <a:xfrm>
                <a:off x="935" y="1152"/>
                <a:ext cx="73" cy="1584"/>
                <a:chOff x="935" y="864"/>
                <a:chExt cx="73" cy="1872"/>
              </a:xfrm>
            </p:grpSpPr>
            <p:sp>
              <p:nvSpPr>
                <p:cNvPr id="295967" name="矩形 295966"/>
                <p:cNvSpPr/>
                <p:nvPr/>
              </p:nvSpPr>
              <p:spPr>
                <a:xfrm>
                  <a:off x="935" y="864"/>
                  <a:ext cx="73" cy="187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5968" name="椭圆 295967"/>
                <p:cNvSpPr/>
                <p:nvPr/>
              </p:nvSpPr>
              <p:spPr>
                <a:xfrm>
                  <a:off x="947" y="912"/>
                  <a:ext cx="47" cy="47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5969" name="直接连接符 295968"/>
              <p:cNvSpPr/>
              <p:nvPr/>
            </p:nvSpPr>
            <p:spPr>
              <a:xfrm flipH="1">
                <a:off x="588" y="1200"/>
                <a:ext cx="336" cy="14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295970" name="组合 295969"/>
              <p:cNvGrpSpPr/>
              <p:nvPr/>
            </p:nvGrpSpPr>
            <p:grpSpPr>
              <a:xfrm>
                <a:off x="1008" y="1200"/>
                <a:ext cx="971" cy="384"/>
                <a:chOff x="1008" y="1200"/>
                <a:chExt cx="971" cy="384"/>
              </a:xfrm>
            </p:grpSpPr>
            <p:sp>
              <p:nvSpPr>
                <p:cNvPr id="295971" name="直接连接符 295970"/>
                <p:cNvSpPr/>
                <p:nvPr/>
              </p:nvSpPr>
              <p:spPr>
                <a:xfrm flipH="1" flipV="1">
                  <a:off x="1008" y="1200"/>
                  <a:ext cx="971" cy="38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295972" name="直接连接符 295971"/>
                <p:cNvSpPr/>
                <p:nvPr/>
              </p:nvSpPr>
              <p:spPr>
                <a:xfrm rot="-1794673">
                  <a:off x="1152" y="1248"/>
                  <a:ext cx="48" cy="4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295973" name="文本框 295972"/>
              <p:cNvSpPr txBox="1"/>
              <p:nvPr/>
            </p:nvSpPr>
            <p:spPr>
              <a:xfrm>
                <a:off x="1056" y="2400"/>
                <a:ext cx="29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O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95974" name="组合 295973"/>
              <p:cNvGrpSpPr/>
              <p:nvPr/>
            </p:nvGrpSpPr>
            <p:grpSpPr>
              <a:xfrm>
                <a:off x="2195" y="1368"/>
                <a:ext cx="240" cy="1488"/>
                <a:chOff x="2160" y="1392"/>
                <a:chExt cx="240" cy="1488"/>
              </a:xfrm>
            </p:grpSpPr>
            <p:sp>
              <p:nvSpPr>
                <p:cNvPr id="295975" name="直接连接符 295974"/>
                <p:cNvSpPr/>
                <p:nvPr/>
              </p:nvSpPr>
              <p:spPr>
                <a:xfrm flipH="1">
                  <a:off x="2256" y="1392"/>
                  <a:ext cx="0" cy="43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295976" name="直接连接符 295975"/>
                <p:cNvSpPr/>
                <p:nvPr/>
              </p:nvSpPr>
              <p:spPr>
                <a:xfrm flipH="1">
                  <a:off x="2256" y="1776"/>
                  <a:ext cx="0" cy="864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295977" name="矩形 295976"/>
                <p:cNvSpPr/>
                <p:nvPr/>
              </p:nvSpPr>
              <p:spPr>
                <a:xfrm>
                  <a:off x="2160" y="2640"/>
                  <a:ext cx="240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D6B19C">
                        <a:alpha val="100000"/>
                      </a:srgbClr>
                    </a:gs>
                    <a:gs pos="30000">
                      <a:srgbClr val="D49E6C">
                        <a:alpha val="100000"/>
                      </a:srgbClr>
                    </a:gs>
                    <a:gs pos="70000">
                      <a:srgbClr val="A65528">
                        <a:alpha val="100000"/>
                      </a:srgbClr>
                    </a:gs>
                    <a:gs pos="100000">
                      <a:srgbClr val="663012">
                        <a:alpha val="100000"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5978" name="文本框 295977"/>
              <p:cNvSpPr txBox="1"/>
              <p:nvPr/>
            </p:nvSpPr>
            <p:spPr>
              <a:xfrm>
                <a:off x="1680" y="1488"/>
                <a:ext cx="27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A</a:t>
                </a:r>
                <a:endParaRPr lang="en-US" altLang="zh-C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979" name="文本框 295978"/>
              <p:cNvSpPr txBox="1"/>
              <p:nvPr/>
            </p:nvSpPr>
            <p:spPr>
              <a:xfrm>
                <a:off x="1104" y="960"/>
                <a:ext cx="32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>
                    <a:latin typeface="Times New Roman" panose="02020603050405020304" pitchFamily="18" charset="0"/>
                  </a:rPr>
                  <a:t>F</a:t>
                </a:r>
                <a:r>
                  <a:rPr lang="en-US" altLang="zh-CN" baseline="-25000">
                    <a:latin typeface="Times New Roman" panose="02020603050405020304" pitchFamily="18" charset="0"/>
                  </a:rPr>
                  <a:t>1</a:t>
                </a:r>
                <a:endParaRPr lang="en-US" altLang="zh-CN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5980" name="椭圆 295979"/>
            <p:cNvSpPr/>
            <p:nvPr/>
          </p:nvSpPr>
          <p:spPr>
            <a:xfrm>
              <a:off x="1056" y="2400"/>
              <a:ext cx="73" cy="7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5981" name="文本框 295980"/>
          <p:cNvSpPr txBox="1"/>
          <p:nvPr/>
        </p:nvSpPr>
        <p:spPr>
          <a:xfrm>
            <a:off x="4152265" y="770573"/>
            <a:ext cx="43275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>
                <a:latin typeface="Times New Roman" panose="02020603050405020304" pitchFamily="18" charset="0"/>
                <a:ea typeface="隶书" panose="02010509060101010101" pitchFamily="49" charset="-122"/>
              </a:rPr>
              <a:t>画出图中各力的力臂</a:t>
            </a:r>
            <a:endParaRPr lang="zh-CN" altLang="en-US" sz="36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5982" name="文本框 295981"/>
          <p:cNvSpPr txBox="1"/>
          <p:nvPr/>
        </p:nvSpPr>
        <p:spPr>
          <a:xfrm>
            <a:off x="218440" y="3707448"/>
            <a:ext cx="40767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）找出支点的位置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5983" name="文本框 295982"/>
          <p:cNvSpPr txBox="1"/>
          <p:nvPr/>
        </p:nvSpPr>
        <p:spPr>
          <a:xfrm>
            <a:off x="234315" y="4521835"/>
            <a:ext cx="51927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）沿动力、阻力的作用方向将力的作用线画出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5984" name="文本框 295983"/>
          <p:cNvSpPr txBox="1"/>
          <p:nvPr/>
        </p:nvSpPr>
        <p:spPr>
          <a:xfrm>
            <a:off x="218440" y="5550535"/>
            <a:ext cx="48958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）从支点作动力、阻力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作用线的垂线</a:t>
            </a:r>
            <a:endParaRPr lang="zh-CN" altLang="en-US" sz="32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5985" name="椭圆 295984"/>
          <p:cNvSpPr>
            <a:spLocks noChangeAspect="1"/>
          </p:cNvSpPr>
          <p:nvPr/>
        </p:nvSpPr>
        <p:spPr>
          <a:xfrm>
            <a:off x="5982653" y="5083810"/>
            <a:ext cx="82550" cy="825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86" name="椭圆 295985"/>
          <p:cNvSpPr/>
          <p:nvPr/>
        </p:nvSpPr>
        <p:spPr>
          <a:xfrm>
            <a:off x="6109653" y="5210810"/>
            <a:ext cx="82550" cy="825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5987" name="椭圆 295986"/>
          <p:cNvSpPr/>
          <p:nvPr/>
        </p:nvSpPr>
        <p:spPr>
          <a:xfrm>
            <a:off x="6236653" y="5337810"/>
            <a:ext cx="82550" cy="825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9" grpId="0"/>
      <p:bldP spid="295950" grpId="0"/>
      <p:bldP spid="295982" grpId="0"/>
      <p:bldP spid="295983" grpId="0"/>
      <p:bldP spid="2959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pic>
        <p:nvPicPr>
          <p:cNvPr id="74805" name="图片 74804"/>
          <p:cNvPicPr>
            <a:picLocks noChangeAspect="1"/>
          </p:cNvPicPr>
          <p:nvPr/>
        </p:nvPicPr>
        <p:blipFill>
          <a:blip r:embed="rId1">
            <a:lum contrast="30000"/>
          </a:blip>
          <a:srcRect t="2129" r="7787" b="5305"/>
          <a:stretch>
            <a:fillRect/>
          </a:stretch>
        </p:blipFill>
        <p:spPr>
          <a:xfrm>
            <a:off x="1835150" y="1484313"/>
            <a:ext cx="5113338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91" name="椭圆 74790"/>
          <p:cNvSpPr/>
          <p:nvPr/>
        </p:nvSpPr>
        <p:spPr>
          <a:xfrm>
            <a:off x="5940425" y="4221163"/>
            <a:ext cx="144463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2" name="直接连接符 74791"/>
          <p:cNvSpPr/>
          <p:nvPr/>
        </p:nvSpPr>
        <p:spPr>
          <a:xfrm flipV="1">
            <a:off x="5148263" y="2708275"/>
            <a:ext cx="503237" cy="79375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93" name="直接连接符 74792"/>
          <p:cNvSpPr/>
          <p:nvPr/>
        </p:nvSpPr>
        <p:spPr>
          <a:xfrm flipH="1">
            <a:off x="2411413" y="1628775"/>
            <a:ext cx="0" cy="108108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94" name="直接连接符 74793"/>
          <p:cNvSpPr/>
          <p:nvPr/>
        </p:nvSpPr>
        <p:spPr>
          <a:xfrm flipH="1">
            <a:off x="4572000" y="3500438"/>
            <a:ext cx="576263" cy="936625"/>
          </a:xfrm>
          <a:prstGeom prst="line">
            <a:avLst/>
          </a:prstGeom>
          <a:ln w="3175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4795" name="直接连接符 74794"/>
          <p:cNvSpPr/>
          <p:nvPr/>
        </p:nvSpPr>
        <p:spPr>
          <a:xfrm flipH="1" flipV="1">
            <a:off x="4932363" y="3787775"/>
            <a:ext cx="1008062" cy="504825"/>
          </a:xfrm>
          <a:prstGeom prst="line">
            <a:avLst/>
          </a:prstGeom>
          <a:ln w="31750" cap="flat" cmpd="sng">
            <a:solidFill>
              <a:srgbClr val="FF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4796" name="左大括号 74795"/>
          <p:cNvSpPr/>
          <p:nvPr/>
        </p:nvSpPr>
        <p:spPr>
          <a:xfrm rot="-3967228">
            <a:off x="5273675" y="3581400"/>
            <a:ext cx="287338" cy="1079500"/>
          </a:xfrm>
          <a:prstGeom prst="leftBrace">
            <a:avLst>
              <a:gd name="adj1" fmla="val 31307"/>
              <a:gd name="adj2" fmla="val 50000"/>
            </a:avLst>
          </a:prstGeom>
          <a:noFill/>
          <a:ln w="317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7" name="直接连接符 74796"/>
          <p:cNvSpPr/>
          <p:nvPr/>
        </p:nvSpPr>
        <p:spPr>
          <a:xfrm flipH="1">
            <a:off x="2411413" y="2636838"/>
            <a:ext cx="0" cy="2232025"/>
          </a:xfrm>
          <a:prstGeom prst="line">
            <a:avLst/>
          </a:prstGeom>
          <a:ln w="3175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4798" name="直接连接符 74797"/>
          <p:cNvSpPr/>
          <p:nvPr/>
        </p:nvSpPr>
        <p:spPr>
          <a:xfrm flipH="1">
            <a:off x="2411413" y="4292600"/>
            <a:ext cx="3600450" cy="0"/>
          </a:xfrm>
          <a:prstGeom prst="line">
            <a:avLst/>
          </a:prstGeom>
          <a:ln w="31750" cap="flat" cmpd="sng">
            <a:solidFill>
              <a:srgbClr val="FF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4799" name="左大括号 74798"/>
          <p:cNvSpPr/>
          <p:nvPr/>
        </p:nvSpPr>
        <p:spPr>
          <a:xfrm rot="16200000">
            <a:off x="3995738" y="2708275"/>
            <a:ext cx="433387" cy="3602038"/>
          </a:xfrm>
          <a:prstGeom prst="leftBrace">
            <a:avLst>
              <a:gd name="adj1" fmla="val 69261"/>
              <a:gd name="adj2" fmla="val 50000"/>
            </a:avLst>
          </a:prstGeom>
          <a:noFill/>
          <a:ln w="317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800" name="文本框 74799"/>
          <p:cNvSpPr txBox="1"/>
          <p:nvPr/>
        </p:nvSpPr>
        <p:spPr>
          <a:xfrm>
            <a:off x="5076825" y="2276475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F</a:t>
            </a:r>
            <a:r>
              <a:rPr lang="en-US" altLang="zh-CN" sz="2800" baseline="-25000">
                <a:latin typeface="宋体" panose="02010600030101010101" pitchFamily="2" charset="-122"/>
              </a:rPr>
              <a:t>1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74801" name="文本框 74800"/>
          <p:cNvSpPr txBox="1"/>
          <p:nvPr/>
        </p:nvSpPr>
        <p:spPr>
          <a:xfrm>
            <a:off x="2411413" y="2276475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F</a:t>
            </a:r>
            <a:r>
              <a:rPr lang="en-US" altLang="zh-CN" sz="2800" baseline="-25000">
                <a:latin typeface="宋体" panose="02010600030101010101" pitchFamily="2" charset="-122"/>
              </a:rPr>
              <a:t>2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74802" name="文本框 74801"/>
          <p:cNvSpPr txBox="1"/>
          <p:nvPr/>
        </p:nvSpPr>
        <p:spPr>
          <a:xfrm>
            <a:off x="5076825" y="4005263"/>
            <a:ext cx="5762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宋体" panose="02010600030101010101" pitchFamily="2" charset="-122"/>
              </a:rPr>
              <a:t>1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74803" name="文本框 74802"/>
          <p:cNvSpPr txBox="1"/>
          <p:nvPr/>
        </p:nvSpPr>
        <p:spPr>
          <a:xfrm>
            <a:off x="3924300" y="4508500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宋体" panose="02010600030101010101" pitchFamily="2" charset="-122"/>
              </a:rPr>
              <a:t>2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74804" name="文本框 74803"/>
          <p:cNvSpPr txBox="1"/>
          <p:nvPr/>
        </p:nvSpPr>
        <p:spPr>
          <a:xfrm>
            <a:off x="6084888" y="4005263"/>
            <a:ext cx="6111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O</a:t>
            </a:r>
            <a:endParaRPr lang="en-US" altLang="zh-CN" sz="2800">
              <a:latin typeface="宋体" panose="02010600030101010101" pitchFamily="2" charset="-122"/>
            </a:endParaRPr>
          </a:p>
        </p:txBody>
      </p:sp>
      <p:sp>
        <p:nvSpPr>
          <p:cNvPr id="74756" name="标题 74755"/>
          <p:cNvSpPr>
            <a:spLocks noGrp="1" noRot="1"/>
          </p:cNvSpPr>
          <p:nvPr>
            <p:ph type="title"/>
          </p:nvPr>
        </p:nvSpPr>
        <p:spPr>
          <a:xfrm>
            <a:off x="270193" y="244475"/>
            <a:ext cx="8713787" cy="1384300"/>
          </a:xfrm>
        </p:spPr>
        <p:txBody>
          <a:bodyPr anchor="ctr" anchorCtr="0"/>
          <a:lstStyle/>
          <a:p>
            <a:r>
              <a:rPr lang="zh-CN" altLang="en-US" sz="3200" b="1">
                <a:solidFill>
                  <a:srgbClr val="FF0000"/>
                </a:solidFill>
              </a:rPr>
              <a:t>例题：</a:t>
            </a:r>
            <a:r>
              <a:rPr lang="zh-CN" altLang="en-US" sz="2400" b="1"/>
              <a:t>画出下图杠杆的支点、动力、阻力、动力臂、阻力臂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0" grpId="0"/>
      <p:bldP spid="74801" grpId="0"/>
      <p:bldP spid="74802" grpId="0"/>
      <p:bldP spid="74803" grpId="0"/>
      <p:bldP spid="748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296962" name="文本框 296961"/>
          <p:cNvSpPr txBox="1"/>
          <p:nvPr/>
        </p:nvSpPr>
        <p:spPr>
          <a:xfrm>
            <a:off x="2977198" y="1264603"/>
            <a:ext cx="523081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>
                <a:latin typeface="隶书" panose="02010509060101010101" pitchFamily="49" charset="-122"/>
                <a:ea typeface="隶书" panose="02010509060101010101" pitchFamily="49" charset="-122"/>
              </a:rPr>
              <a:t>画出图中杠杆各力的力臂</a:t>
            </a:r>
            <a:endParaRPr lang="zh-CN" altLang="en-US" sz="36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6963" name="直接连接符 296962"/>
          <p:cNvSpPr/>
          <p:nvPr/>
        </p:nvSpPr>
        <p:spPr>
          <a:xfrm flipH="1">
            <a:off x="1396048" y="3041015"/>
            <a:ext cx="0" cy="9906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6964" name="椭圆 296963"/>
          <p:cNvSpPr/>
          <p:nvPr/>
        </p:nvSpPr>
        <p:spPr>
          <a:xfrm>
            <a:off x="1396048" y="3460115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65" name="矩形 296964"/>
          <p:cNvSpPr/>
          <p:nvPr/>
        </p:nvSpPr>
        <p:spPr>
          <a:xfrm>
            <a:off x="1510348" y="3485515"/>
            <a:ext cx="2190750" cy="88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66" name="直接连接符 296965"/>
          <p:cNvSpPr/>
          <p:nvPr/>
        </p:nvSpPr>
        <p:spPr>
          <a:xfrm flipH="1" flipV="1">
            <a:off x="2993073" y="3041015"/>
            <a:ext cx="708025" cy="4445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96967" name="文本框 296966"/>
          <p:cNvSpPr txBox="1"/>
          <p:nvPr/>
        </p:nvSpPr>
        <p:spPr>
          <a:xfrm>
            <a:off x="3281998" y="2602865"/>
            <a:ext cx="565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F</a:t>
            </a:r>
            <a:r>
              <a:rPr lang="en-US" altLang="zh-CN" sz="3200" baseline="-25000">
                <a:latin typeface="Times New Roman" panose="02020603050405020304" pitchFamily="18" charset="0"/>
              </a:rPr>
              <a:t>1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68" name="直接连接符 296967"/>
          <p:cNvSpPr/>
          <p:nvPr/>
        </p:nvSpPr>
        <p:spPr>
          <a:xfrm flipH="1">
            <a:off x="2516823" y="3485515"/>
            <a:ext cx="0" cy="7937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6969" name="矩形 296968"/>
          <p:cNvSpPr/>
          <p:nvPr/>
        </p:nvSpPr>
        <p:spPr>
          <a:xfrm>
            <a:off x="2278698" y="4279265"/>
            <a:ext cx="476250" cy="552450"/>
          </a:xfrm>
          <a:prstGeom prst="rect">
            <a:avLst/>
          </a:prstGeom>
          <a:gradFill rotWithShape="0">
            <a:gsLst>
              <a:gs pos="0">
                <a:srgbClr val="D6B19C">
                  <a:alpha val="100000"/>
                </a:srgbClr>
              </a:gs>
              <a:gs pos="30000">
                <a:srgbClr val="D49E6C">
                  <a:alpha val="100000"/>
                </a:srgbClr>
              </a:gs>
              <a:gs pos="70000">
                <a:srgbClr val="A65528">
                  <a:alpha val="100000"/>
                </a:srgbClr>
              </a:gs>
              <a:gs pos="100000">
                <a:srgbClr val="663012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6970" name="组合 296969"/>
          <p:cNvGrpSpPr/>
          <p:nvPr/>
        </p:nvGrpSpPr>
        <p:grpSpPr>
          <a:xfrm>
            <a:off x="4893310" y="3928428"/>
            <a:ext cx="3302000" cy="747712"/>
            <a:chOff x="3180" y="2205"/>
            <a:chExt cx="2080" cy="471"/>
          </a:xfrm>
        </p:grpSpPr>
        <p:sp>
          <p:nvSpPr>
            <p:cNvPr id="296971" name="矩形 296970"/>
            <p:cNvSpPr/>
            <p:nvPr/>
          </p:nvSpPr>
          <p:spPr>
            <a:xfrm>
              <a:off x="3180" y="2620"/>
              <a:ext cx="828" cy="5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972" name="矩形 296971"/>
            <p:cNvSpPr/>
            <p:nvPr/>
          </p:nvSpPr>
          <p:spPr>
            <a:xfrm rot="-2141556">
              <a:off x="3878" y="2205"/>
              <a:ext cx="1382" cy="5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6973" name="椭圆 296972"/>
          <p:cNvSpPr/>
          <p:nvPr/>
        </p:nvSpPr>
        <p:spPr>
          <a:xfrm>
            <a:off x="6150610" y="4587240"/>
            <a:ext cx="114300" cy="114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74" name="直接连接符 296973"/>
          <p:cNvSpPr/>
          <p:nvPr/>
        </p:nvSpPr>
        <p:spPr>
          <a:xfrm flipH="1">
            <a:off x="4893310" y="4587240"/>
            <a:ext cx="0" cy="13843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96975" name="直接连接符 296974"/>
          <p:cNvSpPr/>
          <p:nvPr/>
        </p:nvSpPr>
        <p:spPr>
          <a:xfrm flipH="1">
            <a:off x="7963535" y="3387090"/>
            <a:ext cx="0" cy="12001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96976" name="直接连接符 296975"/>
          <p:cNvSpPr/>
          <p:nvPr/>
        </p:nvSpPr>
        <p:spPr>
          <a:xfrm flipH="1" flipV="1">
            <a:off x="1716723" y="2202815"/>
            <a:ext cx="1276350" cy="8382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6977" name="直接连接符 296976"/>
          <p:cNvSpPr/>
          <p:nvPr/>
        </p:nvSpPr>
        <p:spPr>
          <a:xfrm rot="-295181" flipH="1">
            <a:off x="1396048" y="2513965"/>
            <a:ext cx="809625" cy="97155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6978" name="左大括号 296977"/>
          <p:cNvSpPr/>
          <p:nvPr/>
        </p:nvSpPr>
        <p:spPr>
          <a:xfrm rot="2061507">
            <a:off x="1510348" y="2304415"/>
            <a:ext cx="304800" cy="1270000"/>
          </a:xfrm>
          <a:prstGeom prst="leftBrace">
            <a:avLst>
              <a:gd name="adj1" fmla="val 34722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79" name="左大括号 296978"/>
          <p:cNvSpPr/>
          <p:nvPr/>
        </p:nvSpPr>
        <p:spPr>
          <a:xfrm rot="-5329050">
            <a:off x="1764348" y="3196590"/>
            <a:ext cx="438150" cy="1038225"/>
          </a:xfrm>
          <a:prstGeom prst="leftBrace">
            <a:avLst>
              <a:gd name="adj1" fmla="val 19746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80" name="直接连接符 296979"/>
          <p:cNvSpPr/>
          <p:nvPr/>
        </p:nvSpPr>
        <p:spPr>
          <a:xfrm flipH="1">
            <a:off x="2516823" y="3504565"/>
            <a:ext cx="0" cy="16383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96981" name="文本框 296980"/>
          <p:cNvSpPr txBox="1"/>
          <p:nvPr/>
        </p:nvSpPr>
        <p:spPr>
          <a:xfrm>
            <a:off x="2616835" y="4720590"/>
            <a:ext cx="565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F</a:t>
            </a:r>
            <a:r>
              <a:rPr lang="en-US" altLang="zh-CN" sz="3200" baseline="-25000">
                <a:latin typeface="Times New Roman" panose="02020603050405020304" pitchFamily="18" charset="0"/>
              </a:rPr>
              <a:t>2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82" name="文本框 296981"/>
          <p:cNvSpPr txBox="1"/>
          <p:nvPr/>
        </p:nvSpPr>
        <p:spPr>
          <a:xfrm>
            <a:off x="1008698" y="2312353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L</a:t>
            </a:r>
            <a:r>
              <a:rPr lang="en-US" altLang="zh-CN" sz="3200" baseline="-25000">
                <a:latin typeface="Times New Roman" panose="02020603050405020304" pitchFamily="18" charset="0"/>
              </a:rPr>
              <a:t>1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83" name="文本框 296982"/>
          <p:cNvSpPr txBox="1"/>
          <p:nvPr/>
        </p:nvSpPr>
        <p:spPr>
          <a:xfrm>
            <a:off x="1723073" y="3841115"/>
            <a:ext cx="5889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L</a:t>
            </a:r>
            <a:r>
              <a:rPr lang="en-US" altLang="zh-CN" sz="3200" baseline="-25000">
                <a:latin typeface="Times New Roman" panose="02020603050405020304" pitchFamily="18" charset="0"/>
              </a:rPr>
              <a:t>2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84" name="文本框 296983"/>
          <p:cNvSpPr txBox="1"/>
          <p:nvPr/>
        </p:nvSpPr>
        <p:spPr>
          <a:xfrm>
            <a:off x="4272598" y="5585778"/>
            <a:ext cx="565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F</a:t>
            </a:r>
            <a:r>
              <a:rPr lang="en-US" altLang="zh-CN" sz="3200" baseline="-25000">
                <a:latin typeface="Times New Roman" panose="02020603050405020304" pitchFamily="18" charset="0"/>
              </a:rPr>
              <a:t>1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85" name="文本框 296984"/>
          <p:cNvSpPr txBox="1"/>
          <p:nvPr/>
        </p:nvSpPr>
        <p:spPr>
          <a:xfrm>
            <a:off x="8119110" y="4290378"/>
            <a:ext cx="565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F</a:t>
            </a:r>
            <a:r>
              <a:rPr lang="en-US" altLang="zh-CN" sz="3200" baseline="-25000">
                <a:latin typeface="Times New Roman" panose="02020603050405020304" pitchFamily="18" charset="0"/>
              </a:rPr>
              <a:t>2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86" name="左大括号 296985"/>
          <p:cNvSpPr/>
          <p:nvPr/>
        </p:nvSpPr>
        <p:spPr>
          <a:xfrm rot="16186003" flipV="1">
            <a:off x="5387023" y="4207828"/>
            <a:ext cx="269875" cy="1257300"/>
          </a:xfrm>
          <a:prstGeom prst="leftBrace">
            <a:avLst>
              <a:gd name="adj1" fmla="val 38823"/>
              <a:gd name="adj2" fmla="val 49130"/>
            </a:avLst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87" name="文本框 296986"/>
          <p:cNvSpPr txBox="1"/>
          <p:nvPr/>
        </p:nvSpPr>
        <p:spPr>
          <a:xfrm>
            <a:off x="5353685" y="4869815"/>
            <a:ext cx="5889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L</a:t>
            </a:r>
            <a:r>
              <a:rPr lang="en-US" altLang="zh-CN" sz="3200" baseline="-25000">
                <a:latin typeface="Times New Roman" panose="02020603050405020304" pitchFamily="18" charset="0"/>
              </a:rPr>
              <a:t>1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sp>
        <p:nvSpPr>
          <p:cNvPr id="296988" name="直接连接符 296987"/>
          <p:cNvSpPr/>
          <p:nvPr/>
        </p:nvSpPr>
        <p:spPr>
          <a:xfrm flipH="1">
            <a:off x="7963535" y="4587240"/>
            <a:ext cx="0" cy="384175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6989" name="直接连接符 296988"/>
          <p:cNvSpPr/>
          <p:nvPr/>
        </p:nvSpPr>
        <p:spPr>
          <a:xfrm>
            <a:off x="6207760" y="4676140"/>
            <a:ext cx="175577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6990" name="文本框 296989"/>
          <p:cNvSpPr txBox="1"/>
          <p:nvPr/>
        </p:nvSpPr>
        <p:spPr>
          <a:xfrm>
            <a:off x="5925185" y="3852228"/>
            <a:ext cx="4778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O</a:t>
            </a:r>
            <a:endParaRPr lang="en-US" altLang="zh-CN" sz="32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1" name="左大括号 296990"/>
          <p:cNvSpPr/>
          <p:nvPr/>
        </p:nvSpPr>
        <p:spPr>
          <a:xfrm rot="16163566">
            <a:off x="6925310" y="3976053"/>
            <a:ext cx="274638" cy="1714500"/>
          </a:xfrm>
          <a:prstGeom prst="leftBrace">
            <a:avLst>
              <a:gd name="adj1" fmla="val 52023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2" name="文本框 296991"/>
          <p:cNvSpPr txBox="1"/>
          <p:nvPr/>
        </p:nvSpPr>
        <p:spPr>
          <a:xfrm>
            <a:off x="6793548" y="4865053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L</a:t>
            </a:r>
            <a:r>
              <a:rPr lang="en-US" altLang="zh-CN" sz="3200" baseline="-25000">
                <a:latin typeface="Times New Roman" panose="02020603050405020304" pitchFamily="18" charset="0"/>
              </a:rPr>
              <a:t>2</a:t>
            </a:r>
            <a:endParaRPr lang="en-US" altLang="zh-CN" sz="3200" baseline="-25000">
              <a:latin typeface="Times New Roman" panose="02020603050405020304" pitchFamily="18" charset="0"/>
            </a:endParaRPr>
          </a:p>
        </p:txBody>
      </p:sp>
      <p:grpSp>
        <p:nvGrpSpPr>
          <p:cNvPr id="296993" name="组合 296992"/>
          <p:cNvGrpSpPr/>
          <p:nvPr/>
        </p:nvGrpSpPr>
        <p:grpSpPr>
          <a:xfrm rot="-3229430">
            <a:off x="2105660" y="2569528"/>
            <a:ext cx="161925" cy="146050"/>
            <a:chOff x="1202" y="3339"/>
            <a:chExt cx="181" cy="182"/>
          </a:xfrm>
        </p:grpSpPr>
        <p:sp>
          <p:nvSpPr>
            <p:cNvPr id="296994" name="直接连接符 296993"/>
            <p:cNvSpPr/>
            <p:nvPr/>
          </p:nvSpPr>
          <p:spPr>
            <a:xfrm flipH="1">
              <a:off x="1202" y="3339"/>
              <a:ext cx="0" cy="18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6995" name="直接连接符 296994"/>
            <p:cNvSpPr/>
            <p:nvPr/>
          </p:nvSpPr>
          <p:spPr>
            <a:xfrm>
              <a:off x="1202" y="3521"/>
              <a:ext cx="18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296996" name="组合 296995"/>
          <p:cNvGrpSpPr/>
          <p:nvPr/>
        </p:nvGrpSpPr>
        <p:grpSpPr>
          <a:xfrm>
            <a:off x="2400935" y="3569653"/>
            <a:ext cx="144463" cy="144462"/>
            <a:chOff x="1202" y="3339"/>
            <a:chExt cx="181" cy="182"/>
          </a:xfrm>
        </p:grpSpPr>
        <p:sp>
          <p:nvSpPr>
            <p:cNvPr id="296997" name="直接连接符 296996"/>
            <p:cNvSpPr/>
            <p:nvPr/>
          </p:nvSpPr>
          <p:spPr>
            <a:xfrm flipH="1">
              <a:off x="1202" y="3339"/>
              <a:ext cx="0" cy="18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6998" name="直接连接符 296997"/>
            <p:cNvSpPr/>
            <p:nvPr/>
          </p:nvSpPr>
          <p:spPr>
            <a:xfrm>
              <a:off x="1202" y="3521"/>
              <a:ext cx="18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296999" name="组合 296998"/>
          <p:cNvGrpSpPr/>
          <p:nvPr/>
        </p:nvGrpSpPr>
        <p:grpSpPr>
          <a:xfrm>
            <a:off x="4921885" y="4649153"/>
            <a:ext cx="215900" cy="215900"/>
            <a:chOff x="2109" y="3203"/>
            <a:chExt cx="181" cy="136"/>
          </a:xfrm>
        </p:grpSpPr>
        <p:sp>
          <p:nvSpPr>
            <p:cNvPr id="297000" name="直接连接符 296999"/>
            <p:cNvSpPr/>
            <p:nvPr/>
          </p:nvSpPr>
          <p:spPr>
            <a:xfrm>
              <a:off x="2109" y="3339"/>
              <a:ext cx="181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7001" name="直接连接符 297000"/>
            <p:cNvSpPr/>
            <p:nvPr/>
          </p:nvSpPr>
          <p:spPr>
            <a:xfrm flipH="1">
              <a:off x="2290" y="3203"/>
              <a:ext cx="0" cy="13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297002" name="组合 297001"/>
          <p:cNvGrpSpPr/>
          <p:nvPr/>
        </p:nvGrpSpPr>
        <p:grpSpPr>
          <a:xfrm>
            <a:off x="7730173" y="4649153"/>
            <a:ext cx="215900" cy="215900"/>
            <a:chOff x="1020" y="3566"/>
            <a:chExt cx="136" cy="136"/>
          </a:xfrm>
        </p:grpSpPr>
        <p:sp>
          <p:nvSpPr>
            <p:cNvPr id="297003" name="直接连接符 297002"/>
            <p:cNvSpPr/>
            <p:nvPr/>
          </p:nvSpPr>
          <p:spPr>
            <a:xfrm flipH="1">
              <a:off x="1020" y="3566"/>
              <a:ext cx="0" cy="13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97004" name="直接连接符 297003"/>
            <p:cNvSpPr/>
            <p:nvPr/>
          </p:nvSpPr>
          <p:spPr>
            <a:xfrm>
              <a:off x="1020" y="3702"/>
              <a:ext cx="13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97005" name="文本框 297004"/>
          <p:cNvSpPr txBox="1"/>
          <p:nvPr/>
        </p:nvSpPr>
        <p:spPr>
          <a:xfrm>
            <a:off x="888048" y="320929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O</a:t>
            </a:r>
            <a:endParaRPr lang="en-US" altLang="zh-CN" sz="32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6" name="波形 297005"/>
          <p:cNvSpPr/>
          <p:nvPr/>
        </p:nvSpPr>
        <p:spPr>
          <a:xfrm>
            <a:off x="816610" y="1048703"/>
            <a:ext cx="1504950" cy="7810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 anchorCtr="0"/>
          <a:lstStyle/>
          <a:p>
            <a:pPr algn="ctr">
              <a:spcBef>
                <a:spcPct val="0"/>
              </a:spcBef>
            </a:pPr>
            <a:r>
              <a:rPr lang="zh-CN" altLang="en-US" sz="2400" b="0">
                <a:solidFill>
                  <a:srgbClr val="FFFF00"/>
                </a:solidFill>
                <a:latin typeface="Times New Roman" panose="02020603050405020304" pitchFamily="18" charset="0"/>
              </a:rPr>
              <a:t>想一想</a:t>
            </a:r>
            <a:endParaRPr lang="zh-CN" altLang="en-US" sz="2400" b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9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1" grpId="0"/>
      <p:bldP spid="296982" grpId="0"/>
      <p:bldP spid="296983" grpId="0"/>
      <p:bldP spid="296987" grpId="0"/>
      <p:bldP spid="296990" grpId="0"/>
      <p:bldP spid="296992" grpId="0"/>
      <p:bldP spid="2970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pic>
        <p:nvPicPr>
          <p:cNvPr id="41012" name="图片 41011"/>
          <p:cNvPicPr>
            <a:picLocks noChangeAspect="1"/>
          </p:cNvPicPr>
          <p:nvPr/>
        </p:nvPicPr>
        <p:blipFill>
          <a:blip r:embed="rId1">
            <a:lum contrast="24000"/>
          </a:blip>
          <a:srcRect l="5402" r="10838" b="5048"/>
          <a:stretch>
            <a:fillRect/>
          </a:stretch>
        </p:blipFill>
        <p:spPr>
          <a:xfrm>
            <a:off x="250825" y="1700213"/>
            <a:ext cx="3889375" cy="489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标题 40961"/>
          <p:cNvSpPr>
            <a:spLocks noGrp="1" noRot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 anchor="ctr" anchorCtr="0"/>
          <a:lstStyle/>
          <a:p>
            <a:r>
              <a:rPr lang="zh-CN" altLang="en-US" sz="2400" b="1">
                <a:solidFill>
                  <a:srgbClr val="FF0000"/>
                </a:solidFill>
              </a:rPr>
              <a:t>练一练：</a:t>
            </a:r>
            <a:r>
              <a:rPr lang="zh-CN" altLang="en-US" sz="2400" b="1"/>
              <a:t>画出它们的支点、动力、阻力、动力臂、阻力臂</a:t>
            </a:r>
            <a:endParaRPr lang="zh-CN" altLang="en-US" sz="2400" b="1"/>
          </a:p>
        </p:txBody>
      </p:sp>
      <p:sp>
        <p:nvSpPr>
          <p:cNvPr id="40965" name="椭圆 40964"/>
          <p:cNvSpPr/>
          <p:nvPr/>
        </p:nvSpPr>
        <p:spPr>
          <a:xfrm>
            <a:off x="1835150" y="5661025"/>
            <a:ext cx="71438" cy="714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6" name="直接连接符 40965"/>
          <p:cNvSpPr/>
          <p:nvPr/>
        </p:nvSpPr>
        <p:spPr>
          <a:xfrm flipH="1">
            <a:off x="1042988" y="2924175"/>
            <a:ext cx="1512887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0967" name="直接连接符 40966"/>
          <p:cNvSpPr/>
          <p:nvPr/>
        </p:nvSpPr>
        <p:spPr>
          <a:xfrm flipH="1">
            <a:off x="2268538" y="5516563"/>
            <a:ext cx="0" cy="865187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0968" name="直接连接符 40967"/>
          <p:cNvSpPr/>
          <p:nvPr/>
        </p:nvSpPr>
        <p:spPr>
          <a:xfrm>
            <a:off x="1908175" y="5734050"/>
            <a:ext cx="360363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0969" name="直接连接符 40968"/>
          <p:cNvSpPr/>
          <p:nvPr/>
        </p:nvSpPr>
        <p:spPr>
          <a:xfrm flipH="1" flipV="1">
            <a:off x="1908175" y="2924175"/>
            <a:ext cx="0" cy="273685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0970" name="左大括号 40969"/>
          <p:cNvSpPr/>
          <p:nvPr/>
        </p:nvSpPr>
        <p:spPr>
          <a:xfrm>
            <a:off x="1692275" y="2924175"/>
            <a:ext cx="144463" cy="2736850"/>
          </a:xfrm>
          <a:prstGeom prst="leftBrace">
            <a:avLst>
              <a:gd name="adj1" fmla="val 157874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1" name="左大括号 40970"/>
          <p:cNvSpPr/>
          <p:nvPr/>
        </p:nvSpPr>
        <p:spPr>
          <a:xfrm rot="-5400000">
            <a:off x="1978025" y="5586413"/>
            <a:ext cx="215900" cy="365125"/>
          </a:xfrm>
          <a:prstGeom prst="leftBrace">
            <a:avLst>
              <a:gd name="adj1" fmla="val 1409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2" name="文本框 40971"/>
          <p:cNvSpPr txBox="1"/>
          <p:nvPr/>
        </p:nvSpPr>
        <p:spPr>
          <a:xfrm>
            <a:off x="755650" y="2349500"/>
            <a:ext cx="86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F</a:t>
            </a:r>
            <a:r>
              <a:rPr lang="en-US" altLang="zh-CN" sz="2800" baseline="-25000">
                <a:latin typeface="宋体" panose="02010600030101010101" pitchFamily="2" charset="-122"/>
              </a:rPr>
              <a:t>1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0973" name="文本框 40972"/>
          <p:cNvSpPr txBox="1"/>
          <p:nvPr/>
        </p:nvSpPr>
        <p:spPr>
          <a:xfrm>
            <a:off x="2268538" y="6092825"/>
            <a:ext cx="647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F</a:t>
            </a:r>
            <a:r>
              <a:rPr lang="en-US" altLang="zh-CN" sz="2800" baseline="-25000">
                <a:latin typeface="宋体" panose="02010600030101010101" pitchFamily="2" charset="-122"/>
              </a:rPr>
              <a:t>2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0974" name="文本框 40973"/>
          <p:cNvSpPr txBox="1"/>
          <p:nvPr/>
        </p:nvSpPr>
        <p:spPr>
          <a:xfrm>
            <a:off x="1187450" y="3933825"/>
            <a:ext cx="647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宋体" panose="02010600030101010101" pitchFamily="2" charset="-122"/>
              </a:rPr>
              <a:t>1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0975" name="文本框 40974"/>
          <p:cNvSpPr txBox="1"/>
          <p:nvPr/>
        </p:nvSpPr>
        <p:spPr>
          <a:xfrm>
            <a:off x="1763713" y="58054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宋体" panose="02010600030101010101" pitchFamily="2" charset="-122"/>
              </a:rPr>
              <a:t>2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0992" name="文本框 40991"/>
          <p:cNvSpPr txBox="1"/>
          <p:nvPr/>
        </p:nvSpPr>
        <p:spPr>
          <a:xfrm>
            <a:off x="1474788" y="5589588"/>
            <a:ext cx="3603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latin typeface="Tahoma" panose="020B0604030504040204" pitchFamily="34" charset="0"/>
              </a:rPr>
              <a:t>O</a:t>
            </a:r>
            <a:endParaRPr lang="en-US" altLang="zh-CN" sz="2400">
              <a:latin typeface="Tahoma" panose="020B0604030504040204" pitchFamily="34" charset="0"/>
            </a:endParaRPr>
          </a:p>
        </p:txBody>
      </p:sp>
      <p:sp>
        <p:nvSpPr>
          <p:cNvPr id="40998" name="文本框 40997"/>
          <p:cNvSpPr txBox="1"/>
          <p:nvPr/>
        </p:nvSpPr>
        <p:spPr>
          <a:xfrm>
            <a:off x="4284663" y="53736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spcBef>
                <a:spcPct val="0"/>
              </a:spcBef>
            </a:pPr>
            <a:endParaRPr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41013" name="图片 41012"/>
          <p:cNvPicPr>
            <a:picLocks noChangeAspect="1"/>
          </p:cNvPicPr>
          <p:nvPr/>
        </p:nvPicPr>
        <p:blipFill>
          <a:blip r:embed="rId2">
            <a:lum contrast="30000"/>
          </a:blip>
          <a:srcRect l="11194" t="3673" r="6291"/>
          <a:stretch>
            <a:fillRect/>
          </a:stretch>
        </p:blipFill>
        <p:spPr>
          <a:xfrm>
            <a:off x="4643438" y="1989138"/>
            <a:ext cx="4248150" cy="378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6" name="椭圆 40995"/>
          <p:cNvSpPr/>
          <p:nvPr/>
        </p:nvSpPr>
        <p:spPr>
          <a:xfrm>
            <a:off x="8027988" y="5445125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99" name="文本框 40998"/>
          <p:cNvSpPr txBox="1"/>
          <p:nvPr/>
        </p:nvSpPr>
        <p:spPr>
          <a:xfrm>
            <a:off x="8459788" y="5300663"/>
            <a:ext cx="6842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Tahoma" panose="020B0604030504040204" pitchFamily="34" charset="0"/>
              </a:rPr>
              <a:t>O</a:t>
            </a:r>
            <a:r>
              <a:rPr lang="en-US" altLang="zh-CN" sz="2800">
                <a:solidFill>
                  <a:srgbClr val="00FF00"/>
                </a:solidFill>
                <a:latin typeface="Tahoma" panose="020B0604030504040204" pitchFamily="34" charset="0"/>
              </a:rPr>
              <a:t> </a:t>
            </a:r>
            <a:endParaRPr lang="en-US" altLang="zh-CN" sz="2800">
              <a:solidFill>
                <a:srgbClr val="00FF00"/>
              </a:solidFill>
              <a:latin typeface="Tahoma" panose="020B0604030504040204" pitchFamily="34" charset="0"/>
            </a:endParaRPr>
          </a:p>
        </p:txBody>
      </p:sp>
      <p:sp>
        <p:nvSpPr>
          <p:cNvPr id="41000" name="直接连接符 40999"/>
          <p:cNvSpPr/>
          <p:nvPr/>
        </p:nvSpPr>
        <p:spPr>
          <a:xfrm flipH="1">
            <a:off x="7380288" y="4724400"/>
            <a:ext cx="0" cy="7921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1001" name="直接连接符 41000"/>
          <p:cNvSpPr/>
          <p:nvPr/>
        </p:nvSpPr>
        <p:spPr>
          <a:xfrm flipH="1" flipV="1">
            <a:off x="5219700" y="3068638"/>
            <a:ext cx="0" cy="9366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1002" name="直接连接符 41001"/>
          <p:cNvSpPr/>
          <p:nvPr/>
        </p:nvSpPr>
        <p:spPr>
          <a:xfrm flipH="1">
            <a:off x="5219700" y="4437063"/>
            <a:ext cx="0" cy="1844675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1003" name="直接连接符 41002"/>
          <p:cNvSpPr/>
          <p:nvPr/>
        </p:nvSpPr>
        <p:spPr>
          <a:xfrm flipH="1">
            <a:off x="7380288" y="5589588"/>
            <a:ext cx="0" cy="69215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1004" name="直接连接符 41003"/>
          <p:cNvSpPr/>
          <p:nvPr/>
        </p:nvSpPr>
        <p:spPr>
          <a:xfrm flipH="1">
            <a:off x="5219700" y="5516563"/>
            <a:ext cx="2808288" cy="0"/>
          </a:xfrm>
          <a:prstGeom prst="line">
            <a:avLst/>
          </a:prstGeom>
          <a:ln w="28575" cap="flat" cmpd="sng">
            <a:solidFill>
              <a:srgbClr val="FF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1005" name="左大括号 41004"/>
          <p:cNvSpPr/>
          <p:nvPr/>
        </p:nvSpPr>
        <p:spPr>
          <a:xfrm rot="16200000">
            <a:off x="6537325" y="4341813"/>
            <a:ext cx="242888" cy="2736850"/>
          </a:xfrm>
          <a:prstGeom prst="leftBrace">
            <a:avLst>
              <a:gd name="adj1" fmla="val 93899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06" name="左大括号 41005"/>
          <p:cNvSpPr/>
          <p:nvPr/>
        </p:nvSpPr>
        <p:spPr>
          <a:xfrm rot="5400000">
            <a:off x="7594600" y="5083175"/>
            <a:ext cx="215900" cy="649288"/>
          </a:xfrm>
          <a:prstGeom prst="leftBrace">
            <a:avLst>
              <a:gd name="adj1" fmla="val 25061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>
              <a:spcBef>
                <a:spcPct val="0"/>
              </a:spcBef>
            </a:pPr>
            <a:endParaRPr sz="1800">
              <a:solidFill>
                <a:srgbClr val="A50021"/>
              </a:solidFill>
              <a:latin typeface="Tahoma" panose="020B0604030504040204" pitchFamily="34" charset="0"/>
            </a:endParaRPr>
          </a:p>
        </p:txBody>
      </p:sp>
      <p:sp>
        <p:nvSpPr>
          <p:cNvPr id="41007" name="文本框 41006"/>
          <p:cNvSpPr txBox="1"/>
          <p:nvPr/>
        </p:nvSpPr>
        <p:spPr>
          <a:xfrm>
            <a:off x="7308850" y="5589588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F</a:t>
            </a:r>
            <a:r>
              <a:rPr lang="en-US" altLang="zh-CN" sz="2800" baseline="-25000">
                <a:latin typeface="宋体" panose="02010600030101010101" pitchFamily="2" charset="-122"/>
              </a:rPr>
              <a:t>2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1008" name="文本框 41007"/>
          <p:cNvSpPr txBox="1"/>
          <p:nvPr/>
        </p:nvSpPr>
        <p:spPr>
          <a:xfrm>
            <a:off x="4643438" y="2997200"/>
            <a:ext cx="86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F</a:t>
            </a:r>
            <a:r>
              <a:rPr lang="en-US" altLang="zh-CN" sz="2800" baseline="-25000">
                <a:latin typeface="宋体" panose="02010600030101010101" pitchFamily="2" charset="-122"/>
              </a:rPr>
              <a:t>1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1009" name="文本框 41008"/>
          <p:cNvSpPr txBox="1"/>
          <p:nvPr/>
        </p:nvSpPr>
        <p:spPr>
          <a:xfrm>
            <a:off x="6084888" y="5762625"/>
            <a:ext cx="647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宋体" panose="02010600030101010101" pitchFamily="2" charset="-122"/>
              </a:rPr>
              <a:t>1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1010" name="文本框 41009"/>
          <p:cNvSpPr txBox="1"/>
          <p:nvPr/>
        </p:nvSpPr>
        <p:spPr>
          <a:xfrm>
            <a:off x="7596188" y="4868863"/>
            <a:ext cx="5762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宋体" panose="02010600030101010101" pitchFamily="2" charset="-122"/>
              </a:rPr>
              <a:t>2</a:t>
            </a:r>
            <a:endParaRPr lang="en-US" altLang="zh-CN" sz="2800" baseline="-25000">
              <a:latin typeface="宋体" panose="02010600030101010101" pitchFamily="2" charset="-122"/>
            </a:endParaRPr>
          </a:p>
        </p:txBody>
      </p:sp>
      <p:sp>
        <p:nvSpPr>
          <p:cNvPr id="41011" name="直接连接符 41010"/>
          <p:cNvSpPr/>
          <p:nvPr/>
        </p:nvSpPr>
        <p:spPr>
          <a:xfrm flipH="1">
            <a:off x="7380288" y="5661025"/>
            <a:ext cx="647700" cy="0"/>
          </a:xfrm>
          <a:prstGeom prst="line">
            <a:avLst/>
          </a:prstGeom>
          <a:ln w="28575" cap="flat" cmpd="sng">
            <a:solidFill>
              <a:srgbClr val="00FF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3" grpId="0"/>
      <p:bldP spid="40974" grpId="0"/>
      <p:bldP spid="40975" grpId="0"/>
      <p:bldP spid="40999" grpId="0"/>
      <p:bldP spid="41006" grpId="0"/>
      <p:bldP spid="41007" grpId="0"/>
      <p:bldP spid="41008" grpId="0"/>
      <p:bldP spid="41009" grpId="0"/>
      <p:bldP spid="410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3625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课堂练习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2555" y="1047750"/>
            <a:ext cx="7602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None/>
            </a:pPr>
            <a:r>
              <a:rPr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1.如图是实验常用的试管夹，O是支点，使用时用力向下按图示按压处可打开试管夹。下列能正确表示使用该试管夹时的杠杆示意图是</a:t>
            </a: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0820" y="3926205"/>
            <a:ext cx="2969895" cy="1439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4497"/>
          <a:stretch>
            <a:fillRect/>
          </a:stretch>
        </p:blipFill>
        <p:spPr>
          <a:xfrm>
            <a:off x="122555" y="2077720"/>
            <a:ext cx="8899525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3510" y="756920"/>
            <a:ext cx="3049270" cy="2712720"/>
            <a:chOff x="589" y="1517"/>
            <a:chExt cx="10666" cy="80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89" y="2073"/>
              <a:ext cx="9788" cy="665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589" y="1517"/>
              <a:ext cx="10667" cy="8049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72392" name="文本框 272391"/>
          <p:cNvSpPr txBox="1"/>
          <p:nvPr/>
        </p:nvSpPr>
        <p:spPr>
          <a:xfrm>
            <a:off x="3683000" y="2499995"/>
            <a:ext cx="5633720" cy="133794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Clr>
                <a:schemeClr val="tx2"/>
              </a:buClr>
            </a:pPr>
            <a:r>
              <a:rPr lang="zh-CN" altLang="en-US" sz="2700">
                <a:solidFill>
                  <a:srgbClr val="0000FF"/>
                </a:solidFill>
                <a:latin typeface="Arial" panose="020B0604020202020204" pitchFamily="34" charset="0"/>
              </a:rPr>
              <a:t>第十一章   简单机械和功</a:t>
            </a:r>
            <a:endParaRPr lang="zh-CN" altLang="en-US" sz="27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</a:pPr>
            <a:r>
              <a:rPr lang="en-US" altLang="zh-CN" sz="2700">
                <a:solidFill>
                  <a:srgbClr val="0000FF"/>
                </a:solidFill>
                <a:latin typeface="Arial" panose="020B0604020202020204" pitchFamily="34" charset="0"/>
              </a:rPr>
              <a:t>      </a:t>
            </a:r>
            <a:endParaRPr lang="en-US" altLang="zh-CN" sz="27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</a:pPr>
            <a:r>
              <a:rPr lang="en-US" altLang="zh-CN" sz="2700">
                <a:solidFill>
                  <a:srgbClr val="0000FF"/>
                </a:solidFill>
                <a:latin typeface="Arial" panose="020B0604020202020204" pitchFamily="34" charset="0"/>
              </a:rPr>
              <a:t>    11.1 </a:t>
            </a:r>
            <a:r>
              <a:rPr lang="zh-CN" altLang="en-US" sz="2700">
                <a:solidFill>
                  <a:srgbClr val="0000FF"/>
                </a:solidFill>
                <a:latin typeface="Arial" panose="020B0604020202020204" pitchFamily="34" charset="0"/>
              </a:rPr>
              <a:t>杠杆（第一课时）</a:t>
            </a:r>
            <a:endParaRPr lang="zh-CN" altLang="en-US" sz="27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44513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6375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课堂练习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7020" y="996315"/>
            <a:ext cx="733488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None/>
            </a:pPr>
            <a:r>
              <a:rPr sz="32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2.下列说法中哪些是正确的（    ）</a:t>
            </a:r>
            <a:endParaRPr sz="32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>
              <a:buNone/>
            </a:pPr>
            <a:r>
              <a:rPr sz="32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A. 力臂一定在杠杆上</a:t>
            </a:r>
            <a:endParaRPr sz="32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lvl="0">
              <a:buNone/>
            </a:pPr>
            <a:r>
              <a:rPr sz="32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B．作用在杠杆上的动力、阻力方向一定相反</a:t>
            </a:r>
            <a:endParaRPr sz="32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lvl="0">
              <a:buNone/>
            </a:pPr>
            <a:r>
              <a:rPr sz="32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C．力臂是支点到力的作用点的距离</a:t>
            </a:r>
            <a:endParaRPr sz="32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lvl="0">
              <a:buNone/>
            </a:pPr>
            <a:r>
              <a:rPr sz="32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D．力的作用线通过支点其力臂为0</a:t>
            </a:r>
            <a:endParaRPr sz="32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3045" y="1391920"/>
            <a:ext cx="45173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</a:t>
            </a:r>
            <a:r>
              <a:rPr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如图所示，小华用苹果和桔子来玩跷跷板。她将苹果、桔子分别放在轻杆的左、右两端，放手后，杆马上转动起来。使杆逆时针转动的力是</a:t>
            </a: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lvl="0">
              <a:buNone/>
            </a:pPr>
            <a:r>
              <a:rPr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A. 苹果的重力</a:t>
            </a: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lvl="0">
              <a:buNone/>
            </a:pPr>
            <a:r>
              <a:rPr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B. 橘子的重力 </a:t>
            </a: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lvl="0">
              <a:buNone/>
            </a:pPr>
            <a:r>
              <a:rPr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C. 杠对橘子的支持力</a:t>
            </a: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>
              <a:buNone/>
            </a:pPr>
            <a:r>
              <a:rPr sz="24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D. 苹果对杠的压力</a:t>
            </a: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0" lvl="0" indent="0">
              <a:buNone/>
            </a:pPr>
            <a:endParaRPr sz="2400"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课堂练习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6920" y="2648585"/>
            <a:ext cx="3091815" cy="27374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课堂练习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836420"/>
            <a:ext cx="8239125" cy="2357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7020" y="996315"/>
            <a:ext cx="6170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None/>
            </a:pPr>
            <a:r>
              <a:rPr lang="en-US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4</a:t>
            </a:r>
            <a:r>
              <a:rPr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.</a:t>
            </a:r>
            <a:r>
              <a:rPr lang="zh-CN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如图所示的杠杆中，所画F力臂正确的是</a:t>
            </a:r>
            <a:r>
              <a:rPr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（    ）</a:t>
            </a:r>
            <a:endParaRPr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>
              <a:buNone/>
            </a:pPr>
            <a:endParaRPr b="1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767195" y="6201410"/>
            <a:ext cx="20574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19505" y="1379855"/>
          <a:ext cx="5702300" cy="3182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925"/>
                <a:gridCol w="1365250"/>
                <a:gridCol w="1204913"/>
                <a:gridCol w="1320800"/>
                <a:gridCol w="1141412"/>
              </a:tblGrid>
              <a:tr h="1231900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图例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撬棒撬石头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跷跷板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羊角锤拔钉子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起子开瓶盖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图例分析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人用力向下压撬棒，使其绕O点转动，可以将大石头向上撬起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小男孩用力向下压跷跷板，使其绕O点转动，可以将小女孩托起来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羊角锤夹住钉子，用力使羊角锤绕着O点转动，可以拔出钉子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将开瓶起子卡在瓶盖下，再向上用力，瓶盖被掀起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共同特点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707D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撬棒、跷跷板、羊角锤、起子都是“硬”的都在力的作用下绕着固定点（图中的O点）转动</a:t>
                      </a:r>
                      <a:endParaRPr lang="en-US" altLang="en-US" sz="1600" b="1">
                        <a:solidFill>
                          <a:srgbClr val="0707D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98320" y="1837055"/>
            <a:ext cx="929640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37230" y="1882775"/>
            <a:ext cx="84582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92320" y="1692275"/>
            <a:ext cx="70866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5810250" y="1882775"/>
            <a:ext cx="830580" cy="64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670" y="78549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一、杠杆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8810" y="5134610"/>
            <a:ext cx="7302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ea typeface="宋体" panose="02010600030101010101" pitchFamily="2" charset="-122"/>
              </a:rPr>
              <a:t>（1）定义：物理学中，</a:t>
            </a:r>
            <a:r>
              <a:rPr lang="zh-CN" sz="1600" b="1">
                <a:ea typeface="宋体" panose="02010600030101010101" pitchFamily="2" charset="-122"/>
              </a:rPr>
              <a:t>将在力的作用下可绕一固定点转动的硬棒称为杠杆。（2）杠杆可以是直的，也可以是弯的，但它一定是硬棒，即不能变形的棒
</a:t>
            </a:r>
            <a:endParaRPr lang="zh-CN" altLang="en-US" sz="16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11175" y="1017905"/>
            <a:ext cx="75114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1">
                <a:ea typeface="宋体" panose="02010600030101010101" pitchFamily="2" charset="-122"/>
              </a:rPr>
              <a:t>【注意】一个物体要称为杠杆需要满足两个条件：</a:t>
            </a:r>
            <a:r>
              <a:rPr lang="zh-CN" b="0">
                <a:ea typeface="宋体" panose="02010600030101010101" pitchFamily="2" charset="-122"/>
              </a:rPr>
              <a:t>（1）能绕一固定点转动，如图甲所示的杠杆在力的作用下可以绕</a:t>
            </a:r>
            <a:r>
              <a:rPr lang="en-US" b="0">
                <a:latin typeface="Times New Roman" panose="02020603050405020304" pitchFamily="18" charset="0"/>
              </a:rPr>
              <a:t>O</a:t>
            </a:r>
            <a:r>
              <a:rPr lang="zh-CN" b="0">
                <a:ea typeface="宋体" panose="02010600030101010101" pitchFamily="2" charset="-122"/>
              </a:rPr>
              <a:t>点顺时针转动，如图乙所示的杠杆在力的作用下可以绕</a:t>
            </a:r>
            <a:r>
              <a:rPr lang="en-US" b="0">
                <a:latin typeface="Times New Roman" panose="02020603050405020304" pitchFamily="18" charset="0"/>
              </a:rPr>
              <a:t>O</a:t>
            </a:r>
            <a:r>
              <a:rPr lang="zh-CN" b="0">
                <a:ea typeface="宋体" panose="02010600030101010101" pitchFamily="2" charset="-122"/>
              </a:rPr>
              <a:t>点逆时针转动。（2）杠杆必须是一根硬棒，“硬”是指不会发生明显形变，“棒”泛指有一定的长度，但不一定是直的。如图丙所示，将一个轮子推上台阶，可以将轮子看成是一个绕</a:t>
            </a:r>
            <a:r>
              <a:rPr lang="en-US" b="0">
                <a:latin typeface="Times New Roman" panose="02020603050405020304" pitchFamily="18" charset="0"/>
              </a:rPr>
              <a:t>O</a:t>
            </a:r>
            <a:r>
              <a:rPr lang="zh-CN" b="0">
                <a:ea typeface="宋体" panose="02010600030101010101" pitchFamily="2" charset="-122"/>
              </a:rPr>
              <a:t>点顺时针转动的杠杆。
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>
            <a:lum contrast="96000"/>
          </a:blip>
          <a:stretch>
            <a:fillRect/>
          </a:stretch>
        </p:blipFill>
        <p:spPr>
          <a:xfrm>
            <a:off x="702310" y="3083560"/>
            <a:ext cx="2465705" cy="1087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>
            <a:lum contrast="96000"/>
          </a:blip>
          <a:stretch>
            <a:fillRect/>
          </a:stretch>
        </p:blipFill>
        <p:spPr>
          <a:xfrm>
            <a:off x="3397885" y="3001645"/>
            <a:ext cx="4271645" cy="1101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702310" y="3881755"/>
            <a:ext cx="75114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>
                <a:latin typeface="宋体" panose="02010600030101010101" pitchFamily="2" charset="-122"/>
              </a:rPr>
              <a:t> </a:t>
            </a:r>
            <a:r>
              <a:rPr lang="en-US" b="1">
                <a:latin typeface="宋体" panose="02010600030101010101" pitchFamily="2" charset="-122"/>
              </a:rPr>
              <a:t> </a:t>
            </a:r>
            <a:r>
              <a:rPr lang="zh-CN" b="0">
                <a:ea typeface="宋体" panose="02010600030101010101" pitchFamily="2" charset="-122"/>
              </a:rPr>
              <a:t>在日常生活中，杠杆的实例有筷子、指甲刀、夹子、剪刀等。许多不是杠杆的物体，例如独轮车、红酒开瓶器等都可以抽象为杠杆模型进行研究。
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670" y="1503045"/>
            <a:ext cx="7265035" cy="2953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ea typeface="宋体" panose="02010600030101010101" pitchFamily="2" charset="-122"/>
              </a:rPr>
              <a:t>杠杆的五要素</a:t>
            </a:r>
            <a:r>
              <a:rPr lang="en-US" b="0">
                <a:latin typeface="宋体" panose="02010600030101010101" pitchFamily="2" charset="-122"/>
              </a:rPr>
              <a:t>     </a:t>
            </a:r>
            <a:r>
              <a:rPr lang="zh-CN" b="1">
                <a:ea typeface="宋体" panose="02010600030101010101" pitchFamily="2" charset="-122"/>
              </a:rPr>
              <a:t>支点：</a:t>
            </a:r>
            <a:r>
              <a:rPr lang="zh-CN" b="0">
                <a:ea typeface="宋体" panose="02010600030101010101" pitchFamily="2" charset="-122"/>
              </a:rPr>
              <a:t>杠杆绕着转动的固定点，即图中的</a:t>
            </a:r>
            <a:r>
              <a:rPr lang="en-US" b="0">
                <a:latin typeface="Times New Roman" panose="02020603050405020304" pitchFamily="18" charset="0"/>
              </a:rPr>
              <a:t>O</a:t>
            </a:r>
            <a:r>
              <a:rPr lang="zh-CN" b="0">
                <a:ea typeface="宋体" panose="02010600030101010101" pitchFamily="2" charset="-122"/>
              </a:rPr>
              <a:t>点。</a:t>
            </a:r>
            <a:r>
              <a:rPr lang="zh-CN" b="1">
                <a:ea typeface="宋体" panose="02010600030101010101" pitchFamily="2" charset="-122"/>
              </a:rPr>
              <a:t>动力：</a:t>
            </a:r>
            <a:r>
              <a:rPr lang="zh-CN" b="0">
                <a:ea typeface="宋体" panose="02010600030101010101" pitchFamily="2" charset="-122"/>
              </a:rPr>
              <a:t>使杠杆转动的力，即图中的</a:t>
            </a:r>
            <a:r>
              <a:rPr lang="en-US" b="0">
                <a:latin typeface="Times New Roman" panose="02020603050405020304" pitchFamily="18" charset="0"/>
              </a:rPr>
              <a:t>F1.</a:t>
            </a:r>
            <a:r>
              <a:rPr lang="zh-CN" b="1">
                <a:ea typeface="宋体" panose="02010600030101010101" pitchFamily="2" charset="-122"/>
              </a:rPr>
              <a:t>阻力：</a:t>
            </a:r>
            <a:r>
              <a:rPr lang="zh-CN" b="0">
                <a:ea typeface="宋体" panose="02010600030101010101" pitchFamily="2" charset="-122"/>
              </a:rPr>
              <a:t>阻碍杠杆转动的力，即图中的</a:t>
            </a:r>
            <a:r>
              <a:rPr lang="en-US" b="0">
                <a:latin typeface="Times New Roman" panose="02020603050405020304" pitchFamily="18" charset="0"/>
              </a:rPr>
              <a:t>F2</a:t>
            </a:r>
            <a:r>
              <a:rPr lang="zh-CN" b="0">
                <a:ea typeface="宋体" panose="02010600030101010101" pitchFamily="2" charset="-122"/>
              </a:rPr>
              <a:t>。</a:t>
            </a:r>
            <a:r>
              <a:rPr lang="zh-CN" b="1">
                <a:ea typeface="宋体" panose="02010600030101010101" pitchFamily="2" charset="-122"/>
              </a:rPr>
              <a:t>动力臂：</a:t>
            </a:r>
            <a:r>
              <a:rPr lang="zh-CN" b="0">
                <a:ea typeface="宋体" panose="02010600030101010101" pitchFamily="2" charset="-122"/>
              </a:rPr>
              <a:t>支点到动力作用线的距离，即图中的</a:t>
            </a:r>
            <a:r>
              <a:rPr lang="en-US" b="0">
                <a:latin typeface="Times New Roman" panose="02020603050405020304" pitchFamily="18" charset="0"/>
              </a:rPr>
              <a:t>L1</a:t>
            </a:r>
            <a:r>
              <a:rPr lang="zh-CN" b="0">
                <a:ea typeface="宋体" panose="02010600030101010101" pitchFamily="2" charset="-122"/>
              </a:rPr>
              <a:t>。</a:t>
            </a:r>
            <a:r>
              <a:rPr lang="zh-CN" b="1">
                <a:ea typeface="宋体" panose="02010600030101010101" pitchFamily="2" charset="-122"/>
              </a:rPr>
              <a:t>阻力臂：</a:t>
            </a:r>
            <a:r>
              <a:rPr lang="zh-CN" b="0">
                <a:ea typeface="宋体" panose="02010600030101010101" pitchFamily="2" charset="-122"/>
              </a:rPr>
              <a:t>支点到阻力作用线的距离，即图中的</a:t>
            </a:r>
            <a:r>
              <a:rPr lang="en-US" b="0">
                <a:latin typeface="Times New Roman" panose="02020603050405020304" pitchFamily="18" charset="0"/>
              </a:rPr>
              <a:t>L2</a:t>
            </a:r>
            <a:r>
              <a:rPr lang="zh-CN" b="0">
                <a:ea typeface="宋体" panose="02010600030101010101" pitchFamily="2" charset="-122"/>
              </a:rPr>
              <a:t>。要弄清动力臂和阻力臂，首先要弄清“力的作用线”的概念。经过力的作用点，沿着力的反向所引的直线叫力的作用线。力臂就是从支点到力的作用线的距离。
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670" y="78549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二、杠杆的五要素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73742857" name="图片 1120"/>
          <p:cNvPicPr>
            <a:picLocks noChangeAspect="1"/>
          </p:cNvPicPr>
          <p:nvPr/>
        </p:nvPicPr>
        <p:blipFill>
          <a:blip r:embed="rId1">
            <a:lum contrast="100000"/>
          </a:blip>
          <a:stretch>
            <a:fillRect/>
          </a:stretch>
        </p:blipFill>
        <p:spPr>
          <a:xfrm>
            <a:off x="5877560" y="1074420"/>
            <a:ext cx="1713230" cy="173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670" y="785495"/>
            <a:ext cx="3611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三、杠杆的动力臂、阻力臂的画法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10515" y="1255395"/>
            <a:ext cx="80949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ea typeface="宋体" panose="02010600030101010101" pitchFamily="2" charset="-122"/>
              </a:rPr>
              <a:t>动力臂、阻力臂的画法是本节中的重点、难点之一。</a:t>
            </a:r>
            <a:r>
              <a:rPr lang="en-US" b="0">
                <a:latin typeface="宋体" panose="02010600030101010101" pitchFamily="2" charset="-122"/>
              </a:rPr>
              <a:t> </a:t>
            </a:r>
            <a:r>
              <a:rPr lang="zh-CN" b="0">
                <a:ea typeface="宋体" panose="02010600030101010101" pitchFamily="2" charset="-122"/>
              </a:rPr>
              <a:t>有力臂的定义可知，力臂是支点到力的作用线的距离，实际上和同学们在几何中学过的“点到直线的距离”的画法一样。这里的点就是支点，直线就是力的作用线。</a:t>
            </a:r>
            <a:r>
              <a:rPr lang="en-US" b="0">
                <a:latin typeface="宋体" panose="02010600030101010101" pitchFamily="2" charset="-122"/>
              </a:rPr>
              <a:t> </a:t>
            </a:r>
            <a:r>
              <a:rPr lang="zh-CN" b="0">
                <a:ea typeface="宋体" panose="02010600030101010101" pitchFamily="2" charset="-122"/>
              </a:rPr>
              <a:t>画力臂的步骤：</a:t>
            </a:r>
            <a:r>
              <a:rPr lang="en-US" b="0">
                <a:latin typeface="宋体" panose="02010600030101010101" pitchFamily="2" charset="-122"/>
              </a:rPr>
              <a:t>  </a:t>
            </a:r>
            <a:r>
              <a:rPr lang="zh-CN" b="0">
                <a:ea typeface="宋体" panose="02010600030101010101" pitchFamily="2" charset="-122"/>
              </a:rPr>
              <a:t>（</a:t>
            </a:r>
            <a:r>
              <a:rPr lang="en-US" b="0">
                <a:latin typeface="Times New Roman" panose="02020603050405020304" pitchFamily="18" charset="0"/>
              </a:rPr>
              <a:t>1</a:t>
            </a:r>
            <a:r>
              <a:rPr lang="zh-CN" b="0">
                <a:ea typeface="宋体" panose="02010600030101010101" pitchFamily="2" charset="-122"/>
              </a:rPr>
              <a:t>）找点：首先在杠杆上找到支点</a:t>
            </a:r>
            <a:r>
              <a:rPr lang="en-US" b="0">
                <a:latin typeface="Times New Roman" panose="02020603050405020304" pitchFamily="18" charset="0"/>
              </a:rPr>
              <a:t>O</a:t>
            </a:r>
            <a:r>
              <a:rPr lang="zh-CN" b="0">
                <a:ea typeface="宋体" panose="02010600030101010101" pitchFamily="2" charset="-122"/>
              </a:rPr>
              <a:t>；</a:t>
            </a:r>
            <a:r>
              <a:rPr lang="en-US" b="0">
                <a:latin typeface="宋体" panose="02010600030101010101" pitchFamily="2" charset="-122"/>
              </a:rPr>
              <a:t>  </a:t>
            </a:r>
            <a:r>
              <a:rPr lang="zh-CN" b="0">
                <a:ea typeface="宋体" panose="02010600030101010101" pitchFamily="2" charset="-122"/>
              </a:rPr>
              <a:t>（</a:t>
            </a:r>
            <a:r>
              <a:rPr lang="en-US" b="0">
                <a:latin typeface="Times New Roman" panose="02020603050405020304" pitchFamily="18" charset="0"/>
              </a:rPr>
              <a:t>2</a:t>
            </a:r>
            <a:r>
              <a:rPr lang="zh-CN" b="0">
                <a:ea typeface="宋体" panose="02010600030101010101" pitchFamily="2" charset="-122"/>
              </a:rPr>
              <a:t>）画线：分别画出动力作用线和阻力作用线，例的作用线是指通过李的作用点与力的方向相同的直线；（延长部分通常用虚线表示）</a:t>
            </a:r>
            <a:r>
              <a:rPr lang="en-US" b="0">
                <a:latin typeface="宋体" panose="02010600030101010101" pitchFamily="2" charset="-122"/>
              </a:rPr>
              <a:t>  </a:t>
            </a:r>
            <a:r>
              <a:rPr lang="zh-CN" b="0">
                <a:ea typeface="宋体" panose="02010600030101010101" pitchFamily="2" charset="-122"/>
              </a:rPr>
              <a:t>（</a:t>
            </a:r>
            <a:r>
              <a:rPr lang="en-US" b="0">
                <a:latin typeface="Times New Roman" panose="02020603050405020304" pitchFamily="18" charset="0"/>
              </a:rPr>
              <a:t>3</a:t>
            </a:r>
            <a:r>
              <a:rPr lang="zh-CN" b="0">
                <a:ea typeface="宋体" panose="02010600030101010101" pitchFamily="2" charset="-122"/>
              </a:rPr>
              <a:t>）作垂线段：从支点</a:t>
            </a:r>
            <a:r>
              <a:rPr lang="en-US" b="0">
                <a:latin typeface="Times New Roman" panose="02020603050405020304" pitchFamily="18" charset="0"/>
              </a:rPr>
              <a:t>O</a:t>
            </a:r>
            <a:r>
              <a:rPr lang="zh-CN" b="0">
                <a:ea typeface="宋体" panose="02010600030101010101" pitchFamily="2" charset="-122"/>
              </a:rPr>
              <a:t>分别向动力作用线和阻力作用线引垂线，画出垂足，并标上垂直符号，从支点到垂足的距离就是力臂。力臂通常用实线两端加箭头来表示，并在旁边（或在实线中间断开处）标上字母</a:t>
            </a:r>
            <a:r>
              <a:rPr lang="en-US" b="0">
                <a:latin typeface="Times New Roman" panose="02020603050405020304" pitchFamily="18" charset="0"/>
              </a:rPr>
              <a:t>L1</a:t>
            </a:r>
            <a:r>
              <a:rPr lang="zh-CN" b="0">
                <a:ea typeface="宋体" panose="02010600030101010101" pitchFamily="2" charset="-122"/>
              </a:rPr>
              <a:t>或</a:t>
            </a:r>
            <a:r>
              <a:rPr lang="en-US" b="0">
                <a:latin typeface="Times New Roman" panose="02020603050405020304" pitchFamily="18" charset="0"/>
              </a:rPr>
              <a:t>L2</a:t>
            </a:r>
            <a:r>
              <a:rPr lang="zh-CN" b="0">
                <a:ea typeface="宋体" panose="02010600030101010101" pitchFamily="2" charset="-122"/>
              </a:rPr>
              <a:t>。如果力臂在杠杆上，也就是跟杠杆重合时，一般用虚线表示，并用大括号标出。力臂的三种表示如图所示。无论何种表示方法，表示力臂的线段或大括号，起点是支点，终点是垂足。
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1">
            <a:lum contrast="100000"/>
          </a:blip>
          <a:stretch>
            <a:fillRect/>
          </a:stretch>
        </p:blipFill>
        <p:spPr>
          <a:xfrm>
            <a:off x="7293293" y="1841183"/>
            <a:ext cx="1351915" cy="102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92175" y="5375275"/>
            <a:ext cx="665353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707D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indent="0"/>
            <a:r>
              <a:rPr lang="zh-CN" sz="1600" b="1">
                <a:solidFill>
                  <a:srgbClr val="0707D5"/>
                </a:solidFill>
                <a:ea typeface="宋体" panose="02010600030101010101" pitchFamily="2" charset="-122"/>
              </a:rPr>
              <a:t>具体操作：使直角三角尺的一条直角边跟力的作用线重合，沿力的作用线平移三角尺直到另一条直角边对支点</a:t>
            </a:r>
            <a:r>
              <a:rPr lang="en-US" sz="1600" b="1">
                <a:solidFill>
                  <a:srgbClr val="0707D5"/>
                </a:solidFill>
                <a:latin typeface="Times New Roman" panose="02020603050405020304" pitchFamily="18" charset="0"/>
              </a:rPr>
              <a:t>O</a:t>
            </a:r>
            <a:r>
              <a:rPr lang="zh-CN" sz="1600" b="1">
                <a:solidFill>
                  <a:srgbClr val="0707D5"/>
                </a:solidFill>
                <a:ea typeface="宋体" panose="02010600030101010101" pitchFamily="2" charset="-122"/>
              </a:rPr>
              <a:t>，即可通过这一边画垂线了。</a:t>
            </a:r>
            <a:endParaRPr lang="zh-CN" altLang="en-US" sz="1600" b="1">
              <a:solidFill>
                <a:srgbClr val="0707D5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390" y="67945"/>
            <a:ext cx="5664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1076960"/>
            <a:ext cx="88925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1. </a:t>
            </a:r>
            <a:r>
              <a:rPr lang="zh-CN" altLang="en-US"/>
              <a:t>知道什么是杠杆,能从常见的工具中认出杠杆。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通过观察和实验了解杠杆的结构,熟悉有关杠杆的名词:支点、动力、阻力、动力臂、阻力臂。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理解力臂的概念,会画杠杆的动力臂和阻力臂。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936966" y="3859689"/>
            <a:ext cx="3174683" cy="2071211"/>
            <a:chOff x="589" y="1517"/>
            <a:chExt cx="10666" cy="804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89" y="2073"/>
              <a:ext cx="9788" cy="6653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589" y="1517"/>
              <a:ext cx="10667" cy="8049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情境导入</a:t>
            </a:r>
            <a:endParaRPr lang="zh-CN" altLang="en-US"/>
          </a:p>
        </p:txBody>
      </p:sp>
      <p:pic>
        <p:nvPicPr>
          <p:cNvPr id="83972" name="图片 8397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4580" y="2940685"/>
            <a:ext cx="2657475" cy="3693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7" name="图片 83976"/>
          <p:cNvPicPr>
            <a:picLocks noChangeAspect="1"/>
          </p:cNvPicPr>
          <p:nvPr/>
        </p:nvPicPr>
        <p:blipFill>
          <a:blip r:embed="rId2"/>
          <a:srcRect b="15550"/>
          <a:stretch>
            <a:fillRect/>
          </a:stretch>
        </p:blipFill>
        <p:spPr>
          <a:xfrm>
            <a:off x="456565" y="666750"/>
            <a:ext cx="2671445" cy="2273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" y="3439795"/>
            <a:ext cx="2799715" cy="2235200"/>
          </a:xfrm>
          <a:prstGeom prst="rect">
            <a:avLst/>
          </a:prstGeom>
        </p:spPr>
      </p:pic>
      <p:sp>
        <p:nvSpPr>
          <p:cNvPr id="83973" name="文本框 83972"/>
          <p:cNvSpPr txBox="1"/>
          <p:nvPr/>
        </p:nvSpPr>
        <p:spPr>
          <a:xfrm>
            <a:off x="6869113" y="666750"/>
            <a:ext cx="675005" cy="58674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复杂机械都是由简单机械组成的</a:t>
            </a:r>
            <a:endParaRPr lang="zh-CN" altLang="en-US" sz="320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85" y="666750"/>
            <a:ext cx="2649220" cy="19881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75471" name="图片 2754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8855" y="742315"/>
            <a:ext cx="3706495" cy="2780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4441" name="图片 2744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652145"/>
            <a:ext cx="3947795" cy="2961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491" name="图片 2764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" y="3954145"/>
            <a:ext cx="3442970" cy="2585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7514" name="文本框 277513"/>
          <p:cNvSpPr txBox="1"/>
          <p:nvPr/>
        </p:nvSpPr>
        <p:spPr>
          <a:xfrm>
            <a:off x="4477731" y="4651820"/>
            <a:ext cx="3383857" cy="1189609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6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这三个用具有什</a:t>
            </a:r>
            <a:endParaRPr lang="zh-CN" altLang="en-US" sz="36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36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么共同特点</a:t>
            </a:r>
            <a:endParaRPr lang="zh-CN" altLang="en-US" sz="3600" b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292873" name="文本框 292872"/>
          <p:cNvSpPr txBox="1"/>
          <p:nvPr/>
        </p:nvSpPr>
        <p:spPr>
          <a:xfrm rot="-4124">
            <a:off x="94933" y="943928"/>
            <a:ext cx="8915400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一、杠杆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定义：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一根硬棒在力的作用下如果能绕着固定点转动，这根硬棒就叫做</a:t>
            </a:r>
            <a:r>
              <a:rPr lang="zh-CN" altLang="en-US" sz="3200">
                <a:solidFill>
                  <a:srgbClr val="EE121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杠杆</a:t>
            </a:r>
            <a:endParaRPr lang="zh-CN" altLang="en-US" sz="3200">
              <a:solidFill>
                <a:srgbClr val="EE121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92866" name="图片 292865"/>
          <p:cNvPicPr>
            <a:picLocks noChangeAspect="1"/>
          </p:cNvPicPr>
          <p:nvPr/>
        </p:nvPicPr>
        <p:blipFill>
          <a:blip r:embed="rId1"/>
          <a:srcRect l="4514" t="5800" b="4291"/>
          <a:stretch>
            <a:fillRect/>
          </a:stretch>
        </p:blipFill>
        <p:spPr>
          <a:xfrm>
            <a:off x="9525" y="3270885"/>
            <a:ext cx="2818765" cy="2249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2867" name="图片 292866"/>
          <p:cNvPicPr>
            <a:picLocks noChangeAspect="1"/>
          </p:cNvPicPr>
          <p:nvPr/>
        </p:nvPicPr>
        <p:blipFill>
          <a:blip r:embed="rId2"/>
          <a:srcRect l="6299" t="14583" r="12204" b="6250"/>
          <a:stretch>
            <a:fillRect/>
          </a:stretch>
        </p:blipFill>
        <p:spPr>
          <a:xfrm>
            <a:off x="3023235" y="3230245"/>
            <a:ext cx="2950210" cy="2385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2868" name="图片 292867"/>
          <p:cNvPicPr>
            <a:picLocks noChangeAspect="1"/>
          </p:cNvPicPr>
          <p:nvPr/>
        </p:nvPicPr>
        <p:blipFill>
          <a:blip r:embed="rId3"/>
          <a:srcRect l="4092" t="4770" r="1790" b="4770"/>
          <a:stretch>
            <a:fillRect/>
          </a:stretch>
        </p:blipFill>
        <p:spPr>
          <a:xfrm>
            <a:off x="6065520" y="3273425"/>
            <a:ext cx="2801620" cy="2301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2869" name="矩形 292868"/>
          <p:cNvSpPr/>
          <p:nvPr/>
        </p:nvSpPr>
        <p:spPr>
          <a:xfrm>
            <a:off x="286385" y="3211195"/>
            <a:ext cx="8618855" cy="2339340"/>
          </a:xfrm>
          <a:prstGeom prst="rect">
            <a:avLst/>
          </a:prstGeom>
          <a:noFill/>
          <a:ln w="76200" cap="flat" cmpd="sng">
            <a:pattFill prst="pct90">
              <a:fgClr>
                <a:srgbClr val="996600"/>
              </a:fgClr>
              <a:bgClr>
                <a:schemeClr val="tx2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2870" name="直接连接符 292869"/>
          <p:cNvSpPr/>
          <p:nvPr/>
        </p:nvSpPr>
        <p:spPr>
          <a:xfrm>
            <a:off x="2866390" y="3190240"/>
            <a:ext cx="1905" cy="2339975"/>
          </a:xfrm>
          <a:prstGeom prst="line">
            <a:avLst/>
          </a:prstGeom>
          <a:ln w="76200" cap="flat" cmpd="sng">
            <a:solidFill>
              <a:srgbClr val="99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2871" name="直接连接符 292870"/>
          <p:cNvSpPr/>
          <p:nvPr/>
        </p:nvSpPr>
        <p:spPr>
          <a:xfrm>
            <a:off x="5990590" y="3190240"/>
            <a:ext cx="1905" cy="2339975"/>
          </a:xfrm>
          <a:prstGeom prst="line">
            <a:avLst/>
          </a:prstGeom>
          <a:ln w="76200" cap="flat" cmpd="sng">
            <a:solidFill>
              <a:srgbClr val="99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3" grpId="0"/>
      <p:bldP spid="292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pic>
        <p:nvPicPr>
          <p:cNvPr id="26668" name="图片 266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907540"/>
            <a:ext cx="7867650" cy="336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直接连接符 26629"/>
          <p:cNvSpPr/>
          <p:nvPr/>
        </p:nvSpPr>
        <p:spPr>
          <a:xfrm flipH="1">
            <a:off x="7055485" y="2771140"/>
            <a:ext cx="0" cy="8636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oval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6631" name="直接连接符 26630"/>
          <p:cNvSpPr/>
          <p:nvPr/>
        </p:nvSpPr>
        <p:spPr>
          <a:xfrm flipH="1">
            <a:off x="1294448" y="5147628"/>
            <a:ext cx="0" cy="8636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oval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6632" name="直接连接符 26631"/>
          <p:cNvSpPr/>
          <p:nvPr/>
        </p:nvSpPr>
        <p:spPr>
          <a:xfrm flipH="1">
            <a:off x="7055485" y="3636328"/>
            <a:ext cx="0" cy="1871662"/>
          </a:xfrm>
          <a:prstGeom prst="line">
            <a:avLst/>
          </a:prstGeom>
          <a:ln w="28575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6633" name="直接连接符 26632"/>
          <p:cNvSpPr/>
          <p:nvPr/>
        </p:nvSpPr>
        <p:spPr>
          <a:xfrm flipH="1" flipV="1">
            <a:off x="1294448" y="2628265"/>
            <a:ext cx="0" cy="2519363"/>
          </a:xfrm>
          <a:prstGeom prst="line">
            <a:avLst/>
          </a:prstGeom>
          <a:ln w="28575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6634" name="直接连接符 26633"/>
          <p:cNvSpPr/>
          <p:nvPr/>
        </p:nvSpPr>
        <p:spPr>
          <a:xfrm flipV="1">
            <a:off x="2518410" y="4644390"/>
            <a:ext cx="4537075" cy="714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6635" name="直接连接符 26634"/>
          <p:cNvSpPr/>
          <p:nvPr/>
        </p:nvSpPr>
        <p:spPr>
          <a:xfrm flipH="1">
            <a:off x="1294448" y="4715828"/>
            <a:ext cx="115252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6640" name="文本框 26639"/>
          <p:cNvSpPr txBox="1"/>
          <p:nvPr/>
        </p:nvSpPr>
        <p:spPr>
          <a:xfrm>
            <a:off x="1365885" y="5723890"/>
            <a:ext cx="12969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2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1600" baseline="-25000">
                <a:solidFill>
                  <a:schemeClr val="tx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1600">
                <a:solidFill>
                  <a:schemeClr val="tx2"/>
                </a:solidFill>
                <a:latin typeface="宋体" panose="02010600030101010101" pitchFamily="2" charset="-122"/>
              </a:rPr>
              <a:t>阻力</a:t>
            </a:r>
            <a:endParaRPr lang="zh-CN" altLang="en-US" sz="16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6641" name="文本框 26640"/>
          <p:cNvSpPr txBox="1"/>
          <p:nvPr/>
        </p:nvSpPr>
        <p:spPr>
          <a:xfrm>
            <a:off x="4336733" y="4314508"/>
            <a:ext cx="1655762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2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1600" baseline="-25000">
                <a:solidFill>
                  <a:schemeClr val="tx2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1600">
                <a:solidFill>
                  <a:schemeClr val="tx2"/>
                </a:solidFill>
                <a:latin typeface="宋体" panose="02010600030101010101" pitchFamily="2" charset="-122"/>
              </a:rPr>
              <a:t>动力臂</a:t>
            </a:r>
            <a:endParaRPr lang="zh-CN" altLang="en-US" sz="16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6642" name="文本框 26641"/>
          <p:cNvSpPr txBox="1"/>
          <p:nvPr/>
        </p:nvSpPr>
        <p:spPr>
          <a:xfrm>
            <a:off x="1473835" y="4307205"/>
            <a:ext cx="165735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2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1600" baseline="-25000">
                <a:solidFill>
                  <a:schemeClr val="tx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1600">
                <a:solidFill>
                  <a:schemeClr val="tx2"/>
                </a:solidFill>
                <a:latin typeface="宋体" panose="02010600030101010101" pitchFamily="2" charset="-122"/>
              </a:rPr>
              <a:t>阻力臂</a:t>
            </a:r>
            <a:endParaRPr lang="zh-CN" altLang="en-US" sz="16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6643" name="文本框 26642"/>
          <p:cNvSpPr txBox="1"/>
          <p:nvPr/>
        </p:nvSpPr>
        <p:spPr>
          <a:xfrm>
            <a:off x="6947535" y="5363528"/>
            <a:ext cx="2159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>
                <a:solidFill>
                  <a:schemeClr val="tx2"/>
                </a:solidFill>
                <a:latin typeface="Tahoma" panose="020B0604030504040204" pitchFamily="34" charset="0"/>
              </a:rPr>
              <a:t>动力作用线</a:t>
            </a:r>
            <a:endParaRPr lang="zh-CN" altLang="en-US" sz="16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6644" name="文本框 26643"/>
          <p:cNvSpPr txBox="1"/>
          <p:nvPr/>
        </p:nvSpPr>
        <p:spPr>
          <a:xfrm>
            <a:off x="-37465" y="1907540"/>
            <a:ext cx="212407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>
                <a:solidFill>
                  <a:schemeClr val="tx2"/>
                </a:solidFill>
                <a:latin typeface="Tahoma" panose="020B0604030504040204" pitchFamily="34" charset="0"/>
              </a:rPr>
              <a:t>阻力作用线</a:t>
            </a:r>
            <a:endParaRPr lang="zh-CN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6657" name="文本框 26656"/>
          <p:cNvSpPr txBox="1"/>
          <p:nvPr/>
        </p:nvSpPr>
        <p:spPr>
          <a:xfrm>
            <a:off x="2373948" y="4241483"/>
            <a:ext cx="1223962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2"/>
                </a:solidFill>
                <a:latin typeface="Tahoma" panose="020B0604030504040204" pitchFamily="34" charset="0"/>
              </a:rPr>
              <a:t>O</a:t>
            </a:r>
            <a:r>
              <a:rPr lang="zh-CN" altLang="en-US" sz="1600">
                <a:solidFill>
                  <a:schemeClr val="tx2"/>
                </a:solidFill>
                <a:latin typeface="Tahoma" panose="020B0604030504040204" pitchFamily="34" charset="0"/>
              </a:rPr>
              <a:t>支点</a:t>
            </a:r>
            <a:endParaRPr lang="zh-CN" altLang="en-US" sz="16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6659" name="文本框 26658"/>
          <p:cNvSpPr txBox="1"/>
          <p:nvPr/>
        </p:nvSpPr>
        <p:spPr>
          <a:xfrm>
            <a:off x="3597910" y="3707765"/>
            <a:ext cx="3384550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sz="10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6660" name="文本框 26659"/>
          <p:cNvSpPr txBox="1"/>
          <p:nvPr/>
        </p:nvSpPr>
        <p:spPr>
          <a:xfrm>
            <a:off x="2878773" y="4068128"/>
            <a:ext cx="21605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600" b="1">
                <a:solidFill>
                  <a:srgbClr val="FF00FF"/>
                </a:solidFill>
                <a:latin typeface="Tahoma" panose="020B0604030504040204" pitchFamily="34" charset="0"/>
              </a:rPr>
              <a:t>杠杆绕着转动的固定点</a:t>
            </a:r>
            <a:endParaRPr lang="zh-CN" altLang="en-US" sz="16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26661" name="文本框 26660"/>
          <p:cNvSpPr txBox="1"/>
          <p:nvPr/>
        </p:nvSpPr>
        <p:spPr>
          <a:xfrm>
            <a:off x="6155373" y="3642678"/>
            <a:ext cx="180022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600" b="1">
                <a:solidFill>
                  <a:srgbClr val="FF00FF"/>
                </a:solidFill>
                <a:latin typeface="Tahoma" panose="020B0604030504040204" pitchFamily="34" charset="0"/>
              </a:rPr>
              <a:t>使杠杆转动的力</a:t>
            </a:r>
            <a:endParaRPr lang="zh-CN" altLang="en-US" sz="16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26662" name="文本框 26661"/>
          <p:cNvSpPr txBox="1"/>
          <p:nvPr/>
        </p:nvSpPr>
        <p:spPr>
          <a:xfrm>
            <a:off x="1365885" y="6228715"/>
            <a:ext cx="187325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600" b="1">
                <a:solidFill>
                  <a:srgbClr val="FF00FF"/>
                </a:solidFill>
                <a:latin typeface="Tahoma" panose="020B0604030504040204" pitchFamily="34" charset="0"/>
              </a:rPr>
              <a:t>阻碍杠杆转动的力</a:t>
            </a:r>
            <a:endParaRPr lang="zh-CN" altLang="en-US" sz="16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26663" name="文本框 26662"/>
          <p:cNvSpPr txBox="1"/>
          <p:nvPr/>
        </p:nvSpPr>
        <p:spPr>
          <a:xfrm>
            <a:off x="4107498" y="4842828"/>
            <a:ext cx="2519362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600" b="1">
                <a:solidFill>
                  <a:srgbClr val="FF00FF"/>
                </a:solidFill>
                <a:latin typeface="Tahoma" panose="020B0604030504040204" pitchFamily="34" charset="0"/>
              </a:rPr>
              <a:t>支点到动力作用线的距离</a:t>
            </a:r>
            <a:endParaRPr lang="zh-CN" altLang="en-US" sz="16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26664" name="文本框 26663"/>
          <p:cNvSpPr txBox="1"/>
          <p:nvPr/>
        </p:nvSpPr>
        <p:spPr>
          <a:xfrm>
            <a:off x="718185" y="4853305"/>
            <a:ext cx="287972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>
              <a:spcBef>
                <a:spcPct val="0"/>
              </a:spcBef>
            </a:pPr>
            <a:r>
              <a:rPr lang="zh-CN" altLang="en-US" sz="1600" b="1">
                <a:solidFill>
                  <a:srgbClr val="FF00FF"/>
                </a:solidFill>
                <a:latin typeface="Tahoma" panose="020B0604030504040204" pitchFamily="34" charset="0"/>
              </a:rPr>
              <a:t>支点到阻力作用线的距离</a:t>
            </a:r>
            <a:endParaRPr lang="zh-CN" altLang="en-US" sz="16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26639" name="文本框 26638"/>
          <p:cNvSpPr txBox="1"/>
          <p:nvPr/>
        </p:nvSpPr>
        <p:spPr>
          <a:xfrm>
            <a:off x="6335395" y="3255963"/>
            <a:ext cx="1439863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b="1">
                <a:solidFill>
                  <a:schemeClr val="tx2"/>
                </a:solidFill>
                <a:latin typeface="宋体" panose="02010600030101010101" pitchFamily="2" charset="-122"/>
              </a:rPr>
              <a:t>F</a:t>
            </a:r>
            <a:r>
              <a:rPr lang="en-US" altLang="zh-CN" sz="1600" b="1" baseline="-25000">
                <a:solidFill>
                  <a:schemeClr val="tx2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1600" b="1">
                <a:solidFill>
                  <a:schemeClr val="tx2"/>
                </a:solidFill>
                <a:latin typeface="宋体" panose="02010600030101010101" pitchFamily="2" charset="-122"/>
              </a:rPr>
              <a:t>动力</a:t>
            </a:r>
            <a:endParaRPr lang="zh-CN" altLang="en-US" sz="16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6667" name="椭圆 26666"/>
          <p:cNvSpPr/>
          <p:nvPr/>
        </p:nvSpPr>
        <p:spPr>
          <a:xfrm>
            <a:off x="2446973" y="4571365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0"/>
          </a:p>
        </p:txBody>
      </p:sp>
      <p:sp>
        <p:nvSpPr>
          <p:cNvPr id="26671" name="椭圆 26670"/>
          <p:cNvSpPr/>
          <p:nvPr/>
        </p:nvSpPr>
        <p:spPr>
          <a:xfrm>
            <a:off x="2573973" y="4698365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0"/>
          </a:p>
        </p:txBody>
      </p:sp>
      <p:sp>
        <p:nvSpPr>
          <p:cNvPr id="26672" name="文本框 26671"/>
          <p:cNvSpPr txBox="1"/>
          <p:nvPr/>
        </p:nvSpPr>
        <p:spPr>
          <a:xfrm>
            <a:off x="213360" y="755015"/>
            <a:ext cx="8893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木棒在撬石头的过程中时怎样运动的？</a:t>
            </a:r>
            <a:endParaRPr lang="zh-CN" altLang="en-US" sz="24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1" grpId="0"/>
      <p:bldP spid="26642" grpId="0"/>
      <p:bldP spid="26643" grpId="0"/>
      <p:bldP spid="26644" grpId="0"/>
      <p:bldP spid="26657" grpId="0"/>
      <p:bldP spid="26660" grpId="0"/>
      <p:bldP spid="26661" grpId="0"/>
      <p:bldP spid="26662" grpId="0"/>
      <p:bldP spid="26663" grpId="0"/>
      <p:bldP spid="26664" grpId="0"/>
      <p:bldP spid="266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z="800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8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292873" name="文本框 292872"/>
          <p:cNvSpPr txBox="1"/>
          <p:nvPr/>
        </p:nvSpPr>
        <p:spPr>
          <a:xfrm rot="-4124">
            <a:off x="94933" y="943928"/>
            <a:ext cx="891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z="280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杠杆的五个要素：</a:t>
            </a:r>
            <a:endParaRPr lang="zh-CN" altLang="en-US" sz="280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1602" name="文本框 281601"/>
          <p:cNvSpPr txBox="1"/>
          <p:nvPr/>
        </p:nvSpPr>
        <p:spPr>
          <a:xfrm>
            <a:off x="229870" y="1690688"/>
            <a:ext cx="6629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  点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40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杠杆绕着转动的点</a:t>
            </a:r>
            <a:endParaRPr lang="zh-CN" altLang="en-US" sz="240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1603" name="文本框 281602"/>
          <p:cNvSpPr txBox="1"/>
          <p:nvPr/>
        </p:nvSpPr>
        <p:spPr>
          <a:xfrm>
            <a:off x="229870" y="2563178"/>
            <a:ext cx="701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  力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i="1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aseline="-250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促使杠杆转动的力</a:t>
            </a:r>
            <a:endParaRPr lang="zh-CN" altLang="en-US" sz="240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1604" name="文本框 281603"/>
          <p:cNvSpPr txBox="1"/>
          <p:nvPr/>
        </p:nvSpPr>
        <p:spPr>
          <a:xfrm>
            <a:off x="229870" y="3248978"/>
            <a:ext cx="7162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  力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i="1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aseline="-250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阻碍杠杆转动的力</a:t>
            </a:r>
            <a:endParaRPr lang="zh-CN" altLang="en-US" sz="240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1605" name="文本框 281604"/>
          <p:cNvSpPr txBox="1"/>
          <p:nvPr/>
        </p:nvSpPr>
        <p:spPr>
          <a:xfrm>
            <a:off x="229870" y="3979228"/>
            <a:ext cx="868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动力臂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i="1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zh-CN" sz="2400" baseline="-250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0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从支点到</a:t>
            </a:r>
            <a:r>
              <a:rPr lang="zh-CN" altLang="en-US" sz="20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</a:t>
            </a: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作用线</a:t>
            </a:r>
            <a:r>
              <a:rPr lang="zh-CN" altLang="en-US" sz="20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0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</a:t>
            </a:r>
            <a:r>
              <a:rPr lang="zh-CN" altLang="en-US" sz="20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</a:t>
            </a:r>
            <a:endParaRPr lang="zh-CN" altLang="en-US" sz="200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1606" name="文本框 281605"/>
          <p:cNvSpPr txBox="1"/>
          <p:nvPr/>
        </p:nvSpPr>
        <p:spPr>
          <a:xfrm>
            <a:off x="229870" y="4709478"/>
            <a:ext cx="861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阻力臂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i="1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zh-CN" sz="2400" baseline="-250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>
                <a:solidFill>
                  <a:srgbClr val="F40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0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从支点到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阻力作用线</a:t>
            </a:r>
            <a:r>
              <a:rPr lang="zh-CN" altLang="en-US" sz="20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垂直</a:t>
            </a:r>
            <a:r>
              <a:rPr lang="zh-CN" altLang="en-US" sz="2000"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</a:t>
            </a:r>
            <a:endParaRPr lang="zh-CN" altLang="en-US" sz="2000"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915" name="内容占位符 38914" descr="0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74845" y="517525"/>
            <a:ext cx="4212590" cy="343979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28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3" grpId="0"/>
      <p:bldP spid="281602" grpId="0"/>
      <p:bldP spid="281603" grpId="0"/>
      <p:bldP spid="281604" grpId="0"/>
      <p:bldP spid="281605" grpId="0" build="allAtOnce"/>
      <p:bldP spid="281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35928"/>
            <a:ext cx="9105900" cy="5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9525" y="8255"/>
            <a:ext cx="9097010" cy="685038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67945"/>
            <a:ext cx="193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新课教学</a:t>
            </a:r>
            <a:endParaRPr lang="zh-CN" altLang="en-US"/>
          </a:p>
        </p:txBody>
      </p:sp>
      <p:sp>
        <p:nvSpPr>
          <p:cNvPr id="307202" name="文本框 307201"/>
          <p:cNvSpPr txBox="1"/>
          <p:nvPr/>
        </p:nvSpPr>
        <p:spPr>
          <a:xfrm>
            <a:off x="538480" y="94869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：找出下列支点</a:t>
            </a:r>
            <a:endParaRPr lang="zh-CN" altLang="en-US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204" name="组合 307203"/>
          <p:cNvGrpSpPr/>
          <p:nvPr/>
        </p:nvGrpSpPr>
        <p:grpSpPr>
          <a:xfrm>
            <a:off x="919480" y="2091690"/>
            <a:ext cx="2895600" cy="990600"/>
            <a:chOff x="672" y="3024"/>
            <a:chExt cx="1824" cy="624"/>
          </a:xfrm>
        </p:grpSpPr>
        <p:sp>
          <p:nvSpPr>
            <p:cNvPr id="307205" name="矩形 307204"/>
            <p:cNvSpPr/>
            <p:nvPr/>
          </p:nvSpPr>
          <p:spPr>
            <a:xfrm>
              <a:off x="768" y="3024"/>
              <a:ext cx="1104" cy="48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06" name="等腰三角形 307205"/>
            <p:cNvSpPr/>
            <p:nvPr/>
          </p:nvSpPr>
          <p:spPr>
            <a:xfrm>
              <a:off x="1248" y="307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rgbClr val="660066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07" name="直接连接符 307206"/>
            <p:cNvSpPr/>
            <p:nvPr/>
          </p:nvSpPr>
          <p:spPr>
            <a:xfrm flipH="1">
              <a:off x="768" y="3072"/>
              <a:ext cx="0" cy="384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08" name="矩形 307207"/>
            <p:cNvSpPr/>
            <p:nvPr/>
          </p:nvSpPr>
          <p:spPr>
            <a:xfrm>
              <a:off x="672" y="3456"/>
              <a:ext cx="192" cy="192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09" name="直接连接符 307208"/>
            <p:cNvSpPr/>
            <p:nvPr/>
          </p:nvSpPr>
          <p:spPr>
            <a:xfrm>
              <a:off x="1824" y="3072"/>
              <a:ext cx="288" cy="432"/>
            </a:xfrm>
            <a:prstGeom prst="line">
              <a:avLst/>
            </a:prstGeom>
            <a:ln w="19050" cap="flat" cmpd="sng">
              <a:solidFill>
                <a:schemeClr val="bg2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307210" name="直接连接符 307209"/>
            <p:cNvSpPr/>
            <p:nvPr/>
          </p:nvSpPr>
          <p:spPr>
            <a:xfrm flipH="1">
              <a:off x="768" y="3120"/>
              <a:ext cx="0" cy="19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307211" name="文本框 307210"/>
            <p:cNvSpPr txBox="1"/>
            <p:nvPr/>
          </p:nvSpPr>
          <p:spPr>
            <a:xfrm>
              <a:off x="2112" y="3408"/>
              <a:ext cx="384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1200" b="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1200" b="0" baseline="-25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12" name="文本框 307211"/>
            <p:cNvSpPr txBox="1"/>
            <p:nvPr/>
          </p:nvSpPr>
          <p:spPr>
            <a:xfrm>
              <a:off x="758" y="3191"/>
              <a:ext cx="20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200" b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1200" b="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1200" b="0" baseline="-25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213" name="组合 307212"/>
          <p:cNvGrpSpPr/>
          <p:nvPr/>
        </p:nvGrpSpPr>
        <p:grpSpPr>
          <a:xfrm>
            <a:off x="462280" y="3920490"/>
            <a:ext cx="7102475" cy="2286000"/>
            <a:chOff x="624" y="2160"/>
            <a:chExt cx="4474" cy="1440"/>
          </a:xfrm>
        </p:grpSpPr>
        <p:sp>
          <p:nvSpPr>
            <p:cNvPr id="307214" name="文本框 307213"/>
            <p:cNvSpPr txBox="1"/>
            <p:nvPr/>
          </p:nvSpPr>
          <p:spPr>
            <a:xfrm>
              <a:off x="624" y="2160"/>
              <a:ext cx="30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例</a:t>
              </a:r>
              <a:r>
                <a:rPr lang="en-US" altLang="zh-CN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：在下图中找出力的作用线</a:t>
              </a:r>
              <a:endParaRPr lang="zh-CN" altLang="en-US" sz="1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7215" name="组合 307214"/>
            <p:cNvGrpSpPr/>
            <p:nvPr/>
          </p:nvGrpSpPr>
          <p:grpSpPr>
            <a:xfrm>
              <a:off x="3216" y="2544"/>
              <a:ext cx="1882" cy="941"/>
              <a:chOff x="3168" y="2352"/>
              <a:chExt cx="1882" cy="941"/>
            </a:xfrm>
          </p:grpSpPr>
          <p:grpSp>
            <p:nvGrpSpPr>
              <p:cNvPr id="307216" name="组合 307215"/>
              <p:cNvGrpSpPr/>
              <p:nvPr/>
            </p:nvGrpSpPr>
            <p:grpSpPr>
              <a:xfrm>
                <a:off x="3312" y="2688"/>
                <a:ext cx="768" cy="240"/>
                <a:chOff x="3312" y="2688"/>
                <a:chExt cx="768" cy="240"/>
              </a:xfrm>
            </p:grpSpPr>
            <p:sp>
              <p:nvSpPr>
                <p:cNvPr id="307217" name="直接连接符 307216"/>
                <p:cNvSpPr/>
                <p:nvPr/>
              </p:nvSpPr>
              <p:spPr>
                <a:xfrm>
                  <a:off x="3312" y="2688"/>
                  <a:ext cx="768" cy="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18" name="直接连接符 307217"/>
                <p:cNvSpPr/>
                <p:nvPr/>
              </p:nvSpPr>
              <p:spPr>
                <a:xfrm flipH="1">
                  <a:off x="4080" y="2688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grpSp>
            <p:nvGrpSpPr>
              <p:cNvPr id="307219" name="组合 307218"/>
              <p:cNvGrpSpPr/>
              <p:nvPr/>
            </p:nvGrpSpPr>
            <p:grpSpPr>
              <a:xfrm>
                <a:off x="3264" y="2736"/>
                <a:ext cx="768" cy="240"/>
                <a:chOff x="3312" y="2688"/>
                <a:chExt cx="768" cy="240"/>
              </a:xfrm>
            </p:grpSpPr>
            <p:sp>
              <p:nvSpPr>
                <p:cNvPr id="307220" name="直接连接符 307219"/>
                <p:cNvSpPr/>
                <p:nvPr/>
              </p:nvSpPr>
              <p:spPr>
                <a:xfrm>
                  <a:off x="3312" y="2688"/>
                  <a:ext cx="768" cy="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21" name="直接连接符 307220"/>
                <p:cNvSpPr/>
                <p:nvPr/>
              </p:nvSpPr>
              <p:spPr>
                <a:xfrm flipH="1">
                  <a:off x="4080" y="2688"/>
                  <a:ext cx="0" cy="24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307222" name="直接连接符 307221"/>
              <p:cNvSpPr/>
              <p:nvPr/>
            </p:nvSpPr>
            <p:spPr>
              <a:xfrm>
                <a:off x="4080" y="2928"/>
                <a:ext cx="62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23" name="直接连接符 307222"/>
              <p:cNvSpPr/>
              <p:nvPr/>
            </p:nvSpPr>
            <p:spPr>
              <a:xfrm>
                <a:off x="4032" y="2976"/>
                <a:ext cx="672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24" name="直接连接符 307223"/>
              <p:cNvSpPr/>
              <p:nvPr/>
            </p:nvSpPr>
            <p:spPr>
              <a:xfrm>
                <a:off x="3264" y="2688"/>
                <a:ext cx="96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25" name="直接连接符 307224"/>
              <p:cNvSpPr/>
              <p:nvPr/>
            </p:nvSpPr>
            <p:spPr>
              <a:xfrm flipH="1">
                <a:off x="3264" y="2688"/>
                <a:ext cx="0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26" name="矩形 307225"/>
              <p:cNvSpPr/>
              <p:nvPr/>
            </p:nvSpPr>
            <p:spPr>
              <a:xfrm>
                <a:off x="3264" y="2688"/>
                <a:ext cx="816" cy="48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27" name="矩形 307226"/>
              <p:cNvSpPr/>
              <p:nvPr/>
            </p:nvSpPr>
            <p:spPr>
              <a:xfrm>
                <a:off x="4032" y="2736"/>
                <a:ext cx="48" cy="240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28" name="矩形 307227"/>
              <p:cNvSpPr/>
              <p:nvPr/>
            </p:nvSpPr>
            <p:spPr>
              <a:xfrm>
                <a:off x="4032" y="2928"/>
                <a:ext cx="672" cy="48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29" name="直接连接符 307228"/>
              <p:cNvSpPr/>
              <p:nvPr/>
            </p:nvSpPr>
            <p:spPr>
              <a:xfrm flipH="1" flipV="1">
                <a:off x="4032" y="2400"/>
                <a:ext cx="0" cy="336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30" name="椭圆 307229"/>
              <p:cNvSpPr/>
              <p:nvPr/>
            </p:nvSpPr>
            <p:spPr>
              <a:xfrm>
                <a:off x="3984" y="268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07231" name="组合 307230"/>
              <p:cNvGrpSpPr/>
              <p:nvPr/>
            </p:nvGrpSpPr>
            <p:grpSpPr>
              <a:xfrm rot="-10776908">
                <a:off x="3744" y="2352"/>
                <a:ext cx="624" cy="48"/>
                <a:chOff x="672" y="2016"/>
                <a:chExt cx="624" cy="48"/>
              </a:xfrm>
            </p:grpSpPr>
            <p:sp>
              <p:nvSpPr>
                <p:cNvPr id="307232" name="直接连接符 307231"/>
                <p:cNvSpPr/>
                <p:nvPr/>
              </p:nvSpPr>
              <p:spPr>
                <a:xfrm>
                  <a:off x="720" y="2016"/>
                  <a:ext cx="576" cy="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3" name="直接连接符 307232"/>
                <p:cNvSpPr/>
                <p:nvPr/>
              </p:nvSpPr>
              <p:spPr>
                <a:xfrm flipH="1">
                  <a:off x="720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4" name="直接连接符 307233"/>
                <p:cNvSpPr/>
                <p:nvPr/>
              </p:nvSpPr>
              <p:spPr>
                <a:xfrm flipH="1">
                  <a:off x="768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5" name="直接连接符 307234"/>
                <p:cNvSpPr/>
                <p:nvPr/>
              </p:nvSpPr>
              <p:spPr>
                <a:xfrm flipH="1">
                  <a:off x="816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6" name="直接连接符 307235"/>
                <p:cNvSpPr/>
                <p:nvPr/>
              </p:nvSpPr>
              <p:spPr>
                <a:xfrm flipH="1">
                  <a:off x="864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7" name="直接连接符 307236"/>
                <p:cNvSpPr/>
                <p:nvPr/>
              </p:nvSpPr>
              <p:spPr>
                <a:xfrm flipH="1">
                  <a:off x="912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8" name="直接连接符 307237"/>
                <p:cNvSpPr/>
                <p:nvPr/>
              </p:nvSpPr>
              <p:spPr>
                <a:xfrm flipH="1">
                  <a:off x="960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39" name="直接连接符 307238"/>
                <p:cNvSpPr/>
                <p:nvPr/>
              </p:nvSpPr>
              <p:spPr>
                <a:xfrm flipH="1">
                  <a:off x="1008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40" name="直接连接符 307239"/>
                <p:cNvSpPr/>
                <p:nvPr/>
              </p:nvSpPr>
              <p:spPr>
                <a:xfrm flipH="1">
                  <a:off x="1056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41" name="直接连接符 307240"/>
                <p:cNvSpPr/>
                <p:nvPr/>
              </p:nvSpPr>
              <p:spPr>
                <a:xfrm flipH="1">
                  <a:off x="1104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42" name="直接连接符 307241"/>
                <p:cNvSpPr/>
                <p:nvPr/>
              </p:nvSpPr>
              <p:spPr>
                <a:xfrm flipH="1">
                  <a:off x="1152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43" name="直接连接符 307242"/>
                <p:cNvSpPr/>
                <p:nvPr/>
              </p:nvSpPr>
              <p:spPr>
                <a:xfrm flipH="1">
                  <a:off x="1200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07244" name="直接连接符 307243"/>
                <p:cNvSpPr/>
                <p:nvPr/>
              </p:nvSpPr>
              <p:spPr>
                <a:xfrm flipH="1">
                  <a:off x="672" y="2016"/>
                  <a:ext cx="96" cy="48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307245" name="直接连接符 307244"/>
              <p:cNvSpPr/>
              <p:nvPr/>
            </p:nvSpPr>
            <p:spPr>
              <a:xfrm flipH="1">
                <a:off x="3264" y="2736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46" name="矩形 307245"/>
              <p:cNvSpPr/>
              <p:nvPr/>
            </p:nvSpPr>
            <p:spPr>
              <a:xfrm>
                <a:off x="3168" y="3024"/>
                <a:ext cx="192" cy="192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47" name="直接连接符 307246"/>
              <p:cNvSpPr/>
              <p:nvPr/>
            </p:nvSpPr>
            <p:spPr>
              <a:xfrm flipH="1">
                <a:off x="4704" y="2976"/>
                <a:ext cx="0" cy="288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307248" name="文本框 307247"/>
              <p:cNvSpPr txBox="1"/>
              <p:nvPr/>
            </p:nvSpPr>
            <p:spPr>
              <a:xfrm>
                <a:off x="4752" y="3120"/>
                <a:ext cx="298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zh-CN" sz="1200" b="0" baseline="-25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2400" b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7249" name="组合 307248"/>
            <p:cNvGrpSpPr/>
            <p:nvPr/>
          </p:nvGrpSpPr>
          <p:grpSpPr>
            <a:xfrm>
              <a:off x="768" y="2976"/>
              <a:ext cx="1824" cy="624"/>
              <a:chOff x="672" y="3024"/>
              <a:chExt cx="1824" cy="624"/>
            </a:xfrm>
          </p:grpSpPr>
          <p:sp>
            <p:nvSpPr>
              <p:cNvPr id="307250" name="矩形 307249"/>
              <p:cNvSpPr/>
              <p:nvPr/>
            </p:nvSpPr>
            <p:spPr>
              <a:xfrm>
                <a:off x="768" y="3024"/>
                <a:ext cx="1104" cy="48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51" name="等腰三角形 307250"/>
              <p:cNvSpPr/>
              <p:nvPr/>
            </p:nvSpPr>
            <p:spPr>
              <a:xfrm>
                <a:off x="1248" y="3072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rgbClr val="660066"/>
              </a:solidFill>
              <a:ln w="952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52" name="直接连接符 307251"/>
              <p:cNvSpPr/>
              <p:nvPr/>
            </p:nvSpPr>
            <p:spPr>
              <a:xfrm flipH="1">
                <a:off x="768" y="3072"/>
                <a:ext cx="0" cy="384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53" name="矩形 307252"/>
              <p:cNvSpPr/>
              <p:nvPr/>
            </p:nvSpPr>
            <p:spPr>
              <a:xfrm>
                <a:off x="672" y="3456"/>
                <a:ext cx="192" cy="192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54" name="直接连接符 307253"/>
              <p:cNvSpPr/>
              <p:nvPr/>
            </p:nvSpPr>
            <p:spPr>
              <a:xfrm>
                <a:off x="1824" y="3072"/>
                <a:ext cx="288" cy="432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307255" name="直接连接符 307254"/>
              <p:cNvSpPr/>
              <p:nvPr/>
            </p:nvSpPr>
            <p:spPr>
              <a:xfrm flipH="1">
                <a:off x="768" y="3120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307256" name="文本框 307255"/>
              <p:cNvSpPr txBox="1"/>
              <p:nvPr/>
            </p:nvSpPr>
            <p:spPr>
              <a:xfrm>
                <a:off x="2112" y="3408"/>
                <a:ext cx="38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zh-CN" sz="1200" b="0" baseline="-25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sz="1200" b="0" baseline="-25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57" name="文本框 307256"/>
              <p:cNvSpPr txBox="1"/>
              <p:nvPr/>
            </p:nvSpPr>
            <p:spPr>
              <a:xfrm>
                <a:off x="758" y="3191"/>
                <a:ext cx="20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2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en-US" altLang="zh-CN" sz="1200" b="0" baseline="-25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1200" b="0" baseline="-25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7258" name="组合 307257"/>
          <p:cNvGrpSpPr/>
          <p:nvPr/>
        </p:nvGrpSpPr>
        <p:grpSpPr>
          <a:xfrm>
            <a:off x="4577080" y="1558290"/>
            <a:ext cx="2987675" cy="1493838"/>
            <a:chOff x="3168" y="2352"/>
            <a:chExt cx="1882" cy="941"/>
          </a:xfrm>
        </p:grpSpPr>
        <p:grpSp>
          <p:nvGrpSpPr>
            <p:cNvPr id="307259" name="组合 307258"/>
            <p:cNvGrpSpPr/>
            <p:nvPr/>
          </p:nvGrpSpPr>
          <p:grpSpPr>
            <a:xfrm>
              <a:off x="3312" y="2688"/>
              <a:ext cx="768" cy="240"/>
              <a:chOff x="3312" y="2688"/>
              <a:chExt cx="768" cy="240"/>
            </a:xfrm>
          </p:grpSpPr>
          <p:sp>
            <p:nvSpPr>
              <p:cNvPr id="307260" name="直接连接符 307259"/>
              <p:cNvSpPr/>
              <p:nvPr/>
            </p:nvSpPr>
            <p:spPr>
              <a:xfrm>
                <a:off x="3312" y="2688"/>
                <a:ext cx="768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61" name="直接连接符 307260"/>
              <p:cNvSpPr/>
              <p:nvPr/>
            </p:nvSpPr>
            <p:spPr>
              <a:xfrm flipH="1">
                <a:off x="4080" y="2688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07262" name="组合 307261"/>
            <p:cNvGrpSpPr/>
            <p:nvPr/>
          </p:nvGrpSpPr>
          <p:grpSpPr>
            <a:xfrm>
              <a:off x="3264" y="2736"/>
              <a:ext cx="768" cy="240"/>
              <a:chOff x="3312" y="2688"/>
              <a:chExt cx="768" cy="240"/>
            </a:xfrm>
          </p:grpSpPr>
          <p:sp>
            <p:nvSpPr>
              <p:cNvPr id="307263" name="直接连接符 307262"/>
              <p:cNvSpPr/>
              <p:nvPr/>
            </p:nvSpPr>
            <p:spPr>
              <a:xfrm>
                <a:off x="3312" y="2688"/>
                <a:ext cx="768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64" name="直接连接符 307263"/>
              <p:cNvSpPr/>
              <p:nvPr/>
            </p:nvSpPr>
            <p:spPr>
              <a:xfrm flipH="1">
                <a:off x="4080" y="2688"/>
                <a:ext cx="0" cy="24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307265" name="直接连接符 307264"/>
            <p:cNvSpPr/>
            <p:nvPr/>
          </p:nvSpPr>
          <p:spPr>
            <a:xfrm>
              <a:off x="4080" y="2928"/>
              <a:ext cx="624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66" name="直接连接符 307265"/>
            <p:cNvSpPr/>
            <p:nvPr/>
          </p:nvSpPr>
          <p:spPr>
            <a:xfrm>
              <a:off x="4032" y="2976"/>
              <a:ext cx="672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67" name="直接连接符 307266"/>
            <p:cNvSpPr/>
            <p:nvPr/>
          </p:nvSpPr>
          <p:spPr>
            <a:xfrm>
              <a:off x="3264" y="2688"/>
              <a:ext cx="96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68" name="直接连接符 307267"/>
            <p:cNvSpPr/>
            <p:nvPr/>
          </p:nvSpPr>
          <p:spPr>
            <a:xfrm flipH="1">
              <a:off x="3264" y="2688"/>
              <a:ext cx="0" cy="48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69" name="矩形 307268"/>
            <p:cNvSpPr/>
            <p:nvPr/>
          </p:nvSpPr>
          <p:spPr>
            <a:xfrm>
              <a:off x="3264" y="2688"/>
              <a:ext cx="816" cy="48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0" name="矩形 307269"/>
            <p:cNvSpPr/>
            <p:nvPr/>
          </p:nvSpPr>
          <p:spPr>
            <a:xfrm>
              <a:off x="4032" y="2736"/>
              <a:ext cx="48" cy="24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1" name="矩形 307270"/>
            <p:cNvSpPr/>
            <p:nvPr/>
          </p:nvSpPr>
          <p:spPr>
            <a:xfrm>
              <a:off x="4032" y="2928"/>
              <a:ext cx="672" cy="48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2" name="直接连接符 307271"/>
            <p:cNvSpPr/>
            <p:nvPr/>
          </p:nvSpPr>
          <p:spPr>
            <a:xfrm flipH="1" flipV="1">
              <a:off x="4032" y="2400"/>
              <a:ext cx="0" cy="336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73" name="椭圆 307272"/>
            <p:cNvSpPr/>
            <p:nvPr/>
          </p:nvSpPr>
          <p:spPr>
            <a:xfrm>
              <a:off x="3984" y="2688"/>
              <a:ext cx="96" cy="4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274" name="组合 307273"/>
            <p:cNvGrpSpPr/>
            <p:nvPr/>
          </p:nvGrpSpPr>
          <p:grpSpPr>
            <a:xfrm rot="-10776908">
              <a:off x="3744" y="2352"/>
              <a:ext cx="624" cy="48"/>
              <a:chOff x="672" y="2016"/>
              <a:chExt cx="624" cy="48"/>
            </a:xfrm>
          </p:grpSpPr>
          <p:sp>
            <p:nvSpPr>
              <p:cNvPr id="307275" name="直接连接符 307274"/>
              <p:cNvSpPr/>
              <p:nvPr/>
            </p:nvSpPr>
            <p:spPr>
              <a:xfrm>
                <a:off x="720" y="2016"/>
                <a:ext cx="576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76" name="直接连接符 307275"/>
              <p:cNvSpPr/>
              <p:nvPr/>
            </p:nvSpPr>
            <p:spPr>
              <a:xfrm flipH="1">
                <a:off x="720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77" name="直接连接符 307276"/>
              <p:cNvSpPr/>
              <p:nvPr/>
            </p:nvSpPr>
            <p:spPr>
              <a:xfrm flipH="1">
                <a:off x="768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78" name="直接连接符 307277"/>
              <p:cNvSpPr/>
              <p:nvPr/>
            </p:nvSpPr>
            <p:spPr>
              <a:xfrm flipH="1">
                <a:off x="816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79" name="直接连接符 307278"/>
              <p:cNvSpPr/>
              <p:nvPr/>
            </p:nvSpPr>
            <p:spPr>
              <a:xfrm flipH="1">
                <a:off x="864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0" name="直接连接符 307279"/>
              <p:cNvSpPr/>
              <p:nvPr/>
            </p:nvSpPr>
            <p:spPr>
              <a:xfrm flipH="1">
                <a:off x="912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1" name="直接连接符 307280"/>
              <p:cNvSpPr/>
              <p:nvPr/>
            </p:nvSpPr>
            <p:spPr>
              <a:xfrm flipH="1">
                <a:off x="960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2" name="直接连接符 307281"/>
              <p:cNvSpPr/>
              <p:nvPr/>
            </p:nvSpPr>
            <p:spPr>
              <a:xfrm flipH="1">
                <a:off x="1008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3" name="直接连接符 307282"/>
              <p:cNvSpPr/>
              <p:nvPr/>
            </p:nvSpPr>
            <p:spPr>
              <a:xfrm flipH="1">
                <a:off x="1056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4" name="直接连接符 307283"/>
              <p:cNvSpPr/>
              <p:nvPr/>
            </p:nvSpPr>
            <p:spPr>
              <a:xfrm flipH="1">
                <a:off x="1104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5" name="直接连接符 307284"/>
              <p:cNvSpPr/>
              <p:nvPr/>
            </p:nvSpPr>
            <p:spPr>
              <a:xfrm flipH="1">
                <a:off x="1152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6" name="直接连接符 307285"/>
              <p:cNvSpPr/>
              <p:nvPr/>
            </p:nvSpPr>
            <p:spPr>
              <a:xfrm flipH="1">
                <a:off x="1200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7287" name="直接连接符 307286"/>
              <p:cNvSpPr/>
              <p:nvPr/>
            </p:nvSpPr>
            <p:spPr>
              <a:xfrm flipH="1">
                <a:off x="672" y="2016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307288" name="直接连接符 307287"/>
            <p:cNvSpPr/>
            <p:nvPr/>
          </p:nvSpPr>
          <p:spPr>
            <a:xfrm flipH="1">
              <a:off x="3264" y="2736"/>
              <a:ext cx="0" cy="288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7289" name="矩形 307288"/>
            <p:cNvSpPr/>
            <p:nvPr/>
          </p:nvSpPr>
          <p:spPr>
            <a:xfrm>
              <a:off x="3168" y="3024"/>
              <a:ext cx="192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0" name="直接连接符 307289"/>
            <p:cNvSpPr/>
            <p:nvPr/>
          </p:nvSpPr>
          <p:spPr>
            <a:xfrm flipH="1">
              <a:off x="4704" y="2976"/>
              <a:ext cx="0" cy="288"/>
            </a:xfrm>
            <a:prstGeom prst="line">
              <a:avLst/>
            </a:prstGeom>
            <a:ln w="19050" cap="flat" cmpd="sng">
              <a:solidFill>
                <a:schemeClr val="bg2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307291" name="文本框 307290"/>
            <p:cNvSpPr txBox="1"/>
            <p:nvPr/>
          </p:nvSpPr>
          <p:spPr>
            <a:xfrm>
              <a:off x="4752" y="3120"/>
              <a:ext cx="298" cy="173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1200" b="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2400" b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9ccd546c-75ec-4806-b86c-836bd8cda58d}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jVhNGJiMWVmZTg4ZjFhYWZhYWFiMzBkODkwYWRkZ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2555</Words>
  <Application>WPS 演示</Application>
  <PresentationFormat>On-screen Show (4:3)</PresentationFormat>
  <Paragraphs>383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黑体</vt:lpstr>
      <vt:lpstr>华文行楷</vt:lpstr>
      <vt:lpstr>Tahoma</vt:lpstr>
      <vt:lpstr>微软雅黑</vt:lpstr>
      <vt:lpstr>Calibri</vt:lpstr>
      <vt:lpstr>Arial Unicode MS</vt:lpstr>
      <vt:lpstr>华文楷体</vt:lpstr>
      <vt:lpstr>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议一议:</vt:lpstr>
      <vt:lpstr>应用举例</vt:lpstr>
      <vt:lpstr>PowerPoint 演示文稿</vt:lpstr>
      <vt:lpstr>重点提示 </vt:lpstr>
      <vt:lpstr>PowerPoint 演示文稿</vt:lpstr>
      <vt:lpstr>例题：画出下图杠杆的支点、动力、阻力、动力臂、阻力臂</vt:lpstr>
      <vt:lpstr>PowerPoint 演示文稿</vt:lpstr>
      <vt:lpstr>练一练：画出它们的支点、动力、阻力、动力臂、阻力臂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93642</cp:lastModifiedBy>
  <cp:revision>24</cp:revision>
  <dcterms:created xsi:type="dcterms:W3CDTF">2022-06-08T04:36:00Z</dcterms:created>
  <dcterms:modified xsi:type="dcterms:W3CDTF">2022-08-31T08:48:40Z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1DD588F28BEF48369BD92BF2EA1414CB</vt:lpwstr>
  </property>
  <property fmtid="{D5CDD505-2E9C-101B-9397-08002B2CF9AE}" pid="3" name="KSOProductBuildVer">
    <vt:lpwstr>2052-11.1.0.12302</vt:lpwstr>
  </property>
</Properties>
</file>