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575" r:id="rId3"/>
    <p:sldId id="576" r:id="rId4"/>
    <p:sldId id="567" r:id="rId5"/>
    <p:sldId id="577" r:id="rId6"/>
    <p:sldId id="581" r:id="rId7"/>
    <p:sldId id="585" r:id="rId8"/>
    <p:sldId id="582" r:id="rId9"/>
    <p:sldId id="262" r:id="rId10"/>
    <p:sldId id="345" r:id="rId11"/>
    <p:sldId id="432" r:id="rId12"/>
    <p:sldId id="600" r:id="rId13"/>
    <p:sldId id="589" r:id="rId14"/>
    <p:sldId id="586" r:id="rId15"/>
    <p:sldId id="611" r:id="rId16"/>
    <p:sldId id="402" r:id="rId17"/>
    <p:sldId id="626" r:id="rId18"/>
    <p:sldId id="613" r:id="rId19"/>
    <p:sldId id="614" r:id="rId20"/>
    <p:sldId id="642" r:id="rId21"/>
    <p:sldId id="623" r:id="rId22"/>
    <p:sldId id="625" r:id="rId23"/>
    <p:sldId id="616" r:id="rId24"/>
    <p:sldId id="462" r:id="rId25"/>
    <p:sldId id="602" r:id="rId26"/>
    <p:sldId id="645" r:id="rId27"/>
    <p:sldId id="644" r:id="rId28"/>
    <p:sldId id="641" r:id="rId29"/>
  </p:sldIdLst>
  <p:sldSz cx="12192000" cy="6858000"/>
  <p:notesSz cx="6858000" cy="9144000"/>
  <p:defaultTextStyle>
    <a:defPPr>
      <a:defRPr lang="zh-CN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400" b="1" i="0" u="none" kern="1200" baseline="0">
        <a:solidFill>
          <a:srgbClr val="0099FF"/>
        </a:solidFill>
        <a:latin typeface="Arial" panose="020B0604020202020204" pitchFamily="34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945A5"/>
    <a:srgbClr val="B60CEE"/>
    <a:srgbClr val="1F2DA8"/>
    <a:srgbClr val="FF3300"/>
    <a:srgbClr val="AEAEAE"/>
    <a:srgbClr val="FF8D8D"/>
    <a:srgbClr val="0099CC"/>
    <a:srgbClr val="FFC1C1"/>
    <a:srgbClr val="000099"/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62"/>
    <p:restoredTop sz="94405"/>
  </p:normalViewPr>
  <p:slideViewPr>
    <p:cSldViewPr showGuides="1">
      <p:cViewPr>
        <p:scale>
          <a:sx n="75" d="100"/>
          <a:sy n="75" d="100"/>
        </p:scale>
        <p:origin x="-942" y="-41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DE2C73-6198-4DF4-8F3E-ACC1FA102391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00" name="Rectangle 4"/>
          <p:cNvSpPr>
            <a:spLocks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l" eaLnBrk="0" hangingPunct="0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29467" y="3717925"/>
            <a:ext cx="8540751" cy="11080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zh-CN" altLang="en-US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29467" y="4940300"/>
            <a:ext cx="8534400" cy="72072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zh-CN" altLang="en-US" noProof="0" smtClean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EAB8463-0353-4B51-A66E-FAE630222FA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0C29AB9-162A-4354-989A-4C89DFA7806C}" type="datetimeFigureOut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media" Target="../media/media2.mp4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microsoft.com/office/2007/relationships/media" Target="file:///D:\&#35838;&#26631;&#38899;&#20048;\&#25913;&#29256;\2014&#31179;\&#20013;&#23398;\&#35838;&#20214;\&#20061;&#19978;&#35838;&#20214;&#24050;&#25913;\9s6d&#65288;OK&#65289;\&#33541;&#24800;&#33459;&#12298;&#25166;&#32418;&#22836;&#32499;&#12299;&#65288;&#33453;&#34174;&#33310;&#21095;&#12298;&#30333;&#27611;&#22899;&#12299;&#65289;.wmv" TargetMode="External"/><Relationship Id="rId2" Type="http://schemas.openxmlformats.org/officeDocument/2006/relationships/video" Target="file:///D:\&#35838;&#26631;&#38899;&#20048;\&#25913;&#29256;\2014&#31179;\&#20013;&#23398;\&#35838;&#20214;\&#20061;&#19978;&#35838;&#20214;&#24050;&#25913;\9s6d&#65288;OK&#65289;\&#33541;&#24800;&#33459;&#12298;&#25166;&#32418;&#22836;&#32499;&#12299;&#65288;&#33453;&#34174;&#33310;&#21095;&#12298;&#30333;&#27611;&#22899;&#12299;&#65289;.wmv" TargetMode="Externa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-416560" y="1908810"/>
            <a:ext cx="11676380" cy="4154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音乐</a:t>
            </a: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是陶冶性情的熔炉，</a:t>
            </a:r>
            <a:endParaRPr lang="zh-CN" altLang="en-US" sz="60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</a:t>
            </a: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是生活中的一股清流，  </a:t>
            </a:r>
            <a:endParaRPr lang="zh-CN" altLang="en-US" sz="60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是人生最大的快乐。</a:t>
            </a:r>
            <a:endParaRPr lang="zh-CN" altLang="en-US" sz="60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——</a:t>
            </a:r>
            <a:r>
              <a:rPr lang="zh-CN" altLang="en-US" sz="6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冼星海</a:t>
            </a:r>
            <a:endParaRPr lang="zh-CN" altLang="en-US" sz="60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47" name="文本框 14346"/>
          <p:cNvSpPr txBox="1"/>
          <p:nvPr/>
        </p:nvSpPr>
        <p:spPr>
          <a:xfrm>
            <a:off x="1864995" y="-68580"/>
            <a:ext cx="9785350" cy="71882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zh-CN" altLang="en-US" sz="3400" dirty="0">
                <a:solidFill>
                  <a:srgbClr val="FF6600"/>
                </a:solidFill>
                <a:latin typeface="Arial" panose="020B0604020202020204" pitchFamily="34" charset="0"/>
                <a:ea typeface="楷体_GB2312" pitchFamily="49" charset="-122"/>
              </a:rPr>
              <a:t> </a:t>
            </a:r>
            <a:r>
              <a:rPr lang="zh-CN" altLang="en-US" sz="3400" dirty="0">
                <a:solidFill>
                  <a:srgbClr val="C00000"/>
                </a:solidFill>
                <a:latin typeface="Arial" panose="020B0604020202020204" pitchFamily="34" charset="0"/>
                <a:ea typeface="楷体_GB2312" pitchFamily="49" charset="-122"/>
              </a:rPr>
              <a:t>请关注：</a:t>
            </a:r>
            <a:r>
              <a:rPr lang="zh-CN" altLang="en-US" sz="3400" dirty="0">
                <a:solidFill>
                  <a:srgbClr val="C00000"/>
                </a:solidFill>
                <a:sym typeface="+mn-ea"/>
              </a:rPr>
              <a:t>意大利语发音有怎样的特点？</a:t>
            </a:r>
            <a:endParaRPr lang="zh-CN" altLang="en-US" sz="3400" dirty="0">
              <a:solidFill>
                <a:srgbClr val="C00000"/>
              </a:solidFill>
              <a:latin typeface="Arial" panose="020B0604020202020204" pitchFamily="34" charset="0"/>
              <a:ea typeface="楷体_GB2312" pitchFamily="49" charset="-122"/>
              <a:sym typeface="+mn-ea"/>
            </a:endParaRPr>
          </a:p>
        </p:txBody>
      </p:sp>
      <p:pic>
        <p:nvPicPr>
          <p:cNvPr id="2" name="莫扎特-费加罗的婚礼-－-男子汉大丈夫应该去当兵[中字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085" y="576580"/>
            <a:ext cx="10008870" cy="61023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video fullScrn="0">
              <p:cMediaNode vol="99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AutoShape 2"/>
          <p:cNvSpPr/>
          <p:nvPr/>
        </p:nvSpPr>
        <p:spPr>
          <a:xfrm>
            <a:off x="499110" y="64135"/>
            <a:ext cx="11166475" cy="6702425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7620"/>
            <a:ext cx="10882630" cy="645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6-1b《参军去》伴奏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9432.000000"/>
                  <p14:fade out="1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675" y="5683885"/>
            <a:ext cx="710565" cy="6927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18423" y="872490"/>
            <a:ext cx="66668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/>
              <a:t>用</a:t>
            </a:r>
            <a:r>
              <a:rPr lang="en-US" altLang="zh-CN" sz="3200">
                <a:solidFill>
                  <a:srgbClr val="C00000"/>
                </a:solidFill>
              </a:rPr>
              <a:t>“lo”</a:t>
            </a:r>
            <a:r>
              <a:rPr lang="zh-CN" altLang="en-US" sz="3200"/>
              <a:t>模仿意大利语发音，演唱歌曲</a:t>
            </a:r>
            <a:endParaRPr lang="zh-CN" altLang="en-US" sz="3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9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65823" y="2254885"/>
            <a:ext cx="105175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5400"/>
              <a:t>同学分享中国新歌剧的发展历程。</a:t>
            </a:r>
            <a:endParaRPr lang="zh-CN" altLang="en-US" sz="5400"/>
          </a:p>
        </p:txBody>
      </p:sp>
      <p:sp>
        <p:nvSpPr>
          <p:cNvPr id="4" name="矩形 3"/>
          <p:cNvSpPr/>
          <p:nvPr/>
        </p:nvSpPr>
        <p:spPr>
          <a:xfrm>
            <a:off x="267018" y="419100"/>
            <a:ext cx="55391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二、中国新歌剧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652905" y="1252220"/>
            <a:ext cx="8455660" cy="309181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10000">
                <a:ln w="22225">
                  <a:noFill/>
                  <a:prstDash val="solid"/>
                </a:ln>
                <a:solidFill>
                  <a:srgbClr val="0945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《白毛女》</a:t>
            </a:r>
            <a:endParaRPr lang="zh-CN" altLang="en-US" sz="10000">
              <a:ln w="22225">
                <a:noFill/>
                <a:prstDash val="solid"/>
              </a:ln>
              <a:solidFill>
                <a:srgbClr val="0945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30000"/>
              </a:lnSpc>
            </a:pPr>
            <a:r>
              <a:rPr lang="zh-CN" altLang="en-US" sz="5000" dirty="0">
                <a:ln>
                  <a:noFill/>
                </a:ln>
                <a:solidFill>
                  <a:srgbClr val="0945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sym typeface="+mn-ea"/>
              </a:rPr>
              <a:t>延安鲁迅艺术学院集体创作</a:t>
            </a:r>
            <a:endParaRPr lang="zh-CN" altLang="en-US" sz="5000" dirty="0">
              <a:ln>
                <a:noFill/>
              </a:ln>
              <a:solidFill>
                <a:srgbClr val="0945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363" y="464820"/>
            <a:ext cx="553910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中国新歌剧代表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2" name="AutoShape 2"/>
          <p:cNvSpPr/>
          <p:nvPr/>
        </p:nvSpPr>
        <p:spPr>
          <a:xfrm>
            <a:off x="4111625" y="290830"/>
            <a:ext cx="7747000" cy="6159500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0865" y="541655"/>
            <a:ext cx="7437755" cy="585089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30000"/>
              </a:lnSpc>
            </a:pPr>
            <a:r>
              <a:rPr lang="en-US" altLang="zh-CN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佃农杨白劳与女儿喜儿相依为命，因生活所迫向地主黄世仁借了高利贷之后外出躲债。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除夕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之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夜，杨白劳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偷偷回家，黄世仁闻讯赶来强迫杨白劳卖女顶债，杨白劳喝下做豆腐的卤水自杀。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喜儿被抢到黄家，受尽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折磨，逃入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深山野林。三年后，八路军和群众从山洞中救出了头发已全白的喜儿，为喜儿清算了黄世仁的罪行。</a:t>
            </a:r>
            <a:endParaRPr lang="zh-CN" altLang="en-US" sz="32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" y="1922780"/>
            <a:ext cx="3138805" cy="41687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0485" y="900430"/>
            <a:ext cx="3882390" cy="1022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55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《白毛女》</a:t>
            </a:r>
            <a:endParaRPr lang="zh-CN" altLang="en-US" sz="55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_GB2312" pitchFamily="49" charset="-122"/>
              <a:sym typeface="+mn-ea"/>
            </a:endParaRPr>
          </a:p>
        </p:txBody>
      </p:sp>
      <p:pic>
        <p:nvPicPr>
          <p:cNvPr id="5" name="扎红头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7275" y="5543550"/>
            <a:ext cx="956310" cy="84899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vol="72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74" name="图片 15373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39370"/>
            <a:ext cx="9860915" cy="677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扎红头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4686300"/>
            <a:ext cx="1079500" cy="9099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vol="7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445770" y="1889760"/>
          <a:ext cx="11173460" cy="232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605"/>
                <a:gridCol w="1232583"/>
                <a:gridCol w="1150784"/>
                <a:gridCol w="1299254"/>
                <a:gridCol w="2062480"/>
                <a:gridCol w="1423035"/>
                <a:gridCol w="1577483"/>
              </a:tblGrid>
              <a:tr h="7327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曲名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速度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力度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节奏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演唱形式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情绪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旋律</a:t>
                      </a: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785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杨白劳唱段</a:t>
                      </a:r>
                      <a:endParaRPr lang="zh-CN" altLang="en-US" sz="3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815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4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喜儿的唱段</a:t>
                      </a:r>
                      <a:endParaRPr lang="zh-CN" altLang="en-US" sz="3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707640" y="781050"/>
            <a:ext cx="6217920" cy="753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3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《扎红头绳》唱段的特点</a:t>
            </a:r>
            <a:endParaRPr lang="zh-CN" altLang="en-US" sz="43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105" y="4830445"/>
            <a:ext cx="3154045" cy="753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300">
                <a:solidFill>
                  <a:srgbClr val="C00000"/>
                </a:solidFill>
              </a:rPr>
              <a:t>下行的旋律</a:t>
            </a:r>
            <a:endParaRPr lang="zh-CN" altLang="en-US" sz="4300">
              <a:solidFill>
                <a:srgbClr val="C00000"/>
              </a:solidFill>
            </a:endParaRPr>
          </a:p>
        </p:txBody>
      </p:sp>
      <p:sp>
        <p:nvSpPr>
          <p:cNvPr id="12" name="下箭头 11"/>
          <p:cNvSpPr/>
          <p:nvPr/>
        </p:nvSpPr>
        <p:spPr>
          <a:xfrm rot="16200000">
            <a:off x="5805805" y="3672840"/>
            <a:ext cx="309880" cy="2992755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5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02830" y="4831080"/>
            <a:ext cx="4432300" cy="753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3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暗示故事结局</a:t>
            </a:r>
            <a:endParaRPr lang="zh-CN" altLang="en-US" sz="43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24960" y="5324475"/>
            <a:ext cx="36328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歌剧音乐的作用</a:t>
            </a:r>
            <a:endParaRPr lang="zh-CN" altLang="en-US" sz="30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ldLvl="0" animBg="1"/>
      <p:bldP spid="12" grpId="1" animBg="1"/>
      <p:bldP spid="13" grpId="0"/>
      <p:bldP spid="13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捡麦根"/>
          <p:cNvPicPr>
            <a:picLocks noChangeAspect="1"/>
          </p:cNvPicPr>
          <p:nvPr/>
        </p:nvPicPr>
        <p:blipFill>
          <a:blip r:embed="rId1"/>
          <a:srcRect l="4489" t="15948" r="4509" b="10966"/>
          <a:stretch>
            <a:fillRect/>
          </a:stretch>
        </p:blipFill>
        <p:spPr>
          <a:xfrm>
            <a:off x="119380" y="285115"/>
            <a:ext cx="11783060" cy="5659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64" name="文本框 69663"/>
          <p:cNvSpPr txBox="1"/>
          <p:nvPr/>
        </p:nvSpPr>
        <p:spPr>
          <a:xfrm>
            <a:off x="4452938" y="338773"/>
            <a:ext cx="2808287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捡 麦 根</a:t>
            </a:r>
            <a:endParaRPr lang="zh-CN" altLang="en-US" sz="4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374" name="图片 15373" descr="02"/>
          <p:cNvPicPr>
            <a:picLocks noChangeAspect="1"/>
          </p:cNvPicPr>
          <p:nvPr/>
        </p:nvPicPr>
        <p:blipFill>
          <a:blip r:embed="rId1"/>
          <a:srcRect l="80989" t="22970" r="1336" b="67766"/>
          <a:stretch>
            <a:fillRect/>
          </a:stretch>
        </p:blipFill>
        <p:spPr>
          <a:xfrm>
            <a:off x="254635" y="4793615"/>
            <a:ext cx="1901825" cy="807085"/>
          </a:xfrm>
          <a:prstGeom prst="rect">
            <a:avLst/>
          </a:prstGeom>
          <a:noFill/>
          <a:ln w="12700" cmpd="sng">
            <a:solidFill>
              <a:srgbClr val="B60CEE"/>
            </a:solidFill>
            <a:prstDash val="solid"/>
          </a:ln>
        </p:spPr>
      </p:pic>
      <p:pic>
        <p:nvPicPr>
          <p:cNvPr id="3" name="图片 2" descr="02"/>
          <p:cNvPicPr>
            <a:picLocks noChangeAspect="1"/>
          </p:cNvPicPr>
          <p:nvPr/>
        </p:nvPicPr>
        <p:blipFill>
          <a:blip r:embed="rId1"/>
          <a:srcRect l="11252" t="22970" r="19929" b="67766"/>
          <a:stretch>
            <a:fillRect/>
          </a:stretch>
        </p:blipFill>
        <p:spPr>
          <a:xfrm>
            <a:off x="889000" y="1655445"/>
            <a:ext cx="10414000" cy="864235"/>
          </a:xfrm>
          <a:prstGeom prst="rect">
            <a:avLst/>
          </a:prstGeom>
          <a:noFill/>
          <a:ln w="12700" cmpd="sng">
            <a:solidFill>
              <a:srgbClr val="B60CEE"/>
            </a:solidFill>
            <a:prstDash val="solid"/>
          </a:ln>
        </p:spPr>
      </p:pic>
      <p:pic>
        <p:nvPicPr>
          <p:cNvPr id="4" name="图片 3" descr="捡麦根"/>
          <p:cNvPicPr>
            <a:picLocks noChangeAspect="1"/>
          </p:cNvPicPr>
          <p:nvPr/>
        </p:nvPicPr>
        <p:blipFill>
          <a:blip r:embed="rId2"/>
          <a:srcRect l="5980" t="43763" r="4509" b="44393"/>
          <a:stretch>
            <a:fillRect/>
          </a:stretch>
        </p:blipFill>
        <p:spPr>
          <a:xfrm>
            <a:off x="1009650" y="634365"/>
            <a:ext cx="11132185" cy="845820"/>
          </a:xfrm>
          <a:prstGeom prst="rect">
            <a:avLst/>
          </a:prstGeom>
          <a:noFill/>
          <a:ln w="12700" cmpd="sng">
            <a:solidFill>
              <a:srgbClr val="1D41D5"/>
            </a:solidFill>
            <a:prstDash val="solid"/>
          </a:ln>
        </p:spPr>
      </p:pic>
      <p:pic>
        <p:nvPicPr>
          <p:cNvPr id="5" name="图片 4" descr="捡麦根"/>
          <p:cNvPicPr>
            <a:picLocks noChangeAspect="1"/>
          </p:cNvPicPr>
          <p:nvPr/>
        </p:nvPicPr>
        <p:blipFill>
          <a:blip r:embed="rId2"/>
          <a:srcRect l="6383" t="69226" r="4509" b="19469"/>
          <a:stretch>
            <a:fillRect/>
          </a:stretch>
        </p:blipFill>
        <p:spPr>
          <a:xfrm>
            <a:off x="178435" y="3590290"/>
            <a:ext cx="11834495" cy="929640"/>
          </a:xfrm>
          <a:prstGeom prst="rect">
            <a:avLst/>
          </a:prstGeom>
          <a:noFill/>
          <a:ln w="12700">
            <a:solidFill>
              <a:srgbClr val="1D41D5"/>
            </a:solidFill>
          </a:ln>
        </p:spPr>
      </p:pic>
      <p:pic>
        <p:nvPicPr>
          <p:cNvPr id="6" name="图片 5" descr="02"/>
          <p:cNvPicPr>
            <a:picLocks noChangeAspect="1"/>
          </p:cNvPicPr>
          <p:nvPr/>
        </p:nvPicPr>
        <p:blipFill>
          <a:blip r:embed="rId1"/>
          <a:srcRect l="10941" t="43947" r="869" b="46492"/>
          <a:stretch>
            <a:fillRect/>
          </a:stretch>
        </p:blipFill>
        <p:spPr>
          <a:xfrm>
            <a:off x="2156460" y="4806950"/>
            <a:ext cx="12515850" cy="799465"/>
          </a:xfrm>
          <a:prstGeom prst="rect">
            <a:avLst/>
          </a:prstGeom>
          <a:noFill/>
          <a:ln w="12700" cmpd="sng">
            <a:solidFill>
              <a:srgbClr val="B60CEE"/>
            </a:solidFill>
            <a:prstDash val="solid"/>
          </a:ln>
        </p:spPr>
      </p:pic>
      <p:sp>
        <p:nvSpPr>
          <p:cNvPr id="8" name="文本框 7"/>
          <p:cNvSpPr txBox="1"/>
          <p:nvPr/>
        </p:nvSpPr>
        <p:spPr>
          <a:xfrm>
            <a:off x="-246062" y="76454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《捡》</a:t>
            </a:r>
            <a:endParaRPr lang="zh-CN" altLang="en-US" sz="280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246062" y="171069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《扎》</a:t>
            </a:r>
            <a:endParaRPr lang="zh-CN" altLang="en-US" sz="28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390650" y="1617980"/>
            <a:ext cx="9410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sym typeface="+mn-ea"/>
              </a:rPr>
              <a:t>歌剧中汲取民间音乐，可以</a:t>
            </a:r>
            <a:r>
              <a:rPr lang="zh-CN" altLang="en-US" sz="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引起观众情感上的共鸣，形成独具特色的中国民族音乐，缩小歌剧与人民群众之间的距离。</a:t>
            </a:r>
            <a:endParaRPr lang="zh-CN" altLang="en-US" sz="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57475" y="757555"/>
            <a:ext cx="77901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民间音乐在歌剧中的作用</a:t>
            </a:r>
            <a:endParaRPr lang="zh-CN" altLang="en-US" sz="5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  <p:bldLst>
      <p:bldP spid="12" grpId="1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4160" y="308610"/>
            <a:ext cx="1166431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/>
              <a:t>思考：</a:t>
            </a:r>
            <a:r>
              <a:rPr lang="zh-CN" altLang="en-US" sz="3900">
                <a:sym typeface="+mn-ea"/>
              </a:rPr>
              <a:t>两段视频有什么异同之处？哪种是歌剧呢？</a:t>
            </a:r>
            <a:endParaRPr lang="zh-CN" altLang="en-US" sz="3900">
              <a:sym typeface="+mn-ea"/>
            </a:endParaRPr>
          </a:p>
        </p:txBody>
      </p:sp>
      <p:pic>
        <p:nvPicPr>
          <p:cNvPr id="3" name="莫扎特-费加罗的婚礼-－-男子汉大丈夫应该去当兵[中字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920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430" y="1111885"/>
            <a:ext cx="5567045" cy="4633595"/>
          </a:xfrm>
          <a:prstGeom prst="rect">
            <a:avLst/>
          </a:prstGeom>
        </p:spPr>
      </p:pic>
      <p:pic>
        <p:nvPicPr>
          <p:cNvPr id="4" name="意大利经典歌剧《费加罗的婚礼》选段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5">
                  <p14:trim st="5262.000000" end="152249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30" y="1412240"/>
            <a:ext cx="6073775" cy="409638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74" name="图片 15373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39370"/>
            <a:ext cx="9860915" cy="677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扎红头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4686300"/>
            <a:ext cx="1079500" cy="9099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vol="59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462655" y="2678430"/>
            <a:ext cx="2492375" cy="30816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杨白劳 </a:t>
            </a:r>
            <a:endParaRPr lang="zh-CN" altLang="en-US" sz="5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朴 实</a:t>
            </a:r>
            <a:endParaRPr lang="zh-CN" altLang="en-US" sz="5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慈 爱</a:t>
            </a:r>
            <a:endParaRPr lang="zh-CN" altLang="en-US" sz="5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憨 厚</a:t>
            </a:r>
            <a:endParaRPr lang="zh-CN" altLang="en-US" sz="5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59835" y="398780"/>
            <a:ext cx="56921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塑造人物形象</a:t>
            </a:r>
            <a:endParaRPr lang="zh-CN" altLang="en-US" sz="7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下箭头 6"/>
          <p:cNvSpPr/>
          <p:nvPr/>
        </p:nvSpPr>
        <p:spPr>
          <a:xfrm rot="18660000">
            <a:off x="8317230" y="1689735"/>
            <a:ext cx="538480" cy="948055"/>
          </a:xfrm>
          <a:prstGeom prst="downArrow">
            <a:avLst/>
          </a:prstGeom>
          <a:solidFill>
            <a:srgbClr val="FF8D8D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rgbClr val="FF8D8D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51800" y="2678430"/>
            <a:ext cx="2710815" cy="30816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FF8D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喜儿 </a:t>
            </a:r>
            <a:endParaRPr lang="zh-CN" altLang="en-US" sz="5400">
              <a:solidFill>
                <a:srgbClr val="FF8D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FF8D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活 泼</a:t>
            </a:r>
            <a:endParaRPr lang="zh-CN" altLang="en-US" sz="5400">
              <a:solidFill>
                <a:srgbClr val="FF8D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FF8D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天 真</a:t>
            </a:r>
            <a:endParaRPr lang="zh-CN" altLang="en-US" sz="5400">
              <a:solidFill>
                <a:srgbClr val="FF8D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5400">
                <a:solidFill>
                  <a:srgbClr val="FF8D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单 纯</a:t>
            </a:r>
            <a:endParaRPr lang="zh-CN" altLang="en-US" sz="5400">
              <a:solidFill>
                <a:srgbClr val="FF8D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下箭头 7"/>
          <p:cNvSpPr/>
          <p:nvPr/>
        </p:nvSpPr>
        <p:spPr>
          <a:xfrm rot="2160000">
            <a:off x="4902835" y="1663065"/>
            <a:ext cx="516255" cy="932815"/>
          </a:xfrm>
          <a:prstGeom prst="downArrow">
            <a:avLst/>
          </a:prstGeom>
          <a:solidFill>
            <a:srgbClr val="002060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4" grpId="0"/>
      <p:bldP spid="7" grpId="0" bldLvl="0" animBg="1"/>
      <p:bldP spid="5" grpId="0"/>
      <p:bldP spid="8" grpId="0" bldLvl="0" animBg="1"/>
      <p:bldP spid="4" grpId="1"/>
      <p:bldP spid="7" grpId="1" animBg="1"/>
      <p:bldP spid="5" grpId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2" name="AutoShape 2"/>
          <p:cNvSpPr/>
          <p:nvPr/>
        </p:nvSpPr>
        <p:spPr>
          <a:xfrm>
            <a:off x="501015" y="-26035"/>
            <a:ext cx="10871835" cy="6695440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74" name="图片 15373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-25400"/>
            <a:ext cx="9860915" cy="677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扎红头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475" y="5147310"/>
            <a:ext cx="1079500" cy="90995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523" name="茅惠芳《扎红头绳》（芭蕾舞剧《白毛女》）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85" y="157480"/>
            <a:ext cx="8544560" cy="651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8959850" y="999490"/>
            <a:ext cx="2823210" cy="390017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zh-CN" altLang="en-US" sz="45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欣赏</a:t>
            </a:r>
            <a:r>
              <a:rPr lang="en-US" altLang="zh-CN" sz="45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45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扎红头绳</a:t>
            </a:r>
            <a:r>
              <a:rPr lang="en-US" altLang="zh-CN" sz="45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45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45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学习模仿</a:t>
            </a:r>
            <a:r>
              <a:rPr lang="zh-CN" altLang="en-US" sz="45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表演</a:t>
            </a:r>
            <a:r>
              <a:rPr lang="zh-CN" altLang="en-US" sz="45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扎红</a:t>
            </a:r>
            <a:r>
              <a:rPr lang="zh-CN" altLang="en-US" sz="45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头绳</a:t>
            </a:r>
            <a:r>
              <a:rPr lang="zh-CN" altLang="en-US" sz="45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 </a:t>
            </a:r>
            <a:endParaRPr lang="en-US" altLang="zh-CN" sz="450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0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52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D1%(VQ[UMQ)Y)N2_B%]}8BF"/>
          <p:cNvPicPr>
            <a:picLocks noChangeAspect="1"/>
          </p:cNvPicPr>
          <p:nvPr/>
        </p:nvPicPr>
        <p:blipFill>
          <a:blip r:embed="rId2"/>
          <a:srcRect l="13678" t="4680" r="10720"/>
          <a:stretch>
            <a:fillRect/>
          </a:stretch>
        </p:blipFill>
        <p:spPr>
          <a:xfrm>
            <a:off x="998220" y="2632075"/>
            <a:ext cx="4402455" cy="3611880"/>
          </a:xfrm>
          <a:prstGeom prst="rect">
            <a:avLst/>
          </a:prstGeom>
        </p:spPr>
      </p:pic>
      <p:pic>
        <p:nvPicPr>
          <p:cNvPr id="3" name="图片 2" descr="B4Y4O)6H`$7D{(2XIFLDIK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75" y="2632075"/>
            <a:ext cx="4884420" cy="36125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86485" y="1159510"/>
            <a:ext cx="9396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>
                <a:solidFill>
                  <a:srgbClr val="000099"/>
                </a:solidFill>
              </a:rPr>
              <a:t>      </a:t>
            </a:r>
            <a:r>
              <a:rPr lang="zh-CN" altLang="en-US" sz="3600">
                <a:solidFill>
                  <a:srgbClr val="000099"/>
                </a:solidFill>
              </a:rPr>
              <a:t>按小组分角色学一学、演一演扎红头绳！向大家展示你的演技吧！</a:t>
            </a:r>
            <a:endParaRPr lang="zh-CN" altLang="en-US" sz="3600">
              <a:solidFill>
                <a:srgbClr val="000099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6350" y="59055"/>
            <a:ext cx="4360545" cy="11684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7000">
                <a:ln w="12700" cmpd="sng">
                  <a:noFill/>
                  <a:prstDash val="dashDot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模仿体验</a:t>
            </a:r>
            <a:endParaRPr lang="zh-CN" altLang="en-US" sz="7000">
              <a:ln w="12700" cmpd="sng">
                <a:noFill/>
                <a:prstDash val="dashDot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6" name="扎红头绳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1860" y="1822450"/>
            <a:ext cx="854710" cy="7512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13075" y="462915"/>
            <a:ext cx="75145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/>
              <a:t>歌剧中音乐的作用</a:t>
            </a:r>
            <a:endParaRPr lang="zh-CN" altLang="en-US" sz="6000"/>
          </a:p>
        </p:txBody>
      </p:sp>
      <p:sp>
        <p:nvSpPr>
          <p:cNvPr id="3" name="文本框 2"/>
          <p:cNvSpPr txBox="1"/>
          <p:nvPr/>
        </p:nvSpPr>
        <p:spPr>
          <a:xfrm>
            <a:off x="4128135" y="1436370"/>
            <a:ext cx="5179695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5500">
                <a:solidFill>
                  <a:srgbClr val="C00000"/>
                </a:solidFill>
                <a:sym typeface="+mn-ea"/>
              </a:rPr>
              <a:t>推动剧情发展</a:t>
            </a:r>
            <a:endParaRPr lang="zh-CN" altLang="en-US" sz="5500">
              <a:solidFill>
                <a:srgbClr val="C0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5500">
                <a:solidFill>
                  <a:srgbClr val="C00000"/>
                </a:solidFill>
                <a:sym typeface="+mn-ea"/>
              </a:rPr>
              <a:t>表达人物情绪</a:t>
            </a:r>
            <a:endParaRPr lang="zh-CN" altLang="en-US" sz="5500">
              <a:solidFill>
                <a:srgbClr val="C0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5500">
                <a:solidFill>
                  <a:srgbClr val="C00000"/>
                </a:solidFill>
              </a:rPr>
              <a:t>塑造人物形象</a:t>
            </a:r>
            <a:endParaRPr lang="zh-CN" altLang="en-US" sz="5500">
              <a:solidFill>
                <a:srgbClr val="C0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5500">
                <a:solidFill>
                  <a:srgbClr val="C00000"/>
                </a:solidFill>
                <a:sym typeface="+mn-ea"/>
              </a:rPr>
              <a:t>揭示故事结局</a:t>
            </a:r>
            <a:endParaRPr lang="zh-CN" altLang="en-US" sz="550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761740" y="1303655"/>
            <a:ext cx="253746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accent6">
                    <a:lumMod val="75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《魔笛》</a:t>
            </a:r>
            <a:endParaRPr lang="zh-CN" altLang="en-US" sz="5400">
              <a:solidFill>
                <a:schemeClr val="accent6">
                  <a:lumMod val="75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6145" y="2444115"/>
            <a:ext cx="310324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C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《卡门》</a:t>
            </a:r>
            <a:endParaRPr lang="zh-CN" altLang="en-US" sz="5400">
              <a:solidFill>
                <a:srgbClr val="FFC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47995" y="2444115"/>
            <a:ext cx="630745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B60CEE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《塞尔维亚理发师》</a:t>
            </a:r>
            <a:endParaRPr lang="zh-CN" altLang="en-US" sz="5400">
              <a:solidFill>
                <a:srgbClr val="B60CEE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4510" y="4370070"/>
            <a:ext cx="388302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8D8D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《图兰朵》</a:t>
            </a:r>
            <a:endParaRPr lang="zh-CN" altLang="en-US" sz="5400">
              <a:solidFill>
                <a:srgbClr val="FF8D8D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51520" y="4578985"/>
            <a:ext cx="303784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33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</a:rPr>
              <a:t>《唐·璜》</a:t>
            </a:r>
            <a:endParaRPr lang="zh-CN" altLang="en-US" sz="5400">
              <a:solidFill>
                <a:srgbClr val="FF33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18660" y="3751580"/>
            <a:ext cx="250317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《弄臣》</a:t>
            </a:r>
            <a:endParaRPr lang="zh-CN" altLang="en-US" sz="540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5835" y="5097780"/>
            <a:ext cx="303784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bg1">
                    <a:lumMod val="5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《茶花女》</a:t>
            </a:r>
            <a:endParaRPr lang="zh-CN" altLang="en-US" sz="5400">
              <a:solidFill>
                <a:schemeClr val="bg1">
                  <a:lumMod val="5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90460" y="600075"/>
            <a:ext cx="425894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00B05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《蝴蝶夫人》</a:t>
            </a:r>
            <a:endParaRPr lang="zh-CN" altLang="en-US" sz="5400">
              <a:solidFill>
                <a:srgbClr val="00B05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230" y="109855"/>
            <a:ext cx="63042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西洋歌剧代表作：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876675" y="1303655"/>
            <a:ext cx="466026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accent6">
                    <a:lumMod val="75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《小二黑结婚》</a:t>
            </a:r>
            <a:endParaRPr lang="zh-CN" altLang="en-US" sz="5400">
              <a:solidFill>
                <a:schemeClr val="accent6">
                  <a:lumMod val="75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3565" y="2731135"/>
            <a:ext cx="525399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C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《王贵与李香香》</a:t>
            </a:r>
            <a:endParaRPr lang="zh-CN" altLang="en-US" sz="5400">
              <a:solidFill>
                <a:srgbClr val="FFC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21830" y="2444115"/>
            <a:ext cx="483362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B60CEE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《草原之歌》</a:t>
            </a:r>
            <a:endParaRPr lang="zh-CN" altLang="en-US" sz="5400">
              <a:solidFill>
                <a:srgbClr val="B60CEE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4510" y="4370070"/>
            <a:ext cx="388302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8D8D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《江姐》</a:t>
            </a:r>
            <a:endParaRPr lang="zh-CN" altLang="en-US" sz="5400">
              <a:solidFill>
                <a:srgbClr val="FF8D8D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36940" y="4311015"/>
            <a:ext cx="303784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FF33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</a:rPr>
              <a:t>《红霞》</a:t>
            </a:r>
            <a:endParaRPr lang="zh-CN" altLang="en-US" sz="5400">
              <a:solidFill>
                <a:srgbClr val="FF33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79460" y="670560"/>
            <a:ext cx="347599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《刘胡兰》</a:t>
            </a:r>
            <a:endParaRPr lang="zh-CN" altLang="en-US" sz="540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41620" y="3653155"/>
            <a:ext cx="303784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chemeClr val="bg1">
                    <a:lumMod val="5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《伤逝》</a:t>
            </a:r>
            <a:endParaRPr lang="zh-CN" altLang="en-US" sz="5400">
              <a:solidFill>
                <a:schemeClr val="bg1">
                  <a:lumMod val="50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3950" y="5233035"/>
            <a:ext cx="526097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solidFill>
                  <a:srgbClr val="00B05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《洪湖赤卫队》</a:t>
            </a:r>
            <a:endParaRPr lang="zh-CN" altLang="en-US" sz="5400">
              <a:solidFill>
                <a:srgbClr val="00B05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18" y="109855"/>
            <a:ext cx="70694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中国新歌剧代表作：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3757" name="AutoShape 5"/>
          <p:cNvSpPr/>
          <p:nvPr/>
        </p:nvSpPr>
        <p:spPr>
          <a:xfrm>
            <a:off x="415290" y="462915"/>
            <a:ext cx="11362055" cy="5749290"/>
          </a:xfrm>
          <a:prstGeom prst="flowChartAlternateProcess">
            <a:avLst/>
          </a:prstGeom>
          <a:solidFill>
            <a:srgbClr val="FFFFFF">
              <a:alpha val="79999"/>
            </a:srgbClr>
          </a:solidFill>
          <a:ln w="254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3730" name="Text Box 4"/>
          <p:cNvSpPr txBox="1"/>
          <p:nvPr/>
        </p:nvSpPr>
        <p:spPr>
          <a:xfrm>
            <a:off x="1137920" y="836930"/>
            <a:ext cx="10005060" cy="459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5000"/>
              </a:lnSpc>
              <a:spcBef>
                <a:spcPct val="50000"/>
              </a:spcBef>
              <a:buFontTx/>
            </a:pPr>
            <a:r>
              <a:rPr lang="zh-CN" altLang="en-US" sz="4500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歌剧</a:t>
            </a:r>
            <a:r>
              <a:rPr lang="zh-CN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（</a:t>
            </a:r>
            <a:r>
              <a:rPr lang="en-US" altLang="zh-CN" sz="45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Opera</a:t>
            </a:r>
            <a:r>
              <a:rPr lang="zh-CN" alt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）</a:t>
            </a:r>
            <a:endParaRPr lang="zh-CN" altLang="en-US" sz="45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  <a:buFontTx/>
            </a:pPr>
            <a:r>
              <a:rPr lang="zh-CN" altLang="en-US" sz="3500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   歌剧是将音乐（声乐与器乐）、戏剧（剧本与表演）、文学（诗歌）、舞蹈（民间舞与芭蕾）、舞台美术等融为一体的</a:t>
            </a:r>
            <a:r>
              <a:rPr lang="zh-CN" altLang="en-US" sz="350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综合性艺术</a:t>
            </a:r>
            <a:r>
              <a:rPr lang="zh-CN" altLang="en-US" sz="3500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，通常由</a:t>
            </a:r>
            <a:r>
              <a:rPr lang="zh-CN" altLang="en-US" sz="350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咏叹调、宣叙调、重唱、合唱、序曲、间奏曲、舞蹈场面等组成。</a:t>
            </a:r>
            <a:endParaRPr lang="zh-CN" altLang="en-US" sz="350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8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742440" y="1994535"/>
            <a:ext cx="8230870" cy="2399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50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歌剧揽胜</a:t>
            </a:r>
            <a:endParaRPr lang="zh-CN" altLang="en-US" sz="150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6223" y="2318385"/>
            <a:ext cx="91395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5400"/>
              <a:t>同学分享西洋歌剧的发展史。</a:t>
            </a:r>
            <a:endParaRPr lang="zh-CN" altLang="en-US" sz="5400"/>
          </a:p>
        </p:txBody>
      </p:sp>
      <p:sp>
        <p:nvSpPr>
          <p:cNvPr id="4" name="矩形 3"/>
          <p:cNvSpPr/>
          <p:nvPr/>
        </p:nvSpPr>
        <p:spPr>
          <a:xfrm>
            <a:off x="362585" y="419100"/>
            <a:ext cx="477393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一、西洋歌剧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85215" y="1649095"/>
            <a:ext cx="10020935" cy="15532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95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《费加罗的婚礼》</a:t>
            </a:r>
            <a:endParaRPr lang="zh-CN" altLang="en-US" sz="95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2585" y="419100"/>
            <a:ext cx="477393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西洋歌剧代表</a:t>
            </a:r>
            <a:endParaRPr lang="zh-CN" altLang="en-US" sz="60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8920" y="3202305"/>
            <a:ext cx="637984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“</a:t>
            </a:r>
            <a:r>
              <a:rPr 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音乐神童</a:t>
            </a:r>
            <a:r>
              <a:rPr lang="en-US" alt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”</a:t>
            </a:r>
            <a:r>
              <a:rPr 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莫扎特</a:t>
            </a:r>
            <a:endParaRPr lang="zh-CN" altLang="en-US" sz="4800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AutoShape 2"/>
          <p:cNvSpPr/>
          <p:nvPr/>
        </p:nvSpPr>
        <p:spPr>
          <a:xfrm>
            <a:off x="344170" y="330835"/>
            <a:ext cx="11559540" cy="5936615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887470" y="617220"/>
            <a:ext cx="8087995" cy="5530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3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</a:t>
            </a:r>
            <a:r>
              <a:rPr lang="en-US" alt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zh-CN" sz="480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《费加罗的婚礼》</a:t>
            </a:r>
            <a:endParaRPr lang="zh-CN" sz="4800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sz="3200" b="0">
                <a:solidFill>
                  <a:schemeClr val="tx1"/>
                </a:solidFill>
                <a:ea typeface="宋体" panose="02010600030101010101" pitchFamily="2" charset="-122"/>
              </a:rPr>
              <a:t>        伯爵的男仆费加罗与伯爵夫人的侍女苏珊娜相亲相爱，准备结婚。然而好色的伯爵对苏珊娜垂涎三尺，千方百计破坏他们的婚事。聪明的费加罗看出了伯爵的坏心思，于是，与苏珊娜、伯爵夫人联手设下了圈套来捉弄伯爵。</a:t>
            </a:r>
            <a:r>
              <a:rPr lang="zh-CN" sz="3200" b="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最终，</a:t>
            </a:r>
            <a:r>
              <a:rPr lang="zh-CN" sz="3200" b="0">
                <a:solidFill>
                  <a:schemeClr val="tx1"/>
                </a:solidFill>
                <a:ea typeface="宋体" panose="02010600030101010101" pitchFamily="2" charset="-122"/>
              </a:rPr>
              <a:t>费加罗与苏珊娜</a:t>
            </a:r>
            <a:r>
              <a:rPr lang="zh-CN" sz="3200" b="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在一片欢庆声中</a:t>
            </a:r>
            <a:r>
              <a:rPr lang="zh-CN" sz="3200" b="0">
                <a:solidFill>
                  <a:schemeClr val="tx1"/>
                </a:solidFill>
                <a:ea typeface="宋体" panose="02010600030101010101" pitchFamily="2" charset="-122"/>
              </a:rPr>
              <a:t>结成美满的姻缘。</a:t>
            </a:r>
            <a:endParaRPr lang="en-US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273" name="Picture 13" descr="4fbb1622dbe8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" y="1565910"/>
            <a:ext cx="3074035" cy="4181475"/>
          </a:xfrm>
          <a:prstGeom prst="rect">
            <a:avLst/>
          </a:prstGeom>
          <a:noFill/>
          <a:ln w="6350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AutoShape 2"/>
          <p:cNvSpPr/>
          <p:nvPr/>
        </p:nvSpPr>
        <p:spPr>
          <a:xfrm>
            <a:off x="589280" y="1245235"/>
            <a:ext cx="11054080" cy="4675505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1054100" y="1758950"/>
            <a:ext cx="10125075" cy="29718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360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    《</a:t>
            </a:r>
            <a:r>
              <a:rPr lang="zh-CN" altLang="en-US" sz="360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参军去</a:t>
            </a:r>
            <a:r>
              <a:rPr lang="en-US" altLang="zh-CN" sz="360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》</a:t>
            </a:r>
            <a:r>
              <a:rPr lang="zh-CN" altLang="en-US" sz="360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是歌剧</a:t>
            </a:r>
            <a:r>
              <a:rPr lang="en-US" altLang="zh-CN" sz="360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《</a:t>
            </a:r>
            <a:r>
              <a:rPr lang="zh-CN" altLang="en-US" sz="360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费加罗的婚礼</a:t>
            </a:r>
            <a:r>
              <a:rPr lang="en-US" altLang="zh-CN" sz="360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》</a:t>
            </a:r>
            <a:r>
              <a:rPr lang="zh-CN" altLang="en-US" sz="3600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中著名的费加罗</a:t>
            </a:r>
            <a:r>
              <a:rPr lang="zh-CN" altLang="en-US" sz="3600" dirty="0">
                <a:solidFill>
                  <a:srgbClr val="FF6600"/>
                </a:solidFill>
                <a:latin typeface="楷体_GB2312" pitchFamily="49" charset="-122"/>
                <a:ea typeface="楷体_GB2312" pitchFamily="49" charset="-122"/>
              </a:rPr>
              <a:t>咏叹调</a:t>
            </a:r>
            <a:r>
              <a:rPr lang="zh-CN" altLang="en-US" sz="360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片段，内容为</a:t>
            </a:r>
            <a:r>
              <a:rPr lang="zh-CN" altLang="en-US" sz="3600" dirty="0">
                <a:solidFill>
                  <a:srgbClr val="FF6600"/>
                </a:solidFill>
                <a:latin typeface="楷体_GB2312" pitchFamily="49" charset="-122"/>
                <a:ea typeface="楷体_GB2312" pitchFamily="49" charset="-122"/>
              </a:rPr>
              <a:t>规劝童仆凯鲁比诺不要整天想着</a:t>
            </a:r>
            <a:r>
              <a:rPr lang="zh-CN" altLang="en-US" sz="3600" dirty="0">
                <a:solidFill>
                  <a:srgbClr val="FF6600"/>
                </a:solidFill>
                <a:latin typeface="楷体_GB2312" pitchFamily="49" charset="-122"/>
                <a:sym typeface="+mn-ea"/>
              </a:rPr>
              <a:t>打扮、</a:t>
            </a:r>
            <a:r>
              <a:rPr lang="zh-CN" altLang="en-US" sz="3600" dirty="0">
                <a:solidFill>
                  <a:srgbClr val="FF6600"/>
                </a:solidFill>
                <a:latin typeface="楷体_GB2312" pitchFamily="49" charset="-122"/>
                <a:ea typeface="楷体_GB2312" pitchFamily="49" charset="-122"/>
              </a:rPr>
              <a:t>谈情说爱，应勇敢地当兵上战场，有所作为。</a:t>
            </a:r>
            <a:endParaRPr lang="zh-CN" altLang="en-US" sz="3600" dirty="0">
              <a:solidFill>
                <a:schemeClr val="tx2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>
            <a:alphaModFix amt="7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AutoShape 2"/>
          <p:cNvSpPr/>
          <p:nvPr/>
        </p:nvSpPr>
        <p:spPr>
          <a:xfrm>
            <a:off x="499110" y="64135"/>
            <a:ext cx="11166475" cy="6702425"/>
          </a:xfrm>
          <a:prstGeom prst="roundRect">
            <a:avLst>
              <a:gd name="adj" fmla="val 16667"/>
            </a:avLst>
          </a:prstGeom>
          <a:solidFill>
            <a:srgbClr val="FFFFFF">
              <a:alpha val="79999"/>
            </a:srgbClr>
          </a:solidFill>
          <a:ln w="3175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6000" b="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-7620"/>
            <a:ext cx="10882630" cy="645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6-1a《参军去》演唱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9344.000000"/>
                  <p14:fade out="1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4695" y="5683885"/>
            <a:ext cx="741680" cy="765810"/>
          </a:xfrm>
          <a:prstGeom prst="rect">
            <a:avLst/>
          </a:prstGeom>
        </p:spPr>
      </p:pic>
      <p:pic>
        <p:nvPicPr>
          <p:cNvPr id="5" name="6-1b《参军去》伴奏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39432.000000"/>
                  <p14:fade out="1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675" y="5683885"/>
            <a:ext cx="916305" cy="765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160" y="643255"/>
            <a:ext cx="10625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歌剧中音乐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的作用：</a:t>
            </a:r>
            <a:r>
              <a:rPr lang="zh-CN" altLang="en-US" sz="3600">
                <a:solidFill>
                  <a:srgbClr val="FF0000"/>
                </a:solidFill>
              </a:rPr>
              <a:t>推动故事情节发展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69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经营指数">
  <a:themeElements>
    <a:clrScheme name="经营指数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1E4FF"/>
      </a:accent1>
      <a:accent2>
        <a:srgbClr val="0099CC"/>
      </a:accent2>
      <a:accent3>
        <a:srgbClr val="FFFFFF"/>
      </a:accent3>
      <a:accent4>
        <a:srgbClr val="000000"/>
      </a:accent4>
      <a:accent5>
        <a:srgbClr val="D5EFFF"/>
      </a:accent5>
      <a:accent6>
        <a:srgbClr val="008AB9"/>
      </a:accent6>
      <a:hlink>
        <a:srgbClr val="003399"/>
      </a:hlink>
      <a:folHlink>
        <a:srgbClr val="61C2FF"/>
      </a:folHlink>
    </a:clrScheme>
    <a:fontScheme name="经营指数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经营指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经营指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经营指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经营指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经营指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经营指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经营指数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1E4FF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D5EFFF"/>
        </a:accent5>
        <a:accent6>
          <a:srgbClr val="008AB9"/>
        </a:accent6>
        <a:hlink>
          <a:srgbClr val="003399"/>
        </a:hlink>
        <a:folHlink>
          <a:srgbClr val="61C2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WPS 演示</Application>
  <PresentationFormat>在屏幕上显示</PresentationFormat>
  <Paragraphs>143</Paragraphs>
  <Slides>27</Slides>
  <Notes>1</Notes>
  <HiddenSlides>0</HiddenSlides>
  <MMClips>35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楷体_GB2312</vt:lpstr>
      <vt:lpstr>新宋体</vt:lpstr>
      <vt:lpstr>黑体</vt:lpstr>
      <vt:lpstr>Calibri</vt:lpstr>
      <vt:lpstr>仿宋</vt:lpstr>
      <vt:lpstr>Times New Roman</vt:lpstr>
      <vt:lpstr>微软雅黑</vt:lpstr>
      <vt:lpstr>Arial Unicode MS</vt:lpstr>
      <vt:lpstr>经营指数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shock_vision_01</dc:creator>
  <cp:lastModifiedBy>Administrator</cp:lastModifiedBy>
  <cp:revision>2322</cp:revision>
  <dcterms:created xsi:type="dcterms:W3CDTF">2013-01-15T08:15:00Z</dcterms:created>
  <dcterms:modified xsi:type="dcterms:W3CDTF">2021-03-25T02:48:29Z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2052-11.8.2.8506</vt:lpwstr>
  </property>
</Properties>
</file>