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505" r:id="rId3"/>
    <p:sldId id="513" r:id="rId4"/>
    <p:sldId id="508" r:id="rId5"/>
    <p:sldId id="518" r:id="rId6"/>
    <p:sldId id="511" r:id="rId7"/>
    <p:sldId id="521" r:id="rId8"/>
    <p:sldId id="519" r:id="rId9"/>
    <p:sldId id="541" r:id="rId10"/>
    <p:sldId id="520" r:id="rId11"/>
    <p:sldId id="536" r:id="rId12"/>
    <p:sldId id="523" r:id="rId13"/>
    <p:sldId id="509" r:id="rId14"/>
    <p:sldId id="537" r:id="rId15"/>
  </p:sldIdLst>
  <p:sldSz cx="12192000" cy="6858000"/>
  <p:notesSz cx="6858000" cy="9144000"/>
  <p:custDataLst>
    <p:tags r:id="rId20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4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FF"/>
    <a:srgbClr val="F7457C"/>
    <a:srgbClr val="ECEDEE"/>
    <a:srgbClr val="39998D"/>
    <a:srgbClr val="EFFB8F"/>
    <a:srgbClr val="DEF6F1"/>
    <a:srgbClr val="F9680D"/>
    <a:srgbClr val="F3541A"/>
    <a:srgbClr val="CC00CC"/>
    <a:srgbClr val="FF8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622"/>
    <p:restoredTop sz="94660"/>
  </p:normalViewPr>
  <p:slideViewPr>
    <p:cSldViewPr showGuides="1">
      <p:cViewPr>
        <p:scale>
          <a:sx n="100" d="100"/>
          <a:sy n="100" d="100"/>
        </p:scale>
        <p:origin x="-246" y="72"/>
      </p:cViewPr>
      <p:guideLst>
        <p:guide orient="horz" pos="2120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2292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45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页眉占位符 204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2051" name="日期占位符 205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b="0" strike="noStrike" noProof="1" dirty="0"/>
          </a:p>
        </p:txBody>
      </p:sp>
      <p:sp>
        <p:nvSpPr>
          <p:cNvPr id="12292" name="幻灯片图像占位符 2051"/>
          <p:cNvSpPr>
            <a:spLocks noGrp="1" noRo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2293" name="文本占位符 2052"/>
          <p:cNvSpPr>
            <a:spLocks noGrp="1" noRot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054" name="页脚占位符 205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fontAlgn="base"/>
            <a:endParaRPr lang="zh-CN" altLang="en-US" sz="1200" b="0" strike="noStrike" noProof="1" dirty="0"/>
          </a:p>
        </p:txBody>
      </p:sp>
      <p:sp>
        <p:nvSpPr>
          <p:cNvPr id="2055" name="灯片编号占位符 205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fontAlgn="base"/>
            <a:fld id="{9A0DB2DC-4C9A-4742-B13C-FB6460FD3503}" type="slidenum">
              <a:rPr lang="zh-CN" altLang="en-US" sz="1200" b="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b="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4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b="0"/>
            </a:lvl1pPr>
          </a:lstStyle>
          <a:p>
            <a:pPr lvl="0"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b="0"/>
            </a:lvl1pPr>
          </a:lstStyle>
          <a:p>
            <a:pPr lvl="0" fontAlgn="base"/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b="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400" b="1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30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media4.mp3"/><Relationship Id="rId8" Type="http://schemas.openxmlformats.org/officeDocument/2006/relationships/image" Target="../media/image21.png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image" Target="../media/image20.png"/><Relationship Id="rId4" Type="http://schemas.openxmlformats.org/officeDocument/2006/relationships/tags" Target="../tags/tag34.xml"/><Relationship Id="rId3" Type="http://schemas.openxmlformats.org/officeDocument/2006/relationships/image" Target="../media/image19.png"/><Relationship Id="rId2" Type="http://schemas.openxmlformats.org/officeDocument/2006/relationships/tags" Target="../tags/tag3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image" Target="../media/image17.png"/><Relationship Id="rId12" Type="http://schemas.openxmlformats.org/officeDocument/2006/relationships/tags" Target="../tags/tag37.xml"/><Relationship Id="rId11" Type="http://schemas.openxmlformats.org/officeDocument/2006/relationships/image" Target="../media/image2.png"/><Relationship Id="rId10" Type="http://schemas.microsoft.com/office/2007/relationships/media" Target="../media/media4.mp3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media" Target="../media/media9.mp3"/><Relationship Id="rId8" Type="http://schemas.openxmlformats.org/officeDocument/2006/relationships/audio" Target="../media/media9.mp3"/><Relationship Id="rId7" Type="http://schemas.openxmlformats.org/officeDocument/2006/relationships/image" Target="../media/image2.png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22.png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microsoft.com/office/2007/relationships/media" Target="../media/media5.mp3"/><Relationship Id="rId7" Type="http://schemas.openxmlformats.org/officeDocument/2006/relationships/audio" Target="../media/media5.mp3"/><Relationship Id="rId6" Type="http://schemas.openxmlformats.org/officeDocument/2006/relationships/tags" Target="../tags/tag44.xml"/><Relationship Id="rId5" Type="http://schemas.openxmlformats.org/officeDocument/2006/relationships/image" Target="../media/image5.png"/><Relationship Id="rId4" Type="http://schemas.openxmlformats.org/officeDocument/2006/relationships/tags" Target="../tags/tag43.xml"/><Relationship Id="rId3" Type="http://schemas.openxmlformats.org/officeDocument/2006/relationships/image" Target="../media/image7.png"/><Relationship Id="rId2" Type="http://schemas.openxmlformats.org/officeDocument/2006/relationships/tags" Target="../tags/tag4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3.mp3"/><Relationship Id="rId8" Type="http://schemas.openxmlformats.org/officeDocument/2006/relationships/audio" Target="../media/media3.mp3"/><Relationship Id="rId7" Type="http://schemas.openxmlformats.org/officeDocument/2006/relationships/image" Target="../media/image5.png"/><Relationship Id="rId6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tags" Target="../tags/tag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microsoft.com/office/2007/relationships/media" Target="../media/media4.mp3"/><Relationship Id="rId7" Type="http://schemas.openxmlformats.org/officeDocument/2006/relationships/audio" Target="../media/media4.mp3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7.png"/><Relationship Id="rId2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11" Type="http://schemas.microsoft.com/office/2007/relationships/media" Target="../media/media3.mp3"/><Relationship Id="rId10" Type="http://schemas.openxmlformats.org/officeDocument/2006/relationships/audio" Target="../media/media3.mp3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.png"/><Relationship Id="rId7" Type="http://schemas.microsoft.com/office/2007/relationships/media" Target="../media/media5.mp3"/><Relationship Id="rId6" Type="http://schemas.openxmlformats.org/officeDocument/2006/relationships/audio" Target="../media/media5.mp3"/><Relationship Id="rId5" Type="http://schemas.openxmlformats.org/officeDocument/2006/relationships/image" Target="../media/image9.png"/><Relationship Id="rId4" Type="http://schemas.openxmlformats.org/officeDocument/2006/relationships/tags" Target="../tags/tag11.xml"/><Relationship Id="rId3" Type="http://schemas.openxmlformats.org/officeDocument/2006/relationships/image" Target="../media/image8.png"/><Relationship Id="rId2" Type="http://schemas.openxmlformats.org/officeDocument/2006/relationships/tags" Target="../tags/tag1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6.mp3"/><Relationship Id="rId8" Type="http://schemas.openxmlformats.org/officeDocument/2006/relationships/audio" Target="../media/media6.mp3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tags" Target="../tags/tag14.xml"/><Relationship Id="rId3" Type="http://schemas.openxmlformats.org/officeDocument/2006/relationships/image" Target="../media/image10.png"/><Relationship Id="rId2" Type="http://schemas.openxmlformats.org/officeDocument/2006/relationships/tags" Target="../tags/tag13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openxmlformats.org/officeDocument/2006/relationships/tags" Target="../tags/tag19.xml"/><Relationship Id="rId7" Type="http://schemas.openxmlformats.org/officeDocument/2006/relationships/image" Target="../media/image13.png"/><Relationship Id="rId6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tags" Target="../tags/tag17.xml"/><Relationship Id="rId3" Type="http://schemas.microsoft.com/office/2007/relationships/media" Target="../media/media7.mp4"/><Relationship Id="rId2" Type="http://schemas.openxmlformats.org/officeDocument/2006/relationships/video" Target="../media/media7.mp4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microsoft.com/office/2007/relationships/media" Target="../media/media8.mp3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2.png"/><Relationship Id="rId7" Type="http://schemas.microsoft.com/office/2007/relationships/media" Target="../media/media6.mp3"/><Relationship Id="rId6" Type="http://schemas.openxmlformats.org/officeDocument/2006/relationships/audio" Target="../media/media6.mp3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10.png"/><Relationship Id="rId2" Type="http://schemas.openxmlformats.org/officeDocument/2006/relationships/tags" Target="../tags/tag20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6.png"/><Relationship Id="rId13" Type="http://schemas.openxmlformats.org/officeDocument/2006/relationships/tags" Target="../tags/tag25.xml"/><Relationship Id="rId12" Type="http://schemas.openxmlformats.org/officeDocument/2006/relationships/image" Target="../media/image15.png"/><Relationship Id="rId11" Type="http://schemas.openxmlformats.org/officeDocument/2006/relationships/tags" Target="../tags/tag24.xml"/><Relationship Id="rId10" Type="http://schemas.openxmlformats.org/officeDocument/2006/relationships/image" Target="../media/image1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image" Target="../media/image17.png"/><Relationship Id="rId2" Type="http://schemas.openxmlformats.org/officeDocument/2006/relationships/tags" Target="../tags/tag26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1981200"/>
            <a:ext cx="12192000" cy="2931795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50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743200" y="2590800"/>
            <a:ext cx="653415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en-US" altLang="zh-CN" sz="11000" b="1" dirty="0">
                <a:ln>
                  <a:solidFill>
                    <a:srgbClr val="FFFF00"/>
                  </a:solidFill>
                </a:ln>
                <a:solidFill>
                  <a:srgbClr val="F96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n-ea"/>
                <a:sym typeface="+mn-lt"/>
              </a:rPr>
              <a:t>《</a:t>
            </a:r>
            <a:r>
              <a:rPr lang="zh-CN" altLang="en-US" sz="11000" b="1" dirty="0">
                <a:ln>
                  <a:solidFill>
                    <a:srgbClr val="FFFF00"/>
                  </a:solidFill>
                </a:ln>
                <a:solidFill>
                  <a:srgbClr val="F96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n-ea"/>
                <a:sym typeface="+mn-lt"/>
              </a:rPr>
              <a:t>忆江南</a:t>
            </a:r>
            <a:r>
              <a:rPr lang="en-US" altLang="zh-CN" sz="11000" b="1" dirty="0">
                <a:ln>
                  <a:solidFill>
                    <a:srgbClr val="FFFF00"/>
                  </a:solidFill>
                </a:ln>
                <a:solidFill>
                  <a:srgbClr val="F968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cs typeface="+mn-ea"/>
                <a:sym typeface="+mn-lt"/>
              </a:rPr>
              <a:t>》</a:t>
            </a:r>
            <a:endParaRPr lang="en-US" altLang="zh-CN" sz="11000" b="1" dirty="0">
              <a:ln>
                <a:solidFill>
                  <a:srgbClr val="FFFF00"/>
                </a:solidFill>
              </a:ln>
              <a:solidFill>
                <a:srgbClr val="F968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cs typeface="+mn-ea"/>
              <a:sym typeface="+mn-lt"/>
            </a:endParaRPr>
          </a:p>
        </p:txBody>
      </p:sp>
      <p:pic>
        <p:nvPicPr>
          <p:cNvPr id="3" name="结语背景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6600" y="5714365"/>
            <a:ext cx="619125" cy="701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3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349375" y="1061085"/>
            <a:ext cx="9080500" cy="473583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50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08480" y="1354455"/>
            <a:ext cx="6390005" cy="471233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ctr">
              <a:lnSpc>
                <a:spcPct val="170000"/>
              </a:lnSpc>
            </a:pPr>
            <a:r>
              <a:rPr lang="zh-CN" altLang="en-US" sz="48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灵燕衔来绿意多，和风拂柳漾清波</a:t>
            </a:r>
            <a:r>
              <a:rPr lang="en-US" altLang="zh-CN" sz="48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48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。</a:t>
            </a:r>
            <a:endParaRPr lang="zh-CN" altLang="en-US" sz="48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48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山前静卧二三户，袅袅炊烟爬上坡。</a:t>
            </a:r>
            <a:endParaRPr lang="zh-CN" altLang="en-US" sz="48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ctr">
              <a:lnSpc>
                <a:spcPct val="170000"/>
              </a:lnSpc>
            </a:pPr>
            <a:endParaRPr lang="zh-CN" altLang="en-US" sz="2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+mn-ea"/>
            </a:endParaRPr>
          </a:p>
          <a:p>
            <a:pPr algn="ctr">
              <a:lnSpc>
                <a:spcPct val="170000"/>
              </a:lnSpc>
            </a:pPr>
            <a:r>
              <a:rPr lang="zh-CN" altLang="en-US" sz="2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（</a:t>
            </a:r>
            <a:r>
              <a:rPr lang="en-US" altLang="zh-CN" sz="20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2020</a:t>
            </a:r>
            <a:r>
              <a:rPr lang="zh-CN" altLang="en-US" sz="20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年</a:t>
            </a:r>
            <a:r>
              <a:rPr lang="en-US" altLang="zh-CN" sz="20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 </a:t>
            </a:r>
            <a:r>
              <a:rPr lang="zh-CN" altLang="en-US" sz="2000" b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常州市八年级诗词大赛一等奖）</a:t>
            </a:r>
            <a:endParaRPr lang="en-US" altLang="zh-CN" sz="2500" b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algn="ctr">
              <a:lnSpc>
                <a:spcPct val="170000"/>
              </a:lnSpc>
            </a:pPr>
            <a:r>
              <a:rPr lang="en-US" altLang="zh-CN" sz="4800" b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    </a:t>
            </a:r>
            <a:endParaRPr lang="en-US" altLang="zh-CN" sz="4800" b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结语背景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288280"/>
            <a:ext cx="1150620" cy="110934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8060690" y="1354455"/>
            <a:ext cx="1383030" cy="40246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6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山里人家</a:t>
            </a:r>
            <a:endParaRPr lang="zh-CN" altLang="en-US" sz="65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81000" y="231140"/>
            <a:ext cx="354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3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55" y="-152400"/>
            <a:ext cx="421259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6" b="23113"/>
          <a:stretch>
            <a:fillRect/>
          </a:stretch>
        </p:blipFill>
        <p:spPr>
          <a:xfrm flipH="1">
            <a:off x="-76200" y="3733800"/>
            <a:ext cx="12275185" cy="3200400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</p:spPr>
      </p:pic>
      <p:sp>
        <p:nvSpPr>
          <p:cNvPr id="36" name="任意多边形: 形状 35"/>
          <p:cNvSpPr/>
          <p:nvPr>
            <p:custDataLst>
              <p:tags r:id="rId6"/>
            </p:custDataLst>
          </p:nvPr>
        </p:nvSpPr>
        <p:spPr>
          <a:xfrm>
            <a:off x="763270" y="457200"/>
            <a:ext cx="7780020" cy="3988435"/>
          </a:xfrm>
          <a:custGeom>
            <a:avLst/>
            <a:gdLst>
              <a:gd name="connsiteX0" fmla="*/ 1493135 w 5671595"/>
              <a:gd name="connsiteY0" fmla="*/ 0 h 2129742"/>
              <a:gd name="connsiteX1" fmla="*/ 0 w 5671595"/>
              <a:gd name="connsiteY1" fmla="*/ 0 h 2129742"/>
              <a:gd name="connsiteX2" fmla="*/ 0 w 5671595"/>
              <a:gd name="connsiteY2" fmla="*/ 2129742 h 2129742"/>
              <a:gd name="connsiteX3" fmla="*/ 5671595 w 5671595"/>
              <a:gd name="connsiteY3" fmla="*/ 2129742 h 2129742"/>
              <a:gd name="connsiteX4" fmla="*/ 5671595 w 5671595"/>
              <a:gd name="connsiteY4" fmla="*/ 1203767 h 2129742"/>
              <a:gd name="connsiteX5" fmla="*/ 5636871 w 5671595"/>
              <a:gd name="connsiteY5" fmla="*/ 1203767 h 2129742"/>
              <a:gd name="connsiteX0-1" fmla="*/ 1493135 w 5671595"/>
              <a:gd name="connsiteY0-2" fmla="*/ 0 h 2129742"/>
              <a:gd name="connsiteX1-3" fmla="*/ 0 w 5671595"/>
              <a:gd name="connsiteY1-4" fmla="*/ 0 h 2129742"/>
              <a:gd name="connsiteX2-5" fmla="*/ 0 w 5671595"/>
              <a:gd name="connsiteY2-6" fmla="*/ 2129742 h 2129742"/>
              <a:gd name="connsiteX3-7" fmla="*/ 5671595 w 5671595"/>
              <a:gd name="connsiteY3-8" fmla="*/ 2129742 h 2129742"/>
              <a:gd name="connsiteX4-9" fmla="*/ 5671595 w 5671595"/>
              <a:gd name="connsiteY4-10" fmla="*/ 1203767 h 2129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671595" h="2129742">
                <a:moveTo>
                  <a:pt x="1493135" y="0"/>
                </a:moveTo>
                <a:lnTo>
                  <a:pt x="0" y="0"/>
                </a:lnTo>
                <a:lnTo>
                  <a:pt x="0" y="2129742"/>
                </a:lnTo>
                <a:lnTo>
                  <a:pt x="5671595" y="2129742"/>
                </a:lnTo>
                <a:lnTo>
                  <a:pt x="5671595" y="1203767"/>
                </a:lnTo>
              </a:path>
            </a:pathLst>
          </a:custGeom>
          <a:noFill/>
          <a:ln w="3492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ea typeface="方正黑体简体" panose="03000509000000000000" pitchFamily="65" charset="-122"/>
            </a:endParaRPr>
          </a:p>
        </p:txBody>
      </p:sp>
      <p:pic>
        <p:nvPicPr>
          <p:cNvPr id="38" name="图片 37" descr="图片包含 鲜花, 花瓶, 室内, 就坐&#10;&#10;已生成极高可信度的说明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5" y="2286242"/>
            <a:ext cx="2017034" cy="2247839"/>
          </a:xfrm>
          <a:prstGeom prst="rect">
            <a:avLst/>
          </a:prstGeom>
        </p:spPr>
      </p:pic>
      <p:pic>
        <p:nvPicPr>
          <p:cNvPr id="5" name="朗诵背景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35945" y="5334000"/>
            <a:ext cx="922020" cy="909320"/>
          </a:xfrm>
          <a:prstGeom prst="rect">
            <a:avLst/>
          </a:prstGeom>
        </p:spPr>
      </p:pic>
      <p:pic>
        <p:nvPicPr>
          <p:cNvPr id="12" name="图片 11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b="48889"/>
          <a:stretch>
            <a:fillRect/>
          </a:stretch>
        </p:blipFill>
        <p:spPr>
          <a:xfrm>
            <a:off x="8009255" y="0"/>
            <a:ext cx="4210685" cy="2213610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</p:spPr>
      </p:pic>
      <p:sp>
        <p:nvSpPr>
          <p:cNvPr id="4" name="文本框 3"/>
          <p:cNvSpPr txBox="1"/>
          <p:nvPr>
            <p:custDataLst>
              <p:tags r:id="rId14"/>
            </p:custDataLst>
          </p:nvPr>
        </p:nvSpPr>
        <p:spPr>
          <a:xfrm>
            <a:off x="1078865" y="-52070"/>
            <a:ext cx="6713220" cy="53105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2000" b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             </a:t>
            </a:r>
            <a:endParaRPr lang="zh-CN" altLang="en-US" sz="2000" b="0">
              <a:solidFill>
                <a:schemeClr val="tx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江南忆，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最忆是杭州；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山寺月中寻桂子，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郡亭枕上看潮头。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</a:rPr>
              <a:t>何日更重游！</a:t>
            </a:r>
            <a:endParaRPr lang="zh-CN" altLang="en-US" sz="4000" b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62165" y="532130"/>
            <a:ext cx="1028700" cy="3705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5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忆江南（二）</a:t>
            </a:r>
            <a:endParaRPr lang="zh-CN" altLang="en-US" sz="55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0" y="76200"/>
            <a:ext cx="354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958850" y="644525"/>
            <a:ext cx="10377805" cy="5564505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50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72" y="762286"/>
            <a:ext cx="5247586" cy="524758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81125" y="2895600"/>
            <a:ext cx="46386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000"/>
              <a:t>        </a:t>
            </a:r>
            <a:r>
              <a:rPr lang="zh-CN" altLang="en-US" sz="3000"/>
              <a:t>八人一组，选择相对应诗与音乐演绎</a:t>
            </a:r>
            <a:r>
              <a:rPr lang="zh-CN" altLang="en-US" sz="3000"/>
              <a:t>诗作。</a:t>
            </a:r>
            <a:endParaRPr lang="zh-CN" altLang="en-US" sz="3000"/>
          </a:p>
        </p:txBody>
      </p:sp>
      <p:sp>
        <p:nvSpPr>
          <p:cNvPr id="3" name="文本框 2"/>
          <p:cNvSpPr txBox="1"/>
          <p:nvPr/>
        </p:nvSpPr>
        <p:spPr>
          <a:xfrm>
            <a:off x="1979295" y="1600200"/>
            <a:ext cx="36264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90000"/>
              </a:lnSpc>
            </a:pPr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小组活动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</p:txBody>
      </p:sp>
      <p:pic>
        <p:nvPicPr>
          <p:cNvPr id="11" name="江南好 伴奏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2200" y="4953000"/>
            <a:ext cx="1005205" cy="910590"/>
          </a:xfrm>
          <a:prstGeom prst="rect">
            <a:avLst/>
          </a:prstGeom>
        </p:spPr>
      </p:pic>
      <p:pic>
        <p:nvPicPr>
          <p:cNvPr id="14" name="月落乌啼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4876800"/>
            <a:ext cx="1091565" cy="107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6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226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0" y="2865120"/>
            <a:ext cx="5255895" cy="394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45" y="-76200"/>
            <a:ext cx="4829810" cy="48298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278105" y="463561"/>
            <a:ext cx="2271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27" name="矩形: 剪去对角 26"/>
          <p:cNvSpPr/>
          <p:nvPr/>
        </p:nvSpPr>
        <p:spPr>
          <a:xfrm flipV="1">
            <a:off x="2642235" y="249555"/>
            <a:ext cx="3433445" cy="752475"/>
          </a:xfrm>
          <a:prstGeom prst="snip2Diag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2816860" y="382905"/>
            <a:ext cx="3383915" cy="728345"/>
          </a:xfrm>
          <a:prstGeom prst="snip2Diag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di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sym typeface="思源黑体" panose="020B0500000000000000" pitchFamily="34" charset="-122"/>
              </a:rPr>
              <a:t>江南好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826895" y="919480"/>
            <a:ext cx="4580890" cy="5490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江南好，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风景就曾谙。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日出江花红胜火，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春来江水绿如蓝。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能不忆江南？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江南好 伴奏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98505" y="5431790"/>
            <a:ext cx="1032510" cy="878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7" grpId="0" bldLvl="0" animBg="1"/>
      <p:bldP spid="28" grpId="0" bldLvl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江南诗句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9600" y="437515"/>
            <a:ext cx="10833735" cy="5915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340" y="-76200"/>
            <a:ext cx="3256915" cy="3256915"/>
          </a:xfrm>
          <a:prstGeom prst="rect">
            <a:avLst/>
          </a:prstGeom>
        </p:spPr>
      </p:pic>
      <p:pic>
        <p:nvPicPr>
          <p:cNvPr id="5" name="忆江南一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7600" y="5638165"/>
            <a:ext cx="1022350" cy="941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7" b="20558"/>
          <a:stretch>
            <a:fillRect/>
          </a:stretch>
        </p:blipFill>
        <p:spPr>
          <a:xfrm>
            <a:off x="455295" y="4672330"/>
            <a:ext cx="11188700" cy="27273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6835" y="76200"/>
            <a:ext cx="3196590" cy="9423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6000" u="sng">
                <a:ln w="12700">
                  <a:solidFill>
                    <a:srgbClr val="EFFB8F"/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细品音乐</a:t>
            </a:r>
            <a:endParaRPr lang="zh-CN" altLang="en-US" sz="6000" u="sng">
              <a:ln w="12700">
                <a:solidFill>
                  <a:srgbClr val="EFFB8F"/>
                </a:solidFill>
                <a:prstDash val="solid"/>
              </a:ln>
              <a:solidFill>
                <a:schemeClr val="accent2"/>
              </a:solidFill>
              <a:effectLst>
                <a:innerShdw blurRad="177800">
                  <a:schemeClr val="accent3">
                    <a:lumMod val="50000"/>
                  </a:scheme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71600" y="1752600"/>
            <a:ext cx="899096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4000" b="0">
                <a:latin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4000" b="0" spc="12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演唱形式：</a:t>
            </a:r>
            <a:endParaRPr lang="zh-CN" altLang="en-US" sz="4000" b="0" spc="12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4000" b="0" spc="12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4000" b="0" spc="12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音乐风格：</a:t>
            </a:r>
            <a:endParaRPr lang="zh-CN" altLang="en-US" sz="4000" b="0" spc="12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4000" b="0">
                <a:latin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4000" b="0" spc="12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演唱方法：</a:t>
            </a:r>
            <a:endParaRPr lang="zh-CN" altLang="en-US" sz="4000" b="0" spc="12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2000" y="1914525"/>
            <a:ext cx="608457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领唱</a:t>
            </a:r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与合唱</a:t>
            </a:r>
            <a:r>
              <a:rPr lang="en-US" altLang="zh-CN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齐唱</a:t>
            </a:r>
            <a:endParaRPr lang="zh-CN" altLang="en-US" sz="4000" b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72000" y="2677160"/>
            <a:ext cx="5603875" cy="725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优雅</a:t>
            </a:r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委婉</a:t>
            </a:r>
            <a:r>
              <a:rPr lang="en-US" altLang="zh-CN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坚定有力</a:t>
            </a:r>
            <a:endParaRPr lang="zh-CN" altLang="en-US" sz="4000" b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572635" y="3491865"/>
            <a:ext cx="5274310" cy="812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连贯的</a:t>
            </a:r>
            <a:r>
              <a:rPr lang="en-US" altLang="zh-CN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4000" b="0">
                <a:solidFill>
                  <a:schemeClr val="tx1"/>
                </a:solidFill>
                <a:effectLst/>
                <a:latin typeface="宋体" panose="02010600030101010101" pitchFamily="2" charset="-122"/>
                <a:cs typeface="宋体" panose="02010600030101010101" pitchFamily="2" charset="-122"/>
              </a:rPr>
              <a:t>跳跃的</a:t>
            </a:r>
            <a:endParaRPr lang="zh-CN" altLang="en-US" sz="4000" b="0">
              <a:solidFill>
                <a:schemeClr val="tx1"/>
              </a:solidFill>
              <a:effectLst/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528820" y="3274695"/>
            <a:ext cx="2480310" cy="444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4572000" y="2512695"/>
            <a:ext cx="2404110" cy="127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648835" y="4175760"/>
            <a:ext cx="1751965" cy="1524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忆江南一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4572000"/>
            <a:ext cx="1024890" cy="102108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0058400" y="319405"/>
            <a:ext cx="1428115" cy="302641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en-US" sz="5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苏州弹词</a:t>
            </a:r>
            <a:endParaRPr lang="zh-CN" altLang="en-US" sz="55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隶书" panose="02010800040101010101" pitchFamily="2" charset="-122"/>
              <a:ea typeface="华文隶书" panose="0201080004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70" y="2865120"/>
            <a:ext cx="5255895" cy="394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445" y="-76200"/>
            <a:ext cx="4829810" cy="48298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278105" y="463561"/>
            <a:ext cx="227115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27" name="矩形: 剪去对角 26"/>
          <p:cNvSpPr/>
          <p:nvPr/>
        </p:nvSpPr>
        <p:spPr>
          <a:xfrm flipV="1">
            <a:off x="2642235" y="249555"/>
            <a:ext cx="3433445" cy="752475"/>
          </a:xfrm>
          <a:prstGeom prst="snip2DiagRect">
            <a:avLst/>
          </a:prstGeom>
          <a:noFill/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a润行体 (非商业使用)" panose="02010600010101010101" pitchFamily="2" charset="-122"/>
              <a:ea typeface="Aa润行体 (非商业使用)" panose="0201060001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28" name="矩形: 剪去对角 27"/>
          <p:cNvSpPr/>
          <p:nvPr/>
        </p:nvSpPr>
        <p:spPr>
          <a:xfrm>
            <a:off x="2816860" y="382905"/>
            <a:ext cx="3383915" cy="728345"/>
          </a:xfrm>
          <a:prstGeom prst="snip2Diag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di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sym typeface="思源黑体" panose="020B0500000000000000" pitchFamily="34" charset="-122"/>
              </a:rPr>
              <a:t>江南好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sym typeface="思源黑体" panose="020B05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826895" y="919480"/>
            <a:ext cx="4580890" cy="5490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江南好，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风景就曾谙。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日出江花红胜火，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春来江水绿如蓝。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lnSpc>
                <a:spcPct val="180000"/>
              </a:lnSpc>
            </a:pPr>
            <a:r>
              <a:rPr lang="zh-CN" altLang="en-US" sz="3900" b="0">
                <a:latin typeface="华文新魏" panose="02010800040101010101" charset="-122"/>
                <a:ea typeface="华文新魏" panose="02010800040101010101" charset="-122"/>
              </a:rPr>
              <a:t>能不忆江南？</a:t>
            </a:r>
            <a:endParaRPr lang="zh-CN" altLang="en-US" sz="3900" b="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3" name="朗诵背景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2800" y="5486400"/>
            <a:ext cx="902335" cy="923290"/>
          </a:xfrm>
          <a:prstGeom prst="rect">
            <a:avLst/>
          </a:prstGeom>
        </p:spPr>
      </p:pic>
      <p:pic>
        <p:nvPicPr>
          <p:cNvPr id="2" name="忆江南一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9800" y="5562600"/>
            <a:ext cx="1056005" cy="847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123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/>
      <p:bldP spid="27" grpId="0" bldLvl="0" animBg="1"/>
      <p:bldP spid="28" grpId="0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35" y="-76200"/>
            <a:ext cx="3352165" cy="1935480"/>
          </a:xfrm>
          <a:prstGeom prst="rect">
            <a:avLst/>
          </a:prstGeom>
        </p:spPr>
      </p:pic>
      <p:pic>
        <p:nvPicPr>
          <p:cNvPr id="16387" name="图片 6235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4800" y="-76200"/>
            <a:ext cx="11849735" cy="65157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江南好 伴奏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0" y="5588000"/>
            <a:ext cx="1112520" cy="115252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2286000" y="914400"/>
            <a:ext cx="812800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8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波音、倚音的加持增加了江南水乡的典雅秀丽的风韵。</a:t>
            </a:r>
            <a:endParaRPr lang="zh-CN" altLang="en-US" sz="38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2" name="图片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55" y="5207000"/>
            <a:ext cx="1011555" cy="144272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350" y="1752600"/>
            <a:ext cx="4960620" cy="549211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55955" y="1068070"/>
            <a:ext cx="8624570" cy="4603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60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江南</a:t>
            </a:r>
            <a:endParaRPr lang="zh-CN" altLang="en-US" sz="5000" b="0"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50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  </a:t>
            </a: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汉·《乐府》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2500"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江南可采莲，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莲叶何田田，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鱼戏莲叶间。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鱼戏莲叶东，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鱼戏莲叶西，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鱼戏莲叶南，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鱼戏莲叶北</a:t>
            </a:r>
            <a:r>
              <a:rPr lang="zh-CN" altLang="en-US" sz="4100">
                <a:sym typeface="+mn-ea"/>
              </a:rPr>
              <a:t>。</a:t>
            </a:r>
            <a:endParaRPr lang="zh-CN" altLang="en-US" sz="4100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534035" y="381000"/>
            <a:ext cx="354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鱼戏莲叶间片段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2800" y="5715000"/>
            <a:ext cx="1121410" cy="1121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鱼戏莲叶间1 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5800" y="687705"/>
            <a:ext cx="10657205" cy="5909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770" y="3589020"/>
            <a:ext cx="3798570" cy="349567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-75565" y="1270"/>
            <a:ext cx="299529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55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江南可采莲一段词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5664835"/>
            <a:ext cx="1292225" cy="1193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>
                <p:cTn id="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2" name="图片 4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028565"/>
            <a:ext cx="1011555" cy="144272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55955" y="1068070"/>
            <a:ext cx="8624570" cy="46037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 sz="60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江南</a:t>
            </a:r>
            <a:endParaRPr lang="zh-CN" altLang="en-US" sz="5000" b="0"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en-US" altLang="zh-CN" sz="50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  </a:t>
            </a: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  <a:sym typeface="+mn-ea"/>
              </a:rPr>
              <a:t>汉·《乐府》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  <a:sym typeface="+mn-ea"/>
            </a:endParaRPr>
          </a:p>
          <a:p>
            <a:pPr algn="ctr">
              <a:lnSpc>
                <a:spcPct val="130000"/>
              </a:lnSpc>
            </a:pPr>
            <a:endParaRPr lang="zh-CN" altLang="en-US" sz="2500"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江南可采莲，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莲叶何田田，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鱼戏莲叶间。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鱼戏莲叶东，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鱼戏莲叶西，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鱼戏莲叶南，</a:t>
            </a:r>
            <a:endParaRPr lang="zh-CN" altLang="en-US" sz="4100" b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4100" b="0">
                <a:latin typeface="华文隶书" panose="02010800040101010101" pitchFamily="2" charset="-122"/>
                <a:ea typeface="华文隶书" panose="02010800040101010101" pitchFamily="2" charset="-122"/>
                <a:sym typeface="+mn-ea"/>
              </a:rPr>
              <a:t>鱼戏莲叶北</a:t>
            </a:r>
            <a:r>
              <a:rPr lang="zh-CN" altLang="en-US" sz="4100">
                <a:sym typeface="+mn-ea"/>
              </a:rPr>
              <a:t>。</a:t>
            </a:r>
            <a:endParaRPr lang="zh-CN" altLang="en-US" sz="4100"/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34035" y="381000"/>
            <a:ext cx="354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鱼戏莲叶间片段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2800" y="5333365"/>
            <a:ext cx="1121410" cy="11214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9194165" y="2628900"/>
            <a:ext cx="2694305" cy="40366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775" y="4044315"/>
            <a:ext cx="417195" cy="62420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879" flipV="1">
            <a:off x="10407650" y="2392680"/>
            <a:ext cx="1294765" cy="1259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57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1" b="48889"/>
          <a:stretch>
            <a:fillRect/>
          </a:stretch>
        </p:blipFill>
        <p:spPr>
          <a:xfrm>
            <a:off x="-152400" y="-8255"/>
            <a:ext cx="12390120" cy="6866255"/>
          </a:xfrm>
          <a:prstGeom prst="rect">
            <a:avLst/>
          </a:prstGeom>
          <a:blipFill rotWithShape="1">
            <a:blip r:embed="rId1"/>
            <a:tile tx="0" ty="0" sx="100000" sy="100000" flip="none" algn="tl"/>
          </a:blipFill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-152400" y="1143000"/>
            <a:ext cx="12413615" cy="489585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50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54225" y="1821815"/>
            <a:ext cx="7924165" cy="41408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sz="2800" b="0"/>
              <a:t>（马楠）</a:t>
            </a:r>
            <a:endParaRPr lang="zh-CN" altLang="en-US" sz="2800" b="0"/>
          </a:p>
          <a:p>
            <a:pPr algn="ctr">
              <a:lnSpc>
                <a:spcPct val="140000"/>
              </a:lnSpc>
            </a:pPr>
            <a:r>
              <a:rPr lang="zh-CN" altLang="en-US" sz="3500"/>
              <a:t>山湾微雨后，幽径透风轻。</a:t>
            </a:r>
            <a:endParaRPr lang="zh-CN" altLang="en-US" sz="3500"/>
          </a:p>
          <a:p>
            <a:pPr algn="ctr">
              <a:lnSpc>
                <a:spcPct val="140000"/>
              </a:lnSpc>
            </a:pPr>
            <a:r>
              <a:rPr lang="zh-CN" altLang="en-US" sz="3500"/>
              <a:t>晓雾迷低树，初阳照画亭。</a:t>
            </a:r>
            <a:endParaRPr lang="zh-CN" altLang="en-US" sz="3500"/>
          </a:p>
          <a:p>
            <a:pPr algn="ctr">
              <a:lnSpc>
                <a:spcPct val="140000"/>
              </a:lnSpc>
            </a:pPr>
            <a:r>
              <a:rPr lang="zh-CN" altLang="en-US" sz="3500"/>
              <a:t>畴平柴犬逐，林密省鸦鸣。</a:t>
            </a:r>
            <a:endParaRPr lang="zh-CN" altLang="en-US" sz="3500"/>
          </a:p>
          <a:p>
            <a:pPr algn="ctr">
              <a:lnSpc>
                <a:spcPct val="140000"/>
              </a:lnSpc>
            </a:pPr>
            <a:r>
              <a:rPr lang="zh-CN" altLang="en-US" sz="3500"/>
              <a:t>半隐黄墙处，忽传钟磬声。</a:t>
            </a:r>
            <a:endParaRPr lang="zh-CN" altLang="en-US" sz="3500"/>
          </a:p>
          <a:p>
            <a:pPr algn="ctr">
              <a:lnSpc>
                <a:spcPct val="140000"/>
              </a:lnSpc>
            </a:pP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0">
                <a:latin typeface="宋体" panose="02010600030101010101" pitchFamily="2" charset="-122"/>
                <a:cs typeface="宋体" panose="02010600030101010101" pitchFamily="2" charset="-122"/>
              </a:rPr>
              <a:t>2018</a:t>
            </a:r>
            <a:r>
              <a:rPr lang="zh-CN" altLang="en-US" sz="2000" b="0">
                <a:latin typeface="宋体" panose="02010600030101010101" pitchFamily="2" charset="-122"/>
                <a:cs typeface="宋体" panose="02010600030101010101" pitchFamily="2" charset="-122"/>
              </a:rPr>
              <a:t>年常州市八年级诗词大赛一等奖）</a:t>
            </a:r>
            <a:endParaRPr lang="en-US" altLang="zh-CN" sz="2000" b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45655" y="20891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b="0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199130" y="1143000"/>
            <a:ext cx="519239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游查家</a:t>
            </a:r>
            <a:r>
              <a:rPr lang="zh-CN" altLang="en-US" sz="55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湾新农村</a:t>
            </a:r>
            <a:endParaRPr lang="zh-CN" altLang="en-US" sz="55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34035" y="381000"/>
            <a:ext cx="35496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拓展延伸</a:t>
            </a:r>
            <a:endParaRPr lang="zh-CN" altLang="en-US" sz="600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500" advClick="0">
        <p15:prstTrans prst="peelOff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PLACING_PICTURE_USER_VIEWPORT" val="{&quot;height&quot;:3415,&quot;width&quot;:10660}"/>
</p:tagLst>
</file>

<file path=ppt/tags/tag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059*4321*663*66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198*4326*663*66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UNIT_PLACING_PICTURE_USER_VIEWPORT" val="{&quot;height&quot;:5129,&quot;width&quot;:5129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PLACING_PICTURE_USER_VIEWPORT" val="{&quot;height&quot;:8263.914960629922,&quot;width&quot;:8263.914960629922}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5.xml><?xml version="1.0" encoding="utf-8"?>
<p:tagLst xmlns:p="http://schemas.openxmlformats.org/presentationml/2006/main">
  <p:tag name="KSO_WPP_MARK_KEY" val="c9f1be94-fa5a-4ba1-94c2-0538692bdf5b"/>
  <p:tag name="COMMONDATA" val="eyJoZGlkIjoiODViY2JkMjU3NGYzZTEwMzZmMGFkZWViYmNkYWU3NDIifQ=="/>
</p:tagLst>
</file>

<file path=ppt/tags/tag5.xml><?xml version="1.0" encoding="utf-8"?>
<p:tagLst xmlns:p="http://schemas.openxmlformats.org/presentationml/2006/main">
  <p:tag name="KSO_WM_UNIT_PLACING_PICTURE_USER_VIEWPORT" val="{&quot;height&quot;:4295,&quot;width&quot;:17620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BFAF7"/>
      </a:accent3>
      <a:accent4>
        <a:srgbClr val="000000"/>
      </a:accent4>
      <a:accent5>
        <a:srgbClr val="FFFFFF"/>
      </a:accent5>
      <a:accent6>
        <a:srgbClr val="7EB1E5"/>
      </a:accent6>
      <a:hlink>
        <a:srgbClr val="0066CC"/>
      </a:hlink>
      <a:folHlink>
        <a:srgbClr val="00A8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512</Words>
  <Application>WPS 演示</Application>
  <PresentationFormat>在屏幕上显示</PresentationFormat>
  <Paragraphs>98</Paragraphs>
  <Slides>13</Slides>
  <Notes>0</Notes>
  <HiddenSlides>0</HiddenSlides>
  <MMClips>35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宋体</vt:lpstr>
      <vt:lpstr>Wingdings</vt:lpstr>
      <vt:lpstr>思源黑体</vt:lpstr>
      <vt:lpstr>华文隶书</vt:lpstr>
      <vt:lpstr>Aa润行体 (非商业使用)</vt:lpstr>
      <vt:lpstr>黑体</vt:lpstr>
      <vt:lpstr>华文新魏</vt:lpstr>
      <vt:lpstr>华文行楷</vt:lpstr>
      <vt:lpstr>方正黑体简体</vt:lpstr>
      <vt:lpstr>Calibri</vt:lpstr>
      <vt:lpstr>微软雅黑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焦溪初中范晓鸿</cp:lastModifiedBy>
  <cp:revision>2493</cp:revision>
  <dcterms:created xsi:type="dcterms:W3CDTF">2013-01-16T07:33:00Z</dcterms:created>
  <dcterms:modified xsi:type="dcterms:W3CDTF">2023-05-31T04:34:51Z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2052-11.1.0.14309</vt:lpwstr>
  </property>
  <property fmtid="{D5CDD505-2E9C-101B-9397-08002B2CF9AE}" pid="4" name="ICV">
    <vt:lpwstr>0B3041C4C72B418CA452E21908D591F4_12</vt:lpwstr>
  </property>
</Properties>
</file>